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6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0" r:id="rId21"/>
    <p:sldId id="270" r:id="rId22"/>
    <p:sldId id="278" r:id="rId23"/>
    <p:sldId id="279" r:id="rId24"/>
    <p:sldId id="281" r:id="rId25"/>
    <p:sldId id="282" r:id="rId26"/>
  </p:sldIdLst>
  <p:sldSz cx="9144000" cy="6858000" type="screen4x3"/>
  <p:notesSz cx="6991350" cy="9282113"/>
  <p:embeddedFontLst>
    <p:embeddedFont>
      <p:font typeface="MT Extra" pitchFamily="18" charset="2"/>
      <p:regular r:id="rId29"/>
    </p:embeddedFont>
    <p:embeddedFont>
      <p:font typeface="Book Antiqua" pitchFamily="18" charset="0"/>
      <p:regular r:id="rId30"/>
      <p:bold r:id="rId31"/>
      <p:italic r:id="rId32"/>
      <p:boldItalic r:id="rId33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596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6"/>
    </p:cViewPr>
  </p:sorterViewPr>
  <p:notesViewPr>
    <p:cSldViewPr snapToGrid="0">
      <p:cViewPr varScale="1">
        <p:scale>
          <a:sx n="60" d="100"/>
          <a:sy n="60" d="100"/>
        </p:scale>
        <p:origin x="-1308" y="-84"/>
      </p:cViewPr>
      <p:guideLst>
        <p:guide orient="horz" pos="2923"/>
        <p:guide pos="220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5.wmf"/><Relationship Id="rId7" Type="http://schemas.openxmlformats.org/officeDocument/2006/relationships/image" Target="../media/image7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10" Type="http://schemas.openxmlformats.org/officeDocument/2006/relationships/image" Target="../media/image21.wmf"/><Relationship Id="rId4" Type="http://schemas.openxmlformats.org/officeDocument/2006/relationships/image" Target="../media/image16.wmf"/><Relationship Id="rId9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505575" y="8882063"/>
            <a:ext cx="414338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17" tIns="45201" rIns="92017" bIns="45201" anchor="ctr">
            <a:spAutoFit/>
          </a:bodyPr>
          <a:lstStyle/>
          <a:p>
            <a:pPr algn="r" defTabSz="930275"/>
            <a:fld id="{3CD540E7-948E-4220-89C3-3EC4502007F7}" type="slidenum">
              <a:rPr lang="en-US" sz="1400">
                <a:latin typeface="Book Antiqua" pitchFamily="18" charset="0"/>
              </a:rPr>
              <a:pPr algn="r" defTabSz="930275"/>
              <a:t>‹#›</a:t>
            </a:fld>
            <a:endParaRPr lang="en-US" sz="1400">
              <a:latin typeface="Book Antiqua" pitchFamily="18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44513" y="8829675"/>
            <a:ext cx="2462212" cy="403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985" tIns="46493" rIns="92985" bIns="46493">
            <a:spAutoFit/>
          </a:bodyPr>
          <a:lstStyle/>
          <a:p>
            <a:pPr defTabSz="930275"/>
            <a:r>
              <a:rPr lang="en-US" sz="1000">
                <a:latin typeface="Book Antiqua" pitchFamily="18" charset="0"/>
              </a:rPr>
              <a:t>CEE 332: Hydraulic Engineering</a:t>
            </a:r>
          </a:p>
          <a:p>
            <a:pPr defTabSz="930275"/>
            <a:r>
              <a:rPr lang="en-US" sz="1000">
                <a:latin typeface="Book Antiqua" pitchFamily="18" charset="0"/>
              </a:rPr>
              <a:t>Monroe Weber-Shirk    </a:t>
            </a:r>
            <a:fld id="{D8C97B96-988A-4575-B43F-8A464CA70683}" type="datetime4">
              <a:rPr lang="en-US" sz="1000">
                <a:latin typeface="Book Antiqua" pitchFamily="18" charset="0"/>
              </a:rPr>
              <a:pPr defTabSz="930275"/>
              <a:t>December 18, 2012</a:t>
            </a:fld>
            <a:endParaRPr lang="en-US" sz="1000">
              <a:latin typeface="Book Antiqu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0"/>
            <a:ext cx="754063" cy="2746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  <a:spAutoFit/>
          </a:bodyPr>
          <a:lstStyle>
            <a:lvl1pPr defTabSz="930275">
              <a:defRPr sz="1200">
                <a:latin typeface="Book Antiqua" pitchFamily="18" charset="0"/>
              </a:defRPr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6016625" y="95250"/>
            <a:ext cx="974725" cy="2746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  <a:spAutoFit/>
          </a:bodyPr>
          <a:lstStyle>
            <a:lvl1pPr algn="r" defTabSz="930275">
              <a:defRPr sz="1200">
                <a:latin typeface="Book Antiqua" pitchFamily="18" charset="0"/>
              </a:defRPr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5883275"/>
            <a:ext cx="2667000" cy="12271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07475"/>
            <a:ext cx="687388" cy="2746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2985" tIns="46493" rIns="92985" bIns="46493" numCol="1" anchor="b" anchorCtr="0" compatLnSpc="1">
            <a:prstTxWarp prst="textNoShape">
              <a:avLst/>
            </a:prstTxWarp>
            <a:spAutoFit/>
          </a:bodyPr>
          <a:lstStyle>
            <a:lvl1pPr defTabSz="930275">
              <a:defRPr sz="1200">
                <a:latin typeface="Book Antiqua" pitchFamily="18" charset="0"/>
              </a:defRPr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0350" y="9007475"/>
            <a:ext cx="381000" cy="2746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2985" tIns="46493" rIns="92985" bIns="46493" numCol="1" anchor="b" anchorCtr="0" compatLnSpc="1">
            <a:prstTxWarp prst="textNoShape">
              <a:avLst/>
            </a:prstTxWarp>
            <a:spAutoFit/>
          </a:bodyPr>
          <a:lstStyle>
            <a:lvl1pPr algn="r" defTabSz="930275">
              <a:defRPr sz="1200">
                <a:latin typeface="Book Antiqua" pitchFamily="18" charset="0"/>
              </a:defRPr>
            </a:lvl1pPr>
          </a:lstStyle>
          <a:p>
            <a:fld id="{68B830E9-47CC-44FA-A1A9-F0ADC819A20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3335B0-E372-4355-A6D4-0F75DDE6198D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e.cornell.edu/faculty/info.cfm?abbrev=faculty&amp;shorttitle=bio&amp;netid=mw24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ceeserver.cee.cornell.edu/mw24/Default.ht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cornell.edu/" TargetMode="External"/><Relationship Id="rId5" Type="http://schemas.openxmlformats.org/officeDocument/2006/relationships/hyperlink" Target="http://www.cee.cornell.edu/index.cfm" TargetMode="Externa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ltGray">
          <a:xfrm>
            <a:off x="0" y="32004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ltGray">
          <a:xfrm>
            <a:off x="0" y="34099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905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dt" sz="quarter" idx="2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AE3D65E-4CAA-4251-A244-21E845F651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609600" y="6451600"/>
            <a:ext cx="3276600" cy="381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/>
          <a:lstStyle/>
          <a:p>
            <a:r>
              <a:rPr lang="en-US" sz="2000">
                <a:hlinkClick r:id="rId2"/>
              </a:rPr>
              <a:t>Monroe L. Weber-Shirk </a:t>
            </a:r>
            <a:endParaRPr lang="en-US" sz="2000"/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1117600" y="1520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72715" name="Picture 11" descr="mw24 pho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61075"/>
            <a:ext cx="542925" cy="796925"/>
          </a:xfrm>
          <a:prstGeom prst="rect">
            <a:avLst/>
          </a:prstGeom>
          <a:noFill/>
        </p:spPr>
      </p:pic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-485775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3568700" y="6156325"/>
            <a:ext cx="3124200" cy="7016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hlinkClick r:id="rId5"/>
              </a:rPr>
              <a:t>S</a:t>
            </a:r>
            <a:r>
              <a:rPr lang="en-US" sz="1400">
                <a:hlinkClick r:id="rId5"/>
              </a:rPr>
              <a:t>chool of </a:t>
            </a:r>
            <a:r>
              <a:rPr lang="en-US" sz="2000">
                <a:hlinkClick r:id="rId5"/>
              </a:rPr>
              <a:t>Civil </a:t>
            </a:r>
            <a:r>
              <a:rPr lang="en-US" sz="1400">
                <a:hlinkClick r:id="rId5"/>
              </a:rPr>
              <a:t>and</a:t>
            </a:r>
            <a:r>
              <a:rPr lang="en-US" sz="2000">
                <a:hlinkClick r:id="rId5"/>
              </a:rPr>
              <a:t> Environmental Engineering</a:t>
            </a:r>
            <a:endParaRPr lang="en-US" sz="2000"/>
          </a:p>
        </p:txBody>
      </p:sp>
      <p:pic>
        <p:nvPicPr>
          <p:cNvPr id="72718" name="Picture 14" descr="culogo_web_60red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38925" y="6134100"/>
            <a:ext cx="2505075" cy="723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6AE81E-AF19-44D3-8FBB-92239C5EAF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E37FD9-235C-4343-A385-005616B419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9253D6-3516-4B56-9583-B3C5909787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FEBD1B-E417-43F9-A83F-2E8496D994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F1A3B-DF36-4A18-BE43-8C4695B879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CF445-3DC6-4E17-BA11-C3BC80E07C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09C2DF-2772-43D7-A8D8-67FF54A4B6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1C4A1E-0C3E-4798-AFA2-BAB50BA753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DA18E-2D07-4105-92D6-6D547687AC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22E576-FFC8-4489-8B7A-273307E39E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ltGray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ltGray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16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fld id="{09E7B04C-2B37-434F-8073-6E8E0467237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spreadsheets/pipe_network_analysis.xls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Microsoft_Office_Excel_97-2003_Worksheet1.xls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pa.gov/ORD/NRMRL/wswrd/epanet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2.bin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8" name="Group 142"/>
          <p:cNvGrpSpPr>
            <a:grpSpLocks/>
          </p:cNvGrpSpPr>
          <p:nvPr/>
        </p:nvGrpSpPr>
        <p:grpSpPr bwMode="auto">
          <a:xfrm>
            <a:off x="2265363" y="166688"/>
            <a:ext cx="4800600" cy="1906587"/>
            <a:chOff x="2466" y="2204"/>
            <a:chExt cx="3024" cy="1201"/>
          </a:xfrm>
        </p:grpSpPr>
        <p:sp>
          <p:nvSpPr>
            <p:cNvPr id="4239" name="Rectangle 143"/>
            <p:cNvSpPr>
              <a:spLocks noChangeArrowheads="1"/>
            </p:cNvSpPr>
            <p:nvPr/>
          </p:nvSpPr>
          <p:spPr bwMode="auto">
            <a:xfrm>
              <a:off x="2945" y="2204"/>
              <a:ext cx="2062" cy="120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240" name="Group 144"/>
            <p:cNvGrpSpPr>
              <a:grpSpLocks/>
            </p:cNvGrpSpPr>
            <p:nvPr/>
          </p:nvGrpSpPr>
          <p:grpSpPr bwMode="auto">
            <a:xfrm>
              <a:off x="2994" y="2253"/>
              <a:ext cx="1968" cy="1104"/>
              <a:chOff x="1008" y="3168"/>
              <a:chExt cx="1968" cy="1104"/>
            </a:xfrm>
          </p:grpSpPr>
          <p:grpSp>
            <p:nvGrpSpPr>
              <p:cNvPr id="4241" name="Group 145"/>
              <p:cNvGrpSpPr>
                <a:grpSpLocks/>
              </p:cNvGrpSpPr>
              <p:nvPr/>
            </p:nvGrpSpPr>
            <p:grpSpPr bwMode="auto">
              <a:xfrm>
                <a:off x="1008" y="3168"/>
                <a:ext cx="1968" cy="240"/>
                <a:chOff x="1008" y="3168"/>
                <a:chExt cx="1968" cy="240"/>
              </a:xfrm>
            </p:grpSpPr>
            <p:sp>
              <p:nvSpPr>
                <p:cNvPr id="4242" name="Rectangle 146"/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240" cy="2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43" name="Rectangle 147"/>
                <p:cNvSpPr>
                  <a:spLocks noChangeArrowheads="1"/>
                </p:cNvSpPr>
                <p:nvPr/>
              </p:nvSpPr>
              <p:spPr bwMode="auto">
                <a:xfrm>
                  <a:off x="1296" y="3168"/>
                  <a:ext cx="240" cy="2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44" name="Rectangle 148"/>
                <p:cNvSpPr>
                  <a:spLocks noChangeArrowheads="1"/>
                </p:cNvSpPr>
                <p:nvPr/>
              </p:nvSpPr>
              <p:spPr bwMode="auto">
                <a:xfrm>
                  <a:off x="1584" y="3168"/>
                  <a:ext cx="240" cy="2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45" name="Rectangle 149"/>
                <p:cNvSpPr>
                  <a:spLocks noChangeArrowheads="1"/>
                </p:cNvSpPr>
                <p:nvPr/>
              </p:nvSpPr>
              <p:spPr bwMode="auto">
                <a:xfrm>
                  <a:off x="1872" y="3168"/>
                  <a:ext cx="240" cy="2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46" name="Rectangle 150"/>
                <p:cNvSpPr>
                  <a:spLocks noChangeArrowheads="1"/>
                </p:cNvSpPr>
                <p:nvPr/>
              </p:nvSpPr>
              <p:spPr bwMode="auto">
                <a:xfrm>
                  <a:off x="2160" y="3168"/>
                  <a:ext cx="240" cy="2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47" name="Rectangle 151"/>
                <p:cNvSpPr>
                  <a:spLocks noChangeArrowheads="1"/>
                </p:cNvSpPr>
                <p:nvPr/>
              </p:nvSpPr>
              <p:spPr bwMode="auto">
                <a:xfrm>
                  <a:off x="2448" y="3168"/>
                  <a:ext cx="240" cy="2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48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240" cy="2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49" name="Group 153"/>
              <p:cNvGrpSpPr>
                <a:grpSpLocks/>
              </p:cNvGrpSpPr>
              <p:nvPr/>
            </p:nvGrpSpPr>
            <p:grpSpPr bwMode="auto">
              <a:xfrm>
                <a:off x="1008" y="3456"/>
                <a:ext cx="1968" cy="240"/>
                <a:chOff x="1008" y="3168"/>
                <a:chExt cx="1968" cy="240"/>
              </a:xfrm>
            </p:grpSpPr>
            <p:sp>
              <p:nvSpPr>
                <p:cNvPr id="4250" name="Rectangle 154"/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240" cy="2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51" name="Rectangle 155"/>
                <p:cNvSpPr>
                  <a:spLocks noChangeArrowheads="1"/>
                </p:cNvSpPr>
                <p:nvPr/>
              </p:nvSpPr>
              <p:spPr bwMode="auto">
                <a:xfrm>
                  <a:off x="1296" y="3168"/>
                  <a:ext cx="240" cy="2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52" name="Rectangle 156"/>
                <p:cNvSpPr>
                  <a:spLocks noChangeArrowheads="1"/>
                </p:cNvSpPr>
                <p:nvPr/>
              </p:nvSpPr>
              <p:spPr bwMode="auto">
                <a:xfrm>
                  <a:off x="1584" y="3168"/>
                  <a:ext cx="240" cy="2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53" name="Rectangle 157"/>
                <p:cNvSpPr>
                  <a:spLocks noChangeArrowheads="1"/>
                </p:cNvSpPr>
                <p:nvPr/>
              </p:nvSpPr>
              <p:spPr bwMode="auto">
                <a:xfrm>
                  <a:off x="1872" y="3168"/>
                  <a:ext cx="240" cy="2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54" name="Rectangle 158"/>
                <p:cNvSpPr>
                  <a:spLocks noChangeArrowheads="1"/>
                </p:cNvSpPr>
                <p:nvPr/>
              </p:nvSpPr>
              <p:spPr bwMode="auto">
                <a:xfrm>
                  <a:off x="2160" y="3168"/>
                  <a:ext cx="240" cy="2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55" name="Rectangle 159"/>
                <p:cNvSpPr>
                  <a:spLocks noChangeArrowheads="1"/>
                </p:cNvSpPr>
                <p:nvPr/>
              </p:nvSpPr>
              <p:spPr bwMode="auto">
                <a:xfrm>
                  <a:off x="2448" y="3168"/>
                  <a:ext cx="240" cy="2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56" name="Rectangle 160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240" cy="2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57" name="Group 161"/>
              <p:cNvGrpSpPr>
                <a:grpSpLocks/>
              </p:cNvGrpSpPr>
              <p:nvPr/>
            </p:nvGrpSpPr>
            <p:grpSpPr bwMode="auto">
              <a:xfrm>
                <a:off x="1008" y="3744"/>
                <a:ext cx="1968" cy="240"/>
                <a:chOff x="1008" y="3168"/>
                <a:chExt cx="1968" cy="240"/>
              </a:xfrm>
            </p:grpSpPr>
            <p:sp>
              <p:nvSpPr>
                <p:cNvPr id="4258" name="Rectangle 162"/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240" cy="2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59" name="Rectangle 163"/>
                <p:cNvSpPr>
                  <a:spLocks noChangeArrowheads="1"/>
                </p:cNvSpPr>
                <p:nvPr/>
              </p:nvSpPr>
              <p:spPr bwMode="auto">
                <a:xfrm>
                  <a:off x="1296" y="3168"/>
                  <a:ext cx="240" cy="2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60" name="Rectangle 164"/>
                <p:cNvSpPr>
                  <a:spLocks noChangeArrowheads="1"/>
                </p:cNvSpPr>
                <p:nvPr/>
              </p:nvSpPr>
              <p:spPr bwMode="auto">
                <a:xfrm>
                  <a:off x="1584" y="3168"/>
                  <a:ext cx="240" cy="2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61" name="Rectangle 165"/>
                <p:cNvSpPr>
                  <a:spLocks noChangeArrowheads="1"/>
                </p:cNvSpPr>
                <p:nvPr/>
              </p:nvSpPr>
              <p:spPr bwMode="auto">
                <a:xfrm>
                  <a:off x="1872" y="3168"/>
                  <a:ext cx="240" cy="2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62" name="Rectangle 166"/>
                <p:cNvSpPr>
                  <a:spLocks noChangeArrowheads="1"/>
                </p:cNvSpPr>
                <p:nvPr/>
              </p:nvSpPr>
              <p:spPr bwMode="auto">
                <a:xfrm>
                  <a:off x="2160" y="3168"/>
                  <a:ext cx="240" cy="2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63" name="Rectangle 167"/>
                <p:cNvSpPr>
                  <a:spLocks noChangeArrowheads="1"/>
                </p:cNvSpPr>
                <p:nvPr/>
              </p:nvSpPr>
              <p:spPr bwMode="auto">
                <a:xfrm>
                  <a:off x="2448" y="3168"/>
                  <a:ext cx="240" cy="2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64" name="Rectangle 168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240" cy="2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65" name="Group 169"/>
              <p:cNvGrpSpPr>
                <a:grpSpLocks/>
              </p:cNvGrpSpPr>
              <p:nvPr/>
            </p:nvGrpSpPr>
            <p:grpSpPr bwMode="auto">
              <a:xfrm>
                <a:off x="1008" y="4032"/>
                <a:ext cx="1968" cy="240"/>
                <a:chOff x="1008" y="3168"/>
                <a:chExt cx="1968" cy="240"/>
              </a:xfrm>
            </p:grpSpPr>
            <p:sp>
              <p:nvSpPr>
                <p:cNvPr id="4266" name="Rectangle 170"/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240" cy="2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67" name="Rectangle 171"/>
                <p:cNvSpPr>
                  <a:spLocks noChangeArrowheads="1"/>
                </p:cNvSpPr>
                <p:nvPr/>
              </p:nvSpPr>
              <p:spPr bwMode="auto">
                <a:xfrm>
                  <a:off x="1296" y="3168"/>
                  <a:ext cx="240" cy="2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68" name="Rectangle 172"/>
                <p:cNvSpPr>
                  <a:spLocks noChangeArrowheads="1"/>
                </p:cNvSpPr>
                <p:nvPr/>
              </p:nvSpPr>
              <p:spPr bwMode="auto">
                <a:xfrm>
                  <a:off x="1584" y="3168"/>
                  <a:ext cx="240" cy="2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69" name="Rectangle 173"/>
                <p:cNvSpPr>
                  <a:spLocks noChangeArrowheads="1"/>
                </p:cNvSpPr>
                <p:nvPr/>
              </p:nvSpPr>
              <p:spPr bwMode="auto">
                <a:xfrm>
                  <a:off x="1872" y="3168"/>
                  <a:ext cx="240" cy="2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70" name="Rectangle 174"/>
                <p:cNvSpPr>
                  <a:spLocks noChangeArrowheads="1"/>
                </p:cNvSpPr>
                <p:nvPr/>
              </p:nvSpPr>
              <p:spPr bwMode="auto">
                <a:xfrm>
                  <a:off x="2160" y="3168"/>
                  <a:ext cx="240" cy="2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71" name="Rectangle 175"/>
                <p:cNvSpPr>
                  <a:spLocks noChangeArrowheads="1"/>
                </p:cNvSpPr>
                <p:nvPr/>
              </p:nvSpPr>
              <p:spPr bwMode="auto">
                <a:xfrm>
                  <a:off x="2448" y="3168"/>
                  <a:ext cx="240" cy="2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72" name="Rectangle 176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240" cy="2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273" name="Line 177"/>
            <p:cNvSpPr>
              <a:spLocks noChangeShapeType="1"/>
            </p:cNvSpPr>
            <p:nvPr/>
          </p:nvSpPr>
          <p:spPr bwMode="auto">
            <a:xfrm>
              <a:off x="2946" y="2205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4" name="Line 178"/>
            <p:cNvSpPr>
              <a:spLocks noChangeShapeType="1"/>
            </p:cNvSpPr>
            <p:nvPr/>
          </p:nvSpPr>
          <p:spPr bwMode="auto">
            <a:xfrm>
              <a:off x="2946" y="3405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75" name="Group 179"/>
            <p:cNvGrpSpPr>
              <a:grpSpLocks/>
            </p:cNvGrpSpPr>
            <p:nvPr/>
          </p:nvGrpSpPr>
          <p:grpSpPr bwMode="auto">
            <a:xfrm>
              <a:off x="2946" y="2205"/>
              <a:ext cx="0" cy="1200"/>
              <a:chOff x="960" y="3024"/>
              <a:chExt cx="0" cy="1200"/>
            </a:xfrm>
          </p:grpSpPr>
          <p:sp>
            <p:nvSpPr>
              <p:cNvPr id="4276" name="Line 180"/>
              <p:cNvSpPr>
                <a:spLocks noChangeShapeType="1"/>
              </p:cNvSpPr>
              <p:nvPr/>
            </p:nvSpPr>
            <p:spPr bwMode="auto">
              <a:xfrm>
                <a:off x="960" y="3648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7" name="Line 181"/>
              <p:cNvSpPr>
                <a:spLocks noChangeShapeType="1"/>
              </p:cNvSpPr>
              <p:nvPr/>
            </p:nvSpPr>
            <p:spPr bwMode="auto">
              <a:xfrm>
                <a:off x="960" y="302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78" name="Group 182"/>
            <p:cNvGrpSpPr>
              <a:grpSpLocks/>
            </p:cNvGrpSpPr>
            <p:nvPr/>
          </p:nvGrpSpPr>
          <p:grpSpPr bwMode="auto">
            <a:xfrm>
              <a:off x="5010" y="2205"/>
              <a:ext cx="0" cy="1200"/>
              <a:chOff x="960" y="3024"/>
              <a:chExt cx="0" cy="1200"/>
            </a:xfrm>
          </p:grpSpPr>
          <p:sp>
            <p:nvSpPr>
              <p:cNvPr id="4279" name="Line 183"/>
              <p:cNvSpPr>
                <a:spLocks noChangeShapeType="1"/>
              </p:cNvSpPr>
              <p:nvPr/>
            </p:nvSpPr>
            <p:spPr bwMode="auto">
              <a:xfrm>
                <a:off x="960" y="3648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0" name="Line 184"/>
              <p:cNvSpPr>
                <a:spLocks noChangeShapeType="1"/>
              </p:cNvSpPr>
              <p:nvPr/>
            </p:nvSpPr>
            <p:spPr bwMode="auto">
              <a:xfrm>
                <a:off x="960" y="302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81" name="Group 185"/>
            <p:cNvGrpSpPr>
              <a:grpSpLocks/>
            </p:cNvGrpSpPr>
            <p:nvPr/>
          </p:nvGrpSpPr>
          <p:grpSpPr bwMode="auto">
            <a:xfrm>
              <a:off x="2466" y="2781"/>
              <a:ext cx="480" cy="48"/>
              <a:chOff x="480" y="3600"/>
              <a:chExt cx="480" cy="48"/>
            </a:xfrm>
          </p:grpSpPr>
          <p:sp>
            <p:nvSpPr>
              <p:cNvPr id="4282" name="Line 186"/>
              <p:cNvSpPr>
                <a:spLocks noChangeShapeType="1"/>
              </p:cNvSpPr>
              <p:nvPr/>
            </p:nvSpPr>
            <p:spPr bwMode="auto">
              <a:xfrm flipH="1">
                <a:off x="480" y="3648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3" name="Line 187"/>
              <p:cNvSpPr>
                <a:spLocks noChangeShapeType="1"/>
              </p:cNvSpPr>
              <p:nvPr/>
            </p:nvSpPr>
            <p:spPr bwMode="auto">
              <a:xfrm flipH="1">
                <a:off x="480" y="3600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84" name="Group 188"/>
            <p:cNvGrpSpPr>
              <a:grpSpLocks/>
            </p:cNvGrpSpPr>
            <p:nvPr/>
          </p:nvGrpSpPr>
          <p:grpSpPr bwMode="auto">
            <a:xfrm>
              <a:off x="5010" y="2781"/>
              <a:ext cx="480" cy="48"/>
              <a:chOff x="480" y="3600"/>
              <a:chExt cx="480" cy="48"/>
            </a:xfrm>
          </p:grpSpPr>
          <p:sp>
            <p:nvSpPr>
              <p:cNvPr id="4285" name="Line 189"/>
              <p:cNvSpPr>
                <a:spLocks noChangeShapeType="1"/>
              </p:cNvSpPr>
              <p:nvPr/>
            </p:nvSpPr>
            <p:spPr bwMode="auto">
              <a:xfrm flipH="1">
                <a:off x="480" y="3648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6" name="Line 190"/>
              <p:cNvSpPr>
                <a:spLocks noChangeShapeType="1"/>
              </p:cNvSpPr>
              <p:nvPr/>
            </p:nvSpPr>
            <p:spPr bwMode="auto">
              <a:xfrm flipH="1">
                <a:off x="480" y="3600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87" name="Rectangle 191"/>
            <p:cNvSpPr>
              <a:spLocks noChangeArrowheads="1"/>
            </p:cNvSpPr>
            <p:nvPr/>
          </p:nvSpPr>
          <p:spPr bwMode="auto">
            <a:xfrm>
              <a:off x="2467" y="2782"/>
              <a:ext cx="3023" cy="4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291" name="Rectangle 19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Pipe Networks</a:t>
            </a:r>
          </a:p>
        </p:txBody>
      </p:sp>
      <p:sp>
        <p:nvSpPr>
          <p:cNvPr id="4292" name="Rectangle 196"/>
          <p:cNvSpPr>
            <a:spLocks noGrp="1" noChangeArrowheads="1"/>
          </p:cNvSpPr>
          <p:nvPr>
            <p:ph type="subTitle" idx="1"/>
          </p:nvPr>
        </p:nvSpPr>
        <p:spPr>
          <a:xfrm>
            <a:off x="3592513" y="3505200"/>
            <a:ext cx="4546600" cy="2768600"/>
          </a:xfrm>
        </p:spPr>
        <p:txBody>
          <a:bodyPr/>
          <a:lstStyle/>
          <a:p>
            <a:pPr algn="l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800"/>
              <a:t>Pipeline systems</a:t>
            </a:r>
          </a:p>
          <a:p>
            <a:pPr marL="457200" lvl="1" indent="0">
              <a:lnSpc>
                <a:spcPct val="80000"/>
              </a:lnSpc>
            </a:pPr>
            <a:r>
              <a:rPr lang="en-US" sz="2400"/>
              <a:t>Transmission lines</a:t>
            </a:r>
          </a:p>
          <a:p>
            <a:pPr marL="457200" lvl="1" indent="0">
              <a:lnSpc>
                <a:spcPct val="80000"/>
              </a:lnSpc>
            </a:pPr>
            <a:r>
              <a:rPr lang="en-US" sz="2400">
                <a:solidFill>
                  <a:schemeClr val="accent1"/>
                </a:solidFill>
              </a:rPr>
              <a:t>Pipe networks</a:t>
            </a:r>
          </a:p>
          <a:p>
            <a:pPr marL="457200" lvl="1" indent="0">
              <a:lnSpc>
                <a:spcPct val="80000"/>
              </a:lnSpc>
            </a:pPr>
            <a:r>
              <a:rPr lang="en-US" sz="2400"/>
              <a:t>Measurements</a:t>
            </a:r>
          </a:p>
          <a:p>
            <a:pPr marL="457200" lvl="1" indent="0">
              <a:lnSpc>
                <a:spcPct val="80000"/>
              </a:lnSpc>
            </a:pPr>
            <a:r>
              <a:rPr lang="en-US" sz="2400"/>
              <a:t>Manifolds and diffusers</a:t>
            </a:r>
          </a:p>
          <a:p>
            <a:pPr marL="457200" lvl="1" indent="0">
              <a:lnSpc>
                <a:spcPct val="80000"/>
              </a:lnSpc>
            </a:pPr>
            <a:r>
              <a:rPr lang="en-US" sz="2400"/>
              <a:t>Pumps</a:t>
            </a:r>
          </a:p>
          <a:p>
            <a:pPr marL="457200" lvl="1" indent="0">
              <a:lnSpc>
                <a:spcPct val="80000"/>
              </a:lnSpc>
            </a:pPr>
            <a:r>
              <a:rPr lang="en-US" sz="2400"/>
              <a:t>Transients</a:t>
            </a:r>
          </a:p>
        </p:txBody>
      </p:sp>
      <p:sp>
        <p:nvSpPr>
          <p:cNvPr id="4290" name="Text Box 194"/>
          <p:cNvSpPr txBox="1">
            <a:spLocks noChangeArrowheads="1"/>
          </p:cNvSpPr>
          <p:nvPr/>
        </p:nvSpPr>
        <p:spPr bwMode="auto">
          <a:xfrm>
            <a:off x="0" y="0"/>
            <a:ext cx="9620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MT Extra" pitchFamily="18" charset="2"/>
              </a:rPr>
              <a:t>   </a:t>
            </a:r>
          </a:p>
        </p:txBody>
      </p:sp>
      <p:sp>
        <p:nvSpPr>
          <p:cNvPr id="4293" name="Text Box 197"/>
          <p:cNvSpPr txBox="1">
            <a:spLocks noChangeArrowheads="1"/>
          </p:cNvSpPr>
          <p:nvPr/>
        </p:nvSpPr>
        <p:spPr bwMode="auto">
          <a:xfrm>
            <a:off x="923925" y="4067175"/>
            <a:ext cx="201930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You are here</a:t>
            </a:r>
          </a:p>
        </p:txBody>
      </p:sp>
      <p:sp>
        <p:nvSpPr>
          <p:cNvPr id="4295" name="Line 199"/>
          <p:cNvSpPr>
            <a:spLocks noChangeShapeType="1"/>
          </p:cNvSpPr>
          <p:nvPr/>
        </p:nvSpPr>
        <p:spPr bwMode="auto">
          <a:xfrm>
            <a:off x="3098800" y="4356100"/>
            <a:ext cx="1038225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Network Analysis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48200"/>
          </a:xfrm>
          <a:noFill/>
          <a:ln/>
        </p:spPr>
        <p:txBody>
          <a:bodyPr lIns="90488" tIns="44450" rIns="90488" bIns="44450"/>
          <a:lstStyle/>
          <a:p>
            <a:r>
              <a:rPr lang="en-US" sz="2800"/>
              <a:t>The head loss around the loop isn’t zero</a:t>
            </a:r>
          </a:p>
          <a:p>
            <a:r>
              <a:rPr lang="en-US" sz="2800"/>
              <a:t>Need to change the flow around the loop</a:t>
            </a:r>
          </a:p>
          <a:p>
            <a:pPr lvl="1"/>
            <a:r>
              <a:rPr lang="en-US" sz="2400"/>
              <a:t>the ___________ flow is too great (head loss is positive)</a:t>
            </a:r>
          </a:p>
          <a:p>
            <a:pPr lvl="1"/>
            <a:r>
              <a:rPr lang="en-US" sz="2400"/>
              <a:t>reduce the clockwise flow to reduce the head loss</a:t>
            </a:r>
          </a:p>
          <a:p>
            <a:r>
              <a:rPr lang="en-US" sz="2800"/>
              <a:t>Solution techniques</a:t>
            </a:r>
          </a:p>
          <a:p>
            <a:pPr lvl="1"/>
            <a:r>
              <a:rPr lang="en-US" sz="2400"/>
              <a:t>Hardy Cross loop-balancing (___________ _________)</a:t>
            </a:r>
          </a:p>
          <a:p>
            <a:pPr lvl="1"/>
            <a:r>
              <a:rPr lang="en-US" sz="2400"/>
              <a:t>Use a numeric solver (Solver in Excel) to find a change in flow that will give zero head loss around the loop</a:t>
            </a:r>
          </a:p>
          <a:p>
            <a:pPr lvl="1"/>
            <a:r>
              <a:rPr lang="en-US" sz="2400"/>
              <a:t>Use Network Analysis software (EPANET)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065338" y="2979738"/>
            <a:ext cx="1401762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clockwise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5126038" y="4710113"/>
            <a:ext cx="30924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optimizes correction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 autoUpdateAnimBg="0"/>
      <p:bldP spid="1536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Numeric Solver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922463"/>
            <a:ext cx="7772400" cy="4114800"/>
          </a:xfrm>
          <a:noFill/>
          <a:ln/>
        </p:spPr>
        <p:txBody>
          <a:bodyPr lIns="90488" tIns="44450" rIns="90488" bIns="44450"/>
          <a:lstStyle/>
          <a:p>
            <a:r>
              <a:rPr lang="en-US" sz="2200"/>
              <a:t>Set up a spreadsheet as shown below.</a:t>
            </a:r>
          </a:p>
          <a:p>
            <a:r>
              <a:rPr lang="en-US" sz="2200"/>
              <a:t>the numbers in </a:t>
            </a:r>
            <a:r>
              <a:rPr lang="en-US" sz="2200">
                <a:solidFill>
                  <a:schemeClr val="accent1"/>
                </a:solidFill>
              </a:rPr>
              <a:t>bold</a:t>
            </a:r>
            <a:r>
              <a:rPr lang="en-US" sz="2200"/>
              <a:t> were entered, the other cells are calculations </a:t>
            </a:r>
          </a:p>
          <a:p>
            <a:r>
              <a:rPr lang="en-US" sz="2200"/>
              <a:t>initially </a:t>
            </a:r>
            <a:r>
              <a:rPr lang="en-US" sz="2200">
                <a:sym typeface="Symbol" pitchFamily="18" charset="2"/>
              </a:rPr>
              <a:t></a:t>
            </a:r>
            <a:r>
              <a:rPr lang="en-US" sz="2200"/>
              <a:t>Q is 0</a:t>
            </a:r>
          </a:p>
          <a:p>
            <a:r>
              <a:rPr lang="en-US" sz="2200"/>
              <a:t>use “solver” to set the sum of the head loss to 0 by changing </a:t>
            </a:r>
            <a:r>
              <a:rPr lang="en-US" sz="2200">
                <a:sym typeface="Symbol" pitchFamily="18" charset="2"/>
              </a:rPr>
              <a:t></a:t>
            </a:r>
            <a:r>
              <a:rPr lang="en-US" sz="2200"/>
              <a:t>Q</a:t>
            </a:r>
          </a:p>
          <a:p>
            <a:r>
              <a:rPr lang="en-US" sz="2200"/>
              <a:t>the column Q</a:t>
            </a:r>
            <a:r>
              <a:rPr lang="en-US" sz="2200" baseline="-25000"/>
              <a:t>0</a:t>
            </a:r>
            <a:r>
              <a:rPr lang="en-US" sz="2200"/>
              <a:t>+ </a:t>
            </a:r>
            <a:r>
              <a:rPr lang="en-US" sz="2200">
                <a:sym typeface="Symbol" pitchFamily="18" charset="2"/>
              </a:rPr>
              <a:t></a:t>
            </a:r>
            <a:r>
              <a:rPr lang="en-US" sz="2200"/>
              <a:t>Q contains the correct flows</a:t>
            </a:r>
          </a:p>
        </p:txBody>
      </p:sp>
      <p:graphicFrame>
        <p:nvGraphicFramePr>
          <p:cNvPr id="17507" name="Object 99">
            <a:hlinkClick r:id="rId3" action="ppaction://hlinkfile"/>
          </p:cNvPr>
          <p:cNvGraphicFramePr>
            <a:graphicFrameLocks noChangeAspect="1"/>
          </p:cNvGraphicFramePr>
          <p:nvPr/>
        </p:nvGraphicFramePr>
        <p:xfrm>
          <a:off x="890588" y="4375150"/>
          <a:ext cx="7197725" cy="2482850"/>
        </p:xfrm>
        <a:graphic>
          <a:graphicData uri="http://schemas.openxmlformats.org/presentationml/2006/ole">
            <p:oleObj spid="_x0000_s17507" name="Worksheet" r:id="rId4" imgW="3781654" imgH="1419454" progId="Excel.Shee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Solution to Loop Problem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321050" y="4440238"/>
            <a:ext cx="2273300" cy="1371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39" name="Group 7"/>
          <p:cNvGrpSpPr>
            <a:grpSpLocks/>
          </p:cNvGrpSpPr>
          <p:nvPr/>
        </p:nvGrpSpPr>
        <p:grpSpPr bwMode="auto">
          <a:xfrm>
            <a:off x="5583238" y="4440238"/>
            <a:ext cx="1155700" cy="152400"/>
            <a:chOff x="3606" y="2140"/>
            <a:chExt cx="728" cy="96"/>
          </a:xfrm>
        </p:grpSpPr>
        <p:sp>
          <p:nvSpPr>
            <p:cNvPr id="18436" name="Rectangle 4"/>
            <p:cNvSpPr>
              <a:spLocks noChangeArrowheads="1"/>
            </p:cNvSpPr>
            <p:nvPr/>
          </p:nvSpPr>
          <p:spPr bwMode="auto">
            <a:xfrm>
              <a:off x="3608" y="2140"/>
              <a:ext cx="724" cy="9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7" name="Line 5"/>
            <p:cNvSpPr>
              <a:spLocks noChangeShapeType="1"/>
            </p:cNvSpPr>
            <p:nvPr/>
          </p:nvSpPr>
          <p:spPr bwMode="auto">
            <a:xfrm flipH="1">
              <a:off x="3606" y="2140"/>
              <a:ext cx="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8" name="Line 6"/>
            <p:cNvSpPr>
              <a:spLocks noChangeShapeType="1"/>
            </p:cNvSpPr>
            <p:nvPr/>
          </p:nvSpPr>
          <p:spPr bwMode="auto">
            <a:xfrm flipH="1">
              <a:off x="3606" y="2236"/>
              <a:ext cx="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3473450" y="4605338"/>
            <a:ext cx="1968500" cy="1054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48" name="Group 16"/>
          <p:cNvGrpSpPr>
            <a:grpSpLocks/>
          </p:cNvGrpSpPr>
          <p:nvPr/>
        </p:nvGrpSpPr>
        <p:grpSpPr bwMode="auto">
          <a:xfrm>
            <a:off x="2181225" y="5659438"/>
            <a:ext cx="1155700" cy="152400"/>
            <a:chOff x="1446" y="2908"/>
            <a:chExt cx="728" cy="96"/>
          </a:xfrm>
        </p:grpSpPr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448" y="2908"/>
              <a:ext cx="724" cy="9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 flipH="1">
              <a:off x="1446" y="2908"/>
              <a:ext cx="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Line 15"/>
            <p:cNvSpPr>
              <a:spLocks noChangeShapeType="1"/>
            </p:cNvSpPr>
            <p:nvPr/>
          </p:nvSpPr>
          <p:spPr bwMode="auto">
            <a:xfrm flipH="1">
              <a:off x="1446" y="3004"/>
              <a:ext cx="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2" name="Group 20"/>
          <p:cNvGrpSpPr>
            <a:grpSpLocks/>
          </p:cNvGrpSpPr>
          <p:nvPr/>
        </p:nvGrpSpPr>
        <p:grpSpPr bwMode="auto">
          <a:xfrm>
            <a:off x="2181225" y="4440238"/>
            <a:ext cx="1155700" cy="152400"/>
            <a:chOff x="1446" y="2140"/>
            <a:chExt cx="728" cy="96"/>
          </a:xfrm>
        </p:grpSpPr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448" y="2140"/>
              <a:ext cx="724" cy="9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Line 18"/>
            <p:cNvSpPr>
              <a:spLocks noChangeShapeType="1"/>
            </p:cNvSpPr>
            <p:nvPr/>
          </p:nvSpPr>
          <p:spPr bwMode="auto">
            <a:xfrm flipH="1">
              <a:off x="1446" y="2140"/>
              <a:ext cx="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 flipH="1">
              <a:off x="1446" y="2236"/>
              <a:ext cx="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2533650" y="5741988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2559050" y="4522788"/>
            <a:ext cx="266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>
            <a:off x="6064250" y="4522788"/>
            <a:ext cx="33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44" name="Group 12"/>
          <p:cNvGrpSpPr>
            <a:grpSpLocks/>
          </p:cNvGrpSpPr>
          <p:nvPr/>
        </p:nvGrpSpPr>
        <p:grpSpPr bwMode="auto">
          <a:xfrm>
            <a:off x="5583238" y="5659438"/>
            <a:ext cx="1155700" cy="152400"/>
            <a:chOff x="3606" y="2908"/>
            <a:chExt cx="728" cy="96"/>
          </a:xfrm>
        </p:grpSpPr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3608" y="2908"/>
              <a:ext cx="724" cy="9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 flipH="1">
              <a:off x="3606" y="2908"/>
              <a:ext cx="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 flipH="1">
              <a:off x="3606" y="3004"/>
              <a:ext cx="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6191250" y="5741988"/>
            <a:ext cx="33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3390900" y="4973638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 flipV="1">
            <a:off x="5524500" y="4922838"/>
            <a:ext cx="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>
            <a:off x="4260850" y="5741988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>
            <a:off x="4286250" y="4522788"/>
            <a:ext cx="266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3249613" y="4430713"/>
            <a:ext cx="300037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>
                <a:latin typeface="Book Antiqua" pitchFamily="18" charset="0"/>
              </a:rPr>
              <a:t>A</a:t>
            </a: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5370513" y="4405313"/>
            <a:ext cx="274637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>
                <a:latin typeface="Book Antiqua" pitchFamily="18" charset="0"/>
              </a:rPr>
              <a:t>B</a:t>
            </a:r>
          </a:p>
        </p:txBody>
      </p:sp>
      <p:sp>
        <p:nvSpPr>
          <p:cNvPr id="18463" name="Rectangle 31"/>
          <p:cNvSpPr>
            <a:spLocks noChangeArrowheads="1"/>
          </p:cNvSpPr>
          <p:nvPr/>
        </p:nvSpPr>
        <p:spPr bwMode="auto">
          <a:xfrm>
            <a:off x="3236913" y="5586413"/>
            <a:ext cx="288925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>
                <a:latin typeface="Book Antiqua" pitchFamily="18" charset="0"/>
              </a:rPr>
              <a:t>C</a:t>
            </a:r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5370513" y="5586413"/>
            <a:ext cx="298450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>
                <a:latin typeface="Book Antiqua" pitchFamily="18" charset="0"/>
              </a:rPr>
              <a:t>D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747713" y="5499100"/>
            <a:ext cx="14747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0.10 m</a:t>
            </a:r>
            <a:r>
              <a:rPr lang="en-US" sz="2400" baseline="30000">
                <a:latin typeface="Book Antiqua" pitchFamily="18" charset="0"/>
              </a:rPr>
              <a:t>3</a:t>
            </a:r>
            <a:r>
              <a:rPr lang="en-US" sz="2400">
                <a:latin typeface="Book Antiqua" pitchFamily="18" charset="0"/>
              </a:rPr>
              <a:t>/s</a:t>
            </a: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747713" y="4292600"/>
            <a:ext cx="14747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0.32 m</a:t>
            </a:r>
            <a:r>
              <a:rPr lang="en-US" sz="2400" baseline="30000">
                <a:latin typeface="Book Antiqua" pitchFamily="18" charset="0"/>
              </a:rPr>
              <a:t>3</a:t>
            </a:r>
            <a:r>
              <a:rPr lang="en-US" sz="2400">
                <a:latin typeface="Book Antiqua" pitchFamily="18" charset="0"/>
              </a:rPr>
              <a:t>/s</a:t>
            </a: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6792913" y="4229100"/>
            <a:ext cx="14747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0.28 m</a:t>
            </a:r>
            <a:r>
              <a:rPr lang="en-US" sz="2400" baseline="30000">
                <a:latin typeface="Book Antiqua" pitchFamily="18" charset="0"/>
              </a:rPr>
              <a:t>3</a:t>
            </a:r>
            <a:r>
              <a:rPr lang="en-US" sz="2400">
                <a:latin typeface="Book Antiqua" pitchFamily="18" charset="0"/>
              </a:rPr>
              <a:t>/s</a:t>
            </a:r>
          </a:p>
        </p:txBody>
      </p:sp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6881813" y="5511800"/>
            <a:ext cx="14747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0.14 m</a:t>
            </a:r>
            <a:r>
              <a:rPr lang="en-US" sz="2400" baseline="30000">
                <a:latin typeface="Book Antiqua" pitchFamily="18" charset="0"/>
              </a:rPr>
              <a:t>3</a:t>
            </a:r>
            <a:r>
              <a:rPr lang="en-US" sz="2400">
                <a:latin typeface="Book Antiqua" pitchFamily="18" charset="0"/>
              </a:rPr>
              <a:t>/s</a:t>
            </a:r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4202113" y="4610100"/>
            <a:ext cx="5810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Book Antiqua" pitchFamily="18" charset="0"/>
              </a:rPr>
              <a:t>0.218</a:t>
            </a:r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3427413" y="4978400"/>
            <a:ext cx="5810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Book Antiqua" pitchFamily="18" charset="0"/>
              </a:rPr>
              <a:t>0.102</a:t>
            </a:r>
          </a:p>
        </p:txBody>
      </p:sp>
      <p:sp>
        <p:nvSpPr>
          <p:cNvPr id="18471" name="Rectangle 39"/>
          <p:cNvSpPr>
            <a:spLocks noChangeArrowheads="1"/>
          </p:cNvSpPr>
          <p:nvPr/>
        </p:nvSpPr>
        <p:spPr bwMode="auto">
          <a:xfrm>
            <a:off x="4062413" y="5397500"/>
            <a:ext cx="5810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Book Antiqua" pitchFamily="18" charset="0"/>
              </a:rPr>
              <a:t>0.202</a:t>
            </a:r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5586413" y="5016500"/>
            <a:ext cx="5810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Book Antiqua" pitchFamily="18" charset="0"/>
              </a:rPr>
              <a:t>0.062</a:t>
            </a:r>
          </a:p>
        </p:txBody>
      </p:sp>
      <p:sp>
        <p:nvSpPr>
          <p:cNvPr id="18473" name="Rectangle 41"/>
          <p:cNvSpPr>
            <a:spLocks noChangeArrowheads="1"/>
          </p:cNvSpPr>
          <p:nvPr/>
        </p:nvSpPr>
        <p:spPr bwMode="auto">
          <a:xfrm>
            <a:off x="3998913" y="4405313"/>
            <a:ext cx="257175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>
                <a:latin typeface="Book Antiqua" pitchFamily="18" charset="0"/>
              </a:rPr>
              <a:t>1</a:t>
            </a:r>
          </a:p>
        </p:txBody>
      </p:sp>
      <p:sp>
        <p:nvSpPr>
          <p:cNvPr id="18474" name="Rectangle 42"/>
          <p:cNvSpPr>
            <a:spLocks noChangeArrowheads="1"/>
          </p:cNvSpPr>
          <p:nvPr/>
        </p:nvSpPr>
        <p:spPr bwMode="auto">
          <a:xfrm>
            <a:off x="3244850" y="4710113"/>
            <a:ext cx="180975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1200">
                <a:latin typeface="Book Antiqua" pitchFamily="18" charset="0"/>
              </a:rPr>
              <a:t>4</a:t>
            </a:r>
          </a:p>
        </p:txBody>
      </p:sp>
      <p:sp>
        <p:nvSpPr>
          <p:cNvPr id="18475" name="Rectangle 43"/>
          <p:cNvSpPr>
            <a:spLocks noChangeArrowheads="1"/>
          </p:cNvSpPr>
          <p:nvPr/>
        </p:nvSpPr>
        <p:spPr bwMode="auto">
          <a:xfrm>
            <a:off x="5395913" y="4697413"/>
            <a:ext cx="257175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>
                <a:latin typeface="Book Antiqua" pitchFamily="18" charset="0"/>
              </a:rPr>
              <a:t>2</a:t>
            </a:r>
          </a:p>
        </p:txBody>
      </p:sp>
      <p:sp>
        <p:nvSpPr>
          <p:cNvPr id="18476" name="Rectangle 44"/>
          <p:cNvSpPr>
            <a:spLocks noChangeArrowheads="1"/>
          </p:cNvSpPr>
          <p:nvPr/>
        </p:nvSpPr>
        <p:spPr bwMode="auto">
          <a:xfrm>
            <a:off x="4621213" y="5624513"/>
            <a:ext cx="257175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>
                <a:latin typeface="Book Antiqua" pitchFamily="18" charset="0"/>
              </a:rPr>
              <a:t>3</a:t>
            </a:r>
          </a:p>
        </p:txBody>
      </p:sp>
      <p:grpSp>
        <p:nvGrpSpPr>
          <p:cNvPr id="18480" name="Group 48"/>
          <p:cNvGrpSpPr>
            <a:grpSpLocks/>
          </p:cNvGrpSpPr>
          <p:nvPr/>
        </p:nvGrpSpPr>
        <p:grpSpPr bwMode="auto">
          <a:xfrm>
            <a:off x="4140200" y="4860925"/>
            <a:ext cx="450850" cy="450850"/>
            <a:chOff x="2688" y="2405"/>
            <a:chExt cx="284" cy="284"/>
          </a:xfrm>
        </p:grpSpPr>
        <p:sp>
          <p:nvSpPr>
            <p:cNvPr id="18477" name="Arc 45"/>
            <p:cNvSpPr>
              <a:spLocks/>
            </p:cNvSpPr>
            <p:nvPr/>
          </p:nvSpPr>
          <p:spPr bwMode="auto">
            <a:xfrm>
              <a:off x="2832" y="2405"/>
              <a:ext cx="140" cy="1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Arc 46"/>
            <p:cNvSpPr>
              <a:spLocks/>
            </p:cNvSpPr>
            <p:nvPr/>
          </p:nvSpPr>
          <p:spPr bwMode="auto">
            <a:xfrm rot="16200000">
              <a:off x="2688" y="2405"/>
              <a:ext cx="140" cy="1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Arc 47"/>
            <p:cNvSpPr>
              <a:spLocks/>
            </p:cNvSpPr>
            <p:nvPr/>
          </p:nvSpPr>
          <p:spPr bwMode="auto">
            <a:xfrm rot="10800000">
              <a:off x="2688" y="2549"/>
              <a:ext cx="140" cy="1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507" name="Group 75"/>
          <p:cNvGrpSpPr>
            <a:grpSpLocks/>
          </p:cNvGrpSpPr>
          <p:nvPr/>
        </p:nvGrpSpPr>
        <p:grpSpPr bwMode="auto">
          <a:xfrm>
            <a:off x="593725" y="2185988"/>
            <a:ext cx="942975" cy="1570037"/>
            <a:chOff x="2478" y="1452"/>
            <a:chExt cx="594" cy="989"/>
          </a:xfrm>
        </p:grpSpPr>
        <p:sp>
          <p:nvSpPr>
            <p:cNvPr id="18483" name="Line 51"/>
            <p:cNvSpPr>
              <a:spLocks noChangeShapeType="1"/>
            </p:cNvSpPr>
            <p:nvPr/>
          </p:nvSpPr>
          <p:spPr bwMode="auto">
            <a:xfrm>
              <a:off x="2485" y="1666"/>
              <a:ext cx="575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84" name="Line 52"/>
            <p:cNvSpPr>
              <a:spLocks noChangeShapeType="1"/>
            </p:cNvSpPr>
            <p:nvPr/>
          </p:nvSpPr>
          <p:spPr bwMode="auto">
            <a:xfrm>
              <a:off x="2485" y="1855"/>
              <a:ext cx="575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85" name="Line 53"/>
            <p:cNvSpPr>
              <a:spLocks noChangeShapeType="1"/>
            </p:cNvSpPr>
            <p:nvPr/>
          </p:nvSpPr>
          <p:spPr bwMode="auto">
            <a:xfrm>
              <a:off x="2485" y="2044"/>
              <a:ext cx="575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86" name="Line 54"/>
            <p:cNvSpPr>
              <a:spLocks noChangeShapeType="1"/>
            </p:cNvSpPr>
            <p:nvPr/>
          </p:nvSpPr>
          <p:spPr bwMode="auto">
            <a:xfrm>
              <a:off x="2485" y="2233"/>
              <a:ext cx="575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89" name="Line 57"/>
            <p:cNvSpPr>
              <a:spLocks noChangeShapeType="1"/>
            </p:cNvSpPr>
            <p:nvPr/>
          </p:nvSpPr>
          <p:spPr bwMode="auto">
            <a:xfrm>
              <a:off x="2485" y="1855"/>
              <a:ext cx="575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90" name="Line 58"/>
            <p:cNvSpPr>
              <a:spLocks noChangeShapeType="1"/>
            </p:cNvSpPr>
            <p:nvPr/>
          </p:nvSpPr>
          <p:spPr bwMode="auto">
            <a:xfrm>
              <a:off x="2485" y="2044"/>
              <a:ext cx="575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91" name="Line 59"/>
            <p:cNvSpPr>
              <a:spLocks noChangeShapeType="1"/>
            </p:cNvSpPr>
            <p:nvPr/>
          </p:nvSpPr>
          <p:spPr bwMode="auto">
            <a:xfrm>
              <a:off x="2485" y="2233"/>
              <a:ext cx="575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93" name="Rectangle 61"/>
            <p:cNvSpPr>
              <a:spLocks noChangeArrowheads="1"/>
            </p:cNvSpPr>
            <p:nvPr/>
          </p:nvSpPr>
          <p:spPr bwMode="auto">
            <a:xfrm>
              <a:off x="2498" y="1452"/>
              <a:ext cx="49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900"/>
                <a:t>Q</a:t>
              </a:r>
              <a:r>
                <a:rPr lang="en-US" sz="1900" baseline="-25000"/>
                <a:t>0</a:t>
              </a:r>
              <a:r>
                <a:rPr lang="en-US" sz="1900"/>
                <a:t>+ </a:t>
              </a:r>
              <a:r>
                <a:rPr lang="en-US" sz="2000">
                  <a:latin typeface="Symbol" pitchFamily="18" charset="2"/>
                  <a:sym typeface="MT Extra" pitchFamily="18" charset="2"/>
                </a:rPr>
                <a:t>D</a:t>
              </a:r>
              <a:r>
                <a:rPr lang="en-US" sz="1900"/>
                <a:t>Q</a:t>
              </a:r>
            </a:p>
          </p:txBody>
        </p:sp>
        <p:sp>
          <p:nvSpPr>
            <p:cNvPr id="18494" name="Rectangle 62"/>
            <p:cNvSpPr>
              <a:spLocks noChangeArrowheads="1"/>
            </p:cNvSpPr>
            <p:nvPr/>
          </p:nvSpPr>
          <p:spPr bwMode="auto">
            <a:xfrm>
              <a:off x="2647" y="1653"/>
              <a:ext cx="38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latin typeface="Symbol" pitchFamily="18" charset="2"/>
                </a:rPr>
                <a:t> 0.218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18496" name="Line 64"/>
            <p:cNvSpPr>
              <a:spLocks noChangeShapeType="1"/>
            </p:cNvSpPr>
            <p:nvPr/>
          </p:nvSpPr>
          <p:spPr bwMode="auto">
            <a:xfrm>
              <a:off x="3060" y="1477"/>
              <a:ext cx="1" cy="163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97" name="Rectangle 65"/>
            <p:cNvSpPr>
              <a:spLocks noChangeArrowheads="1"/>
            </p:cNvSpPr>
            <p:nvPr/>
          </p:nvSpPr>
          <p:spPr bwMode="auto">
            <a:xfrm>
              <a:off x="2647" y="1842"/>
              <a:ext cx="42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latin typeface="Symbol" pitchFamily="18" charset="2"/>
                </a:rPr>
                <a:t>-0.062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18498" name="Rectangle 66"/>
            <p:cNvSpPr>
              <a:spLocks noChangeArrowheads="1"/>
            </p:cNvSpPr>
            <p:nvPr/>
          </p:nvSpPr>
          <p:spPr bwMode="auto">
            <a:xfrm>
              <a:off x="2647" y="2031"/>
              <a:ext cx="42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latin typeface="Symbol" pitchFamily="18" charset="2"/>
                </a:rPr>
                <a:t>-0.202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18499" name="Rectangle 67"/>
            <p:cNvSpPr>
              <a:spLocks noChangeArrowheads="1"/>
            </p:cNvSpPr>
            <p:nvPr/>
          </p:nvSpPr>
          <p:spPr bwMode="auto">
            <a:xfrm>
              <a:off x="2647" y="2220"/>
              <a:ext cx="42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latin typeface="Symbol" pitchFamily="18" charset="2"/>
                </a:rPr>
                <a:t>-0.102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18501" name="Line 69"/>
            <p:cNvSpPr>
              <a:spLocks noChangeShapeType="1"/>
            </p:cNvSpPr>
            <p:nvPr/>
          </p:nvSpPr>
          <p:spPr bwMode="auto">
            <a:xfrm>
              <a:off x="3060" y="1678"/>
              <a:ext cx="1" cy="744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502" name="Rectangle 70"/>
            <p:cNvSpPr>
              <a:spLocks noChangeArrowheads="1"/>
            </p:cNvSpPr>
            <p:nvPr/>
          </p:nvSpPr>
          <p:spPr bwMode="auto">
            <a:xfrm>
              <a:off x="2478" y="1470"/>
              <a:ext cx="588" cy="971"/>
            </a:xfrm>
            <a:prstGeom prst="rect">
              <a:avLst/>
            </a:prstGeom>
            <a:noFill/>
            <a:ln w="20638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506" name="Text Box 74"/>
          <p:cNvSpPr txBox="1">
            <a:spLocks noChangeArrowheads="1"/>
          </p:cNvSpPr>
          <p:nvPr/>
        </p:nvSpPr>
        <p:spPr bwMode="auto">
          <a:xfrm>
            <a:off x="0" y="6203950"/>
            <a:ext cx="897890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Book Antiqua" pitchFamily="18" charset="0"/>
              </a:rPr>
              <a:t>Better solution is software with a GUI showing the pipe network.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Network Elements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/>
              <a:t>Controls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Check valve (CV)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Pressure relief valve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Pressure reducing valve (PRV)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Pressure sustaining valve (PSV)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Flow control valve (FCV)</a:t>
            </a:r>
          </a:p>
          <a:p>
            <a:pPr>
              <a:lnSpc>
                <a:spcPct val="90000"/>
              </a:lnSpc>
            </a:pPr>
            <a:r>
              <a:rPr lang="en-US" sz="2800"/>
              <a:t>Pumps: need a relationship between flow and head</a:t>
            </a:r>
          </a:p>
          <a:p>
            <a:pPr>
              <a:lnSpc>
                <a:spcPct val="90000"/>
              </a:lnSpc>
            </a:pPr>
            <a:r>
              <a:rPr lang="en-US" sz="2800"/>
              <a:t>Reservoirs: infinite source, elevation is not affected by demand</a:t>
            </a:r>
          </a:p>
          <a:p>
            <a:pPr>
              <a:lnSpc>
                <a:spcPct val="90000"/>
              </a:lnSpc>
            </a:pPr>
            <a:r>
              <a:rPr lang="en-US" sz="2800"/>
              <a:t>Tanks: specific geometry, mass conservation applies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Check Valve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Valve only allows flow in one direction</a:t>
            </a:r>
          </a:p>
          <a:p>
            <a:r>
              <a:rPr lang="en-US"/>
              <a:t>The valve automatically closes when flow begins to reverse</a:t>
            </a:r>
          </a:p>
        </p:txBody>
      </p:sp>
      <p:grpSp>
        <p:nvGrpSpPr>
          <p:cNvPr id="21519" name="Group 15"/>
          <p:cNvGrpSpPr>
            <a:grpSpLocks/>
          </p:cNvGrpSpPr>
          <p:nvPr/>
        </p:nvGrpSpPr>
        <p:grpSpPr bwMode="auto">
          <a:xfrm>
            <a:off x="4902200" y="4164013"/>
            <a:ext cx="2368550" cy="1811337"/>
            <a:chOff x="3088" y="2623"/>
            <a:chExt cx="1492" cy="1141"/>
          </a:xfrm>
        </p:grpSpPr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3255" y="2623"/>
              <a:ext cx="65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closed</a:t>
              </a:r>
            </a:p>
          </p:txBody>
        </p:sp>
        <p:grpSp>
          <p:nvGrpSpPr>
            <p:cNvPr id="21517" name="Group 13"/>
            <p:cNvGrpSpPr>
              <a:grpSpLocks/>
            </p:cNvGrpSpPr>
            <p:nvPr/>
          </p:nvGrpSpPr>
          <p:grpSpPr bwMode="auto">
            <a:xfrm>
              <a:off x="3088" y="3044"/>
              <a:ext cx="1468" cy="720"/>
              <a:chOff x="3088" y="3044"/>
              <a:chExt cx="1468" cy="720"/>
            </a:xfrm>
          </p:grpSpPr>
          <p:sp>
            <p:nvSpPr>
              <p:cNvPr id="21509" name="Rectangle 5" descr="Wide upward diagonal"/>
              <p:cNvSpPr>
                <a:spLocks noChangeArrowheads="1"/>
              </p:cNvSpPr>
              <p:nvPr/>
            </p:nvSpPr>
            <p:spPr bwMode="auto">
              <a:xfrm>
                <a:off x="3116" y="3682"/>
                <a:ext cx="1440" cy="82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512" name="Group 8"/>
              <p:cNvGrpSpPr>
                <a:grpSpLocks/>
              </p:cNvGrpSpPr>
              <p:nvPr/>
            </p:nvGrpSpPr>
            <p:grpSpPr bwMode="auto">
              <a:xfrm>
                <a:off x="3088" y="3044"/>
                <a:ext cx="1455" cy="209"/>
                <a:chOff x="3088" y="3044"/>
                <a:chExt cx="1455" cy="209"/>
              </a:xfrm>
            </p:grpSpPr>
            <p:sp>
              <p:nvSpPr>
                <p:cNvPr id="21510" name="Freeform 6" descr="Wide upward diagonal"/>
                <p:cNvSpPr>
                  <a:spLocks/>
                </p:cNvSpPr>
                <p:nvPr/>
              </p:nvSpPr>
              <p:spPr bwMode="auto">
                <a:xfrm>
                  <a:off x="3088" y="3044"/>
                  <a:ext cx="1455" cy="207"/>
                </a:xfrm>
                <a:custGeom>
                  <a:avLst/>
                  <a:gdLst/>
                  <a:ahLst/>
                  <a:cxnLst>
                    <a:cxn ang="0">
                      <a:pos x="0" y="204"/>
                    </a:cxn>
                    <a:cxn ang="0">
                      <a:pos x="0" y="112"/>
                    </a:cxn>
                    <a:cxn ang="0">
                      <a:pos x="410" y="112"/>
                    </a:cxn>
                    <a:cxn ang="0">
                      <a:pos x="474" y="106"/>
                    </a:cxn>
                    <a:cxn ang="0">
                      <a:pos x="518" y="82"/>
                    </a:cxn>
                    <a:cxn ang="0">
                      <a:pos x="546" y="48"/>
                    </a:cxn>
                    <a:cxn ang="0">
                      <a:pos x="582" y="20"/>
                    </a:cxn>
                    <a:cxn ang="0">
                      <a:pos x="690" y="6"/>
                    </a:cxn>
                    <a:cxn ang="0">
                      <a:pos x="832" y="0"/>
                    </a:cxn>
                    <a:cxn ang="0">
                      <a:pos x="966" y="12"/>
                    </a:cxn>
                    <a:cxn ang="0">
                      <a:pos x="1002" y="36"/>
                    </a:cxn>
                    <a:cxn ang="0">
                      <a:pos x="1048" y="84"/>
                    </a:cxn>
                    <a:cxn ang="0">
                      <a:pos x="1098" y="112"/>
                    </a:cxn>
                    <a:cxn ang="0">
                      <a:pos x="1454" y="112"/>
                    </a:cxn>
                    <a:cxn ang="0">
                      <a:pos x="1454" y="206"/>
                    </a:cxn>
                  </a:cxnLst>
                  <a:rect l="0" t="0" r="r" b="b"/>
                  <a:pathLst>
                    <a:path w="1455" h="207">
                      <a:moveTo>
                        <a:pt x="0" y="204"/>
                      </a:moveTo>
                      <a:lnTo>
                        <a:pt x="0" y="112"/>
                      </a:lnTo>
                      <a:lnTo>
                        <a:pt x="410" y="112"/>
                      </a:lnTo>
                      <a:lnTo>
                        <a:pt x="474" y="106"/>
                      </a:lnTo>
                      <a:lnTo>
                        <a:pt x="518" y="82"/>
                      </a:lnTo>
                      <a:lnTo>
                        <a:pt x="546" y="48"/>
                      </a:lnTo>
                      <a:lnTo>
                        <a:pt x="582" y="20"/>
                      </a:lnTo>
                      <a:lnTo>
                        <a:pt x="690" y="6"/>
                      </a:lnTo>
                      <a:lnTo>
                        <a:pt x="832" y="0"/>
                      </a:lnTo>
                      <a:lnTo>
                        <a:pt x="966" y="12"/>
                      </a:lnTo>
                      <a:lnTo>
                        <a:pt x="1002" y="36"/>
                      </a:lnTo>
                      <a:lnTo>
                        <a:pt x="1048" y="84"/>
                      </a:lnTo>
                      <a:lnTo>
                        <a:pt x="1098" y="112"/>
                      </a:lnTo>
                      <a:lnTo>
                        <a:pt x="1454" y="112"/>
                      </a:lnTo>
                      <a:lnTo>
                        <a:pt x="1454" y="206"/>
                      </a:lnTo>
                    </a:path>
                  </a:pathLst>
                </a:cu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11" name="Freeform 7"/>
                <p:cNvSpPr>
                  <a:spLocks/>
                </p:cNvSpPr>
                <p:nvPr/>
              </p:nvSpPr>
              <p:spPr bwMode="auto">
                <a:xfrm>
                  <a:off x="3096" y="3140"/>
                  <a:ext cx="1447" cy="113"/>
                </a:xfrm>
                <a:custGeom>
                  <a:avLst/>
                  <a:gdLst/>
                  <a:ahLst/>
                  <a:cxnLst>
                    <a:cxn ang="0">
                      <a:pos x="0" y="112"/>
                    </a:cxn>
                    <a:cxn ang="0">
                      <a:pos x="402" y="112"/>
                    </a:cxn>
                    <a:cxn ang="0">
                      <a:pos x="466" y="106"/>
                    </a:cxn>
                    <a:cxn ang="0">
                      <a:pos x="518" y="86"/>
                    </a:cxn>
                    <a:cxn ang="0">
                      <a:pos x="538" y="48"/>
                    </a:cxn>
                    <a:cxn ang="0">
                      <a:pos x="574" y="20"/>
                    </a:cxn>
                    <a:cxn ang="0">
                      <a:pos x="682" y="6"/>
                    </a:cxn>
                    <a:cxn ang="0">
                      <a:pos x="824" y="0"/>
                    </a:cxn>
                    <a:cxn ang="0">
                      <a:pos x="958" y="12"/>
                    </a:cxn>
                    <a:cxn ang="0">
                      <a:pos x="992" y="44"/>
                    </a:cxn>
                    <a:cxn ang="0">
                      <a:pos x="1028" y="94"/>
                    </a:cxn>
                    <a:cxn ang="0">
                      <a:pos x="1090" y="112"/>
                    </a:cxn>
                    <a:cxn ang="0">
                      <a:pos x="1446" y="112"/>
                    </a:cxn>
                  </a:cxnLst>
                  <a:rect l="0" t="0" r="r" b="b"/>
                  <a:pathLst>
                    <a:path w="1447" h="113">
                      <a:moveTo>
                        <a:pt x="0" y="112"/>
                      </a:moveTo>
                      <a:lnTo>
                        <a:pt x="402" y="112"/>
                      </a:lnTo>
                      <a:lnTo>
                        <a:pt x="466" y="106"/>
                      </a:lnTo>
                      <a:lnTo>
                        <a:pt x="518" y="86"/>
                      </a:lnTo>
                      <a:lnTo>
                        <a:pt x="538" y="48"/>
                      </a:lnTo>
                      <a:lnTo>
                        <a:pt x="574" y="20"/>
                      </a:lnTo>
                      <a:lnTo>
                        <a:pt x="682" y="6"/>
                      </a:lnTo>
                      <a:lnTo>
                        <a:pt x="824" y="0"/>
                      </a:lnTo>
                      <a:lnTo>
                        <a:pt x="958" y="12"/>
                      </a:lnTo>
                      <a:lnTo>
                        <a:pt x="992" y="44"/>
                      </a:lnTo>
                      <a:lnTo>
                        <a:pt x="1028" y="94"/>
                      </a:lnTo>
                      <a:lnTo>
                        <a:pt x="1090" y="112"/>
                      </a:lnTo>
                      <a:lnTo>
                        <a:pt x="1446" y="112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516" name="Group 12"/>
              <p:cNvGrpSpPr>
                <a:grpSpLocks/>
              </p:cNvGrpSpPr>
              <p:nvPr/>
            </p:nvGrpSpPr>
            <p:grpSpPr bwMode="auto">
              <a:xfrm>
                <a:off x="3522" y="3172"/>
                <a:ext cx="85" cy="499"/>
                <a:chOff x="3522" y="3172"/>
                <a:chExt cx="85" cy="499"/>
              </a:xfrm>
            </p:grpSpPr>
            <p:sp>
              <p:nvSpPr>
                <p:cNvPr id="21513" name="Rectangle 9"/>
                <p:cNvSpPr>
                  <a:spLocks noChangeArrowheads="1"/>
                </p:cNvSpPr>
                <p:nvPr/>
              </p:nvSpPr>
              <p:spPr bwMode="auto">
                <a:xfrm>
                  <a:off x="3524" y="3252"/>
                  <a:ext cx="40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14" name="Freeform 10" descr="Wide upward diagonal"/>
                <p:cNvSpPr>
                  <a:spLocks/>
                </p:cNvSpPr>
                <p:nvPr/>
              </p:nvSpPr>
              <p:spPr bwMode="auto">
                <a:xfrm>
                  <a:off x="3522" y="3172"/>
                  <a:ext cx="85" cy="499"/>
                </a:xfrm>
                <a:custGeom>
                  <a:avLst/>
                  <a:gdLst/>
                  <a:ahLst/>
                  <a:cxnLst>
                    <a:cxn ang="0">
                      <a:pos x="0" y="498"/>
                    </a:cxn>
                    <a:cxn ang="0">
                      <a:pos x="0" y="74"/>
                    </a:cxn>
                    <a:cxn ang="0">
                      <a:pos x="12" y="26"/>
                    </a:cxn>
                    <a:cxn ang="0">
                      <a:pos x="32" y="2"/>
                    </a:cxn>
                    <a:cxn ang="0">
                      <a:pos x="56" y="0"/>
                    </a:cxn>
                    <a:cxn ang="0">
                      <a:pos x="76" y="14"/>
                    </a:cxn>
                    <a:cxn ang="0">
                      <a:pos x="84" y="46"/>
                    </a:cxn>
                    <a:cxn ang="0">
                      <a:pos x="68" y="78"/>
                    </a:cxn>
                    <a:cxn ang="0">
                      <a:pos x="34" y="498"/>
                    </a:cxn>
                    <a:cxn ang="0">
                      <a:pos x="0" y="498"/>
                    </a:cxn>
                  </a:cxnLst>
                  <a:rect l="0" t="0" r="r" b="b"/>
                  <a:pathLst>
                    <a:path w="85" h="499">
                      <a:moveTo>
                        <a:pt x="0" y="498"/>
                      </a:moveTo>
                      <a:lnTo>
                        <a:pt x="0" y="74"/>
                      </a:lnTo>
                      <a:lnTo>
                        <a:pt x="12" y="26"/>
                      </a:lnTo>
                      <a:lnTo>
                        <a:pt x="32" y="2"/>
                      </a:lnTo>
                      <a:lnTo>
                        <a:pt x="56" y="0"/>
                      </a:lnTo>
                      <a:lnTo>
                        <a:pt x="76" y="14"/>
                      </a:lnTo>
                      <a:lnTo>
                        <a:pt x="84" y="46"/>
                      </a:lnTo>
                      <a:lnTo>
                        <a:pt x="68" y="78"/>
                      </a:lnTo>
                      <a:lnTo>
                        <a:pt x="34" y="498"/>
                      </a:lnTo>
                      <a:lnTo>
                        <a:pt x="0" y="498"/>
                      </a:lnTo>
                    </a:path>
                  </a:pathLst>
                </a:cu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15" name="Oval 11"/>
                <p:cNvSpPr>
                  <a:spLocks noChangeArrowheads="1"/>
                </p:cNvSpPr>
                <p:nvPr/>
              </p:nvSpPr>
              <p:spPr bwMode="auto">
                <a:xfrm>
                  <a:off x="3556" y="3196"/>
                  <a:ext cx="18" cy="1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 flipH="1">
              <a:off x="3924" y="3448"/>
              <a:ext cx="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30" name="Group 26"/>
          <p:cNvGrpSpPr>
            <a:grpSpLocks/>
          </p:cNvGrpSpPr>
          <p:nvPr/>
        </p:nvGrpSpPr>
        <p:grpSpPr bwMode="auto">
          <a:xfrm>
            <a:off x="1682750" y="4087813"/>
            <a:ext cx="2413000" cy="1887537"/>
            <a:chOff x="1060" y="2575"/>
            <a:chExt cx="1520" cy="1189"/>
          </a:xfrm>
        </p:grpSpPr>
        <p:sp>
          <p:nvSpPr>
            <p:cNvPr id="21520" name="Rectangle 16"/>
            <p:cNvSpPr>
              <a:spLocks noChangeArrowheads="1"/>
            </p:cNvSpPr>
            <p:nvPr/>
          </p:nvSpPr>
          <p:spPr bwMode="auto">
            <a:xfrm>
              <a:off x="1663" y="2575"/>
              <a:ext cx="53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open</a:t>
              </a:r>
            </a:p>
          </p:txBody>
        </p:sp>
        <p:sp>
          <p:nvSpPr>
            <p:cNvPr id="21521" name="Rectangle 17" descr="Wide upward diagonal"/>
            <p:cNvSpPr>
              <a:spLocks noChangeArrowheads="1"/>
            </p:cNvSpPr>
            <p:nvPr/>
          </p:nvSpPr>
          <p:spPr bwMode="auto">
            <a:xfrm>
              <a:off x="1140" y="3682"/>
              <a:ext cx="1440" cy="82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24" name="Group 20"/>
            <p:cNvGrpSpPr>
              <a:grpSpLocks/>
            </p:cNvGrpSpPr>
            <p:nvPr/>
          </p:nvGrpSpPr>
          <p:grpSpPr bwMode="auto">
            <a:xfrm>
              <a:off x="1112" y="3044"/>
              <a:ext cx="1455" cy="209"/>
              <a:chOff x="1112" y="3044"/>
              <a:chExt cx="1455" cy="209"/>
            </a:xfrm>
          </p:grpSpPr>
          <p:sp>
            <p:nvSpPr>
              <p:cNvPr id="21522" name="Freeform 18" descr="Wide upward diagonal"/>
              <p:cNvSpPr>
                <a:spLocks/>
              </p:cNvSpPr>
              <p:nvPr/>
            </p:nvSpPr>
            <p:spPr bwMode="auto">
              <a:xfrm>
                <a:off x="1112" y="3044"/>
                <a:ext cx="1455" cy="207"/>
              </a:xfrm>
              <a:custGeom>
                <a:avLst/>
                <a:gdLst/>
                <a:ahLst/>
                <a:cxnLst>
                  <a:cxn ang="0">
                    <a:pos x="0" y="204"/>
                  </a:cxn>
                  <a:cxn ang="0">
                    <a:pos x="0" y="112"/>
                  </a:cxn>
                  <a:cxn ang="0">
                    <a:pos x="410" y="112"/>
                  </a:cxn>
                  <a:cxn ang="0">
                    <a:pos x="474" y="106"/>
                  </a:cxn>
                  <a:cxn ang="0">
                    <a:pos x="518" y="82"/>
                  </a:cxn>
                  <a:cxn ang="0">
                    <a:pos x="546" y="48"/>
                  </a:cxn>
                  <a:cxn ang="0">
                    <a:pos x="582" y="20"/>
                  </a:cxn>
                  <a:cxn ang="0">
                    <a:pos x="690" y="6"/>
                  </a:cxn>
                  <a:cxn ang="0">
                    <a:pos x="832" y="0"/>
                  </a:cxn>
                  <a:cxn ang="0">
                    <a:pos x="966" y="12"/>
                  </a:cxn>
                  <a:cxn ang="0">
                    <a:pos x="1002" y="36"/>
                  </a:cxn>
                  <a:cxn ang="0">
                    <a:pos x="1048" y="84"/>
                  </a:cxn>
                  <a:cxn ang="0">
                    <a:pos x="1098" y="112"/>
                  </a:cxn>
                  <a:cxn ang="0">
                    <a:pos x="1454" y="112"/>
                  </a:cxn>
                  <a:cxn ang="0">
                    <a:pos x="1454" y="206"/>
                  </a:cxn>
                </a:cxnLst>
                <a:rect l="0" t="0" r="r" b="b"/>
                <a:pathLst>
                  <a:path w="1455" h="207">
                    <a:moveTo>
                      <a:pt x="0" y="204"/>
                    </a:moveTo>
                    <a:lnTo>
                      <a:pt x="0" y="112"/>
                    </a:lnTo>
                    <a:lnTo>
                      <a:pt x="410" y="112"/>
                    </a:lnTo>
                    <a:lnTo>
                      <a:pt x="474" y="106"/>
                    </a:lnTo>
                    <a:lnTo>
                      <a:pt x="518" y="82"/>
                    </a:lnTo>
                    <a:lnTo>
                      <a:pt x="546" y="48"/>
                    </a:lnTo>
                    <a:lnTo>
                      <a:pt x="582" y="20"/>
                    </a:lnTo>
                    <a:lnTo>
                      <a:pt x="690" y="6"/>
                    </a:lnTo>
                    <a:lnTo>
                      <a:pt x="832" y="0"/>
                    </a:lnTo>
                    <a:lnTo>
                      <a:pt x="966" y="12"/>
                    </a:lnTo>
                    <a:lnTo>
                      <a:pt x="1002" y="36"/>
                    </a:lnTo>
                    <a:lnTo>
                      <a:pt x="1048" y="84"/>
                    </a:lnTo>
                    <a:lnTo>
                      <a:pt x="1098" y="112"/>
                    </a:lnTo>
                    <a:lnTo>
                      <a:pt x="1454" y="112"/>
                    </a:lnTo>
                    <a:lnTo>
                      <a:pt x="1454" y="206"/>
                    </a:lnTo>
                  </a:path>
                </a:pathLst>
              </a:cu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3" name="Freeform 19"/>
              <p:cNvSpPr>
                <a:spLocks/>
              </p:cNvSpPr>
              <p:nvPr/>
            </p:nvSpPr>
            <p:spPr bwMode="auto">
              <a:xfrm>
                <a:off x="1120" y="3140"/>
                <a:ext cx="1447" cy="113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402" y="112"/>
                  </a:cxn>
                  <a:cxn ang="0">
                    <a:pos x="466" y="106"/>
                  </a:cxn>
                  <a:cxn ang="0">
                    <a:pos x="518" y="86"/>
                  </a:cxn>
                  <a:cxn ang="0">
                    <a:pos x="538" y="48"/>
                  </a:cxn>
                  <a:cxn ang="0">
                    <a:pos x="574" y="20"/>
                  </a:cxn>
                  <a:cxn ang="0">
                    <a:pos x="682" y="6"/>
                  </a:cxn>
                  <a:cxn ang="0">
                    <a:pos x="824" y="0"/>
                  </a:cxn>
                  <a:cxn ang="0">
                    <a:pos x="958" y="12"/>
                  </a:cxn>
                  <a:cxn ang="0">
                    <a:pos x="992" y="44"/>
                  </a:cxn>
                  <a:cxn ang="0">
                    <a:pos x="1028" y="94"/>
                  </a:cxn>
                  <a:cxn ang="0">
                    <a:pos x="1090" y="112"/>
                  </a:cxn>
                  <a:cxn ang="0">
                    <a:pos x="1446" y="112"/>
                  </a:cxn>
                </a:cxnLst>
                <a:rect l="0" t="0" r="r" b="b"/>
                <a:pathLst>
                  <a:path w="1447" h="113">
                    <a:moveTo>
                      <a:pt x="0" y="112"/>
                    </a:moveTo>
                    <a:lnTo>
                      <a:pt x="402" y="112"/>
                    </a:lnTo>
                    <a:lnTo>
                      <a:pt x="466" y="106"/>
                    </a:lnTo>
                    <a:lnTo>
                      <a:pt x="518" y="86"/>
                    </a:lnTo>
                    <a:lnTo>
                      <a:pt x="538" y="48"/>
                    </a:lnTo>
                    <a:lnTo>
                      <a:pt x="574" y="20"/>
                    </a:lnTo>
                    <a:lnTo>
                      <a:pt x="682" y="6"/>
                    </a:lnTo>
                    <a:lnTo>
                      <a:pt x="824" y="0"/>
                    </a:lnTo>
                    <a:lnTo>
                      <a:pt x="958" y="12"/>
                    </a:lnTo>
                    <a:lnTo>
                      <a:pt x="992" y="44"/>
                    </a:lnTo>
                    <a:lnTo>
                      <a:pt x="1028" y="94"/>
                    </a:lnTo>
                    <a:lnTo>
                      <a:pt x="1090" y="112"/>
                    </a:lnTo>
                    <a:lnTo>
                      <a:pt x="1446" y="1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528" name="Group 24"/>
            <p:cNvGrpSpPr>
              <a:grpSpLocks/>
            </p:cNvGrpSpPr>
            <p:nvPr/>
          </p:nvGrpSpPr>
          <p:grpSpPr bwMode="auto">
            <a:xfrm>
              <a:off x="1615" y="3147"/>
              <a:ext cx="462" cy="253"/>
              <a:chOff x="1615" y="3147"/>
              <a:chExt cx="462" cy="253"/>
            </a:xfrm>
          </p:grpSpPr>
          <p:sp>
            <p:nvSpPr>
              <p:cNvPr id="21525" name="Rectangle 21" descr="Wide upward diagonal"/>
              <p:cNvSpPr>
                <a:spLocks noChangeArrowheads="1"/>
              </p:cNvSpPr>
              <p:nvPr/>
            </p:nvSpPr>
            <p:spPr bwMode="auto">
              <a:xfrm rot="1320000">
                <a:off x="1677" y="3245"/>
                <a:ext cx="232" cy="40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6" name="Freeform 22" descr="Wide upward diagonal"/>
              <p:cNvSpPr>
                <a:spLocks/>
              </p:cNvSpPr>
              <p:nvPr/>
            </p:nvSpPr>
            <p:spPr bwMode="auto">
              <a:xfrm>
                <a:off x="1615" y="3147"/>
                <a:ext cx="462" cy="253"/>
              </a:xfrm>
              <a:custGeom>
                <a:avLst/>
                <a:gdLst/>
                <a:ahLst/>
                <a:cxnLst>
                  <a:cxn ang="0">
                    <a:pos x="448" y="252"/>
                  </a:cxn>
                  <a:cxn ang="0">
                    <a:pos x="55" y="93"/>
                  </a:cxn>
                  <a:cxn ang="0">
                    <a:pos x="15" y="64"/>
                  </a:cxn>
                  <a:cxn ang="0">
                    <a:pos x="0" y="36"/>
                  </a:cxn>
                  <a:cxn ang="0">
                    <a:pos x="8" y="13"/>
                  </a:cxn>
                  <a:cxn ang="0">
                    <a:pos x="29" y="0"/>
                  </a:cxn>
                  <a:cxn ang="0">
                    <a:pos x="60" y="5"/>
                  </a:cxn>
                  <a:cxn ang="0">
                    <a:pos x="85" y="32"/>
                  </a:cxn>
                  <a:cxn ang="0">
                    <a:pos x="461" y="220"/>
                  </a:cxn>
                  <a:cxn ang="0">
                    <a:pos x="448" y="252"/>
                  </a:cxn>
                </a:cxnLst>
                <a:rect l="0" t="0" r="r" b="b"/>
                <a:pathLst>
                  <a:path w="462" h="253">
                    <a:moveTo>
                      <a:pt x="448" y="252"/>
                    </a:moveTo>
                    <a:lnTo>
                      <a:pt x="55" y="93"/>
                    </a:lnTo>
                    <a:lnTo>
                      <a:pt x="15" y="64"/>
                    </a:lnTo>
                    <a:lnTo>
                      <a:pt x="0" y="36"/>
                    </a:lnTo>
                    <a:lnTo>
                      <a:pt x="8" y="13"/>
                    </a:lnTo>
                    <a:lnTo>
                      <a:pt x="29" y="0"/>
                    </a:lnTo>
                    <a:lnTo>
                      <a:pt x="60" y="5"/>
                    </a:lnTo>
                    <a:lnTo>
                      <a:pt x="85" y="32"/>
                    </a:lnTo>
                    <a:lnTo>
                      <a:pt x="461" y="220"/>
                    </a:lnTo>
                    <a:lnTo>
                      <a:pt x="448" y="252"/>
                    </a:lnTo>
                  </a:path>
                </a:pathLst>
              </a:cu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7" name="Oval 23" descr="Wide upward diagonal"/>
              <p:cNvSpPr>
                <a:spLocks noChangeArrowheads="1"/>
              </p:cNvSpPr>
              <p:nvPr/>
            </p:nvSpPr>
            <p:spPr bwMode="auto">
              <a:xfrm rot="1320000">
                <a:off x="1639" y="3176"/>
                <a:ext cx="18" cy="18"/>
              </a:xfrm>
              <a:prstGeom prst="ellips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>
              <a:off x="1060" y="3464"/>
              <a:ext cx="6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Pressure </a:t>
            </a:r>
            <a:r>
              <a:rPr lang="en-US" b="1"/>
              <a:t>Relief</a:t>
            </a:r>
            <a:r>
              <a:rPr lang="en-US"/>
              <a:t> Valve</a:t>
            </a:r>
          </a:p>
        </p:txBody>
      </p:sp>
      <p:sp>
        <p:nvSpPr>
          <p:cNvPr id="22571" name="Rectangle 43"/>
          <p:cNvSpPr>
            <a:spLocks noChangeArrowheads="1"/>
          </p:cNvSpPr>
          <p:nvPr/>
        </p:nvSpPr>
        <p:spPr bwMode="auto">
          <a:xfrm>
            <a:off x="1589088" y="5167313"/>
            <a:ext cx="6257925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Valve will begin to open when pressure in the pipeline ________ a set pressure (determined by force on the spring).</a:t>
            </a:r>
          </a:p>
        </p:txBody>
      </p:sp>
      <p:sp>
        <p:nvSpPr>
          <p:cNvPr id="22568" name="Rectangle 40"/>
          <p:cNvSpPr>
            <a:spLocks noChangeArrowheads="1"/>
          </p:cNvSpPr>
          <p:nvPr/>
        </p:nvSpPr>
        <p:spPr bwMode="auto">
          <a:xfrm>
            <a:off x="595313" y="1924050"/>
            <a:ext cx="11017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Book Antiqua" pitchFamily="18" charset="0"/>
              </a:rPr>
              <a:t>pipeline</a:t>
            </a: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1674813" y="1693863"/>
            <a:ext cx="10318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closed</a:t>
            </a:r>
          </a:p>
        </p:txBody>
      </p:sp>
      <p:sp>
        <p:nvSpPr>
          <p:cNvPr id="22613" name="Rectangle 85"/>
          <p:cNvSpPr>
            <a:spLocks noChangeArrowheads="1"/>
          </p:cNvSpPr>
          <p:nvPr/>
        </p:nvSpPr>
        <p:spPr bwMode="auto">
          <a:xfrm>
            <a:off x="2060575" y="3389313"/>
            <a:ext cx="152400" cy="312737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612" name="Rectangle 84"/>
          <p:cNvSpPr>
            <a:spLocks noChangeArrowheads="1"/>
          </p:cNvSpPr>
          <p:nvPr/>
        </p:nvSpPr>
        <p:spPr bwMode="auto">
          <a:xfrm>
            <a:off x="2057400" y="3373438"/>
            <a:ext cx="96838" cy="23495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611" name="Rectangle 83"/>
          <p:cNvSpPr>
            <a:spLocks noChangeArrowheads="1"/>
          </p:cNvSpPr>
          <p:nvPr/>
        </p:nvSpPr>
        <p:spPr bwMode="auto">
          <a:xfrm>
            <a:off x="1827213" y="3281363"/>
            <a:ext cx="608012" cy="10795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84" name="Rectangle 56"/>
          <p:cNvSpPr>
            <a:spLocks noChangeArrowheads="1"/>
          </p:cNvSpPr>
          <p:nvPr/>
        </p:nvSpPr>
        <p:spPr bwMode="auto">
          <a:xfrm>
            <a:off x="1592263" y="3857625"/>
            <a:ext cx="687387" cy="3905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83" name="Rectangle 55"/>
          <p:cNvSpPr>
            <a:spLocks noChangeArrowheads="1"/>
          </p:cNvSpPr>
          <p:nvPr/>
        </p:nvSpPr>
        <p:spPr bwMode="auto">
          <a:xfrm>
            <a:off x="1123950" y="3609975"/>
            <a:ext cx="2435225" cy="3429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81" name="Rectangle 53"/>
          <p:cNvSpPr>
            <a:spLocks noChangeArrowheads="1"/>
          </p:cNvSpPr>
          <p:nvPr/>
        </p:nvSpPr>
        <p:spPr bwMode="auto">
          <a:xfrm>
            <a:off x="842963" y="2405063"/>
            <a:ext cx="296862" cy="273367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838200" y="2432050"/>
            <a:ext cx="0" cy="265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1143000" y="2393950"/>
            <a:ext cx="2363788" cy="1220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68"/>
              </a:cxn>
              <a:cxn ang="0">
                <a:pos x="576" y="768"/>
              </a:cxn>
              <a:cxn ang="0">
                <a:pos x="576" y="624"/>
              </a:cxn>
              <a:cxn ang="0">
                <a:pos x="432" y="624"/>
              </a:cxn>
              <a:cxn ang="0">
                <a:pos x="432" y="432"/>
              </a:cxn>
              <a:cxn ang="0">
                <a:pos x="528" y="432"/>
              </a:cxn>
              <a:cxn ang="0">
                <a:pos x="528" y="192"/>
              </a:cxn>
              <a:cxn ang="0">
                <a:pos x="720" y="192"/>
              </a:cxn>
              <a:cxn ang="0">
                <a:pos x="720" y="432"/>
              </a:cxn>
              <a:cxn ang="0">
                <a:pos x="816" y="432"/>
              </a:cxn>
              <a:cxn ang="0">
                <a:pos x="816" y="624"/>
              </a:cxn>
              <a:cxn ang="0">
                <a:pos x="672" y="624"/>
              </a:cxn>
              <a:cxn ang="0">
                <a:pos x="672" y="768"/>
              </a:cxn>
              <a:cxn ang="0">
                <a:pos x="1488" y="768"/>
              </a:cxn>
            </a:cxnLst>
            <a:rect l="0" t="0" r="r" b="b"/>
            <a:pathLst>
              <a:path w="1489" h="769">
                <a:moveTo>
                  <a:pt x="0" y="0"/>
                </a:moveTo>
                <a:lnTo>
                  <a:pt x="0" y="768"/>
                </a:lnTo>
                <a:lnTo>
                  <a:pt x="576" y="768"/>
                </a:lnTo>
                <a:lnTo>
                  <a:pt x="576" y="624"/>
                </a:lnTo>
                <a:lnTo>
                  <a:pt x="432" y="624"/>
                </a:lnTo>
                <a:lnTo>
                  <a:pt x="432" y="432"/>
                </a:lnTo>
                <a:lnTo>
                  <a:pt x="528" y="432"/>
                </a:lnTo>
                <a:lnTo>
                  <a:pt x="528" y="192"/>
                </a:lnTo>
                <a:lnTo>
                  <a:pt x="720" y="192"/>
                </a:lnTo>
                <a:lnTo>
                  <a:pt x="720" y="432"/>
                </a:lnTo>
                <a:lnTo>
                  <a:pt x="816" y="432"/>
                </a:lnTo>
                <a:lnTo>
                  <a:pt x="816" y="624"/>
                </a:lnTo>
                <a:lnTo>
                  <a:pt x="672" y="624"/>
                </a:lnTo>
                <a:lnTo>
                  <a:pt x="672" y="768"/>
                </a:lnTo>
                <a:lnTo>
                  <a:pt x="1488" y="76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3" name="Freeform 5"/>
          <p:cNvSpPr>
            <a:spLocks/>
          </p:cNvSpPr>
          <p:nvPr/>
        </p:nvSpPr>
        <p:spPr bwMode="auto">
          <a:xfrm>
            <a:off x="1143000" y="3949700"/>
            <a:ext cx="2363788" cy="1144588"/>
          </a:xfrm>
          <a:custGeom>
            <a:avLst/>
            <a:gdLst/>
            <a:ahLst/>
            <a:cxnLst>
              <a:cxn ang="0">
                <a:pos x="0" y="720"/>
              </a:cxn>
              <a:cxn ang="0">
                <a:pos x="0" y="0"/>
              </a:cxn>
              <a:cxn ang="0">
                <a:pos x="288" y="0"/>
              </a:cxn>
              <a:cxn ang="0">
                <a:pos x="288" y="192"/>
              </a:cxn>
              <a:cxn ang="0">
                <a:pos x="720" y="192"/>
              </a:cxn>
              <a:cxn ang="0">
                <a:pos x="720" y="0"/>
              </a:cxn>
              <a:cxn ang="0">
                <a:pos x="1488" y="0"/>
              </a:cxn>
            </a:cxnLst>
            <a:rect l="0" t="0" r="r" b="b"/>
            <a:pathLst>
              <a:path w="1489" h="721">
                <a:moveTo>
                  <a:pt x="0" y="720"/>
                </a:moveTo>
                <a:lnTo>
                  <a:pt x="0" y="0"/>
                </a:lnTo>
                <a:lnTo>
                  <a:pt x="288" y="0"/>
                </a:lnTo>
                <a:lnTo>
                  <a:pt x="288" y="192"/>
                </a:lnTo>
                <a:lnTo>
                  <a:pt x="720" y="192"/>
                </a:lnTo>
                <a:lnTo>
                  <a:pt x="720" y="0"/>
                </a:lnTo>
                <a:lnTo>
                  <a:pt x="1488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1841500" y="32639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2133600" y="3263900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1993900" y="3911600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Freeform 9"/>
          <p:cNvSpPr>
            <a:spLocks/>
          </p:cNvSpPr>
          <p:nvPr/>
        </p:nvSpPr>
        <p:spPr bwMode="auto">
          <a:xfrm>
            <a:off x="1905000" y="3632200"/>
            <a:ext cx="153988" cy="306388"/>
          </a:xfrm>
          <a:custGeom>
            <a:avLst/>
            <a:gdLst/>
            <a:ahLst/>
            <a:cxnLst>
              <a:cxn ang="0">
                <a:pos x="96" y="192"/>
              </a:cxn>
              <a:cxn ang="0">
                <a:pos x="0" y="192"/>
              </a:cxn>
              <a:cxn ang="0">
                <a:pos x="0" y="0"/>
              </a:cxn>
            </a:cxnLst>
            <a:rect l="0" t="0" r="r" b="b"/>
            <a:pathLst>
              <a:path w="97" h="193">
                <a:moveTo>
                  <a:pt x="96" y="192"/>
                </a:moveTo>
                <a:lnTo>
                  <a:pt x="0" y="1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8" name="Freeform 10"/>
          <p:cNvSpPr>
            <a:spLocks/>
          </p:cNvSpPr>
          <p:nvPr/>
        </p:nvSpPr>
        <p:spPr bwMode="auto">
          <a:xfrm>
            <a:off x="1676400" y="3327400"/>
            <a:ext cx="153988" cy="306388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0" y="0"/>
              </a:cxn>
              <a:cxn ang="0">
                <a:pos x="0" y="192"/>
              </a:cxn>
            </a:cxnLst>
            <a:rect l="0" t="0" r="r" b="b"/>
            <a:pathLst>
              <a:path w="97" h="193">
                <a:moveTo>
                  <a:pt x="96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1739900" y="3340100"/>
            <a:ext cx="152400" cy="381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Freeform 13"/>
          <p:cNvSpPr>
            <a:spLocks/>
          </p:cNvSpPr>
          <p:nvPr/>
        </p:nvSpPr>
        <p:spPr bwMode="auto">
          <a:xfrm>
            <a:off x="1739900" y="3378200"/>
            <a:ext cx="90488" cy="268288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0" y="0"/>
              </a:cxn>
              <a:cxn ang="0">
                <a:pos x="0" y="168"/>
              </a:cxn>
            </a:cxnLst>
            <a:rect l="0" t="0" r="r" b="b"/>
            <a:pathLst>
              <a:path w="57" h="169">
                <a:moveTo>
                  <a:pt x="56" y="0"/>
                </a:moveTo>
                <a:lnTo>
                  <a:pt x="0" y="0"/>
                </a:lnTo>
                <a:lnTo>
                  <a:pt x="0" y="16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2" name="Freeform 14"/>
          <p:cNvSpPr>
            <a:spLocks/>
          </p:cNvSpPr>
          <p:nvPr/>
        </p:nvSpPr>
        <p:spPr bwMode="auto">
          <a:xfrm>
            <a:off x="2057400" y="2882900"/>
            <a:ext cx="153988" cy="192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20"/>
              </a:cxn>
              <a:cxn ang="0">
                <a:pos x="0" y="40"/>
              </a:cxn>
              <a:cxn ang="0">
                <a:pos x="96" y="60"/>
              </a:cxn>
              <a:cxn ang="0">
                <a:pos x="0" y="80"/>
              </a:cxn>
              <a:cxn ang="0">
                <a:pos x="96" y="100"/>
              </a:cxn>
              <a:cxn ang="0">
                <a:pos x="0" y="120"/>
              </a:cxn>
            </a:cxnLst>
            <a:rect l="0" t="0" r="r" b="b"/>
            <a:pathLst>
              <a:path w="97" h="121">
                <a:moveTo>
                  <a:pt x="0" y="0"/>
                </a:moveTo>
                <a:lnTo>
                  <a:pt x="96" y="20"/>
                </a:lnTo>
                <a:lnTo>
                  <a:pt x="0" y="40"/>
                </a:lnTo>
                <a:lnTo>
                  <a:pt x="96" y="60"/>
                </a:lnTo>
                <a:lnTo>
                  <a:pt x="0" y="80"/>
                </a:lnTo>
                <a:lnTo>
                  <a:pt x="96" y="100"/>
                </a:lnTo>
                <a:lnTo>
                  <a:pt x="0" y="12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3" name="Freeform 15"/>
          <p:cNvSpPr>
            <a:spLocks/>
          </p:cNvSpPr>
          <p:nvPr/>
        </p:nvSpPr>
        <p:spPr bwMode="auto">
          <a:xfrm>
            <a:off x="2057400" y="3073400"/>
            <a:ext cx="153988" cy="192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20"/>
              </a:cxn>
              <a:cxn ang="0">
                <a:pos x="0" y="40"/>
              </a:cxn>
              <a:cxn ang="0">
                <a:pos x="96" y="60"/>
              </a:cxn>
              <a:cxn ang="0">
                <a:pos x="0" y="80"/>
              </a:cxn>
              <a:cxn ang="0">
                <a:pos x="96" y="100"/>
              </a:cxn>
              <a:cxn ang="0">
                <a:pos x="0" y="120"/>
              </a:cxn>
            </a:cxnLst>
            <a:rect l="0" t="0" r="r" b="b"/>
            <a:pathLst>
              <a:path w="97" h="121">
                <a:moveTo>
                  <a:pt x="0" y="0"/>
                </a:moveTo>
                <a:lnTo>
                  <a:pt x="96" y="20"/>
                </a:lnTo>
                <a:lnTo>
                  <a:pt x="0" y="40"/>
                </a:lnTo>
                <a:lnTo>
                  <a:pt x="96" y="60"/>
                </a:lnTo>
                <a:lnTo>
                  <a:pt x="0" y="80"/>
                </a:lnTo>
                <a:lnTo>
                  <a:pt x="96" y="100"/>
                </a:lnTo>
                <a:lnTo>
                  <a:pt x="0" y="12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2082800" y="2882900"/>
            <a:ext cx="101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 flipV="1">
            <a:off x="2133600" y="2628900"/>
            <a:ext cx="0" cy="279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2082800" y="2654300"/>
            <a:ext cx="101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09" name="Line 81"/>
          <p:cNvSpPr>
            <a:spLocks noChangeShapeType="1"/>
          </p:cNvSpPr>
          <p:nvPr/>
        </p:nvSpPr>
        <p:spPr bwMode="auto">
          <a:xfrm>
            <a:off x="1701800" y="3354388"/>
            <a:ext cx="230188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67" name="Rectangle 39"/>
          <p:cNvSpPr>
            <a:spLocks noChangeArrowheads="1"/>
          </p:cNvSpPr>
          <p:nvPr/>
        </p:nvSpPr>
        <p:spPr bwMode="auto">
          <a:xfrm>
            <a:off x="7591425" y="3600450"/>
            <a:ext cx="13303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Book Antiqua" pitchFamily="18" charset="0"/>
              </a:rPr>
              <a:t>relief flow</a:t>
            </a:r>
          </a:p>
        </p:txBody>
      </p:sp>
      <p:sp>
        <p:nvSpPr>
          <p:cNvPr id="22573" name="Rectangle 45"/>
          <p:cNvSpPr>
            <a:spLocks noChangeArrowheads="1"/>
          </p:cNvSpPr>
          <p:nvPr/>
        </p:nvSpPr>
        <p:spPr bwMode="auto">
          <a:xfrm>
            <a:off x="5710238" y="1652588"/>
            <a:ext cx="8540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open</a:t>
            </a:r>
          </a:p>
        </p:txBody>
      </p:sp>
      <p:sp>
        <p:nvSpPr>
          <p:cNvPr id="22617" name="Rectangle 89"/>
          <p:cNvSpPr>
            <a:spLocks noChangeArrowheads="1"/>
          </p:cNvSpPr>
          <p:nvPr/>
        </p:nvSpPr>
        <p:spPr bwMode="auto">
          <a:xfrm>
            <a:off x="6178550" y="3451225"/>
            <a:ext cx="171450" cy="2809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15" name="Rectangle 87"/>
          <p:cNvSpPr>
            <a:spLocks noChangeArrowheads="1"/>
          </p:cNvSpPr>
          <p:nvPr/>
        </p:nvSpPr>
        <p:spPr bwMode="auto">
          <a:xfrm>
            <a:off x="5959475" y="3186113"/>
            <a:ext cx="593725" cy="265112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85" name="Rectangle 57"/>
          <p:cNvSpPr>
            <a:spLocks noChangeArrowheads="1"/>
          </p:cNvSpPr>
          <p:nvPr/>
        </p:nvSpPr>
        <p:spPr bwMode="auto">
          <a:xfrm>
            <a:off x="5253038" y="3671888"/>
            <a:ext cx="2373312" cy="309562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86" name="Rectangle 58"/>
          <p:cNvSpPr>
            <a:spLocks noChangeArrowheads="1"/>
          </p:cNvSpPr>
          <p:nvPr/>
        </p:nvSpPr>
        <p:spPr bwMode="auto">
          <a:xfrm>
            <a:off x="5719763" y="3868738"/>
            <a:ext cx="687387" cy="3905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82" name="Rectangle 54"/>
          <p:cNvSpPr>
            <a:spLocks noChangeArrowheads="1"/>
          </p:cNvSpPr>
          <p:nvPr/>
        </p:nvSpPr>
        <p:spPr bwMode="auto">
          <a:xfrm>
            <a:off x="4972050" y="2432050"/>
            <a:ext cx="296863" cy="268605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4956175" y="2444750"/>
            <a:ext cx="0" cy="265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Freeform 22"/>
          <p:cNvSpPr>
            <a:spLocks/>
          </p:cNvSpPr>
          <p:nvPr/>
        </p:nvSpPr>
        <p:spPr bwMode="auto">
          <a:xfrm>
            <a:off x="5260975" y="2438400"/>
            <a:ext cx="2363788" cy="1220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68"/>
              </a:cxn>
              <a:cxn ang="0">
                <a:pos x="576" y="768"/>
              </a:cxn>
              <a:cxn ang="0">
                <a:pos x="576" y="624"/>
              </a:cxn>
              <a:cxn ang="0">
                <a:pos x="432" y="624"/>
              </a:cxn>
              <a:cxn ang="0">
                <a:pos x="432" y="432"/>
              </a:cxn>
              <a:cxn ang="0">
                <a:pos x="528" y="432"/>
              </a:cxn>
              <a:cxn ang="0">
                <a:pos x="528" y="192"/>
              </a:cxn>
              <a:cxn ang="0">
                <a:pos x="720" y="192"/>
              </a:cxn>
              <a:cxn ang="0">
                <a:pos x="720" y="432"/>
              </a:cxn>
              <a:cxn ang="0">
                <a:pos x="816" y="432"/>
              </a:cxn>
              <a:cxn ang="0">
                <a:pos x="816" y="624"/>
              </a:cxn>
              <a:cxn ang="0">
                <a:pos x="672" y="624"/>
              </a:cxn>
              <a:cxn ang="0">
                <a:pos x="672" y="768"/>
              </a:cxn>
              <a:cxn ang="0">
                <a:pos x="1488" y="768"/>
              </a:cxn>
            </a:cxnLst>
            <a:rect l="0" t="0" r="r" b="b"/>
            <a:pathLst>
              <a:path w="1489" h="769">
                <a:moveTo>
                  <a:pt x="0" y="0"/>
                </a:moveTo>
                <a:lnTo>
                  <a:pt x="0" y="768"/>
                </a:lnTo>
                <a:lnTo>
                  <a:pt x="576" y="768"/>
                </a:lnTo>
                <a:lnTo>
                  <a:pt x="576" y="624"/>
                </a:lnTo>
                <a:lnTo>
                  <a:pt x="432" y="624"/>
                </a:lnTo>
                <a:lnTo>
                  <a:pt x="432" y="432"/>
                </a:lnTo>
                <a:lnTo>
                  <a:pt x="528" y="432"/>
                </a:lnTo>
                <a:lnTo>
                  <a:pt x="528" y="192"/>
                </a:lnTo>
                <a:lnTo>
                  <a:pt x="720" y="192"/>
                </a:lnTo>
                <a:lnTo>
                  <a:pt x="720" y="432"/>
                </a:lnTo>
                <a:lnTo>
                  <a:pt x="816" y="432"/>
                </a:lnTo>
                <a:lnTo>
                  <a:pt x="816" y="624"/>
                </a:lnTo>
                <a:lnTo>
                  <a:pt x="672" y="624"/>
                </a:lnTo>
                <a:lnTo>
                  <a:pt x="672" y="768"/>
                </a:lnTo>
                <a:lnTo>
                  <a:pt x="1488" y="76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1" name="Freeform 23"/>
          <p:cNvSpPr>
            <a:spLocks/>
          </p:cNvSpPr>
          <p:nvPr/>
        </p:nvSpPr>
        <p:spPr bwMode="auto">
          <a:xfrm>
            <a:off x="5260975" y="3962400"/>
            <a:ext cx="2363788" cy="1144588"/>
          </a:xfrm>
          <a:custGeom>
            <a:avLst/>
            <a:gdLst/>
            <a:ahLst/>
            <a:cxnLst>
              <a:cxn ang="0">
                <a:pos x="0" y="720"/>
              </a:cxn>
              <a:cxn ang="0">
                <a:pos x="0" y="0"/>
              </a:cxn>
              <a:cxn ang="0">
                <a:pos x="288" y="0"/>
              </a:cxn>
              <a:cxn ang="0">
                <a:pos x="288" y="192"/>
              </a:cxn>
              <a:cxn ang="0">
                <a:pos x="720" y="192"/>
              </a:cxn>
              <a:cxn ang="0">
                <a:pos x="720" y="0"/>
              </a:cxn>
              <a:cxn ang="0">
                <a:pos x="1488" y="0"/>
              </a:cxn>
            </a:cxnLst>
            <a:rect l="0" t="0" r="r" b="b"/>
            <a:pathLst>
              <a:path w="1489" h="721">
                <a:moveTo>
                  <a:pt x="0" y="720"/>
                </a:moveTo>
                <a:lnTo>
                  <a:pt x="0" y="0"/>
                </a:lnTo>
                <a:lnTo>
                  <a:pt x="288" y="0"/>
                </a:lnTo>
                <a:lnTo>
                  <a:pt x="288" y="192"/>
                </a:lnTo>
                <a:lnTo>
                  <a:pt x="720" y="192"/>
                </a:lnTo>
                <a:lnTo>
                  <a:pt x="720" y="0"/>
                </a:lnTo>
                <a:lnTo>
                  <a:pt x="1488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>
            <a:off x="5959475" y="32004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6251575" y="3213100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>
            <a:off x="6111875" y="3886200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Freeform 29"/>
          <p:cNvSpPr>
            <a:spLocks/>
          </p:cNvSpPr>
          <p:nvPr/>
        </p:nvSpPr>
        <p:spPr bwMode="auto">
          <a:xfrm>
            <a:off x="5794375" y="3340100"/>
            <a:ext cx="153988" cy="306388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0" y="0"/>
              </a:cxn>
              <a:cxn ang="0">
                <a:pos x="0" y="192"/>
              </a:cxn>
            </a:cxnLst>
            <a:rect l="0" t="0" r="r" b="b"/>
            <a:pathLst>
              <a:path w="97" h="193">
                <a:moveTo>
                  <a:pt x="96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5857875" y="3352800"/>
            <a:ext cx="152400" cy="381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5807075" y="3568700"/>
            <a:ext cx="50800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60" name="Freeform 32"/>
          <p:cNvSpPr>
            <a:spLocks/>
          </p:cNvSpPr>
          <p:nvPr/>
        </p:nvSpPr>
        <p:spPr bwMode="auto">
          <a:xfrm>
            <a:off x="5857875" y="3390900"/>
            <a:ext cx="90488" cy="268288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0" y="0"/>
              </a:cxn>
              <a:cxn ang="0">
                <a:pos x="0" y="168"/>
              </a:cxn>
            </a:cxnLst>
            <a:rect l="0" t="0" r="r" b="b"/>
            <a:pathLst>
              <a:path w="57" h="169">
                <a:moveTo>
                  <a:pt x="56" y="0"/>
                </a:moveTo>
                <a:lnTo>
                  <a:pt x="0" y="0"/>
                </a:lnTo>
                <a:lnTo>
                  <a:pt x="0" y="16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61" name="Freeform 33"/>
          <p:cNvSpPr>
            <a:spLocks/>
          </p:cNvSpPr>
          <p:nvPr/>
        </p:nvSpPr>
        <p:spPr bwMode="auto">
          <a:xfrm>
            <a:off x="6175375" y="2895600"/>
            <a:ext cx="153988" cy="153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16"/>
              </a:cxn>
              <a:cxn ang="0">
                <a:pos x="0" y="32"/>
              </a:cxn>
              <a:cxn ang="0">
                <a:pos x="96" y="48"/>
              </a:cxn>
              <a:cxn ang="0">
                <a:pos x="0" y="64"/>
              </a:cxn>
              <a:cxn ang="0">
                <a:pos x="96" y="80"/>
              </a:cxn>
              <a:cxn ang="0">
                <a:pos x="0" y="96"/>
              </a:cxn>
            </a:cxnLst>
            <a:rect l="0" t="0" r="r" b="b"/>
            <a:pathLst>
              <a:path w="97" h="97">
                <a:moveTo>
                  <a:pt x="0" y="0"/>
                </a:moveTo>
                <a:lnTo>
                  <a:pt x="96" y="16"/>
                </a:lnTo>
                <a:lnTo>
                  <a:pt x="0" y="32"/>
                </a:lnTo>
                <a:lnTo>
                  <a:pt x="96" y="48"/>
                </a:lnTo>
                <a:lnTo>
                  <a:pt x="0" y="64"/>
                </a:lnTo>
                <a:lnTo>
                  <a:pt x="96" y="80"/>
                </a:lnTo>
                <a:lnTo>
                  <a:pt x="0" y="9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62" name="Freeform 34"/>
          <p:cNvSpPr>
            <a:spLocks/>
          </p:cNvSpPr>
          <p:nvPr/>
        </p:nvSpPr>
        <p:spPr bwMode="auto">
          <a:xfrm>
            <a:off x="6175375" y="3048000"/>
            <a:ext cx="153988" cy="153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16"/>
              </a:cxn>
              <a:cxn ang="0">
                <a:pos x="0" y="32"/>
              </a:cxn>
              <a:cxn ang="0">
                <a:pos x="96" y="48"/>
              </a:cxn>
              <a:cxn ang="0">
                <a:pos x="0" y="64"/>
              </a:cxn>
              <a:cxn ang="0">
                <a:pos x="96" y="80"/>
              </a:cxn>
              <a:cxn ang="0">
                <a:pos x="0" y="96"/>
              </a:cxn>
            </a:cxnLst>
            <a:rect l="0" t="0" r="r" b="b"/>
            <a:pathLst>
              <a:path w="97" h="97">
                <a:moveTo>
                  <a:pt x="0" y="0"/>
                </a:moveTo>
                <a:lnTo>
                  <a:pt x="96" y="16"/>
                </a:lnTo>
                <a:lnTo>
                  <a:pt x="0" y="32"/>
                </a:lnTo>
                <a:lnTo>
                  <a:pt x="96" y="48"/>
                </a:lnTo>
                <a:lnTo>
                  <a:pt x="0" y="64"/>
                </a:lnTo>
                <a:lnTo>
                  <a:pt x="96" y="80"/>
                </a:lnTo>
                <a:lnTo>
                  <a:pt x="0" y="9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64" name="Line 36"/>
          <p:cNvSpPr>
            <a:spLocks noChangeShapeType="1"/>
          </p:cNvSpPr>
          <p:nvPr/>
        </p:nvSpPr>
        <p:spPr bwMode="auto">
          <a:xfrm>
            <a:off x="6200775" y="2895600"/>
            <a:ext cx="101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65" name="Line 37"/>
          <p:cNvSpPr>
            <a:spLocks noChangeShapeType="1"/>
          </p:cNvSpPr>
          <p:nvPr/>
        </p:nvSpPr>
        <p:spPr bwMode="auto">
          <a:xfrm flipV="1">
            <a:off x="6251575" y="2641600"/>
            <a:ext cx="0" cy="279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66" name="Line 38"/>
          <p:cNvSpPr>
            <a:spLocks noChangeShapeType="1"/>
          </p:cNvSpPr>
          <p:nvPr/>
        </p:nvSpPr>
        <p:spPr bwMode="auto">
          <a:xfrm>
            <a:off x="6200775" y="2667000"/>
            <a:ext cx="101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70" name="Line 42"/>
          <p:cNvSpPr>
            <a:spLocks noChangeShapeType="1"/>
          </p:cNvSpPr>
          <p:nvPr/>
        </p:nvSpPr>
        <p:spPr bwMode="auto">
          <a:xfrm>
            <a:off x="6791325" y="3810000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74" name="Oval 46"/>
          <p:cNvSpPr>
            <a:spLocks noChangeArrowheads="1"/>
          </p:cNvSpPr>
          <p:nvPr/>
        </p:nvSpPr>
        <p:spPr bwMode="auto">
          <a:xfrm>
            <a:off x="6270625" y="3522663"/>
            <a:ext cx="47625" cy="50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75" name="Oval 47"/>
          <p:cNvSpPr>
            <a:spLocks noChangeArrowheads="1"/>
          </p:cNvSpPr>
          <p:nvPr/>
        </p:nvSpPr>
        <p:spPr bwMode="auto">
          <a:xfrm>
            <a:off x="6181725" y="3522663"/>
            <a:ext cx="47625" cy="50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08" name="Line 80"/>
          <p:cNvSpPr>
            <a:spLocks noChangeShapeType="1"/>
          </p:cNvSpPr>
          <p:nvPr/>
        </p:nvSpPr>
        <p:spPr bwMode="auto">
          <a:xfrm>
            <a:off x="5834063" y="3357563"/>
            <a:ext cx="0" cy="515937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10" name="Line 82"/>
          <p:cNvSpPr>
            <a:spLocks noChangeShapeType="1"/>
          </p:cNvSpPr>
          <p:nvPr/>
        </p:nvSpPr>
        <p:spPr bwMode="auto">
          <a:xfrm>
            <a:off x="5799138" y="3370263"/>
            <a:ext cx="2508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624" name="Freeform 96"/>
          <p:cNvSpPr>
            <a:spLocks/>
          </p:cNvSpPr>
          <p:nvPr/>
        </p:nvSpPr>
        <p:spPr bwMode="auto">
          <a:xfrm>
            <a:off x="5962650" y="3662363"/>
            <a:ext cx="153988" cy="306387"/>
          </a:xfrm>
          <a:custGeom>
            <a:avLst/>
            <a:gdLst/>
            <a:ahLst/>
            <a:cxnLst>
              <a:cxn ang="0">
                <a:pos x="96" y="192"/>
              </a:cxn>
              <a:cxn ang="0">
                <a:pos x="0" y="192"/>
              </a:cxn>
              <a:cxn ang="0">
                <a:pos x="0" y="0"/>
              </a:cxn>
            </a:cxnLst>
            <a:rect l="0" t="0" r="r" b="b"/>
            <a:pathLst>
              <a:path w="97" h="193">
                <a:moveTo>
                  <a:pt x="96" y="192"/>
                </a:moveTo>
                <a:lnTo>
                  <a:pt x="0" y="1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2627" name="Group 99"/>
          <p:cNvGrpSpPr>
            <a:grpSpLocks/>
          </p:cNvGrpSpPr>
          <p:nvPr/>
        </p:nvGrpSpPr>
        <p:grpSpPr bwMode="auto">
          <a:xfrm>
            <a:off x="2060575" y="3517900"/>
            <a:ext cx="136525" cy="50800"/>
            <a:chOff x="3990" y="2315"/>
            <a:chExt cx="86" cy="32"/>
          </a:xfrm>
        </p:grpSpPr>
        <p:sp>
          <p:nvSpPr>
            <p:cNvPr id="22625" name="Oval 97"/>
            <p:cNvSpPr>
              <a:spLocks noChangeArrowheads="1"/>
            </p:cNvSpPr>
            <p:nvPr/>
          </p:nvSpPr>
          <p:spPr bwMode="auto">
            <a:xfrm>
              <a:off x="4046" y="2315"/>
              <a:ext cx="30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6" name="Oval 98"/>
            <p:cNvSpPr>
              <a:spLocks noChangeArrowheads="1"/>
            </p:cNvSpPr>
            <p:nvPr/>
          </p:nvSpPr>
          <p:spPr bwMode="auto">
            <a:xfrm>
              <a:off x="3990" y="2315"/>
              <a:ext cx="30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630" name="Line 102"/>
          <p:cNvSpPr>
            <a:spLocks noChangeShapeType="1"/>
          </p:cNvSpPr>
          <p:nvPr/>
        </p:nvSpPr>
        <p:spPr bwMode="auto">
          <a:xfrm rot="5400000">
            <a:off x="1532731" y="3510757"/>
            <a:ext cx="354013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631" name="Rectangle 103"/>
          <p:cNvSpPr>
            <a:spLocks noChangeArrowheads="1"/>
          </p:cNvSpPr>
          <p:nvPr/>
        </p:nvSpPr>
        <p:spPr bwMode="auto">
          <a:xfrm>
            <a:off x="3373438" y="5508625"/>
            <a:ext cx="1147762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exceeds</a:t>
            </a:r>
          </a:p>
        </p:txBody>
      </p:sp>
      <p:sp>
        <p:nvSpPr>
          <p:cNvPr id="22632" name="Rectangle 104"/>
          <p:cNvSpPr>
            <a:spLocks noChangeArrowheads="1"/>
          </p:cNvSpPr>
          <p:nvPr/>
        </p:nvSpPr>
        <p:spPr bwMode="auto">
          <a:xfrm>
            <a:off x="1239838" y="4492625"/>
            <a:ext cx="2890837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Low pipeline pressure</a:t>
            </a:r>
          </a:p>
        </p:txBody>
      </p:sp>
      <p:sp>
        <p:nvSpPr>
          <p:cNvPr id="22633" name="Rectangle 105"/>
          <p:cNvSpPr>
            <a:spLocks noChangeArrowheads="1"/>
          </p:cNvSpPr>
          <p:nvPr/>
        </p:nvSpPr>
        <p:spPr bwMode="auto">
          <a:xfrm>
            <a:off x="5481638" y="4467225"/>
            <a:ext cx="2941637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High pipeline pressure</a:t>
            </a:r>
          </a:p>
        </p:txBody>
      </p:sp>
      <p:sp>
        <p:nvSpPr>
          <p:cNvPr id="22634" name="Line 106"/>
          <p:cNvSpPr>
            <a:spLocks noChangeShapeType="1"/>
          </p:cNvSpPr>
          <p:nvPr/>
        </p:nvSpPr>
        <p:spPr bwMode="auto">
          <a:xfrm>
            <a:off x="1333500" y="4902200"/>
            <a:ext cx="269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35" name="Line 107"/>
          <p:cNvSpPr>
            <a:spLocks noChangeShapeType="1"/>
          </p:cNvSpPr>
          <p:nvPr/>
        </p:nvSpPr>
        <p:spPr bwMode="auto">
          <a:xfrm>
            <a:off x="5600700" y="4902200"/>
            <a:ext cx="269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36" name="Text Box 108"/>
          <p:cNvSpPr txBox="1">
            <a:spLocks noChangeArrowheads="1"/>
          </p:cNvSpPr>
          <p:nvPr/>
        </p:nvSpPr>
        <p:spPr bwMode="auto">
          <a:xfrm>
            <a:off x="0" y="6389688"/>
            <a:ext cx="916622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Where high pressure could cause an explosion (boilers, water heaters, …)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" grpId="0" build="p" autoUpdateAnimBg="0"/>
      <p:bldP spid="22632" grpId="0" build="p" autoUpdateAnimBg="0"/>
      <p:bldP spid="22633" grpId="0" build="p" autoUpdateAnimBg="0"/>
      <p:bldP spid="226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Pressure </a:t>
            </a:r>
            <a:r>
              <a:rPr lang="en-US" b="1"/>
              <a:t>Regulating</a:t>
            </a:r>
            <a:r>
              <a:rPr lang="en-US"/>
              <a:t> Valve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966788" y="5154613"/>
            <a:ext cx="7045325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Valve will begin to open when the pressure ___________ is _________ than the setpoint pressure (determined by the force of the spring).</a:t>
            </a:r>
          </a:p>
        </p:txBody>
      </p:sp>
      <p:sp>
        <p:nvSpPr>
          <p:cNvPr id="23604" name="Rectangle 52"/>
          <p:cNvSpPr>
            <a:spLocks noChangeArrowheads="1"/>
          </p:cNvSpPr>
          <p:nvPr/>
        </p:nvSpPr>
        <p:spPr bwMode="auto">
          <a:xfrm>
            <a:off x="2246313" y="1738313"/>
            <a:ext cx="51641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sets maximum pressure downstream</a:t>
            </a:r>
          </a:p>
        </p:txBody>
      </p:sp>
      <p:grpSp>
        <p:nvGrpSpPr>
          <p:cNvPr id="23625" name="Group 73"/>
          <p:cNvGrpSpPr>
            <a:grpSpLocks/>
          </p:cNvGrpSpPr>
          <p:nvPr/>
        </p:nvGrpSpPr>
        <p:grpSpPr bwMode="auto">
          <a:xfrm>
            <a:off x="1123950" y="2132013"/>
            <a:ext cx="2435225" cy="2060575"/>
            <a:chOff x="708" y="1343"/>
            <a:chExt cx="1534" cy="1298"/>
          </a:xfrm>
        </p:grpSpPr>
        <p:sp>
          <p:nvSpPr>
            <p:cNvPr id="23613" name="Rectangle 61"/>
            <p:cNvSpPr>
              <a:spLocks noChangeArrowheads="1"/>
            </p:cNvSpPr>
            <p:nvPr/>
          </p:nvSpPr>
          <p:spPr bwMode="auto">
            <a:xfrm>
              <a:off x="1308" y="2105"/>
              <a:ext cx="89" cy="22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612" name="Rectangle 60"/>
            <p:cNvSpPr>
              <a:spLocks noChangeArrowheads="1"/>
            </p:cNvSpPr>
            <p:nvPr/>
          </p:nvSpPr>
          <p:spPr bwMode="auto">
            <a:xfrm>
              <a:off x="1161" y="1977"/>
              <a:ext cx="373" cy="13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606" name="Rectangle 54"/>
            <p:cNvSpPr>
              <a:spLocks noChangeArrowheads="1"/>
            </p:cNvSpPr>
            <p:nvPr/>
          </p:nvSpPr>
          <p:spPr bwMode="auto">
            <a:xfrm>
              <a:off x="1023" y="2430"/>
              <a:ext cx="442" cy="20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605" name="Rectangle 53"/>
            <p:cNvSpPr>
              <a:spLocks noChangeArrowheads="1"/>
            </p:cNvSpPr>
            <p:nvPr/>
          </p:nvSpPr>
          <p:spPr bwMode="auto">
            <a:xfrm>
              <a:off x="718" y="2263"/>
              <a:ext cx="1524" cy="18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555" name="Rectangle 3"/>
            <p:cNvSpPr>
              <a:spLocks noChangeArrowheads="1"/>
            </p:cNvSpPr>
            <p:nvPr/>
          </p:nvSpPr>
          <p:spPr bwMode="auto">
            <a:xfrm>
              <a:off x="1031" y="1343"/>
              <a:ext cx="65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closed</a:t>
              </a:r>
            </a:p>
          </p:txBody>
        </p:sp>
        <p:grpSp>
          <p:nvGrpSpPr>
            <p:cNvPr id="23580" name="Group 28"/>
            <p:cNvGrpSpPr>
              <a:grpSpLocks/>
            </p:cNvGrpSpPr>
            <p:nvPr/>
          </p:nvGrpSpPr>
          <p:grpSpPr bwMode="auto">
            <a:xfrm>
              <a:off x="708" y="1616"/>
              <a:ext cx="1517" cy="1025"/>
              <a:chOff x="708" y="1616"/>
              <a:chExt cx="1517" cy="1025"/>
            </a:xfrm>
          </p:grpSpPr>
          <p:sp>
            <p:nvSpPr>
              <p:cNvPr id="23558" name="Freeform 6"/>
              <p:cNvSpPr>
                <a:spLocks/>
              </p:cNvSpPr>
              <p:nvPr/>
            </p:nvSpPr>
            <p:spPr bwMode="auto">
              <a:xfrm>
                <a:off x="720" y="1680"/>
                <a:ext cx="1489" cy="577"/>
              </a:xfrm>
              <a:custGeom>
                <a:avLst/>
                <a:gdLst/>
                <a:ahLst/>
                <a:cxnLst>
                  <a:cxn ang="0">
                    <a:pos x="0" y="576"/>
                  </a:cxn>
                  <a:cxn ang="0">
                    <a:pos x="576" y="576"/>
                  </a:cxn>
                  <a:cxn ang="0">
                    <a:pos x="576" y="432"/>
                  </a:cxn>
                  <a:cxn ang="0">
                    <a:pos x="432" y="432"/>
                  </a:cxn>
                  <a:cxn ang="0">
                    <a:pos x="432" y="240"/>
                  </a:cxn>
                  <a:cxn ang="0">
                    <a:pos x="528" y="240"/>
                  </a:cxn>
                  <a:cxn ang="0">
                    <a:pos x="528" y="0"/>
                  </a:cxn>
                  <a:cxn ang="0">
                    <a:pos x="720" y="0"/>
                  </a:cxn>
                  <a:cxn ang="0">
                    <a:pos x="720" y="240"/>
                  </a:cxn>
                  <a:cxn ang="0">
                    <a:pos x="816" y="240"/>
                  </a:cxn>
                  <a:cxn ang="0">
                    <a:pos x="816" y="432"/>
                  </a:cxn>
                  <a:cxn ang="0">
                    <a:pos x="672" y="432"/>
                  </a:cxn>
                  <a:cxn ang="0">
                    <a:pos x="672" y="576"/>
                  </a:cxn>
                  <a:cxn ang="0">
                    <a:pos x="1488" y="576"/>
                  </a:cxn>
                </a:cxnLst>
                <a:rect l="0" t="0" r="r" b="b"/>
                <a:pathLst>
                  <a:path w="1489" h="577">
                    <a:moveTo>
                      <a:pt x="0" y="576"/>
                    </a:moveTo>
                    <a:lnTo>
                      <a:pt x="576" y="576"/>
                    </a:lnTo>
                    <a:lnTo>
                      <a:pt x="576" y="432"/>
                    </a:lnTo>
                    <a:lnTo>
                      <a:pt x="432" y="432"/>
                    </a:lnTo>
                    <a:lnTo>
                      <a:pt x="432" y="240"/>
                    </a:lnTo>
                    <a:lnTo>
                      <a:pt x="528" y="240"/>
                    </a:lnTo>
                    <a:lnTo>
                      <a:pt x="528" y="0"/>
                    </a:lnTo>
                    <a:lnTo>
                      <a:pt x="720" y="0"/>
                    </a:lnTo>
                    <a:lnTo>
                      <a:pt x="720" y="240"/>
                    </a:lnTo>
                    <a:lnTo>
                      <a:pt x="816" y="240"/>
                    </a:lnTo>
                    <a:lnTo>
                      <a:pt x="816" y="432"/>
                    </a:lnTo>
                    <a:lnTo>
                      <a:pt x="672" y="432"/>
                    </a:lnTo>
                    <a:lnTo>
                      <a:pt x="672" y="576"/>
                    </a:lnTo>
                    <a:lnTo>
                      <a:pt x="1488" y="576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9" name="Freeform 7"/>
              <p:cNvSpPr>
                <a:spLocks/>
              </p:cNvSpPr>
              <p:nvPr/>
            </p:nvSpPr>
            <p:spPr bwMode="auto">
              <a:xfrm>
                <a:off x="736" y="2448"/>
                <a:ext cx="1489" cy="1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8" y="0"/>
                  </a:cxn>
                  <a:cxn ang="0">
                    <a:pos x="288" y="192"/>
                  </a:cxn>
                  <a:cxn ang="0">
                    <a:pos x="720" y="192"/>
                  </a:cxn>
                  <a:cxn ang="0">
                    <a:pos x="720" y="0"/>
                  </a:cxn>
                  <a:cxn ang="0">
                    <a:pos x="1488" y="0"/>
                  </a:cxn>
                </a:cxnLst>
                <a:rect l="0" t="0" r="r" b="b"/>
                <a:pathLst>
                  <a:path w="1489" h="193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92"/>
                    </a:lnTo>
                    <a:lnTo>
                      <a:pt x="720" y="192"/>
                    </a:lnTo>
                    <a:lnTo>
                      <a:pt x="720" y="0"/>
                    </a:lnTo>
                    <a:lnTo>
                      <a:pt x="1488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563" name="Group 11"/>
              <p:cNvGrpSpPr>
                <a:grpSpLocks/>
              </p:cNvGrpSpPr>
              <p:nvPr/>
            </p:nvGrpSpPr>
            <p:grpSpPr bwMode="auto">
              <a:xfrm>
                <a:off x="1164" y="1984"/>
                <a:ext cx="360" cy="488"/>
                <a:chOff x="1164" y="1984"/>
                <a:chExt cx="360" cy="488"/>
              </a:xfrm>
            </p:grpSpPr>
            <p:sp>
              <p:nvSpPr>
                <p:cNvPr id="23560" name="Line 8"/>
                <p:cNvSpPr>
                  <a:spLocks noChangeShapeType="1"/>
                </p:cNvSpPr>
                <p:nvPr/>
              </p:nvSpPr>
              <p:spPr bwMode="auto">
                <a:xfrm>
                  <a:off x="1164" y="1984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61" name="Line 9"/>
                <p:cNvSpPr>
                  <a:spLocks noChangeShapeType="1"/>
                </p:cNvSpPr>
                <p:nvPr/>
              </p:nvSpPr>
              <p:spPr bwMode="auto">
                <a:xfrm>
                  <a:off x="1344" y="1992"/>
                  <a:ext cx="0" cy="47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62" name="Line 10"/>
                <p:cNvSpPr>
                  <a:spLocks noChangeShapeType="1"/>
                </p:cNvSpPr>
                <p:nvPr/>
              </p:nvSpPr>
              <p:spPr bwMode="auto">
                <a:xfrm>
                  <a:off x="1258" y="2472"/>
                  <a:ext cx="17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564" name="Freeform 12"/>
              <p:cNvSpPr>
                <a:spLocks/>
              </p:cNvSpPr>
              <p:nvPr/>
            </p:nvSpPr>
            <p:spPr bwMode="auto">
              <a:xfrm>
                <a:off x="1200" y="2256"/>
                <a:ext cx="97" cy="193"/>
              </a:xfrm>
              <a:custGeom>
                <a:avLst/>
                <a:gdLst/>
                <a:ahLst/>
                <a:cxnLst>
                  <a:cxn ang="0">
                    <a:pos x="96" y="192"/>
                  </a:cxn>
                  <a:cxn ang="0">
                    <a:pos x="0" y="192"/>
                  </a:cxn>
                  <a:cxn ang="0">
                    <a:pos x="0" y="0"/>
                  </a:cxn>
                </a:cxnLst>
                <a:rect l="0" t="0" r="r" b="b"/>
                <a:pathLst>
                  <a:path w="97" h="193">
                    <a:moveTo>
                      <a:pt x="96" y="192"/>
                    </a:moveTo>
                    <a:lnTo>
                      <a:pt x="0" y="19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569" name="Group 17"/>
              <p:cNvGrpSpPr>
                <a:grpSpLocks/>
              </p:cNvGrpSpPr>
              <p:nvPr/>
            </p:nvGrpSpPr>
            <p:grpSpPr bwMode="auto">
              <a:xfrm>
                <a:off x="1496" y="2056"/>
                <a:ext cx="137" cy="240"/>
                <a:chOff x="1496" y="2056"/>
                <a:chExt cx="137" cy="240"/>
              </a:xfrm>
            </p:grpSpPr>
            <p:sp>
              <p:nvSpPr>
                <p:cNvPr id="23565" name="Freeform 13"/>
                <p:cNvSpPr>
                  <a:spLocks/>
                </p:cNvSpPr>
                <p:nvPr/>
              </p:nvSpPr>
              <p:spPr bwMode="auto">
                <a:xfrm>
                  <a:off x="1536" y="2056"/>
                  <a:ext cx="97" cy="1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96" y="192"/>
                    </a:cxn>
                  </a:cxnLst>
                  <a:rect l="0" t="0" r="r" b="b"/>
                  <a:pathLst>
                    <a:path w="97" h="193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96" y="192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66" name="Rectangle 14"/>
                <p:cNvSpPr>
                  <a:spLocks noChangeArrowheads="1"/>
                </p:cNvSpPr>
                <p:nvPr/>
              </p:nvSpPr>
              <p:spPr bwMode="auto">
                <a:xfrm>
                  <a:off x="1496" y="2064"/>
                  <a:ext cx="96" cy="2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67" name="Rectangle 15"/>
                <p:cNvSpPr>
                  <a:spLocks noChangeArrowheads="1"/>
                </p:cNvSpPr>
                <p:nvPr/>
              </p:nvSpPr>
              <p:spPr bwMode="auto">
                <a:xfrm>
                  <a:off x="1592" y="2200"/>
                  <a:ext cx="32" cy="9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68" name="Freeform 16"/>
                <p:cNvSpPr>
                  <a:spLocks/>
                </p:cNvSpPr>
                <p:nvPr/>
              </p:nvSpPr>
              <p:spPr bwMode="auto">
                <a:xfrm>
                  <a:off x="1536" y="2088"/>
                  <a:ext cx="57" cy="16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0"/>
                    </a:cxn>
                    <a:cxn ang="0">
                      <a:pos x="56" y="168"/>
                    </a:cxn>
                  </a:cxnLst>
                  <a:rect l="0" t="0" r="r" b="b"/>
                  <a:pathLst>
                    <a:path w="57" h="169">
                      <a:moveTo>
                        <a:pt x="0" y="0"/>
                      </a:moveTo>
                      <a:lnTo>
                        <a:pt x="56" y="0"/>
                      </a:lnTo>
                      <a:lnTo>
                        <a:pt x="56" y="168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572" name="Group 20"/>
              <p:cNvGrpSpPr>
                <a:grpSpLocks/>
              </p:cNvGrpSpPr>
              <p:nvPr/>
            </p:nvGrpSpPr>
            <p:grpSpPr bwMode="auto">
              <a:xfrm>
                <a:off x="1296" y="1776"/>
                <a:ext cx="105" cy="201"/>
                <a:chOff x="1296" y="1776"/>
                <a:chExt cx="105" cy="201"/>
              </a:xfrm>
            </p:grpSpPr>
            <p:sp>
              <p:nvSpPr>
                <p:cNvPr id="23570" name="Freeform 18"/>
                <p:cNvSpPr>
                  <a:spLocks/>
                </p:cNvSpPr>
                <p:nvPr/>
              </p:nvSpPr>
              <p:spPr bwMode="auto">
                <a:xfrm>
                  <a:off x="1296" y="1776"/>
                  <a:ext cx="105" cy="10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4" y="17"/>
                    </a:cxn>
                    <a:cxn ang="0">
                      <a:pos x="0" y="33"/>
                    </a:cxn>
                    <a:cxn ang="0">
                      <a:pos x="104" y="50"/>
                    </a:cxn>
                    <a:cxn ang="0">
                      <a:pos x="0" y="67"/>
                    </a:cxn>
                    <a:cxn ang="0">
                      <a:pos x="104" y="83"/>
                    </a:cxn>
                    <a:cxn ang="0">
                      <a:pos x="0" y="100"/>
                    </a:cxn>
                  </a:cxnLst>
                  <a:rect l="0" t="0" r="r" b="b"/>
                  <a:pathLst>
                    <a:path w="105" h="101">
                      <a:moveTo>
                        <a:pt x="0" y="0"/>
                      </a:moveTo>
                      <a:lnTo>
                        <a:pt x="104" y="17"/>
                      </a:lnTo>
                      <a:lnTo>
                        <a:pt x="0" y="33"/>
                      </a:lnTo>
                      <a:lnTo>
                        <a:pt x="104" y="50"/>
                      </a:lnTo>
                      <a:lnTo>
                        <a:pt x="0" y="67"/>
                      </a:lnTo>
                      <a:lnTo>
                        <a:pt x="104" y="83"/>
                      </a:lnTo>
                      <a:lnTo>
                        <a:pt x="0" y="100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1" name="Freeform 19"/>
                <p:cNvSpPr>
                  <a:spLocks/>
                </p:cNvSpPr>
                <p:nvPr/>
              </p:nvSpPr>
              <p:spPr bwMode="auto">
                <a:xfrm>
                  <a:off x="1296" y="1876"/>
                  <a:ext cx="105" cy="10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4" y="17"/>
                    </a:cxn>
                    <a:cxn ang="0">
                      <a:pos x="0" y="33"/>
                    </a:cxn>
                    <a:cxn ang="0">
                      <a:pos x="104" y="50"/>
                    </a:cxn>
                    <a:cxn ang="0">
                      <a:pos x="0" y="67"/>
                    </a:cxn>
                    <a:cxn ang="0">
                      <a:pos x="104" y="83"/>
                    </a:cxn>
                    <a:cxn ang="0">
                      <a:pos x="0" y="100"/>
                    </a:cxn>
                  </a:cxnLst>
                  <a:rect l="0" t="0" r="r" b="b"/>
                  <a:pathLst>
                    <a:path w="105" h="101">
                      <a:moveTo>
                        <a:pt x="0" y="0"/>
                      </a:moveTo>
                      <a:lnTo>
                        <a:pt x="104" y="17"/>
                      </a:lnTo>
                      <a:lnTo>
                        <a:pt x="0" y="33"/>
                      </a:lnTo>
                      <a:lnTo>
                        <a:pt x="104" y="50"/>
                      </a:lnTo>
                      <a:lnTo>
                        <a:pt x="0" y="67"/>
                      </a:lnTo>
                      <a:lnTo>
                        <a:pt x="104" y="83"/>
                      </a:lnTo>
                      <a:lnTo>
                        <a:pt x="0" y="100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573" name="Line 21"/>
              <p:cNvSpPr>
                <a:spLocks noChangeShapeType="1"/>
              </p:cNvSpPr>
              <p:nvPr/>
            </p:nvSpPr>
            <p:spPr bwMode="auto">
              <a:xfrm>
                <a:off x="1312" y="1776"/>
                <a:ext cx="64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4" name="Line 22"/>
              <p:cNvSpPr>
                <a:spLocks noChangeShapeType="1"/>
              </p:cNvSpPr>
              <p:nvPr/>
            </p:nvSpPr>
            <p:spPr bwMode="auto">
              <a:xfrm flipV="1">
                <a:off x="1344" y="1616"/>
                <a:ext cx="0" cy="17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5" name="Line 23"/>
              <p:cNvSpPr>
                <a:spLocks noChangeShapeType="1"/>
              </p:cNvSpPr>
              <p:nvPr/>
            </p:nvSpPr>
            <p:spPr bwMode="auto">
              <a:xfrm>
                <a:off x="1312" y="1632"/>
                <a:ext cx="64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6" name="Line 24"/>
              <p:cNvSpPr>
                <a:spLocks noChangeShapeType="1"/>
              </p:cNvSpPr>
              <p:nvPr/>
            </p:nvSpPr>
            <p:spPr bwMode="auto">
              <a:xfrm>
                <a:off x="708" y="2344"/>
                <a:ext cx="3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579" name="Group 27"/>
              <p:cNvGrpSpPr>
                <a:grpSpLocks/>
              </p:cNvGrpSpPr>
              <p:nvPr/>
            </p:nvGrpSpPr>
            <p:grpSpPr bwMode="auto">
              <a:xfrm>
                <a:off x="1300" y="2165"/>
                <a:ext cx="86" cy="32"/>
                <a:chOff x="1300" y="2165"/>
                <a:chExt cx="86" cy="32"/>
              </a:xfrm>
            </p:grpSpPr>
            <p:sp>
              <p:nvSpPr>
                <p:cNvPr id="23577" name="Oval 25"/>
                <p:cNvSpPr>
                  <a:spLocks noChangeArrowheads="1"/>
                </p:cNvSpPr>
                <p:nvPr/>
              </p:nvSpPr>
              <p:spPr bwMode="auto">
                <a:xfrm>
                  <a:off x="1356" y="2165"/>
                  <a:ext cx="30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78" name="Oval 26"/>
                <p:cNvSpPr>
                  <a:spLocks noChangeArrowheads="1"/>
                </p:cNvSpPr>
                <p:nvPr/>
              </p:nvSpPr>
              <p:spPr bwMode="auto">
                <a:xfrm>
                  <a:off x="1300" y="2165"/>
                  <a:ext cx="30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617" name="Group 65"/>
            <p:cNvGrpSpPr>
              <a:grpSpLocks/>
            </p:cNvGrpSpPr>
            <p:nvPr/>
          </p:nvGrpSpPr>
          <p:grpSpPr bwMode="auto">
            <a:xfrm>
              <a:off x="1515" y="2066"/>
              <a:ext cx="177" cy="334"/>
              <a:chOff x="1515" y="2066"/>
              <a:chExt cx="177" cy="334"/>
            </a:xfrm>
          </p:grpSpPr>
          <p:sp>
            <p:nvSpPr>
              <p:cNvPr id="23607" name="Line 55"/>
              <p:cNvSpPr>
                <a:spLocks noChangeShapeType="1"/>
              </p:cNvSpPr>
              <p:nvPr/>
            </p:nvSpPr>
            <p:spPr bwMode="auto">
              <a:xfrm>
                <a:off x="1623" y="2066"/>
                <a:ext cx="0" cy="21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08" name="Line 56"/>
              <p:cNvSpPr>
                <a:spLocks noChangeShapeType="1"/>
              </p:cNvSpPr>
              <p:nvPr/>
            </p:nvSpPr>
            <p:spPr bwMode="auto">
              <a:xfrm>
                <a:off x="1603" y="2066"/>
                <a:ext cx="10" cy="275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09" name="Rectangle 57"/>
              <p:cNvSpPr>
                <a:spLocks noChangeArrowheads="1"/>
              </p:cNvSpPr>
              <p:nvPr/>
            </p:nvSpPr>
            <p:spPr bwMode="auto">
              <a:xfrm>
                <a:off x="1515" y="2262"/>
                <a:ext cx="177" cy="13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3611" name="Line 59"/>
            <p:cNvSpPr>
              <a:spLocks noChangeShapeType="1"/>
            </p:cNvSpPr>
            <p:nvPr/>
          </p:nvSpPr>
          <p:spPr bwMode="auto">
            <a:xfrm flipH="1">
              <a:off x="1495" y="2076"/>
              <a:ext cx="12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3626" name="Group 74"/>
          <p:cNvGrpSpPr>
            <a:grpSpLocks/>
          </p:cNvGrpSpPr>
          <p:nvPr/>
        </p:nvGrpSpPr>
        <p:grpSpPr bwMode="auto">
          <a:xfrm>
            <a:off x="5164138" y="2144713"/>
            <a:ext cx="2419350" cy="2036762"/>
            <a:chOff x="3253" y="1351"/>
            <a:chExt cx="1524" cy="1283"/>
          </a:xfrm>
        </p:grpSpPr>
        <p:sp>
          <p:nvSpPr>
            <p:cNvPr id="23624" name="Rectangle 72"/>
            <p:cNvSpPr>
              <a:spLocks noChangeArrowheads="1"/>
            </p:cNvSpPr>
            <p:nvPr/>
          </p:nvSpPr>
          <p:spPr bwMode="auto">
            <a:xfrm>
              <a:off x="3708" y="2036"/>
              <a:ext cx="413" cy="7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623" name="Rectangle 71"/>
            <p:cNvSpPr>
              <a:spLocks noChangeArrowheads="1"/>
            </p:cNvSpPr>
            <p:nvPr/>
          </p:nvSpPr>
          <p:spPr bwMode="auto">
            <a:xfrm>
              <a:off x="3836" y="2115"/>
              <a:ext cx="108" cy="13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615" name="Rectangle 63"/>
            <p:cNvSpPr>
              <a:spLocks noChangeArrowheads="1"/>
            </p:cNvSpPr>
            <p:nvPr/>
          </p:nvSpPr>
          <p:spPr bwMode="auto">
            <a:xfrm>
              <a:off x="3567" y="2428"/>
              <a:ext cx="442" cy="20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614" name="Rectangle 62"/>
            <p:cNvSpPr>
              <a:spLocks noChangeArrowheads="1"/>
            </p:cNvSpPr>
            <p:nvPr/>
          </p:nvSpPr>
          <p:spPr bwMode="auto">
            <a:xfrm>
              <a:off x="3253" y="2250"/>
              <a:ext cx="1524" cy="18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556" name="Rectangle 4"/>
            <p:cNvSpPr>
              <a:spLocks noChangeArrowheads="1"/>
            </p:cNvSpPr>
            <p:nvPr/>
          </p:nvSpPr>
          <p:spPr bwMode="auto">
            <a:xfrm>
              <a:off x="3631" y="1351"/>
              <a:ext cx="53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open</a:t>
              </a:r>
            </a:p>
          </p:txBody>
        </p:sp>
        <p:sp>
          <p:nvSpPr>
            <p:cNvPr id="23581" name="Freeform 29"/>
            <p:cNvSpPr>
              <a:spLocks/>
            </p:cNvSpPr>
            <p:nvPr/>
          </p:nvSpPr>
          <p:spPr bwMode="auto">
            <a:xfrm>
              <a:off x="3272" y="1672"/>
              <a:ext cx="1489" cy="577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576" y="576"/>
                </a:cxn>
                <a:cxn ang="0">
                  <a:pos x="576" y="432"/>
                </a:cxn>
                <a:cxn ang="0">
                  <a:pos x="432" y="432"/>
                </a:cxn>
                <a:cxn ang="0">
                  <a:pos x="432" y="240"/>
                </a:cxn>
                <a:cxn ang="0">
                  <a:pos x="528" y="240"/>
                </a:cxn>
                <a:cxn ang="0">
                  <a:pos x="528" y="0"/>
                </a:cxn>
                <a:cxn ang="0">
                  <a:pos x="720" y="0"/>
                </a:cxn>
                <a:cxn ang="0">
                  <a:pos x="720" y="240"/>
                </a:cxn>
                <a:cxn ang="0">
                  <a:pos x="816" y="240"/>
                </a:cxn>
                <a:cxn ang="0">
                  <a:pos x="816" y="432"/>
                </a:cxn>
                <a:cxn ang="0">
                  <a:pos x="672" y="432"/>
                </a:cxn>
                <a:cxn ang="0">
                  <a:pos x="672" y="576"/>
                </a:cxn>
                <a:cxn ang="0">
                  <a:pos x="1488" y="576"/>
                </a:cxn>
              </a:cxnLst>
              <a:rect l="0" t="0" r="r" b="b"/>
              <a:pathLst>
                <a:path w="1489" h="577">
                  <a:moveTo>
                    <a:pt x="0" y="576"/>
                  </a:moveTo>
                  <a:lnTo>
                    <a:pt x="576" y="576"/>
                  </a:lnTo>
                  <a:lnTo>
                    <a:pt x="576" y="432"/>
                  </a:lnTo>
                  <a:lnTo>
                    <a:pt x="432" y="432"/>
                  </a:lnTo>
                  <a:lnTo>
                    <a:pt x="432" y="240"/>
                  </a:lnTo>
                  <a:lnTo>
                    <a:pt x="528" y="240"/>
                  </a:lnTo>
                  <a:lnTo>
                    <a:pt x="528" y="0"/>
                  </a:lnTo>
                  <a:lnTo>
                    <a:pt x="720" y="0"/>
                  </a:lnTo>
                  <a:lnTo>
                    <a:pt x="720" y="240"/>
                  </a:lnTo>
                  <a:lnTo>
                    <a:pt x="816" y="240"/>
                  </a:lnTo>
                  <a:lnTo>
                    <a:pt x="816" y="432"/>
                  </a:lnTo>
                  <a:lnTo>
                    <a:pt x="672" y="432"/>
                  </a:lnTo>
                  <a:lnTo>
                    <a:pt x="672" y="576"/>
                  </a:lnTo>
                  <a:lnTo>
                    <a:pt x="1488" y="57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Freeform 30"/>
            <p:cNvSpPr>
              <a:spLocks/>
            </p:cNvSpPr>
            <p:nvPr/>
          </p:nvSpPr>
          <p:spPr bwMode="auto">
            <a:xfrm>
              <a:off x="3288" y="2440"/>
              <a:ext cx="1489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0"/>
                </a:cxn>
                <a:cxn ang="0">
                  <a:pos x="288" y="192"/>
                </a:cxn>
                <a:cxn ang="0">
                  <a:pos x="720" y="192"/>
                </a:cxn>
                <a:cxn ang="0">
                  <a:pos x="720" y="0"/>
                </a:cxn>
                <a:cxn ang="0">
                  <a:pos x="1488" y="0"/>
                </a:cxn>
              </a:cxnLst>
              <a:rect l="0" t="0" r="r" b="b"/>
              <a:pathLst>
                <a:path w="1489" h="193">
                  <a:moveTo>
                    <a:pt x="0" y="0"/>
                  </a:moveTo>
                  <a:lnTo>
                    <a:pt x="288" y="0"/>
                  </a:lnTo>
                  <a:lnTo>
                    <a:pt x="288" y="192"/>
                  </a:lnTo>
                  <a:lnTo>
                    <a:pt x="720" y="192"/>
                  </a:lnTo>
                  <a:lnTo>
                    <a:pt x="720" y="0"/>
                  </a:lnTo>
                  <a:lnTo>
                    <a:pt x="148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586" name="Group 34"/>
            <p:cNvGrpSpPr>
              <a:grpSpLocks/>
            </p:cNvGrpSpPr>
            <p:nvPr/>
          </p:nvGrpSpPr>
          <p:grpSpPr bwMode="auto">
            <a:xfrm>
              <a:off x="3716" y="2040"/>
              <a:ext cx="360" cy="488"/>
              <a:chOff x="3716" y="2040"/>
              <a:chExt cx="360" cy="488"/>
            </a:xfrm>
          </p:grpSpPr>
          <p:sp>
            <p:nvSpPr>
              <p:cNvPr id="23583" name="Line 31"/>
              <p:cNvSpPr>
                <a:spLocks noChangeShapeType="1"/>
              </p:cNvSpPr>
              <p:nvPr/>
            </p:nvSpPr>
            <p:spPr bwMode="auto">
              <a:xfrm>
                <a:off x="3716" y="2040"/>
                <a:ext cx="3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4" name="Line 32"/>
              <p:cNvSpPr>
                <a:spLocks noChangeShapeType="1"/>
              </p:cNvSpPr>
              <p:nvPr/>
            </p:nvSpPr>
            <p:spPr bwMode="auto">
              <a:xfrm>
                <a:off x="3896" y="2048"/>
                <a:ext cx="0" cy="4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5" name="Line 33"/>
              <p:cNvSpPr>
                <a:spLocks noChangeShapeType="1"/>
              </p:cNvSpPr>
              <p:nvPr/>
            </p:nvSpPr>
            <p:spPr bwMode="auto">
              <a:xfrm>
                <a:off x="3810" y="2528"/>
                <a:ext cx="1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87" name="Freeform 35"/>
            <p:cNvSpPr>
              <a:spLocks/>
            </p:cNvSpPr>
            <p:nvPr/>
          </p:nvSpPr>
          <p:spPr bwMode="auto">
            <a:xfrm>
              <a:off x="3752" y="2248"/>
              <a:ext cx="97" cy="193"/>
            </a:xfrm>
            <a:custGeom>
              <a:avLst/>
              <a:gdLst/>
              <a:ahLst/>
              <a:cxnLst>
                <a:cxn ang="0">
                  <a:pos x="96" y="192"/>
                </a:cxn>
                <a:cxn ang="0">
                  <a:pos x="0" y="192"/>
                </a:cxn>
                <a:cxn ang="0">
                  <a:pos x="0" y="0"/>
                </a:cxn>
              </a:cxnLst>
              <a:rect l="0" t="0" r="r" b="b"/>
              <a:pathLst>
                <a:path w="97" h="193">
                  <a:moveTo>
                    <a:pt x="96" y="192"/>
                  </a:moveTo>
                  <a:lnTo>
                    <a:pt x="0" y="1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592" name="Group 40"/>
            <p:cNvGrpSpPr>
              <a:grpSpLocks/>
            </p:cNvGrpSpPr>
            <p:nvPr/>
          </p:nvGrpSpPr>
          <p:grpSpPr bwMode="auto">
            <a:xfrm>
              <a:off x="4048" y="2048"/>
              <a:ext cx="137" cy="240"/>
              <a:chOff x="4048" y="2048"/>
              <a:chExt cx="137" cy="240"/>
            </a:xfrm>
          </p:grpSpPr>
          <p:sp>
            <p:nvSpPr>
              <p:cNvPr id="23588" name="Freeform 36"/>
              <p:cNvSpPr>
                <a:spLocks/>
              </p:cNvSpPr>
              <p:nvPr/>
            </p:nvSpPr>
            <p:spPr bwMode="auto">
              <a:xfrm>
                <a:off x="4088" y="2048"/>
                <a:ext cx="97" cy="1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192"/>
                  </a:cxn>
                </a:cxnLst>
                <a:rect l="0" t="0" r="r" b="b"/>
                <a:pathLst>
                  <a:path w="97" h="193">
                    <a:moveTo>
                      <a:pt x="0" y="0"/>
                    </a:moveTo>
                    <a:lnTo>
                      <a:pt x="96" y="0"/>
                    </a:lnTo>
                    <a:lnTo>
                      <a:pt x="96" y="19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9" name="Rectangle 37"/>
              <p:cNvSpPr>
                <a:spLocks noChangeArrowheads="1"/>
              </p:cNvSpPr>
              <p:nvPr/>
            </p:nvSpPr>
            <p:spPr bwMode="auto">
              <a:xfrm>
                <a:off x="4048" y="2056"/>
                <a:ext cx="96" cy="2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0" name="Rectangle 38"/>
              <p:cNvSpPr>
                <a:spLocks noChangeArrowheads="1"/>
              </p:cNvSpPr>
              <p:nvPr/>
            </p:nvSpPr>
            <p:spPr bwMode="auto">
              <a:xfrm>
                <a:off x="4144" y="2192"/>
                <a:ext cx="32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1" name="Freeform 39"/>
              <p:cNvSpPr>
                <a:spLocks/>
              </p:cNvSpPr>
              <p:nvPr/>
            </p:nvSpPr>
            <p:spPr bwMode="auto">
              <a:xfrm>
                <a:off x="4088" y="2080"/>
                <a:ext cx="57" cy="16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0"/>
                  </a:cxn>
                  <a:cxn ang="0">
                    <a:pos x="56" y="168"/>
                  </a:cxn>
                </a:cxnLst>
                <a:rect l="0" t="0" r="r" b="b"/>
                <a:pathLst>
                  <a:path w="57" h="169">
                    <a:moveTo>
                      <a:pt x="0" y="0"/>
                    </a:moveTo>
                    <a:lnTo>
                      <a:pt x="56" y="0"/>
                    </a:lnTo>
                    <a:lnTo>
                      <a:pt x="56" y="168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95" name="Group 43"/>
            <p:cNvGrpSpPr>
              <a:grpSpLocks/>
            </p:cNvGrpSpPr>
            <p:nvPr/>
          </p:nvGrpSpPr>
          <p:grpSpPr bwMode="auto">
            <a:xfrm>
              <a:off x="3848" y="1768"/>
              <a:ext cx="105" cy="257"/>
              <a:chOff x="3848" y="1768"/>
              <a:chExt cx="105" cy="257"/>
            </a:xfrm>
          </p:grpSpPr>
          <p:sp>
            <p:nvSpPr>
              <p:cNvPr id="23593" name="Freeform 41"/>
              <p:cNvSpPr>
                <a:spLocks/>
              </p:cNvSpPr>
              <p:nvPr/>
            </p:nvSpPr>
            <p:spPr bwMode="auto">
              <a:xfrm>
                <a:off x="3848" y="1768"/>
                <a:ext cx="105" cy="1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4" y="21"/>
                  </a:cxn>
                  <a:cxn ang="0">
                    <a:pos x="0" y="43"/>
                  </a:cxn>
                  <a:cxn ang="0">
                    <a:pos x="104" y="64"/>
                  </a:cxn>
                  <a:cxn ang="0">
                    <a:pos x="0" y="85"/>
                  </a:cxn>
                  <a:cxn ang="0">
                    <a:pos x="104" y="107"/>
                  </a:cxn>
                  <a:cxn ang="0">
                    <a:pos x="0" y="128"/>
                  </a:cxn>
                </a:cxnLst>
                <a:rect l="0" t="0" r="r" b="b"/>
                <a:pathLst>
                  <a:path w="105" h="129">
                    <a:moveTo>
                      <a:pt x="0" y="0"/>
                    </a:moveTo>
                    <a:lnTo>
                      <a:pt x="104" y="21"/>
                    </a:lnTo>
                    <a:lnTo>
                      <a:pt x="0" y="43"/>
                    </a:lnTo>
                    <a:lnTo>
                      <a:pt x="104" y="64"/>
                    </a:lnTo>
                    <a:lnTo>
                      <a:pt x="0" y="85"/>
                    </a:lnTo>
                    <a:lnTo>
                      <a:pt x="104" y="107"/>
                    </a:lnTo>
                    <a:lnTo>
                      <a:pt x="0" y="128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4" name="Freeform 42"/>
              <p:cNvSpPr>
                <a:spLocks/>
              </p:cNvSpPr>
              <p:nvPr/>
            </p:nvSpPr>
            <p:spPr bwMode="auto">
              <a:xfrm>
                <a:off x="3848" y="1896"/>
                <a:ext cx="105" cy="1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4" y="21"/>
                  </a:cxn>
                  <a:cxn ang="0">
                    <a:pos x="0" y="43"/>
                  </a:cxn>
                  <a:cxn ang="0">
                    <a:pos x="104" y="64"/>
                  </a:cxn>
                  <a:cxn ang="0">
                    <a:pos x="0" y="85"/>
                  </a:cxn>
                  <a:cxn ang="0">
                    <a:pos x="104" y="107"/>
                  </a:cxn>
                  <a:cxn ang="0">
                    <a:pos x="0" y="128"/>
                  </a:cxn>
                </a:cxnLst>
                <a:rect l="0" t="0" r="r" b="b"/>
                <a:pathLst>
                  <a:path w="105" h="129">
                    <a:moveTo>
                      <a:pt x="0" y="0"/>
                    </a:moveTo>
                    <a:lnTo>
                      <a:pt x="104" y="21"/>
                    </a:lnTo>
                    <a:lnTo>
                      <a:pt x="0" y="43"/>
                    </a:lnTo>
                    <a:lnTo>
                      <a:pt x="104" y="64"/>
                    </a:lnTo>
                    <a:lnTo>
                      <a:pt x="0" y="85"/>
                    </a:lnTo>
                    <a:lnTo>
                      <a:pt x="104" y="107"/>
                    </a:lnTo>
                    <a:lnTo>
                      <a:pt x="0" y="128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96" name="Line 44"/>
            <p:cNvSpPr>
              <a:spLocks noChangeShapeType="1"/>
            </p:cNvSpPr>
            <p:nvPr/>
          </p:nvSpPr>
          <p:spPr bwMode="auto">
            <a:xfrm>
              <a:off x="3864" y="1768"/>
              <a:ext cx="6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7" name="Line 45"/>
            <p:cNvSpPr>
              <a:spLocks noChangeShapeType="1"/>
            </p:cNvSpPr>
            <p:nvPr/>
          </p:nvSpPr>
          <p:spPr bwMode="auto">
            <a:xfrm flipV="1">
              <a:off x="3896" y="1608"/>
              <a:ext cx="0" cy="1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8" name="Line 46"/>
            <p:cNvSpPr>
              <a:spLocks noChangeShapeType="1"/>
            </p:cNvSpPr>
            <p:nvPr/>
          </p:nvSpPr>
          <p:spPr bwMode="auto">
            <a:xfrm>
              <a:off x="3864" y="1624"/>
              <a:ext cx="6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9" name="Line 47"/>
            <p:cNvSpPr>
              <a:spLocks noChangeShapeType="1"/>
            </p:cNvSpPr>
            <p:nvPr/>
          </p:nvSpPr>
          <p:spPr bwMode="auto">
            <a:xfrm>
              <a:off x="3260" y="2336"/>
              <a:ext cx="3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602" name="Group 50"/>
            <p:cNvGrpSpPr>
              <a:grpSpLocks/>
            </p:cNvGrpSpPr>
            <p:nvPr/>
          </p:nvGrpSpPr>
          <p:grpSpPr bwMode="auto">
            <a:xfrm>
              <a:off x="3852" y="2157"/>
              <a:ext cx="86" cy="32"/>
              <a:chOff x="3852" y="2157"/>
              <a:chExt cx="86" cy="32"/>
            </a:xfrm>
          </p:grpSpPr>
          <p:sp>
            <p:nvSpPr>
              <p:cNvPr id="23600" name="Oval 48"/>
              <p:cNvSpPr>
                <a:spLocks noChangeArrowheads="1"/>
              </p:cNvSpPr>
              <p:nvPr/>
            </p:nvSpPr>
            <p:spPr bwMode="auto">
              <a:xfrm>
                <a:off x="3908" y="2157"/>
                <a:ext cx="30" cy="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1" name="Oval 49"/>
              <p:cNvSpPr>
                <a:spLocks noChangeArrowheads="1"/>
              </p:cNvSpPr>
              <p:nvPr/>
            </p:nvSpPr>
            <p:spPr bwMode="auto">
              <a:xfrm>
                <a:off x="3852" y="2157"/>
                <a:ext cx="30" cy="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618" name="Group 66"/>
            <p:cNvGrpSpPr>
              <a:grpSpLocks/>
            </p:cNvGrpSpPr>
            <p:nvPr/>
          </p:nvGrpSpPr>
          <p:grpSpPr bwMode="auto">
            <a:xfrm>
              <a:off x="4059" y="2064"/>
              <a:ext cx="177" cy="334"/>
              <a:chOff x="1515" y="2066"/>
              <a:chExt cx="177" cy="334"/>
            </a:xfrm>
          </p:grpSpPr>
          <p:sp>
            <p:nvSpPr>
              <p:cNvPr id="23619" name="Line 67"/>
              <p:cNvSpPr>
                <a:spLocks noChangeShapeType="1"/>
              </p:cNvSpPr>
              <p:nvPr/>
            </p:nvSpPr>
            <p:spPr bwMode="auto">
              <a:xfrm>
                <a:off x="1623" y="2066"/>
                <a:ext cx="0" cy="21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20" name="Line 68"/>
              <p:cNvSpPr>
                <a:spLocks noChangeShapeType="1"/>
              </p:cNvSpPr>
              <p:nvPr/>
            </p:nvSpPr>
            <p:spPr bwMode="auto">
              <a:xfrm>
                <a:off x="1603" y="2066"/>
                <a:ext cx="10" cy="275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21" name="Rectangle 69"/>
              <p:cNvSpPr>
                <a:spLocks noChangeArrowheads="1"/>
              </p:cNvSpPr>
              <p:nvPr/>
            </p:nvSpPr>
            <p:spPr bwMode="auto">
              <a:xfrm>
                <a:off x="1515" y="2262"/>
                <a:ext cx="177" cy="13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3622" name="Line 70"/>
            <p:cNvSpPr>
              <a:spLocks noChangeShapeType="1"/>
            </p:cNvSpPr>
            <p:nvPr/>
          </p:nvSpPr>
          <p:spPr bwMode="auto">
            <a:xfrm flipH="1">
              <a:off x="4050" y="2064"/>
              <a:ext cx="12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3627" name="Rectangle 75"/>
          <p:cNvSpPr>
            <a:spLocks noChangeArrowheads="1"/>
          </p:cNvSpPr>
          <p:nvPr/>
        </p:nvSpPr>
        <p:spPr bwMode="auto">
          <a:xfrm>
            <a:off x="3090863" y="5430838"/>
            <a:ext cx="71596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less</a:t>
            </a:r>
          </a:p>
        </p:txBody>
      </p:sp>
      <p:sp>
        <p:nvSpPr>
          <p:cNvPr id="23628" name="Rectangle 76"/>
          <p:cNvSpPr>
            <a:spLocks noChangeArrowheads="1"/>
          </p:cNvSpPr>
          <p:nvPr/>
        </p:nvSpPr>
        <p:spPr bwMode="auto">
          <a:xfrm>
            <a:off x="938213" y="5495925"/>
            <a:ext cx="167322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downstream</a:t>
            </a:r>
          </a:p>
        </p:txBody>
      </p:sp>
      <p:sp>
        <p:nvSpPr>
          <p:cNvPr id="23629" name="Rectangle 77"/>
          <p:cNvSpPr>
            <a:spLocks noChangeArrowheads="1"/>
          </p:cNvSpPr>
          <p:nvPr/>
        </p:nvSpPr>
        <p:spPr bwMode="auto">
          <a:xfrm>
            <a:off x="709613" y="4492625"/>
            <a:ext cx="345122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High downstream pressure</a:t>
            </a:r>
          </a:p>
        </p:txBody>
      </p:sp>
      <p:sp>
        <p:nvSpPr>
          <p:cNvPr id="23630" name="Rectangle 78"/>
          <p:cNvSpPr>
            <a:spLocks noChangeArrowheads="1"/>
          </p:cNvSpPr>
          <p:nvPr/>
        </p:nvSpPr>
        <p:spPr bwMode="auto">
          <a:xfrm>
            <a:off x="4926013" y="4467225"/>
            <a:ext cx="340042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Low downstream pressure</a:t>
            </a:r>
          </a:p>
        </p:txBody>
      </p:sp>
      <p:sp>
        <p:nvSpPr>
          <p:cNvPr id="23631" name="Line 79"/>
          <p:cNvSpPr>
            <a:spLocks noChangeShapeType="1"/>
          </p:cNvSpPr>
          <p:nvPr/>
        </p:nvSpPr>
        <p:spPr bwMode="auto">
          <a:xfrm>
            <a:off x="5016500" y="4902200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32" name="Line 80"/>
          <p:cNvSpPr>
            <a:spLocks noChangeShapeType="1"/>
          </p:cNvSpPr>
          <p:nvPr/>
        </p:nvSpPr>
        <p:spPr bwMode="auto">
          <a:xfrm>
            <a:off x="800100" y="4902200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33" name="Text Box 81"/>
          <p:cNvSpPr txBox="1">
            <a:spLocks noChangeArrowheads="1"/>
          </p:cNvSpPr>
          <p:nvPr/>
        </p:nvSpPr>
        <p:spPr bwMode="auto">
          <a:xfrm>
            <a:off x="796925" y="6338888"/>
            <a:ext cx="571976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Similar function to pressure break tank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27" grpId="0" build="p" autoUpdateAnimBg="0"/>
      <p:bldP spid="23628" grpId="0" build="p" autoUpdateAnimBg="0"/>
      <p:bldP spid="23629" grpId="0" build="p" autoUpdateAnimBg="0"/>
      <p:bldP spid="23630" grpId="0" build="p" autoUpdateAnimBg="0"/>
      <p:bldP spid="236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Pressure Sustaining Valve</a:t>
            </a: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966788" y="5256213"/>
            <a:ext cx="7045325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Valve will begin to open when the pressure ________ is _________ than the setpoint pressure (determined by the force of the spring).</a:t>
            </a:r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2220913" y="1839913"/>
            <a:ext cx="47037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sets minimum pressure upstream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636713" y="2566988"/>
            <a:ext cx="10318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closed</a:t>
            </a:r>
          </a:p>
        </p:txBody>
      </p:sp>
      <p:sp>
        <p:nvSpPr>
          <p:cNvPr id="24658" name="Rectangle 82"/>
          <p:cNvSpPr>
            <a:spLocks noChangeArrowheads="1"/>
          </p:cNvSpPr>
          <p:nvPr/>
        </p:nvSpPr>
        <p:spPr bwMode="auto">
          <a:xfrm>
            <a:off x="1830388" y="3821113"/>
            <a:ext cx="604837" cy="1238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57" name="Rectangle 81"/>
          <p:cNvSpPr>
            <a:spLocks noChangeArrowheads="1"/>
          </p:cNvSpPr>
          <p:nvPr/>
        </p:nvSpPr>
        <p:spPr bwMode="auto">
          <a:xfrm>
            <a:off x="2060575" y="3944938"/>
            <a:ext cx="142875" cy="265112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88" name="Freeform 12"/>
          <p:cNvSpPr>
            <a:spLocks/>
          </p:cNvSpPr>
          <p:nvPr/>
        </p:nvSpPr>
        <p:spPr bwMode="auto">
          <a:xfrm>
            <a:off x="1647825" y="3851275"/>
            <a:ext cx="169863" cy="415925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0" y="0"/>
              </a:cxn>
              <a:cxn ang="0">
                <a:pos x="0" y="192"/>
              </a:cxn>
            </a:cxnLst>
            <a:rect l="0" t="0" r="r" b="b"/>
            <a:pathLst>
              <a:path w="97" h="193">
                <a:moveTo>
                  <a:pt x="96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1727200" y="3863975"/>
            <a:ext cx="152400" cy="381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1676400" y="4079875"/>
            <a:ext cx="50800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Freeform 15"/>
          <p:cNvSpPr>
            <a:spLocks/>
          </p:cNvSpPr>
          <p:nvPr/>
        </p:nvSpPr>
        <p:spPr bwMode="auto">
          <a:xfrm>
            <a:off x="1727200" y="3902075"/>
            <a:ext cx="90488" cy="268288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0" y="0"/>
              </a:cxn>
              <a:cxn ang="0">
                <a:pos x="0" y="168"/>
              </a:cxn>
            </a:cxnLst>
            <a:rect l="0" t="0" r="r" b="b"/>
            <a:pathLst>
              <a:path w="57" h="169">
                <a:moveTo>
                  <a:pt x="56" y="0"/>
                </a:moveTo>
                <a:lnTo>
                  <a:pt x="0" y="0"/>
                </a:lnTo>
                <a:lnTo>
                  <a:pt x="0" y="16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1608138" y="4445000"/>
            <a:ext cx="671512" cy="3429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1123950" y="4181475"/>
            <a:ext cx="2436813" cy="29527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81" name="Freeform 5"/>
          <p:cNvSpPr>
            <a:spLocks/>
          </p:cNvSpPr>
          <p:nvPr/>
        </p:nvSpPr>
        <p:spPr bwMode="auto">
          <a:xfrm>
            <a:off x="1143000" y="3254375"/>
            <a:ext cx="2363788" cy="915988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576" y="576"/>
              </a:cxn>
              <a:cxn ang="0">
                <a:pos x="576" y="432"/>
              </a:cxn>
              <a:cxn ang="0">
                <a:pos x="432" y="432"/>
              </a:cxn>
              <a:cxn ang="0">
                <a:pos x="432" y="240"/>
              </a:cxn>
              <a:cxn ang="0">
                <a:pos x="528" y="240"/>
              </a:cxn>
              <a:cxn ang="0">
                <a:pos x="528" y="0"/>
              </a:cxn>
              <a:cxn ang="0">
                <a:pos x="720" y="0"/>
              </a:cxn>
              <a:cxn ang="0">
                <a:pos x="720" y="240"/>
              </a:cxn>
              <a:cxn ang="0">
                <a:pos x="816" y="240"/>
              </a:cxn>
              <a:cxn ang="0">
                <a:pos x="816" y="432"/>
              </a:cxn>
              <a:cxn ang="0">
                <a:pos x="672" y="432"/>
              </a:cxn>
              <a:cxn ang="0">
                <a:pos x="672" y="576"/>
              </a:cxn>
              <a:cxn ang="0">
                <a:pos x="1488" y="576"/>
              </a:cxn>
            </a:cxnLst>
            <a:rect l="0" t="0" r="r" b="b"/>
            <a:pathLst>
              <a:path w="1489" h="577">
                <a:moveTo>
                  <a:pt x="0" y="576"/>
                </a:moveTo>
                <a:lnTo>
                  <a:pt x="576" y="576"/>
                </a:lnTo>
                <a:lnTo>
                  <a:pt x="576" y="432"/>
                </a:lnTo>
                <a:lnTo>
                  <a:pt x="432" y="432"/>
                </a:lnTo>
                <a:lnTo>
                  <a:pt x="432" y="240"/>
                </a:lnTo>
                <a:lnTo>
                  <a:pt x="528" y="240"/>
                </a:lnTo>
                <a:lnTo>
                  <a:pt x="528" y="0"/>
                </a:lnTo>
                <a:lnTo>
                  <a:pt x="720" y="0"/>
                </a:lnTo>
                <a:lnTo>
                  <a:pt x="720" y="240"/>
                </a:lnTo>
                <a:lnTo>
                  <a:pt x="816" y="240"/>
                </a:lnTo>
                <a:lnTo>
                  <a:pt x="816" y="432"/>
                </a:lnTo>
                <a:lnTo>
                  <a:pt x="672" y="432"/>
                </a:lnTo>
                <a:lnTo>
                  <a:pt x="672" y="576"/>
                </a:lnTo>
                <a:lnTo>
                  <a:pt x="1488" y="57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2" name="Freeform 6"/>
          <p:cNvSpPr>
            <a:spLocks/>
          </p:cNvSpPr>
          <p:nvPr/>
        </p:nvSpPr>
        <p:spPr bwMode="auto">
          <a:xfrm>
            <a:off x="1139825" y="4473575"/>
            <a:ext cx="2363788" cy="306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288" y="192"/>
              </a:cxn>
              <a:cxn ang="0">
                <a:pos x="720" y="192"/>
              </a:cxn>
              <a:cxn ang="0">
                <a:pos x="720" y="0"/>
              </a:cxn>
              <a:cxn ang="0">
                <a:pos x="1488" y="0"/>
              </a:cxn>
            </a:cxnLst>
            <a:rect l="0" t="0" r="r" b="b"/>
            <a:pathLst>
              <a:path w="1489" h="193">
                <a:moveTo>
                  <a:pt x="0" y="0"/>
                </a:moveTo>
                <a:lnTo>
                  <a:pt x="288" y="0"/>
                </a:lnTo>
                <a:lnTo>
                  <a:pt x="288" y="192"/>
                </a:lnTo>
                <a:lnTo>
                  <a:pt x="720" y="192"/>
                </a:lnTo>
                <a:lnTo>
                  <a:pt x="720" y="0"/>
                </a:lnTo>
                <a:lnTo>
                  <a:pt x="1488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1847850" y="3813175"/>
            <a:ext cx="571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2133600" y="3825875"/>
            <a:ext cx="0" cy="63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1997075" y="4473575"/>
            <a:ext cx="273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Freeform 11"/>
          <p:cNvSpPr>
            <a:spLocks/>
          </p:cNvSpPr>
          <p:nvPr/>
        </p:nvSpPr>
        <p:spPr bwMode="auto">
          <a:xfrm>
            <a:off x="1870075" y="4168775"/>
            <a:ext cx="153988" cy="330200"/>
          </a:xfrm>
          <a:custGeom>
            <a:avLst/>
            <a:gdLst/>
            <a:ahLst/>
            <a:cxnLst>
              <a:cxn ang="0">
                <a:pos x="96" y="192"/>
              </a:cxn>
              <a:cxn ang="0">
                <a:pos x="0" y="192"/>
              </a:cxn>
              <a:cxn ang="0">
                <a:pos x="0" y="0"/>
              </a:cxn>
            </a:cxnLst>
            <a:rect l="0" t="0" r="r" b="b"/>
            <a:pathLst>
              <a:path w="97" h="193">
                <a:moveTo>
                  <a:pt x="96" y="192"/>
                </a:moveTo>
                <a:lnTo>
                  <a:pt x="0" y="1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3" name="Freeform 17"/>
          <p:cNvSpPr>
            <a:spLocks/>
          </p:cNvSpPr>
          <p:nvPr/>
        </p:nvSpPr>
        <p:spPr bwMode="auto">
          <a:xfrm>
            <a:off x="2057400" y="3406775"/>
            <a:ext cx="166688" cy="1984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" y="21"/>
              </a:cxn>
              <a:cxn ang="0">
                <a:pos x="0" y="41"/>
              </a:cxn>
              <a:cxn ang="0">
                <a:pos x="104" y="62"/>
              </a:cxn>
              <a:cxn ang="0">
                <a:pos x="0" y="83"/>
              </a:cxn>
              <a:cxn ang="0">
                <a:pos x="104" y="103"/>
              </a:cxn>
              <a:cxn ang="0">
                <a:pos x="0" y="124"/>
              </a:cxn>
            </a:cxnLst>
            <a:rect l="0" t="0" r="r" b="b"/>
            <a:pathLst>
              <a:path w="105" h="125">
                <a:moveTo>
                  <a:pt x="0" y="0"/>
                </a:moveTo>
                <a:lnTo>
                  <a:pt x="104" y="21"/>
                </a:lnTo>
                <a:lnTo>
                  <a:pt x="0" y="41"/>
                </a:lnTo>
                <a:lnTo>
                  <a:pt x="104" y="62"/>
                </a:lnTo>
                <a:lnTo>
                  <a:pt x="0" y="83"/>
                </a:lnTo>
                <a:lnTo>
                  <a:pt x="104" y="103"/>
                </a:lnTo>
                <a:lnTo>
                  <a:pt x="0" y="12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4" name="Freeform 18"/>
          <p:cNvSpPr>
            <a:spLocks/>
          </p:cNvSpPr>
          <p:nvPr/>
        </p:nvSpPr>
        <p:spPr bwMode="auto">
          <a:xfrm>
            <a:off x="2057400" y="3603625"/>
            <a:ext cx="166688" cy="1984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" y="21"/>
              </a:cxn>
              <a:cxn ang="0">
                <a:pos x="0" y="41"/>
              </a:cxn>
              <a:cxn ang="0">
                <a:pos x="104" y="62"/>
              </a:cxn>
              <a:cxn ang="0">
                <a:pos x="0" y="83"/>
              </a:cxn>
              <a:cxn ang="0">
                <a:pos x="104" y="103"/>
              </a:cxn>
              <a:cxn ang="0">
                <a:pos x="0" y="124"/>
              </a:cxn>
            </a:cxnLst>
            <a:rect l="0" t="0" r="r" b="b"/>
            <a:pathLst>
              <a:path w="105" h="125">
                <a:moveTo>
                  <a:pt x="0" y="0"/>
                </a:moveTo>
                <a:lnTo>
                  <a:pt x="104" y="21"/>
                </a:lnTo>
                <a:lnTo>
                  <a:pt x="0" y="41"/>
                </a:lnTo>
                <a:lnTo>
                  <a:pt x="104" y="62"/>
                </a:lnTo>
                <a:lnTo>
                  <a:pt x="0" y="83"/>
                </a:lnTo>
                <a:lnTo>
                  <a:pt x="104" y="103"/>
                </a:lnTo>
                <a:lnTo>
                  <a:pt x="0" y="12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2082800" y="3406775"/>
            <a:ext cx="101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 flipV="1">
            <a:off x="2133600" y="3152775"/>
            <a:ext cx="0" cy="279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2082800" y="3178175"/>
            <a:ext cx="101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1123950" y="4308475"/>
            <a:ext cx="49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Oval 24"/>
          <p:cNvSpPr>
            <a:spLocks noChangeArrowheads="1"/>
          </p:cNvSpPr>
          <p:nvPr/>
        </p:nvSpPr>
        <p:spPr bwMode="auto">
          <a:xfrm>
            <a:off x="2152650" y="4024313"/>
            <a:ext cx="47625" cy="50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Oval 25"/>
          <p:cNvSpPr>
            <a:spLocks noChangeArrowheads="1"/>
          </p:cNvSpPr>
          <p:nvPr/>
        </p:nvSpPr>
        <p:spPr bwMode="auto">
          <a:xfrm>
            <a:off x="2063750" y="4024313"/>
            <a:ext cx="47625" cy="50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54" name="Line 78"/>
          <p:cNvSpPr>
            <a:spLocks noChangeShapeType="1"/>
          </p:cNvSpPr>
          <p:nvPr/>
        </p:nvSpPr>
        <p:spPr bwMode="auto">
          <a:xfrm>
            <a:off x="1687513" y="3856038"/>
            <a:ext cx="0" cy="500062"/>
          </a:xfrm>
          <a:prstGeom prst="line">
            <a:avLst/>
          </a:prstGeom>
          <a:noFill/>
          <a:ln w="66675">
            <a:solidFill>
              <a:schemeClr val="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56" name="Line 80"/>
          <p:cNvSpPr>
            <a:spLocks noChangeShapeType="1"/>
          </p:cNvSpPr>
          <p:nvPr/>
        </p:nvSpPr>
        <p:spPr bwMode="auto">
          <a:xfrm>
            <a:off x="1666875" y="3878263"/>
            <a:ext cx="344488" cy="0"/>
          </a:xfrm>
          <a:prstGeom prst="line">
            <a:avLst/>
          </a:prstGeom>
          <a:noFill/>
          <a:ln w="44450">
            <a:solidFill>
              <a:schemeClr val="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94" name="Rectangle 118"/>
          <p:cNvSpPr>
            <a:spLocks noChangeArrowheads="1"/>
          </p:cNvSpPr>
          <p:nvPr/>
        </p:nvSpPr>
        <p:spPr bwMode="auto">
          <a:xfrm>
            <a:off x="5773738" y="2566988"/>
            <a:ext cx="8540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open</a:t>
            </a:r>
          </a:p>
        </p:txBody>
      </p:sp>
      <p:sp>
        <p:nvSpPr>
          <p:cNvPr id="24695" name="Rectangle 119"/>
          <p:cNvSpPr>
            <a:spLocks noChangeArrowheads="1"/>
          </p:cNvSpPr>
          <p:nvPr/>
        </p:nvSpPr>
        <p:spPr bwMode="auto">
          <a:xfrm>
            <a:off x="5626100" y="4468813"/>
            <a:ext cx="687388" cy="315912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96" name="Rectangle 120"/>
          <p:cNvSpPr>
            <a:spLocks noChangeArrowheads="1"/>
          </p:cNvSpPr>
          <p:nvPr/>
        </p:nvSpPr>
        <p:spPr bwMode="auto">
          <a:xfrm>
            <a:off x="6088063" y="3960813"/>
            <a:ext cx="141287" cy="296862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97" name="Rectangle 121"/>
          <p:cNvSpPr>
            <a:spLocks noChangeArrowheads="1"/>
          </p:cNvSpPr>
          <p:nvPr/>
        </p:nvSpPr>
        <p:spPr bwMode="auto">
          <a:xfrm>
            <a:off x="5856288" y="3695700"/>
            <a:ext cx="608012" cy="265113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98" name="Rectangle 122"/>
          <p:cNvSpPr>
            <a:spLocks noChangeArrowheads="1"/>
          </p:cNvSpPr>
          <p:nvPr/>
        </p:nvSpPr>
        <p:spPr bwMode="auto">
          <a:xfrm>
            <a:off x="5148263" y="4189413"/>
            <a:ext cx="2436812" cy="29527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99" name="Freeform 123"/>
          <p:cNvSpPr>
            <a:spLocks/>
          </p:cNvSpPr>
          <p:nvPr/>
        </p:nvSpPr>
        <p:spPr bwMode="auto">
          <a:xfrm>
            <a:off x="5165725" y="3267075"/>
            <a:ext cx="2363788" cy="915988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576" y="576"/>
              </a:cxn>
              <a:cxn ang="0">
                <a:pos x="576" y="432"/>
              </a:cxn>
              <a:cxn ang="0">
                <a:pos x="432" y="432"/>
              </a:cxn>
              <a:cxn ang="0">
                <a:pos x="432" y="240"/>
              </a:cxn>
              <a:cxn ang="0">
                <a:pos x="528" y="240"/>
              </a:cxn>
              <a:cxn ang="0">
                <a:pos x="528" y="0"/>
              </a:cxn>
              <a:cxn ang="0">
                <a:pos x="720" y="0"/>
              </a:cxn>
              <a:cxn ang="0">
                <a:pos x="720" y="240"/>
              </a:cxn>
              <a:cxn ang="0">
                <a:pos x="816" y="240"/>
              </a:cxn>
              <a:cxn ang="0">
                <a:pos x="816" y="432"/>
              </a:cxn>
              <a:cxn ang="0">
                <a:pos x="672" y="432"/>
              </a:cxn>
              <a:cxn ang="0">
                <a:pos x="672" y="576"/>
              </a:cxn>
              <a:cxn ang="0">
                <a:pos x="1488" y="576"/>
              </a:cxn>
            </a:cxnLst>
            <a:rect l="0" t="0" r="r" b="b"/>
            <a:pathLst>
              <a:path w="1489" h="577">
                <a:moveTo>
                  <a:pt x="0" y="576"/>
                </a:moveTo>
                <a:lnTo>
                  <a:pt x="576" y="576"/>
                </a:lnTo>
                <a:lnTo>
                  <a:pt x="576" y="432"/>
                </a:lnTo>
                <a:lnTo>
                  <a:pt x="432" y="432"/>
                </a:lnTo>
                <a:lnTo>
                  <a:pt x="432" y="240"/>
                </a:lnTo>
                <a:lnTo>
                  <a:pt x="528" y="240"/>
                </a:lnTo>
                <a:lnTo>
                  <a:pt x="528" y="0"/>
                </a:lnTo>
                <a:lnTo>
                  <a:pt x="720" y="0"/>
                </a:lnTo>
                <a:lnTo>
                  <a:pt x="720" y="240"/>
                </a:lnTo>
                <a:lnTo>
                  <a:pt x="816" y="240"/>
                </a:lnTo>
                <a:lnTo>
                  <a:pt x="816" y="432"/>
                </a:lnTo>
                <a:lnTo>
                  <a:pt x="672" y="432"/>
                </a:lnTo>
                <a:lnTo>
                  <a:pt x="672" y="576"/>
                </a:lnTo>
                <a:lnTo>
                  <a:pt x="1488" y="57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700" name="Freeform 124"/>
          <p:cNvSpPr>
            <a:spLocks/>
          </p:cNvSpPr>
          <p:nvPr/>
        </p:nvSpPr>
        <p:spPr bwMode="auto">
          <a:xfrm>
            <a:off x="5162550" y="4486275"/>
            <a:ext cx="2363788" cy="306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288" y="192"/>
              </a:cxn>
              <a:cxn ang="0">
                <a:pos x="720" y="192"/>
              </a:cxn>
              <a:cxn ang="0">
                <a:pos x="720" y="0"/>
              </a:cxn>
              <a:cxn ang="0">
                <a:pos x="1488" y="0"/>
              </a:cxn>
            </a:cxnLst>
            <a:rect l="0" t="0" r="r" b="b"/>
            <a:pathLst>
              <a:path w="1489" h="193">
                <a:moveTo>
                  <a:pt x="0" y="0"/>
                </a:moveTo>
                <a:lnTo>
                  <a:pt x="288" y="0"/>
                </a:lnTo>
                <a:lnTo>
                  <a:pt x="288" y="192"/>
                </a:lnTo>
                <a:lnTo>
                  <a:pt x="720" y="192"/>
                </a:lnTo>
                <a:lnTo>
                  <a:pt x="720" y="0"/>
                </a:lnTo>
                <a:lnTo>
                  <a:pt x="1488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4701" name="Group 125"/>
          <p:cNvGrpSpPr>
            <a:grpSpLocks/>
          </p:cNvGrpSpPr>
          <p:nvPr/>
        </p:nvGrpSpPr>
        <p:grpSpPr bwMode="auto">
          <a:xfrm>
            <a:off x="5870575" y="3686175"/>
            <a:ext cx="571500" cy="660400"/>
            <a:chOff x="3708" y="1952"/>
            <a:chExt cx="360" cy="416"/>
          </a:xfrm>
        </p:grpSpPr>
        <p:sp>
          <p:nvSpPr>
            <p:cNvPr id="24702" name="Line 126"/>
            <p:cNvSpPr>
              <a:spLocks noChangeShapeType="1"/>
            </p:cNvSpPr>
            <p:nvPr/>
          </p:nvSpPr>
          <p:spPr bwMode="auto">
            <a:xfrm>
              <a:off x="3708" y="1952"/>
              <a:ext cx="3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3" name="Line 127"/>
            <p:cNvSpPr>
              <a:spLocks noChangeShapeType="1"/>
            </p:cNvSpPr>
            <p:nvPr/>
          </p:nvSpPr>
          <p:spPr bwMode="auto">
            <a:xfrm>
              <a:off x="3888" y="1960"/>
              <a:ext cx="0" cy="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4" name="Line 128"/>
            <p:cNvSpPr>
              <a:spLocks noChangeShapeType="1"/>
            </p:cNvSpPr>
            <p:nvPr/>
          </p:nvSpPr>
          <p:spPr bwMode="auto">
            <a:xfrm>
              <a:off x="3802" y="2368"/>
              <a:ext cx="1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705" name="Group 129"/>
          <p:cNvGrpSpPr>
            <a:grpSpLocks/>
          </p:cNvGrpSpPr>
          <p:nvPr/>
        </p:nvGrpSpPr>
        <p:grpSpPr bwMode="auto">
          <a:xfrm>
            <a:off x="5686425" y="3863975"/>
            <a:ext cx="215900" cy="381000"/>
            <a:chOff x="3592" y="2064"/>
            <a:chExt cx="136" cy="240"/>
          </a:xfrm>
        </p:grpSpPr>
        <p:sp>
          <p:nvSpPr>
            <p:cNvPr id="24706" name="Freeform 130"/>
            <p:cNvSpPr>
              <a:spLocks/>
            </p:cNvSpPr>
            <p:nvPr/>
          </p:nvSpPr>
          <p:spPr bwMode="auto">
            <a:xfrm>
              <a:off x="3592" y="2064"/>
              <a:ext cx="97" cy="193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0"/>
                </a:cxn>
                <a:cxn ang="0">
                  <a:pos x="0" y="192"/>
                </a:cxn>
              </a:cxnLst>
              <a:rect l="0" t="0" r="r" b="b"/>
              <a:pathLst>
                <a:path w="97" h="193">
                  <a:moveTo>
                    <a:pt x="96" y="0"/>
                  </a:moveTo>
                  <a:lnTo>
                    <a:pt x="0" y="0"/>
                  </a:lnTo>
                  <a:lnTo>
                    <a:pt x="0" y="192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07" name="Rectangle 131"/>
            <p:cNvSpPr>
              <a:spLocks noChangeArrowheads="1"/>
            </p:cNvSpPr>
            <p:nvPr/>
          </p:nvSpPr>
          <p:spPr bwMode="auto">
            <a:xfrm>
              <a:off x="3632" y="2072"/>
              <a:ext cx="96" cy="2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8" name="Rectangle 132"/>
            <p:cNvSpPr>
              <a:spLocks noChangeArrowheads="1"/>
            </p:cNvSpPr>
            <p:nvPr/>
          </p:nvSpPr>
          <p:spPr bwMode="auto">
            <a:xfrm>
              <a:off x="3600" y="2208"/>
              <a:ext cx="3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" name="Freeform 133"/>
            <p:cNvSpPr>
              <a:spLocks/>
            </p:cNvSpPr>
            <p:nvPr/>
          </p:nvSpPr>
          <p:spPr bwMode="auto">
            <a:xfrm>
              <a:off x="3632" y="2096"/>
              <a:ext cx="57" cy="16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0" y="0"/>
                </a:cxn>
                <a:cxn ang="0">
                  <a:pos x="0" y="168"/>
                </a:cxn>
              </a:cxnLst>
              <a:rect l="0" t="0" r="r" b="b"/>
              <a:pathLst>
                <a:path w="57" h="169">
                  <a:moveTo>
                    <a:pt x="56" y="0"/>
                  </a:moveTo>
                  <a:lnTo>
                    <a:pt x="0" y="0"/>
                  </a:lnTo>
                  <a:lnTo>
                    <a:pt x="0" y="16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710" name="Group 134"/>
          <p:cNvGrpSpPr>
            <a:grpSpLocks/>
          </p:cNvGrpSpPr>
          <p:nvPr/>
        </p:nvGrpSpPr>
        <p:grpSpPr bwMode="auto">
          <a:xfrm>
            <a:off x="6080125" y="3419475"/>
            <a:ext cx="179388" cy="242888"/>
            <a:chOff x="3840" y="1784"/>
            <a:chExt cx="113" cy="153"/>
          </a:xfrm>
        </p:grpSpPr>
        <p:sp>
          <p:nvSpPr>
            <p:cNvPr id="24711" name="Freeform 135"/>
            <p:cNvSpPr>
              <a:spLocks/>
            </p:cNvSpPr>
            <p:nvPr/>
          </p:nvSpPr>
          <p:spPr bwMode="auto">
            <a:xfrm>
              <a:off x="3840" y="1784"/>
              <a:ext cx="113" cy="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13"/>
                </a:cxn>
                <a:cxn ang="0">
                  <a:pos x="0" y="25"/>
                </a:cxn>
                <a:cxn ang="0">
                  <a:pos x="112" y="38"/>
                </a:cxn>
                <a:cxn ang="0">
                  <a:pos x="0" y="51"/>
                </a:cxn>
                <a:cxn ang="0">
                  <a:pos x="112" y="63"/>
                </a:cxn>
                <a:cxn ang="0">
                  <a:pos x="0" y="76"/>
                </a:cxn>
              </a:cxnLst>
              <a:rect l="0" t="0" r="r" b="b"/>
              <a:pathLst>
                <a:path w="113" h="77">
                  <a:moveTo>
                    <a:pt x="0" y="0"/>
                  </a:moveTo>
                  <a:lnTo>
                    <a:pt x="112" y="13"/>
                  </a:lnTo>
                  <a:lnTo>
                    <a:pt x="0" y="25"/>
                  </a:lnTo>
                  <a:lnTo>
                    <a:pt x="112" y="38"/>
                  </a:lnTo>
                  <a:lnTo>
                    <a:pt x="0" y="51"/>
                  </a:lnTo>
                  <a:lnTo>
                    <a:pt x="112" y="63"/>
                  </a:lnTo>
                  <a:lnTo>
                    <a:pt x="0" y="7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12" name="Freeform 136"/>
            <p:cNvSpPr>
              <a:spLocks/>
            </p:cNvSpPr>
            <p:nvPr/>
          </p:nvSpPr>
          <p:spPr bwMode="auto">
            <a:xfrm>
              <a:off x="3840" y="1860"/>
              <a:ext cx="113" cy="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13"/>
                </a:cxn>
                <a:cxn ang="0">
                  <a:pos x="0" y="25"/>
                </a:cxn>
                <a:cxn ang="0">
                  <a:pos x="112" y="38"/>
                </a:cxn>
                <a:cxn ang="0">
                  <a:pos x="0" y="51"/>
                </a:cxn>
                <a:cxn ang="0">
                  <a:pos x="112" y="63"/>
                </a:cxn>
                <a:cxn ang="0">
                  <a:pos x="0" y="76"/>
                </a:cxn>
              </a:cxnLst>
              <a:rect l="0" t="0" r="r" b="b"/>
              <a:pathLst>
                <a:path w="113" h="77">
                  <a:moveTo>
                    <a:pt x="0" y="0"/>
                  </a:moveTo>
                  <a:lnTo>
                    <a:pt x="112" y="13"/>
                  </a:lnTo>
                  <a:lnTo>
                    <a:pt x="0" y="25"/>
                  </a:lnTo>
                  <a:lnTo>
                    <a:pt x="112" y="38"/>
                  </a:lnTo>
                  <a:lnTo>
                    <a:pt x="0" y="51"/>
                  </a:lnTo>
                  <a:lnTo>
                    <a:pt x="112" y="63"/>
                  </a:lnTo>
                  <a:lnTo>
                    <a:pt x="0" y="7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713" name="Line 137"/>
          <p:cNvSpPr>
            <a:spLocks noChangeShapeType="1"/>
          </p:cNvSpPr>
          <p:nvPr/>
        </p:nvSpPr>
        <p:spPr bwMode="auto">
          <a:xfrm>
            <a:off x="6105525" y="3419475"/>
            <a:ext cx="101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14" name="Line 138"/>
          <p:cNvSpPr>
            <a:spLocks noChangeShapeType="1"/>
          </p:cNvSpPr>
          <p:nvPr/>
        </p:nvSpPr>
        <p:spPr bwMode="auto">
          <a:xfrm flipV="1">
            <a:off x="6156325" y="3165475"/>
            <a:ext cx="0" cy="279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15" name="Line 139"/>
          <p:cNvSpPr>
            <a:spLocks noChangeShapeType="1"/>
          </p:cNvSpPr>
          <p:nvPr/>
        </p:nvSpPr>
        <p:spPr bwMode="auto">
          <a:xfrm>
            <a:off x="6105525" y="3190875"/>
            <a:ext cx="101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16" name="Line 140"/>
          <p:cNvSpPr>
            <a:spLocks noChangeShapeType="1"/>
          </p:cNvSpPr>
          <p:nvPr/>
        </p:nvSpPr>
        <p:spPr bwMode="auto">
          <a:xfrm>
            <a:off x="5146675" y="4321175"/>
            <a:ext cx="49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717" name="Group 141"/>
          <p:cNvGrpSpPr>
            <a:grpSpLocks/>
          </p:cNvGrpSpPr>
          <p:nvPr/>
        </p:nvGrpSpPr>
        <p:grpSpPr bwMode="auto">
          <a:xfrm>
            <a:off x="6086475" y="4037013"/>
            <a:ext cx="136525" cy="50800"/>
            <a:chOff x="3844" y="2173"/>
            <a:chExt cx="86" cy="32"/>
          </a:xfrm>
        </p:grpSpPr>
        <p:sp>
          <p:nvSpPr>
            <p:cNvPr id="24718" name="Oval 142"/>
            <p:cNvSpPr>
              <a:spLocks noChangeArrowheads="1"/>
            </p:cNvSpPr>
            <p:nvPr/>
          </p:nvSpPr>
          <p:spPr bwMode="auto">
            <a:xfrm>
              <a:off x="3900" y="2173"/>
              <a:ext cx="30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9" name="Oval 143"/>
            <p:cNvSpPr>
              <a:spLocks noChangeArrowheads="1"/>
            </p:cNvSpPr>
            <p:nvPr/>
          </p:nvSpPr>
          <p:spPr bwMode="auto">
            <a:xfrm>
              <a:off x="3844" y="2173"/>
              <a:ext cx="30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724" name="Rectangle 148"/>
          <p:cNvSpPr>
            <a:spLocks noChangeArrowheads="1"/>
          </p:cNvSpPr>
          <p:nvPr/>
        </p:nvSpPr>
        <p:spPr bwMode="auto">
          <a:xfrm>
            <a:off x="1016000" y="5597525"/>
            <a:ext cx="130016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upstream</a:t>
            </a:r>
          </a:p>
        </p:txBody>
      </p:sp>
      <p:sp>
        <p:nvSpPr>
          <p:cNvPr id="24725" name="Rectangle 149"/>
          <p:cNvSpPr>
            <a:spLocks noChangeArrowheads="1"/>
          </p:cNvSpPr>
          <p:nvPr/>
        </p:nvSpPr>
        <p:spPr bwMode="auto">
          <a:xfrm>
            <a:off x="2824163" y="5597525"/>
            <a:ext cx="102870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greater</a:t>
            </a:r>
          </a:p>
        </p:txBody>
      </p:sp>
      <p:sp>
        <p:nvSpPr>
          <p:cNvPr id="24730" name="Line 154"/>
          <p:cNvSpPr>
            <a:spLocks noChangeShapeType="1"/>
          </p:cNvSpPr>
          <p:nvPr/>
        </p:nvSpPr>
        <p:spPr bwMode="auto">
          <a:xfrm>
            <a:off x="5721350" y="3865563"/>
            <a:ext cx="0" cy="500062"/>
          </a:xfrm>
          <a:prstGeom prst="line">
            <a:avLst/>
          </a:prstGeom>
          <a:noFill/>
          <a:ln w="60325">
            <a:solidFill>
              <a:schemeClr val="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731" name="Line 155"/>
          <p:cNvSpPr>
            <a:spLocks noChangeShapeType="1"/>
          </p:cNvSpPr>
          <p:nvPr/>
        </p:nvSpPr>
        <p:spPr bwMode="auto">
          <a:xfrm>
            <a:off x="5697538" y="3887788"/>
            <a:ext cx="344487" cy="0"/>
          </a:xfrm>
          <a:prstGeom prst="line">
            <a:avLst/>
          </a:prstGeom>
          <a:noFill/>
          <a:ln w="44450">
            <a:solidFill>
              <a:schemeClr val="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34" name="Freeform 158"/>
          <p:cNvSpPr>
            <a:spLocks/>
          </p:cNvSpPr>
          <p:nvPr/>
        </p:nvSpPr>
        <p:spPr bwMode="auto">
          <a:xfrm>
            <a:off x="5875338" y="4178300"/>
            <a:ext cx="153987" cy="330200"/>
          </a:xfrm>
          <a:custGeom>
            <a:avLst/>
            <a:gdLst/>
            <a:ahLst/>
            <a:cxnLst>
              <a:cxn ang="0">
                <a:pos x="96" y="192"/>
              </a:cxn>
              <a:cxn ang="0">
                <a:pos x="0" y="192"/>
              </a:cxn>
              <a:cxn ang="0">
                <a:pos x="0" y="0"/>
              </a:cxn>
            </a:cxnLst>
            <a:rect l="0" t="0" r="r" b="b"/>
            <a:pathLst>
              <a:path w="97" h="193">
                <a:moveTo>
                  <a:pt x="96" y="192"/>
                </a:moveTo>
                <a:lnTo>
                  <a:pt x="0" y="1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735" name="Rectangle 159"/>
          <p:cNvSpPr>
            <a:spLocks noChangeArrowheads="1"/>
          </p:cNvSpPr>
          <p:nvPr/>
        </p:nvSpPr>
        <p:spPr bwMode="auto">
          <a:xfrm>
            <a:off x="920750" y="4746625"/>
            <a:ext cx="302736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Low upstream pressure</a:t>
            </a:r>
          </a:p>
        </p:txBody>
      </p:sp>
      <p:sp>
        <p:nvSpPr>
          <p:cNvPr id="24736" name="Rectangle 160"/>
          <p:cNvSpPr>
            <a:spLocks noChangeArrowheads="1"/>
          </p:cNvSpPr>
          <p:nvPr/>
        </p:nvSpPr>
        <p:spPr bwMode="auto">
          <a:xfrm>
            <a:off x="5086350" y="4746625"/>
            <a:ext cx="307816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High upstream pressure</a:t>
            </a:r>
          </a:p>
        </p:txBody>
      </p:sp>
      <p:sp>
        <p:nvSpPr>
          <p:cNvPr id="24737" name="Line 161"/>
          <p:cNvSpPr>
            <a:spLocks noChangeShapeType="1"/>
          </p:cNvSpPr>
          <p:nvPr/>
        </p:nvSpPr>
        <p:spPr bwMode="auto">
          <a:xfrm>
            <a:off x="1028700" y="5156200"/>
            <a:ext cx="284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38" name="Line 162"/>
          <p:cNvSpPr>
            <a:spLocks noChangeShapeType="1"/>
          </p:cNvSpPr>
          <p:nvPr/>
        </p:nvSpPr>
        <p:spPr bwMode="auto">
          <a:xfrm>
            <a:off x="5168900" y="5156200"/>
            <a:ext cx="292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39" name="Text Box 163"/>
          <p:cNvSpPr txBox="1">
            <a:spLocks noChangeArrowheads="1"/>
          </p:cNvSpPr>
          <p:nvPr/>
        </p:nvSpPr>
        <p:spPr bwMode="auto">
          <a:xfrm>
            <a:off x="1030288" y="6381750"/>
            <a:ext cx="4564062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Similar to pressure relief valve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24" grpId="0" build="p" autoUpdateAnimBg="0"/>
      <p:bldP spid="24725" grpId="0" build="p" autoUpdateAnimBg="0"/>
      <p:bldP spid="24735" grpId="0" build="p" autoUpdateAnimBg="0"/>
      <p:bldP spid="24736" grpId="0" build="p" autoUpdateAnimBg="0"/>
      <p:bldP spid="2473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9713913" cy="1143000"/>
          </a:xfrm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Flow control valve (FCV)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981200"/>
            <a:ext cx="4627563" cy="44958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Limits the ____ ___ through the valve to a specified value, in a specified direction</a:t>
            </a:r>
          </a:p>
          <a:p>
            <a:pPr>
              <a:lnSpc>
                <a:spcPct val="90000"/>
              </a:lnSpc>
            </a:pPr>
            <a:r>
              <a:rPr lang="en-US"/>
              <a:t>Commonly used to limit the maximum flow to a value that will not adversely affect the provider’s system</a:t>
            </a:r>
          </a:p>
        </p:txBody>
      </p:sp>
      <p:sp>
        <p:nvSpPr>
          <p:cNvPr id="25642" name="Rectangle 42"/>
          <p:cNvSpPr>
            <a:spLocks noChangeArrowheads="1"/>
          </p:cNvSpPr>
          <p:nvPr/>
        </p:nvSpPr>
        <p:spPr bwMode="auto">
          <a:xfrm>
            <a:off x="6823075" y="4259263"/>
            <a:ext cx="609600" cy="547687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35" name="Rectangle 35"/>
          <p:cNvSpPr>
            <a:spLocks noChangeArrowheads="1"/>
          </p:cNvSpPr>
          <p:nvPr/>
        </p:nvSpPr>
        <p:spPr bwMode="auto">
          <a:xfrm>
            <a:off x="7050088" y="4786313"/>
            <a:ext cx="146050" cy="3302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6616700" y="5349875"/>
            <a:ext cx="687388" cy="31273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6167438" y="5038725"/>
            <a:ext cx="2373312" cy="31115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4" name="Freeform 4"/>
          <p:cNvSpPr>
            <a:spLocks/>
          </p:cNvSpPr>
          <p:nvPr/>
        </p:nvSpPr>
        <p:spPr bwMode="auto">
          <a:xfrm>
            <a:off x="6134100" y="4249738"/>
            <a:ext cx="2362200" cy="792162"/>
          </a:xfrm>
          <a:custGeom>
            <a:avLst/>
            <a:gdLst/>
            <a:ahLst/>
            <a:cxnLst>
              <a:cxn ang="0">
                <a:pos x="0" y="499"/>
              </a:cxn>
              <a:cxn ang="0">
                <a:pos x="576" y="499"/>
              </a:cxn>
              <a:cxn ang="0">
                <a:pos x="576" y="355"/>
              </a:cxn>
              <a:cxn ang="0">
                <a:pos x="432" y="355"/>
              </a:cxn>
              <a:cxn ang="0">
                <a:pos x="436" y="0"/>
              </a:cxn>
              <a:cxn ang="0">
                <a:pos x="813" y="0"/>
              </a:cxn>
              <a:cxn ang="0">
                <a:pos x="816" y="355"/>
              </a:cxn>
              <a:cxn ang="0">
                <a:pos x="672" y="355"/>
              </a:cxn>
              <a:cxn ang="0">
                <a:pos x="672" y="499"/>
              </a:cxn>
              <a:cxn ang="0">
                <a:pos x="1488" y="499"/>
              </a:cxn>
            </a:cxnLst>
            <a:rect l="0" t="0" r="r" b="b"/>
            <a:pathLst>
              <a:path w="1488" h="499">
                <a:moveTo>
                  <a:pt x="0" y="499"/>
                </a:moveTo>
                <a:lnTo>
                  <a:pt x="576" y="499"/>
                </a:lnTo>
                <a:lnTo>
                  <a:pt x="576" y="355"/>
                </a:lnTo>
                <a:lnTo>
                  <a:pt x="432" y="355"/>
                </a:lnTo>
                <a:lnTo>
                  <a:pt x="436" y="0"/>
                </a:lnTo>
                <a:lnTo>
                  <a:pt x="813" y="0"/>
                </a:lnTo>
                <a:lnTo>
                  <a:pt x="816" y="355"/>
                </a:lnTo>
                <a:lnTo>
                  <a:pt x="672" y="355"/>
                </a:lnTo>
                <a:lnTo>
                  <a:pt x="672" y="499"/>
                </a:lnTo>
                <a:lnTo>
                  <a:pt x="1488" y="499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5" name="Freeform 5"/>
          <p:cNvSpPr>
            <a:spLocks/>
          </p:cNvSpPr>
          <p:nvPr/>
        </p:nvSpPr>
        <p:spPr bwMode="auto">
          <a:xfrm>
            <a:off x="6159500" y="5346700"/>
            <a:ext cx="2363788" cy="306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288" y="192"/>
              </a:cxn>
              <a:cxn ang="0">
                <a:pos x="720" y="192"/>
              </a:cxn>
              <a:cxn ang="0">
                <a:pos x="720" y="0"/>
              </a:cxn>
              <a:cxn ang="0">
                <a:pos x="1488" y="0"/>
              </a:cxn>
            </a:cxnLst>
            <a:rect l="0" t="0" r="r" b="b"/>
            <a:pathLst>
              <a:path w="1489" h="193">
                <a:moveTo>
                  <a:pt x="0" y="0"/>
                </a:moveTo>
                <a:lnTo>
                  <a:pt x="288" y="0"/>
                </a:lnTo>
                <a:lnTo>
                  <a:pt x="288" y="192"/>
                </a:lnTo>
                <a:lnTo>
                  <a:pt x="720" y="192"/>
                </a:lnTo>
                <a:lnTo>
                  <a:pt x="720" y="0"/>
                </a:lnTo>
                <a:lnTo>
                  <a:pt x="1488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6838950" y="4546600"/>
            <a:ext cx="571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7124700" y="4559300"/>
            <a:ext cx="0" cy="63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6988175" y="5207000"/>
            <a:ext cx="273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Freeform 10"/>
          <p:cNvSpPr>
            <a:spLocks/>
          </p:cNvSpPr>
          <p:nvPr/>
        </p:nvSpPr>
        <p:spPr bwMode="auto">
          <a:xfrm>
            <a:off x="6896100" y="5041900"/>
            <a:ext cx="153988" cy="306388"/>
          </a:xfrm>
          <a:custGeom>
            <a:avLst/>
            <a:gdLst/>
            <a:ahLst/>
            <a:cxnLst>
              <a:cxn ang="0">
                <a:pos x="96" y="192"/>
              </a:cxn>
              <a:cxn ang="0">
                <a:pos x="0" y="192"/>
              </a:cxn>
              <a:cxn ang="0">
                <a:pos x="0" y="0"/>
              </a:cxn>
            </a:cxnLst>
            <a:rect l="0" t="0" r="r" b="b"/>
            <a:pathLst>
              <a:path w="97" h="193">
                <a:moveTo>
                  <a:pt x="96" y="192"/>
                </a:moveTo>
                <a:lnTo>
                  <a:pt x="0" y="1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2" name="Freeform 12"/>
          <p:cNvSpPr>
            <a:spLocks/>
          </p:cNvSpPr>
          <p:nvPr/>
        </p:nvSpPr>
        <p:spPr bwMode="auto">
          <a:xfrm>
            <a:off x="6388100" y="4357688"/>
            <a:ext cx="434975" cy="6731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0" y="0"/>
              </a:cxn>
              <a:cxn ang="0">
                <a:pos x="0" y="192"/>
              </a:cxn>
            </a:cxnLst>
            <a:rect l="0" t="0" r="r" b="b"/>
            <a:pathLst>
              <a:path w="97" h="193">
                <a:moveTo>
                  <a:pt x="96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6692900" y="4368800"/>
            <a:ext cx="152400" cy="381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6400800" y="4953000"/>
            <a:ext cx="50800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Freeform 15"/>
          <p:cNvSpPr>
            <a:spLocks/>
          </p:cNvSpPr>
          <p:nvPr/>
        </p:nvSpPr>
        <p:spPr bwMode="auto">
          <a:xfrm>
            <a:off x="6451600" y="4421188"/>
            <a:ext cx="384175" cy="622300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0" y="0"/>
              </a:cxn>
              <a:cxn ang="0">
                <a:pos x="0" y="168"/>
              </a:cxn>
            </a:cxnLst>
            <a:rect l="0" t="0" r="r" b="b"/>
            <a:pathLst>
              <a:path w="57" h="169">
                <a:moveTo>
                  <a:pt x="56" y="0"/>
                </a:moveTo>
                <a:lnTo>
                  <a:pt x="0" y="0"/>
                </a:lnTo>
                <a:lnTo>
                  <a:pt x="0" y="16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7" name="Freeform 17"/>
          <p:cNvSpPr>
            <a:spLocks/>
          </p:cNvSpPr>
          <p:nvPr/>
        </p:nvSpPr>
        <p:spPr bwMode="auto">
          <a:xfrm>
            <a:off x="7035800" y="4559300"/>
            <a:ext cx="179388" cy="1222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" y="13"/>
              </a:cxn>
              <a:cxn ang="0">
                <a:pos x="0" y="25"/>
              </a:cxn>
              <a:cxn ang="0">
                <a:pos x="112" y="38"/>
              </a:cxn>
              <a:cxn ang="0">
                <a:pos x="0" y="51"/>
              </a:cxn>
              <a:cxn ang="0">
                <a:pos x="112" y="63"/>
              </a:cxn>
              <a:cxn ang="0">
                <a:pos x="0" y="76"/>
              </a:cxn>
            </a:cxnLst>
            <a:rect l="0" t="0" r="r" b="b"/>
            <a:pathLst>
              <a:path w="113" h="77">
                <a:moveTo>
                  <a:pt x="0" y="0"/>
                </a:moveTo>
                <a:lnTo>
                  <a:pt x="112" y="13"/>
                </a:lnTo>
                <a:lnTo>
                  <a:pt x="0" y="25"/>
                </a:lnTo>
                <a:lnTo>
                  <a:pt x="112" y="38"/>
                </a:lnTo>
                <a:lnTo>
                  <a:pt x="0" y="51"/>
                </a:lnTo>
                <a:lnTo>
                  <a:pt x="112" y="63"/>
                </a:lnTo>
                <a:lnTo>
                  <a:pt x="0" y="7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8" name="Freeform 18"/>
          <p:cNvSpPr>
            <a:spLocks/>
          </p:cNvSpPr>
          <p:nvPr/>
        </p:nvSpPr>
        <p:spPr bwMode="auto">
          <a:xfrm>
            <a:off x="7035800" y="4679950"/>
            <a:ext cx="179388" cy="1222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" y="13"/>
              </a:cxn>
              <a:cxn ang="0">
                <a:pos x="0" y="25"/>
              </a:cxn>
              <a:cxn ang="0">
                <a:pos x="112" y="38"/>
              </a:cxn>
              <a:cxn ang="0">
                <a:pos x="0" y="51"/>
              </a:cxn>
              <a:cxn ang="0">
                <a:pos x="112" y="63"/>
              </a:cxn>
              <a:cxn ang="0">
                <a:pos x="0" y="76"/>
              </a:cxn>
            </a:cxnLst>
            <a:rect l="0" t="0" r="r" b="b"/>
            <a:pathLst>
              <a:path w="113" h="77">
                <a:moveTo>
                  <a:pt x="0" y="0"/>
                </a:moveTo>
                <a:lnTo>
                  <a:pt x="112" y="13"/>
                </a:lnTo>
                <a:lnTo>
                  <a:pt x="0" y="25"/>
                </a:lnTo>
                <a:lnTo>
                  <a:pt x="112" y="38"/>
                </a:lnTo>
                <a:lnTo>
                  <a:pt x="0" y="51"/>
                </a:lnTo>
                <a:lnTo>
                  <a:pt x="112" y="63"/>
                </a:lnTo>
                <a:lnTo>
                  <a:pt x="0" y="7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>
            <a:off x="5797550" y="5181600"/>
            <a:ext cx="49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Oval 24"/>
          <p:cNvSpPr>
            <a:spLocks noChangeArrowheads="1"/>
          </p:cNvSpPr>
          <p:nvPr/>
        </p:nvSpPr>
        <p:spPr bwMode="auto">
          <a:xfrm>
            <a:off x="7143750" y="4897438"/>
            <a:ext cx="47625" cy="50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Oval 25"/>
          <p:cNvSpPr>
            <a:spLocks noChangeArrowheads="1"/>
          </p:cNvSpPr>
          <p:nvPr/>
        </p:nvSpPr>
        <p:spPr bwMode="auto">
          <a:xfrm>
            <a:off x="7054850" y="4897438"/>
            <a:ext cx="47625" cy="50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6505575" y="5043488"/>
            <a:ext cx="74613" cy="1222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6505575" y="5221288"/>
            <a:ext cx="74613" cy="1222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Freeform 29"/>
          <p:cNvSpPr>
            <a:spLocks/>
          </p:cNvSpPr>
          <p:nvPr/>
        </p:nvSpPr>
        <p:spPr bwMode="auto">
          <a:xfrm>
            <a:off x="6667500" y="4724400"/>
            <a:ext cx="153988" cy="306388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0" y="0"/>
              </a:cxn>
              <a:cxn ang="0">
                <a:pos x="0" y="192"/>
              </a:cxn>
            </a:cxnLst>
            <a:rect l="0" t="0" r="r" b="b"/>
            <a:pathLst>
              <a:path w="97" h="193">
                <a:moveTo>
                  <a:pt x="96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6680200" y="4737100"/>
            <a:ext cx="182563" cy="38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2" name="Freeform 32"/>
          <p:cNvSpPr>
            <a:spLocks/>
          </p:cNvSpPr>
          <p:nvPr/>
        </p:nvSpPr>
        <p:spPr bwMode="auto">
          <a:xfrm>
            <a:off x="6731000" y="4775200"/>
            <a:ext cx="90488" cy="268288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0" y="0"/>
              </a:cxn>
              <a:cxn ang="0">
                <a:pos x="0" y="168"/>
              </a:cxn>
            </a:cxnLst>
            <a:rect l="0" t="0" r="r" b="b"/>
            <a:pathLst>
              <a:path w="57" h="169">
                <a:moveTo>
                  <a:pt x="56" y="0"/>
                </a:moveTo>
                <a:lnTo>
                  <a:pt x="0" y="0"/>
                </a:lnTo>
                <a:lnTo>
                  <a:pt x="0" y="16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5638" name="Group 38"/>
          <p:cNvGrpSpPr>
            <a:grpSpLocks/>
          </p:cNvGrpSpPr>
          <p:nvPr/>
        </p:nvGrpSpPr>
        <p:grpSpPr bwMode="auto">
          <a:xfrm>
            <a:off x="6411913" y="4367213"/>
            <a:ext cx="26987" cy="963612"/>
            <a:chOff x="3439" y="2715"/>
            <a:chExt cx="17" cy="607"/>
          </a:xfrm>
        </p:grpSpPr>
        <p:sp>
          <p:nvSpPr>
            <p:cNvPr id="25636" name="Line 36"/>
            <p:cNvSpPr>
              <a:spLocks noChangeShapeType="1"/>
            </p:cNvSpPr>
            <p:nvPr/>
          </p:nvSpPr>
          <p:spPr bwMode="auto">
            <a:xfrm>
              <a:off x="3439" y="2715"/>
              <a:ext cx="0" cy="59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37" name="Line 37"/>
            <p:cNvSpPr>
              <a:spLocks noChangeShapeType="1"/>
            </p:cNvSpPr>
            <p:nvPr/>
          </p:nvSpPr>
          <p:spPr bwMode="auto">
            <a:xfrm>
              <a:off x="3456" y="2732"/>
              <a:ext cx="0" cy="59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5639" name="Line 39"/>
          <p:cNvSpPr>
            <a:spLocks noChangeShapeType="1"/>
          </p:cNvSpPr>
          <p:nvPr/>
        </p:nvSpPr>
        <p:spPr bwMode="auto">
          <a:xfrm>
            <a:off x="6402388" y="4384675"/>
            <a:ext cx="50006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40" name="Line 40"/>
          <p:cNvSpPr>
            <a:spLocks noChangeShapeType="1"/>
          </p:cNvSpPr>
          <p:nvPr/>
        </p:nvSpPr>
        <p:spPr bwMode="auto">
          <a:xfrm>
            <a:off x="6448425" y="4405313"/>
            <a:ext cx="50006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44" name="Rectangle 44"/>
          <p:cNvSpPr>
            <a:spLocks noChangeArrowheads="1"/>
          </p:cNvSpPr>
          <p:nvPr/>
        </p:nvSpPr>
        <p:spPr bwMode="auto">
          <a:xfrm>
            <a:off x="2686050" y="1952625"/>
            <a:ext cx="1639888" cy="5794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folHlink"/>
                </a:solidFill>
              </a:rPr>
              <a:t>flow rate</a:t>
            </a:r>
          </a:p>
        </p:txBody>
      </p:sp>
      <p:sp>
        <p:nvSpPr>
          <p:cNvPr id="25645" name="Rectangle 45"/>
          <p:cNvSpPr>
            <a:spLocks noChangeArrowheads="1"/>
          </p:cNvSpPr>
          <p:nvPr/>
        </p:nvSpPr>
        <p:spPr bwMode="auto">
          <a:xfrm rot="5400000">
            <a:off x="6469063" y="4949825"/>
            <a:ext cx="457200" cy="38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44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Pressure Break Tanks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In the developing world small water supplies in mountainous regions can develop too much pressure for the PVC pipe. </a:t>
            </a:r>
          </a:p>
          <a:p>
            <a:r>
              <a:rPr lang="en-US" sz="2800"/>
              <a:t>They don’t want to use PRVs because they are too expensive and are prone to failure.</a:t>
            </a:r>
          </a:p>
          <a:p>
            <a:r>
              <a:rPr lang="en-US" sz="2800"/>
              <a:t>Pressure break tanks have an inlet, an outlet, and an overflow.</a:t>
            </a:r>
          </a:p>
          <a:p>
            <a:r>
              <a:rPr lang="en-US" sz="2800"/>
              <a:t>Is there a better solution?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Pipeline systems:</a:t>
            </a:r>
            <a:br>
              <a:rPr lang="en-US"/>
            </a:br>
            <a:r>
              <a:rPr lang="en-US"/>
              <a:t>Pipe networks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sz="2800"/>
              <a:t>Water distribution systems for municipalities</a:t>
            </a:r>
          </a:p>
          <a:p>
            <a:r>
              <a:rPr lang="en-US" sz="2800"/>
              <a:t>Multiple sources and multiple sinks connected with an interconnected network of pipes.</a:t>
            </a:r>
          </a:p>
          <a:p>
            <a:r>
              <a:rPr lang="en-US" sz="2800"/>
              <a:t>Computer solutions!</a:t>
            </a:r>
          </a:p>
          <a:p>
            <a:pPr lvl="1"/>
            <a:r>
              <a:rPr lang="en-US" sz="2400"/>
              <a:t>KYpipes</a:t>
            </a:r>
          </a:p>
          <a:p>
            <a:pPr lvl="1"/>
            <a:r>
              <a:rPr lang="en-US" sz="2400"/>
              <a:t>WaterCAD</a:t>
            </a:r>
          </a:p>
          <a:p>
            <a:pPr lvl="1"/>
            <a:r>
              <a:rPr lang="en-US" sz="2400"/>
              <a:t>CyberNET</a:t>
            </a:r>
          </a:p>
          <a:p>
            <a:pPr lvl="1"/>
            <a:r>
              <a:rPr lang="en-US" sz="2400"/>
              <a:t>EPANET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870200" y="5278438"/>
            <a:ext cx="5853113" cy="3968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hlinkClick r:id="rId2"/>
              </a:rPr>
              <a:t>http://www.epa.gov/ORD/NRMRL/wswrd/epanet.html</a:t>
            </a:r>
            <a:r>
              <a:rPr lang="en-US" sz="200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Analysis Extended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56100"/>
          </a:xfrm>
        </p:spPr>
        <p:txBody>
          <a:bodyPr/>
          <a:lstStyle/>
          <a:p>
            <a:r>
              <a:rPr lang="en-US"/>
              <a:t>The previous approach works for a simple loop, but it doesn’t easily extend to a whole network of loops</a:t>
            </a:r>
          </a:p>
          <a:p>
            <a:r>
              <a:rPr lang="en-US"/>
              <a:t> Need a matrix method</a:t>
            </a:r>
          </a:p>
          <a:p>
            <a:pPr lvl="1"/>
            <a:r>
              <a:rPr lang="en-US"/>
              <a:t>Initial guess for flows</a:t>
            </a:r>
          </a:p>
          <a:p>
            <a:pPr lvl="1"/>
            <a:r>
              <a:rPr lang="en-US"/>
              <a:t>Adjust all flows to reduce the error in pressures</a:t>
            </a:r>
          </a:p>
          <a:p>
            <a:pPr lvl="1"/>
            <a:r>
              <a:rPr lang="en-US"/>
              <a:t> __________________________</a:t>
            </a:r>
          </a:p>
          <a:p>
            <a:pPr lvl="1"/>
            <a:r>
              <a:rPr lang="en-US"/>
              <a:t> _______________________________</a:t>
            </a:r>
          </a:p>
          <a:p>
            <a:pPr lvl="1"/>
            <a:endParaRPr lang="en-US"/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1598613" y="5148263"/>
            <a:ext cx="356711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Simultaneous equations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1636713" y="5664200"/>
            <a:ext cx="490537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Appendix D of EPANET manual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/>
      <p:bldP spid="7987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Pressure Network Analysis Software: EPANET</a:t>
            </a:r>
          </a:p>
        </p:txBody>
      </p:sp>
      <p:grpSp>
        <p:nvGrpSpPr>
          <p:cNvPr id="19530" name="Group 74"/>
          <p:cNvGrpSpPr>
            <a:grpSpLocks/>
          </p:cNvGrpSpPr>
          <p:nvPr/>
        </p:nvGrpSpPr>
        <p:grpSpPr bwMode="auto">
          <a:xfrm>
            <a:off x="900113" y="4367213"/>
            <a:ext cx="7608887" cy="1736725"/>
            <a:chOff x="567" y="2751"/>
            <a:chExt cx="4793" cy="1094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2188" y="2884"/>
              <a:ext cx="1432" cy="86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63" name="Group 7"/>
            <p:cNvGrpSpPr>
              <a:grpSpLocks/>
            </p:cNvGrpSpPr>
            <p:nvPr/>
          </p:nvGrpSpPr>
          <p:grpSpPr bwMode="auto">
            <a:xfrm>
              <a:off x="3614" y="2884"/>
              <a:ext cx="728" cy="96"/>
              <a:chOff x="3622" y="2884"/>
              <a:chExt cx="728" cy="96"/>
            </a:xfrm>
          </p:grpSpPr>
          <p:sp>
            <p:nvSpPr>
              <p:cNvPr id="19460" name="Rectangle 4"/>
              <p:cNvSpPr>
                <a:spLocks noChangeArrowheads="1"/>
              </p:cNvSpPr>
              <p:nvPr/>
            </p:nvSpPr>
            <p:spPr bwMode="auto">
              <a:xfrm>
                <a:off x="3624" y="2884"/>
                <a:ext cx="724" cy="9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1" name="Line 5"/>
              <p:cNvSpPr>
                <a:spLocks noChangeShapeType="1"/>
              </p:cNvSpPr>
              <p:nvPr/>
            </p:nvSpPr>
            <p:spPr bwMode="auto">
              <a:xfrm flipH="1">
                <a:off x="3622" y="2884"/>
                <a:ext cx="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2" name="Line 6"/>
              <p:cNvSpPr>
                <a:spLocks noChangeShapeType="1"/>
              </p:cNvSpPr>
              <p:nvPr/>
            </p:nvSpPr>
            <p:spPr bwMode="auto">
              <a:xfrm flipH="1">
                <a:off x="3622" y="2980"/>
                <a:ext cx="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2284" y="2988"/>
              <a:ext cx="1240" cy="6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68" name="Group 12"/>
            <p:cNvGrpSpPr>
              <a:grpSpLocks/>
            </p:cNvGrpSpPr>
            <p:nvPr/>
          </p:nvGrpSpPr>
          <p:grpSpPr bwMode="auto">
            <a:xfrm>
              <a:off x="3614" y="3652"/>
              <a:ext cx="728" cy="96"/>
              <a:chOff x="3622" y="3652"/>
              <a:chExt cx="728" cy="96"/>
            </a:xfrm>
          </p:grpSpPr>
          <p:sp>
            <p:nvSpPr>
              <p:cNvPr id="19465" name="Rectangle 9"/>
              <p:cNvSpPr>
                <a:spLocks noChangeArrowheads="1"/>
              </p:cNvSpPr>
              <p:nvPr/>
            </p:nvSpPr>
            <p:spPr bwMode="auto">
              <a:xfrm>
                <a:off x="3624" y="3652"/>
                <a:ext cx="724" cy="9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6" name="Line 10"/>
              <p:cNvSpPr>
                <a:spLocks noChangeShapeType="1"/>
              </p:cNvSpPr>
              <p:nvPr/>
            </p:nvSpPr>
            <p:spPr bwMode="auto">
              <a:xfrm flipH="1">
                <a:off x="3622" y="3652"/>
                <a:ext cx="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7" name="Line 11"/>
              <p:cNvSpPr>
                <a:spLocks noChangeShapeType="1"/>
              </p:cNvSpPr>
              <p:nvPr/>
            </p:nvSpPr>
            <p:spPr bwMode="auto">
              <a:xfrm flipH="1">
                <a:off x="3622" y="3748"/>
                <a:ext cx="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472" name="Group 16"/>
            <p:cNvGrpSpPr>
              <a:grpSpLocks/>
            </p:cNvGrpSpPr>
            <p:nvPr/>
          </p:nvGrpSpPr>
          <p:grpSpPr bwMode="auto">
            <a:xfrm>
              <a:off x="1470" y="3652"/>
              <a:ext cx="728" cy="96"/>
              <a:chOff x="1462" y="3652"/>
              <a:chExt cx="728" cy="96"/>
            </a:xfrm>
          </p:grpSpPr>
          <p:sp>
            <p:nvSpPr>
              <p:cNvPr id="19469" name="Rectangle 13"/>
              <p:cNvSpPr>
                <a:spLocks noChangeArrowheads="1"/>
              </p:cNvSpPr>
              <p:nvPr/>
            </p:nvSpPr>
            <p:spPr bwMode="auto">
              <a:xfrm>
                <a:off x="1464" y="3652"/>
                <a:ext cx="724" cy="9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0" name="Line 14"/>
              <p:cNvSpPr>
                <a:spLocks noChangeShapeType="1"/>
              </p:cNvSpPr>
              <p:nvPr/>
            </p:nvSpPr>
            <p:spPr bwMode="auto">
              <a:xfrm flipH="1">
                <a:off x="1462" y="3652"/>
                <a:ext cx="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1" name="Line 15"/>
              <p:cNvSpPr>
                <a:spLocks noChangeShapeType="1"/>
              </p:cNvSpPr>
              <p:nvPr/>
            </p:nvSpPr>
            <p:spPr bwMode="auto">
              <a:xfrm flipH="1">
                <a:off x="1462" y="3748"/>
                <a:ext cx="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77" name="Line 21"/>
            <p:cNvSpPr>
              <a:spLocks noChangeShapeType="1"/>
            </p:cNvSpPr>
            <p:nvPr/>
          </p:nvSpPr>
          <p:spPr bwMode="auto">
            <a:xfrm>
              <a:off x="1692" y="3704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76" name="Group 20"/>
            <p:cNvGrpSpPr>
              <a:grpSpLocks/>
            </p:cNvGrpSpPr>
            <p:nvPr/>
          </p:nvGrpSpPr>
          <p:grpSpPr bwMode="auto">
            <a:xfrm>
              <a:off x="1470" y="2884"/>
              <a:ext cx="728" cy="96"/>
              <a:chOff x="1462" y="2884"/>
              <a:chExt cx="728" cy="96"/>
            </a:xfrm>
          </p:grpSpPr>
          <p:sp>
            <p:nvSpPr>
              <p:cNvPr id="19473" name="Rectangle 17"/>
              <p:cNvSpPr>
                <a:spLocks noChangeArrowheads="1"/>
              </p:cNvSpPr>
              <p:nvPr/>
            </p:nvSpPr>
            <p:spPr bwMode="auto">
              <a:xfrm>
                <a:off x="1464" y="2884"/>
                <a:ext cx="724" cy="9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4" name="Line 18"/>
              <p:cNvSpPr>
                <a:spLocks noChangeShapeType="1"/>
              </p:cNvSpPr>
              <p:nvPr/>
            </p:nvSpPr>
            <p:spPr bwMode="auto">
              <a:xfrm flipH="1">
                <a:off x="1462" y="2884"/>
                <a:ext cx="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5" name="Line 19"/>
              <p:cNvSpPr>
                <a:spLocks noChangeShapeType="1"/>
              </p:cNvSpPr>
              <p:nvPr/>
            </p:nvSpPr>
            <p:spPr bwMode="auto">
              <a:xfrm flipH="1">
                <a:off x="1462" y="2980"/>
                <a:ext cx="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78" name="Line 22"/>
            <p:cNvSpPr>
              <a:spLocks noChangeShapeType="1"/>
            </p:cNvSpPr>
            <p:nvPr/>
          </p:nvSpPr>
          <p:spPr bwMode="auto">
            <a:xfrm>
              <a:off x="1708" y="2936"/>
              <a:ext cx="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Line 23"/>
            <p:cNvSpPr>
              <a:spLocks noChangeShapeType="1"/>
            </p:cNvSpPr>
            <p:nvPr/>
          </p:nvSpPr>
          <p:spPr bwMode="auto">
            <a:xfrm>
              <a:off x="3916" y="2936"/>
              <a:ext cx="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0" name="Line 24"/>
            <p:cNvSpPr>
              <a:spLocks noChangeShapeType="1"/>
            </p:cNvSpPr>
            <p:nvPr/>
          </p:nvSpPr>
          <p:spPr bwMode="auto">
            <a:xfrm>
              <a:off x="3996" y="3704"/>
              <a:ext cx="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Line 25"/>
            <p:cNvSpPr>
              <a:spLocks noChangeShapeType="1"/>
            </p:cNvSpPr>
            <p:nvPr/>
          </p:nvSpPr>
          <p:spPr bwMode="auto">
            <a:xfrm>
              <a:off x="2232" y="3220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Line 26"/>
            <p:cNvSpPr>
              <a:spLocks noChangeShapeType="1"/>
            </p:cNvSpPr>
            <p:nvPr/>
          </p:nvSpPr>
          <p:spPr bwMode="auto">
            <a:xfrm flipV="1">
              <a:off x="3576" y="3188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Line 27"/>
            <p:cNvSpPr>
              <a:spLocks noChangeShapeType="1"/>
            </p:cNvSpPr>
            <p:nvPr/>
          </p:nvSpPr>
          <p:spPr bwMode="auto">
            <a:xfrm>
              <a:off x="2780" y="3704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4" name="Line 28"/>
            <p:cNvSpPr>
              <a:spLocks noChangeShapeType="1"/>
            </p:cNvSpPr>
            <p:nvPr/>
          </p:nvSpPr>
          <p:spPr bwMode="auto">
            <a:xfrm>
              <a:off x="2796" y="2936"/>
              <a:ext cx="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5" name="Rectangle 29"/>
            <p:cNvSpPr>
              <a:spLocks noChangeArrowheads="1"/>
            </p:cNvSpPr>
            <p:nvPr/>
          </p:nvSpPr>
          <p:spPr bwMode="auto">
            <a:xfrm>
              <a:off x="2143" y="2878"/>
              <a:ext cx="189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>
                  <a:latin typeface="Book Antiqua" pitchFamily="18" charset="0"/>
                </a:rPr>
                <a:t>A</a:t>
              </a:r>
            </a:p>
          </p:txBody>
        </p:sp>
        <p:sp>
          <p:nvSpPr>
            <p:cNvPr id="19486" name="Rectangle 30"/>
            <p:cNvSpPr>
              <a:spLocks noChangeArrowheads="1"/>
            </p:cNvSpPr>
            <p:nvPr/>
          </p:nvSpPr>
          <p:spPr bwMode="auto">
            <a:xfrm>
              <a:off x="3479" y="2862"/>
              <a:ext cx="17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>
                  <a:latin typeface="Book Antiqua" pitchFamily="18" charset="0"/>
                </a:rPr>
                <a:t>B</a:t>
              </a:r>
            </a:p>
          </p:txBody>
        </p:sp>
        <p:sp>
          <p:nvSpPr>
            <p:cNvPr id="19487" name="Rectangle 31"/>
            <p:cNvSpPr>
              <a:spLocks noChangeArrowheads="1"/>
            </p:cNvSpPr>
            <p:nvPr/>
          </p:nvSpPr>
          <p:spPr bwMode="auto">
            <a:xfrm>
              <a:off x="2135" y="3606"/>
              <a:ext cx="182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>
                  <a:latin typeface="Book Antiqua" pitchFamily="18" charset="0"/>
                </a:rPr>
                <a:t>C</a:t>
              </a:r>
            </a:p>
          </p:txBody>
        </p:sp>
        <p:sp>
          <p:nvSpPr>
            <p:cNvPr id="19488" name="Rectangle 32"/>
            <p:cNvSpPr>
              <a:spLocks noChangeArrowheads="1"/>
            </p:cNvSpPr>
            <p:nvPr/>
          </p:nvSpPr>
          <p:spPr bwMode="auto">
            <a:xfrm>
              <a:off x="3479" y="3606"/>
              <a:ext cx="188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>
                  <a:latin typeface="Book Antiqua" pitchFamily="18" charset="0"/>
                </a:rPr>
                <a:t>D</a:t>
              </a:r>
            </a:p>
          </p:txBody>
        </p:sp>
        <p:sp>
          <p:nvSpPr>
            <p:cNvPr id="19489" name="Rectangle 33"/>
            <p:cNvSpPr>
              <a:spLocks noChangeArrowheads="1"/>
            </p:cNvSpPr>
            <p:nvPr/>
          </p:nvSpPr>
          <p:spPr bwMode="auto">
            <a:xfrm>
              <a:off x="567" y="3551"/>
              <a:ext cx="92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0.10 m</a:t>
              </a:r>
              <a:r>
                <a:rPr lang="en-US" sz="2400" baseline="30000">
                  <a:latin typeface="Book Antiqua" pitchFamily="18" charset="0"/>
                </a:rPr>
                <a:t>3</a:t>
              </a:r>
              <a:r>
                <a:rPr lang="en-US" sz="2400">
                  <a:latin typeface="Book Antiqua" pitchFamily="18" charset="0"/>
                </a:rPr>
                <a:t>/s</a:t>
              </a:r>
            </a:p>
          </p:txBody>
        </p:sp>
        <p:sp>
          <p:nvSpPr>
            <p:cNvPr id="19490" name="Rectangle 34"/>
            <p:cNvSpPr>
              <a:spLocks noChangeArrowheads="1"/>
            </p:cNvSpPr>
            <p:nvPr/>
          </p:nvSpPr>
          <p:spPr bwMode="auto">
            <a:xfrm>
              <a:off x="567" y="2791"/>
              <a:ext cx="92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0.32 m</a:t>
              </a:r>
              <a:r>
                <a:rPr lang="en-US" sz="2400" baseline="30000">
                  <a:latin typeface="Book Antiqua" pitchFamily="18" charset="0"/>
                </a:rPr>
                <a:t>3</a:t>
              </a:r>
              <a:r>
                <a:rPr lang="en-US" sz="2400">
                  <a:latin typeface="Book Antiqua" pitchFamily="18" charset="0"/>
                </a:rPr>
                <a:t>/s</a:t>
              </a:r>
            </a:p>
          </p:txBody>
        </p:sp>
        <p:sp>
          <p:nvSpPr>
            <p:cNvPr id="19491" name="Rectangle 35"/>
            <p:cNvSpPr>
              <a:spLocks noChangeArrowheads="1"/>
            </p:cNvSpPr>
            <p:nvPr/>
          </p:nvSpPr>
          <p:spPr bwMode="auto">
            <a:xfrm>
              <a:off x="4375" y="2751"/>
              <a:ext cx="92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0.28 m</a:t>
              </a:r>
              <a:r>
                <a:rPr lang="en-US" sz="2400" baseline="30000">
                  <a:latin typeface="Book Antiqua" pitchFamily="18" charset="0"/>
                </a:rPr>
                <a:t>3</a:t>
              </a:r>
              <a:r>
                <a:rPr lang="en-US" sz="2400">
                  <a:latin typeface="Book Antiqua" pitchFamily="18" charset="0"/>
                </a:rPr>
                <a:t>/s</a:t>
              </a:r>
            </a:p>
          </p:txBody>
        </p:sp>
        <p:sp>
          <p:nvSpPr>
            <p:cNvPr id="19492" name="Rectangle 36"/>
            <p:cNvSpPr>
              <a:spLocks noChangeArrowheads="1"/>
            </p:cNvSpPr>
            <p:nvPr/>
          </p:nvSpPr>
          <p:spPr bwMode="auto">
            <a:xfrm>
              <a:off x="4431" y="3559"/>
              <a:ext cx="92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0.14 m</a:t>
              </a:r>
              <a:r>
                <a:rPr lang="en-US" sz="2400" baseline="30000">
                  <a:latin typeface="Book Antiqua" pitchFamily="18" charset="0"/>
                </a:rPr>
                <a:t>3</a:t>
              </a:r>
              <a:r>
                <a:rPr lang="en-US" sz="2400">
                  <a:latin typeface="Book Antiqua" pitchFamily="18" charset="0"/>
                </a:rPr>
                <a:t>/s</a:t>
              </a:r>
            </a:p>
          </p:txBody>
        </p:sp>
        <p:sp>
          <p:nvSpPr>
            <p:cNvPr id="19493" name="Rectangle 37"/>
            <p:cNvSpPr>
              <a:spLocks noChangeArrowheads="1"/>
            </p:cNvSpPr>
            <p:nvPr/>
          </p:nvSpPr>
          <p:spPr bwMode="auto">
            <a:xfrm>
              <a:off x="2743" y="2991"/>
              <a:ext cx="36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latin typeface="Book Antiqua" pitchFamily="18" charset="0"/>
                </a:rPr>
                <a:t>0.218</a:t>
              </a:r>
            </a:p>
          </p:txBody>
        </p:sp>
        <p:sp>
          <p:nvSpPr>
            <p:cNvPr id="19494" name="Rectangle 38"/>
            <p:cNvSpPr>
              <a:spLocks noChangeArrowheads="1"/>
            </p:cNvSpPr>
            <p:nvPr/>
          </p:nvSpPr>
          <p:spPr bwMode="auto">
            <a:xfrm>
              <a:off x="2255" y="3223"/>
              <a:ext cx="36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latin typeface="Book Antiqua" pitchFamily="18" charset="0"/>
                </a:rPr>
                <a:t>0.102</a:t>
              </a:r>
            </a:p>
          </p:txBody>
        </p:sp>
        <p:sp>
          <p:nvSpPr>
            <p:cNvPr id="19495" name="Rectangle 39"/>
            <p:cNvSpPr>
              <a:spLocks noChangeArrowheads="1"/>
            </p:cNvSpPr>
            <p:nvPr/>
          </p:nvSpPr>
          <p:spPr bwMode="auto">
            <a:xfrm>
              <a:off x="2655" y="3487"/>
              <a:ext cx="36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latin typeface="Book Antiqua" pitchFamily="18" charset="0"/>
                </a:rPr>
                <a:t>0.202</a:t>
              </a:r>
            </a:p>
          </p:txBody>
        </p:sp>
        <p:sp>
          <p:nvSpPr>
            <p:cNvPr id="19496" name="Rectangle 40"/>
            <p:cNvSpPr>
              <a:spLocks noChangeArrowheads="1"/>
            </p:cNvSpPr>
            <p:nvPr/>
          </p:nvSpPr>
          <p:spPr bwMode="auto">
            <a:xfrm>
              <a:off x="3615" y="3247"/>
              <a:ext cx="36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latin typeface="Book Antiqua" pitchFamily="18" charset="0"/>
                </a:rPr>
                <a:t>0.062</a:t>
              </a:r>
            </a:p>
          </p:txBody>
        </p:sp>
        <p:sp>
          <p:nvSpPr>
            <p:cNvPr id="19497" name="Rectangle 41"/>
            <p:cNvSpPr>
              <a:spLocks noChangeArrowheads="1"/>
            </p:cNvSpPr>
            <p:nvPr/>
          </p:nvSpPr>
          <p:spPr bwMode="auto">
            <a:xfrm>
              <a:off x="2615" y="2862"/>
              <a:ext cx="162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>
                  <a:latin typeface="Book Antiqua" pitchFamily="18" charset="0"/>
                </a:rPr>
                <a:t>1</a:t>
              </a:r>
            </a:p>
          </p:txBody>
        </p:sp>
        <p:sp>
          <p:nvSpPr>
            <p:cNvPr id="19498" name="Rectangle 42"/>
            <p:cNvSpPr>
              <a:spLocks noChangeArrowheads="1"/>
            </p:cNvSpPr>
            <p:nvPr/>
          </p:nvSpPr>
          <p:spPr bwMode="auto">
            <a:xfrm>
              <a:off x="2140" y="3054"/>
              <a:ext cx="11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r>
                <a:rPr lang="en-US" sz="1200">
                  <a:latin typeface="Book Antiqua" pitchFamily="18" charset="0"/>
                </a:rPr>
                <a:t>4</a:t>
              </a:r>
            </a:p>
          </p:txBody>
        </p:sp>
        <p:sp>
          <p:nvSpPr>
            <p:cNvPr id="19499" name="Rectangle 43"/>
            <p:cNvSpPr>
              <a:spLocks noChangeArrowheads="1"/>
            </p:cNvSpPr>
            <p:nvPr/>
          </p:nvSpPr>
          <p:spPr bwMode="auto">
            <a:xfrm>
              <a:off x="3495" y="3046"/>
              <a:ext cx="162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>
                  <a:latin typeface="Book Antiqua" pitchFamily="18" charset="0"/>
                </a:rPr>
                <a:t>2</a:t>
              </a:r>
            </a:p>
          </p:txBody>
        </p:sp>
        <p:sp>
          <p:nvSpPr>
            <p:cNvPr id="19500" name="Rectangle 44"/>
            <p:cNvSpPr>
              <a:spLocks noChangeArrowheads="1"/>
            </p:cNvSpPr>
            <p:nvPr/>
          </p:nvSpPr>
          <p:spPr bwMode="auto">
            <a:xfrm>
              <a:off x="3007" y="3630"/>
              <a:ext cx="162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>
                  <a:latin typeface="Book Antiqua" pitchFamily="18" charset="0"/>
                </a:rPr>
                <a:t>3</a:t>
              </a:r>
            </a:p>
          </p:txBody>
        </p:sp>
        <p:grpSp>
          <p:nvGrpSpPr>
            <p:cNvPr id="19504" name="Group 48"/>
            <p:cNvGrpSpPr>
              <a:grpSpLocks/>
            </p:cNvGrpSpPr>
            <p:nvPr/>
          </p:nvGrpSpPr>
          <p:grpSpPr bwMode="auto">
            <a:xfrm>
              <a:off x="2704" y="3149"/>
              <a:ext cx="284" cy="284"/>
              <a:chOff x="2704" y="3149"/>
              <a:chExt cx="284" cy="284"/>
            </a:xfrm>
          </p:grpSpPr>
          <p:sp>
            <p:nvSpPr>
              <p:cNvPr id="19501" name="Arc 45"/>
              <p:cNvSpPr>
                <a:spLocks/>
              </p:cNvSpPr>
              <p:nvPr/>
            </p:nvSpPr>
            <p:spPr bwMode="auto">
              <a:xfrm>
                <a:off x="2848" y="3149"/>
                <a:ext cx="140" cy="1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2" name="Arc 46"/>
              <p:cNvSpPr>
                <a:spLocks/>
              </p:cNvSpPr>
              <p:nvPr/>
            </p:nvSpPr>
            <p:spPr bwMode="auto">
              <a:xfrm rot="16200000">
                <a:off x="2704" y="3149"/>
                <a:ext cx="140" cy="1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3" name="Arc 47"/>
              <p:cNvSpPr>
                <a:spLocks/>
              </p:cNvSpPr>
              <p:nvPr/>
            </p:nvSpPr>
            <p:spPr bwMode="auto">
              <a:xfrm rot="10800000">
                <a:off x="2704" y="3293"/>
                <a:ext cx="140" cy="1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9510" name="Rectangle 54"/>
          <p:cNvSpPr>
            <a:spLocks noChangeArrowheads="1"/>
          </p:cNvSpPr>
          <p:nvPr/>
        </p:nvSpPr>
        <p:spPr bwMode="auto">
          <a:xfrm>
            <a:off x="3397250" y="2368550"/>
            <a:ext cx="2286000" cy="1358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11" name="Oval 55"/>
          <p:cNvSpPr>
            <a:spLocks noChangeArrowheads="1"/>
          </p:cNvSpPr>
          <p:nvPr/>
        </p:nvSpPr>
        <p:spPr bwMode="auto">
          <a:xfrm>
            <a:off x="3321050" y="2305050"/>
            <a:ext cx="139700" cy="139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12" name="Oval 56"/>
          <p:cNvSpPr>
            <a:spLocks noChangeArrowheads="1"/>
          </p:cNvSpPr>
          <p:nvPr/>
        </p:nvSpPr>
        <p:spPr bwMode="auto">
          <a:xfrm>
            <a:off x="5607050" y="2305050"/>
            <a:ext cx="139700" cy="139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13" name="Oval 57"/>
          <p:cNvSpPr>
            <a:spLocks noChangeArrowheads="1"/>
          </p:cNvSpPr>
          <p:nvPr/>
        </p:nvSpPr>
        <p:spPr bwMode="auto">
          <a:xfrm>
            <a:off x="3333750" y="3663950"/>
            <a:ext cx="139700" cy="139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14" name="Oval 58"/>
          <p:cNvSpPr>
            <a:spLocks noChangeArrowheads="1"/>
          </p:cNvSpPr>
          <p:nvPr/>
        </p:nvSpPr>
        <p:spPr bwMode="auto">
          <a:xfrm>
            <a:off x="5619750" y="3663950"/>
            <a:ext cx="139700" cy="139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15" name="Line 59"/>
          <p:cNvSpPr>
            <a:spLocks noChangeShapeType="1"/>
          </p:cNvSpPr>
          <p:nvPr/>
        </p:nvSpPr>
        <p:spPr bwMode="auto">
          <a:xfrm flipH="1">
            <a:off x="1200150" y="2362200"/>
            <a:ext cx="2197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16" name="Rectangle 60"/>
          <p:cNvSpPr>
            <a:spLocks noChangeArrowheads="1"/>
          </p:cNvSpPr>
          <p:nvPr/>
        </p:nvSpPr>
        <p:spPr bwMode="auto">
          <a:xfrm>
            <a:off x="5802313" y="2017713"/>
            <a:ext cx="1282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junction</a:t>
            </a:r>
          </a:p>
        </p:txBody>
      </p:sp>
      <p:sp>
        <p:nvSpPr>
          <p:cNvPr id="19517" name="Rectangle 61"/>
          <p:cNvSpPr>
            <a:spLocks noChangeArrowheads="1"/>
          </p:cNvSpPr>
          <p:nvPr/>
        </p:nvSpPr>
        <p:spPr bwMode="auto">
          <a:xfrm>
            <a:off x="4062413" y="1941513"/>
            <a:ext cx="7810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pipe</a:t>
            </a:r>
          </a:p>
        </p:txBody>
      </p:sp>
      <p:sp>
        <p:nvSpPr>
          <p:cNvPr id="19518" name="Rectangle 62"/>
          <p:cNvSpPr>
            <a:spLocks noChangeArrowheads="1"/>
          </p:cNvSpPr>
          <p:nvPr/>
        </p:nvSpPr>
        <p:spPr bwMode="auto">
          <a:xfrm>
            <a:off x="292100" y="1720850"/>
            <a:ext cx="13906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reservoir</a:t>
            </a:r>
          </a:p>
        </p:txBody>
      </p:sp>
      <p:sp>
        <p:nvSpPr>
          <p:cNvPr id="19506" name="AutoShape 50"/>
          <p:cNvSpPr>
            <a:spLocks noChangeArrowheads="1"/>
          </p:cNvSpPr>
          <p:nvPr/>
        </p:nvSpPr>
        <p:spPr bwMode="auto">
          <a:xfrm rot="-10800000" flipH="1" flipV="1">
            <a:off x="609600" y="2228850"/>
            <a:ext cx="800100" cy="292100"/>
          </a:xfrm>
          <a:custGeom>
            <a:avLst/>
            <a:gdLst>
              <a:gd name="G0" fmla="+- 5399 0 0"/>
              <a:gd name="G1" fmla="+- 21600 0 5399"/>
              <a:gd name="G2" fmla="*/ 5399 1 2"/>
              <a:gd name="G3" fmla="+- 21600 0 G2"/>
              <a:gd name="G4" fmla="+/ 5399 21600 2"/>
              <a:gd name="G5" fmla="+/ G1 0 2"/>
              <a:gd name="G6" fmla="*/ 21600 21600 5399"/>
              <a:gd name="G7" fmla="*/ G6 1 2"/>
              <a:gd name="G8" fmla="+- 21600 0 G7"/>
              <a:gd name="G9" fmla="*/ 21600 1 2"/>
              <a:gd name="G10" fmla="+- 5399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07" name="Rectangle 51"/>
          <p:cNvSpPr>
            <a:spLocks noChangeArrowheads="1"/>
          </p:cNvSpPr>
          <p:nvPr/>
        </p:nvSpPr>
        <p:spPr bwMode="auto">
          <a:xfrm>
            <a:off x="596900" y="2082800"/>
            <a:ext cx="825500" cy="1397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08" name="Line 52"/>
          <p:cNvSpPr>
            <a:spLocks noChangeShapeType="1"/>
          </p:cNvSpPr>
          <p:nvPr/>
        </p:nvSpPr>
        <p:spPr bwMode="auto">
          <a:xfrm>
            <a:off x="671513" y="2311400"/>
            <a:ext cx="682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23" name="Line 67"/>
          <p:cNvSpPr>
            <a:spLocks noChangeShapeType="1"/>
          </p:cNvSpPr>
          <p:nvPr/>
        </p:nvSpPr>
        <p:spPr bwMode="auto">
          <a:xfrm>
            <a:off x="593725" y="2233613"/>
            <a:ext cx="0" cy="15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28" name="Freeform 72"/>
          <p:cNvSpPr>
            <a:spLocks/>
          </p:cNvSpPr>
          <p:nvPr/>
        </p:nvSpPr>
        <p:spPr bwMode="auto">
          <a:xfrm>
            <a:off x="600075" y="2228850"/>
            <a:ext cx="819150" cy="10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66"/>
              </a:cxn>
              <a:cxn ang="0">
                <a:pos x="462" y="60"/>
              </a:cxn>
              <a:cxn ang="0">
                <a:pos x="516" y="0"/>
              </a:cxn>
              <a:cxn ang="0">
                <a:pos x="0" y="0"/>
              </a:cxn>
            </a:cxnLst>
            <a:rect l="0" t="0" r="r" b="b"/>
            <a:pathLst>
              <a:path w="516" h="66">
                <a:moveTo>
                  <a:pt x="0" y="0"/>
                </a:moveTo>
                <a:lnTo>
                  <a:pt x="48" y="66"/>
                </a:lnTo>
                <a:lnTo>
                  <a:pt x="462" y="60"/>
                </a:lnTo>
                <a:lnTo>
                  <a:pt x="5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EPANET network solution</a:t>
            </a:r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4429125" y="2312988"/>
          <a:ext cx="3200400" cy="457200"/>
        </p:xfrm>
        <a:graphic>
          <a:graphicData uri="http://schemas.openxmlformats.org/presentationml/2006/ole">
            <p:oleObj spid="_x0000_s75780" name="Equation" r:id="rId3" imgW="3200400" imgH="457200" progId="Equation.DSMT4">
              <p:embed/>
            </p:oleObj>
          </a:graphicData>
        </a:graphic>
      </p:graphicFrame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5138738" y="3079750"/>
          <a:ext cx="1752600" cy="647700"/>
        </p:xfrm>
        <a:graphic>
          <a:graphicData uri="http://schemas.openxmlformats.org/presentationml/2006/ole">
            <p:oleObj spid="_x0000_s75781" name="Equation" r:id="rId4" imgW="1752480" imgH="647640" progId="Equation.DSMT4">
              <p:embed/>
            </p:oleObj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5187950" y="3973513"/>
          <a:ext cx="1016000" cy="266700"/>
        </p:xfrm>
        <a:graphic>
          <a:graphicData uri="http://schemas.openxmlformats.org/presentationml/2006/ole">
            <p:oleObj spid="_x0000_s75782" name="Equation" r:id="rId5" imgW="1015920" imgH="266400" progId="Equation.DSMT4">
              <p:embed/>
            </p:oleObj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5181600" y="4430713"/>
          <a:ext cx="1346200" cy="647700"/>
        </p:xfrm>
        <a:graphic>
          <a:graphicData uri="http://schemas.openxmlformats.org/presentationml/2006/ole">
            <p:oleObj spid="_x0000_s75783" name="Equation" r:id="rId6" imgW="1346040" imgH="647640" progId="Equation.DSMT4">
              <p:embed/>
            </p:oleObj>
          </a:graphicData>
        </a:graphic>
      </p:graphicFrame>
      <p:graphicFrame>
        <p:nvGraphicFramePr>
          <p:cNvPr id="75784" name="Object 8"/>
          <p:cNvGraphicFramePr>
            <a:graphicFrameLocks noChangeAspect="1"/>
          </p:cNvGraphicFramePr>
          <p:nvPr/>
        </p:nvGraphicFramePr>
        <p:xfrm>
          <a:off x="5214938" y="5087938"/>
          <a:ext cx="1143000" cy="419100"/>
        </p:xfrm>
        <a:graphic>
          <a:graphicData uri="http://schemas.openxmlformats.org/presentationml/2006/ole">
            <p:oleObj spid="_x0000_s75784" name="Equation" r:id="rId7" imgW="1143000" imgH="419040" progId="Equation.DSMT4">
              <p:embed/>
            </p:oleObj>
          </a:graphicData>
        </a:graphic>
      </p:graphicFrame>
      <p:graphicFrame>
        <p:nvGraphicFramePr>
          <p:cNvPr id="75785" name="Object 9"/>
          <p:cNvGraphicFramePr>
            <a:graphicFrameLocks noChangeAspect="1"/>
          </p:cNvGraphicFramePr>
          <p:nvPr/>
        </p:nvGraphicFramePr>
        <p:xfrm>
          <a:off x="4391025" y="5524500"/>
          <a:ext cx="2895600" cy="952500"/>
        </p:xfrm>
        <a:graphic>
          <a:graphicData uri="http://schemas.openxmlformats.org/presentationml/2006/ole">
            <p:oleObj spid="_x0000_s75785" name="Equation" r:id="rId8" imgW="2895480" imgH="952200" progId="Equation.DSMT4">
              <p:embed/>
            </p:oleObj>
          </a:graphicData>
        </a:graphic>
      </p:graphicFrame>
      <p:graphicFrame>
        <p:nvGraphicFramePr>
          <p:cNvPr id="75786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3413" y="2441575"/>
          <a:ext cx="2095500" cy="838200"/>
        </p:xfrm>
        <a:graphic>
          <a:graphicData uri="http://schemas.openxmlformats.org/presentationml/2006/ole">
            <p:oleObj spid="_x0000_s75786" name="Equation" r:id="rId9" imgW="2108160" imgH="850680" progId="Equation.DSMT4">
              <p:embed/>
            </p:oleObj>
          </a:graphicData>
        </a:graphic>
      </p:graphicFrame>
      <p:graphicFrame>
        <p:nvGraphicFramePr>
          <p:cNvPr id="75788" name="Object 12">
            <a:hlinkClick r:id="" action="ppaction://ole?verb=0"/>
          </p:cNvPr>
          <p:cNvGraphicFramePr>
            <a:graphicFrameLocks/>
          </p:cNvGraphicFramePr>
          <p:nvPr/>
        </p:nvGraphicFramePr>
        <p:xfrm>
          <a:off x="846138" y="3627438"/>
          <a:ext cx="1641475" cy="850900"/>
        </p:xfrm>
        <a:graphic>
          <a:graphicData uri="http://schemas.openxmlformats.org/presentationml/2006/ole">
            <p:oleObj spid="_x0000_s75788" name="Equation" r:id="rId10" imgW="1650960" imgH="863280" progId="Equation.DSMT4">
              <p:embed/>
            </p:oleObj>
          </a:graphicData>
        </a:graphic>
      </p:graphicFrame>
      <p:graphicFrame>
        <p:nvGraphicFramePr>
          <p:cNvPr id="75789" name="Object 13">
            <a:hlinkClick r:id="" action="ppaction://ole?verb=0"/>
          </p:cNvPr>
          <p:cNvGraphicFramePr>
            <a:graphicFrameLocks/>
          </p:cNvGraphicFramePr>
          <p:nvPr/>
        </p:nvGraphicFramePr>
        <p:xfrm>
          <a:off x="958850" y="4668838"/>
          <a:ext cx="644525" cy="274637"/>
        </p:xfrm>
        <a:graphic>
          <a:graphicData uri="http://schemas.openxmlformats.org/presentationml/2006/ole">
            <p:oleObj spid="_x0000_s75789" name="Equation" r:id="rId11" imgW="647640" imgH="279360" progId="Equation.DSMT4">
              <p:embed/>
            </p:oleObj>
          </a:graphicData>
        </a:graphic>
      </p:graphicFrame>
      <p:graphicFrame>
        <p:nvGraphicFramePr>
          <p:cNvPr id="75790" name="Object 14"/>
          <p:cNvGraphicFramePr>
            <a:graphicFrameLocks noChangeAspect="1"/>
          </p:cNvGraphicFramePr>
          <p:nvPr/>
        </p:nvGraphicFramePr>
        <p:xfrm>
          <a:off x="619125" y="5305425"/>
          <a:ext cx="2540000" cy="1257300"/>
        </p:xfrm>
        <a:graphic>
          <a:graphicData uri="http://schemas.openxmlformats.org/presentationml/2006/ole">
            <p:oleObj spid="_x0000_s75790" name="Equation" r:id="rId12" imgW="2539800" imgH="1257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615950" y="2043113"/>
          <a:ext cx="4483100" cy="914400"/>
        </p:xfrm>
        <a:graphic>
          <a:graphicData uri="http://schemas.openxmlformats.org/presentationml/2006/ole">
            <p:oleObj spid="_x0000_s77829" name="Equation" r:id="rId3" imgW="4483080" imgH="914400" progId="Equation.DSMT4">
              <p:embed/>
            </p:oleObj>
          </a:graphicData>
        </a:graphic>
      </p:graphicFrame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681038" y="3335338"/>
          <a:ext cx="4140200" cy="660400"/>
        </p:xfrm>
        <a:graphic>
          <a:graphicData uri="http://schemas.openxmlformats.org/presentationml/2006/ole">
            <p:oleObj spid="_x0000_s77830" name="Equation" r:id="rId4" imgW="4140000" imgH="660240" progId="Equation.DSMT4">
              <p:embed/>
            </p:oleObj>
          </a:graphicData>
        </a:graphic>
      </p:graphicFrame>
      <p:graphicFrame>
        <p:nvGraphicFramePr>
          <p:cNvPr id="77831" name="Object 7"/>
          <p:cNvGraphicFramePr>
            <a:graphicFrameLocks noChangeAspect="1"/>
          </p:cNvGraphicFramePr>
          <p:nvPr/>
        </p:nvGraphicFramePr>
        <p:xfrm>
          <a:off x="903288" y="4976813"/>
          <a:ext cx="3695700" cy="558800"/>
        </p:xfrm>
        <a:graphic>
          <a:graphicData uri="http://schemas.openxmlformats.org/presentationml/2006/ole">
            <p:oleObj spid="_x0000_s77831" name="Equation" r:id="rId5" imgW="3695400" imgH="558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8375" y="2282825"/>
            <a:ext cx="5780088" cy="41465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EPANET Emitters</a:t>
            </a:r>
          </a:p>
        </p:txBody>
      </p:sp>
      <p:graphicFrame>
        <p:nvGraphicFramePr>
          <p:cNvPr id="8294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90613" y="2422525"/>
          <a:ext cx="2095500" cy="850900"/>
        </p:xfrm>
        <a:graphic>
          <a:graphicData uri="http://schemas.openxmlformats.org/presentationml/2006/ole">
            <p:oleObj spid="_x0000_s82948" name="Equation" r:id="rId3" imgW="2108160" imgH="863280" progId="Equation.DSMT4">
              <p:embed/>
            </p:oleObj>
          </a:graphicData>
        </a:graphic>
      </p:graphicFrame>
      <p:graphicFrame>
        <p:nvGraphicFramePr>
          <p:cNvPr id="8294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52513" y="3586163"/>
          <a:ext cx="1943100" cy="938212"/>
        </p:xfrm>
        <a:graphic>
          <a:graphicData uri="http://schemas.openxmlformats.org/presentationml/2006/ole">
            <p:oleObj spid="_x0000_s82949" name="Equation" r:id="rId4" imgW="1955520" imgH="952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19088"/>
            <a:ext cx="7772400" cy="1143000"/>
          </a:xfrm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Water Distribution System Assumption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2288"/>
            <a:ext cx="3111500" cy="27432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400"/>
              <a:t>Each point in the system can only have one _______</a:t>
            </a:r>
          </a:p>
          <a:p>
            <a:pPr>
              <a:lnSpc>
                <a:spcPct val="90000"/>
              </a:lnSpc>
            </a:pPr>
            <a:r>
              <a:rPr lang="en-US" sz="2400"/>
              <a:t>The pressure change from 1 to 2 by path </a:t>
            </a:r>
            <a:r>
              <a:rPr lang="en-US" sz="2400" b="1" i="1"/>
              <a:t>a</a:t>
            </a:r>
            <a:r>
              <a:rPr lang="en-US" sz="2400"/>
              <a:t> must equal the pressure change from 1 to 2 by path </a:t>
            </a:r>
            <a:r>
              <a:rPr lang="en-US" sz="2400" b="1" i="1"/>
              <a:t>b</a:t>
            </a: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6310313" y="1816100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 i="1">
                <a:latin typeface="Book Antiqua" pitchFamily="18" charset="0"/>
              </a:rPr>
              <a:t>a</a:t>
            </a:r>
          </a:p>
        </p:txBody>
      </p:sp>
      <p:graphicFrame>
        <p:nvGraphicFramePr>
          <p:cNvPr id="7187" name="Object 19">
            <a:hlinkClick r:id="" action="ppaction://ole?verb=0"/>
          </p:cNvPr>
          <p:cNvGraphicFramePr>
            <a:graphicFrameLocks/>
          </p:cNvGraphicFramePr>
          <p:nvPr/>
        </p:nvGraphicFramePr>
        <p:xfrm>
          <a:off x="622300" y="4900613"/>
          <a:ext cx="3937000" cy="800100"/>
        </p:xfrm>
        <a:graphic>
          <a:graphicData uri="http://schemas.openxmlformats.org/presentationml/2006/ole">
            <p:oleObj spid="_x0000_s7187" name="Equation" r:id="rId3" imgW="3949560" imgH="812520" progId="Equation.3">
              <p:embed/>
            </p:oleObj>
          </a:graphicData>
        </a:graphic>
      </p:graphicFrame>
      <p:graphicFrame>
        <p:nvGraphicFramePr>
          <p:cNvPr id="7188" name="Object 20">
            <a:hlinkClick r:id="" action="ppaction://ole?verb=0"/>
          </p:cNvPr>
          <p:cNvGraphicFramePr>
            <a:graphicFrameLocks/>
          </p:cNvGraphicFramePr>
          <p:nvPr/>
        </p:nvGraphicFramePr>
        <p:xfrm>
          <a:off x="673100" y="5878513"/>
          <a:ext cx="4089400" cy="838200"/>
        </p:xfrm>
        <a:graphic>
          <a:graphicData uri="http://schemas.openxmlformats.org/presentationml/2006/ole">
            <p:oleObj spid="_x0000_s7188" name="Equation" r:id="rId4" imgW="4101840" imgH="850680" progId="Equation.3">
              <p:embed/>
            </p:oleObj>
          </a:graphicData>
        </a:graphic>
      </p:graphicFrame>
      <p:grpSp>
        <p:nvGrpSpPr>
          <p:cNvPr id="7204" name="Group 36"/>
          <p:cNvGrpSpPr>
            <a:grpSpLocks/>
          </p:cNvGrpSpPr>
          <p:nvPr/>
        </p:nvGrpSpPr>
        <p:grpSpPr bwMode="auto">
          <a:xfrm>
            <a:off x="3616325" y="2227263"/>
            <a:ext cx="5527675" cy="1604962"/>
            <a:chOff x="2278" y="1394"/>
            <a:chExt cx="3482" cy="1011"/>
          </a:xfrm>
        </p:grpSpPr>
        <p:grpSp>
          <p:nvGrpSpPr>
            <p:cNvPr id="7196" name="Group 28"/>
            <p:cNvGrpSpPr>
              <a:grpSpLocks/>
            </p:cNvGrpSpPr>
            <p:nvPr/>
          </p:nvGrpSpPr>
          <p:grpSpPr bwMode="auto">
            <a:xfrm>
              <a:off x="2915" y="1396"/>
              <a:ext cx="2205" cy="760"/>
              <a:chOff x="2915" y="1396"/>
              <a:chExt cx="2205" cy="760"/>
            </a:xfrm>
          </p:grpSpPr>
          <p:sp>
            <p:nvSpPr>
              <p:cNvPr id="7172" name="Oval 4"/>
              <p:cNvSpPr>
                <a:spLocks noChangeArrowheads="1"/>
              </p:cNvSpPr>
              <p:nvPr/>
            </p:nvSpPr>
            <p:spPr bwMode="auto">
              <a:xfrm>
                <a:off x="2915" y="1396"/>
                <a:ext cx="2205" cy="7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3" name="Oval 5"/>
              <p:cNvSpPr>
                <a:spLocks noChangeArrowheads="1"/>
              </p:cNvSpPr>
              <p:nvPr/>
            </p:nvSpPr>
            <p:spPr bwMode="auto">
              <a:xfrm>
                <a:off x="2979" y="1444"/>
                <a:ext cx="2017" cy="60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5110" y="1732"/>
              <a:ext cx="64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Line 7"/>
            <p:cNvSpPr>
              <a:spLocks noChangeShapeType="1"/>
            </p:cNvSpPr>
            <p:nvPr/>
          </p:nvSpPr>
          <p:spPr bwMode="auto">
            <a:xfrm flipH="1">
              <a:off x="5108" y="1732"/>
              <a:ext cx="6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 flipH="1">
              <a:off x="5108" y="1828"/>
              <a:ext cx="6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2280" y="1732"/>
              <a:ext cx="64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flipH="1">
              <a:off x="2278" y="1732"/>
              <a:ext cx="6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flipH="1">
              <a:off x="2278" y="1828"/>
              <a:ext cx="6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Rectangle 15"/>
            <p:cNvSpPr>
              <a:spLocks noChangeArrowheads="1"/>
            </p:cNvSpPr>
            <p:nvPr/>
          </p:nvSpPr>
          <p:spPr bwMode="auto">
            <a:xfrm>
              <a:off x="3890" y="2119"/>
              <a:ext cx="217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1" i="1">
                  <a:latin typeface="Book Antiqua" pitchFamily="18" charset="0"/>
                </a:rPr>
                <a:t>b</a:t>
              </a:r>
            </a:p>
          </p:txBody>
        </p:sp>
        <p:sp>
          <p:nvSpPr>
            <p:cNvPr id="7184" name="Rectangle 16"/>
            <p:cNvSpPr>
              <a:spLocks noChangeArrowheads="1"/>
            </p:cNvSpPr>
            <p:nvPr/>
          </p:nvSpPr>
          <p:spPr bwMode="auto">
            <a:xfrm>
              <a:off x="2684" y="1439"/>
              <a:ext cx="21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1</a:t>
              </a:r>
            </a:p>
          </p:txBody>
        </p:sp>
        <p:sp>
          <p:nvSpPr>
            <p:cNvPr id="7185" name="Rectangle 17"/>
            <p:cNvSpPr>
              <a:spLocks noChangeArrowheads="1"/>
            </p:cNvSpPr>
            <p:nvPr/>
          </p:nvSpPr>
          <p:spPr bwMode="auto">
            <a:xfrm>
              <a:off x="5117" y="1479"/>
              <a:ext cx="21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2</a:t>
              </a:r>
            </a:p>
          </p:txBody>
        </p:sp>
        <p:sp>
          <p:nvSpPr>
            <p:cNvPr id="7190" name="Rectangle 22"/>
            <p:cNvSpPr>
              <a:spLocks noChangeArrowheads="1"/>
            </p:cNvSpPr>
            <p:nvPr/>
          </p:nvSpPr>
          <p:spPr bwMode="auto">
            <a:xfrm>
              <a:off x="2282" y="1741"/>
              <a:ext cx="688" cy="8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91" name="Rectangle 23"/>
            <p:cNvSpPr>
              <a:spLocks noChangeArrowheads="1"/>
            </p:cNvSpPr>
            <p:nvPr/>
          </p:nvSpPr>
          <p:spPr bwMode="auto">
            <a:xfrm>
              <a:off x="5114" y="1741"/>
              <a:ext cx="646" cy="8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200" name="Group 32"/>
            <p:cNvGrpSpPr>
              <a:grpSpLocks/>
            </p:cNvGrpSpPr>
            <p:nvPr/>
          </p:nvGrpSpPr>
          <p:grpSpPr bwMode="auto">
            <a:xfrm>
              <a:off x="2922" y="1394"/>
              <a:ext cx="2205" cy="760"/>
              <a:chOff x="3080" y="2781"/>
              <a:chExt cx="2205" cy="760"/>
            </a:xfrm>
          </p:grpSpPr>
          <p:sp>
            <p:nvSpPr>
              <p:cNvPr id="7198" name="Oval 30"/>
              <p:cNvSpPr>
                <a:spLocks noChangeArrowheads="1"/>
              </p:cNvSpPr>
              <p:nvPr/>
            </p:nvSpPr>
            <p:spPr bwMode="auto">
              <a:xfrm>
                <a:off x="3080" y="2781"/>
                <a:ext cx="2205" cy="7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9" name="Oval 31"/>
              <p:cNvSpPr>
                <a:spLocks noChangeArrowheads="1"/>
              </p:cNvSpPr>
              <p:nvPr/>
            </p:nvSpPr>
            <p:spPr bwMode="auto">
              <a:xfrm>
                <a:off x="3144" y="2829"/>
                <a:ext cx="2017" cy="60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202" name="Oval 34"/>
            <p:cNvSpPr>
              <a:spLocks noChangeArrowheads="1"/>
            </p:cNvSpPr>
            <p:nvPr/>
          </p:nvSpPr>
          <p:spPr bwMode="auto">
            <a:xfrm>
              <a:off x="2823" y="1731"/>
              <a:ext cx="128" cy="98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03" name="Oval 35"/>
            <p:cNvSpPr>
              <a:spLocks noChangeArrowheads="1"/>
            </p:cNvSpPr>
            <p:nvPr/>
          </p:nvSpPr>
          <p:spPr bwMode="auto">
            <a:xfrm>
              <a:off x="5063" y="1737"/>
              <a:ext cx="128" cy="98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205" name="Rectangle 37"/>
          <p:cNvSpPr>
            <a:spLocks noChangeArrowheads="1"/>
          </p:cNvSpPr>
          <p:nvPr/>
        </p:nvSpPr>
        <p:spPr bwMode="auto">
          <a:xfrm>
            <a:off x="1966913" y="2430463"/>
            <a:ext cx="12001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pressure</a:t>
            </a:r>
          </a:p>
        </p:txBody>
      </p:sp>
      <p:sp>
        <p:nvSpPr>
          <p:cNvPr id="7206" name="Text Box 38"/>
          <p:cNvSpPr txBox="1">
            <a:spLocks noChangeArrowheads="1"/>
          </p:cNvSpPr>
          <p:nvPr/>
        </p:nvSpPr>
        <p:spPr bwMode="auto">
          <a:xfrm>
            <a:off x="5287963" y="5957888"/>
            <a:ext cx="256381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Same for path b!</a:t>
            </a:r>
          </a:p>
        </p:txBody>
      </p:sp>
      <p:sp>
        <p:nvSpPr>
          <p:cNvPr id="7207" name="Line 39"/>
          <p:cNvSpPr>
            <a:spLocks noChangeShapeType="1"/>
          </p:cNvSpPr>
          <p:nvPr/>
        </p:nvSpPr>
        <p:spPr bwMode="auto">
          <a:xfrm>
            <a:off x="5367338" y="6480175"/>
            <a:ext cx="2451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5" grpId="0" build="p" autoUpdateAnimBg="0"/>
      <p:bldP spid="72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774700" y="4389438"/>
          <a:ext cx="1041400" cy="368300"/>
        </p:xfrm>
        <a:graphic>
          <a:graphicData uri="http://schemas.openxmlformats.org/presentationml/2006/ole">
            <p:oleObj spid="_x0000_s8197" name="Equation" r:id="rId3" imgW="1054080" imgH="380880" progId="Equation.3">
              <p:embed/>
            </p:oleObj>
          </a:graphicData>
        </a:graphic>
      </p:graphicFrame>
      <p:grpSp>
        <p:nvGrpSpPr>
          <p:cNvPr id="8222" name="Group 30"/>
          <p:cNvGrpSpPr>
            <a:grpSpLocks/>
          </p:cNvGrpSpPr>
          <p:nvPr/>
        </p:nvGrpSpPr>
        <p:grpSpPr bwMode="auto">
          <a:xfrm>
            <a:off x="6319838" y="2436813"/>
            <a:ext cx="2514600" cy="2016125"/>
            <a:chOff x="3981" y="1535"/>
            <a:chExt cx="1584" cy="1270"/>
          </a:xfrm>
        </p:grpSpPr>
        <p:sp>
          <p:nvSpPr>
            <p:cNvPr id="8208" name="Rectangle 16"/>
            <p:cNvSpPr>
              <a:spLocks noChangeArrowheads="1"/>
            </p:cNvSpPr>
            <p:nvPr/>
          </p:nvSpPr>
          <p:spPr bwMode="auto">
            <a:xfrm>
              <a:off x="4722" y="1535"/>
              <a:ext cx="21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a</a:t>
              </a:r>
            </a:p>
          </p:txBody>
        </p:sp>
        <p:grpSp>
          <p:nvGrpSpPr>
            <p:cNvPr id="8221" name="Group 29"/>
            <p:cNvGrpSpPr>
              <a:grpSpLocks/>
            </p:cNvGrpSpPr>
            <p:nvPr/>
          </p:nvGrpSpPr>
          <p:grpSpPr bwMode="auto">
            <a:xfrm>
              <a:off x="3981" y="1794"/>
              <a:ext cx="1584" cy="1011"/>
              <a:chOff x="3981" y="1794"/>
              <a:chExt cx="1584" cy="1011"/>
            </a:xfrm>
          </p:grpSpPr>
          <p:sp>
            <p:nvSpPr>
              <p:cNvPr id="8198" name="Oval 6"/>
              <p:cNvSpPr>
                <a:spLocks noChangeArrowheads="1"/>
              </p:cNvSpPr>
              <p:nvPr/>
            </p:nvSpPr>
            <p:spPr bwMode="auto">
              <a:xfrm>
                <a:off x="4274" y="1796"/>
                <a:ext cx="997" cy="7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9" name="Oval 7"/>
              <p:cNvSpPr>
                <a:spLocks noChangeArrowheads="1"/>
              </p:cNvSpPr>
              <p:nvPr/>
            </p:nvSpPr>
            <p:spPr bwMode="auto">
              <a:xfrm>
                <a:off x="4303" y="1844"/>
                <a:ext cx="912" cy="60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0" name="Rectangle 8"/>
              <p:cNvSpPr>
                <a:spLocks noChangeArrowheads="1"/>
              </p:cNvSpPr>
              <p:nvPr/>
            </p:nvSpPr>
            <p:spPr bwMode="auto">
              <a:xfrm>
                <a:off x="5269" y="2132"/>
                <a:ext cx="291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1" name="Line 9"/>
              <p:cNvSpPr>
                <a:spLocks noChangeShapeType="1"/>
              </p:cNvSpPr>
              <p:nvPr/>
            </p:nvSpPr>
            <p:spPr bwMode="auto">
              <a:xfrm flipH="1">
                <a:off x="5265" y="2132"/>
                <a:ext cx="2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2" name="Line 10"/>
              <p:cNvSpPr>
                <a:spLocks noChangeShapeType="1"/>
              </p:cNvSpPr>
              <p:nvPr/>
            </p:nvSpPr>
            <p:spPr bwMode="auto">
              <a:xfrm flipH="1">
                <a:off x="5265" y="2228"/>
                <a:ext cx="2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4" name="Rectangle 12"/>
              <p:cNvSpPr>
                <a:spLocks noChangeArrowheads="1"/>
              </p:cNvSpPr>
              <p:nvPr/>
            </p:nvSpPr>
            <p:spPr bwMode="auto">
              <a:xfrm>
                <a:off x="3984" y="2132"/>
                <a:ext cx="291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5" name="Line 13"/>
              <p:cNvSpPr>
                <a:spLocks noChangeShapeType="1"/>
              </p:cNvSpPr>
              <p:nvPr/>
            </p:nvSpPr>
            <p:spPr bwMode="auto">
              <a:xfrm flipH="1">
                <a:off x="3981" y="2132"/>
                <a:ext cx="2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6" name="Line 14"/>
              <p:cNvSpPr>
                <a:spLocks noChangeShapeType="1"/>
              </p:cNvSpPr>
              <p:nvPr/>
            </p:nvSpPr>
            <p:spPr bwMode="auto">
              <a:xfrm flipH="1">
                <a:off x="3981" y="2228"/>
                <a:ext cx="2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9" name="Rectangle 17"/>
              <p:cNvSpPr>
                <a:spLocks noChangeArrowheads="1"/>
              </p:cNvSpPr>
              <p:nvPr/>
            </p:nvSpPr>
            <p:spPr bwMode="auto">
              <a:xfrm>
                <a:off x="4684" y="2519"/>
                <a:ext cx="220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400">
                    <a:latin typeface="Book Antiqua" pitchFamily="18" charset="0"/>
                  </a:rPr>
                  <a:t>b</a:t>
                </a:r>
              </a:p>
            </p:txBody>
          </p:sp>
          <p:sp>
            <p:nvSpPr>
              <p:cNvPr id="8210" name="Rectangle 18"/>
              <p:cNvSpPr>
                <a:spLocks noChangeArrowheads="1"/>
              </p:cNvSpPr>
              <p:nvPr/>
            </p:nvSpPr>
            <p:spPr bwMode="auto">
              <a:xfrm>
                <a:off x="4136" y="1839"/>
                <a:ext cx="210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400">
                    <a:latin typeface="Book Antiqua" pitchFamily="18" charset="0"/>
                  </a:rPr>
                  <a:t>1</a:t>
                </a:r>
              </a:p>
            </p:txBody>
          </p:sp>
          <p:sp>
            <p:nvSpPr>
              <p:cNvPr id="8211" name="Rectangle 19"/>
              <p:cNvSpPr>
                <a:spLocks noChangeArrowheads="1"/>
              </p:cNvSpPr>
              <p:nvPr/>
            </p:nvSpPr>
            <p:spPr bwMode="auto">
              <a:xfrm>
                <a:off x="5241" y="1879"/>
                <a:ext cx="210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400">
                    <a:latin typeface="Book Antiqua" pitchFamily="18" charset="0"/>
                  </a:rPr>
                  <a:t>2</a:t>
                </a:r>
              </a:p>
            </p:txBody>
          </p:sp>
          <p:sp>
            <p:nvSpPr>
              <p:cNvPr id="8216" name="Oval 24"/>
              <p:cNvSpPr>
                <a:spLocks noChangeArrowheads="1"/>
              </p:cNvSpPr>
              <p:nvPr/>
            </p:nvSpPr>
            <p:spPr bwMode="auto">
              <a:xfrm>
                <a:off x="4282" y="1794"/>
                <a:ext cx="997" cy="7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7" name="Oval 25"/>
              <p:cNvSpPr>
                <a:spLocks noChangeArrowheads="1"/>
              </p:cNvSpPr>
              <p:nvPr/>
            </p:nvSpPr>
            <p:spPr bwMode="auto">
              <a:xfrm>
                <a:off x="4311" y="1842"/>
                <a:ext cx="912" cy="60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9" name="Rectangle 27"/>
              <p:cNvSpPr>
                <a:spLocks noChangeArrowheads="1"/>
              </p:cNvSpPr>
              <p:nvPr/>
            </p:nvSpPr>
            <p:spPr bwMode="auto">
              <a:xfrm>
                <a:off x="3993" y="2145"/>
                <a:ext cx="305" cy="7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20" name="Rectangle 28"/>
              <p:cNvSpPr>
                <a:spLocks noChangeArrowheads="1"/>
              </p:cNvSpPr>
              <p:nvPr/>
            </p:nvSpPr>
            <p:spPr bwMode="auto">
              <a:xfrm>
                <a:off x="5260" y="2143"/>
                <a:ext cx="305" cy="7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469900" y="3140075"/>
            <a:ext cx="370998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Book Antiqua" pitchFamily="18" charset="0"/>
              </a:rPr>
              <a:t>Pressure change by path a</a:t>
            </a:r>
          </a:p>
        </p:txBody>
      </p:sp>
      <p:sp>
        <p:nvSpPr>
          <p:cNvPr id="8224" name="AutoShape 32"/>
          <p:cNvSpPr>
            <a:spLocks/>
          </p:cNvSpPr>
          <p:nvPr/>
        </p:nvSpPr>
        <p:spPr bwMode="auto">
          <a:xfrm rot="16200000" flipV="1">
            <a:off x="1997869" y="1481931"/>
            <a:ext cx="342900" cy="2954338"/>
          </a:xfrm>
          <a:prstGeom prst="leftBrace">
            <a:avLst>
              <a:gd name="adj1" fmla="val 7179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25" name="Line 33"/>
          <p:cNvSpPr>
            <a:spLocks noChangeShapeType="1"/>
          </p:cNvSpPr>
          <p:nvPr/>
        </p:nvSpPr>
        <p:spPr bwMode="auto">
          <a:xfrm>
            <a:off x="512763" y="3503613"/>
            <a:ext cx="357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6" name="Rectangle 34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Water Distribution System Assumption</a:t>
            </a:r>
          </a:p>
        </p:txBody>
      </p:sp>
      <p:sp>
        <p:nvSpPr>
          <p:cNvPr id="8227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685800" y="5067300"/>
            <a:ext cx="7772400" cy="1536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Pipe diameters are constant or K.E. is small</a:t>
            </a:r>
          </a:p>
          <a:p>
            <a:pPr>
              <a:lnSpc>
                <a:spcPct val="90000"/>
              </a:lnSpc>
            </a:pPr>
            <a:r>
              <a:rPr lang="en-US"/>
              <a:t>Model withdrawals as occurring at nodes so V is constant between nodes</a:t>
            </a:r>
          </a:p>
        </p:txBody>
      </p:sp>
      <p:sp>
        <p:nvSpPr>
          <p:cNvPr id="8229" name="Text Box 37"/>
          <p:cNvSpPr txBox="1">
            <a:spLocks noChangeArrowheads="1"/>
          </p:cNvSpPr>
          <p:nvPr/>
        </p:nvSpPr>
        <p:spPr bwMode="auto">
          <a:xfrm>
            <a:off x="2457450" y="4343400"/>
            <a:ext cx="582771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Book Antiqua" pitchFamily="18" charset="0"/>
              </a:rPr>
              <a:t>Or sum of head loss around loop is _____.</a:t>
            </a:r>
          </a:p>
        </p:txBody>
      </p:sp>
      <p:sp>
        <p:nvSpPr>
          <p:cNvPr id="8230" name="Rectangle 38"/>
          <p:cNvSpPr>
            <a:spLocks noChangeArrowheads="1"/>
          </p:cNvSpPr>
          <p:nvPr/>
        </p:nvSpPr>
        <p:spPr bwMode="auto">
          <a:xfrm>
            <a:off x="7380288" y="4318000"/>
            <a:ext cx="70802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zero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5902325" y="4727575"/>
            <a:ext cx="325437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(Need a sign convention)</a:t>
            </a:r>
          </a:p>
        </p:txBody>
      </p:sp>
      <p:sp>
        <p:nvSpPr>
          <p:cNvPr id="8232" name="Line 40"/>
          <p:cNvSpPr>
            <a:spLocks noChangeShapeType="1"/>
          </p:cNvSpPr>
          <p:nvPr/>
        </p:nvSpPr>
        <p:spPr bwMode="auto">
          <a:xfrm flipV="1">
            <a:off x="1308100" y="1930400"/>
            <a:ext cx="533400" cy="762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33" name="Line 41"/>
          <p:cNvSpPr>
            <a:spLocks noChangeShapeType="1"/>
          </p:cNvSpPr>
          <p:nvPr/>
        </p:nvSpPr>
        <p:spPr bwMode="auto">
          <a:xfrm flipV="1">
            <a:off x="4533900" y="1905000"/>
            <a:ext cx="533400" cy="762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34" name="Line 42"/>
          <p:cNvSpPr>
            <a:spLocks noChangeShapeType="1"/>
          </p:cNvSpPr>
          <p:nvPr/>
        </p:nvSpPr>
        <p:spPr bwMode="auto">
          <a:xfrm flipV="1">
            <a:off x="2603500" y="1905000"/>
            <a:ext cx="533400" cy="762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35" name="Line 43"/>
          <p:cNvSpPr>
            <a:spLocks noChangeShapeType="1"/>
          </p:cNvSpPr>
          <p:nvPr/>
        </p:nvSpPr>
        <p:spPr bwMode="auto">
          <a:xfrm flipV="1">
            <a:off x="5803900" y="1905000"/>
            <a:ext cx="533400" cy="762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36" name="Line 44"/>
          <p:cNvSpPr>
            <a:spLocks noChangeShapeType="1"/>
          </p:cNvSpPr>
          <p:nvPr/>
        </p:nvSpPr>
        <p:spPr bwMode="auto">
          <a:xfrm flipV="1">
            <a:off x="673100" y="1854200"/>
            <a:ext cx="533400" cy="762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37" name="Line 45"/>
          <p:cNvSpPr>
            <a:spLocks noChangeShapeType="1"/>
          </p:cNvSpPr>
          <p:nvPr/>
        </p:nvSpPr>
        <p:spPr bwMode="auto">
          <a:xfrm flipV="1">
            <a:off x="2019300" y="1854200"/>
            <a:ext cx="533400" cy="762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38" name="Line 46"/>
          <p:cNvSpPr>
            <a:spLocks noChangeShapeType="1"/>
          </p:cNvSpPr>
          <p:nvPr/>
        </p:nvSpPr>
        <p:spPr bwMode="auto">
          <a:xfrm flipV="1">
            <a:off x="3949700" y="1879600"/>
            <a:ext cx="533400" cy="762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39" name="Line 47"/>
          <p:cNvSpPr>
            <a:spLocks noChangeShapeType="1"/>
          </p:cNvSpPr>
          <p:nvPr/>
        </p:nvSpPr>
        <p:spPr bwMode="auto">
          <a:xfrm flipV="1">
            <a:off x="5092700" y="1905000"/>
            <a:ext cx="533400" cy="762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5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738188" y="1876425"/>
          <a:ext cx="6083300" cy="838200"/>
        </p:xfrm>
        <a:graphic>
          <a:graphicData uri="http://schemas.openxmlformats.org/presentationml/2006/ole">
            <p:oleObj spid="_x0000_s8195" name="Equation" r:id="rId4" imgW="6095880" imgH="8506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3" grpId="0" build="p" autoUpdateAnimBg="0"/>
      <p:bldP spid="8230" grpId="0" build="p" autoUpdateAnimBg="0"/>
      <p:bldP spid="8232" grpId="0" animBg="1"/>
      <p:bldP spid="8233" grpId="0" animBg="1"/>
      <p:bldP spid="8234" grpId="0" animBg="1"/>
      <p:bldP spid="8235" grpId="0" animBg="1"/>
      <p:bldP spid="8236" grpId="0" animBg="1"/>
      <p:bldP spid="8237" grpId="0" animBg="1"/>
      <p:bldP spid="8238" grpId="0" animBg="1"/>
      <p:bldP spid="82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Pipes in Parallel</a:t>
            </a: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4564063" y="2751138"/>
            <a:ext cx="4175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A</a:t>
            </a: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7383463" y="2751138"/>
            <a:ext cx="3667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B</a:t>
            </a: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5935663" y="2141538"/>
            <a:ext cx="5222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Q</a:t>
            </a:r>
            <a:r>
              <a:rPr lang="en-US" sz="2400" baseline="-25000">
                <a:latin typeface="Book Antiqua" pitchFamily="18" charset="0"/>
              </a:rPr>
              <a:t>1</a:t>
            </a: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3802063" y="2751138"/>
            <a:ext cx="8255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Q</a:t>
            </a:r>
            <a:r>
              <a:rPr lang="en-US" sz="2400" baseline="-25000">
                <a:latin typeface="Book Antiqua" pitchFamily="18" charset="0"/>
              </a:rPr>
              <a:t>total</a:t>
            </a:r>
          </a:p>
        </p:txBody>
      </p:sp>
      <p:grpSp>
        <p:nvGrpSpPr>
          <p:cNvPr id="9245" name="Group 29"/>
          <p:cNvGrpSpPr>
            <a:grpSpLocks/>
          </p:cNvGrpSpPr>
          <p:nvPr/>
        </p:nvGrpSpPr>
        <p:grpSpPr bwMode="auto">
          <a:xfrm>
            <a:off x="3908425" y="2620963"/>
            <a:ext cx="4614863" cy="731837"/>
            <a:chOff x="2392" y="293"/>
            <a:chExt cx="2907" cy="461"/>
          </a:xfrm>
        </p:grpSpPr>
        <p:sp>
          <p:nvSpPr>
            <p:cNvPr id="9243" name="Freeform 27"/>
            <p:cNvSpPr>
              <a:spLocks/>
            </p:cNvSpPr>
            <p:nvPr/>
          </p:nvSpPr>
          <p:spPr bwMode="auto">
            <a:xfrm>
              <a:off x="2392" y="293"/>
              <a:ext cx="2907" cy="461"/>
            </a:xfrm>
            <a:custGeom>
              <a:avLst/>
              <a:gdLst/>
              <a:ahLst/>
              <a:cxnLst>
                <a:cxn ang="0">
                  <a:pos x="0" y="369"/>
                </a:cxn>
                <a:cxn ang="0">
                  <a:pos x="738" y="369"/>
                </a:cxn>
                <a:cxn ang="0">
                  <a:pos x="738" y="0"/>
                </a:cxn>
                <a:cxn ang="0">
                  <a:pos x="2169" y="0"/>
                </a:cxn>
                <a:cxn ang="0">
                  <a:pos x="2169" y="369"/>
                </a:cxn>
                <a:cxn ang="0">
                  <a:pos x="2907" y="369"/>
                </a:cxn>
                <a:cxn ang="0">
                  <a:pos x="2907" y="461"/>
                </a:cxn>
                <a:cxn ang="0">
                  <a:pos x="0" y="461"/>
                </a:cxn>
                <a:cxn ang="0">
                  <a:pos x="0" y="369"/>
                </a:cxn>
              </a:cxnLst>
              <a:rect l="0" t="0" r="r" b="b"/>
              <a:pathLst>
                <a:path w="2907" h="461">
                  <a:moveTo>
                    <a:pt x="0" y="369"/>
                  </a:moveTo>
                  <a:lnTo>
                    <a:pt x="738" y="369"/>
                  </a:lnTo>
                  <a:lnTo>
                    <a:pt x="738" y="0"/>
                  </a:lnTo>
                  <a:lnTo>
                    <a:pt x="2169" y="0"/>
                  </a:lnTo>
                  <a:lnTo>
                    <a:pt x="2169" y="369"/>
                  </a:lnTo>
                  <a:lnTo>
                    <a:pt x="2907" y="369"/>
                  </a:lnTo>
                  <a:lnTo>
                    <a:pt x="2907" y="461"/>
                  </a:lnTo>
                  <a:lnTo>
                    <a:pt x="0" y="461"/>
                  </a:lnTo>
                  <a:lnTo>
                    <a:pt x="0" y="369"/>
                  </a:lnTo>
                  <a:close/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44" name="Rectangle 28"/>
            <p:cNvSpPr>
              <a:spLocks noChangeArrowheads="1"/>
            </p:cNvSpPr>
            <p:nvPr/>
          </p:nvSpPr>
          <p:spPr bwMode="auto">
            <a:xfrm>
              <a:off x="3231" y="385"/>
              <a:ext cx="1246" cy="2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1136650" y="2386013"/>
            <a:ext cx="115093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energy</a:t>
            </a:r>
          </a:p>
        </p:txBody>
      </p:sp>
      <p:sp>
        <p:nvSpPr>
          <p:cNvPr id="9248" name="Freeform 32"/>
          <p:cNvSpPr>
            <a:spLocks/>
          </p:cNvSpPr>
          <p:nvPr/>
        </p:nvSpPr>
        <p:spPr bwMode="auto">
          <a:xfrm>
            <a:off x="131763" y="4922838"/>
            <a:ext cx="722312" cy="1038225"/>
          </a:xfrm>
          <a:custGeom>
            <a:avLst/>
            <a:gdLst/>
            <a:ahLst/>
            <a:cxnLst>
              <a:cxn ang="0">
                <a:pos x="440" y="969"/>
              </a:cxn>
              <a:cxn ang="0">
                <a:pos x="2" y="469"/>
              </a:cxn>
              <a:cxn ang="0">
                <a:pos x="455" y="0"/>
              </a:cxn>
            </a:cxnLst>
            <a:rect l="0" t="0" r="r" b="b"/>
            <a:pathLst>
              <a:path w="455" h="969">
                <a:moveTo>
                  <a:pt x="440" y="969"/>
                </a:moveTo>
                <a:cubicBezTo>
                  <a:pt x="163" y="969"/>
                  <a:pt x="0" y="630"/>
                  <a:pt x="2" y="469"/>
                </a:cubicBezTo>
                <a:cubicBezTo>
                  <a:pt x="4" y="308"/>
                  <a:pt x="217" y="7"/>
                  <a:pt x="455" y="0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lg" len="med"/>
            <a:tailEnd type="stealth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1090613" y="5976938"/>
            <a:ext cx="168592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proportion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778000"/>
            <a:ext cx="8126412" cy="48514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Find discharge given pressure at A and B</a:t>
            </a:r>
          </a:p>
          <a:p>
            <a:pPr lvl="1"/>
            <a:r>
              <a:rPr lang="en-US"/>
              <a:t>______&amp; ____ equation</a:t>
            </a:r>
          </a:p>
          <a:p>
            <a:pPr lvl="1"/>
            <a:r>
              <a:rPr lang="en-US"/>
              <a:t>add flows</a:t>
            </a:r>
          </a:p>
          <a:p>
            <a:r>
              <a:rPr lang="en-US"/>
              <a:t>Find head loss given the total flow</a:t>
            </a:r>
          </a:p>
          <a:p>
            <a:pPr lvl="1"/>
            <a:r>
              <a:rPr lang="en-US"/>
              <a:t>assume a discharge Q</a:t>
            </a:r>
            <a:r>
              <a:rPr lang="en-US" sz="3200" baseline="-25000"/>
              <a:t>1</a:t>
            </a:r>
            <a:r>
              <a:rPr lang="en-US"/>
              <a:t>’ through pipe 1</a:t>
            </a:r>
          </a:p>
          <a:p>
            <a:pPr lvl="1"/>
            <a:r>
              <a:rPr lang="en-US"/>
              <a:t>solve for head loss using the assumed discharge</a:t>
            </a:r>
          </a:p>
          <a:p>
            <a:pPr lvl="1"/>
            <a:r>
              <a:rPr lang="en-US"/>
              <a:t>using the calculated head loss to find Q</a:t>
            </a:r>
            <a:r>
              <a:rPr lang="en-US" sz="3200" baseline="-25000"/>
              <a:t>2</a:t>
            </a:r>
            <a:r>
              <a:rPr lang="en-US"/>
              <a:t>’</a:t>
            </a:r>
          </a:p>
          <a:p>
            <a:pPr lvl="1"/>
            <a:r>
              <a:rPr lang="en-US"/>
              <a:t>assume that the actual flow is divided in the same _________ as the assumed flow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5859463" y="2776538"/>
            <a:ext cx="5222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Q</a:t>
            </a:r>
            <a:r>
              <a:rPr lang="en-US" sz="2400" baseline="-25000">
                <a:latin typeface="Book Antiqua" pitchFamily="18" charset="0"/>
              </a:rPr>
              <a:t>2</a:t>
            </a:r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2613025" y="2386013"/>
            <a:ext cx="63976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S-J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" grpId="0" build="p" autoUpdateAnimBg="0"/>
      <p:bldP spid="9248" grpId="0" animBg="1"/>
      <p:bldP spid="9249" grpId="0" build="p" autoUpdateAnimBg="0"/>
      <p:bldP spid="925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0" name="AutoShape 70"/>
          <p:cNvSpPr>
            <a:spLocks noChangeArrowheads="1"/>
          </p:cNvSpPr>
          <p:nvPr/>
        </p:nvSpPr>
        <p:spPr bwMode="auto">
          <a:xfrm>
            <a:off x="1727200" y="5118100"/>
            <a:ext cx="2006600" cy="9144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Networks of Pipes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1900238"/>
            <a:ext cx="5556250" cy="471805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____ __________ at all nodes</a:t>
            </a:r>
          </a:p>
          <a:p>
            <a:r>
              <a:rPr lang="en-US"/>
              <a:t>The relationship between head loss and discharge must be maintained for each pipe </a:t>
            </a:r>
          </a:p>
          <a:p>
            <a:pPr lvl="1"/>
            <a:r>
              <a:rPr lang="en-US"/>
              <a:t>Darcy-Weisbach equation</a:t>
            </a:r>
          </a:p>
          <a:p>
            <a:pPr lvl="2"/>
            <a:r>
              <a:rPr lang="en-US"/>
              <a:t>_____________</a:t>
            </a:r>
          </a:p>
          <a:p>
            <a:pPr lvl="1"/>
            <a:r>
              <a:rPr lang="en-US"/>
              <a:t>Exponential friction formula</a:t>
            </a:r>
          </a:p>
          <a:p>
            <a:pPr lvl="2"/>
            <a:r>
              <a:rPr lang="en-US"/>
              <a:t>_____________</a:t>
            </a:r>
          </a:p>
          <a:p>
            <a:endParaRPr lang="en-US"/>
          </a:p>
        </p:txBody>
      </p:sp>
      <p:grpSp>
        <p:nvGrpSpPr>
          <p:cNvPr id="10312" name="Group 72"/>
          <p:cNvGrpSpPr>
            <a:grpSpLocks/>
          </p:cNvGrpSpPr>
          <p:nvPr/>
        </p:nvGrpSpPr>
        <p:grpSpPr bwMode="auto">
          <a:xfrm>
            <a:off x="6257925" y="1933575"/>
            <a:ext cx="2470150" cy="1346200"/>
            <a:chOff x="3942" y="1218"/>
            <a:chExt cx="1556" cy="848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4656" y="1248"/>
              <a:ext cx="724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5" name="Line 5"/>
            <p:cNvSpPr>
              <a:spLocks noChangeShapeType="1"/>
            </p:cNvSpPr>
            <p:nvPr/>
          </p:nvSpPr>
          <p:spPr bwMode="auto">
            <a:xfrm flipH="1">
              <a:off x="4654" y="1248"/>
              <a:ext cx="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6" name="Line 6"/>
            <p:cNvSpPr>
              <a:spLocks noChangeShapeType="1"/>
            </p:cNvSpPr>
            <p:nvPr/>
          </p:nvSpPr>
          <p:spPr bwMode="auto">
            <a:xfrm flipH="1">
              <a:off x="4654" y="1344"/>
              <a:ext cx="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3944" y="1248"/>
              <a:ext cx="724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 flipH="1">
              <a:off x="3942" y="1248"/>
              <a:ext cx="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Line 10"/>
            <p:cNvSpPr>
              <a:spLocks noChangeShapeType="1"/>
            </p:cNvSpPr>
            <p:nvPr/>
          </p:nvSpPr>
          <p:spPr bwMode="auto">
            <a:xfrm flipH="1">
              <a:off x="3942" y="1344"/>
              <a:ext cx="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4666" y="1342"/>
              <a:ext cx="96" cy="72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>
              <a:off x="4666" y="1348"/>
              <a:ext cx="0" cy="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>
              <a:off x="4762" y="1348"/>
              <a:ext cx="0" cy="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9" name="Rectangle 39"/>
            <p:cNvSpPr>
              <a:spLocks noChangeArrowheads="1"/>
            </p:cNvSpPr>
            <p:nvPr/>
          </p:nvSpPr>
          <p:spPr bwMode="auto">
            <a:xfrm>
              <a:off x="3944" y="1267"/>
              <a:ext cx="1455" cy="73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80" name="Rectangle 40"/>
            <p:cNvSpPr>
              <a:spLocks noChangeArrowheads="1"/>
            </p:cNvSpPr>
            <p:nvPr/>
          </p:nvSpPr>
          <p:spPr bwMode="auto">
            <a:xfrm>
              <a:off x="4671" y="1338"/>
              <a:ext cx="89" cy="71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52" name="Line 12"/>
            <p:cNvSpPr>
              <a:spLocks noChangeShapeType="1"/>
            </p:cNvSpPr>
            <p:nvPr/>
          </p:nvSpPr>
          <p:spPr bwMode="auto">
            <a:xfrm>
              <a:off x="4131" y="1296"/>
              <a:ext cx="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5012" y="1311"/>
              <a:ext cx="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Rectangle 14"/>
            <p:cNvSpPr>
              <a:spLocks noChangeArrowheads="1"/>
            </p:cNvSpPr>
            <p:nvPr/>
          </p:nvSpPr>
          <p:spPr bwMode="auto">
            <a:xfrm>
              <a:off x="4623" y="1218"/>
              <a:ext cx="189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>
                  <a:latin typeface="Book Antiqua" pitchFamily="18" charset="0"/>
                </a:rPr>
                <a:t>A</a:t>
              </a:r>
            </a:p>
          </p:txBody>
        </p:sp>
        <p:sp>
          <p:nvSpPr>
            <p:cNvPr id="10255" name="Rectangle 15"/>
            <p:cNvSpPr>
              <a:spLocks noChangeArrowheads="1"/>
            </p:cNvSpPr>
            <p:nvPr/>
          </p:nvSpPr>
          <p:spPr bwMode="auto">
            <a:xfrm>
              <a:off x="3951" y="1316"/>
              <a:ext cx="65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Book Antiqua" pitchFamily="18" charset="0"/>
                </a:rPr>
                <a:t>0.32 m</a:t>
              </a:r>
              <a:r>
                <a:rPr lang="en-US" sz="1600" baseline="30000">
                  <a:latin typeface="Book Antiqua" pitchFamily="18" charset="0"/>
                </a:rPr>
                <a:t>3</a:t>
              </a:r>
              <a:r>
                <a:rPr lang="en-US" sz="1600">
                  <a:latin typeface="Book Antiqua" pitchFamily="18" charset="0"/>
                </a:rPr>
                <a:t>/s</a:t>
              </a:r>
            </a:p>
          </p:txBody>
        </p:sp>
        <p:sp>
          <p:nvSpPr>
            <p:cNvPr id="10256" name="Rectangle 16"/>
            <p:cNvSpPr>
              <a:spLocks noChangeArrowheads="1"/>
            </p:cNvSpPr>
            <p:nvPr/>
          </p:nvSpPr>
          <p:spPr bwMode="auto">
            <a:xfrm>
              <a:off x="4839" y="1316"/>
              <a:ext cx="65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Book Antiqua" pitchFamily="18" charset="0"/>
                </a:rPr>
                <a:t>0.28 m</a:t>
              </a:r>
              <a:r>
                <a:rPr lang="en-US" sz="1600" baseline="30000">
                  <a:latin typeface="Book Antiqua" pitchFamily="18" charset="0"/>
                </a:rPr>
                <a:t>3</a:t>
              </a:r>
              <a:r>
                <a:rPr lang="en-US" sz="1600">
                  <a:latin typeface="Book Antiqua" pitchFamily="18" charset="0"/>
                </a:rPr>
                <a:t>/s</a:t>
              </a:r>
            </a:p>
          </p:txBody>
        </p:sp>
        <p:sp>
          <p:nvSpPr>
            <p:cNvPr id="10261" name="Line 21"/>
            <p:cNvSpPr>
              <a:spLocks noChangeShapeType="1"/>
            </p:cNvSpPr>
            <p:nvPr/>
          </p:nvSpPr>
          <p:spPr bwMode="auto">
            <a:xfrm>
              <a:off x="4712" y="1584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Rectangle 22"/>
            <p:cNvSpPr>
              <a:spLocks noChangeArrowheads="1"/>
            </p:cNvSpPr>
            <p:nvPr/>
          </p:nvSpPr>
          <p:spPr bwMode="auto">
            <a:xfrm>
              <a:off x="4631" y="1764"/>
              <a:ext cx="17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Book Antiqua" pitchFamily="18" charset="0"/>
                </a:rPr>
                <a:t>?</a:t>
              </a:r>
            </a:p>
          </p:txBody>
        </p:sp>
      </p:grpSp>
      <p:sp>
        <p:nvSpPr>
          <p:cNvPr id="10294" name="Rectangle 54"/>
          <p:cNvSpPr>
            <a:spLocks noChangeArrowheads="1"/>
          </p:cNvSpPr>
          <p:nvPr/>
        </p:nvSpPr>
        <p:spPr bwMode="auto">
          <a:xfrm>
            <a:off x="7332663" y="6403975"/>
            <a:ext cx="3492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b</a:t>
            </a:r>
          </a:p>
        </p:txBody>
      </p:sp>
      <p:grpSp>
        <p:nvGrpSpPr>
          <p:cNvPr id="10306" name="Group 66"/>
          <p:cNvGrpSpPr>
            <a:grpSpLocks/>
          </p:cNvGrpSpPr>
          <p:nvPr/>
        </p:nvGrpSpPr>
        <p:grpSpPr bwMode="auto">
          <a:xfrm>
            <a:off x="6216650" y="4921250"/>
            <a:ext cx="2511425" cy="1633538"/>
            <a:chOff x="3916" y="3050"/>
            <a:chExt cx="1582" cy="1029"/>
          </a:xfrm>
        </p:grpSpPr>
        <p:grpSp>
          <p:nvGrpSpPr>
            <p:cNvPr id="10299" name="Group 59"/>
            <p:cNvGrpSpPr>
              <a:grpSpLocks/>
            </p:cNvGrpSpPr>
            <p:nvPr/>
          </p:nvGrpSpPr>
          <p:grpSpPr bwMode="auto">
            <a:xfrm>
              <a:off x="4209" y="3311"/>
              <a:ext cx="997" cy="760"/>
              <a:chOff x="4209" y="3311"/>
              <a:chExt cx="997" cy="760"/>
            </a:xfrm>
          </p:grpSpPr>
          <p:sp>
            <p:nvSpPr>
              <p:cNvPr id="10283" name="Oval 43"/>
              <p:cNvSpPr>
                <a:spLocks noChangeArrowheads="1"/>
              </p:cNvSpPr>
              <p:nvPr/>
            </p:nvSpPr>
            <p:spPr bwMode="auto">
              <a:xfrm>
                <a:off x="4209" y="3311"/>
                <a:ext cx="997" cy="7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4" name="Oval 44"/>
              <p:cNvSpPr>
                <a:spLocks noChangeArrowheads="1"/>
              </p:cNvSpPr>
              <p:nvPr/>
            </p:nvSpPr>
            <p:spPr bwMode="auto">
              <a:xfrm>
                <a:off x="4238" y="3359"/>
                <a:ext cx="912" cy="60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86" name="Rectangle 46"/>
            <p:cNvSpPr>
              <a:spLocks noChangeArrowheads="1"/>
            </p:cNvSpPr>
            <p:nvPr/>
          </p:nvSpPr>
          <p:spPr bwMode="auto">
            <a:xfrm>
              <a:off x="5204" y="3647"/>
              <a:ext cx="291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7" name="Line 47"/>
            <p:cNvSpPr>
              <a:spLocks noChangeShapeType="1"/>
            </p:cNvSpPr>
            <p:nvPr/>
          </p:nvSpPr>
          <p:spPr bwMode="auto">
            <a:xfrm flipH="1">
              <a:off x="5200" y="3647"/>
              <a:ext cx="2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8" name="Line 48"/>
            <p:cNvSpPr>
              <a:spLocks noChangeShapeType="1"/>
            </p:cNvSpPr>
            <p:nvPr/>
          </p:nvSpPr>
          <p:spPr bwMode="auto">
            <a:xfrm flipH="1">
              <a:off x="5200" y="3743"/>
              <a:ext cx="2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Rectangle 50"/>
            <p:cNvSpPr>
              <a:spLocks noChangeArrowheads="1"/>
            </p:cNvSpPr>
            <p:nvPr/>
          </p:nvSpPr>
          <p:spPr bwMode="auto">
            <a:xfrm>
              <a:off x="3919" y="3647"/>
              <a:ext cx="291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Line 51"/>
            <p:cNvSpPr>
              <a:spLocks noChangeShapeType="1"/>
            </p:cNvSpPr>
            <p:nvPr/>
          </p:nvSpPr>
          <p:spPr bwMode="auto">
            <a:xfrm flipH="1">
              <a:off x="3916" y="3647"/>
              <a:ext cx="2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Line 52"/>
            <p:cNvSpPr>
              <a:spLocks noChangeShapeType="1"/>
            </p:cNvSpPr>
            <p:nvPr/>
          </p:nvSpPr>
          <p:spPr bwMode="auto">
            <a:xfrm flipH="1">
              <a:off x="3916" y="3743"/>
              <a:ext cx="2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3" name="Rectangle 53"/>
            <p:cNvSpPr>
              <a:spLocks noChangeArrowheads="1"/>
            </p:cNvSpPr>
            <p:nvPr/>
          </p:nvSpPr>
          <p:spPr bwMode="auto">
            <a:xfrm>
              <a:off x="4657" y="3050"/>
              <a:ext cx="21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a</a:t>
              </a:r>
            </a:p>
          </p:txBody>
        </p:sp>
        <p:sp>
          <p:nvSpPr>
            <p:cNvPr id="10295" name="Rectangle 55"/>
            <p:cNvSpPr>
              <a:spLocks noChangeArrowheads="1"/>
            </p:cNvSpPr>
            <p:nvPr/>
          </p:nvSpPr>
          <p:spPr bwMode="auto">
            <a:xfrm>
              <a:off x="4071" y="3354"/>
              <a:ext cx="21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1</a:t>
              </a:r>
            </a:p>
          </p:txBody>
        </p:sp>
        <p:sp>
          <p:nvSpPr>
            <p:cNvPr id="10296" name="Rectangle 56"/>
            <p:cNvSpPr>
              <a:spLocks noChangeArrowheads="1"/>
            </p:cNvSpPr>
            <p:nvPr/>
          </p:nvSpPr>
          <p:spPr bwMode="auto">
            <a:xfrm>
              <a:off x="5176" y="3394"/>
              <a:ext cx="21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2</a:t>
              </a:r>
            </a:p>
          </p:txBody>
        </p:sp>
        <p:grpSp>
          <p:nvGrpSpPr>
            <p:cNvPr id="10303" name="Group 63"/>
            <p:cNvGrpSpPr>
              <a:grpSpLocks/>
            </p:cNvGrpSpPr>
            <p:nvPr/>
          </p:nvGrpSpPr>
          <p:grpSpPr bwMode="auto">
            <a:xfrm>
              <a:off x="4217" y="3319"/>
              <a:ext cx="997" cy="760"/>
              <a:chOff x="2289" y="3299"/>
              <a:chExt cx="997" cy="760"/>
            </a:xfrm>
          </p:grpSpPr>
          <p:sp>
            <p:nvSpPr>
              <p:cNvPr id="10301" name="Oval 61"/>
              <p:cNvSpPr>
                <a:spLocks noChangeArrowheads="1"/>
              </p:cNvSpPr>
              <p:nvPr/>
            </p:nvSpPr>
            <p:spPr bwMode="auto">
              <a:xfrm>
                <a:off x="2289" y="3299"/>
                <a:ext cx="997" cy="7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02" name="Oval 62"/>
              <p:cNvSpPr>
                <a:spLocks noChangeArrowheads="1"/>
              </p:cNvSpPr>
              <p:nvPr/>
            </p:nvSpPr>
            <p:spPr bwMode="auto">
              <a:xfrm>
                <a:off x="2318" y="3347"/>
                <a:ext cx="912" cy="60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04" name="Rectangle 64"/>
            <p:cNvSpPr>
              <a:spLocks noChangeArrowheads="1"/>
            </p:cNvSpPr>
            <p:nvPr/>
          </p:nvSpPr>
          <p:spPr bwMode="auto">
            <a:xfrm>
              <a:off x="3916" y="3659"/>
              <a:ext cx="314" cy="8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305" name="Rectangle 65"/>
            <p:cNvSpPr>
              <a:spLocks noChangeArrowheads="1"/>
            </p:cNvSpPr>
            <p:nvPr/>
          </p:nvSpPr>
          <p:spPr bwMode="auto">
            <a:xfrm>
              <a:off x="5173" y="3657"/>
              <a:ext cx="314" cy="8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307" name="Rectangle 67"/>
          <p:cNvSpPr>
            <a:spLocks noChangeArrowheads="1"/>
          </p:cNvSpPr>
          <p:nvPr/>
        </p:nvSpPr>
        <p:spPr bwMode="auto">
          <a:xfrm>
            <a:off x="736600" y="1892300"/>
            <a:ext cx="3224213" cy="5794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folHlink"/>
                </a:solidFill>
              </a:rPr>
              <a:t>Mass conservation</a:t>
            </a:r>
          </a:p>
        </p:txBody>
      </p:sp>
      <p:sp>
        <p:nvSpPr>
          <p:cNvPr id="10308" name="Rectangle 68"/>
          <p:cNvSpPr>
            <a:spLocks noChangeArrowheads="1"/>
          </p:cNvSpPr>
          <p:nvPr/>
        </p:nvSpPr>
        <p:spPr bwMode="auto">
          <a:xfrm>
            <a:off x="1616075" y="4492625"/>
            <a:ext cx="2078038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Swamee-Jain</a:t>
            </a:r>
          </a:p>
        </p:txBody>
      </p:sp>
      <p:sp>
        <p:nvSpPr>
          <p:cNvPr id="10309" name="Rectangle 69"/>
          <p:cNvSpPr>
            <a:spLocks noChangeArrowheads="1"/>
          </p:cNvSpPr>
          <p:nvPr/>
        </p:nvSpPr>
        <p:spPr bwMode="auto">
          <a:xfrm>
            <a:off x="1639888" y="5503863"/>
            <a:ext cx="21780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Hazen-Williams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0" grpId="0" animBg="1"/>
      <p:bldP spid="10307" grpId="0" build="p" autoUpdateAnimBg="0"/>
      <p:bldP spid="10308" grpId="0" build="p" autoUpdateAnimBg="0"/>
      <p:bldP spid="1030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Network Analysis</a:t>
            </a:r>
          </a:p>
        </p:txBody>
      </p:sp>
      <p:sp>
        <p:nvSpPr>
          <p:cNvPr id="12326" name="Rectangle 38"/>
          <p:cNvSpPr>
            <a:spLocks noChangeArrowheads="1"/>
          </p:cNvSpPr>
          <p:nvPr/>
        </p:nvSpPr>
        <p:spPr bwMode="auto">
          <a:xfrm>
            <a:off x="1497013" y="1763713"/>
            <a:ext cx="6616700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Find the flows in the loop given the inflows and outflows.</a:t>
            </a:r>
          </a:p>
          <a:p>
            <a:r>
              <a:rPr lang="en-US" sz="2400">
                <a:latin typeface="Book Antiqua" pitchFamily="18" charset="0"/>
              </a:rPr>
              <a:t>The pipes are all 25 cm cast iron (</a:t>
            </a:r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Book Antiqua" pitchFamily="18" charset="0"/>
              </a:rPr>
              <a:t>=0.26 mm).</a:t>
            </a:r>
          </a:p>
        </p:txBody>
      </p:sp>
      <p:grpSp>
        <p:nvGrpSpPr>
          <p:cNvPr id="12347" name="Group 59"/>
          <p:cNvGrpSpPr>
            <a:grpSpLocks/>
          </p:cNvGrpSpPr>
          <p:nvPr/>
        </p:nvGrpSpPr>
        <p:grpSpPr bwMode="auto">
          <a:xfrm>
            <a:off x="493713" y="3262313"/>
            <a:ext cx="8180387" cy="2155825"/>
            <a:chOff x="311" y="2055"/>
            <a:chExt cx="5153" cy="1358"/>
          </a:xfrm>
        </p:grpSpPr>
        <p:sp>
          <p:nvSpPr>
            <p:cNvPr id="12291" name="Rectangle 3"/>
            <p:cNvSpPr>
              <a:spLocks noChangeArrowheads="1"/>
            </p:cNvSpPr>
            <p:nvPr/>
          </p:nvSpPr>
          <p:spPr bwMode="auto">
            <a:xfrm>
              <a:off x="2292" y="2195"/>
              <a:ext cx="1432" cy="85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2388" y="2292"/>
              <a:ext cx="1240" cy="6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00" name="Group 12"/>
            <p:cNvGrpSpPr>
              <a:grpSpLocks/>
            </p:cNvGrpSpPr>
            <p:nvPr/>
          </p:nvGrpSpPr>
          <p:grpSpPr bwMode="auto">
            <a:xfrm>
              <a:off x="3718" y="2956"/>
              <a:ext cx="728" cy="96"/>
              <a:chOff x="3726" y="2956"/>
              <a:chExt cx="728" cy="96"/>
            </a:xfrm>
          </p:grpSpPr>
          <p:sp>
            <p:nvSpPr>
              <p:cNvPr id="12297" name="Rectangle 9"/>
              <p:cNvSpPr>
                <a:spLocks noChangeArrowheads="1"/>
              </p:cNvSpPr>
              <p:nvPr/>
            </p:nvSpPr>
            <p:spPr bwMode="auto">
              <a:xfrm>
                <a:off x="3728" y="2956"/>
                <a:ext cx="724" cy="9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8" name="Line 10"/>
              <p:cNvSpPr>
                <a:spLocks noChangeShapeType="1"/>
              </p:cNvSpPr>
              <p:nvPr/>
            </p:nvSpPr>
            <p:spPr bwMode="auto">
              <a:xfrm flipH="1">
                <a:off x="3726" y="2956"/>
                <a:ext cx="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9" name="Line 11"/>
              <p:cNvSpPr>
                <a:spLocks noChangeShapeType="1"/>
              </p:cNvSpPr>
              <p:nvPr/>
            </p:nvSpPr>
            <p:spPr bwMode="auto">
              <a:xfrm flipH="1">
                <a:off x="3726" y="3052"/>
                <a:ext cx="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04" name="Group 16"/>
            <p:cNvGrpSpPr>
              <a:grpSpLocks/>
            </p:cNvGrpSpPr>
            <p:nvPr/>
          </p:nvGrpSpPr>
          <p:grpSpPr bwMode="auto">
            <a:xfrm>
              <a:off x="1574" y="2956"/>
              <a:ext cx="728" cy="96"/>
              <a:chOff x="1566" y="2956"/>
              <a:chExt cx="728" cy="96"/>
            </a:xfrm>
          </p:grpSpPr>
          <p:sp>
            <p:nvSpPr>
              <p:cNvPr id="12301" name="Rectangle 13"/>
              <p:cNvSpPr>
                <a:spLocks noChangeArrowheads="1"/>
              </p:cNvSpPr>
              <p:nvPr/>
            </p:nvSpPr>
            <p:spPr bwMode="auto">
              <a:xfrm>
                <a:off x="1568" y="2956"/>
                <a:ext cx="724" cy="9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2" name="Line 14"/>
              <p:cNvSpPr>
                <a:spLocks noChangeShapeType="1"/>
              </p:cNvSpPr>
              <p:nvPr/>
            </p:nvSpPr>
            <p:spPr bwMode="auto">
              <a:xfrm flipH="1">
                <a:off x="1566" y="2956"/>
                <a:ext cx="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3" name="Line 15"/>
              <p:cNvSpPr>
                <a:spLocks noChangeShapeType="1"/>
              </p:cNvSpPr>
              <p:nvPr/>
            </p:nvSpPr>
            <p:spPr bwMode="auto">
              <a:xfrm flipH="1">
                <a:off x="1566" y="3052"/>
                <a:ext cx="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9" name="Line 21"/>
            <p:cNvSpPr>
              <a:spLocks noChangeShapeType="1"/>
            </p:cNvSpPr>
            <p:nvPr/>
          </p:nvSpPr>
          <p:spPr bwMode="auto">
            <a:xfrm>
              <a:off x="1796" y="3008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37" name="Group 49"/>
            <p:cNvGrpSpPr>
              <a:grpSpLocks/>
            </p:cNvGrpSpPr>
            <p:nvPr/>
          </p:nvGrpSpPr>
          <p:grpSpPr bwMode="auto">
            <a:xfrm>
              <a:off x="3718" y="2195"/>
              <a:ext cx="728" cy="96"/>
              <a:chOff x="3718" y="2196"/>
              <a:chExt cx="728" cy="96"/>
            </a:xfrm>
          </p:grpSpPr>
          <p:grpSp>
            <p:nvGrpSpPr>
              <p:cNvPr id="12295" name="Group 7"/>
              <p:cNvGrpSpPr>
                <a:grpSpLocks/>
              </p:cNvGrpSpPr>
              <p:nvPr/>
            </p:nvGrpSpPr>
            <p:grpSpPr bwMode="auto">
              <a:xfrm>
                <a:off x="3718" y="2196"/>
                <a:ext cx="728" cy="96"/>
                <a:chOff x="3726" y="2188"/>
                <a:chExt cx="728" cy="96"/>
              </a:xfrm>
            </p:grpSpPr>
            <p:sp>
              <p:nvSpPr>
                <p:cNvPr id="12292" name="Rectangle 4"/>
                <p:cNvSpPr>
                  <a:spLocks noChangeArrowheads="1"/>
                </p:cNvSpPr>
                <p:nvPr/>
              </p:nvSpPr>
              <p:spPr bwMode="auto">
                <a:xfrm>
                  <a:off x="3728" y="2188"/>
                  <a:ext cx="724" cy="9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3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3726" y="2188"/>
                  <a:ext cx="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4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3726" y="2284"/>
                  <a:ext cx="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311" name="Line 23"/>
              <p:cNvSpPr>
                <a:spLocks noChangeShapeType="1"/>
              </p:cNvSpPr>
              <p:nvPr/>
            </p:nvSpPr>
            <p:spPr bwMode="auto">
              <a:xfrm>
                <a:off x="4020" y="2240"/>
                <a:ext cx="2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12" name="Line 24"/>
            <p:cNvSpPr>
              <a:spLocks noChangeShapeType="1"/>
            </p:cNvSpPr>
            <p:nvPr/>
          </p:nvSpPr>
          <p:spPr bwMode="auto">
            <a:xfrm>
              <a:off x="4100" y="3008"/>
              <a:ext cx="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Line 25"/>
            <p:cNvSpPr>
              <a:spLocks noChangeShapeType="1"/>
            </p:cNvSpPr>
            <p:nvPr/>
          </p:nvSpPr>
          <p:spPr bwMode="auto">
            <a:xfrm>
              <a:off x="2336" y="2524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Line 26"/>
            <p:cNvSpPr>
              <a:spLocks noChangeShapeType="1"/>
            </p:cNvSpPr>
            <p:nvPr/>
          </p:nvSpPr>
          <p:spPr bwMode="auto">
            <a:xfrm>
              <a:off x="3680" y="2500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Line 27"/>
            <p:cNvSpPr>
              <a:spLocks noChangeShapeType="1"/>
            </p:cNvSpPr>
            <p:nvPr/>
          </p:nvSpPr>
          <p:spPr bwMode="auto">
            <a:xfrm>
              <a:off x="2884" y="3008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Line 28"/>
            <p:cNvSpPr>
              <a:spLocks noChangeShapeType="1"/>
            </p:cNvSpPr>
            <p:nvPr/>
          </p:nvSpPr>
          <p:spPr bwMode="auto">
            <a:xfrm>
              <a:off x="2900" y="2240"/>
              <a:ext cx="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Rectangle 29"/>
            <p:cNvSpPr>
              <a:spLocks noChangeArrowheads="1"/>
            </p:cNvSpPr>
            <p:nvPr/>
          </p:nvSpPr>
          <p:spPr bwMode="auto">
            <a:xfrm>
              <a:off x="2247" y="2182"/>
              <a:ext cx="189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>
                  <a:latin typeface="Book Antiqua" pitchFamily="18" charset="0"/>
                </a:rPr>
                <a:t>A</a:t>
              </a:r>
            </a:p>
          </p:txBody>
        </p:sp>
        <p:sp>
          <p:nvSpPr>
            <p:cNvPr id="12318" name="Rectangle 30"/>
            <p:cNvSpPr>
              <a:spLocks noChangeArrowheads="1"/>
            </p:cNvSpPr>
            <p:nvPr/>
          </p:nvSpPr>
          <p:spPr bwMode="auto">
            <a:xfrm>
              <a:off x="3583" y="2166"/>
              <a:ext cx="17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>
                  <a:latin typeface="Book Antiqua" pitchFamily="18" charset="0"/>
                </a:rPr>
                <a:t>B</a:t>
              </a:r>
            </a:p>
          </p:txBody>
        </p:sp>
        <p:sp>
          <p:nvSpPr>
            <p:cNvPr id="12319" name="Rectangle 31"/>
            <p:cNvSpPr>
              <a:spLocks noChangeArrowheads="1"/>
            </p:cNvSpPr>
            <p:nvPr/>
          </p:nvSpPr>
          <p:spPr bwMode="auto">
            <a:xfrm>
              <a:off x="2239" y="2910"/>
              <a:ext cx="182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>
                  <a:latin typeface="Book Antiqua" pitchFamily="18" charset="0"/>
                </a:rPr>
                <a:t>C</a:t>
              </a:r>
            </a:p>
          </p:txBody>
        </p:sp>
        <p:sp>
          <p:nvSpPr>
            <p:cNvPr id="12320" name="Rectangle 32"/>
            <p:cNvSpPr>
              <a:spLocks noChangeArrowheads="1"/>
            </p:cNvSpPr>
            <p:nvPr/>
          </p:nvSpPr>
          <p:spPr bwMode="auto">
            <a:xfrm>
              <a:off x="3583" y="2910"/>
              <a:ext cx="188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>
                  <a:latin typeface="Book Antiqua" pitchFamily="18" charset="0"/>
                </a:rPr>
                <a:t>D</a:t>
              </a:r>
            </a:p>
          </p:txBody>
        </p:sp>
        <p:sp>
          <p:nvSpPr>
            <p:cNvPr id="12321" name="Rectangle 33"/>
            <p:cNvSpPr>
              <a:spLocks noChangeArrowheads="1"/>
            </p:cNvSpPr>
            <p:nvPr/>
          </p:nvSpPr>
          <p:spPr bwMode="auto">
            <a:xfrm>
              <a:off x="671" y="2855"/>
              <a:ext cx="92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0.10 m</a:t>
              </a:r>
              <a:r>
                <a:rPr lang="en-US" sz="2400" baseline="30000">
                  <a:latin typeface="Book Antiqua" pitchFamily="18" charset="0"/>
                </a:rPr>
                <a:t>3</a:t>
              </a:r>
              <a:r>
                <a:rPr lang="en-US" sz="2400">
                  <a:latin typeface="Book Antiqua" pitchFamily="18" charset="0"/>
                </a:rPr>
                <a:t>/s</a:t>
              </a:r>
            </a:p>
          </p:txBody>
        </p:sp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671" y="2095"/>
              <a:ext cx="92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0.32 m</a:t>
              </a:r>
              <a:r>
                <a:rPr lang="en-US" sz="2400" baseline="30000">
                  <a:latin typeface="Book Antiqua" pitchFamily="18" charset="0"/>
                </a:rPr>
                <a:t>3</a:t>
              </a:r>
              <a:r>
                <a:rPr lang="en-US" sz="2400">
                  <a:latin typeface="Book Antiqua" pitchFamily="18" charset="0"/>
                </a:rPr>
                <a:t>/s</a:t>
              </a:r>
            </a:p>
          </p:txBody>
        </p:sp>
        <p:sp>
          <p:nvSpPr>
            <p:cNvPr id="12323" name="Rectangle 35"/>
            <p:cNvSpPr>
              <a:spLocks noChangeArrowheads="1"/>
            </p:cNvSpPr>
            <p:nvPr/>
          </p:nvSpPr>
          <p:spPr bwMode="auto">
            <a:xfrm>
              <a:off x="4479" y="2055"/>
              <a:ext cx="92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0.28 m</a:t>
              </a:r>
              <a:r>
                <a:rPr lang="en-US" sz="2400" baseline="30000">
                  <a:latin typeface="Book Antiqua" pitchFamily="18" charset="0"/>
                </a:rPr>
                <a:t>3</a:t>
              </a:r>
              <a:r>
                <a:rPr lang="en-US" sz="2400">
                  <a:latin typeface="Book Antiqua" pitchFamily="18" charset="0"/>
                </a:rPr>
                <a:t>/s</a:t>
              </a:r>
            </a:p>
          </p:txBody>
        </p:sp>
        <p:sp>
          <p:nvSpPr>
            <p:cNvPr id="12324" name="Rectangle 36"/>
            <p:cNvSpPr>
              <a:spLocks noChangeArrowheads="1"/>
            </p:cNvSpPr>
            <p:nvPr/>
          </p:nvSpPr>
          <p:spPr bwMode="auto">
            <a:xfrm>
              <a:off x="4535" y="2863"/>
              <a:ext cx="92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0.14 m</a:t>
              </a:r>
              <a:r>
                <a:rPr lang="en-US" sz="2400" baseline="30000">
                  <a:latin typeface="Book Antiqua" pitchFamily="18" charset="0"/>
                </a:rPr>
                <a:t>3</a:t>
              </a:r>
              <a:r>
                <a:rPr lang="en-US" sz="2400">
                  <a:latin typeface="Book Antiqua" pitchFamily="18" charset="0"/>
                </a:rPr>
                <a:t>/s</a:t>
              </a:r>
            </a:p>
          </p:txBody>
        </p:sp>
        <p:sp>
          <p:nvSpPr>
            <p:cNvPr id="12327" name="Line 39"/>
            <p:cNvSpPr>
              <a:spLocks noChangeShapeType="1"/>
            </p:cNvSpPr>
            <p:nvPr/>
          </p:nvSpPr>
          <p:spPr bwMode="auto">
            <a:xfrm>
              <a:off x="2344" y="3124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Line 40"/>
            <p:cNvSpPr>
              <a:spLocks noChangeShapeType="1"/>
            </p:cNvSpPr>
            <p:nvPr/>
          </p:nvSpPr>
          <p:spPr bwMode="auto">
            <a:xfrm>
              <a:off x="3680" y="3140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Line 41"/>
            <p:cNvSpPr>
              <a:spLocks noChangeShapeType="1"/>
            </p:cNvSpPr>
            <p:nvPr/>
          </p:nvSpPr>
          <p:spPr bwMode="auto">
            <a:xfrm>
              <a:off x="2348" y="3272"/>
              <a:ext cx="1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42"/>
            <p:cNvSpPr>
              <a:spLocks noChangeArrowheads="1"/>
            </p:cNvSpPr>
            <p:nvPr/>
          </p:nvSpPr>
          <p:spPr bwMode="auto">
            <a:xfrm>
              <a:off x="2751" y="3127"/>
              <a:ext cx="620" cy="28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200 m</a:t>
              </a:r>
            </a:p>
          </p:txBody>
        </p:sp>
        <p:sp>
          <p:nvSpPr>
            <p:cNvPr id="12331" name="Line 43"/>
            <p:cNvSpPr>
              <a:spLocks noChangeShapeType="1"/>
            </p:cNvSpPr>
            <p:nvPr/>
          </p:nvSpPr>
          <p:spPr bwMode="auto">
            <a:xfrm flipV="1">
              <a:off x="572" y="2228"/>
              <a:ext cx="0" cy="7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2" name="Rectangle 44"/>
            <p:cNvSpPr>
              <a:spLocks noChangeArrowheads="1"/>
            </p:cNvSpPr>
            <p:nvPr/>
          </p:nvSpPr>
          <p:spPr bwMode="auto">
            <a:xfrm>
              <a:off x="311" y="2455"/>
              <a:ext cx="620" cy="28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100 m</a:t>
              </a:r>
            </a:p>
          </p:txBody>
        </p:sp>
        <p:grpSp>
          <p:nvGrpSpPr>
            <p:cNvPr id="12335" name="Group 47"/>
            <p:cNvGrpSpPr>
              <a:grpSpLocks/>
            </p:cNvGrpSpPr>
            <p:nvPr/>
          </p:nvGrpSpPr>
          <p:grpSpPr bwMode="auto">
            <a:xfrm>
              <a:off x="420" y="2220"/>
              <a:ext cx="269" cy="764"/>
              <a:chOff x="420" y="2220"/>
              <a:chExt cx="269" cy="764"/>
            </a:xfrm>
          </p:grpSpPr>
          <p:sp>
            <p:nvSpPr>
              <p:cNvPr id="12333" name="Line 45"/>
              <p:cNvSpPr>
                <a:spLocks noChangeShapeType="1"/>
              </p:cNvSpPr>
              <p:nvPr/>
            </p:nvSpPr>
            <p:spPr bwMode="auto">
              <a:xfrm>
                <a:off x="420" y="2220"/>
                <a:ext cx="25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4" name="Line 46"/>
              <p:cNvSpPr>
                <a:spLocks noChangeShapeType="1"/>
              </p:cNvSpPr>
              <p:nvPr/>
            </p:nvSpPr>
            <p:spPr bwMode="auto">
              <a:xfrm>
                <a:off x="435" y="2984"/>
                <a:ext cx="25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38" name="Group 50"/>
            <p:cNvGrpSpPr>
              <a:grpSpLocks/>
            </p:cNvGrpSpPr>
            <p:nvPr/>
          </p:nvGrpSpPr>
          <p:grpSpPr bwMode="auto">
            <a:xfrm>
              <a:off x="1574" y="2195"/>
              <a:ext cx="728" cy="96"/>
              <a:chOff x="3718" y="2196"/>
              <a:chExt cx="728" cy="96"/>
            </a:xfrm>
          </p:grpSpPr>
          <p:grpSp>
            <p:nvGrpSpPr>
              <p:cNvPr id="12339" name="Group 51"/>
              <p:cNvGrpSpPr>
                <a:grpSpLocks/>
              </p:cNvGrpSpPr>
              <p:nvPr/>
            </p:nvGrpSpPr>
            <p:grpSpPr bwMode="auto">
              <a:xfrm>
                <a:off x="3718" y="2196"/>
                <a:ext cx="728" cy="96"/>
                <a:chOff x="3726" y="2188"/>
                <a:chExt cx="728" cy="96"/>
              </a:xfrm>
            </p:grpSpPr>
            <p:sp>
              <p:nvSpPr>
                <p:cNvPr id="12340" name="Rectangle 52"/>
                <p:cNvSpPr>
                  <a:spLocks noChangeArrowheads="1"/>
                </p:cNvSpPr>
                <p:nvPr/>
              </p:nvSpPr>
              <p:spPr bwMode="auto">
                <a:xfrm>
                  <a:off x="3728" y="2188"/>
                  <a:ext cx="724" cy="9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41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3726" y="2188"/>
                  <a:ext cx="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42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3726" y="2284"/>
                  <a:ext cx="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343" name="Line 55"/>
              <p:cNvSpPr>
                <a:spLocks noChangeShapeType="1"/>
              </p:cNvSpPr>
              <p:nvPr/>
            </p:nvSpPr>
            <p:spPr bwMode="auto">
              <a:xfrm>
                <a:off x="4020" y="2240"/>
                <a:ext cx="2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Network Analysis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Assign a flow to each pipe link </a:t>
            </a:r>
          </a:p>
          <a:p>
            <a:r>
              <a:rPr lang="en-US"/>
              <a:t>Flow into each junction must equal flow out of the junction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244850" y="4743450"/>
            <a:ext cx="2273300" cy="13589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3397250" y="4895850"/>
            <a:ext cx="1968500" cy="1054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25" name="Group 13"/>
          <p:cNvGrpSpPr>
            <a:grpSpLocks/>
          </p:cNvGrpSpPr>
          <p:nvPr/>
        </p:nvGrpSpPr>
        <p:grpSpPr bwMode="auto">
          <a:xfrm>
            <a:off x="5508625" y="5949950"/>
            <a:ext cx="1155700" cy="152400"/>
            <a:chOff x="3742" y="3340"/>
            <a:chExt cx="728" cy="96"/>
          </a:xfrm>
        </p:grpSpPr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3744" y="3340"/>
              <a:ext cx="724" cy="9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 flipH="1">
              <a:off x="3742" y="3340"/>
              <a:ext cx="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Line 12"/>
            <p:cNvSpPr>
              <a:spLocks noChangeShapeType="1"/>
            </p:cNvSpPr>
            <p:nvPr/>
          </p:nvSpPr>
          <p:spPr bwMode="auto">
            <a:xfrm flipH="1">
              <a:off x="3742" y="3436"/>
              <a:ext cx="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9" name="Group 17"/>
          <p:cNvGrpSpPr>
            <a:grpSpLocks/>
          </p:cNvGrpSpPr>
          <p:nvPr/>
        </p:nvGrpSpPr>
        <p:grpSpPr bwMode="auto">
          <a:xfrm>
            <a:off x="2105025" y="5949950"/>
            <a:ext cx="1155700" cy="152400"/>
            <a:chOff x="1582" y="3340"/>
            <a:chExt cx="728" cy="96"/>
          </a:xfrm>
        </p:grpSpPr>
        <p:sp>
          <p:nvSpPr>
            <p:cNvPr id="13326" name="Rectangle 14"/>
            <p:cNvSpPr>
              <a:spLocks noChangeArrowheads="1"/>
            </p:cNvSpPr>
            <p:nvPr/>
          </p:nvSpPr>
          <p:spPr bwMode="auto">
            <a:xfrm>
              <a:off x="1584" y="3340"/>
              <a:ext cx="724" cy="9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 flipH="1">
              <a:off x="1582" y="3340"/>
              <a:ext cx="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 flipH="1">
              <a:off x="1582" y="3436"/>
              <a:ext cx="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33" name="Group 21"/>
          <p:cNvGrpSpPr>
            <a:grpSpLocks/>
          </p:cNvGrpSpPr>
          <p:nvPr/>
        </p:nvGrpSpPr>
        <p:grpSpPr bwMode="auto">
          <a:xfrm>
            <a:off x="2105025" y="4743450"/>
            <a:ext cx="1155700" cy="152400"/>
            <a:chOff x="1582" y="2572"/>
            <a:chExt cx="728" cy="96"/>
          </a:xfrm>
        </p:grpSpPr>
        <p:sp>
          <p:nvSpPr>
            <p:cNvPr id="13330" name="Rectangle 18"/>
            <p:cNvSpPr>
              <a:spLocks noChangeArrowheads="1"/>
            </p:cNvSpPr>
            <p:nvPr/>
          </p:nvSpPr>
          <p:spPr bwMode="auto">
            <a:xfrm>
              <a:off x="1584" y="2572"/>
              <a:ext cx="724" cy="9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 flipH="1">
              <a:off x="1582" y="2572"/>
              <a:ext cx="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 flipH="1">
              <a:off x="1582" y="2668"/>
              <a:ext cx="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2457450" y="60325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>
            <a:off x="2482850" y="4813300"/>
            <a:ext cx="266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5988050" y="4813300"/>
            <a:ext cx="33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>
            <a:off x="6115050" y="6032500"/>
            <a:ext cx="33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>
            <a:off x="3314700" y="5264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>
            <a:off x="5448300" y="52260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4184650" y="60325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>
            <a:off x="4210050" y="4813300"/>
            <a:ext cx="266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3173413" y="4721225"/>
            <a:ext cx="300037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>
                <a:latin typeface="Book Antiqua" pitchFamily="18" charset="0"/>
              </a:rPr>
              <a:t>A</a:t>
            </a: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5294313" y="4695825"/>
            <a:ext cx="274637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>
                <a:latin typeface="Book Antiqua" pitchFamily="18" charset="0"/>
              </a:rPr>
              <a:t>B</a:t>
            </a:r>
          </a:p>
        </p:txBody>
      </p: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3160713" y="5876925"/>
            <a:ext cx="288925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>
                <a:latin typeface="Book Antiqua" pitchFamily="18" charset="0"/>
              </a:rPr>
              <a:t>C</a:t>
            </a: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5294313" y="5876925"/>
            <a:ext cx="298450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>
                <a:latin typeface="Book Antiqua" pitchFamily="18" charset="0"/>
              </a:rPr>
              <a:t>D</a:t>
            </a:r>
          </a:p>
        </p:txBody>
      </p:sp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671513" y="5789613"/>
            <a:ext cx="14747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0.10 m</a:t>
            </a:r>
            <a:r>
              <a:rPr lang="en-US" sz="2400" baseline="30000">
                <a:latin typeface="Book Antiqua" pitchFamily="18" charset="0"/>
              </a:rPr>
              <a:t>3</a:t>
            </a:r>
            <a:r>
              <a:rPr lang="en-US" sz="2400">
                <a:latin typeface="Book Antiqua" pitchFamily="18" charset="0"/>
              </a:rPr>
              <a:t>/s</a:t>
            </a:r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671513" y="4583113"/>
            <a:ext cx="14747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0.32 m</a:t>
            </a:r>
            <a:r>
              <a:rPr lang="en-US" sz="2400" baseline="30000">
                <a:latin typeface="Book Antiqua" pitchFamily="18" charset="0"/>
              </a:rPr>
              <a:t>3</a:t>
            </a:r>
            <a:r>
              <a:rPr lang="en-US" sz="2400">
                <a:latin typeface="Book Antiqua" pitchFamily="18" charset="0"/>
              </a:rPr>
              <a:t>/s</a:t>
            </a:r>
          </a:p>
        </p:txBody>
      </p:sp>
      <p:sp>
        <p:nvSpPr>
          <p:cNvPr id="13348" name="Rectangle 36"/>
          <p:cNvSpPr>
            <a:spLocks noChangeArrowheads="1"/>
          </p:cNvSpPr>
          <p:nvPr/>
        </p:nvSpPr>
        <p:spPr bwMode="auto">
          <a:xfrm>
            <a:off x="6716713" y="4519613"/>
            <a:ext cx="14747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0.28 m</a:t>
            </a:r>
            <a:r>
              <a:rPr lang="en-US" sz="2400" baseline="30000">
                <a:latin typeface="Book Antiqua" pitchFamily="18" charset="0"/>
              </a:rPr>
              <a:t>3</a:t>
            </a:r>
            <a:r>
              <a:rPr lang="en-US" sz="2400">
                <a:latin typeface="Book Antiqua" pitchFamily="18" charset="0"/>
              </a:rPr>
              <a:t>/s</a:t>
            </a:r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6805613" y="5802313"/>
            <a:ext cx="14747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0.14 m</a:t>
            </a:r>
            <a:r>
              <a:rPr lang="en-US" sz="2400" baseline="30000">
                <a:latin typeface="Book Antiqua" pitchFamily="18" charset="0"/>
              </a:rPr>
              <a:t>3</a:t>
            </a:r>
            <a:r>
              <a:rPr lang="en-US" sz="2400">
                <a:latin typeface="Book Antiqua" pitchFamily="18" charset="0"/>
              </a:rPr>
              <a:t>/s</a:t>
            </a:r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4149725" y="4848225"/>
            <a:ext cx="717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0.32</a:t>
            </a:r>
          </a:p>
        </p:txBody>
      </p:sp>
      <p:sp>
        <p:nvSpPr>
          <p:cNvPr id="13352" name="Rectangle 40"/>
          <p:cNvSpPr>
            <a:spLocks noChangeArrowheads="1"/>
          </p:cNvSpPr>
          <p:nvPr/>
        </p:nvSpPr>
        <p:spPr bwMode="auto">
          <a:xfrm>
            <a:off x="3349625" y="5153025"/>
            <a:ext cx="717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0.00</a:t>
            </a:r>
          </a:p>
        </p:txBody>
      </p:sp>
      <p:sp>
        <p:nvSpPr>
          <p:cNvPr id="13353" name="Rectangle 41"/>
          <p:cNvSpPr>
            <a:spLocks noChangeArrowheads="1"/>
          </p:cNvSpPr>
          <p:nvPr/>
        </p:nvSpPr>
        <p:spPr bwMode="auto">
          <a:xfrm>
            <a:off x="4010025" y="6134100"/>
            <a:ext cx="717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0.10</a:t>
            </a:r>
          </a:p>
        </p:txBody>
      </p:sp>
      <p:sp>
        <p:nvSpPr>
          <p:cNvPr id="13354" name="Rectangle 42"/>
          <p:cNvSpPr>
            <a:spLocks noChangeArrowheads="1"/>
          </p:cNvSpPr>
          <p:nvPr/>
        </p:nvSpPr>
        <p:spPr bwMode="auto">
          <a:xfrm>
            <a:off x="5508625" y="5191125"/>
            <a:ext cx="717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0.04</a:t>
            </a:r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3606800" y="428625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56" name="Rectangle 44"/>
          <p:cNvSpPr>
            <a:spLocks noChangeArrowheads="1"/>
          </p:cNvSpPr>
          <p:nvPr/>
        </p:nvSpPr>
        <p:spPr bwMode="auto">
          <a:xfrm>
            <a:off x="3041650" y="3844925"/>
            <a:ext cx="1231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arbitrary</a:t>
            </a:r>
          </a:p>
        </p:txBody>
      </p:sp>
      <p:sp>
        <p:nvSpPr>
          <p:cNvPr id="13359" name="Line 47"/>
          <p:cNvSpPr>
            <a:spLocks noChangeShapeType="1"/>
          </p:cNvSpPr>
          <p:nvPr/>
        </p:nvSpPr>
        <p:spPr bwMode="auto">
          <a:xfrm>
            <a:off x="3040063" y="4249738"/>
            <a:ext cx="1220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3320" name="Group 8"/>
          <p:cNvGrpSpPr>
            <a:grpSpLocks/>
          </p:cNvGrpSpPr>
          <p:nvPr/>
        </p:nvGrpSpPr>
        <p:grpSpPr bwMode="auto">
          <a:xfrm>
            <a:off x="5483225" y="4743450"/>
            <a:ext cx="1155700" cy="152400"/>
            <a:chOff x="3742" y="2572"/>
            <a:chExt cx="728" cy="96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3744" y="2572"/>
              <a:ext cx="724" cy="9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 flipH="1">
              <a:off x="3742" y="2572"/>
              <a:ext cx="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 flipH="1">
              <a:off x="3742" y="2668"/>
              <a:ext cx="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60" name="Line 48"/>
          <p:cNvSpPr>
            <a:spLocks noChangeShapeType="1"/>
          </p:cNvSpPr>
          <p:nvPr/>
        </p:nvSpPr>
        <p:spPr bwMode="auto">
          <a:xfrm>
            <a:off x="3443288" y="5580063"/>
            <a:ext cx="574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61" name="Line 49"/>
          <p:cNvSpPr>
            <a:spLocks noChangeShapeType="1"/>
          </p:cNvSpPr>
          <p:nvPr/>
        </p:nvSpPr>
        <p:spPr bwMode="auto">
          <a:xfrm>
            <a:off x="4230688" y="5256213"/>
            <a:ext cx="574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62" name="Line 50"/>
          <p:cNvSpPr>
            <a:spLocks noChangeShapeType="1"/>
          </p:cNvSpPr>
          <p:nvPr/>
        </p:nvSpPr>
        <p:spPr bwMode="auto">
          <a:xfrm>
            <a:off x="5605463" y="5580063"/>
            <a:ext cx="574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63" name="Line 51"/>
          <p:cNvSpPr>
            <a:spLocks noChangeShapeType="1"/>
          </p:cNvSpPr>
          <p:nvPr/>
        </p:nvSpPr>
        <p:spPr bwMode="auto">
          <a:xfrm>
            <a:off x="4098925" y="6515100"/>
            <a:ext cx="574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1" grpId="0" build="p" autoUpdateAnimBg="0"/>
      <p:bldP spid="13352" grpId="0" build="p" autoUpdateAnimBg="0"/>
      <p:bldP spid="13353" grpId="0" build="p" autoUpdateAnimBg="0"/>
      <p:bldP spid="13354" grpId="0" build="p" autoUpdateAnimBg="0"/>
      <p:bldP spid="1335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Network Analysis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858963"/>
            <a:ext cx="7772400" cy="6223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Calculate the head loss in each pipe</a:t>
            </a:r>
          </a:p>
        </p:txBody>
      </p:sp>
      <p:sp>
        <p:nvSpPr>
          <p:cNvPr id="14379" name="Rectangle 43"/>
          <p:cNvSpPr>
            <a:spLocks noChangeArrowheads="1"/>
          </p:cNvSpPr>
          <p:nvPr/>
        </p:nvSpPr>
        <p:spPr bwMode="auto">
          <a:xfrm>
            <a:off x="3263900" y="2614613"/>
            <a:ext cx="29892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f=0.02 for Re&gt;200000</a:t>
            </a:r>
          </a:p>
        </p:txBody>
      </p:sp>
      <p:graphicFrame>
        <p:nvGraphicFramePr>
          <p:cNvPr id="14380" name="Object 4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3413" y="2441575"/>
          <a:ext cx="2095500" cy="838200"/>
        </p:xfrm>
        <a:graphic>
          <a:graphicData uri="http://schemas.openxmlformats.org/presentationml/2006/ole">
            <p:oleObj spid="_x0000_s14380" name="Equation" r:id="rId3" imgW="2108160" imgH="850680" progId="Equation.3">
              <p:embed/>
            </p:oleObj>
          </a:graphicData>
        </a:graphic>
      </p:graphicFrame>
      <p:graphicFrame>
        <p:nvGraphicFramePr>
          <p:cNvPr id="14381" name="Object 4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95313" y="3398838"/>
          <a:ext cx="1331912" cy="419100"/>
        </p:xfrm>
        <a:graphic>
          <a:graphicData uri="http://schemas.openxmlformats.org/presentationml/2006/ole">
            <p:oleObj spid="_x0000_s14381" name="Equation" r:id="rId4" imgW="1346040" imgH="431640" progId="Equation.DSMT4">
              <p:embed/>
            </p:oleObj>
          </a:graphicData>
        </a:graphic>
      </p:graphicFrame>
      <p:graphicFrame>
        <p:nvGraphicFramePr>
          <p:cNvPr id="14382" name="Object 46">
            <a:hlinkClick r:id="" action="ppaction://ole?verb=0"/>
          </p:cNvPr>
          <p:cNvGraphicFramePr>
            <a:graphicFrameLocks/>
          </p:cNvGraphicFramePr>
          <p:nvPr/>
        </p:nvGraphicFramePr>
        <p:xfrm>
          <a:off x="661988" y="3811588"/>
          <a:ext cx="3403600" cy="1023937"/>
        </p:xfrm>
        <a:graphic>
          <a:graphicData uri="http://schemas.openxmlformats.org/presentationml/2006/ole">
            <p:oleObj spid="_x0000_s14382" name="Equation" r:id="rId5" imgW="3416040" imgH="1041120" progId="Equation.DSMT4">
              <p:embed/>
            </p:oleObj>
          </a:graphicData>
        </a:graphic>
      </p:graphicFrame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4532313" y="3744913"/>
            <a:ext cx="144145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k</a:t>
            </a:r>
            <a:r>
              <a:rPr lang="en-US" sz="2400" baseline="-25000">
                <a:latin typeface="Book Antiqua" pitchFamily="18" charset="0"/>
              </a:rPr>
              <a:t>1</a:t>
            </a:r>
            <a:r>
              <a:rPr lang="en-US" sz="2400">
                <a:latin typeface="Book Antiqua" pitchFamily="18" charset="0"/>
              </a:rPr>
              <a:t>,k</a:t>
            </a:r>
            <a:r>
              <a:rPr lang="en-US" sz="2400" baseline="-25000">
                <a:latin typeface="Book Antiqua" pitchFamily="18" charset="0"/>
              </a:rPr>
              <a:t>3</a:t>
            </a:r>
            <a:r>
              <a:rPr lang="en-US" sz="2400">
                <a:latin typeface="Book Antiqua" pitchFamily="18" charset="0"/>
              </a:rPr>
              <a:t>=339</a:t>
            </a:r>
          </a:p>
          <a:p>
            <a:r>
              <a:rPr lang="en-US" sz="2400">
                <a:latin typeface="Book Antiqua" pitchFamily="18" charset="0"/>
              </a:rPr>
              <a:t>k</a:t>
            </a:r>
            <a:r>
              <a:rPr lang="en-US" sz="2400" baseline="-25000">
                <a:latin typeface="Book Antiqua" pitchFamily="18" charset="0"/>
              </a:rPr>
              <a:t>2</a:t>
            </a:r>
            <a:r>
              <a:rPr lang="en-US" sz="2400">
                <a:latin typeface="Book Antiqua" pitchFamily="18" charset="0"/>
              </a:rPr>
              <a:t>,k</a:t>
            </a:r>
            <a:r>
              <a:rPr lang="en-US" sz="2400" baseline="-25000">
                <a:latin typeface="Book Antiqua" pitchFamily="18" charset="0"/>
              </a:rPr>
              <a:t>4</a:t>
            </a:r>
            <a:r>
              <a:rPr lang="en-US" sz="2400">
                <a:latin typeface="Book Antiqua" pitchFamily="18" charset="0"/>
              </a:rPr>
              <a:t>=169</a:t>
            </a:r>
          </a:p>
        </p:txBody>
      </p:sp>
      <p:grpSp>
        <p:nvGrpSpPr>
          <p:cNvPr id="14396" name="Group 60"/>
          <p:cNvGrpSpPr>
            <a:grpSpLocks/>
          </p:cNvGrpSpPr>
          <p:nvPr/>
        </p:nvGrpSpPr>
        <p:grpSpPr bwMode="auto">
          <a:xfrm>
            <a:off x="822325" y="4945063"/>
            <a:ext cx="7608888" cy="1736725"/>
            <a:chOff x="518" y="3115"/>
            <a:chExt cx="4793" cy="1094"/>
          </a:xfrm>
        </p:grpSpPr>
        <p:grpSp>
          <p:nvGrpSpPr>
            <p:cNvPr id="14344" name="Group 8"/>
            <p:cNvGrpSpPr>
              <a:grpSpLocks/>
            </p:cNvGrpSpPr>
            <p:nvPr/>
          </p:nvGrpSpPr>
          <p:grpSpPr bwMode="auto">
            <a:xfrm>
              <a:off x="3565" y="3256"/>
              <a:ext cx="728" cy="96"/>
              <a:chOff x="3750" y="3148"/>
              <a:chExt cx="728" cy="96"/>
            </a:xfrm>
          </p:grpSpPr>
          <p:sp>
            <p:nvSpPr>
              <p:cNvPr id="14341" name="Rectangle 5"/>
              <p:cNvSpPr>
                <a:spLocks noChangeArrowheads="1"/>
              </p:cNvSpPr>
              <p:nvPr/>
            </p:nvSpPr>
            <p:spPr bwMode="auto">
              <a:xfrm>
                <a:off x="3752" y="3148"/>
                <a:ext cx="724" cy="9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2" name="Line 6"/>
              <p:cNvSpPr>
                <a:spLocks noChangeShapeType="1"/>
              </p:cNvSpPr>
              <p:nvPr/>
            </p:nvSpPr>
            <p:spPr bwMode="auto">
              <a:xfrm flipH="1">
                <a:off x="3750" y="3148"/>
                <a:ext cx="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3" name="Line 7"/>
              <p:cNvSpPr>
                <a:spLocks noChangeShapeType="1"/>
              </p:cNvSpPr>
              <p:nvPr/>
            </p:nvSpPr>
            <p:spPr bwMode="auto">
              <a:xfrm flipH="1">
                <a:off x="3750" y="3244"/>
                <a:ext cx="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40" name="Rectangle 4"/>
            <p:cNvSpPr>
              <a:spLocks noChangeArrowheads="1"/>
            </p:cNvSpPr>
            <p:nvPr/>
          </p:nvSpPr>
          <p:spPr bwMode="auto">
            <a:xfrm>
              <a:off x="2139" y="3256"/>
              <a:ext cx="1432" cy="85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2235" y="3352"/>
              <a:ext cx="1240" cy="6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49" name="Group 13"/>
            <p:cNvGrpSpPr>
              <a:grpSpLocks/>
            </p:cNvGrpSpPr>
            <p:nvPr/>
          </p:nvGrpSpPr>
          <p:grpSpPr bwMode="auto">
            <a:xfrm>
              <a:off x="3565" y="4016"/>
              <a:ext cx="728" cy="96"/>
              <a:chOff x="3750" y="3916"/>
              <a:chExt cx="728" cy="96"/>
            </a:xfrm>
          </p:grpSpPr>
          <p:sp>
            <p:nvSpPr>
              <p:cNvPr id="14346" name="Rectangle 10"/>
              <p:cNvSpPr>
                <a:spLocks noChangeArrowheads="1"/>
              </p:cNvSpPr>
              <p:nvPr/>
            </p:nvSpPr>
            <p:spPr bwMode="auto">
              <a:xfrm>
                <a:off x="3752" y="3916"/>
                <a:ext cx="724" cy="9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7" name="Line 11"/>
              <p:cNvSpPr>
                <a:spLocks noChangeShapeType="1"/>
              </p:cNvSpPr>
              <p:nvPr/>
            </p:nvSpPr>
            <p:spPr bwMode="auto">
              <a:xfrm flipH="1">
                <a:off x="3750" y="3916"/>
                <a:ext cx="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8" name="Line 12"/>
              <p:cNvSpPr>
                <a:spLocks noChangeShapeType="1"/>
              </p:cNvSpPr>
              <p:nvPr/>
            </p:nvSpPr>
            <p:spPr bwMode="auto">
              <a:xfrm flipH="1">
                <a:off x="3750" y="4012"/>
                <a:ext cx="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53" name="Group 17"/>
            <p:cNvGrpSpPr>
              <a:grpSpLocks/>
            </p:cNvGrpSpPr>
            <p:nvPr/>
          </p:nvGrpSpPr>
          <p:grpSpPr bwMode="auto">
            <a:xfrm>
              <a:off x="1421" y="4016"/>
              <a:ext cx="728" cy="96"/>
              <a:chOff x="1590" y="3916"/>
              <a:chExt cx="728" cy="96"/>
            </a:xfrm>
          </p:grpSpPr>
          <p:sp>
            <p:nvSpPr>
              <p:cNvPr id="14350" name="Rectangle 14"/>
              <p:cNvSpPr>
                <a:spLocks noChangeArrowheads="1"/>
              </p:cNvSpPr>
              <p:nvPr/>
            </p:nvSpPr>
            <p:spPr bwMode="auto">
              <a:xfrm>
                <a:off x="1592" y="3916"/>
                <a:ext cx="724" cy="9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1" name="Line 15"/>
              <p:cNvSpPr>
                <a:spLocks noChangeShapeType="1"/>
              </p:cNvSpPr>
              <p:nvPr/>
            </p:nvSpPr>
            <p:spPr bwMode="auto">
              <a:xfrm flipH="1">
                <a:off x="1590" y="3916"/>
                <a:ext cx="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2" name="Line 16"/>
              <p:cNvSpPr>
                <a:spLocks noChangeShapeType="1"/>
              </p:cNvSpPr>
              <p:nvPr/>
            </p:nvSpPr>
            <p:spPr bwMode="auto">
              <a:xfrm flipH="1">
                <a:off x="1590" y="4012"/>
                <a:ext cx="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57" name="Group 21"/>
            <p:cNvGrpSpPr>
              <a:grpSpLocks/>
            </p:cNvGrpSpPr>
            <p:nvPr/>
          </p:nvGrpSpPr>
          <p:grpSpPr bwMode="auto">
            <a:xfrm>
              <a:off x="1421" y="3256"/>
              <a:ext cx="728" cy="96"/>
              <a:chOff x="1590" y="3148"/>
              <a:chExt cx="728" cy="96"/>
            </a:xfrm>
          </p:grpSpPr>
          <p:sp>
            <p:nvSpPr>
              <p:cNvPr id="14354" name="Rectangle 18"/>
              <p:cNvSpPr>
                <a:spLocks noChangeArrowheads="1"/>
              </p:cNvSpPr>
              <p:nvPr/>
            </p:nvSpPr>
            <p:spPr bwMode="auto">
              <a:xfrm>
                <a:off x="1592" y="3148"/>
                <a:ext cx="724" cy="9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5" name="Line 19"/>
              <p:cNvSpPr>
                <a:spLocks noChangeShapeType="1"/>
              </p:cNvSpPr>
              <p:nvPr/>
            </p:nvSpPr>
            <p:spPr bwMode="auto">
              <a:xfrm flipH="1">
                <a:off x="1590" y="3148"/>
                <a:ext cx="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6" name="Line 20"/>
              <p:cNvSpPr>
                <a:spLocks noChangeShapeType="1"/>
              </p:cNvSpPr>
              <p:nvPr/>
            </p:nvSpPr>
            <p:spPr bwMode="auto">
              <a:xfrm flipH="1">
                <a:off x="1590" y="3244"/>
                <a:ext cx="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58" name="Line 22"/>
            <p:cNvSpPr>
              <a:spLocks noChangeShapeType="1"/>
            </p:cNvSpPr>
            <p:nvPr/>
          </p:nvSpPr>
          <p:spPr bwMode="auto">
            <a:xfrm>
              <a:off x="1643" y="4068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Line 23"/>
            <p:cNvSpPr>
              <a:spLocks noChangeShapeType="1"/>
            </p:cNvSpPr>
            <p:nvPr/>
          </p:nvSpPr>
          <p:spPr bwMode="auto">
            <a:xfrm>
              <a:off x="1659" y="3300"/>
              <a:ext cx="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Line 24"/>
            <p:cNvSpPr>
              <a:spLocks noChangeShapeType="1"/>
            </p:cNvSpPr>
            <p:nvPr/>
          </p:nvSpPr>
          <p:spPr bwMode="auto">
            <a:xfrm>
              <a:off x="3867" y="3300"/>
              <a:ext cx="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Line 25"/>
            <p:cNvSpPr>
              <a:spLocks noChangeShapeType="1"/>
            </p:cNvSpPr>
            <p:nvPr/>
          </p:nvSpPr>
          <p:spPr bwMode="auto">
            <a:xfrm>
              <a:off x="3947" y="4068"/>
              <a:ext cx="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Line 26"/>
            <p:cNvSpPr>
              <a:spLocks noChangeShapeType="1"/>
            </p:cNvSpPr>
            <p:nvPr/>
          </p:nvSpPr>
          <p:spPr bwMode="auto">
            <a:xfrm>
              <a:off x="2183" y="3584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3" name="Line 27"/>
            <p:cNvSpPr>
              <a:spLocks noChangeShapeType="1"/>
            </p:cNvSpPr>
            <p:nvPr/>
          </p:nvSpPr>
          <p:spPr bwMode="auto">
            <a:xfrm>
              <a:off x="3527" y="3560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4" name="Line 28"/>
            <p:cNvSpPr>
              <a:spLocks noChangeShapeType="1"/>
            </p:cNvSpPr>
            <p:nvPr/>
          </p:nvSpPr>
          <p:spPr bwMode="auto">
            <a:xfrm>
              <a:off x="2731" y="4068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Line 29"/>
            <p:cNvSpPr>
              <a:spLocks noChangeShapeType="1"/>
            </p:cNvSpPr>
            <p:nvPr/>
          </p:nvSpPr>
          <p:spPr bwMode="auto">
            <a:xfrm>
              <a:off x="2747" y="3300"/>
              <a:ext cx="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Rectangle 30"/>
            <p:cNvSpPr>
              <a:spLocks noChangeArrowheads="1"/>
            </p:cNvSpPr>
            <p:nvPr/>
          </p:nvSpPr>
          <p:spPr bwMode="auto">
            <a:xfrm>
              <a:off x="2094" y="3242"/>
              <a:ext cx="189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>
                  <a:latin typeface="Book Antiqua" pitchFamily="18" charset="0"/>
                </a:rPr>
                <a:t>A</a:t>
              </a:r>
            </a:p>
          </p:txBody>
        </p:sp>
        <p:sp>
          <p:nvSpPr>
            <p:cNvPr id="14367" name="Rectangle 31"/>
            <p:cNvSpPr>
              <a:spLocks noChangeArrowheads="1"/>
            </p:cNvSpPr>
            <p:nvPr/>
          </p:nvSpPr>
          <p:spPr bwMode="auto">
            <a:xfrm>
              <a:off x="3430" y="3226"/>
              <a:ext cx="17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>
                  <a:latin typeface="Book Antiqua" pitchFamily="18" charset="0"/>
                </a:rPr>
                <a:t>B</a:t>
              </a:r>
            </a:p>
          </p:txBody>
        </p:sp>
        <p:sp>
          <p:nvSpPr>
            <p:cNvPr id="14368" name="Rectangle 32"/>
            <p:cNvSpPr>
              <a:spLocks noChangeArrowheads="1"/>
            </p:cNvSpPr>
            <p:nvPr/>
          </p:nvSpPr>
          <p:spPr bwMode="auto">
            <a:xfrm>
              <a:off x="2086" y="3970"/>
              <a:ext cx="182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>
                  <a:latin typeface="Book Antiqua" pitchFamily="18" charset="0"/>
                </a:rPr>
                <a:t>C</a:t>
              </a:r>
            </a:p>
          </p:txBody>
        </p:sp>
        <p:sp>
          <p:nvSpPr>
            <p:cNvPr id="14369" name="Rectangle 33"/>
            <p:cNvSpPr>
              <a:spLocks noChangeArrowheads="1"/>
            </p:cNvSpPr>
            <p:nvPr/>
          </p:nvSpPr>
          <p:spPr bwMode="auto">
            <a:xfrm>
              <a:off x="3430" y="3970"/>
              <a:ext cx="188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>
                  <a:latin typeface="Book Antiqua" pitchFamily="18" charset="0"/>
                </a:rPr>
                <a:t>D</a:t>
              </a:r>
            </a:p>
          </p:txBody>
        </p:sp>
        <p:sp>
          <p:nvSpPr>
            <p:cNvPr id="14370" name="Rectangle 34"/>
            <p:cNvSpPr>
              <a:spLocks noChangeArrowheads="1"/>
            </p:cNvSpPr>
            <p:nvPr/>
          </p:nvSpPr>
          <p:spPr bwMode="auto">
            <a:xfrm>
              <a:off x="518" y="3915"/>
              <a:ext cx="92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0.10 m</a:t>
              </a:r>
              <a:r>
                <a:rPr lang="en-US" sz="2400" baseline="30000">
                  <a:latin typeface="Book Antiqua" pitchFamily="18" charset="0"/>
                </a:rPr>
                <a:t>3</a:t>
              </a:r>
              <a:r>
                <a:rPr lang="en-US" sz="2400">
                  <a:latin typeface="Book Antiqua" pitchFamily="18" charset="0"/>
                </a:rPr>
                <a:t>/s</a:t>
              </a:r>
            </a:p>
          </p:txBody>
        </p:sp>
        <p:sp>
          <p:nvSpPr>
            <p:cNvPr id="14371" name="Rectangle 35"/>
            <p:cNvSpPr>
              <a:spLocks noChangeArrowheads="1"/>
            </p:cNvSpPr>
            <p:nvPr/>
          </p:nvSpPr>
          <p:spPr bwMode="auto">
            <a:xfrm>
              <a:off x="518" y="3155"/>
              <a:ext cx="92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0.32 m</a:t>
              </a:r>
              <a:r>
                <a:rPr lang="en-US" sz="2400" baseline="30000">
                  <a:latin typeface="Book Antiqua" pitchFamily="18" charset="0"/>
                </a:rPr>
                <a:t>3</a:t>
              </a:r>
              <a:r>
                <a:rPr lang="en-US" sz="2400">
                  <a:latin typeface="Book Antiqua" pitchFamily="18" charset="0"/>
                </a:rPr>
                <a:t>/s</a:t>
              </a:r>
            </a:p>
          </p:txBody>
        </p:sp>
        <p:sp>
          <p:nvSpPr>
            <p:cNvPr id="14372" name="Rectangle 36"/>
            <p:cNvSpPr>
              <a:spLocks noChangeArrowheads="1"/>
            </p:cNvSpPr>
            <p:nvPr/>
          </p:nvSpPr>
          <p:spPr bwMode="auto">
            <a:xfrm>
              <a:off x="4326" y="3115"/>
              <a:ext cx="92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0.28 m</a:t>
              </a:r>
              <a:r>
                <a:rPr lang="en-US" sz="2400" baseline="30000">
                  <a:latin typeface="Book Antiqua" pitchFamily="18" charset="0"/>
                </a:rPr>
                <a:t>3</a:t>
              </a:r>
              <a:r>
                <a:rPr lang="en-US" sz="2400">
                  <a:latin typeface="Book Antiqua" pitchFamily="18" charset="0"/>
                </a:rPr>
                <a:t>/s</a:t>
              </a:r>
            </a:p>
          </p:txBody>
        </p:sp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4382" y="3923"/>
              <a:ext cx="92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0.14 m</a:t>
              </a:r>
              <a:r>
                <a:rPr lang="en-US" sz="2400" baseline="30000">
                  <a:latin typeface="Book Antiqua" pitchFamily="18" charset="0"/>
                </a:rPr>
                <a:t>3</a:t>
              </a:r>
              <a:r>
                <a:rPr lang="en-US" sz="2400">
                  <a:latin typeface="Book Antiqua" pitchFamily="18" charset="0"/>
                </a:rPr>
                <a:t>/s</a:t>
              </a:r>
            </a:p>
          </p:txBody>
        </p:sp>
        <p:sp>
          <p:nvSpPr>
            <p:cNvPr id="14375" name="Rectangle 39"/>
            <p:cNvSpPr>
              <a:spLocks noChangeArrowheads="1"/>
            </p:cNvSpPr>
            <p:nvPr/>
          </p:nvSpPr>
          <p:spPr bwMode="auto">
            <a:xfrm>
              <a:off x="2694" y="3355"/>
              <a:ext cx="114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endParaRPr lang="en-US" sz="1400">
                <a:latin typeface="Book Antiqua" pitchFamily="18" charset="0"/>
              </a:endParaRPr>
            </a:p>
          </p:txBody>
        </p:sp>
        <p:sp>
          <p:nvSpPr>
            <p:cNvPr id="14376" name="Rectangle 40"/>
            <p:cNvSpPr>
              <a:spLocks noChangeArrowheads="1"/>
            </p:cNvSpPr>
            <p:nvPr/>
          </p:nvSpPr>
          <p:spPr bwMode="auto">
            <a:xfrm>
              <a:off x="2206" y="3587"/>
              <a:ext cx="114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endParaRPr lang="en-US" sz="1400">
                <a:latin typeface="Book Antiqua" pitchFamily="18" charset="0"/>
              </a:endParaRPr>
            </a:p>
          </p:txBody>
        </p:sp>
        <p:sp>
          <p:nvSpPr>
            <p:cNvPr id="14377" name="Rectangle 41"/>
            <p:cNvSpPr>
              <a:spLocks noChangeArrowheads="1"/>
            </p:cNvSpPr>
            <p:nvPr/>
          </p:nvSpPr>
          <p:spPr bwMode="auto">
            <a:xfrm>
              <a:off x="2606" y="3851"/>
              <a:ext cx="114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endParaRPr lang="en-US" sz="1400">
                <a:latin typeface="Book Antiqua" pitchFamily="18" charset="0"/>
              </a:endParaRPr>
            </a:p>
          </p:txBody>
        </p:sp>
        <p:sp>
          <p:nvSpPr>
            <p:cNvPr id="14378" name="Rectangle 42"/>
            <p:cNvSpPr>
              <a:spLocks noChangeArrowheads="1"/>
            </p:cNvSpPr>
            <p:nvPr/>
          </p:nvSpPr>
          <p:spPr bwMode="auto">
            <a:xfrm>
              <a:off x="3566" y="3611"/>
              <a:ext cx="114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endParaRPr lang="en-US" sz="1400">
                <a:latin typeface="Book Antiqua" pitchFamily="18" charset="0"/>
              </a:endParaRPr>
            </a:p>
          </p:txBody>
        </p:sp>
        <p:sp>
          <p:nvSpPr>
            <p:cNvPr id="14383" name="Rectangle 47"/>
            <p:cNvSpPr>
              <a:spLocks noChangeArrowheads="1"/>
            </p:cNvSpPr>
            <p:nvPr/>
          </p:nvSpPr>
          <p:spPr bwMode="auto">
            <a:xfrm>
              <a:off x="2566" y="3226"/>
              <a:ext cx="162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>
                  <a:latin typeface="Book Antiqua" pitchFamily="18" charset="0"/>
                </a:rPr>
                <a:t>1</a:t>
              </a:r>
            </a:p>
          </p:txBody>
        </p:sp>
        <p:sp>
          <p:nvSpPr>
            <p:cNvPr id="14384" name="Rectangle 48"/>
            <p:cNvSpPr>
              <a:spLocks noChangeArrowheads="1"/>
            </p:cNvSpPr>
            <p:nvPr/>
          </p:nvSpPr>
          <p:spPr bwMode="auto">
            <a:xfrm>
              <a:off x="2091" y="3418"/>
              <a:ext cx="11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r>
                <a:rPr lang="en-US" sz="1200">
                  <a:latin typeface="Book Antiqua" pitchFamily="18" charset="0"/>
                </a:rPr>
                <a:t>4</a:t>
              </a:r>
            </a:p>
          </p:txBody>
        </p:sp>
        <p:sp>
          <p:nvSpPr>
            <p:cNvPr id="14385" name="Rectangle 49"/>
            <p:cNvSpPr>
              <a:spLocks noChangeArrowheads="1"/>
            </p:cNvSpPr>
            <p:nvPr/>
          </p:nvSpPr>
          <p:spPr bwMode="auto">
            <a:xfrm>
              <a:off x="3446" y="3410"/>
              <a:ext cx="162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>
                  <a:latin typeface="Book Antiqua" pitchFamily="18" charset="0"/>
                </a:rPr>
                <a:t>2</a:t>
              </a:r>
            </a:p>
          </p:txBody>
        </p:sp>
        <p:sp>
          <p:nvSpPr>
            <p:cNvPr id="14386" name="Rectangle 50"/>
            <p:cNvSpPr>
              <a:spLocks noChangeArrowheads="1"/>
            </p:cNvSpPr>
            <p:nvPr/>
          </p:nvSpPr>
          <p:spPr bwMode="auto">
            <a:xfrm>
              <a:off x="2958" y="3994"/>
              <a:ext cx="162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>
                  <a:latin typeface="Book Antiqua" pitchFamily="18" charset="0"/>
                </a:rPr>
                <a:t>3</a:t>
              </a:r>
            </a:p>
          </p:txBody>
        </p:sp>
      </p:grpSp>
      <p:grpSp>
        <p:nvGrpSpPr>
          <p:cNvPr id="14391" name="Group 55"/>
          <p:cNvGrpSpPr>
            <a:grpSpLocks/>
          </p:cNvGrpSpPr>
          <p:nvPr/>
        </p:nvGrpSpPr>
        <p:grpSpPr bwMode="auto">
          <a:xfrm>
            <a:off x="4214813" y="5576888"/>
            <a:ext cx="450850" cy="450850"/>
            <a:chOff x="2832" y="3413"/>
            <a:chExt cx="284" cy="284"/>
          </a:xfrm>
        </p:grpSpPr>
        <p:sp>
          <p:nvSpPr>
            <p:cNvPr id="14388" name="Arc 52"/>
            <p:cNvSpPr>
              <a:spLocks/>
            </p:cNvSpPr>
            <p:nvPr/>
          </p:nvSpPr>
          <p:spPr bwMode="auto">
            <a:xfrm>
              <a:off x="2976" y="3413"/>
              <a:ext cx="140" cy="1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 cap="rnd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9" name="Arc 53"/>
            <p:cNvSpPr>
              <a:spLocks/>
            </p:cNvSpPr>
            <p:nvPr/>
          </p:nvSpPr>
          <p:spPr bwMode="auto">
            <a:xfrm rot="16200000">
              <a:off x="2832" y="3413"/>
              <a:ext cx="140" cy="1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 cap="rnd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0" name="Arc 54"/>
            <p:cNvSpPr>
              <a:spLocks/>
            </p:cNvSpPr>
            <p:nvPr/>
          </p:nvSpPr>
          <p:spPr bwMode="auto">
            <a:xfrm rot="10800000">
              <a:off x="2832" y="3557"/>
              <a:ext cx="140" cy="1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 cap="rnd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92" name="Line 56"/>
          <p:cNvSpPr>
            <a:spLocks noChangeShapeType="1"/>
          </p:cNvSpPr>
          <p:nvPr/>
        </p:nvSpPr>
        <p:spPr bwMode="auto">
          <a:xfrm>
            <a:off x="6864350" y="3657600"/>
            <a:ext cx="189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93" name="Object 57">
            <a:hlinkClick r:id="" action="ppaction://ole?verb=0"/>
          </p:cNvPr>
          <p:cNvGraphicFramePr>
            <a:graphicFrameLocks/>
          </p:cNvGraphicFramePr>
          <p:nvPr/>
        </p:nvGraphicFramePr>
        <p:xfrm>
          <a:off x="6918325" y="1800225"/>
          <a:ext cx="2044700" cy="2921000"/>
        </p:xfrm>
        <a:graphic>
          <a:graphicData uri="http://schemas.openxmlformats.org/presentationml/2006/ole">
            <p:oleObj spid="_x0000_s14393" name="Equation" r:id="rId6" imgW="2057400" imgH="2933640" progId="Equation.3">
              <p:embed/>
            </p:oleObj>
          </a:graphicData>
        </a:graphic>
      </p:graphicFrame>
      <p:sp>
        <p:nvSpPr>
          <p:cNvPr id="14397" name="Line 61"/>
          <p:cNvSpPr>
            <a:spLocks noChangeShapeType="1"/>
          </p:cNvSpPr>
          <p:nvPr/>
        </p:nvSpPr>
        <p:spPr bwMode="auto">
          <a:xfrm>
            <a:off x="2159000" y="3721100"/>
            <a:ext cx="314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98" name="Text Box 62"/>
          <p:cNvSpPr txBox="1">
            <a:spLocks noChangeArrowheads="1"/>
          </p:cNvSpPr>
          <p:nvPr/>
        </p:nvSpPr>
        <p:spPr bwMode="auto">
          <a:xfrm>
            <a:off x="2054225" y="3254375"/>
            <a:ext cx="3363913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Sign convention +CW</a:t>
            </a:r>
          </a:p>
        </p:txBody>
      </p:sp>
      <p:graphicFrame>
        <p:nvGraphicFramePr>
          <p:cNvPr id="14399" name="Object 6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083050" y="3927475"/>
          <a:ext cx="430213" cy="762000"/>
        </p:xfrm>
        <a:graphic>
          <a:graphicData uri="http://schemas.openxmlformats.org/presentationml/2006/ole">
            <p:oleObj spid="_x0000_s14399" name="Equation" r:id="rId7" imgW="431640" imgH="774360" progId="Equation.DSMT4">
              <p:embed/>
            </p:oleObj>
          </a:graphicData>
        </a:graphic>
      </p:graphicFrame>
      <p:sp>
        <p:nvSpPr>
          <p:cNvPr id="14400" name="Line 64"/>
          <p:cNvSpPr>
            <a:spLocks noChangeShapeType="1"/>
          </p:cNvSpPr>
          <p:nvPr/>
        </p:nvSpPr>
        <p:spPr bwMode="auto">
          <a:xfrm>
            <a:off x="3989388" y="4745038"/>
            <a:ext cx="542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9" grpId="0" build="p" autoUpdateAnimBg="0"/>
      <p:bldP spid="14387" grpId="0" build="p" autoUpdateAnimBg="0"/>
      <p:bldP spid="14398" grpId="0" build="p" autoUpdateAnimBg="0"/>
    </p:bldLst>
  </p:timing>
</p:sld>
</file>

<file path=ppt/theme/theme1.xml><?xml version="1.0" encoding="utf-8"?>
<a:theme xmlns:a="http://schemas.openxmlformats.org/drawingml/2006/main" name="teaching">
  <a:themeElements>
    <a:clrScheme name="teaching 7">
      <a:dk1>
        <a:srgbClr val="663300"/>
      </a:dk1>
      <a:lt1>
        <a:srgbClr val="FFFFFF"/>
      </a:lt1>
      <a:dk2>
        <a:srgbClr val="003A1A"/>
      </a:dk2>
      <a:lt2>
        <a:srgbClr val="000000"/>
      </a:lt2>
      <a:accent1>
        <a:srgbClr val="F14343"/>
      </a:accent1>
      <a:accent2>
        <a:srgbClr val="FBA305"/>
      </a:accent2>
      <a:accent3>
        <a:srgbClr val="FFFFFF"/>
      </a:accent3>
      <a:accent4>
        <a:srgbClr val="562A00"/>
      </a:accent4>
      <a:accent5>
        <a:srgbClr val="F7B0B0"/>
      </a:accent5>
      <a:accent6>
        <a:srgbClr val="E39304"/>
      </a:accent6>
      <a:hlink>
        <a:srgbClr val="7E69FF"/>
      </a:hlink>
      <a:folHlink>
        <a:srgbClr val="AC0000"/>
      </a:folHlink>
    </a:clrScheme>
    <a:fontScheme name="teaching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aching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AEAEAE"/>
        </a:accent6>
        <a:hlink>
          <a:srgbClr val="EAEAEA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2">
        <a:dk1>
          <a:srgbClr val="000000"/>
        </a:dk1>
        <a:lt1>
          <a:srgbClr val="FFFFFF"/>
        </a:lt1>
        <a:dk2>
          <a:srgbClr val="003225"/>
        </a:dk2>
        <a:lt2>
          <a:srgbClr val="85FFBC"/>
        </a:lt2>
        <a:accent1>
          <a:srgbClr val="FA3A57"/>
        </a:accent1>
        <a:accent2>
          <a:srgbClr val="FBA305"/>
        </a:accent2>
        <a:accent3>
          <a:srgbClr val="AAADAC"/>
        </a:accent3>
        <a:accent4>
          <a:srgbClr val="DADADA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3">
        <a:dk1>
          <a:srgbClr val="000000"/>
        </a:dk1>
        <a:lt1>
          <a:srgbClr val="FFFFFF"/>
        </a:lt1>
        <a:dk2>
          <a:srgbClr val="000044"/>
        </a:dk2>
        <a:lt2>
          <a:srgbClr val="FBBFF4"/>
        </a:lt2>
        <a:accent1>
          <a:srgbClr val="BC3C48"/>
        </a:accent1>
        <a:accent2>
          <a:srgbClr val="FF00FF"/>
        </a:accent2>
        <a:accent3>
          <a:srgbClr val="AAAAB0"/>
        </a:accent3>
        <a:accent4>
          <a:srgbClr val="DADADA"/>
        </a:accent4>
        <a:accent5>
          <a:srgbClr val="DAAFB1"/>
        </a:accent5>
        <a:accent6>
          <a:srgbClr val="E700E7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4">
        <a:dk1>
          <a:srgbClr val="000000"/>
        </a:dk1>
        <a:lt1>
          <a:srgbClr val="F8F8F8"/>
        </a:lt1>
        <a:dk2>
          <a:srgbClr val="2A002A"/>
        </a:dk2>
        <a:lt2>
          <a:srgbClr val="FFC9FF"/>
        </a:lt2>
        <a:accent1>
          <a:srgbClr val="CB9661"/>
        </a:accent1>
        <a:accent2>
          <a:srgbClr val="90F4B8"/>
        </a:accent2>
        <a:accent3>
          <a:srgbClr val="ACAAAC"/>
        </a:accent3>
        <a:accent4>
          <a:srgbClr val="D4D4D4"/>
        </a:accent4>
        <a:accent5>
          <a:srgbClr val="E2C9B7"/>
        </a:accent5>
        <a:accent6>
          <a:srgbClr val="82DDA6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5F5F5F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737373"/>
        </a:accent6>
        <a:hlink>
          <a:srgbClr val="B2B2B2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6">
        <a:dk1>
          <a:srgbClr val="663300"/>
        </a:dk1>
        <a:lt1>
          <a:srgbClr val="FFFFFF"/>
        </a:lt1>
        <a:dk2>
          <a:srgbClr val="85FFBC"/>
        </a:dk2>
        <a:lt2>
          <a:srgbClr val="000000"/>
        </a:lt2>
        <a:accent1>
          <a:srgbClr val="FA3A57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7">
        <a:dk1>
          <a:srgbClr val="663300"/>
        </a:dk1>
        <a:lt1>
          <a:srgbClr val="FFFFFF"/>
        </a:lt1>
        <a:dk2>
          <a:srgbClr val="003A1A"/>
        </a:dk2>
        <a:lt2>
          <a:srgbClr val="000000"/>
        </a:lt2>
        <a:accent1>
          <a:srgbClr val="F14343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7B0B0"/>
        </a:accent5>
        <a:accent6>
          <a:srgbClr val="E39304"/>
        </a:accent6>
        <a:hlink>
          <a:srgbClr val="7E69FF"/>
        </a:hlink>
        <a:folHlink>
          <a:srgbClr val="A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teaching2</Template>
  <TotalTime>7067</TotalTime>
  <Pages>21</Pages>
  <Words>963</Words>
  <Application>Microsoft Office PowerPoint</Application>
  <PresentationFormat>On-screen Show (4:3)</PresentationFormat>
  <Paragraphs>247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Times New Roman</vt:lpstr>
      <vt:lpstr>Wingdings</vt:lpstr>
      <vt:lpstr>Arial</vt:lpstr>
      <vt:lpstr>MT Extra</vt:lpstr>
      <vt:lpstr>Book Antiqua</vt:lpstr>
      <vt:lpstr>Symbol</vt:lpstr>
      <vt:lpstr>teaching</vt:lpstr>
      <vt:lpstr>Microsoft Equation 3.0</vt:lpstr>
      <vt:lpstr>MathType 4.0 Equation</vt:lpstr>
      <vt:lpstr>MathType 5.0 Equation</vt:lpstr>
      <vt:lpstr>Microsoft Office Excel 97-2003 Worksheet</vt:lpstr>
      <vt:lpstr>Pipe Networks</vt:lpstr>
      <vt:lpstr>Pipeline systems: Pipe networks</vt:lpstr>
      <vt:lpstr>Water Distribution System Assumption</vt:lpstr>
      <vt:lpstr>Water Distribution System Assumption</vt:lpstr>
      <vt:lpstr>Pipes in Parallel</vt:lpstr>
      <vt:lpstr>Networks of Pipes</vt:lpstr>
      <vt:lpstr>Network Analysis</vt:lpstr>
      <vt:lpstr>Network Analysis</vt:lpstr>
      <vt:lpstr>Network Analysis</vt:lpstr>
      <vt:lpstr>Network Analysis</vt:lpstr>
      <vt:lpstr>Numeric Solver</vt:lpstr>
      <vt:lpstr>Solution to Loop Problem</vt:lpstr>
      <vt:lpstr>Network Elements</vt:lpstr>
      <vt:lpstr>Check Valve</vt:lpstr>
      <vt:lpstr>Pressure Relief Valve</vt:lpstr>
      <vt:lpstr>Pressure Regulating Valve</vt:lpstr>
      <vt:lpstr>Pressure Sustaining Valve</vt:lpstr>
      <vt:lpstr>Flow control valve (FCV)</vt:lpstr>
      <vt:lpstr>Pressure Break Tanks</vt:lpstr>
      <vt:lpstr>Network Analysis Extended</vt:lpstr>
      <vt:lpstr>Pressure Network Analysis Software: EPANET</vt:lpstr>
      <vt:lpstr>EPANET network solution</vt:lpstr>
      <vt:lpstr>Slide 23</vt:lpstr>
      <vt:lpstr>Slide 24</vt:lpstr>
      <vt:lpstr>EPANET Emitters</vt:lpstr>
    </vt:vector>
  </TitlesOfParts>
  <Company>Cornell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 Networks</dc:title>
  <dc:creator>Monroe L. Weber-Shirk</dc:creator>
  <cp:lastModifiedBy>mw24</cp:lastModifiedBy>
  <cp:revision>42</cp:revision>
  <cp:lastPrinted>1999-01-28T14:37:41Z</cp:lastPrinted>
  <dcterms:created xsi:type="dcterms:W3CDTF">1999-01-21T15:55:33Z</dcterms:created>
  <dcterms:modified xsi:type="dcterms:W3CDTF">2012-12-18T18:34:41Z</dcterms:modified>
</cp:coreProperties>
</file>