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67" r:id="rId1"/>
  </p:sldMasterIdLst>
  <p:notesMasterIdLst>
    <p:notesMasterId r:id="rId24"/>
  </p:notesMasterIdLst>
  <p:handoutMasterIdLst>
    <p:handoutMasterId r:id="rId25"/>
  </p:handoutMasterIdLst>
  <p:sldIdLst>
    <p:sldId id="274" r:id="rId2"/>
    <p:sldId id="256" r:id="rId3"/>
    <p:sldId id="269" r:id="rId4"/>
    <p:sldId id="277" r:id="rId5"/>
    <p:sldId id="257" r:id="rId6"/>
    <p:sldId id="258" r:id="rId7"/>
    <p:sldId id="259" r:id="rId8"/>
    <p:sldId id="260" r:id="rId9"/>
    <p:sldId id="261" r:id="rId10"/>
    <p:sldId id="263" r:id="rId11"/>
    <p:sldId id="264" r:id="rId12"/>
    <p:sldId id="265" r:id="rId13"/>
    <p:sldId id="275" r:id="rId14"/>
    <p:sldId id="276" r:id="rId15"/>
    <p:sldId id="268" r:id="rId16"/>
    <p:sldId id="267" r:id="rId17"/>
    <p:sldId id="270" r:id="rId18"/>
    <p:sldId id="271" r:id="rId19"/>
    <p:sldId id="278" r:id="rId20"/>
    <p:sldId id="266" r:id="rId21"/>
    <p:sldId id="272" r:id="rId22"/>
    <p:sldId id="273" r:id="rId23"/>
  </p:sldIdLst>
  <p:sldSz cx="9144000" cy="6858000" type="screen4x3"/>
  <p:notesSz cx="6858000" cy="9144000"/>
  <p:embeddedFontLst>
    <p:embeddedFont>
      <p:font typeface="MT Extra" pitchFamily="18" charset="2"/>
      <p:regular r:id="rId26"/>
    </p:embeddedFont>
    <p:embeddedFont>
      <p:font typeface="Monotype Sorts" pitchFamily="2" charset="2"/>
      <p:regular r:id="rId27"/>
    </p:embeddedFont>
  </p:embeddedFont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-123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-1230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14.wmf"/><Relationship Id="rId1" Type="http://schemas.openxmlformats.org/officeDocument/2006/relationships/image" Target="../media/image34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81750" y="8750300"/>
            <a:ext cx="4064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/>
            <a:fld id="{17B108F2-41A3-4F0B-A934-0AFAC6D55072}" type="slidenum">
              <a:rPr lang="en-US" sz="1400"/>
              <a:pPr algn="r"/>
              <a:t>‹#›</a:t>
            </a:fld>
            <a:endParaRPr lang="en-US" sz="1400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533400" y="8697913"/>
            <a:ext cx="24161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CEE 332: Hydraulic Engineering</a:t>
            </a:r>
          </a:p>
          <a:p>
            <a:r>
              <a:rPr lang="en-US" sz="1000"/>
              <a:t>Monroe Weber-Shirk    </a:t>
            </a:r>
            <a:fld id="{6C3FC216-AB52-4E7B-886A-D46ED46C0487}" type="datetime4">
              <a:rPr lang="en-US" sz="1000"/>
              <a:pPr/>
              <a:t>December 18, 2012</a:t>
            </a:fld>
            <a:endParaRPr lang="en-US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notes styles</a:t>
            </a:r>
          </a:p>
          <a:p>
            <a:pPr lvl="0"/>
            <a:r>
              <a:rPr lang="en-US" smtClean="0"/>
              <a:t>Second Level</a:t>
            </a:r>
          </a:p>
          <a:p>
            <a:pPr lvl="0"/>
            <a:r>
              <a:rPr lang="en-US" smtClean="0"/>
              <a:t>Third Level</a:t>
            </a:r>
          </a:p>
          <a:p>
            <a:pPr lvl="0"/>
            <a:r>
              <a:rPr lang="en-US" smtClean="0"/>
              <a:t>Fourth Level</a:t>
            </a:r>
          </a:p>
          <a:p>
            <a:pPr lvl="0"/>
            <a:r>
              <a:rPr lang="en-US" smtClean="0"/>
              <a:t>Fifth Level</a:t>
            </a:r>
          </a:p>
        </p:txBody>
      </p:sp>
      <p:sp>
        <p:nvSpPr>
          <p:cNvPr id="2051" name="Rectangle 3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81750" y="8750300"/>
            <a:ext cx="4064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/>
            <a:fld id="{C8732409-A999-45B1-A204-07F66A4F403A}" type="slidenum">
              <a:rPr lang="en-US" sz="1400"/>
              <a:pPr algn="r"/>
              <a:t>‹#›</a:t>
            </a:fld>
            <a:endParaRPr 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ee.cornell.edu/faculty/info.cfm?abbrev=faculty&amp;shorttitle=bio&amp;netid=mw24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://ceeserver.cee.cornell.edu/mw24/Default.htm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cornell.edu/" TargetMode="External"/><Relationship Id="rId5" Type="http://schemas.openxmlformats.org/officeDocument/2006/relationships/hyperlink" Target="http://www.cee.cornell.edu/index.cfm" TargetMode="External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ltGray">
          <a:xfrm>
            <a:off x="0" y="3200400"/>
            <a:ext cx="9131300" cy="1143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ltGray">
          <a:xfrm>
            <a:off x="0" y="3409950"/>
            <a:ext cx="9131300" cy="381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62000" y="1905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39913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dt" sz="quarter" idx="2"/>
          </p:nvPr>
        </p:nvSpPr>
        <p:spPr>
          <a:xfrm>
            <a:off x="1212850" y="623252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3651250" y="623252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7352" name="Rectangle 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80250" y="623252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D51D2FF-8CC8-48BF-9E53-9831762894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7353" name="Rectangle 9"/>
          <p:cNvSpPr>
            <a:spLocks noChangeArrowheads="1"/>
          </p:cNvSpPr>
          <p:nvPr/>
        </p:nvSpPr>
        <p:spPr bwMode="auto">
          <a:xfrm>
            <a:off x="609600" y="6451600"/>
            <a:ext cx="3276600" cy="3810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/>
          <a:lstStyle/>
          <a:p>
            <a:r>
              <a:rPr lang="en-US" sz="2000">
                <a:hlinkClick r:id="rId2"/>
              </a:rPr>
              <a:t>Monroe L. Weber-Shirk </a:t>
            </a:r>
            <a:endParaRPr lang="en-US" sz="2000"/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1117600" y="15208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57355" name="Picture 11" descr="mw24 photo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061075"/>
            <a:ext cx="542925" cy="796925"/>
          </a:xfrm>
          <a:prstGeom prst="rect">
            <a:avLst/>
          </a:prstGeom>
          <a:noFill/>
        </p:spPr>
      </p:pic>
      <p:sp>
        <p:nvSpPr>
          <p:cNvPr id="57356" name="Rectangle 12"/>
          <p:cNvSpPr>
            <a:spLocks noChangeArrowheads="1"/>
          </p:cNvSpPr>
          <p:nvPr/>
        </p:nvSpPr>
        <p:spPr bwMode="auto">
          <a:xfrm>
            <a:off x="-485775" y="29575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7357" name="Text Box 13"/>
          <p:cNvSpPr txBox="1">
            <a:spLocks noChangeArrowheads="1"/>
          </p:cNvSpPr>
          <p:nvPr/>
        </p:nvSpPr>
        <p:spPr bwMode="auto">
          <a:xfrm>
            <a:off x="3568700" y="6156325"/>
            <a:ext cx="3124200" cy="70167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>
                <a:hlinkClick r:id="rId5"/>
              </a:rPr>
              <a:t>S</a:t>
            </a:r>
            <a:r>
              <a:rPr lang="en-US" sz="1400">
                <a:hlinkClick r:id="rId5"/>
              </a:rPr>
              <a:t>chool of </a:t>
            </a:r>
            <a:r>
              <a:rPr lang="en-US" sz="2000">
                <a:hlinkClick r:id="rId5"/>
              </a:rPr>
              <a:t>Civil </a:t>
            </a:r>
            <a:r>
              <a:rPr lang="en-US" sz="1400">
                <a:hlinkClick r:id="rId5"/>
              </a:rPr>
              <a:t>and</a:t>
            </a:r>
            <a:r>
              <a:rPr lang="en-US" sz="2000">
                <a:hlinkClick r:id="rId5"/>
              </a:rPr>
              <a:t> Environmental Engineering</a:t>
            </a:r>
            <a:endParaRPr lang="en-US" sz="2000"/>
          </a:p>
        </p:txBody>
      </p:sp>
      <p:pic>
        <p:nvPicPr>
          <p:cNvPr id="57358" name="Picture 14" descr="culogo_web_60red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638925" y="6134100"/>
            <a:ext cx="2505075" cy="7239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27B8DF-6C41-471D-9F9E-1304318370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57129E-A935-456F-89A2-06310FB6A9F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A46F98-4CF5-4972-B554-20261F3CEC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A4F5C2-F432-43F8-A1CA-E5A9CE38E64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1BB830-A236-4BE6-BBD2-1940808BC5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99502A-2E6C-4B4F-9A50-03EE218F0A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3F28BF-575F-4245-906D-132B5DA552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7EB373-245C-4091-948A-406D4B144F4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7D42BB-BA2F-43CF-BE0E-10D43F1579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7C7525-A0C0-4B41-B272-0F77D7B42D4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ltGray">
          <a:xfrm>
            <a:off x="0" y="1524000"/>
            <a:ext cx="9131300" cy="1143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ltGray">
          <a:xfrm>
            <a:off x="0" y="1733550"/>
            <a:ext cx="9131300" cy="381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3470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5632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defRPr>
            </a:lvl1pPr>
          </a:lstStyle>
          <a:p>
            <a:fld id="{BAB94A9E-A5C1-4CC9-96B1-AFD55254749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ametrics.com/flow_meter/tx100.html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hyperlink" Target="http://www.onyxnet.co.uk/clients/mastrad/vptbfm.htm" TargetMode="External"/><Relationship Id="rId4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4.png"/><Relationship Id="rId2" Type="http://schemas.openxmlformats.org/officeDocument/2006/relationships/video" Target="file:///C:\Documents%20and%20Settings\mw24\My%20Documents\332\lectures%202005\vortex%20shedding.avi" TargetMode="Externa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23.jpeg"/><Relationship Id="rId4" Type="http://schemas.openxmlformats.org/officeDocument/2006/relationships/oleObject" Target="../embeddings/oleObject14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6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://www.sontek.com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://www.tsi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my.me.tufts.edu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0.bin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slide" Target="slide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1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hyperlink" Target="http://www.lcmeter.com/Products/magmeter-mod-hms500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>
          <a:effectLst/>
        </p:spPr>
        <p:txBody>
          <a:bodyPr/>
          <a:lstStyle/>
          <a:p>
            <a:r>
              <a:rPr lang="en-US"/>
              <a:t>Closed Conduit Measurement Techniques</a:t>
            </a:r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592513" y="3505200"/>
            <a:ext cx="4546600" cy="2768600"/>
          </a:xfrm>
          <a:noFill/>
          <a:ln/>
        </p:spPr>
        <p:txBody>
          <a:bodyPr/>
          <a:lstStyle/>
          <a:p>
            <a:pPr algn="l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800"/>
              <a:t>Pipeline systems</a:t>
            </a:r>
          </a:p>
          <a:p>
            <a:pPr marL="457200" lvl="1" indent="0">
              <a:lnSpc>
                <a:spcPct val="80000"/>
              </a:lnSpc>
            </a:pPr>
            <a:r>
              <a:rPr lang="en-US" sz="2400"/>
              <a:t>Transmission lines</a:t>
            </a:r>
          </a:p>
          <a:p>
            <a:pPr marL="457200" lvl="1" indent="0">
              <a:lnSpc>
                <a:spcPct val="80000"/>
              </a:lnSpc>
            </a:pPr>
            <a:r>
              <a:rPr lang="en-US" sz="2400"/>
              <a:t>Pipe networks</a:t>
            </a:r>
          </a:p>
          <a:p>
            <a:pPr marL="457200" lvl="1" indent="0">
              <a:lnSpc>
                <a:spcPct val="80000"/>
              </a:lnSpc>
            </a:pPr>
            <a:r>
              <a:rPr lang="en-US" sz="2400">
                <a:solidFill>
                  <a:schemeClr val="accent1"/>
                </a:solidFill>
              </a:rPr>
              <a:t>Measurements</a:t>
            </a:r>
          </a:p>
          <a:p>
            <a:pPr marL="457200" lvl="1" indent="0">
              <a:lnSpc>
                <a:spcPct val="80000"/>
              </a:lnSpc>
            </a:pPr>
            <a:r>
              <a:rPr lang="en-US" sz="2400"/>
              <a:t>Manifolds and diffusers</a:t>
            </a:r>
          </a:p>
          <a:p>
            <a:pPr marL="457200" lvl="1" indent="0">
              <a:lnSpc>
                <a:spcPct val="80000"/>
              </a:lnSpc>
            </a:pPr>
            <a:r>
              <a:rPr lang="en-US" sz="2400"/>
              <a:t>Pumps</a:t>
            </a:r>
          </a:p>
          <a:p>
            <a:pPr marL="457200" lvl="1" indent="0">
              <a:lnSpc>
                <a:spcPct val="80000"/>
              </a:lnSpc>
            </a:pPr>
            <a:r>
              <a:rPr lang="en-US" sz="2400"/>
              <a:t>Transients</a:t>
            </a: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923925" y="4613275"/>
            <a:ext cx="2019300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You are here</a:t>
            </a:r>
          </a:p>
        </p:txBody>
      </p:sp>
      <p:sp>
        <p:nvSpPr>
          <p:cNvPr id="46087" name="Line 7"/>
          <p:cNvSpPr>
            <a:spLocks noChangeShapeType="1"/>
          </p:cNvSpPr>
          <p:nvPr/>
        </p:nvSpPr>
        <p:spPr bwMode="auto">
          <a:xfrm flipV="1">
            <a:off x="3098800" y="4822825"/>
            <a:ext cx="1052513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1" name="Picture 7" descr="ip100big"/>
          <p:cNvPicPr>
            <a:picLocks noChangeAspect="1" noChangeArrowheads="1"/>
          </p:cNvPicPr>
          <p:nvPr/>
        </p:nvPicPr>
        <p:blipFill>
          <a:blip r:embed="rId2" cstate="print"/>
          <a:srcRect l="46355" t="61610" r="8861"/>
          <a:stretch>
            <a:fillRect/>
          </a:stretch>
        </p:blipFill>
        <p:spPr bwMode="auto">
          <a:xfrm>
            <a:off x="5832475" y="3949700"/>
            <a:ext cx="3311525" cy="2908300"/>
          </a:xfrm>
          <a:prstGeom prst="rect">
            <a:avLst/>
          </a:prstGeom>
          <a:noFill/>
          <a:effectLst/>
        </p:spPr>
      </p:pic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Turbine and Paddle Wheel Flow Meters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496175" cy="4876800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/>
              <a:t>Simply a turbine mounted in a pipe held in a stream</a:t>
            </a:r>
          </a:p>
          <a:p>
            <a:pPr>
              <a:lnSpc>
                <a:spcPct val="90000"/>
              </a:lnSpc>
            </a:pPr>
            <a:r>
              <a:rPr lang="en-US"/>
              <a:t>The angular velocity of the turbine is related to the velocity of the fluid</a:t>
            </a:r>
          </a:p>
          <a:p>
            <a:pPr>
              <a:lnSpc>
                <a:spcPct val="90000"/>
              </a:lnSpc>
            </a:pPr>
            <a:r>
              <a:rPr lang="en-US"/>
              <a:t>Can operate with relatively</a:t>
            </a:r>
            <a:br>
              <a:rPr lang="en-US"/>
            </a:br>
            <a:r>
              <a:rPr lang="en-US"/>
              <a:t> low head loss</a:t>
            </a:r>
          </a:p>
          <a:p>
            <a:pPr>
              <a:lnSpc>
                <a:spcPct val="90000"/>
              </a:lnSpc>
            </a:pPr>
            <a:r>
              <a:rPr lang="en-US"/>
              <a:t>Needs to be calibrated</a:t>
            </a:r>
          </a:p>
          <a:p>
            <a:pPr>
              <a:lnSpc>
                <a:spcPct val="90000"/>
              </a:lnSpc>
            </a:pPr>
            <a:r>
              <a:rPr lang="en-US"/>
              <a:t>Used to measure</a:t>
            </a:r>
            <a:br>
              <a:rPr lang="en-US"/>
            </a:br>
            <a:r>
              <a:rPr lang="en-US"/>
              <a:t> _________ ___ ____ or</a:t>
            </a:r>
            <a:br>
              <a:rPr lang="en-US"/>
            </a:br>
            <a:r>
              <a:rPr lang="en-US"/>
              <a:t>___________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1163638" y="5840413"/>
            <a:ext cx="3502025" cy="579437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3200">
                <a:solidFill>
                  <a:schemeClr val="folHlink"/>
                </a:solidFill>
              </a:rPr>
              <a:t>volumetric flow rate</a:t>
            </a:r>
          </a:p>
        </p:txBody>
      </p:sp>
      <p:pic>
        <p:nvPicPr>
          <p:cNvPr id="11273" name="Picture 9" descr="tx100bi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86738" y="1895475"/>
            <a:ext cx="741362" cy="725488"/>
          </a:xfrm>
          <a:prstGeom prst="rect">
            <a:avLst/>
          </a:prstGeom>
          <a:noFill/>
          <a:effectLst/>
        </p:spPr>
      </p:pic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414338" y="17922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11276" name="Picture 12" descr="Model BFM002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 t="37207" r="57593" b="32668"/>
          <a:stretch>
            <a:fillRect/>
          </a:stretch>
        </p:blipFill>
        <p:spPr bwMode="auto">
          <a:xfrm>
            <a:off x="2597150" y="2435225"/>
            <a:ext cx="1150938" cy="614363"/>
          </a:xfrm>
          <a:prstGeom prst="rect">
            <a:avLst/>
          </a:prstGeom>
          <a:noFill/>
          <a:effectLst/>
        </p:spPr>
      </p:pic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1184275" y="6278563"/>
            <a:ext cx="1493838" cy="579437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folHlink"/>
                </a:solidFill>
              </a:rPr>
              <a:t>velocity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build="p" autoUpdateAnimBg="0"/>
      <p:bldP spid="11277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6" name="Group 8"/>
          <p:cNvGrpSpPr>
            <a:grpSpLocks/>
          </p:cNvGrpSpPr>
          <p:nvPr/>
        </p:nvGrpSpPr>
        <p:grpSpPr bwMode="auto">
          <a:xfrm>
            <a:off x="5710238" y="2514600"/>
            <a:ext cx="2900362" cy="838200"/>
            <a:chOff x="3597" y="1584"/>
            <a:chExt cx="1827" cy="528"/>
          </a:xfrm>
        </p:grpSpPr>
        <p:sp>
          <p:nvSpPr>
            <p:cNvPr id="12292" name="Rectangle 4"/>
            <p:cNvSpPr>
              <a:spLocks noChangeArrowheads="1"/>
            </p:cNvSpPr>
            <p:nvPr/>
          </p:nvSpPr>
          <p:spPr bwMode="auto">
            <a:xfrm>
              <a:off x="3597" y="1584"/>
              <a:ext cx="1827" cy="52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295" name="Group 7"/>
            <p:cNvGrpSpPr>
              <a:grpSpLocks/>
            </p:cNvGrpSpPr>
            <p:nvPr/>
          </p:nvGrpSpPr>
          <p:grpSpPr bwMode="auto">
            <a:xfrm>
              <a:off x="3601" y="1584"/>
              <a:ext cx="1819" cy="528"/>
              <a:chOff x="3601" y="1584"/>
              <a:chExt cx="1819" cy="528"/>
            </a:xfrm>
          </p:grpSpPr>
          <p:sp>
            <p:nvSpPr>
              <p:cNvPr id="12293" name="Line 5"/>
              <p:cNvSpPr>
                <a:spLocks noChangeShapeType="1"/>
              </p:cNvSpPr>
              <p:nvPr/>
            </p:nvSpPr>
            <p:spPr bwMode="auto">
              <a:xfrm>
                <a:off x="3601" y="1584"/>
                <a:ext cx="181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4" name="Line 6"/>
              <p:cNvSpPr>
                <a:spLocks noChangeShapeType="1"/>
              </p:cNvSpPr>
              <p:nvPr/>
            </p:nvSpPr>
            <p:spPr bwMode="auto">
              <a:xfrm>
                <a:off x="3601" y="2112"/>
                <a:ext cx="181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Vortex Flow Meter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5195888" cy="4114800"/>
          </a:xfrm>
          <a:noFill/>
          <a:ln/>
        </p:spPr>
        <p:txBody>
          <a:bodyPr lIns="90488" tIns="44450" rIns="90488" bIns="44450"/>
          <a:lstStyle/>
          <a:p>
            <a:r>
              <a:rPr lang="en-US" sz="2800"/>
              <a:t>Vortex shedding</a:t>
            </a:r>
          </a:p>
          <a:p>
            <a:r>
              <a:rPr lang="en-US" sz="2800"/>
              <a:t>Strouhal number, S, is constant for </a:t>
            </a:r>
            <a:r>
              <a:rPr lang="en-US" sz="2800" b="1"/>
              <a:t>Re</a:t>
            </a:r>
            <a:r>
              <a:rPr lang="en-US" sz="2800"/>
              <a:t> between 10</a:t>
            </a:r>
            <a:r>
              <a:rPr lang="en-US" sz="2800" baseline="30000"/>
              <a:t>4</a:t>
            </a:r>
            <a:r>
              <a:rPr lang="en-US" sz="2800"/>
              <a:t> and 10</a:t>
            </a:r>
            <a:r>
              <a:rPr lang="en-US" sz="2800" baseline="30000"/>
              <a:t>6</a:t>
            </a:r>
            <a:endParaRPr lang="en-US" sz="2800"/>
          </a:p>
          <a:p>
            <a:r>
              <a:rPr lang="en-US" sz="2800"/>
              <a:t>Vortex shedding frequency (n) can be detected with pressure sensors</a:t>
            </a:r>
          </a:p>
        </p:txBody>
      </p:sp>
      <p:sp>
        <p:nvSpPr>
          <p:cNvPr id="12297" name="Line 9"/>
          <p:cNvSpPr>
            <a:spLocks noChangeShapeType="1"/>
          </p:cNvSpPr>
          <p:nvPr/>
        </p:nvSpPr>
        <p:spPr bwMode="auto">
          <a:xfrm>
            <a:off x="5775325" y="2909888"/>
            <a:ext cx="1054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Oval 10"/>
          <p:cNvSpPr>
            <a:spLocks noChangeArrowheads="1"/>
          </p:cNvSpPr>
          <p:nvPr/>
        </p:nvSpPr>
        <p:spPr bwMode="auto">
          <a:xfrm>
            <a:off x="7089775" y="2841625"/>
            <a:ext cx="200025" cy="19843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2299" name="Object 11">
            <a:hlinkClick r:id="" action="ppaction://ole?verb=0"/>
          </p:cNvPr>
          <p:cNvGraphicFramePr>
            <a:graphicFrameLocks/>
          </p:cNvGraphicFramePr>
          <p:nvPr/>
        </p:nvGraphicFramePr>
        <p:xfrm>
          <a:off x="6553200" y="4038600"/>
          <a:ext cx="838200" cy="749300"/>
        </p:xfrm>
        <a:graphic>
          <a:graphicData uri="http://schemas.openxmlformats.org/presentationml/2006/ole">
            <p:oleObj spid="_x0000_s12299" name="Equation" r:id="rId4" imgW="850680" imgH="761760" progId="Equation.DSMT4">
              <p:embed/>
            </p:oleObj>
          </a:graphicData>
        </a:graphic>
      </p:graphicFrame>
      <p:grpSp>
        <p:nvGrpSpPr>
          <p:cNvPr id="12302" name="Group 14"/>
          <p:cNvGrpSpPr>
            <a:grpSpLocks/>
          </p:cNvGrpSpPr>
          <p:nvPr/>
        </p:nvGrpSpPr>
        <p:grpSpPr bwMode="auto">
          <a:xfrm>
            <a:off x="7080250" y="3394075"/>
            <a:ext cx="219075" cy="371475"/>
            <a:chOff x="4460" y="2138"/>
            <a:chExt cx="138" cy="234"/>
          </a:xfrm>
        </p:grpSpPr>
        <p:sp>
          <p:nvSpPr>
            <p:cNvPr id="12300" name="Line 12"/>
            <p:cNvSpPr>
              <a:spLocks noChangeShapeType="1"/>
            </p:cNvSpPr>
            <p:nvPr/>
          </p:nvSpPr>
          <p:spPr bwMode="auto">
            <a:xfrm>
              <a:off x="4598" y="2138"/>
              <a:ext cx="0" cy="2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1" name="Line 13"/>
            <p:cNvSpPr>
              <a:spLocks noChangeShapeType="1"/>
            </p:cNvSpPr>
            <p:nvPr/>
          </p:nvSpPr>
          <p:spPr bwMode="auto">
            <a:xfrm>
              <a:off x="4460" y="2138"/>
              <a:ext cx="0" cy="2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03" name="Rectangle 15"/>
          <p:cNvSpPr>
            <a:spLocks noChangeArrowheads="1"/>
          </p:cNvSpPr>
          <p:nvPr/>
        </p:nvSpPr>
        <p:spPr bwMode="auto">
          <a:xfrm>
            <a:off x="7008813" y="3435350"/>
            <a:ext cx="3079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/>
              <a:t>d</a:t>
            </a:r>
          </a:p>
        </p:txBody>
      </p:sp>
      <p:pic>
        <p:nvPicPr>
          <p:cNvPr id="12304" name="Picture 16"/>
          <p:cNvPicPr>
            <a:picLocks noChangeArrowheads="1"/>
          </p:cNvPicPr>
          <p:nvPr/>
        </p:nvPicPr>
        <p:blipFill>
          <a:blip r:embed="rId5" cstate="print"/>
          <a:srcRect l="2074"/>
          <a:stretch>
            <a:fillRect/>
          </a:stretch>
        </p:blipFill>
        <p:spPr bwMode="auto">
          <a:xfrm>
            <a:off x="3022600" y="4918075"/>
            <a:ext cx="5397500" cy="901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2305" name="Oval 17"/>
          <p:cNvSpPr>
            <a:spLocks noChangeArrowheads="1"/>
          </p:cNvSpPr>
          <p:nvPr/>
        </p:nvSpPr>
        <p:spPr bwMode="auto">
          <a:xfrm>
            <a:off x="4591050" y="5857875"/>
            <a:ext cx="184150" cy="18415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307" name="Group 19"/>
          <p:cNvGrpSpPr>
            <a:grpSpLocks/>
          </p:cNvGrpSpPr>
          <p:nvPr/>
        </p:nvGrpSpPr>
        <p:grpSpPr bwMode="auto">
          <a:xfrm>
            <a:off x="4584700" y="5527675"/>
            <a:ext cx="838200" cy="787400"/>
            <a:chOff x="3136" y="2416"/>
            <a:chExt cx="528" cy="496"/>
          </a:xfrm>
        </p:grpSpPr>
        <p:sp>
          <p:nvSpPr>
            <p:cNvPr id="12308" name="Line 20"/>
            <p:cNvSpPr>
              <a:spLocks noChangeShapeType="1"/>
            </p:cNvSpPr>
            <p:nvPr/>
          </p:nvSpPr>
          <p:spPr bwMode="auto">
            <a:xfrm>
              <a:off x="3136" y="2416"/>
              <a:ext cx="0" cy="4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9" name="Line 21"/>
            <p:cNvSpPr>
              <a:spLocks noChangeShapeType="1"/>
            </p:cNvSpPr>
            <p:nvPr/>
          </p:nvSpPr>
          <p:spPr bwMode="auto">
            <a:xfrm>
              <a:off x="3664" y="2416"/>
              <a:ext cx="0" cy="4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10" name="Line 22"/>
          <p:cNvSpPr>
            <a:spLocks noChangeShapeType="1"/>
          </p:cNvSpPr>
          <p:nvPr/>
        </p:nvSpPr>
        <p:spPr bwMode="auto">
          <a:xfrm>
            <a:off x="4584700" y="6276975"/>
            <a:ext cx="812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1" name="Rectangle 23"/>
          <p:cNvSpPr>
            <a:spLocks noChangeArrowheads="1"/>
          </p:cNvSpPr>
          <p:nvPr/>
        </p:nvSpPr>
        <p:spPr bwMode="auto">
          <a:xfrm>
            <a:off x="4805363" y="6053138"/>
            <a:ext cx="366712" cy="45402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L</a:t>
            </a:r>
          </a:p>
        </p:txBody>
      </p:sp>
      <p:sp>
        <p:nvSpPr>
          <p:cNvPr id="12312" name="Oval 24"/>
          <p:cNvSpPr>
            <a:spLocks noChangeArrowheads="1"/>
          </p:cNvSpPr>
          <p:nvPr/>
        </p:nvSpPr>
        <p:spPr bwMode="auto">
          <a:xfrm>
            <a:off x="4768850" y="5857875"/>
            <a:ext cx="184150" cy="18415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3" name="Oval 25"/>
          <p:cNvSpPr>
            <a:spLocks noChangeArrowheads="1"/>
          </p:cNvSpPr>
          <p:nvPr/>
        </p:nvSpPr>
        <p:spPr bwMode="auto">
          <a:xfrm>
            <a:off x="4959350" y="5857875"/>
            <a:ext cx="184150" cy="18415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4" name="Oval 26"/>
          <p:cNvSpPr>
            <a:spLocks noChangeArrowheads="1"/>
          </p:cNvSpPr>
          <p:nvPr/>
        </p:nvSpPr>
        <p:spPr bwMode="auto">
          <a:xfrm>
            <a:off x="5137150" y="5857875"/>
            <a:ext cx="184150" cy="18415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5" name="Oval 27"/>
          <p:cNvSpPr>
            <a:spLocks noChangeArrowheads="1"/>
          </p:cNvSpPr>
          <p:nvPr/>
        </p:nvSpPr>
        <p:spPr bwMode="auto">
          <a:xfrm>
            <a:off x="3244850" y="5133975"/>
            <a:ext cx="184150" cy="18415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2316" name="Object 28">
            <a:hlinkClick r:id="" action="ppaction://ole?verb=0"/>
          </p:cNvPr>
          <p:cNvGraphicFramePr>
            <a:graphicFrameLocks/>
          </p:cNvGraphicFramePr>
          <p:nvPr/>
        </p:nvGraphicFramePr>
        <p:xfrm>
          <a:off x="5905500" y="6162675"/>
          <a:ext cx="1689100" cy="390525"/>
        </p:xfrm>
        <a:graphic>
          <a:graphicData uri="http://schemas.openxmlformats.org/presentationml/2006/ole">
            <p:oleObj spid="_x0000_s12316" name="Equation" r:id="rId6" imgW="2908080" imgH="469800" progId="Equation.2">
              <p:embed/>
            </p:oleObj>
          </a:graphicData>
        </a:graphic>
      </p:graphicFrame>
      <p:sp>
        <p:nvSpPr>
          <p:cNvPr id="12317" name="Oval 29"/>
          <p:cNvSpPr>
            <a:spLocks noChangeArrowheads="1"/>
          </p:cNvSpPr>
          <p:nvPr/>
        </p:nvSpPr>
        <p:spPr bwMode="auto">
          <a:xfrm>
            <a:off x="5327650" y="5857875"/>
            <a:ext cx="184150" cy="18415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2318" name="vortex shedding.avi">
            <a:hlinkClick r:id="" action="ppaction://media"/>
          </p:cNvPr>
          <p:cNvPicPr>
            <a:picLocks noRot="1" noChangeAspect="1" noChangeArrowheads="1"/>
          </p:cNvPicPr>
          <p:nvPr>
            <a:videoFile r:link="rId2"/>
          </p:nvPr>
        </p:nvPicPr>
        <p:blipFill>
          <a:blip r:embed="rId7" cstate="print"/>
          <a:srcRect r="1770"/>
          <a:stretch>
            <a:fillRect/>
          </a:stretch>
        </p:blipFill>
        <p:spPr bwMode="auto">
          <a:xfrm>
            <a:off x="0" y="5048250"/>
            <a:ext cx="2995613" cy="180975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425" fill="hold"/>
                                        <p:tgtEl>
                                          <p:spTgt spid="123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231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3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23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318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Displacement Meter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/>
              <a:t>Used extensively for measuring the quantity of water used by households and businesses</a:t>
            </a:r>
          </a:p>
          <a:p>
            <a:pPr>
              <a:lnSpc>
                <a:spcPct val="90000"/>
              </a:lnSpc>
            </a:pPr>
            <a:r>
              <a:rPr lang="en-US"/>
              <a:t>Uses positive displacement of a piston or disc</a:t>
            </a:r>
          </a:p>
          <a:p>
            <a:pPr>
              <a:lnSpc>
                <a:spcPct val="90000"/>
              </a:lnSpc>
            </a:pPr>
            <a:r>
              <a:rPr lang="en-US"/>
              <a:t>Each cycle of the piston corresponds to a known volume of water</a:t>
            </a:r>
          </a:p>
          <a:p>
            <a:pPr>
              <a:lnSpc>
                <a:spcPct val="90000"/>
              </a:lnSpc>
            </a:pPr>
            <a:r>
              <a:rPr lang="en-US"/>
              <a:t>Designed to accurately measure </a:t>
            </a:r>
            <a:br>
              <a:rPr lang="en-US"/>
            </a:br>
            <a:r>
              <a:rPr lang="en-US"/>
              <a:t>slow leaks!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00" y="4721225"/>
            <a:ext cx="1714500" cy="2136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19" name="Text Box 43"/>
          <p:cNvSpPr txBox="1">
            <a:spLocks noChangeArrowheads="1"/>
          </p:cNvSpPr>
          <p:nvPr/>
        </p:nvSpPr>
        <p:spPr bwMode="auto">
          <a:xfrm>
            <a:off x="2786063" y="6002338"/>
            <a:ext cx="3409950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Transmitted frequency</a:t>
            </a:r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Ultrasonic Flow Meters:</a:t>
            </a:r>
            <a:br>
              <a:rPr lang="en-US"/>
            </a:br>
            <a:r>
              <a:rPr lang="en-US"/>
              <a:t>Doppler effect</a:t>
            </a:r>
          </a:p>
        </p:txBody>
      </p:sp>
      <p:sp>
        <p:nvSpPr>
          <p:cNvPr id="50184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/>
              <a:t>The transmitted frequency is altered linearly by being reflected from particles and bubbles in the fluid. The net result is a frequency shift between transmitter and receiver frequencies that is proportional to the velocity of the particles. 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487363" y="6400800"/>
            <a:ext cx="8023225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http://www.sensorsmag.com/articles/1097/flow1097/main.shtml</a:t>
            </a:r>
          </a:p>
        </p:txBody>
      </p:sp>
      <p:pic>
        <p:nvPicPr>
          <p:cNvPr id="50202" name="Picture 26" descr="flow10-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02250" y="4513263"/>
            <a:ext cx="3810000" cy="1541462"/>
          </a:xfrm>
          <a:prstGeom prst="rect">
            <a:avLst/>
          </a:prstGeom>
          <a:noFill/>
          <a:effectLst/>
        </p:spPr>
      </p:pic>
      <p:grpSp>
        <p:nvGrpSpPr>
          <p:cNvPr id="50211" name="Group 35"/>
          <p:cNvGrpSpPr>
            <a:grpSpLocks/>
          </p:cNvGrpSpPr>
          <p:nvPr/>
        </p:nvGrpSpPr>
        <p:grpSpPr bwMode="auto">
          <a:xfrm>
            <a:off x="0" y="3200400"/>
            <a:ext cx="9144000" cy="457200"/>
            <a:chOff x="0" y="0"/>
            <a:chExt cx="5760" cy="288"/>
          </a:xfrm>
        </p:grpSpPr>
        <p:sp>
          <p:nvSpPr>
            <p:cNvPr id="50208" name="Rectangle 32"/>
            <p:cNvSpPr>
              <a:spLocks noChangeArrowheads="1"/>
            </p:cNvSpPr>
            <p:nvPr/>
          </p:nvSpPr>
          <p:spPr bwMode="auto">
            <a:xfrm>
              <a:off x="0" y="0"/>
              <a:ext cx="0" cy="0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0209" name="Rectangle 33"/>
            <p:cNvSpPr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/>
            <a:lstStyle/>
            <a:p>
              <a:r>
                <a:rPr lang="en-US" sz="2400"/>
                <a:t>  </a:t>
              </a:r>
              <a:r>
                <a:rPr lang="en-US" sz="2200"/>
                <a:t> </a:t>
              </a:r>
              <a:r>
                <a:rPr lang="en-US" sz="2400"/>
                <a:t>                                        </a:t>
              </a:r>
            </a:p>
          </p:txBody>
        </p:sp>
      </p:grpSp>
      <p:graphicFrame>
        <p:nvGraphicFramePr>
          <p:cNvPr id="50212" name="Object 36">
            <a:hlinkClick r:id="" action="ppaction://ole?verb=0"/>
          </p:cNvPr>
          <p:cNvGraphicFramePr>
            <a:graphicFrameLocks/>
          </p:cNvGraphicFramePr>
          <p:nvPr/>
        </p:nvGraphicFramePr>
        <p:xfrm>
          <a:off x="796925" y="5354638"/>
          <a:ext cx="1751013" cy="773112"/>
        </p:xfrm>
        <a:graphic>
          <a:graphicData uri="http://schemas.openxmlformats.org/presentationml/2006/ole">
            <p:oleObj spid="_x0000_s50212" name="Equation" r:id="rId4" imgW="1777680" imgH="787320" progId="Equation.DSMT4">
              <p:embed/>
            </p:oleObj>
          </a:graphicData>
        </a:graphic>
      </p:graphicFrame>
      <p:sp>
        <p:nvSpPr>
          <p:cNvPr id="50213" name="Text Box 37"/>
          <p:cNvSpPr txBox="1">
            <a:spLocks noChangeArrowheads="1"/>
          </p:cNvSpPr>
          <p:nvPr/>
        </p:nvSpPr>
        <p:spPr bwMode="auto">
          <a:xfrm>
            <a:off x="1384300" y="4602163"/>
            <a:ext cx="2070100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Doppler shift</a:t>
            </a:r>
          </a:p>
        </p:txBody>
      </p:sp>
      <p:sp>
        <p:nvSpPr>
          <p:cNvPr id="50214" name="Line 38"/>
          <p:cNvSpPr>
            <a:spLocks noChangeShapeType="1"/>
          </p:cNvSpPr>
          <p:nvPr/>
        </p:nvSpPr>
        <p:spPr bwMode="auto">
          <a:xfrm>
            <a:off x="1450975" y="5083175"/>
            <a:ext cx="19065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0215" name="Line 39"/>
          <p:cNvSpPr>
            <a:spLocks noChangeShapeType="1"/>
          </p:cNvSpPr>
          <p:nvPr/>
        </p:nvSpPr>
        <p:spPr bwMode="auto">
          <a:xfrm flipH="1">
            <a:off x="1685925" y="5095875"/>
            <a:ext cx="679450" cy="260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0216" name="Text Box 40"/>
          <p:cNvSpPr txBox="1">
            <a:spLocks noChangeArrowheads="1"/>
          </p:cNvSpPr>
          <p:nvPr/>
        </p:nvSpPr>
        <p:spPr bwMode="auto">
          <a:xfrm>
            <a:off x="2901950" y="5284788"/>
            <a:ext cx="2325688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Sound velocity</a:t>
            </a:r>
          </a:p>
        </p:txBody>
      </p:sp>
      <p:sp>
        <p:nvSpPr>
          <p:cNvPr id="50217" name="Line 41"/>
          <p:cNvSpPr>
            <a:spLocks noChangeShapeType="1"/>
          </p:cNvSpPr>
          <p:nvPr/>
        </p:nvSpPr>
        <p:spPr bwMode="auto">
          <a:xfrm>
            <a:off x="2957513" y="5740400"/>
            <a:ext cx="22717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0218" name="Line 42"/>
          <p:cNvSpPr>
            <a:spLocks noChangeShapeType="1"/>
          </p:cNvSpPr>
          <p:nvPr/>
        </p:nvSpPr>
        <p:spPr bwMode="auto">
          <a:xfrm flipH="1" flipV="1">
            <a:off x="2495550" y="5538788"/>
            <a:ext cx="419100" cy="269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0220" name="Line 44"/>
          <p:cNvSpPr>
            <a:spLocks noChangeShapeType="1"/>
          </p:cNvSpPr>
          <p:nvPr/>
        </p:nvSpPr>
        <p:spPr bwMode="auto">
          <a:xfrm>
            <a:off x="2905125" y="6419850"/>
            <a:ext cx="31861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0221" name="Line 45"/>
          <p:cNvSpPr>
            <a:spLocks noChangeShapeType="1"/>
          </p:cNvSpPr>
          <p:nvPr/>
        </p:nvSpPr>
        <p:spPr bwMode="auto">
          <a:xfrm flipH="1" flipV="1">
            <a:off x="1711325" y="6088063"/>
            <a:ext cx="1150938" cy="157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19" grpId="0" build="p" autoUpdateAnimBg="0"/>
      <p:bldP spid="50213" grpId="0" build="p" autoUpdateAnimBg="0"/>
      <p:bldP spid="50216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Ultrasonic Flow Meters:</a:t>
            </a:r>
            <a:br>
              <a:rPr lang="en-US"/>
            </a:br>
            <a:r>
              <a:rPr lang="en-US"/>
              <a:t>Transit Time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7075" y="1778000"/>
            <a:ext cx="7772400" cy="4114800"/>
          </a:xfrm>
        </p:spPr>
        <p:txBody>
          <a:bodyPr/>
          <a:lstStyle/>
          <a:p>
            <a:r>
              <a:rPr lang="en-US" sz="2800"/>
              <a:t>Measure the difference in travel time between pulses transmitted in a single path along and against the flow. </a:t>
            </a:r>
          </a:p>
          <a:p>
            <a:r>
              <a:rPr lang="en-US" sz="2800"/>
              <a:t>Two transducers are used, one upstream of the other. Each acts as both a transmitter and receiver for the ultrasonic beam. </a:t>
            </a:r>
          </a:p>
          <a:p>
            <a:pPr lvl="1"/>
            <a:endParaRPr lang="en-US" sz="2400"/>
          </a:p>
        </p:txBody>
      </p:sp>
      <p:pic>
        <p:nvPicPr>
          <p:cNvPr id="52228" name="Picture 4" descr="flow10-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4165600"/>
            <a:ext cx="3810000" cy="2692400"/>
          </a:xfrm>
          <a:prstGeom prst="rect">
            <a:avLst/>
          </a:prstGeom>
          <a:noFill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Acoustic Doppler Velocimeter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457200" y="1828800"/>
            <a:ext cx="32035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hlinkClick r:id="rId2"/>
              </a:rPr>
              <a:t>http://www.sontek.com/</a:t>
            </a:r>
            <a:r>
              <a:rPr lang="en-US" sz="2400"/>
              <a:t> </a:t>
            </a:r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7588" y="1933575"/>
            <a:ext cx="2762250" cy="460057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558800" y="6203950"/>
            <a:ext cx="2949575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/>
              <a:t>_______ measurement</a:t>
            </a: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673100" y="6138863"/>
            <a:ext cx="935038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chemeClr val="folHlink"/>
                </a:solidFill>
              </a:rPr>
              <a:t>Point</a:t>
            </a:r>
          </a:p>
        </p:txBody>
      </p:sp>
      <p:pic>
        <p:nvPicPr>
          <p:cNvPr id="16394" name="Picture 10" descr="adv-family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2775" y="2330450"/>
            <a:ext cx="4362450" cy="3741738"/>
          </a:xfrm>
          <a:prstGeom prst="rect">
            <a:avLst/>
          </a:prstGeom>
          <a:noFill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2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Laser Doppler Velocimetry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6373813" y="5957888"/>
            <a:ext cx="26193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hlinkClick r:id="rId2"/>
              </a:rPr>
              <a:t>http://www.tsi.com/</a:t>
            </a:r>
            <a:endParaRPr lang="en-US" sz="2400"/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78663" y="1863725"/>
            <a:ext cx="2065337" cy="2065338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3050" y="1981200"/>
            <a:ext cx="6888163" cy="4667250"/>
          </a:xfr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2400"/>
              <a:t>a single laser beam is split into two equal-intensity beams which are focused at a point in the flow field. 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2400"/>
              <a:t>An interference pattern is formed at the point where the beams intersect, defining the measuring volume. 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2400"/>
              <a:t>Particles moving through the measuring volume scatter light of varying intensity, some of which is collected by a photodetector. 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2400"/>
              <a:t>The resulting frequency of the photodetector output is related directly to particle velocity. 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2400"/>
              <a:t>_______ measurement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647700" y="6102350"/>
            <a:ext cx="935038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chemeClr val="folHlink"/>
                </a:solidFill>
              </a:rPr>
              <a:t>Point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6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Particle Tracking Velocimetry</a:t>
            </a: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3038" y="1844675"/>
            <a:ext cx="3890962" cy="169227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9225" y="4562475"/>
            <a:ext cx="3914775" cy="164147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sp>
        <p:nvSpPr>
          <p:cNvPr id="24582" name="Rectangle 6">
            <a:hlinkClick r:id="rId4"/>
          </p:cNvPr>
          <p:cNvSpPr>
            <a:spLocks noChangeArrowheads="1"/>
          </p:cNvSpPr>
          <p:nvPr/>
        </p:nvSpPr>
        <p:spPr bwMode="auto">
          <a:xfrm>
            <a:off x="300038" y="6400800"/>
            <a:ext cx="3098800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hlinkClick r:id="rId4"/>
              </a:rPr>
              <a:t>http://amy.me.tufts.edu/</a:t>
            </a:r>
            <a:endParaRPr lang="en-US" sz="2400"/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2097088" y="5748338"/>
            <a:ext cx="2066925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chemeClr val="folHlink"/>
                </a:solidFill>
              </a:rPr>
              <a:t>velocity field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850" y="1981200"/>
            <a:ext cx="5159375" cy="4494213"/>
          </a:xfrm>
        </p:spPr>
        <p:txBody>
          <a:bodyPr/>
          <a:lstStyle/>
          <a:p>
            <a:r>
              <a:rPr lang="en-US" sz="2800"/>
              <a:t>Illuminate a slice of fluid (seeded with particles) with a laser sheet</a:t>
            </a:r>
          </a:p>
          <a:p>
            <a:r>
              <a:rPr lang="en-US" sz="2800"/>
              <a:t>Take a high resolution picture with a digital camera</a:t>
            </a:r>
          </a:p>
          <a:p>
            <a:r>
              <a:rPr lang="en-US" sz="2800"/>
              <a:t>Repeat a few milliseconds later</a:t>
            </a:r>
          </a:p>
          <a:p>
            <a:r>
              <a:rPr lang="en-US" sz="2800"/>
              <a:t>Compare the two images to determine particle displacement</a:t>
            </a:r>
          </a:p>
          <a:p>
            <a:r>
              <a:rPr lang="en-US" sz="2800"/>
              <a:t>Measures _______ ______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Questions to Ponder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Will an ADV need to be recalibrated if it is moved from freshwater to saltwater?</a:t>
            </a:r>
          </a:p>
          <a:p>
            <a:pPr>
              <a:lnSpc>
                <a:spcPct val="90000"/>
              </a:lnSpc>
            </a:pPr>
            <a:r>
              <a:rPr lang="en-US" sz="2800"/>
              <a:t>A graduate student proposes to use an LDV in a wave tank (through a glass bottom) that is stratified with freshwater on top of saltwater to measure turbulence from the breaking waves. What problems might arise?</a:t>
            </a:r>
          </a:p>
          <a:p>
            <a:pPr>
              <a:lnSpc>
                <a:spcPct val="90000"/>
              </a:lnSpc>
            </a:pPr>
            <a:r>
              <a:rPr lang="en-US" sz="2800"/>
              <a:t>How could the flow normal to the plane of the light sheet be estimated using PTV?</a:t>
            </a:r>
          </a:p>
          <a:p>
            <a:pPr>
              <a:lnSpc>
                <a:spcPct val="90000"/>
              </a:lnSpc>
            </a:pPr>
            <a:r>
              <a:rPr lang="en-US" sz="2800"/>
              <a:t>Would it be possible to know the direction of the flow in the 3</a:t>
            </a:r>
            <a:r>
              <a:rPr lang="en-US" sz="2800" baseline="30000"/>
              <a:t>rd</a:t>
            </a:r>
            <a:r>
              <a:rPr lang="en-US" sz="2800"/>
              <a:t> dimension?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More Questions to Ponder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Why would a </a:t>
            </a:r>
            <a:r>
              <a:rPr lang="en-US" sz="2800" b="1"/>
              <a:t>flow</a:t>
            </a:r>
            <a:r>
              <a:rPr lang="en-US" sz="2800"/>
              <a:t> meter manufacturer specify that the pipe used for installing the meter must be straight for 10 diameters upstream and 5 diameters downstream from the meter?</a:t>
            </a:r>
          </a:p>
          <a:p>
            <a:r>
              <a:rPr lang="en-US" sz="2800"/>
              <a:t>How could an ultrasonic device get information about velocity at more than one location without moving (profiling)?</a:t>
            </a:r>
          </a:p>
          <a:p>
            <a:r>
              <a:rPr lang="en-US" sz="2800"/>
              <a:t>How could you apply the results from profiling to improve the flow rate measurement in a pipe?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Measurement Techniques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/>
              <a:t>Direct Volume or Weight measurements</a:t>
            </a:r>
          </a:p>
          <a:p>
            <a:r>
              <a:rPr lang="en-US" sz="2400"/>
              <a:t>Velocity-Area Integration</a:t>
            </a:r>
          </a:p>
          <a:p>
            <a:r>
              <a:rPr lang="en-US" sz="2400"/>
              <a:t>Pressure differential</a:t>
            </a:r>
          </a:p>
          <a:p>
            <a:pPr lvl="1"/>
            <a:r>
              <a:rPr lang="en-US" sz="2000"/>
              <a:t>Pitot Tube</a:t>
            </a:r>
          </a:p>
          <a:p>
            <a:pPr lvl="1"/>
            <a:r>
              <a:rPr lang="en-US" sz="2000"/>
              <a:t>Venturi Meter</a:t>
            </a:r>
          </a:p>
          <a:p>
            <a:pPr lvl="1"/>
            <a:r>
              <a:rPr lang="en-US" sz="2000"/>
              <a:t>Orifice</a:t>
            </a:r>
          </a:p>
          <a:p>
            <a:pPr lvl="1"/>
            <a:r>
              <a:rPr lang="en-US" sz="2000"/>
              <a:t>Elbow Meter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400"/>
              <a:t>Electromagnetic Flow Meter </a:t>
            </a:r>
          </a:p>
          <a:p>
            <a:r>
              <a:rPr lang="en-US" sz="2400"/>
              <a:t>Turbine Flow Meter</a:t>
            </a:r>
          </a:p>
          <a:p>
            <a:r>
              <a:rPr lang="en-US" sz="2400"/>
              <a:t>Vortex Flow Meter</a:t>
            </a:r>
          </a:p>
          <a:p>
            <a:r>
              <a:rPr lang="en-US" sz="2400"/>
              <a:t>Displacement Meter </a:t>
            </a:r>
          </a:p>
          <a:p>
            <a:r>
              <a:rPr lang="en-US" sz="2400"/>
              <a:t>Ultrasonic flow meter</a:t>
            </a:r>
          </a:p>
          <a:p>
            <a:r>
              <a:rPr lang="en-US" sz="2400"/>
              <a:t>Acoustic Doppler</a:t>
            </a:r>
          </a:p>
          <a:p>
            <a:r>
              <a:rPr lang="en-US" sz="2400"/>
              <a:t>Laser Doppler</a:t>
            </a:r>
          </a:p>
          <a:p>
            <a:r>
              <a:rPr lang="en-US" sz="2400"/>
              <a:t>Particle Tracking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0" y="0"/>
            <a:ext cx="962025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>
                <a:latin typeface="MT Extra" pitchFamily="18" charset="2"/>
              </a:rPr>
              <a:t>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Orifice Example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5113" y="1981200"/>
            <a:ext cx="8739187" cy="4114800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sz="2800"/>
              <a:t>Estimate the orifice diameter that will result in a 100 kPa pressure drop in a 6.35 mm I.D. pipe with a flow rate of 80 mL/s. The orifice coefficient (K</a:t>
            </a:r>
            <a:r>
              <a:rPr lang="en-US" sz="2800" baseline="-25000"/>
              <a:t>orifice</a:t>
            </a:r>
            <a:r>
              <a:rPr lang="en-US" sz="2800"/>
              <a:t>) is 0.6. </a:t>
            </a:r>
          </a:p>
          <a:p>
            <a:pPr>
              <a:lnSpc>
                <a:spcPct val="90000"/>
              </a:lnSpc>
            </a:pPr>
            <a:r>
              <a:rPr lang="en-US" sz="2800"/>
              <a:t>What is </a:t>
            </a:r>
            <a:r>
              <a:rPr lang="en-US" sz="2800">
                <a:latin typeface="Symbol" pitchFamily="18" charset="2"/>
              </a:rPr>
              <a:t></a:t>
            </a:r>
            <a:r>
              <a:rPr lang="en-US" sz="2800"/>
              <a:t> the ratio of orifice diameter to pipe diameter?</a:t>
            </a:r>
          </a:p>
          <a:p>
            <a:pPr>
              <a:lnSpc>
                <a:spcPct val="90000"/>
              </a:lnSpc>
            </a:pPr>
            <a:r>
              <a:rPr lang="en-US" sz="2800"/>
              <a:t>If the smallest pressure differential that can accurately be measured with the pressure sensor is 1 kPa, what is the smallest flow that can accurately be measured using this orifice?</a:t>
            </a:r>
          </a:p>
          <a:p>
            <a:pPr>
              <a:lnSpc>
                <a:spcPct val="90000"/>
              </a:lnSpc>
            </a:pPr>
            <a:r>
              <a:rPr lang="en-US" sz="2800"/>
              <a:t>What are two ways of extending the range of measurement to lower flows?</a:t>
            </a:r>
          </a:p>
        </p:txBody>
      </p:sp>
      <p:sp>
        <p:nvSpPr>
          <p:cNvPr id="14340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126413" y="5883275"/>
            <a:ext cx="1017587" cy="974725"/>
          </a:xfrm>
          <a:prstGeom prst="actionButtonHelp">
            <a:avLst/>
          </a:prstGeom>
          <a:noFill/>
          <a:ln w="12700">
            <a:solidFill>
              <a:schemeClr val="folHlink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Orifice Solution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4650" y="1738313"/>
            <a:ext cx="8393113" cy="4357687"/>
          </a:xfrm>
        </p:spPr>
        <p:txBody>
          <a:bodyPr/>
          <a:lstStyle/>
          <a:p>
            <a:r>
              <a:rPr lang="en-US"/>
              <a:t>Estimate the orifice diameter that will result in a 100 kPa pressure drop in a 6.35 mm I.D. pipe with a flow rate of 80 mL/s. The orifice coefficient (K</a:t>
            </a:r>
            <a:r>
              <a:rPr lang="en-US" baseline="-25000"/>
              <a:t>orifice</a:t>
            </a:r>
            <a:r>
              <a:rPr lang="en-US"/>
              <a:t>) is 0.6. </a:t>
            </a:r>
          </a:p>
        </p:txBody>
      </p:sp>
      <p:graphicFrame>
        <p:nvGraphicFramePr>
          <p:cNvPr id="44036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4478338" y="3744913"/>
          <a:ext cx="2654300" cy="841375"/>
        </p:xfrm>
        <a:graphic>
          <a:graphicData uri="http://schemas.openxmlformats.org/presentationml/2006/ole">
            <p:oleObj spid="_x0000_s44036" name="Equation" r:id="rId3" imgW="2666880" imgH="863280" progId="Equation.DSMT4">
              <p:embed/>
            </p:oleObj>
          </a:graphicData>
        </a:graphic>
      </p:graphicFrame>
      <p:graphicFrame>
        <p:nvGraphicFramePr>
          <p:cNvPr id="44038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1057275" y="3802063"/>
          <a:ext cx="2730500" cy="901700"/>
        </p:xfrm>
        <a:graphic>
          <a:graphicData uri="http://schemas.openxmlformats.org/presentationml/2006/ole">
            <p:oleObj spid="_x0000_s44038" name="Equation" r:id="rId4" imgW="2743200" imgH="927000" progId="Equation.3">
              <p:embed/>
            </p:oleObj>
          </a:graphicData>
        </a:graphic>
      </p:graphicFrame>
      <p:graphicFrame>
        <p:nvGraphicFramePr>
          <p:cNvPr id="44039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404813" y="4983163"/>
          <a:ext cx="2451100" cy="1287462"/>
        </p:xfrm>
        <a:graphic>
          <a:graphicData uri="http://schemas.openxmlformats.org/presentationml/2006/ole">
            <p:oleObj spid="_x0000_s44039" name="Equation" r:id="rId5" imgW="2463480" imgH="1320480" progId="Equation.DSMT4">
              <p:embed/>
            </p:oleObj>
          </a:graphicData>
        </a:graphic>
      </p:graphicFrame>
      <p:graphicFrame>
        <p:nvGraphicFramePr>
          <p:cNvPr id="44040" name="Object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3459163" y="4852988"/>
          <a:ext cx="3511550" cy="1411287"/>
        </p:xfrm>
        <a:graphic>
          <a:graphicData uri="http://schemas.openxmlformats.org/presentationml/2006/ole">
            <p:oleObj spid="_x0000_s44040" name="Equation" r:id="rId6" imgW="3530520" imgH="1447560" progId="Equation.DSMT4">
              <p:embed/>
            </p:oleObj>
          </a:graphicData>
        </a:graphic>
      </p:graphicFrame>
      <p:graphicFrame>
        <p:nvGraphicFramePr>
          <p:cNvPr id="44041" name="Object 9">
            <a:hlinkClick r:id="" action="ppaction://ole?verb=0"/>
          </p:cNvPr>
          <p:cNvGraphicFramePr>
            <a:graphicFrameLocks/>
          </p:cNvGraphicFramePr>
          <p:nvPr/>
        </p:nvGraphicFramePr>
        <p:xfrm>
          <a:off x="7364413" y="5214938"/>
          <a:ext cx="1501775" cy="273050"/>
        </p:xfrm>
        <a:graphic>
          <a:graphicData uri="http://schemas.openxmlformats.org/presentationml/2006/ole">
            <p:oleObj spid="_x0000_s44041" name="Equation" r:id="rId7" imgW="1511280" imgH="2793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Orifice Solution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What is </a:t>
            </a:r>
            <a:r>
              <a:rPr lang="en-US" sz="2800">
                <a:latin typeface="Symbol" pitchFamily="18" charset="2"/>
              </a:rPr>
              <a:t></a:t>
            </a:r>
            <a:r>
              <a:rPr lang="en-US" sz="2800"/>
              <a:t> the ratio of orifice diameter to pipe diameter? </a:t>
            </a:r>
          </a:p>
          <a:p>
            <a:pPr>
              <a:lnSpc>
                <a:spcPct val="90000"/>
              </a:lnSpc>
            </a:pPr>
            <a:r>
              <a:rPr lang="en-US" sz="2800"/>
              <a:t>If the smallest pressure differential that can accurately be measured with the pressure sensor is 1 kPa, what is the smallest flow that can accurately be measured using this orifice?</a:t>
            </a:r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What are two ways of extending the range of measurement to lower flows?</a:t>
            </a:r>
          </a:p>
          <a:p>
            <a:pPr>
              <a:lnSpc>
                <a:spcPct val="90000"/>
              </a:lnSpc>
            </a:pPr>
            <a:endParaRPr lang="en-US" sz="2800"/>
          </a:p>
        </p:txBody>
      </p:sp>
      <p:graphicFrame>
        <p:nvGraphicFramePr>
          <p:cNvPr id="45060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474663" y="4468813"/>
          <a:ext cx="2654300" cy="841375"/>
        </p:xfrm>
        <a:graphic>
          <a:graphicData uri="http://schemas.openxmlformats.org/presentationml/2006/ole">
            <p:oleObj spid="_x0000_s45060" name="Equation" r:id="rId3" imgW="2666880" imgH="863280" progId="Equation.DSMT4">
              <p:embed/>
            </p:oleObj>
          </a:graphicData>
        </a:graphic>
      </p:graphicFrame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3756025" y="4683125"/>
            <a:ext cx="1181100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8 mL/s</a:t>
            </a:r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2649538" y="2343150"/>
            <a:ext cx="1222375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(0.546)</a:t>
            </a:r>
          </a:p>
        </p:txBody>
      </p:sp>
      <p:sp>
        <p:nvSpPr>
          <p:cNvPr id="45065" name="AutoShape 9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29600" y="5986463"/>
            <a:ext cx="914400" cy="871537"/>
          </a:xfrm>
          <a:prstGeom prst="actionButtonReturn">
            <a:avLst/>
          </a:prstGeom>
          <a:noFill/>
          <a:ln w="12700">
            <a:solidFill>
              <a:schemeClr val="folHlink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2" grpId="0" build="p" autoUpdateAnimBg="0"/>
      <p:bldP spid="45064" grpId="0" build="p" autoUpdateAnimBg="0"/>
      <p:bldP spid="4506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Some Simple Techniques...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71650"/>
            <a:ext cx="7772400" cy="4114800"/>
          </a:xfrm>
        </p:spPr>
        <p:txBody>
          <a:bodyPr/>
          <a:lstStyle/>
          <a:p>
            <a:r>
              <a:rPr lang="en-US"/>
              <a:t>Direct Volume or Weight measurements</a:t>
            </a:r>
          </a:p>
          <a:p>
            <a:pPr lvl="1"/>
            <a:r>
              <a:rPr lang="en-US"/>
              <a:t>Measure volume and time (bucket and stopwatch)</a:t>
            </a:r>
          </a:p>
          <a:p>
            <a:pPr lvl="1"/>
            <a:r>
              <a:rPr lang="en-US"/>
              <a:t>Excellent for average flow measurements</a:t>
            </a:r>
          </a:p>
          <a:p>
            <a:r>
              <a:rPr lang="en-US"/>
              <a:t>Velocity-Area Integration</a:t>
            </a:r>
          </a:p>
        </p:txBody>
      </p:sp>
      <p:sp>
        <p:nvSpPr>
          <p:cNvPr id="18436" name="Line 4"/>
          <p:cNvSpPr>
            <a:spLocks noChangeShapeType="1"/>
          </p:cNvSpPr>
          <p:nvPr/>
        </p:nvSpPr>
        <p:spPr bwMode="auto">
          <a:xfrm>
            <a:off x="5472113" y="4286250"/>
            <a:ext cx="17938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5414963" y="3790950"/>
            <a:ext cx="1931987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Stream flow</a:t>
            </a:r>
          </a:p>
        </p:txBody>
      </p:sp>
      <p:pic>
        <p:nvPicPr>
          <p:cNvPr id="18439" name="Picture 7" descr="velaweb"/>
          <p:cNvPicPr>
            <a:picLocks noChangeAspect="1" noChangeArrowheads="1"/>
          </p:cNvPicPr>
          <p:nvPr/>
        </p:nvPicPr>
        <p:blipFill>
          <a:blip r:embed="rId2" cstate="print"/>
          <a:srcRect t="17081" r="7864" b="38489"/>
          <a:stretch>
            <a:fillRect/>
          </a:stretch>
        </p:blipFill>
        <p:spPr bwMode="auto">
          <a:xfrm>
            <a:off x="0" y="4556125"/>
            <a:ext cx="9144000" cy="2301875"/>
          </a:xfrm>
          <a:prstGeom prst="rect">
            <a:avLst/>
          </a:prstGeom>
          <a:noFill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Pitot Tube</a:t>
            </a:r>
          </a:p>
        </p:txBody>
      </p:sp>
      <p:grpSp>
        <p:nvGrpSpPr>
          <p:cNvPr id="53251" name="Group 3"/>
          <p:cNvGrpSpPr>
            <a:grpSpLocks/>
          </p:cNvGrpSpPr>
          <p:nvPr/>
        </p:nvGrpSpPr>
        <p:grpSpPr bwMode="auto">
          <a:xfrm>
            <a:off x="1600200" y="2438400"/>
            <a:ext cx="2057400" cy="2057400"/>
            <a:chOff x="528" y="1632"/>
            <a:chExt cx="1296" cy="1296"/>
          </a:xfrm>
        </p:grpSpPr>
        <p:sp>
          <p:nvSpPr>
            <p:cNvPr id="53252" name="Arc 4"/>
            <p:cNvSpPr>
              <a:spLocks/>
            </p:cNvSpPr>
            <p:nvPr/>
          </p:nvSpPr>
          <p:spPr bwMode="auto">
            <a:xfrm flipV="1">
              <a:off x="1536" y="2640"/>
              <a:ext cx="240" cy="24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53" name="Line 5"/>
            <p:cNvSpPr>
              <a:spLocks noChangeShapeType="1"/>
            </p:cNvSpPr>
            <p:nvPr/>
          </p:nvSpPr>
          <p:spPr bwMode="auto">
            <a:xfrm flipH="1">
              <a:off x="528" y="2880"/>
              <a:ext cx="10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54" name="Line 6"/>
            <p:cNvSpPr>
              <a:spLocks noChangeShapeType="1"/>
            </p:cNvSpPr>
            <p:nvPr/>
          </p:nvSpPr>
          <p:spPr bwMode="auto">
            <a:xfrm rot="16200000" flipH="1">
              <a:off x="1272" y="2136"/>
              <a:ext cx="10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55" name="Arc 7"/>
            <p:cNvSpPr>
              <a:spLocks/>
            </p:cNvSpPr>
            <p:nvPr/>
          </p:nvSpPr>
          <p:spPr bwMode="auto">
            <a:xfrm flipV="1">
              <a:off x="1536" y="2640"/>
              <a:ext cx="288" cy="28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56" name="Line 8"/>
            <p:cNvSpPr>
              <a:spLocks noChangeShapeType="1"/>
            </p:cNvSpPr>
            <p:nvPr/>
          </p:nvSpPr>
          <p:spPr bwMode="auto">
            <a:xfrm rot="16200000" flipH="1">
              <a:off x="1320" y="2136"/>
              <a:ext cx="10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57" name="Line 9"/>
            <p:cNvSpPr>
              <a:spLocks noChangeShapeType="1"/>
            </p:cNvSpPr>
            <p:nvPr/>
          </p:nvSpPr>
          <p:spPr bwMode="auto">
            <a:xfrm flipH="1">
              <a:off x="528" y="2928"/>
              <a:ext cx="10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3258" name="Group 10"/>
          <p:cNvGrpSpPr>
            <a:grpSpLocks/>
          </p:cNvGrpSpPr>
          <p:nvPr/>
        </p:nvGrpSpPr>
        <p:grpSpPr bwMode="auto">
          <a:xfrm>
            <a:off x="1600200" y="2590800"/>
            <a:ext cx="2438400" cy="1981200"/>
            <a:chOff x="1008" y="1632"/>
            <a:chExt cx="1536" cy="1248"/>
          </a:xfrm>
        </p:grpSpPr>
        <p:sp>
          <p:nvSpPr>
            <p:cNvPr id="53259" name="Arc 11"/>
            <p:cNvSpPr>
              <a:spLocks/>
            </p:cNvSpPr>
            <p:nvPr/>
          </p:nvSpPr>
          <p:spPr bwMode="auto">
            <a:xfrm rot="10800000" flipV="1">
              <a:off x="1008" y="2736"/>
              <a:ext cx="48" cy="4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0" name="Arc 12"/>
            <p:cNvSpPr>
              <a:spLocks/>
            </p:cNvSpPr>
            <p:nvPr/>
          </p:nvSpPr>
          <p:spPr bwMode="auto">
            <a:xfrm rot="5400000" flipV="1">
              <a:off x="1008" y="2832"/>
              <a:ext cx="48" cy="4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1" name="Arc 13"/>
            <p:cNvSpPr>
              <a:spLocks/>
            </p:cNvSpPr>
            <p:nvPr/>
          </p:nvSpPr>
          <p:spPr bwMode="auto">
            <a:xfrm flipV="1">
              <a:off x="2016" y="2544"/>
              <a:ext cx="192" cy="19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2" name="Arc 14"/>
            <p:cNvSpPr>
              <a:spLocks/>
            </p:cNvSpPr>
            <p:nvPr/>
          </p:nvSpPr>
          <p:spPr bwMode="auto">
            <a:xfrm flipV="1">
              <a:off x="2016" y="2544"/>
              <a:ext cx="336" cy="33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3" name="Line 15"/>
            <p:cNvSpPr>
              <a:spLocks noChangeShapeType="1"/>
            </p:cNvSpPr>
            <p:nvPr/>
          </p:nvSpPr>
          <p:spPr bwMode="auto">
            <a:xfrm flipV="1">
              <a:off x="2208" y="1680"/>
              <a:ext cx="0" cy="8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4" name="Arc 16"/>
            <p:cNvSpPr>
              <a:spLocks/>
            </p:cNvSpPr>
            <p:nvPr/>
          </p:nvSpPr>
          <p:spPr bwMode="auto">
            <a:xfrm rot="10800000" flipV="1">
              <a:off x="2208" y="1632"/>
              <a:ext cx="48" cy="4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5" name="Arc 17"/>
            <p:cNvSpPr>
              <a:spLocks/>
            </p:cNvSpPr>
            <p:nvPr/>
          </p:nvSpPr>
          <p:spPr bwMode="auto">
            <a:xfrm rot="16200000" flipV="1">
              <a:off x="2304" y="1632"/>
              <a:ext cx="48" cy="4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3266" name="Group 18"/>
            <p:cNvGrpSpPr>
              <a:grpSpLocks/>
            </p:cNvGrpSpPr>
            <p:nvPr/>
          </p:nvGrpSpPr>
          <p:grpSpPr bwMode="auto">
            <a:xfrm>
              <a:off x="2352" y="1680"/>
              <a:ext cx="0" cy="864"/>
              <a:chOff x="1872" y="1776"/>
              <a:chExt cx="0" cy="864"/>
            </a:xfrm>
          </p:grpSpPr>
          <p:sp>
            <p:nvSpPr>
              <p:cNvPr id="53267" name="Line 19"/>
              <p:cNvSpPr>
                <a:spLocks noChangeShapeType="1"/>
              </p:cNvSpPr>
              <p:nvPr/>
            </p:nvSpPr>
            <p:spPr bwMode="auto">
              <a:xfrm flipV="1">
                <a:off x="1872" y="1920"/>
                <a:ext cx="0" cy="72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68" name="Line 20"/>
              <p:cNvSpPr>
                <a:spLocks noChangeShapeType="1"/>
              </p:cNvSpPr>
              <p:nvPr/>
            </p:nvSpPr>
            <p:spPr bwMode="auto">
              <a:xfrm flipV="1">
                <a:off x="1872" y="1776"/>
                <a:ext cx="0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3269" name="Line 21"/>
            <p:cNvSpPr>
              <a:spLocks noChangeShapeType="1"/>
            </p:cNvSpPr>
            <p:nvPr/>
          </p:nvSpPr>
          <p:spPr bwMode="auto">
            <a:xfrm>
              <a:off x="2352" y="1824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0" name="Line 22"/>
            <p:cNvSpPr>
              <a:spLocks noChangeShapeType="1"/>
            </p:cNvSpPr>
            <p:nvPr/>
          </p:nvSpPr>
          <p:spPr bwMode="auto">
            <a:xfrm>
              <a:off x="2352" y="177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3271" name="Group 23"/>
            <p:cNvGrpSpPr>
              <a:grpSpLocks/>
            </p:cNvGrpSpPr>
            <p:nvPr/>
          </p:nvGrpSpPr>
          <p:grpSpPr bwMode="auto">
            <a:xfrm>
              <a:off x="1056" y="2880"/>
              <a:ext cx="960" cy="0"/>
              <a:chOff x="576" y="2976"/>
              <a:chExt cx="960" cy="0"/>
            </a:xfrm>
          </p:grpSpPr>
          <p:sp>
            <p:nvSpPr>
              <p:cNvPr id="53272" name="Line 24"/>
              <p:cNvSpPr>
                <a:spLocks noChangeShapeType="1"/>
              </p:cNvSpPr>
              <p:nvPr/>
            </p:nvSpPr>
            <p:spPr bwMode="auto">
              <a:xfrm>
                <a:off x="576" y="2976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73" name="Line 25"/>
              <p:cNvSpPr>
                <a:spLocks noChangeShapeType="1"/>
              </p:cNvSpPr>
              <p:nvPr/>
            </p:nvSpPr>
            <p:spPr bwMode="auto">
              <a:xfrm>
                <a:off x="864" y="2976"/>
                <a:ext cx="6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3274" name="Group 26"/>
            <p:cNvGrpSpPr>
              <a:grpSpLocks/>
            </p:cNvGrpSpPr>
            <p:nvPr/>
          </p:nvGrpSpPr>
          <p:grpSpPr bwMode="auto">
            <a:xfrm>
              <a:off x="1056" y="2736"/>
              <a:ext cx="960" cy="0"/>
              <a:chOff x="576" y="2976"/>
              <a:chExt cx="960" cy="0"/>
            </a:xfrm>
          </p:grpSpPr>
          <p:sp>
            <p:nvSpPr>
              <p:cNvPr id="53275" name="Line 27"/>
              <p:cNvSpPr>
                <a:spLocks noChangeShapeType="1"/>
              </p:cNvSpPr>
              <p:nvPr/>
            </p:nvSpPr>
            <p:spPr bwMode="auto">
              <a:xfrm>
                <a:off x="576" y="2976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76" name="Line 28"/>
              <p:cNvSpPr>
                <a:spLocks noChangeShapeType="1"/>
              </p:cNvSpPr>
              <p:nvPr/>
            </p:nvSpPr>
            <p:spPr bwMode="auto">
              <a:xfrm>
                <a:off x="864" y="2976"/>
                <a:ext cx="6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3277" name="Group 29"/>
          <p:cNvGrpSpPr>
            <a:grpSpLocks/>
          </p:cNvGrpSpPr>
          <p:nvPr/>
        </p:nvGrpSpPr>
        <p:grpSpPr bwMode="auto">
          <a:xfrm>
            <a:off x="152400" y="3200400"/>
            <a:ext cx="685800" cy="2514600"/>
            <a:chOff x="96" y="2016"/>
            <a:chExt cx="768" cy="1584"/>
          </a:xfrm>
        </p:grpSpPr>
        <p:sp>
          <p:nvSpPr>
            <p:cNvPr id="53278" name="Line 30"/>
            <p:cNvSpPr>
              <a:spLocks noChangeShapeType="1"/>
            </p:cNvSpPr>
            <p:nvPr/>
          </p:nvSpPr>
          <p:spPr bwMode="auto">
            <a:xfrm>
              <a:off x="96" y="2016"/>
              <a:ext cx="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9" name="Line 31"/>
            <p:cNvSpPr>
              <a:spLocks noChangeShapeType="1"/>
            </p:cNvSpPr>
            <p:nvPr/>
          </p:nvSpPr>
          <p:spPr bwMode="auto">
            <a:xfrm>
              <a:off x="96" y="2242"/>
              <a:ext cx="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0" name="Line 32"/>
            <p:cNvSpPr>
              <a:spLocks noChangeShapeType="1"/>
            </p:cNvSpPr>
            <p:nvPr/>
          </p:nvSpPr>
          <p:spPr bwMode="auto">
            <a:xfrm>
              <a:off x="96" y="2469"/>
              <a:ext cx="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1" name="Line 33"/>
            <p:cNvSpPr>
              <a:spLocks noChangeShapeType="1"/>
            </p:cNvSpPr>
            <p:nvPr/>
          </p:nvSpPr>
          <p:spPr bwMode="auto">
            <a:xfrm>
              <a:off x="96" y="2695"/>
              <a:ext cx="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2" name="Line 34"/>
            <p:cNvSpPr>
              <a:spLocks noChangeShapeType="1"/>
            </p:cNvSpPr>
            <p:nvPr/>
          </p:nvSpPr>
          <p:spPr bwMode="auto">
            <a:xfrm>
              <a:off x="96" y="2921"/>
              <a:ext cx="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3" name="Line 35"/>
            <p:cNvSpPr>
              <a:spLocks noChangeShapeType="1"/>
            </p:cNvSpPr>
            <p:nvPr/>
          </p:nvSpPr>
          <p:spPr bwMode="auto">
            <a:xfrm>
              <a:off x="96" y="3147"/>
              <a:ext cx="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4" name="Line 36"/>
            <p:cNvSpPr>
              <a:spLocks noChangeShapeType="1"/>
            </p:cNvSpPr>
            <p:nvPr/>
          </p:nvSpPr>
          <p:spPr bwMode="auto">
            <a:xfrm>
              <a:off x="96" y="3374"/>
              <a:ext cx="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5" name="Line 37"/>
            <p:cNvSpPr>
              <a:spLocks noChangeShapeType="1"/>
            </p:cNvSpPr>
            <p:nvPr/>
          </p:nvSpPr>
          <p:spPr bwMode="auto">
            <a:xfrm>
              <a:off x="96" y="3600"/>
              <a:ext cx="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6" name="Text Box 38"/>
            <p:cNvSpPr txBox="1">
              <a:spLocks noChangeArrowheads="1"/>
            </p:cNvSpPr>
            <p:nvPr/>
          </p:nvSpPr>
          <p:spPr bwMode="auto">
            <a:xfrm>
              <a:off x="274" y="2640"/>
              <a:ext cx="453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/>
                <a:t>V</a:t>
              </a:r>
            </a:p>
          </p:txBody>
        </p:sp>
      </p:grpSp>
      <p:sp>
        <p:nvSpPr>
          <p:cNvPr id="53287" name="Text Box 39"/>
          <p:cNvSpPr txBox="1">
            <a:spLocks noChangeArrowheads="1"/>
          </p:cNvSpPr>
          <p:nvPr/>
        </p:nvSpPr>
        <p:spPr bwMode="auto">
          <a:xfrm>
            <a:off x="4708525" y="3927475"/>
            <a:ext cx="693738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 i="1"/>
              <a:t>V</a:t>
            </a:r>
            <a:r>
              <a:rPr lang="en-US" sz="2400" i="1" baseline="-25000"/>
              <a:t>1</a:t>
            </a:r>
            <a:r>
              <a:rPr lang="en-US" sz="2400" baseline="-25000"/>
              <a:t> </a:t>
            </a:r>
            <a:r>
              <a:rPr lang="en-US" sz="2400"/>
              <a:t>=</a:t>
            </a:r>
          </a:p>
        </p:txBody>
      </p:sp>
      <p:sp>
        <p:nvSpPr>
          <p:cNvPr id="53288" name="Text Box 40"/>
          <p:cNvSpPr txBox="1">
            <a:spLocks noChangeArrowheads="1"/>
          </p:cNvSpPr>
          <p:nvPr/>
        </p:nvSpPr>
        <p:spPr bwMode="auto">
          <a:xfrm>
            <a:off x="1219200" y="42672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1</a:t>
            </a:r>
          </a:p>
        </p:txBody>
      </p:sp>
      <p:sp>
        <p:nvSpPr>
          <p:cNvPr id="53289" name="Text Box 41"/>
          <p:cNvSpPr txBox="1">
            <a:spLocks noChangeArrowheads="1"/>
          </p:cNvSpPr>
          <p:nvPr/>
        </p:nvSpPr>
        <p:spPr bwMode="auto">
          <a:xfrm>
            <a:off x="1965325" y="38512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2</a:t>
            </a:r>
          </a:p>
        </p:txBody>
      </p:sp>
      <p:sp>
        <p:nvSpPr>
          <p:cNvPr id="53290" name="Text Box 42"/>
          <p:cNvSpPr txBox="1">
            <a:spLocks noChangeArrowheads="1"/>
          </p:cNvSpPr>
          <p:nvPr/>
        </p:nvSpPr>
        <p:spPr bwMode="auto">
          <a:xfrm>
            <a:off x="1600200" y="5105400"/>
            <a:ext cx="6934200" cy="155257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 sz="2400"/>
              <a:t>Connect two ports to differential pressure transducer. Make sure Pitot tube is completely filled with the fluid that is being measured.</a:t>
            </a:r>
          </a:p>
          <a:p>
            <a:r>
              <a:rPr lang="en-US" sz="2400"/>
              <a:t>Solve for velocity as function of pressure difference</a:t>
            </a:r>
          </a:p>
        </p:txBody>
      </p:sp>
      <p:sp>
        <p:nvSpPr>
          <p:cNvPr id="53291" name="Line 43"/>
          <p:cNvSpPr>
            <a:spLocks noChangeShapeType="1"/>
          </p:cNvSpPr>
          <p:nvPr/>
        </p:nvSpPr>
        <p:spPr bwMode="auto">
          <a:xfrm>
            <a:off x="3048000" y="2057400"/>
            <a:ext cx="533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92" name="Line 44"/>
          <p:cNvSpPr>
            <a:spLocks noChangeShapeType="1"/>
          </p:cNvSpPr>
          <p:nvPr/>
        </p:nvSpPr>
        <p:spPr bwMode="auto">
          <a:xfrm flipH="1">
            <a:off x="4267200" y="2438400"/>
            <a:ext cx="609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93" name="Text Box 45"/>
          <p:cNvSpPr txBox="1">
            <a:spLocks noChangeArrowheads="1"/>
          </p:cNvSpPr>
          <p:nvPr/>
        </p:nvSpPr>
        <p:spPr bwMode="auto">
          <a:xfrm>
            <a:off x="4724400" y="4419600"/>
            <a:ext cx="923925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 i="1"/>
              <a:t>z</a:t>
            </a:r>
            <a:r>
              <a:rPr lang="en-US" sz="2400" i="1" baseline="-25000"/>
              <a:t>1</a:t>
            </a:r>
            <a:r>
              <a:rPr lang="en-US" sz="2400" baseline="-25000"/>
              <a:t> </a:t>
            </a:r>
            <a:r>
              <a:rPr lang="en-US" sz="2400"/>
              <a:t>= </a:t>
            </a:r>
            <a:r>
              <a:rPr lang="en-US" sz="2400" i="1"/>
              <a:t>z</a:t>
            </a:r>
            <a:r>
              <a:rPr lang="en-US" sz="2400" i="1" baseline="-25000"/>
              <a:t>2</a:t>
            </a:r>
            <a:endParaRPr lang="en-US" sz="2400"/>
          </a:p>
        </p:txBody>
      </p:sp>
      <p:graphicFrame>
        <p:nvGraphicFramePr>
          <p:cNvPr id="53294" name="Object 46"/>
          <p:cNvGraphicFramePr>
            <a:graphicFrameLocks noChangeAspect="1"/>
          </p:cNvGraphicFramePr>
          <p:nvPr/>
        </p:nvGraphicFramePr>
        <p:xfrm>
          <a:off x="6242050" y="4019550"/>
          <a:ext cx="2120900" cy="863600"/>
        </p:xfrm>
        <a:graphic>
          <a:graphicData uri="http://schemas.openxmlformats.org/presentationml/2006/ole">
            <p:oleObj spid="_x0000_s53294" name="Equation" r:id="rId3" imgW="2120760" imgH="863280" progId="Equation.DSMT4">
              <p:embed/>
            </p:oleObj>
          </a:graphicData>
        </a:graphic>
      </p:graphicFrame>
      <p:grpSp>
        <p:nvGrpSpPr>
          <p:cNvPr id="53295" name="Group 47"/>
          <p:cNvGrpSpPr>
            <a:grpSpLocks/>
          </p:cNvGrpSpPr>
          <p:nvPr/>
        </p:nvGrpSpPr>
        <p:grpSpPr bwMode="auto">
          <a:xfrm>
            <a:off x="3581400" y="2209800"/>
            <a:ext cx="609600" cy="685800"/>
            <a:chOff x="2256" y="1392"/>
            <a:chExt cx="384" cy="432"/>
          </a:xfrm>
        </p:grpSpPr>
        <p:grpSp>
          <p:nvGrpSpPr>
            <p:cNvPr id="53296" name="Group 48"/>
            <p:cNvGrpSpPr>
              <a:grpSpLocks/>
            </p:cNvGrpSpPr>
            <p:nvPr/>
          </p:nvGrpSpPr>
          <p:grpSpPr bwMode="auto">
            <a:xfrm>
              <a:off x="2256" y="1440"/>
              <a:ext cx="384" cy="384"/>
              <a:chOff x="2256" y="1440"/>
              <a:chExt cx="384" cy="384"/>
            </a:xfrm>
          </p:grpSpPr>
          <p:grpSp>
            <p:nvGrpSpPr>
              <p:cNvPr id="53297" name="Group 49"/>
              <p:cNvGrpSpPr>
                <a:grpSpLocks/>
              </p:cNvGrpSpPr>
              <p:nvPr/>
            </p:nvGrpSpPr>
            <p:grpSpPr bwMode="auto">
              <a:xfrm>
                <a:off x="2256" y="1440"/>
                <a:ext cx="96" cy="96"/>
                <a:chOff x="2256" y="1440"/>
                <a:chExt cx="96" cy="96"/>
              </a:xfrm>
            </p:grpSpPr>
            <p:sp>
              <p:nvSpPr>
                <p:cNvPr id="53298" name="Arc 50"/>
                <p:cNvSpPr>
                  <a:spLocks/>
                </p:cNvSpPr>
                <p:nvPr/>
              </p:nvSpPr>
              <p:spPr bwMode="auto">
                <a:xfrm rot="10800000" flipV="1">
                  <a:off x="2256" y="1440"/>
                  <a:ext cx="96" cy="9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299" name="Arc 51"/>
                <p:cNvSpPr>
                  <a:spLocks/>
                </p:cNvSpPr>
                <p:nvPr/>
              </p:nvSpPr>
              <p:spPr bwMode="auto">
                <a:xfrm flipH="1">
                  <a:off x="2304" y="1488"/>
                  <a:ext cx="48" cy="4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3300" name="Group 52"/>
              <p:cNvGrpSpPr>
                <a:grpSpLocks/>
              </p:cNvGrpSpPr>
              <p:nvPr/>
            </p:nvGrpSpPr>
            <p:grpSpPr bwMode="auto">
              <a:xfrm rot="32400000">
                <a:off x="2544" y="1728"/>
                <a:ext cx="96" cy="96"/>
                <a:chOff x="2256" y="1440"/>
                <a:chExt cx="96" cy="96"/>
              </a:xfrm>
            </p:grpSpPr>
            <p:sp>
              <p:nvSpPr>
                <p:cNvPr id="53301" name="Arc 53"/>
                <p:cNvSpPr>
                  <a:spLocks/>
                </p:cNvSpPr>
                <p:nvPr/>
              </p:nvSpPr>
              <p:spPr bwMode="auto">
                <a:xfrm rot="10800000" flipV="1">
                  <a:off x="2256" y="1440"/>
                  <a:ext cx="96" cy="9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302" name="Arc 54"/>
                <p:cNvSpPr>
                  <a:spLocks/>
                </p:cNvSpPr>
                <p:nvPr/>
              </p:nvSpPr>
              <p:spPr bwMode="auto">
                <a:xfrm flipH="1">
                  <a:off x="2304" y="1488"/>
                  <a:ext cx="48" cy="4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3303" name="Group 55"/>
              <p:cNvGrpSpPr>
                <a:grpSpLocks/>
              </p:cNvGrpSpPr>
              <p:nvPr/>
            </p:nvGrpSpPr>
            <p:grpSpPr bwMode="auto">
              <a:xfrm rot="27000000">
                <a:off x="2544" y="1440"/>
                <a:ext cx="96" cy="96"/>
                <a:chOff x="2256" y="1440"/>
                <a:chExt cx="96" cy="96"/>
              </a:xfrm>
            </p:grpSpPr>
            <p:sp>
              <p:nvSpPr>
                <p:cNvPr id="53304" name="Arc 56"/>
                <p:cNvSpPr>
                  <a:spLocks/>
                </p:cNvSpPr>
                <p:nvPr/>
              </p:nvSpPr>
              <p:spPr bwMode="auto">
                <a:xfrm rot="10800000" flipV="1">
                  <a:off x="2256" y="1440"/>
                  <a:ext cx="96" cy="9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305" name="Arc 57"/>
                <p:cNvSpPr>
                  <a:spLocks/>
                </p:cNvSpPr>
                <p:nvPr/>
              </p:nvSpPr>
              <p:spPr bwMode="auto">
                <a:xfrm flipH="1">
                  <a:off x="2304" y="1488"/>
                  <a:ext cx="48" cy="4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3306" name="Line 58"/>
              <p:cNvSpPr>
                <a:spLocks noChangeShapeType="1"/>
              </p:cNvSpPr>
              <p:nvPr/>
            </p:nvSpPr>
            <p:spPr bwMode="auto">
              <a:xfrm>
                <a:off x="2592" y="1536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07" name="Line 59"/>
              <p:cNvSpPr>
                <a:spLocks noChangeShapeType="1"/>
              </p:cNvSpPr>
              <p:nvPr/>
            </p:nvSpPr>
            <p:spPr bwMode="auto">
              <a:xfrm>
                <a:off x="2640" y="1536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3308" name="Group 60"/>
            <p:cNvGrpSpPr>
              <a:grpSpLocks/>
            </p:cNvGrpSpPr>
            <p:nvPr/>
          </p:nvGrpSpPr>
          <p:grpSpPr bwMode="auto">
            <a:xfrm>
              <a:off x="2352" y="1392"/>
              <a:ext cx="192" cy="144"/>
              <a:chOff x="2352" y="1392"/>
              <a:chExt cx="192" cy="144"/>
            </a:xfrm>
          </p:grpSpPr>
          <p:sp>
            <p:nvSpPr>
              <p:cNvPr id="53309" name="Rectangle 61"/>
              <p:cNvSpPr>
                <a:spLocks noChangeArrowheads="1"/>
              </p:cNvSpPr>
              <p:nvPr/>
            </p:nvSpPr>
            <p:spPr bwMode="auto">
              <a:xfrm>
                <a:off x="2352" y="1440"/>
                <a:ext cx="192" cy="48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bg2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10" name="AutoShape 62"/>
              <p:cNvSpPr>
                <a:spLocks noChangeArrowheads="1"/>
              </p:cNvSpPr>
              <p:nvPr/>
            </p:nvSpPr>
            <p:spPr bwMode="auto">
              <a:xfrm>
                <a:off x="2400" y="1392"/>
                <a:ext cx="96" cy="144"/>
              </a:xfrm>
              <a:prstGeom prst="roundRect">
                <a:avLst>
                  <a:gd name="adj" fmla="val 16667"/>
                </a:avLst>
              </a:prstGeom>
              <a:solidFill>
                <a:schemeClr val="tx1"/>
              </a:solidFill>
              <a:ln w="12700">
                <a:solidFill>
                  <a:schemeClr val="bg2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3311" name="Line 63"/>
          <p:cNvSpPr>
            <a:spLocks noChangeShapeType="1"/>
          </p:cNvSpPr>
          <p:nvPr/>
        </p:nvSpPr>
        <p:spPr bwMode="auto">
          <a:xfrm>
            <a:off x="76200" y="2209800"/>
            <a:ext cx="2819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312" name="Line 64"/>
          <p:cNvSpPr>
            <a:spLocks noChangeShapeType="1"/>
          </p:cNvSpPr>
          <p:nvPr/>
        </p:nvSpPr>
        <p:spPr bwMode="auto">
          <a:xfrm>
            <a:off x="4495800" y="2438400"/>
            <a:ext cx="2590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313" name="Comment 65"/>
          <p:cNvSpPr>
            <a:spLocks noChangeArrowheads="1"/>
          </p:cNvSpPr>
          <p:nvPr/>
        </p:nvSpPr>
        <p:spPr bwMode="auto">
          <a:xfrm>
            <a:off x="4343400" y="1981200"/>
            <a:ext cx="34036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Static pressure tap</a:t>
            </a:r>
          </a:p>
        </p:txBody>
      </p:sp>
      <p:sp>
        <p:nvSpPr>
          <p:cNvPr id="53314" name="Comment 66"/>
          <p:cNvSpPr>
            <a:spLocks noChangeArrowheads="1"/>
          </p:cNvSpPr>
          <p:nvPr/>
        </p:nvSpPr>
        <p:spPr bwMode="auto">
          <a:xfrm>
            <a:off x="0" y="1828800"/>
            <a:ext cx="30480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 sz="2400">
                <a:solidFill>
                  <a:schemeClr val="folHlink"/>
                </a:solidFill>
              </a:rPr>
              <a:t>Stagnation pressure tap</a:t>
            </a:r>
          </a:p>
        </p:txBody>
      </p:sp>
      <p:sp>
        <p:nvSpPr>
          <p:cNvPr id="53315" name="Comment 67"/>
          <p:cNvSpPr>
            <a:spLocks noChangeArrowheads="1"/>
          </p:cNvSpPr>
          <p:nvPr/>
        </p:nvSpPr>
        <p:spPr bwMode="auto">
          <a:xfrm>
            <a:off x="5257800" y="3886200"/>
            <a:ext cx="4572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3316" name="Line 68"/>
          <p:cNvSpPr>
            <a:spLocks noChangeShapeType="1"/>
          </p:cNvSpPr>
          <p:nvPr/>
        </p:nvSpPr>
        <p:spPr bwMode="auto">
          <a:xfrm>
            <a:off x="5338763" y="4300538"/>
            <a:ext cx="1730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317" name="Line 69"/>
          <p:cNvSpPr>
            <a:spLocks noChangeShapeType="1"/>
          </p:cNvSpPr>
          <p:nvPr/>
        </p:nvSpPr>
        <p:spPr bwMode="auto">
          <a:xfrm flipV="1">
            <a:off x="5238750" y="2916238"/>
            <a:ext cx="346075" cy="69215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318" name="Line 70"/>
          <p:cNvSpPr>
            <a:spLocks noChangeShapeType="1"/>
          </p:cNvSpPr>
          <p:nvPr/>
        </p:nvSpPr>
        <p:spPr bwMode="auto">
          <a:xfrm flipV="1">
            <a:off x="7046913" y="2895600"/>
            <a:ext cx="346075" cy="69215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319" name="Line 71"/>
          <p:cNvSpPr>
            <a:spLocks noChangeShapeType="1"/>
          </p:cNvSpPr>
          <p:nvPr/>
        </p:nvSpPr>
        <p:spPr bwMode="auto">
          <a:xfrm flipV="1">
            <a:off x="5740400" y="2900363"/>
            <a:ext cx="346075" cy="69215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3320" name="Object 72"/>
          <p:cNvGraphicFramePr>
            <a:graphicFrameLocks noChangeAspect="1"/>
          </p:cNvGraphicFramePr>
          <p:nvPr/>
        </p:nvGraphicFramePr>
        <p:xfrm>
          <a:off x="4718050" y="2819400"/>
          <a:ext cx="3340100" cy="825500"/>
        </p:xfrm>
        <a:graphic>
          <a:graphicData uri="http://schemas.openxmlformats.org/presentationml/2006/ole">
            <p:oleObj spid="_x0000_s53320" name="Equation" r:id="rId4" imgW="3340080" imgH="825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13" grpId="0" autoUpdateAnimBg="0"/>
      <p:bldP spid="53314" grpId="0" autoUpdateAnimBg="0"/>
      <p:bldP spid="53315" grpId="0" autoUpdateAnimBg="0"/>
      <p:bldP spid="53317" grpId="0" animBg="1"/>
      <p:bldP spid="53318" grpId="0" animBg="1"/>
      <p:bldP spid="533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5" name="Rectangle 55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Venturi Meter</a:t>
            </a:r>
          </a:p>
        </p:txBody>
      </p:sp>
      <p:sp>
        <p:nvSpPr>
          <p:cNvPr id="5176" name="Rectangle 5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1797 - Venturi presented his work on the Venturi tube</a:t>
            </a:r>
          </a:p>
          <a:p>
            <a:r>
              <a:rPr lang="en-US"/>
              <a:t>1887 - first commercial Venturi tube produced by Clemens Herschel</a:t>
            </a:r>
          </a:p>
          <a:p>
            <a:r>
              <a:rPr lang="en-US"/>
              <a:t>Minimal pressure loss</a:t>
            </a:r>
          </a:p>
        </p:txBody>
      </p:sp>
      <p:grpSp>
        <p:nvGrpSpPr>
          <p:cNvPr id="5157" name="Group 37"/>
          <p:cNvGrpSpPr>
            <a:grpSpLocks/>
          </p:cNvGrpSpPr>
          <p:nvPr/>
        </p:nvGrpSpPr>
        <p:grpSpPr bwMode="auto">
          <a:xfrm>
            <a:off x="4572000" y="4648200"/>
            <a:ext cx="4343400" cy="1023938"/>
            <a:chOff x="2496" y="1248"/>
            <a:chExt cx="2736" cy="645"/>
          </a:xfrm>
        </p:grpSpPr>
        <p:sp>
          <p:nvSpPr>
            <p:cNvPr id="5158" name="Freeform 38"/>
            <p:cNvSpPr>
              <a:spLocks/>
            </p:cNvSpPr>
            <p:nvPr/>
          </p:nvSpPr>
          <p:spPr bwMode="auto">
            <a:xfrm>
              <a:off x="2832" y="1248"/>
              <a:ext cx="2400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84" y="0"/>
                </a:cxn>
                <a:cxn ang="0">
                  <a:pos x="912" y="96"/>
                </a:cxn>
                <a:cxn ang="0">
                  <a:pos x="2064" y="0"/>
                </a:cxn>
                <a:cxn ang="0">
                  <a:pos x="2400" y="0"/>
                </a:cxn>
                <a:cxn ang="0">
                  <a:pos x="2400" y="288"/>
                </a:cxn>
                <a:cxn ang="0">
                  <a:pos x="2064" y="288"/>
                </a:cxn>
                <a:cxn ang="0">
                  <a:pos x="912" y="192"/>
                </a:cxn>
                <a:cxn ang="0">
                  <a:pos x="384" y="288"/>
                </a:cxn>
                <a:cxn ang="0">
                  <a:pos x="0" y="288"/>
                </a:cxn>
                <a:cxn ang="0">
                  <a:pos x="0" y="0"/>
                </a:cxn>
              </a:cxnLst>
              <a:rect l="0" t="0" r="r" b="b"/>
              <a:pathLst>
                <a:path w="2400" h="288">
                  <a:moveTo>
                    <a:pt x="0" y="0"/>
                  </a:moveTo>
                  <a:lnTo>
                    <a:pt x="384" y="0"/>
                  </a:lnTo>
                  <a:lnTo>
                    <a:pt x="912" y="96"/>
                  </a:lnTo>
                  <a:lnTo>
                    <a:pt x="2064" y="0"/>
                  </a:lnTo>
                  <a:lnTo>
                    <a:pt x="2400" y="0"/>
                  </a:lnTo>
                  <a:lnTo>
                    <a:pt x="2400" y="288"/>
                  </a:lnTo>
                  <a:lnTo>
                    <a:pt x="2064" y="288"/>
                  </a:lnTo>
                  <a:lnTo>
                    <a:pt x="912" y="192"/>
                  </a:lnTo>
                  <a:lnTo>
                    <a:pt x="384" y="288"/>
                  </a:lnTo>
                  <a:lnTo>
                    <a:pt x="0" y="2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12700" cap="flat" cmpd="sng">
              <a:noFill/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159" name="Group 39"/>
            <p:cNvGrpSpPr>
              <a:grpSpLocks/>
            </p:cNvGrpSpPr>
            <p:nvPr/>
          </p:nvGrpSpPr>
          <p:grpSpPr bwMode="auto">
            <a:xfrm>
              <a:off x="2850" y="1248"/>
              <a:ext cx="2351" cy="283"/>
              <a:chOff x="2834" y="1112"/>
              <a:chExt cx="2351" cy="283"/>
            </a:xfrm>
          </p:grpSpPr>
          <p:sp>
            <p:nvSpPr>
              <p:cNvPr id="5160" name="Freeform 40"/>
              <p:cNvSpPr>
                <a:spLocks/>
              </p:cNvSpPr>
              <p:nvPr/>
            </p:nvSpPr>
            <p:spPr bwMode="auto">
              <a:xfrm>
                <a:off x="2834" y="1112"/>
                <a:ext cx="2351" cy="9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59" y="0"/>
                  </a:cxn>
                  <a:cxn ang="0">
                    <a:pos x="892" y="91"/>
                  </a:cxn>
                  <a:cxn ang="0">
                    <a:pos x="2092" y="0"/>
                  </a:cxn>
                  <a:cxn ang="0">
                    <a:pos x="2350" y="0"/>
                  </a:cxn>
                </a:cxnLst>
                <a:rect l="0" t="0" r="r" b="b"/>
                <a:pathLst>
                  <a:path w="2351" h="92">
                    <a:moveTo>
                      <a:pt x="0" y="0"/>
                    </a:moveTo>
                    <a:lnTo>
                      <a:pt x="359" y="0"/>
                    </a:lnTo>
                    <a:lnTo>
                      <a:pt x="892" y="91"/>
                    </a:lnTo>
                    <a:lnTo>
                      <a:pt x="2092" y="0"/>
                    </a:lnTo>
                    <a:lnTo>
                      <a:pt x="2350" y="0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61" name="Freeform 41"/>
              <p:cNvSpPr>
                <a:spLocks/>
              </p:cNvSpPr>
              <p:nvPr/>
            </p:nvSpPr>
            <p:spPr bwMode="auto">
              <a:xfrm>
                <a:off x="2834" y="1303"/>
                <a:ext cx="2351" cy="92"/>
              </a:xfrm>
              <a:custGeom>
                <a:avLst/>
                <a:gdLst/>
                <a:ahLst/>
                <a:cxnLst>
                  <a:cxn ang="0">
                    <a:pos x="0" y="91"/>
                  </a:cxn>
                  <a:cxn ang="0">
                    <a:pos x="359" y="91"/>
                  </a:cxn>
                  <a:cxn ang="0">
                    <a:pos x="892" y="0"/>
                  </a:cxn>
                  <a:cxn ang="0">
                    <a:pos x="2092" y="91"/>
                  </a:cxn>
                  <a:cxn ang="0">
                    <a:pos x="2350" y="91"/>
                  </a:cxn>
                </a:cxnLst>
                <a:rect l="0" t="0" r="r" b="b"/>
                <a:pathLst>
                  <a:path w="2351" h="92">
                    <a:moveTo>
                      <a:pt x="0" y="91"/>
                    </a:moveTo>
                    <a:lnTo>
                      <a:pt x="359" y="91"/>
                    </a:lnTo>
                    <a:lnTo>
                      <a:pt x="892" y="0"/>
                    </a:lnTo>
                    <a:lnTo>
                      <a:pt x="2092" y="91"/>
                    </a:lnTo>
                    <a:lnTo>
                      <a:pt x="2350" y="91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62" name="Rectangle 42"/>
            <p:cNvSpPr>
              <a:spLocks noChangeArrowheads="1"/>
            </p:cNvSpPr>
            <p:nvPr/>
          </p:nvSpPr>
          <p:spPr bwMode="auto">
            <a:xfrm>
              <a:off x="3130" y="1607"/>
              <a:ext cx="210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/>
                <a:t>1</a:t>
              </a:r>
            </a:p>
          </p:txBody>
        </p:sp>
        <p:sp>
          <p:nvSpPr>
            <p:cNvPr id="5163" name="Rectangle 43"/>
            <p:cNvSpPr>
              <a:spLocks noChangeArrowheads="1"/>
            </p:cNvSpPr>
            <p:nvPr/>
          </p:nvSpPr>
          <p:spPr bwMode="auto">
            <a:xfrm>
              <a:off x="3610" y="1607"/>
              <a:ext cx="210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/>
                <a:t>2</a:t>
              </a:r>
            </a:p>
          </p:txBody>
        </p:sp>
        <p:sp>
          <p:nvSpPr>
            <p:cNvPr id="5164" name="Line 44"/>
            <p:cNvSpPr>
              <a:spLocks noChangeShapeType="1"/>
            </p:cNvSpPr>
            <p:nvPr/>
          </p:nvSpPr>
          <p:spPr bwMode="auto">
            <a:xfrm>
              <a:off x="3213" y="1250"/>
              <a:ext cx="0" cy="2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5" name="Line 45"/>
            <p:cNvSpPr>
              <a:spLocks noChangeShapeType="1"/>
            </p:cNvSpPr>
            <p:nvPr/>
          </p:nvSpPr>
          <p:spPr bwMode="auto">
            <a:xfrm flipH="1">
              <a:off x="3742" y="1346"/>
              <a:ext cx="12" cy="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6" name="Line 46"/>
            <p:cNvSpPr>
              <a:spLocks noChangeShapeType="1"/>
            </p:cNvSpPr>
            <p:nvPr/>
          </p:nvSpPr>
          <p:spPr bwMode="auto">
            <a:xfrm>
              <a:off x="4884" y="1255"/>
              <a:ext cx="0" cy="2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7" name="Line 47"/>
            <p:cNvSpPr>
              <a:spLocks noChangeShapeType="1"/>
            </p:cNvSpPr>
            <p:nvPr/>
          </p:nvSpPr>
          <p:spPr bwMode="auto">
            <a:xfrm>
              <a:off x="2496" y="1392"/>
              <a:ext cx="4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68" name="Text Box 48"/>
          <p:cNvSpPr txBox="1">
            <a:spLocks noChangeArrowheads="1"/>
          </p:cNvSpPr>
          <p:nvPr/>
        </p:nvSpPr>
        <p:spPr bwMode="auto">
          <a:xfrm>
            <a:off x="495300" y="5957888"/>
            <a:ext cx="5940425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Bernoulli equation applicable?_______   Why?</a:t>
            </a:r>
          </a:p>
        </p:txBody>
      </p:sp>
      <p:sp>
        <p:nvSpPr>
          <p:cNvPr id="5169" name="Text Box 49"/>
          <p:cNvSpPr txBox="1">
            <a:spLocks noChangeArrowheads="1"/>
          </p:cNvSpPr>
          <p:nvPr/>
        </p:nvSpPr>
        <p:spPr bwMode="auto">
          <a:xfrm>
            <a:off x="4497388" y="5922963"/>
            <a:ext cx="760412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</a:rPr>
              <a:t>Yes!</a:t>
            </a:r>
          </a:p>
        </p:txBody>
      </p:sp>
      <p:sp>
        <p:nvSpPr>
          <p:cNvPr id="5170" name="Line 50"/>
          <p:cNvSpPr>
            <a:spLocks noChangeShapeType="1"/>
          </p:cNvSpPr>
          <p:nvPr/>
        </p:nvSpPr>
        <p:spPr bwMode="auto">
          <a:xfrm flipV="1">
            <a:off x="1708150" y="4762500"/>
            <a:ext cx="206375" cy="620713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71" name="Line 51"/>
          <p:cNvSpPr>
            <a:spLocks noChangeShapeType="1"/>
          </p:cNvSpPr>
          <p:nvPr/>
        </p:nvSpPr>
        <p:spPr bwMode="auto">
          <a:xfrm flipV="1">
            <a:off x="3551238" y="4762500"/>
            <a:ext cx="206375" cy="620713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72" name="Line 52"/>
          <p:cNvSpPr>
            <a:spLocks noChangeShapeType="1"/>
          </p:cNvSpPr>
          <p:nvPr/>
        </p:nvSpPr>
        <p:spPr bwMode="auto">
          <a:xfrm flipV="1">
            <a:off x="4152900" y="4762500"/>
            <a:ext cx="206375" cy="620713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34" name="Object 14">
            <a:hlinkClick r:id="" action="ppaction://ole?verb=0"/>
          </p:cNvPr>
          <p:cNvGraphicFramePr>
            <a:graphicFrameLocks/>
          </p:cNvGraphicFramePr>
          <p:nvPr/>
        </p:nvGraphicFramePr>
        <p:xfrm>
          <a:off x="447675" y="4643438"/>
          <a:ext cx="3937000" cy="800100"/>
        </p:xfrm>
        <a:graphic>
          <a:graphicData uri="http://schemas.openxmlformats.org/presentationml/2006/ole">
            <p:oleObj spid="_x0000_s5134" name="Equation" r:id="rId3" imgW="3949560" imgH="812520" progId="Equation.2">
              <p:embed/>
            </p:oleObj>
          </a:graphicData>
        </a:graphic>
      </p:graphicFrame>
      <p:sp>
        <p:nvSpPr>
          <p:cNvPr id="5173" name="Line 53"/>
          <p:cNvSpPr>
            <a:spLocks noChangeShapeType="1"/>
          </p:cNvSpPr>
          <p:nvPr/>
        </p:nvSpPr>
        <p:spPr bwMode="auto">
          <a:xfrm>
            <a:off x="6545263" y="6375400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74" name="Text Box 54"/>
          <p:cNvSpPr txBox="1">
            <a:spLocks noChangeArrowheads="1"/>
          </p:cNvSpPr>
          <p:nvPr/>
        </p:nvSpPr>
        <p:spPr bwMode="auto">
          <a:xfrm>
            <a:off x="6557963" y="5919788"/>
            <a:ext cx="1620837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</a:rPr>
              <a:t>Contraction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9" grpId="0" build="p" autoUpdateAnimBg="0"/>
      <p:bldP spid="5170" grpId="0" animBg="1"/>
      <p:bldP spid="5171" grpId="0" animBg="1"/>
      <p:bldP spid="5172" grpId="0" animBg="1"/>
      <p:bldP spid="5174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9" name="Rectangle 35"/>
          <p:cNvSpPr>
            <a:spLocks noChangeArrowheads="1"/>
          </p:cNvSpPr>
          <p:nvPr/>
        </p:nvSpPr>
        <p:spPr bwMode="auto">
          <a:xfrm>
            <a:off x="4962525" y="2925763"/>
            <a:ext cx="1809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endParaRPr lang="en-US" sz="2400"/>
          </a:p>
        </p:txBody>
      </p:sp>
      <p:sp>
        <p:nvSpPr>
          <p:cNvPr id="6180" name="Rectangle 36"/>
          <p:cNvSpPr>
            <a:spLocks noChangeArrowheads="1"/>
          </p:cNvSpPr>
          <p:nvPr/>
        </p:nvSpPr>
        <p:spPr bwMode="auto">
          <a:xfrm>
            <a:off x="5724525" y="2925763"/>
            <a:ext cx="1809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endParaRPr lang="en-US" sz="240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Venturi Meter Discharge Equation</a:t>
            </a:r>
          </a:p>
        </p:txBody>
      </p:sp>
      <p:graphicFrame>
        <p:nvGraphicFramePr>
          <p:cNvPr id="6147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468313" y="1811338"/>
          <a:ext cx="2260600" cy="812800"/>
        </p:xfrm>
        <a:graphic>
          <a:graphicData uri="http://schemas.openxmlformats.org/presentationml/2006/ole">
            <p:oleObj spid="_x0000_s6147" name="Equation" r:id="rId3" imgW="2273040" imgH="825480" progId="Equation.3">
              <p:embed/>
            </p:oleObj>
          </a:graphicData>
        </a:graphic>
      </p:graphicFrame>
      <p:graphicFrame>
        <p:nvGraphicFramePr>
          <p:cNvPr id="6149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407988" y="2662238"/>
          <a:ext cx="3086100" cy="1003300"/>
        </p:xfrm>
        <a:graphic>
          <a:graphicData uri="http://schemas.openxmlformats.org/presentationml/2006/ole">
            <p:oleObj spid="_x0000_s6149" name="Equation" r:id="rId4" imgW="3098520" imgH="1015920" progId="Equation.3">
              <p:embed/>
            </p:oleObj>
          </a:graphicData>
        </a:graphic>
      </p:graphicFrame>
      <p:graphicFrame>
        <p:nvGraphicFramePr>
          <p:cNvPr id="6150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476250" y="3817938"/>
          <a:ext cx="2630488" cy="928687"/>
        </p:xfrm>
        <a:graphic>
          <a:graphicData uri="http://schemas.openxmlformats.org/presentationml/2006/ole">
            <p:oleObj spid="_x0000_s6150" name="Equation" r:id="rId5" imgW="2641320" imgH="939600" progId="Equation.3">
              <p:embed/>
            </p:oleObj>
          </a:graphicData>
        </a:graphic>
      </p:graphicFrame>
      <p:graphicFrame>
        <p:nvGraphicFramePr>
          <p:cNvPr id="6151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349250" y="4886325"/>
          <a:ext cx="3468688" cy="1063625"/>
        </p:xfrm>
        <a:graphic>
          <a:graphicData uri="http://schemas.openxmlformats.org/presentationml/2006/ole">
            <p:oleObj spid="_x0000_s6151" name="Equation" r:id="rId6" imgW="3479760" imgH="1079280" progId="Equation.DSMT4">
              <p:embed/>
            </p:oleObj>
          </a:graphicData>
        </a:graphic>
      </p:graphicFrame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4429125" y="3913188"/>
            <a:ext cx="4375150" cy="1549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 sz="2400"/>
              <a:t>C</a:t>
            </a:r>
            <a:r>
              <a:rPr lang="en-US" sz="2400" baseline="-25000"/>
              <a:t>v</a:t>
            </a:r>
            <a:r>
              <a:rPr lang="en-US" sz="2400"/>
              <a:t> is the coefficient of velocity. It corrects for viscous effects (energy losses) and velocity gradients (</a:t>
            </a:r>
            <a:r>
              <a:rPr lang="en-US" sz="2400">
                <a:latin typeface="Symbol" pitchFamily="18" charset="2"/>
              </a:rPr>
              <a:t>a</a:t>
            </a:r>
            <a:r>
              <a:rPr lang="en-US" sz="2400"/>
              <a:t>).</a:t>
            </a:r>
          </a:p>
        </p:txBody>
      </p:sp>
      <p:graphicFrame>
        <p:nvGraphicFramePr>
          <p:cNvPr id="6153" name="Object 9">
            <a:hlinkClick r:id="" action="ppaction://ole?verb=0"/>
          </p:cNvPr>
          <p:cNvGraphicFramePr>
            <a:graphicFrameLocks/>
          </p:cNvGraphicFramePr>
          <p:nvPr/>
        </p:nvGraphicFramePr>
        <p:xfrm>
          <a:off x="338138" y="6062663"/>
          <a:ext cx="2692400" cy="393700"/>
        </p:xfrm>
        <a:graphic>
          <a:graphicData uri="http://schemas.openxmlformats.org/presentationml/2006/ole">
            <p:oleObj spid="_x0000_s6153" name="Equation" r:id="rId7" imgW="2705040" imgH="406080" progId="Equation.3">
              <p:embed/>
            </p:oleObj>
          </a:graphicData>
        </a:graphic>
      </p:graphicFrame>
      <p:sp>
        <p:nvSpPr>
          <p:cNvPr id="6164" name="Rectangle 20"/>
          <p:cNvSpPr>
            <a:spLocks noChangeArrowheads="1"/>
          </p:cNvSpPr>
          <p:nvPr/>
        </p:nvSpPr>
        <p:spPr bwMode="auto">
          <a:xfrm>
            <a:off x="4429125" y="5673725"/>
            <a:ext cx="4375150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 sz="2400"/>
              <a:t>K</a:t>
            </a:r>
            <a:r>
              <a:rPr lang="en-US" sz="2400" baseline="-25000"/>
              <a:t>venturi</a:t>
            </a:r>
            <a:r>
              <a:rPr lang="en-US" sz="2400"/>
              <a:t> is </a:t>
            </a:r>
            <a:r>
              <a:rPr lang="en-US" sz="2400">
                <a:sym typeface="Symbol" pitchFamily="18" charset="2"/>
              </a:rPr>
              <a:t></a:t>
            </a:r>
            <a:r>
              <a:rPr lang="en-US" sz="2400"/>
              <a:t>1 for high Re and small D</a:t>
            </a:r>
            <a:r>
              <a:rPr lang="en-US" sz="2400" baseline="-25000"/>
              <a:t>2</a:t>
            </a:r>
            <a:r>
              <a:rPr lang="en-US" sz="2400"/>
              <a:t>/D</a:t>
            </a:r>
            <a:r>
              <a:rPr lang="en-US" sz="2400" baseline="-25000"/>
              <a:t>1</a:t>
            </a:r>
            <a:r>
              <a:rPr lang="en-US" sz="2400"/>
              <a:t> ratios</a:t>
            </a:r>
          </a:p>
        </p:txBody>
      </p:sp>
      <p:grpSp>
        <p:nvGrpSpPr>
          <p:cNvPr id="6192" name="Group 48"/>
          <p:cNvGrpSpPr>
            <a:grpSpLocks/>
          </p:cNvGrpSpPr>
          <p:nvPr/>
        </p:nvGrpSpPr>
        <p:grpSpPr bwMode="auto">
          <a:xfrm>
            <a:off x="3962400" y="1871663"/>
            <a:ext cx="4343400" cy="1023937"/>
            <a:chOff x="2496" y="1248"/>
            <a:chExt cx="2736" cy="645"/>
          </a:xfrm>
        </p:grpSpPr>
        <p:sp>
          <p:nvSpPr>
            <p:cNvPr id="6174" name="Freeform 30"/>
            <p:cNvSpPr>
              <a:spLocks/>
            </p:cNvSpPr>
            <p:nvPr/>
          </p:nvSpPr>
          <p:spPr bwMode="auto">
            <a:xfrm>
              <a:off x="2832" y="1248"/>
              <a:ext cx="2400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84" y="0"/>
                </a:cxn>
                <a:cxn ang="0">
                  <a:pos x="912" y="96"/>
                </a:cxn>
                <a:cxn ang="0">
                  <a:pos x="2064" y="0"/>
                </a:cxn>
                <a:cxn ang="0">
                  <a:pos x="2400" y="0"/>
                </a:cxn>
                <a:cxn ang="0">
                  <a:pos x="2400" y="288"/>
                </a:cxn>
                <a:cxn ang="0">
                  <a:pos x="2064" y="288"/>
                </a:cxn>
                <a:cxn ang="0">
                  <a:pos x="912" y="192"/>
                </a:cxn>
                <a:cxn ang="0">
                  <a:pos x="384" y="288"/>
                </a:cxn>
                <a:cxn ang="0">
                  <a:pos x="0" y="288"/>
                </a:cxn>
                <a:cxn ang="0">
                  <a:pos x="0" y="0"/>
                </a:cxn>
              </a:cxnLst>
              <a:rect l="0" t="0" r="r" b="b"/>
              <a:pathLst>
                <a:path w="2400" h="288">
                  <a:moveTo>
                    <a:pt x="0" y="0"/>
                  </a:moveTo>
                  <a:lnTo>
                    <a:pt x="384" y="0"/>
                  </a:lnTo>
                  <a:lnTo>
                    <a:pt x="912" y="96"/>
                  </a:lnTo>
                  <a:lnTo>
                    <a:pt x="2064" y="0"/>
                  </a:lnTo>
                  <a:lnTo>
                    <a:pt x="2400" y="0"/>
                  </a:lnTo>
                  <a:lnTo>
                    <a:pt x="2400" y="288"/>
                  </a:lnTo>
                  <a:lnTo>
                    <a:pt x="2064" y="288"/>
                  </a:lnTo>
                  <a:lnTo>
                    <a:pt x="912" y="192"/>
                  </a:lnTo>
                  <a:lnTo>
                    <a:pt x="384" y="288"/>
                  </a:lnTo>
                  <a:lnTo>
                    <a:pt x="0" y="2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12700" cap="flat" cmpd="sng">
              <a:noFill/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6156" name="Group 12"/>
            <p:cNvGrpSpPr>
              <a:grpSpLocks/>
            </p:cNvGrpSpPr>
            <p:nvPr/>
          </p:nvGrpSpPr>
          <p:grpSpPr bwMode="auto">
            <a:xfrm>
              <a:off x="2850" y="1248"/>
              <a:ext cx="2351" cy="283"/>
              <a:chOff x="2834" y="1112"/>
              <a:chExt cx="2351" cy="283"/>
            </a:xfrm>
          </p:grpSpPr>
          <p:sp>
            <p:nvSpPr>
              <p:cNvPr id="6154" name="Freeform 10"/>
              <p:cNvSpPr>
                <a:spLocks/>
              </p:cNvSpPr>
              <p:nvPr/>
            </p:nvSpPr>
            <p:spPr bwMode="auto">
              <a:xfrm>
                <a:off x="2834" y="1112"/>
                <a:ext cx="2351" cy="9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59" y="0"/>
                  </a:cxn>
                  <a:cxn ang="0">
                    <a:pos x="892" y="91"/>
                  </a:cxn>
                  <a:cxn ang="0">
                    <a:pos x="2092" y="0"/>
                  </a:cxn>
                  <a:cxn ang="0">
                    <a:pos x="2350" y="0"/>
                  </a:cxn>
                </a:cxnLst>
                <a:rect l="0" t="0" r="r" b="b"/>
                <a:pathLst>
                  <a:path w="2351" h="92">
                    <a:moveTo>
                      <a:pt x="0" y="0"/>
                    </a:moveTo>
                    <a:lnTo>
                      <a:pt x="359" y="0"/>
                    </a:lnTo>
                    <a:lnTo>
                      <a:pt x="892" y="91"/>
                    </a:lnTo>
                    <a:lnTo>
                      <a:pt x="2092" y="0"/>
                    </a:lnTo>
                    <a:lnTo>
                      <a:pt x="2350" y="0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5" name="Freeform 11"/>
              <p:cNvSpPr>
                <a:spLocks/>
              </p:cNvSpPr>
              <p:nvPr/>
            </p:nvSpPr>
            <p:spPr bwMode="auto">
              <a:xfrm>
                <a:off x="2834" y="1303"/>
                <a:ext cx="2351" cy="92"/>
              </a:xfrm>
              <a:custGeom>
                <a:avLst/>
                <a:gdLst/>
                <a:ahLst/>
                <a:cxnLst>
                  <a:cxn ang="0">
                    <a:pos x="0" y="91"/>
                  </a:cxn>
                  <a:cxn ang="0">
                    <a:pos x="359" y="91"/>
                  </a:cxn>
                  <a:cxn ang="0">
                    <a:pos x="892" y="0"/>
                  </a:cxn>
                  <a:cxn ang="0">
                    <a:pos x="2092" y="91"/>
                  </a:cxn>
                  <a:cxn ang="0">
                    <a:pos x="2350" y="91"/>
                  </a:cxn>
                </a:cxnLst>
                <a:rect l="0" t="0" r="r" b="b"/>
                <a:pathLst>
                  <a:path w="2351" h="92">
                    <a:moveTo>
                      <a:pt x="0" y="91"/>
                    </a:moveTo>
                    <a:lnTo>
                      <a:pt x="359" y="91"/>
                    </a:lnTo>
                    <a:lnTo>
                      <a:pt x="892" y="0"/>
                    </a:lnTo>
                    <a:lnTo>
                      <a:pt x="2092" y="91"/>
                    </a:lnTo>
                    <a:lnTo>
                      <a:pt x="2350" y="91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157" name="Rectangle 13"/>
            <p:cNvSpPr>
              <a:spLocks noChangeArrowheads="1"/>
            </p:cNvSpPr>
            <p:nvPr/>
          </p:nvSpPr>
          <p:spPr bwMode="auto">
            <a:xfrm>
              <a:off x="3130" y="1607"/>
              <a:ext cx="210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/>
                <a:t>1</a:t>
              </a:r>
            </a:p>
          </p:txBody>
        </p:sp>
        <p:sp>
          <p:nvSpPr>
            <p:cNvPr id="6158" name="Rectangle 14"/>
            <p:cNvSpPr>
              <a:spLocks noChangeArrowheads="1"/>
            </p:cNvSpPr>
            <p:nvPr/>
          </p:nvSpPr>
          <p:spPr bwMode="auto">
            <a:xfrm>
              <a:off x="3610" y="1607"/>
              <a:ext cx="210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/>
                <a:t>2</a:t>
              </a:r>
            </a:p>
          </p:txBody>
        </p:sp>
        <p:sp>
          <p:nvSpPr>
            <p:cNvPr id="6159" name="Line 15"/>
            <p:cNvSpPr>
              <a:spLocks noChangeShapeType="1"/>
            </p:cNvSpPr>
            <p:nvPr/>
          </p:nvSpPr>
          <p:spPr bwMode="auto">
            <a:xfrm>
              <a:off x="3213" y="1250"/>
              <a:ext cx="0" cy="2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0" name="Line 16"/>
            <p:cNvSpPr>
              <a:spLocks noChangeShapeType="1"/>
            </p:cNvSpPr>
            <p:nvPr/>
          </p:nvSpPr>
          <p:spPr bwMode="auto">
            <a:xfrm flipH="1">
              <a:off x="3742" y="1346"/>
              <a:ext cx="12" cy="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1" name="Line 17"/>
            <p:cNvSpPr>
              <a:spLocks noChangeShapeType="1"/>
            </p:cNvSpPr>
            <p:nvPr/>
          </p:nvSpPr>
          <p:spPr bwMode="auto">
            <a:xfrm>
              <a:off x="4884" y="1255"/>
              <a:ext cx="0" cy="2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0" name="Line 46"/>
            <p:cNvSpPr>
              <a:spLocks noChangeShapeType="1"/>
            </p:cNvSpPr>
            <p:nvPr/>
          </p:nvSpPr>
          <p:spPr bwMode="auto">
            <a:xfrm>
              <a:off x="2496" y="1392"/>
              <a:ext cx="4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6193" name="Object 49">
            <a:hlinkClick r:id="" action="ppaction://ole?verb=0"/>
          </p:cNvPr>
          <p:cNvGraphicFramePr>
            <a:graphicFrameLocks/>
          </p:cNvGraphicFramePr>
          <p:nvPr/>
        </p:nvGraphicFramePr>
        <p:xfrm>
          <a:off x="4876800" y="3276600"/>
          <a:ext cx="1671638" cy="398463"/>
        </p:xfrm>
        <a:graphic>
          <a:graphicData uri="http://schemas.openxmlformats.org/presentationml/2006/ole">
            <p:oleObj spid="_x0000_s6193" name="Equation" r:id="rId8" imgW="1549080" imgH="40608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7" name="Rectangle 49"/>
          <p:cNvSpPr>
            <a:spLocks noChangeArrowheads="1"/>
          </p:cNvSpPr>
          <p:nvPr/>
        </p:nvSpPr>
        <p:spPr bwMode="auto">
          <a:xfrm>
            <a:off x="5029200" y="3059113"/>
            <a:ext cx="88900" cy="838200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15" name="Rectangle 47"/>
          <p:cNvSpPr>
            <a:spLocks noChangeArrowheads="1"/>
          </p:cNvSpPr>
          <p:nvPr/>
        </p:nvSpPr>
        <p:spPr bwMode="auto">
          <a:xfrm>
            <a:off x="685800" y="3565525"/>
            <a:ext cx="4876800" cy="650875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14" name="Rectangle 46"/>
          <p:cNvSpPr>
            <a:spLocks noChangeArrowheads="1"/>
          </p:cNvSpPr>
          <p:nvPr/>
        </p:nvSpPr>
        <p:spPr bwMode="auto">
          <a:xfrm>
            <a:off x="1219200" y="2446338"/>
            <a:ext cx="76200" cy="1219200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Orifice</a:t>
            </a:r>
          </a:p>
        </p:txBody>
      </p:sp>
      <p:graphicFrame>
        <p:nvGraphicFramePr>
          <p:cNvPr id="7171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728663" y="4883150"/>
          <a:ext cx="2857500" cy="430213"/>
        </p:xfrm>
        <a:graphic>
          <a:graphicData uri="http://schemas.openxmlformats.org/presentationml/2006/ole">
            <p:oleObj spid="_x0000_s7171" name="Equation" r:id="rId3" imgW="2869920" imgH="444240" progId="Equation.3">
              <p:embed/>
            </p:oleObj>
          </a:graphicData>
        </a:graphic>
      </p:graphicFrame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4143375" y="4860925"/>
            <a:ext cx="4665663" cy="1549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The flow coefficient, K</a:t>
            </a:r>
            <a:r>
              <a:rPr lang="en-US" sz="2400" baseline="-25000"/>
              <a:t>orifice</a:t>
            </a:r>
            <a:r>
              <a:rPr lang="en-US" sz="2400"/>
              <a:t>, is a function of the ratio of orifice diameter to pipe diameter  and is a weak function of ________ number. 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695325" y="3509963"/>
            <a:ext cx="512763" cy="555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1290638" y="3511550"/>
            <a:ext cx="1592262" cy="571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5" name="Rectangle 7" descr="Light downward diagonal"/>
          <p:cNvSpPr>
            <a:spLocks noChangeArrowheads="1"/>
          </p:cNvSpPr>
          <p:nvPr/>
        </p:nvSpPr>
        <p:spPr bwMode="auto">
          <a:xfrm>
            <a:off x="2819400" y="3206750"/>
            <a:ext cx="63500" cy="292100"/>
          </a:xfrm>
          <a:prstGeom prst="rect">
            <a:avLst/>
          </a:prstGeom>
          <a:pattFill prst="ltDnDiag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6" name="Freeform 8" descr="Light upward diagonal"/>
          <p:cNvSpPr>
            <a:spLocks/>
          </p:cNvSpPr>
          <p:nvPr/>
        </p:nvSpPr>
        <p:spPr bwMode="auto">
          <a:xfrm>
            <a:off x="2889250" y="3276600"/>
            <a:ext cx="77788" cy="5349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6"/>
              </a:cxn>
              <a:cxn ang="0">
                <a:pos x="48" y="288"/>
              </a:cxn>
              <a:cxn ang="0">
                <a:pos x="48" y="0"/>
              </a:cxn>
              <a:cxn ang="0">
                <a:pos x="0" y="0"/>
              </a:cxn>
            </a:cxnLst>
            <a:rect l="0" t="0" r="r" b="b"/>
            <a:pathLst>
              <a:path w="49" h="337">
                <a:moveTo>
                  <a:pt x="0" y="0"/>
                </a:moveTo>
                <a:lnTo>
                  <a:pt x="0" y="336"/>
                </a:lnTo>
                <a:lnTo>
                  <a:pt x="48" y="288"/>
                </a:lnTo>
                <a:lnTo>
                  <a:pt x="48" y="0"/>
                </a:lnTo>
                <a:lnTo>
                  <a:pt x="0" y="0"/>
                </a:lnTo>
              </a:path>
            </a:pathLst>
          </a:custGeom>
          <a:pattFill prst="ltUpDiag">
            <a:fgClr>
              <a:schemeClr val="tx1"/>
            </a:fgClr>
            <a:bgClr>
              <a:schemeClr val="bg1"/>
            </a:bgClr>
          </a:patt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5113338" y="3511550"/>
            <a:ext cx="411162" cy="571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2971800" y="3511550"/>
            <a:ext cx="2063750" cy="571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9" name="Rectangle 11" descr="Light downward diagonal"/>
          <p:cNvSpPr>
            <a:spLocks noChangeArrowheads="1"/>
          </p:cNvSpPr>
          <p:nvPr/>
        </p:nvSpPr>
        <p:spPr bwMode="auto">
          <a:xfrm>
            <a:off x="2971800" y="3206750"/>
            <a:ext cx="63500" cy="292100"/>
          </a:xfrm>
          <a:prstGeom prst="rect">
            <a:avLst/>
          </a:prstGeom>
          <a:pattFill prst="ltDnDiag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80" name="Rectangle 12"/>
          <p:cNvSpPr>
            <a:spLocks noChangeArrowheads="1"/>
          </p:cNvSpPr>
          <p:nvPr/>
        </p:nvSpPr>
        <p:spPr bwMode="auto">
          <a:xfrm>
            <a:off x="685800" y="4186238"/>
            <a:ext cx="2197100" cy="63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81" name="Rectangle 13" descr="Light downward diagonal"/>
          <p:cNvSpPr>
            <a:spLocks noChangeArrowheads="1"/>
          </p:cNvSpPr>
          <p:nvPr/>
        </p:nvSpPr>
        <p:spPr bwMode="auto">
          <a:xfrm>
            <a:off x="2819400" y="4267200"/>
            <a:ext cx="63500" cy="292100"/>
          </a:xfrm>
          <a:prstGeom prst="rect">
            <a:avLst/>
          </a:prstGeom>
          <a:pattFill prst="ltDnDiag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82" name="Freeform 14" descr="Light upward diagonal"/>
          <p:cNvSpPr>
            <a:spLocks/>
          </p:cNvSpPr>
          <p:nvPr/>
        </p:nvSpPr>
        <p:spPr bwMode="auto">
          <a:xfrm>
            <a:off x="2889250" y="3949700"/>
            <a:ext cx="77788" cy="534988"/>
          </a:xfrm>
          <a:custGeom>
            <a:avLst/>
            <a:gdLst/>
            <a:ahLst/>
            <a:cxnLst>
              <a:cxn ang="0">
                <a:pos x="0" y="336"/>
              </a:cxn>
              <a:cxn ang="0">
                <a:pos x="0" y="0"/>
              </a:cxn>
              <a:cxn ang="0">
                <a:pos x="48" y="48"/>
              </a:cxn>
              <a:cxn ang="0">
                <a:pos x="48" y="336"/>
              </a:cxn>
              <a:cxn ang="0">
                <a:pos x="0" y="336"/>
              </a:cxn>
            </a:cxnLst>
            <a:rect l="0" t="0" r="r" b="b"/>
            <a:pathLst>
              <a:path w="49" h="337">
                <a:moveTo>
                  <a:pt x="0" y="336"/>
                </a:moveTo>
                <a:lnTo>
                  <a:pt x="0" y="0"/>
                </a:lnTo>
                <a:lnTo>
                  <a:pt x="48" y="48"/>
                </a:lnTo>
                <a:lnTo>
                  <a:pt x="48" y="336"/>
                </a:lnTo>
                <a:lnTo>
                  <a:pt x="0" y="336"/>
                </a:lnTo>
              </a:path>
            </a:pathLst>
          </a:custGeom>
          <a:pattFill prst="ltUpDiag">
            <a:fgClr>
              <a:schemeClr val="tx1"/>
            </a:fgClr>
            <a:bgClr>
              <a:schemeClr val="bg1"/>
            </a:bgClr>
          </a:patt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83" name="Rectangle 15"/>
          <p:cNvSpPr>
            <a:spLocks noChangeArrowheads="1"/>
          </p:cNvSpPr>
          <p:nvPr/>
        </p:nvSpPr>
        <p:spPr bwMode="auto">
          <a:xfrm>
            <a:off x="2971800" y="4184650"/>
            <a:ext cx="2552700" cy="587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84" name="Rectangle 16" descr="Light downward diagonal"/>
          <p:cNvSpPr>
            <a:spLocks noChangeArrowheads="1"/>
          </p:cNvSpPr>
          <p:nvPr/>
        </p:nvSpPr>
        <p:spPr bwMode="auto">
          <a:xfrm>
            <a:off x="2971800" y="4256088"/>
            <a:ext cx="63500" cy="292100"/>
          </a:xfrm>
          <a:prstGeom prst="rect">
            <a:avLst/>
          </a:prstGeom>
          <a:pattFill prst="ltDnDiag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85" name="Line 17"/>
          <p:cNvSpPr>
            <a:spLocks noChangeShapeType="1"/>
          </p:cNvSpPr>
          <p:nvPr/>
        </p:nvSpPr>
        <p:spPr bwMode="auto">
          <a:xfrm flipV="1">
            <a:off x="1208088" y="2355850"/>
            <a:ext cx="0" cy="1155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86" name="Line 18"/>
          <p:cNvSpPr>
            <a:spLocks noChangeShapeType="1"/>
          </p:cNvSpPr>
          <p:nvPr/>
        </p:nvSpPr>
        <p:spPr bwMode="auto">
          <a:xfrm flipV="1">
            <a:off x="1284288" y="2355850"/>
            <a:ext cx="0" cy="1155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89" name="Line 21"/>
          <p:cNvSpPr>
            <a:spLocks noChangeShapeType="1"/>
          </p:cNvSpPr>
          <p:nvPr/>
        </p:nvSpPr>
        <p:spPr bwMode="auto">
          <a:xfrm flipV="1">
            <a:off x="5035550" y="2813050"/>
            <a:ext cx="0" cy="698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90" name="Line 22"/>
          <p:cNvSpPr>
            <a:spLocks noChangeShapeType="1"/>
          </p:cNvSpPr>
          <p:nvPr/>
        </p:nvSpPr>
        <p:spPr bwMode="auto">
          <a:xfrm flipV="1">
            <a:off x="5111750" y="2813050"/>
            <a:ext cx="0" cy="698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93" name="Line 25"/>
          <p:cNvSpPr>
            <a:spLocks noChangeShapeType="1"/>
          </p:cNvSpPr>
          <p:nvPr/>
        </p:nvSpPr>
        <p:spPr bwMode="auto">
          <a:xfrm flipV="1">
            <a:off x="1330325" y="2430463"/>
            <a:ext cx="23034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94" name="Line 26"/>
          <p:cNvSpPr>
            <a:spLocks noChangeShapeType="1"/>
          </p:cNvSpPr>
          <p:nvPr/>
        </p:nvSpPr>
        <p:spPr bwMode="auto">
          <a:xfrm>
            <a:off x="2838450" y="3046413"/>
            <a:ext cx="2130425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95" name="Line 27"/>
          <p:cNvSpPr>
            <a:spLocks noChangeShapeType="1"/>
          </p:cNvSpPr>
          <p:nvPr/>
        </p:nvSpPr>
        <p:spPr bwMode="auto">
          <a:xfrm>
            <a:off x="695325" y="3922713"/>
            <a:ext cx="16017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96" name="Freeform 28"/>
          <p:cNvSpPr>
            <a:spLocks/>
          </p:cNvSpPr>
          <p:nvPr/>
        </p:nvSpPr>
        <p:spPr bwMode="auto">
          <a:xfrm>
            <a:off x="4090988" y="3444875"/>
            <a:ext cx="319087" cy="900113"/>
          </a:xfrm>
          <a:custGeom>
            <a:avLst/>
            <a:gdLst/>
            <a:ahLst/>
            <a:cxnLst>
              <a:cxn ang="0">
                <a:pos x="141" y="0"/>
              </a:cxn>
              <a:cxn ang="0">
                <a:pos x="0" y="158"/>
              </a:cxn>
              <a:cxn ang="0">
                <a:pos x="83" y="258"/>
              </a:cxn>
              <a:cxn ang="0">
                <a:pos x="0" y="333"/>
              </a:cxn>
              <a:cxn ang="0">
                <a:pos x="100" y="441"/>
              </a:cxn>
              <a:cxn ang="0">
                <a:pos x="0" y="566"/>
              </a:cxn>
              <a:cxn ang="0">
                <a:pos x="50" y="558"/>
              </a:cxn>
              <a:cxn ang="0">
                <a:pos x="158" y="416"/>
              </a:cxn>
              <a:cxn ang="0">
                <a:pos x="50" y="325"/>
              </a:cxn>
              <a:cxn ang="0">
                <a:pos x="141" y="250"/>
              </a:cxn>
              <a:cxn ang="0">
                <a:pos x="50" y="150"/>
              </a:cxn>
              <a:cxn ang="0">
                <a:pos x="200" y="0"/>
              </a:cxn>
              <a:cxn ang="0">
                <a:pos x="141" y="0"/>
              </a:cxn>
            </a:cxnLst>
            <a:rect l="0" t="0" r="r" b="b"/>
            <a:pathLst>
              <a:path w="201" h="567">
                <a:moveTo>
                  <a:pt x="141" y="0"/>
                </a:moveTo>
                <a:lnTo>
                  <a:pt x="0" y="158"/>
                </a:lnTo>
                <a:lnTo>
                  <a:pt x="83" y="258"/>
                </a:lnTo>
                <a:lnTo>
                  <a:pt x="0" y="333"/>
                </a:lnTo>
                <a:lnTo>
                  <a:pt x="100" y="441"/>
                </a:lnTo>
                <a:lnTo>
                  <a:pt x="0" y="566"/>
                </a:lnTo>
                <a:lnTo>
                  <a:pt x="50" y="558"/>
                </a:lnTo>
                <a:lnTo>
                  <a:pt x="158" y="416"/>
                </a:lnTo>
                <a:lnTo>
                  <a:pt x="50" y="325"/>
                </a:lnTo>
                <a:lnTo>
                  <a:pt x="141" y="250"/>
                </a:lnTo>
                <a:lnTo>
                  <a:pt x="50" y="150"/>
                </a:lnTo>
                <a:lnTo>
                  <a:pt x="200" y="0"/>
                </a:lnTo>
                <a:lnTo>
                  <a:pt x="141" y="0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97" name="Line 29"/>
          <p:cNvSpPr>
            <a:spLocks noChangeShapeType="1"/>
          </p:cNvSpPr>
          <p:nvPr/>
        </p:nvSpPr>
        <p:spPr bwMode="auto">
          <a:xfrm flipV="1">
            <a:off x="1231900" y="1889125"/>
            <a:ext cx="0" cy="409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98" name="Line 30"/>
          <p:cNvSpPr>
            <a:spLocks noChangeShapeType="1"/>
          </p:cNvSpPr>
          <p:nvPr/>
        </p:nvSpPr>
        <p:spPr bwMode="auto">
          <a:xfrm>
            <a:off x="1231900" y="2073275"/>
            <a:ext cx="1663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99" name="Rectangle 31"/>
          <p:cNvSpPr>
            <a:spLocks noChangeArrowheads="1"/>
          </p:cNvSpPr>
          <p:nvPr/>
        </p:nvSpPr>
        <p:spPr bwMode="auto">
          <a:xfrm>
            <a:off x="1665288" y="1920875"/>
            <a:ext cx="796925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sz="2400"/>
              <a:t>2.5 D</a:t>
            </a:r>
          </a:p>
        </p:txBody>
      </p:sp>
      <p:grpSp>
        <p:nvGrpSpPr>
          <p:cNvPr id="7205" name="Group 37"/>
          <p:cNvGrpSpPr>
            <a:grpSpLocks/>
          </p:cNvGrpSpPr>
          <p:nvPr/>
        </p:nvGrpSpPr>
        <p:grpSpPr bwMode="auto">
          <a:xfrm>
            <a:off x="2908300" y="1889125"/>
            <a:ext cx="2133600" cy="409575"/>
            <a:chOff x="1836" y="998"/>
            <a:chExt cx="1344" cy="258"/>
          </a:xfrm>
        </p:grpSpPr>
        <p:sp>
          <p:nvSpPr>
            <p:cNvPr id="7200" name="Line 32"/>
            <p:cNvSpPr>
              <a:spLocks noChangeShapeType="1"/>
            </p:cNvSpPr>
            <p:nvPr/>
          </p:nvSpPr>
          <p:spPr bwMode="auto">
            <a:xfrm flipV="1">
              <a:off x="1836" y="998"/>
              <a:ext cx="0" cy="2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1" name="Line 33"/>
            <p:cNvSpPr>
              <a:spLocks noChangeShapeType="1"/>
            </p:cNvSpPr>
            <p:nvPr/>
          </p:nvSpPr>
          <p:spPr bwMode="auto">
            <a:xfrm flipV="1">
              <a:off x="3180" y="998"/>
              <a:ext cx="0" cy="2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04" name="Group 36"/>
            <p:cNvGrpSpPr>
              <a:grpSpLocks/>
            </p:cNvGrpSpPr>
            <p:nvPr/>
          </p:nvGrpSpPr>
          <p:grpSpPr bwMode="auto">
            <a:xfrm>
              <a:off x="1842" y="1014"/>
              <a:ext cx="1334" cy="192"/>
              <a:chOff x="1842" y="1014"/>
              <a:chExt cx="1334" cy="192"/>
            </a:xfrm>
          </p:grpSpPr>
          <p:sp>
            <p:nvSpPr>
              <p:cNvPr id="7202" name="Line 34"/>
              <p:cNvSpPr>
                <a:spLocks noChangeShapeType="1"/>
              </p:cNvSpPr>
              <p:nvPr/>
            </p:nvSpPr>
            <p:spPr bwMode="auto">
              <a:xfrm>
                <a:off x="1842" y="1110"/>
                <a:ext cx="133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03" name="Rectangle 35"/>
              <p:cNvSpPr>
                <a:spLocks noChangeArrowheads="1"/>
              </p:cNvSpPr>
              <p:nvPr/>
            </p:nvSpPr>
            <p:spPr bwMode="auto">
              <a:xfrm>
                <a:off x="2318" y="1014"/>
                <a:ext cx="382" cy="19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en-US" sz="2400"/>
                  <a:t>8 D</a:t>
                </a:r>
              </a:p>
            </p:txBody>
          </p:sp>
        </p:grpSp>
      </p:grpSp>
      <p:grpSp>
        <p:nvGrpSpPr>
          <p:cNvPr id="7209" name="Group 41"/>
          <p:cNvGrpSpPr>
            <a:grpSpLocks/>
          </p:cNvGrpSpPr>
          <p:nvPr/>
        </p:nvGrpSpPr>
        <p:grpSpPr bwMode="auto">
          <a:xfrm>
            <a:off x="5589588" y="3562350"/>
            <a:ext cx="409575" cy="625475"/>
            <a:chOff x="3525" y="2052"/>
            <a:chExt cx="258" cy="394"/>
          </a:xfrm>
        </p:grpSpPr>
        <p:sp>
          <p:nvSpPr>
            <p:cNvPr id="7206" name="Line 38"/>
            <p:cNvSpPr>
              <a:spLocks noChangeShapeType="1"/>
            </p:cNvSpPr>
            <p:nvPr/>
          </p:nvSpPr>
          <p:spPr bwMode="auto">
            <a:xfrm flipH="1">
              <a:off x="3525" y="2443"/>
              <a:ext cx="25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7" name="Line 39"/>
            <p:cNvSpPr>
              <a:spLocks noChangeShapeType="1"/>
            </p:cNvSpPr>
            <p:nvPr/>
          </p:nvSpPr>
          <p:spPr bwMode="auto">
            <a:xfrm flipH="1">
              <a:off x="3525" y="2056"/>
              <a:ext cx="25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8" name="Line 40"/>
            <p:cNvSpPr>
              <a:spLocks noChangeShapeType="1"/>
            </p:cNvSpPr>
            <p:nvPr/>
          </p:nvSpPr>
          <p:spPr bwMode="auto">
            <a:xfrm flipV="1">
              <a:off x="3637" y="2052"/>
              <a:ext cx="0" cy="3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210" name="Rectangle 42"/>
          <p:cNvSpPr>
            <a:spLocks noChangeArrowheads="1"/>
          </p:cNvSpPr>
          <p:nvPr/>
        </p:nvSpPr>
        <p:spPr bwMode="auto">
          <a:xfrm>
            <a:off x="5421313" y="3663950"/>
            <a:ext cx="692150" cy="30797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sz="2400"/>
              <a:t>D</a:t>
            </a:r>
          </a:p>
        </p:txBody>
      </p:sp>
      <p:sp>
        <p:nvSpPr>
          <p:cNvPr id="7211" name="Line 43"/>
          <p:cNvSpPr>
            <a:spLocks noChangeShapeType="1"/>
          </p:cNvSpPr>
          <p:nvPr/>
        </p:nvSpPr>
        <p:spPr bwMode="auto">
          <a:xfrm>
            <a:off x="3348038" y="2443163"/>
            <a:ext cx="0" cy="596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12" name="Rectangle 44"/>
          <p:cNvSpPr>
            <a:spLocks noChangeArrowheads="1"/>
          </p:cNvSpPr>
          <p:nvPr/>
        </p:nvSpPr>
        <p:spPr bwMode="auto">
          <a:xfrm>
            <a:off x="3113088" y="2514600"/>
            <a:ext cx="519112" cy="45402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latin typeface="Symbol" pitchFamily="18" charset="2"/>
                <a:sym typeface="MT Extra" pitchFamily="18" charset="2"/>
              </a:rPr>
              <a:t>D</a:t>
            </a:r>
            <a:r>
              <a:rPr lang="en-US" sz="2400"/>
              <a:t>h</a:t>
            </a:r>
          </a:p>
        </p:txBody>
      </p:sp>
      <p:sp>
        <p:nvSpPr>
          <p:cNvPr id="7216" name="Rectangle 48"/>
          <p:cNvSpPr>
            <a:spLocks noChangeArrowheads="1"/>
          </p:cNvSpPr>
          <p:nvPr/>
        </p:nvSpPr>
        <p:spPr bwMode="auto">
          <a:xfrm>
            <a:off x="5410200" y="3641725"/>
            <a:ext cx="152400" cy="381000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218" name="Object 50">
            <a:hlinkClick r:id="" action="ppaction://ole?verb=0"/>
          </p:cNvPr>
          <p:cNvGraphicFramePr>
            <a:graphicFrameLocks/>
          </p:cNvGraphicFramePr>
          <p:nvPr/>
        </p:nvGraphicFramePr>
        <p:xfrm>
          <a:off x="781050" y="5527675"/>
          <a:ext cx="2730500" cy="901700"/>
        </p:xfrm>
        <a:graphic>
          <a:graphicData uri="http://schemas.openxmlformats.org/presentationml/2006/ole">
            <p:oleObj spid="_x0000_s7218" name="Equation" r:id="rId4" imgW="2743200" imgH="927000" progId="Equation.3">
              <p:embed/>
            </p:oleObj>
          </a:graphicData>
        </a:graphic>
      </p:graphicFrame>
      <p:sp>
        <p:nvSpPr>
          <p:cNvPr id="7219" name="Rectangle 51"/>
          <p:cNvSpPr>
            <a:spLocks noChangeArrowheads="1"/>
          </p:cNvSpPr>
          <p:nvPr/>
        </p:nvSpPr>
        <p:spPr bwMode="auto">
          <a:xfrm>
            <a:off x="6321425" y="5961063"/>
            <a:ext cx="1335088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</a:rPr>
              <a:t>Reynolds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17" grpId="0" animBg="1"/>
      <p:bldP spid="7214" grpId="0" animBg="1"/>
      <p:bldP spid="7219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3" name="Rectangle 41"/>
          <p:cNvSpPr>
            <a:spLocks noChangeArrowheads="1"/>
          </p:cNvSpPr>
          <p:nvPr/>
        </p:nvSpPr>
        <p:spPr bwMode="auto">
          <a:xfrm rot="2683830">
            <a:off x="6599238" y="1828800"/>
            <a:ext cx="76200" cy="31242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96" name="Arc 4"/>
          <p:cNvSpPr>
            <a:spLocks/>
          </p:cNvSpPr>
          <p:nvPr/>
        </p:nvSpPr>
        <p:spPr bwMode="auto">
          <a:xfrm>
            <a:off x="5387975" y="2436813"/>
            <a:ext cx="2355850" cy="23558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chemeClr val="hlink"/>
          </a:solidFill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5" name="Arc 3"/>
          <p:cNvSpPr>
            <a:spLocks/>
          </p:cNvSpPr>
          <p:nvPr/>
        </p:nvSpPr>
        <p:spPr bwMode="auto">
          <a:xfrm>
            <a:off x="5383213" y="3367088"/>
            <a:ext cx="1441450" cy="14414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Elbow Meter</a:t>
            </a:r>
          </a:p>
        </p:txBody>
      </p:sp>
      <p:sp>
        <p:nvSpPr>
          <p:cNvPr id="8207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152400" y="1905000"/>
            <a:ext cx="4786313" cy="4114800"/>
          </a:xfrm>
          <a:noFill/>
          <a:ln/>
        </p:spPr>
        <p:txBody>
          <a:bodyPr lIns="90488" tIns="44450" rIns="90488" bIns="44450"/>
          <a:lstStyle/>
          <a:p>
            <a:r>
              <a:rPr lang="en-US" sz="2800"/>
              <a:t>Acceleration around the bend results in higher pressure at the outside of the bend</a:t>
            </a:r>
          </a:p>
          <a:p>
            <a:r>
              <a:rPr lang="en-US" sz="2800"/>
              <a:t>Any elbow can be used as the meter</a:t>
            </a:r>
          </a:p>
          <a:p>
            <a:r>
              <a:rPr lang="en-US" sz="2800"/>
              <a:t>Needs to be calibrated (no standard calibration curves are available)</a:t>
            </a:r>
          </a:p>
        </p:txBody>
      </p:sp>
      <p:sp>
        <p:nvSpPr>
          <p:cNvPr id="8208" name="Freeform 16"/>
          <p:cNvSpPr>
            <a:spLocks/>
          </p:cNvSpPr>
          <p:nvPr/>
        </p:nvSpPr>
        <p:spPr bwMode="auto">
          <a:xfrm>
            <a:off x="5459413" y="2955925"/>
            <a:ext cx="1073150" cy="398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0" y="16"/>
              </a:cxn>
              <a:cxn ang="0">
                <a:pos x="375" y="66"/>
              </a:cxn>
              <a:cxn ang="0">
                <a:pos x="491" y="116"/>
              </a:cxn>
              <a:cxn ang="0">
                <a:pos x="600" y="183"/>
              </a:cxn>
              <a:cxn ang="0">
                <a:pos x="600" y="183"/>
              </a:cxn>
              <a:cxn ang="0">
                <a:pos x="675" y="250"/>
              </a:cxn>
            </a:cxnLst>
            <a:rect l="0" t="0" r="r" b="b"/>
            <a:pathLst>
              <a:path w="676" h="251">
                <a:moveTo>
                  <a:pt x="0" y="0"/>
                </a:moveTo>
                <a:lnTo>
                  <a:pt x="150" y="16"/>
                </a:lnTo>
                <a:lnTo>
                  <a:pt x="375" y="66"/>
                </a:lnTo>
                <a:lnTo>
                  <a:pt x="491" y="116"/>
                </a:lnTo>
                <a:lnTo>
                  <a:pt x="600" y="183"/>
                </a:lnTo>
                <a:lnTo>
                  <a:pt x="600" y="183"/>
                </a:lnTo>
                <a:lnTo>
                  <a:pt x="675" y="25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8209" name="Object 17">
            <a:hlinkClick r:id="" action="ppaction://ole?verb=0"/>
          </p:cNvPr>
          <p:cNvGraphicFramePr>
            <a:graphicFrameLocks/>
          </p:cNvGraphicFramePr>
          <p:nvPr/>
        </p:nvGraphicFramePr>
        <p:xfrm>
          <a:off x="6067425" y="1844675"/>
          <a:ext cx="1231900" cy="723900"/>
        </p:xfrm>
        <a:graphic>
          <a:graphicData uri="http://schemas.openxmlformats.org/presentationml/2006/ole">
            <p:oleObj spid="_x0000_s8209" name="Equation" r:id="rId3" imgW="1244520" imgH="736560" progId="Equation.2">
              <p:embed/>
            </p:oleObj>
          </a:graphicData>
        </a:graphic>
      </p:graphicFrame>
      <p:graphicFrame>
        <p:nvGraphicFramePr>
          <p:cNvPr id="8210" name="Object 18">
            <a:hlinkClick r:id="" action="ppaction://ole?verb=0"/>
          </p:cNvPr>
          <p:cNvGraphicFramePr>
            <a:graphicFrameLocks/>
          </p:cNvGraphicFramePr>
          <p:nvPr/>
        </p:nvGraphicFramePr>
        <p:xfrm>
          <a:off x="5746750" y="5703888"/>
          <a:ext cx="2768600" cy="442912"/>
        </p:xfrm>
        <a:graphic>
          <a:graphicData uri="http://schemas.openxmlformats.org/presentationml/2006/ole">
            <p:oleObj spid="_x0000_s8210" name="Equation" r:id="rId4" imgW="2781000" imgH="457200" progId="Equation.DSMT4">
              <p:embed/>
            </p:oleObj>
          </a:graphicData>
        </a:graphic>
      </p:graphicFrame>
      <p:sp>
        <p:nvSpPr>
          <p:cNvPr id="8256" name="Rectangle 64"/>
          <p:cNvSpPr>
            <a:spLocks noChangeArrowheads="1"/>
          </p:cNvSpPr>
          <p:nvPr/>
        </p:nvSpPr>
        <p:spPr bwMode="auto">
          <a:xfrm rot="2683830">
            <a:off x="5834063" y="3532188"/>
            <a:ext cx="74612" cy="1254125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2"/>
          <p:cNvSpPr>
            <a:spLocks noChangeArrowheads="1"/>
          </p:cNvSpPr>
          <p:nvPr/>
        </p:nvSpPr>
        <p:spPr bwMode="auto">
          <a:xfrm>
            <a:off x="5797550" y="1911350"/>
            <a:ext cx="2044700" cy="2044700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Electromagnetic Flow Meter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65125" y="1981200"/>
            <a:ext cx="4273550" cy="4114800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sz="2800"/>
              <a:t>Conductor moving through a magnetic field generates an _______ field.</a:t>
            </a:r>
          </a:p>
          <a:p>
            <a:pPr>
              <a:lnSpc>
                <a:spcPct val="90000"/>
              </a:lnSpc>
            </a:pPr>
            <a:r>
              <a:rPr lang="en-US" sz="2800"/>
              <a:t>Voltage is proportional to velocity</a:t>
            </a:r>
          </a:p>
          <a:p>
            <a:pPr>
              <a:lnSpc>
                <a:spcPct val="90000"/>
              </a:lnSpc>
            </a:pPr>
            <a:r>
              <a:rPr lang="en-US" sz="2800"/>
              <a:t>Causes no __________ resistance to flow</a:t>
            </a:r>
          </a:p>
          <a:p>
            <a:pPr>
              <a:lnSpc>
                <a:spcPct val="90000"/>
              </a:lnSpc>
            </a:pPr>
            <a:r>
              <a:rPr lang="en-US" sz="2800"/>
              <a:t>High signal amplification is required</a:t>
            </a:r>
          </a:p>
        </p:txBody>
      </p:sp>
      <p:grpSp>
        <p:nvGrpSpPr>
          <p:cNvPr id="9225" name="Group 9"/>
          <p:cNvGrpSpPr>
            <a:grpSpLocks/>
          </p:cNvGrpSpPr>
          <p:nvPr/>
        </p:nvGrpSpPr>
        <p:grpSpPr bwMode="auto">
          <a:xfrm>
            <a:off x="4505325" y="2538413"/>
            <a:ext cx="4257675" cy="779462"/>
            <a:chOff x="2838" y="1584"/>
            <a:chExt cx="2586" cy="528"/>
          </a:xfrm>
        </p:grpSpPr>
        <p:sp>
          <p:nvSpPr>
            <p:cNvPr id="9221" name="Rectangle 5"/>
            <p:cNvSpPr>
              <a:spLocks noChangeArrowheads="1"/>
            </p:cNvSpPr>
            <p:nvPr/>
          </p:nvSpPr>
          <p:spPr bwMode="auto">
            <a:xfrm>
              <a:off x="2838" y="1584"/>
              <a:ext cx="2586" cy="52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224" name="Group 8"/>
            <p:cNvGrpSpPr>
              <a:grpSpLocks/>
            </p:cNvGrpSpPr>
            <p:nvPr/>
          </p:nvGrpSpPr>
          <p:grpSpPr bwMode="auto">
            <a:xfrm>
              <a:off x="2842" y="1584"/>
              <a:ext cx="2578" cy="528"/>
              <a:chOff x="2842" y="1584"/>
              <a:chExt cx="2578" cy="528"/>
            </a:xfrm>
          </p:grpSpPr>
          <p:sp>
            <p:nvSpPr>
              <p:cNvPr id="9222" name="Line 6"/>
              <p:cNvSpPr>
                <a:spLocks noChangeShapeType="1"/>
              </p:cNvSpPr>
              <p:nvPr/>
            </p:nvSpPr>
            <p:spPr bwMode="auto">
              <a:xfrm>
                <a:off x="2842" y="1584"/>
                <a:ext cx="2578" cy="0"/>
              </a:xfrm>
              <a:prstGeom prst="line">
                <a:avLst/>
              </a:prstGeom>
              <a:noFill/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3" name="Line 7"/>
              <p:cNvSpPr>
                <a:spLocks noChangeShapeType="1"/>
              </p:cNvSpPr>
              <p:nvPr/>
            </p:nvSpPr>
            <p:spPr bwMode="auto">
              <a:xfrm>
                <a:off x="2842" y="2112"/>
                <a:ext cx="2578" cy="0"/>
              </a:xfrm>
              <a:prstGeom prst="line">
                <a:avLst/>
              </a:prstGeom>
              <a:noFill/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6157913" y="2043113"/>
            <a:ext cx="10763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magnet</a:t>
            </a:r>
          </a:p>
        </p:txBody>
      </p:sp>
      <p:sp>
        <p:nvSpPr>
          <p:cNvPr id="9227" name="Line 11"/>
          <p:cNvSpPr>
            <a:spLocks noChangeShapeType="1"/>
          </p:cNvSpPr>
          <p:nvPr/>
        </p:nvSpPr>
        <p:spPr bwMode="auto">
          <a:xfrm>
            <a:off x="6502400" y="3352800"/>
            <a:ext cx="635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8" name="Line 12"/>
          <p:cNvSpPr>
            <a:spLocks noChangeShapeType="1"/>
          </p:cNvSpPr>
          <p:nvPr/>
        </p:nvSpPr>
        <p:spPr bwMode="auto">
          <a:xfrm>
            <a:off x="6502400" y="2514600"/>
            <a:ext cx="635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Line 13"/>
          <p:cNvSpPr>
            <a:spLocks noChangeShapeType="1"/>
          </p:cNvSpPr>
          <p:nvPr/>
        </p:nvSpPr>
        <p:spPr bwMode="auto">
          <a:xfrm>
            <a:off x="5035550" y="2895600"/>
            <a:ext cx="1054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0" name="Rectangle 14"/>
          <p:cNvSpPr>
            <a:spLocks noChangeArrowheads="1"/>
          </p:cNvSpPr>
          <p:nvPr/>
        </p:nvSpPr>
        <p:spPr bwMode="auto">
          <a:xfrm>
            <a:off x="5689600" y="4113213"/>
            <a:ext cx="15970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electrodes</a:t>
            </a:r>
          </a:p>
        </p:txBody>
      </p:sp>
      <p:sp>
        <p:nvSpPr>
          <p:cNvPr id="9231" name="Line 15"/>
          <p:cNvSpPr>
            <a:spLocks noChangeShapeType="1"/>
          </p:cNvSpPr>
          <p:nvPr/>
        </p:nvSpPr>
        <p:spPr bwMode="auto">
          <a:xfrm flipV="1">
            <a:off x="5949950" y="2520950"/>
            <a:ext cx="596900" cy="1689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Line 16"/>
          <p:cNvSpPr>
            <a:spLocks noChangeShapeType="1"/>
          </p:cNvSpPr>
          <p:nvPr/>
        </p:nvSpPr>
        <p:spPr bwMode="auto">
          <a:xfrm flipV="1">
            <a:off x="5967413" y="3375025"/>
            <a:ext cx="665162" cy="854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6272213" y="2632075"/>
            <a:ext cx="21669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conductive fluid</a:t>
            </a:r>
          </a:p>
        </p:txBody>
      </p:sp>
      <p:sp>
        <p:nvSpPr>
          <p:cNvPr id="9234" name="Freeform 18"/>
          <p:cNvSpPr>
            <a:spLocks/>
          </p:cNvSpPr>
          <p:nvPr/>
        </p:nvSpPr>
        <p:spPr bwMode="auto">
          <a:xfrm>
            <a:off x="4718050" y="2185988"/>
            <a:ext cx="1852613" cy="1455737"/>
          </a:xfrm>
          <a:custGeom>
            <a:avLst/>
            <a:gdLst/>
            <a:ahLst/>
            <a:cxnLst>
              <a:cxn ang="0">
                <a:pos x="1166" y="200"/>
              </a:cxn>
              <a:cxn ang="0">
                <a:pos x="925" y="108"/>
              </a:cxn>
              <a:cxn ang="0">
                <a:pos x="716" y="50"/>
              </a:cxn>
              <a:cxn ang="0">
                <a:pos x="558" y="8"/>
              </a:cxn>
              <a:cxn ang="0">
                <a:pos x="383" y="0"/>
              </a:cxn>
              <a:cxn ang="0">
                <a:pos x="241" y="25"/>
              </a:cxn>
              <a:cxn ang="0">
                <a:pos x="58" y="108"/>
              </a:cxn>
              <a:cxn ang="0">
                <a:pos x="16" y="208"/>
              </a:cxn>
              <a:cxn ang="0">
                <a:pos x="0" y="416"/>
              </a:cxn>
              <a:cxn ang="0">
                <a:pos x="50" y="666"/>
              </a:cxn>
              <a:cxn ang="0">
                <a:pos x="141" y="916"/>
              </a:cxn>
            </a:cxnLst>
            <a:rect l="0" t="0" r="r" b="b"/>
            <a:pathLst>
              <a:path w="1167" h="917">
                <a:moveTo>
                  <a:pt x="1166" y="200"/>
                </a:moveTo>
                <a:lnTo>
                  <a:pt x="925" y="108"/>
                </a:lnTo>
                <a:lnTo>
                  <a:pt x="716" y="50"/>
                </a:lnTo>
                <a:lnTo>
                  <a:pt x="558" y="8"/>
                </a:lnTo>
                <a:lnTo>
                  <a:pt x="383" y="0"/>
                </a:lnTo>
                <a:lnTo>
                  <a:pt x="241" y="25"/>
                </a:lnTo>
                <a:lnTo>
                  <a:pt x="58" y="108"/>
                </a:lnTo>
                <a:lnTo>
                  <a:pt x="16" y="208"/>
                </a:lnTo>
                <a:lnTo>
                  <a:pt x="0" y="416"/>
                </a:lnTo>
                <a:lnTo>
                  <a:pt x="50" y="666"/>
                </a:lnTo>
                <a:lnTo>
                  <a:pt x="141" y="916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35" name="Freeform 19"/>
          <p:cNvSpPr>
            <a:spLocks/>
          </p:cNvSpPr>
          <p:nvPr/>
        </p:nvSpPr>
        <p:spPr bwMode="auto">
          <a:xfrm>
            <a:off x="5273675" y="3376613"/>
            <a:ext cx="1257300" cy="265112"/>
          </a:xfrm>
          <a:custGeom>
            <a:avLst/>
            <a:gdLst/>
            <a:ahLst/>
            <a:cxnLst>
              <a:cxn ang="0">
                <a:pos x="791" y="0"/>
              </a:cxn>
              <a:cxn ang="0">
                <a:pos x="658" y="100"/>
              </a:cxn>
              <a:cxn ang="0">
                <a:pos x="516" y="125"/>
              </a:cxn>
              <a:cxn ang="0">
                <a:pos x="250" y="158"/>
              </a:cxn>
              <a:cxn ang="0">
                <a:pos x="0" y="166"/>
              </a:cxn>
            </a:cxnLst>
            <a:rect l="0" t="0" r="r" b="b"/>
            <a:pathLst>
              <a:path w="792" h="167">
                <a:moveTo>
                  <a:pt x="791" y="0"/>
                </a:moveTo>
                <a:lnTo>
                  <a:pt x="658" y="100"/>
                </a:lnTo>
                <a:lnTo>
                  <a:pt x="516" y="125"/>
                </a:lnTo>
                <a:lnTo>
                  <a:pt x="250" y="158"/>
                </a:lnTo>
                <a:lnTo>
                  <a:pt x="0" y="166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36" name="Rectangle 20"/>
          <p:cNvSpPr>
            <a:spLocks noChangeArrowheads="1"/>
          </p:cNvSpPr>
          <p:nvPr/>
        </p:nvSpPr>
        <p:spPr bwMode="auto">
          <a:xfrm>
            <a:off x="4864100" y="4510088"/>
            <a:ext cx="27670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measure voltage here</a:t>
            </a:r>
          </a:p>
        </p:txBody>
      </p:sp>
      <p:sp>
        <p:nvSpPr>
          <p:cNvPr id="9237" name="Line 21"/>
          <p:cNvSpPr>
            <a:spLocks noChangeShapeType="1"/>
          </p:cNvSpPr>
          <p:nvPr/>
        </p:nvSpPr>
        <p:spPr bwMode="auto">
          <a:xfrm flipV="1">
            <a:off x="5087938" y="3700463"/>
            <a:ext cx="0" cy="862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1" name="Line 25"/>
          <p:cNvSpPr>
            <a:spLocks noChangeShapeType="1"/>
          </p:cNvSpPr>
          <p:nvPr/>
        </p:nvSpPr>
        <p:spPr bwMode="auto">
          <a:xfrm>
            <a:off x="4503738" y="2527300"/>
            <a:ext cx="42449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42" name="Line 26"/>
          <p:cNvSpPr>
            <a:spLocks noChangeShapeType="1"/>
          </p:cNvSpPr>
          <p:nvPr/>
        </p:nvSpPr>
        <p:spPr bwMode="auto">
          <a:xfrm>
            <a:off x="4503738" y="3316288"/>
            <a:ext cx="42449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45" name="Rectangle 29"/>
          <p:cNvSpPr>
            <a:spLocks noChangeArrowheads="1"/>
          </p:cNvSpPr>
          <p:nvPr/>
        </p:nvSpPr>
        <p:spPr bwMode="auto">
          <a:xfrm>
            <a:off x="2613025" y="2709863"/>
            <a:ext cx="1227138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chemeClr val="folHlink"/>
                </a:solidFill>
              </a:rPr>
              <a:t>electric</a:t>
            </a:r>
          </a:p>
        </p:txBody>
      </p:sp>
      <p:sp>
        <p:nvSpPr>
          <p:cNvPr id="9246" name="Rectangle 30"/>
          <p:cNvSpPr>
            <a:spLocks noChangeArrowheads="1"/>
          </p:cNvSpPr>
          <p:nvPr/>
        </p:nvSpPr>
        <p:spPr bwMode="auto">
          <a:xfrm>
            <a:off x="2236788" y="4419600"/>
            <a:ext cx="2114550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chemeClr val="folHlink"/>
                </a:solidFill>
              </a:rPr>
              <a:t>“measurable”</a:t>
            </a:r>
          </a:p>
        </p:txBody>
      </p:sp>
      <p:pic>
        <p:nvPicPr>
          <p:cNvPr id="9248" name="Picture 32" descr="hms500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32550" y="5195888"/>
            <a:ext cx="1662113" cy="1662112"/>
          </a:xfrm>
          <a:prstGeom prst="rect">
            <a:avLst/>
          </a:prstGeom>
          <a:noFill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5" grpId="0" build="p" autoUpdateAnimBg="0"/>
      <p:bldP spid="9246" grpId="0" build="p" autoUpdateAnimBg="0"/>
    </p:bldLst>
  </p:timing>
</p:sld>
</file>

<file path=ppt/theme/theme1.xml><?xml version="1.0" encoding="utf-8"?>
<a:theme xmlns:a="http://schemas.openxmlformats.org/drawingml/2006/main" name="teaching">
  <a:themeElements>
    <a:clrScheme name="teaching 7">
      <a:dk1>
        <a:srgbClr val="663300"/>
      </a:dk1>
      <a:lt1>
        <a:srgbClr val="FFFFFF"/>
      </a:lt1>
      <a:dk2>
        <a:srgbClr val="003A1A"/>
      </a:dk2>
      <a:lt2>
        <a:srgbClr val="000000"/>
      </a:lt2>
      <a:accent1>
        <a:srgbClr val="F14343"/>
      </a:accent1>
      <a:accent2>
        <a:srgbClr val="FBA305"/>
      </a:accent2>
      <a:accent3>
        <a:srgbClr val="FFFFFF"/>
      </a:accent3>
      <a:accent4>
        <a:srgbClr val="562A00"/>
      </a:accent4>
      <a:accent5>
        <a:srgbClr val="F7B0B0"/>
      </a:accent5>
      <a:accent6>
        <a:srgbClr val="E39304"/>
      </a:accent6>
      <a:hlink>
        <a:srgbClr val="7E69FF"/>
      </a:hlink>
      <a:folHlink>
        <a:srgbClr val="AC0000"/>
      </a:folHlink>
    </a:clrScheme>
    <a:fontScheme name="teaching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lg" len="med"/>
          <a:tailEnd type="none" w="lg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lg" len="med"/>
          <a:tailEnd type="none" w="lg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eaching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AEAEAE"/>
        </a:accent6>
        <a:hlink>
          <a:srgbClr val="EAEAEA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aching 2">
        <a:dk1>
          <a:srgbClr val="000000"/>
        </a:dk1>
        <a:lt1>
          <a:srgbClr val="FFFFFF"/>
        </a:lt1>
        <a:dk2>
          <a:srgbClr val="003225"/>
        </a:dk2>
        <a:lt2>
          <a:srgbClr val="85FFBC"/>
        </a:lt2>
        <a:accent1>
          <a:srgbClr val="FA3A57"/>
        </a:accent1>
        <a:accent2>
          <a:srgbClr val="FBA305"/>
        </a:accent2>
        <a:accent3>
          <a:srgbClr val="AAADAC"/>
        </a:accent3>
        <a:accent4>
          <a:srgbClr val="DADADA"/>
        </a:accent4>
        <a:accent5>
          <a:srgbClr val="FCAEB4"/>
        </a:accent5>
        <a:accent6>
          <a:srgbClr val="E39304"/>
        </a:accent6>
        <a:hlink>
          <a:srgbClr val="3DA3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aching 3">
        <a:dk1>
          <a:srgbClr val="000000"/>
        </a:dk1>
        <a:lt1>
          <a:srgbClr val="FFFFFF"/>
        </a:lt1>
        <a:dk2>
          <a:srgbClr val="000044"/>
        </a:dk2>
        <a:lt2>
          <a:srgbClr val="FBBFF4"/>
        </a:lt2>
        <a:accent1>
          <a:srgbClr val="BC3C48"/>
        </a:accent1>
        <a:accent2>
          <a:srgbClr val="FF00FF"/>
        </a:accent2>
        <a:accent3>
          <a:srgbClr val="AAAAB0"/>
        </a:accent3>
        <a:accent4>
          <a:srgbClr val="DADADA"/>
        </a:accent4>
        <a:accent5>
          <a:srgbClr val="DAAFB1"/>
        </a:accent5>
        <a:accent6>
          <a:srgbClr val="E700E7"/>
        </a:accent6>
        <a:hlink>
          <a:srgbClr val="0000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aching 4">
        <a:dk1>
          <a:srgbClr val="000000"/>
        </a:dk1>
        <a:lt1>
          <a:srgbClr val="F8F8F8"/>
        </a:lt1>
        <a:dk2>
          <a:srgbClr val="2A002A"/>
        </a:dk2>
        <a:lt2>
          <a:srgbClr val="FFC9FF"/>
        </a:lt2>
        <a:accent1>
          <a:srgbClr val="CB9661"/>
        </a:accent1>
        <a:accent2>
          <a:srgbClr val="90F4B8"/>
        </a:accent2>
        <a:accent3>
          <a:srgbClr val="ACAAAC"/>
        </a:accent3>
        <a:accent4>
          <a:srgbClr val="D4D4D4"/>
        </a:accent4>
        <a:accent5>
          <a:srgbClr val="E2C9B7"/>
        </a:accent5>
        <a:accent6>
          <a:srgbClr val="82DDA6"/>
        </a:accent6>
        <a:hlink>
          <a:srgbClr val="0000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aching 5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5F5F5F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737373"/>
        </a:accent6>
        <a:hlink>
          <a:srgbClr val="B2B2B2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aching 6">
        <a:dk1>
          <a:srgbClr val="663300"/>
        </a:dk1>
        <a:lt1>
          <a:srgbClr val="FFFFFF"/>
        </a:lt1>
        <a:dk2>
          <a:srgbClr val="85FFBC"/>
        </a:dk2>
        <a:lt2>
          <a:srgbClr val="000000"/>
        </a:lt2>
        <a:accent1>
          <a:srgbClr val="FA3A57"/>
        </a:accent1>
        <a:accent2>
          <a:srgbClr val="FBA305"/>
        </a:accent2>
        <a:accent3>
          <a:srgbClr val="FFFFFF"/>
        </a:accent3>
        <a:accent4>
          <a:srgbClr val="562A00"/>
        </a:accent4>
        <a:accent5>
          <a:srgbClr val="FCAEB4"/>
        </a:accent5>
        <a:accent6>
          <a:srgbClr val="E39304"/>
        </a:accent6>
        <a:hlink>
          <a:srgbClr val="3DA3FF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aching 7">
        <a:dk1>
          <a:srgbClr val="663300"/>
        </a:dk1>
        <a:lt1>
          <a:srgbClr val="FFFFFF"/>
        </a:lt1>
        <a:dk2>
          <a:srgbClr val="003A1A"/>
        </a:dk2>
        <a:lt2>
          <a:srgbClr val="000000"/>
        </a:lt2>
        <a:accent1>
          <a:srgbClr val="F14343"/>
        </a:accent1>
        <a:accent2>
          <a:srgbClr val="FBA305"/>
        </a:accent2>
        <a:accent3>
          <a:srgbClr val="FFFFFF"/>
        </a:accent3>
        <a:accent4>
          <a:srgbClr val="562A00"/>
        </a:accent4>
        <a:accent5>
          <a:srgbClr val="F7B0B0"/>
        </a:accent5>
        <a:accent6>
          <a:srgbClr val="E39304"/>
        </a:accent6>
        <a:hlink>
          <a:srgbClr val="7E69FF"/>
        </a:hlink>
        <a:folHlink>
          <a:srgbClr val="A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7560</TotalTime>
  <Pages>11</Pages>
  <Words>1036</Words>
  <Application>Microsoft Office PowerPoint</Application>
  <PresentationFormat>On-screen Show (4:3)</PresentationFormat>
  <Paragraphs>152</Paragraphs>
  <Slides>22</Slides>
  <Notes>0</Notes>
  <HiddenSlides>0</HiddenSlides>
  <MMClips>1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Times New Roman</vt:lpstr>
      <vt:lpstr>Wingdings</vt:lpstr>
      <vt:lpstr>Arial</vt:lpstr>
      <vt:lpstr>MT Extra</vt:lpstr>
      <vt:lpstr>Monotype Sorts</vt:lpstr>
      <vt:lpstr>Symbol</vt:lpstr>
      <vt:lpstr>teaching</vt:lpstr>
      <vt:lpstr>Equation</vt:lpstr>
      <vt:lpstr>Microsoft Equation 3.0</vt:lpstr>
      <vt:lpstr>MathType 5.0 Equation</vt:lpstr>
      <vt:lpstr>MathType 4.0 Equation</vt:lpstr>
      <vt:lpstr>Closed Conduit Measurement Techniques</vt:lpstr>
      <vt:lpstr>Measurement Techniques</vt:lpstr>
      <vt:lpstr>Some Simple Techniques...</vt:lpstr>
      <vt:lpstr>Pitot Tube</vt:lpstr>
      <vt:lpstr>Venturi Meter</vt:lpstr>
      <vt:lpstr>Venturi Meter Discharge Equation</vt:lpstr>
      <vt:lpstr>Orifice</vt:lpstr>
      <vt:lpstr>Elbow Meter</vt:lpstr>
      <vt:lpstr>Electromagnetic Flow Meter</vt:lpstr>
      <vt:lpstr>Turbine and Paddle Wheel Flow Meters</vt:lpstr>
      <vt:lpstr>Vortex Flow Meter</vt:lpstr>
      <vt:lpstr>Displacement Meter</vt:lpstr>
      <vt:lpstr>Ultrasonic Flow Meters: Doppler effect</vt:lpstr>
      <vt:lpstr>Ultrasonic Flow Meters: Transit Time</vt:lpstr>
      <vt:lpstr>Acoustic Doppler Velocimeter</vt:lpstr>
      <vt:lpstr>Laser Doppler Velocimetry</vt:lpstr>
      <vt:lpstr>Particle Tracking Velocimetry</vt:lpstr>
      <vt:lpstr>Questions to Ponder</vt:lpstr>
      <vt:lpstr>More Questions to Ponder</vt:lpstr>
      <vt:lpstr>Orifice Example</vt:lpstr>
      <vt:lpstr>Orifice Solution</vt:lpstr>
      <vt:lpstr>Orifice Solution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Closed Conduit: Measurement Techniques</dc:title>
  <dc:subject/>
  <dc:creator/>
  <cp:keywords/>
  <dc:description/>
  <cp:lastModifiedBy>mw24</cp:lastModifiedBy>
  <cp:revision>60</cp:revision>
  <cp:lastPrinted>1999-02-09T13:33:19Z</cp:lastPrinted>
  <dcterms:created xsi:type="dcterms:W3CDTF">1997-02-03T15:33:47Z</dcterms:created>
  <dcterms:modified xsi:type="dcterms:W3CDTF">2012-12-18T18:34:24Z</dcterms:modified>
</cp:coreProperties>
</file>