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0"/>
  </p:notesMasterIdLst>
  <p:handoutMasterIdLst>
    <p:handoutMasterId r:id="rId6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8" r:id="rId42"/>
    <p:sldId id="310" r:id="rId43"/>
    <p:sldId id="311" r:id="rId44"/>
    <p:sldId id="312" r:id="rId45"/>
    <p:sldId id="314" r:id="rId46"/>
    <p:sldId id="313" r:id="rId47"/>
    <p:sldId id="315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7" r:id="rId56"/>
    <p:sldId id="304" r:id="rId57"/>
    <p:sldId id="305" r:id="rId58"/>
    <p:sldId id="306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65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262806236080179"/>
          <c:y val="7.9545454545454544E-2"/>
          <c:w val="0.75501113585746094"/>
          <c:h val="0.6619318181818184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Sheet1!$B$10</c:f>
              <c:strCache>
                <c:ptCount val="1"/>
                <c:pt idx="0">
                  <c:v>V</c:v>
                </c:pt>
              </c:strCache>
            </c:strRef>
          </c:tx>
          <c:spPr>
            <a:ln w="27607">
              <a:solidFill>
                <a:srgbClr val="000080"/>
              </a:solidFill>
              <a:prstDash val="solid"/>
            </a:ln>
          </c:spPr>
          <c:marker>
            <c:symbol val="none"/>
          </c:marker>
          <c:xVal>
            <c:numRef>
              <c:f>Sheet1!$A$11:$A$192</c:f>
              <c:numCache>
                <c:formatCode>General</c:formatCode>
                <c:ptCount val="182"/>
                <c:pt idx="0">
                  <c:v>0</c:v>
                </c:pt>
                <c:pt idx="1">
                  <c:v>0.35858762798352356</c:v>
                </c:pt>
                <c:pt idx="2">
                  <c:v>0.71717525596704701</c:v>
                </c:pt>
                <c:pt idx="3">
                  <c:v>1.0757628839505706</c:v>
                </c:pt>
                <c:pt idx="4">
                  <c:v>1.434350511934094</c:v>
                </c:pt>
                <c:pt idx="5">
                  <c:v>1.7929381399176176</c:v>
                </c:pt>
                <c:pt idx="6">
                  <c:v>2.1515257679011413</c:v>
                </c:pt>
                <c:pt idx="7">
                  <c:v>2.5101133958846638</c:v>
                </c:pt>
                <c:pt idx="8">
                  <c:v>2.8687010238681871</c:v>
                </c:pt>
                <c:pt idx="9">
                  <c:v>3.2272886518517114</c:v>
                </c:pt>
                <c:pt idx="10">
                  <c:v>3.5858762798352344</c:v>
                </c:pt>
                <c:pt idx="11">
                  <c:v>3.9444639078187578</c:v>
                </c:pt>
                <c:pt idx="12">
                  <c:v>4.3030515358022816</c:v>
                </c:pt>
                <c:pt idx="13">
                  <c:v>4.6616391637858063</c:v>
                </c:pt>
                <c:pt idx="14">
                  <c:v>5.0202267917693302</c:v>
                </c:pt>
                <c:pt idx="15">
                  <c:v>5.3788144197528522</c:v>
                </c:pt>
                <c:pt idx="16">
                  <c:v>5.737402047736377</c:v>
                </c:pt>
                <c:pt idx="17">
                  <c:v>6.0959896757198999</c:v>
                </c:pt>
                <c:pt idx="18">
                  <c:v>6.4545773037034255</c:v>
                </c:pt>
                <c:pt idx="19">
                  <c:v>6.8131649316869476</c:v>
                </c:pt>
                <c:pt idx="20">
                  <c:v>7.1717525596704714</c:v>
                </c:pt>
                <c:pt idx="21">
                  <c:v>7.530340187653997</c:v>
                </c:pt>
                <c:pt idx="22">
                  <c:v>7.88892781563752</c:v>
                </c:pt>
                <c:pt idx="23">
                  <c:v>8.2475154436210421</c:v>
                </c:pt>
                <c:pt idx="24">
                  <c:v>8.606103071604565</c:v>
                </c:pt>
                <c:pt idx="25">
                  <c:v>8.9646906995880915</c:v>
                </c:pt>
                <c:pt idx="26">
                  <c:v>9.3232783275716109</c:v>
                </c:pt>
                <c:pt idx="27">
                  <c:v>9.6818659555551339</c:v>
                </c:pt>
                <c:pt idx="28">
                  <c:v>10.040453583538659</c:v>
                </c:pt>
                <c:pt idx="29">
                  <c:v>10.399041211522183</c:v>
                </c:pt>
                <c:pt idx="30">
                  <c:v>10.757628839505704</c:v>
                </c:pt>
                <c:pt idx="31">
                  <c:v>11.116216467489227</c:v>
                </c:pt>
                <c:pt idx="32">
                  <c:v>11.47480409547275</c:v>
                </c:pt>
                <c:pt idx="33">
                  <c:v>11.833391723456272</c:v>
                </c:pt>
                <c:pt idx="34">
                  <c:v>12.191979351439794</c:v>
                </c:pt>
                <c:pt idx="35">
                  <c:v>12.550566979423323</c:v>
                </c:pt>
                <c:pt idx="36">
                  <c:v>12.909154607406844</c:v>
                </c:pt>
                <c:pt idx="37">
                  <c:v>13.267742235390367</c:v>
                </c:pt>
                <c:pt idx="38">
                  <c:v>13.626329863373886</c:v>
                </c:pt>
                <c:pt idx="39">
                  <c:v>13.984917491357411</c:v>
                </c:pt>
                <c:pt idx="40">
                  <c:v>14.343505119340936</c:v>
                </c:pt>
                <c:pt idx="41">
                  <c:v>14.702092747324457</c:v>
                </c:pt>
                <c:pt idx="42">
                  <c:v>15.060680375307983</c:v>
                </c:pt>
                <c:pt idx="43">
                  <c:v>15.419268003291501</c:v>
                </c:pt>
                <c:pt idx="44">
                  <c:v>15.777855631275024</c:v>
                </c:pt>
                <c:pt idx="45">
                  <c:v>16.136443259258552</c:v>
                </c:pt>
                <c:pt idx="46">
                  <c:v>16.49503088724207</c:v>
                </c:pt>
                <c:pt idx="47">
                  <c:v>16.853618515225595</c:v>
                </c:pt>
                <c:pt idx="48">
                  <c:v>17.212206143209123</c:v>
                </c:pt>
                <c:pt idx="49">
                  <c:v>17.570793771192644</c:v>
                </c:pt>
                <c:pt idx="50">
                  <c:v>17.929381399176172</c:v>
                </c:pt>
                <c:pt idx="51">
                  <c:v>18.287969027159697</c:v>
                </c:pt>
                <c:pt idx="52">
                  <c:v>18.646556655143222</c:v>
                </c:pt>
                <c:pt idx="53">
                  <c:v>19.005144283126739</c:v>
                </c:pt>
                <c:pt idx="54">
                  <c:v>19.363731911110268</c:v>
                </c:pt>
                <c:pt idx="55">
                  <c:v>19.722319539093789</c:v>
                </c:pt>
                <c:pt idx="56">
                  <c:v>20.080907167077321</c:v>
                </c:pt>
                <c:pt idx="57">
                  <c:v>20.439494795060842</c:v>
                </c:pt>
                <c:pt idx="58">
                  <c:v>20.79808242304437</c:v>
                </c:pt>
                <c:pt idx="59">
                  <c:v>21.156670051027891</c:v>
                </c:pt>
                <c:pt idx="60">
                  <c:v>21.515257679011423</c:v>
                </c:pt>
                <c:pt idx="61">
                  <c:v>21.873845306994944</c:v>
                </c:pt>
                <c:pt idx="62">
                  <c:v>22.232432934978466</c:v>
                </c:pt>
                <c:pt idx="63">
                  <c:v>22.591020562961987</c:v>
                </c:pt>
                <c:pt idx="64">
                  <c:v>22.949608190945519</c:v>
                </c:pt>
                <c:pt idx="65">
                  <c:v>23.30819581892904</c:v>
                </c:pt>
                <c:pt idx="66">
                  <c:v>23.666783446912568</c:v>
                </c:pt>
                <c:pt idx="67">
                  <c:v>24.025371074896093</c:v>
                </c:pt>
                <c:pt idx="68">
                  <c:v>24.383958702879621</c:v>
                </c:pt>
                <c:pt idx="69">
                  <c:v>24.742546330863131</c:v>
                </c:pt>
                <c:pt idx="70">
                  <c:v>25.10113395884667</c:v>
                </c:pt>
                <c:pt idx="71">
                  <c:v>25.459721586830188</c:v>
                </c:pt>
                <c:pt idx="72">
                  <c:v>25.818309214813716</c:v>
                </c:pt>
                <c:pt idx="73">
                  <c:v>26.176896842797237</c:v>
                </c:pt>
                <c:pt idx="74">
                  <c:v>26.535484470780766</c:v>
                </c:pt>
                <c:pt idx="75">
                  <c:v>26.894072098764287</c:v>
                </c:pt>
                <c:pt idx="76">
                  <c:v>27.252659726747812</c:v>
                </c:pt>
                <c:pt idx="77">
                  <c:v>27.611247354731336</c:v>
                </c:pt>
                <c:pt idx="78">
                  <c:v>27.969834982714861</c:v>
                </c:pt>
                <c:pt idx="79">
                  <c:v>28.328422610698389</c:v>
                </c:pt>
                <c:pt idx="80">
                  <c:v>28.687010238681911</c:v>
                </c:pt>
                <c:pt idx="81">
                  <c:v>29.045597866665435</c:v>
                </c:pt>
                <c:pt idx="82">
                  <c:v>29.404185494648967</c:v>
                </c:pt>
                <c:pt idx="83">
                  <c:v>29.762773122632488</c:v>
                </c:pt>
                <c:pt idx="84">
                  <c:v>30.12136075061602</c:v>
                </c:pt>
                <c:pt idx="85">
                  <c:v>30.479948378599534</c:v>
                </c:pt>
                <c:pt idx="86">
                  <c:v>30.838536006583059</c:v>
                </c:pt>
                <c:pt idx="87">
                  <c:v>31.197123634566587</c:v>
                </c:pt>
                <c:pt idx="88">
                  <c:v>31.555711262550112</c:v>
                </c:pt>
                <c:pt idx="89">
                  <c:v>31.914298890533633</c:v>
                </c:pt>
                <c:pt idx="90">
                  <c:v>32.272886518517154</c:v>
                </c:pt>
                <c:pt idx="91">
                  <c:v>32.631474146500686</c:v>
                </c:pt>
                <c:pt idx="92">
                  <c:v>32.990061774484204</c:v>
                </c:pt>
                <c:pt idx="93">
                  <c:v>33.348649402467728</c:v>
                </c:pt>
                <c:pt idx="94">
                  <c:v>33.70723703045126</c:v>
                </c:pt>
                <c:pt idx="95">
                  <c:v>34.065824658434785</c:v>
                </c:pt>
                <c:pt idx="96">
                  <c:v>34.42441228641831</c:v>
                </c:pt>
                <c:pt idx="97">
                  <c:v>34.782999914401849</c:v>
                </c:pt>
                <c:pt idx="98">
                  <c:v>35.141587542385352</c:v>
                </c:pt>
                <c:pt idx="99">
                  <c:v>35.500175170368891</c:v>
                </c:pt>
                <c:pt idx="100">
                  <c:v>35.858762798352402</c:v>
                </c:pt>
              </c:numCache>
            </c:numRef>
          </c:xVal>
          <c:yVal>
            <c:numRef>
              <c:f>Sheet1!$B$11:$B$192</c:f>
              <c:numCache>
                <c:formatCode>General</c:formatCode>
                <c:ptCount val="182"/>
                <c:pt idx="0">
                  <c:v>0</c:v>
                </c:pt>
                <c:pt idx="1">
                  <c:v>0.3512572802363581</c:v>
                </c:pt>
                <c:pt idx="2">
                  <c:v>0.70156504728494151</c:v>
                </c:pt>
                <c:pt idx="3">
                  <c:v>1.0499840271164542</c:v>
                </c:pt>
                <c:pt idx="4">
                  <c:v>1.3955951902765795</c:v>
                </c:pt>
                <c:pt idx="5">
                  <c:v>1.7375092989317911</c:v>
                </c:pt>
                <c:pt idx="6">
                  <c:v>2.0748757886025584</c:v>
                </c:pt>
                <c:pt idx="7">
                  <c:v>2.406890802868054</c:v>
                </c:pt>
                <c:pt idx="8">
                  <c:v>2.7328042306476665</c:v>
                </c:pt>
                <c:pt idx="9">
                  <c:v>3.051925631342856</c:v>
                </c:pt>
                <c:pt idx="10">
                  <c:v>3.3636289712605567</c:v>
                </c:pt>
                <c:pt idx="11">
                  <c:v>3.667356133417131</c:v>
                </c:pt>
                <c:pt idx="12">
                  <c:v>3.9626192002305984</c:v>
                </c:pt>
                <c:pt idx="13">
                  <c:v>4.2490015431588803</c:v>
                </c:pt>
                <c:pt idx="14">
                  <c:v>4.5261577837470259</c:v>
                </c:pt>
                <c:pt idx="15">
                  <c:v>4.793812715874787</c:v>
                </c:pt>
                <c:pt idx="16">
                  <c:v>5.0517592986877524</c:v>
                </c:pt>
                <c:pt idx="17">
                  <c:v>5.2998558435521135</c:v>
                </c:pt>
                <c:pt idx="18">
                  <c:v>5.538022526520515</c:v>
                </c:pt>
                <c:pt idx="19">
                  <c:v>5.7662373606314796</c:v>
                </c:pt>
                <c:pt idx="20">
                  <c:v>5.9845317604895962</c:v>
                </c:pt>
                <c:pt idx="21">
                  <c:v>6.1929858257295383</c:v>
                </c:pt>
                <c:pt idx="22">
                  <c:v>6.391723460967067</c:v>
                </c:pt>
                <c:pt idx="23">
                  <c:v>6.580907438512809</c:v>
                </c:pt>
                <c:pt idx="24">
                  <c:v>6.7607344972639325</c:v>
                </c:pt>
                <c:pt idx="25">
                  <c:v>6.9314305575185315</c:v>
                </c:pt>
                <c:pt idx="26">
                  <c:v>7.0932461176068378</c:v>
                </c:pt>
                <c:pt idx="27">
                  <c:v>7.2464518847218873</c:v>
                </c:pt>
                <c:pt idx="28">
                  <c:v>7.3913346795670396</c:v>
                </c:pt>
                <c:pt idx="29">
                  <c:v>7.5281936427157756</c:v>
                </c:pt>
                <c:pt idx="30">
                  <c:v>7.6573367600964968</c:v>
                </c:pt>
                <c:pt idx="31">
                  <c:v>7.7790777158792093</c:v>
                </c:pt>
                <c:pt idx="32">
                  <c:v>7.8937330732851807</c:v>
                </c:pt>
                <c:pt idx="33">
                  <c:v>8.001619777439581</c:v>
                </c:pt>
                <c:pt idx="34">
                  <c:v>8.1030529692699336</c:v>
                </c:pt>
                <c:pt idx="35">
                  <c:v>8.1983440955187614</c:v>
                </c:pt>
                <c:pt idx="36">
                  <c:v>8.2877992970650887</c:v>
                </c:pt>
                <c:pt idx="37">
                  <c:v>8.3717180558048216</c:v>
                </c:pt>
                <c:pt idx="38">
                  <c:v>8.4503920791906388</c:v>
                </c:pt>
                <c:pt idx="39">
                  <c:v>8.5241044010465359</c:v>
                </c:pt>
                <c:pt idx="40">
                  <c:v>8.5931286773279645</c:v>
                </c:pt>
                <c:pt idx="41">
                  <c:v>8.657728655982627</c:v>
                </c:pt>
                <c:pt idx="42">
                  <c:v>8.7181578008790499</c:v>
                </c:pt>
                <c:pt idx="43">
                  <c:v>8.7746590508220805</c:v>
                </c:pt>
                <c:pt idx="44">
                  <c:v>8.8274646958915284</c:v>
                </c:pt>
                <c:pt idx="45">
                  <c:v>8.8767963546595965</c:v>
                </c:pt>
                <c:pt idx="46">
                  <c:v>8.9228650372126364</c:v>
                </c:pt>
                <c:pt idx="47">
                  <c:v>8.965871280282613</c:v>
                </c:pt>
                <c:pt idx="48">
                  <c:v>9.006005342150635</c:v>
                </c:pt>
                <c:pt idx="49">
                  <c:v>9.0434474462954118</c:v>
                </c:pt>
                <c:pt idx="50">
                  <c:v>9.0783680640054563</c:v>
                </c:pt>
                <c:pt idx="51">
                  <c:v>9.1109282273436261</c:v>
                </c:pt>
                <c:pt idx="52">
                  <c:v>9.1412798649385216</c:v>
                </c:pt>
                <c:pt idx="53">
                  <c:v>9.1695661540758753</c:v>
                </c:pt>
                <c:pt idx="54">
                  <c:v>9.1959218834729608</c:v>
                </c:pt>
                <c:pt idx="55">
                  <c:v>9.2204738219423756</c:v>
                </c:pt>
                <c:pt idx="56">
                  <c:v>9.2433410888901637</c:v>
                </c:pt>
                <c:pt idx="57">
                  <c:v>9.2646355232525472</c:v>
                </c:pt>
                <c:pt idx="58">
                  <c:v>9.2844620480590656</c:v>
                </c:pt>
                <c:pt idx="59">
                  <c:v>9.3029190283244532</c:v>
                </c:pt>
                <c:pt idx="60">
                  <c:v>9.3200986204212306</c:v>
                </c:pt>
                <c:pt idx="61">
                  <c:v>9.3360871114769424</c:v>
                </c:pt>
                <c:pt idx="62">
                  <c:v>9.3509652476782659</c:v>
                </c:pt>
                <c:pt idx="63">
                  <c:v>9.3648085506554573</c:v>
                </c:pt>
                <c:pt idx="64">
                  <c:v>9.3776876213689295</c:v>
                </c:pt>
                <c:pt idx="65">
                  <c:v>9.389668431130394</c:v>
                </c:pt>
                <c:pt idx="66">
                  <c:v>9.4008125995683187</c:v>
                </c:pt>
                <c:pt idx="67">
                  <c:v>9.4111776594950953</c:v>
                </c:pt>
                <c:pt idx="68">
                  <c:v>9.4208173087555913</c:v>
                </c:pt>
                <c:pt idx="69">
                  <c:v>9.4297816492362472</c:v>
                </c:pt>
                <c:pt idx="70">
                  <c:v>9.4381174132944281</c:v>
                </c:pt>
                <c:pt idx="71">
                  <c:v>9.4458681779310716</c:v>
                </c:pt>
                <c:pt idx="72">
                  <c:v>9.4530745670789589</c:v>
                </c:pt>
                <c:pt idx="73">
                  <c:v>9.4597744424159806</c:v>
                </c:pt>
                <c:pt idx="74">
                  <c:v>9.4660030831391886</c:v>
                </c:pt>
                <c:pt idx="75">
                  <c:v>9.471793355153352</c:v>
                </c:pt>
                <c:pt idx="76">
                  <c:v>9.477175870138062</c:v>
                </c:pt>
                <c:pt idx="77">
                  <c:v>9.4821791349619442</c:v>
                </c:pt>
                <c:pt idx="78">
                  <c:v>9.4868296919117672</c:v>
                </c:pt>
                <c:pt idx="79">
                  <c:v>9.4911522501994821</c:v>
                </c:pt>
                <c:pt idx="80">
                  <c:v>9.4951698092021708</c:v>
                </c:pt>
                <c:pt idx="81">
                  <c:v>9.498903773879249</c:v>
                </c:pt>
                <c:pt idx="82">
                  <c:v>9.5023740627984186</c:v>
                </c:pt>
                <c:pt idx="83">
                  <c:v>9.5055992091877872</c:v>
                </c:pt>
                <c:pt idx="84">
                  <c:v>9.5085964554159901</c:v>
                </c:pt>
                <c:pt idx="85">
                  <c:v>9.5113818412862106</c:v>
                </c:pt>
                <c:pt idx="86">
                  <c:v>9.513970286513171</c:v>
                </c:pt>
                <c:pt idx="87">
                  <c:v>9.5163756677354172</c:v>
                </c:pt>
                <c:pt idx="88">
                  <c:v>9.5186108903982873</c:v>
                </c:pt>
                <c:pt idx="89">
                  <c:v>9.520687955826217</c:v>
                </c:pt>
                <c:pt idx="90">
                  <c:v>9.5226180237864035</c:v>
                </c:pt>
                <c:pt idx="91">
                  <c:v>9.5244114708298984</c:v>
                </c:pt>
                <c:pt idx="92">
                  <c:v>9.5260779446801909</c:v>
                </c:pt>
                <c:pt idx="93">
                  <c:v>9.5276264149244962</c:v>
                </c:pt>
                <c:pt idx="94">
                  <c:v>9.5290652202479418</c:v>
                </c:pt>
                <c:pt idx="95">
                  <c:v>9.5304021124370522</c:v>
                </c:pt>
                <c:pt idx="96">
                  <c:v>9.5316442973652968</c:v>
                </c:pt>
                <c:pt idx="97">
                  <c:v>9.5327984731605326</c:v>
                </c:pt>
                <c:pt idx="98">
                  <c:v>9.5338708657422302</c:v>
                </c:pt>
                <c:pt idx="99">
                  <c:v>9.5348672619042176</c:v>
                </c:pt>
                <c:pt idx="100">
                  <c:v>9.5357930401081621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5BF-4EC4-BFBE-7009C7E2DF97}"/>
            </c:ext>
          </c:extLst>
        </c:ser>
        <c:ser>
          <c:idx val="1"/>
          <c:order val="1"/>
          <c:tx>
            <c:strRef>
              <c:f>Sheet1!$C$10</c:f>
              <c:strCache>
                <c:ptCount val="1"/>
                <c:pt idx="0">
                  <c:v>Vinitial</c:v>
                </c:pt>
              </c:strCache>
            </c:strRef>
          </c:tx>
          <c:spPr>
            <a:ln w="27607">
              <a:solidFill>
                <a:srgbClr val="FF00FF"/>
              </a:solidFill>
              <a:prstDash val="solid"/>
            </a:ln>
          </c:spPr>
          <c:marker>
            <c:symbol val="none"/>
          </c:marker>
          <c:xVal>
            <c:numRef>
              <c:f>Sheet1!$A$11:$A$192</c:f>
              <c:numCache>
                <c:formatCode>General</c:formatCode>
                <c:ptCount val="182"/>
                <c:pt idx="0">
                  <c:v>0</c:v>
                </c:pt>
                <c:pt idx="1">
                  <c:v>0.35858762798352356</c:v>
                </c:pt>
                <c:pt idx="2">
                  <c:v>0.71717525596704701</c:v>
                </c:pt>
                <c:pt idx="3">
                  <c:v>1.0757628839505706</c:v>
                </c:pt>
                <c:pt idx="4">
                  <c:v>1.434350511934094</c:v>
                </c:pt>
                <c:pt idx="5">
                  <c:v>1.7929381399176176</c:v>
                </c:pt>
                <c:pt idx="6">
                  <c:v>2.1515257679011413</c:v>
                </c:pt>
                <c:pt idx="7">
                  <c:v>2.5101133958846638</c:v>
                </c:pt>
                <c:pt idx="8">
                  <c:v>2.8687010238681871</c:v>
                </c:pt>
                <c:pt idx="9">
                  <c:v>3.2272886518517114</c:v>
                </c:pt>
                <c:pt idx="10">
                  <c:v>3.5858762798352344</c:v>
                </c:pt>
                <c:pt idx="11">
                  <c:v>3.9444639078187578</c:v>
                </c:pt>
                <c:pt idx="12">
                  <c:v>4.3030515358022816</c:v>
                </c:pt>
                <c:pt idx="13">
                  <c:v>4.6616391637858063</c:v>
                </c:pt>
                <c:pt idx="14">
                  <c:v>5.0202267917693302</c:v>
                </c:pt>
                <c:pt idx="15">
                  <c:v>5.3788144197528522</c:v>
                </c:pt>
                <c:pt idx="16">
                  <c:v>5.737402047736377</c:v>
                </c:pt>
                <c:pt idx="17">
                  <c:v>6.0959896757198999</c:v>
                </c:pt>
                <c:pt idx="18">
                  <c:v>6.4545773037034255</c:v>
                </c:pt>
                <c:pt idx="19">
                  <c:v>6.8131649316869476</c:v>
                </c:pt>
                <c:pt idx="20">
                  <c:v>7.1717525596704714</c:v>
                </c:pt>
                <c:pt idx="21">
                  <c:v>7.530340187653997</c:v>
                </c:pt>
                <c:pt idx="22">
                  <c:v>7.88892781563752</c:v>
                </c:pt>
                <c:pt idx="23">
                  <c:v>8.2475154436210421</c:v>
                </c:pt>
                <c:pt idx="24">
                  <c:v>8.606103071604565</c:v>
                </c:pt>
                <c:pt idx="25">
                  <c:v>8.9646906995880915</c:v>
                </c:pt>
                <c:pt idx="26">
                  <c:v>9.3232783275716109</c:v>
                </c:pt>
                <c:pt idx="27">
                  <c:v>9.6818659555551339</c:v>
                </c:pt>
                <c:pt idx="28">
                  <c:v>10.040453583538659</c:v>
                </c:pt>
                <c:pt idx="29">
                  <c:v>10.399041211522183</c:v>
                </c:pt>
                <c:pt idx="30">
                  <c:v>10.757628839505704</c:v>
                </c:pt>
                <c:pt idx="31">
                  <c:v>11.116216467489227</c:v>
                </c:pt>
                <c:pt idx="32">
                  <c:v>11.47480409547275</c:v>
                </c:pt>
                <c:pt idx="33">
                  <c:v>11.833391723456272</c:v>
                </c:pt>
                <c:pt idx="34">
                  <c:v>12.191979351439794</c:v>
                </c:pt>
                <c:pt idx="35">
                  <c:v>12.550566979423323</c:v>
                </c:pt>
                <c:pt idx="36">
                  <c:v>12.909154607406844</c:v>
                </c:pt>
                <c:pt idx="37">
                  <c:v>13.267742235390367</c:v>
                </c:pt>
                <c:pt idx="38">
                  <c:v>13.626329863373886</c:v>
                </c:pt>
                <c:pt idx="39">
                  <c:v>13.984917491357411</c:v>
                </c:pt>
                <c:pt idx="40">
                  <c:v>14.343505119340936</c:v>
                </c:pt>
                <c:pt idx="41">
                  <c:v>14.702092747324457</c:v>
                </c:pt>
                <c:pt idx="42">
                  <c:v>15.060680375307983</c:v>
                </c:pt>
                <c:pt idx="43">
                  <c:v>15.419268003291501</c:v>
                </c:pt>
                <c:pt idx="44">
                  <c:v>15.777855631275024</c:v>
                </c:pt>
                <c:pt idx="45">
                  <c:v>16.136443259258552</c:v>
                </c:pt>
                <c:pt idx="46">
                  <c:v>16.49503088724207</c:v>
                </c:pt>
                <c:pt idx="47">
                  <c:v>16.853618515225595</c:v>
                </c:pt>
                <c:pt idx="48">
                  <c:v>17.212206143209123</c:v>
                </c:pt>
                <c:pt idx="49">
                  <c:v>17.570793771192644</c:v>
                </c:pt>
                <c:pt idx="50">
                  <c:v>17.929381399176172</c:v>
                </c:pt>
                <c:pt idx="51">
                  <c:v>18.287969027159697</c:v>
                </c:pt>
                <c:pt idx="52">
                  <c:v>18.646556655143222</c:v>
                </c:pt>
                <c:pt idx="53">
                  <c:v>19.005144283126739</c:v>
                </c:pt>
                <c:pt idx="54">
                  <c:v>19.363731911110268</c:v>
                </c:pt>
                <c:pt idx="55">
                  <c:v>19.722319539093789</c:v>
                </c:pt>
                <c:pt idx="56">
                  <c:v>20.080907167077321</c:v>
                </c:pt>
                <c:pt idx="57">
                  <c:v>20.439494795060842</c:v>
                </c:pt>
                <c:pt idx="58">
                  <c:v>20.79808242304437</c:v>
                </c:pt>
                <c:pt idx="59">
                  <c:v>21.156670051027891</c:v>
                </c:pt>
                <c:pt idx="60">
                  <c:v>21.515257679011423</c:v>
                </c:pt>
                <c:pt idx="61">
                  <c:v>21.873845306994944</c:v>
                </c:pt>
                <c:pt idx="62">
                  <c:v>22.232432934978466</c:v>
                </c:pt>
                <c:pt idx="63">
                  <c:v>22.591020562961987</c:v>
                </c:pt>
                <c:pt idx="64">
                  <c:v>22.949608190945519</c:v>
                </c:pt>
                <c:pt idx="65">
                  <c:v>23.30819581892904</c:v>
                </c:pt>
                <c:pt idx="66">
                  <c:v>23.666783446912568</c:v>
                </c:pt>
                <c:pt idx="67">
                  <c:v>24.025371074896093</c:v>
                </c:pt>
                <c:pt idx="68">
                  <c:v>24.383958702879621</c:v>
                </c:pt>
                <c:pt idx="69">
                  <c:v>24.742546330863131</c:v>
                </c:pt>
                <c:pt idx="70">
                  <c:v>25.10113395884667</c:v>
                </c:pt>
                <c:pt idx="71">
                  <c:v>25.459721586830188</c:v>
                </c:pt>
                <c:pt idx="72">
                  <c:v>25.818309214813716</c:v>
                </c:pt>
                <c:pt idx="73">
                  <c:v>26.176896842797237</c:v>
                </c:pt>
                <c:pt idx="74">
                  <c:v>26.535484470780766</c:v>
                </c:pt>
                <c:pt idx="75">
                  <c:v>26.894072098764287</c:v>
                </c:pt>
                <c:pt idx="76">
                  <c:v>27.252659726747812</c:v>
                </c:pt>
                <c:pt idx="77">
                  <c:v>27.611247354731336</c:v>
                </c:pt>
                <c:pt idx="78">
                  <c:v>27.969834982714861</c:v>
                </c:pt>
                <c:pt idx="79">
                  <c:v>28.328422610698389</c:v>
                </c:pt>
                <c:pt idx="80">
                  <c:v>28.687010238681911</c:v>
                </c:pt>
                <c:pt idx="81">
                  <c:v>29.045597866665435</c:v>
                </c:pt>
                <c:pt idx="82">
                  <c:v>29.404185494648967</c:v>
                </c:pt>
                <c:pt idx="83">
                  <c:v>29.762773122632488</c:v>
                </c:pt>
                <c:pt idx="84">
                  <c:v>30.12136075061602</c:v>
                </c:pt>
                <c:pt idx="85">
                  <c:v>30.479948378599534</c:v>
                </c:pt>
                <c:pt idx="86">
                  <c:v>30.838536006583059</c:v>
                </c:pt>
                <c:pt idx="87">
                  <c:v>31.197123634566587</c:v>
                </c:pt>
                <c:pt idx="88">
                  <c:v>31.555711262550112</c:v>
                </c:pt>
                <c:pt idx="89">
                  <c:v>31.914298890533633</c:v>
                </c:pt>
                <c:pt idx="90">
                  <c:v>32.272886518517154</c:v>
                </c:pt>
                <c:pt idx="91">
                  <c:v>32.631474146500686</c:v>
                </c:pt>
                <c:pt idx="92">
                  <c:v>32.990061774484204</c:v>
                </c:pt>
                <c:pt idx="93">
                  <c:v>33.348649402467728</c:v>
                </c:pt>
                <c:pt idx="94">
                  <c:v>33.70723703045126</c:v>
                </c:pt>
                <c:pt idx="95">
                  <c:v>34.065824658434785</c:v>
                </c:pt>
                <c:pt idx="96">
                  <c:v>34.42441228641831</c:v>
                </c:pt>
                <c:pt idx="97">
                  <c:v>34.782999914401849</c:v>
                </c:pt>
                <c:pt idx="98">
                  <c:v>35.141587542385352</c:v>
                </c:pt>
                <c:pt idx="99">
                  <c:v>35.500175170368891</c:v>
                </c:pt>
                <c:pt idx="100">
                  <c:v>35.858762798352402</c:v>
                </c:pt>
              </c:numCache>
            </c:numRef>
          </c:xVal>
          <c:yVal>
            <c:numRef>
              <c:f>Sheet1!$C$11:$C$192</c:f>
              <c:numCache>
                <c:formatCode>General</c:formatCode>
                <c:ptCount val="182"/>
                <c:pt idx="0">
                  <c:v>0</c:v>
                </c:pt>
                <c:pt idx="1">
                  <c:v>0.35141587542385322</c:v>
                </c:pt>
                <c:pt idx="2">
                  <c:v>0.70283175084770622</c:v>
                </c:pt>
                <c:pt idx="3">
                  <c:v>1.0542476262715597</c:v>
                </c:pt>
                <c:pt idx="4">
                  <c:v>1.4056635016954122</c:v>
                </c:pt>
                <c:pt idx="5">
                  <c:v>1.757079377119265</c:v>
                </c:pt>
                <c:pt idx="6">
                  <c:v>2.1084952525431184</c:v>
                </c:pt>
                <c:pt idx="7">
                  <c:v>2.4599111279669712</c:v>
                </c:pt>
                <c:pt idx="8">
                  <c:v>2.811327003390824</c:v>
                </c:pt>
                <c:pt idx="9">
                  <c:v>3.1627428788146772</c:v>
                </c:pt>
                <c:pt idx="10">
                  <c:v>3.51415875423853</c:v>
                </c:pt>
                <c:pt idx="11">
                  <c:v>3.8655746296623832</c:v>
                </c:pt>
                <c:pt idx="12">
                  <c:v>4.216990505086236</c:v>
                </c:pt>
                <c:pt idx="13">
                  <c:v>4.5684063805100896</c:v>
                </c:pt>
                <c:pt idx="14">
                  <c:v>4.9198222559339433</c:v>
                </c:pt>
                <c:pt idx="15">
                  <c:v>5.2712381313577978</c:v>
                </c:pt>
                <c:pt idx="16">
                  <c:v>5.6226540067816497</c:v>
                </c:pt>
                <c:pt idx="17">
                  <c:v>5.9740698822055034</c:v>
                </c:pt>
                <c:pt idx="18">
                  <c:v>6.3254857576293553</c:v>
                </c:pt>
                <c:pt idx="19">
                  <c:v>6.6769016330532107</c:v>
                </c:pt>
                <c:pt idx="20">
                  <c:v>7.0283175084770626</c:v>
                </c:pt>
                <c:pt idx="21">
                  <c:v>7.379733383900918</c:v>
                </c:pt>
                <c:pt idx="22">
                  <c:v>7.7311492593247708</c:v>
                </c:pt>
                <c:pt idx="23">
                  <c:v>8.0825651347486254</c:v>
                </c:pt>
                <c:pt idx="24">
                  <c:v>8.4339810101724737</c:v>
                </c:pt>
                <c:pt idx="25">
                  <c:v>8.7853968855963291</c:v>
                </c:pt>
                <c:pt idx="26">
                  <c:v>9.1368127610201793</c:v>
                </c:pt>
                <c:pt idx="27">
                  <c:v>9.4882286364440329</c:v>
                </c:pt>
                <c:pt idx="28">
                  <c:v>9.5479207525866272</c:v>
                </c:pt>
                <c:pt idx="29">
                  <c:v>9.5479207525866272</c:v>
                </c:pt>
                <c:pt idx="30">
                  <c:v>9.5479207525866272</c:v>
                </c:pt>
                <c:pt idx="31">
                  <c:v>9.5479207525866272</c:v>
                </c:pt>
                <c:pt idx="32">
                  <c:v>9.5479207525866272</c:v>
                </c:pt>
                <c:pt idx="33">
                  <c:v>9.5479207525866272</c:v>
                </c:pt>
                <c:pt idx="34">
                  <c:v>9.5479207525866272</c:v>
                </c:pt>
                <c:pt idx="35">
                  <c:v>9.5479207525866272</c:v>
                </c:pt>
                <c:pt idx="36">
                  <c:v>9.5479207525866272</c:v>
                </c:pt>
                <c:pt idx="37">
                  <c:v>9.5479207525866272</c:v>
                </c:pt>
                <c:pt idx="38">
                  <c:v>9.5479207525866272</c:v>
                </c:pt>
                <c:pt idx="39">
                  <c:v>9.5479207525866272</c:v>
                </c:pt>
                <c:pt idx="40">
                  <c:v>9.5479207525866272</c:v>
                </c:pt>
                <c:pt idx="41">
                  <c:v>9.5479207525866272</c:v>
                </c:pt>
                <c:pt idx="42">
                  <c:v>9.5479207525866272</c:v>
                </c:pt>
                <c:pt idx="43">
                  <c:v>9.5479207525866272</c:v>
                </c:pt>
                <c:pt idx="44">
                  <c:v>9.5479207525866272</c:v>
                </c:pt>
                <c:pt idx="45">
                  <c:v>9.5479207525866272</c:v>
                </c:pt>
                <c:pt idx="46">
                  <c:v>9.5479207525866272</c:v>
                </c:pt>
                <c:pt idx="47">
                  <c:v>9.5479207525866272</c:v>
                </c:pt>
                <c:pt idx="48">
                  <c:v>9.5479207525866272</c:v>
                </c:pt>
                <c:pt idx="49">
                  <c:v>9.5479207525866272</c:v>
                </c:pt>
                <c:pt idx="50">
                  <c:v>9.5479207525866272</c:v>
                </c:pt>
                <c:pt idx="51">
                  <c:v>9.5479207525866272</c:v>
                </c:pt>
                <c:pt idx="52">
                  <c:v>9.5479207525866272</c:v>
                </c:pt>
                <c:pt idx="53">
                  <c:v>9.5479207525866272</c:v>
                </c:pt>
                <c:pt idx="54">
                  <c:v>9.5479207525866272</c:v>
                </c:pt>
                <c:pt idx="55">
                  <c:v>9.5479207525866272</c:v>
                </c:pt>
                <c:pt idx="56">
                  <c:v>9.5479207525866272</c:v>
                </c:pt>
                <c:pt idx="57">
                  <c:v>9.5479207525866272</c:v>
                </c:pt>
                <c:pt idx="58">
                  <c:v>9.5479207525866272</c:v>
                </c:pt>
                <c:pt idx="59">
                  <c:v>9.5479207525866272</c:v>
                </c:pt>
                <c:pt idx="60">
                  <c:v>9.5479207525866272</c:v>
                </c:pt>
                <c:pt idx="61">
                  <c:v>9.5479207525866272</c:v>
                </c:pt>
                <c:pt idx="62">
                  <c:v>9.5479207525866272</c:v>
                </c:pt>
                <c:pt idx="63">
                  <c:v>9.5479207525866272</c:v>
                </c:pt>
                <c:pt idx="64">
                  <c:v>9.5479207525866272</c:v>
                </c:pt>
                <c:pt idx="65">
                  <c:v>9.5479207525866272</c:v>
                </c:pt>
                <c:pt idx="66">
                  <c:v>9.5479207525866272</c:v>
                </c:pt>
                <c:pt idx="67">
                  <c:v>9.5479207525866272</c:v>
                </c:pt>
                <c:pt idx="68">
                  <c:v>9.5479207525866272</c:v>
                </c:pt>
                <c:pt idx="69">
                  <c:v>9.5479207525866272</c:v>
                </c:pt>
                <c:pt idx="70">
                  <c:v>9.5479207525866272</c:v>
                </c:pt>
                <c:pt idx="71">
                  <c:v>9.5479207525866272</c:v>
                </c:pt>
                <c:pt idx="72">
                  <c:v>9.5479207525866272</c:v>
                </c:pt>
                <c:pt idx="73">
                  <c:v>9.5479207525866272</c:v>
                </c:pt>
                <c:pt idx="74">
                  <c:v>9.5479207525866272</c:v>
                </c:pt>
                <c:pt idx="75">
                  <c:v>9.5479207525866272</c:v>
                </c:pt>
                <c:pt idx="76">
                  <c:v>9.5479207525866272</c:v>
                </c:pt>
                <c:pt idx="77">
                  <c:v>9.5479207525866272</c:v>
                </c:pt>
                <c:pt idx="78">
                  <c:v>9.5479207525866272</c:v>
                </c:pt>
                <c:pt idx="79">
                  <c:v>9.5479207525866272</c:v>
                </c:pt>
                <c:pt idx="80">
                  <c:v>9.5479207525866272</c:v>
                </c:pt>
                <c:pt idx="81">
                  <c:v>9.5479207525866272</c:v>
                </c:pt>
                <c:pt idx="82">
                  <c:v>9.5479207525866272</c:v>
                </c:pt>
                <c:pt idx="83">
                  <c:v>9.5479207525866272</c:v>
                </c:pt>
                <c:pt idx="84">
                  <c:v>9.5479207525866272</c:v>
                </c:pt>
                <c:pt idx="85">
                  <c:v>9.5479207525866272</c:v>
                </c:pt>
                <c:pt idx="86">
                  <c:v>9.5479207525866272</c:v>
                </c:pt>
                <c:pt idx="87">
                  <c:v>9.5479207525866272</c:v>
                </c:pt>
                <c:pt idx="88">
                  <c:v>9.5479207525866272</c:v>
                </c:pt>
                <c:pt idx="89">
                  <c:v>9.5479207525866272</c:v>
                </c:pt>
                <c:pt idx="90">
                  <c:v>9.5479207525866272</c:v>
                </c:pt>
                <c:pt idx="91">
                  <c:v>9.5479207525866272</c:v>
                </c:pt>
                <c:pt idx="92">
                  <c:v>9.5479207525866272</c:v>
                </c:pt>
                <c:pt idx="93">
                  <c:v>9.5479207525866272</c:v>
                </c:pt>
                <c:pt idx="94">
                  <c:v>9.5479207525866272</c:v>
                </c:pt>
                <c:pt idx="95">
                  <c:v>9.5479207525866272</c:v>
                </c:pt>
                <c:pt idx="96">
                  <c:v>9.5479207525866272</c:v>
                </c:pt>
                <c:pt idx="97">
                  <c:v>9.5479207525866272</c:v>
                </c:pt>
                <c:pt idx="98">
                  <c:v>9.5479207525866272</c:v>
                </c:pt>
                <c:pt idx="99">
                  <c:v>9.5479207525866272</c:v>
                </c:pt>
                <c:pt idx="100">
                  <c:v>9.5479207525866272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5BF-4EC4-BFBE-7009C7E2DF97}"/>
            </c:ext>
          </c:extLst>
        </c:ser>
        <c:ser>
          <c:idx val="2"/>
          <c:order val="2"/>
          <c:tx>
            <c:strRef>
              <c:f>Sheet1!$D$10</c:f>
              <c:strCache>
                <c:ptCount val="1"/>
                <c:pt idx="0">
                  <c:v>Vfinal</c:v>
                </c:pt>
              </c:strCache>
            </c:strRef>
          </c:tx>
          <c:spPr>
            <a:ln w="27607">
              <a:solidFill>
                <a:srgbClr val="336666"/>
              </a:solidFill>
              <a:prstDash val="solid"/>
            </a:ln>
          </c:spPr>
          <c:marker>
            <c:symbol val="none"/>
          </c:marker>
          <c:xVal>
            <c:numRef>
              <c:f>Sheet1!$A$11:$A$192</c:f>
              <c:numCache>
                <c:formatCode>General</c:formatCode>
                <c:ptCount val="182"/>
                <c:pt idx="0">
                  <c:v>0</c:v>
                </c:pt>
                <c:pt idx="1">
                  <c:v>0.35858762798352356</c:v>
                </c:pt>
                <c:pt idx="2">
                  <c:v>0.71717525596704701</c:v>
                </c:pt>
                <c:pt idx="3">
                  <c:v>1.0757628839505706</c:v>
                </c:pt>
                <c:pt idx="4">
                  <c:v>1.434350511934094</c:v>
                </c:pt>
                <c:pt idx="5">
                  <c:v>1.7929381399176176</c:v>
                </c:pt>
                <c:pt idx="6">
                  <c:v>2.1515257679011413</c:v>
                </c:pt>
                <c:pt idx="7">
                  <c:v>2.5101133958846638</c:v>
                </c:pt>
                <c:pt idx="8">
                  <c:v>2.8687010238681871</c:v>
                </c:pt>
                <c:pt idx="9">
                  <c:v>3.2272886518517114</c:v>
                </c:pt>
                <c:pt idx="10">
                  <c:v>3.5858762798352344</c:v>
                </c:pt>
                <c:pt idx="11">
                  <c:v>3.9444639078187578</c:v>
                </c:pt>
                <c:pt idx="12">
                  <c:v>4.3030515358022816</c:v>
                </c:pt>
                <c:pt idx="13">
                  <c:v>4.6616391637858063</c:v>
                </c:pt>
                <c:pt idx="14">
                  <c:v>5.0202267917693302</c:v>
                </c:pt>
                <c:pt idx="15">
                  <c:v>5.3788144197528522</c:v>
                </c:pt>
                <c:pt idx="16">
                  <c:v>5.737402047736377</c:v>
                </c:pt>
                <c:pt idx="17">
                  <c:v>6.0959896757198999</c:v>
                </c:pt>
                <c:pt idx="18">
                  <c:v>6.4545773037034255</c:v>
                </c:pt>
                <c:pt idx="19">
                  <c:v>6.8131649316869476</c:v>
                </c:pt>
                <c:pt idx="20">
                  <c:v>7.1717525596704714</c:v>
                </c:pt>
                <c:pt idx="21">
                  <c:v>7.530340187653997</c:v>
                </c:pt>
                <c:pt idx="22">
                  <c:v>7.88892781563752</c:v>
                </c:pt>
                <c:pt idx="23">
                  <c:v>8.2475154436210421</c:v>
                </c:pt>
                <c:pt idx="24">
                  <c:v>8.606103071604565</c:v>
                </c:pt>
                <c:pt idx="25">
                  <c:v>8.9646906995880915</c:v>
                </c:pt>
                <c:pt idx="26">
                  <c:v>9.3232783275716109</c:v>
                </c:pt>
                <c:pt idx="27">
                  <c:v>9.6818659555551339</c:v>
                </c:pt>
                <c:pt idx="28">
                  <c:v>10.040453583538659</c:v>
                </c:pt>
                <c:pt idx="29">
                  <c:v>10.399041211522183</c:v>
                </c:pt>
                <c:pt idx="30">
                  <c:v>10.757628839505704</c:v>
                </c:pt>
                <c:pt idx="31">
                  <c:v>11.116216467489227</c:v>
                </c:pt>
                <c:pt idx="32">
                  <c:v>11.47480409547275</c:v>
                </c:pt>
                <c:pt idx="33">
                  <c:v>11.833391723456272</c:v>
                </c:pt>
                <c:pt idx="34">
                  <c:v>12.191979351439794</c:v>
                </c:pt>
                <c:pt idx="35">
                  <c:v>12.550566979423323</c:v>
                </c:pt>
                <c:pt idx="36">
                  <c:v>12.909154607406844</c:v>
                </c:pt>
                <c:pt idx="37">
                  <c:v>13.267742235390367</c:v>
                </c:pt>
                <c:pt idx="38">
                  <c:v>13.626329863373886</c:v>
                </c:pt>
                <c:pt idx="39">
                  <c:v>13.984917491357411</c:v>
                </c:pt>
                <c:pt idx="40">
                  <c:v>14.343505119340936</c:v>
                </c:pt>
                <c:pt idx="41">
                  <c:v>14.702092747324457</c:v>
                </c:pt>
                <c:pt idx="42">
                  <c:v>15.060680375307983</c:v>
                </c:pt>
                <c:pt idx="43">
                  <c:v>15.419268003291501</c:v>
                </c:pt>
                <c:pt idx="44">
                  <c:v>15.777855631275024</c:v>
                </c:pt>
                <c:pt idx="45">
                  <c:v>16.136443259258552</c:v>
                </c:pt>
                <c:pt idx="46">
                  <c:v>16.49503088724207</c:v>
                </c:pt>
                <c:pt idx="47">
                  <c:v>16.853618515225595</c:v>
                </c:pt>
                <c:pt idx="48">
                  <c:v>17.212206143209123</c:v>
                </c:pt>
                <c:pt idx="49">
                  <c:v>17.570793771192644</c:v>
                </c:pt>
                <c:pt idx="50">
                  <c:v>17.929381399176172</c:v>
                </c:pt>
                <c:pt idx="51">
                  <c:v>18.287969027159697</c:v>
                </c:pt>
                <c:pt idx="52">
                  <c:v>18.646556655143222</c:v>
                </c:pt>
                <c:pt idx="53">
                  <c:v>19.005144283126739</c:v>
                </c:pt>
                <c:pt idx="54">
                  <c:v>19.363731911110268</c:v>
                </c:pt>
                <c:pt idx="55">
                  <c:v>19.722319539093789</c:v>
                </c:pt>
                <c:pt idx="56">
                  <c:v>20.080907167077321</c:v>
                </c:pt>
                <c:pt idx="57">
                  <c:v>20.439494795060842</c:v>
                </c:pt>
                <c:pt idx="58">
                  <c:v>20.79808242304437</c:v>
                </c:pt>
                <c:pt idx="59">
                  <c:v>21.156670051027891</c:v>
                </c:pt>
                <c:pt idx="60">
                  <c:v>21.515257679011423</c:v>
                </c:pt>
                <c:pt idx="61">
                  <c:v>21.873845306994944</c:v>
                </c:pt>
                <c:pt idx="62">
                  <c:v>22.232432934978466</c:v>
                </c:pt>
                <c:pt idx="63">
                  <c:v>22.591020562961987</c:v>
                </c:pt>
                <c:pt idx="64">
                  <c:v>22.949608190945519</c:v>
                </c:pt>
                <c:pt idx="65">
                  <c:v>23.30819581892904</c:v>
                </c:pt>
                <c:pt idx="66">
                  <c:v>23.666783446912568</c:v>
                </c:pt>
                <c:pt idx="67">
                  <c:v>24.025371074896093</c:v>
                </c:pt>
                <c:pt idx="68">
                  <c:v>24.383958702879621</c:v>
                </c:pt>
                <c:pt idx="69">
                  <c:v>24.742546330863131</c:v>
                </c:pt>
                <c:pt idx="70">
                  <c:v>25.10113395884667</c:v>
                </c:pt>
                <c:pt idx="71">
                  <c:v>25.459721586830188</c:v>
                </c:pt>
                <c:pt idx="72">
                  <c:v>25.818309214813716</c:v>
                </c:pt>
                <c:pt idx="73">
                  <c:v>26.176896842797237</c:v>
                </c:pt>
                <c:pt idx="74">
                  <c:v>26.535484470780766</c:v>
                </c:pt>
                <c:pt idx="75">
                  <c:v>26.894072098764287</c:v>
                </c:pt>
                <c:pt idx="76">
                  <c:v>27.252659726747812</c:v>
                </c:pt>
                <c:pt idx="77">
                  <c:v>27.611247354731336</c:v>
                </c:pt>
                <c:pt idx="78">
                  <c:v>27.969834982714861</c:v>
                </c:pt>
                <c:pt idx="79">
                  <c:v>28.328422610698389</c:v>
                </c:pt>
                <c:pt idx="80">
                  <c:v>28.687010238681911</c:v>
                </c:pt>
                <c:pt idx="81">
                  <c:v>29.045597866665435</c:v>
                </c:pt>
                <c:pt idx="82">
                  <c:v>29.404185494648967</c:v>
                </c:pt>
                <c:pt idx="83">
                  <c:v>29.762773122632488</c:v>
                </c:pt>
                <c:pt idx="84">
                  <c:v>30.12136075061602</c:v>
                </c:pt>
                <c:pt idx="85">
                  <c:v>30.479948378599534</c:v>
                </c:pt>
                <c:pt idx="86">
                  <c:v>30.838536006583059</c:v>
                </c:pt>
                <c:pt idx="87">
                  <c:v>31.197123634566587</c:v>
                </c:pt>
                <c:pt idx="88">
                  <c:v>31.555711262550112</c:v>
                </c:pt>
                <c:pt idx="89">
                  <c:v>31.914298890533633</c:v>
                </c:pt>
                <c:pt idx="90">
                  <c:v>32.272886518517154</c:v>
                </c:pt>
                <c:pt idx="91">
                  <c:v>32.631474146500686</c:v>
                </c:pt>
                <c:pt idx="92">
                  <c:v>32.990061774484204</c:v>
                </c:pt>
                <c:pt idx="93">
                  <c:v>33.348649402467728</c:v>
                </c:pt>
                <c:pt idx="94">
                  <c:v>33.70723703045126</c:v>
                </c:pt>
                <c:pt idx="95">
                  <c:v>34.065824658434785</c:v>
                </c:pt>
                <c:pt idx="96">
                  <c:v>34.42441228641831</c:v>
                </c:pt>
                <c:pt idx="97">
                  <c:v>34.782999914401849</c:v>
                </c:pt>
                <c:pt idx="98">
                  <c:v>35.141587542385352</c:v>
                </c:pt>
                <c:pt idx="99">
                  <c:v>35.500175170368891</c:v>
                </c:pt>
                <c:pt idx="100">
                  <c:v>35.858762798352402</c:v>
                </c:pt>
              </c:numCache>
            </c:numRef>
          </c:xVal>
          <c:yVal>
            <c:numRef>
              <c:f>Sheet1!$D$11:$D$192</c:f>
              <c:numCache>
                <c:formatCode>General</c:formatCode>
                <c:ptCount val="182"/>
                <c:pt idx="0">
                  <c:v>9.5479207525866272</c:v>
                </c:pt>
                <c:pt idx="1">
                  <c:v>9.5479207525866272</c:v>
                </c:pt>
                <c:pt idx="2">
                  <c:v>9.5479207525866272</c:v>
                </c:pt>
                <c:pt idx="3">
                  <c:v>9.5479207525866272</c:v>
                </c:pt>
                <c:pt idx="4">
                  <c:v>9.5479207525866272</c:v>
                </c:pt>
                <c:pt idx="5">
                  <c:v>9.5479207525866272</c:v>
                </c:pt>
                <c:pt idx="6">
                  <c:v>9.5479207525866272</c:v>
                </c:pt>
                <c:pt idx="7">
                  <c:v>9.5479207525866272</c:v>
                </c:pt>
                <c:pt idx="8">
                  <c:v>9.5479207525866272</c:v>
                </c:pt>
                <c:pt idx="9">
                  <c:v>9.5479207525866272</c:v>
                </c:pt>
                <c:pt idx="10">
                  <c:v>9.5479207525866272</c:v>
                </c:pt>
                <c:pt idx="11">
                  <c:v>9.5479207525866272</c:v>
                </c:pt>
                <c:pt idx="12">
                  <c:v>9.5479207525866272</c:v>
                </c:pt>
                <c:pt idx="13">
                  <c:v>9.5479207525866272</c:v>
                </c:pt>
                <c:pt idx="14">
                  <c:v>9.5479207525866272</c:v>
                </c:pt>
                <c:pt idx="15">
                  <c:v>9.5479207525866272</c:v>
                </c:pt>
                <c:pt idx="16">
                  <c:v>9.5479207525866272</c:v>
                </c:pt>
                <c:pt idx="17">
                  <c:v>9.5479207525866272</c:v>
                </c:pt>
                <c:pt idx="18">
                  <c:v>9.5479207525866272</c:v>
                </c:pt>
                <c:pt idx="19">
                  <c:v>9.5479207525866272</c:v>
                </c:pt>
                <c:pt idx="20">
                  <c:v>9.5479207525866272</c:v>
                </c:pt>
                <c:pt idx="21">
                  <c:v>9.5479207525866272</c:v>
                </c:pt>
                <c:pt idx="22">
                  <c:v>9.5479207525866272</c:v>
                </c:pt>
                <c:pt idx="23">
                  <c:v>9.5479207525866272</c:v>
                </c:pt>
                <c:pt idx="24">
                  <c:v>9.5479207525866272</c:v>
                </c:pt>
                <c:pt idx="25">
                  <c:v>9.5479207525866272</c:v>
                </c:pt>
                <c:pt idx="26">
                  <c:v>9.5479207525866272</c:v>
                </c:pt>
                <c:pt idx="27">
                  <c:v>9.5479207525866272</c:v>
                </c:pt>
                <c:pt idx="28">
                  <c:v>9.5479207525866272</c:v>
                </c:pt>
                <c:pt idx="29">
                  <c:v>9.5479207525866272</c:v>
                </c:pt>
                <c:pt idx="30">
                  <c:v>9.5479207525866272</c:v>
                </c:pt>
                <c:pt idx="31">
                  <c:v>9.5479207525866272</c:v>
                </c:pt>
                <c:pt idx="32">
                  <c:v>9.5479207525866272</c:v>
                </c:pt>
                <c:pt idx="33">
                  <c:v>9.5479207525866272</c:v>
                </c:pt>
                <c:pt idx="34">
                  <c:v>9.5479207525866272</c:v>
                </c:pt>
                <c:pt idx="35">
                  <c:v>9.5479207525866272</c:v>
                </c:pt>
                <c:pt idx="36">
                  <c:v>9.5479207525866272</c:v>
                </c:pt>
                <c:pt idx="37">
                  <c:v>9.5479207525866272</c:v>
                </c:pt>
                <c:pt idx="38">
                  <c:v>9.5479207525866272</c:v>
                </c:pt>
                <c:pt idx="39">
                  <c:v>9.5479207525866272</c:v>
                </c:pt>
                <c:pt idx="40">
                  <c:v>9.5479207525866272</c:v>
                </c:pt>
                <c:pt idx="41">
                  <c:v>9.5479207525866272</c:v>
                </c:pt>
                <c:pt idx="42">
                  <c:v>9.5479207525866272</c:v>
                </c:pt>
                <c:pt idx="43">
                  <c:v>9.5479207525866272</c:v>
                </c:pt>
                <c:pt idx="44">
                  <c:v>9.5479207525866272</c:v>
                </c:pt>
                <c:pt idx="45">
                  <c:v>9.5479207525866272</c:v>
                </c:pt>
                <c:pt idx="46">
                  <c:v>9.5479207525866272</c:v>
                </c:pt>
                <c:pt idx="47">
                  <c:v>9.5479207525866272</c:v>
                </c:pt>
                <c:pt idx="48">
                  <c:v>9.5479207525866272</c:v>
                </c:pt>
                <c:pt idx="49">
                  <c:v>9.5479207525866272</c:v>
                </c:pt>
                <c:pt idx="50">
                  <c:v>9.5479207525866272</c:v>
                </c:pt>
                <c:pt idx="51">
                  <c:v>9.5479207525866272</c:v>
                </c:pt>
                <c:pt idx="52">
                  <c:v>9.5479207525866272</c:v>
                </c:pt>
                <c:pt idx="53">
                  <c:v>9.5479207525866272</c:v>
                </c:pt>
                <c:pt idx="54">
                  <c:v>9.5479207525866272</c:v>
                </c:pt>
                <c:pt idx="55">
                  <c:v>9.5479207525866272</c:v>
                </c:pt>
                <c:pt idx="56">
                  <c:v>9.5479207525866272</c:v>
                </c:pt>
                <c:pt idx="57">
                  <c:v>9.5479207525866272</c:v>
                </c:pt>
                <c:pt idx="58">
                  <c:v>9.5479207525866272</c:v>
                </c:pt>
                <c:pt idx="59">
                  <c:v>9.5479207525866272</c:v>
                </c:pt>
                <c:pt idx="60">
                  <c:v>9.5479207525866272</c:v>
                </c:pt>
                <c:pt idx="61">
                  <c:v>9.5479207525866272</c:v>
                </c:pt>
                <c:pt idx="62">
                  <c:v>9.5479207525866272</c:v>
                </c:pt>
                <c:pt idx="63">
                  <c:v>9.5479207525866272</c:v>
                </c:pt>
                <c:pt idx="64">
                  <c:v>9.5479207525866272</c:v>
                </c:pt>
                <c:pt idx="65">
                  <c:v>9.5479207525866272</c:v>
                </c:pt>
                <c:pt idx="66">
                  <c:v>9.5479207525866272</c:v>
                </c:pt>
                <c:pt idx="67">
                  <c:v>9.5479207525866272</c:v>
                </c:pt>
                <c:pt idx="68">
                  <c:v>9.5479207525866272</c:v>
                </c:pt>
                <c:pt idx="69">
                  <c:v>9.5479207525866272</c:v>
                </c:pt>
                <c:pt idx="70">
                  <c:v>9.5479207525866272</c:v>
                </c:pt>
                <c:pt idx="71">
                  <c:v>9.5479207525866272</c:v>
                </c:pt>
                <c:pt idx="72">
                  <c:v>9.5479207525866272</c:v>
                </c:pt>
                <c:pt idx="73">
                  <c:v>9.5479207525866272</c:v>
                </c:pt>
                <c:pt idx="74">
                  <c:v>9.5479207525866272</c:v>
                </c:pt>
                <c:pt idx="75">
                  <c:v>9.5479207525866272</c:v>
                </c:pt>
                <c:pt idx="76">
                  <c:v>9.5479207525866272</c:v>
                </c:pt>
                <c:pt idx="77">
                  <c:v>9.5479207525866272</c:v>
                </c:pt>
                <c:pt idx="78">
                  <c:v>9.5479207525866272</c:v>
                </c:pt>
                <c:pt idx="79">
                  <c:v>9.5479207525866272</c:v>
                </c:pt>
                <c:pt idx="80">
                  <c:v>9.5479207525866272</c:v>
                </c:pt>
                <c:pt idx="81">
                  <c:v>9.5479207525866272</c:v>
                </c:pt>
                <c:pt idx="82">
                  <c:v>9.5479207525866272</c:v>
                </c:pt>
                <c:pt idx="83">
                  <c:v>9.5479207525866272</c:v>
                </c:pt>
                <c:pt idx="84">
                  <c:v>9.5479207525866272</c:v>
                </c:pt>
                <c:pt idx="85">
                  <c:v>9.5479207525866272</c:v>
                </c:pt>
                <c:pt idx="86">
                  <c:v>9.5479207525866272</c:v>
                </c:pt>
                <c:pt idx="87">
                  <c:v>9.5479207525866272</c:v>
                </c:pt>
                <c:pt idx="88">
                  <c:v>9.5479207525866272</c:v>
                </c:pt>
                <c:pt idx="89">
                  <c:v>9.5479207525866272</c:v>
                </c:pt>
                <c:pt idx="90">
                  <c:v>9.5479207525866272</c:v>
                </c:pt>
                <c:pt idx="91">
                  <c:v>9.5479207525866272</c:v>
                </c:pt>
                <c:pt idx="92">
                  <c:v>9.5479207525866272</c:v>
                </c:pt>
                <c:pt idx="93">
                  <c:v>9.5479207525866272</c:v>
                </c:pt>
                <c:pt idx="94">
                  <c:v>9.5479207525866272</c:v>
                </c:pt>
                <c:pt idx="95">
                  <c:v>9.5479207525866272</c:v>
                </c:pt>
                <c:pt idx="96">
                  <c:v>9.5479207525866272</c:v>
                </c:pt>
                <c:pt idx="97">
                  <c:v>9.5479207525866272</c:v>
                </c:pt>
                <c:pt idx="98">
                  <c:v>9.5479207525866272</c:v>
                </c:pt>
                <c:pt idx="99">
                  <c:v>9.5479207525866272</c:v>
                </c:pt>
                <c:pt idx="100">
                  <c:v>9.5479207525866272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5BF-4EC4-BFBE-7009C7E2DF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259776"/>
        <c:axId val="150825216"/>
      </c:scatterChart>
      <c:valAx>
        <c:axId val="125259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522" b="0" i="0" u="none" strike="noStrike" baseline="0">
                    <a:solidFill>
                      <a:srgbClr val="000000"/>
                    </a:solidFill>
                    <a:latin typeface="Palatino"/>
                    <a:ea typeface="Palatino"/>
                    <a:cs typeface="Palatino"/>
                  </a:defRPr>
                </a:pPr>
                <a:r>
                  <a:rPr lang="en-US"/>
                  <a:t>time (s)</a:t>
                </a:r>
              </a:p>
            </c:rich>
          </c:tx>
          <c:layout>
            <c:manualLayout>
              <c:xMode val="edge"/>
              <c:yMode val="edge"/>
              <c:x val="0.4877505567928731"/>
              <c:y val="0.87215909090909105"/>
            </c:manualLayout>
          </c:layout>
          <c:overlay val="0"/>
          <c:spPr>
            <a:noFill/>
            <a:ln w="27607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451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22" b="0" i="0" u="none" strike="noStrike" baseline="0">
                <a:solidFill>
                  <a:srgbClr val="000000"/>
                </a:solidFill>
                <a:latin typeface="Palatino"/>
                <a:ea typeface="Palatino"/>
                <a:cs typeface="Palatino"/>
              </a:defRPr>
            </a:pPr>
            <a:endParaRPr lang="en-US"/>
          </a:p>
        </c:txPr>
        <c:crossAx val="150825216"/>
        <c:crosses val="autoZero"/>
        <c:crossBetween val="midCat"/>
      </c:valAx>
      <c:valAx>
        <c:axId val="15082521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522" b="0" i="0" u="none" strike="noStrike" baseline="0">
                    <a:solidFill>
                      <a:srgbClr val="000000"/>
                    </a:solidFill>
                    <a:latin typeface="Palatino"/>
                    <a:ea typeface="Palatino"/>
                    <a:cs typeface="Palatino"/>
                  </a:defRPr>
                </a:pPr>
                <a:r>
                  <a:rPr lang="en-US"/>
                  <a:t>velocity (m/s)</a:t>
                </a:r>
              </a:p>
            </c:rich>
          </c:tx>
          <c:layout>
            <c:manualLayout>
              <c:xMode val="edge"/>
              <c:yMode val="edge"/>
              <c:x val="2.2271714922049005E-2"/>
              <c:y val="0.25284090909090917"/>
            </c:manualLayout>
          </c:layout>
          <c:overlay val="0"/>
          <c:spPr>
            <a:noFill/>
            <a:ln w="27607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451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22" b="0" i="0" u="none" strike="noStrike" baseline="0">
                <a:solidFill>
                  <a:srgbClr val="000000"/>
                </a:solidFill>
                <a:latin typeface="Palatino"/>
                <a:ea typeface="Palatino"/>
                <a:cs typeface="Palatino"/>
              </a:defRPr>
            </a:pPr>
            <a:endParaRPr lang="en-US"/>
          </a:p>
        </c:txPr>
        <c:crossAx val="125259776"/>
        <c:crosses val="autoZero"/>
        <c:crossBetween val="midCat"/>
      </c:valAx>
      <c:spPr>
        <a:noFill/>
        <a:ln w="13803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522" b="0" i="0" u="none" strike="noStrike" baseline="0">
          <a:solidFill>
            <a:srgbClr val="000000"/>
          </a:solidFill>
          <a:latin typeface="Palatino"/>
          <a:ea typeface="Palatino"/>
          <a:cs typeface="Palatino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262806236080179"/>
          <c:y val="7.9320113314447604E-2"/>
          <c:w val="0.75501113585746094"/>
          <c:h val="0.6628895184135981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Sheet1!$B$14</c:f>
              <c:strCache>
                <c:ptCount val="1"/>
                <c:pt idx="0">
                  <c:v>V</c:v>
                </c:pt>
              </c:strCache>
            </c:strRef>
          </c:tx>
          <c:spPr>
            <a:ln w="35258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Sheet1!$A$15:$A$196</c:f>
              <c:numCache>
                <c:formatCode>General</c:formatCode>
                <c:ptCount val="182"/>
                <c:pt idx="0">
                  <c:v>0</c:v>
                </c:pt>
                <c:pt idx="1">
                  <c:v>0.35858762798352356</c:v>
                </c:pt>
                <c:pt idx="2">
                  <c:v>0.71717525596704701</c:v>
                </c:pt>
                <c:pt idx="3">
                  <c:v>1.0757628839505706</c:v>
                </c:pt>
                <c:pt idx="4">
                  <c:v>1.434350511934094</c:v>
                </c:pt>
                <c:pt idx="5">
                  <c:v>1.7929381399176176</c:v>
                </c:pt>
                <c:pt idx="6">
                  <c:v>2.1515257679011413</c:v>
                </c:pt>
                <c:pt idx="7">
                  <c:v>2.5101133958846638</c:v>
                </c:pt>
                <c:pt idx="8">
                  <c:v>2.8687010238681871</c:v>
                </c:pt>
                <c:pt idx="9">
                  <c:v>3.2272886518517114</c:v>
                </c:pt>
                <c:pt idx="10">
                  <c:v>3.5858762798352344</c:v>
                </c:pt>
                <c:pt idx="11">
                  <c:v>3.9444639078187578</c:v>
                </c:pt>
                <c:pt idx="12">
                  <c:v>4.3030515358022816</c:v>
                </c:pt>
                <c:pt idx="13">
                  <c:v>4.6616391637858063</c:v>
                </c:pt>
                <c:pt idx="14">
                  <c:v>5.0202267917693302</c:v>
                </c:pt>
                <c:pt idx="15">
                  <c:v>5.3788144197528522</c:v>
                </c:pt>
                <c:pt idx="16">
                  <c:v>5.737402047736377</c:v>
                </c:pt>
                <c:pt idx="17">
                  <c:v>6.0959896757198999</c:v>
                </c:pt>
                <c:pt idx="18">
                  <c:v>6.4545773037034255</c:v>
                </c:pt>
                <c:pt idx="19">
                  <c:v>6.8131649316869476</c:v>
                </c:pt>
                <c:pt idx="20">
                  <c:v>7.1717525596704714</c:v>
                </c:pt>
                <c:pt idx="21">
                  <c:v>7.530340187653997</c:v>
                </c:pt>
                <c:pt idx="22">
                  <c:v>7.88892781563752</c:v>
                </c:pt>
                <c:pt idx="23">
                  <c:v>8.2475154436210421</c:v>
                </c:pt>
                <c:pt idx="24">
                  <c:v>8.606103071604565</c:v>
                </c:pt>
                <c:pt idx="25">
                  <c:v>8.9646906995880915</c:v>
                </c:pt>
                <c:pt idx="26">
                  <c:v>9.3232783275716109</c:v>
                </c:pt>
                <c:pt idx="27">
                  <c:v>9.6818659555551339</c:v>
                </c:pt>
                <c:pt idx="28">
                  <c:v>10.040453583538659</c:v>
                </c:pt>
                <c:pt idx="29">
                  <c:v>10.399041211522183</c:v>
                </c:pt>
                <c:pt idx="30">
                  <c:v>10.757628839505704</c:v>
                </c:pt>
                <c:pt idx="31">
                  <c:v>11.116216467489227</c:v>
                </c:pt>
                <c:pt idx="32">
                  <c:v>11.47480409547275</c:v>
                </c:pt>
                <c:pt idx="33">
                  <c:v>11.833391723456272</c:v>
                </c:pt>
                <c:pt idx="34">
                  <c:v>12.191979351439794</c:v>
                </c:pt>
                <c:pt idx="35">
                  <c:v>12.550566979423323</c:v>
                </c:pt>
                <c:pt idx="36">
                  <c:v>12.909154607406844</c:v>
                </c:pt>
                <c:pt idx="37">
                  <c:v>13.267742235390367</c:v>
                </c:pt>
                <c:pt idx="38">
                  <c:v>13.626329863373886</c:v>
                </c:pt>
                <c:pt idx="39">
                  <c:v>13.984917491357411</c:v>
                </c:pt>
                <c:pt idx="40">
                  <c:v>14.343505119340936</c:v>
                </c:pt>
                <c:pt idx="41">
                  <c:v>14.702092747324457</c:v>
                </c:pt>
                <c:pt idx="42">
                  <c:v>15.060680375307983</c:v>
                </c:pt>
                <c:pt idx="43">
                  <c:v>15.419268003291501</c:v>
                </c:pt>
                <c:pt idx="44">
                  <c:v>15.777855631275024</c:v>
                </c:pt>
                <c:pt idx="45">
                  <c:v>16.136443259258552</c:v>
                </c:pt>
                <c:pt idx="46">
                  <c:v>16.49503088724207</c:v>
                </c:pt>
                <c:pt idx="47">
                  <c:v>16.853618515225595</c:v>
                </c:pt>
                <c:pt idx="48">
                  <c:v>17.212206143209123</c:v>
                </c:pt>
                <c:pt idx="49">
                  <c:v>17.570793771192644</c:v>
                </c:pt>
                <c:pt idx="50">
                  <c:v>17.929381399176172</c:v>
                </c:pt>
                <c:pt idx="51">
                  <c:v>18.287969027159697</c:v>
                </c:pt>
                <c:pt idx="52">
                  <c:v>18.646556655143222</c:v>
                </c:pt>
                <c:pt idx="53">
                  <c:v>19.005144283126739</c:v>
                </c:pt>
                <c:pt idx="54">
                  <c:v>19.363731911110268</c:v>
                </c:pt>
                <c:pt idx="55">
                  <c:v>19.722319539093789</c:v>
                </c:pt>
                <c:pt idx="56">
                  <c:v>20.080907167077321</c:v>
                </c:pt>
                <c:pt idx="57">
                  <c:v>20.439494795060842</c:v>
                </c:pt>
                <c:pt idx="58">
                  <c:v>20.79808242304437</c:v>
                </c:pt>
                <c:pt idx="59">
                  <c:v>21.156670051027891</c:v>
                </c:pt>
                <c:pt idx="60">
                  <c:v>21.515257679011423</c:v>
                </c:pt>
                <c:pt idx="61">
                  <c:v>21.873845306994944</c:v>
                </c:pt>
                <c:pt idx="62">
                  <c:v>22.232432934978466</c:v>
                </c:pt>
                <c:pt idx="63">
                  <c:v>22.591020562961987</c:v>
                </c:pt>
                <c:pt idx="64">
                  <c:v>22.949608190945519</c:v>
                </c:pt>
                <c:pt idx="65">
                  <c:v>23.30819581892904</c:v>
                </c:pt>
                <c:pt idx="66">
                  <c:v>23.666783446912568</c:v>
                </c:pt>
                <c:pt idx="67">
                  <c:v>24.025371074896093</c:v>
                </c:pt>
                <c:pt idx="68">
                  <c:v>24.383958702879621</c:v>
                </c:pt>
                <c:pt idx="69">
                  <c:v>24.742546330863131</c:v>
                </c:pt>
                <c:pt idx="70">
                  <c:v>25.10113395884667</c:v>
                </c:pt>
                <c:pt idx="71">
                  <c:v>25.459721586830188</c:v>
                </c:pt>
                <c:pt idx="72">
                  <c:v>25.818309214813716</c:v>
                </c:pt>
                <c:pt idx="73">
                  <c:v>26.176896842797237</c:v>
                </c:pt>
                <c:pt idx="74">
                  <c:v>26.535484470780766</c:v>
                </c:pt>
                <c:pt idx="75">
                  <c:v>26.894072098764287</c:v>
                </c:pt>
                <c:pt idx="76">
                  <c:v>27.252659726747812</c:v>
                </c:pt>
                <c:pt idx="77">
                  <c:v>27.611247354731336</c:v>
                </c:pt>
                <c:pt idx="78">
                  <c:v>27.969834982714861</c:v>
                </c:pt>
                <c:pt idx="79">
                  <c:v>28.328422610698389</c:v>
                </c:pt>
                <c:pt idx="80">
                  <c:v>28.687010238681911</c:v>
                </c:pt>
                <c:pt idx="81">
                  <c:v>29.045597866665435</c:v>
                </c:pt>
                <c:pt idx="82">
                  <c:v>29.404185494648967</c:v>
                </c:pt>
                <c:pt idx="83">
                  <c:v>29.762773122632488</c:v>
                </c:pt>
                <c:pt idx="84">
                  <c:v>30.12136075061602</c:v>
                </c:pt>
                <c:pt idx="85">
                  <c:v>30.479948378599534</c:v>
                </c:pt>
                <c:pt idx="86">
                  <c:v>30.838536006583059</c:v>
                </c:pt>
                <c:pt idx="87">
                  <c:v>31.197123634566587</c:v>
                </c:pt>
                <c:pt idx="88">
                  <c:v>31.555711262550112</c:v>
                </c:pt>
                <c:pt idx="89">
                  <c:v>31.914298890533633</c:v>
                </c:pt>
                <c:pt idx="90">
                  <c:v>32.272886518517154</c:v>
                </c:pt>
                <c:pt idx="91">
                  <c:v>32.631474146500686</c:v>
                </c:pt>
                <c:pt idx="92">
                  <c:v>32.990061774484204</c:v>
                </c:pt>
                <c:pt idx="93">
                  <c:v>33.348649402467728</c:v>
                </c:pt>
                <c:pt idx="94">
                  <c:v>33.70723703045126</c:v>
                </c:pt>
                <c:pt idx="95">
                  <c:v>34.065824658434785</c:v>
                </c:pt>
                <c:pt idx="96">
                  <c:v>34.42441228641831</c:v>
                </c:pt>
                <c:pt idx="97">
                  <c:v>34.782999914401849</c:v>
                </c:pt>
                <c:pt idx="98">
                  <c:v>35.141587542385352</c:v>
                </c:pt>
                <c:pt idx="99">
                  <c:v>35.500175170368891</c:v>
                </c:pt>
                <c:pt idx="100">
                  <c:v>35.858762798352402</c:v>
                </c:pt>
              </c:numCache>
            </c:numRef>
          </c:xVal>
          <c:yVal>
            <c:numRef>
              <c:f>Sheet1!$B$15:$B$196</c:f>
              <c:numCache>
                <c:formatCode>General</c:formatCode>
                <c:ptCount val="182"/>
                <c:pt idx="0">
                  <c:v>0</c:v>
                </c:pt>
                <c:pt idx="1">
                  <c:v>0.3512572802363581</c:v>
                </c:pt>
                <c:pt idx="2">
                  <c:v>0.70156504728494151</c:v>
                </c:pt>
                <c:pt idx="3">
                  <c:v>1.0499840271164542</c:v>
                </c:pt>
                <c:pt idx="4">
                  <c:v>1.3955951902765795</c:v>
                </c:pt>
                <c:pt idx="5">
                  <c:v>1.7375092989317911</c:v>
                </c:pt>
                <c:pt idx="6">
                  <c:v>2.0748757886025584</c:v>
                </c:pt>
                <c:pt idx="7">
                  <c:v>2.406890802868054</c:v>
                </c:pt>
                <c:pt idx="8">
                  <c:v>2.7328042306476665</c:v>
                </c:pt>
                <c:pt idx="9">
                  <c:v>3.051925631342856</c:v>
                </c:pt>
                <c:pt idx="10">
                  <c:v>3.3636289712605567</c:v>
                </c:pt>
                <c:pt idx="11">
                  <c:v>3.667356133417131</c:v>
                </c:pt>
                <c:pt idx="12">
                  <c:v>3.9626192002305984</c:v>
                </c:pt>
                <c:pt idx="13">
                  <c:v>4.2490015431588803</c:v>
                </c:pt>
                <c:pt idx="14">
                  <c:v>4.5261577837470259</c:v>
                </c:pt>
                <c:pt idx="15">
                  <c:v>4.793812715874787</c:v>
                </c:pt>
                <c:pt idx="16">
                  <c:v>5.0517592986877524</c:v>
                </c:pt>
                <c:pt idx="17">
                  <c:v>5.2998558435521135</c:v>
                </c:pt>
                <c:pt idx="18">
                  <c:v>5.538022526520515</c:v>
                </c:pt>
                <c:pt idx="19">
                  <c:v>5.7662373606314796</c:v>
                </c:pt>
                <c:pt idx="20">
                  <c:v>5.9845317604895962</c:v>
                </c:pt>
                <c:pt idx="21">
                  <c:v>6.1929858257295383</c:v>
                </c:pt>
                <c:pt idx="22">
                  <c:v>6.391723460967067</c:v>
                </c:pt>
                <c:pt idx="23">
                  <c:v>6.580907438512809</c:v>
                </c:pt>
                <c:pt idx="24">
                  <c:v>6.7607344972639325</c:v>
                </c:pt>
                <c:pt idx="25">
                  <c:v>6.9314305575185315</c:v>
                </c:pt>
                <c:pt idx="26">
                  <c:v>7.0932461176068378</c:v>
                </c:pt>
                <c:pt idx="27">
                  <c:v>7.2464518847218873</c:v>
                </c:pt>
                <c:pt idx="28">
                  <c:v>7.3913346795670396</c:v>
                </c:pt>
                <c:pt idx="29">
                  <c:v>7.5281936427157756</c:v>
                </c:pt>
                <c:pt idx="30">
                  <c:v>7.6573367600964968</c:v>
                </c:pt>
                <c:pt idx="31">
                  <c:v>7.7790777158792093</c:v>
                </c:pt>
                <c:pt idx="32">
                  <c:v>7.8937330732851807</c:v>
                </c:pt>
                <c:pt idx="33">
                  <c:v>8.001619777439581</c:v>
                </c:pt>
                <c:pt idx="34">
                  <c:v>8.1030529692699336</c:v>
                </c:pt>
                <c:pt idx="35">
                  <c:v>8.1983440955187614</c:v>
                </c:pt>
                <c:pt idx="36">
                  <c:v>8.2877992970650887</c:v>
                </c:pt>
                <c:pt idx="37">
                  <c:v>8.3717180558048216</c:v>
                </c:pt>
                <c:pt idx="38">
                  <c:v>8.4503920791906388</c:v>
                </c:pt>
                <c:pt idx="39">
                  <c:v>8.5241044010465359</c:v>
                </c:pt>
                <c:pt idx="40">
                  <c:v>8.5931286773279645</c:v>
                </c:pt>
                <c:pt idx="41">
                  <c:v>8.657728655982627</c:v>
                </c:pt>
                <c:pt idx="42">
                  <c:v>8.7181578008790499</c:v>
                </c:pt>
                <c:pt idx="43">
                  <c:v>8.7746590508220805</c:v>
                </c:pt>
                <c:pt idx="44">
                  <c:v>8.8274646958915284</c:v>
                </c:pt>
                <c:pt idx="45">
                  <c:v>8.8767963546595965</c:v>
                </c:pt>
                <c:pt idx="46">
                  <c:v>8.9228650372126364</c:v>
                </c:pt>
                <c:pt idx="47">
                  <c:v>8.965871280282613</c:v>
                </c:pt>
                <c:pt idx="48">
                  <c:v>9.006005342150635</c:v>
                </c:pt>
                <c:pt idx="49">
                  <c:v>9.0434474462954118</c:v>
                </c:pt>
                <c:pt idx="50">
                  <c:v>9.0783680640054563</c:v>
                </c:pt>
                <c:pt idx="51">
                  <c:v>9.1109282273436261</c:v>
                </c:pt>
                <c:pt idx="52">
                  <c:v>9.1412798649385216</c:v>
                </c:pt>
                <c:pt idx="53">
                  <c:v>9.1695661540758753</c:v>
                </c:pt>
                <c:pt idx="54">
                  <c:v>9.1959218834729608</c:v>
                </c:pt>
                <c:pt idx="55">
                  <c:v>9.2204738219423756</c:v>
                </c:pt>
                <c:pt idx="56">
                  <c:v>9.2433410888901637</c:v>
                </c:pt>
                <c:pt idx="57">
                  <c:v>9.2646355232525472</c:v>
                </c:pt>
                <c:pt idx="58">
                  <c:v>9.2844620480590656</c:v>
                </c:pt>
                <c:pt idx="59">
                  <c:v>9.3029190283244532</c:v>
                </c:pt>
                <c:pt idx="60">
                  <c:v>9.3200986204212306</c:v>
                </c:pt>
                <c:pt idx="61">
                  <c:v>9.3360871114769424</c:v>
                </c:pt>
                <c:pt idx="62">
                  <c:v>9.3509652476782659</c:v>
                </c:pt>
                <c:pt idx="63">
                  <c:v>9.3648085506554573</c:v>
                </c:pt>
                <c:pt idx="64">
                  <c:v>9.3776876213689295</c:v>
                </c:pt>
                <c:pt idx="65">
                  <c:v>9.389668431130394</c:v>
                </c:pt>
                <c:pt idx="66">
                  <c:v>9.4008125995683187</c:v>
                </c:pt>
                <c:pt idx="67">
                  <c:v>9.4111776594950953</c:v>
                </c:pt>
                <c:pt idx="68">
                  <c:v>9.4208173087555913</c:v>
                </c:pt>
                <c:pt idx="69">
                  <c:v>9.4297816492362472</c:v>
                </c:pt>
                <c:pt idx="70">
                  <c:v>9.4381174132944281</c:v>
                </c:pt>
                <c:pt idx="71">
                  <c:v>9.4458681779310716</c:v>
                </c:pt>
                <c:pt idx="72">
                  <c:v>9.4530745670789589</c:v>
                </c:pt>
                <c:pt idx="73">
                  <c:v>9.4597744424159806</c:v>
                </c:pt>
                <c:pt idx="74">
                  <c:v>9.4660030831391886</c:v>
                </c:pt>
                <c:pt idx="75">
                  <c:v>9.471793355153352</c:v>
                </c:pt>
                <c:pt idx="76">
                  <c:v>9.477175870138062</c:v>
                </c:pt>
                <c:pt idx="77">
                  <c:v>9.4821791349619442</c:v>
                </c:pt>
                <c:pt idx="78">
                  <c:v>9.4868296919117672</c:v>
                </c:pt>
                <c:pt idx="79">
                  <c:v>9.4911522501994821</c:v>
                </c:pt>
                <c:pt idx="80">
                  <c:v>9.4951698092021708</c:v>
                </c:pt>
                <c:pt idx="81">
                  <c:v>9.498903773879249</c:v>
                </c:pt>
                <c:pt idx="82">
                  <c:v>9.5023740627984186</c:v>
                </c:pt>
                <c:pt idx="83">
                  <c:v>9.5055992091877872</c:v>
                </c:pt>
                <c:pt idx="84">
                  <c:v>9.5085964554159901</c:v>
                </c:pt>
                <c:pt idx="85">
                  <c:v>9.5113818412862106</c:v>
                </c:pt>
                <c:pt idx="86">
                  <c:v>9.513970286513171</c:v>
                </c:pt>
                <c:pt idx="87">
                  <c:v>9.5163756677354172</c:v>
                </c:pt>
                <c:pt idx="88">
                  <c:v>9.5186108903982873</c:v>
                </c:pt>
                <c:pt idx="89">
                  <c:v>9.520687955826217</c:v>
                </c:pt>
                <c:pt idx="90">
                  <c:v>9.5226180237864035</c:v>
                </c:pt>
                <c:pt idx="91">
                  <c:v>9.5244114708298984</c:v>
                </c:pt>
                <c:pt idx="92">
                  <c:v>9.5260779446801909</c:v>
                </c:pt>
                <c:pt idx="93">
                  <c:v>9.5276264149244962</c:v>
                </c:pt>
                <c:pt idx="94">
                  <c:v>9.5290652202479418</c:v>
                </c:pt>
                <c:pt idx="95">
                  <c:v>9.5304021124370522</c:v>
                </c:pt>
                <c:pt idx="96">
                  <c:v>9.5316442973652968</c:v>
                </c:pt>
                <c:pt idx="97">
                  <c:v>9.5327984731605326</c:v>
                </c:pt>
                <c:pt idx="98">
                  <c:v>9.5338708657422302</c:v>
                </c:pt>
                <c:pt idx="99">
                  <c:v>9.5348672619042176</c:v>
                </c:pt>
                <c:pt idx="100">
                  <c:v>9.5357930401081621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D8F-48BC-BBC7-1A7E4825020B}"/>
            </c:ext>
          </c:extLst>
        </c:ser>
        <c:ser>
          <c:idx val="1"/>
          <c:order val="1"/>
          <c:tx>
            <c:strRef>
              <c:f>Sheet1!$C$14</c:f>
              <c:strCache>
                <c:ptCount val="1"/>
                <c:pt idx="0">
                  <c:v>Vinitial</c:v>
                </c:pt>
              </c:strCache>
            </c:strRef>
          </c:tx>
          <c:spPr>
            <a:ln w="35258">
              <a:solidFill>
                <a:schemeClr val="hlink"/>
              </a:solidFill>
              <a:prstDash val="solid"/>
            </a:ln>
          </c:spPr>
          <c:marker>
            <c:symbol val="none"/>
          </c:marker>
          <c:xVal>
            <c:numRef>
              <c:f>Sheet1!$A$15:$A$196</c:f>
              <c:numCache>
                <c:formatCode>General</c:formatCode>
                <c:ptCount val="182"/>
                <c:pt idx="0">
                  <c:v>0</c:v>
                </c:pt>
                <c:pt idx="1">
                  <c:v>0.35858762798352356</c:v>
                </c:pt>
                <c:pt idx="2">
                  <c:v>0.71717525596704701</c:v>
                </c:pt>
                <c:pt idx="3">
                  <c:v>1.0757628839505706</c:v>
                </c:pt>
                <c:pt idx="4">
                  <c:v>1.434350511934094</c:v>
                </c:pt>
                <c:pt idx="5">
                  <c:v>1.7929381399176176</c:v>
                </c:pt>
                <c:pt idx="6">
                  <c:v>2.1515257679011413</c:v>
                </c:pt>
                <c:pt idx="7">
                  <c:v>2.5101133958846638</c:v>
                </c:pt>
                <c:pt idx="8">
                  <c:v>2.8687010238681871</c:v>
                </c:pt>
                <c:pt idx="9">
                  <c:v>3.2272886518517114</c:v>
                </c:pt>
                <c:pt idx="10">
                  <c:v>3.5858762798352344</c:v>
                </c:pt>
                <c:pt idx="11">
                  <c:v>3.9444639078187578</c:v>
                </c:pt>
                <c:pt idx="12">
                  <c:v>4.3030515358022816</c:v>
                </c:pt>
                <c:pt idx="13">
                  <c:v>4.6616391637858063</c:v>
                </c:pt>
                <c:pt idx="14">
                  <c:v>5.0202267917693302</c:v>
                </c:pt>
                <c:pt idx="15">
                  <c:v>5.3788144197528522</c:v>
                </c:pt>
                <c:pt idx="16">
                  <c:v>5.737402047736377</c:v>
                </c:pt>
                <c:pt idx="17">
                  <c:v>6.0959896757198999</c:v>
                </c:pt>
                <c:pt idx="18">
                  <c:v>6.4545773037034255</c:v>
                </c:pt>
                <c:pt idx="19">
                  <c:v>6.8131649316869476</c:v>
                </c:pt>
                <c:pt idx="20">
                  <c:v>7.1717525596704714</c:v>
                </c:pt>
                <c:pt idx="21">
                  <c:v>7.530340187653997</c:v>
                </c:pt>
                <c:pt idx="22">
                  <c:v>7.88892781563752</c:v>
                </c:pt>
                <c:pt idx="23">
                  <c:v>8.2475154436210421</c:v>
                </c:pt>
                <c:pt idx="24">
                  <c:v>8.606103071604565</c:v>
                </c:pt>
                <c:pt idx="25">
                  <c:v>8.9646906995880915</c:v>
                </c:pt>
                <c:pt idx="26">
                  <c:v>9.3232783275716109</c:v>
                </c:pt>
                <c:pt idx="27">
                  <c:v>9.6818659555551339</c:v>
                </c:pt>
                <c:pt idx="28">
                  <c:v>10.040453583538659</c:v>
                </c:pt>
                <c:pt idx="29">
                  <c:v>10.399041211522183</c:v>
                </c:pt>
                <c:pt idx="30">
                  <c:v>10.757628839505704</c:v>
                </c:pt>
                <c:pt idx="31">
                  <c:v>11.116216467489227</c:v>
                </c:pt>
                <c:pt idx="32">
                  <c:v>11.47480409547275</c:v>
                </c:pt>
                <c:pt idx="33">
                  <c:v>11.833391723456272</c:v>
                </c:pt>
                <c:pt idx="34">
                  <c:v>12.191979351439794</c:v>
                </c:pt>
                <c:pt idx="35">
                  <c:v>12.550566979423323</c:v>
                </c:pt>
                <c:pt idx="36">
                  <c:v>12.909154607406844</c:v>
                </c:pt>
                <c:pt idx="37">
                  <c:v>13.267742235390367</c:v>
                </c:pt>
                <c:pt idx="38">
                  <c:v>13.626329863373886</c:v>
                </c:pt>
                <c:pt idx="39">
                  <c:v>13.984917491357411</c:v>
                </c:pt>
                <c:pt idx="40">
                  <c:v>14.343505119340936</c:v>
                </c:pt>
                <c:pt idx="41">
                  <c:v>14.702092747324457</c:v>
                </c:pt>
                <c:pt idx="42">
                  <c:v>15.060680375307983</c:v>
                </c:pt>
                <c:pt idx="43">
                  <c:v>15.419268003291501</c:v>
                </c:pt>
                <c:pt idx="44">
                  <c:v>15.777855631275024</c:v>
                </c:pt>
                <c:pt idx="45">
                  <c:v>16.136443259258552</c:v>
                </c:pt>
                <c:pt idx="46">
                  <c:v>16.49503088724207</c:v>
                </c:pt>
                <c:pt idx="47">
                  <c:v>16.853618515225595</c:v>
                </c:pt>
                <c:pt idx="48">
                  <c:v>17.212206143209123</c:v>
                </c:pt>
                <c:pt idx="49">
                  <c:v>17.570793771192644</c:v>
                </c:pt>
                <c:pt idx="50">
                  <c:v>17.929381399176172</c:v>
                </c:pt>
                <c:pt idx="51">
                  <c:v>18.287969027159697</c:v>
                </c:pt>
                <c:pt idx="52">
                  <c:v>18.646556655143222</c:v>
                </c:pt>
                <c:pt idx="53">
                  <c:v>19.005144283126739</c:v>
                </c:pt>
                <c:pt idx="54">
                  <c:v>19.363731911110268</c:v>
                </c:pt>
                <c:pt idx="55">
                  <c:v>19.722319539093789</c:v>
                </c:pt>
                <c:pt idx="56">
                  <c:v>20.080907167077321</c:v>
                </c:pt>
                <c:pt idx="57">
                  <c:v>20.439494795060842</c:v>
                </c:pt>
                <c:pt idx="58">
                  <c:v>20.79808242304437</c:v>
                </c:pt>
                <c:pt idx="59">
                  <c:v>21.156670051027891</c:v>
                </c:pt>
                <c:pt idx="60">
                  <c:v>21.515257679011423</c:v>
                </c:pt>
                <c:pt idx="61">
                  <c:v>21.873845306994944</c:v>
                </c:pt>
                <c:pt idx="62">
                  <c:v>22.232432934978466</c:v>
                </c:pt>
                <c:pt idx="63">
                  <c:v>22.591020562961987</c:v>
                </c:pt>
                <c:pt idx="64">
                  <c:v>22.949608190945519</c:v>
                </c:pt>
                <c:pt idx="65">
                  <c:v>23.30819581892904</c:v>
                </c:pt>
                <c:pt idx="66">
                  <c:v>23.666783446912568</c:v>
                </c:pt>
                <c:pt idx="67">
                  <c:v>24.025371074896093</c:v>
                </c:pt>
                <c:pt idx="68">
                  <c:v>24.383958702879621</c:v>
                </c:pt>
                <c:pt idx="69">
                  <c:v>24.742546330863131</c:v>
                </c:pt>
                <c:pt idx="70">
                  <c:v>25.10113395884667</c:v>
                </c:pt>
                <c:pt idx="71">
                  <c:v>25.459721586830188</c:v>
                </c:pt>
                <c:pt idx="72">
                  <c:v>25.818309214813716</c:v>
                </c:pt>
                <c:pt idx="73">
                  <c:v>26.176896842797237</c:v>
                </c:pt>
                <c:pt idx="74">
                  <c:v>26.535484470780766</c:v>
                </c:pt>
                <c:pt idx="75">
                  <c:v>26.894072098764287</c:v>
                </c:pt>
                <c:pt idx="76">
                  <c:v>27.252659726747812</c:v>
                </c:pt>
                <c:pt idx="77">
                  <c:v>27.611247354731336</c:v>
                </c:pt>
                <c:pt idx="78">
                  <c:v>27.969834982714861</c:v>
                </c:pt>
                <c:pt idx="79">
                  <c:v>28.328422610698389</c:v>
                </c:pt>
                <c:pt idx="80">
                  <c:v>28.687010238681911</c:v>
                </c:pt>
                <c:pt idx="81">
                  <c:v>29.045597866665435</c:v>
                </c:pt>
                <c:pt idx="82">
                  <c:v>29.404185494648967</c:v>
                </c:pt>
                <c:pt idx="83">
                  <c:v>29.762773122632488</c:v>
                </c:pt>
                <c:pt idx="84">
                  <c:v>30.12136075061602</c:v>
                </c:pt>
                <c:pt idx="85">
                  <c:v>30.479948378599534</c:v>
                </c:pt>
                <c:pt idx="86">
                  <c:v>30.838536006583059</c:v>
                </c:pt>
                <c:pt idx="87">
                  <c:v>31.197123634566587</c:v>
                </c:pt>
                <c:pt idx="88">
                  <c:v>31.555711262550112</c:v>
                </c:pt>
                <c:pt idx="89">
                  <c:v>31.914298890533633</c:v>
                </c:pt>
                <c:pt idx="90">
                  <c:v>32.272886518517154</c:v>
                </c:pt>
                <c:pt idx="91">
                  <c:v>32.631474146500686</c:v>
                </c:pt>
                <c:pt idx="92">
                  <c:v>32.990061774484204</c:v>
                </c:pt>
                <c:pt idx="93">
                  <c:v>33.348649402467728</c:v>
                </c:pt>
                <c:pt idx="94">
                  <c:v>33.70723703045126</c:v>
                </c:pt>
                <c:pt idx="95">
                  <c:v>34.065824658434785</c:v>
                </c:pt>
                <c:pt idx="96">
                  <c:v>34.42441228641831</c:v>
                </c:pt>
                <c:pt idx="97">
                  <c:v>34.782999914401849</c:v>
                </c:pt>
                <c:pt idx="98">
                  <c:v>35.141587542385352</c:v>
                </c:pt>
                <c:pt idx="99">
                  <c:v>35.500175170368891</c:v>
                </c:pt>
                <c:pt idx="100">
                  <c:v>35.858762798352402</c:v>
                </c:pt>
              </c:numCache>
            </c:numRef>
          </c:xVal>
          <c:yVal>
            <c:numRef>
              <c:f>Sheet1!$C$15:$C$196</c:f>
              <c:numCache>
                <c:formatCode>General</c:formatCode>
                <c:ptCount val="182"/>
                <c:pt idx="0">
                  <c:v>0</c:v>
                </c:pt>
                <c:pt idx="1">
                  <c:v>0.35141587542385322</c:v>
                </c:pt>
                <c:pt idx="2">
                  <c:v>0.70283175084770622</c:v>
                </c:pt>
                <c:pt idx="3">
                  <c:v>1.0542476262715597</c:v>
                </c:pt>
                <c:pt idx="4">
                  <c:v>1.4056635016954122</c:v>
                </c:pt>
                <c:pt idx="5">
                  <c:v>1.757079377119265</c:v>
                </c:pt>
                <c:pt idx="6">
                  <c:v>2.1084952525431184</c:v>
                </c:pt>
                <c:pt idx="7">
                  <c:v>2.4599111279669712</c:v>
                </c:pt>
                <c:pt idx="8">
                  <c:v>2.811327003390824</c:v>
                </c:pt>
                <c:pt idx="9">
                  <c:v>3.1627428788146772</c:v>
                </c:pt>
                <c:pt idx="10">
                  <c:v>3.51415875423853</c:v>
                </c:pt>
                <c:pt idx="11">
                  <c:v>3.8655746296623832</c:v>
                </c:pt>
                <c:pt idx="12">
                  <c:v>4.216990505086236</c:v>
                </c:pt>
                <c:pt idx="13">
                  <c:v>4.5684063805100896</c:v>
                </c:pt>
                <c:pt idx="14">
                  <c:v>4.9198222559339433</c:v>
                </c:pt>
                <c:pt idx="15">
                  <c:v>5.2712381313577978</c:v>
                </c:pt>
                <c:pt idx="16">
                  <c:v>5.6226540067816497</c:v>
                </c:pt>
                <c:pt idx="17">
                  <c:v>5.9740698822055034</c:v>
                </c:pt>
                <c:pt idx="18">
                  <c:v>6.3254857576293553</c:v>
                </c:pt>
                <c:pt idx="19">
                  <c:v>6.6769016330532107</c:v>
                </c:pt>
                <c:pt idx="20">
                  <c:v>7.0283175084770626</c:v>
                </c:pt>
                <c:pt idx="21">
                  <c:v>7.379733383900918</c:v>
                </c:pt>
                <c:pt idx="22">
                  <c:v>7.7311492593247708</c:v>
                </c:pt>
                <c:pt idx="23">
                  <c:v>8.0825651347486254</c:v>
                </c:pt>
                <c:pt idx="24">
                  <c:v>8.4339810101724737</c:v>
                </c:pt>
                <c:pt idx="25">
                  <c:v>8.7853968855963291</c:v>
                </c:pt>
                <c:pt idx="26">
                  <c:v>9.1368127610201793</c:v>
                </c:pt>
                <c:pt idx="27">
                  <c:v>9.4882286364440329</c:v>
                </c:pt>
                <c:pt idx="28">
                  <c:v>9.5479207525866272</c:v>
                </c:pt>
                <c:pt idx="29">
                  <c:v>9.5479207525866272</c:v>
                </c:pt>
                <c:pt idx="30">
                  <c:v>9.5479207525866272</c:v>
                </c:pt>
                <c:pt idx="31">
                  <c:v>9.5479207525866272</c:v>
                </c:pt>
                <c:pt idx="32">
                  <c:v>9.5479207525866272</c:v>
                </c:pt>
                <c:pt idx="33">
                  <c:v>9.5479207525866272</c:v>
                </c:pt>
                <c:pt idx="34">
                  <c:v>9.5479207525866272</c:v>
                </c:pt>
                <c:pt idx="35">
                  <c:v>9.5479207525866272</c:v>
                </c:pt>
                <c:pt idx="36">
                  <c:v>9.5479207525866272</c:v>
                </c:pt>
                <c:pt idx="37">
                  <c:v>9.5479207525866272</c:v>
                </c:pt>
                <c:pt idx="38">
                  <c:v>9.5479207525866272</c:v>
                </c:pt>
                <c:pt idx="39">
                  <c:v>9.5479207525866272</c:v>
                </c:pt>
                <c:pt idx="40">
                  <c:v>9.5479207525866272</c:v>
                </c:pt>
                <c:pt idx="41">
                  <c:v>9.5479207525866272</c:v>
                </c:pt>
                <c:pt idx="42">
                  <c:v>9.5479207525866272</c:v>
                </c:pt>
                <c:pt idx="43">
                  <c:v>9.5479207525866272</c:v>
                </c:pt>
                <c:pt idx="44">
                  <c:v>9.5479207525866272</c:v>
                </c:pt>
                <c:pt idx="45">
                  <c:v>9.5479207525866272</c:v>
                </c:pt>
                <c:pt idx="46">
                  <c:v>9.5479207525866272</c:v>
                </c:pt>
                <c:pt idx="47">
                  <c:v>9.5479207525866272</c:v>
                </c:pt>
                <c:pt idx="48">
                  <c:v>9.5479207525866272</c:v>
                </c:pt>
                <c:pt idx="49">
                  <c:v>9.5479207525866272</c:v>
                </c:pt>
                <c:pt idx="50">
                  <c:v>9.5479207525866272</c:v>
                </c:pt>
                <c:pt idx="51">
                  <c:v>9.5479207525866272</c:v>
                </c:pt>
                <c:pt idx="52">
                  <c:v>9.5479207525866272</c:v>
                </c:pt>
                <c:pt idx="53">
                  <c:v>9.5479207525866272</c:v>
                </c:pt>
                <c:pt idx="54">
                  <c:v>9.5479207525866272</c:v>
                </c:pt>
                <c:pt idx="55">
                  <c:v>9.5479207525866272</c:v>
                </c:pt>
                <c:pt idx="56">
                  <c:v>9.5479207525866272</c:v>
                </c:pt>
                <c:pt idx="57">
                  <c:v>9.5479207525866272</c:v>
                </c:pt>
                <c:pt idx="58">
                  <c:v>9.5479207525866272</c:v>
                </c:pt>
                <c:pt idx="59">
                  <c:v>9.5479207525866272</c:v>
                </c:pt>
                <c:pt idx="60">
                  <c:v>9.5479207525866272</c:v>
                </c:pt>
                <c:pt idx="61">
                  <c:v>9.5479207525866272</c:v>
                </c:pt>
                <c:pt idx="62">
                  <c:v>9.5479207525866272</c:v>
                </c:pt>
                <c:pt idx="63">
                  <c:v>9.5479207525866272</c:v>
                </c:pt>
                <c:pt idx="64">
                  <c:v>9.5479207525866272</c:v>
                </c:pt>
                <c:pt idx="65">
                  <c:v>9.5479207525866272</c:v>
                </c:pt>
                <c:pt idx="66">
                  <c:v>9.5479207525866272</c:v>
                </c:pt>
                <c:pt idx="67">
                  <c:v>9.5479207525866272</c:v>
                </c:pt>
                <c:pt idx="68">
                  <c:v>9.5479207525866272</c:v>
                </c:pt>
                <c:pt idx="69">
                  <c:v>9.5479207525866272</c:v>
                </c:pt>
                <c:pt idx="70">
                  <c:v>9.5479207525866272</c:v>
                </c:pt>
                <c:pt idx="71">
                  <c:v>9.5479207525866272</c:v>
                </c:pt>
                <c:pt idx="72">
                  <c:v>9.5479207525866272</c:v>
                </c:pt>
                <c:pt idx="73">
                  <c:v>9.5479207525866272</c:v>
                </c:pt>
                <c:pt idx="74">
                  <c:v>9.5479207525866272</c:v>
                </c:pt>
                <c:pt idx="75">
                  <c:v>9.5479207525866272</c:v>
                </c:pt>
                <c:pt idx="76">
                  <c:v>9.5479207525866272</c:v>
                </c:pt>
                <c:pt idx="77">
                  <c:v>9.5479207525866272</c:v>
                </c:pt>
                <c:pt idx="78">
                  <c:v>9.5479207525866272</c:v>
                </c:pt>
                <c:pt idx="79">
                  <c:v>9.5479207525866272</c:v>
                </c:pt>
                <c:pt idx="80">
                  <c:v>9.5479207525866272</c:v>
                </c:pt>
                <c:pt idx="81">
                  <c:v>9.5479207525866272</c:v>
                </c:pt>
                <c:pt idx="82">
                  <c:v>9.5479207525866272</c:v>
                </c:pt>
                <c:pt idx="83">
                  <c:v>9.5479207525866272</c:v>
                </c:pt>
                <c:pt idx="84">
                  <c:v>9.5479207525866272</c:v>
                </c:pt>
                <c:pt idx="85">
                  <c:v>9.5479207525866272</c:v>
                </c:pt>
                <c:pt idx="86">
                  <c:v>9.5479207525866272</c:v>
                </c:pt>
                <c:pt idx="87">
                  <c:v>9.5479207525866272</c:v>
                </c:pt>
                <c:pt idx="88">
                  <c:v>9.5479207525866272</c:v>
                </c:pt>
                <c:pt idx="89">
                  <c:v>9.5479207525866272</c:v>
                </c:pt>
                <c:pt idx="90">
                  <c:v>9.5479207525866272</c:v>
                </c:pt>
                <c:pt idx="91">
                  <c:v>9.5479207525866272</c:v>
                </c:pt>
                <c:pt idx="92">
                  <c:v>9.5479207525866272</c:v>
                </c:pt>
                <c:pt idx="93">
                  <c:v>9.5479207525866272</c:v>
                </c:pt>
                <c:pt idx="94">
                  <c:v>9.5479207525866272</c:v>
                </c:pt>
                <c:pt idx="95">
                  <c:v>9.5479207525866272</c:v>
                </c:pt>
                <c:pt idx="96">
                  <c:v>9.5479207525866272</c:v>
                </c:pt>
                <c:pt idx="97">
                  <c:v>9.5479207525866272</c:v>
                </c:pt>
                <c:pt idx="98">
                  <c:v>9.5479207525866272</c:v>
                </c:pt>
                <c:pt idx="99">
                  <c:v>9.5479207525866272</c:v>
                </c:pt>
                <c:pt idx="100">
                  <c:v>9.5479207525866272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D8F-48BC-BBC7-1A7E4825020B}"/>
            </c:ext>
          </c:extLst>
        </c:ser>
        <c:ser>
          <c:idx val="2"/>
          <c:order val="2"/>
          <c:tx>
            <c:strRef>
              <c:f>Sheet1!$D$14</c:f>
              <c:strCache>
                <c:ptCount val="1"/>
                <c:pt idx="0">
                  <c:v>Vfinal</c:v>
                </c:pt>
              </c:strCache>
            </c:strRef>
          </c:tx>
          <c:spPr>
            <a:ln w="35258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Sheet1!$A$15:$A$196</c:f>
              <c:numCache>
                <c:formatCode>General</c:formatCode>
                <c:ptCount val="182"/>
                <c:pt idx="0">
                  <c:v>0</c:v>
                </c:pt>
                <c:pt idx="1">
                  <c:v>0.35858762798352356</c:v>
                </c:pt>
                <c:pt idx="2">
                  <c:v>0.71717525596704701</c:v>
                </c:pt>
                <c:pt idx="3">
                  <c:v>1.0757628839505706</c:v>
                </c:pt>
                <c:pt idx="4">
                  <c:v>1.434350511934094</c:v>
                </c:pt>
                <c:pt idx="5">
                  <c:v>1.7929381399176176</c:v>
                </c:pt>
                <c:pt idx="6">
                  <c:v>2.1515257679011413</c:v>
                </c:pt>
                <c:pt idx="7">
                  <c:v>2.5101133958846638</c:v>
                </c:pt>
                <c:pt idx="8">
                  <c:v>2.8687010238681871</c:v>
                </c:pt>
                <c:pt idx="9">
                  <c:v>3.2272886518517114</c:v>
                </c:pt>
                <c:pt idx="10">
                  <c:v>3.5858762798352344</c:v>
                </c:pt>
                <c:pt idx="11">
                  <c:v>3.9444639078187578</c:v>
                </c:pt>
                <c:pt idx="12">
                  <c:v>4.3030515358022816</c:v>
                </c:pt>
                <c:pt idx="13">
                  <c:v>4.6616391637858063</c:v>
                </c:pt>
                <c:pt idx="14">
                  <c:v>5.0202267917693302</c:v>
                </c:pt>
                <c:pt idx="15">
                  <c:v>5.3788144197528522</c:v>
                </c:pt>
                <c:pt idx="16">
                  <c:v>5.737402047736377</c:v>
                </c:pt>
                <c:pt idx="17">
                  <c:v>6.0959896757198999</c:v>
                </c:pt>
                <c:pt idx="18">
                  <c:v>6.4545773037034255</c:v>
                </c:pt>
                <c:pt idx="19">
                  <c:v>6.8131649316869476</c:v>
                </c:pt>
                <c:pt idx="20">
                  <c:v>7.1717525596704714</c:v>
                </c:pt>
                <c:pt idx="21">
                  <c:v>7.530340187653997</c:v>
                </c:pt>
                <c:pt idx="22">
                  <c:v>7.88892781563752</c:v>
                </c:pt>
                <c:pt idx="23">
                  <c:v>8.2475154436210421</c:v>
                </c:pt>
                <c:pt idx="24">
                  <c:v>8.606103071604565</c:v>
                </c:pt>
                <c:pt idx="25">
                  <c:v>8.9646906995880915</c:v>
                </c:pt>
                <c:pt idx="26">
                  <c:v>9.3232783275716109</c:v>
                </c:pt>
                <c:pt idx="27">
                  <c:v>9.6818659555551339</c:v>
                </c:pt>
                <c:pt idx="28">
                  <c:v>10.040453583538659</c:v>
                </c:pt>
                <c:pt idx="29">
                  <c:v>10.399041211522183</c:v>
                </c:pt>
                <c:pt idx="30">
                  <c:v>10.757628839505704</c:v>
                </c:pt>
                <c:pt idx="31">
                  <c:v>11.116216467489227</c:v>
                </c:pt>
                <c:pt idx="32">
                  <c:v>11.47480409547275</c:v>
                </c:pt>
                <c:pt idx="33">
                  <c:v>11.833391723456272</c:v>
                </c:pt>
                <c:pt idx="34">
                  <c:v>12.191979351439794</c:v>
                </c:pt>
                <c:pt idx="35">
                  <c:v>12.550566979423323</c:v>
                </c:pt>
                <c:pt idx="36">
                  <c:v>12.909154607406844</c:v>
                </c:pt>
                <c:pt idx="37">
                  <c:v>13.267742235390367</c:v>
                </c:pt>
                <c:pt idx="38">
                  <c:v>13.626329863373886</c:v>
                </c:pt>
                <c:pt idx="39">
                  <c:v>13.984917491357411</c:v>
                </c:pt>
                <c:pt idx="40">
                  <c:v>14.343505119340936</c:v>
                </c:pt>
                <c:pt idx="41">
                  <c:v>14.702092747324457</c:v>
                </c:pt>
                <c:pt idx="42">
                  <c:v>15.060680375307983</c:v>
                </c:pt>
                <c:pt idx="43">
                  <c:v>15.419268003291501</c:v>
                </c:pt>
                <c:pt idx="44">
                  <c:v>15.777855631275024</c:v>
                </c:pt>
                <c:pt idx="45">
                  <c:v>16.136443259258552</c:v>
                </c:pt>
                <c:pt idx="46">
                  <c:v>16.49503088724207</c:v>
                </c:pt>
                <c:pt idx="47">
                  <c:v>16.853618515225595</c:v>
                </c:pt>
                <c:pt idx="48">
                  <c:v>17.212206143209123</c:v>
                </c:pt>
                <c:pt idx="49">
                  <c:v>17.570793771192644</c:v>
                </c:pt>
                <c:pt idx="50">
                  <c:v>17.929381399176172</c:v>
                </c:pt>
                <c:pt idx="51">
                  <c:v>18.287969027159697</c:v>
                </c:pt>
                <c:pt idx="52">
                  <c:v>18.646556655143222</c:v>
                </c:pt>
                <c:pt idx="53">
                  <c:v>19.005144283126739</c:v>
                </c:pt>
                <c:pt idx="54">
                  <c:v>19.363731911110268</c:v>
                </c:pt>
                <c:pt idx="55">
                  <c:v>19.722319539093789</c:v>
                </c:pt>
                <c:pt idx="56">
                  <c:v>20.080907167077321</c:v>
                </c:pt>
                <c:pt idx="57">
                  <c:v>20.439494795060842</c:v>
                </c:pt>
                <c:pt idx="58">
                  <c:v>20.79808242304437</c:v>
                </c:pt>
                <c:pt idx="59">
                  <c:v>21.156670051027891</c:v>
                </c:pt>
                <c:pt idx="60">
                  <c:v>21.515257679011423</c:v>
                </c:pt>
                <c:pt idx="61">
                  <c:v>21.873845306994944</c:v>
                </c:pt>
                <c:pt idx="62">
                  <c:v>22.232432934978466</c:v>
                </c:pt>
                <c:pt idx="63">
                  <c:v>22.591020562961987</c:v>
                </c:pt>
                <c:pt idx="64">
                  <c:v>22.949608190945519</c:v>
                </c:pt>
                <c:pt idx="65">
                  <c:v>23.30819581892904</c:v>
                </c:pt>
                <c:pt idx="66">
                  <c:v>23.666783446912568</c:v>
                </c:pt>
                <c:pt idx="67">
                  <c:v>24.025371074896093</c:v>
                </c:pt>
                <c:pt idx="68">
                  <c:v>24.383958702879621</c:v>
                </c:pt>
                <c:pt idx="69">
                  <c:v>24.742546330863131</c:v>
                </c:pt>
                <c:pt idx="70">
                  <c:v>25.10113395884667</c:v>
                </c:pt>
                <c:pt idx="71">
                  <c:v>25.459721586830188</c:v>
                </c:pt>
                <c:pt idx="72">
                  <c:v>25.818309214813716</c:v>
                </c:pt>
                <c:pt idx="73">
                  <c:v>26.176896842797237</c:v>
                </c:pt>
                <c:pt idx="74">
                  <c:v>26.535484470780766</c:v>
                </c:pt>
                <c:pt idx="75">
                  <c:v>26.894072098764287</c:v>
                </c:pt>
                <c:pt idx="76">
                  <c:v>27.252659726747812</c:v>
                </c:pt>
                <c:pt idx="77">
                  <c:v>27.611247354731336</c:v>
                </c:pt>
                <c:pt idx="78">
                  <c:v>27.969834982714861</c:v>
                </c:pt>
                <c:pt idx="79">
                  <c:v>28.328422610698389</c:v>
                </c:pt>
                <c:pt idx="80">
                  <c:v>28.687010238681911</c:v>
                </c:pt>
                <c:pt idx="81">
                  <c:v>29.045597866665435</c:v>
                </c:pt>
                <c:pt idx="82">
                  <c:v>29.404185494648967</c:v>
                </c:pt>
                <c:pt idx="83">
                  <c:v>29.762773122632488</c:v>
                </c:pt>
                <c:pt idx="84">
                  <c:v>30.12136075061602</c:v>
                </c:pt>
                <c:pt idx="85">
                  <c:v>30.479948378599534</c:v>
                </c:pt>
                <c:pt idx="86">
                  <c:v>30.838536006583059</c:v>
                </c:pt>
                <c:pt idx="87">
                  <c:v>31.197123634566587</c:v>
                </c:pt>
                <c:pt idx="88">
                  <c:v>31.555711262550112</c:v>
                </c:pt>
                <c:pt idx="89">
                  <c:v>31.914298890533633</c:v>
                </c:pt>
                <c:pt idx="90">
                  <c:v>32.272886518517154</c:v>
                </c:pt>
                <c:pt idx="91">
                  <c:v>32.631474146500686</c:v>
                </c:pt>
                <c:pt idx="92">
                  <c:v>32.990061774484204</c:v>
                </c:pt>
                <c:pt idx="93">
                  <c:v>33.348649402467728</c:v>
                </c:pt>
                <c:pt idx="94">
                  <c:v>33.70723703045126</c:v>
                </c:pt>
                <c:pt idx="95">
                  <c:v>34.065824658434785</c:v>
                </c:pt>
                <c:pt idx="96">
                  <c:v>34.42441228641831</c:v>
                </c:pt>
                <c:pt idx="97">
                  <c:v>34.782999914401849</c:v>
                </c:pt>
                <c:pt idx="98">
                  <c:v>35.141587542385352</c:v>
                </c:pt>
                <c:pt idx="99">
                  <c:v>35.500175170368891</c:v>
                </c:pt>
                <c:pt idx="100">
                  <c:v>35.858762798352402</c:v>
                </c:pt>
              </c:numCache>
            </c:numRef>
          </c:xVal>
          <c:yVal>
            <c:numRef>
              <c:f>Sheet1!$D$15:$D$196</c:f>
              <c:numCache>
                <c:formatCode>General</c:formatCode>
                <c:ptCount val="182"/>
                <c:pt idx="0">
                  <c:v>9.5479207525866272</c:v>
                </c:pt>
                <c:pt idx="1">
                  <c:v>9.5479207525866272</c:v>
                </c:pt>
                <c:pt idx="2">
                  <c:v>9.5479207525866272</c:v>
                </c:pt>
                <c:pt idx="3">
                  <c:v>9.5479207525866272</c:v>
                </c:pt>
                <c:pt idx="4">
                  <c:v>9.5479207525866272</c:v>
                </c:pt>
                <c:pt idx="5">
                  <c:v>9.5479207525866272</c:v>
                </c:pt>
                <c:pt idx="6">
                  <c:v>9.5479207525866272</c:v>
                </c:pt>
                <c:pt idx="7">
                  <c:v>9.5479207525866272</c:v>
                </c:pt>
                <c:pt idx="8">
                  <c:v>9.5479207525866272</c:v>
                </c:pt>
                <c:pt idx="9">
                  <c:v>9.5479207525866272</c:v>
                </c:pt>
                <c:pt idx="10">
                  <c:v>9.5479207525866272</c:v>
                </c:pt>
                <c:pt idx="11">
                  <c:v>9.5479207525866272</c:v>
                </c:pt>
                <c:pt idx="12">
                  <c:v>9.5479207525866272</c:v>
                </c:pt>
                <c:pt idx="13">
                  <c:v>9.5479207525866272</c:v>
                </c:pt>
                <c:pt idx="14">
                  <c:v>9.5479207525866272</c:v>
                </c:pt>
                <c:pt idx="15">
                  <c:v>9.5479207525866272</c:v>
                </c:pt>
                <c:pt idx="16">
                  <c:v>9.5479207525866272</c:v>
                </c:pt>
                <c:pt idx="17">
                  <c:v>9.5479207525866272</c:v>
                </c:pt>
                <c:pt idx="18">
                  <c:v>9.5479207525866272</c:v>
                </c:pt>
                <c:pt idx="19">
                  <c:v>9.5479207525866272</c:v>
                </c:pt>
                <c:pt idx="20">
                  <c:v>9.5479207525866272</c:v>
                </c:pt>
                <c:pt idx="21">
                  <c:v>9.5479207525866272</c:v>
                </c:pt>
                <c:pt idx="22">
                  <c:v>9.5479207525866272</c:v>
                </c:pt>
                <c:pt idx="23">
                  <c:v>9.5479207525866272</c:v>
                </c:pt>
                <c:pt idx="24">
                  <c:v>9.5479207525866272</c:v>
                </c:pt>
                <c:pt idx="25">
                  <c:v>9.5479207525866272</c:v>
                </c:pt>
                <c:pt idx="26">
                  <c:v>9.5479207525866272</c:v>
                </c:pt>
                <c:pt idx="27">
                  <c:v>9.5479207525866272</c:v>
                </c:pt>
                <c:pt idx="28">
                  <c:v>9.5479207525866272</c:v>
                </c:pt>
                <c:pt idx="29">
                  <c:v>9.5479207525866272</c:v>
                </c:pt>
                <c:pt idx="30">
                  <c:v>9.5479207525866272</c:v>
                </c:pt>
                <c:pt idx="31">
                  <c:v>9.5479207525866272</c:v>
                </c:pt>
                <c:pt idx="32">
                  <c:v>9.5479207525866272</c:v>
                </c:pt>
                <c:pt idx="33">
                  <c:v>9.5479207525866272</c:v>
                </c:pt>
                <c:pt idx="34">
                  <c:v>9.5479207525866272</c:v>
                </c:pt>
                <c:pt idx="35">
                  <c:v>9.5479207525866272</c:v>
                </c:pt>
                <c:pt idx="36">
                  <c:v>9.5479207525866272</c:v>
                </c:pt>
                <c:pt idx="37">
                  <c:v>9.5479207525866272</c:v>
                </c:pt>
                <c:pt idx="38">
                  <c:v>9.5479207525866272</c:v>
                </c:pt>
                <c:pt idx="39">
                  <c:v>9.5479207525866272</c:v>
                </c:pt>
                <c:pt idx="40">
                  <c:v>9.5479207525866272</c:v>
                </c:pt>
                <c:pt idx="41">
                  <c:v>9.5479207525866272</c:v>
                </c:pt>
                <c:pt idx="42">
                  <c:v>9.5479207525866272</c:v>
                </c:pt>
                <c:pt idx="43">
                  <c:v>9.5479207525866272</c:v>
                </c:pt>
                <c:pt idx="44">
                  <c:v>9.5479207525866272</c:v>
                </c:pt>
                <c:pt idx="45">
                  <c:v>9.5479207525866272</c:v>
                </c:pt>
                <c:pt idx="46">
                  <c:v>9.5479207525866272</c:v>
                </c:pt>
                <c:pt idx="47">
                  <c:v>9.5479207525866272</c:v>
                </c:pt>
                <c:pt idx="48">
                  <c:v>9.5479207525866272</c:v>
                </c:pt>
                <c:pt idx="49">
                  <c:v>9.5479207525866272</c:v>
                </c:pt>
                <c:pt idx="50">
                  <c:v>9.5479207525866272</c:v>
                </c:pt>
                <c:pt idx="51">
                  <c:v>9.5479207525866272</c:v>
                </c:pt>
                <c:pt idx="52">
                  <c:v>9.5479207525866272</c:v>
                </c:pt>
                <c:pt idx="53">
                  <c:v>9.5479207525866272</c:v>
                </c:pt>
                <c:pt idx="54">
                  <c:v>9.5479207525866272</c:v>
                </c:pt>
                <c:pt idx="55">
                  <c:v>9.5479207525866272</c:v>
                </c:pt>
                <c:pt idx="56">
                  <c:v>9.5479207525866272</c:v>
                </c:pt>
                <c:pt idx="57">
                  <c:v>9.5479207525866272</c:v>
                </c:pt>
                <c:pt idx="58">
                  <c:v>9.5479207525866272</c:v>
                </c:pt>
                <c:pt idx="59">
                  <c:v>9.5479207525866272</c:v>
                </c:pt>
                <c:pt idx="60">
                  <c:v>9.5479207525866272</c:v>
                </c:pt>
                <c:pt idx="61">
                  <c:v>9.5479207525866272</c:v>
                </c:pt>
                <c:pt idx="62">
                  <c:v>9.5479207525866272</c:v>
                </c:pt>
                <c:pt idx="63">
                  <c:v>9.5479207525866272</c:v>
                </c:pt>
                <c:pt idx="64">
                  <c:v>9.5479207525866272</c:v>
                </c:pt>
                <c:pt idx="65">
                  <c:v>9.5479207525866272</c:v>
                </c:pt>
                <c:pt idx="66">
                  <c:v>9.5479207525866272</c:v>
                </c:pt>
                <c:pt idx="67">
                  <c:v>9.5479207525866272</c:v>
                </c:pt>
                <c:pt idx="68">
                  <c:v>9.5479207525866272</c:v>
                </c:pt>
                <c:pt idx="69">
                  <c:v>9.5479207525866272</c:v>
                </c:pt>
                <c:pt idx="70">
                  <c:v>9.5479207525866272</c:v>
                </c:pt>
                <c:pt idx="71">
                  <c:v>9.5479207525866272</c:v>
                </c:pt>
                <c:pt idx="72">
                  <c:v>9.5479207525866272</c:v>
                </c:pt>
                <c:pt idx="73">
                  <c:v>9.5479207525866272</c:v>
                </c:pt>
                <c:pt idx="74">
                  <c:v>9.5479207525866272</c:v>
                </c:pt>
                <c:pt idx="75">
                  <c:v>9.5479207525866272</c:v>
                </c:pt>
                <c:pt idx="76">
                  <c:v>9.5479207525866272</c:v>
                </c:pt>
                <c:pt idx="77">
                  <c:v>9.5479207525866272</c:v>
                </c:pt>
                <c:pt idx="78">
                  <c:v>9.5479207525866272</c:v>
                </c:pt>
                <c:pt idx="79">
                  <c:v>9.5479207525866272</c:v>
                </c:pt>
                <c:pt idx="80">
                  <c:v>9.5479207525866272</c:v>
                </c:pt>
                <c:pt idx="81">
                  <c:v>9.5479207525866272</c:v>
                </c:pt>
                <c:pt idx="82">
                  <c:v>9.5479207525866272</c:v>
                </c:pt>
                <c:pt idx="83">
                  <c:v>9.5479207525866272</c:v>
                </c:pt>
                <c:pt idx="84">
                  <c:v>9.5479207525866272</c:v>
                </c:pt>
                <c:pt idx="85">
                  <c:v>9.5479207525866272</c:v>
                </c:pt>
                <c:pt idx="86">
                  <c:v>9.5479207525866272</c:v>
                </c:pt>
                <c:pt idx="87">
                  <c:v>9.5479207525866272</c:v>
                </c:pt>
                <c:pt idx="88">
                  <c:v>9.5479207525866272</c:v>
                </c:pt>
                <c:pt idx="89">
                  <c:v>9.5479207525866272</c:v>
                </c:pt>
                <c:pt idx="90">
                  <c:v>9.5479207525866272</c:v>
                </c:pt>
                <c:pt idx="91">
                  <c:v>9.5479207525866272</c:v>
                </c:pt>
                <c:pt idx="92">
                  <c:v>9.5479207525866272</c:v>
                </c:pt>
                <c:pt idx="93">
                  <c:v>9.5479207525866272</c:v>
                </c:pt>
                <c:pt idx="94">
                  <c:v>9.5479207525866272</c:v>
                </c:pt>
                <c:pt idx="95">
                  <c:v>9.5479207525866272</c:v>
                </c:pt>
                <c:pt idx="96">
                  <c:v>9.5479207525866272</c:v>
                </c:pt>
                <c:pt idx="97">
                  <c:v>9.5479207525866272</c:v>
                </c:pt>
                <c:pt idx="98">
                  <c:v>9.5479207525866272</c:v>
                </c:pt>
                <c:pt idx="99">
                  <c:v>9.5479207525866272</c:v>
                </c:pt>
                <c:pt idx="100">
                  <c:v>9.5479207525866272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D8F-48BC-BBC7-1A7E4825020B}"/>
            </c:ext>
          </c:extLst>
        </c:ser>
        <c:ser>
          <c:idx val="3"/>
          <c:order val="3"/>
          <c:tx>
            <c:strRef>
              <c:f>Sheet1!$E$14</c:f>
              <c:strCache>
                <c:ptCount val="1"/>
                <c:pt idx="0">
                  <c:v>V ctnh</c:v>
                </c:pt>
              </c:strCache>
            </c:strRef>
          </c:tx>
          <c:spPr>
            <a:ln w="35258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Sheet1!$A$15:$A$196</c:f>
              <c:numCache>
                <c:formatCode>General</c:formatCode>
                <c:ptCount val="182"/>
                <c:pt idx="0">
                  <c:v>0</c:v>
                </c:pt>
                <c:pt idx="1">
                  <c:v>0.35858762798352356</c:v>
                </c:pt>
                <c:pt idx="2">
                  <c:v>0.71717525596704701</c:v>
                </c:pt>
                <c:pt idx="3">
                  <c:v>1.0757628839505706</c:v>
                </c:pt>
                <c:pt idx="4">
                  <c:v>1.434350511934094</c:v>
                </c:pt>
                <c:pt idx="5">
                  <c:v>1.7929381399176176</c:v>
                </c:pt>
                <c:pt idx="6">
                  <c:v>2.1515257679011413</c:v>
                </c:pt>
                <c:pt idx="7">
                  <c:v>2.5101133958846638</c:v>
                </c:pt>
                <c:pt idx="8">
                  <c:v>2.8687010238681871</c:v>
                </c:pt>
                <c:pt idx="9">
                  <c:v>3.2272886518517114</c:v>
                </c:pt>
                <c:pt idx="10">
                  <c:v>3.5858762798352344</c:v>
                </c:pt>
                <c:pt idx="11">
                  <c:v>3.9444639078187578</c:v>
                </c:pt>
                <c:pt idx="12">
                  <c:v>4.3030515358022816</c:v>
                </c:pt>
                <c:pt idx="13">
                  <c:v>4.6616391637858063</c:v>
                </c:pt>
                <c:pt idx="14">
                  <c:v>5.0202267917693302</c:v>
                </c:pt>
                <c:pt idx="15">
                  <c:v>5.3788144197528522</c:v>
                </c:pt>
                <c:pt idx="16">
                  <c:v>5.737402047736377</c:v>
                </c:pt>
                <c:pt idx="17">
                  <c:v>6.0959896757198999</c:v>
                </c:pt>
                <c:pt idx="18">
                  <c:v>6.4545773037034255</c:v>
                </c:pt>
                <c:pt idx="19">
                  <c:v>6.8131649316869476</c:v>
                </c:pt>
                <c:pt idx="20">
                  <c:v>7.1717525596704714</c:v>
                </c:pt>
                <c:pt idx="21">
                  <c:v>7.530340187653997</c:v>
                </c:pt>
                <c:pt idx="22">
                  <c:v>7.88892781563752</c:v>
                </c:pt>
                <c:pt idx="23">
                  <c:v>8.2475154436210421</c:v>
                </c:pt>
                <c:pt idx="24">
                  <c:v>8.606103071604565</c:v>
                </c:pt>
                <c:pt idx="25">
                  <c:v>8.9646906995880915</c:v>
                </c:pt>
                <c:pt idx="26">
                  <c:v>9.3232783275716109</c:v>
                </c:pt>
                <c:pt idx="27">
                  <c:v>9.6818659555551339</c:v>
                </c:pt>
                <c:pt idx="28">
                  <c:v>10.040453583538659</c:v>
                </c:pt>
                <c:pt idx="29">
                  <c:v>10.399041211522183</c:v>
                </c:pt>
                <c:pt idx="30">
                  <c:v>10.757628839505704</c:v>
                </c:pt>
                <c:pt idx="31">
                  <c:v>11.116216467489227</c:v>
                </c:pt>
                <c:pt idx="32">
                  <c:v>11.47480409547275</c:v>
                </c:pt>
                <c:pt idx="33">
                  <c:v>11.833391723456272</c:v>
                </c:pt>
                <c:pt idx="34">
                  <c:v>12.191979351439794</c:v>
                </c:pt>
                <c:pt idx="35">
                  <c:v>12.550566979423323</c:v>
                </c:pt>
                <c:pt idx="36">
                  <c:v>12.909154607406844</c:v>
                </c:pt>
                <c:pt idx="37">
                  <c:v>13.267742235390367</c:v>
                </c:pt>
                <c:pt idx="38">
                  <c:v>13.626329863373886</c:v>
                </c:pt>
                <c:pt idx="39">
                  <c:v>13.984917491357411</c:v>
                </c:pt>
                <c:pt idx="40">
                  <c:v>14.343505119340936</c:v>
                </c:pt>
                <c:pt idx="41">
                  <c:v>14.702092747324457</c:v>
                </c:pt>
                <c:pt idx="42">
                  <c:v>15.060680375307983</c:v>
                </c:pt>
                <c:pt idx="43">
                  <c:v>15.419268003291501</c:v>
                </c:pt>
                <c:pt idx="44">
                  <c:v>15.777855631275024</c:v>
                </c:pt>
                <c:pt idx="45">
                  <c:v>16.136443259258552</c:v>
                </c:pt>
                <c:pt idx="46">
                  <c:v>16.49503088724207</c:v>
                </c:pt>
                <c:pt idx="47">
                  <c:v>16.853618515225595</c:v>
                </c:pt>
                <c:pt idx="48">
                  <c:v>17.212206143209123</c:v>
                </c:pt>
                <c:pt idx="49">
                  <c:v>17.570793771192644</c:v>
                </c:pt>
                <c:pt idx="50">
                  <c:v>17.929381399176172</c:v>
                </c:pt>
                <c:pt idx="51">
                  <c:v>18.287969027159697</c:v>
                </c:pt>
                <c:pt idx="52">
                  <c:v>18.646556655143222</c:v>
                </c:pt>
                <c:pt idx="53">
                  <c:v>19.005144283126739</c:v>
                </c:pt>
                <c:pt idx="54">
                  <c:v>19.363731911110268</c:v>
                </c:pt>
                <c:pt idx="55">
                  <c:v>19.722319539093789</c:v>
                </c:pt>
                <c:pt idx="56">
                  <c:v>20.080907167077321</c:v>
                </c:pt>
                <c:pt idx="57">
                  <c:v>20.439494795060842</c:v>
                </c:pt>
                <c:pt idx="58">
                  <c:v>20.79808242304437</c:v>
                </c:pt>
                <c:pt idx="59">
                  <c:v>21.156670051027891</c:v>
                </c:pt>
                <c:pt idx="60">
                  <c:v>21.515257679011423</c:v>
                </c:pt>
                <c:pt idx="61">
                  <c:v>21.873845306994944</c:v>
                </c:pt>
                <c:pt idx="62">
                  <c:v>22.232432934978466</c:v>
                </c:pt>
                <c:pt idx="63">
                  <c:v>22.591020562961987</c:v>
                </c:pt>
                <c:pt idx="64">
                  <c:v>22.949608190945519</c:v>
                </c:pt>
                <c:pt idx="65">
                  <c:v>23.30819581892904</c:v>
                </c:pt>
                <c:pt idx="66">
                  <c:v>23.666783446912568</c:v>
                </c:pt>
                <c:pt idx="67">
                  <c:v>24.025371074896093</c:v>
                </c:pt>
                <c:pt idx="68">
                  <c:v>24.383958702879621</c:v>
                </c:pt>
                <c:pt idx="69">
                  <c:v>24.742546330863131</c:v>
                </c:pt>
                <c:pt idx="70">
                  <c:v>25.10113395884667</c:v>
                </c:pt>
                <c:pt idx="71">
                  <c:v>25.459721586830188</c:v>
                </c:pt>
                <c:pt idx="72">
                  <c:v>25.818309214813716</c:v>
                </c:pt>
                <c:pt idx="73">
                  <c:v>26.176896842797237</c:v>
                </c:pt>
                <c:pt idx="74">
                  <c:v>26.535484470780766</c:v>
                </c:pt>
                <c:pt idx="75">
                  <c:v>26.894072098764287</c:v>
                </c:pt>
                <c:pt idx="76">
                  <c:v>27.252659726747812</c:v>
                </c:pt>
                <c:pt idx="77">
                  <c:v>27.611247354731336</c:v>
                </c:pt>
                <c:pt idx="78">
                  <c:v>27.969834982714861</c:v>
                </c:pt>
                <c:pt idx="79">
                  <c:v>28.328422610698389</c:v>
                </c:pt>
                <c:pt idx="80">
                  <c:v>28.687010238681911</c:v>
                </c:pt>
                <c:pt idx="81">
                  <c:v>29.045597866665435</c:v>
                </c:pt>
                <c:pt idx="82">
                  <c:v>29.404185494648967</c:v>
                </c:pt>
                <c:pt idx="83">
                  <c:v>29.762773122632488</c:v>
                </c:pt>
                <c:pt idx="84">
                  <c:v>30.12136075061602</c:v>
                </c:pt>
                <c:pt idx="85">
                  <c:v>30.479948378599534</c:v>
                </c:pt>
                <c:pt idx="86">
                  <c:v>30.838536006583059</c:v>
                </c:pt>
                <c:pt idx="87">
                  <c:v>31.197123634566587</c:v>
                </c:pt>
                <c:pt idx="88">
                  <c:v>31.555711262550112</c:v>
                </c:pt>
                <c:pt idx="89">
                  <c:v>31.914298890533633</c:v>
                </c:pt>
                <c:pt idx="90">
                  <c:v>32.272886518517154</c:v>
                </c:pt>
                <c:pt idx="91">
                  <c:v>32.631474146500686</c:v>
                </c:pt>
                <c:pt idx="92">
                  <c:v>32.990061774484204</c:v>
                </c:pt>
                <c:pt idx="93">
                  <c:v>33.348649402467728</c:v>
                </c:pt>
                <c:pt idx="94">
                  <c:v>33.70723703045126</c:v>
                </c:pt>
                <c:pt idx="95">
                  <c:v>34.065824658434785</c:v>
                </c:pt>
                <c:pt idx="96">
                  <c:v>34.42441228641831</c:v>
                </c:pt>
                <c:pt idx="97">
                  <c:v>34.782999914401849</c:v>
                </c:pt>
                <c:pt idx="98">
                  <c:v>35.141587542385352</c:v>
                </c:pt>
                <c:pt idx="99">
                  <c:v>35.500175170368891</c:v>
                </c:pt>
                <c:pt idx="100">
                  <c:v>35.858762798352402</c:v>
                </c:pt>
              </c:numCache>
            </c:numRef>
          </c:xVal>
          <c:yVal>
            <c:numRef>
              <c:f>Sheet1!$E$15:$E$196</c:f>
              <c:numCache>
                <c:formatCode>General</c:formatCode>
                <c:ptCount val="182"/>
                <c:pt idx="0">
                  <c:v>19.095841505173244</c:v>
                </c:pt>
                <c:pt idx="1">
                  <c:v>18.114290017932596</c:v>
                </c:pt>
                <c:pt idx="2">
                  <c:v>17.260815560790785</c:v>
                </c:pt>
                <c:pt idx="3">
                  <c:v>16.513786220651603</c:v>
                </c:pt>
                <c:pt idx="4">
                  <c:v>15.856135143262605</c:v>
                </c:pt>
                <c:pt idx="5">
                  <c:v>15.274215531193061</c:v>
                </c:pt>
                <c:pt idx="6">
                  <c:v>14.756983969951627</c:v>
                </c:pt>
                <c:pt idx="7">
                  <c:v>14.295407251793222</c:v>
                </c:pt>
                <c:pt idx="8">
                  <c:v>13.882024449600864</c:v>
                </c:pt>
                <c:pt idx="9">
                  <c:v>13.510618814269691</c:v>
                </c:pt>
                <c:pt idx="10">
                  <c:v>13.17596864964127</c:v>
                </c:pt>
                <c:pt idx="11">
                  <c:v>12.87365583784889</c:v>
                </c:pt>
                <c:pt idx="12">
                  <c:v>12.599917024931719</c:v>
                </c:pt>
                <c:pt idx="13">
                  <c:v>12.351526771188048</c:v>
                </c:pt>
                <c:pt idx="14">
                  <c:v>12.12570492906997</c:v>
                </c:pt>
                <c:pt idx="15">
                  <c:v>11.920042580021915</c:v>
                </c:pt>
                <c:pt idx="16">
                  <c:v>11.732442328241282</c:v>
                </c:pt>
                <c:pt idx="17">
                  <c:v>11.561069802467154</c:v>
                </c:pt>
                <c:pt idx="18">
                  <c:v>11.404313982155003</c:v>
                </c:pt>
                <c:pt idx="19">
                  <c:v>11.260754526628112</c:v>
                </c:pt>
                <c:pt idx="20">
                  <c:v>11.129134703139171</c:v>
                </c:pt>
                <c:pt idx="21">
                  <c:v>11.008338822559837</c:v>
                </c:pt>
                <c:pt idx="22">
                  <c:v>10.897373327956437</c:v>
                </c:pt>
                <c:pt idx="23">
                  <c:v>10.795350861711588</c:v>
                </c:pt>
                <c:pt idx="24">
                  <c:v>10.701476775534671</c:v>
                </c:pt>
                <c:pt idx="25">
                  <c:v>10.615037655118597</c:v>
                </c:pt>
                <c:pt idx="26">
                  <c:v>10.535391514986294</c:v>
                </c:pt>
                <c:pt idx="27">
                  <c:v>10.461959384863206</c:v>
                </c:pt>
                <c:pt idx="28">
                  <c:v>10.394218060904022</c:v>
                </c:pt>
                <c:pt idx="29">
                  <c:v>10.331693836434386</c:v>
                </c:pt>
                <c:pt idx="30">
                  <c:v>10.273957059914686</c:v>
                </c:pt>
                <c:pt idx="31">
                  <c:v>10.220617394397115</c:v>
                </c:pt>
                <c:pt idx="32">
                  <c:v>10.171319674211185</c:v>
                </c:pt>
                <c:pt idx="33">
                  <c:v>10.125740272040606</c:v>
                </c:pt>
                <c:pt idx="34">
                  <c:v>10.083583903771704</c:v>
                </c:pt>
                <c:pt idx="35">
                  <c:v>10.044580810143268</c:v>
                </c:pt>
                <c:pt idx="36">
                  <c:v>10.008484263814527</c:v>
                </c:pt>
                <c:pt idx="37">
                  <c:v>9.9750683583895405</c:v>
                </c:pt>
                <c:pt idx="38">
                  <c:v>9.944126042507305</c:v>
                </c:pt>
                <c:pt idx="39">
                  <c:v>9.9154673675784775</c:v>
                </c:pt>
                <c:pt idx="40">
                  <c:v>9.8889179223218644</c:v>
                </c:pt>
                <c:pt idx="41">
                  <c:v>9.8643174310881161</c:v>
                </c:pt>
                <c:pt idx="42">
                  <c:v>9.8415184961840918</c:v>
                </c:pt>
                <c:pt idx="43">
                  <c:v>9.8203854671346757</c:v>
                </c:pt>
                <c:pt idx="44">
                  <c:v>9.8007934221245172</c:v>
                </c:pt>
                <c:pt idx="45">
                  <c:v>9.782627248820825</c:v>
                </c:pt>
                <c:pt idx="46">
                  <c:v>9.765780813446332</c:v>
                </c:pt>
                <c:pt idx="47">
                  <c:v>9.7501562083967404</c:v>
                </c:pt>
                <c:pt idx="48">
                  <c:v>9.7356630699177558</c:v>
                </c:pt>
                <c:pt idx="49">
                  <c:v>9.7222179584051336</c:v>
                </c:pt>
                <c:pt idx="50">
                  <c:v>9.7097437947942637</c:v>
                </c:pt>
                <c:pt idx="51">
                  <c:v>9.6981693472854698</c:v>
                </c:pt>
                <c:pt idx="52">
                  <c:v>9.6874287633258618</c:v>
                </c:pt>
                <c:pt idx="53">
                  <c:v>9.677461142354213</c:v>
                </c:pt>
                <c:pt idx="54">
                  <c:v>9.668210145324629</c:v>
                </c:pt>
                <c:pt idx="55">
                  <c:v>9.6596236374686519</c:v>
                </c:pt>
                <c:pt idx="56">
                  <c:v>9.6516533611435058</c:v>
                </c:pt>
                <c:pt idx="57">
                  <c:v>9.6442546359541108</c:v>
                </c:pt>
                <c:pt idx="58">
                  <c:v>9.6373860836344019</c:v>
                </c:pt>
                <c:pt idx="59">
                  <c:v>9.6310093754363422</c:v>
                </c:pt>
                <c:pt idx="60">
                  <c:v>9.6250890000059002</c:v>
                </c:pt>
                <c:pt idx="61">
                  <c:v>9.6195920499298975</c:v>
                </c:pt>
                <c:pt idx="62">
                  <c:v>9.6144880253182929</c:v>
                </c:pt>
                <c:pt idx="63">
                  <c:v>9.6097486529471077</c:v>
                </c:pt>
                <c:pt idx="64">
                  <c:v>9.6053477196296146</c:v>
                </c:pt>
                <c:pt idx="65">
                  <c:v>9.6012609186104996</c:v>
                </c:pt>
                <c:pt idx="66">
                  <c:v>9.5974657078910308</c:v>
                </c:pt>
                <c:pt idx="67">
                  <c:v>9.5939411794942675</c:v>
                </c:pt>
                <c:pt idx="68">
                  <c:v>9.5906679387703857</c:v>
                </c:pt>
                <c:pt idx="69">
                  <c:v>9.587627992923144</c:v>
                </c:pt>
                <c:pt idx="70">
                  <c:v>9.5848046480118079</c:v>
                </c:pt>
                <c:pt idx="71">
                  <c:v>9.5821824137484732</c:v>
                </c:pt>
                <c:pt idx="72">
                  <c:v>9.5797469154700732</c:v>
                </c:pt>
                <c:pt idx="73">
                  <c:v>9.5774848127177794</c:v>
                </c:pt>
                <c:pt idx="74">
                  <c:v>9.5753837239049524</c:v>
                </c:pt>
                <c:pt idx="75">
                  <c:v>9.5734321565985194</c:v>
                </c:pt>
                <c:pt idx="76">
                  <c:v>9.5716194429783918</c:v>
                </c:pt>
                <c:pt idx="77">
                  <c:v>9.5699356800756501</c:v>
                </c:pt>
                <c:pt idx="78">
                  <c:v>9.5683716744228402</c:v>
                </c:pt>
                <c:pt idx="79">
                  <c:v>9.5669188907796947</c:v>
                </c:pt>
                <c:pt idx="80">
                  <c:v>9.5655694046246822</c:v>
                </c:pt>
                <c:pt idx="81">
                  <c:v>9.564315858127646</c:v>
                </c:pt>
                <c:pt idx="82">
                  <c:v>9.5631514193413132</c:v>
                </c:pt>
                <c:pt idx="83">
                  <c:v>9.5620697443703175</c:v>
                </c:pt>
                <c:pt idx="84">
                  <c:v>9.5610649422951148</c:v>
                </c:pt>
                <c:pt idx="85">
                  <c:v>9.560131542645717</c:v>
                </c:pt>
                <c:pt idx="86">
                  <c:v>9.5592644652358825</c:v>
                </c:pt>
                <c:pt idx="87">
                  <c:v>9.5584589921831302</c:v>
                </c:pt>
                <c:pt idx="88">
                  <c:v>9.5577107419531906</c:v>
                </c:pt>
                <c:pt idx="89">
                  <c:v>9.5570156452799857</c:v>
                </c:pt>
                <c:pt idx="90">
                  <c:v>9.5563699228233148</c:v>
                </c:pt>
                <c:pt idx="91">
                  <c:v>9.5557700644370787</c:v>
                </c:pt>
                <c:pt idx="92">
                  <c:v>9.5552128099302376</c:v>
                </c:pt>
                <c:pt idx="93">
                  <c:v>9.5546951312116377</c:v>
                </c:pt>
                <c:pt idx="94">
                  <c:v>9.5542142157179981</c:v>
                </c:pt>
                <c:pt idx="95">
                  <c:v>9.5537674510317032</c:v>
                </c:pt>
                <c:pt idx="96">
                  <c:v>9.5533524106021943</c:v>
                </c:pt>
                <c:pt idx="97">
                  <c:v>9.552966840490889</c:v>
                </c:pt>
                <c:pt idx="98">
                  <c:v>9.5526086470656715</c:v>
                </c:pt>
                <c:pt idx="99">
                  <c:v>9.5522758855762664</c:v>
                </c:pt>
                <c:pt idx="100">
                  <c:v>9.5519667495470593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D8F-48BC-BBC7-1A7E482502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006656"/>
        <c:axId val="203003008"/>
      </c:scatterChart>
      <c:valAx>
        <c:axId val="174006656"/>
        <c:scaling>
          <c:orientation val="minMax"/>
          <c:max val="20"/>
        </c:scaling>
        <c:delete val="0"/>
        <c:axPos val="b"/>
        <c:title>
          <c:tx>
            <c:rich>
              <a:bodyPr/>
              <a:lstStyle/>
              <a:p>
                <a:pPr>
                  <a:defRPr sz="1296" b="0" i="0" u="none" strike="noStrike" baseline="0">
                    <a:solidFill>
                      <a:schemeClr val="tx1"/>
                    </a:solidFill>
                    <a:latin typeface="Palatino"/>
                    <a:ea typeface="Palatino"/>
                    <a:cs typeface="Palatino"/>
                  </a:defRPr>
                </a:pPr>
                <a:r>
                  <a:rPr lang="en-US"/>
                  <a:t>time (s)</a:t>
                </a:r>
              </a:p>
            </c:rich>
          </c:tx>
          <c:layout>
            <c:manualLayout>
              <c:xMode val="edge"/>
              <c:yMode val="edge"/>
              <c:x val="0.4877505567928731"/>
              <c:y val="0.8725212464589237"/>
            </c:manualLayout>
          </c:layout>
          <c:overlay val="0"/>
          <c:spPr>
            <a:noFill/>
            <a:ln w="23506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93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296" b="0" i="0" u="none" strike="noStrike" baseline="0">
                <a:solidFill>
                  <a:schemeClr val="tx1"/>
                </a:solidFill>
                <a:latin typeface="Palatino"/>
                <a:ea typeface="Palatino"/>
                <a:cs typeface="Palatino"/>
              </a:defRPr>
            </a:pPr>
            <a:endParaRPr lang="en-US"/>
          </a:p>
        </c:txPr>
        <c:crossAx val="203003008"/>
        <c:crosses val="autoZero"/>
        <c:crossBetween val="midCat"/>
      </c:valAx>
      <c:valAx>
        <c:axId val="203003008"/>
        <c:scaling>
          <c:orientation val="minMax"/>
          <c:max val="20"/>
        </c:scaling>
        <c:delete val="0"/>
        <c:axPos val="l"/>
        <c:title>
          <c:tx>
            <c:rich>
              <a:bodyPr/>
              <a:lstStyle/>
              <a:p>
                <a:pPr>
                  <a:defRPr sz="1296" b="0" i="0" u="none" strike="noStrike" baseline="0">
                    <a:solidFill>
                      <a:schemeClr val="tx1"/>
                    </a:solidFill>
                    <a:latin typeface="Palatino"/>
                    <a:ea typeface="Palatino"/>
                    <a:cs typeface="Palatino"/>
                  </a:defRPr>
                </a:pPr>
                <a:r>
                  <a:rPr lang="en-US"/>
                  <a:t>velocity (m/s)</a:t>
                </a:r>
              </a:p>
            </c:rich>
          </c:tx>
          <c:layout>
            <c:manualLayout>
              <c:xMode val="edge"/>
              <c:yMode val="edge"/>
              <c:x val="2.2271714922049005E-2"/>
              <c:y val="0.25495750708215298"/>
            </c:manualLayout>
          </c:layout>
          <c:overlay val="0"/>
          <c:spPr>
            <a:noFill/>
            <a:ln w="23506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93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296" b="0" i="0" u="none" strike="noStrike" baseline="0">
                <a:solidFill>
                  <a:schemeClr val="tx1"/>
                </a:solidFill>
                <a:latin typeface="Palatino"/>
                <a:ea typeface="Palatino"/>
                <a:cs typeface="Palatino"/>
              </a:defRPr>
            </a:pPr>
            <a:endParaRPr lang="en-US"/>
          </a:p>
        </c:txPr>
        <c:crossAx val="174006656"/>
        <c:crosses val="autoZero"/>
        <c:crossBetween val="midCat"/>
      </c:valAx>
      <c:spPr>
        <a:noFill/>
        <a:ln w="11753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96" b="0" i="0" u="none" strike="noStrike" baseline="0">
          <a:solidFill>
            <a:schemeClr val="tx1"/>
          </a:solidFill>
          <a:latin typeface="Palatino"/>
          <a:ea typeface="Palatino"/>
          <a:cs typeface="Palatino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894009216589869"/>
          <c:y val="7.9545454545454544E-2"/>
          <c:w val="0.74884792626728125"/>
          <c:h val="0.6619318181818184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Sheet1!$B$10</c:f>
              <c:strCache>
                <c:ptCount val="1"/>
                <c:pt idx="0">
                  <c:v>V</c:v>
                </c:pt>
              </c:strCache>
            </c:strRef>
          </c:tx>
          <c:spPr>
            <a:ln w="31348">
              <a:solidFill>
                <a:srgbClr val="000080"/>
              </a:solidFill>
              <a:prstDash val="solid"/>
            </a:ln>
          </c:spPr>
          <c:marker>
            <c:symbol val="none"/>
          </c:marker>
          <c:xVal>
            <c:numRef>
              <c:f>Sheet1!$A$11:$A$192</c:f>
              <c:numCache>
                <c:formatCode>General</c:formatCode>
                <c:ptCount val="182"/>
                <c:pt idx="0">
                  <c:v>0</c:v>
                </c:pt>
                <c:pt idx="1">
                  <c:v>0.35858762798352356</c:v>
                </c:pt>
                <c:pt idx="2">
                  <c:v>0.71717525596704701</c:v>
                </c:pt>
                <c:pt idx="3">
                  <c:v>1.0757628839505706</c:v>
                </c:pt>
                <c:pt idx="4">
                  <c:v>1.434350511934094</c:v>
                </c:pt>
                <c:pt idx="5">
                  <c:v>1.7929381399176179</c:v>
                </c:pt>
                <c:pt idx="6">
                  <c:v>2.1515257679011413</c:v>
                </c:pt>
                <c:pt idx="7">
                  <c:v>2.5101133958846638</c:v>
                </c:pt>
                <c:pt idx="8">
                  <c:v>2.8687010238681871</c:v>
                </c:pt>
                <c:pt idx="9">
                  <c:v>3.2272886518517114</c:v>
                </c:pt>
                <c:pt idx="10">
                  <c:v>3.5858762798352344</c:v>
                </c:pt>
                <c:pt idx="11">
                  <c:v>3.9444639078187578</c:v>
                </c:pt>
                <c:pt idx="12">
                  <c:v>4.3030515358022816</c:v>
                </c:pt>
                <c:pt idx="13">
                  <c:v>4.6616391637858063</c:v>
                </c:pt>
                <c:pt idx="14">
                  <c:v>5.0202267917693302</c:v>
                </c:pt>
                <c:pt idx="15">
                  <c:v>5.3788144197528522</c:v>
                </c:pt>
                <c:pt idx="16">
                  <c:v>5.737402047736377</c:v>
                </c:pt>
                <c:pt idx="17">
                  <c:v>6.0959896757198999</c:v>
                </c:pt>
                <c:pt idx="18">
                  <c:v>6.4545773037034255</c:v>
                </c:pt>
                <c:pt idx="19">
                  <c:v>6.8131649316869476</c:v>
                </c:pt>
                <c:pt idx="20">
                  <c:v>7.1717525596704714</c:v>
                </c:pt>
                <c:pt idx="21">
                  <c:v>7.530340187653997</c:v>
                </c:pt>
                <c:pt idx="22">
                  <c:v>7.88892781563752</c:v>
                </c:pt>
                <c:pt idx="23">
                  <c:v>8.2475154436210421</c:v>
                </c:pt>
                <c:pt idx="24">
                  <c:v>8.606103071604565</c:v>
                </c:pt>
                <c:pt idx="25">
                  <c:v>8.9646906995880915</c:v>
                </c:pt>
                <c:pt idx="26">
                  <c:v>9.3232783275716109</c:v>
                </c:pt>
                <c:pt idx="27">
                  <c:v>9.6818659555551339</c:v>
                </c:pt>
                <c:pt idx="28">
                  <c:v>10.040453583538659</c:v>
                </c:pt>
                <c:pt idx="29">
                  <c:v>10.399041211522183</c:v>
                </c:pt>
                <c:pt idx="30">
                  <c:v>10.757628839505704</c:v>
                </c:pt>
                <c:pt idx="31">
                  <c:v>11.116216467489227</c:v>
                </c:pt>
                <c:pt idx="32">
                  <c:v>11.47480409547275</c:v>
                </c:pt>
                <c:pt idx="33">
                  <c:v>11.833391723456272</c:v>
                </c:pt>
                <c:pt idx="34">
                  <c:v>12.191979351439794</c:v>
                </c:pt>
                <c:pt idx="35">
                  <c:v>12.550566979423323</c:v>
                </c:pt>
                <c:pt idx="36">
                  <c:v>12.909154607406844</c:v>
                </c:pt>
                <c:pt idx="37">
                  <c:v>13.267742235390367</c:v>
                </c:pt>
                <c:pt idx="38">
                  <c:v>13.626329863373886</c:v>
                </c:pt>
                <c:pt idx="39">
                  <c:v>13.984917491357411</c:v>
                </c:pt>
                <c:pt idx="40">
                  <c:v>14.343505119340936</c:v>
                </c:pt>
                <c:pt idx="41">
                  <c:v>14.702092747324457</c:v>
                </c:pt>
                <c:pt idx="42">
                  <c:v>15.060680375307983</c:v>
                </c:pt>
                <c:pt idx="43">
                  <c:v>15.419268003291501</c:v>
                </c:pt>
                <c:pt idx="44">
                  <c:v>15.777855631275024</c:v>
                </c:pt>
                <c:pt idx="45">
                  <c:v>16.136443259258552</c:v>
                </c:pt>
                <c:pt idx="46">
                  <c:v>16.49503088724207</c:v>
                </c:pt>
                <c:pt idx="47">
                  <c:v>16.853618515225595</c:v>
                </c:pt>
                <c:pt idx="48">
                  <c:v>17.212206143209123</c:v>
                </c:pt>
                <c:pt idx="49">
                  <c:v>17.570793771192644</c:v>
                </c:pt>
                <c:pt idx="50">
                  <c:v>17.929381399176172</c:v>
                </c:pt>
                <c:pt idx="51">
                  <c:v>18.287969027159697</c:v>
                </c:pt>
                <c:pt idx="52">
                  <c:v>18.646556655143222</c:v>
                </c:pt>
                <c:pt idx="53">
                  <c:v>19.005144283126739</c:v>
                </c:pt>
                <c:pt idx="54">
                  <c:v>19.363731911110268</c:v>
                </c:pt>
                <c:pt idx="55">
                  <c:v>19.722319539093789</c:v>
                </c:pt>
                <c:pt idx="56">
                  <c:v>20.080907167077321</c:v>
                </c:pt>
                <c:pt idx="57">
                  <c:v>20.439494795060842</c:v>
                </c:pt>
                <c:pt idx="58">
                  <c:v>20.79808242304437</c:v>
                </c:pt>
                <c:pt idx="59">
                  <c:v>21.156670051027891</c:v>
                </c:pt>
                <c:pt idx="60">
                  <c:v>21.515257679011423</c:v>
                </c:pt>
                <c:pt idx="61">
                  <c:v>21.873845306994944</c:v>
                </c:pt>
                <c:pt idx="62">
                  <c:v>22.232432934978466</c:v>
                </c:pt>
                <c:pt idx="63">
                  <c:v>22.591020562961987</c:v>
                </c:pt>
                <c:pt idx="64">
                  <c:v>22.949608190945519</c:v>
                </c:pt>
                <c:pt idx="65">
                  <c:v>23.30819581892904</c:v>
                </c:pt>
                <c:pt idx="66">
                  <c:v>23.666783446912568</c:v>
                </c:pt>
                <c:pt idx="67">
                  <c:v>24.025371074896093</c:v>
                </c:pt>
                <c:pt idx="68">
                  <c:v>24.383958702879621</c:v>
                </c:pt>
                <c:pt idx="69">
                  <c:v>24.742546330863131</c:v>
                </c:pt>
                <c:pt idx="70">
                  <c:v>25.10113395884667</c:v>
                </c:pt>
                <c:pt idx="71">
                  <c:v>25.459721586830188</c:v>
                </c:pt>
                <c:pt idx="72">
                  <c:v>25.818309214813716</c:v>
                </c:pt>
                <c:pt idx="73">
                  <c:v>26.176896842797237</c:v>
                </c:pt>
                <c:pt idx="74">
                  <c:v>26.535484470780766</c:v>
                </c:pt>
                <c:pt idx="75">
                  <c:v>26.894072098764287</c:v>
                </c:pt>
                <c:pt idx="76">
                  <c:v>27.252659726747812</c:v>
                </c:pt>
                <c:pt idx="77">
                  <c:v>27.611247354731336</c:v>
                </c:pt>
                <c:pt idx="78">
                  <c:v>27.969834982714861</c:v>
                </c:pt>
                <c:pt idx="79">
                  <c:v>28.328422610698389</c:v>
                </c:pt>
                <c:pt idx="80">
                  <c:v>28.687010238681911</c:v>
                </c:pt>
                <c:pt idx="81">
                  <c:v>29.045597866665435</c:v>
                </c:pt>
                <c:pt idx="82">
                  <c:v>29.404185494648967</c:v>
                </c:pt>
                <c:pt idx="83">
                  <c:v>29.762773122632488</c:v>
                </c:pt>
                <c:pt idx="84">
                  <c:v>30.12136075061602</c:v>
                </c:pt>
                <c:pt idx="85">
                  <c:v>30.479948378599534</c:v>
                </c:pt>
                <c:pt idx="86">
                  <c:v>30.838536006583059</c:v>
                </c:pt>
                <c:pt idx="87">
                  <c:v>31.197123634566587</c:v>
                </c:pt>
                <c:pt idx="88">
                  <c:v>31.555711262550112</c:v>
                </c:pt>
                <c:pt idx="89">
                  <c:v>31.914298890533633</c:v>
                </c:pt>
                <c:pt idx="90">
                  <c:v>32.272886518517154</c:v>
                </c:pt>
                <c:pt idx="91">
                  <c:v>32.631474146500686</c:v>
                </c:pt>
                <c:pt idx="92">
                  <c:v>32.990061774484204</c:v>
                </c:pt>
                <c:pt idx="93">
                  <c:v>33.348649402467728</c:v>
                </c:pt>
                <c:pt idx="94">
                  <c:v>33.70723703045126</c:v>
                </c:pt>
                <c:pt idx="95">
                  <c:v>34.065824658434785</c:v>
                </c:pt>
                <c:pt idx="96">
                  <c:v>34.42441228641831</c:v>
                </c:pt>
                <c:pt idx="97">
                  <c:v>34.782999914401849</c:v>
                </c:pt>
                <c:pt idx="98">
                  <c:v>35.141587542385352</c:v>
                </c:pt>
                <c:pt idx="99">
                  <c:v>35.500175170368891</c:v>
                </c:pt>
                <c:pt idx="100">
                  <c:v>35.858762798352402</c:v>
                </c:pt>
              </c:numCache>
            </c:numRef>
          </c:xVal>
          <c:yVal>
            <c:numRef>
              <c:f>Sheet1!$B$11:$B$192</c:f>
              <c:numCache>
                <c:formatCode>General</c:formatCode>
                <c:ptCount val="182"/>
                <c:pt idx="0">
                  <c:v>0</c:v>
                </c:pt>
                <c:pt idx="1">
                  <c:v>0.3512572802363581</c:v>
                </c:pt>
                <c:pt idx="2">
                  <c:v>0.70156504728494151</c:v>
                </c:pt>
                <c:pt idx="3">
                  <c:v>1.0499840271164542</c:v>
                </c:pt>
                <c:pt idx="4">
                  <c:v>1.3955951902765795</c:v>
                </c:pt>
                <c:pt idx="5">
                  <c:v>1.7375092989317913</c:v>
                </c:pt>
                <c:pt idx="6">
                  <c:v>2.0748757886025584</c:v>
                </c:pt>
                <c:pt idx="7">
                  <c:v>2.406890802868054</c:v>
                </c:pt>
                <c:pt idx="8">
                  <c:v>2.7328042306476665</c:v>
                </c:pt>
                <c:pt idx="9">
                  <c:v>3.051925631342856</c:v>
                </c:pt>
                <c:pt idx="10">
                  <c:v>3.3636289712605567</c:v>
                </c:pt>
                <c:pt idx="11">
                  <c:v>3.667356133417131</c:v>
                </c:pt>
                <c:pt idx="12">
                  <c:v>3.9626192002305984</c:v>
                </c:pt>
                <c:pt idx="13">
                  <c:v>4.2490015431588803</c:v>
                </c:pt>
                <c:pt idx="14">
                  <c:v>4.5261577837470259</c:v>
                </c:pt>
                <c:pt idx="15">
                  <c:v>4.793812715874787</c:v>
                </c:pt>
                <c:pt idx="16">
                  <c:v>5.0517592986877524</c:v>
                </c:pt>
                <c:pt idx="17">
                  <c:v>5.2998558435521135</c:v>
                </c:pt>
                <c:pt idx="18">
                  <c:v>5.538022526520515</c:v>
                </c:pt>
                <c:pt idx="19">
                  <c:v>5.7662373606314796</c:v>
                </c:pt>
                <c:pt idx="20">
                  <c:v>5.9845317604895962</c:v>
                </c:pt>
                <c:pt idx="21">
                  <c:v>6.1929858257295383</c:v>
                </c:pt>
                <c:pt idx="22">
                  <c:v>6.391723460967067</c:v>
                </c:pt>
                <c:pt idx="23">
                  <c:v>6.580907438512809</c:v>
                </c:pt>
                <c:pt idx="24">
                  <c:v>6.7607344972639325</c:v>
                </c:pt>
                <c:pt idx="25">
                  <c:v>6.9314305575185315</c:v>
                </c:pt>
                <c:pt idx="26">
                  <c:v>7.0932461176068378</c:v>
                </c:pt>
                <c:pt idx="27">
                  <c:v>7.2464518847218873</c:v>
                </c:pt>
                <c:pt idx="28">
                  <c:v>7.3913346795670396</c:v>
                </c:pt>
                <c:pt idx="29">
                  <c:v>7.5281936427157756</c:v>
                </c:pt>
                <c:pt idx="30">
                  <c:v>7.6573367600964968</c:v>
                </c:pt>
                <c:pt idx="31">
                  <c:v>7.7790777158792093</c:v>
                </c:pt>
                <c:pt idx="32">
                  <c:v>7.8937330732851807</c:v>
                </c:pt>
                <c:pt idx="33">
                  <c:v>8.001619777439581</c:v>
                </c:pt>
                <c:pt idx="34">
                  <c:v>8.1030529692699336</c:v>
                </c:pt>
                <c:pt idx="35">
                  <c:v>8.1983440955187614</c:v>
                </c:pt>
                <c:pt idx="36">
                  <c:v>8.2877992970650887</c:v>
                </c:pt>
                <c:pt idx="37">
                  <c:v>8.3717180558048216</c:v>
                </c:pt>
                <c:pt idx="38">
                  <c:v>8.4503920791906388</c:v>
                </c:pt>
                <c:pt idx="39">
                  <c:v>8.5241044010465359</c:v>
                </c:pt>
                <c:pt idx="40">
                  <c:v>8.5931286773279645</c:v>
                </c:pt>
                <c:pt idx="41">
                  <c:v>8.657728655982627</c:v>
                </c:pt>
                <c:pt idx="42">
                  <c:v>8.7181578008790499</c:v>
                </c:pt>
                <c:pt idx="43">
                  <c:v>8.7746590508220805</c:v>
                </c:pt>
                <c:pt idx="44">
                  <c:v>8.8274646958915284</c:v>
                </c:pt>
                <c:pt idx="45">
                  <c:v>8.8767963546595965</c:v>
                </c:pt>
                <c:pt idx="46">
                  <c:v>8.9228650372126364</c:v>
                </c:pt>
                <c:pt idx="47">
                  <c:v>8.965871280282613</c:v>
                </c:pt>
                <c:pt idx="48">
                  <c:v>9.006005342150635</c:v>
                </c:pt>
                <c:pt idx="49">
                  <c:v>9.0434474462954118</c:v>
                </c:pt>
                <c:pt idx="50">
                  <c:v>9.0783680640054563</c:v>
                </c:pt>
                <c:pt idx="51">
                  <c:v>9.1109282273436261</c:v>
                </c:pt>
                <c:pt idx="52">
                  <c:v>9.1412798649385216</c:v>
                </c:pt>
                <c:pt idx="53">
                  <c:v>9.1695661540758753</c:v>
                </c:pt>
                <c:pt idx="54">
                  <c:v>9.1959218834729608</c:v>
                </c:pt>
                <c:pt idx="55">
                  <c:v>9.2204738219423756</c:v>
                </c:pt>
                <c:pt idx="56">
                  <c:v>9.2433410888901637</c:v>
                </c:pt>
                <c:pt idx="57">
                  <c:v>9.2646355232525472</c:v>
                </c:pt>
                <c:pt idx="58">
                  <c:v>9.2844620480590656</c:v>
                </c:pt>
                <c:pt idx="59">
                  <c:v>9.3029190283244532</c:v>
                </c:pt>
                <c:pt idx="60">
                  <c:v>9.3200986204212306</c:v>
                </c:pt>
                <c:pt idx="61">
                  <c:v>9.3360871114769424</c:v>
                </c:pt>
                <c:pt idx="62">
                  <c:v>9.3509652476782659</c:v>
                </c:pt>
                <c:pt idx="63">
                  <c:v>9.3648085506554573</c:v>
                </c:pt>
                <c:pt idx="64">
                  <c:v>9.3776876213689295</c:v>
                </c:pt>
                <c:pt idx="65">
                  <c:v>9.389668431130394</c:v>
                </c:pt>
                <c:pt idx="66">
                  <c:v>9.4008125995683187</c:v>
                </c:pt>
                <c:pt idx="67">
                  <c:v>9.4111776594950953</c:v>
                </c:pt>
                <c:pt idx="68">
                  <c:v>9.4208173087555913</c:v>
                </c:pt>
                <c:pt idx="69">
                  <c:v>9.4297816492362472</c:v>
                </c:pt>
                <c:pt idx="70">
                  <c:v>9.4381174132944281</c:v>
                </c:pt>
                <c:pt idx="71">
                  <c:v>9.4458681779310716</c:v>
                </c:pt>
                <c:pt idx="72">
                  <c:v>9.4530745670789589</c:v>
                </c:pt>
                <c:pt idx="73">
                  <c:v>9.4597744424159806</c:v>
                </c:pt>
                <c:pt idx="74">
                  <c:v>9.4660030831391886</c:v>
                </c:pt>
                <c:pt idx="75">
                  <c:v>9.471793355153352</c:v>
                </c:pt>
                <c:pt idx="76">
                  <c:v>9.477175870138062</c:v>
                </c:pt>
                <c:pt idx="77">
                  <c:v>9.4821791349619442</c:v>
                </c:pt>
                <c:pt idx="78">
                  <c:v>9.4868296919117672</c:v>
                </c:pt>
                <c:pt idx="79">
                  <c:v>9.4911522501994821</c:v>
                </c:pt>
                <c:pt idx="80">
                  <c:v>9.4951698092021708</c:v>
                </c:pt>
                <c:pt idx="81">
                  <c:v>9.498903773879249</c:v>
                </c:pt>
                <c:pt idx="82">
                  <c:v>9.5023740627984186</c:v>
                </c:pt>
                <c:pt idx="83">
                  <c:v>9.5055992091877872</c:v>
                </c:pt>
                <c:pt idx="84">
                  <c:v>9.5085964554159901</c:v>
                </c:pt>
                <c:pt idx="85">
                  <c:v>9.5113818412862106</c:v>
                </c:pt>
                <c:pt idx="86">
                  <c:v>9.513970286513171</c:v>
                </c:pt>
                <c:pt idx="87">
                  <c:v>9.5163756677354172</c:v>
                </c:pt>
                <c:pt idx="88">
                  <c:v>9.5186108903982873</c:v>
                </c:pt>
                <c:pt idx="89">
                  <c:v>9.520687955826217</c:v>
                </c:pt>
                <c:pt idx="90">
                  <c:v>9.5226180237864035</c:v>
                </c:pt>
                <c:pt idx="91">
                  <c:v>9.5244114708298984</c:v>
                </c:pt>
                <c:pt idx="92">
                  <c:v>9.5260779446801909</c:v>
                </c:pt>
                <c:pt idx="93">
                  <c:v>9.5276264149244962</c:v>
                </c:pt>
                <c:pt idx="94">
                  <c:v>9.5290652202479418</c:v>
                </c:pt>
                <c:pt idx="95">
                  <c:v>9.5304021124370522</c:v>
                </c:pt>
                <c:pt idx="96">
                  <c:v>9.5316442973652968</c:v>
                </c:pt>
                <c:pt idx="97">
                  <c:v>9.5327984731605326</c:v>
                </c:pt>
                <c:pt idx="98">
                  <c:v>9.5338708657422302</c:v>
                </c:pt>
                <c:pt idx="99">
                  <c:v>9.5348672619042176</c:v>
                </c:pt>
                <c:pt idx="100">
                  <c:v>9.5357930401081621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193-405B-8F6F-B0456D2EA539}"/>
            </c:ext>
          </c:extLst>
        </c:ser>
        <c:ser>
          <c:idx val="1"/>
          <c:order val="1"/>
          <c:tx>
            <c:strRef>
              <c:f>Sheet1!$C$10</c:f>
              <c:strCache>
                <c:ptCount val="1"/>
                <c:pt idx="0">
                  <c:v>Vinitial</c:v>
                </c:pt>
              </c:strCache>
            </c:strRef>
          </c:tx>
          <c:spPr>
            <a:ln w="31348">
              <a:solidFill>
                <a:srgbClr val="FF00FF"/>
              </a:solidFill>
              <a:prstDash val="solid"/>
            </a:ln>
          </c:spPr>
          <c:marker>
            <c:symbol val="none"/>
          </c:marker>
          <c:xVal>
            <c:numRef>
              <c:f>Sheet1!$A$11:$A$192</c:f>
              <c:numCache>
                <c:formatCode>General</c:formatCode>
                <c:ptCount val="182"/>
                <c:pt idx="0">
                  <c:v>0</c:v>
                </c:pt>
                <c:pt idx="1">
                  <c:v>0.35858762798352356</c:v>
                </c:pt>
                <c:pt idx="2">
                  <c:v>0.71717525596704701</c:v>
                </c:pt>
                <c:pt idx="3">
                  <c:v>1.0757628839505706</c:v>
                </c:pt>
                <c:pt idx="4">
                  <c:v>1.434350511934094</c:v>
                </c:pt>
                <c:pt idx="5">
                  <c:v>1.7929381399176179</c:v>
                </c:pt>
                <c:pt idx="6">
                  <c:v>2.1515257679011413</c:v>
                </c:pt>
                <c:pt idx="7">
                  <c:v>2.5101133958846638</c:v>
                </c:pt>
                <c:pt idx="8">
                  <c:v>2.8687010238681871</c:v>
                </c:pt>
                <c:pt idx="9">
                  <c:v>3.2272886518517114</c:v>
                </c:pt>
                <c:pt idx="10">
                  <c:v>3.5858762798352344</c:v>
                </c:pt>
                <c:pt idx="11">
                  <c:v>3.9444639078187578</c:v>
                </c:pt>
                <c:pt idx="12">
                  <c:v>4.3030515358022816</c:v>
                </c:pt>
                <c:pt idx="13">
                  <c:v>4.6616391637858063</c:v>
                </c:pt>
                <c:pt idx="14">
                  <c:v>5.0202267917693302</c:v>
                </c:pt>
                <c:pt idx="15">
                  <c:v>5.3788144197528522</c:v>
                </c:pt>
                <c:pt idx="16">
                  <c:v>5.737402047736377</c:v>
                </c:pt>
                <c:pt idx="17">
                  <c:v>6.0959896757198999</c:v>
                </c:pt>
                <c:pt idx="18">
                  <c:v>6.4545773037034255</c:v>
                </c:pt>
                <c:pt idx="19">
                  <c:v>6.8131649316869476</c:v>
                </c:pt>
                <c:pt idx="20">
                  <c:v>7.1717525596704714</c:v>
                </c:pt>
                <c:pt idx="21">
                  <c:v>7.530340187653997</c:v>
                </c:pt>
                <c:pt idx="22">
                  <c:v>7.88892781563752</c:v>
                </c:pt>
                <c:pt idx="23">
                  <c:v>8.2475154436210421</c:v>
                </c:pt>
                <c:pt idx="24">
                  <c:v>8.606103071604565</c:v>
                </c:pt>
                <c:pt idx="25">
                  <c:v>8.9646906995880915</c:v>
                </c:pt>
                <c:pt idx="26">
                  <c:v>9.3232783275716109</c:v>
                </c:pt>
                <c:pt idx="27">
                  <c:v>9.6818659555551339</c:v>
                </c:pt>
                <c:pt idx="28">
                  <c:v>10.040453583538659</c:v>
                </c:pt>
                <c:pt idx="29">
                  <c:v>10.399041211522183</c:v>
                </c:pt>
                <c:pt idx="30">
                  <c:v>10.757628839505704</c:v>
                </c:pt>
                <c:pt idx="31">
                  <c:v>11.116216467489227</c:v>
                </c:pt>
                <c:pt idx="32">
                  <c:v>11.47480409547275</c:v>
                </c:pt>
                <c:pt idx="33">
                  <c:v>11.833391723456272</c:v>
                </c:pt>
                <c:pt idx="34">
                  <c:v>12.191979351439794</c:v>
                </c:pt>
                <c:pt idx="35">
                  <c:v>12.550566979423323</c:v>
                </c:pt>
                <c:pt idx="36">
                  <c:v>12.909154607406844</c:v>
                </c:pt>
                <c:pt idx="37">
                  <c:v>13.267742235390367</c:v>
                </c:pt>
                <c:pt idx="38">
                  <c:v>13.626329863373886</c:v>
                </c:pt>
                <c:pt idx="39">
                  <c:v>13.984917491357411</c:v>
                </c:pt>
                <c:pt idx="40">
                  <c:v>14.343505119340936</c:v>
                </c:pt>
                <c:pt idx="41">
                  <c:v>14.702092747324457</c:v>
                </c:pt>
                <c:pt idx="42">
                  <c:v>15.060680375307983</c:v>
                </c:pt>
                <c:pt idx="43">
                  <c:v>15.419268003291501</c:v>
                </c:pt>
                <c:pt idx="44">
                  <c:v>15.777855631275024</c:v>
                </c:pt>
                <c:pt idx="45">
                  <c:v>16.136443259258552</c:v>
                </c:pt>
                <c:pt idx="46">
                  <c:v>16.49503088724207</c:v>
                </c:pt>
                <c:pt idx="47">
                  <c:v>16.853618515225595</c:v>
                </c:pt>
                <c:pt idx="48">
                  <c:v>17.212206143209123</c:v>
                </c:pt>
                <c:pt idx="49">
                  <c:v>17.570793771192644</c:v>
                </c:pt>
                <c:pt idx="50">
                  <c:v>17.929381399176172</c:v>
                </c:pt>
                <c:pt idx="51">
                  <c:v>18.287969027159697</c:v>
                </c:pt>
                <c:pt idx="52">
                  <c:v>18.646556655143222</c:v>
                </c:pt>
                <c:pt idx="53">
                  <c:v>19.005144283126739</c:v>
                </c:pt>
                <c:pt idx="54">
                  <c:v>19.363731911110268</c:v>
                </c:pt>
                <c:pt idx="55">
                  <c:v>19.722319539093789</c:v>
                </c:pt>
                <c:pt idx="56">
                  <c:v>20.080907167077321</c:v>
                </c:pt>
                <c:pt idx="57">
                  <c:v>20.439494795060842</c:v>
                </c:pt>
                <c:pt idx="58">
                  <c:v>20.79808242304437</c:v>
                </c:pt>
                <c:pt idx="59">
                  <c:v>21.156670051027891</c:v>
                </c:pt>
                <c:pt idx="60">
                  <c:v>21.515257679011423</c:v>
                </c:pt>
                <c:pt idx="61">
                  <c:v>21.873845306994944</c:v>
                </c:pt>
                <c:pt idx="62">
                  <c:v>22.232432934978466</c:v>
                </c:pt>
                <c:pt idx="63">
                  <c:v>22.591020562961987</c:v>
                </c:pt>
                <c:pt idx="64">
                  <c:v>22.949608190945519</c:v>
                </c:pt>
                <c:pt idx="65">
                  <c:v>23.30819581892904</c:v>
                </c:pt>
                <c:pt idx="66">
                  <c:v>23.666783446912568</c:v>
                </c:pt>
                <c:pt idx="67">
                  <c:v>24.025371074896093</c:v>
                </c:pt>
                <c:pt idx="68">
                  <c:v>24.383958702879621</c:v>
                </c:pt>
                <c:pt idx="69">
                  <c:v>24.742546330863131</c:v>
                </c:pt>
                <c:pt idx="70">
                  <c:v>25.10113395884667</c:v>
                </c:pt>
                <c:pt idx="71">
                  <c:v>25.459721586830188</c:v>
                </c:pt>
                <c:pt idx="72">
                  <c:v>25.818309214813716</c:v>
                </c:pt>
                <c:pt idx="73">
                  <c:v>26.176896842797237</c:v>
                </c:pt>
                <c:pt idx="74">
                  <c:v>26.535484470780766</c:v>
                </c:pt>
                <c:pt idx="75">
                  <c:v>26.894072098764287</c:v>
                </c:pt>
                <c:pt idx="76">
                  <c:v>27.252659726747812</c:v>
                </c:pt>
                <c:pt idx="77">
                  <c:v>27.611247354731336</c:v>
                </c:pt>
                <c:pt idx="78">
                  <c:v>27.969834982714861</c:v>
                </c:pt>
                <c:pt idx="79">
                  <c:v>28.328422610698389</c:v>
                </c:pt>
                <c:pt idx="80">
                  <c:v>28.687010238681911</c:v>
                </c:pt>
                <c:pt idx="81">
                  <c:v>29.045597866665435</c:v>
                </c:pt>
                <c:pt idx="82">
                  <c:v>29.404185494648967</c:v>
                </c:pt>
                <c:pt idx="83">
                  <c:v>29.762773122632488</c:v>
                </c:pt>
                <c:pt idx="84">
                  <c:v>30.12136075061602</c:v>
                </c:pt>
                <c:pt idx="85">
                  <c:v>30.479948378599534</c:v>
                </c:pt>
                <c:pt idx="86">
                  <c:v>30.838536006583059</c:v>
                </c:pt>
                <c:pt idx="87">
                  <c:v>31.197123634566587</c:v>
                </c:pt>
                <c:pt idx="88">
                  <c:v>31.555711262550112</c:v>
                </c:pt>
                <c:pt idx="89">
                  <c:v>31.914298890533633</c:v>
                </c:pt>
                <c:pt idx="90">
                  <c:v>32.272886518517154</c:v>
                </c:pt>
                <c:pt idx="91">
                  <c:v>32.631474146500686</c:v>
                </c:pt>
                <c:pt idx="92">
                  <c:v>32.990061774484204</c:v>
                </c:pt>
                <c:pt idx="93">
                  <c:v>33.348649402467728</c:v>
                </c:pt>
                <c:pt idx="94">
                  <c:v>33.70723703045126</c:v>
                </c:pt>
                <c:pt idx="95">
                  <c:v>34.065824658434785</c:v>
                </c:pt>
                <c:pt idx="96">
                  <c:v>34.42441228641831</c:v>
                </c:pt>
                <c:pt idx="97">
                  <c:v>34.782999914401849</c:v>
                </c:pt>
                <c:pt idx="98">
                  <c:v>35.141587542385352</c:v>
                </c:pt>
                <c:pt idx="99">
                  <c:v>35.500175170368891</c:v>
                </c:pt>
                <c:pt idx="100">
                  <c:v>35.858762798352402</c:v>
                </c:pt>
              </c:numCache>
            </c:numRef>
          </c:xVal>
          <c:yVal>
            <c:numRef>
              <c:f>Sheet1!$C$11:$C$192</c:f>
              <c:numCache>
                <c:formatCode>General</c:formatCode>
                <c:ptCount val="182"/>
                <c:pt idx="0">
                  <c:v>0</c:v>
                </c:pt>
                <c:pt idx="1">
                  <c:v>0.35141587542385322</c:v>
                </c:pt>
                <c:pt idx="2">
                  <c:v>0.70283175084770622</c:v>
                </c:pt>
                <c:pt idx="3">
                  <c:v>1.0542476262715597</c:v>
                </c:pt>
                <c:pt idx="4">
                  <c:v>1.4056635016954122</c:v>
                </c:pt>
                <c:pt idx="5">
                  <c:v>1.7570793771192652</c:v>
                </c:pt>
                <c:pt idx="6">
                  <c:v>2.1084952525431184</c:v>
                </c:pt>
                <c:pt idx="7">
                  <c:v>2.4599111279669712</c:v>
                </c:pt>
                <c:pt idx="8">
                  <c:v>2.811327003390824</c:v>
                </c:pt>
                <c:pt idx="9">
                  <c:v>3.1627428788146772</c:v>
                </c:pt>
                <c:pt idx="10">
                  <c:v>3.51415875423853</c:v>
                </c:pt>
                <c:pt idx="11">
                  <c:v>3.8655746296623832</c:v>
                </c:pt>
                <c:pt idx="12">
                  <c:v>4.216990505086236</c:v>
                </c:pt>
                <c:pt idx="13">
                  <c:v>4.5684063805100896</c:v>
                </c:pt>
                <c:pt idx="14">
                  <c:v>4.9198222559339433</c:v>
                </c:pt>
                <c:pt idx="15">
                  <c:v>5.2712381313577978</c:v>
                </c:pt>
                <c:pt idx="16">
                  <c:v>5.6226540067816497</c:v>
                </c:pt>
                <c:pt idx="17">
                  <c:v>5.9740698822055034</c:v>
                </c:pt>
                <c:pt idx="18">
                  <c:v>6.3254857576293553</c:v>
                </c:pt>
                <c:pt idx="19">
                  <c:v>6.6769016330532107</c:v>
                </c:pt>
                <c:pt idx="20">
                  <c:v>7.0283175084770626</c:v>
                </c:pt>
                <c:pt idx="21">
                  <c:v>7.379733383900918</c:v>
                </c:pt>
                <c:pt idx="22">
                  <c:v>7.7311492593247708</c:v>
                </c:pt>
                <c:pt idx="23">
                  <c:v>8.0825651347486254</c:v>
                </c:pt>
                <c:pt idx="24">
                  <c:v>8.4339810101724737</c:v>
                </c:pt>
                <c:pt idx="25">
                  <c:v>8.7853968855963291</c:v>
                </c:pt>
                <c:pt idx="26">
                  <c:v>9.1368127610201793</c:v>
                </c:pt>
                <c:pt idx="27">
                  <c:v>9.4882286364440329</c:v>
                </c:pt>
                <c:pt idx="28">
                  <c:v>9.5479207525866272</c:v>
                </c:pt>
                <c:pt idx="29">
                  <c:v>9.5479207525866272</c:v>
                </c:pt>
                <c:pt idx="30">
                  <c:v>9.5479207525866272</c:v>
                </c:pt>
                <c:pt idx="31">
                  <c:v>9.5479207525866272</c:v>
                </c:pt>
                <c:pt idx="32">
                  <c:v>9.5479207525866272</c:v>
                </c:pt>
                <c:pt idx="33">
                  <c:v>9.5479207525866272</c:v>
                </c:pt>
                <c:pt idx="34">
                  <c:v>9.5479207525866272</c:v>
                </c:pt>
                <c:pt idx="35">
                  <c:v>9.5479207525866272</c:v>
                </c:pt>
                <c:pt idx="36">
                  <c:v>9.5479207525866272</c:v>
                </c:pt>
                <c:pt idx="37">
                  <c:v>9.5479207525866272</c:v>
                </c:pt>
                <c:pt idx="38">
                  <c:v>9.5479207525866272</c:v>
                </c:pt>
                <c:pt idx="39">
                  <c:v>9.5479207525866272</c:v>
                </c:pt>
                <c:pt idx="40">
                  <c:v>9.5479207525866272</c:v>
                </c:pt>
                <c:pt idx="41">
                  <c:v>9.5479207525866272</c:v>
                </c:pt>
                <c:pt idx="42">
                  <c:v>9.5479207525866272</c:v>
                </c:pt>
                <c:pt idx="43">
                  <c:v>9.5479207525866272</c:v>
                </c:pt>
                <c:pt idx="44">
                  <c:v>9.5479207525866272</c:v>
                </c:pt>
                <c:pt idx="45">
                  <c:v>9.5479207525866272</c:v>
                </c:pt>
                <c:pt idx="46">
                  <c:v>9.5479207525866272</c:v>
                </c:pt>
                <c:pt idx="47">
                  <c:v>9.5479207525866272</c:v>
                </c:pt>
                <c:pt idx="48">
                  <c:v>9.5479207525866272</c:v>
                </c:pt>
                <c:pt idx="49">
                  <c:v>9.5479207525866272</c:v>
                </c:pt>
                <c:pt idx="50">
                  <c:v>9.5479207525866272</c:v>
                </c:pt>
                <c:pt idx="51">
                  <c:v>9.5479207525866272</c:v>
                </c:pt>
                <c:pt idx="52">
                  <c:v>9.5479207525866272</c:v>
                </c:pt>
                <c:pt idx="53">
                  <c:v>9.5479207525866272</c:v>
                </c:pt>
                <c:pt idx="54">
                  <c:v>9.5479207525866272</c:v>
                </c:pt>
                <c:pt idx="55">
                  <c:v>9.5479207525866272</c:v>
                </c:pt>
                <c:pt idx="56">
                  <c:v>9.5479207525866272</c:v>
                </c:pt>
                <c:pt idx="57">
                  <c:v>9.5479207525866272</c:v>
                </c:pt>
                <c:pt idx="58">
                  <c:v>9.5479207525866272</c:v>
                </c:pt>
                <c:pt idx="59">
                  <c:v>9.5479207525866272</c:v>
                </c:pt>
                <c:pt idx="60">
                  <c:v>9.5479207525866272</c:v>
                </c:pt>
                <c:pt idx="61">
                  <c:v>9.5479207525866272</c:v>
                </c:pt>
                <c:pt idx="62">
                  <c:v>9.5479207525866272</c:v>
                </c:pt>
                <c:pt idx="63">
                  <c:v>9.5479207525866272</c:v>
                </c:pt>
                <c:pt idx="64">
                  <c:v>9.5479207525866272</c:v>
                </c:pt>
                <c:pt idx="65">
                  <c:v>9.5479207525866272</c:v>
                </c:pt>
                <c:pt idx="66">
                  <c:v>9.5479207525866272</c:v>
                </c:pt>
                <c:pt idx="67">
                  <c:v>9.5479207525866272</c:v>
                </c:pt>
                <c:pt idx="68">
                  <c:v>9.5479207525866272</c:v>
                </c:pt>
                <c:pt idx="69">
                  <c:v>9.5479207525866272</c:v>
                </c:pt>
                <c:pt idx="70">
                  <c:v>9.5479207525866272</c:v>
                </c:pt>
                <c:pt idx="71">
                  <c:v>9.5479207525866272</c:v>
                </c:pt>
                <c:pt idx="72">
                  <c:v>9.5479207525866272</c:v>
                </c:pt>
                <c:pt idx="73">
                  <c:v>9.5479207525866272</c:v>
                </c:pt>
                <c:pt idx="74">
                  <c:v>9.5479207525866272</c:v>
                </c:pt>
                <c:pt idx="75">
                  <c:v>9.5479207525866272</c:v>
                </c:pt>
                <c:pt idx="76">
                  <c:v>9.5479207525866272</c:v>
                </c:pt>
                <c:pt idx="77">
                  <c:v>9.5479207525866272</c:v>
                </c:pt>
                <c:pt idx="78">
                  <c:v>9.5479207525866272</c:v>
                </c:pt>
                <c:pt idx="79">
                  <c:v>9.5479207525866272</c:v>
                </c:pt>
                <c:pt idx="80">
                  <c:v>9.5479207525866272</c:v>
                </c:pt>
                <c:pt idx="81">
                  <c:v>9.5479207525866272</c:v>
                </c:pt>
                <c:pt idx="82">
                  <c:v>9.5479207525866272</c:v>
                </c:pt>
                <c:pt idx="83">
                  <c:v>9.5479207525866272</c:v>
                </c:pt>
                <c:pt idx="84">
                  <c:v>9.5479207525866272</c:v>
                </c:pt>
                <c:pt idx="85">
                  <c:v>9.5479207525866272</c:v>
                </c:pt>
                <c:pt idx="86">
                  <c:v>9.5479207525866272</c:v>
                </c:pt>
                <c:pt idx="87">
                  <c:v>9.5479207525866272</c:v>
                </c:pt>
                <c:pt idx="88">
                  <c:v>9.5479207525866272</c:v>
                </c:pt>
                <c:pt idx="89">
                  <c:v>9.5479207525866272</c:v>
                </c:pt>
                <c:pt idx="90">
                  <c:v>9.5479207525866272</c:v>
                </c:pt>
                <c:pt idx="91">
                  <c:v>9.5479207525866272</c:v>
                </c:pt>
                <c:pt idx="92">
                  <c:v>9.5479207525866272</c:v>
                </c:pt>
                <c:pt idx="93">
                  <c:v>9.5479207525866272</c:v>
                </c:pt>
                <c:pt idx="94">
                  <c:v>9.5479207525866272</c:v>
                </c:pt>
                <c:pt idx="95">
                  <c:v>9.5479207525866272</c:v>
                </c:pt>
                <c:pt idx="96">
                  <c:v>9.5479207525866272</c:v>
                </c:pt>
                <c:pt idx="97">
                  <c:v>9.5479207525866272</c:v>
                </c:pt>
                <c:pt idx="98">
                  <c:v>9.5479207525866272</c:v>
                </c:pt>
                <c:pt idx="99">
                  <c:v>9.5479207525866272</c:v>
                </c:pt>
                <c:pt idx="100">
                  <c:v>9.5479207525866272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193-405B-8F6F-B0456D2EA539}"/>
            </c:ext>
          </c:extLst>
        </c:ser>
        <c:ser>
          <c:idx val="2"/>
          <c:order val="2"/>
          <c:tx>
            <c:strRef>
              <c:f>Sheet1!$D$10</c:f>
              <c:strCache>
                <c:ptCount val="1"/>
                <c:pt idx="0">
                  <c:v>Vfinal</c:v>
                </c:pt>
              </c:strCache>
            </c:strRef>
          </c:tx>
          <c:spPr>
            <a:ln w="31348">
              <a:solidFill>
                <a:srgbClr val="336666"/>
              </a:solidFill>
              <a:prstDash val="solid"/>
            </a:ln>
          </c:spPr>
          <c:marker>
            <c:symbol val="none"/>
          </c:marker>
          <c:xVal>
            <c:numRef>
              <c:f>Sheet1!$A$11:$A$192</c:f>
              <c:numCache>
                <c:formatCode>General</c:formatCode>
                <c:ptCount val="182"/>
                <c:pt idx="0">
                  <c:v>0</c:v>
                </c:pt>
                <c:pt idx="1">
                  <c:v>0.35858762798352356</c:v>
                </c:pt>
                <c:pt idx="2">
                  <c:v>0.71717525596704701</c:v>
                </c:pt>
                <c:pt idx="3">
                  <c:v>1.0757628839505706</c:v>
                </c:pt>
                <c:pt idx="4">
                  <c:v>1.434350511934094</c:v>
                </c:pt>
                <c:pt idx="5">
                  <c:v>1.7929381399176179</c:v>
                </c:pt>
                <c:pt idx="6">
                  <c:v>2.1515257679011413</c:v>
                </c:pt>
                <c:pt idx="7">
                  <c:v>2.5101133958846638</c:v>
                </c:pt>
                <c:pt idx="8">
                  <c:v>2.8687010238681871</c:v>
                </c:pt>
                <c:pt idx="9">
                  <c:v>3.2272886518517114</c:v>
                </c:pt>
                <c:pt idx="10">
                  <c:v>3.5858762798352344</c:v>
                </c:pt>
                <c:pt idx="11">
                  <c:v>3.9444639078187578</c:v>
                </c:pt>
                <c:pt idx="12">
                  <c:v>4.3030515358022816</c:v>
                </c:pt>
                <c:pt idx="13">
                  <c:v>4.6616391637858063</c:v>
                </c:pt>
                <c:pt idx="14">
                  <c:v>5.0202267917693302</c:v>
                </c:pt>
                <c:pt idx="15">
                  <c:v>5.3788144197528522</c:v>
                </c:pt>
                <c:pt idx="16">
                  <c:v>5.737402047736377</c:v>
                </c:pt>
                <c:pt idx="17">
                  <c:v>6.0959896757198999</c:v>
                </c:pt>
                <c:pt idx="18">
                  <c:v>6.4545773037034255</c:v>
                </c:pt>
                <c:pt idx="19">
                  <c:v>6.8131649316869476</c:v>
                </c:pt>
                <c:pt idx="20">
                  <c:v>7.1717525596704714</c:v>
                </c:pt>
                <c:pt idx="21">
                  <c:v>7.530340187653997</c:v>
                </c:pt>
                <c:pt idx="22">
                  <c:v>7.88892781563752</c:v>
                </c:pt>
                <c:pt idx="23">
                  <c:v>8.2475154436210421</c:v>
                </c:pt>
                <c:pt idx="24">
                  <c:v>8.606103071604565</c:v>
                </c:pt>
                <c:pt idx="25">
                  <c:v>8.9646906995880915</c:v>
                </c:pt>
                <c:pt idx="26">
                  <c:v>9.3232783275716109</c:v>
                </c:pt>
                <c:pt idx="27">
                  <c:v>9.6818659555551339</c:v>
                </c:pt>
                <c:pt idx="28">
                  <c:v>10.040453583538659</c:v>
                </c:pt>
                <c:pt idx="29">
                  <c:v>10.399041211522183</c:v>
                </c:pt>
                <c:pt idx="30">
                  <c:v>10.757628839505704</c:v>
                </c:pt>
                <c:pt idx="31">
                  <c:v>11.116216467489227</c:v>
                </c:pt>
                <c:pt idx="32">
                  <c:v>11.47480409547275</c:v>
                </c:pt>
                <c:pt idx="33">
                  <c:v>11.833391723456272</c:v>
                </c:pt>
                <c:pt idx="34">
                  <c:v>12.191979351439794</c:v>
                </c:pt>
                <c:pt idx="35">
                  <c:v>12.550566979423323</c:v>
                </c:pt>
                <c:pt idx="36">
                  <c:v>12.909154607406844</c:v>
                </c:pt>
                <c:pt idx="37">
                  <c:v>13.267742235390367</c:v>
                </c:pt>
                <c:pt idx="38">
                  <c:v>13.626329863373886</c:v>
                </c:pt>
                <c:pt idx="39">
                  <c:v>13.984917491357411</c:v>
                </c:pt>
                <c:pt idx="40">
                  <c:v>14.343505119340936</c:v>
                </c:pt>
                <c:pt idx="41">
                  <c:v>14.702092747324457</c:v>
                </c:pt>
                <c:pt idx="42">
                  <c:v>15.060680375307983</c:v>
                </c:pt>
                <c:pt idx="43">
                  <c:v>15.419268003291501</c:v>
                </c:pt>
                <c:pt idx="44">
                  <c:v>15.777855631275024</c:v>
                </c:pt>
                <c:pt idx="45">
                  <c:v>16.136443259258552</c:v>
                </c:pt>
                <c:pt idx="46">
                  <c:v>16.49503088724207</c:v>
                </c:pt>
                <c:pt idx="47">
                  <c:v>16.853618515225595</c:v>
                </c:pt>
                <c:pt idx="48">
                  <c:v>17.212206143209123</c:v>
                </c:pt>
                <c:pt idx="49">
                  <c:v>17.570793771192644</c:v>
                </c:pt>
                <c:pt idx="50">
                  <c:v>17.929381399176172</c:v>
                </c:pt>
                <c:pt idx="51">
                  <c:v>18.287969027159697</c:v>
                </c:pt>
                <c:pt idx="52">
                  <c:v>18.646556655143222</c:v>
                </c:pt>
                <c:pt idx="53">
                  <c:v>19.005144283126739</c:v>
                </c:pt>
                <c:pt idx="54">
                  <c:v>19.363731911110268</c:v>
                </c:pt>
                <c:pt idx="55">
                  <c:v>19.722319539093789</c:v>
                </c:pt>
                <c:pt idx="56">
                  <c:v>20.080907167077321</c:v>
                </c:pt>
                <c:pt idx="57">
                  <c:v>20.439494795060842</c:v>
                </c:pt>
                <c:pt idx="58">
                  <c:v>20.79808242304437</c:v>
                </c:pt>
                <c:pt idx="59">
                  <c:v>21.156670051027891</c:v>
                </c:pt>
                <c:pt idx="60">
                  <c:v>21.515257679011423</c:v>
                </c:pt>
                <c:pt idx="61">
                  <c:v>21.873845306994944</c:v>
                </c:pt>
                <c:pt idx="62">
                  <c:v>22.232432934978466</c:v>
                </c:pt>
                <c:pt idx="63">
                  <c:v>22.591020562961987</c:v>
                </c:pt>
                <c:pt idx="64">
                  <c:v>22.949608190945519</c:v>
                </c:pt>
                <c:pt idx="65">
                  <c:v>23.30819581892904</c:v>
                </c:pt>
                <c:pt idx="66">
                  <c:v>23.666783446912568</c:v>
                </c:pt>
                <c:pt idx="67">
                  <c:v>24.025371074896093</c:v>
                </c:pt>
                <c:pt idx="68">
                  <c:v>24.383958702879621</c:v>
                </c:pt>
                <c:pt idx="69">
                  <c:v>24.742546330863131</c:v>
                </c:pt>
                <c:pt idx="70">
                  <c:v>25.10113395884667</c:v>
                </c:pt>
                <c:pt idx="71">
                  <c:v>25.459721586830188</c:v>
                </c:pt>
                <c:pt idx="72">
                  <c:v>25.818309214813716</c:v>
                </c:pt>
                <c:pt idx="73">
                  <c:v>26.176896842797237</c:v>
                </c:pt>
                <c:pt idx="74">
                  <c:v>26.535484470780766</c:v>
                </c:pt>
                <c:pt idx="75">
                  <c:v>26.894072098764287</c:v>
                </c:pt>
                <c:pt idx="76">
                  <c:v>27.252659726747812</c:v>
                </c:pt>
                <c:pt idx="77">
                  <c:v>27.611247354731336</c:v>
                </c:pt>
                <c:pt idx="78">
                  <c:v>27.969834982714861</c:v>
                </c:pt>
                <c:pt idx="79">
                  <c:v>28.328422610698389</c:v>
                </c:pt>
                <c:pt idx="80">
                  <c:v>28.687010238681911</c:v>
                </c:pt>
                <c:pt idx="81">
                  <c:v>29.045597866665435</c:v>
                </c:pt>
                <c:pt idx="82">
                  <c:v>29.404185494648967</c:v>
                </c:pt>
                <c:pt idx="83">
                  <c:v>29.762773122632488</c:v>
                </c:pt>
                <c:pt idx="84">
                  <c:v>30.12136075061602</c:v>
                </c:pt>
                <c:pt idx="85">
                  <c:v>30.479948378599534</c:v>
                </c:pt>
                <c:pt idx="86">
                  <c:v>30.838536006583059</c:v>
                </c:pt>
                <c:pt idx="87">
                  <c:v>31.197123634566587</c:v>
                </c:pt>
                <c:pt idx="88">
                  <c:v>31.555711262550112</c:v>
                </c:pt>
                <c:pt idx="89">
                  <c:v>31.914298890533633</c:v>
                </c:pt>
                <c:pt idx="90">
                  <c:v>32.272886518517154</c:v>
                </c:pt>
                <c:pt idx="91">
                  <c:v>32.631474146500686</c:v>
                </c:pt>
                <c:pt idx="92">
                  <c:v>32.990061774484204</c:v>
                </c:pt>
                <c:pt idx="93">
                  <c:v>33.348649402467728</c:v>
                </c:pt>
                <c:pt idx="94">
                  <c:v>33.70723703045126</c:v>
                </c:pt>
                <c:pt idx="95">
                  <c:v>34.065824658434785</c:v>
                </c:pt>
                <c:pt idx="96">
                  <c:v>34.42441228641831</c:v>
                </c:pt>
                <c:pt idx="97">
                  <c:v>34.782999914401849</c:v>
                </c:pt>
                <c:pt idx="98">
                  <c:v>35.141587542385352</c:v>
                </c:pt>
                <c:pt idx="99">
                  <c:v>35.500175170368891</c:v>
                </c:pt>
                <c:pt idx="100">
                  <c:v>35.858762798352402</c:v>
                </c:pt>
              </c:numCache>
            </c:numRef>
          </c:xVal>
          <c:yVal>
            <c:numRef>
              <c:f>Sheet1!$D$11:$D$192</c:f>
              <c:numCache>
                <c:formatCode>General</c:formatCode>
                <c:ptCount val="182"/>
                <c:pt idx="0">
                  <c:v>9.5479207525866272</c:v>
                </c:pt>
                <c:pt idx="1">
                  <c:v>9.5479207525866272</c:v>
                </c:pt>
                <c:pt idx="2">
                  <c:v>9.5479207525866272</c:v>
                </c:pt>
                <c:pt idx="3">
                  <c:v>9.5479207525866272</c:v>
                </c:pt>
                <c:pt idx="4">
                  <c:v>9.5479207525866272</c:v>
                </c:pt>
                <c:pt idx="5">
                  <c:v>9.5479207525866272</c:v>
                </c:pt>
                <c:pt idx="6">
                  <c:v>9.5479207525866272</c:v>
                </c:pt>
                <c:pt idx="7">
                  <c:v>9.5479207525866272</c:v>
                </c:pt>
                <c:pt idx="8">
                  <c:v>9.5479207525866272</c:v>
                </c:pt>
                <c:pt idx="9">
                  <c:v>9.5479207525866272</c:v>
                </c:pt>
                <c:pt idx="10">
                  <c:v>9.5479207525866272</c:v>
                </c:pt>
                <c:pt idx="11">
                  <c:v>9.5479207525866272</c:v>
                </c:pt>
                <c:pt idx="12">
                  <c:v>9.5479207525866272</c:v>
                </c:pt>
                <c:pt idx="13">
                  <c:v>9.5479207525866272</c:v>
                </c:pt>
                <c:pt idx="14">
                  <c:v>9.5479207525866272</c:v>
                </c:pt>
                <c:pt idx="15">
                  <c:v>9.5479207525866272</c:v>
                </c:pt>
                <c:pt idx="16">
                  <c:v>9.5479207525866272</c:v>
                </c:pt>
                <c:pt idx="17">
                  <c:v>9.5479207525866272</c:v>
                </c:pt>
                <c:pt idx="18">
                  <c:v>9.5479207525866272</c:v>
                </c:pt>
                <c:pt idx="19">
                  <c:v>9.5479207525866272</c:v>
                </c:pt>
                <c:pt idx="20">
                  <c:v>9.5479207525866272</c:v>
                </c:pt>
                <c:pt idx="21">
                  <c:v>9.5479207525866272</c:v>
                </c:pt>
                <c:pt idx="22">
                  <c:v>9.5479207525866272</c:v>
                </c:pt>
                <c:pt idx="23">
                  <c:v>9.5479207525866272</c:v>
                </c:pt>
                <c:pt idx="24">
                  <c:v>9.5479207525866272</c:v>
                </c:pt>
                <c:pt idx="25">
                  <c:v>9.5479207525866272</c:v>
                </c:pt>
                <c:pt idx="26">
                  <c:v>9.5479207525866272</c:v>
                </c:pt>
                <c:pt idx="27">
                  <c:v>9.5479207525866272</c:v>
                </c:pt>
                <c:pt idx="28">
                  <c:v>9.5479207525866272</c:v>
                </c:pt>
                <c:pt idx="29">
                  <c:v>9.5479207525866272</c:v>
                </c:pt>
                <c:pt idx="30">
                  <c:v>9.5479207525866272</c:v>
                </c:pt>
                <c:pt idx="31">
                  <c:v>9.5479207525866272</c:v>
                </c:pt>
                <c:pt idx="32">
                  <c:v>9.5479207525866272</c:v>
                </c:pt>
                <c:pt idx="33">
                  <c:v>9.5479207525866272</c:v>
                </c:pt>
                <c:pt idx="34">
                  <c:v>9.5479207525866272</c:v>
                </c:pt>
                <c:pt idx="35">
                  <c:v>9.5479207525866272</c:v>
                </c:pt>
                <c:pt idx="36">
                  <c:v>9.5479207525866272</c:v>
                </c:pt>
                <c:pt idx="37">
                  <c:v>9.5479207525866272</c:v>
                </c:pt>
                <c:pt idx="38">
                  <c:v>9.5479207525866272</c:v>
                </c:pt>
                <c:pt idx="39">
                  <c:v>9.5479207525866272</c:v>
                </c:pt>
                <c:pt idx="40">
                  <c:v>9.5479207525866272</c:v>
                </c:pt>
                <c:pt idx="41">
                  <c:v>9.5479207525866272</c:v>
                </c:pt>
                <c:pt idx="42">
                  <c:v>9.5479207525866272</c:v>
                </c:pt>
                <c:pt idx="43">
                  <c:v>9.5479207525866272</c:v>
                </c:pt>
                <c:pt idx="44">
                  <c:v>9.5479207525866272</c:v>
                </c:pt>
                <c:pt idx="45">
                  <c:v>9.5479207525866272</c:v>
                </c:pt>
                <c:pt idx="46">
                  <c:v>9.5479207525866272</c:v>
                </c:pt>
                <c:pt idx="47">
                  <c:v>9.5479207525866272</c:v>
                </c:pt>
                <c:pt idx="48">
                  <c:v>9.5479207525866272</c:v>
                </c:pt>
                <c:pt idx="49">
                  <c:v>9.5479207525866272</c:v>
                </c:pt>
                <c:pt idx="50">
                  <c:v>9.5479207525866272</c:v>
                </c:pt>
                <c:pt idx="51">
                  <c:v>9.5479207525866272</c:v>
                </c:pt>
                <c:pt idx="52">
                  <c:v>9.5479207525866272</c:v>
                </c:pt>
                <c:pt idx="53">
                  <c:v>9.5479207525866272</c:v>
                </c:pt>
                <c:pt idx="54">
                  <c:v>9.5479207525866272</c:v>
                </c:pt>
                <c:pt idx="55">
                  <c:v>9.5479207525866272</c:v>
                </c:pt>
                <c:pt idx="56">
                  <c:v>9.5479207525866272</c:v>
                </c:pt>
                <c:pt idx="57">
                  <c:v>9.5479207525866272</c:v>
                </c:pt>
                <c:pt idx="58">
                  <c:v>9.5479207525866272</c:v>
                </c:pt>
                <c:pt idx="59">
                  <c:v>9.5479207525866272</c:v>
                </c:pt>
                <c:pt idx="60">
                  <c:v>9.5479207525866272</c:v>
                </c:pt>
                <c:pt idx="61">
                  <c:v>9.5479207525866272</c:v>
                </c:pt>
                <c:pt idx="62">
                  <c:v>9.5479207525866272</c:v>
                </c:pt>
                <c:pt idx="63">
                  <c:v>9.5479207525866272</c:v>
                </c:pt>
                <c:pt idx="64">
                  <c:v>9.5479207525866272</c:v>
                </c:pt>
                <c:pt idx="65">
                  <c:v>9.5479207525866272</c:v>
                </c:pt>
                <c:pt idx="66">
                  <c:v>9.5479207525866272</c:v>
                </c:pt>
                <c:pt idx="67">
                  <c:v>9.5479207525866272</c:v>
                </c:pt>
                <c:pt idx="68">
                  <c:v>9.5479207525866272</c:v>
                </c:pt>
                <c:pt idx="69">
                  <c:v>9.5479207525866272</c:v>
                </c:pt>
                <c:pt idx="70">
                  <c:v>9.5479207525866272</c:v>
                </c:pt>
                <c:pt idx="71">
                  <c:v>9.5479207525866272</c:v>
                </c:pt>
                <c:pt idx="72">
                  <c:v>9.5479207525866272</c:v>
                </c:pt>
                <c:pt idx="73">
                  <c:v>9.5479207525866272</c:v>
                </c:pt>
                <c:pt idx="74">
                  <c:v>9.5479207525866272</c:v>
                </c:pt>
                <c:pt idx="75">
                  <c:v>9.5479207525866272</c:v>
                </c:pt>
                <c:pt idx="76">
                  <c:v>9.5479207525866272</c:v>
                </c:pt>
                <c:pt idx="77">
                  <c:v>9.5479207525866272</c:v>
                </c:pt>
                <c:pt idx="78">
                  <c:v>9.5479207525866272</c:v>
                </c:pt>
                <c:pt idx="79">
                  <c:v>9.5479207525866272</c:v>
                </c:pt>
                <c:pt idx="80">
                  <c:v>9.5479207525866272</c:v>
                </c:pt>
                <c:pt idx="81">
                  <c:v>9.5479207525866272</c:v>
                </c:pt>
                <c:pt idx="82">
                  <c:v>9.5479207525866272</c:v>
                </c:pt>
                <c:pt idx="83">
                  <c:v>9.5479207525866272</c:v>
                </c:pt>
                <c:pt idx="84">
                  <c:v>9.5479207525866272</c:v>
                </c:pt>
                <c:pt idx="85">
                  <c:v>9.5479207525866272</c:v>
                </c:pt>
                <c:pt idx="86">
                  <c:v>9.5479207525866272</c:v>
                </c:pt>
                <c:pt idx="87">
                  <c:v>9.5479207525866272</c:v>
                </c:pt>
                <c:pt idx="88">
                  <c:v>9.5479207525866272</c:v>
                </c:pt>
                <c:pt idx="89">
                  <c:v>9.5479207525866272</c:v>
                </c:pt>
                <c:pt idx="90">
                  <c:v>9.5479207525866272</c:v>
                </c:pt>
                <c:pt idx="91">
                  <c:v>9.5479207525866272</c:v>
                </c:pt>
                <c:pt idx="92">
                  <c:v>9.5479207525866272</c:v>
                </c:pt>
                <c:pt idx="93">
                  <c:v>9.5479207525866272</c:v>
                </c:pt>
                <c:pt idx="94">
                  <c:v>9.5479207525866272</c:v>
                </c:pt>
                <c:pt idx="95">
                  <c:v>9.5479207525866272</c:v>
                </c:pt>
                <c:pt idx="96">
                  <c:v>9.5479207525866272</c:v>
                </c:pt>
                <c:pt idx="97">
                  <c:v>9.5479207525866272</c:v>
                </c:pt>
                <c:pt idx="98">
                  <c:v>9.5479207525866272</c:v>
                </c:pt>
                <c:pt idx="99">
                  <c:v>9.5479207525866272</c:v>
                </c:pt>
                <c:pt idx="100">
                  <c:v>9.5479207525866272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193-405B-8F6F-B0456D2EA5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7453056"/>
        <c:axId val="317455744"/>
      </c:scatterChart>
      <c:valAx>
        <c:axId val="3174530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728" b="0" i="0" u="none" strike="noStrike" baseline="0">
                    <a:solidFill>
                      <a:srgbClr val="000000"/>
                    </a:solidFill>
                    <a:latin typeface="Palatino"/>
                    <a:ea typeface="Palatino"/>
                    <a:cs typeface="Palatino"/>
                  </a:defRPr>
                </a:pPr>
                <a:r>
                  <a:rPr lang="en-US"/>
                  <a:t>time (s)</a:t>
                </a:r>
              </a:p>
            </c:rich>
          </c:tx>
          <c:layout>
            <c:manualLayout>
              <c:xMode val="edge"/>
              <c:yMode val="edge"/>
              <c:x val="0.48847926267281117"/>
              <c:y val="0.87215909090909105"/>
            </c:manualLayout>
          </c:layout>
          <c:overlay val="0"/>
          <c:spPr>
            <a:noFill/>
            <a:ln w="31348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91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728" b="0" i="0" u="none" strike="noStrike" baseline="0">
                <a:solidFill>
                  <a:srgbClr val="000000"/>
                </a:solidFill>
                <a:latin typeface="Palatino"/>
                <a:ea typeface="Palatino"/>
                <a:cs typeface="Palatino"/>
              </a:defRPr>
            </a:pPr>
            <a:endParaRPr lang="en-US"/>
          </a:p>
        </c:txPr>
        <c:crossAx val="317455744"/>
        <c:crosses val="autoZero"/>
        <c:crossBetween val="midCat"/>
      </c:valAx>
      <c:valAx>
        <c:axId val="31745574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728" b="0" i="0" u="none" strike="noStrike" baseline="0">
                    <a:solidFill>
                      <a:srgbClr val="000000"/>
                    </a:solidFill>
                    <a:latin typeface="Palatino"/>
                    <a:ea typeface="Palatino"/>
                    <a:cs typeface="Palatino"/>
                  </a:defRPr>
                </a:pPr>
                <a:r>
                  <a:rPr lang="en-US"/>
                  <a:t>velocity (m/s)</a:t>
                </a:r>
              </a:p>
            </c:rich>
          </c:tx>
          <c:layout>
            <c:manualLayout>
              <c:xMode val="edge"/>
              <c:yMode val="edge"/>
              <c:x val="2.3041474654377881E-2"/>
              <c:y val="0.25284090909090917"/>
            </c:manualLayout>
          </c:layout>
          <c:overlay val="0"/>
          <c:spPr>
            <a:noFill/>
            <a:ln w="31348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91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728" b="0" i="0" u="none" strike="noStrike" baseline="0">
                <a:solidFill>
                  <a:srgbClr val="000000"/>
                </a:solidFill>
                <a:latin typeface="Palatino"/>
                <a:ea typeface="Palatino"/>
                <a:cs typeface="Palatino"/>
              </a:defRPr>
            </a:pPr>
            <a:endParaRPr lang="en-US"/>
          </a:p>
        </c:txPr>
        <c:crossAx val="317453056"/>
        <c:crosses val="autoZero"/>
        <c:crossBetween val="midCat"/>
      </c:valAx>
      <c:spPr>
        <a:noFill/>
        <a:ln w="15674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28" b="0" i="0" u="none" strike="noStrike" baseline="0">
          <a:solidFill>
            <a:srgbClr val="000000"/>
          </a:solidFill>
          <a:latin typeface="Palatino"/>
          <a:ea typeface="Palatino"/>
          <a:cs typeface="Palatino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894009216589869"/>
          <c:y val="7.9545454545454544E-2"/>
          <c:w val="0.74884792626728125"/>
          <c:h val="0.6619318181818184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Sheet1!$B$10</c:f>
              <c:strCache>
                <c:ptCount val="1"/>
                <c:pt idx="0">
                  <c:v>V</c:v>
                </c:pt>
              </c:strCache>
            </c:strRef>
          </c:tx>
          <c:spPr>
            <a:ln w="31348">
              <a:solidFill>
                <a:srgbClr val="000080"/>
              </a:solidFill>
              <a:prstDash val="solid"/>
            </a:ln>
          </c:spPr>
          <c:marker>
            <c:symbol val="none"/>
          </c:marker>
          <c:xVal>
            <c:numRef>
              <c:f>Sheet1!$A$11:$A$192</c:f>
              <c:numCache>
                <c:formatCode>General</c:formatCode>
                <c:ptCount val="182"/>
                <c:pt idx="0">
                  <c:v>0</c:v>
                </c:pt>
                <c:pt idx="1">
                  <c:v>0.35858762798352356</c:v>
                </c:pt>
                <c:pt idx="2">
                  <c:v>0.71717525596704701</c:v>
                </c:pt>
                <c:pt idx="3">
                  <c:v>1.0757628839505706</c:v>
                </c:pt>
                <c:pt idx="4">
                  <c:v>1.434350511934094</c:v>
                </c:pt>
                <c:pt idx="5">
                  <c:v>1.7929381399176176</c:v>
                </c:pt>
                <c:pt idx="6">
                  <c:v>2.1515257679011413</c:v>
                </c:pt>
                <c:pt idx="7">
                  <c:v>2.5101133958846638</c:v>
                </c:pt>
                <c:pt idx="8">
                  <c:v>2.8687010238681871</c:v>
                </c:pt>
                <c:pt idx="9">
                  <c:v>3.2272886518517114</c:v>
                </c:pt>
                <c:pt idx="10">
                  <c:v>3.5858762798352344</c:v>
                </c:pt>
                <c:pt idx="11">
                  <c:v>3.9444639078187578</c:v>
                </c:pt>
                <c:pt idx="12">
                  <c:v>4.3030515358022816</c:v>
                </c:pt>
                <c:pt idx="13">
                  <c:v>4.6616391637858063</c:v>
                </c:pt>
                <c:pt idx="14">
                  <c:v>5.0202267917693302</c:v>
                </c:pt>
                <c:pt idx="15">
                  <c:v>5.3788144197528522</c:v>
                </c:pt>
                <c:pt idx="16">
                  <c:v>5.737402047736377</c:v>
                </c:pt>
                <c:pt idx="17">
                  <c:v>6.0959896757198999</c:v>
                </c:pt>
                <c:pt idx="18">
                  <c:v>6.4545773037034255</c:v>
                </c:pt>
                <c:pt idx="19">
                  <c:v>6.8131649316869476</c:v>
                </c:pt>
                <c:pt idx="20">
                  <c:v>7.1717525596704714</c:v>
                </c:pt>
                <c:pt idx="21">
                  <c:v>7.530340187653997</c:v>
                </c:pt>
                <c:pt idx="22">
                  <c:v>7.88892781563752</c:v>
                </c:pt>
                <c:pt idx="23">
                  <c:v>8.2475154436210421</c:v>
                </c:pt>
                <c:pt idx="24">
                  <c:v>8.606103071604565</c:v>
                </c:pt>
                <c:pt idx="25">
                  <c:v>8.9646906995880915</c:v>
                </c:pt>
                <c:pt idx="26">
                  <c:v>9.3232783275716109</c:v>
                </c:pt>
                <c:pt idx="27">
                  <c:v>9.6818659555551339</c:v>
                </c:pt>
                <c:pt idx="28">
                  <c:v>10.040453583538659</c:v>
                </c:pt>
                <c:pt idx="29">
                  <c:v>10.399041211522183</c:v>
                </c:pt>
                <c:pt idx="30">
                  <c:v>10.757628839505704</c:v>
                </c:pt>
                <c:pt idx="31">
                  <c:v>11.116216467489227</c:v>
                </c:pt>
                <c:pt idx="32">
                  <c:v>11.47480409547275</c:v>
                </c:pt>
                <c:pt idx="33">
                  <c:v>11.833391723456272</c:v>
                </c:pt>
                <c:pt idx="34">
                  <c:v>12.191979351439794</c:v>
                </c:pt>
                <c:pt idx="35">
                  <c:v>12.550566979423323</c:v>
                </c:pt>
                <c:pt idx="36">
                  <c:v>12.909154607406844</c:v>
                </c:pt>
                <c:pt idx="37">
                  <c:v>13.267742235390367</c:v>
                </c:pt>
                <c:pt idx="38">
                  <c:v>13.626329863373886</c:v>
                </c:pt>
                <c:pt idx="39">
                  <c:v>13.984917491357411</c:v>
                </c:pt>
                <c:pt idx="40">
                  <c:v>14.343505119340936</c:v>
                </c:pt>
                <c:pt idx="41">
                  <c:v>14.702092747324457</c:v>
                </c:pt>
                <c:pt idx="42">
                  <c:v>15.060680375307983</c:v>
                </c:pt>
                <c:pt idx="43">
                  <c:v>15.419268003291501</c:v>
                </c:pt>
                <c:pt idx="44">
                  <c:v>15.777855631275024</c:v>
                </c:pt>
                <c:pt idx="45">
                  <c:v>16.136443259258552</c:v>
                </c:pt>
                <c:pt idx="46">
                  <c:v>16.49503088724207</c:v>
                </c:pt>
                <c:pt idx="47">
                  <c:v>16.853618515225595</c:v>
                </c:pt>
                <c:pt idx="48">
                  <c:v>17.212206143209123</c:v>
                </c:pt>
                <c:pt idx="49">
                  <c:v>17.570793771192644</c:v>
                </c:pt>
                <c:pt idx="50">
                  <c:v>17.929381399176172</c:v>
                </c:pt>
                <c:pt idx="51">
                  <c:v>18.287969027159697</c:v>
                </c:pt>
                <c:pt idx="52">
                  <c:v>18.646556655143222</c:v>
                </c:pt>
                <c:pt idx="53">
                  <c:v>19.005144283126739</c:v>
                </c:pt>
                <c:pt idx="54">
                  <c:v>19.363731911110268</c:v>
                </c:pt>
                <c:pt idx="55">
                  <c:v>19.722319539093789</c:v>
                </c:pt>
                <c:pt idx="56">
                  <c:v>20.080907167077321</c:v>
                </c:pt>
                <c:pt idx="57">
                  <c:v>20.439494795060842</c:v>
                </c:pt>
                <c:pt idx="58">
                  <c:v>20.79808242304437</c:v>
                </c:pt>
                <c:pt idx="59">
                  <c:v>21.156670051027891</c:v>
                </c:pt>
                <c:pt idx="60">
                  <c:v>21.515257679011423</c:v>
                </c:pt>
                <c:pt idx="61">
                  <c:v>21.873845306994944</c:v>
                </c:pt>
                <c:pt idx="62">
                  <c:v>22.232432934978466</c:v>
                </c:pt>
                <c:pt idx="63">
                  <c:v>22.591020562961987</c:v>
                </c:pt>
                <c:pt idx="64">
                  <c:v>22.949608190945519</c:v>
                </c:pt>
                <c:pt idx="65">
                  <c:v>23.30819581892904</c:v>
                </c:pt>
                <c:pt idx="66">
                  <c:v>23.666783446912568</c:v>
                </c:pt>
                <c:pt idx="67">
                  <c:v>24.025371074896093</c:v>
                </c:pt>
                <c:pt idx="68">
                  <c:v>24.383958702879621</c:v>
                </c:pt>
                <c:pt idx="69">
                  <c:v>24.742546330863131</c:v>
                </c:pt>
                <c:pt idx="70">
                  <c:v>25.10113395884667</c:v>
                </c:pt>
                <c:pt idx="71">
                  <c:v>25.459721586830188</c:v>
                </c:pt>
                <c:pt idx="72">
                  <c:v>25.818309214813716</c:v>
                </c:pt>
                <c:pt idx="73">
                  <c:v>26.176896842797237</c:v>
                </c:pt>
                <c:pt idx="74">
                  <c:v>26.535484470780766</c:v>
                </c:pt>
                <c:pt idx="75">
                  <c:v>26.894072098764287</c:v>
                </c:pt>
                <c:pt idx="76">
                  <c:v>27.252659726747812</c:v>
                </c:pt>
                <c:pt idx="77">
                  <c:v>27.611247354731336</c:v>
                </c:pt>
                <c:pt idx="78">
                  <c:v>27.969834982714861</c:v>
                </c:pt>
                <c:pt idx="79">
                  <c:v>28.328422610698389</c:v>
                </c:pt>
                <c:pt idx="80">
                  <c:v>28.687010238681911</c:v>
                </c:pt>
                <c:pt idx="81">
                  <c:v>29.045597866665435</c:v>
                </c:pt>
                <c:pt idx="82">
                  <c:v>29.404185494648967</c:v>
                </c:pt>
                <c:pt idx="83">
                  <c:v>29.762773122632488</c:v>
                </c:pt>
                <c:pt idx="84">
                  <c:v>30.12136075061602</c:v>
                </c:pt>
                <c:pt idx="85">
                  <c:v>30.479948378599534</c:v>
                </c:pt>
                <c:pt idx="86">
                  <c:v>30.838536006583059</c:v>
                </c:pt>
                <c:pt idx="87">
                  <c:v>31.197123634566587</c:v>
                </c:pt>
                <c:pt idx="88">
                  <c:v>31.555711262550112</c:v>
                </c:pt>
                <c:pt idx="89">
                  <c:v>31.914298890533633</c:v>
                </c:pt>
                <c:pt idx="90">
                  <c:v>32.272886518517154</c:v>
                </c:pt>
                <c:pt idx="91">
                  <c:v>32.631474146500686</c:v>
                </c:pt>
                <c:pt idx="92">
                  <c:v>32.990061774484204</c:v>
                </c:pt>
                <c:pt idx="93">
                  <c:v>33.348649402467728</c:v>
                </c:pt>
                <c:pt idx="94">
                  <c:v>33.70723703045126</c:v>
                </c:pt>
                <c:pt idx="95">
                  <c:v>34.065824658434785</c:v>
                </c:pt>
                <c:pt idx="96">
                  <c:v>34.42441228641831</c:v>
                </c:pt>
                <c:pt idx="97">
                  <c:v>34.782999914401849</c:v>
                </c:pt>
                <c:pt idx="98">
                  <c:v>35.141587542385352</c:v>
                </c:pt>
                <c:pt idx="99">
                  <c:v>35.500175170368891</c:v>
                </c:pt>
                <c:pt idx="100">
                  <c:v>35.858762798352402</c:v>
                </c:pt>
              </c:numCache>
            </c:numRef>
          </c:xVal>
          <c:yVal>
            <c:numRef>
              <c:f>Sheet1!$B$11:$B$192</c:f>
              <c:numCache>
                <c:formatCode>General</c:formatCode>
                <c:ptCount val="182"/>
                <c:pt idx="0">
                  <c:v>0</c:v>
                </c:pt>
                <c:pt idx="1">
                  <c:v>0.3512572802363581</c:v>
                </c:pt>
                <c:pt idx="2">
                  <c:v>0.70156504728494151</c:v>
                </c:pt>
                <c:pt idx="3">
                  <c:v>1.0499840271164542</c:v>
                </c:pt>
                <c:pt idx="4">
                  <c:v>1.3955951902765795</c:v>
                </c:pt>
                <c:pt idx="5">
                  <c:v>1.7375092989317911</c:v>
                </c:pt>
                <c:pt idx="6">
                  <c:v>2.0748757886025584</c:v>
                </c:pt>
                <c:pt idx="7">
                  <c:v>2.406890802868054</c:v>
                </c:pt>
                <c:pt idx="8">
                  <c:v>2.7328042306476665</c:v>
                </c:pt>
                <c:pt idx="9">
                  <c:v>3.051925631342856</c:v>
                </c:pt>
                <c:pt idx="10">
                  <c:v>3.3636289712605567</c:v>
                </c:pt>
                <c:pt idx="11">
                  <c:v>3.667356133417131</c:v>
                </c:pt>
                <c:pt idx="12">
                  <c:v>3.9626192002305984</c:v>
                </c:pt>
                <c:pt idx="13">
                  <c:v>4.2490015431588803</c:v>
                </c:pt>
                <c:pt idx="14">
                  <c:v>4.5261577837470259</c:v>
                </c:pt>
                <c:pt idx="15">
                  <c:v>4.793812715874787</c:v>
                </c:pt>
                <c:pt idx="16">
                  <c:v>5.0517592986877524</c:v>
                </c:pt>
                <c:pt idx="17">
                  <c:v>5.2998558435521135</c:v>
                </c:pt>
                <c:pt idx="18">
                  <c:v>5.538022526520515</c:v>
                </c:pt>
                <c:pt idx="19">
                  <c:v>5.7662373606314796</c:v>
                </c:pt>
                <c:pt idx="20">
                  <c:v>5.9845317604895962</c:v>
                </c:pt>
                <c:pt idx="21">
                  <c:v>6.1929858257295383</c:v>
                </c:pt>
                <c:pt idx="22">
                  <c:v>6.391723460967067</c:v>
                </c:pt>
                <c:pt idx="23">
                  <c:v>6.580907438512809</c:v>
                </c:pt>
                <c:pt idx="24">
                  <c:v>6.7607344972639325</c:v>
                </c:pt>
                <c:pt idx="25">
                  <c:v>6.9314305575185315</c:v>
                </c:pt>
                <c:pt idx="26">
                  <c:v>7.0932461176068378</c:v>
                </c:pt>
                <c:pt idx="27">
                  <c:v>7.2464518847218873</c:v>
                </c:pt>
                <c:pt idx="28">
                  <c:v>7.3913346795670396</c:v>
                </c:pt>
                <c:pt idx="29">
                  <c:v>7.5281936427157756</c:v>
                </c:pt>
                <c:pt idx="30">
                  <c:v>7.6573367600964968</c:v>
                </c:pt>
                <c:pt idx="31">
                  <c:v>7.7790777158792093</c:v>
                </c:pt>
                <c:pt idx="32">
                  <c:v>7.8937330732851807</c:v>
                </c:pt>
                <c:pt idx="33">
                  <c:v>8.001619777439581</c:v>
                </c:pt>
                <c:pt idx="34">
                  <c:v>8.1030529692699336</c:v>
                </c:pt>
                <c:pt idx="35">
                  <c:v>8.1983440955187614</c:v>
                </c:pt>
                <c:pt idx="36">
                  <c:v>8.2877992970650887</c:v>
                </c:pt>
                <c:pt idx="37">
                  <c:v>8.3717180558048216</c:v>
                </c:pt>
                <c:pt idx="38">
                  <c:v>8.4503920791906388</c:v>
                </c:pt>
                <c:pt idx="39">
                  <c:v>8.5241044010465359</c:v>
                </c:pt>
                <c:pt idx="40">
                  <c:v>8.5931286773279645</c:v>
                </c:pt>
                <c:pt idx="41">
                  <c:v>8.657728655982627</c:v>
                </c:pt>
                <c:pt idx="42">
                  <c:v>8.7181578008790499</c:v>
                </c:pt>
                <c:pt idx="43">
                  <c:v>8.7746590508220805</c:v>
                </c:pt>
                <c:pt idx="44">
                  <c:v>8.8274646958915284</c:v>
                </c:pt>
                <c:pt idx="45">
                  <c:v>8.8767963546595965</c:v>
                </c:pt>
                <c:pt idx="46">
                  <c:v>8.9228650372126364</c:v>
                </c:pt>
                <c:pt idx="47">
                  <c:v>8.965871280282613</c:v>
                </c:pt>
                <c:pt idx="48">
                  <c:v>9.006005342150635</c:v>
                </c:pt>
                <c:pt idx="49">
                  <c:v>9.0434474462954118</c:v>
                </c:pt>
                <c:pt idx="50">
                  <c:v>9.0783680640054563</c:v>
                </c:pt>
                <c:pt idx="51">
                  <c:v>9.1109282273436261</c:v>
                </c:pt>
                <c:pt idx="52">
                  <c:v>9.1412798649385216</c:v>
                </c:pt>
                <c:pt idx="53">
                  <c:v>9.1695661540758753</c:v>
                </c:pt>
                <c:pt idx="54">
                  <c:v>9.1959218834729608</c:v>
                </c:pt>
                <c:pt idx="55">
                  <c:v>9.2204738219423756</c:v>
                </c:pt>
                <c:pt idx="56">
                  <c:v>9.2433410888901637</c:v>
                </c:pt>
                <c:pt idx="57">
                  <c:v>9.2646355232525472</c:v>
                </c:pt>
                <c:pt idx="58">
                  <c:v>9.2844620480590656</c:v>
                </c:pt>
                <c:pt idx="59">
                  <c:v>9.3029190283244532</c:v>
                </c:pt>
                <c:pt idx="60">
                  <c:v>9.3200986204212306</c:v>
                </c:pt>
                <c:pt idx="61">
                  <c:v>9.3360871114769424</c:v>
                </c:pt>
                <c:pt idx="62">
                  <c:v>9.3509652476782659</c:v>
                </c:pt>
                <c:pt idx="63">
                  <c:v>9.3648085506554573</c:v>
                </c:pt>
                <c:pt idx="64">
                  <c:v>9.3776876213689295</c:v>
                </c:pt>
                <c:pt idx="65">
                  <c:v>9.389668431130394</c:v>
                </c:pt>
                <c:pt idx="66">
                  <c:v>9.4008125995683187</c:v>
                </c:pt>
                <c:pt idx="67">
                  <c:v>9.4111776594950953</c:v>
                </c:pt>
                <c:pt idx="68">
                  <c:v>9.4208173087555913</c:v>
                </c:pt>
                <c:pt idx="69">
                  <c:v>9.4297816492362472</c:v>
                </c:pt>
                <c:pt idx="70">
                  <c:v>9.4381174132944281</c:v>
                </c:pt>
                <c:pt idx="71">
                  <c:v>9.4458681779310716</c:v>
                </c:pt>
                <c:pt idx="72">
                  <c:v>9.4530745670789589</c:v>
                </c:pt>
                <c:pt idx="73">
                  <c:v>9.4597744424159806</c:v>
                </c:pt>
                <c:pt idx="74">
                  <c:v>9.4660030831391886</c:v>
                </c:pt>
                <c:pt idx="75">
                  <c:v>9.471793355153352</c:v>
                </c:pt>
                <c:pt idx="76">
                  <c:v>9.477175870138062</c:v>
                </c:pt>
                <c:pt idx="77">
                  <c:v>9.4821791349619442</c:v>
                </c:pt>
                <c:pt idx="78">
                  <c:v>9.4868296919117672</c:v>
                </c:pt>
                <c:pt idx="79">
                  <c:v>9.4911522501994821</c:v>
                </c:pt>
                <c:pt idx="80">
                  <c:v>9.4951698092021708</c:v>
                </c:pt>
                <c:pt idx="81">
                  <c:v>9.498903773879249</c:v>
                </c:pt>
                <c:pt idx="82">
                  <c:v>9.5023740627984186</c:v>
                </c:pt>
                <c:pt idx="83">
                  <c:v>9.5055992091877872</c:v>
                </c:pt>
                <c:pt idx="84">
                  <c:v>9.5085964554159901</c:v>
                </c:pt>
                <c:pt idx="85">
                  <c:v>9.5113818412862106</c:v>
                </c:pt>
                <c:pt idx="86">
                  <c:v>9.513970286513171</c:v>
                </c:pt>
                <c:pt idx="87">
                  <c:v>9.5163756677354172</c:v>
                </c:pt>
                <c:pt idx="88">
                  <c:v>9.5186108903982873</c:v>
                </c:pt>
                <c:pt idx="89">
                  <c:v>9.520687955826217</c:v>
                </c:pt>
                <c:pt idx="90">
                  <c:v>9.5226180237864035</c:v>
                </c:pt>
                <c:pt idx="91">
                  <c:v>9.5244114708298984</c:v>
                </c:pt>
                <c:pt idx="92">
                  <c:v>9.5260779446801909</c:v>
                </c:pt>
                <c:pt idx="93">
                  <c:v>9.5276264149244962</c:v>
                </c:pt>
                <c:pt idx="94">
                  <c:v>9.5290652202479418</c:v>
                </c:pt>
                <c:pt idx="95">
                  <c:v>9.5304021124370522</c:v>
                </c:pt>
                <c:pt idx="96">
                  <c:v>9.5316442973652968</c:v>
                </c:pt>
                <c:pt idx="97">
                  <c:v>9.5327984731605326</c:v>
                </c:pt>
                <c:pt idx="98">
                  <c:v>9.5338708657422302</c:v>
                </c:pt>
                <c:pt idx="99">
                  <c:v>9.5348672619042176</c:v>
                </c:pt>
                <c:pt idx="100">
                  <c:v>9.5357930401081621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7F6-4F94-9742-65D429C1EA47}"/>
            </c:ext>
          </c:extLst>
        </c:ser>
        <c:ser>
          <c:idx val="1"/>
          <c:order val="1"/>
          <c:tx>
            <c:strRef>
              <c:f>Sheet1!$C$10</c:f>
              <c:strCache>
                <c:ptCount val="1"/>
                <c:pt idx="0">
                  <c:v>Vinitial</c:v>
                </c:pt>
              </c:strCache>
            </c:strRef>
          </c:tx>
          <c:spPr>
            <a:ln w="31348">
              <a:solidFill>
                <a:srgbClr val="FF00FF"/>
              </a:solidFill>
              <a:prstDash val="solid"/>
            </a:ln>
          </c:spPr>
          <c:marker>
            <c:symbol val="none"/>
          </c:marker>
          <c:xVal>
            <c:numRef>
              <c:f>Sheet1!$A$11:$A$192</c:f>
              <c:numCache>
                <c:formatCode>General</c:formatCode>
                <c:ptCount val="182"/>
                <c:pt idx="0">
                  <c:v>0</c:v>
                </c:pt>
                <c:pt idx="1">
                  <c:v>0.35858762798352356</c:v>
                </c:pt>
                <c:pt idx="2">
                  <c:v>0.71717525596704701</c:v>
                </c:pt>
                <c:pt idx="3">
                  <c:v>1.0757628839505706</c:v>
                </c:pt>
                <c:pt idx="4">
                  <c:v>1.434350511934094</c:v>
                </c:pt>
                <c:pt idx="5">
                  <c:v>1.7929381399176176</c:v>
                </c:pt>
                <c:pt idx="6">
                  <c:v>2.1515257679011413</c:v>
                </c:pt>
                <c:pt idx="7">
                  <c:v>2.5101133958846638</c:v>
                </c:pt>
                <c:pt idx="8">
                  <c:v>2.8687010238681871</c:v>
                </c:pt>
                <c:pt idx="9">
                  <c:v>3.2272886518517114</c:v>
                </c:pt>
                <c:pt idx="10">
                  <c:v>3.5858762798352344</c:v>
                </c:pt>
                <c:pt idx="11">
                  <c:v>3.9444639078187578</c:v>
                </c:pt>
                <c:pt idx="12">
                  <c:v>4.3030515358022816</c:v>
                </c:pt>
                <c:pt idx="13">
                  <c:v>4.6616391637858063</c:v>
                </c:pt>
                <c:pt idx="14">
                  <c:v>5.0202267917693302</c:v>
                </c:pt>
                <c:pt idx="15">
                  <c:v>5.3788144197528522</c:v>
                </c:pt>
                <c:pt idx="16">
                  <c:v>5.737402047736377</c:v>
                </c:pt>
                <c:pt idx="17">
                  <c:v>6.0959896757198999</c:v>
                </c:pt>
                <c:pt idx="18">
                  <c:v>6.4545773037034255</c:v>
                </c:pt>
                <c:pt idx="19">
                  <c:v>6.8131649316869476</c:v>
                </c:pt>
                <c:pt idx="20">
                  <c:v>7.1717525596704714</c:v>
                </c:pt>
                <c:pt idx="21">
                  <c:v>7.530340187653997</c:v>
                </c:pt>
                <c:pt idx="22">
                  <c:v>7.88892781563752</c:v>
                </c:pt>
                <c:pt idx="23">
                  <c:v>8.2475154436210421</c:v>
                </c:pt>
                <c:pt idx="24">
                  <c:v>8.606103071604565</c:v>
                </c:pt>
                <c:pt idx="25">
                  <c:v>8.9646906995880915</c:v>
                </c:pt>
                <c:pt idx="26">
                  <c:v>9.3232783275716109</c:v>
                </c:pt>
                <c:pt idx="27">
                  <c:v>9.6818659555551339</c:v>
                </c:pt>
                <c:pt idx="28">
                  <c:v>10.040453583538659</c:v>
                </c:pt>
                <c:pt idx="29">
                  <c:v>10.399041211522183</c:v>
                </c:pt>
                <c:pt idx="30">
                  <c:v>10.757628839505704</c:v>
                </c:pt>
                <c:pt idx="31">
                  <c:v>11.116216467489227</c:v>
                </c:pt>
                <c:pt idx="32">
                  <c:v>11.47480409547275</c:v>
                </c:pt>
                <c:pt idx="33">
                  <c:v>11.833391723456272</c:v>
                </c:pt>
                <c:pt idx="34">
                  <c:v>12.191979351439794</c:v>
                </c:pt>
                <c:pt idx="35">
                  <c:v>12.550566979423323</c:v>
                </c:pt>
                <c:pt idx="36">
                  <c:v>12.909154607406844</c:v>
                </c:pt>
                <c:pt idx="37">
                  <c:v>13.267742235390367</c:v>
                </c:pt>
                <c:pt idx="38">
                  <c:v>13.626329863373886</c:v>
                </c:pt>
                <c:pt idx="39">
                  <c:v>13.984917491357411</c:v>
                </c:pt>
                <c:pt idx="40">
                  <c:v>14.343505119340936</c:v>
                </c:pt>
                <c:pt idx="41">
                  <c:v>14.702092747324457</c:v>
                </c:pt>
                <c:pt idx="42">
                  <c:v>15.060680375307983</c:v>
                </c:pt>
                <c:pt idx="43">
                  <c:v>15.419268003291501</c:v>
                </c:pt>
                <c:pt idx="44">
                  <c:v>15.777855631275024</c:v>
                </c:pt>
                <c:pt idx="45">
                  <c:v>16.136443259258552</c:v>
                </c:pt>
                <c:pt idx="46">
                  <c:v>16.49503088724207</c:v>
                </c:pt>
                <c:pt idx="47">
                  <c:v>16.853618515225595</c:v>
                </c:pt>
                <c:pt idx="48">
                  <c:v>17.212206143209123</c:v>
                </c:pt>
                <c:pt idx="49">
                  <c:v>17.570793771192644</c:v>
                </c:pt>
                <c:pt idx="50">
                  <c:v>17.929381399176172</c:v>
                </c:pt>
                <c:pt idx="51">
                  <c:v>18.287969027159697</c:v>
                </c:pt>
                <c:pt idx="52">
                  <c:v>18.646556655143222</c:v>
                </c:pt>
                <c:pt idx="53">
                  <c:v>19.005144283126739</c:v>
                </c:pt>
                <c:pt idx="54">
                  <c:v>19.363731911110268</c:v>
                </c:pt>
                <c:pt idx="55">
                  <c:v>19.722319539093789</c:v>
                </c:pt>
                <c:pt idx="56">
                  <c:v>20.080907167077321</c:v>
                </c:pt>
                <c:pt idx="57">
                  <c:v>20.439494795060842</c:v>
                </c:pt>
                <c:pt idx="58">
                  <c:v>20.79808242304437</c:v>
                </c:pt>
                <c:pt idx="59">
                  <c:v>21.156670051027891</c:v>
                </c:pt>
                <c:pt idx="60">
                  <c:v>21.515257679011423</c:v>
                </c:pt>
                <c:pt idx="61">
                  <c:v>21.873845306994944</c:v>
                </c:pt>
                <c:pt idx="62">
                  <c:v>22.232432934978466</c:v>
                </c:pt>
                <c:pt idx="63">
                  <c:v>22.591020562961987</c:v>
                </c:pt>
                <c:pt idx="64">
                  <c:v>22.949608190945519</c:v>
                </c:pt>
                <c:pt idx="65">
                  <c:v>23.30819581892904</c:v>
                </c:pt>
                <c:pt idx="66">
                  <c:v>23.666783446912568</c:v>
                </c:pt>
                <c:pt idx="67">
                  <c:v>24.025371074896093</c:v>
                </c:pt>
                <c:pt idx="68">
                  <c:v>24.383958702879621</c:v>
                </c:pt>
                <c:pt idx="69">
                  <c:v>24.742546330863131</c:v>
                </c:pt>
                <c:pt idx="70">
                  <c:v>25.10113395884667</c:v>
                </c:pt>
                <c:pt idx="71">
                  <c:v>25.459721586830188</c:v>
                </c:pt>
                <c:pt idx="72">
                  <c:v>25.818309214813716</c:v>
                </c:pt>
                <c:pt idx="73">
                  <c:v>26.176896842797237</c:v>
                </c:pt>
                <c:pt idx="74">
                  <c:v>26.535484470780766</c:v>
                </c:pt>
                <c:pt idx="75">
                  <c:v>26.894072098764287</c:v>
                </c:pt>
                <c:pt idx="76">
                  <c:v>27.252659726747812</c:v>
                </c:pt>
                <c:pt idx="77">
                  <c:v>27.611247354731336</c:v>
                </c:pt>
                <c:pt idx="78">
                  <c:v>27.969834982714861</c:v>
                </c:pt>
                <c:pt idx="79">
                  <c:v>28.328422610698389</c:v>
                </c:pt>
                <c:pt idx="80">
                  <c:v>28.687010238681911</c:v>
                </c:pt>
                <c:pt idx="81">
                  <c:v>29.045597866665435</c:v>
                </c:pt>
                <c:pt idx="82">
                  <c:v>29.404185494648967</c:v>
                </c:pt>
                <c:pt idx="83">
                  <c:v>29.762773122632488</c:v>
                </c:pt>
                <c:pt idx="84">
                  <c:v>30.12136075061602</c:v>
                </c:pt>
                <c:pt idx="85">
                  <c:v>30.479948378599534</c:v>
                </c:pt>
                <c:pt idx="86">
                  <c:v>30.838536006583059</c:v>
                </c:pt>
                <c:pt idx="87">
                  <c:v>31.197123634566587</c:v>
                </c:pt>
                <c:pt idx="88">
                  <c:v>31.555711262550112</c:v>
                </c:pt>
                <c:pt idx="89">
                  <c:v>31.914298890533633</c:v>
                </c:pt>
                <c:pt idx="90">
                  <c:v>32.272886518517154</c:v>
                </c:pt>
                <c:pt idx="91">
                  <c:v>32.631474146500686</c:v>
                </c:pt>
                <c:pt idx="92">
                  <c:v>32.990061774484204</c:v>
                </c:pt>
                <c:pt idx="93">
                  <c:v>33.348649402467728</c:v>
                </c:pt>
                <c:pt idx="94">
                  <c:v>33.70723703045126</c:v>
                </c:pt>
                <c:pt idx="95">
                  <c:v>34.065824658434785</c:v>
                </c:pt>
                <c:pt idx="96">
                  <c:v>34.42441228641831</c:v>
                </c:pt>
                <c:pt idx="97">
                  <c:v>34.782999914401849</c:v>
                </c:pt>
                <c:pt idx="98">
                  <c:v>35.141587542385352</c:v>
                </c:pt>
                <c:pt idx="99">
                  <c:v>35.500175170368891</c:v>
                </c:pt>
                <c:pt idx="100">
                  <c:v>35.858762798352402</c:v>
                </c:pt>
              </c:numCache>
            </c:numRef>
          </c:xVal>
          <c:yVal>
            <c:numRef>
              <c:f>Sheet1!$C$11:$C$192</c:f>
              <c:numCache>
                <c:formatCode>General</c:formatCode>
                <c:ptCount val="182"/>
                <c:pt idx="0">
                  <c:v>0</c:v>
                </c:pt>
                <c:pt idx="1">
                  <c:v>0.35141587542385322</c:v>
                </c:pt>
                <c:pt idx="2">
                  <c:v>0.70283175084770622</c:v>
                </c:pt>
                <c:pt idx="3">
                  <c:v>1.0542476262715597</c:v>
                </c:pt>
                <c:pt idx="4">
                  <c:v>1.4056635016954122</c:v>
                </c:pt>
                <c:pt idx="5">
                  <c:v>1.757079377119265</c:v>
                </c:pt>
                <c:pt idx="6">
                  <c:v>2.1084952525431184</c:v>
                </c:pt>
                <c:pt idx="7">
                  <c:v>2.4599111279669712</c:v>
                </c:pt>
                <c:pt idx="8">
                  <c:v>2.811327003390824</c:v>
                </c:pt>
                <c:pt idx="9">
                  <c:v>3.1627428788146772</c:v>
                </c:pt>
                <c:pt idx="10">
                  <c:v>3.51415875423853</c:v>
                </c:pt>
                <c:pt idx="11">
                  <c:v>3.8655746296623832</c:v>
                </c:pt>
                <c:pt idx="12">
                  <c:v>4.216990505086236</c:v>
                </c:pt>
                <c:pt idx="13">
                  <c:v>4.5684063805100896</c:v>
                </c:pt>
                <c:pt idx="14">
                  <c:v>4.9198222559339433</c:v>
                </c:pt>
                <c:pt idx="15">
                  <c:v>5.2712381313577978</c:v>
                </c:pt>
                <c:pt idx="16">
                  <c:v>5.6226540067816497</c:v>
                </c:pt>
                <c:pt idx="17">
                  <c:v>5.9740698822055034</c:v>
                </c:pt>
                <c:pt idx="18">
                  <c:v>6.3254857576293553</c:v>
                </c:pt>
                <c:pt idx="19">
                  <c:v>6.6769016330532107</c:v>
                </c:pt>
                <c:pt idx="20">
                  <c:v>7.0283175084770626</c:v>
                </c:pt>
                <c:pt idx="21">
                  <c:v>7.379733383900918</c:v>
                </c:pt>
                <c:pt idx="22">
                  <c:v>7.7311492593247708</c:v>
                </c:pt>
                <c:pt idx="23">
                  <c:v>8.0825651347486254</c:v>
                </c:pt>
                <c:pt idx="24">
                  <c:v>8.4339810101724737</c:v>
                </c:pt>
                <c:pt idx="25">
                  <c:v>8.7853968855963291</c:v>
                </c:pt>
                <c:pt idx="26">
                  <c:v>9.1368127610201793</c:v>
                </c:pt>
                <c:pt idx="27">
                  <c:v>9.4882286364440329</c:v>
                </c:pt>
                <c:pt idx="28">
                  <c:v>9.5479207525866272</c:v>
                </c:pt>
                <c:pt idx="29">
                  <c:v>9.5479207525866272</c:v>
                </c:pt>
                <c:pt idx="30">
                  <c:v>9.5479207525866272</c:v>
                </c:pt>
                <c:pt idx="31">
                  <c:v>9.5479207525866272</c:v>
                </c:pt>
                <c:pt idx="32">
                  <c:v>9.5479207525866272</c:v>
                </c:pt>
                <c:pt idx="33">
                  <c:v>9.5479207525866272</c:v>
                </c:pt>
                <c:pt idx="34">
                  <c:v>9.5479207525866272</c:v>
                </c:pt>
                <c:pt idx="35">
                  <c:v>9.5479207525866272</c:v>
                </c:pt>
                <c:pt idx="36">
                  <c:v>9.5479207525866272</c:v>
                </c:pt>
                <c:pt idx="37">
                  <c:v>9.5479207525866272</c:v>
                </c:pt>
                <c:pt idx="38">
                  <c:v>9.5479207525866272</c:v>
                </c:pt>
                <c:pt idx="39">
                  <c:v>9.5479207525866272</c:v>
                </c:pt>
                <c:pt idx="40">
                  <c:v>9.5479207525866272</c:v>
                </c:pt>
                <c:pt idx="41">
                  <c:v>9.5479207525866272</c:v>
                </c:pt>
                <c:pt idx="42">
                  <c:v>9.5479207525866272</c:v>
                </c:pt>
                <c:pt idx="43">
                  <c:v>9.5479207525866272</c:v>
                </c:pt>
                <c:pt idx="44">
                  <c:v>9.5479207525866272</c:v>
                </c:pt>
                <c:pt idx="45">
                  <c:v>9.5479207525866272</c:v>
                </c:pt>
                <c:pt idx="46">
                  <c:v>9.5479207525866272</c:v>
                </c:pt>
                <c:pt idx="47">
                  <c:v>9.5479207525866272</c:v>
                </c:pt>
                <c:pt idx="48">
                  <c:v>9.5479207525866272</c:v>
                </c:pt>
                <c:pt idx="49">
                  <c:v>9.5479207525866272</c:v>
                </c:pt>
                <c:pt idx="50">
                  <c:v>9.5479207525866272</c:v>
                </c:pt>
                <c:pt idx="51">
                  <c:v>9.5479207525866272</c:v>
                </c:pt>
                <c:pt idx="52">
                  <c:v>9.5479207525866272</c:v>
                </c:pt>
                <c:pt idx="53">
                  <c:v>9.5479207525866272</c:v>
                </c:pt>
                <c:pt idx="54">
                  <c:v>9.5479207525866272</c:v>
                </c:pt>
                <c:pt idx="55">
                  <c:v>9.5479207525866272</c:v>
                </c:pt>
                <c:pt idx="56">
                  <c:v>9.5479207525866272</c:v>
                </c:pt>
                <c:pt idx="57">
                  <c:v>9.5479207525866272</c:v>
                </c:pt>
                <c:pt idx="58">
                  <c:v>9.5479207525866272</c:v>
                </c:pt>
                <c:pt idx="59">
                  <c:v>9.5479207525866272</c:v>
                </c:pt>
                <c:pt idx="60">
                  <c:v>9.5479207525866272</c:v>
                </c:pt>
                <c:pt idx="61">
                  <c:v>9.5479207525866272</c:v>
                </c:pt>
                <c:pt idx="62">
                  <c:v>9.5479207525866272</c:v>
                </c:pt>
                <c:pt idx="63">
                  <c:v>9.5479207525866272</c:v>
                </c:pt>
                <c:pt idx="64">
                  <c:v>9.5479207525866272</c:v>
                </c:pt>
                <c:pt idx="65">
                  <c:v>9.5479207525866272</c:v>
                </c:pt>
                <c:pt idx="66">
                  <c:v>9.5479207525866272</c:v>
                </c:pt>
                <c:pt idx="67">
                  <c:v>9.5479207525866272</c:v>
                </c:pt>
                <c:pt idx="68">
                  <c:v>9.5479207525866272</c:v>
                </c:pt>
                <c:pt idx="69">
                  <c:v>9.5479207525866272</c:v>
                </c:pt>
                <c:pt idx="70">
                  <c:v>9.5479207525866272</c:v>
                </c:pt>
                <c:pt idx="71">
                  <c:v>9.5479207525866272</c:v>
                </c:pt>
                <c:pt idx="72">
                  <c:v>9.5479207525866272</c:v>
                </c:pt>
                <c:pt idx="73">
                  <c:v>9.5479207525866272</c:v>
                </c:pt>
                <c:pt idx="74">
                  <c:v>9.5479207525866272</c:v>
                </c:pt>
                <c:pt idx="75">
                  <c:v>9.5479207525866272</c:v>
                </c:pt>
                <c:pt idx="76">
                  <c:v>9.5479207525866272</c:v>
                </c:pt>
                <c:pt idx="77">
                  <c:v>9.5479207525866272</c:v>
                </c:pt>
                <c:pt idx="78">
                  <c:v>9.5479207525866272</c:v>
                </c:pt>
                <c:pt idx="79">
                  <c:v>9.5479207525866272</c:v>
                </c:pt>
                <c:pt idx="80">
                  <c:v>9.5479207525866272</c:v>
                </c:pt>
                <c:pt idx="81">
                  <c:v>9.5479207525866272</c:v>
                </c:pt>
                <c:pt idx="82">
                  <c:v>9.5479207525866272</c:v>
                </c:pt>
                <c:pt idx="83">
                  <c:v>9.5479207525866272</c:v>
                </c:pt>
                <c:pt idx="84">
                  <c:v>9.5479207525866272</c:v>
                </c:pt>
                <c:pt idx="85">
                  <c:v>9.5479207525866272</c:v>
                </c:pt>
                <c:pt idx="86">
                  <c:v>9.5479207525866272</c:v>
                </c:pt>
                <c:pt idx="87">
                  <c:v>9.5479207525866272</c:v>
                </c:pt>
                <c:pt idx="88">
                  <c:v>9.5479207525866272</c:v>
                </c:pt>
                <c:pt idx="89">
                  <c:v>9.5479207525866272</c:v>
                </c:pt>
                <c:pt idx="90">
                  <c:v>9.5479207525866272</c:v>
                </c:pt>
                <c:pt idx="91">
                  <c:v>9.5479207525866272</c:v>
                </c:pt>
                <c:pt idx="92">
                  <c:v>9.5479207525866272</c:v>
                </c:pt>
                <c:pt idx="93">
                  <c:v>9.5479207525866272</c:v>
                </c:pt>
                <c:pt idx="94">
                  <c:v>9.5479207525866272</c:v>
                </c:pt>
                <c:pt idx="95">
                  <c:v>9.5479207525866272</c:v>
                </c:pt>
                <c:pt idx="96">
                  <c:v>9.5479207525866272</c:v>
                </c:pt>
                <c:pt idx="97">
                  <c:v>9.5479207525866272</c:v>
                </c:pt>
                <c:pt idx="98">
                  <c:v>9.5479207525866272</c:v>
                </c:pt>
                <c:pt idx="99">
                  <c:v>9.5479207525866272</c:v>
                </c:pt>
                <c:pt idx="100">
                  <c:v>9.5479207525866272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7F6-4F94-9742-65D429C1EA47}"/>
            </c:ext>
          </c:extLst>
        </c:ser>
        <c:ser>
          <c:idx val="2"/>
          <c:order val="2"/>
          <c:tx>
            <c:strRef>
              <c:f>Sheet1!$D$10</c:f>
              <c:strCache>
                <c:ptCount val="1"/>
                <c:pt idx="0">
                  <c:v>Vfinal</c:v>
                </c:pt>
              </c:strCache>
            </c:strRef>
          </c:tx>
          <c:spPr>
            <a:ln w="31348">
              <a:solidFill>
                <a:srgbClr val="336666"/>
              </a:solidFill>
              <a:prstDash val="solid"/>
            </a:ln>
          </c:spPr>
          <c:marker>
            <c:symbol val="none"/>
          </c:marker>
          <c:xVal>
            <c:numRef>
              <c:f>Sheet1!$A$11:$A$192</c:f>
              <c:numCache>
                <c:formatCode>General</c:formatCode>
                <c:ptCount val="182"/>
                <c:pt idx="0">
                  <c:v>0</c:v>
                </c:pt>
                <c:pt idx="1">
                  <c:v>0.35858762798352356</c:v>
                </c:pt>
                <c:pt idx="2">
                  <c:v>0.71717525596704701</c:v>
                </c:pt>
                <c:pt idx="3">
                  <c:v>1.0757628839505706</c:v>
                </c:pt>
                <c:pt idx="4">
                  <c:v>1.434350511934094</c:v>
                </c:pt>
                <c:pt idx="5">
                  <c:v>1.7929381399176176</c:v>
                </c:pt>
                <c:pt idx="6">
                  <c:v>2.1515257679011413</c:v>
                </c:pt>
                <c:pt idx="7">
                  <c:v>2.5101133958846638</c:v>
                </c:pt>
                <c:pt idx="8">
                  <c:v>2.8687010238681871</c:v>
                </c:pt>
                <c:pt idx="9">
                  <c:v>3.2272886518517114</c:v>
                </c:pt>
                <c:pt idx="10">
                  <c:v>3.5858762798352344</c:v>
                </c:pt>
                <c:pt idx="11">
                  <c:v>3.9444639078187578</c:v>
                </c:pt>
                <c:pt idx="12">
                  <c:v>4.3030515358022816</c:v>
                </c:pt>
                <c:pt idx="13">
                  <c:v>4.6616391637858063</c:v>
                </c:pt>
                <c:pt idx="14">
                  <c:v>5.0202267917693302</c:v>
                </c:pt>
                <c:pt idx="15">
                  <c:v>5.3788144197528522</c:v>
                </c:pt>
                <c:pt idx="16">
                  <c:v>5.737402047736377</c:v>
                </c:pt>
                <c:pt idx="17">
                  <c:v>6.0959896757198999</c:v>
                </c:pt>
                <c:pt idx="18">
                  <c:v>6.4545773037034255</c:v>
                </c:pt>
                <c:pt idx="19">
                  <c:v>6.8131649316869476</c:v>
                </c:pt>
                <c:pt idx="20">
                  <c:v>7.1717525596704714</c:v>
                </c:pt>
                <c:pt idx="21">
                  <c:v>7.530340187653997</c:v>
                </c:pt>
                <c:pt idx="22">
                  <c:v>7.88892781563752</c:v>
                </c:pt>
                <c:pt idx="23">
                  <c:v>8.2475154436210421</c:v>
                </c:pt>
                <c:pt idx="24">
                  <c:v>8.606103071604565</c:v>
                </c:pt>
                <c:pt idx="25">
                  <c:v>8.9646906995880915</c:v>
                </c:pt>
                <c:pt idx="26">
                  <c:v>9.3232783275716109</c:v>
                </c:pt>
                <c:pt idx="27">
                  <c:v>9.6818659555551339</c:v>
                </c:pt>
                <c:pt idx="28">
                  <c:v>10.040453583538659</c:v>
                </c:pt>
                <c:pt idx="29">
                  <c:v>10.399041211522183</c:v>
                </c:pt>
                <c:pt idx="30">
                  <c:v>10.757628839505704</c:v>
                </c:pt>
                <c:pt idx="31">
                  <c:v>11.116216467489227</c:v>
                </c:pt>
                <c:pt idx="32">
                  <c:v>11.47480409547275</c:v>
                </c:pt>
                <c:pt idx="33">
                  <c:v>11.833391723456272</c:v>
                </c:pt>
                <c:pt idx="34">
                  <c:v>12.191979351439794</c:v>
                </c:pt>
                <c:pt idx="35">
                  <c:v>12.550566979423323</c:v>
                </c:pt>
                <c:pt idx="36">
                  <c:v>12.909154607406844</c:v>
                </c:pt>
                <c:pt idx="37">
                  <c:v>13.267742235390367</c:v>
                </c:pt>
                <c:pt idx="38">
                  <c:v>13.626329863373886</c:v>
                </c:pt>
                <c:pt idx="39">
                  <c:v>13.984917491357411</c:v>
                </c:pt>
                <c:pt idx="40">
                  <c:v>14.343505119340936</c:v>
                </c:pt>
                <c:pt idx="41">
                  <c:v>14.702092747324457</c:v>
                </c:pt>
                <c:pt idx="42">
                  <c:v>15.060680375307983</c:v>
                </c:pt>
                <c:pt idx="43">
                  <c:v>15.419268003291501</c:v>
                </c:pt>
                <c:pt idx="44">
                  <c:v>15.777855631275024</c:v>
                </c:pt>
                <c:pt idx="45">
                  <c:v>16.136443259258552</c:v>
                </c:pt>
                <c:pt idx="46">
                  <c:v>16.49503088724207</c:v>
                </c:pt>
                <c:pt idx="47">
                  <c:v>16.853618515225595</c:v>
                </c:pt>
                <c:pt idx="48">
                  <c:v>17.212206143209123</c:v>
                </c:pt>
                <c:pt idx="49">
                  <c:v>17.570793771192644</c:v>
                </c:pt>
                <c:pt idx="50">
                  <c:v>17.929381399176172</c:v>
                </c:pt>
                <c:pt idx="51">
                  <c:v>18.287969027159697</c:v>
                </c:pt>
                <c:pt idx="52">
                  <c:v>18.646556655143222</c:v>
                </c:pt>
                <c:pt idx="53">
                  <c:v>19.005144283126739</c:v>
                </c:pt>
                <c:pt idx="54">
                  <c:v>19.363731911110268</c:v>
                </c:pt>
                <c:pt idx="55">
                  <c:v>19.722319539093789</c:v>
                </c:pt>
                <c:pt idx="56">
                  <c:v>20.080907167077321</c:v>
                </c:pt>
                <c:pt idx="57">
                  <c:v>20.439494795060842</c:v>
                </c:pt>
                <c:pt idx="58">
                  <c:v>20.79808242304437</c:v>
                </c:pt>
                <c:pt idx="59">
                  <c:v>21.156670051027891</c:v>
                </c:pt>
                <c:pt idx="60">
                  <c:v>21.515257679011423</c:v>
                </c:pt>
                <c:pt idx="61">
                  <c:v>21.873845306994944</c:v>
                </c:pt>
                <c:pt idx="62">
                  <c:v>22.232432934978466</c:v>
                </c:pt>
                <c:pt idx="63">
                  <c:v>22.591020562961987</c:v>
                </c:pt>
                <c:pt idx="64">
                  <c:v>22.949608190945519</c:v>
                </c:pt>
                <c:pt idx="65">
                  <c:v>23.30819581892904</c:v>
                </c:pt>
                <c:pt idx="66">
                  <c:v>23.666783446912568</c:v>
                </c:pt>
                <c:pt idx="67">
                  <c:v>24.025371074896093</c:v>
                </c:pt>
                <c:pt idx="68">
                  <c:v>24.383958702879621</c:v>
                </c:pt>
                <c:pt idx="69">
                  <c:v>24.742546330863131</c:v>
                </c:pt>
                <c:pt idx="70">
                  <c:v>25.10113395884667</c:v>
                </c:pt>
                <c:pt idx="71">
                  <c:v>25.459721586830188</c:v>
                </c:pt>
                <c:pt idx="72">
                  <c:v>25.818309214813716</c:v>
                </c:pt>
                <c:pt idx="73">
                  <c:v>26.176896842797237</c:v>
                </c:pt>
                <c:pt idx="74">
                  <c:v>26.535484470780766</c:v>
                </c:pt>
                <c:pt idx="75">
                  <c:v>26.894072098764287</c:v>
                </c:pt>
                <c:pt idx="76">
                  <c:v>27.252659726747812</c:v>
                </c:pt>
                <c:pt idx="77">
                  <c:v>27.611247354731336</c:v>
                </c:pt>
                <c:pt idx="78">
                  <c:v>27.969834982714861</c:v>
                </c:pt>
                <c:pt idx="79">
                  <c:v>28.328422610698389</c:v>
                </c:pt>
                <c:pt idx="80">
                  <c:v>28.687010238681911</c:v>
                </c:pt>
                <c:pt idx="81">
                  <c:v>29.045597866665435</c:v>
                </c:pt>
                <c:pt idx="82">
                  <c:v>29.404185494648967</c:v>
                </c:pt>
                <c:pt idx="83">
                  <c:v>29.762773122632488</c:v>
                </c:pt>
                <c:pt idx="84">
                  <c:v>30.12136075061602</c:v>
                </c:pt>
                <c:pt idx="85">
                  <c:v>30.479948378599534</c:v>
                </c:pt>
                <c:pt idx="86">
                  <c:v>30.838536006583059</c:v>
                </c:pt>
                <c:pt idx="87">
                  <c:v>31.197123634566587</c:v>
                </c:pt>
                <c:pt idx="88">
                  <c:v>31.555711262550112</c:v>
                </c:pt>
                <c:pt idx="89">
                  <c:v>31.914298890533633</c:v>
                </c:pt>
                <c:pt idx="90">
                  <c:v>32.272886518517154</c:v>
                </c:pt>
                <c:pt idx="91">
                  <c:v>32.631474146500686</c:v>
                </c:pt>
                <c:pt idx="92">
                  <c:v>32.990061774484204</c:v>
                </c:pt>
                <c:pt idx="93">
                  <c:v>33.348649402467728</c:v>
                </c:pt>
                <c:pt idx="94">
                  <c:v>33.70723703045126</c:v>
                </c:pt>
                <c:pt idx="95">
                  <c:v>34.065824658434785</c:v>
                </c:pt>
                <c:pt idx="96">
                  <c:v>34.42441228641831</c:v>
                </c:pt>
                <c:pt idx="97">
                  <c:v>34.782999914401849</c:v>
                </c:pt>
                <c:pt idx="98">
                  <c:v>35.141587542385352</c:v>
                </c:pt>
                <c:pt idx="99">
                  <c:v>35.500175170368891</c:v>
                </c:pt>
                <c:pt idx="100">
                  <c:v>35.858762798352402</c:v>
                </c:pt>
              </c:numCache>
            </c:numRef>
          </c:xVal>
          <c:yVal>
            <c:numRef>
              <c:f>Sheet1!$D$11:$D$192</c:f>
              <c:numCache>
                <c:formatCode>General</c:formatCode>
                <c:ptCount val="182"/>
                <c:pt idx="0">
                  <c:v>9.5479207525866272</c:v>
                </c:pt>
                <c:pt idx="1">
                  <c:v>9.5479207525866272</c:v>
                </c:pt>
                <c:pt idx="2">
                  <c:v>9.5479207525866272</c:v>
                </c:pt>
                <c:pt idx="3">
                  <c:v>9.5479207525866272</c:v>
                </c:pt>
                <c:pt idx="4">
                  <c:v>9.5479207525866272</c:v>
                </c:pt>
                <c:pt idx="5">
                  <c:v>9.5479207525866272</c:v>
                </c:pt>
                <c:pt idx="6">
                  <c:v>9.5479207525866272</c:v>
                </c:pt>
                <c:pt idx="7">
                  <c:v>9.5479207525866272</c:v>
                </c:pt>
                <c:pt idx="8">
                  <c:v>9.5479207525866272</c:v>
                </c:pt>
                <c:pt idx="9">
                  <c:v>9.5479207525866272</c:v>
                </c:pt>
                <c:pt idx="10">
                  <c:v>9.5479207525866272</c:v>
                </c:pt>
                <c:pt idx="11">
                  <c:v>9.5479207525866272</c:v>
                </c:pt>
                <c:pt idx="12">
                  <c:v>9.5479207525866272</c:v>
                </c:pt>
                <c:pt idx="13">
                  <c:v>9.5479207525866272</c:v>
                </c:pt>
                <c:pt idx="14">
                  <c:v>9.5479207525866272</c:v>
                </c:pt>
                <c:pt idx="15">
                  <c:v>9.5479207525866272</c:v>
                </c:pt>
                <c:pt idx="16">
                  <c:v>9.5479207525866272</c:v>
                </c:pt>
                <c:pt idx="17">
                  <c:v>9.5479207525866272</c:v>
                </c:pt>
                <c:pt idx="18">
                  <c:v>9.5479207525866272</c:v>
                </c:pt>
                <c:pt idx="19">
                  <c:v>9.5479207525866272</c:v>
                </c:pt>
                <c:pt idx="20">
                  <c:v>9.5479207525866272</c:v>
                </c:pt>
                <c:pt idx="21">
                  <c:v>9.5479207525866272</c:v>
                </c:pt>
                <c:pt idx="22">
                  <c:v>9.5479207525866272</c:v>
                </c:pt>
                <c:pt idx="23">
                  <c:v>9.5479207525866272</c:v>
                </c:pt>
                <c:pt idx="24">
                  <c:v>9.5479207525866272</c:v>
                </c:pt>
                <c:pt idx="25">
                  <c:v>9.5479207525866272</c:v>
                </c:pt>
                <c:pt idx="26">
                  <c:v>9.5479207525866272</c:v>
                </c:pt>
                <c:pt idx="27">
                  <c:v>9.5479207525866272</c:v>
                </c:pt>
                <c:pt idx="28">
                  <c:v>9.5479207525866272</c:v>
                </c:pt>
                <c:pt idx="29">
                  <c:v>9.5479207525866272</c:v>
                </c:pt>
                <c:pt idx="30">
                  <c:v>9.5479207525866272</c:v>
                </c:pt>
                <c:pt idx="31">
                  <c:v>9.5479207525866272</c:v>
                </c:pt>
                <c:pt idx="32">
                  <c:v>9.5479207525866272</c:v>
                </c:pt>
                <c:pt idx="33">
                  <c:v>9.5479207525866272</c:v>
                </c:pt>
                <c:pt idx="34">
                  <c:v>9.5479207525866272</c:v>
                </c:pt>
                <c:pt idx="35">
                  <c:v>9.5479207525866272</c:v>
                </c:pt>
                <c:pt idx="36">
                  <c:v>9.5479207525866272</c:v>
                </c:pt>
                <c:pt idx="37">
                  <c:v>9.5479207525866272</c:v>
                </c:pt>
                <c:pt idx="38">
                  <c:v>9.5479207525866272</c:v>
                </c:pt>
                <c:pt idx="39">
                  <c:v>9.5479207525866272</c:v>
                </c:pt>
                <c:pt idx="40">
                  <c:v>9.5479207525866272</c:v>
                </c:pt>
                <c:pt idx="41">
                  <c:v>9.5479207525866272</c:v>
                </c:pt>
                <c:pt idx="42">
                  <c:v>9.5479207525866272</c:v>
                </c:pt>
                <c:pt idx="43">
                  <c:v>9.5479207525866272</c:v>
                </c:pt>
                <c:pt idx="44">
                  <c:v>9.5479207525866272</c:v>
                </c:pt>
                <c:pt idx="45">
                  <c:v>9.5479207525866272</c:v>
                </c:pt>
                <c:pt idx="46">
                  <c:v>9.5479207525866272</c:v>
                </c:pt>
                <c:pt idx="47">
                  <c:v>9.5479207525866272</c:v>
                </c:pt>
                <c:pt idx="48">
                  <c:v>9.5479207525866272</c:v>
                </c:pt>
                <c:pt idx="49">
                  <c:v>9.5479207525866272</c:v>
                </c:pt>
                <c:pt idx="50">
                  <c:v>9.5479207525866272</c:v>
                </c:pt>
                <c:pt idx="51">
                  <c:v>9.5479207525866272</c:v>
                </c:pt>
                <c:pt idx="52">
                  <c:v>9.5479207525866272</c:v>
                </c:pt>
                <c:pt idx="53">
                  <c:v>9.5479207525866272</c:v>
                </c:pt>
                <c:pt idx="54">
                  <c:v>9.5479207525866272</c:v>
                </c:pt>
                <c:pt idx="55">
                  <c:v>9.5479207525866272</c:v>
                </c:pt>
                <c:pt idx="56">
                  <c:v>9.5479207525866272</c:v>
                </c:pt>
                <c:pt idx="57">
                  <c:v>9.5479207525866272</c:v>
                </c:pt>
                <c:pt idx="58">
                  <c:v>9.5479207525866272</c:v>
                </c:pt>
                <c:pt idx="59">
                  <c:v>9.5479207525866272</c:v>
                </c:pt>
                <c:pt idx="60">
                  <c:v>9.5479207525866272</c:v>
                </c:pt>
                <c:pt idx="61">
                  <c:v>9.5479207525866272</c:v>
                </c:pt>
                <c:pt idx="62">
                  <c:v>9.5479207525866272</c:v>
                </c:pt>
                <c:pt idx="63">
                  <c:v>9.5479207525866272</c:v>
                </c:pt>
                <c:pt idx="64">
                  <c:v>9.5479207525866272</c:v>
                </c:pt>
                <c:pt idx="65">
                  <c:v>9.5479207525866272</c:v>
                </c:pt>
                <c:pt idx="66">
                  <c:v>9.5479207525866272</c:v>
                </c:pt>
                <c:pt idx="67">
                  <c:v>9.5479207525866272</c:v>
                </c:pt>
                <c:pt idx="68">
                  <c:v>9.5479207525866272</c:v>
                </c:pt>
                <c:pt idx="69">
                  <c:v>9.5479207525866272</c:v>
                </c:pt>
                <c:pt idx="70">
                  <c:v>9.5479207525866272</c:v>
                </c:pt>
                <c:pt idx="71">
                  <c:v>9.5479207525866272</c:v>
                </c:pt>
                <c:pt idx="72">
                  <c:v>9.5479207525866272</c:v>
                </c:pt>
                <c:pt idx="73">
                  <c:v>9.5479207525866272</c:v>
                </c:pt>
                <c:pt idx="74">
                  <c:v>9.5479207525866272</c:v>
                </c:pt>
                <c:pt idx="75">
                  <c:v>9.5479207525866272</c:v>
                </c:pt>
                <c:pt idx="76">
                  <c:v>9.5479207525866272</c:v>
                </c:pt>
                <c:pt idx="77">
                  <c:v>9.5479207525866272</c:v>
                </c:pt>
                <c:pt idx="78">
                  <c:v>9.5479207525866272</c:v>
                </c:pt>
                <c:pt idx="79">
                  <c:v>9.5479207525866272</c:v>
                </c:pt>
                <c:pt idx="80">
                  <c:v>9.5479207525866272</c:v>
                </c:pt>
                <c:pt idx="81">
                  <c:v>9.5479207525866272</c:v>
                </c:pt>
                <c:pt idx="82">
                  <c:v>9.5479207525866272</c:v>
                </c:pt>
                <c:pt idx="83">
                  <c:v>9.5479207525866272</c:v>
                </c:pt>
                <c:pt idx="84">
                  <c:v>9.5479207525866272</c:v>
                </c:pt>
                <c:pt idx="85">
                  <c:v>9.5479207525866272</c:v>
                </c:pt>
                <c:pt idx="86">
                  <c:v>9.5479207525866272</c:v>
                </c:pt>
                <c:pt idx="87">
                  <c:v>9.5479207525866272</c:v>
                </c:pt>
                <c:pt idx="88">
                  <c:v>9.5479207525866272</c:v>
                </c:pt>
                <c:pt idx="89">
                  <c:v>9.5479207525866272</c:v>
                </c:pt>
                <c:pt idx="90">
                  <c:v>9.5479207525866272</c:v>
                </c:pt>
                <c:pt idx="91">
                  <c:v>9.5479207525866272</c:v>
                </c:pt>
                <c:pt idx="92">
                  <c:v>9.5479207525866272</c:v>
                </c:pt>
                <c:pt idx="93">
                  <c:v>9.5479207525866272</c:v>
                </c:pt>
                <c:pt idx="94">
                  <c:v>9.5479207525866272</c:v>
                </c:pt>
                <c:pt idx="95">
                  <c:v>9.5479207525866272</c:v>
                </c:pt>
                <c:pt idx="96">
                  <c:v>9.5479207525866272</c:v>
                </c:pt>
                <c:pt idx="97">
                  <c:v>9.5479207525866272</c:v>
                </c:pt>
                <c:pt idx="98">
                  <c:v>9.5479207525866272</c:v>
                </c:pt>
                <c:pt idx="99">
                  <c:v>9.5479207525866272</c:v>
                </c:pt>
                <c:pt idx="100">
                  <c:v>9.5479207525866272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7F6-4F94-9742-65D429C1E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601920"/>
        <c:axId val="324155648"/>
      </c:scatterChart>
      <c:valAx>
        <c:axId val="3236019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728" b="0" i="0" u="none" strike="noStrike" baseline="0">
                    <a:solidFill>
                      <a:srgbClr val="000000"/>
                    </a:solidFill>
                    <a:latin typeface="Palatino"/>
                    <a:ea typeface="Palatino"/>
                    <a:cs typeface="Palatino"/>
                  </a:defRPr>
                </a:pPr>
                <a:r>
                  <a:t>time (s)</a:t>
                </a:r>
              </a:p>
            </c:rich>
          </c:tx>
          <c:layout>
            <c:manualLayout>
              <c:xMode val="edge"/>
              <c:yMode val="edge"/>
              <c:x val="0.48847926267281117"/>
              <c:y val="0.87215909090909105"/>
            </c:manualLayout>
          </c:layout>
          <c:overlay val="0"/>
          <c:spPr>
            <a:noFill/>
            <a:ln w="31348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91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728" b="0" i="0" u="none" strike="noStrike" baseline="0">
                <a:solidFill>
                  <a:srgbClr val="000000"/>
                </a:solidFill>
                <a:latin typeface="Palatino"/>
                <a:ea typeface="Palatino"/>
                <a:cs typeface="Palatino"/>
              </a:defRPr>
            </a:pPr>
            <a:endParaRPr lang="en-US"/>
          </a:p>
        </c:txPr>
        <c:crossAx val="324155648"/>
        <c:crosses val="autoZero"/>
        <c:crossBetween val="midCat"/>
      </c:valAx>
      <c:valAx>
        <c:axId val="32415564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728" b="0" i="0" u="none" strike="noStrike" baseline="0">
                    <a:solidFill>
                      <a:srgbClr val="000000"/>
                    </a:solidFill>
                    <a:latin typeface="Palatino"/>
                    <a:ea typeface="Palatino"/>
                    <a:cs typeface="Palatino"/>
                  </a:defRPr>
                </a:pPr>
                <a:r>
                  <a:t>velocity (m/s)</a:t>
                </a:r>
              </a:p>
            </c:rich>
          </c:tx>
          <c:layout>
            <c:manualLayout>
              <c:xMode val="edge"/>
              <c:yMode val="edge"/>
              <c:x val="2.3041474654377881E-2"/>
              <c:y val="0.25284090909090917"/>
            </c:manualLayout>
          </c:layout>
          <c:overlay val="0"/>
          <c:spPr>
            <a:noFill/>
            <a:ln w="31348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91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728" b="0" i="0" u="none" strike="noStrike" baseline="0">
                <a:solidFill>
                  <a:srgbClr val="000000"/>
                </a:solidFill>
                <a:latin typeface="Palatino"/>
                <a:ea typeface="Palatino"/>
                <a:cs typeface="Palatino"/>
              </a:defRPr>
            </a:pPr>
            <a:endParaRPr lang="en-US"/>
          </a:p>
        </c:txPr>
        <c:crossAx val="323601920"/>
        <c:crosses val="autoZero"/>
        <c:crossBetween val="midCat"/>
      </c:valAx>
      <c:spPr>
        <a:noFill/>
        <a:ln w="15674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28" b="0" i="0" u="none" strike="noStrike" baseline="0">
          <a:solidFill>
            <a:srgbClr val="000000"/>
          </a:solidFill>
          <a:latin typeface="Palatino"/>
          <a:ea typeface="Palatino"/>
          <a:cs typeface="Palatino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0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image" Target="../media/image88.emf"/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12" Type="http://schemas.openxmlformats.org/officeDocument/2006/relationships/image" Target="../media/image87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11" Type="http://schemas.openxmlformats.org/officeDocument/2006/relationships/image" Target="../media/image86.emf"/><Relationship Id="rId5" Type="http://schemas.openxmlformats.org/officeDocument/2006/relationships/image" Target="../media/image80.emf"/><Relationship Id="rId15" Type="http://schemas.openxmlformats.org/officeDocument/2006/relationships/image" Target="../media/image90.emf"/><Relationship Id="rId10" Type="http://schemas.openxmlformats.org/officeDocument/2006/relationships/image" Target="../media/image85.emf"/><Relationship Id="rId4" Type="http://schemas.openxmlformats.org/officeDocument/2006/relationships/image" Target="../media/image79.emf"/><Relationship Id="rId9" Type="http://schemas.openxmlformats.org/officeDocument/2006/relationships/image" Target="../media/image84.emf"/><Relationship Id="rId14" Type="http://schemas.openxmlformats.org/officeDocument/2006/relationships/image" Target="../media/image89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93.emf"/><Relationship Id="rId7" Type="http://schemas.openxmlformats.org/officeDocument/2006/relationships/image" Target="../media/image97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Relationship Id="rId6" Type="http://schemas.openxmlformats.org/officeDocument/2006/relationships/image" Target="../media/image96.emf"/><Relationship Id="rId5" Type="http://schemas.openxmlformats.org/officeDocument/2006/relationships/image" Target="../media/image95.emf"/><Relationship Id="rId10" Type="http://schemas.openxmlformats.org/officeDocument/2006/relationships/image" Target="../media/image100.emf"/><Relationship Id="rId4" Type="http://schemas.openxmlformats.org/officeDocument/2006/relationships/image" Target="../media/image94.emf"/><Relationship Id="rId9" Type="http://schemas.openxmlformats.org/officeDocument/2006/relationships/image" Target="../media/image99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3" Type="http://schemas.openxmlformats.org/officeDocument/2006/relationships/image" Target="../media/image103.emf"/><Relationship Id="rId7" Type="http://schemas.openxmlformats.org/officeDocument/2006/relationships/image" Target="../media/image107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6" Type="http://schemas.openxmlformats.org/officeDocument/2006/relationships/image" Target="../media/image106.emf"/><Relationship Id="rId5" Type="http://schemas.openxmlformats.org/officeDocument/2006/relationships/image" Target="../media/image105.emf"/><Relationship Id="rId10" Type="http://schemas.openxmlformats.org/officeDocument/2006/relationships/image" Target="../media/image110.emf"/><Relationship Id="rId4" Type="http://schemas.openxmlformats.org/officeDocument/2006/relationships/image" Target="../media/image104.emf"/><Relationship Id="rId9" Type="http://schemas.openxmlformats.org/officeDocument/2006/relationships/image" Target="../media/image109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3" Type="http://schemas.openxmlformats.org/officeDocument/2006/relationships/image" Target="../media/image113.emf"/><Relationship Id="rId7" Type="http://schemas.openxmlformats.org/officeDocument/2006/relationships/image" Target="../media/image117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Relationship Id="rId6" Type="http://schemas.openxmlformats.org/officeDocument/2006/relationships/image" Target="../media/image116.emf"/><Relationship Id="rId5" Type="http://schemas.openxmlformats.org/officeDocument/2006/relationships/image" Target="../media/image115.emf"/><Relationship Id="rId4" Type="http://schemas.openxmlformats.org/officeDocument/2006/relationships/image" Target="../media/image114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3" Type="http://schemas.openxmlformats.org/officeDocument/2006/relationships/image" Target="../media/image121.emf"/><Relationship Id="rId7" Type="http://schemas.openxmlformats.org/officeDocument/2006/relationships/image" Target="../media/image125.e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Relationship Id="rId6" Type="http://schemas.openxmlformats.org/officeDocument/2006/relationships/image" Target="../media/image124.emf"/><Relationship Id="rId11" Type="http://schemas.openxmlformats.org/officeDocument/2006/relationships/image" Target="../media/image129.emf"/><Relationship Id="rId5" Type="http://schemas.openxmlformats.org/officeDocument/2006/relationships/image" Target="../media/image123.emf"/><Relationship Id="rId10" Type="http://schemas.openxmlformats.org/officeDocument/2006/relationships/image" Target="../media/image128.emf"/><Relationship Id="rId4" Type="http://schemas.openxmlformats.org/officeDocument/2006/relationships/image" Target="../media/image122.emf"/><Relationship Id="rId9" Type="http://schemas.openxmlformats.org/officeDocument/2006/relationships/image" Target="../media/image127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Relationship Id="rId6" Type="http://schemas.openxmlformats.org/officeDocument/2006/relationships/image" Target="../media/image135.emf"/><Relationship Id="rId5" Type="http://schemas.openxmlformats.org/officeDocument/2006/relationships/image" Target="../media/image134.emf"/><Relationship Id="rId4" Type="http://schemas.openxmlformats.org/officeDocument/2006/relationships/image" Target="../media/image13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7" Type="http://schemas.openxmlformats.org/officeDocument/2006/relationships/image" Target="../media/image142.emf"/><Relationship Id="rId2" Type="http://schemas.openxmlformats.org/officeDocument/2006/relationships/image" Target="../media/image137.emf"/><Relationship Id="rId1" Type="http://schemas.openxmlformats.org/officeDocument/2006/relationships/image" Target="../media/image136.emf"/><Relationship Id="rId6" Type="http://schemas.openxmlformats.org/officeDocument/2006/relationships/image" Target="../media/image141.emf"/><Relationship Id="rId5" Type="http://schemas.openxmlformats.org/officeDocument/2006/relationships/image" Target="../media/image140.emf"/><Relationship Id="rId4" Type="http://schemas.openxmlformats.org/officeDocument/2006/relationships/image" Target="../media/image13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image" Target="../media/image144.emf"/><Relationship Id="rId1" Type="http://schemas.openxmlformats.org/officeDocument/2006/relationships/image" Target="../media/image143.emf"/><Relationship Id="rId4" Type="http://schemas.openxmlformats.org/officeDocument/2006/relationships/image" Target="../media/image14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2" Type="http://schemas.openxmlformats.org/officeDocument/2006/relationships/image" Target="../media/image148.emf"/><Relationship Id="rId1" Type="http://schemas.openxmlformats.org/officeDocument/2006/relationships/image" Target="../media/image147.emf"/><Relationship Id="rId4" Type="http://schemas.openxmlformats.org/officeDocument/2006/relationships/image" Target="../media/image150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emf"/><Relationship Id="rId2" Type="http://schemas.openxmlformats.org/officeDocument/2006/relationships/image" Target="../media/image152.emf"/><Relationship Id="rId1" Type="http://schemas.openxmlformats.org/officeDocument/2006/relationships/image" Target="../media/image151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e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8.png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Relationship Id="rId4" Type="http://schemas.openxmlformats.org/officeDocument/2006/relationships/image" Target="../media/image162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emf"/><Relationship Id="rId2" Type="http://schemas.openxmlformats.org/officeDocument/2006/relationships/image" Target="../media/image165.emf"/><Relationship Id="rId1" Type="http://schemas.openxmlformats.org/officeDocument/2006/relationships/image" Target="../media/image164.emf"/><Relationship Id="rId5" Type="http://schemas.openxmlformats.org/officeDocument/2006/relationships/image" Target="../media/image168.emf"/><Relationship Id="rId4" Type="http://schemas.openxmlformats.org/officeDocument/2006/relationships/image" Target="../media/image167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emf"/><Relationship Id="rId2" Type="http://schemas.openxmlformats.org/officeDocument/2006/relationships/image" Target="../media/image169.emf"/><Relationship Id="rId1" Type="http://schemas.openxmlformats.org/officeDocument/2006/relationships/image" Target="../media/image158.png"/><Relationship Id="rId5" Type="http://schemas.openxmlformats.org/officeDocument/2006/relationships/image" Target="../media/image172.emf"/><Relationship Id="rId4" Type="http://schemas.openxmlformats.org/officeDocument/2006/relationships/image" Target="../media/image171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emf"/><Relationship Id="rId4" Type="http://schemas.openxmlformats.org/officeDocument/2006/relationships/image" Target="../media/image177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emf"/><Relationship Id="rId1" Type="http://schemas.openxmlformats.org/officeDocument/2006/relationships/image" Target="../media/image178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4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emf"/><Relationship Id="rId2" Type="http://schemas.openxmlformats.org/officeDocument/2006/relationships/image" Target="../media/image181.emf"/><Relationship Id="rId1" Type="http://schemas.openxmlformats.org/officeDocument/2006/relationships/image" Target="../media/image180.emf"/><Relationship Id="rId4" Type="http://schemas.openxmlformats.org/officeDocument/2006/relationships/image" Target="../media/image183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emf"/><Relationship Id="rId2" Type="http://schemas.openxmlformats.org/officeDocument/2006/relationships/image" Target="../media/image185.emf"/><Relationship Id="rId1" Type="http://schemas.openxmlformats.org/officeDocument/2006/relationships/image" Target="../media/image184.emf"/><Relationship Id="rId5" Type="http://schemas.openxmlformats.org/officeDocument/2006/relationships/image" Target="../media/image188.emf"/><Relationship Id="rId4" Type="http://schemas.openxmlformats.org/officeDocument/2006/relationships/image" Target="../media/image187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emf"/><Relationship Id="rId2" Type="http://schemas.openxmlformats.org/officeDocument/2006/relationships/image" Target="../media/image193.emf"/><Relationship Id="rId1" Type="http://schemas.openxmlformats.org/officeDocument/2006/relationships/image" Target="../media/image192.emf"/><Relationship Id="rId5" Type="http://schemas.openxmlformats.org/officeDocument/2006/relationships/image" Target="../media/image196.emf"/><Relationship Id="rId4" Type="http://schemas.openxmlformats.org/officeDocument/2006/relationships/image" Target="../media/image19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7.png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8.png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emf"/><Relationship Id="rId2" Type="http://schemas.openxmlformats.org/officeDocument/2006/relationships/image" Target="../media/image200.emf"/><Relationship Id="rId1" Type="http://schemas.openxmlformats.org/officeDocument/2006/relationships/image" Target="../media/image19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2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w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fld id="{3DE2B76B-EAC8-42E3-A0EF-1FFD6B1116F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fld id="{44704458-AC95-4FC2-8267-844EE3A994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E1BA38-6DD8-4BEA-99C6-01C4BF42B662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8A2F9F-9698-49B3-B7A3-D26B8E43B2B9}" type="slidenum">
              <a:rPr lang="en-US"/>
              <a:pPr/>
              <a:t>55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http://schou.dk/animation/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0D9D0-81B4-45E1-BC43-F8249D8C70D0}" type="slidenum">
              <a:rPr lang="en-US"/>
              <a:pPr/>
              <a:t>58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http://www.iahr.org/publications/assets/jhr39-3/developments.pdf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e.cornell.edu/faculty/info.cfm?abbrev=faculty&amp;shorttitle=bio&amp;netid=mw24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ceeserver.cee.cornell.edu/mw24/Default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cornell.edu/" TargetMode="External"/><Relationship Id="rId5" Type="http://schemas.openxmlformats.org/officeDocument/2006/relationships/hyperlink" Target="http://www.cee.cornell.edu/index.cfm" TargetMode="Externa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ltGray">
          <a:xfrm>
            <a:off x="0" y="32004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ltGray">
          <a:xfrm>
            <a:off x="0" y="34099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10B1308-0AFD-46B0-AA0A-4D612EB0B9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609600" y="6451600"/>
            <a:ext cx="3276600" cy="381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/>
          <a:lstStyle/>
          <a:p>
            <a:r>
              <a:rPr lang="en-US" sz="2000">
                <a:hlinkClick r:id="rId2"/>
              </a:rPr>
              <a:t>Monroe L. Weber-Shirk </a:t>
            </a:r>
            <a:endParaRPr lang="en-US" sz="2000"/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1117600" y="1520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6331" name="Picture 11" descr="mw24 pho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61075"/>
            <a:ext cx="542925" cy="796925"/>
          </a:xfrm>
          <a:prstGeom prst="rect">
            <a:avLst/>
          </a:prstGeom>
          <a:noFill/>
        </p:spPr>
      </p:pic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-485775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3568700" y="6156325"/>
            <a:ext cx="3124200" cy="7016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hlinkClick r:id="rId5"/>
              </a:rPr>
              <a:t>S</a:t>
            </a:r>
            <a:r>
              <a:rPr lang="en-US" sz="1400">
                <a:hlinkClick r:id="rId5"/>
              </a:rPr>
              <a:t>chool of </a:t>
            </a:r>
            <a:r>
              <a:rPr lang="en-US" sz="2000">
                <a:hlinkClick r:id="rId5"/>
              </a:rPr>
              <a:t>Civil </a:t>
            </a:r>
            <a:r>
              <a:rPr lang="en-US" sz="1400">
                <a:hlinkClick r:id="rId5"/>
              </a:rPr>
              <a:t>and</a:t>
            </a:r>
            <a:r>
              <a:rPr lang="en-US" sz="2000">
                <a:hlinkClick r:id="rId5"/>
              </a:rPr>
              <a:t> Environmental Engineering</a:t>
            </a:r>
            <a:endParaRPr lang="en-US" sz="2000"/>
          </a:p>
        </p:txBody>
      </p:sp>
      <p:pic>
        <p:nvPicPr>
          <p:cNvPr id="56334" name="Picture 14" descr="culogo_web_60red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38925" y="6134100"/>
            <a:ext cx="2505075" cy="723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81345B-82EC-4FAF-AB14-9B73B0B8B6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AA2237-3FCB-479C-94E2-5CFC1EEC6E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5F38B5-3FD5-49F3-9FF6-54EF35DAB6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E3814-0B97-45B5-93EB-7C9C6B8A84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5412B-1D6C-4DBC-8246-D765A2D890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535FC-DA08-4BCC-B5B6-E77FD5FE6A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0D16EA-7400-406C-830E-9D797FA76E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C62BE2-DBC7-4596-A44B-23B0023269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46271-1302-4127-B794-DCD578D73D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F2615-1EB9-48F4-94D7-68D9F8C8C5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ltGray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ltGray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5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fld id="{EBB124F6-6D21-4DDD-92D1-FADC9919E4B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9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6.e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8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4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42.bin"/><Relationship Id="rId7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5.emf"/><Relationship Id="rId9" Type="http://schemas.openxmlformats.org/officeDocument/2006/relationships/image" Target="../media/image4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chart" Target="../charts/chart2.xml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9.e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image" Target="../media/image53.emf"/><Relationship Id="rId10" Type="http://schemas.openxmlformats.org/officeDocument/2006/relationships/image" Target="../media/image51.wmf"/><Relationship Id="rId4" Type="http://schemas.openxmlformats.org/officeDocument/2006/relationships/image" Target="../media/image48.emf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0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7.e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8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0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67.emf"/><Relationship Id="rId4" Type="http://schemas.openxmlformats.org/officeDocument/2006/relationships/image" Target="../media/image64.e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oleObject" Target="../embeddings/oleObject64.bin"/><Relationship Id="rId7" Type="http://schemas.openxmlformats.org/officeDocument/2006/relationships/image" Target="../media/image7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71.emf"/><Relationship Id="rId9" Type="http://schemas.openxmlformats.org/officeDocument/2006/relationships/image" Target="../media/image7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7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83.emf"/><Relationship Id="rId26" Type="http://schemas.openxmlformats.org/officeDocument/2006/relationships/image" Target="../media/image87.e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80.emf"/><Relationship Id="rId17" Type="http://schemas.openxmlformats.org/officeDocument/2006/relationships/oleObject" Target="../embeddings/oleObject75.bin"/><Relationship Id="rId25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2.emf"/><Relationship Id="rId20" Type="http://schemas.openxmlformats.org/officeDocument/2006/relationships/image" Target="../media/image84.emf"/><Relationship Id="rId29" Type="http://schemas.openxmlformats.org/officeDocument/2006/relationships/oleObject" Target="../embeddings/oleObject81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7.emf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86.emf"/><Relationship Id="rId32" Type="http://schemas.openxmlformats.org/officeDocument/2006/relationships/image" Target="../media/image90.emf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78.bin"/><Relationship Id="rId28" Type="http://schemas.openxmlformats.org/officeDocument/2006/relationships/image" Target="../media/image88.emf"/><Relationship Id="rId10" Type="http://schemas.openxmlformats.org/officeDocument/2006/relationships/image" Target="../media/image79.emf"/><Relationship Id="rId19" Type="http://schemas.openxmlformats.org/officeDocument/2006/relationships/oleObject" Target="../embeddings/oleObject76.bin"/><Relationship Id="rId31" Type="http://schemas.openxmlformats.org/officeDocument/2006/relationships/oleObject" Target="../embeddings/oleObject82.bin"/><Relationship Id="rId4" Type="http://schemas.openxmlformats.org/officeDocument/2006/relationships/image" Target="../media/image76.e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81.emf"/><Relationship Id="rId22" Type="http://schemas.openxmlformats.org/officeDocument/2006/relationships/image" Target="../media/image85.emf"/><Relationship Id="rId27" Type="http://schemas.openxmlformats.org/officeDocument/2006/relationships/oleObject" Target="../embeddings/oleObject80.bin"/><Relationship Id="rId30" Type="http://schemas.openxmlformats.org/officeDocument/2006/relationships/image" Target="../media/image89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98.emf"/><Relationship Id="rId3" Type="http://schemas.openxmlformats.org/officeDocument/2006/relationships/oleObject" Target="../embeddings/oleObject83.bin"/><Relationship Id="rId21" Type="http://schemas.openxmlformats.org/officeDocument/2006/relationships/oleObject" Target="../embeddings/oleObject92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95.emf"/><Relationship Id="rId17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7.emf"/><Relationship Id="rId20" Type="http://schemas.openxmlformats.org/officeDocument/2006/relationships/image" Target="../media/image99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2.e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94.emf"/><Relationship Id="rId19" Type="http://schemas.openxmlformats.org/officeDocument/2006/relationships/oleObject" Target="../embeddings/oleObject91.bin"/><Relationship Id="rId4" Type="http://schemas.openxmlformats.org/officeDocument/2006/relationships/image" Target="../media/image91.e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96.emf"/><Relationship Id="rId22" Type="http://schemas.openxmlformats.org/officeDocument/2006/relationships/image" Target="../media/image100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108.emf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102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105.emf"/><Relationship Id="rId17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7.emf"/><Relationship Id="rId20" Type="http://schemas.openxmlformats.org/officeDocument/2006/relationships/image" Target="../media/image109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2.e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104.emf"/><Relationship Id="rId19" Type="http://schemas.openxmlformats.org/officeDocument/2006/relationships/oleObject" Target="../embeddings/oleObject101.bin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106.emf"/><Relationship Id="rId22" Type="http://schemas.openxmlformats.org/officeDocument/2006/relationships/image" Target="../media/image110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18.e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15.e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7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2.e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114.emf"/><Relationship Id="rId4" Type="http://schemas.openxmlformats.org/officeDocument/2006/relationships/image" Target="../media/image111.e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16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26.emf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0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23.emf"/><Relationship Id="rId17" Type="http://schemas.openxmlformats.org/officeDocument/2006/relationships/oleObject" Target="../embeddings/oleObject11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5.emf"/><Relationship Id="rId20" Type="http://schemas.openxmlformats.org/officeDocument/2006/relationships/image" Target="../media/image127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0.emf"/><Relationship Id="rId11" Type="http://schemas.openxmlformats.org/officeDocument/2006/relationships/oleObject" Target="../embeddings/oleObject115.bin"/><Relationship Id="rId24" Type="http://schemas.openxmlformats.org/officeDocument/2006/relationships/image" Target="../media/image129.emf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1.bin"/><Relationship Id="rId10" Type="http://schemas.openxmlformats.org/officeDocument/2006/relationships/image" Target="../media/image122.e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119.e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24.emf"/><Relationship Id="rId22" Type="http://schemas.openxmlformats.org/officeDocument/2006/relationships/image" Target="../media/image12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oleObject" Target="../embeddings/oleObject127.bin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1.e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33.emf"/><Relationship Id="rId4" Type="http://schemas.openxmlformats.org/officeDocument/2006/relationships/image" Target="../media/image130.e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35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13" Type="http://schemas.openxmlformats.org/officeDocument/2006/relationships/oleObject" Target="../embeddings/oleObject133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40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2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7.e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10" Type="http://schemas.openxmlformats.org/officeDocument/2006/relationships/image" Target="../media/image139.emf"/><Relationship Id="rId4" Type="http://schemas.openxmlformats.org/officeDocument/2006/relationships/image" Target="../media/image136.e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41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4.emf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46.emf"/><Relationship Id="rId4" Type="http://schemas.openxmlformats.org/officeDocument/2006/relationships/image" Target="../media/image143.emf"/><Relationship Id="rId9" Type="http://schemas.openxmlformats.org/officeDocument/2006/relationships/oleObject" Target="../embeddings/oleObject138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e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8.emf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150.emf"/><Relationship Id="rId4" Type="http://schemas.openxmlformats.org/officeDocument/2006/relationships/image" Target="../media/image147.emf"/><Relationship Id="rId9" Type="http://schemas.openxmlformats.org/officeDocument/2006/relationships/oleObject" Target="../embeddings/oleObject14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2.e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51.emf"/><Relationship Id="rId9" Type="http://schemas.openxmlformats.org/officeDocument/2006/relationships/slide" Target="slide5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5.e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54.emf"/><Relationship Id="rId9" Type="http://schemas.openxmlformats.org/officeDocument/2006/relationships/image" Target="../media/image157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5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58.png"/><Relationship Id="rId4" Type="http://schemas.openxmlformats.org/officeDocument/2006/relationships/oleObject" Target="../embeddings/oleObject149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0.emf"/><Relationship Id="rId11" Type="http://schemas.openxmlformats.org/officeDocument/2006/relationships/image" Target="../media/image162.emf"/><Relationship Id="rId5" Type="http://schemas.openxmlformats.org/officeDocument/2006/relationships/oleObject" Target="../embeddings/oleObject151.bin"/><Relationship Id="rId10" Type="http://schemas.openxmlformats.org/officeDocument/2006/relationships/oleObject" Target="../embeddings/oleObject153.bin"/><Relationship Id="rId4" Type="http://schemas.openxmlformats.org/officeDocument/2006/relationships/image" Target="../media/image159.emf"/><Relationship Id="rId9" Type="http://schemas.openxmlformats.org/officeDocument/2006/relationships/image" Target="../media/image163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13" Type="http://schemas.openxmlformats.org/officeDocument/2006/relationships/image" Target="../media/image168.e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oleObject" Target="../embeddings/oleObject15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5.emf"/><Relationship Id="rId11" Type="http://schemas.openxmlformats.org/officeDocument/2006/relationships/image" Target="../media/image163.wmf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67.emf"/><Relationship Id="rId4" Type="http://schemas.openxmlformats.org/officeDocument/2006/relationships/image" Target="../media/image164.emf"/><Relationship Id="rId9" Type="http://schemas.openxmlformats.org/officeDocument/2006/relationships/oleObject" Target="../embeddings/oleObject157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emf"/><Relationship Id="rId13" Type="http://schemas.openxmlformats.org/officeDocument/2006/relationships/oleObject" Target="../embeddings/oleObject163.bin"/><Relationship Id="rId3" Type="http://schemas.openxmlformats.org/officeDocument/2006/relationships/slide" Target="slide53.xml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7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62.bin"/><Relationship Id="rId5" Type="http://schemas.openxmlformats.org/officeDocument/2006/relationships/image" Target="../media/image158.png"/><Relationship Id="rId10" Type="http://schemas.openxmlformats.org/officeDocument/2006/relationships/image" Target="../media/image170.emf"/><Relationship Id="rId4" Type="http://schemas.openxmlformats.org/officeDocument/2006/relationships/oleObject" Target="../embeddings/oleObject159.bin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72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165.bin"/><Relationship Id="rId10" Type="http://schemas.openxmlformats.org/officeDocument/2006/relationships/image" Target="../media/image177.emf"/><Relationship Id="rId4" Type="http://schemas.openxmlformats.org/officeDocument/2006/relationships/image" Target="../media/image174.emf"/><Relationship Id="rId9" Type="http://schemas.openxmlformats.org/officeDocument/2006/relationships/oleObject" Target="../embeddings/oleObject16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79.e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78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3" Type="http://schemas.openxmlformats.org/officeDocument/2006/relationships/chart" Target="../charts/chart3.xml"/><Relationship Id="rId7" Type="http://schemas.openxmlformats.org/officeDocument/2006/relationships/image" Target="../media/image18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71.bin"/><Relationship Id="rId11" Type="http://schemas.openxmlformats.org/officeDocument/2006/relationships/image" Target="../media/image183.emf"/><Relationship Id="rId5" Type="http://schemas.openxmlformats.org/officeDocument/2006/relationships/image" Target="../media/image180.emf"/><Relationship Id="rId10" Type="http://schemas.openxmlformats.org/officeDocument/2006/relationships/oleObject" Target="../embeddings/oleObject173.bin"/><Relationship Id="rId4" Type="http://schemas.openxmlformats.org/officeDocument/2006/relationships/oleObject" Target="../embeddings/oleObject170.bin"/><Relationship Id="rId9" Type="http://schemas.openxmlformats.org/officeDocument/2006/relationships/image" Target="../media/image182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emf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8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85.e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0" Type="http://schemas.openxmlformats.org/officeDocument/2006/relationships/image" Target="../media/image187.emf"/><Relationship Id="rId4" Type="http://schemas.openxmlformats.org/officeDocument/2006/relationships/image" Target="../media/image184.emf"/><Relationship Id="rId9" Type="http://schemas.openxmlformats.org/officeDocument/2006/relationships/oleObject" Target="../embeddings/oleObject177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8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jpeg"/><Relationship Id="rId2" Type="http://schemas.openxmlformats.org/officeDocument/2006/relationships/image" Target="../media/image190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13" Type="http://schemas.openxmlformats.org/officeDocument/2006/relationships/slide" Target="slide32.xml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9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93.e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0" Type="http://schemas.openxmlformats.org/officeDocument/2006/relationships/image" Target="../media/image195.emf"/><Relationship Id="rId4" Type="http://schemas.openxmlformats.org/officeDocument/2006/relationships/image" Target="../media/image192.emf"/><Relationship Id="rId9" Type="http://schemas.openxmlformats.org/officeDocument/2006/relationships/oleObject" Target="../embeddings/oleObject182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9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158.png"/><Relationship Id="rId4" Type="http://schemas.openxmlformats.org/officeDocument/2006/relationships/oleObject" Target="../embeddings/oleObject185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schou.dk/animation/hydraram.sw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8.gi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3" Type="http://schemas.openxmlformats.org/officeDocument/2006/relationships/slide" Target="slide25.xml"/><Relationship Id="rId7" Type="http://schemas.openxmlformats.org/officeDocument/2006/relationships/oleObject" Target="../embeddings/oleObject1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chart" Target="../charts/chart4.xml"/><Relationship Id="rId5" Type="http://schemas.openxmlformats.org/officeDocument/2006/relationships/image" Target="../media/image199.emf"/><Relationship Id="rId10" Type="http://schemas.openxmlformats.org/officeDocument/2006/relationships/image" Target="../media/image201.emf"/><Relationship Id="rId4" Type="http://schemas.openxmlformats.org/officeDocument/2006/relationships/oleObject" Target="../embeddings/oleObject186.bin"/><Relationship Id="rId9" Type="http://schemas.openxmlformats.org/officeDocument/2006/relationships/oleObject" Target="../embeddings/oleObject188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slide" Target="slide39.xml"/><Relationship Id="rId4" Type="http://schemas.openxmlformats.org/officeDocument/2006/relationships/image" Target="../media/image20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slide" Target="slide3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9.emf"/><Relationship Id="rId26" Type="http://schemas.openxmlformats.org/officeDocument/2006/relationships/image" Target="../media/image23.e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6.e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emf"/><Relationship Id="rId20" Type="http://schemas.openxmlformats.org/officeDocument/2006/relationships/image" Target="../media/image20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2.e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24.emf"/><Relationship Id="rId10" Type="http://schemas.openxmlformats.org/officeDocument/2006/relationships/image" Target="../media/image15.e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7.emf"/><Relationship Id="rId22" Type="http://schemas.openxmlformats.org/officeDocument/2006/relationships/image" Target="../media/image21.emf"/><Relationship Id="rId27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39913" y="3886200"/>
            <a:ext cx="4318000" cy="1752600"/>
          </a:xfrm>
        </p:spPr>
        <p:txBody>
          <a:bodyPr/>
          <a:lstStyle/>
          <a:p>
            <a:r>
              <a:rPr lang="en-US" sz="4400">
                <a:solidFill>
                  <a:schemeClr val="folHlink"/>
                </a:solidFill>
              </a:rPr>
              <a:t>When the Steady-State design fails!</a:t>
            </a:r>
          </a:p>
        </p:txBody>
      </p:sp>
      <p:pic>
        <p:nvPicPr>
          <p:cNvPr id="3075" name="Picture 3" descr="ruptured penstock close"/>
          <p:cNvPicPr>
            <a:picLocks noChangeAspect="1" noChangeArrowheads="1"/>
          </p:cNvPicPr>
          <p:nvPr/>
        </p:nvPicPr>
        <p:blipFill>
          <a:blip r:embed="rId2" cstate="print">
            <a:lum bright="12000" contrast="6000"/>
          </a:blip>
          <a:srcRect/>
          <a:stretch>
            <a:fillRect/>
          </a:stretch>
        </p:blipFill>
        <p:spPr bwMode="auto">
          <a:xfrm>
            <a:off x="6275388" y="0"/>
            <a:ext cx="2868612" cy="3328988"/>
          </a:xfrm>
          <a:prstGeom prst="rect">
            <a:avLst/>
          </a:prstGeom>
          <a:noFill/>
          <a:effectLst/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0"/>
            <a:ext cx="9620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MT Extra" pitchFamily="18" charset="2"/>
              </a:rPr>
              <a:t>   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9600" y="1143000"/>
            <a:ext cx="5410200" cy="1143000"/>
          </a:xfrm>
          <a:effectLst/>
        </p:spPr>
        <p:txBody>
          <a:bodyPr/>
          <a:lstStyle/>
          <a:p>
            <a:r>
              <a:rPr lang="en-US"/>
              <a:t>Hydraulic Transients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736600" y="3073400"/>
          <a:ext cx="24701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3" imgW="2489040" imgH="939600" progId="Equation.DSMT4">
                  <p:embed/>
                </p:oleObj>
              </mc:Choice>
              <mc:Fallback>
                <p:oleObj name="Equation" r:id="rId3" imgW="2489040" imgH="939600" progId="Equation.DSMT4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3073400"/>
                        <a:ext cx="247015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661988" y="4229100"/>
          <a:ext cx="21907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5" imgW="2209680" imgH="876240" progId="Equation.3">
                  <p:embed/>
                </p:oleObj>
              </mc:Choice>
              <mc:Fallback>
                <p:oleObj name="Equation" r:id="rId5" imgW="2209680" imgH="876240" progId="Equation.3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4229100"/>
                        <a:ext cx="219075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5680657"/>
              </p:ext>
            </p:extLst>
          </p:nvPr>
        </p:nvGraphicFramePr>
        <p:xfrm>
          <a:off x="488950" y="5256213"/>
          <a:ext cx="50101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7" imgW="5029200" imgH="1244520" progId="Equation.DSMT4">
                  <p:embed/>
                </p:oleObj>
              </mc:Choice>
              <mc:Fallback>
                <p:oleObj name="Equation" r:id="rId7" imgW="5029200" imgH="1244520" progId="Equation.DSMT4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5256213"/>
                        <a:ext cx="501015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70400" y="3111500"/>
          <a:ext cx="1325563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9" imgW="1346040" imgH="914400" progId="Equation.3">
                  <p:embed/>
                </p:oleObj>
              </mc:Choice>
              <mc:Fallback>
                <p:oleObj name="Equation" r:id="rId9" imgW="1346040" imgH="914400" progId="Equation.3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11500"/>
                        <a:ext cx="1325563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6559550" y="3092450"/>
          <a:ext cx="22701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11" imgW="2273040" imgH="901440" progId="Equation.DSMT4">
                  <p:embed/>
                </p:oleObj>
              </mc:Choice>
              <mc:Fallback>
                <p:oleObj name="Equation" r:id="rId11" imgW="2273040" imgH="901440" progId="Equation.DSMT4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550" y="3092450"/>
                        <a:ext cx="227012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001177"/>
              </p:ext>
            </p:extLst>
          </p:nvPr>
        </p:nvGraphicFramePr>
        <p:xfrm>
          <a:off x="874713" y="2049463"/>
          <a:ext cx="3398837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13" imgW="3403440" imgH="723600" progId="Equation.DSMT4">
                  <p:embed/>
                </p:oleObj>
              </mc:Choice>
              <mc:Fallback>
                <p:oleObj name="Equation" r:id="rId13" imgW="3403440" imgH="723600" progId="Equation.DSMT4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2049463"/>
                        <a:ext cx="3398837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5664200" y="1993900"/>
          <a:ext cx="1016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15" imgW="1015920" imgH="838080" progId="Equation.3">
                  <p:embed/>
                </p:oleObj>
              </mc:Choice>
              <mc:Fallback>
                <p:oleObj name="Equation" r:id="rId15" imgW="1015920" imgH="8380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1993900"/>
                        <a:ext cx="1016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3657600" y="4248150"/>
          <a:ext cx="1092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17" imgW="1091880" imgH="876240" progId="Equation.3">
                  <p:embed/>
                </p:oleObj>
              </mc:Choice>
              <mc:Fallback>
                <p:oleObj name="Equation" r:id="rId17" imgW="1091880" imgH="8762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48150"/>
                        <a:ext cx="1092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Rectangle 10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Flow Establishment:</a:t>
            </a:r>
            <a:br>
              <a:rPr lang="en-US"/>
            </a:br>
            <a:r>
              <a:rPr lang="en-US"/>
              <a:t>tanh!</a:t>
            </a:r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3517900" y="4127500"/>
            <a:ext cx="1638300" cy="1066800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5435600" y="1892300"/>
            <a:ext cx="1638300" cy="1066800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7496175" y="2209800"/>
            <a:ext cx="101758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V &lt; V</a:t>
            </a:r>
            <a:r>
              <a:rPr lang="en-US" sz="2400" baseline="-25000">
                <a:solidFill>
                  <a:schemeClr val="folHlink"/>
                </a:solidFill>
              </a:rPr>
              <a:t>f</a:t>
            </a:r>
            <a:endParaRPr lang="en-US" sz="2400">
              <a:solidFill>
                <a:schemeClr val="folHlink"/>
              </a:solidFill>
            </a:endParaRPr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7581900" y="2641600"/>
            <a:ext cx="95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9" grpId="0" animBg="1"/>
      <p:bldP spid="12300" grpId="0" animBg="1"/>
      <p:bldP spid="1230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Time to reach final velocity</a:t>
            </a:r>
          </a:p>
        </p:txBody>
      </p:sp>
      <p:graphicFrame>
        <p:nvGraphicFramePr>
          <p:cNvPr id="13315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730250" y="1970088"/>
          <a:ext cx="4465638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3" imgW="4495680" imgH="965160" progId="Equation.DSMT4">
                  <p:embed/>
                </p:oleObj>
              </mc:Choice>
              <mc:Fallback>
                <p:oleObj name="Equation" r:id="rId3" imgW="4495680" imgH="965160" progId="Equation.DSMT4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1970088"/>
                        <a:ext cx="4465638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1013" y="3181350"/>
          <a:ext cx="5510212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5" imgW="5524200" imgH="1384200" progId="Equation.DSMT4">
                  <p:embed/>
                </p:oleObj>
              </mc:Choice>
              <mc:Fallback>
                <p:oleObj name="Equation" r:id="rId5" imgW="5524200" imgH="1384200" progId="Equation.DSMT4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3181350"/>
                        <a:ext cx="5510212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532563" y="3573463"/>
          <a:ext cx="2357437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7" imgW="2374560" imgH="406080" progId="Equation.DSMT4">
                  <p:embed/>
                </p:oleObj>
              </mc:Choice>
              <mc:Fallback>
                <p:oleObj name="Equation" r:id="rId7" imgW="2374560" imgH="406080" progId="Equation.DSMT4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563" y="3573463"/>
                        <a:ext cx="2357437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6692900" y="2000250"/>
          <a:ext cx="1092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9" imgW="1091880" imgH="876240" progId="Equation.DSMT4">
                  <p:embed/>
                </p:oleObj>
              </mc:Choice>
              <mc:Fallback>
                <p:oleObj name="Equation" r:id="rId9" imgW="1091880" imgH="8762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900" y="2000250"/>
                        <a:ext cx="1092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301625" y="4600575"/>
            <a:ext cx="48450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Time to reach 0.9</a:t>
            </a:r>
            <a:r>
              <a:rPr lang="en-US" i="1"/>
              <a:t>V</a:t>
            </a:r>
            <a:r>
              <a:rPr lang="en-US" i="1" baseline="-25000"/>
              <a:t>f</a:t>
            </a:r>
            <a:r>
              <a:rPr lang="en-US"/>
              <a:t> increases as: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15925" y="5108575"/>
            <a:ext cx="17907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increases</a:t>
            </a:r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415925" y="5549900"/>
            <a:ext cx="157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15925" y="5641975"/>
            <a:ext cx="18891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H decreases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415925" y="6083300"/>
            <a:ext cx="172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3324" name="Object 12">
            <a:hlinkClick r:id="" action="ppaction://ole?verb=0"/>
          </p:cNvPr>
          <p:cNvGraphicFramePr>
            <a:graphicFrameLocks/>
          </p:cNvGraphicFramePr>
          <p:nvPr/>
        </p:nvGraphicFramePr>
        <p:xfrm>
          <a:off x="4719638" y="5014913"/>
          <a:ext cx="3127375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11" imgW="3136680" imgH="1320480" progId="Equation.DSMT4">
                  <p:embed/>
                </p:oleObj>
              </mc:Choice>
              <mc:Fallback>
                <p:oleObj name="Equation" r:id="rId11" imgW="3136680" imgH="1320480" progId="Equation.DSMT4">
                  <p:embed/>
                  <p:pic>
                    <p:nvPicPr>
                      <p:cNvPr id="0" name="Picture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5014913"/>
                        <a:ext cx="3127375" cy="130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415925" y="6073775"/>
            <a:ext cx="30226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Head loss decreases</a:t>
            </a:r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415925" y="6515100"/>
            <a:ext cx="279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 build="p" autoUpdateAnimBg="0"/>
      <p:bldP spid="13322" grpId="0" build="p" autoUpdateAnimBg="0"/>
      <p:bldP spid="1332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Flow Establishment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06400" y="1989138"/>
            <a:ext cx="1655763" cy="227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g = 9.8 m/s</a:t>
            </a:r>
            <a:r>
              <a:rPr lang="en-US" sz="2400" baseline="30000"/>
              <a:t>2</a:t>
            </a:r>
            <a:endParaRPr lang="en-US" sz="2400"/>
          </a:p>
          <a:p>
            <a:r>
              <a:rPr lang="en-US" sz="2400"/>
              <a:t>H = 100 m</a:t>
            </a:r>
          </a:p>
          <a:p>
            <a:r>
              <a:rPr lang="en-US" sz="2400"/>
              <a:t>K = 1.5</a:t>
            </a:r>
          </a:p>
          <a:p>
            <a:r>
              <a:rPr lang="en-US" sz="2400" i="1"/>
              <a:t>f</a:t>
            </a:r>
            <a:r>
              <a:rPr lang="en-US" sz="2400"/>
              <a:t> = 0.02</a:t>
            </a:r>
          </a:p>
          <a:p>
            <a:r>
              <a:rPr lang="en-US" sz="2400"/>
              <a:t>L = 1000 m</a:t>
            </a:r>
          </a:p>
          <a:p>
            <a:r>
              <a:rPr lang="en-US" sz="2400"/>
              <a:t>D = 1 m</a:t>
            </a:r>
          </a:p>
        </p:txBody>
      </p:sp>
      <p:graphicFrame>
        <p:nvGraphicFramePr>
          <p:cNvPr id="1434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7513" y="4251325"/>
          <a:ext cx="2713037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3" imgW="1892160" imgH="444240" progId="Equation.3">
                  <p:embed/>
                </p:oleObj>
              </mc:Choice>
              <mc:Fallback>
                <p:oleObj name="Equation" r:id="rId3" imgW="1892160" imgH="444240" progId="Equation.3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4251325"/>
                        <a:ext cx="2713037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7350" y="5349875"/>
          <a:ext cx="501015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5" imgW="5029200" imgH="1244520" progId="Equation.DSMT4">
                  <p:embed/>
                </p:oleObj>
              </mc:Choice>
              <mc:Fallback>
                <p:oleObj name="Equation" r:id="rId5" imgW="5029200" imgH="1244520" progId="Equation.DSMT4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5349875"/>
                        <a:ext cx="5010150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4137025" y="1828800"/>
          <a:ext cx="4652963" cy="3646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875338" y="5600700"/>
            <a:ext cx="2128837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Was f constant?</a:t>
            </a:r>
          </a:p>
        </p:txBody>
      </p:sp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6051550" y="6134100"/>
          <a:ext cx="1104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8" imgW="1104840" imgH="723600" progId="Equation.DSMT4">
                  <p:embed/>
                </p:oleObj>
              </mc:Choice>
              <mc:Fallback>
                <p:oleObj name="Equation" r:id="rId8" imgW="1104840" imgH="723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1550" y="6134100"/>
                        <a:ext cx="1104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7543800" y="6183313"/>
            <a:ext cx="6858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10</a:t>
            </a:r>
            <a:r>
              <a:rPr lang="en-US" baseline="30000">
                <a:solidFill>
                  <a:schemeClr val="folHlink"/>
                </a:solidFill>
              </a:rPr>
              <a:t>7</a:t>
            </a:r>
            <a:endParaRPr lang="en-US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Household plumbing 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sz="2800"/>
              <a:t>Have you observed the gradual increase in flow when you turn on the faucet at a sink?</a:t>
            </a:r>
          </a:p>
          <a:p>
            <a:pPr lvl="1"/>
            <a:r>
              <a:rPr lang="en-US" sz="2400"/>
              <a:t>50 psi - 350 kPa - 35 m of head</a:t>
            </a:r>
          </a:p>
          <a:p>
            <a:pPr lvl="1"/>
            <a:r>
              <a:rPr lang="en-US" sz="2400"/>
              <a:t>K  = 10 (estimate based on significant losses in faucet)</a:t>
            </a:r>
          </a:p>
          <a:p>
            <a:pPr lvl="1"/>
            <a:r>
              <a:rPr lang="en-US" sz="2400"/>
              <a:t>f = 0.02</a:t>
            </a:r>
          </a:p>
          <a:p>
            <a:pPr lvl="1"/>
            <a:r>
              <a:rPr lang="en-US" sz="2400"/>
              <a:t>L = 5 m (distance to larger supply pipe where velocity change is less significant)</a:t>
            </a:r>
          </a:p>
          <a:p>
            <a:pPr lvl="1"/>
            <a:r>
              <a:rPr lang="en-US" sz="2400"/>
              <a:t>D = 0.5” - 0.013 m</a:t>
            </a:r>
          </a:p>
          <a:p>
            <a:pPr lvl="1"/>
            <a:r>
              <a:rPr lang="en-US" sz="2400"/>
              <a:t>time to reach 90% of final velocity?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410325" y="5511800"/>
            <a:ext cx="189071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T</a:t>
            </a:r>
            <a:r>
              <a:rPr lang="en-US" sz="2400" baseline="-25000">
                <a:solidFill>
                  <a:schemeClr val="folHlink"/>
                </a:solidFill>
              </a:rPr>
              <a:t>0.9Vf</a:t>
            </a:r>
            <a:r>
              <a:rPr lang="en-US" sz="2400">
                <a:solidFill>
                  <a:schemeClr val="folHlink"/>
                </a:solidFill>
              </a:rPr>
              <a:t> = 0.13 s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705600" y="2419350"/>
            <a:ext cx="77628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No?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620000" y="2406650"/>
            <a:ext cx="109378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Good!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 autoUpdateAnimBg="0"/>
      <p:bldP spid="15365" grpId="0"/>
      <p:bldP spid="153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V &gt; V</a:t>
            </a:r>
            <a:r>
              <a:rPr lang="en-US" baseline="-25000"/>
              <a:t>f</a:t>
            </a:r>
            <a:r>
              <a:rPr lang="en-US"/>
              <a:t>?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7162800" y="1974850"/>
          <a:ext cx="1016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3" imgW="1015920" imgH="723600" progId="Equation.DSMT4">
                  <p:embed/>
                </p:oleObj>
              </mc:Choice>
              <mc:Fallback>
                <p:oleObj name="Equation" r:id="rId3" imgW="1015920" imgH="723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974850"/>
                        <a:ext cx="1016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3063" y="4164013"/>
          <a:ext cx="242093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5" imgW="2425680" imgH="863280" progId="Equation.DSMT4">
                  <p:embed/>
                </p:oleObj>
              </mc:Choice>
              <mc:Fallback>
                <p:oleObj name="Equation" r:id="rId5" imgW="2425680" imgH="863280" progId="Equation.DSMT4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4164013"/>
                        <a:ext cx="2420937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5860073"/>
              </p:ext>
            </p:extLst>
          </p:nvPr>
        </p:nvGraphicFramePr>
        <p:xfrm>
          <a:off x="379413" y="5546725"/>
          <a:ext cx="29083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7" imgW="2933640" imgH="723600" progId="Equation.DSMT4">
                  <p:embed/>
                </p:oleObj>
              </mc:Choice>
              <mc:Fallback>
                <p:oleObj name="Equation" r:id="rId7" imgW="2933640" imgH="723600" progId="Equation.DSMT4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5546725"/>
                        <a:ext cx="290830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553244"/>
              </p:ext>
            </p:extLst>
          </p:nvPr>
        </p:nvGraphicFramePr>
        <p:xfrm>
          <a:off x="342900" y="1941513"/>
          <a:ext cx="5795963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9" imgW="5803560" imgH="787320" progId="Equation.DSMT4">
                  <p:embed/>
                </p:oleObj>
              </mc:Choice>
              <mc:Fallback>
                <p:oleObj name="Equation" r:id="rId9" imgW="5803560" imgH="787320" progId="Equation.DSMT4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941513"/>
                        <a:ext cx="5795963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81463" y="5535613"/>
          <a:ext cx="28702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11" imgW="2895480" imgH="799920" progId="Equation.DSMT4">
                  <p:embed/>
                </p:oleObj>
              </mc:Choice>
              <mc:Fallback>
                <p:oleObj name="Equation" r:id="rId11" imgW="2895480" imgH="799920" progId="Equation.DSMT4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463" y="5535613"/>
                        <a:ext cx="28702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5254625" y="2720975"/>
          <a:ext cx="3838575" cy="3005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2689225" y="3070225"/>
            <a:ext cx="13430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If V</a:t>
            </a:r>
            <a:r>
              <a:rPr lang="en-US" baseline="-25000">
                <a:solidFill>
                  <a:schemeClr val="folHlink"/>
                </a:solidFill>
              </a:rPr>
              <a:t>0</a:t>
            </a:r>
            <a:r>
              <a:rPr lang="en-US">
                <a:solidFill>
                  <a:schemeClr val="folHlink"/>
                </a:solidFill>
              </a:rPr>
              <a:t>=</a:t>
            </a:r>
            <a:r>
              <a:rPr lang="en-US">
                <a:solidFill>
                  <a:schemeClr val="folHlink"/>
                </a:solidFill>
                <a:sym typeface="Symbol" pitchFamily="18" charset="2"/>
              </a:rPr>
              <a:t></a:t>
            </a:r>
            <a:endParaRPr lang="en-US">
              <a:solidFill>
                <a:schemeClr val="folHlink"/>
              </a:solidFill>
            </a:endParaRPr>
          </a:p>
        </p:txBody>
      </p:sp>
      <p:grpSp>
        <p:nvGrpSpPr>
          <p:cNvPr id="17418" name="Group 10"/>
          <p:cNvGrpSpPr>
            <a:grpSpLocks/>
          </p:cNvGrpSpPr>
          <p:nvPr/>
        </p:nvGrpSpPr>
        <p:grpSpPr bwMode="auto">
          <a:xfrm>
            <a:off x="323850" y="3057525"/>
            <a:ext cx="3663950" cy="706438"/>
            <a:chOff x="204" y="1926"/>
            <a:chExt cx="2308" cy="445"/>
          </a:xfrm>
        </p:grpSpPr>
        <p:graphicFrame>
          <p:nvGraphicFramePr>
            <p:cNvPr id="17419" name="Object 1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04" y="1926"/>
            <a:ext cx="1293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1" name="Equation" r:id="rId14" imgW="2070000" imgH="723600" progId="Equation.DSMT4">
                    <p:embed/>
                  </p:oleObj>
                </mc:Choice>
                <mc:Fallback>
                  <p:oleObj name="Equation" r:id="rId14" imgW="2070000" imgH="723600" progId="Equation.DSMT4">
                    <p:embed/>
                    <p:pic>
                      <p:nvPicPr>
                        <p:cNvPr id="0" name="Picture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1926"/>
                          <a:ext cx="1293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1712" y="2272"/>
              <a:ext cx="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415925" y="6338888"/>
            <a:ext cx="786606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Why does velocity approach final velocity so rapidly?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Sub>
          <a:bldChart bld="series"/>
        </p:bldSub>
      </p:bldGraphic>
      <p:bldP spid="17417" grpId="0" build="p" autoUpdateAnimBg="0"/>
      <p:bldP spid="1742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317875" y="3960813"/>
            <a:ext cx="21050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Intake Pipe, with flow Q and cross sectional area A</a:t>
            </a:r>
            <a:r>
              <a:rPr lang="en-US" sz="2000" baseline="-25000"/>
              <a:t>pipe</a:t>
            </a:r>
            <a:endParaRPr lang="en-US" sz="2000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943725" y="5343525"/>
            <a:ext cx="1295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Wet Pit, with plan view area A</a:t>
            </a:r>
            <a:r>
              <a:rPr lang="en-US" sz="2000" baseline="-25000"/>
              <a:t>tank</a:t>
            </a:r>
            <a:endParaRPr lang="en-US" sz="200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Lake Source Cooling Intake Schematic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4586288" y="2563813"/>
            <a:ext cx="4067175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624638" y="3338513"/>
            <a:ext cx="1295400" cy="1449387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H="1">
            <a:off x="249238" y="25781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436688" y="2163763"/>
            <a:ext cx="306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Lake Water Surface</a:t>
            </a:r>
          </a:p>
        </p:txBody>
      </p:sp>
      <p:sp>
        <p:nvSpPr>
          <p:cNvPr id="18441" name="AutoShape 9"/>
          <p:cNvSpPr>
            <a:spLocks noChangeArrowheads="1"/>
          </p:cNvSpPr>
          <p:nvPr/>
        </p:nvSpPr>
        <p:spPr bwMode="auto">
          <a:xfrm rot="10800000">
            <a:off x="935038" y="2425700"/>
            <a:ext cx="152400" cy="152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AutoShape 10"/>
          <p:cNvSpPr>
            <a:spLocks noChangeArrowheads="1"/>
          </p:cNvSpPr>
          <p:nvPr/>
        </p:nvSpPr>
        <p:spPr bwMode="auto">
          <a:xfrm rot="10800000">
            <a:off x="7031038" y="3160713"/>
            <a:ext cx="152400" cy="152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681038" y="5397500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8529638" y="256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V="1">
            <a:off x="8605838" y="233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Freeform 14"/>
          <p:cNvSpPr>
            <a:spLocks/>
          </p:cNvSpPr>
          <p:nvPr/>
        </p:nvSpPr>
        <p:spPr bwMode="auto">
          <a:xfrm>
            <a:off x="250825" y="2576513"/>
            <a:ext cx="4297363" cy="1965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92"/>
              </a:cxn>
              <a:cxn ang="0">
                <a:pos x="2707" y="0"/>
              </a:cxn>
            </a:cxnLst>
            <a:rect l="0" t="0" r="r" b="b"/>
            <a:pathLst>
              <a:path w="2707" h="1238">
                <a:moveTo>
                  <a:pt x="0" y="0"/>
                </a:moveTo>
                <a:cubicBezTo>
                  <a:pt x="0" y="0"/>
                  <a:pt x="0" y="596"/>
                  <a:pt x="0" y="1192"/>
                </a:cubicBezTo>
                <a:cubicBezTo>
                  <a:pt x="746" y="1238"/>
                  <a:pt x="1992" y="438"/>
                  <a:pt x="2707" y="0"/>
                </a:cubicBezTo>
              </a:path>
            </a:pathLst>
          </a:cu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7" name="Freeform 15"/>
          <p:cNvSpPr>
            <a:spLocks/>
          </p:cNvSpPr>
          <p:nvPr/>
        </p:nvSpPr>
        <p:spPr bwMode="auto">
          <a:xfrm>
            <a:off x="528638" y="2557463"/>
            <a:ext cx="6365875" cy="1887537"/>
          </a:xfrm>
          <a:custGeom>
            <a:avLst/>
            <a:gdLst/>
            <a:ahLst/>
            <a:cxnLst>
              <a:cxn ang="0">
                <a:pos x="0" y="1109"/>
              </a:cxn>
              <a:cxn ang="0">
                <a:pos x="1120" y="685"/>
              </a:cxn>
              <a:cxn ang="0">
                <a:pos x="2200" y="149"/>
              </a:cxn>
              <a:cxn ang="0">
                <a:pos x="3928" y="173"/>
              </a:cxn>
              <a:cxn ang="0">
                <a:pos x="4160" y="1189"/>
              </a:cxn>
            </a:cxnLst>
            <a:rect l="0" t="0" r="r" b="b"/>
            <a:pathLst>
              <a:path w="4233" h="1189">
                <a:moveTo>
                  <a:pt x="0" y="1109"/>
                </a:moveTo>
                <a:cubicBezTo>
                  <a:pt x="344" y="1021"/>
                  <a:pt x="753" y="845"/>
                  <a:pt x="1120" y="685"/>
                </a:cubicBezTo>
                <a:cubicBezTo>
                  <a:pt x="1487" y="525"/>
                  <a:pt x="2032" y="205"/>
                  <a:pt x="2200" y="149"/>
                </a:cubicBezTo>
                <a:cubicBezTo>
                  <a:pt x="2368" y="93"/>
                  <a:pt x="3591" y="0"/>
                  <a:pt x="3928" y="173"/>
                </a:cubicBezTo>
                <a:cubicBezTo>
                  <a:pt x="4233" y="353"/>
                  <a:pt x="4168" y="685"/>
                  <a:pt x="4160" y="1189"/>
                </a:cubicBezTo>
              </a:path>
            </a:pathLst>
          </a:custGeom>
          <a:noFill/>
          <a:ln w="127000" cap="flat" cmpd="sng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V="1">
            <a:off x="7564438" y="2359025"/>
            <a:ext cx="0" cy="1212850"/>
          </a:xfrm>
          <a:prstGeom prst="line">
            <a:avLst/>
          </a:prstGeom>
          <a:noFill/>
          <a:ln w="101600">
            <a:solidFill>
              <a:schemeClr val="accent2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8449" name="Group 17"/>
          <p:cNvGrpSpPr>
            <a:grpSpLocks/>
          </p:cNvGrpSpPr>
          <p:nvPr/>
        </p:nvGrpSpPr>
        <p:grpSpPr bwMode="auto">
          <a:xfrm>
            <a:off x="7246938" y="3519488"/>
            <a:ext cx="633412" cy="1117600"/>
            <a:chOff x="2064" y="2928"/>
            <a:chExt cx="576" cy="1016"/>
          </a:xfrm>
        </p:grpSpPr>
        <p:sp>
          <p:nvSpPr>
            <p:cNvPr id="18450" name="Oval 18"/>
            <p:cNvSpPr>
              <a:spLocks noChangeArrowheads="1"/>
            </p:cNvSpPr>
            <p:nvPr/>
          </p:nvSpPr>
          <p:spPr bwMode="auto">
            <a:xfrm>
              <a:off x="2160" y="2928"/>
              <a:ext cx="384" cy="384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51" name="Oval 19"/>
            <p:cNvSpPr>
              <a:spLocks noChangeArrowheads="1"/>
            </p:cNvSpPr>
            <p:nvPr/>
          </p:nvSpPr>
          <p:spPr bwMode="auto">
            <a:xfrm>
              <a:off x="2160" y="3120"/>
              <a:ext cx="384" cy="384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52" name="Oval 20"/>
            <p:cNvSpPr>
              <a:spLocks noChangeArrowheads="1"/>
            </p:cNvSpPr>
            <p:nvPr/>
          </p:nvSpPr>
          <p:spPr bwMode="auto">
            <a:xfrm>
              <a:off x="2160" y="3312"/>
              <a:ext cx="384" cy="384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53" name="Oval 21"/>
            <p:cNvSpPr>
              <a:spLocks noChangeArrowheads="1"/>
            </p:cNvSpPr>
            <p:nvPr/>
          </p:nvSpPr>
          <p:spPr bwMode="auto">
            <a:xfrm>
              <a:off x="2160" y="3504"/>
              <a:ext cx="384" cy="384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54" name="Freeform 22"/>
            <p:cNvSpPr>
              <a:spLocks/>
            </p:cNvSpPr>
            <p:nvPr/>
          </p:nvSpPr>
          <p:spPr bwMode="auto">
            <a:xfrm>
              <a:off x="2064" y="3598"/>
              <a:ext cx="576" cy="346"/>
            </a:xfrm>
            <a:custGeom>
              <a:avLst/>
              <a:gdLst/>
              <a:ahLst/>
              <a:cxnLst>
                <a:cxn ang="0">
                  <a:pos x="0" y="343"/>
                </a:cxn>
                <a:cxn ang="0">
                  <a:pos x="576" y="343"/>
                </a:cxn>
                <a:cxn ang="0">
                  <a:pos x="282" y="2"/>
                </a:cxn>
                <a:cxn ang="0">
                  <a:pos x="0" y="343"/>
                </a:cxn>
              </a:cxnLst>
              <a:rect l="0" t="0" r="r" b="b"/>
              <a:pathLst>
                <a:path w="576" h="346">
                  <a:moveTo>
                    <a:pt x="0" y="343"/>
                  </a:moveTo>
                  <a:cubicBezTo>
                    <a:pt x="552" y="346"/>
                    <a:pt x="21" y="340"/>
                    <a:pt x="576" y="343"/>
                  </a:cubicBezTo>
                  <a:cubicBezTo>
                    <a:pt x="282" y="200"/>
                    <a:pt x="521" y="0"/>
                    <a:pt x="282" y="2"/>
                  </a:cubicBezTo>
                  <a:cubicBezTo>
                    <a:pt x="43" y="4"/>
                    <a:pt x="274" y="194"/>
                    <a:pt x="0" y="343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455" name="Group 23"/>
          <p:cNvGrpSpPr>
            <a:grpSpLocks/>
          </p:cNvGrpSpPr>
          <p:nvPr/>
        </p:nvGrpSpPr>
        <p:grpSpPr bwMode="auto">
          <a:xfrm>
            <a:off x="7299325" y="1566863"/>
            <a:ext cx="528638" cy="798512"/>
            <a:chOff x="2112" y="1152"/>
            <a:chExt cx="480" cy="726"/>
          </a:xfrm>
        </p:grpSpPr>
        <p:sp>
          <p:nvSpPr>
            <p:cNvPr id="18456" name="AutoShape 24"/>
            <p:cNvSpPr>
              <a:spLocks noChangeArrowheads="1"/>
            </p:cNvSpPr>
            <p:nvPr/>
          </p:nvSpPr>
          <p:spPr bwMode="auto">
            <a:xfrm>
              <a:off x="2112" y="1152"/>
              <a:ext cx="480" cy="72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>
              <a:solidFill>
                <a:schemeClr val="accent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8457" name="Group 25"/>
            <p:cNvGrpSpPr>
              <a:grpSpLocks/>
            </p:cNvGrpSpPr>
            <p:nvPr/>
          </p:nvGrpSpPr>
          <p:grpSpPr bwMode="auto">
            <a:xfrm>
              <a:off x="2180" y="1158"/>
              <a:ext cx="354" cy="720"/>
              <a:chOff x="2180" y="1158"/>
              <a:chExt cx="354" cy="720"/>
            </a:xfrm>
          </p:grpSpPr>
          <p:sp>
            <p:nvSpPr>
              <p:cNvPr id="18458" name="Line 26"/>
              <p:cNvSpPr>
                <a:spLocks noChangeShapeType="1"/>
              </p:cNvSpPr>
              <p:nvPr/>
            </p:nvSpPr>
            <p:spPr bwMode="auto">
              <a:xfrm>
                <a:off x="2309" y="1158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59" name="Line 27"/>
              <p:cNvSpPr>
                <a:spLocks noChangeShapeType="1"/>
              </p:cNvSpPr>
              <p:nvPr/>
            </p:nvSpPr>
            <p:spPr bwMode="auto">
              <a:xfrm>
                <a:off x="2333" y="1158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60" name="Line 28"/>
              <p:cNvSpPr>
                <a:spLocks noChangeShapeType="1"/>
              </p:cNvSpPr>
              <p:nvPr/>
            </p:nvSpPr>
            <p:spPr bwMode="auto">
              <a:xfrm>
                <a:off x="2357" y="1158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61" name="Line 29"/>
              <p:cNvSpPr>
                <a:spLocks noChangeShapeType="1"/>
              </p:cNvSpPr>
              <p:nvPr/>
            </p:nvSpPr>
            <p:spPr bwMode="auto">
              <a:xfrm>
                <a:off x="2381" y="1158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62" name="Line 30"/>
              <p:cNvSpPr>
                <a:spLocks noChangeShapeType="1"/>
              </p:cNvSpPr>
              <p:nvPr/>
            </p:nvSpPr>
            <p:spPr bwMode="auto">
              <a:xfrm>
                <a:off x="2405" y="1158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63" name="Line 31"/>
              <p:cNvSpPr>
                <a:spLocks noChangeShapeType="1"/>
              </p:cNvSpPr>
              <p:nvPr/>
            </p:nvSpPr>
            <p:spPr bwMode="auto">
              <a:xfrm>
                <a:off x="2469" y="1158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64" name="Line 32"/>
              <p:cNvSpPr>
                <a:spLocks noChangeShapeType="1"/>
              </p:cNvSpPr>
              <p:nvPr/>
            </p:nvSpPr>
            <p:spPr bwMode="auto">
              <a:xfrm>
                <a:off x="2485" y="1158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65" name="Line 33"/>
              <p:cNvSpPr>
                <a:spLocks noChangeShapeType="1"/>
              </p:cNvSpPr>
              <p:nvPr/>
            </p:nvSpPr>
            <p:spPr bwMode="auto">
              <a:xfrm>
                <a:off x="2502" y="1158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66" name="Line 34"/>
              <p:cNvSpPr>
                <a:spLocks noChangeShapeType="1"/>
              </p:cNvSpPr>
              <p:nvPr/>
            </p:nvSpPr>
            <p:spPr bwMode="auto">
              <a:xfrm>
                <a:off x="2518" y="1158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67" name="Line 35"/>
              <p:cNvSpPr>
                <a:spLocks noChangeShapeType="1"/>
              </p:cNvSpPr>
              <p:nvPr/>
            </p:nvSpPr>
            <p:spPr bwMode="auto">
              <a:xfrm>
                <a:off x="2534" y="1158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68" name="Line 36"/>
              <p:cNvSpPr>
                <a:spLocks noChangeShapeType="1"/>
              </p:cNvSpPr>
              <p:nvPr/>
            </p:nvSpPr>
            <p:spPr bwMode="auto">
              <a:xfrm>
                <a:off x="2180" y="1158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69" name="Line 37"/>
              <p:cNvSpPr>
                <a:spLocks noChangeShapeType="1"/>
              </p:cNvSpPr>
              <p:nvPr/>
            </p:nvSpPr>
            <p:spPr bwMode="auto">
              <a:xfrm>
                <a:off x="2196" y="1158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70" name="Line 38"/>
              <p:cNvSpPr>
                <a:spLocks noChangeShapeType="1"/>
              </p:cNvSpPr>
              <p:nvPr/>
            </p:nvSpPr>
            <p:spPr bwMode="auto">
              <a:xfrm>
                <a:off x="2213" y="1158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71" name="Line 39"/>
              <p:cNvSpPr>
                <a:spLocks noChangeShapeType="1"/>
              </p:cNvSpPr>
              <p:nvPr/>
            </p:nvSpPr>
            <p:spPr bwMode="auto">
              <a:xfrm>
                <a:off x="2229" y="1158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72" name="Line 40"/>
              <p:cNvSpPr>
                <a:spLocks noChangeShapeType="1"/>
              </p:cNvSpPr>
              <p:nvPr/>
            </p:nvSpPr>
            <p:spPr bwMode="auto">
              <a:xfrm>
                <a:off x="2245" y="1158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8473" name="Freeform 41"/>
          <p:cNvSpPr>
            <a:spLocks/>
          </p:cNvSpPr>
          <p:nvPr/>
        </p:nvSpPr>
        <p:spPr bwMode="auto">
          <a:xfrm>
            <a:off x="6630988" y="2381250"/>
            <a:ext cx="1293812" cy="24050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15"/>
              </a:cxn>
              <a:cxn ang="0">
                <a:pos x="815" y="1515"/>
              </a:cxn>
              <a:cxn ang="0">
                <a:pos x="815" y="0"/>
              </a:cxn>
            </a:cxnLst>
            <a:rect l="0" t="0" r="r" b="b"/>
            <a:pathLst>
              <a:path w="815" h="1515">
                <a:moveTo>
                  <a:pt x="0" y="0"/>
                </a:moveTo>
                <a:lnTo>
                  <a:pt x="0" y="1515"/>
                </a:lnTo>
                <a:lnTo>
                  <a:pt x="815" y="1515"/>
                </a:lnTo>
                <a:lnTo>
                  <a:pt x="815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>
            <a:off x="8010525" y="4786313"/>
            <a:ext cx="806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 flipV="1">
            <a:off x="8351838" y="2563813"/>
            <a:ext cx="0" cy="222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76" name="Text Box 44"/>
          <p:cNvSpPr txBox="1">
            <a:spLocks noChangeArrowheads="1"/>
          </p:cNvSpPr>
          <p:nvPr/>
        </p:nvSpPr>
        <p:spPr bwMode="auto">
          <a:xfrm>
            <a:off x="8216900" y="3438525"/>
            <a:ext cx="296863" cy="3968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/>
              <a:t>?</a:t>
            </a:r>
          </a:p>
        </p:txBody>
      </p:sp>
      <p:sp>
        <p:nvSpPr>
          <p:cNvPr id="18477" name="Freeform 45"/>
          <p:cNvSpPr>
            <a:spLocks/>
          </p:cNvSpPr>
          <p:nvPr/>
        </p:nvSpPr>
        <p:spPr bwMode="auto">
          <a:xfrm>
            <a:off x="1452563" y="3724275"/>
            <a:ext cx="133350" cy="439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170"/>
              </a:cxn>
              <a:cxn ang="0">
                <a:pos x="108" y="123"/>
              </a:cxn>
              <a:cxn ang="0">
                <a:pos x="23" y="216"/>
              </a:cxn>
              <a:cxn ang="0">
                <a:pos x="69" y="216"/>
              </a:cxn>
              <a:cxn ang="0">
                <a:pos x="115" y="323"/>
              </a:cxn>
            </a:cxnLst>
            <a:rect l="0" t="0" r="r" b="b"/>
            <a:pathLst>
              <a:path w="115" h="323">
                <a:moveTo>
                  <a:pt x="0" y="0"/>
                </a:moveTo>
                <a:lnTo>
                  <a:pt x="54" y="170"/>
                </a:lnTo>
                <a:lnTo>
                  <a:pt x="108" y="123"/>
                </a:lnTo>
                <a:lnTo>
                  <a:pt x="23" y="216"/>
                </a:lnTo>
                <a:lnTo>
                  <a:pt x="69" y="216"/>
                </a:lnTo>
                <a:lnTo>
                  <a:pt x="115" y="323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78" name="Freeform 46"/>
          <p:cNvSpPr>
            <a:spLocks/>
          </p:cNvSpPr>
          <p:nvPr/>
        </p:nvSpPr>
        <p:spPr bwMode="auto">
          <a:xfrm>
            <a:off x="4111625" y="3173413"/>
            <a:ext cx="2371725" cy="1233487"/>
          </a:xfrm>
          <a:custGeom>
            <a:avLst/>
            <a:gdLst/>
            <a:ahLst/>
            <a:cxnLst>
              <a:cxn ang="0">
                <a:pos x="0" y="51"/>
              </a:cxn>
              <a:cxn ang="0">
                <a:pos x="1387" y="54"/>
              </a:cxn>
              <a:cxn ang="0">
                <a:pos x="1494" y="777"/>
              </a:cxn>
            </a:cxnLst>
            <a:rect l="0" t="0" r="r" b="b"/>
            <a:pathLst>
              <a:path w="1494" h="777">
                <a:moveTo>
                  <a:pt x="0" y="51"/>
                </a:moveTo>
                <a:cubicBezTo>
                  <a:pt x="231" y="51"/>
                  <a:pt x="1295" y="0"/>
                  <a:pt x="1387" y="54"/>
                </a:cubicBezTo>
                <a:cubicBezTo>
                  <a:pt x="1479" y="108"/>
                  <a:pt x="1472" y="627"/>
                  <a:pt x="1494" y="777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79" name="Line 47"/>
          <p:cNvSpPr>
            <a:spLocks noChangeShapeType="1"/>
          </p:cNvSpPr>
          <p:nvPr/>
        </p:nvSpPr>
        <p:spPr bwMode="auto">
          <a:xfrm>
            <a:off x="3906838" y="2576513"/>
            <a:ext cx="257175" cy="1073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80" name="Text Box 48"/>
          <p:cNvSpPr txBox="1">
            <a:spLocks noChangeArrowheads="1"/>
          </p:cNvSpPr>
          <p:nvPr/>
        </p:nvSpPr>
        <p:spPr bwMode="auto">
          <a:xfrm>
            <a:off x="4591050" y="3068638"/>
            <a:ext cx="1349375" cy="854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Steel Pipe</a:t>
            </a:r>
          </a:p>
          <a:p>
            <a:pPr algn="ctr">
              <a:spcBef>
                <a:spcPct val="50000"/>
              </a:spcBef>
            </a:pPr>
            <a:r>
              <a:rPr lang="en-US" sz="2000"/>
              <a:t>100 m</a:t>
            </a:r>
          </a:p>
        </p:txBody>
      </p:sp>
      <p:sp>
        <p:nvSpPr>
          <p:cNvPr id="18481" name="Line 49"/>
          <p:cNvSpPr>
            <a:spLocks noChangeShapeType="1"/>
          </p:cNvSpPr>
          <p:nvPr/>
        </p:nvSpPr>
        <p:spPr bwMode="auto">
          <a:xfrm flipV="1">
            <a:off x="671513" y="3271838"/>
            <a:ext cx="3394075" cy="1550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82" name="Text Box 50"/>
          <p:cNvSpPr txBox="1">
            <a:spLocks noChangeArrowheads="1"/>
          </p:cNvSpPr>
          <p:nvPr/>
        </p:nvSpPr>
        <p:spPr bwMode="auto">
          <a:xfrm rot="-1508758">
            <a:off x="1733550" y="3890963"/>
            <a:ext cx="1557338" cy="854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Plastic Pipe</a:t>
            </a:r>
          </a:p>
          <a:p>
            <a:pPr algn="ctr">
              <a:spcBef>
                <a:spcPct val="50000"/>
              </a:spcBef>
            </a:pPr>
            <a:r>
              <a:rPr lang="en-US" sz="2000"/>
              <a:t>3100 m</a:t>
            </a:r>
          </a:p>
        </p:txBody>
      </p:sp>
      <p:sp>
        <p:nvSpPr>
          <p:cNvPr id="18483" name="Text Box 51"/>
          <p:cNvSpPr txBox="1">
            <a:spLocks noChangeArrowheads="1"/>
          </p:cNvSpPr>
          <p:nvPr/>
        </p:nvSpPr>
        <p:spPr bwMode="auto">
          <a:xfrm>
            <a:off x="6985000" y="4903788"/>
            <a:ext cx="1289050" cy="3968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/>
              <a:t>Pump inlet</a:t>
            </a:r>
          </a:p>
        </p:txBody>
      </p:sp>
      <p:sp>
        <p:nvSpPr>
          <p:cNvPr id="18484" name="Line 52"/>
          <p:cNvSpPr>
            <a:spLocks noChangeShapeType="1"/>
          </p:cNvSpPr>
          <p:nvPr/>
        </p:nvSpPr>
        <p:spPr bwMode="auto">
          <a:xfrm flipH="1" flipV="1">
            <a:off x="7556500" y="4651375"/>
            <a:ext cx="0" cy="258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85" name="Freeform 53"/>
          <p:cNvSpPr>
            <a:spLocks/>
          </p:cNvSpPr>
          <p:nvPr/>
        </p:nvSpPr>
        <p:spPr bwMode="auto">
          <a:xfrm>
            <a:off x="7643813" y="2100263"/>
            <a:ext cx="927100" cy="1501775"/>
          </a:xfrm>
          <a:custGeom>
            <a:avLst/>
            <a:gdLst/>
            <a:ahLst/>
            <a:cxnLst>
              <a:cxn ang="0">
                <a:pos x="0" y="946"/>
              </a:cxn>
              <a:cxn ang="0">
                <a:pos x="185" y="707"/>
              </a:cxn>
              <a:cxn ang="0">
                <a:pos x="246" y="153"/>
              </a:cxn>
              <a:cxn ang="0">
                <a:pos x="492" y="0"/>
              </a:cxn>
            </a:cxnLst>
            <a:rect l="0" t="0" r="r" b="b"/>
            <a:pathLst>
              <a:path w="492" h="946">
                <a:moveTo>
                  <a:pt x="0" y="946"/>
                </a:moveTo>
                <a:cubicBezTo>
                  <a:pt x="72" y="892"/>
                  <a:pt x="144" y="839"/>
                  <a:pt x="185" y="707"/>
                </a:cubicBezTo>
                <a:cubicBezTo>
                  <a:pt x="226" y="575"/>
                  <a:pt x="195" y="271"/>
                  <a:pt x="246" y="153"/>
                </a:cubicBezTo>
                <a:cubicBezTo>
                  <a:pt x="297" y="35"/>
                  <a:pt x="394" y="17"/>
                  <a:pt x="492" y="0"/>
                </a:cubicBezTo>
              </a:path>
            </a:pathLst>
          </a:custGeom>
          <a:noFill/>
          <a:ln w="127000" cap="flat" cmpd="sng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86" name="Text Box 54"/>
          <p:cNvSpPr txBox="1">
            <a:spLocks noChangeArrowheads="1"/>
          </p:cNvSpPr>
          <p:nvPr/>
        </p:nvSpPr>
        <p:spPr bwMode="auto">
          <a:xfrm>
            <a:off x="1455738" y="5219700"/>
            <a:ext cx="375602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length of intake pipeline is 3200 m</a:t>
            </a:r>
          </a:p>
        </p:txBody>
      </p:sp>
      <p:sp>
        <p:nvSpPr>
          <p:cNvPr id="18487" name="Line 55"/>
          <p:cNvSpPr>
            <a:spLocks noChangeShapeType="1"/>
          </p:cNvSpPr>
          <p:nvPr/>
        </p:nvSpPr>
        <p:spPr bwMode="auto">
          <a:xfrm flipH="1">
            <a:off x="6178550" y="4627563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88" name="Line 56"/>
          <p:cNvSpPr>
            <a:spLocks noChangeShapeType="1"/>
          </p:cNvSpPr>
          <p:nvPr/>
        </p:nvSpPr>
        <p:spPr bwMode="auto">
          <a:xfrm flipH="1">
            <a:off x="6203950" y="4779963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89" name="Text Box 57"/>
          <p:cNvSpPr txBox="1">
            <a:spLocks noChangeArrowheads="1"/>
          </p:cNvSpPr>
          <p:nvPr/>
        </p:nvSpPr>
        <p:spPr bwMode="auto">
          <a:xfrm>
            <a:off x="5549900" y="4448175"/>
            <a:ext cx="64928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1 m</a:t>
            </a:r>
          </a:p>
        </p:txBody>
      </p:sp>
      <p:sp>
        <p:nvSpPr>
          <p:cNvPr id="18490" name="Line 58"/>
          <p:cNvSpPr>
            <a:spLocks noChangeShapeType="1"/>
          </p:cNvSpPr>
          <p:nvPr/>
        </p:nvSpPr>
        <p:spPr bwMode="auto">
          <a:xfrm flipV="1">
            <a:off x="6376988" y="4784725"/>
            <a:ext cx="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91" name="Line 59"/>
          <p:cNvSpPr>
            <a:spLocks noChangeShapeType="1"/>
          </p:cNvSpPr>
          <p:nvPr/>
        </p:nvSpPr>
        <p:spPr bwMode="auto">
          <a:xfrm rot="10800000" flipV="1">
            <a:off x="6376988" y="4460875"/>
            <a:ext cx="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92" name="Text Box 60"/>
          <p:cNvSpPr txBox="1">
            <a:spLocks noChangeArrowheads="1"/>
          </p:cNvSpPr>
          <p:nvPr/>
        </p:nvSpPr>
        <p:spPr bwMode="auto">
          <a:xfrm>
            <a:off x="6402388" y="1765300"/>
            <a:ext cx="817562" cy="3968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/>
              <a:t>Motor</a:t>
            </a:r>
          </a:p>
        </p:txBody>
      </p:sp>
      <p:sp>
        <p:nvSpPr>
          <p:cNvPr id="18493" name="Text Box 61"/>
          <p:cNvSpPr txBox="1">
            <a:spLocks noChangeArrowheads="1"/>
          </p:cNvSpPr>
          <p:nvPr/>
        </p:nvSpPr>
        <p:spPr bwMode="auto">
          <a:xfrm>
            <a:off x="530225" y="5641975"/>
            <a:ext cx="44354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What happens during startup?</a:t>
            </a:r>
          </a:p>
        </p:txBody>
      </p:sp>
      <p:sp>
        <p:nvSpPr>
          <p:cNvPr id="18494" name="Text Box 62"/>
          <p:cNvSpPr txBox="1">
            <a:spLocks noChangeArrowheads="1"/>
          </p:cNvSpPr>
          <p:nvPr/>
        </p:nvSpPr>
        <p:spPr bwMode="auto">
          <a:xfrm>
            <a:off x="555625" y="6175375"/>
            <a:ext cx="53943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What happens if pump is turned off?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93" grpId="0" build="p" autoUpdateAnimBg="0"/>
      <p:bldP spid="1849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Transient with varying driving force</a:t>
            </a:r>
          </a:p>
        </p:txBody>
      </p:sp>
      <p:graphicFrame>
        <p:nvGraphicFramePr>
          <p:cNvPr id="19459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760413" y="1847850"/>
          <a:ext cx="2087562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Equation" r:id="rId3" imgW="2108160" imgH="876240" progId="Equation.3">
                  <p:embed/>
                </p:oleObj>
              </mc:Choice>
              <mc:Fallback>
                <p:oleObj name="Equation" r:id="rId3" imgW="2108160" imgH="876240" progId="Equation.3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1847850"/>
                        <a:ext cx="2087562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7963" y="2730500"/>
          <a:ext cx="357981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5" imgW="3581280" imgH="1041120" progId="Equation.3">
                  <p:embed/>
                </p:oleObj>
              </mc:Choice>
              <mc:Fallback>
                <p:oleObj name="Equation" r:id="rId5" imgW="3581280" imgH="1041120" progId="Equation.3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3" y="2730500"/>
                        <a:ext cx="3579812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88000" y="2787650"/>
          <a:ext cx="30067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7" imgW="3009600" imgH="876240" progId="Equation.DSMT4">
                  <p:embed/>
                </p:oleObj>
              </mc:Choice>
              <mc:Fallback>
                <p:oleObj name="Equation" r:id="rId7" imgW="3009600" imgH="876240" progId="Equation.DSMT4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2787650"/>
                        <a:ext cx="300672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2288" y="5880100"/>
          <a:ext cx="277653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Equation" r:id="rId9" imgW="2781000" imgH="863280" progId="Equation.DSMT4">
                  <p:embed/>
                </p:oleObj>
              </mc:Choice>
              <mc:Fallback>
                <p:oleObj name="Equation" r:id="rId9" imgW="2781000" imgH="863280" progId="Equation.DSMT4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5880100"/>
                        <a:ext cx="2776537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3413" y="4002088"/>
          <a:ext cx="2703512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Equation" r:id="rId11" imgW="2705040" imgH="863280" progId="Equation.3">
                  <p:embed/>
                </p:oleObj>
              </mc:Choice>
              <mc:Fallback>
                <p:oleObj name="Equation" r:id="rId11" imgW="2705040" imgH="863280" progId="Equation.3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4002088"/>
                        <a:ext cx="2703512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3562350" y="4178300"/>
            <a:ext cx="530066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/>
              <a:t>H = ______________________________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186238" y="4140200"/>
            <a:ext cx="44926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Lake elevation - wet pit water level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6840538" y="4914900"/>
            <a:ext cx="70961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f(Q)</a:t>
            </a: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V="1">
            <a:off x="7112000" y="4559300"/>
            <a:ext cx="0" cy="3810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6908800" y="5384800"/>
            <a:ext cx="54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994150" y="5930900"/>
            <a:ext cx="348138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/>
              <a:t>Finite Difference Solution!</a:t>
            </a: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V="1">
            <a:off x="152400" y="3022600"/>
            <a:ext cx="279400" cy="482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V="1">
            <a:off x="2540000" y="2730500"/>
            <a:ext cx="279400" cy="482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9472" name="Group 16"/>
          <p:cNvGrpSpPr>
            <a:grpSpLocks/>
          </p:cNvGrpSpPr>
          <p:nvPr/>
        </p:nvGrpSpPr>
        <p:grpSpPr bwMode="auto">
          <a:xfrm>
            <a:off x="2857500" y="2154238"/>
            <a:ext cx="622300" cy="741362"/>
            <a:chOff x="1800" y="1357"/>
            <a:chExt cx="392" cy="467"/>
          </a:xfrm>
        </p:grpSpPr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 flipV="1">
              <a:off x="1800" y="1648"/>
              <a:ext cx="200" cy="176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474" name="Line 18"/>
            <p:cNvSpPr>
              <a:spLocks noChangeShapeType="1"/>
            </p:cNvSpPr>
            <p:nvPr/>
          </p:nvSpPr>
          <p:spPr bwMode="auto">
            <a:xfrm flipH="1" flipV="1">
              <a:off x="2064" y="1656"/>
              <a:ext cx="128" cy="14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475" name="Text Box 19"/>
            <p:cNvSpPr txBox="1">
              <a:spLocks noChangeArrowheads="1"/>
            </p:cNvSpPr>
            <p:nvPr/>
          </p:nvSpPr>
          <p:spPr bwMode="auto">
            <a:xfrm>
              <a:off x="1894" y="1357"/>
              <a:ext cx="278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chemeClr val="folHlink"/>
                  </a:solidFill>
                </a:rPr>
                <a:t>Q</a:t>
              </a:r>
            </a:p>
          </p:txBody>
        </p:sp>
      </p:grp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4132263" y="2959100"/>
            <a:ext cx="928687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where</a:t>
            </a:r>
          </a:p>
        </p:txBody>
      </p:sp>
      <p:graphicFrame>
        <p:nvGraphicFramePr>
          <p:cNvPr id="19477" name="Object 21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21075" y="4895850"/>
          <a:ext cx="1828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Equation" r:id="rId13" imgW="1828800" imgH="876240" progId="Equation.DSMT4">
                  <p:embed/>
                </p:oleObj>
              </mc:Choice>
              <mc:Fallback>
                <p:oleObj name="Equation" r:id="rId13" imgW="1828800" imgH="876240" progId="Equation.DSMT4">
                  <p:embed/>
                  <p:pic>
                    <p:nvPicPr>
                      <p:cNvPr id="0" name="Picture 2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4895850"/>
                        <a:ext cx="1828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581025" y="5083175"/>
            <a:ext cx="24955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What is z=f(Q)?</a:t>
            </a:r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3543300" y="5740400"/>
            <a:ext cx="187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3994150" y="6378575"/>
            <a:ext cx="207803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Is f constant?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 build="p" autoUpdateAnimBg="0"/>
      <p:bldP spid="19466" grpId="0" build="p" autoUpdateAnimBg="0"/>
      <p:bldP spid="19467" grpId="0" animBg="1"/>
      <p:bldP spid="19470" grpId="0" animBg="1"/>
      <p:bldP spid="19471" grpId="0" animBg="1"/>
      <p:bldP spid="19478" grpId="0" build="p" autoUpdateAnimBg="0"/>
      <p:bldP spid="1948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3" name="Picture 51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7250" y="1944688"/>
            <a:ext cx="4430713" cy="29622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Wet Pit Water Level and Flow Oscillations</a:t>
            </a:r>
          </a:p>
        </p:txBody>
      </p:sp>
      <p:sp>
        <p:nvSpPr>
          <p:cNvPr id="2048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88263" y="6334125"/>
            <a:ext cx="1384300" cy="523875"/>
          </a:xfrm>
          <a:prstGeom prst="actionButtonBlank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constants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2705100" y="1981200"/>
            <a:ext cx="0" cy="378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3644900" y="1981200"/>
            <a:ext cx="0" cy="378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4559300" y="1981200"/>
            <a:ext cx="0" cy="378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5486400" y="1981200"/>
            <a:ext cx="0" cy="378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352425" y="6338888"/>
            <a:ext cx="588168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What is happening on the vertical lines?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2130425" y="1960563"/>
            <a:ext cx="5181600" cy="3697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2130425" y="5197475"/>
            <a:ext cx="5181600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2130425" y="4737100"/>
            <a:ext cx="5181600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2130425" y="4268788"/>
            <a:ext cx="51816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2130425" y="3808413"/>
            <a:ext cx="51816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2130425" y="3349625"/>
            <a:ext cx="5181600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2130425" y="2889250"/>
            <a:ext cx="5181600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2130425" y="2420938"/>
            <a:ext cx="51816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2130425" y="1960563"/>
            <a:ext cx="51816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2130425" y="1960563"/>
            <a:ext cx="5181600" cy="3697287"/>
          </a:xfrm>
          <a:prstGeom prst="rect">
            <a:avLst/>
          </a:prstGeom>
          <a:noFill/>
          <a:ln w="7938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2130425" y="1960563"/>
            <a:ext cx="1588" cy="36972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>
            <a:off x="2049463" y="5657850"/>
            <a:ext cx="80962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2049463" y="4737100"/>
            <a:ext cx="80962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>
            <a:off x="2049463" y="4268788"/>
            <a:ext cx="80962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2049463" y="3808413"/>
            <a:ext cx="80962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2049463" y="3349625"/>
            <a:ext cx="80962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>
            <a:off x="2049463" y="2889250"/>
            <a:ext cx="80962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>
            <a:off x="2049463" y="2420938"/>
            <a:ext cx="80962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2" name="Line 32"/>
          <p:cNvSpPr>
            <a:spLocks noChangeShapeType="1"/>
          </p:cNvSpPr>
          <p:nvPr/>
        </p:nvSpPr>
        <p:spPr bwMode="auto">
          <a:xfrm>
            <a:off x="2130425" y="5657850"/>
            <a:ext cx="5181600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3" name="Line 33"/>
          <p:cNvSpPr>
            <a:spLocks noChangeShapeType="1"/>
          </p:cNvSpPr>
          <p:nvPr/>
        </p:nvSpPr>
        <p:spPr bwMode="auto">
          <a:xfrm flipV="1">
            <a:off x="2130425" y="5657850"/>
            <a:ext cx="1588" cy="80963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4" name="Line 34"/>
          <p:cNvSpPr>
            <a:spLocks noChangeShapeType="1"/>
          </p:cNvSpPr>
          <p:nvPr/>
        </p:nvSpPr>
        <p:spPr bwMode="auto">
          <a:xfrm flipV="1">
            <a:off x="2994025" y="5657850"/>
            <a:ext cx="1588" cy="80963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5" name="Line 35"/>
          <p:cNvSpPr>
            <a:spLocks noChangeShapeType="1"/>
          </p:cNvSpPr>
          <p:nvPr/>
        </p:nvSpPr>
        <p:spPr bwMode="auto">
          <a:xfrm flipV="1">
            <a:off x="3857625" y="5657850"/>
            <a:ext cx="1588" cy="80963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 flipV="1">
            <a:off x="4721225" y="5657850"/>
            <a:ext cx="1588" cy="80963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7" name="Line 37"/>
          <p:cNvSpPr>
            <a:spLocks noChangeShapeType="1"/>
          </p:cNvSpPr>
          <p:nvPr/>
        </p:nvSpPr>
        <p:spPr bwMode="auto">
          <a:xfrm flipV="1">
            <a:off x="5584825" y="5657850"/>
            <a:ext cx="1588" cy="80963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8" name="Line 38"/>
          <p:cNvSpPr>
            <a:spLocks noChangeShapeType="1"/>
          </p:cNvSpPr>
          <p:nvPr/>
        </p:nvSpPr>
        <p:spPr bwMode="auto">
          <a:xfrm flipV="1">
            <a:off x="6448425" y="5657850"/>
            <a:ext cx="1588" cy="80963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9" name="Line 39"/>
          <p:cNvSpPr>
            <a:spLocks noChangeShapeType="1"/>
          </p:cNvSpPr>
          <p:nvPr/>
        </p:nvSpPr>
        <p:spPr bwMode="auto">
          <a:xfrm flipV="1">
            <a:off x="7312025" y="5657850"/>
            <a:ext cx="1588" cy="80963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920" name="Line 2552"/>
          <p:cNvSpPr>
            <a:spLocks noChangeShapeType="1"/>
          </p:cNvSpPr>
          <p:nvPr/>
        </p:nvSpPr>
        <p:spPr bwMode="auto">
          <a:xfrm>
            <a:off x="7315200" y="1981200"/>
            <a:ext cx="1588" cy="36972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921" name="Line 2553"/>
          <p:cNvSpPr>
            <a:spLocks noChangeShapeType="1"/>
          </p:cNvSpPr>
          <p:nvPr/>
        </p:nvSpPr>
        <p:spPr bwMode="auto">
          <a:xfrm>
            <a:off x="7235825" y="5678488"/>
            <a:ext cx="160338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922" name="Line 2554"/>
          <p:cNvSpPr>
            <a:spLocks noChangeShapeType="1"/>
          </p:cNvSpPr>
          <p:nvPr/>
        </p:nvSpPr>
        <p:spPr bwMode="auto">
          <a:xfrm>
            <a:off x="7235825" y="5218113"/>
            <a:ext cx="160338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923" name="Line 2555"/>
          <p:cNvSpPr>
            <a:spLocks noChangeShapeType="1"/>
          </p:cNvSpPr>
          <p:nvPr/>
        </p:nvSpPr>
        <p:spPr bwMode="auto">
          <a:xfrm>
            <a:off x="7235825" y="4757738"/>
            <a:ext cx="160338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924" name="Line 2556"/>
          <p:cNvSpPr>
            <a:spLocks noChangeShapeType="1"/>
          </p:cNvSpPr>
          <p:nvPr/>
        </p:nvSpPr>
        <p:spPr bwMode="auto">
          <a:xfrm>
            <a:off x="7235825" y="4289425"/>
            <a:ext cx="160338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925" name="Line 2557"/>
          <p:cNvSpPr>
            <a:spLocks noChangeShapeType="1"/>
          </p:cNvSpPr>
          <p:nvPr/>
        </p:nvSpPr>
        <p:spPr bwMode="auto">
          <a:xfrm>
            <a:off x="7235825" y="3829050"/>
            <a:ext cx="160338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926" name="Line 2558"/>
          <p:cNvSpPr>
            <a:spLocks noChangeShapeType="1"/>
          </p:cNvSpPr>
          <p:nvPr/>
        </p:nvSpPr>
        <p:spPr bwMode="auto">
          <a:xfrm>
            <a:off x="7235825" y="3370263"/>
            <a:ext cx="160338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927" name="Line 2559"/>
          <p:cNvSpPr>
            <a:spLocks noChangeShapeType="1"/>
          </p:cNvSpPr>
          <p:nvPr/>
        </p:nvSpPr>
        <p:spPr bwMode="auto">
          <a:xfrm>
            <a:off x="7235825" y="2909888"/>
            <a:ext cx="160338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928" name="Line 2560"/>
          <p:cNvSpPr>
            <a:spLocks noChangeShapeType="1"/>
          </p:cNvSpPr>
          <p:nvPr/>
        </p:nvSpPr>
        <p:spPr bwMode="auto">
          <a:xfrm>
            <a:off x="7235825" y="2441575"/>
            <a:ext cx="160338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929" name="Line 2561"/>
          <p:cNvSpPr>
            <a:spLocks noChangeShapeType="1"/>
          </p:cNvSpPr>
          <p:nvPr/>
        </p:nvSpPr>
        <p:spPr bwMode="auto">
          <a:xfrm>
            <a:off x="7235825" y="1981200"/>
            <a:ext cx="160338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3477" name="Group 5109"/>
          <p:cNvGrpSpPr>
            <a:grpSpLocks/>
          </p:cNvGrpSpPr>
          <p:nvPr/>
        </p:nvGrpSpPr>
        <p:grpSpPr bwMode="auto">
          <a:xfrm>
            <a:off x="1265238" y="1831975"/>
            <a:ext cx="6854825" cy="4687888"/>
            <a:chOff x="797" y="1154"/>
            <a:chExt cx="4318" cy="2953"/>
          </a:xfrm>
        </p:grpSpPr>
        <p:sp>
          <p:nvSpPr>
            <p:cNvPr id="63443" name="Rectangle 5075"/>
            <p:cNvSpPr>
              <a:spLocks noChangeArrowheads="1"/>
            </p:cNvSpPr>
            <p:nvPr/>
          </p:nvSpPr>
          <p:spPr bwMode="auto">
            <a:xfrm>
              <a:off x="1088" y="3483"/>
              <a:ext cx="1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-2</a:t>
              </a:r>
              <a:endParaRPr lang="en-US"/>
            </a:p>
          </p:txBody>
        </p:sp>
        <p:sp>
          <p:nvSpPr>
            <p:cNvPr id="63444" name="Rectangle 5076"/>
            <p:cNvSpPr>
              <a:spLocks noChangeArrowheads="1"/>
            </p:cNvSpPr>
            <p:nvPr/>
          </p:nvSpPr>
          <p:spPr bwMode="auto">
            <a:xfrm>
              <a:off x="966" y="3193"/>
              <a:ext cx="2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-1.5</a:t>
              </a:r>
              <a:endParaRPr lang="en-US"/>
            </a:p>
          </p:txBody>
        </p:sp>
        <p:sp>
          <p:nvSpPr>
            <p:cNvPr id="63445" name="Rectangle 5077"/>
            <p:cNvSpPr>
              <a:spLocks noChangeArrowheads="1"/>
            </p:cNvSpPr>
            <p:nvPr/>
          </p:nvSpPr>
          <p:spPr bwMode="auto">
            <a:xfrm>
              <a:off x="1088" y="2903"/>
              <a:ext cx="1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-1</a:t>
              </a:r>
              <a:endParaRPr lang="en-US"/>
            </a:p>
          </p:txBody>
        </p:sp>
        <p:sp>
          <p:nvSpPr>
            <p:cNvPr id="63446" name="Rectangle 5078"/>
            <p:cNvSpPr>
              <a:spLocks noChangeArrowheads="1"/>
            </p:cNvSpPr>
            <p:nvPr/>
          </p:nvSpPr>
          <p:spPr bwMode="auto">
            <a:xfrm>
              <a:off x="966" y="2608"/>
              <a:ext cx="2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-0.5</a:t>
              </a:r>
              <a:endParaRPr lang="en-US"/>
            </a:p>
          </p:txBody>
        </p:sp>
        <p:sp>
          <p:nvSpPr>
            <p:cNvPr id="63447" name="Rectangle 5079"/>
            <p:cNvSpPr>
              <a:spLocks noChangeArrowheads="1"/>
            </p:cNvSpPr>
            <p:nvPr/>
          </p:nvSpPr>
          <p:spPr bwMode="auto">
            <a:xfrm>
              <a:off x="1139" y="2318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0</a:t>
              </a:r>
              <a:endParaRPr lang="en-US"/>
            </a:p>
          </p:txBody>
        </p:sp>
        <p:sp>
          <p:nvSpPr>
            <p:cNvPr id="63448" name="Rectangle 5080"/>
            <p:cNvSpPr>
              <a:spLocks noChangeArrowheads="1"/>
            </p:cNvSpPr>
            <p:nvPr/>
          </p:nvSpPr>
          <p:spPr bwMode="auto">
            <a:xfrm>
              <a:off x="1017" y="2028"/>
              <a:ext cx="20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0.5</a:t>
              </a:r>
              <a:endParaRPr lang="en-US"/>
            </a:p>
          </p:txBody>
        </p:sp>
        <p:sp>
          <p:nvSpPr>
            <p:cNvPr id="63449" name="Rectangle 5081"/>
            <p:cNvSpPr>
              <a:spLocks noChangeArrowheads="1"/>
            </p:cNvSpPr>
            <p:nvPr/>
          </p:nvSpPr>
          <p:spPr bwMode="auto">
            <a:xfrm>
              <a:off x="1139" y="1738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1</a:t>
              </a:r>
              <a:endParaRPr lang="en-US"/>
            </a:p>
          </p:txBody>
        </p:sp>
        <p:sp>
          <p:nvSpPr>
            <p:cNvPr id="63450" name="Rectangle 5082"/>
            <p:cNvSpPr>
              <a:spLocks noChangeArrowheads="1"/>
            </p:cNvSpPr>
            <p:nvPr/>
          </p:nvSpPr>
          <p:spPr bwMode="auto">
            <a:xfrm>
              <a:off x="1017" y="1443"/>
              <a:ext cx="20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1.5</a:t>
              </a:r>
              <a:endParaRPr lang="en-US"/>
            </a:p>
          </p:txBody>
        </p:sp>
        <p:sp>
          <p:nvSpPr>
            <p:cNvPr id="63451" name="Rectangle 5083"/>
            <p:cNvSpPr>
              <a:spLocks noChangeArrowheads="1"/>
            </p:cNvSpPr>
            <p:nvPr/>
          </p:nvSpPr>
          <p:spPr bwMode="auto">
            <a:xfrm>
              <a:off x="1139" y="1154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2</a:t>
              </a:r>
              <a:endParaRPr lang="en-US"/>
            </a:p>
          </p:txBody>
        </p:sp>
        <p:sp>
          <p:nvSpPr>
            <p:cNvPr id="63452" name="Rectangle 5084"/>
            <p:cNvSpPr>
              <a:spLocks noChangeArrowheads="1"/>
            </p:cNvSpPr>
            <p:nvPr/>
          </p:nvSpPr>
          <p:spPr bwMode="auto">
            <a:xfrm>
              <a:off x="1301" y="3727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0</a:t>
              </a:r>
              <a:endParaRPr lang="en-US"/>
            </a:p>
          </p:txBody>
        </p:sp>
        <p:sp>
          <p:nvSpPr>
            <p:cNvPr id="63453" name="Rectangle 5085"/>
            <p:cNvSpPr>
              <a:spLocks noChangeArrowheads="1"/>
            </p:cNvSpPr>
            <p:nvPr/>
          </p:nvSpPr>
          <p:spPr bwMode="auto">
            <a:xfrm>
              <a:off x="1764" y="3727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200</a:t>
              </a:r>
              <a:endParaRPr lang="en-US"/>
            </a:p>
          </p:txBody>
        </p:sp>
        <p:sp>
          <p:nvSpPr>
            <p:cNvPr id="63454" name="Rectangle 5086"/>
            <p:cNvSpPr>
              <a:spLocks noChangeArrowheads="1"/>
            </p:cNvSpPr>
            <p:nvPr/>
          </p:nvSpPr>
          <p:spPr bwMode="auto">
            <a:xfrm>
              <a:off x="2308" y="3727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400</a:t>
              </a:r>
              <a:endParaRPr lang="en-US"/>
            </a:p>
          </p:txBody>
        </p:sp>
        <p:sp>
          <p:nvSpPr>
            <p:cNvPr id="63455" name="Rectangle 5087"/>
            <p:cNvSpPr>
              <a:spLocks noChangeArrowheads="1"/>
            </p:cNvSpPr>
            <p:nvPr/>
          </p:nvSpPr>
          <p:spPr bwMode="auto">
            <a:xfrm>
              <a:off x="2852" y="3727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600</a:t>
              </a:r>
              <a:endParaRPr lang="en-US"/>
            </a:p>
          </p:txBody>
        </p:sp>
        <p:sp>
          <p:nvSpPr>
            <p:cNvPr id="63456" name="Rectangle 5088"/>
            <p:cNvSpPr>
              <a:spLocks noChangeArrowheads="1"/>
            </p:cNvSpPr>
            <p:nvPr/>
          </p:nvSpPr>
          <p:spPr bwMode="auto">
            <a:xfrm>
              <a:off x="3396" y="3727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800</a:t>
              </a:r>
              <a:endParaRPr lang="en-US"/>
            </a:p>
          </p:txBody>
        </p:sp>
        <p:sp>
          <p:nvSpPr>
            <p:cNvPr id="63457" name="Rectangle 5089"/>
            <p:cNvSpPr>
              <a:spLocks noChangeArrowheads="1"/>
            </p:cNvSpPr>
            <p:nvPr/>
          </p:nvSpPr>
          <p:spPr bwMode="auto">
            <a:xfrm>
              <a:off x="3900" y="3727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1000</a:t>
              </a:r>
              <a:endParaRPr lang="en-US"/>
            </a:p>
          </p:txBody>
        </p:sp>
        <p:sp>
          <p:nvSpPr>
            <p:cNvPr id="63458" name="Rectangle 5090"/>
            <p:cNvSpPr>
              <a:spLocks noChangeArrowheads="1"/>
            </p:cNvSpPr>
            <p:nvPr/>
          </p:nvSpPr>
          <p:spPr bwMode="auto">
            <a:xfrm>
              <a:off x="4444" y="3727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1200</a:t>
              </a:r>
              <a:endParaRPr lang="en-US"/>
            </a:p>
          </p:txBody>
        </p:sp>
        <p:sp>
          <p:nvSpPr>
            <p:cNvPr id="63459" name="Rectangle 5091"/>
            <p:cNvSpPr>
              <a:spLocks noChangeArrowheads="1"/>
            </p:cNvSpPr>
            <p:nvPr/>
          </p:nvSpPr>
          <p:spPr bwMode="auto">
            <a:xfrm>
              <a:off x="2730" y="3915"/>
              <a:ext cx="4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time (s)</a:t>
              </a:r>
              <a:endParaRPr lang="en-US"/>
            </a:p>
          </p:txBody>
        </p:sp>
        <p:sp>
          <p:nvSpPr>
            <p:cNvPr id="63460" name="Rectangle 5092"/>
            <p:cNvSpPr>
              <a:spLocks noChangeArrowheads="1"/>
            </p:cNvSpPr>
            <p:nvPr/>
          </p:nvSpPr>
          <p:spPr bwMode="auto">
            <a:xfrm rot="16200000">
              <a:off x="757" y="2411"/>
              <a:ext cx="3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Q (m</a:t>
              </a:r>
              <a:endParaRPr lang="en-US"/>
            </a:p>
          </p:txBody>
        </p:sp>
        <p:sp>
          <p:nvSpPr>
            <p:cNvPr id="63461" name="Rectangle 5093"/>
            <p:cNvSpPr>
              <a:spLocks noChangeArrowheads="1"/>
            </p:cNvSpPr>
            <p:nvPr/>
          </p:nvSpPr>
          <p:spPr bwMode="auto">
            <a:xfrm rot="16200000">
              <a:off x="834" y="2254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/>
                <a:t>3</a:t>
              </a:r>
              <a:endParaRPr lang="en-US"/>
            </a:p>
          </p:txBody>
        </p:sp>
        <p:sp>
          <p:nvSpPr>
            <p:cNvPr id="63462" name="Rectangle 5094"/>
            <p:cNvSpPr>
              <a:spLocks noChangeArrowheads="1"/>
            </p:cNvSpPr>
            <p:nvPr/>
          </p:nvSpPr>
          <p:spPr bwMode="auto">
            <a:xfrm rot="16200000">
              <a:off x="844" y="2113"/>
              <a:ext cx="1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/s)</a:t>
              </a:r>
              <a:endParaRPr lang="en-US"/>
            </a:p>
          </p:txBody>
        </p:sp>
        <p:sp>
          <p:nvSpPr>
            <p:cNvPr id="63463" name="Rectangle 5095"/>
            <p:cNvSpPr>
              <a:spLocks noChangeArrowheads="1"/>
            </p:cNvSpPr>
            <p:nvPr/>
          </p:nvSpPr>
          <p:spPr bwMode="auto">
            <a:xfrm>
              <a:off x="4728" y="3483"/>
              <a:ext cx="1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-4</a:t>
              </a:r>
              <a:endParaRPr lang="en-US"/>
            </a:p>
          </p:txBody>
        </p:sp>
        <p:sp>
          <p:nvSpPr>
            <p:cNvPr id="63464" name="Rectangle 5096"/>
            <p:cNvSpPr>
              <a:spLocks noChangeArrowheads="1"/>
            </p:cNvSpPr>
            <p:nvPr/>
          </p:nvSpPr>
          <p:spPr bwMode="auto">
            <a:xfrm>
              <a:off x="4728" y="3193"/>
              <a:ext cx="1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-3</a:t>
              </a:r>
              <a:endParaRPr lang="en-US"/>
            </a:p>
          </p:txBody>
        </p:sp>
        <p:sp>
          <p:nvSpPr>
            <p:cNvPr id="63465" name="Rectangle 5097"/>
            <p:cNvSpPr>
              <a:spLocks noChangeArrowheads="1"/>
            </p:cNvSpPr>
            <p:nvPr/>
          </p:nvSpPr>
          <p:spPr bwMode="auto">
            <a:xfrm>
              <a:off x="4728" y="2903"/>
              <a:ext cx="1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-2</a:t>
              </a:r>
              <a:endParaRPr lang="en-US"/>
            </a:p>
          </p:txBody>
        </p:sp>
        <p:sp>
          <p:nvSpPr>
            <p:cNvPr id="63466" name="Rectangle 5098"/>
            <p:cNvSpPr>
              <a:spLocks noChangeArrowheads="1"/>
            </p:cNvSpPr>
            <p:nvPr/>
          </p:nvSpPr>
          <p:spPr bwMode="auto">
            <a:xfrm>
              <a:off x="4728" y="2608"/>
              <a:ext cx="1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-1</a:t>
              </a:r>
              <a:endParaRPr lang="en-US"/>
            </a:p>
          </p:txBody>
        </p:sp>
        <p:sp>
          <p:nvSpPr>
            <p:cNvPr id="63467" name="Rectangle 5099"/>
            <p:cNvSpPr>
              <a:spLocks noChangeArrowheads="1"/>
            </p:cNvSpPr>
            <p:nvPr/>
          </p:nvSpPr>
          <p:spPr bwMode="auto">
            <a:xfrm>
              <a:off x="4728" y="2318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0</a:t>
              </a:r>
              <a:endParaRPr lang="en-US"/>
            </a:p>
          </p:txBody>
        </p:sp>
        <p:sp>
          <p:nvSpPr>
            <p:cNvPr id="63468" name="Rectangle 5100"/>
            <p:cNvSpPr>
              <a:spLocks noChangeArrowheads="1"/>
            </p:cNvSpPr>
            <p:nvPr/>
          </p:nvSpPr>
          <p:spPr bwMode="auto">
            <a:xfrm>
              <a:off x="4728" y="2028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1</a:t>
              </a:r>
              <a:endParaRPr lang="en-US"/>
            </a:p>
          </p:txBody>
        </p:sp>
        <p:sp>
          <p:nvSpPr>
            <p:cNvPr id="63469" name="Rectangle 5101"/>
            <p:cNvSpPr>
              <a:spLocks noChangeArrowheads="1"/>
            </p:cNvSpPr>
            <p:nvPr/>
          </p:nvSpPr>
          <p:spPr bwMode="auto">
            <a:xfrm>
              <a:off x="4728" y="1738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2</a:t>
              </a:r>
              <a:endParaRPr lang="en-US"/>
            </a:p>
          </p:txBody>
        </p:sp>
        <p:sp>
          <p:nvSpPr>
            <p:cNvPr id="63470" name="Rectangle 5102"/>
            <p:cNvSpPr>
              <a:spLocks noChangeArrowheads="1"/>
            </p:cNvSpPr>
            <p:nvPr/>
          </p:nvSpPr>
          <p:spPr bwMode="auto">
            <a:xfrm>
              <a:off x="4728" y="1443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3</a:t>
              </a:r>
              <a:endParaRPr lang="en-US"/>
            </a:p>
          </p:txBody>
        </p:sp>
        <p:sp>
          <p:nvSpPr>
            <p:cNvPr id="63471" name="Rectangle 5103"/>
            <p:cNvSpPr>
              <a:spLocks noChangeArrowheads="1"/>
            </p:cNvSpPr>
            <p:nvPr/>
          </p:nvSpPr>
          <p:spPr bwMode="auto">
            <a:xfrm>
              <a:off x="4728" y="1154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4</a:t>
              </a:r>
              <a:endParaRPr lang="en-US"/>
            </a:p>
          </p:txBody>
        </p:sp>
        <p:sp>
          <p:nvSpPr>
            <p:cNvPr id="63472" name="Rectangle 5104"/>
            <p:cNvSpPr>
              <a:spLocks noChangeArrowheads="1"/>
            </p:cNvSpPr>
            <p:nvPr/>
          </p:nvSpPr>
          <p:spPr bwMode="auto">
            <a:xfrm rot="16200000">
              <a:off x="4848" y="2304"/>
              <a:ext cx="3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z (m)</a:t>
              </a:r>
              <a:endParaRPr lang="en-US"/>
            </a:p>
          </p:txBody>
        </p:sp>
      </p:grpSp>
      <p:sp>
        <p:nvSpPr>
          <p:cNvPr id="63473" name="Line 5105"/>
          <p:cNvSpPr>
            <a:spLocks noChangeShapeType="1"/>
          </p:cNvSpPr>
          <p:nvPr/>
        </p:nvSpPr>
        <p:spPr bwMode="auto">
          <a:xfrm>
            <a:off x="5568950" y="2219325"/>
            <a:ext cx="193675" cy="1588"/>
          </a:xfrm>
          <a:prstGeom prst="line">
            <a:avLst/>
          </a:prstGeom>
          <a:noFill/>
          <a:ln w="23813" cap="sq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74" name="Rectangle 5106"/>
          <p:cNvSpPr>
            <a:spLocks noChangeArrowheads="1"/>
          </p:cNvSpPr>
          <p:nvPr/>
        </p:nvSpPr>
        <p:spPr bwMode="auto">
          <a:xfrm>
            <a:off x="5827713" y="20891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Q</a:t>
            </a:r>
            <a:endParaRPr lang="en-US"/>
          </a:p>
        </p:txBody>
      </p:sp>
      <p:sp>
        <p:nvSpPr>
          <p:cNvPr id="63475" name="Line 5107"/>
          <p:cNvSpPr>
            <a:spLocks noChangeShapeType="1"/>
          </p:cNvSpPr>
          <p:nvPr/>
        </p:nvSpPr>
        <p:spPr bwMode="auto">
          <a:xfrm>
            <a:off x="6272213" y="2219325"/>
            <a:ext cx="193675" cy="1588"/>
          </a:xfrm>
          <a:prstGeom prst="line">
            <a:avLst/>
          </a:prstGeom>
          <a:noFill/>
          <a:ln w="23813" cap="sq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76" name="Rectangle 5108"/>
          <p:cNvSpPr>
            <a:spLocks noChangeArrowheads="1"/>
          </p:cNvSpPr>
          <p:nvPr/>
        </p:nvSpPr>
        <p:spPr bwMode="auto">
          <a:xfrm>
            <a:off x="6529388" y="2089150"/>
            <a:ext cx="112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z</a:t>
            </a:r>
            <a:endParaRPr lang="en-US"/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>
            <a:off x="2049463" y="5197475"/>
            <a:ext cx="80962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930" name="Line 2562"/>
          <p:cNvSpPr>
            <a:spLocks noChangeShapeType="1"/>
          </p:cNvSpPr>
          <p:nvPr/>
        </p:nvSpPr>
        <p:spPr bwMode="auto">
          <a:xfrm flipV="1">
            <a:off x="2133600" y="5097463"/>
            <a:ext cx="1588" cy="15875"/>
          </a:xfrm>
          <a:prstGeom prst="line">
            <a:avLst/>
          </a:prstGeom>
          <a:noFill/>
          <a:ln w="23813" cap="sq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931" name="Line 2563"/>
          <p:cNvSpPr>
            <a:spLocks noChangeShapeType="1"/>
          </p:cNvSpPr>
          <p:nvPr/>
        </p:nvSpPr>
        <p:spPr bwMode="auto">
          <a:xfrm flipV="1">
            <a:off x="2133600" y="5081588"/>
            <a:ext cx="1588" cy="15875"/>
          </a:xfrm>
          <a:prstGeom prst="line">
            <a:avLst/>
          </a:prstGeom>
          <a:noFill/>
          <a:ln w="23813" cap="sq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932" name="Line 2564"/>
          <p:cNvSpPr>
            <a:spLocks noChangeShapeType="1"/>
          </p:cNvSpPr>
          <p:nvPr/>
        </p:nvSpPr>
        <p:spPr bwMode="auto">
          <a:xfrm flipV="1">
            <a:off x="2133600" y="5073650"/>
            <a:ext cx="7938" cy="7938"/>
          </a:xfrm>
          <a:prstGeom prst="line">
            <a:avLst/>
          </a:prstGeom>
          <a:noFill/>
          <a:ln w="23813" cap="sq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5211" name="Picture 762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2013" y="1987550"/>
            <a:ext cx="4346575" cy="310356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Wet Pit with Area Equal to Pipe Area</a:t>
            </a: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H="1">
            <a:off x="2082800" y="4686300"/>
            <a:ext cx="5207000" cy="0"/>
          </a:xfrm>
          <a:prstGeom prst="line">
            <a:avLst/>
          </a:prstGeom>
          <a:noFill/>
          <a:ln w="57150">
            <a:solidFill>
              <a:schemeClr val="folHlink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943100" y="4521200"/>
            <a:ext cx="1028700" cy="990600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398838" y="4711700"/>
            <a:ext cx="1798637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Pipe collapse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433763" y="5168900"/>
            <a:ext cx="33623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Water Column Separation</a:t>
            </a:r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1725" y="1468438"/>
            <a:ext cx="7521575" cy="516096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74625" y="6149975"/>
            <a:ext cx="352583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Why is this unrealistic?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  <p:bldP spid="21508" grpId="0" animBg="1"/>
      <p:bldP spid="21509" grpId="0" autoUpdateAnimBg="0"/>
      <p:bldP spid="21510" grpId="0" autoUpdateAnimBg="0"/>
      <p:bldP spid="21512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Overflow Weir at 1 m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1425" y="1773238"/>
            <a:ext cx="7445375" cy="508476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Hydraulic Transients: 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736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In all of our flow analysis we have assumed either _____ _____ operation or ________ ______ flow</a:t>
            </a:r>
          </a:p>
          <a:p>
            <a:r>
              <a:rPr lang="en-US"/>
              <a:t>What about rapidly varied flow?</a:t>
            </a:r>
          </a:p>
          <a:p>
            <a:pPr lvl="1"/>
            <a:r>
              <a:rPr lang="en-US"/>
              <a:t>How does flow from a faucet start?</a:t>
            </a:r>
          </a:p>
          <a:p>
            <a:pPr lvl="1"/>
            <a:r>
              <a:rPr lang="en-US"/>
              <a:t>How about flow startup in a large, long pipeline?</a:t>
            </a:r>
          </a:p>
          <a:p>
            <a:pPr lvl="1"/>
            <a:r>
              <a:rPr lang="en-US"/>
              <a:t>What happens if we suddenly stop the flow of water through a tunnel leading to a turbine?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154238" y="2479675"/>
            <a:ext cx="2071687" cy="5794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folHlink"/>
                </a:solidFill>
              </a:rPr>
              <a:t>steady state</a:t>
            </a: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1050925" y="2428875"/>
            <a:ext cx="7102475" cy="1087438"/>
            <a:chOff x="662" y="1530"/>
            <a:chExt cx="4474" cy="685"/>
          </a:xfrm>
        </p:grpSpPr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4053" y="1530"/>
              <a:ext cx="1083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>
                  <a:solidFill>
                    <a:schemeClr val="folHlink"/>
                  </a:solidFill>
                </a:rPr>
                <a:t>gradually</a:t>
              </a: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662" y="1850"/>
              <a:ext cx="756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>
                  <a:solidFill>
                    <a:schemeClr val="folHlink"/>
                  </a:solidFill>
                </a:rPr>
                <a:t>varied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4" name="Line 12"/>
          <p:cNvSpPr>
            <a:spLocks noChangeShapeType="1"/>
          </p:cNvSpPr>
          <p:nvPr/>
        </p:nvSpPr>
        <p:spPr bwMode="auto">
          <a:xfrm flipV="1">
            <a:off x="1612900" y="2006600"/>
            <a:ext cx="381000" cy="5461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Period of Oscillation: </a:t>
            </a:r>
            <a:br>
              <a:rPr lang="en-US"/>
            </a:br>
            <a:r>
              <a:rPr lang="en-US"/>
              <a:t>Frictionless Case</a:t>
            </a:r>
          </a:p>
        </p:txBody>
      </p:sp>
      <p:graphicFrame>
        <p:nvGraphicFramePr>
          <p:cNvPr id="23555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7813" y="1874838"/>
          <a:ext cx="2703512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3" imgW="2705040" imgH="863280" progId="Equation.3">
                  <p:embed/>
                </p:oleObj>
              </mc:Choice>
              <mc:Fallback>
                <p:oleObj name="Equation" r:id="rId3" imgW="2705040" imgH="863280" progId="Equation.3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3" y="1874838"/>
                        <a:ext cx="2703512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1325" y="3333750"/>
          <a:ext cx="1917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5" imgW="1917360" imgH="876240" progId="Equation.3">
                  <p:embed/>
                </p:oleObj>
              </mc:Choice>
              <mc:Fallback>
                <p:oleObj name="Equation" r:id="rId5" imgW="1917360" imgH="876240" progId="Equation.3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3333750"/>
                        <a:ext cx="1917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33775" y="3340100"/>
          <a:ext cx="160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7" imgW="1600200" imgH="838080" progId="Equation.3">
                  <p:embed/>
                </p:oleObj>
              </mc:Choice>
              <mc:Fallback>
                <p:oleObj name="Equation" r:id="rId7" imgW="1600200" imgH="838080" progId="Equation.3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3340100"/>
                        <a:ext cx="1600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07975" y="4508500"/>
          <a:ext cx="264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9" imgW="2641320" imgH="914400" progId="Equation.3">
                  <p:embed/>
                </p:oleObj>
              </mc:Choice>
              <mc:Fallback>
                <p:oleObj name="Equation" r:id="rId9" imgW="2641320" imgH="914400" progId="Equation.3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4508500"/>
                        <a:ext cx="2641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46825" y="3251200"/>
          <a:ext cx="1892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11" imgW="1892160" imgH="914400" progId="Equation.3">
                  <p:embed/>
                </p:oleObj>
              </mc:Choice>
              <mc:Fallback>
                <p:oleObj name="Equation" r:id="rId11" imgW="1892160" imgH="914400" progId="Equation.3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6825" y="3251200"/>
                        <a:ext cx="1892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833813" y="1976438"/>
            <a:ext cx="109537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z = -H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3746500" y="2514600"/>
            <a:ext cx="1181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62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6575" y="5657850"/>
          <a:ext cx="2286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Equation" r:id="rId13" imgW="2286000" imgH="977760" progId="Equation.3">
                  <p:embed/>
                </p:oleObj>
              </mc:Choice>
              <mc:Fallback>
                <p:oleObj name="Equation" r:id="rId13" imgW="2286000" imgH="977760" progId="Equation.3">
                  <p:embed/>
                  <p:pic>
                    <p:nvPicPr>
                      <p:cNvPr id="0" name="Picture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5657850"/>
                        <a:ext cx="2286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3616325" y="5422900"/>
          <a:ext cx="517048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Equation" r:id="rId15" imgW="5168880" imgH="1168200" progId="Equation.3">
                  <p:embed/>
                </p:oleObj>
              </mc:Choice>
              <mc:Fallback>
                <p:oleObj name="Equation" r:id="rId15" imgW="5168880" imgH="1168200" progId="Equation.3">
                  <p:embed/>
                  <p:pic>
                    <p:nvPicPr>
                      <p:cNvPr id="0" name="Picture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325" y="5422900"/>
                        <a:ext cx="5170488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5194300" y="2692400"/>
            <a:ext cx="27781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Wet pit mass balance</a:t>
            </a: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H="1">
            <a:off x="4660900" y="2971800"/>
            <a:ext cx="431800" cy="3175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5194300" y="3073400"/>
            <a:ext cx="2882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5713413" y="2001838"/>
            <a:ext cx="30353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z = 0 at lake surface</a:t>
            </a:r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5727700" y="2489200"/>
            <a:ext cx="294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4" grpId="0" animBg="1"/>
      <p:bldP spid="23560" grpId="0" build="p" autoUpdateAnimBg="0"/>
      <p:bldP spid="23565" grpId="0" build="p" autoUpdateAnimBg="0"/>
      <p:bldP spid="23566" grpId="0" animBg="1"/>
      <p:bldP spid="2356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Period of Oscillations</a:t>
            </a:r>
          </a:p>
        </p:txBody>
      </p:sp>
      <p:graphicFrame>
        <p:nvGraphicFramePr>
          <p:cNvPr id="24579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784225" y="1974850"/>
          <a:ext cx="2120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Equation" r:id="rId3" imgW="2120760" imgH="1015920" progId="Equation.3">
                  <p:embed/>
                </p:oleObj>
              </mc:Choice>
              <mc:Fallback>
                <p:oleObj name="Equation" r:id="rId3" imgW="2120760" imgH="1015920" progId="Equation.3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1974850"/>
                        <a:ext cx="2120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63538" y="3233738"/>
          <a:ext cx="3098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Equation" r:id="rId5" imgW="3098520" imgH="927000" progId="Equation.3">
                  <p:embed/>
                </p:oleObj>
              </mc:Choice>
              <mc:Fallback>
                <p:oleObj name="Equation" r:id="rId5" imgW="3098520" imgH="927000" progId="Equation.3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3233738"/>
                        <a:ext cx="3098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083050" y="1890713"/>
            <a:ext cx="4756150" cy="15525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406900" algn="r"/>
              </a:tabLst>
            </a:pPr>
            <a:r>
              <a:rPr lang="en-US" sz="2400">
                <a:solidFill>
                  <a:schemeClr val="tx2"/>
                </a:solidFill>
              </a:rPr>
              <a:t>plan view area of wet pit (m</a:t>
            </a:r>
            <a:r>
              <a:rPr lang="en-US" sz="2400" baseline="30000">
                <a:solidFill>
                  <a:schemeClr val="tx2"/>
                </a:solidFill>
              </a:rPr>
              <a:t>2</a:t>
            </a:r>
            <a:r>
              <a:rPr lang="en-US" sz="2400">
                <a:solidFill>
                  <a:schemeClr val="tx2"/>
                </a:solidFill>
              </a:rPr>
              <a:t>)	24	</a:t>
            </a:r>
          </a:p>
          <a:p>
            <a:pPr>
              <a:tabLst>
                <a:tab pos="4406900" algn="r"/>
              </a:tabLst>
            </a:pPr>
            <a:r>
              <a:rPr lang="en-US" sz="2400">
                <a:solidFill>
                  <a:schemeClr val="tx2"/>
                </a:solidFill>
              </a:rPr>
              <a:t>pipeline length (m)	3170	</a:t>
            </a:r>
          </a:p>
          <a:p>
            <a:pPr>
              <a:tabLst>
                <a:tab pos="4406900" algn="r"/>
              </a:tabLst>
            </a:pPr>
            <a:r>
              <a:rPr lang="en-US" sz="2400">
                <a:solidFill>
                  <a:schemeClr val="tx2"/>
                </a:solidFill>
              </a:rPr>
              <a:t>inner diameter of pipe (m)	1.47	</a:t>
            </a:r>
          </a:p>
          <a:p>
            <a:pPr>
              <a:tabLst>
                <a:tab pos="4406900" algn="r"/>
              </a:tabLst>
            </a:pPr>
            <a:r>
              <a:rPr lang="en-US" sz="2400">
                <a:solidFill>
                  <a:schemeClr val="tx2"/>
                </a:solidFill>
              </a:rPr>
              <a:t>gravity (m/s</a:t>
            </a:r>
            <a:r>
              <a:rPr lang="en-US" sz="2400" baseline="30000">
                <a:solidFill>
                  <a:schemeClr val="tx2"/>
                </a:solidFill>
              </a:rPr>
              <a:t>2</a:t>
            </a:r>
            <a:r>
              <a:rPr lang="en-US" sz="2400">
                <a:solidFill>
                  <a:schemeClr val="tx2"/>
                </a:solidFill>
              </a:rPr>
              <a:t>)	9.81	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503238" y="4533900"/>
            <a:ext cx="13462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T = 424 s</a:t>
            </a:r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7538" y="3624263"/>
            <a:ext cx="4716462" cy="32337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520700" y="4965700"/>
            <a:ext cx="134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6286500" y="4559300"/>
            <a:ext cx="0" cy="17272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277813" y="5229225"/>
            <a:ext cx="28003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Pendulum Period?</a:t>
            </a:r>
          </a:p>
        </p:txBody>
      </p:sp>
      <p:graphicFrame>
        <p:nvGraphicFramePr>
          <p:cNvPr id="24589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754063" y="5794375"/>
          <a:ext cx="1358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8" imgW="1358640" imgH="876240" progId="Equation.DSMT4">
                  <p:embed/>
                </p:oleObj>
              </mc:Choice>
              <mc:Fallback>
                <p:oleObj name="Equation" r:id="rId8" imgW="1358640" imgH="876240" progId="Equation.DSMT4">
                  <p:embed/>
                  <p:pic>
                    <p:nvPicPr>
                      <p:cNvPr id="0" name="Picture 13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5794375"/>
                        <a:ext cx="13589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build="p" autoUpdateAnimBg="0"/>
      <p:bldP spid="24585" grpId="0" animBg="1"/>
      <p:bldP spid="245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Transients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In previous example we assumed that the velocity was the same everywhere in the pipe</a:t>
            </a:r>
          </a:p>
          <a:p>
            <a:r>
              <a:rPr lang="en-US"/>
              <a:t>We did not consider compressibility of water or elasticity of the pipe</a:t>
            </a:r>
          </a:p>
          <a:p>
            <a:r>
              <a:rPr lang="en-US"/>
              <a:t>In the next example water compressibility and pipe elasticity will be central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384300" y="2362200"/>
            <a:ext cx="5702300" cy="1524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6864350" y="2286000"/>
            <a:ext cx="139700" cy="222250"/>
            <a:chOff x="4324" y="1440"/>
            <a:chExt cx="88" cy="140"/>
          </a:xfrm>
        </p:grpSpPr>
        <p:sp>
          <p:nvSpPr>
            <p:cNvPr id="26628" name="Line 4"/>
            <p:cNvSpPr>
              <a:spLocks noChangeShapeType="1"/>
            </p:cNvSpPr>
            <p:nvPr/>
          </p:nvSpPr>
          <p:spPr bwMode="auto">
            <a:xfrm>
              <a:off x="4368" y="144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9" name="Line 5"/>
            <p:cNvSpPr>
              <a:spLocks noChangeShapeType="1"/>
            </p:cNvSpPr>
            <p:nvPr/>
          </p:nvSpPr>
          <p:spPr bwMode="auto">
            <a:xfrm>
              <a:off x="4324" y="1440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6761163" y="1930400"/>
            <a:ext cx="365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V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282950" y="243840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32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43300" y="2082800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3" imgW="228600" imgH="253800" progId="Equation.2">
                  <p:embed/>
                </p:oleObj>
              </mc:Choice>
              <mc:Fallback>
                <p:oleObj name="Equation" r:id="rId3" imgW="228600" imgH="253800" progId="Equation.2">
                  <p:embed/>
                  <p:pic>
                    <p:nvPicPr>
                      <p:cNvPr id="0" name="Picture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2082800"/>
                        <a:ext cx="215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1377950" y="2362200"/>
            <a:ext cx="570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1377950" y="2514600"/>
            <a:ext cx="570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Valve Closure in Pipeline</a:t>
            </a:r>
          </a:p>
        </p:txBody>
      </p:sp>
      <p:sp>
        <p:nvSpPr>
          <p:cNvPr id="2663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85800" y="2819400"/>
            <a:ext cx="7823200" cy="4038600"/>
          </a:xfrm>
        </p:spPr>
        <p:txBody>
          <a:bodyPr/>
          <a:lstStyle/>
          <a:p>
            <a:r>
              <a:rPr lang="en-US"/>
              <a:t>Sudden valve closure at t = 0 causes change in discharge at the valve</a:t>
            </a:r>
          </a:p>
          <a:p>
            <a:r>
              <a:rPr lang="en-US"/>
              <a:t>What will make the fluid slow down?____</a:t>
            </a:r>
          </a:p>
          <a:p>
            <a:r>
              <a:rPr lang="en-US"/>
              <a:t>Instantaneous change would  require __________</a:t>
            </a:r>
          </a:p>
          <a:p>
            <a:r>
              <a:rPr lang="en-US"/>
              <a:t>Impossible to stop all the fluid instantaneously</a:t>
            </a:r>
          </a:p>
          <a:p>
            <a:endParaRPr lang="en-US"/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1096963" y="5011738"/>
            <a:ext cx="202882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infinite force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4162425" y="6073775"/>
            <a:ext cx="42481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What do you think happens?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7229475" y="3897313"/>
            <a:ext cx="174148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l-GR">
                <a:solidFill>
                  <a:schemeClr val="folHlink"/>
                </a:solidFill>
                <a:cs typeface="Times New Roman" pitchFamily="18" charset="0"/>
              </a:rPr>
              <a:t>↑</a:t>
            </a:r>
            <a:r>
              <a:rPr lang="en-US">
                <a:solidFill>
                  <a:schemeClr val="folHlink"/>
                </a:solidFill>
                <a:cs typeface="Times New Roman" pitchFamily="18" charset="0"/>
              </a:rPr>
              <a:t>p at valve</a:t>
            </a:r>
            <a:endParaRPr lang="el-GR">
              <a:solidFill>
                <a:schemeClr val="folHlink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7" grpId="0" build="p" autoUpdateAnimBg="0"/>
      <p:bldP spid="26638" grpId="0" build="p" autoUpdateAnimBg="0"/>
      <p:bldP spid="2663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Transients: Distributed System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714500"/>
            <a:ext cx="7772400" cy="48260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Tools</a:t>
            </a:r>
          </a:p>
          <a:p>
            <a:pPr lvl="1">
              <a:lnSpc>
                <a:spcPct val="90000"/>
              </a:lnSpc>
            </a:pPr>
            <a:r>
              <a:rPr lang="en-US"/>
              <a:t>Conservation of mass</a:t>
            </a:r>
          </a:p>
          <a:p>
            <a:pPr lvl="1">
              <a:lnSpc>
                <a:spcPct val="90000"/>
              </a:lnSpc>
            </a:pPr>
            <a:r>
              <a:rPr lang="en-US"/>
              <a:t>Conservation of momentum</a:t>
            </a:r>
          </a:p>
          <a:p>
            <a:pPr lvl="1">
              <a:lnSpc>
                <a:spcPct val="90000"/>
              </a:lnSpc>
            </a:pPr>
            <a:r>
              <a:rPr lang="en-US"/>
              <a:t>Conservation of energy</a:t>
            </a:r>
          </a:p>
          <a:p>
            <a:pPr>
              <a:lnSpc>
                <a:spcPct val="90000"/>
              </a:lnSpc>
            </a:pPr>
            <a:r>
              <a:rPr lang="en-US"/>
              <a:t>We’d like to know</a:t>
            </a:r>
          </a:p>
          <a:p>
            <a:pPr lvl="1">
              <a:lnSpc>
                <a:spcPct val="90000"/>
              </a:lnSpc>
            </a:pPr>
            <a:r>
              <a:rPr lang="en-US"/>
              <a:t>pressure change</a:t>
            </a:r>
          </a:p>
          <a:p>
            <a:pPr lvl="2">
              <a:lnSpc>
                <a:spcPct val="90000"/>
              </a:lnSpc>
            </a:pPr>
            <a:r>
              <a:rPr lang="en-US"/>
              <a:t>rigid walls</a:t>
            </a:r>
          </a:p>
          <a:p>
            <a:pPr lvl="2">
              <a:lnSpc>
                <a:spcPct val="90000"/>
              </a:lnSpc>
            </a:pPr>
            <a:r>
              <a:rPr lang="en-US"/>
              <a:t>elastic walls</a:t>
            </a:r>
          </a:p>
          <a:p>
            <a:pPr lvl="1">
              <a:lnSpc>
                <a:spcPct val="90000"/>
              </a:lnSpc>
            </a:pPr>
            <a:r>
              <a:rPr lang="en-US"/>
              <a:t>propagation speed of pressure wave</a:t>
            </a:r>
          </a:p>
          <a:p>
            <a:pPr lvl="1">
              <a:lnSpc>
                <a:spcPct val="90000"/>
              </a:lnSpc>
            </a:pPr>
            <a:r>
              <a:rPr lang="en-US"/>
              <a:t>time history of transient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Pressure change due to velocity change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638175" y="4610100"/>
            <a:ext cx="11604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velocity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25475" y="5278438"/>
            <a:ext cx="1060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density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03250" y="5997575"/>
            <a:ext cx="1196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pressure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646363" y="3967163"/>
            <a:ext cx="18986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unsteady flow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6343650" y="3898900"/>
            <a:ext cx="15938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steady flow</a:t>
            </a:r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615950" y="3810000"/>
            <a:ext cx="783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615950" y="4495800"/>
            <a:ext cx="783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615950" y="5181600"/>
            <a:ext cx="783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615950" y="5867400"/>
            <a:ext cx="783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615950" y="6553200"/>
            <a:ext cx="783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5410200" y="3816350"/>
            <a:ext cx="0" cy="273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2057400" y="3816350"/>
            <a:ext cx="0" cy="273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8458200" y="3816350"/>
            <a:ext cx="0" cy="273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609600" y="3816350"/>
            <a:ext cx="0" cy="273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3733800" y="4502150"/>
            <a:ext cx="0" cy="2044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6934200" y="4502150"/>
            <a:ext cx="0" cy="2044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91" name="Object 19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16213" y="6007100"/>
          <a:ext cx="3333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" name="Equation" r:id="rId3" imgW="215640" imgH="253800" progId="Equation.2">
                  <p:embed/>
                </p:oleObj>
              </mc:Choice>
              <mc:Fallback>
                <p:oleObj name="Equation" r:id="rId3" imgW="215640" imgH="253800" progId="Equation.2">
                  <p:embed/>
                  <p:pic>
                    <p:nvPicPr>
                      <p:cNvPr id="0" name="Picture 1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6007100"/>
                        <a:ext cx="3333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2" name="Object 20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95575" y="5321300"/>
          <a:ext cx="3746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2" name="Equation" r:id="rId5" imgW="241200" imgH="253800" progId="Equation.2">
                  <p:embed/>
                </p:oleObj>
              </mc:Choice>
              <mc:Fallback>
                <p:oleObj name="Equation" r:id="rId5" imgW="241200" imgH="253800" progId="Equation.2">
                  <p:embed/>
                  <p:pic>
                    <p:nvPicPr>
                      <p:cNvPr id="0" name="Picture 2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5321300"/>
                        <a:ext cx="3746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3" name="Object 21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14625" y="4635500"/>
          <a:ext cx="3492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3" name="Equation" r:id="rId7" imgW="228600" imgH="253800" progId="Equation.2">
                  <p:embed/>
                </p:oleObj>
              </mc:Choice>
              <mc:Fallback>
                <p:oleObj name="Equation" r:id="rId7" imgW="228600" imgH="253800" progId="Equation.2">
                  <p:embed/>
                  <p:pic>
                    <p:nvPicPr>
                      <p:cNvPr id="0" name="Picture 2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635500"/>
                        <a:ext cx="3492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4" name="Object 22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56025" y="4533900"/>
          <a:ext cx="16192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4" name="Equation" r:id="rId9" imgW="1002960" imgH="380880" progId="Equation.3">
                  <p:embed/>
                </p:oleObj>
              </mc:Choice>
              <mc:Fallback>
                <p:oleObj name="Equation" r:id="rId9" imgW="1002960" imgH="380880" progId="Equation.3">
                  <p:embed/>
                  <p:pic>
                    <p:nvPicPr>
                      <p:cNvPr id="0" name="Picture 2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25" y="4533900"/>
                        <a:ext cx="161925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5" name="Object 23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73513" y="6007100"/>
          <a:ext cx="11842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5" name="Equation" r:id="rId11" imgW="736560" imgH="253800" progId="Equation.2">
                  <p:embed/>
                </p:oleObj>
              </mc:Choice>
              <mc:Fallback>
                <p:oleObj name="Equation" r:id="rId11" imgW="736560" imgH="253800" progId="Equation.2">
                  <p:embed/>
                  <p:pic>
                    <p:nvPicPr>
                      <p:cNvPr id="0" name="Picture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513" y="6007100"/>
                        <a:ext cx="11842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6" name="Object 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56050" y="5321300"/>
          <a:ext cx="121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Equation" r:id="rId13" imgW="761760" imgH="253800" progId="Equation.2">
                  <p:embed/>
                </p:oleObj>
              </mc:Choice>
              <mc:Fallback>
                <p:oleObj name="Equation" r:id="rId13" imgW="761760" imgH="253800" progId="Equation.2">
                  <p:embed/>
                  <p:pic>
                    <p:nvPicPr>
                      <p:cNvPr id="0" name="Picture 24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5321300"/>
                        <a:ext cx="1219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7" name="Object 2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916613" y="6007100"/>
          <a:ext cx="3333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7" name="Equation" r:id="rId15" imgW="215640" imgH="253800" progId="Equation.2">
                  <p:embed/>
                </p:oleObj>
              </mc:Choice>
              <mc:Fallback>
                <p:oleObj name="Equation" r:id="rId15" imgW="215640" imgH="253800" progId="Equation.2">
                  <p:embed/>
                  <p:pic>
                    <p:nvPicPr>
                      <p:cNvPr id="0" name="Picture 25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6007100"/>
                        <a:ext cx="3333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8" name="Object 26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95975" y="5321300"/>
          <a:ext cx="3746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8" name="Equation" r:id="rId17" imgW="241200" imgH="253800" progId="Equation.2">
                  <p:embed/>
                </p:oleObj>
              </mc:Choice>
              <mc:Fallback>
                <p:oleObj name="Equation" r:id="rId17" imgW="241200" imgH="253800" progId="Equation.2">
                  <p:embed/>
                  <p:pic>
                    <p:nvPicPr>
                      <p:cNvPr id="0" name="Picture 26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975" y="5321300"/>
                        <a:ext cx="3746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9" name="Object 27">
            <a:hlinkClick r:id="" action="ppaction://ole?verb=0"/>
          </p:cNvPr>
          <p:cNvGraphicFramePr>
            <a:graphicFrameLocks/>
          </p:cNvGraphicFramePr>
          <p:nvPr/>
        </p:nvGraphicFramePr>
        <p:xfrm>
          <a:off x="7173913" y="6007100"/>
          <a:ext cx="11842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9" name="Equation" r:id="rId19" imgW="736560" imgH="253800" progId="Equation.2">
                  <p:embed/>
                </p:oleObj>
              </mc:Choice>
              <mc:Fallback>
                <p:oleObj name="Equation" r:id="rId19" imgW="736560" imgH="253800" progId="Equation.2">
                  <p:embed/>
                  <p:pic>
                    <p:nvPicPr>
                      <p:cNvPr id="0" name="Picture 27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913" y="6007100"/>
                        <a:ext cx="11842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0" name="Object 28">
            <a:hlinkClick r:id="" action="ppaction://ole?verb=0"/>
          </p:cNvPr>
          <p:cNvGraphicFramePr>
            <a:graphicFrameLocks/>
          </p:cNvGraphicFramePr>
          <p:nvPr/>
        </p:nvGraphicFramePr>
        <p:xfrm>
          <a:off x="7156450" y="5321300"/>
          <a:ext cx="121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0" name="Equation" r:id="rId21" imgW="761760" imgH="253800" progId="Equation.2">
                  <p:embed/>
                </p:oleObj>
              </mc:Choice>
              <mc:Fallback>
                <p:oleObj name="Equation" r:id="rId21" imgW="761760" imgH="253800" progId="Equation.2">
                  <p:embed/>
                  <p:pic>
                    <p:nvPicPr>
                      <p:cNvPr id="0" name="Picture 28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5321300"/>
                        <a:ext cx="1219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1" name="Object 29">
            <a:hlinkClick r:id="" action="ppaction://ole?verb=0"/>
          </p:cNvPr>
          <p:cNvGraphicFramePr>
            <a:graphicFrameLocks/>
          </p:cNvGraphicFramePr>
          <p:nvPr/>
        </p:nvGraphicFramePr>
        <p:xfrm>
          <a:off x="4343400" y="3467100"/>
          <a:ext cx="3810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1" name="Equation" r:id="rId23" imgW="152280" imgH="139680" progId="Equation.2">
                  <p:embed/>
                </p:oleObj>
              </mc:Choice>
              <mc:Fallback>
                <p:oleObj name="Equation" r:id="rId23" imgW="152280" imgH="139680" progId="Equation.2">
                  <p:embed/>
                  <p:pic>
                    <p:nvPicPr>
                      <p:cNvPr id="0" name="Picture 29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467100"/>
                        <a:ext cx="3810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1295400" y="2679700"/>
            <a:ext cx="6070600" cy="5969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>
            <a:off x="1301750" y="2667000"/>
            <a:ext cx="608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>
            <a:off x="1301750" y="3276600"/>
            <a:ext cx="608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>
            <a:off x="4572000" y="2673350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Line 34"/>
          <p:cNvSpPr>
            <a:spLocks noChangeShapeType="1"/>
          </p:cNvSpPr>
          <p:nvPr/>
        </p:nvSpPr>
        <p:spPr bwMode="auto">
          <a:xfrm flipH="1">
            <a:off x="4032250" y="3429000"/>
            <a:ext cx="100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7" name="Line 35"/>
          <p:cNvSpPr>
            <a:spLocks noChangeShapeType="1"/>
          </p:cNvSpPr>
          <p:nvPr/>
        </p:nvSpPr>
        <p:spPr bwMode="auto">
          <a:xfrm>
            <a:off x="2520950" y="2997200"/>
            <a:ext cx="95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>
            <a:off x="7245350" y="29718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3740150" y="2597150"/>
            <a:ext cx="1587500" cy="749300"/>
          </a:xfrm>
          <a:prstGeom prst="rect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710" name="Object 38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28825" y="2806700"/>
          <a:ext cx="3492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2" name="Equation" r:id="rId25" imgW="228600" imgH="253800" progId="Equation.2">
                  <p:embed/>
                </p:oleObj>
              </mc:Choice>
              <mc:Fallback>
                <p:oleObj name="Equation" r:id="rId25" imgW="228600" imgH="253800" progId="Equation.2">
                  <p:embed/>
                  <p:pic>
                    <p:nvPicPr>
                      <p:cNvPr id="0" name="Picture 38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2806700"/>
                        <a:ext cx="3492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1" name="Object 39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54700" y="2728913"/>
          <a:ext cx="12319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3" name="Equation" r:id="rId27" imgW="761760" imgH="253800" progId="Equation.2">
                  <p:embed/>
                </p:oleObj>
              </mc:Choice>
              <mc:Fallback>
                <p:oleObj name="Equation" r:id="rId27" imgW="761760" imgH="253800" progId="Equation.2">
                  <p:embed/>
                  <p:pic>
                    <p:nvPicPr>
                      <p:cNvPr id="0" name="Picture 39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2728913"/>
                        <a:ext cx="12319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2" name="Freeform 40"/>
          <p:cNvSpPr>
            <a:spLocks/>
          </p:cNvSpPr>
          <p:nvPr/>
        </p:nvSpPr>
        <p:spPr bwMode="auto">
          <a:xfrm>
            <a:off x="1295400" y="1828800"/>
            <a:ext cx="6021388" cy="534988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2064" y="336"/>
              </a:cxn>
              <a:cxn ang="0">
                <a:pos x="2064" y="0"/>
              </a:cxn>
              <a:cxn ang="0">
                <a:pos x="3792" y="0"/>
              </a:cxn>
            </a:cxnLst>
            <a:rect l="0" t="0" r="r" b="b"/>
            <a:pathLst>
              <a:path w="3793" h="337">
                <a:moveTo>
                  <a:pt x="0" y="336"/>
                </a:moveTo>
                <a:lnTo>
                  <a:pt x="2064" y="336"/>
                </a:lnTo>
                <a:lnTo>
                  <a:pt x="2064" y="0"/>
                </a:lnTo>
                <a:lnTo>
                  <a:pt x="3792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436563" y="1960563"/>
            <a:ext cx="8080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HGL</a:t>
            </a:r>
          </a:p>
        </p:txBody>
      </p:sp>
      <p:graphicFrame>
        <p:nvGraphicFramePr>
          <p:cNvPr id="28714" name="Object 4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75300" y="4635500"/>
          <a:ext cx="9779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4" name="Equation" r:id="rId29" imgW="571320" imgH="253800" progId="Equation.2">
                  <p:embed/>
                </p:oleObj>
              </mc:Choice>
              <mc:Fallback>
                <p:oleObj name="Equation" r:id="rId29" imgW="571320" imgH="253800" progId="Equation.2">
                  <p:embed/>
                  <p:pic>
                    <p:nvPicPr>
                      <p:cNvPr id="0" name="Picture 42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4635500"/>
                        <a:ext cx="9779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5" name="Object 43">
            <a:hlinkClick r:id="" action="ppaction://ole?verb=0"/>
          </p:cNvPr>
          <p:cNvGraphicFramePr>
            <a:graphicFrameLocks/>
          </p:cNvGraphicFramePr>
          <p:nvPr/>
        </p:nvGraphicFramePr>
        <p:xfrm>
          <a:off x="6997700" y="4711700"/>
          <a:ext cx="14239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5" name="Equation" r:id="rId31" imgW="1091880" imgH="253800" progId="Equation.2">
                  <p:embed/>
                </p:oleObj>
              </mc:Choice>
              <mc:Fallback>
                <p:oleObj name="Equation" r:id="rId31" imgW="1091880" imgH="253800" progId="Equation.2">
                  <p:embed/>
                  <p:pic>
                    <p:nvPicPr>
                      <p:cNvPr id="0" name="Picture 43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00" y="4711700"/>
                        <a:ext cx="1423988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Momentum Equation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214313" y="4513263"/>
          <a:ext cx="361791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Equation" r:id="rId3" imgW="2755800" imgH="419040" progId="Equation.3">
                  <p:embed/>
                </p:oleObj>
              </mc:Choice>
              <mc:Fallback>
                <p:oleObj name="Equation" r:id="rId3" imgW="275580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4513263"/>
                        <a:ext cx="3617912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19075" y="5138738"/>
          <a:ext cx="24384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1" name="Equation" r:id="rId5" imgW="1854000" imgH="419040" progId="Equation.3">
                  <p:embed/>
                </p:oleObj>
              </mc:Choice>
              <mc:Fallback>
                <p:oleObj name="Equation" r:id="rId5" imgW="185400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5138738"/>
                        <a:ext cx="24384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3278188" y="5138738"/>
          <a:ext cx="23336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name="Equation" r:id="rId7" imgW="1777680" imgH="419040" progId="Equation.3">
                  <p:embed/>
                </p:oleObj>
              </mc:Choice>
              <mc:Fallback>
                <p:oleObj name="Equation" r:id="rId7" imgW="177768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5138738"/>
                        <a:ext cx="233362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219075" y="5756275"/>
          <a:ext cx="460216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Equation" r:id="rId9" imgW="3504960" imgH="368280" progId="Equation.3">
                  <p:embed/>
                </p:oleObj>
              </mc:Choice>
              <mc:Fallback>
                <p:oleObj name="Equation" r:id="rId9" imgW="3504960" imgH="3682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5756275"/>
                        <a:ext cx="4602163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1295400" y="2679700"/>
            <a:ext cx="6096000" cy="6096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1301750" y="2679700"/>
            <a:ext cx="608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1301750" y="3289300"/>
            <a:ext cx="608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706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4343400" y="3479800"/>
          <a:ext cx="3810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Equation" r:id="rId11" imgW="152280" imgH="139680" progId="Equation.2">
                  <p:embed/>
                </p:oleObj>
              </mc:Choice>
              <mc:Fallback>
                <p:oleObj name="Equation" r:id="rId11" imgW="152280" imgH="139680" progId="Equation.2">
                  <p:embed/>
                  <p:pic>
                    <p:nvPicPr>
                      <p:cNvPr id="0" name="Picture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479800"/>
                        <a:ext cx="3810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4572000" y="2686050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 flipH="1">
            <a:off x="4032250" y="3441700"/>
            <a:ext cx="100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2520950" y="30607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7245350" y="29845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740150" y="2609850"/>
            <a:ext cx="1587500" cy="74930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712" name="Object 1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28825" y="2819400"/>
          <a:ext cx="3492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Equation" r:id="rId13" imgW="228600" imgH="253800" progId="Equation.2">
                  <p:embed/>
                </p:oleObj>
              </mc:Choice>
              <mc:Fallback>
                <p:oleObj name="Equation" r:id="rId13" imgW="228600" imgH="253800" progId="Equation.2">
                  <p:embed/>
                  <p:pic>
                    <p:nvPicPr>
                      <p:cNvPr id="0" name="Picture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2819400"/>
                        <a:ext cx="3492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3" name="Object 17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54700" y="2741613"/>
          <a:ext cx="12319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Equation" r:id="rId15" imgW="761760" imgH="253800" progId="Equation.2">
                  <p:embed/>
                </p:oleObj>
              </mc:Choice>
              <mc:Fallback>
                <p:oleObj name="Equation" r:id="rId15" imgW="761760" imgH="253800" progId="Equation.2">
                  <p:embed/>
                  <p:pic>
                    <p:nvPicPr>
                      <p:cNvPr id="0" name="Picture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2741613"/>
                        <a:ext cx="12319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4" name="Freeform 18"/>
          <p:cNvSpPr>
            <a:spLocks/>
          </p:cNvSpPr>
          <p:nvPr/>
        </p:nvSpPr>
        <p:spPr bwMode="auto">
          <a:xfrm>
            <a:off x="1295400" y="1841500"/>
            <a:ext cx="6021388" cy="534988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2064" y="336"/>
              </a:cxn>
              <a:cxn ang="0">
                <a:pos x="2064" y="0"/>
              </a:cxn>
              <a:cxn ang="0">
                <a:pos x="3792" y="0"/>
              </a:cxn>
            </a:cxnLst>
            <a:rect l="0" t="0" r="r" b="b"/>
            <a:pathLst>
              <a:path w="3793" h="337">
                <a:moveTo>
                  <a:pt x="0" y="336"/>
                </a:moveTo>
                <a:lnTo>
                  <a:pt x="2064" y="336"/>
                </a:lnTo>
                <a:lnTo>
                  <a:pt x="2064" y="0"/>
                </a:lnTo>
                <a:lnTo>
                  <a:pt x="3792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436563" y="2125663"/>
            <a:ext cx="8080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HGL</a:t>
            </a:r>
          </a:p>
        </p:txBody>
      </p:sp>
      <p:graphicFrame>
        <p:nvGraphicFramePr>
          <p:cNvPr id="29716" name="Object 20"/>
          <p:cNvGraphicFramePr>
            <a:graphicFrameLocks noChangeAspect="1"/>
          </p:cNvGraphicFramePr>
          <p:nvPr/>
        </p:nvGraphicFramePr>
        <p:xfrm>
          <a:off x="6232525" y="5164138"/>
          <a:ext cx="25844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7" name="Equation" r:id="rId17" imgW="1968480" imgH="368280" progId="Equation.3">
                  <p:embed/>
                </p:oleObj>
              </mc:Choice>
              <mc:Fallback>
                <p:oleObj name="Equation" r:id="rId17" imgW="1968480" imgH="36828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2525" y="5164138"/>
                        <a:ext cx="25844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3629025" y="33528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5178425" y="33528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953125" y="4287838"/>
            <a:ext cx="283686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Mass conservation</a:t>
            </a: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7404100" y="47371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>
            <a:off x="6019800" y="4737100"/>
            <a:ext cx="2705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6678613" y="5672138"/>
            <a:ext cx="1233487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>
                <a:solidFill>
                  <a:schemeClr val="folHlink"/>
                </a:solidFill>
              </a:rPr>
              <a:t>A</a:t>
            </a:r>
            <a:r>
              <a:rPr lang="en-US" i="1" baseline="-25000">
                <a:solidFill>
                  <a:schemeClr val="folHlink"/>
                </a:solidFill>
              </a:rPr>
              <a:t>1</a:t>
            </a:r>
            <a:r>
              <a:rPr lang="en-US" i="1">
                <a:solidFill>
                  <a:schemeClr val="folHlink"/>
                </a:solidFill>
              </a:rPr>
              <a:t> </a:t>
            </a:r>
            <a:r>
              <a:rPr lang="en-US" i="1">
                <a:solidFill>
                  <a:schemeClr val="folHlink"/>
                </a:solidFill>
                <a:sym typeface="Symbol" pitchFamily="18" charset="2"/>
              </a:rPr>
              <a:t></a:t>
            </a:r>
            <a:r>
              <a:rPr lang="en-US" i="1">
                <a:solidFill>
                  <a:schemeClr val="folHlink"/>
                </a:solidFill>
                <a:sym typeface="MT Extra" pitchFamily="18" charset="2"/>
              </a:rPr>
              <a:t> A</a:t>
            </a:r>
            <a:r>
              <a:rPr lang="en-US" i="1" baseline="-25000">
                <a:solidFill>
                  <a:schemeClr val="folHlink"/>
                </a:solidFill>
                <a:sym typeface="MT Extra" pitchFamily="18" charset="2"/>
              </a:rPr>
              <a:t>2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>
            <a:off x="6769100" y="6210300"/>
            <a:ext cx="113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413500" y="6224588"/>
            <a:ext cx="189071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>
                <a:solidFill>
                  <a:schemeClr val="folHlink"/>
                </a:solidFill>
                <a:latin typeface="Symbol" pitchFamily="18" charset="2"/>
                <a:sym typeface="MT Extra" pitchFamily="18" charset="2"/>
              </a:rPr>
              <a:t>D</a:t>
            </a:r>
            <a:r>
              <a:rPr lang="en-US" i="1">
                <a:solidFill>
                  <a:schemeClr val="folHlink"/>
                </a:solidFill>
              </a:rPr>
              <a:t>p = p</a:t>
            </a:r>
            <a:r>
              <a:rPr lang="en-US" i="1" baseline="-25000">
                <a:solidFill>
                  <a:schemeClr val="folHlink"/>
                </a:solidFill>
              </a:rPr>
              <a:t>2</a:t>
            </a:r>
            <a:r>
              <a:rPr lang="en-US" i="1">
                <a:solidFill>
                  <a:schemeClr val="folHlink"/>
                </a:solidFill>
              </a:rPr>
              <a:t> - p</a:t>
            </a:r>
            <a:r>
              <a:rPr lang="en-US" i="1" baseline="-25000">
                <a:solidFill>
                  <a:schemeClr val="folHlink"/>
                </a:solidFill>
              </a:rPr>
              <a:t>1</a:t>
            </a:r>
            <a:endParaRPr lang="en-US">
              <a:solidFill>
                <a:schemeClr val="folHlink"/>
              </a:solidFill>
            </a:endParaRPr>
          </a:p>
        </p:txBody>
      </p:sp>
      <p:graphicFrame>
        <p:nvGraphicFramePr>
          <p:cNvPr id="29725" name="Object 29"/>
          <p:cNvGraphicFramePr>
            <a:graphicFrameLocks noChangeAspect="1"/>
          </p:cNvGraphicFramePr>
          <p:nvPr/>
        </p:nvGraphicFramePr>
        <p:xfrm>
          <a:off x="1325563" y="6327775"/>
          <a:ext cx="233521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name="Equation" r:id="rId19" imgW="1777680" imgH="368280" progId="Equation.3">
                  <p:embed/>
                </p:oleObj>
              </mc:Choice>
              <mc:Fallback>
                <p:oleObj name="Equation" r:id="rId19" imgW="1777680" imgH="36828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6327775"/>
                        <a:ext cx="2335212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6" name="Line 30"/>
          <p:cNvSpPr>
            <a:spLocks noChangeShapeType="1"/>
          </p:cNvSpPr>
          <p:nvPr/>
        </p:nvSpPr>
        <p:spPr bwMode="auto">
          <a:xfrm>
            <a:off x="6515100" y="6769100"/>
            <a:ext cx="172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 flipV="1">
            <a:off x="2044700" y="3810000"/>
            <a:ext cx="368300" cy="5715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28" name="Line 32"/>
          <p:cNvSpPr>
            <a:spLocks noChangeShapeType="1"/>
          </p:cNvSpPr>
          <p:nvPr/>
        </p:nvSpPr>
        <p:spPr bwMode="auto">
          <a:xfrm flipV="1">
            <a:off x="4572000" y="3822700"/>
            <a:ext cx="368300" cy="5715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729" name="Object 33"/>
          <p:cNvGraphicFramePr>
            <a:graphicFrameLocks noChangeAspect="1"/>
          </p:cNvGraphicFramePr>
          <p:nvPr/>
        </p:nvGraphicFramePr>
        <p:xfrm>
          <a:off x="185738" y="3916363"/>
          <a:ext cx="481806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name="Equation" r:id="rId21" imgW="3670200" imgH="419040" progId="Equation.3">
                  <p:embed/>
                </p:oleObj>
              </mc:Choice>
              <mc:Fallback>
                <p:oleObj name="Equation" r:id="rId21" imgW="3670200" imgH="41904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3916363"/>
                        <a:ext cx="4818062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0" name="Line 34"/>
          <p:cNvSpPr>
            <a:spLocks noChangeShapeType="1"/>
          </p:cNvSpPr>
          <p:nvPr/>
        </p:nvSpPr>
        <p:spPr bwMode="auto">
          <a:xfrm flipV="1">
            <a:off x="876300" y="5664200"/>
            <a:ext cx="368300" cy="5715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 flipV="1">
            <a:off x="3289300" y="5689600"/>
            <a:ext cx="368300" cy="5715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 flipV="1">
            <a:off x="4483100" y="5664200"/>
            <a:ext cx="368300" cy="5715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33" name="Text Box 37"/>
          <p:cNvSpPr txBox="1">
            <a:spLocks noChangeArrowheads="1"/>
          </p:cNvSpPr>
          <p:nvPr/>
        </p:nvSpPr>
        <p:spPr bwMode="auto">
          <a:xfrm>
            <a:off x="5610225" y="3686175"/>
            <a:ext cx="28067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Neglect head loss!</a:t>
            </a:r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>
            <a:off x="5549900" y="4203700"/>
            <a:ext cx="287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9" grpId="0" build="p" autoUpdateAnimBg="0"/>
      <p:bldP spid="29722" grpId="0" build="p" autoUpdateAnimBg="0"/>
      <p:bldP spid="29724" grpId="0" build="p" autoUpdateAnimBg="0"/>
      <p:bldP spid="29727" grpId="0" animBg="1"/>
      <p:bldP spid="29728" grpId="0" animBg="1"/>
      <p:bldP spid="29730" grpId="0" animBg="1"/>
      <p:bldP spid="29731" grpId="0" animBg="1"/>
      <p:bldP spid="29732" grpId="0" animBg="1"/>
      <p:bldP spid="2973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Magnitude of Pressure Wave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677863" y="3317875"/>
          <a:ext cx="233521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name="Equation" r:id="rId3" imgW="1777680" imgH="368280" progId="Equation.3">
                  <p:embed/>
                </p:oleObj>
              </mc:Choice>
              <mc:Fallback>
                <p:oleObj name="Equation" r:id="rId3" imgW="1777680" imgH="368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3317875"/>
                        <a:ext cx="2335212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333500" y="1943100"/>
            <a:ext cx="6096000" cy="6096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1339850" y="1943100"/>
            <a:ext cx="608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1339850" y="2552700"/>
            <a:ext cx="608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27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381500" y="2743200"/>
          <a:ext cx="3810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Equation" r:id="rId5" imgW="152280" imgH="139680" progId="Equation.2">
                  <p:embed/>
                </p:oleObj>
              </mc:Choice>
              <mc:Fallback>
                <p:oleObj name="Equation" r:id="rId5" imgW="152280" imgH="139680" progId="Equation.2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2743200"/>
                        <a:ext cx="3810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4610100" y="1949450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 flipH="1">
            <a:off x="4070350" y="2705100"/>
            <a:ext cx="100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2559050" y="23241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7283450" y="2247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3778250" y="1873250"/>
            <a:ext cx="1587500" cy="74930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33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66925" y="2082800"/>
          <a:ext cx="3492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Equation" r:id="rId7" imgW="228600" imgH="253800" progId="Equation.2">
                  <p:embed/>
                </p:oleObj>
              </mc:Choice>
              <mc:Fallback>
                <p:oleObj name="Equation" r:id="rId7" imgW="228600" imgH="253800" progId="Equation.2">
                  <p:embed/>
                  <p:pic>
                    <p:nvPicPr>
                      <p:cNvPr id="0" name="Picture 1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2082800"/>
                        <a:ext cx="3492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92800" y="2005013"/>
          <a:ext cx="12319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Equation" r:id="rId9" imgW="761760" imgH="253800" progId="Equation.2">
                  <p:embed/>
                </p:oleObj>
              </mc:Choice>
              <mc:Fallback>
                <p:oleObj name="Equation" r:id="rId9" imgW="761760" imgH="253800" progId="Equation.2">
                  <p:embed/>
                  <p:pic>
                    <p:nvPicPr>
                      <p:cNvPr id="0" name="Picture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2005013"/>
                        <a:ext cx="12319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3667125" y="26162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5216525" y="26162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2</a:t>
            </a:r>
          </a:p>
        </p:txBody>
      </p:sp>
      <p:graphicFrame>
        <p:nvGraphicFramePr>
          <p:cNvPr id="30737" name="Object 17"/>
          <p:cNvGraphicFramePr>
            <a:graphicFrameLocks noChangeAspect="1"/>
          </p:cNvGraphicFramePr>
          <p:nvPr/>
        </p:nvGraphicFramePr>
        <p:xfrm>
          <a:off x="830263" y="3914775"/>
          <a:ext cx="68421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Equation" r:id="rId11" imgW="520560" imgH="368280" progId="Equation.3">
                  <p:embed/>
                </p:oleObj>
              </mc:Choice>
              <mc:Fallback>
                <p:oleObj name="Equation" r:id="rId11" imgW="520560" imgH="36828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3914775"/>
                        <a:ext cx="684212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8" name="Object 18"/>
          <p:cNvGraphicFramePr>
            <a:graphicFrameLocks noChangeAspect="1"/>
          </p:cNvGraphicFramePr>
          <p:nvPr/>
        </p:nvGraphicFramePr>
        <p:xfrm>
          <a:off x="1570038" y="3883025"/>
          <a:ext cx="98425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name="Equation" r:id="rId13" imgW="749160" imgH="380880" progId="Equation.3">
                  <p:embed/>
                </p:oleObj>
              </mc:Choice>
              <mc:Fallback>
                <p:oleObj name="Equation" r:id="rId13" imgW="749160" imgH="38088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3883025"/>
                        <a:ext cx="98425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1587500" y="4267200"/>
            <a:ext cx="100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 flipV="1">
            <a:off x="1447800" y="3822700"/>
            <a:ext cx="520700" cy="5715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41" name="Object 21"/>
          <p:cNvGraphicFramePr>
            <a:graphicFrameLocks noChangeAspect="1"/>
          </p:cNvGraphicFramePr>
          <p:nvPr/>
        </p:nvGraphicFramePr>
        <p:xfrm>
          <a:off x="727075" y="4816475"/>
          <a:ext cx="213518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Equation" r:id="rId15" imgW="1625400" imgH="342720" progId="Equation.3">
                  <p:embed/>
                </p:oleObj>
              </mc:Choice>
              <mc:Fallback>
                <p:oleObj name="Equation" r:id="rId15" imgW="1625400" imgH="34272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4816475"/>
                        <a:ext cx="2135188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2" name="Object 22"/>
          <p:cNvGraphicFramePr>
            <a:graphicFrameLocks noChangeAspect="1"/>
          </p:cNvGraphicFramePr>
          <p:nvPr/>
        </p:nvGraphicFramePr>
        <p:xfrm>
          <a:off x="261938" y="5661025"/>
          <a:ext cx="210026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Equation" r:id="rId17" imgW="1600200" imgH="787320" progId="Equation.DSMT4">
                  <p:embed/>
                </p:oleObj>
              </mc:Choice>
              <mc:Fallback>
                <p:oleObj name="Equation" r:id="rId17" imgW="1600200" imgH="78732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5661025"/>
                        <a:ext cx="210026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3" name="Object 23"/>
          <p:cNvGraphicFramePr>
            <a:graphicFrameLocks noChangeAspect="1"/>
          </p:cNvGraphicFramePr>
          <p:nvPr/>
        </p:nvGraphicFramePr>
        <p:xfrm>
          <a:off x="4052888" y="3933825"/>
          <a:ext cx="120015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Equation" r:id="rId19" imgW="914400" imgH="380880" progId="Equation.3">
                  <p:embed/>
                </p:oleObj>
              </mc:Choice>
              <mc:Fallback>
                <p:oleObj name="Equation" r:id="rId19" imgW="914400" imgH="38088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8" y="3933825"/>
                        <a:ext cx="120015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4" name="Object 24"/>
          <p:cNvGraphicFramePr>
            <a:graphicFrameLocks noChangeAspect="1"/>
          </p:cNvGraphicFramePr>
          <p:nvPr/>
        </p:nvGraphicFramePr>
        <p:xfrm>
          <a:off x="3846513" y="4714875"/>
          <a:ext cx="16351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4" name="Equation" r:id="rId21" imgW="1244520" imgH="342720" progId="Equation.DSMT4">
                  <p:embed/>
                </p:oleObj>
              </mc:Choice>
              <mc:Fallback>
                <p:oleObj name="Equation" r:id="rId21" imgW="1244520" imgH="34272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13" y="4714875"/>
                        <a:ext cx="16351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2511425" y="5692775"/>
            <a:ext cx="64801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Decrease in V causes a(n) _______ in HGL.</a:t>
            </a:r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6308725" y="5680075"/>
            <a:ext cx="13462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increase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0" grpId="0" animBg="1"/>
      <p:bldP spid="30745" grpId="0" build="p" autoUpdateAnimBg="0"/>
      <p:bldP spid="30746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Propagation Speed:</a:t>
            </a:r>
            <a:br>
              <a:rPr lang="en-US"/>
            </a:br>
            <a:r>
              <a:rPr lang="en-US"/>
              <a:t>Rigid Walls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5884863" y="3078163"/>
            <a:ext cx="28209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Conservation of mass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371600" y="1905000"/>
            <a:ext cx="6096000" cy="5969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1377950" y="1892300"/>
            <a:ext cx="608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377950" y="2501900"/>
            <a:ext cx="608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751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19600" y="2692400"/>
          <a:ext cx="3810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name="Equation" r:id="rId3" imgW="152280" imgH="139680" progId="Equation.2">
                  <p:embed/>
                </p:oleObj>
              </mc:Choice>
              <mc:Fallback>
                <p:oleObj name="Equation" r:id="rId3" imgW="152280" imgH="139680" progId="Equation.2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692400"/>
                        <a:ext cx="3810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4648200" y="1898650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H="1">
            <a:off x="4108450" y="2654300"/>
            <a:ext cx="100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2597150" y="22733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7321550" y="21971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3816350" y="1822450"/>
            <a:ext cx="1587500" cy="74930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757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105025" y="1955800"/>
          <a:ext cx="2571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7" name="Equation" r:id="rId5" imgW="228600" imgH="253800" progId="Equation.2">
                  <p:embed/>
                </p:oleObj>
              </mc:Choice>
              <mc:Fallback>
                <p:oleObj name="Equation" r:id="rId5" imgW="228600" imgH="253800" progId="Equation.2">
                  <p:embed/>
                  <p:pic>
                    <p:nvPicPr>
                      <p:cNvPr id="0" name="Picture 1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1955800"/>
                        <a:ext cx="257175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930900" y="1954213"/>
          <a:ext cx="9271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8" name="Equation" r:id="rId7" imgW="761760" imgH="253800" progId="Equation.2">
                  <p:embed/>
                </p:oleObj>
              </mc:Choice>
              <mc:Fallback>
                <p:oleObj name="Equation" r:id="rId7" imgW="761760" imgH="253800" progId="Equation.2">
                  <p:embed/>
                  <p:pic>
                    <p:nvPicPr>
                      <p:cNvPr id="0" name="Picture 1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1954213"/>
                        <a:ext cx="92710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1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82800" y="22479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9" name="Equation" r:id="rId9" imgW="241200" imgH="253800" progId="Equation.2">
                  <p:embed/>
                </p:oleObj>
              </mc:Choice>
              <mc:Fallback>
                <p:oleObj name="Equation" r:id="rId9" imgW="241200" imgH="253800" progId="Equation.2">
                  <p:embed/>
                  <p:pic>
                    <p:nvPicPr>
                      <p:cNvPr id="0" name="Picture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224790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0" name="Object 16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96000" y="2247900"/>
          <a:ext cx="749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Equation" r:id="rId11" imgW="761760" imgH="253800" progId="Equation.2">
                  <p:embed/>
                </p:oleObj>
              </mc:Choice>
              <mc:Fallback>
                <p:oleObj name="Equation" r:id="rId11" imgW="761760" imgH="253800" progId="Equation.2">
                  <p:embed/>
                  <p:pic>
                    <p:nvPicPr>
                      <p:cNvPr id="0" name="Picture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247900"/>
                        <a:ext cx="749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1" name="Object 17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4675" y="3884613"/>
          <a:ext cx="38544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1" name="Equation" r:id="rId13" imgW="3873240" imgH="1066680" progId="Equation.3">
                  <p:embed/>
                </p:oleObj>
              </mc:Choice>
              <mc:Fallback>
                <p:oleObj name="Equation" r:id="rId13" imgW="3873240" imgH="1066680" progId="Equation.3">
                  <p:embed/>
                  <p:pic>
                    <p:nvPicPr>
                      <p:cNvPr id="0" name="Picture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3884613"/>
                        <a:ext cx="385445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2" name="Object 18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6425" y="5294313"/>
          <a:ext cx="35369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2" name="Equation" r:id="rId15" imgW="3555720" imgH="1066680" progId="Equation.3">
                  <p:embed/>
                </p:oleObj>
              </mc:Choice>
              <mc:Fallback>
                <p:oleObj name="Equation" r:id="rId15" imgW="3555720" imgH="1066680" progId="Equation.3">
                  <p:embed/>
                  <p:pic>
                    <p:nvPicPr>
                      <p:cNvPr id="0" name="Picture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5294313"/>
                        <a:ext cx="353695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3" name="Line 19"/>
          <p:cNvSpPr>
            <a:spLocks noChangeShapeType="1"/>
          </p:cNvSpPr>
          <p:nvPr/>
        </p:nvSpPr>
        <p:spPr bwMode="auto">
          <a:xfrm flipV="1">
            <a:off x="203200" y="3136900"/>
            <a:ext cx="254000" cy="4445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 flipV="1">
            <a:off x="2273300" y="3035300"/>
            <a:ext cx="254000" cy="4445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5629275" y="3995738"/>
            <a:ext cx="206216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Solve for </a:t>
            </a:r>
            <a:r>
              <a:rPr lang="en-US">
                <a:solidFill>
                  <a:schemeClr val="folHlink"/>
                </a:solidFill>
                <a:latin typeface="Symbol" pitchFamily="18" charset="2"/>
                <a:sym typeface="MT Extra" pitchFamily="18" charset="2"/>
              </a:rPr>
              <a:t>D</a:t>
            </a:r>
            <a:r>
              <a:rPr lang="en-US">
                <a:solidFill>
                  <a:schemeClr val="folHlink"/>
                </a:solidFill>
              </a:rPr>
              <a:t>V</a:t>
            </a:r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>
            <a:off x="5715000" y="4457700"/>
            <a:ext cx="191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767" name="Object 2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6375" y="3151188"/>
          <a:ext cx="54816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3" name="Equation" r:id="rId17" imgW="5499000" imgH="380880" progId="Equation.3">
                  <p:embed/>
                </p:oleObj>
              </mc:Choice>
              <mc:Fallback>
                <p:oleObj name="Equation" r:id="rId17" imgW="5499000" imgH="380880" progId="Equation.3">
                  <p:embed/>
                  <p:pic>
                    <p:nvPicPr>
                      <p:cNvPr id="0" name="Picture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3151188"/>
                        <a:ext cx="548163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3" grpId="0" animBg="1"/>
      <p:bldP spid="31764" grpId="0" animBg="1"/>
      <p:bldP spid="31765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Propagation Speed:</a:t>
            </a:r>
            <a:br>
              <a:rPr lang="en-US"/>
            </a:br>
            <a:r>
              <a:rPr lang="en-US"/>
              <a:t>Rigid Walls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409700" y="1993900"/>
            <a:ext cx="6083300" cy="6096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1377950" y="1993900"/>
            <a:ext cx="608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1377950" y="2603500"/>
            <a:ext cx="608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2774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19600" y="2794000"/>
          <a:ext cx="3810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2" name="Equation" r:id="rId3" imgW="152280" imgH="139680" progId="Equation.2">
                  <p:embed/>
                </p:oleObj>
              </mc:Choice>
              <mc:Fallback>
                <p:oleObj name="Equation" r:id="rId3" imgW="152280" imgH="139680" progId="Equation.2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794000"/>
                        <a:ext cx="3810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4648200" y="2000250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 flipH="1">
            <a:off x="4108450" y="2755900"/>
            <a:ext cx="100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2597150" y="2374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7321550" y="22987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3816350" y="1924050"/>
            <a:ext cx="1587500" cy="74930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2780" name="Object 1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105025" y="2057400"/>
          <a:ext cx="2571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name="Equation" r:id="rId5" imgW="228600" imgH="253800" progId="Equation.2">
                  <p:embed/>
                </p:oleObj>
              </mc:Choice>
              <mc:Fallback>
                <p:oleObj name="Equation" r:id="rId5" imgW="228600" imgH="253800" progId="Equation.2">
                  <p:embed/>
                  <p:pic>
                    <p:nvPicPr>
                      <p:cNvPr id="0" name="Picture 1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2057400"/>
                        <a:ext cx="257175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930900" y="2055813"/>
          <a:ext cx="9271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4" name="Equation" r:id="rId7" imgW="761760" imgH="253800" progId="Equation.2">
                  <p:embed/>
                </p:oleObj>
              </mc:Choice>
              <mc:Fallback>
                <p:oleObj name="Equation" r:id="rId7" imgW="761760" imgH="253800" progId="Equation.2">
                  <p:embed/>
                  <p:pic>
                    <p:nvPicPr>
                      <p:cNvPr id="0" name="Picture 1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2055813"/>
                        <a:ext cx="92710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82800" y="23495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5" name="Equation" r:id="rId9" imgW="241200" imgH="253800" progId="Equation.2">
                  <p:embed/>
                </p:oleObj>
              </mc:Choice>
              <mc:Fallback>
                <p:oleObj name="Equation" r:id="rId9" imgW="241200" imgH="253800" progId="Equation.2">
                  <p:embed/>
                  <p:pic>
                    <p:nvPicPr>
                      <p:cNvPr id="0" name="Picture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234950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1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96000" y="2349500"/>
          <a:ext cx="749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name="Equation" r:id="rId11" imgW="761760" imgH="253800" progId="Equation.2">
                  <p:embed/>
                </p:oleObj>
              </mc:Choice>
              <mc:Fallback>
                <p:oleObj name="Equation" r:id="rId11" imgW="761760" imgH="253800" progId="Equation.2">
                  <p:embed/>
                  <p:pic>
                    <p:nvPicPr>
                      <p:cNvPr id="0" name="Picture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349500"/>
                        <a:ext cx="749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4124325" y="3165475"/>
            <a:ext cx="1889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momentum</a:t>
            </a:r>
          </a:p>
        </p:txBody>
      </p:sp>
      <p:graphicFrame>
        <p:nvGraphicFramePr>
          <p:cNvPr id="32785" name="Object 17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4038" y="3254375"/>
          <a:ext cx="252253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name="Equation" r:id="rId13" imgW="2539800" imgH="380880" progId="Equation.3">
                  <p:embed/>
                </p:oleObj>
              </mc:Choice>
              <mc:Fallback>
                <p:oleObj name="Equation" r:id="rId13" imgW="2539800" imgH="380880" progId="Equation.3">
                  <p:embed/>
                  <p:pic>
                    <p:nvPicPr>
                      <p:cNvPr id="0" name="Picture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3254375"/>
                        <a:ext cx="2522537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6" name="Object 18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49813" y="5514975"/>
          <a:ext cx="11747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8" name="Equation" r:id="rId15" imgW="1193760" imgH="380880" progId="Equation.3">
                  <p:embed/>
                </p:oleObj>
              </mc:Choice>
              <mc:Fallback>
                <p:oleObj name="Equation" r:id="rId15" imgW="1193760" imgH="380880" progId="Equation.3">
                  <p:embed/>
                  <p:pic>
                    <p:nvPicPr>
                      <p:cNvPr id="0" name="Picture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813" y="5514975"/>
                        <a:ext cx="117475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7" name="Object 19">
            <a:hlinkClick r:id="" action="ppaction://ole?verb=0"/>
          </p:cNvPr>
          <p:cNvGraphicFramePr>
            <a:graphicFrameLocks/>
          </p:cNvGraphicFramePr>
          <p:nvPr/>
        </p:nvGraphicFramePr>
        <p:xfrm>
          <a:off x="6854825" y="5476875"/>
          <a:ext cx="13271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9" name="Equation" r:id="rId17" imgW="1346040" imgH="380880" progId="Equation.3">
                  <p:embed/>
                </p:oleObj>
              </mc:Choice>
              <mc:Fallback>
                <p:oleObj name="Equation" r:id="rId17" imgW="1346040" imgH="380880" progId="Equation.3">
                  <p:embed/>
                  <p:pic>
                    <p:nvPicPr>
                      <p:cNvPr id="0" name="Picture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4825" y="5476875"/>
                        <a:ext cx="132715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8" name="Object 20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7675" y="6281738"/>
          <a:ext cx="15049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0" name="Equation" r:id="rId19" imgW="1523880" imgH="406080" progId="Equation.3">
                  <p:embed/>
                </p:oleObj>
              </mc:Choice>
              <mc:Fallback>
                <p:oleObj name="Equation" r:id="rId19" imgW="1523880" imgH="406080" progId="Equation.3">
                  <p:embed/>
                  <p:pic>
                    <p:nvPicPr>
                      <p:cNvPr id="0" name="Picture 2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6281738"/>
                        <a:ext cx="15049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9" name="Object 21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0825" y="3846513"/>
          <a:ext cx="35369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1" name="Equation" r:id="rId21" imgW="3555720" imgH="1066680" progId="Equation.3">
                  <p:embed/>
                </p:oleObj>
              </mc:Choice>
              <mc:Fallback>
                <p:oleObj name="Equation" r:id="rId21" imgW="3555720" imgH="1066680" progId="Equation.3">
                  <p:embed/>
                  <p:pic>
                    <p:nvPicPr>
                      <p:cNvPr id="0" name="Picture 2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846513"/>
                        <a:ext cx="353695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4162425" y="4092575"/>
            <a:ext cx="1889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mass</a:t>
            </a:r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4229100" y="3556000"/>
            <a:ext cx="162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4216400" y="4483100"/>
            <a:ext cx="163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 flipV="1">
            <a:off x="508000" y="3606800"/>
            <a:ext cx="2349500" cy="5461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flipV="1">
            <a:off x="1498600" y="5486400"/>
            <a:ext cx="381000" cy="48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 flipV="1">
            <a:off x="3479800" y="5803900"/>
            <a:ext cx="381000" cy="48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96" name="Line 28"/>
          <p:cNvSpPr>
            <a:spLocks noChangeShapeType="1"/>
          </p:cNvSpPr>
          <p:nvPr/>
        </p:nvSpPr>
        <p:spPr bwMode="auto">
          <a:xfrm>
            <a:off x="4940300" y="5842000"/>
            <a:ext cx="1079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97" name="Line 29"/>
          <p:cNvSpPr>
            <a:spLocks noChangeShapeType="1"/>
          </p:cNvSpPr>
          <p:nvPr/>
        </p:nvSpPr>
        <p:spPr bwMode="auto">
          <a:xfrm>
            <a:off x="6896100" y="5854700"/>
            <a:ext cx="127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98" name="Line 30"/>
          <p:cNvSpPr>
            <a:spLocks noChangeShapeType="1"/>
          </p:cNvSpPr>
          <p:nvPr/>
        </p:nvSpPr>
        <p:spPr bwMode="auto">
          <a:xfrm flipV="1">
            <a:off x="1092200" y="5524500"/>
            <a:ext cx="381000" cy="48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99" name="Line 31"/>
          <p:cNvSpPr>
            <a:spLocks noChangeShapeType="1"/>
          </p:cNvSpPr>
          <p:nvPr/>
        </p:nvSpPr>
        <p:spPr bwMode="auto">
          <a:xfrm flipV="1">
            <a:off x="2768600" y="5829300"/>
            <a:ext cx="381000" cy="48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800" name="Object 3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7175" y="5205413"/>
          <a:ext cx="37528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2" name="Equation" r:id="rId23" imgW="3771720" imgH="1066680" progId="Equation.3">
                  <p:embed/>
                </p:oleObj>
              </mc:Choice>
              <mc:Fallback>
                <p:oleObj name="Equation" r:id="rId23" imgW="3771720" imgH="1066680" progId="Equation.3">
                  <p:embed/>
                  <p:pic>
                    <p:nvPicPr>
                      <p:cNvPr id="0" name="Picture 32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5205413"/>
                        <a:ext cx="375285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2117725" y="6288088"/>
            <a:ext cx="630713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Need a relationship between pressure and density!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4" grpId="0" build="p" autoUpdateAnimBg="0"/>
      <p:bldP spid="32790" grpId="0" build="p" autoUpdateAnimBg="0"/>
      <p:bldP spid="32793" grpId="0" animBg="1"/>
      <p:bldP spid="32794" grpId="0" animBg="1"/>
      <p:bldP spid="32795" grpId="0" animBg="1"/>
      <p:bldP spid="32798" grpId="0" animBg="1"/>
      <p:bldP spid="32799" grpId="0" animBg="1"/>
      <p:bldP spid="3280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Hydraulic Transients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19350"/>
            <a:ext cx="4795838" cy="3990975"/>
          </a:xfrm>
          <a:noFill/>
          <a:ln/>
        </p:spPr>
        <p:txBody>
          <a:bodyPr lIns="90488" tIns="44450" rIns="90488" bIns="44450"/>
          <a:lstStyle/>
          <a:p>
            <a:r>
              <a:rPr lang="en-US" sz="2800"/>
              <a:t>Routine transients</a:t>
            </a:r>
          </a:p>
          <a:p>
            <a:pPr lvl="1"/>
            <a:r>
              <a:rPr lang="en-US" sz="2400"/>
              <a:t>change in valve settings</a:t>
            </a:r>
          </a:p>
          <a:p>
            <a:pPr lvl="1"/>
            <a:r>
              <a:rPr lang="en-US" sz="2400"/>
              <a:t>starting or stopping of pumps</a:t>
            </a:r>
          </a:p>
          <a:p>
            <a:pPr lvl="1"/>
            <a:r>
              <a:rPr lang="en-US" sz="2400"/>
              <a:t>changes in power demand for turbines</a:t>
            </a:r>
          </a:p>
          <a:p>
            <a:pPr lvl="1"/>
            <a:r>
              <a:rPr lang="en-US" sz="2400"/>
              <a:t>changes in reservoir elevation</a:t>
            </a:r>
          </a:p>
          <a:p>
            <a:pPr lvl="1"/>
            <a:r>
              <a:rPr lang="en-US" sz="2400"/>
              <a:t>turbine governor ‘hunting’</a:t>
            </a:r>
          </a:p>
          <a:p>
            <a:pPr lvl="1"/>
            <a:r>
              <a:rPr lang="en-US" sz="2400"/>
              <a:t>action of reciprocating pumps</a:t>
            </a:r>
          </a:p>
          <a:p>
            <a:pPr lvl="1"/>
            <a:r>
              <a:rPr lang="en-US" sz="2400"/>
              <a:t>lawn sprinkler</a:t>
            </a:r>
          </a:p>
          <a:p>
            <a:endParaRPr lang="en-US" sz="280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839788" y="1808163"/>
            <a:ext cx="66024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Unsteady Pipe Flow: time varying flow and pressure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203825" y="2470150"/>
            <a:ext cx="3784600" cy="3990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r>
              <a:rPr lang="en-US"/>
              <a:t>Catastrophic transients</a:t>
            </a:r>
          </a:p>
          <a:p>
            <a:pPr lvl="1"/>
            <a:r>
              <a:rPr lang="en-US" sz="2400"/>
              <a:t>unstable pump or turbine operation</a:t>
            </a:r>
          </a:p>
          <a:p>
            <a:pPr lvl="1"/>
            <a:r>
              <a:rPr lang="en-US" sz="2400"/>
              <a:t>pipe breaks</a:t>
            </a:r>
          </a:p>
        </p:txBody>
      </p:sp>
      <p:sp>
        <p:nvSpPr>
          <p:cNvPr id="5127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01000" y="4953000"/>
            <a:ext cx="685800" cy="762000"/>
          </a:xfrm>
          <a:prstGeom prst="actionButtonHelp">
            <a:avLst/>
          </a:prstGeom>
          <a:noFill/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Propagation Speed:</a:t>
            </a:r>
            <a:br>
              <a:rPr lang="en-US"/>
            </a:br>
            <a:r>
              <a:rPr lang="en-US"/>
              <a:t>Rigid Walls</a:t>
            </a:r>
          </a:p>
        </p:txBody>
      </p:sp>
      <p:graphicFrame>
        <p:nvGraphicFramePr>
          <p:cNvPr id="33795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74663" y="1858963"/>
          <a:ext cx="149066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Equation" r:id="rId3" imgW="1511280" imgH="939600" progId="Equation.3">
                  <p:embed/>
                </p:oleObj>
              </mc:Choice>
              <mc:Fallback>
                <p:oleObj name="Equation" r:id="rId3" imgW="1511280" imgH="939600" progId="Equation.3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1858963"/>
                        <a:ext cx="1490662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706438" y="2976563"/>
          <a:ext cx="120173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Equation" r:id="rId5" imgW="1218960" imgH="927000" progId="Equation.3">
                  <p:embed/>
                </p:oleObj>
              </mc:Choice>
              <mc:Fallback>
                <p:oleObj name="Equation" r:id="rId5" imgW="1218960" imgH="927000" progId="Equation.3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2976563"/>
                        <a:ext cx="1201737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87738" y="2947988"/>
          <a:ext cx="9874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Equation" r:id="rId7" imgW="1002960" imgH="927000" progId="Equation.3">
                  <p:embed/>
                </p:oleObj>
              </mc:Choice>
              <mc:Fallback>
                <p:oleObj name="Equation" r:id="rId7" imgW="1002960" imgH="927000" progId="Equation.3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2947988"/>
                        <a:ext cx="98742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976563" y="2074863"/>
            <a:ext cx="49403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definition of bulk modulus of elasticity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566738" y="3941763"/>
            <a:ext cx="7781925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Example:</a:t>
            </a:r>
          </a:p>
          <a:p>
            <a:r>
              <a:rPr lang="en-US" sz="2400"/>
              <a:t>Find the speed of a pressure wave in a water pipeline assuming rigid walls.</a:t>
            </a:r>
          </a:p>
        </p:txBody>
      </p:sp>
      <p:graphicFrame>
        <p:nvGraphicFramePr>
          <p:cNvPr id="33800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434975" y="5386388"/>
          <a:ext cx="172085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Equation" r:id="rId9" imgW="1739880" imgH="279360" progId="Equation.3">
                  <p:embed/>
                </p:oleObj>
              </mc:Choice>
              <mc:Fallback>
                <p:oleObj name="Equation" r:id="rId9" imgW="1739880" imgH="279360" progId="Equation.3">
                  <p:embed/>
                  <p:pic>
                    <p:nvPicPr>
                      <p:cNvPr id="0" name="Picture 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5386388"/>
                        <a:ext cx="1720850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4175" y="5888038"/>
          <a:ext cx="21399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Equation" r:id="rId11" imgW="2158920" imgH="406080" progId="Equation.3">
                  <p:embed/>
                </p:oleObj>
              </mc:Choice>
              <mc:Fallback>
                <p:oleObj name="Equation" r:id="rId11" imgW="2158920" imgH="406080" progId="Equation.3">
                  <p:embed/>
                  <p:pic>
                    <p:nvPicPr>
                      <p:cNvPr id="0" name="Picture 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5888038"/>
                        <a:ext cx="21399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03825" y="5032375"/>
          <a:ext cx="35242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Equation" r:id="rId13" imgW="3543120" imgH="965160" progId="Equation.3">
                  <p:embed/>
                </p:oleObj>
              </mc:Choice>
              <mc:Fallback>
                <p:oleObj name="Equation" r:id="rId13" imgW="3543120" imgH="965160" progId="Equation.3">
                  <p:embed/>
                  <p:pic>
                    <p:nvPicPr>
                      <p:cNvPr id="0" name="Picture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825" y="5032375"/>
                        <a:ext cx="352425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5402263" y="6053138"/>
            <a:ext cx="355917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speed of sound in water</a:t>
            </a: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5435600" y="6502400"/>
            <a:ext cx="3441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454275" y="5227638"/>
            <a:ext cx="171608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(for water)</a:t>
            </a: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2552700" y="5727700"/>
            <a:ext cx="156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3" grpId="0" build="p" autoUpdateAnimBg="0"/>
      <p:bldP spid="3380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Propagation Speed:</a:t>
            </a:r>
            <a:br>
              <a:rPr lang="en-US"/>
            </a:br>
            <a:r>
              <a:rPr lang="en-US"/>
              <a:t>Elastic Walls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1371600" y="1809750"/>
            <a:ext cx="6318250" cy="1584325"/>
            <a:chOff x="864" y="1140"/>
            <a:chExt cx="3980" cy="998"/>
          </a:xfrm>
        </p:grpSpPr>
        <p:sp>
          <p:nvSpPr>
            <p:cNvPr id="34820" name="Freeform 4"/>
            <p:cNvSpPr>
              <a:spLocks/>
            </p:cNvSpPr>
            <p:nvPr/>
          </p:nvSpPr>
          <p:spPr bwMode="auto">
            <a:xfrm>
              <a:off x="2888" y="1176"/>
              <a:ext cx="200" cy="576"/>
            </a:xfrm>
            <a:custGeom>
              <a:avLst/>
              <a:gdLst/>
              <a:ahLst/>
              <a:cxnLst>
                <a:cxn ang="0">
                  <a:pos x="152" y="8"/>
                </a:cxn>
                <a:cxn ang="0">
                  <a:pos x="0" y="96"/>
                </a:cxn>
                <a:cxn ang="0">
                  <a:pos x="0" y="496"/>
                </a:cxn>
                <a:cxn ang="0">
                  <a:pos x="128" y="576"/>
                </a:cxn>
                <a:cxn ang="0">
                  <a:pos x="200" y="568"/>
                </a:cxn>
                <a:cxn ang="0">
                  <a:pos x="200" y="0"/>
                </a:cxn>
                <a:cxn ang="0">
                  <a:pos x="152" y="8"/>
                </a:cxn>
              </a:cxnLst>
              <a:rect l="0" t="0" r="r" b="b"/>
              <a:pathLst>
                <a:path w="200" h="576">
                  <a:moveTo>
                    <a:pt x="152" y="8"/>
                  </a:moveTo>
                  <a:lnTo>
                    <a:pt x="0" y="96"/>
                  </a:lnTo>
                  <a:lnTo>
                    <a:pt x="0" y="496"/>
                  </a:lnTo>
                  <a:lnTo>
                    <a:pt x="128" y="576"/>
                  </a:lnTo>
                  <a:lnTo>
                    <a:pt x="200" y="568"/>
                  </a:lnTo>
                  <a:lnTo>
                    <a:pt x="200" y="0"/>
                  </a:lnTo>
                  <a:lnTo>
                    <a:pt x="152" y="8"/>
                  </a:lnTo>
                  <a:close/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21" name="Rectangle 5"/>
            <p:cNvSpPr>
              <a:spLocks noChangeArrowheads="1"/>
            </p:cNvSpPr>
            <p:nvPr/>
          </p:nvSpPr>
          <p:spPr bwMode="auto">
            <a:xfrm>
              <a:off x="3024" y="1192"/>
              <a:ext cx="1776" cy="57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864" y="1280"/>
              <a:ext cx="2024" cy="384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4823" name="Object 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784" y="1920"/>
            <a:ext cx="24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2" name="Equation" r:id="rId3" imgW="152280" imgH="139680" progId="Equation.2">
                    <p:embed/>
                  </p:oleObj>
                </mc:Choice>
                <mc:Fallback>
                  <p:oleObj name="Equation" r:id="rId3" imgW="152280" imgH="139680" progId="Equation.2">
                    <p:embed/>
                    <p:pic>
                      <p:nvPicPr>
                        <p:cNvPr id="0" name="Picture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920"/>
                          <a:ext cx="24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>
              <a:off x="2880" y="1284"/>
              <a:ext cx="0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 flipH="1">
              <a:off x="2588" y="1904"/>
              <a:ext cx="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>
              <a:off x="1636" y="1520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>
              <a:off x="4612" y="1472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Rectangle 12"/>
            <p:cNvSpPr>
              <a:spLocks noChangeArrowheads="1"/>
            </p:cNvSpPr>
            <p:nvPr/>
          </p:nvSpPr>
          <p:spPr bwMode="auto">
            <a:xfrm>
              <a:off x="2404" y="1140"/>
              <a:ext cx="1000" cy="66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4829" name="Object 1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326" y="1320"/>
            <a:ext cx="162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3" name="Equation" r:id="rId5" imgW="228600" imgH="253800" progId="Equation.2">
                    <p:embed/>
                  </p:oleObj>
                </mc:Choice>
                <mc:Fallback>
                  <p:oleObj name="Equation" r:id="rId5" imgW="228600" imgH="253800" progId="Equation.2">
                    <p:embed/>
                    <p:pic>
                      <p:nvPicPr>
                        <p:cNvPr id="0" name="Picture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6" y="1320"/>
                          <a:ext cx="162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0" name="Object 1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736" y="1319"/>
            <a:ext cx="584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4" name="Equation" r:id="rId7" imgW="761760" imgH="253800" progId="Equation.2">
                    <p:embed/>
                  </p:oleObj>
                </mc:Choice>
                <mc:Fallback>
                  <p:oleObj name="Equation" r:id="rId7" imgW="761760" imgH="253800" progId="Equation.2">
                    <p:embed/>
                    <p:pic>
                      <p:nvPicPr>
                        <p:cNvPr id="0" name="Picture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" y="1319"/>
                          <a:ext cx="584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1" name="Object 1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312" y="150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5" name="Equation" r:id="rId9" imgW="241200" imgH="253800" progId="Equation.2">
                    <p:embed/>
                  </p:oleObj>
                </mc:Choice>
                <mc:Fallback>
                  <p:oleObj name="Equation" r:id="rId9" imgW="241200" imgH="253800" progId="Equation.2">
                    <p:embed/>
                    <p:pic>
                      <p:nvPicPr>
                        <p:cNvPr id="0" name="Picture 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" y="150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2" name="Object 1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40" y="1504"/>
            <a:ext cx="47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6" name="Equation" r:id="rId11" imgW="761760" imgH="253800" progId="Equation.2">
                    <p:embed/>
                  </p:oleObj>
                </mc:Choice>
                <mc:Fallback>
                  <p:oleObj name="Equation" r:id="rId11" imgW="761760" imgH="253800" progId="Equation.2">
                    <p:embed/>
                    <p:pic>
                      <p:nvPicPr>
                        <p:cNvPr id="0" name="Picture 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504"/>
                          <a:ext cx="47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3" name="Freeform 17"/>
            <p:cNvSpPr>
              <a:spLocks/>
            </p:cNvSpPr>
            <p:nvPr/>
          </p:nvSpPr>
          <p:spPr bwMode="auto">
            <a:xfrm>
              <a:off x="864" y="1184"/>
              <a:ext cx="3841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2016" y="96"/>
                </a:cxn>
                <a:cxn ang="0">
                  <a:pos x="2160" y="0"/>
                </a:cxn>
                <a:cxn ang="0">
                  <a:pos x="3840" y="0"/>
                </a:cxn>
              </a:cxnLst>
              <a:rect l="0" t="0" r="r" b="b"/>
              <a:pathLst>
                <a:path w="3841" h="97">
                  <a:moveTo>
                    <a:pt x="0" y="96"/>
                  </a:moveTo>
                  <a:lnTo>
                    <a:pt x="2016" y="96"/>
                  </a:lnTo>
                  <a:lnTo>
                    <a:pt x="2160" y="0"/>
                  </a:lnTo>
                  <a:lnTo>
                    <a:pt x="384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34" name="Freeform 18"/>
            <p:cNvSpPr>
              <a:spLocks/>
            </p:cNvSpPr>
            <p:nvPr/>
          </p:nvSpPr>
          <p:spPr bwMode="auto">
            <a:xfrm>
              <a:off x="864" y="1664"/>
              <a:ext cx="3841" cy="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16" y="0"/>
                </a:cxn>
                <a:cxn ang="0">
                  <a:pos x="2160" y="96"/>
                </a:cxn>
                <a:cxn ang="0">
                  <a:pos x="3840" y="96"/>
                </a:cxn>
              </a:cxnLst>
              <a:rect l="0" t="0" r="r" b="b"/>
              <a:pathLst>
                <a:path w="3841" h="97">
                  <a:moveTo>
                    <a:pt x="0" y="0"/>
                  </a:moveTo>
                  <a:lnTo>
                    <a:pt x="2016" y="0"/>
                  </a:lnTo>
                  <a:lnTo>
                    <a:pt x="2160" y="96"/>
                  </a:lnTo>
                  <a:lnTo>
                    <a:pt x="3840" y="9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4835" name="Object 19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3875" y="3184525"/>
          <a:ext cx="122713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7" name="Equation" r:id="rId13" imgW="1244520" imgH="990360" progId="Equation.3">
                  <p:embed/>
                </p:oleObj>
              </mc:Choice>
              <mc:Fallback>
                <p:oleObj name="Equation" r:id="rId13" imgW="1244520" imgH="990360" progId="Equation.3">
                  <p:embed/>
                  <p:pic>
                    <p:nvPicPr>
                      <p:cNvPr id="0" name="Picture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3184525"/>
                        <a:ext cx="1227138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6" name="Oval 20"/>
          <p:cNvSpPr>
            <a:spLocks noChangeArrowheads="1"/>
          </p:cNvSpPr>
          <p:nvPr/>
        </p:nvSpPr>
        <p:spPr bwMode="auto">
          <a:xfrm>
            <a:off x="2106613" y="3143250"/>
            <a:ext cx="939800" cy="914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Oval 21"/>
          <p:cNvSpPr>
            <a:spLocks noChangeArrowheads="1"/>
          </p:cNvSpPr>
          <p:nvPr/>
        </p:nvSpPr>
        <p:spPr bwMode="auto">
          <a:xfrm>
            <a:off x="2166938" y="3213100"/>
            <a:ext cx="819150" cy="774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 flipV="1">
            <a:off x="2247900" y="3389313"/>
            <a:ext cx="685800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2349500" y="333692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1800"/>
              <a:t>D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3508375" y="4264025"/>
            <a:ext cx="40894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t = thickness of thin walled pipe</a:t>
            </a:r>
          </a:p>
        </p:txBody>
      </p: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3495675" y="4732338"/>
            <a:ext cx="48926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E = bulk modulus of elasticity for pipe</a:t>
            </a:r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3757613" y="3338513"/>
            <a:ext cx="28940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Additional parameters</a:t>
            </a: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3495675" y="3835400"/>
            <a:ext cx="27193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D = diameter of pipe</a:t>
            </a:r>
          </a:p>
        </p:txBody>
      </p:sp>
      <p:graphicFrame>
        <p:nvGraphicFramePr>
          <p:cNvPr id="34844" name="Object 28">
            <a:hlinkClick r:id="" action="ppaction://ole?verb=0"/>
          </p:cNvPr>
          <p:cNvGraphicFramePr>
            <a:graphicFrameLocks/>
          </p:cNvGraphicFramePr>
          <p:nvPr/>
        </p:nvGraphicFramePr>
        <p:xfrm>
          <a:off x="765175" y="5192713"/>
          <a:ext cx="2024063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8" name="Equation" r:id="rId15" imgW="2044440" imgH="1346040" progId="Equation.3">
                  <p:embed/>
                </p:oleObj>
              </mc:Choice>
              <mc:Fallback>
                <p:oleObj name="Equation" r:id="rId15" imgW="2044440" imgH="1346040" progId="Equation.3">
                  <p:embed/>
                  <p:pic>
                    <p:nvPicPr>
                      <p:cNvPr id="0" name="Picture 2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5192713"/>
                        <a:ext cx="2024063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2863850" y="5211763"/>
            <a:ext cx="3908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effect of water compressibility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2863850" y="5880100"/>
            <a:ext cx="29765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effect of pipe elasticity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843838" y="6334125"/>
            <a:ext cx="1235075" cy="523875"/>
          </a:xfrm>
          <a:prstGeom prst="actionButtonBlank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solution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Propagation Speed:</a:t>
            </a:r>
            <a:br>
              <a:rPr lang="en-US"/>
            </a:br>
            <a:r>
              <a:rPr lang="en-US"/>
              <a:t>Elastic Walls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Example: How long does it take for a pressure wave to travel 500 m after a rapid valve closure in a 1 m diameter, 1 cm wall thickness, steel pipeline? The initial flow velocity was 5 m/s. </a:t>
            </a:r>
          </a:p>
          <a:p>
            <a:r>
              <a:rPr lang="en-US"/>
              <a:t>E for steel is 200 GPa</a:t>
            </a:r>
          </a:p>
          <a:p>
            <a:r>
              <a:rPr lang="en-US"/>
              <a:t>What is the increase in pressure?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Time History of Hydraulic Transients: Function of ...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/>
              <a:t>Time history of valve operation (or other control device)</a:t>
            </a:r>
          </a:p>
          <a:p>
            <a:pPr>
              <a:lnSpc>
                <a:spcPct val="90000"/>
              </a:lnSpc>
            </a:pPr>
            <a:r>
              <a:rPr lang="en-US" sz="2800"/>
              <a:t>Pipeline characteristics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diameter, thickness, and modulus of elasticity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length of pipeline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frictional characteristics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tend to decrease magnitude of pressure wave</a:t>
            </a:r>
          </a:p>
          <a:p>
            <a:pPr>
              <a:lnSpc>
                <a:spcPct val="90000"/>
              </a:lnSpc>
            </a:pPr>
            <a:r>
              <a:rPr lang="en-US" sz="2800"/>
              <a:t>Presence and location of other control devices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pressure relief valves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surge tanks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reservoirs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225550" y="5416550"/>
            <a:ext cx="2044700" cy="1397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838200" y="4724400"/>
            <a:ext cx="381000" cy="9144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Freeform 4"/>
          <p:cNvSpPr>
            <a:spLocks/>
          </p:cNvSpPr>
          <p:nvPr/>
        </p:nvSpPr>
        <p:spPr bwMode="auto">
          <a:xfrm>
            <a:off x="5486400" y="4648200"/>
            <a:ext cx="2439988" cy="992188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240" y="624"/>
              </a:cxn>
              <a:cxn ang="0">
                <a:pos x="240" y="576"/>
              </a:cxn>
              <a:cxn ang="0">
                <a:pos x="1536" y="576"/>
              </a:cxn>
              <a:cxn ang="0">
                <a:pos x="1536" y="480"/>
              </a:cxn>
              <a:cxn ang="0">
                <a:pos x="240" y="480"/>
              </a:cxn>
              <a:cxn ang="0">
                <a:pos x="240" y="0"/>
              </a:cxn>
            </a:cxnLst>
            <a:rect l="0" t="0" r="r" b="b"/>
            <a:pathLst>
              <a:path w="1537" h="625">
                <a:moveTo>
                  <a:pt x="0" y="624"/>
                </a:moveTo>
                <a:lnTo>
                  <a:pt x="240" y="624"/>
                </a:lnTo>
                <a:lnTo>
                  <a:pt x="240" y="576"/>
                </a:lnTo>
                <a:lnTo>
                  <a:pt x="1536" y="576"/>
                </a:lnTo>
                <a:lnTo>
                  <a:pt x="1536" y="480"/>
                </a:lnTo>
                <a:lnTo>
                  <a:pt x="240" y="480"/>
                </a:lnTo>
                <a:lnTo>
                  <a:pt x="240" y="0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749550" y="2901950"/>
            <a:ext cx="596900" cy="1397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914400" y="2209800"/>
            <a:ext cx="381000" cy="9144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Time History of Hydraulic Transients</a:t>
            </a:r>
          </a:p>
        </p:txBody>
      </p:sp>
      <p:sp>
        <p:nvSpPr>
          <p:cNvPr id="37896" name="Freeform 8"/>
          <p:cNvSpPr>
            <a:spLocks/>
          </p:cNvSpPr>
          <p:nvPr/>
        </p:nvSpPr>
        <p:spPr bwMode="auto">
          <a:xfrm>
            <a:off x="914400" y="2133600"/>
            <a:ext cx="2439988" cy="992188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240" y="624"/>
              </a:cxn>
              <a:cxn ang="0">
                <a:pos x="240" y="576"/>
              </a:cxn>
              <a:cxn ang="0">
                <a:pos x="1536" y="576"/>
              </a:cxn>
              <a:cxn ang="0">
                <a:pos x="1536" y="480"/>
              </a:cxn>
              <a:cxn ang="0">
                <a:pos x="240" y="480"/>
              </a:cxn>
              <a:cxn ang="0">
                <a:pos x="240" y="0"/>
              </a:cxn>
            </a:cxnLst>
            <a:rect l="0" t="0" r="r" b="b"/>
            <a:pathLst>
              <a:path w="1537" h="625">
                <a:moveTo>
                  <a:pt x="0" y="624"/>
                </a:moveTo>
                <a:lnTo>
                  <a:pt x="240" y="624"/>
                </a:lnTo>
                <a:lnTo>
                  <a:pt x="240" y="576"/>
                </a:lnTo>
                <a:lnTo>
                  <a:pt x="1536" y="576"/>
                </a:lnTo>
                <a:lnTo>
                  <a:pt x="1536" y="480"/>
                </a:lnTo>
                <a:lnTo>
                  <a:pt x="240" y="480"/>
                </a:lnTo>
                <a:lnTo>
                  <a:pt x="240" y="0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 flipH="1">
            <a:off x="908050" y="2209800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AutoShape 10"/>
          <p:cNvSpPr>
            <a:spLocks noChangeArrowheads="1"/>
          </p:cNvSpPr>
          <p:nvPr/>
        </p:nvSpPr>
        <p:spPr bwMode="auto">
          <a:xfrm rot="10800000" flipH="1">
            <a:off x="996950" y="2139950"/>
            <a:ext cx="139700" cy="63500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 flipV="1">
            <a:off x="3352800" y="28130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3282950" y="2819400"/>
            <a:ext cx="13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1301750" y="2209800"/>
            <a:ext cx="20447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1350963" y="2387600"/>
            <a:ext cx="7747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V=V</a:t>
            </a:r>
            <a:r>
              <a:rPr lang="en-US" sz="2000" baseline="-25000"/>
              <a:t>o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646363" y="2387600"/>
            <a:ext cx="6350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V=0</a:t>
            </a: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189163" y="3022600"/>
            <a:ext cx="2936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a</a:t>
            </a:r>
          </a:p>
        </p:txBody>
      </p:sp>
      <p:sp>
        <p:nvSpPr>
          <p:cNvPr id="37905" name="Freeform 17"/>
          <p:cNvSpPr>
            <a:spLocks/>
          </p:cNvSpPr>
          <p:nvPr/>
        </p:nvSpPr>
        <p:spPr bwMode="auto">
          <a:xfrm>
            <a:off x="2438400" y="3073400"/>
            <a:ext cx="306388" cy="153988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192" y="96"/>
              </a:cxn>
              <a:cxn ang="0">
                <a:pos x="0" y="96"/>
              </a:cxn>
            </a:cxnLst>
            <a:rect l="0" t="0" r="r" b="b"/>
            <a:pathLst>
              <a:path w="193" h="97">
                <a:moveTo>
                  <a:pt x="192" y="0"/>
                </a:moveTo>
                <a:lnTo>
                  <a:pt x="192" y="96"/>
                </a:lnTo>
                <a:lnTo>
                  <a:pt x="0" y="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6" name="Freeform 18"/>
          <p:cNvSpPr>
            <a:spLocks/>
          </p:cNvSpPr>
          <p:nvPr/>
        </p:nvSpPr>
        <p:spPr bwMode="auto">
          <a:xfrm>
            <a:off x="1295400" y="1828800"/>
            <a:ext cx="2058988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912" y="240"/>
              </a:cxn>
              <a:cxn ang="0">
                <a:pos x="912" y="0"/>
              </a:cxn>
              <a:cxn ang="0">
                <a:pos x="1296" y="0"/>
              </a:cxn>
            </a:cxnLst>
            <a:rect l="0" t="0" r="r" b="b"/>
            <a:pathLst>
              <a:path w="1297" h="241">
                <a:moveTo>
                  <a:pt x="0" y="240"/>
                </a:moveTo>
                <a:lnTo>
                  <a:pt x="912" y="240"/>
                </a:lnTo>
                <a:lnTo>
                  <a:pt x="912" y="0"/>
                </a:lnTo>
                <a:lnTo>
                  <a:pt x="1296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2874963" y="1854200"/>
            <a:ext cx="5207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Symbol" pitchFamily="18" charset="2"/>
                <a:sym typeface="MT Extra" pitchFamily="18" charset="2"/>
              </a:rPr>
              <a:t>D</a:t>
            </a:r>
            <a:r>
              <a:rPr lang="en-US" sz="2000"/>
              <a:t>H</a:t>
            </a:r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1301750" y="3429000"/>
            <a:ext cx="2044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1731963" y="3225800"/>
            <a:ext cx="336550" cy="3937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82550" y="4191000"/>
            <a:ext cx="897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4419600" y="1682750"/>
            <a:ext cx="0" cy="516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2" name="Freeform 24"/>
          <p:cNvSpPr>
            <a:spLocks/>
          </p:cNvSpPr>
          <p:nvPr/>
        </p:nvSpPr>
        <p:spPr bwMode="auto">
          <a:xfrm>
            <a:off x="838200" y="4648200"/>
            <a:ext cx="2439988" cy="992188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240" y="624"/>
              </a:cxn>
              <a:cxn ang="0">
                <a:pos x="240" y="576"/>
              </a:cxn>
              <a:cxn ang="0">
                <a:pos x="1536" y="576"/>
              </a:cxn>
              <a:cxn ang="0">
                <a:pos x="1536" y="480"/>
              </a:cxn>
              <a:cxn ang="0">
                <a:pos x="240" y="480"/>
              </a:cxn>
              <a:cxn ang="0">
                <a:pos x="240" y="0"/>
              </a:cxn>
            </a:cxnLst>
            <a:rect l="0" t="0" r="r" b="b"/>
            <a:pathLst>
              <a:path w="1537" h="625">
                <a:moveTo>
                  <a:pt x="0" y="624"/>
                </a:moveTo>
                <a:lnTo>
                  <a:pt x="240" y="624"/>
                </a:lnTo>
                <a:lnTo>
                  <a:pt x="240" y="576"/>
                </a:lnTo>
                <a:lnTo>
                  <a:pt x="1536" y="576"/>
                </a:lnTo>
                <a:lnTo>
                  <a:pt x="1536" y="480"/>
                </a:lnTo>
                <a:lnTo>
                  <a:pt x="240" y="480"/>
                </a:lnTo>
                <a:lnTo>
                  <a:pt x="240" y="0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 flipH="1">
            <a:off x="831850" y="4724400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4" name="AutoShape 26"/>
          <p:cNvSpPr>
            <a:spLocks noChangeArrowheads="1"/>
          </p:cNvSpPr>
          <p:nvPr/>
        </p:nvSpPr>
        <p:spPr bwMode="auto">
          <a:xfrm rot="10800000" flipH="1">
            <a:off x="920750" y="4654550"/>
            <a:ext cx="139700" cy="63500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 flipV="1">
            <a:off x="3276600" y="53276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Line 28"/>
          <p:cNvSpPr>
            <a:spLocks noChangeShapeType="1"/>
          </p:cNvSpPr>
          <p:nvPr/>
        </p:nvSpPr>
        <p:spPr bwMode="auto">
          <a:xfrm>
            <a:off x="3206750" y="5334000"/>
            <a:ext cx="13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7" name="Line 29"/>
          <p:cNvSpPr>
            <a:spLocks noChangeShapeType="1"/>
          </p:cNvSpPr>
          <p:nvPr/>
        </p:nvSpPr>
        <p:spPr bwMode="auto">
          <a:xfrm>
            <a:off x="1225550" y="4724400"/>
            <a:ext cx="20447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1960563" y="4902200"/>
            <a:ext cx="6350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V=0</a:t>
            </a:r>
          </a:p>
        </p:txBody>
      </p:sp>
      <p:sp>
        <p:nvSpPr>
          <p:cNvPr id="37919" name="Freeform 31"/>
          <p:cNvSpPr>
            <a:spLocks/>
          </p:cNvSpPr>
          <p:nvPr/>
        </p:nvSpPr>
        <p:spPr bwMode="auto">
          <a:xfrm>
            <a:off x="1219200" y="4343400"/>
            <a:ext cx="2058988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240"/>
              </a:cxn>
              <a:cxn ang="0">
                <a:pos x="0" y="0"/>
              </a:cxn>
              <a:cxn ang="0">
                <a:pos x="1296" y="0"/>
              </a:cxn>
            </a:cxnLst>
            <a:rect l="0" t="0" r="r" b="b"/>
            <a:pathLst>
              <a:path w="1297" h="241">
                <a:moveTo>
                  <a:pt x="0" y="240"/>
                </a:moveTo>
                <a:lnTo>
                  <a:pt x="0" y="240"/>
                </a:lnTo>
                <a:lnTo>
                  <a:pt x="0" y="0"/>
                </a:lnTo>
                <a:lnTo>
                  <a:pt x="1296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20" name="Rectangle 32"/>
          <p:cNvSpPr>
            <a:spLocks noChangeArrowheads="1"/>
          </p:cNvSpPr>
          <p:nvPr/>
        </p:nvSpPr>
        <p:spPr bwMode="auto">
          <a:xfrm>
            <a:off x="2798763" y="4368800"/>
            <a:ext cx="5207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Symbol" pitchFamily="18" charset="2"/>
                <a:sym typeface="MT Extra" pitchFamily="18" charset="2"/>
              </a:rPr>
              <a:t>D</a:t>
            </a:r>
            <a:r>
              <a:rPr lang="en-US" sz="2000"/>
              <a:t>H</a:t>
            </a:r>
          </a:p>
        </p:txBody>
      </p:sp>
      <p:sp>
        <p:nvSpPr>
          <p:cNvPr id="37921" name="Line 33"/>
          <p:cNvSpPr>
            <a:spLocks noChangeShapeType="1"/>
          </p:cNvSpPr>
          <p:nvPr/>
        </p:nvSpPr>
        <p:spPr bwMode="auto">
          <a:xfrm>
            <a:off x="1225550" y="5943600"/>
            <a:ext cx="2044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1655763" y="5740400"/>
            <a:ext cx="336550" cy="3937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L</a:t>
            </a:r>
          </a:p>
        </p:txBody>
      </p:sp>
      <p:graphicFrame>
        <p:nvGraphicFramePr>
          <p:cNvPr id="37923" name="Object 35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05000" y="6184900"/>
          <a:ext cx="495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9" name="Equation" r:id="rId3" imgW="507960" imgH="520560" progId="Equation.2">
                  <p:embed/>
                </p:oleObj>
              </mc:Choice>
              <mc:Fallback>
                <p:oleObj name="Equation" r:id="rId3" imgW="507960" imgH="520560" progId="Equation.2">
                  <p:embed/>
                  <p:pic>
                    <p:nvPicPr>
                      <p:cNvPr id="0" name="Picture 3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6184900"/>
                        <a:ext cx="495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4" name="Object 3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06600" y="3695700"/>
          <a:ext cx="4318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0" name="Equation" r:id="rId5" imgW="444240" imgH="164880" progId="Equation.2">
                  <p:embed/>
                </p:oleObj>
              </mc:Choice>
              <mc:Fallback>
                <p:oleObj name="Equation" r:id="rId5" imgW="444240" imgH="164880" progId="Equation.2">
                  <p:embed/>
                  <p:pic>
                    <p:nvPicPr>
                      <p:cNvPr id="0" name="Picture 3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3695700"/>
                        <a:ext cx="4318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486400" y="2209800"/>
            <a:ext cx="381000" cy="9144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6" name="Freeform 38"/>
          <p:cNvSpPr>
            <a:spLocks/>
          </p:cNvSpPr>
          <p:nvPr/>
        </p:nvSpPr>
        <p:spPr bwMode="auto">
          <a:xfrm>
            <a:off x="5486400" y="2133600"/>
            <a:ext cx="2439988" cy="992188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240" y="624"/>
              </a:cxn>
              <a:cxn ang="0">
                <a:pos x="240" y="576"/>
              </a:cxn>
              <a:cxn ang="0">
                <a:pos x="1536" y="576"/>
              </a:cxn>
              <a:cxn ang="0">
                <a:pos x="1536" y="480"/>
              </a:cxn>
              <a:cxn ang="0">
                <a:pos x="240" y="480"/>
              </a:cxn>
              <a:cxn ang="0">
                <a:pos x="240" y="0"/>
              </a:cxn>
            </a:cxnLst>
            <a:rect l="0" t="0" r="r" b="b"/>
            <a:pathLst>
              <a:path w="1537" h="625">
                <a:moveTo>
                  <a:pt x="0" y="624"/>
                </a:moveTo>
                <a:lnTo>
                  <a:pt x="240" y="624"/>
                </a:lnTo>
                <a:lnTo>
                  <a:pt x="240" y="576"/>
                </a:lnTo>
                <a:lnTo>
                  <a:pt x="1536" y="576"/>
                </a:lnTo>
                <a:lnTo>
                  <a:pt x="1536" y="480"/>
                </a:lnTo>
                <a:lnTo>
                  <a:pt x="240" y="480"/>
                </a:lnTo>
                <a:lnTo>
                  <a:pt x="240" y="0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27" name="Line 39"/>
          <p:cNvSpPr>
            <a:spLocks noChangeShapeType="1"/>
          </p:cNvSpPr>
          <p:nvPr/>
        </p:nvSpPr>
        <p:spPr bwMode="auto">
          <a:xfrm flipH="1">
            <a:off x="5480050" y="2209800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AutoShape 40"/>
          <p:cNvSpPr>
            <a:spLocks noChangeArrowheads="1"/>
          </p:cNvSpPr>
          <p:nvPr/>
        </p:nvSpPr>
        <p:spPr bwMode="auto">
          <a:xfrm rot="10800000" flipH="1">
            <a:off x="5568950" y="2139950"/>
            <a:ext cx="139700" cy="63500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9" name="Line 41"/>
          <p:cNvSpPr>
            <a:spLocks noChangeShapeType="1"/>
          </p:cNvSpPr>
          <p:nvPr/>
        </p:nvSpPr>
        <p:spPr bwMode="auto">
          <a:xfrm flipV="1">
            <a:off x="7924800" y="28130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0" name="Line 42"/>
          <p:cNvSpPr>
            <a:spLocks noChangeShapeType="1"/>
          </p:cNvSpPr>
          <p:nvPr/>
        </p:nvSpPr>
        <p:spPr bwMode="auto">
          <a:xfrm>
            <a:off x="7854950" y="2819400"/>
            <a:ext cx="13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Line 43"/>
          <p:cNvSpPr>
            <a:spLocks noChangeShapeType="1"/>
          </p:cNvSpPr>
          <p:nvPr/>
        </p:nvSpPr>
        <p:spPr bwMode="auto">
          <a:xfrm>
            <a:off x="5873750" y="2209800"/>
            <a:ext cx="20447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2" name="Rectangle 44"/>
          <p:cNvSpPr>
            <a:spLocks noChangeArrowheads="1"/>
          </p:cNvSpPr>
          <p:nvPr/>
        </p:nvSpPr>
        <p:spPr bwMode="auto">
          <a:xfrm>
            <a:off x="5770563" y="2387600"/>
            <a:ext cx="92233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V= -V</a:t>
            </a:r>
            <a:r>
              <a:rPr lang="en-US" sz="2000" baseline="-25000"/>
              <a:t>o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6407150" y="2901950"/>
            <a:ext cx="1511300" cy="1397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7218363" y="2387600"/>
            <a:ext cx="6350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V=0</a:t>
            </a:r>
          </a:p>
        </p:txBody>
      </p:sp>
      <p:sp>
        <p:nvSpPr>
          <p:cNvPr id="37935" name="Rectangle 47"/>
          <p:cNvSpPr>
            <a:spLocks noChangeArrowheads="1"/>
          </p:cNvSpPr>
          <p:nvPr/>
        </p:nvSpPr>
        <p:spPr bwMode="auto">
          <a:xfrm>
            <a:off x="6761163" y="3022600"/>
            <a:ext cx="2936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a</a:t>
            </a:r>
          </a:p>
        </p:txBody>
      </p:sp>
      <p:sp>
        <p:nvSpPr>
          <p:cNvPr id="37936" name="Freeform 48"/>
          <p:cNvSpPr>
            <a:spLocks/>
          </p:cNvSpPr>
          <p:nvPr/>
        </p:nvSpPr>
        <p:spPr bwMode="auto">
          <a:xfrm>
            <a:off x="6400800" y="3073400"/>
            <a:ext cx="306388" cy="153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192" y="96"/>
              </a:cxn>
            </a:cxnLst>
            <a:rect l="0" t="0" r="r" b="b"/>
            <a:pathLst>
              <a:path w="193" h="97">
                <a:moveTo>
                  <a:pt x="0" y="0"/>
                </a:moveTo>
                <a:lnTo>
                  <a:pt x="0" y="96"/>
                </a:lnTo>
                <a:lnTo>
                  <a:pt x="192" y="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37" name="Freeform 49"/>
          <p:cNvSpPr>
            <a:spLocks/>
          </p:cNvSpPr>
          <p:nvPr/>
        </p:nvSpPr>
        <p:spPr bwMode="auto">
          <a:xfrm>
            <a:off x="5867400" y="1828800"/>
            <a:ext cx="2058988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336" y="240"/>
              </a:cxn>
              <a:cxn ang="0">
                <a:pos x="336" y="0"/>
              </a:cxn>
              <a:cxn ang="0">
                <a:pos x="1296" y="0"/>
              </a:cxn>
            </a:cxnLst>
            <a:rect l="0" t="0" r="r" b="b"/>
            <a:pathLst>
              <a:path w="1297" h="241">
                <a:moveTo>
                  <a:pt x="0" y="240"/>
                </a:moveTo>
                <a:lnTo>
                  <a:pt x="336" y="240"/>
                </a:lnTo>
                <a:lnTo>
                  <a:pt x="336" y="0"/>
                </a:lnTo>
                <a:lnTo>
                  <a:pt x="1296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38" name="Rectangle 50"/>
          <p:cNvSpPr>
            <a:spLocks noChangeArrowheads="1"/>
          </p:cNvSpPr>
          <p:nvPr/>
        </p:nvSpPr>
        <p:spPr bwMode="auto">
          <a:xfrm>
            <a:off x="7446963" y="1854200"/>
            <a:ext cx="5207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Symbol" pitchFamily="18" charset="2"/>
                <a:sym typeface="MT Extra" pitchFamily="18" charset="2"/>
              </a:rPr>
              <a:t>D</a:t>
            </a:r>
            <a:r>
              <a:rPr lang="en-US" sz="2000"/>
              <a:t>H</a:t>
            </a:r>
          </a:p>
        </p:txBody>
      </p:sp>
      <p:sp>
        <p:nvSpPr>
          <p:cNvPr id="37939" name="Line 51"/>
          <p:cNvSpPr>
            <a:spLocks noChangeShapeType="1"/>
          </p:cNvSpPr>
          <p:nvPr/>
        </p:nvSpPr>
        <p:spPr bwMode="auto">
          <a:xfrm>
            <a:off x="5873750" y="3429000"/>
            <a:ext cx="2044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40" name="Rectangle 52"/>
          <p:cNvSpPr>
            <a:spLocks noChangeArrowheads="1"/>
          </p:cNvSpPr>
          <p:nvPr/>
        </p:nvSpPr>
        <p:spPr bwMode="auto">
          <a:xfrm>
            <a:off x="7294563" y="3225800"/>
            <a:ext cx="336550" cy="3937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L</a:t>
            </a:r>
          </a:p>
        </p:txBody>
      </p:sp>
      <p:graphicFrame>
        <p:nvGraphicFramePr>
          <p:cNvPr id="37941" name="Object 53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88100" y="3594100"/>
          <a:ext cx="81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1" name="Equation" r:id="rId7" imgW="825480" imgH="520560" progId="Equation.2">
                  <p:embed/>
                </p:oleObj>
              </mc:Choice>
              <mc:Fallback>
                <p:oleObj name="Equation" r:id="rId7" imgW="825480" imgH="520560" progId="Equation.2">
                  <p:embed/>
                  <p:pic>
                    <p:nvPicPr>
                      <p:cNvPr id="0" name="Picture 5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0" y="3594100"/>
                        <a:ext cx="812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42" name="Rectangle 54"/>
          <p:cNvSpPr>
            <a:spLocks noChangeArrowheads="1"/>
          </p:cNvSpPr>
          <p:nvPr/>
        </p:nvSpPr>
        <p:spPr bwMode="auto">
          <a:xfrm>
            <a:off x="5486400" y="4724400"/>
            <a:ext cx="381000" cy="9144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43" name="Line 55"/>
          <p:cNvSpPr>
            <a:spLocks noChangeShapeType="1"/>
          </p:cNvSpPr>
          <p:nvPr/>
        </p:nvSpPr>
        <p:spPr bwMode="auto">
          <a:xfrm flipH="1">
            <a:off x="5480050" y="4724400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44" name="AutoShape 56"/>
          <p:cNvSpPr>
            <a:spLocks noChangeArrowheads="1"/>
          </p:cNvSpPr>
          <p:nvPr/>
        </p:nvSpPr>
        <p:spPr bwMode="auto">
          <a:xfrm rot="10800000" flipH="1">
            <a:off x="5568950" y="4654550"/>
            <a:ext cx="139700" cy="63500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 flipV="1">
            <a:off x="7924800" y="53276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46" name="Line 58"/>
          <p:cNvSpPr>
            <a:spLocks noChangeShapeType="1"/>
          </p:cNvSpPr>
          <p:nvPr/>
        </p:nvSpPr>
        <p:spPr bwMode="auto">
          <a:xfrm>
            <a:off x="7854950" y="5334000"/>
            <a:ext cx="13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47" name="Line 59"/>
          <p:cNvSpPr>
            <a:spLocks noChangeShapeType="1"/>
          </p:cNvSpPr>
          <p:nvPr/>
        </p:nvSpPr>
        <p:spPr bwMode="auto">
          <a:xfrm>
            <a:off x="5873750" y="4724400"/>
            <a:ext cx="2044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48" name="Rectangle 60"/>
          <p:cNvSpPr>
            <a:spLocks noChangeArrowheads="1"/>
          </p:cNvSpPr>
          <p:nvPr/>
        </p:nvSpPr>
        <p:spPr bwMode="auto">
          <a:xfrm>
            <a:off x="6380163" y="4978400"/>
            <a:ext cx="92233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V= -V</a:t>
            </a:r>
            <a:r>
              <a:rPr lang="en-US" sz="2000" baseline="-25000"/>
              <a:t>o</a:t>
            </a:r>
          </a:p>
        </p:txBody>
      </p:sp>
      <p:sp>
        <p:nvSpPr>
          <p:cNvPr id="37949" name="Line 61"/>
          <p:cNvSpPr>
            <a:spLocks noChangeShapeType="1"/>
          </p:cNvSpPr>
          <p:nvPr/>
        </p:nvSpPr>
        <p:spPr bwMode="auto">
          <a:xfrm>
            <a:off x="5873750" y="5943600"/>
            <a:ext cx="2044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7294563" y="5740400"/>
            <a:ext cx="336550" cy="3937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37951" name="Line 63"/>
          <p:cNvSpPr>
            <a:spLocks noChangeShapeType="1"/>
          </p:cNvSpPr>
          <p:nvPr/>
        </p:nvSpPr>
        <p:spPr bwMode="auto">
          <a:xfrm>
            <a:off x="1454150" y="2971800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2" name="Line 64"/>
          <p:cNvSpPr>
            <a:spLocks noChangeShapeType="1"/>
          </p:cNvSpPr>
          <p:nvPr/>
        </p:nvSpPr>
        <p:spPr bwMode="auto">
          <a:xfrm flipH="1">
            <a:off x="5784850" y="2971800"/>
            <a:ext cx="54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3" name="Line 65"/>
          <p:cNvSpPr>
            <a:spLocks noChangeShapeType="1"/>
          </p:cNvSpPr>
          <p:nvPr/>
        </p:nvSpPr>
        <p:spPr bwMode="auto">
          <a:xfrm flipH="1">
            <a:off x="6546850" y="5486400"/>
            <a:ext cx="54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954" name="Object 66">
            <a:hlinkClick r:id="" action="ppaction://ole?verb=0"/>
          </p:cNvPr>
          <p:cNvGraphicFramePr>
            <a:graphicFrameLocks/>
          </p:cNvGraphicFramePr>
          <p:nvPr/>
        </p:nvGraphicFramePr>
        <p:xfrm>
          <a:off x="6489700" y="6261100"/>
          <a:ext cx="609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2" name="Equation" r:id="rId9" imgW="622080" imgH="520560" progId="Equation.2">
                  <p:embed/>
                </p:oleObj>
              </mc:Choice>
              <mc:Fallback>
                <p:oleObj name="Equation" r:id="rId9" imgW="622080" imgH="520560" progId="Equation.2">
                  <p:embed/>
                  <p:pic>
                    <p:nvPicPr>
                      <p:cNvPr id="0" name="Picture 6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6261100"/>
                        <a:ext cx="609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55" name="Rectangle 67"/>
          <p:cNvSpPr>
            <a:spLocks noChangeArrowheads="1"/>
          </p:cNvSpPr>
          <p:nvPr/>
        </p:nvSpPr>
        <p:spPr bwMode="auto">
          <a:xfrm>
            <a:off x="131763" y="1655763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131763" y="4246563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4475163" y="1655763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37958" name="Rectangle 70"/>
          <p:cNvSpPr>
            <a:spLocks noChangeArrowheads="1"/>
          </p:cNvSpPr>
          <p:nvPr/>
        </p:nvSpPr>
        <p:spPr bwMode="auto">
          <a:xfrm>
            <a:off x="4475163" y="4246563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838200" y="4648200"/>
            <a:ext cx="381000" cy="9144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225550" y="5340350"/>
            <a:ext cx="2044700" cy="1397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Freeform 4"/>
          <p:cNvSpPr>
            <a:spLocks/>
          </p:cNvSpPr>
          <p:nvPr/>
        </p:nvSpPr>
        <p:spPr bwMode="auto">
          <a:xfrm>
            <a:off x="5486400" y="4572000"/>
            <a:ext cx="2439988" cy="992188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240" y="624"/>
              </a:cxn>
              <a:cxn ang="0">
                <a:pos x="240" y="576"/>
              </a:cxn>
              <a:cxn ang="0">
                <a:pos x="1536" y="576"/>
              </a:cxn>
              <a:cxn ang="0">
                <a:pos x="1536" y="480"/>
              </a:cxn>
              <a:cxn ang="0">
                <a:pos x="240" y="480"/>
              </a:cxn>
              <a:cxn ang="0">
                <a:pos x="240" y="0"/>
              </a:cxn>
            </a:cxnLst>
            <a:rect l="0" t="0" r="r" b="b"/>
            <a:pathLst>
              <a:path w="1537" h="625">
                <a:moveTo>
                  <a:pt x="0" y="624"/>
                </a:moveTo>
                <a:lnTo>
                  <a:pt x="240" y="624"/>
                </a:lnTo>
                <a:lnTo>
                  <a:pt x="240" y="576"/>
                </a:lnTo>
                <a:lnTo>
                  <a:pt x="1536" y="576"/>
                </a:lnTo>
                <a:lnTo>
                  <a:pt x="1536" y="480"/>
                </a:lnTo>
                <a:lnTo>
                  <a:pt x="240" y="480"/>
                </a:lnTo>
                <a:lnTo>
                  <a:pt x="240" y="0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7" name="Freeform 5"/>
          <p:cNvSpPr>
            <a:spLocks/>
          </p:cNvSpPr>
          <p:nvPr/>
        </p:nvSpPr>
        <p:spPr bwMode="auto">
          <a:xfrm>
            <a:off x="5486400" y="2057400"/>
            <a:ext cx="2439988" cy="992188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240" y="624"/>
              </a:cxn>
              <a:cxn ang="0">
                <a:pos x="240" y="576"/>
              </a:cxn>
              <a:cxn ang="0">
                <a:pos x="1536" y="576"/>
              </a:cxn>
              <a:cxn ang="0">
                <a:pos x="1536" y="480"/>
              </a:cxn>
              <a:cxn ang="0">
                <a:pos x="240" y="480"/>
              </a:cxn>
              <a:cxn ang="0">
                <a:pos x="240" y="0"/>
              </a:cxn>
            </a:cxnLst>
            <a:rect l="0" t="0" r="r" b="b"/>
            <a:pathLst>
              <a:path w="1537" h="625">
                <a:moveTo>
                  <a:pt x="0" y="624"/>
                </a:moveTo>
                <a:lnTo>
                  <a:pt x="240" y="624"/>
                </a:lnTo>
                <a:lnTo>
                  <a:pt x="240" y="576"/>
                </a:lnTo>
                <a:lnTo>
                  <a:pt x="1536" y="576"/>
                </a:lnTo>
                <a:lnTo>
                  <a:pt x="1536" y="480"/>
                </a:lnTo>
                <a:lnTo>
                  <a:pt x="240" y="480"/>
                </a:lnTo>
                <a:lnTo>
                  <a:pt x="240" y="0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6407150" y="2825750"/>
            <a:ext cx="1511300" cy="1397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2749550" y="2825750"/>
            <a:ext cx="596900" cy="1397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Freeform 8"/>
          <p:cNvSpPr>
            <a:spLocks/>
          </p:cNvSpPr>
          <p:nvPr/>
        </p:nvSpPr>
        <p:spPr bwMode="auto">
          <a:xfrm>
            <a:off x="914400" y="2057400"/>
            <a:ext cx="2439988" cy="992188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240" y="624"/>
              </a:cxn>
              <a:cxn ang="0">
                <a:pos x="240" y="576"/>
              </a:cxn>
              <a:cxn ang="0">
                <a:pos x="1536" y="576"/>
              </a:cxn>
              <a:cxn ang="0">
                <a:pos x="1536" y="480"/>
              </a:cxn>
              <a:cxn ang="0">
                <a:pos x="240" y="480"/>
              </a:cxn>
              <a:cxn ang="0">
                <a:pos x="240" y="0"/>
              </a:cxn>
            </a:cxnLst>
            <a:rect l="0" t="0" r="r" b="b"/>
            <a:pathLst>
              <a:path w="1537" h="625">
                <a:moveTo>
                  <a:pt x="0" y="624"/>
                </a:moveTo>
                <a:lnTo>
                  <a:pt x="240" y="624"/>
                </a:lnTo>
                <a:lnTo>
                  <a:pt x="240" y="576"/>
                </a:lnTo>
                <a:lnTo>
                  <a:pt x="1536" y="576"/>
                </a:lnTo>
                <a:lnTo>
                  <a:pt x="1536" y="480"/>
                </a:lnTo>
                <a:lnTo>
                  <a:pt x="240" y="480"/>
                </a:lnTo>
                <a:lnTo>
                  <a:pt x="240" y="0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914400" y="2133600"/>
            <a:ext cx="381000" cy="9144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Time History of Hydraulic Transients</a:t>
            </a:r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 flipH="1">
            <a:off x="908050" y="2133600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AutoShape 12"/>
          <p:cNvSpPr>
            <a:spLocks noChangeArrowheads="1"/>
          </p:cNvSpPr>
          <p:nvPr/>
        </p:nvSpPr>
        <p:spPr bwMode="auto">
          <a:xfrm rot="10800000" flipH="1">
            <a:off x="996950" y="2063750"/>
            <a:ext cx="139700" cy="63500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 flipV="1">
            <a:off x="3352800" y="27368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3282950" y="2743200"/>
            <a:ext cx="13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1301750" y="2133600"/>
            <a:ext cx="20447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1350963" y="2311400"/>
            <a:ext cx="92233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V= -V</a:t>
            </a:r>
            <a:r>
              <a:rPr lang="en-US" sz="2000" baseline="-25000"/>
              <a:t>o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2646363" y="2463800"/>
            <a:ext cx="6350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V=0</a:t>
            </a:r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2189163" y="2946400"/>
            <a:ext cx="2936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a</a:t>
            </a:r>
          </a:p>
        </p:txBody>
      </p:sp>
      <p:sp>
        <p:nvSpPr>
          <p:cNvPr id="38931" name="Freeform 19"/>
          <p:cNvSpPr>
            <a:spLocks/>
          </p:cNvSpPr>
          <p:nvPr/>
        </p:nvSpPr>
        <p:spPr bwMode="auto">
          <a:xfrm>
            <a:off x="2438400" y="2997200"/>
            <a:ext cx="306388" cy="153988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192" y="96"/>
              </a:cxn>
              <a:cxn ang="0">
                <a:pos x="0" y="96"/>
              </a:cxn>
            </a:cxnLst>
            <a:rect l="0" t="0" r="r" b="b"/>
            <a:pathLst>
              <a:path w="193" h="97">
                <a:moveTo>
                  <a:pt x="192" y="0"/>
                </a:moveTo>
                <a:lnTo>
                  <a:pt x="192" y="96"/>
                </a:lnTo>
                <a:lnTo>
                  <a:pt x="0" y="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32" name="Freeform 20"/>
          <p:cNvSpPr>
            <a:spLocks/>
          </p:cNvSpPr>
          <p:nvPr/>
        </p:nvSpPr>
        <p:spPr bwMode="auto">
          <a:xfrm>
            <a:off x="1295400" y="2133600"/>
            <a:ext cx="2058988" cy="382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2" y="0"/>
              </a:cxn>
              <a:cxn ang="0">
                <a:pos x="912" y="240"/>
              </a:cxn>
              <a:cxn ang="0">
                <a:pos x="1296" y="240"/>
              </a:cxn>
            </a:cxnLst>
            <a:rect l="0" t="0" r="r" b="b"/>
            <a:pathLst>
              <a:path w="1297" h="241">
                <a:moveTo>
                  <a:pt x="0" y="0"/>
                </a:moveTo>
                <a:lnTo>
                  <a:pt x="912" y="0"/>
                </a:lnTo>
                <a:lnTo>
                  <a:pt x="912" y="240"/>
                </a:lnTo>
                <a:lnTo>
                  <a:pt x="1296" y="24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2874963" y="1778000"/>
            <a:ext cx="5207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Symbol" pitchFamily="18" charset="2"/>
                <a:sym typeface="MT Extra" pitchFamily="18" charset="2"/>
              </a:rPr>
              <a:t>D</a:t>
            </a:r>
            <a:r>
              <a:rPr lang="en-US" sz="2000"/>
              <a:t>H</a:t>
            </a:r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1301750" y="3352800"/>
            <a:ext cx="2044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1731963" y="3149600"/>
            <a:ext cx="336550" cy="3937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38936" name="Line 24"/>
          <p:cNvSpPr>
            <a:spLocks noChangeShapeType="1"/>
          </p:cNvSpPr>
          <p:nvPr/>
        </p:nvSpPr>
        <p:spPr bwMode="auto">
          <a:xfrm>
            <a:off x="82550" y="4114800"/>
            <a:ext cx="897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>
            <a:off x="4419600" y="1606550"/>
            <a:ext cx="0" cy="516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Freeform 26"/>
          <p:cNvSpPr>
            <a:spLocks/>
          </p:cNvSpPr>
          <p:nvPr/>
        </p:nvSpPr>
        <p:spPr bwMode="auto">
          <a:xfrm>
            <a:off x="838200" y="4572000"/>
            <a:ext cx="2439988" cy="992188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240" y="624"/>
              </a:cxn>
              <a:cxn ang="0">
                <a:pos x="240" y="576"/>
              </a:cxn>
              <a:cxn ang="0">
                <a:pos x="1536" y="576"/>
              </a:cxn>
              <a:cxn ang="0">
                <a:pos x="1536" y="480"/>
              </a:cxn>
              <a:cxn ang="0">
                <a:pos x="240" y="480"/>
              </a:cxn>
              <a:cxn ang="0">
                <a:pos x="240" y="0"/>
              </a:cxn>
            </a:cxnLst>
            <a:rect l="0" t="0" r="r" b="b"/>
            <a:pathLst>
              <a:path w="1537" h="625">
                <a:moveTo>
                  <a:pt x="0" y="624"/>
                </a:moveTo>
                <a:lnTo>
                  <a:pt x="240" y="624"/>
                </a:lnTo>
                <a:lnTo>
                  <a:pt x="240" y="576"/>
                </a:lnTo>
                <a:lnTo>
                  <a:pt x="1536" y="576"/>
                </a:lnTo>
                <a:lnTo>
                  <a:pt x="1536" y="480"/>
                </a:lnTo>
                <a:lnTo>
                  <a:pt x="240" y="480"/>
                </a:lnTo>
                <a:lnTo>
                  <a:pt x="240" y="0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39" name="Line 27"/>
          <p:cNvSpPr>
            <a:spLocks noChangeShapeType="1"/>
          </p:cNvSpPr>
          <p:nvPr/>
        </p:nvSpPr>
        <p:spPr bwMode="auto">
          <a:xfrm flipH="1">
            <a:off x="831850" y="4648200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0" name="AutoShape 28"/>
          <p:cNvSpPr>
            <a:spLocks noChangeArrowheads="1"/>
          </p:cNvSpPr>
          <p:nvPr/>
        </p:nvSpPr>
        <p:spPr bwMode="auto">
          <a:xfrm rot="10800000" flipH="1">
            <a:off x="920750" y="4578350"/>
            <a:ext cx="139700" cy="63500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 flipV="1">
            <a:off x="3276600" y="52514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>
            <a:off x="3206750" y="5257800"/>
            <a:ext cx="13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Line 31"/>
          <p:cNvSpPr>
            <a:spLocks noChangeShapeType="1"/>
          </p:cNvSpPr>
          <p:nvPr/>
        </p:nvSpPr>
        <p:spPr bwMode="auto">
          <a:xfrm>
            <a:off x="1225550" y="4648200"/>
            <a:ext cx="20447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4" name="Rectangle 32"/>
          <p:cNvSpPr>
            <a:spLocks noChangeArrowheads="1"/>
          </p:cNvSpPr>
          <p:nvPr/>
        </p:nvSpPr>
        <p:spPr bwMode="auto">
          <a:xfrm>
            <a:off x="1884363" y="4978400"/>
            <a:ext cx="6350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V=0</a:t>
            </a:r>
          </a:p>
        </p:txBody>
      </p:sp>
      <p:sp>
        <p:nvSpPr>
          <p:cNvPr id="38945" name="Freeform 33"/>
          <p:cNvSpPr>
            <a:spLocks/>
          </p:cNvSpPr>
          <p:nvPr/>
        </p:nvSpPr>
        <p:spPr bwMode="auto">
          <a:xfrm>
            <a:off x="1219200" y="4648200"/>
            <a:ext cx="2058988" cy="382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240"/>
              </a:cxn>
              <a:cxn ang="0">
                <a:pos x="1296" y="240"/>
              </a:cxn>
            </a:cxnLst>
            <a:rect l="0" t="0" r="r" b="b"/>
            <a:pathLst>
              <a:path w="1297" h="241">
                <a:moveTo>
                  <a:pt x="0" y="0"/>
                </a:moveTo>
                <a:lnTo>
                  <a:pt x="0" y="0"/>
                </a:lnTo>
                <a:lnTo>
                  <a:pt x="0" y="240"/>
                </a:lnTo>
                <a:lnTo>
                  <a:pt x="1296" y="24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46" name="Rectangle 34"/>
          <p:cNvSpPr>
            <a:spLocks noChangeArrowheads="1"/>
          </p:cNvSpPr>
          <p:nvPr/>
        </p:nvSpPr>
        <p:spPr bwMode="auto">
          <a:xfrm>
            <a:off x="2798763" y="4673600"/>
            <a:ext cx="5207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Symbol" pitchFamily="18" charset="2"/>
                <a:sym typeface="MT Extra" pitchFamily="18" charset="2"/>
              </a:rPr>
              <a:t>D</a:t>
            </a:r>
            <a:r>
              <a:rPr lang="en-US" sz="2000"/>
              <a:t>H</a:t>
            </a:r>
          </a:p>
        </p:txBody>
      </p:sp>
      <p:sp>
        <p:nvSpPr>
          <p:cNvPr id="38947" name="Line 35"/>
          <p:cNvSpPr>
            <a:spLocks noChangeShapeType="1"/>
          </p:cNvSpPr>
          <p:nvPr/>
        </p:nvSpPr>
        <p:spPr bwMode="auto">
          <a:xfrm>
            <a:off x="1225550" y="5867400"/>
            <a:ext cx="2044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8" name="Rectangle 36"/>
          <p:cNvSpPr>
            <a:spLocks noChangeArrowheads="1"/>
          </p:cNvSpPr>
          <p:nvPr/>
        </p:nvSpPr>
        <p:spPr bwMode="auto">
          <a:xfrm>
            <a:off x="1655763" y="5664200"/>
            <a:ext cx="336550" cy="3937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38949" name="Rectangle 37"/>
          <p:cNvSpPr>
            <a:spLocks noChangeArrowheads="1"/>
          </p:cNvSpPr>
          <p:nvPr/>
        </p:nvSpPr>
        <p:spPr bwMode="auto">
          <a:xfrm>
            <a:off x="5486400" y="2133600"/>
            <a:ext cx="381000" cy="9144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0" name="Line 38"/>
          <p:cNvSpPr>
            <a:spLocks noChangeShapeType="1"/>
          </p:cNvSpPr>
          <p:nvPr/>
        </p:nvSpPr>
        <p:spPr bwMode="auto">
          <a:xfrm flipH="1">
            <a:off x="5480050" y="2133600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1" name="AutoShape 39"/>
          <p:cNvSpPr>
            <a:spLocks noChangeArrowheads="1"/>
          </p:cNvSpPr>
          <p:nvPr/>
        </p:nvSpPr>
        <p:spPr bwMode="auto">
          <a:xfrm rot="10800000" flipH="1">
            <a:off x="5568950" y="2063750"/>
            <a:ext cx="139700" cy="63500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2" name="Line 40"/>
          <p:cNvSpPr>
            <a:spLocks noChangeShapeType="1"/>
          </p:cNvSpPr>
          <p:nvPr/>
        </p:nvSpPr>
        <p:spPr bwMode="auto">
          <a:xfrm flipV="1">
            <a:off x="7924800" y="27368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>
            <a:off x="7854950" y="2743200"/>
            <a:ext cx="13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4" name="Line 42"/>
          <p:cNvSpPr>
            <a:spLocks noChangeShapeType="1"/>
          </p:cNvSpPr>
          <p:nvPr/>
        </p:nvSpPr>
        <p:spPr bwMode="auto">
          <a:xfrm>
            <a:off x="5873750" y="2133600"/>
            <a:ext cx="20447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5" name="Rectangle 43"/>
          <p:cNvSpPr>
            <a:spLocks noChangeArrowheads="1"/>
          </p:cNvSpPr>
          <p:nvPr/>
        </p:nvSpPr>
        <p:spPr bwMode="auto">
          <a:xfrm>
            <a:off x="5770563" y="2311400"/>
            <a:ext cx="7747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V=V</a:t>
            </a:r>
            <a:r>
              <a:rPr lang="en-US" sz="2000" baseline="-25000"/>
              <a:t>o</a:t>
            </a:r>
          </a:p>
        </p:txBody>
      </p:sp>
      <p:sp>
        <p:nvSpPr>
          <p:cNvPr id="38956" name="Rectangle 44"/>
          <p:cNvSpPr>
            <a:spLocks noChangeArrowheads="1"/>
          </p:cNvSpPr>
          <p:nvPr/>
        </p:nvSpPr>
        <p:spPr bwMode="auto">
          <a:xfrm>
            <a:off x="6837363" y="2463800"/>
            <a:ext cx="6350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V=0</a:t>
            </a:r>
          </a:p>
        </p:txBody>
      </p:sp>
      <p:sp>
        <p:nvSpPr>
          <p:cNvPr id="38957" name="Rectangle 45"/>
          <p:cNvSpPr>
            <a:spLocks noChangeArrowheads="1"/>
          </p:cNvSpPr>
          <p:nvPr/>
        </p:nvSpPr>
        <p:spPr bwMode="auto">
          <a:xfrm>
            <a:off x="6761163" y="2946400"/>
            <a:ext cx="2936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a</a:t>
            </a:r>
          </a:p>
        </p:txBody>
      </p:sp>
      <p:sp>
        <p:nvSpPr>
          <p:cNvPr id="38958" name="Freeform 46"/>
          <p:cNvSpPr>
            <a:spLocks/>
          </p:cNvSpPr>
          <p:nvPr/>
        </p:nvSpPr>
        <p:spPr bwMode="auto">
          <a:xfrm>
            <a:off x="6400800" y="2997200"/>
            <a:ext cx="306388" cy="153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192" y="96"/>
              </a:cxn>
            </a:cxnLst>
            <a:rect l="0" t="0" r="r" b="b"/>
            <a:pathLst>
              <a:path w="193" h="97">
                <a:moveTo>
                  <a:pt x="0" y="0"/>
                </a:moveTo>
                <a:lnTo>
                  <a:pt x="0" y="96"/>
                </a:lnTo>
                <a:lnTo>
                  <a:pt x="192" y="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59" name="Freeform 47"/>
          <p:cNvSpPr>
            <a:spLocks/>
          </p:cNvSpPr>
          <p:nvPr/>
        </p:nvSpPr>
        <p:spPr bwMode="auto">
          <a:xfrm>
            <a:off x="5867400" y="2133600"/>
            <a:ext cx="2058988" cy="382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6" y="0"/>
              </a:cxn>
              <a:cxn ang="0">
                <a:pos x="336" y="240"/>
              </a:cxn>
              <a:cxn ang="0">
                <a:pos x="1296" y="240"/>
              </a:cxn>
            </a:cxnLst>
            <a:rect l="0" t="0" r="r" b="b"/>
            <a:pathLst>
              <a:path w="1297" h="241">
                <a:moveTo>
                  <a:pt x="0" y="0"/>
                </a:moveTo>
                <a:lnTo>
                  <a:pt x="336" y="0"/>
                </a:lnTo>
                <a:lnTo>
                  <a:pt x="336" y="240"/>
                </a:lnTo>
                <a:lnTo>
                  <a:pt x="1296" y="24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60" name="Rectangle 48"/>
          <p:cNvSpPr>
            <a:spLocks noChangeArrowheads="1"/>
          </p:cNvSpPr>
          <p:nvPr/>
        </p:nvSpPr>
        <p:spPr bwMode="auto">
          <a:xfrm>
            <a:off x="7446963" y="1778000"/>
            <a:ext cx="5207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Symbol" pitchFamily="18" charset="2"/>
                <a:sym typeface="MT Extra" pitchFamily="18" charset="2"/>
              </a:rPr>
              <a:t>D</a:t>
            </a:r>
            <a:r>
              <a:rPr lang="en-US" sz="2000"/>
              <a:t>H</a:t>
            </a:r>
          </a:p>
        </p:txBody>
      </p:sp>
      <p:sp>
        <p:nvSpPr>
          <p:cNvPr id="38961" name="Line 49"/>
          <p:cNvSpPr>
            <a:spLocks noChangeShapeType="1"/>
          </p:cNvSpPr>
          <p:nvPr/>
        </p:nvSpPr>
        <p:spPr bwMode="auto">
          <a:xfrm>
            <a:off x="5873750" y="3352800"/>
            <a:ext cx="2044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62" name="Rectangle 50"/>
          <p:cNvSpPr>
            <a:spLocks noChangeArrowheads="1"/>
          </p:cNvSpPr>
          <p:nvPr/>
        </p:nvSpPr>
        <p:spPr bwMode="auto">
          <a:xfrm>
            <a:off x="7294563" y="3149600"/>
            <a:ext cx="336550" cy="3937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38963" name="Rectangle 51"/>
          <p:cNvSpPr>
            <a:spLocks noChangeArrowheads="1"/>
          </p:cNvSpPr>
          <p:nvPr/>
        </p:nvSpPr>
        <p:spPr bwMode="auto">
          <a:xfrm>
            <a:off x="5486400" y="4648200"/>
            <a:ext cx="381000" cy="9144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64" name="Line 52"/>
          <p:cNvSpPr>
            <a:spLocks noChangeShapeType="1"/>
          </p:cNvSpPr>
          <p:nvPr/>
        </p:nvSpPr>
        <p:spPr bwMode="auto">
          <a:xfrm flipH="1">
            <a:off x="5480050" y="4648200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65" name="AutoShape 53"/>
          <p:cNvSpPr>
            <a:spLocks noChangeArrowheads="1"/>
          </p:cNvSpPr>
          <p:nvPr/>
        </p:nvSpPr>
        <p:spPr bwMode="auto">
          <a:xfrm rot="10800000" flipH="1">
            <a:off x="5568950" y="4578350"/>
            <a:ext cx="139700" cy="63500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66" name="Line 54"/>
          <p:cNvSpPr>
            <a:spLocks noChangeShapeType="1"/>
          </p:cNvSpPr>
          <p:nvPr/>
        </p:nvSpPr>
        <p:spPr bwMode="auto">
          <a:xfrm flipV="1">
            <a:off x="7924800" y="52514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67" name="Line 55"/>
          <p:cNvSpPr>
            <a:spLocks noChangeShapeType="1"/>
          </p:cNvSpPr>
          <p:nvPr/>
        </p:nvSpPr>
        <p:spPr bwMode="auto">
          <a:xfrm>
            <a:off x="7854950" y="5257800"/>
            <a:ext cx="13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68" name="Line 56"/>
          <p:cNvSpPr>
            <a:spLocks noChangeShapeType="1"/>
          </p:cNvSpPr>
          <p:nvPr/>
        </p:nvSpPr>
        <p:spPr bwMode="auto">
          <a:xfrm>
            <a:off x="5873750" y="4648200"/>
            <a:ext cx="2044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69" name="Rectangle 57"/>
          <p:cNvSpPr>
            <a:spLocks noChangeArrowheads="1"/>
          </p:cNvSpPr>
          <p:nvPr/>
        </p:nvSpPr>
        <p:spPr bwMode="auto">
          <a:xfrm>
            <a:off x="6380163" y="4902200"/>
            <a:ext cx="8382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V= V</a:t>
            </a:r>
            <a:r>
              <a:rPr lang="en-US" sz="2000" baseline="-25000"/>
              <a:t>o</a:t>
            </a:r>
          </a:p>
        </p:txBody>
      </p:sp>
      <p:sp>
        <p:nvSpPr>
          <p:cNvPr id="38970" name="Line 58"/>
          <p:cNvSpPr>
            <a:spLocks noChangeShapeType="1"/>
          </p:cNvSpPr>
          <p:nvPr/>
        </p:nvSpPr>
        <p:spPr bwMode="auto">
          <a:xfrm>
            <a:off x="5873750" y="5867400"/>
            <a:ext cx="2044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71" name="Rectangle 59"/>
          <p:cNvSpPr>
            <a:spLocks noChangeArrowheads="1"/>
          </p:cNvSpPr>
          <p:nvPr/>
        </p:nvSpPr>
        <p:spPr bwMode="auto">
          <a:xfrm>
            <a:off x="7294563" y="5664200"/>
            <a:ext cx="336550" cy="3937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38972" name="Line 60"/>
          <p:cNvSpPr>
            <a:spLocks noChangeShapeType="1"/>
          </p:cNvSpPr>
          <p:nvPr/>
        </p:nvSpPr>
        <p:spPr bwMode="auto">
          <a:xfrm>
            <a:off x="5797550" y="2895600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73" name="Line 61"/>
          <p:cNvSpPr>
            <a:spLocks noChangeShapeType="1"/>
          </p:cNvSpPr>
          <p:nvPr/>
        </p:nvSpPr>
        <p:spPr bwMode="auto">
          <a:xfrm>
            <a:off x="6559550" y="5410200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74" name="Object 6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828800" y="3376613"/>
          <a:ext cx="10287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2" name="Equation" r:id="rId3" imgW="1231560" imgH="838080" progId="Equation.3">
                  <p:embed/>
                </p:oleObj>
              </mc:Choice>
              <mc:Fallback>
                <p:oleObj name="Equation" r:id="rId3" imgW="1231560" imgH="838080" progId="Equation.3">
                  <p:embed/>
                  <p:pic>
                    <p:nvPicPr>
                      <p:cNvPr id="0" name="Picture 6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76613"/>
                        <a:ext cx="102870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75" name="Object 6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866900" y="6172200"/>
          <a:ext cx="596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3" name="Equation" r:id="rId5" imgW="609480" imgH="520560" progId="Equation.2">
                  <p:embed/>
                </p:oleObj>
              </mc:Choice>
              <mc:Fallback>
                <p:oleObj name="Equation" r:id="rId5" imgW="609480" imgH="520560" progId="Equation.2">
                  <p:embed/>
                  <p:pic>
                    <p:nvPicPr>
                      <p:cNvPr id="0" name="Picture 6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6172200"/>
                        <a:ext cx="596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76" name="Object 6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426200" y="3505200"/>
          <a:ext cx="914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4" name="Equation" r:id="rId7" imgW="927000" imgH="520560" progId="Equation.2">
                  <p:embed/>
                </p:oleObj>
              </mc:Choice>
              <mc:Fallback>
                <p:oleObj name="Equation" r:id="rId7" imgW="927000" imgH="520560" progId="Equation.2">
                  <p:embed/>
                  <p:pic>
                    <p:nvPicPr>
                      <p:cNvPr id="0" name="Picture 6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3505200"/>
                        <a:ext cx="914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77" name="Object 6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502400" y="6172200"/>
          <a:ext cx="609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5" name="Equation" r:id="rId9" imgW="622080" imgH="520560" progId="Equation.2">
                  <p:embed/>
                </p:oleObj>
              </mc:Choice>
              <mc:Fallback>
                <p:oleObj name="Equation" r:id="rId9" imgW="622080" imgH="520560" progId="Equation.2">
                  <p:embed/>
                  <p:pic>
                    <p:nvPicPr>
                      <p:cNvPr id="0" name="Picture 6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0" y="6172200"/>
                        <a:ext cx="609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78" name="Rectangle 66"/>
          <p:cNvSpPr>
            <a:spLocks noChangeArrowheads="1"/>
          </p:cNvSpPr>
          <p:nvPr/>
        </p:nvSpPr>
        <p:spPr bwMode="auto">
          <a:xfrm>
            <a:off x="131763" y="1755775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5</a:t>
            </a:r>
          </a:p>
        </p:txBody>
      </p:sp>
      <p:sp>
        <p:nvSpPr>
          <p:cNvPr id="38979" name="Rectangle 67"/>
          <p:cNvSpPr>
            <a:spLocks noChangeArrowheads="1"/>
          </p:cNvSpPr>
          <p:nvPr/>
        </p:nvSpPr>
        <p:spPr bwMode="auto">
          <a:xfrm>
            <a:off x="131763" y="4170363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6</a:t>
            </a:r>
          </a:p>
        </p:txBody>
      </p:sp>
      <p:sp>
        <p:nvSpPr>
          <p:cNvPr id="38980" name="Rectangle 68"/>
          <p:cNvSpPr>
            <a:spLocks noChangeArrowheads="1"/>
          </p:cNvSpPr>
          <p:nvPr/>
        </p:nvSpPr>
        <p:spPr bwMode="auto">
          <a:xfrm>
            <a:off x="4475163" y="1755775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7</a:t>
            </a:r>
          </a:p>
        </p:txBody>
      </p:sp>
      <p:sp>
        <p:nvSpPr>
          <p:cNvPr id="38981" name="Rectangle 69"/>
          <p:cNvSpPr>
            <a:spLocks noChangeArrowheads="1"/>
          </p:cNvSpPr>
          <p:nvPr/>
        </p:nvSpPr>
        <p:spPr bwMode="auto">
          <a:xfrm>
            <a:off x="4475163" y="4170363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8</a:t>
            </a:r>
          </a:p>
        </p:txBody>
      </p:sp>
      <p:sp>
        <p:nvSpPr>
          <p:cNvPr id="38982" name="Line 70"/>
          <p:cNvSpPr>
            <a:spLocks noChangeShapeType="1"/>
          </p:cNvSpPr>
          <p:nvPr/>
        </p:nvSpPr>
        <p:spPr bwMode="auto">
          <a:xfrm flipH="1">
            <a:off x="1441450" y="2895600"/>
            <a:ext cx="54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Pressure variation over time</a:t>
            </a:r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 flipV="1">
            <a:off x="1676400" y="1898650"/>
            <a:ext cx="0" cy="336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1682750" y="5257800"/>
            <a:ext cx="608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1682750" y="3048000"/>
            <a:ext cx="61595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7539038" y="3179763"/>
            <a:ext cx="14954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reservoir level</a:t>
            </a:r>
          </a:p>
        </p:txBody>
      </p:sp>
      <p:sp>
        <p:nvSpPr>
          <p:cNvPr id="39943" name="Freeform 7"/>
          <p:cNvSpPr>
            <a:spLocks/>
          </p:cNvSpPr>
          <p:nvPr/>
        </p:nvSpPr>
        <p:spPr bwMode="auto">
          <a:xfrm>
            <a:off x="1676400" y="2286000"/>
            <a:ext cx="5945188" cy="1525588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0" y="0"/>
              </a:cxn>
              <a:cxn ang="0">
                <a:pos x="576" y="0"/>
              </a:cxn>
              <a:cxn ang="0">
                <a:pos x="576" y="960"/>
              </a:cxn>
              <a:cxn ang="0">
                <a:pos x="1152" y="960"/>
              </a:cxn>
              <a:cxn ang="0">
                <a:pos x="1152" y="0"/>
              </a:cxn>
              <a:cxn ang="0">
                <a:pos x="1728" y="0"/>
              </a:cxn>
              <a:cxn ang="0">
                <a:pos x="1728" y="960"/>
              </a:cxn>
              <a:cxn ang="0">
                <a:pos x="2304" y="960"/>
              </a:cxn>
              <a:cxn ang="0">
                <a:pos x="2304" y="0"/>
              </a:cxn>
              <a:cxn ang="0">
                <a:pos x="2880" y="0"/>
              </a:cxn>
              <a:cxn ang="0">
                <a:pos x="2880" y="960"/>
              </a:cxn>
              <a:cxn ang="0">
                <a:pos x="3456" y="960"/>
              </a:cxn>
              <a:cxn ang="0">
                <a:pos x="3456" y="0"/>
              </a:cxn>
              <a:cxn ang="0">
                <a:pos x="3744" y="0"/>
              </a:cxn>
            </a:cxnLst>
            <a:rect l="0" t="0" r="r" b="b"/>
            <a:pathLst>
              <a:path w="3745" h="961">
                <a:moveTo>
                  <a:pt x="0" y="480"/>
                </a:moveTo>
                <a:lnTo>
                  <a:pt x="0" y="0"/>
                </a:lnTo>
                <a:lnTo>
                  <a:pt x="576" y="0"/>
                </a:lnTo>
                <a:lnTo>
                  <a:pt x="576" y="960"/>
                </a:lnTo>
                <a:lnTo>
                  <a:pt x="1152" y="960"/>
                </a:lnTo>
                <a:lnTo>
                  <a:pt x="1152" y="0"/>
                </a:lnTo>
                <a:lnTo>
                  <a:pt x="1728" y="0"/>
                </a:lnTo>
                <a:lnTo>
                  <a:pt x="1728" y="960"/>
                </a:lnTo>
                <a:lnTo>
                  <a:pt x="2304" y="960"/>
                </a:lnTo>
                <a:lnTo>
                  <a:pt x="2304" y="0"/>
                </a:lnTo>
                <a:lnTo>
                  <a:pt x="2880" y="0"/>
                </a:lnTo>
                <a:lnTo>
                  <a:pt x="2880" y="960"/>
                </a:lnTo>
                <a:lnTo>
                  <a:pt x="3456" y="960"/>
                </a:lnTo>
                <a:lnTo>
                  <a:pt x="3456" y="0"/>
                </a:lnTo>
                <a:lnTo>
                  <a:pt x="374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1682750" y="3048000"/>
            <a:ext cx="6083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Arc 9"/>
          <p:cNvSpPr>
            <a:spLocks/>
          </p:cNvSpPr>
          <p:nvPr/>
        </p:nvSpPr>
        <p:spPr bwMode="auto">
          <a:xfrm rot="10800000">
            <a:off x="7315200" y="3055938"/>
            <a:ext cx="374650" cy="527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2133600" y="51879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2590800" y="51879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3048000" y="51879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3505200" y="5194300"/>
            <a:ext cx="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3962400" y="51879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4419600" y="51879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4876800" y="51879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5334000" y="5194300"/>
            <a:ext cx="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5791200" y="51879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6248400" y="51879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6705600" y="51879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>
            <a:off x="7162800" y="5194300"/>
            <a:ext cx="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1595438" y="5922963"/>
            <a:ext cx="7015162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Pressure variation at valve: velocity head and friction losses neglected</a:t>
            </a:r>
          </a:p>
        </p:txBody>
      </p:sp>
      <p:graphicFrame>
        <p:nvGraphicFramePr>
          <p:cNvPr id="39959" name="Object 23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27400" y="5359400"/>
          <a:ext cx="304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5" name="Equation" r:id="rId3" imgW="317160" imgH="520560" progId="Equation.2">
                  <p:embed/>
                </p:oleObj>
              </mc:Choice>
              <mc:Fallback>
                <p:oleObj name="Equation" r:id="rId3" imgW="317160" imgH="520560" progId="Equation.2">
                  <p:embed/>
                  <p:pic>
                    <p:nvPicPr>
                      <p:cNvPr id="0" name="Picture 2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5359400"/>
                        <a:ext cx="304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0" name="Object 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94300" y="5359400"/>
          <a:ext cx="292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6" name="Equation" r:id="rId5" imgW="304560" imgH="520560" progId="Equation.2">
                  <p:embed/>
                </p:oleObj>
              </mc:Choice>
              <mc:Fallback>
                <p:oleObj name="Equation" r:id="rId5" imgW="304560" imgH="520560" progId="Equation.2">
                  <p:embed/>
                  <p:pic>
                    <p:nvPicPr>
                      <p:cNvPr id="0" name="Picture 2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5359400"/>
                        <a:ext cx="292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1" name="Object 2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972300" y="5359400"/>
          <a:ext cx="406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Equation" r:id="rId7" imgW="419040" imgH="520560" progId="Equation.2">
                  <p:embed/>
                </p:oleObj>
              </mc:Choice>
              <mc:Fallback>
                <p:oleObj name="Equation" r:id="rId7" imgW="419040" imgH="520560" progId="Equation.2">
                  <p:embed/>
                  <p:pic>
                    <p:nvPicPr>
                      <p:cNvPr id="0" name="Picture 2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5359400"/>
                        <a:ext cx="406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2" name="Line 26"/>
          <p:cNvSpPr>
            <a:spLocks noChangeShapeType="1"/>
          </p:cNvSpPr>
          <p:nvPr/>
        </p:nvSpPr>
        <p:spPr bwMode="auto">
          <a:xfrm>
            <a:off x="7467600" y="2292350"/>
            <a:ext cx="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7218363" y="2463800"/>
            <a:ext cx="520700" cy="3937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Symbol" pitchFamily="18" charset="2"/>
                <a:sym typeface="MT Extra" pitchFamily="18" charset="2"/>
              </a:rPr>
              <a:t>D</a:t>
            </a:r>
            <a:r>
              <a:rPr lang="en-US" sz="2000"/>
              <a:t>H</a:t>
            </a:r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7751763" y="5008563"/>
            <a:ext cx="720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time</a:t>
            </a:r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 rot="-5400000">
            <a:off x="134145" y="3091656"/>
            <a:ext cx="18653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Pressure head</a:t>
            </a:r>
          </a:p>
        </p:txBody>
      </p:sp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2593975" y="4351338"/>
            <a:ext cx="326072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Neglecting head loss!</a:t>
            </a:r>
          </a:p>
        </p:txBody>
      </p:sp>
      <p:sp>
        <p:nvSpPr>
          <p:cNvPr id="39967" name="Line 31"/>
          <p:cNvSpPr>
            <a:spLocks noChangeShapeType="1"/>
          </p:cNvSpPr>
          <p:nvPr/>
        </p:nvSpPr>
        <p:spPr bwMode="auto">
          <a:xfrm>
            <a:off x="2527300" y="4914900"/>
            <a:ext cx="3416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68" name="AutoShape 32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564438" y="6334125"/>
            <a:ext cx="1603375" cy="523875"/>
          </a:xfrm>
          <a:prstGeom prst="actionButtonBlank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Real traces</a:t>
            </a:r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3935413" y="6334125"/>
            <a:ext cx="10334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6" grpId="0" build="p" autoUpdateAnimBg="0"/>
      <p:bldP spid="3996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Lumped vs. Distributed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733800"/>
            <a:ext cx="7772400" cy="1752600"/>
          </a:xfrm>
        </p:spPr>
        <p:txBody>
          <a:bodyPr/>
          <a:lstStyle/>
          <a:p>
            <a:r>
              <a:rPr lang="en-US"/>
              <a:t>For LSC wet pit </a:t>
            </a:r>
          </a:p>
          <a:p>
            <a:pPr lvl="1"/>
            <a:r>
              <a:rPr lang="en-US">
                <a:latin typeface="Symbol" pitchFamily="18" charset="2"/>
              </a:rPr>
              <a:t>T</a:t>
            </a:r>
            <a:r>
              <a:rPr lang="en-US"/>
              <a:t> = 424 s </a:t>
            </a:r>
          </a:p>
          <a:p>
            <a:pPr lvl="1"/>
            <a:r>
              <a:rPr lang="en-US"/>
              <a:t>      = 4*3170 m/1400 m/s = ____</a:t>
            </a:r>
          </a:p>
        </p:txBody>
      </p:sp>
      <p:graphicFrame>
        <p:nvGraphicFramePr>
          <p:cNvPr id="40964" name="Object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31875" y="1935163"/>
          <a:ext cx="1049338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Equation" r:id="rId3" imgW="1066680" imgH="723600" progId="Equation.DSMT4">
                  <p:embed/>
                </p:oleObj>
              </mc:Choice>
              <mc:Fallback>
                <p:oleObj name="Equation" r:id="rId3" imgW="1066680" imgH="723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1935163"/>
                        <a:ext cx="1049338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3709988" y="2382838"/>
            <a:ext cx="399256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pressure fluctuation period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503613" y="1874838"/>
            <a:ext cx="124936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lumped</a:t>
            </a:r>
          </a:p>
        </p:txBody>
      </p:sp>
      <p:graphicFrame>
        <p:nvGraphicFramePr>
          <p:cNvPr id="40967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94325" y="3479800"/>
          <a:ext cx="2120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Equation" r:id="rId5" imgW="2120760" imgH="1015920" progId="Equation.3">
                  <p:embed/>
                </p:oleObj>
              </mc:Choice>
              <mc:Fallback>
                <p:oleObj name="Equation" r:id="rId5" imgW="2120760" imgH="1015920" progId="Equation.3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25" y="3479800"/>
                        <a:ext cx="2120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5554663" y="4795838"/>
            <a:ext cx="85566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9.1 s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2867025" y="1900238"/>
            <a:ext cx="308768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For _______ system</a:t>
            </a:r>
          </a:p>
        </p:txBody>
      </p:sp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1524000" y="4692650"/>
          <a:ext cx="406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Equation" r:id="rId7" imgW="406080" imgH="723600" progId="Equation.DSMT4">
                  <p:embed/>
                </p:oleObj>
              </mc:Choice>
              <mc:Fallback>
                <p:oleObj name="Equation" r:id="rId7" imgW="406080" imgH="723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692650"/>
                        <a:ext cx="406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2730500" y="2484438"/>
            <a:ext cx="554037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latin typeface="MT Extra" pitchFamily="18" charset="2"/>
              </a:rPr>
              <a:t>T</a:t>
            </a:r>
            <a:r>
              <a:rPr lang="en-US"/>
              <a:t> = __________________________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0" y="5573713"/>
            <a:ext cx="7935913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What would it take to get a transient with a period of 9 s in Lake Source Cooling? ____________</a:t>
            </a:r>
          </a:p>
        </p:txBody>
      </p:sp>
      <p:pic>
        <p:nvPicPr>
          <p:cNvPr id="40977" name="Picture 1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65900" y="5864225"/>
            <a:ext cx="2578100" cy="9937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40978" name="Rectangle 18"/>
          <p:cNvSpPr>
            <a:spLocks noChangeArrowheads="1"/>
          </p:cNvSpPr>
          <p:nvPr/>
        </p:nvSpPr>
        <p:spPr bwMode="auto">
          <a:xfrm>
            <a:off x="4121150" y="6002338"/>
            <a:ext cx="163353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Fast valve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build="p" autoUpdateAnimBg="0"/>
      <p:bldP spid="40966" grpId="0" build="p" autoUpdateAnimBg="0"/>
      <p:bldP spid="40968" grpId="0" build="p" autoUpdateAnimBg="0"/>
      <p:bldP spid="40976" grpId="0"/>
      <p:bldP spid="40978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Methods of Controlling Transients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sz="2800"/>
              <a:t>Valve operation</a:t>
            </a:r>
          </a:p>
          <a:p>
            <a:pPr lvl="1"/>
            <a:r>
              <a:rPr lang="en-US" sz="2400"/>
              <a:t>limit operation to slow changes</a:t>
            </a:r>
          </a:p>
          <a:p>
            <a:pPr lvl="1"/>
            <a:r>
              <a:rPr lang="en-US" sz="2400"/>
              <a:t>if rapid shutoff is necessary consider diverting the flow and then shutting it off slowly</a:t>
            </a:r>
          </a:p>
          <a:p>
            <a:r>
              <a:rPr lang="en-US" sz="2800"/>
              <a:t>Surge tank</a:t>
            </a:r>
          </a:p>
          <a:p>
            <a:pPr lvl="1"/>
            <a:r>
              <a:rPr lang="en-US" sz="2400"/>
              <a:t>acts like a reservoir closer to the flow control point</a:t>
            </a:r>
          </a:p>
          <a:p>
            <a:r>
              <a:rPr lang="en-US" sz="2800"/>
              <a:t>Pressure relief valve</a:t>
            </a:r>
          </a:p>
          <a:p>
            <a:pPr lvl="1"/>
            <a:r>
              <a:rPr lang="en-US" sz="2400"/>
              <a:t>automatically opens and diverts some of the flow when a set pressure is exceeded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reeform 2"/>
          <p:cNvSpPr>
            <a:spLocks/>
          </p:cNvSpPr>
          <p:nvPr/>
        </p:nvSpPr>
        <p:spPr bwMode="auto">
          <a:xfrm>
            <a:off x="901700" y="2971800"/>
            <a:ext cx="11557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6" y="200"/>
              </a:cxn>
              <a:cxn ang="0">
                <a:pos x="728" y="0"/>
              </a:cxn>
            </a:cxnLst>
            <a:rect l="0" t="0" r="r" b="b"/>
            <a:pathLst>
              <a:path w="728" h="200">
                <a:moveTo>
                  <a:pt x="0" y="0"/>
                </a:moveTo>
                <a:cubicBezTo>
                  <a:pt x="112" y="112"/>
                  <a:pt x="215" y="200"/>
                  <a:pt x="336" y="200"/>
                </a:cubicBezTo>
                <a:cubicBezTo>
                  <a:pt x="457" y="200"/>
                  <a:pt x="608" y="120"/>
                  <a:pt x="728" y="0"/>
                </a:cubicBezTo>
              </a:path>
            </a:pathLst>
          </a:cu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11" name="Freeform 3"/>
          <p:cNvSpPr>
            <a:spLocks/>
          </p:cNvSpPr>
          <p:nvPr/>
        </p:nvSpPr>
        <p:spPr bwMode="auto">
          <a:xfrm>
            <a:off x="6934200" y="4521200"/>
            <a:ext cx="1016000" cy="1524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24" y="72"/>
              </a:cxn>
              <a:cxn ang="0">
                <a:pos x="184" y="72"/>
              </a:cxn>
              <a:cxn ang="0">
                <a:pos x="224" y="96"/>
              </a:cxn>
              <a:cxn ang="0">
                <a:pos x="416" y="96"/>
              </a:cxn>
              <a:cxn ang="0">
                <a:pos x="488" y="56"/>
              </a:cxn>
              <a:cxn ang="0">
                <a:pos x="592" y="64"/>
              </a:cxn>
              <a:cxn ang="0">
                <a:pos x="640" y="0"/>
              </a:cxn>
              <a:cxn ang="0">
                <a:pos x="0" y="8"/>
              </a:cxn>
            </a:cxnLst>
            <a:rect l="0" t="0" r="r" b="b"/>
            <a:pathLst>
              <a:path w="640" h="96">
                <a:moveTo>
                  <a:pt x="0" y="8"/>
                </a:moveTo>
                <a:lnTo>
                  <a:pt x="24" y="72"/>
                </a:lnTo>
                <a:lnTo>
                  <a:pt x="184" y="72"/>
                </a:lnTo>
                <a:lnTo>
                  <a:pt x="224" y="96"/>
                </a:lnTo>
                <a:lnTo>
                  <a:pt x="416" y="96"/>
                </a:lnTo>
                <a:lnTo>
                  <a:pt x="488" y="56"/>
                </a:lnTo>
                <a:lnTo>
                  <a:pt x="592" y="64"/>
                </a:lnTo>
                <a:lnTo>
                  <a:pt x="640" y="0"/>
                </a:lnTo>
                <a:lnTo>
                  <a:pt x="0" y="8"/>
                </a:lnTo>
                <a:close/>
              </a:path>
            </a:pathLst>
          </a:custGeom>
          <a:solidFill>
            <a:schemeClr val="hlink"/>
          </a:solidFill>
          <a:ln w="12700" cap="flat" cmpd="sng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Surge Tanks</a:t>
            </a:r>
          </a:p>
        </p:txBody>
      </p:sp>
      <p:sp>
        <p:nvSpPr>
          <p:cNvPr id="43013" name="Freeform 5"/>
          <p:cNvSpPr>
            <a:spLocks/>
          </p:cNvSpPr>
          <p:nvPr/>
        </p:nvSpPr>
        <p:spPr bwMode="auto">
          <a:xfrm>
            <a:off x="812800" y="1625600"/>
            <a:ext cx="7888288" cy="3049588"/>
          </a:xfrm>
          <a:custGeom>
            <a:avLst/>
            <a:gdLst/>
            <a:ahLst/>
            <a:cxnLst>
              <a:cxn ang="0">
                <a:pos x="56" y="856"/>
              </a:cxn>
              <a:cxn ang="0">
                <a:pos x="136" y="928"/>
              </a:cxn>
              <a:cxn ang="0">
                <a:pos x="224" y="1000"/>
              </a:cxn>
              <a:cxn ang="0">
                <a:pos x="336" y="1048"/>
              </a:cxn>
              <a:cxn ang="0">
                <a:pos x="440" y="1056"/>
              </a:cxn>
              <a:cxn ang="0">
                <a:pos x="528" y="1024"/>
              </a:cxn>
              <a:cxn ang="0">
                <a:pos x="640" y="976"/>
              </a:cxn>
              <a:cxn ang="0">
                <a:pos x="728" y="904"/>
              </a:cxn>
              <a:cxn ang="0">
                <a:pos x="808" y="824"/>
              </a:cxn>
              <a:cxn ang="0">
                <a:pos x="904" y="712"/>
              </a:cxn>
              <a:cxn ang="0">
                <a:pos x="968" y="624"/>
              </a:cxn>
              <a:cxn ang="0">
                <a:pos x="1064" y="576"/>
              </a:cxn>
              <a:cxn ang="0">
                <a:pos x="1168" y="520"/>
              </a:cxn>
              <a:cxn ang="0">
                <a:pos x="1240" y="432"/>
              </a:cxn>
              <a:cxn ang="0">
                <a:pos x="1368" y="368"/>
              </a:cxn>
              <a:cxn ang="0">
                <a:pos x="1488" y="280"/>
              </a:cxn>
              <a:cxn ang="0">
                <a:pos x="1520" y="184"/>
              </a:cxn>
              <a:cxn ang="0">
                <a:pos x="1568" y="88"/>
              </a:cxn>
              <a:cxn ang="0">
                <a:pos x="1664" y="16"/>
              </a:cxn>
              <a:cxn ang="0">
                <a:pos x="1760" y="0"/>
              </a:cxn>
              <a:cxn ang="0">
                <a:pos x="1936" y="16"/>
              </a:cxn>
              <a:cxn ang="0">
                <a:pos x="2040" y="88"/>
              </a:cxn>
              <a:cxn ang="0">
                <a:pos x="2144" y="168"/>
              </a:cxn>
              <a:cxn ang="0">
                <a:pos x="2216" y="264"/>
              </a:cxn>
              <a:cxn ang="0">
                <a:pos x="2264" y="376"/>
              </a:cxn>
              <a:cxn ang="0">
                <a:pos x="2344" y="472"/>
              </a:cxn>
              <a:cxn ang="0">
                <a:pos x="2424" y="560"/>
              </a:cxn>
              <a:cxn ang="0">
                <a:pos x="2512" y="640"/>
              </a:cxn>
              <a:cxn ang="0">
                <a:pos x="2576" y="744"/>
              </a:cxn>
              <a:cxn ang="0">
                <a:pos x="2648" y="840"/>
              </a:cxn>
              <a:cxn ang="0">
                <a:pos x="2712" y="920"/>
              </a:cxn>
              <a:cxn ang="0">
                <a:pos x="2776" y="1008"/>
              </a:cxn>
              <a:cxn ang="0">
                <a:pos x="2832" y="1088"/>
              </a:cxn>
              <a:cxn ang="0">
                <a:pos x="2928" y="1192"/>
              </a:cxn>
              <a:cxn ang="0">
                <a:pos x="3008" y="1264"/>
              </a:cxn>
              <a:cxn ang="0">
                <a:pos x="3104" y="1376"/>
              </a:cxn>
              <a:cxn ang="0">
                <a:pos x="3208" y="1456"/>
              </a:cxn>
              <a:cxn ang="0">
                <a:pos x="3264" y="1552"/>
              </a:cxn>
              <a:cxn ang="0">
                <a:pos x="3360" y="1624"/>
              </a:cxn>
              <a:cxn ang="0">
                <a:pos x="3456" y="1680"/>
              </a:cxn>
              <a:cxn ang="0">
                <a:pos x="3560" y="1752"/>
              </a:cxn>
              <a:cxn ang="0">
                <a:pos x="3672" y="1800"/>
              </a:cxn>
              <a:cxn ang="0">
                <a:pos x="3768" y="1848"/>
              </a:cxn>
              <a:cxn ang="0">
                <a:pos x="3872" y="1888"/>
              </a:cxn>
              <a:cxn ang="0">
                <a:pos x="3968" y="1904"/>
              </a:cxn>
              <a:cxn ang="0">
                <a:pos x="4064" y="1920"/>
              </a:cxn>
              <a:cxn ang="0">
                <a:pos x="4160" y="1920"/>
              </a:cxn>
              <a:cxn ang="0">
                <a:pos x="4256" y="1912"/>
              </a:cxn>
              <a:cxn ang="0">
                <a:pos x="4376" y="1888"/>
              </a:cxn>
              <a:cxn ang="0">
                <a:pos x="4472" y="1848"/>
              </a:cxn>
              <a:cxn ang="0">
                <a:pos x="4552" y="1768"/>
              </a:cxn>
              <a:cxn ang="0">
                <a:pos x="4632" y="1656"/>
              </a:cxn>
              <a:cxn ang="0">
                <a:pos x="4728" y="1584"/>
              </a:cxn>
              <a:cxn ang="0">
                <a:pos x="4832" y="1520"/>
              </a:cxn>
              <a:cxn ang="0">
                <a:pos x="4904" y="1448"/>
              </a:cxn>
            </a:cxnLst>
            <a:rect l="0" t="0" r="r" b="b"/>
            <a:pathLst>
              <a:path w="4969" h="1921">
                <a:moveTo>
                  <a:pt x="16" y="800"/>
                </a:moveTo>
                <a:lnTo>
                  <a:pt x="0" y="800"/>
                </a:lnTo>
                <a:lnTo>
                  <a:pt x="16" y="816"/>
                </a:lnTo>
                <a:lnTo>
                  <a:pt x="32" y="832"/>
                </a:lnTo>
                <a:lnTo>
                  <a:pt x="40" y="848"/>
                </a:lnTo>
                <a:lnTo>
                  <a:pt x="56" y="856"/>
                </a:lnTo>
                <a:lnTo>
                  <a:pt x="64" y="872"/>
                </a:lnTo>
                <a:lnTo>
                  <a:pt x="88" y="888"/>
                </a:lnTo>
                <a:lnTo>
                  <a:pt x="104" y="896"/>
                </a:lnTo>
                <a:lnTo>
                  <a:pt x="104" y="912"/>
                </a:lnTo>
                <a:lnTo>
                  <a:pt x="120" y="912"/>
                </a:lnTo>
                <a:lnTo>
                  <a:pt x="136" y="928"/>
                </a:lnTo>
                <a:lnTo>
                  <a:pt x="152" y="944"/>
                </a:lnTo>
                <a:lnTo>
                  <a:pt x="160" y="960"/>
                </a:lnTo>
                <a:lnTo>
                  <a:pt x="176" y="968"/>
                </a:lnTo>
                <a:lnTo>
                  <a:pt x="192" y="984"/>
                </a:lnTo>
                <a:lnTo>
                  <a:pt x="208" y="1000"/>
                </a:lnTo>
                <a:lnTo>
                  <a:pt x="224" y="1000"/>
                </a:lnTo>
                <a:lnTo>
                  <a:pt x="248" y="1016"/>
                </a:lnTo>
                <a:lnTo>
                  <a:pt x="264" y="1024"/>
                </a:lnTo>
                <a:lnTo>
                  <a:pt x="288" y="1040"/>
                </a:lnTo>
                <a:lnTo>
                  <a:pt x="304" y="1048"/>
                </a:lnTo>
                <a:lnTo>
                  <a:pt x="320" y="1056"/>
                </a:lnTo>
                <a:lnTo>
                  <a:pt x="336" y="1048"/>
                </a:lnTo>
                <a:lnTo>
                  <a:pt x="352" y="1048"/>
                </a:lnTo>
                <a:lnTo>
                  <a:pt x="368" y="1048"/>
                </a:lnTo>
                <a:lnTo>
                  <a:pt x="392" y="1048"/>
                </a:lnTo>
                <a:lnTo>
                  <a:pt x="408" y="1056"/>
                </a:lnTo>
                <a:lnTo>
                  <a:pt x="424" y="1056"/>
                </a:lnTo>
                <a:lnTo>
                  <a:pt x="440" y="1056"/>
                </a:lnTo>
                <a:lnTo>
                  <a:pt x="456" y="1056"/>
                </a:lnTo>
                <a:lnTo>
                  <a:pt x="472" y="1040"/>
                </a:lnTo>
                <a:lnTo>
                  <a:pt x="488" y="1040"/>
                </a:lnTo>
                <a:lnTo>
                  <a:pt x="504" y="1040"/>
                </a:lnTo>
                <a:lnTo>
                  <a:pt x="520" y="1040"/>
                </a:lnTo>
                <a:lnTo>
                  <a:pt x="528" y="1024"/>
                </a:lnTo>
                <a:lnTo>
                  <a:pt x="544" y="1024"/>
                </a:lnTo>
                <a:lnTo>
                  <a:pt x="560" y="1016"/>
                </a:lnTo>
                <a:lnTo>
                  <a:pt x="576" y="1008"/>
                </a:lnTo>
                <a:lnTo>
                  <a:pt x="600" y="992"/>
                </a:lnTo>
                <a:lnTo>
                  <a:pt x="616" y="984"/>
                </a:lnTo>
                <a:lnTo>
                  <a:pt x="640" y="976"/>
                </a:lnTo>
                <a:lnTo>
                  <a:pt x="664" y="968"/>
                </a:lnTo>
                <a:lnTo>
                  <a:pt x="680" y="952"/>
                </a:lnTo>
                <a:lnTo>
                  <a:pt x="696" y="944"/>
                </a:lnTo>
                <a:lnTo>
                  <a:pt x="704" y="928"/>
                </a:lnTo>
                <a:lnTo>
                  <a:pt x="720" y="920"/>
                </a:lnTo>
                <a:lnTo>
                  <a:pt x="728" y="904"/>
                </a:lnTo>
                <a:lnTo>
                  <a:pt x="744" y="888"/>
                </a:lnTo>
                <a:lnTo>
                  <a:pt x="760" y="872"/>
                </a:lnTo>
                <a:lnTo>
                  <a:pt x="776" y="864"/>
                </a:lnTo>
                <a:lnTo>
                  <a:pt x="784" y="848"/>
                </a:lnTo>
                <a:lnTo>
                  <a:pt x="800" y="840"/>
                </a:lnTo>
                <a:lnTo>
                  <a:pt x="808" y="824"/>
                </a:lnTo>
                <a:lnTo>
                  <a:pt x="824" y="816"/>
                </a:lnTo>
                <a:lnTo>
                  <a:pt x="832" y="800"/>
                </a:lnTo>
                <a:lnTo>
                  <a:pt x="856" y="768"/>
                </a:lnTo>
                <a:lnTo>
                  <a:pt x="880" y="744"/>
                </a:lnTo>
                <a:lnTo>
                  <a:pt x="896" y="728"/>
                </a:lnTo>
                <a:lnTo>
                  <a:pt x="904" y="712"/>
                </a:lnTo>
                <a:lnTo>
                  <a:pt x="912" y="696"/>
                </a:lnTo>
                <a:lnTo>
                  <a:pt x="928" y="688"/>
                </a:lnTo>
                <a:lnTo>
                  <a:pt x="936" y="672"/>
                </a:lnTo>
                <a:lnTo>
                  <a:pt x="944" y="656"/>
                </a:lnTo>
                <a:lnTo>
                  <a:pt x="952" y="640"/>
                </a:lnTo>
                <a:lnTo>
                  <a:pt x="968" y="624"/>
                </a:lnTo>
                <a:lnTo>
                  <a:pt x="976" y="608"/>
                </a:lnTo>
                <a:lnTo>
                  <a:pt x="992" y="600"/>
                </a:lnTo>
                <a:lnTo>
                  <a:pt x="1008" y="592"/>
                </a:lnTo>
                <a:lnTo>
                  <a:pt x="1024" y="584"/>
                </a:lnTo>
                <a:lnTo>
                  <a:pt x="1040" y="584"/>
                </a:lnTo>
                <a:lnTo>
                  <a:pt x="1064" y="576"/>
                </a:lnTo>
                <a:lnTo>
                  <a:pt x="1080" y="568"/>
                </a:lnTo>
                <a:lnTo>
                  <a:pt x="1096" y="560"/>
                </a:lnTo>
                <a:lnTo>
                  <a:pt x="1112" y="552"/>
                </a:lnTo>
                <a:lnTo>
                  <a:pt x="1136" y="536"/>
                </a:lnTo>
                <a:lnTo>
                  <a:pt x="1152" y="528"/>
                </a:lnTo>
                <a:lnTo>
                  <a:pt x="1168" y="520"/>
                </a:lnTo>
                <a:lnTo>
                  <a:pt x="1176" y="504"/>
                </a:lnTo>
                <a:lnTo>
                  <a:pt x="1192" y="496"/>
                </a:lnTo>
                <a:lnTo>
                  <a:pt x="1208" y="480"/>
                </a:lnTo>
                <a:lnTo>
                  <a:pt x="1216" y="464"/>
                </a:lnTo>
                <a:lnTo>
                  <a:pt x="1232" y="456"/>
                </a:lnTo>
                <a:lnTo>
                  <a:pt x="1240" y="432"/>
                </a:lnTo>
                <a:lnTo>
                  <a:pt x="1272" y="416"/>
                </a:lnTo>
                <a:lnTo>
                  <a:pt x="1288" y="416"/>
                </a:lnTo>
                <a:lnTo>
                  <a:pt x="1312" y="392"/>
                </a:lnTo>
                <a:lnTo>
                  <a:pt x="1336" y="384"/>
                </a:lnTo>
                <a:lnTo>
                  <a:pt x="1352" y="376"/>
                </a:lnTo>
                <a:lnTo>
                  <a:pt x="1368" y="368"/>
                </a:lnTo>
                <a:lnTo>
                  <a:pt x="1400" y="352"/>
                </a:lnTo>
                <a:lnTo>
                  <a:pt x="1416" y="336"/>
                </a:lnTo>
                <a:lnTo>
                  <a:pt x="1440" y="312"/>
                </a:lnTo>
                <a:lnTo>
                  <a:pt x="1456" y="304"/>
                </a:lnTo>
                <a:lnTo>
                  <a:pt x="1472" y="288"/>
                </a:lnTo>
                <a:lnTo>
                  <a:pt x="1488" y="280"/>
                </a:lnTo>
                <a:lnTo>
                  <a:pt x="1488" y="264"/>
                </a:lnTo>
                <a:lnTo>
                  <a:pt x="1496" y="248"/>
                </a:lnTo>
                <a:lnTo>
                  <a:pt x="1504" y="232"/>
                </a:lnTo>
                <a:lnTo>
                  <a:pt x="1512" y="216"/>
                </a:lnTo>
                <a:lnTo>
                  <a:pt x="1520" y="200"/>
                </a:lnTo>
                <a:lnTo>
                  <a:pt x="1520" y="184"/>
                </a:lnTo>
                <a:lnTo>
                  <a:pt x="1536" y="168"/>
                </a:lnTo>
                <a:lnTo>
                  <a:pt x="1544" y="152"/>
                </a:lnTo>
                <a:lnTo>
                  <a:pt x="1552" y="136"/>
                </a:lnTo>
                <a:lnTo>
                  <a:pt x="1560" y="120"/>
                </a:lnTo>
                <a:lnTo>
                  <a:pt x="1560" y="104"/>
                </a:lnTo>
                <a:lnTo>
                  <a:pt x="1568" y="88"/>
                </a:lnTo>
                <a:lnTo>
                  <a:pt x="1584" y="80"/>
                </a:lnTo>
                <a:lnTo>
                  <a:pt x="1600" y="64"/>
                </a:lnTo>
                <a:lnTo>
                  <a:pt x="1616" y="48"/>
                </a:lnTo>
                <a:lnTo>
                  <a:pt x="1632" y="40"/>
                </a:lnTo>
                <a:lnTo>
                  <a:pt x="1648" y="24"/>
                </a:lnTo>
                <a:lnTo>
                  <a:pt x="1664" y="16"/>
                </a:lnTo>
                <a:lnTo>
                  <a:pt x="1680" y="16"/>
                </a:lnTo>
                <a:lnTo>
                  <a:pt x="1696" y="8"/>
                </a:lnTo>
                <a:lnTo>
                  <a:pt x="1712" y="0"/>
                </a:lnTo>
                <a:lnTo>
                  <a:pt x="1728" y="0"/>
                </a:lnTo>
                <a:lnTo>
                  <a:pt x="1744" y="0"/>
                </a:lnTo>
                <a:lnTo>
                  <a:pt x="1760" y="0"/>
                </a:lnTo>
                <a:lnTo>
                  <a:pt x="1792" y="0"/>
                </a:lnTo>
                <a:lnTo>
                  <a:pt x="1824" y="0"/>
                </a:lnTo>
                <a:lnTo>
                  <a:pt x="1864" y="0"/>
                </a:lnTo>
                <a:lnTo>
                  <a:pt x="1888" y="0"/>
                </a:lnTo>
                <a:lnTo>
                  <a:pt x="1912" y="8"/>
                </a:lnTo>
                <a:lnTo>
                  <a:pt x="1936" y="16"/>
                </a:lnTo>
                <a:lnTo>
                  <a:pt x="1952" y="24"/>
                </a:lnTo>
                <a:lnTo>
                  <a:pt x="1984" y="40"/>
                </a:lnTo>
                <a:lnTo>
                  <a:pt x="2000" y="48"/>
                </a:lnTo>
                <a:lnTo>
                  <a:pt x="2016" y="56"/>
                </a:lnTo>
                <a:lnTo>
                  <a:pt x="2024" y="72"/>
                </a:lnTo>
                <a:lnTo>
                  <a:pt x="2040" y="88"/>
                </a:lnTo>
                <a:lnTo>
                  <a:pt x="2056" y="104"/>
                </a:lnTo>
                <a:lnTo>
                  <a:pt x="2080" y="120"/>
                </a:lnTo>
                <a:lnTo>
                  <a:pt x="2104" y="136"/>
                </a:lnTo>
                <a:lnTo>
                  <a:pt x="2120" y="136"/>
                </a:lnTo>
                <a:lnTo>
                  <a:pt x="2128" y="152"/>
                </a:lnTo>
                <a:lnTo>
                  <a:pt x="2144" y="168"/>
                </a:lnTo>
                <a:lnTo>
                  <a:pt x="2160" y="184"/>
                </a:lnTo>
                <a:lnTo>
                  <a:pt x="2176" y="200"/>
                </a:lnTo>
                <a:lnTo>
                  <a:pt x="2184" y="216"/>
                </a:lnTo>
                <a:lnTo>
                  <a:pt x="2200" y="224"/>
                </a:lnTo>
                <a:lnTo>
                  <a:pt x="2208" y="248"/>
                </a:lnTo>
                <a:lnTo>
                  <a:pt x="2216" y="264"/>
                </a:lnTo>
                <a:lnTo>
                  <a:pt x="2224" y="288"/>
                </a:lnTo>
                <a:lnTo>
                  <a:pt x="2232" y="304"/>
                </a:lnTo>
                <a:lnTo>
                  <a:pt x="2240" y="328"/>
                </a:lnTo>
                <a:lnTo>
                  <a:pt x="2248" y="344"/>
                </a:lnTo>
                <a:lnTo>
                  <a:pt x="2256" y="360"/>
                </a:lnTo>
                <a:lnTo>
                  <a:pt x="2264" y="376"/>
                </a:lnTo>
                <a:lnTo>
                  <a:pt x="2280" y="392"/>
                </a:lnTo>
                <a:lnTo>
                  <a:pt x="2288" y="408"/>
                </a:lnTo>
                <a:lnTo>
                  <a:pt x="2304" y="416"/>
                </a:lnTo>
                <a:lnTo>
                  <a:pt x="2312" y="432"/>
                </a:lnTo>
                <a:lnTo>
                  <a:pt x="2328" y="456"/>
                </a:lnTo>
                <a:lnTo>
                  <a:pt x="2344" y="472"/>
                </a:lnTo>
                <a:lnTo>
                  <a:pt x="2352" y="488"/>
                </a:lnTo>
                <a:lnTo>
                  <a:pt x="2360" y="504"/>
                </a:lnTo>
                <a:lnTo>
                  <a:pt x="2376" y="512"/>
                </a:lnTo>
                <a:lnTo>
                  <a:pt x="2384" y="528"/>
                </a:lnTo>
                <a:lnTo>
                  <a:pt x="2400" y="536"/>
                </a:lnTo>
                <a:lnTo>
                  <a:pt x="2424" y="560"/>
                </a:lnTo>
                <a:lnTo>
                  <a:pt x="2448" y="568"/>
                </a:lnTo>
                <a:lnTo>
                  <a:pt x="2464" y="584"/>
                </a:lnTo>
                <a:lnTo>
                  <a:pt x="2488" y="592"/>
                </a:lnTo>
                <a:lnTo>
                  <a:pt x="2504" y="608"/>
                </a:lnTo>
                <a:lnTo>
                  <a:pt x="2504" y="624"/>
                </a:lnTo>
                <a:lnTo>
                  <a:pt x="2512" y="640"/>
                </a:lnTo>
                <a:lnTo>
                  <a:pt x="2528" y="656"/>
                </a:lnTo>
                <a:lnTo>
                  <a:pt x="2536" y="672"/>
                </a:lnTo>
                <a:lnTo>
                  <a:pt x="2544" y="688"/>
                </a:lnTo>
                <a:lnTo>
                  <a:pt x="2552" y="704"/>
                </a:lnTo>
                <a:lnTo>
                  <a:pt x="2568" y="728"/>
                </a:lnTo>
                <a:lnTo>
                  <a:pt x="2576" y="744"/>
                </a:lnTo>
                <a:lnTo>
                  <a:pt x="2584" y="768"/>
                </a:lnTo>
                <a:lnTo>
                  <a:pt x="2592" y="784"/>
                </a:lnTo>
                <a:lnTo>
                  <a:pt x="2608" y="800"/>
                </a:lnTo>
                <a:lnTo>
                  <a:pt x="2608" y="816"/>
                </a:lnTo>
                <a:lnTo>
                  <a:pt x="2632" y="840"/>
                </a:lnTo>
                <a:lnTo>
                  <a:pt x="2648" y="840"/>
                </a:lnTo>
                <a:lnTo>
                  <a:pt x="2664" y="848"/>
                </a:lnTo>
                <a:lnTo>
                  <a:pt x="2680" y="856"/>
                </a:lnTo>
                <a:lnTo>
                  <a:pt x="2696" y="864"/>
                </a:lnTo>
                <a:lnTo>
                  <a:pt x="2696" y="880"/>
                </a:lnTo>
                <a:lnTo>
                  <a:pt x="2704" y="896"/>
                </a:lnTo>
                <a:lnTo>
                  <a:pt x="2712" y="920"/>
                </a:lnTo>
                <a:lnTo>
                  <a:pt x="2720" y="936"/>
                </a:lnTo>
                <a:lnTo>
                  <a:pt x="2728" y="952"/>
                </a:lnTo>
                <a:lnTo>
                  <a:pt x="2736" y="968"/>
                </a:lnTo>
                <a:lnTo>
                  <a:pt x="2752" y="976"/>
                </a:lnTo>
                <a:lnTo>
                  <a:pt x="2760" y="1000"/>
                </a:lnTo>
                <a:lnTo>
                  <a:pt x="2776" y="1008"/>
                </a:lnTo>
                <a:lnTo>
                  <a:pt x="2776" y="1024"/>
                </a:lnTo>
                <a:lnTo>
                  <a:pt x="2776" y="1040"/>
                </a:lnTo>
                <a:lnTo>
                  <a:pt x="2792" y="1056"/>
                </a:lnTo>
                <a:lnTo>
                  <a:pt x="2808" y="1064"/>
                </a:lnTo>
                <a:lnTo>
                  <a:pt x="2816" y="1080"/>
                </a:lnTo>
                <a:lnTo>
                  <a:pt x="2832" y="1088"/>
                </a:lnTo>
                <a:lnTo>
                  <a:pt x="2848" y="1096"/>
                </a:lnTo>
                <a:lnTo>
                  <a:pt x="2864" y="1120"/>
                </a:lnTo>
                <a:lnTo>
                  <a:pt x="2872" y="1136"/>
                </a:lnTo>
                <a:lnTo>
                  <a:pt x="2904" y="1160"/>
                </a:lnTo>
                <a:lnTo>
                  <a:pt x="2912" y="1176"/>
                </a:lnTo>
                <a:lnTo>
                  <a:pt x="2928" y="1192"/>
                </a:lnTo>
                <a:lnTo>
                  <a:pt x="2944" y="1208"/>
                </a:lnTo>
                <a:lnTo>
                  <a:pt x="2960" y="1216"/>
                </a:lnTo>
                <a:lnTo>
                  <a:pt x="2968" y="1232"/>
                </a:lnTo>
                <a:lnTo>
                  <a:pt x="2984" y="1232"/>
                </a:lnTo>
                <a:lnTo>
                  <a:pt x="3000" y="1240"/>
                </a:lnTo>
                <a:lnTo>
                  <a:pt x="3008" y="1264"/>
                </a:lnTo>
                <a:lnTo>
                  <a:pt x="3024" y="1280"/>
                </a:lnTo>
                <a:lnTo>
                  <a:pt x="3040" y="1304"/>
                </a:lnTo>
                <a:lnTo>
                  <a:pt x="3056" y="1320"/>
                </a:lnTo>
                <a:lnTo>
                  <a:pt x="3072" y="1336"/>
                </a:lnTo>
                <a:lnTo>
                  <a:pt x="3096" y="1352"/>
                </a:lnTo>
                <a:lnTo>
                  <a:pt x="3104" y="1376"/>
                </a:lnTo>
                <a:lnTo>
                  <a:pt x="3120" y="1384"/>
                </a:lnTo>
                <a:lnTo>
                  <a:pt x="3136" y="1392"/>
                </a:lnTo>
                <a:lnTo>
                  <a:pt x="3160" y="1408"/>
                </a:lnTo>
                <a:lnTo>
                  <a:pt x="3176" y="1432"/>
                </a:lnTo>
                <a:lnTo>
                  <a:pt x="3192" y="1440"/>
                </a:lnTo>
                <a:lnTo>
                  <a:pt x="3208" y="1456"/>
                </a:lnTo>
                <a:lnTo>
                  <a:pt x="3224" y="1464"/>
                </a:lnTo>
                <a:lnTo>
                  <a:pt x="3232" y="1480"/>
                </a:lnTo>
                <a:lnTo>
                  <a:pt x="3232" y="1496"/>
                </a:lnTo>
                <a:lnTo>
                  <a:pt x="3240" y="1512"/>
                </a:lnTo>
                <a:lnTo>
                  <a:pt x="3256" y="1536"/>
                </a:lnTo>
                <a:lnTo>
                  <a:pt x="3264" y="1552"/>
                </a:lnTo>
                <a:lnTo>
                  <a:pt x="3280" y="1568"/>
                </a:lnTo>
                <a:lnTo>
                  <a:pt x="3296" y="1584"/>
                </a:lnTo>
                <a:lnTo>
                  <a:pt x="3312" y="1584"/>
                </a:lnTo>
                <a:lnTo>
                  <a:pt x="3328" y="1608"/>
                </a:lnTo>
                <a:lnTo>
                  <a:pt x="3344" y="1616"/>
                </a:lnTo>
                <a:lnTo>
                  <a:pt x="3360" y="1624"/>
                </a:lnTo>
                <a:lnTo>
                  <a:pt x="3376" y="1640"/>
                </a:lnTo>
                <a:lnTo>
                  <a:pt x="3392" y="1640"/>
                </a:lnTo>
                <a:lnTo>
                  <a:pt x="3400" y="1656"/>
                </a:lnTo>
                <a:lnTo>
                  <a:pt x="3424" y="1656"/>
                </a:lnTo>
                <a:lnTo>
                  <a:pt x="3440" y="1672"/>
                </a:lnTo>
                <a:lnTo>
                  <a:pt x="3456" y="1680"/>
                </a:lnTo>
                <a:lnTo>
                  <a:pt x="3472" y="1696"/>
                </a:lnTo>
                <a:lnTo>
                  <a:pt x="3496" y="1712"/>
                </a:lnTo>
                <a:lnTo>
                  <a:pt x="3512" y="1720"/>
                </a:lnTo>
                <a:lnTo>
                  <a:pt x="3528" y="1736"/>
                </a:lnTo>
                <a:lnTo>
                  <a:pt x="3544" y="1744"/>
                </a:lnTo>
                <a:lnTo>
                  <a:pt x="3560" y="1752"/>
                </a:lnTo>
                <a:lnTo>
                  <a:pt x="3576" y="1760"/>
                </a:lnTo>
                <a:lnTo>
                  <a:pt x="3592" y="1768"/>
                </a:lnTo>
                <a:lnTo>
                  <a:pt x="3624" y="1776"/>
                </a:lnTo>
                <a:lnTo>
                  <a:pt x="3640" y="1784"/>
                </a:lnTo>
                <a:lnTo>
                  <a:pt x="3656" y="1792"/>
                </a:lnTo>
                <a:lnTo>
                  <a:pt x="3672" y="1800"/>
                </a:lnTo>
                <a:lnTo>
                  <a:pt x="3688" y="1808"/>
                </a:lnTo>
                <a:lnTo>
                  <a:pt x="3704" y="1816"/>
                </a:lnTo>
                <a:lnTo>
                  <a:pt x="3728" y="1816"/>
                </a:lnTo>
                <a:lnTo>
                  <a:pt x="3744" y="1824"/>
                </a:lnTo>
                <a:lnTo>
                  <a:pt x="3760" y="1832"/>
                </a:lnTo>
                <a:lnTo>
                  <a:pt x="3768" y="1848"/>
                </a:lnTo>
                <a:lnTo>
                  <a:pt x="3784" y="1856"/>
                </a:lnTo>
                <a:lnTo>
                  <a:pt x="3800" y="1864"/>
                </a:lnTo>
                <a:lnTo>
                  <a:pt x="3816" y="1864"/>
                </a:lnTo>
                <a:lnTo>
                  <a:pt x="3840" y="1880"/>
                </a:lnTo>
                <a:lnTo>
                  <a:pt x="3856" y="1888"/>
                </a:lnTo>
                <a:lnTo>
                  <a:pt x="3872" y="1888"/>
                </a:lnTo>
                <a:lnTo>
                  <a:pt x="3888" y="1888"/>
                </a:lnTo>
                <a:lnTo>
                  <a:pt x="3904" y="1896"/>
                </a:lnTo>
                <a:lnTo>
                  <a:pt x="3920" y="1904"/>
                </a:lnTo>
                <a:lnTo>
                  <a:pt x="3936" y="1904"/>
                </a:lnTo>
                <a:lnTo>
                  <a:pt x="3952" y="1904"/>
                </a:lnTo>
                <a:lnTo>
                  <a:pt x="3968" y="1904"/>
                </a:lnTo>
                <a:lnTo>
                  <a:pt x="3984" y="1904"/>
                </a:lnTo>
                <a:lnTo>
                  <a:pt x="4000" y="1904"/>
                </a:lnTo>
                <a:lnTo>
                  <a:pt x="4016" y="1904"/>
                </a:lnTo>
                <a:lnTo>
                  <a:pt x="4032" y="1904"/>
                </a:lnTo>
                <a:lnTo>
                  <a:pt x="4048" y="1912"/>
                </a:lnTo>
                <a:lnTo>
                  <a:pt x="4064" y="1920"/>
                </a:lnTo>
                <a:lnTo>
                  <a:pt x="4080" y="1920"/>
                </a:lnTo>
                <a:lnTo>
                  <a:pt x="4096" y="1920"/>
                </a:lnTo>
                <a:lnTo>
                  <a:pt x="4112" y="1920"/>
                </a:lnTo>
                <a:lnTo>
                  <a:pt x="4128" y="1920"/>
                </a:lnTo>
                <a:lnTo>
                  <a:pt x="4144" y="1920"/>
                </a:lnTo>
                <a:lnTo>
                  <a:pt x="4160" y="1920"/>
                </a:lnTo>
                <a:lnTo>
                  <a:pt x="4176" y="1920"/>
                </a:lnTo>
                <a:lnTo>
                  <a:pt x="4192" y="1920"/>
                </a:lnTo>
                <a:lnTo>
                  <a:pt x="4208" y="1920"/>
                </a:lnTo>
                <a:lnTo>
                  <a:pt x="4224" y="1920"/>
                </a:lnTo>
                <a:lnTo>
                  <a:pt x="4240" y="1920"/>
                </a:lnTo>
                <a:lnTo>
                  <a:pt x="4256" y="1912"/>
                </a:lnTo>
                <a:lnTo>
                  <a:pt x="4272" y="1904"/>
                </a:lnTo>
                <a:lnTo>
                  <a:pt x="4288" y="1896"/>
                </a:lnTo>
                <a:lnTo>
                  <a:pt x="4304" y="1896"/>
                </a:lnTo>
                <a:lnTo>
                  <a:pt x="4320" y="1888"/>
                </a:lnTo>
                <a:lnTo>
                  <a:pt x="4360" y="1888"/>
                </a:lnTo>
                <a:lnTo>
                  <a:pt x="4376" y="1888"/>
                </a:lnTo>
                <a:lnTo>
                  <a:pt x="4392" y="1888"/>
                </a:lnTo>
                <a:lnTo>
                  <a:pt x="4408" y="1880"/>
                </a:lnTo>
                <a:lnTo>
                  <a:pt x="4424" y="1880"/>
                </a:lnTo>
                <a:lnTo>
                  <a:pt x="4440" y="1872"/>
                </a:lnTo>
                <a:lnTo>
                  <a:pt x="4456" y="1864"/>
                </a:lnTo>
                <a:lnTo>
                  <a:pt x="4472" y="1848"/>
                </a:lnTo>
                <a:lnTo>
                  <a:pt x="4480" y="1824"/>
                </a:lnTo>
                <a:lnTo>
                  <a:pt x="4496" y="1816"/>
                </a:lnTo>
                <a:lnTo>
                  <a:pt x="4504" y="1800"/>
                </a:lnTo>
                <a:lnTo>
                  <a:pt x="4520" y="1792"/>
                </a:lnTo>
                <a:lnTo>
                  <a:pt x="4536" y="1776"/>
                </a:lnTo>
                <a:lnTo>
                  <a:pt x="4552" y="1768"/>
                </a:lnTo>
                <a:lnTo>
                  <a:pt x="4576" y="1752"/>
                </a:lnTo>
                <a:lnTo>
                  <a:pt x="4592" y="1736"/>
                </a:lnTo>
                <a:lnTo>
                  <a:pt x="4600" y="1720"/>
                </a:lnTo>
                <a:lnTo>
                  <a:pt x="4600" y="1704"/>
                </a:lnTo>
                <a:lnTo>
                  <a:pt x="4616" y="1680"/>
                </a:lnTo>
                <a:lnTo>
                  <a:pt x="4632" y="1656"/>
                </a:lnTo>
                <a:lnTo>
                  <a:pt x="4648" y="1640"/>
                </a:lnTo>
                <a:lnTo>
                  <a:pt x="4656" y="1624"/>
                </a:lnTo>
                <a:lnTo>
                  <a:pt x="4672" y="1616"/>
                </a:lnTo>
                <a:lnTo>
                  <a:pt x="4688" y="1600"/>
                </a:lnTo>
                <a:lnTo>
                  <a:pt x="4704" y="1592"/>
                </a:lnTo>
                <a:lnTo>
                  <a:pt x="4728" y="1584"/>
                </a:lnTo>
                <a:lnTo>
                  <a:pt x="4752" y="1568"/>
                </a:lnTo>
                <a:lnTo>
                  <a:pt x="4768" y="1560"/>
                </a:lnTo>
                <a:lnTo>
                  <a:pt x="4784" y="1552"/>
                </a:lnTo>
                <a:lnTo>
                  <a:pt x="4800" y="1544"/>
                </a:lnTo>
                <a:lnTo>
                  <a:pt x="4816" y="1528"/>
                </a:lnTo>
                <a:lnTo>
                  <a:pt x="4832" y="1520"/>
                </a:lnTo>
                <a:lnTo>
                  <a:pt x="4840" y="1504"/>
                </a:lnTo>
                <a:lnTo>
                  <a:pt x="4856" y="1496"/>
                </a:lnTo>
                <a:lnTo>
                  <a:pt x="4864" y="1480"/>
                </a:lnTo>
                <a:lnTo>
                  <a:pt x="4880" y="1472"/>
                </a:lnTo>
                <a:lnTo>
                  <a:pt x="4896" y="1464"/>
                </a:lnTo>
                <a:lnTo>
                  <a:pt x="4904" y="1448"/>
                </a:lnTo>
                <a:lnTo>
                  <a:pt x="4928" y="1440"/>
                </a:lnTo>
                <a:lnTo>
                  <a:pt x="4928" y="1424"/>
                </a:lnTo>
                <a:lnTo>
                  <a:pt x="4944" y="1408"/>
                </a:lnTo>
                <a:lnTo>
                  <a:pt x="4952" y="1392"/>
                </a:lnTo>
                <a:lnTo>
                  <a:pt x="4968" y="137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844550" y="2971800"/>
            <a:ext cx="1206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 rot="10800000" flipH="1">
            <a:off x="1225550" y="2901950"/>
            <a:ext cx="139700" cy="63500"/>
          </a:xfrm>
          <a:prstGeom prst="triangle">
            <a:avLst>
              <a:gd name="adj" fmla="val 4999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55663" y="2489200"/>
            <a:ext cx="11668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Reservoir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 rot="300000">
            <a:off x="1757363" y="3282950"/>
            <a:ext cx="3446462" cy="6191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 rot="2760000">
            <a:off x="4954588" y="3933825"/>
            <a:ext cx="1411288" cy="650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6737350" y="4521200"/>
            <a:ext cx="1206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AutoShape 12"/>
          <p:cNvSpPr>
            <a:spLocks noChangeArrowheads="1"/>
          </p:cNvSpPr>
          <p:nvPr/>
        </p:nvSpPr>
        <p:spPr bwMode="auto">
          <a:xfrm rot="10800000" flipH="1">
            <a:off x="7118350" y="4451350"/>
            <a:ext cx="139700" cy="63500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 rot="300000">
            <a:off x="2474913" y="2903538"/>
            <a:ext cx="18002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Tunnel/Pipeline</a:t>
            </a: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6773863" y="4851400"/>
            <a:ext cx="12160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Tail water</a:t>
            </a:r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 rot="720000">
            <a:off x="6178550" y="4476750"/>
            <a:ext cx="812800" cy="889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5911850" y="4222750"/>
            <a:ext cx="317500" cy="317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5897563" y="4191000"/>
            <a:ext cx="336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T</a:t>
            </a:r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5961063" y="3581400"/>
            <a:ext cx="10969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Penstock</a:t>
            </a:r>
          </a:p>
        </p:txBody>
      </p:sp>
      <p:sp>
        <p:nvSpPr>
          <p:cNvPr id="43027" name="Freeform 19"/>
          <p:cNvSpPr>
            <a:spLocks/>
          </p:cNvSpPr>
          <p:nvPr/>
        </p:nvSpPr>
        <p:spPr bwMode="auto">
          <a:xfrm>
            <a:off x="4876800" y="2590800"/>
            <a:ext cx="230188" cy="839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8"/>
              </a:cxn>
              <a:cxn ang="0">
                <a:pos x="144" y="528"/>
              </a:cxn>
              <a:cxn ang="0">
                <a:pos x="144" y="0"/>
              </a:cxn>
            </a:cxnLst>
            <a:rect l="0" t="0" r="r" b="b"/>
            <a:pathLst>
              <a:path w="145" h="529">
                <a:moveTo>
                  <a:pt x="0" y="0"/>
                </a:moveTo>
                <a:lnTo>
                  <a:pt x="0" y="528"/>
                </a:lnTo>
                <a:lnTo>
                  <a:pt x="144" y="528"/>
                </a:lnTo>
                <a:lnTo>
                  <a:pt x="144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8" name="AutoShape 20"/>
          <p:cNvSpPr>
            <a:spLocks noChangeArrowheads="1"/>
          </p:cNvSpPr>
          <p:nvPr/>
        </p:nvSpPr>
        <p:spPr bwMode="auto">
          <a:xfrm rot="10800000" flipH="1">
            <a:off x="4959350" y="2901950"/>
            <a:ext cx="139700" cy="63500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4883150" y="2978150"/>
            <a:ext cx="215900" cy="444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4883150" y="2971800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4953000" y="3352800"/>
            <a:ext cx="76200" cy="762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508000" y="3505200"/>
            <a:ext cx="5219700" cy="3352800"/>
          </a:xfrm>
          <a:noFill/>
          <a:ln/>
        </p:spPr>
        <p:txBody>
          <a:bodyPr lIns="90488" tIns="44450" rIns="90488" bIns="44450"/>
          <a:lstStyle/>
          <a:p>
            <a:r>
              <a:rPr lang="en-US" sz="2400"/>
              <a:t>Reduces amplitude of pressure fluctuations in ________ by reflecting incoming pressure waves</a:t>
            </a:r>
          </a:p>
          <a:p>
            <a:r>
              <a:rPr lang="en-US" sz="2400"/>
              <a:t>Decreases cycle time of pressure wave in the penstock</a:t>
            </a:r>
          </a:p>
          <a:p>
            <a:r>
              <a:rPr lang="en-US" sz="2400"/>
              <a:t>Start-up/shut-down time for turbine can be reduced (better response to load changes)</a:t>
            </a: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5922963" y="2540000"/>
            <a:ext cx="12731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Surge tank</a:t>
            </a:r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 flipH="1">
            <a:off x="5099050" y="2743200"/>
            <a:ext cx="85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2855913" y="3816350"/>
            <a:ext cx="107156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tunnel</a:t>
            </a:r>
          </a:p>
        </p:txBody>
      </p:sp>
      <p:sp>
        <p:nvSpPr>
          <p:cNvPr id="43036" name="AutoShape 2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40613" y="6278563"/>
            <a:ext cx="1687512" cy="523875"/>
          </a:xfrm>
          <a:prstGeom prst="actionButtonBlank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Surge tanks</a:t>
            </a:r>
          </a:p>
        </p:txBody>
      </p:sp>
      <p:sp>
        <p:nvSpPr>
          <p:cNvPr id="43037" name="Line 29"/>
          <p:cNvSpPr>
            <a:spLocks noChangeShapeType="1"/>
          </p:cNvSpPr>
          <p:nvPr/>
        </p:nvSpPr>
        <p:spPr bwMode="auto">
          <a:xfrm flipH="1">
            <a:off x="5645150" y="3789363"/>
            <a:ext cx="344488" cy="80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References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Chaudhry, M. H. 1987. Applied Hydraulic Transients. New York, Van Nostrand Reinhold Company.</a:t>
            </a:r>
          </a:p>
          <a:p>
            <a:r>
              <a:rPr lang="en-US"/>
              <a:t>Wylie, E. B. and V. L. Streeter. 1983. Fluid Transients. Ann Arbor, FEB Press.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reeform 2"/>
          <p:cNvSpPr>
            <a:spLocks/>
          </p:cNvSpPr>
          <p:nvPr/>
        </p:nvSpPr>
        <p:spPr bwMode="auto">
          <a:xfrm>
            <a:off x="660400" y="4508500"/>
            <a:ext cx="8142288" cy="2147888"/>
          </a:xfrm>
          <a:custGeom>
            <a:avLst/>
            <a:gdLst/>
            <a:ahLst/>
            <a:cxnLst>
              <a:cxn ang="0">
                <a:pos x="64" y="8"/>
              </a:cxn>
              <a:cxn ang="0">
                <a:pos x="144" y="16"/>
              </a:cxn>
              <a:cxn ang="0">
                <a:pos x="224" y="32"/>
              </a:cxn>
              <a:cxn ang="0">
                <a:pos x="304" y="32"/>
              </a:cxn>
              <a:cxn ang="0">
                <a:pos x="384" y="40"/>
              </a:cxn>
              <a:cxn ang="0">
                <a:pos x="472" y="80"/>
              </a:cxn>
              <a:cxn ang="0">
                <a:pos x="608" y="136"/>
              </a:cxn>
              <a:cxn ang="0">
                <a:pos x="712" y="168"/>
              </a:cxn>
              <a:cxn ang="0">
                <a:pos x="800" y="192"/>
              </a:cxn>
              <a:cxn ang="0">
                <a:pos x="880" y="192"/>
              </a:cxn>
              <a:cxn ang="0">
                <a:pos x="984" y="200"/>
              </a:cxn>
              <a:cxn ang="0">
                <a:pos x="1072" y="232"/>
              </a:cxn>
              <a:cxn ang="0">
                <a:pos x="1168" y="280"/>
              </a:cxn>
              <a:cxn ang="0">
                <a:pos x="1272" y="328"/>
              </a:cxn>
              <a:cxn ang="0">
                <a:pos x="1360" y="352"/>
              </a:cxn>
              <a:cxn ang="0">
                <a:pos x="1472" y="384"/>
              </a:cxn>
              <a:cxn ang="0">
                <a:pos x="1552" y="408"/>
              </a:cxn>
              <a:cxn ang="0">
                <a:pos x="1640" y="432"/>
              </a:cxn>
              <a:cxn ang="0">
                <a:pos x="1720" y="456"/>
              </a:cxn>
              <a:cxn ang="0">
                <a:pos x="1848" y="504"/>
              </a:cxn>
              <a:cxn ang="0">
                <a:pos x="1936" y="536"/>
              </a:cxn>
              <a:cxn ang="0">
                <a:pos x="2040" y="576"/>
              </a:cxn>
              <a:cxn ang="0">
                <a:pos x="2128" y="600"/>
              </a:cxn>
              <a:cxn ang="0">
                <a:pos x="2232" y="648"/>
              </a:cxn>
              <a:cxn ang="0">
                <a:pos x="2352" y="688"/>
              </a:cxn>
              <a:cxn ang="0">
                <a:pos x="2440" y="720"/>
              </a:cxn>
              <a:cxn ang="0">
                <a:pos x="2544" y="744"/>
              </a:cxn>
              <a:cxn ang="0">
                <a:pos x="2632" y="792"/>
              </a:cxn>
              <a:cxn ang="0">
                <a:pos x="2736" y="832"/>
              </a:cxn>
              <a:cxn ang="0">
                <a:pos x="2840" y="872"/>
              </a:cxn>
              <a:cxn ang="0">
                <a:pos x="2936" y="872"/>
              </a:cxn>
              <a:cxn ang="0">
                <a:pos x="3064" y="904"/>
              </a:cxn>
              <a:cxn ang="0">
                <a:pos x="3176" y="944"/>
              </a:cxn>
              <a:cxn ang="0">
                <a:pos x="3288" y="992"/>
              </a:cxn>
              <a:cxn ang="0">
                <a:pos x="3384" y="1008"/>
              </a:cxn>
              <a:cxn ang="0">
                <a:pos x="3464" y="1016"/>
              </a:cxn>
              <a:cxn ang="0">
                <a:pos x="3544" y="1016"/>
              </a:cxn>
              <a:cxn ang="0">
                <a:pos x="3648" y="1040"/>
              </a:cxn>
              <a:cxn ang="0">
                <a:pos x="3768" y="1080"/>
              </a:cxn>
              <a:cxn ang="0">
                <a:pos x="3880" y="1112"/>
              </a:cxn>
              <a:cxn ang="0">
                <a:pos x="3992" y="1136"/>
              </a:cxn>
              <a:cxn ang="0">
                <a:pos x="4072" y="1136"/>
              </a:cxn>
              <a:cxn ang="0">
                <a:pos x="4160" y="1136"/>
              </a:cxn>
              <a:cxn ang="0">
                <a:pos x="4248" y="1144"/>
              </a:cxn>
              <a:cxn ang="0">
                <a:pos x="4344" y="1176"/>
              </a:cxn>
              <a:cxn ang="0">
                <a:pos x="4544" y="1232"/>
              </a:cxn>
              <a:cxn ang="0">
                <a:pos x="4680" y="1288"/>
              </a:cxn>
              <a:cxn ang="0">
                <a:pos x="4768" y="1304"/>
              </a:cxn>
              <a:cxn ang="0">
                <a:pos x="4856" y="1296"/>
              </a:cxn>
              <a:cxn ang="0">
                <a:pos x="4944" y="1312"/>
              </a:cxn>
              <a:cxn ang="0">
                <a:pos x="5048" y="1336"/>
              </a:cxn>
            </a:cxnLst>
            <a:rect l="0" t="0" r="r" b="b"/>
            <a:pathLst>
              <a:path w="5129" h="1353">
                <a:moveTo>
                  <a:pt x="0" y="8"/>
                </a:moveTo>
                <a:lnTo>
                  <a:pt x="16" y="0"/>
                </a:lnTo>
                <a:lnTo>
                  <a:pt x="32" y="0"/>
                </a:lnTo>
                <a:lnTo>
                  <a:pt x="48" y="8"/>
                </a:lnTo>
                <a:lnTo>
                  <a:pt x="64" y="8"/>
                </a:lnTo>
                <a:lnTo>
                  <a:pt x="80" y="8"/>
                </a:lnTo>
                <a:lnTo>
                  <a:pt x="96" y="16"/>
                </a:lnTo>
                <a:lnTo>
                  <a:pt x="112" y="16"/>
                </a:lnTo>
                <a:lnTo>
                  <a:pt x="128" y="16"/>
                </a:lnTo>
                <a:lnTo>
                  <a:pt x="144" y="16"/>
                </a:lnTo>
                <a:lnTo>
                  <a:pt x="160" y="16"/>
                </a:lnTo>
                <a:lnTo>
                  <a:pt x="176" y="16"/>
                </a:lnTo>
                <a:lnTo>
                  <a:pt x="192" y="16"/>
                </a:lnTo>
                <a:lnTo>
                  <a:pt x="208" y="16"/>
                </a:lnTo>
                <a:lnTo>
                  <a:pt x="224" y="32"/>
                </a:lnTo>
                <a:lnTo>
                  <a:pt x="240" y="32"/>
                </a:lnTo>
                <a:lnTo>
                  <a:pt x="256" y="32"/>
                </a:lnTo>
                <a:lnTo>
                  <a:pt x="272" y="32"/>
                </a:lnTo>
                <a:lnTo>
                  <a:pt x="288" y="32"/>
                </a:lnTo>
                <a:lnTo>
                  <a:pt x="304" y="32"/>
                </a:lnTo>
                <a:lnTo>
                  <a:pt x="320" y="32"/>
                </a:lnTo>
                <a:lnTo>
                  <a:pt x="336" y="40"/>
                </a:lnTo>
                <a:lnTo>
                  <a:pt x="352" y="40"/>
                </a:lnTo>
                <a:lnTo>
                  <a:pt x="368" y="40"/>
                </a:lnTo>
                <a:lnTo>
                  <a:pt x="384" y="40"/>
                </a:lnTo>
                <a:lnTo>
                  <a:pt x="408" y="56"/>
                </a:lnTo>
                <a:lnTo>
                  <a:pt x="424" y="64"/>
                </a:lnTo>
                <a:lnTo>
                  <a:pt x="440" y="64"/>
                </a:lnTo>
                <a:lnTo>
                  <a:pt x="456" y="72"/>
                </a:lnTo>
                <a:lnTo>
                  <a:pt x="472" y="80"/>
                </a:lnTo>
                <a:lnTo>
                  <a:pt x="504" y="96"/>
                </a:lnTo>
                <a:lnTo>
                  <a:pt x="536" y="104"/>
                </a:lnTo>
                <a:lnTo>
                  <a:pt x="568" y="112"/>
                </a:lnTo>
                <a:lnTo>
                  <a:pt x="592" y="128"/>
                </a:lnTo>
                <a:lnTo>
                  <a:pt x="608" y="136"/>
                </a:lnTo>
                <a:lnTo>
                  <a:pt x="640" y="144"/>
                </a:lnTo>
                <a:lnTo>
                  <a:pt x="656" y="152"/>
                </a:lnTo>
                <a:lnTo>
                  <a:pt x="672" y="160"/>
                </a:lnTo>
                <a:lnTo>
                  <a:pt x="696" y="168"/>
                </a:lnTo>
                <a:lnTo>
                  <a:pt x="712" y="168"/>
                </a:lnTo>
                <a:lnTo>
                  <a:pt x="736" y="168"/>
                </a:lnTo>
                <a:lnTo>
                  <a:pt x="752" y="176"/>
                </a:lnTo>
                <a:lnTo>
                  <a:pt x="768" y="184"/>
                </a:lnTo>
                <a:lnTo>
                  <a:pt x="784" y="192"/>
                </a:lnTo>
                <a:lnTo>
                  <a:pt x="800" y="192"/>
                </a:lnTo>
                <a:lnTo>
                  <a:pt x="816" y="192"/>
                </a:lnTo>
                <a:lnTo>
                  <a:pt x="832" y="192"/>
                </a:lnTo>
                <a:lnTo>
                  <a:pt x="848" y="192"/>
                </a:lnTo>
                <a:lnTo>
                  <a:pt x="864" y="192"/>
                </a:lnTo>
                <a:lnTo>
                  <a:pt x="880" y="192"/>
                </a:lnTo>
                <a:lnTo>
                  <a:pt x="896" y="192"/>
                </a:lnTo>
                <a:lnTo>
                  <a:pt x="912" y="192"/>
                </a:lnTo>
                <a:lnTo>
                  <a:pt x="928" y="192"/>
                </a:lnTo>
                <a:lnTo>
                  <a:pt x="960" y="192"/>
                </a:lnTo>
                <a:lnTo>
                  <a:pt x="984" y="200"/>
                </a:lnTo>
                <a:lnTo>
                  <a:pt x="1000" y="208"/>
                </a:lnTo>
                <a:lnTo>
                  <a:pt x="1016" y="216"/>
                </a:lnTo>
                <a:lnTo>
                  <a:pt x="1032" y="224"/>
                </a:lnTo>
                <a:lnTo>
                  <a:pt x="1048" y="224"/>
                </a:lnTo>
                <a:lnTo>
                  <a:pt x="1072" y="232"/>
                </a:lnTo>
                <a:lnTo>
                  <a:pt x="1088" y="240"/>
                </a:lnTo>
                <a:lnTo>
                  <a:pt x="1104" y="248"/>
                </a:lnTo>
                <a:lnTo>
                  <a:pt x="1128" y="256"/>
                </a:lnTo>
                <a:lnTo>
                  <a:pt x="1144" y="264"/>
                </a:lnTo>
                <a:lnTo>
                  <a:pt x="1168" y="280"/>
                </a:lnTo>
                <a:lnTo>
                  <a:pt x="1192" y="288"/>
                </a:lnTo>
                <a:lnTo>
                  <a:pt x="1208" y="296"/>
                </a:lnTo>
                <a:lnTo>
                  <a:pt x="1232" y="312"/>
                </a:lnTo>
                <a:lnTo>
                  <a:pt x="1248" y="312"/>
                </a:lnTo>
                <a:lnTo>
                  <a:pt x="1272" y="328"/>
                </a:lnTo>
                <a:lnTo>
                  <a:pt x="1296" y="328"/>
                </a:lnTo>
                <a:lnTo>
                  <a:pt x="1312" y="336"/>
                </a:lnTo>
                <a:lnTo>
                  <a:pt x="1328" y="344"/>
                </a:lnTo>
                <a:lnTo>
                  <a:pt x="1344" y="344"/>
                </a:lnTo>
                <a:lnTo>
                  <a:pt x="1360" y="352"/>
                </a:lnTo>
                <a:lnTo>
                  <a:pt x="1376" y="352"/>
                </a:lnTo>
                <a:lnTo>
                  <a:pt x="1392" y="352"/>
                </a:lnTo>
                <a:lnTo>
                  <a:pt x="1408" y="360"/>
                </a:lnTo>
                <a:lnTo>
                  <a:pt x="1456" y="376"/>
                </a:lnTo>
                <a:lnTo>
                  <a:pt x="1472" y="384"/>
                </a:lnTo>
                <a:lnTo>
                  <a:pt x="1488" y="392"/>
                </a:lnTo>
                <a:lnTo>
                  <a:pt x="1504" y="392"/>
                </a:lnTo>
                <a:lnTo>
                  <a:pt x="1520" y="400"/>
                </a:lnTo>
                <a:lnTo>
                  <a:pt x="1536" y="400"/>
                </a:lnTo>
                <a:lnTo>
                  <a:pt x="1552" y="408"/>
                </a:lnTo>
                <a:lnTo>
                  <a:pt x="1568" y="408"/>
                </a:lnTo>
                <a:lnTo>
                  <a:pt x="1584" y="408"/>
                </a:lnTo>
                <a:lnTo>
                  <a:pt x="1600" y="416"/>
                </a:lnTo>
                <a:lnTo>
                  <a:pt x="1624" y="416"/>
                </a:lnTo>
                <a:lnTo>
                  <a:pt x="1640" y="432"/>
                </a:lnTo>
                <a:lnTo>
                  <a:pt x="1656" y="432"/>
                </a:lnTo>
                <a:lnTo>
                  <a:pt x="1672" y="432"/>
                </a:lnTo>
                <a:lnTo>
                  <a:pt x="1688" y="440"/>
                </a:lnTo>
                <a:lnTo>
                  <a:pt x="1704" y="448"/>
                </a:lnTo>
                <a:lnTo>
                  <a:pt x="1720" y="456"/>
                </a:lnTo>
                <a:lnTo>
                  <a:pt x="1736" y="456"/>
                </a:lnTo>
                <a:lnTo>
                  <a:pt x="1760" y="464"/>
                </a:lnTo>
                <a:lnTo>
                  <a:pt x="1792" y="488"/>
                </a:lnTo>
                <a:lnTo>
                  <a:pt x="1832" y="504"/>
                </a:lnTo>
                <a:lnTo>
                  <a:pt x="1848" y="504"/>
                </a:lnTo>
                <a:lnTo>
                  <a:pt x="1864" y="512"/>
                </a:lnTo>
                <a:lnTo>
                  <a:pt x="1880" y="520"/>
                </a:lnTo>
                <a:lnTo>
                  <a:pt x="1896" y="528"/>
                </a:lnTo>
                <a:lnTo>
                  <a:pt x="1912" y="536"/>
                </a:lnTo>
                <a:lnTo>
                  <a:pt x="1936" y="536"/>
                </a:lnTo>
                <a:lnTo>
                  <a:pt x="1960" y="544"/>
                </a:lnTo>
                <a:lnTo>
                  <a:pt x="1976" y="560"/>
                </a:lnTo>
                <a:lnTo>
                  <a:pt x="2008" y="560"/>
                </a:lnTo>
                <a:lnTo>
                  <a:pt x="2024" y="568"/>
                </a:lnTo>
                <a:lnTo>
                  <a:pt x="2040" y="576"/>
                </a:lnTo>
                <a:lnTo>
                  <a:pt x="2056" y="576"/>
                </a:lnTo>
                <a:lnTo>
                  <a:pt x="2072" y="576"/>
                </a:lnTo>
                <a:lnTo>
                  <a:pt x="2088" y="576"/>
                </a:lnTo>
                <a:lnTo>
                  <a:pt x="2104" y="592"/>
                </a:lnTo>
                <a:lnTo>
                  <a:pt x="2128" y="600"/>
                </a:lnTo>
                <a:lnTo>
                  <a:pt x="2144" y="608"/>
                </a:lnTo>
                <a:lnTo>
                  <a:pt x="2168" y="616"/>
                </a:lnTo>
                <a:lnTo>
                  <a:pt x="2192" y="632"/>
                </a:lnTo>
                <a:lnTo>
                  <a:pt x="2216" y="640"/>
                </a:lnTo>
                <a:lnTo>
                  <a:pt x="2232" y="648"/>
                </a:lnTo>
                <a:lnTo>
                  <a:pt x="2248" y="648"/>
                </a:lnTo>
                <a:lnTo>
                  <a:pt x="2280" y="664"/>
                </a:lnTo>
                <a:lnTo>
                  <a:pt x="2296" y="672"/>
                </a:lnTo>
                <a:lnTo>
                  <a:pt x="2320" y="680"/>
                </a:lnTo>
                <a:lnTo>
                  <a:pt x="2352" y="688"/>
                </a:lnTo>
                <a:lnTo>
                  <a:pt x="2368" y="696"/>
                </a:lnTo>
                <a:lnTo>
                  <a:pt x="2384" y="704"/>
                </a:lnTo>
                <a:lnTo>
                  <a:pt x="2400" y="704"/>
                </a:lnTo>
                <a:lnTo>
                  <a:pt x="2416" y="712"/>
                </a:lnTo>
                <a:lnTo>
                  <a:pt x="2440" y="720"/>
                </a:lnTo>
                <a:lnTo>
                  <a:pt x="2456" y="720"/>
                </a:lnTo>
                <a:lnTo>
                  <a:pt x="2488" y="728"/>
                </a:lnTo>
                <a:lnTo>
                  <a:pt x="2504" y="736"/>
                </a:lnTo>
                <a:lnTo>
                  <a:pt x="2528" y="744"/>
                </a:lnTo>
                <a:lnTo>
                  <a:pt x="2544" y="744"/>
                </a:lnTo>
                <a:lnTo>
                  <a:pt x="2560" y="752"/>
                </a:lnTo>
                <a:lnTo>
                  <a:pt x="2576" y="760"/>
                </a:lnTo>
                <a:lnTo>
                  <a:pt x="2600" y="776"/>
                </a:lnTo>
                <a:lnTo>
                  <a:pt x="2616" y="784"/>
                </a:lnTo>
                <a:lnTo>
                  <a:pt x="2632" y="792"/>
                </a:lnTo>
                <a:lnTo>
                  <a:pt x="2648" y="800"/>
                </a:lnTo>
                <a:lnTo>
                  <a:pt x="2672" y="808"/>
                </a:lnTo>
                <a:lnTo>
                  <a:pt x="2696" y="816"/>
                </a:lnTo>
                <a:lnTo>
                  <a:pt x="2720" y="824"/>
                </a:lnTo>
                <a:lnTo>
                  <a:pt x="2736" y="832"/>
                </a:lnTo>
                <a:lnTo>
                  <a:pt x="2752" y="840"/>
                </a:lnTo>
                <a:lnTo>
                  <a:pt x="2768" y="848"/>
                </a:lnTo>
                <a:lnTo>
                  <a:pt x="2792" y="856"/>
                </a:lnTo>
                <a:lnTo>
                  <a:pt x="2816" y="856"/>
                </a:lnTo>
                <a:lnTo>
                  <a:pt x="2840" y="872"/>
                </a:lnTo>
                <a:lnTo>
                  <a:pt x="2856" y="872"/>
                </a:lnTo>
                <a:lnTo>
                  <a:pt x="2872" y="872"/>
                </a:lnTo>
                <a:lnTo>
                  <a:pt x="2896" y="872"/>
                </a:lnTo>
                <a:lnTo>
                  <a:pt x="2912" y="872"/>
                </a:lnTo>
                <a:lnTo>
                  <a:pt x="2936" y="872"/>
                </a:lnTo>
                <a:lnTo>
                  <a:pt x="2968" y="880"/>
                </a:lnTo>
                <a:lnTo>
                  <a:pt x="2992" y="888"/>
                </a:lnTo>
                <a:lnTo>
                  <a:pt x="3008" y="888"/>
                </a:lnTo>
                <a:lnTo>
                  <a:pt x="3040" y="896"/>
                </a:lnTo>
                <a:lnTo>
                  <a:pt x="3064" y="904"/>
                </a:lnTo>
                <a:lnTo>
                  <a:pt x="3104" y="912"/>
                </a:lnTo>
                <a:lnTo>
                  <a:pt x="3120" y="920"/>
                </a:lnTo>
                <a:lnTo>
                  <a:pt x="3136" y="928"/>
                </a:lnTo>
                <a:lnTo>
                  <a:pt x="3152" y="936"/>
                </a:lnTo>
                <a:lnTo>
                  <a:pt x="3176" y="944"/>
                </a:lnTo>
                <a:lnTo>
                  <a:pt x="3200" y="952"/>
                </a:lnTo>
                <a:lnTo>
                  <a:pt x="3216" y="960"/>
                </a:lnTo>
                <a:lnTo>
                  <a:pt x="3240" y="968"/>
                </a:lnTo>
                <a:lnTo>
                  <a:pt x="3256" y="976"/>
                </a:lnTo>
                <a:lnTo>
                  <a:pt x="3288" y="992"/>
                </a:lnTo>
                <a:lnTo>
                  <a:pt x="3312" y="1000"/>
                </a:lnTo>
                <a:lnTo>
                  <a:pt x="3328" y="1008"/>
                </a:lnTo>
                <a:lnTo>
                  <a:pt x="3344" y="1008"/>
                </a:lnTo>
                <a:lnTo>
                  <a:pt x="3360" y="1008"/>
                </a:lnTo>
                <a:lnTo>
                  <a:pt x="3384" y="1008"/>
                </a:lnTo>
                <a:lnTo>
                  <a:pt x="3400" y="1008"/>
                </a:lnTo>
                <a:lnTo>
                  <a:pt x="3416" y="1008"/>
                </a:lnTo>
                <a:lnTo>
                  <a:pt x="3432" y="1016"/>
                </a:lnTo>
                <a:lnTo>
                  <a:pt x="3448" y="1016"/>
                </a:lnTo>
                <a:lnTo>
                  <a:pt x="3464" y="1016"/>
                </a:lnTo>
                <a:lnTo>
                  <a:pt x="3480" y="1016"/>
                </a:lnTo>
                <a:lnTo>
                  <a:pt x="3496" y="1016"/>
                </a:lnTo>
                <a:lnTo>
                  <a:pt x="3512" y="1016"/>
                </a:lnTo>
                <a:lnTo>
                  <a:pt x="3528" y="1016"/>
                </a:lnTo>
                <a:lnTo>
                  <a:pt x="3544" y="1016"/>
                </a:lnTo>
                <a:lnTo>
                  <a:pt x="3560" y="1016"/>
                </a:lnTo>
                <a:lnTo>
                  <a:pt x="3576" y="1024"/>
                </a:lnTo>
                <a:lnTo>
                  <a:pt x="3600" y="1032"/>
                </a:lnTo>
                <a:lnTo>
                  <a:pt x="3616" y="1032"/>
                </a:lnTo>
                <a:lnTo>
                  <a:pt x="3648" y="1040"/>
                </a:lnTo>
                <a:lnTo>
                  <a:pt x="3664" y="1048"/>
                </a:lnTo>
                <a:lnTo>
                  <a:pt x="3688" y="1048"/>
                </a:lnTo>
                <a:lnTo>
                  <a:pt x="3704" y="1056"/>
                </a:lnTo>
                <a:lnTo>
                  <a:pt x="3736" y="1072"/>
                </a:lnTo>
                <a:lnTo>
                  <a:pt x="3768" y="1080"/>
                </a:lnTo>
                <a:lnTo>
                  <a:pt x="3792" y="1080"/>
                </a:lnTo>
                <a:lnTo>
                  <a:pt x="3816" y="1088"/>
                </a:lnTo>
                <a:lnTo>
                  <a:pt x="3832" y="1096"/>
                </a:lnTo>
                <a:lnTo>
                  <a:pt x="3864" y="1104"/>
                </a:lnTo>
                <a:lnTo>
                  <a:pt x="3880" y="1112"/>
                </a:lnTo>
                <a:lnTo>
                  <a:pt x="3896" y="1120"/>
                </a:lnTo>
                <a:lnTo>
                  <a:pt x="3920" y="1120"/>
                </a:lnTo>
                <a:lnTo>
                  <a:pt x="3936" y="1136"/>
                </a:lnTo>
                <a:lnTo>
                  <a:pt x="3976" y="1136"/>
                </a:lnTo>
                <a:lnTo>
                  <a:pt x="3992" y="1136"/>
                </a:lnTo>
                <a:lnTo>
                  <a:pt x="4008" y="1136"/>
                </a:lnTo>
                <a:lnTo>
                  <a:pt x="4024" y="1136"/>
                </a:lnTo>
                <a:lnTo>
                  <a:pt x="4040" y="1136"/>
                </a:lnTo>
                <a:lnTo>
                  <a:pt x="4056" y="1136"/>
                </a:lnTo>
                <a:lnTo>
                  <a:pt x="4072" y="1136"/>
                </a:lnTo>
                <a:lnTo>
                  <a:pt x="4096" y="1136"/>
                </a:lnTo>
                <a:lnTo>
                  <a:pt x="4112" y="1136"/>
                </a:lnTo>
                <a:lnTo>
                  <a:pt x="4128" y="1136"/>
                </a:lnTo>
                <a:lnTo>
                  <a:pt x="4144" y="1136"/>
                </a:lnTo>
                <a:lnTo>
                  <a:pt x="4160" y="1136"/>
                </a:lnTo>
                <a:lnTo>
                  <a:pt x="4184" y="1144"/>
                </a:lnTo>
                <a:lnTo>
                  <a:pt x="4200" y="1144"/>
                </a:lnTo>
                <a:lnTo>
                  <a:pt x="4216" y="1144"/>
                </a:lnTo>
                <a:lnTo>
                  <a:pt x="4232" y="1144"/>
                </a:lnTo>
                <a:lnTo>
                  <a:pt x="4248" y="1144"/>
                </a:lnTo>
                <a:lnTo>
                  <a:pt x="4264" y="1152"/>
                </a:lnTo>
                <a:lnTo>
                  <a:pt x="4280" y="1160"/>
                </a:lnTo>
                <a:lnTo>
                  <a:pt x="4304" y="1168"/>
                </a:lnTo>
                <a:lnTo>
                  <a:pt x="4320" y="1168"/>
                </a:lnTo>
                <a:lnTo>
                  <a:pt x="4344" y="1176"/>
                </a:lnTo>
                <a:lnTo>
                  <a:pt x="4368" y="1184"/>
                </a:lnTo>
                <a:lnTo>
                  <a:pt x="4392" y="1184"/>
                </a:lnTo>
                <a:lnTo>
                  <a:pt x="4424" y="1192"/>
                </a:lnTo>
                <a:lnTo>
                  <a:pt x="4488" y="1208"/>
                </a:lnTo>
                <a:lnTo>
                  <a:pt x="4544" y="1232"/>
                </a:lnTo>
                <a:lnTo>
                  <a:pt x="4576" y="1240"/>
                </a:lnTo>
                <a:lnTo>
                  <a:pt x="4608" y="1248"/>
                </a:lnTo>
                <a:lnTo>
                  <a:pt x="4640" y="1272"/>
                </a:lnTo>
                <a:lnTo>
                  <a:pt x="4664" y="1280"/>
                </a:lnTo>
                <a:lnTo>
                  <a:pt x="4680" y="1288"/>
                </a:lnTo>
                <a:lnTo>
                  <a:pt x="4704" y="1296"/>
                </a:lnTo>
                <a:lnTo>
                  <a:pt x="4720" y="1304"/>
                </a:lnTo>
                <a:lnTo>
                  <a:pt x="4736" y="1304"/>
                </a:lnTo>
                <a:lnTo>
                  <a:pt x="4752" y="1304"/>
                </a:lnTo>
                <a:lnTo>
                  <a:pt x="4768" y="1304"/>
                </a:lnTo>
                <a:lnTo>
                  <a:pt x="4792" y="1288"/>
                </a:lnTo>
                <a:lnTo>
                  <a:pt x="4808" y="1288"/>
                </a:lnTo>
                <a:lnTo>
                  <a:pt x="4824" y="1288"/>
                </a:lnTo>
                <a:lnTo>
                  <a:pt x="4840" y="1288"/>
                </a:lnTo>
                <a:lnTo>
                  <a:pt x="4856" y="1296"/>
                </a:lnTo>
                <a:lnTo>
                  <a:pt x="4872" y="1304"/>
                </a:lnTo>
                <a:lnTo>
                  <a:pt x="4888" y="1304"/>
                </a:lnTo>
                <a:lnTo>
                  <a:pt x="4904" y="1304"/>
                </a:lnTo>
                <a:lnTo>
                  <a:pt x="4920" y="1312"/>
                </a:lnTo>
                <a:lnTo>
                  <a:pt x="4944" y="1312"/>
                </a:lnTo>
                <a:lnTo>
                  <a:pt x="4960" y="1312"/>
                </a:lnTo>
                <a:lnTo>
                  <a:pt x="4976" y="1320"/>
                </a:lnTo>
                <a:lnTo>
                  <a:pt x="4992" y="1328"/>
                </a:lnTo>
                <a:lnTo>
                  <a:pt x="5024" y="1328"/>
                </a:lnTo>
                <a:lnTo>
                  <a:pt x="5048" y="1336"/>
                </a:lnTo>
                <a:lnTo>
                  <a:pt x="5064" y="1336"/>
                </a:lnTo>
                <a:lnTo>
                  <a:pt x="5088" y="1344"/>
                </a:lnTo>
                <a:lnTo>
                  <a:pt x="5104" y="1344"/>
                </a:lnTo>
                <a:lnTo>
                  <a:pt x="5128" y="1352"/>
                </a:lnTo>
              </a:path>
            </a:pathLst>
          </a:custGeom>
          <a:noFill/>
          <a:ln w="127000" cap="rnd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7702550" y="1835150"/>
            <a:ext cx="635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Use of Hydraulic Transients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5613400" cy="28956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/>
              <a:t>There is an old technology that used hydraulic transients to lift water from a stream to a higher elevation. The device was called a “Ram Pump”and it made a rhythmic clacking noise. </a:t>
            </a:r>
          </a:p>
          <a:p>
            <a:pPr>
              <a:lnSpc>
                <a:spcPct val="90000"/>
              </a:lnSpc>
            </a:pPr>
            <a:r>
              <a:rPr lang="en-US" sz="2800"/>
              <a:t>How did it work?</a:t>
            </a:r>
          </a:p>
        </p:txBody>
      </p:sp>
      <p:sp>
        <p:nvSpPr>
          <p:cNvPr id="44038" name="Rectangle 6" descr="Light horizontal"/>
          <p:cNvSpPr>
            <a:spLocks noChangeArrowheads="1"/>
          </p:cNvSpPr>
          <p:nvPr/>
        </p:nvSpPr>
        <p:spPr bwMode="auto">
          <a:xfrm>
            <a:off x="7169150" y="2292350"/>
            <a:ext cx="749300" cy="825500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hlink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AutoShape 7" descr="Diagonal brick"/>
          <p:cNvSpPr>
            <a:spLocks noChangeArrowheads="1"/>
          </p:cNvSpPr>
          <p:nvPr/>
        </p:nvSpPr>
        <p:spPr bwMode="auto">
          <a:xfrm>
            <a:off x="7092950" y="1911350"/>
            <a:ext cx="901700" cy="368300"/>
          </a:xfrm>
          <a:prstGeom prst="triangle">
            <a:avLst>
              <a:gd name="adj" fmla="val 49995"/>
            </a:avLst>
          </a:prstGeom>
          <a:pattFill prst="diagBrick">
            <a:fgClr>
              <a:schemeClr val="tx1"/>
            </a:fgClr>
            <a:bgClr>
              <a:schemeClr val="accent2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Freeform 8"/>
          <p:cNvSpPr>
            <a:spLocks/>
          </p:cNvSpPr>
          <p:nvPr/>
        </p:nvSpPr>
        <p:spPr bwMode="auto">
          <a:xfrm>
            <a:off x="8166100" y="2743200"/>
            <a:ext cx="141288" cy="2909888"/>
          </a:xfrm>
          <a:custGeom>
            <a:avLst/>
            <a:gdLst/>
            <a:ahLst/>
            <a:cxnLst>
              <a:cxn ang="0">
                <a:pos x="0" y="2160"/>
              </a:cxn>
              <a:cxn ang="0">
                <a:pos x="0" y="0"/>
              </a:cxn>
              <a:cxn ang="0">
                <a:pos x="96" y="0"/>
              </a:cxn>
              <a:cxn ang="0">
                <a:pos x="96" y="48"/>
              </a:cxn>
            </a:cxnLst>
            <a:rect l="0" t="0" r="r" b="b"/>
            <a:pathLst>
              <a:path w="97" h="2161">
                <a:moveTo>
                  <a:pt x="0" y="2160"/>
                </a:moveTo>
                <a:lnTo>
                  <a:pt x="0" y="0"/>
                </a:lnTo>
                <a:lnTo>
                  <a:pt x="96" y="0"/>
                </a:lnTo>
                <a:lnTo>
                  <a:pt x="96" y="4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1" name="AutoShape 9"/>
          <p:cNvSpPr>
            <a:spLocks noChangeArrowheads="1"/>
          </p:cNvSpPr>
          <p:nvPr/>
        </p:nvSpPr>
        <p:spPr bwMode="auto">
          <a:xfrm rot="-10800000" flipH="1" flipV="1">
            <a:off x="8235950" y="2901950"/>
            <a:ext cx="215900" cy="215900"/>
          </a:xfrm>
          <a:custGeom>
            <a:avLst/>
            <a:gdLst>
              <a:gd name="G0" fmla="+- 5399 0 0"/>
              <a:gd name="G1" fmla="+- 21600 0 5399"/>
              <a:gd name="G2" fmla="*/ 5399 1 2"/>
              <a:gd name="G3" fmla="+- 21600 0 G2"/>
              <a:gd name="G4" fmla="+/ 5399 21600 2"/>
              <a:gd name="G5" fmla="+/ G1 0 2"/>
              <a:gd name="G6" fmla="*/ 21600 21600 5399"/>
              <a:gd name="G7" fmla="*/ G6 1 2"/>
              <a:gd name="G8" fmla="+- 21600 0 G7"/>
              <a:gd name="G9" fmla="*/ 21600 1 2"/>
              <a:gd name="G10" fmla="+- 5399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6635750" y="3124200"/>
            <a:ext cx="227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7473950" y="2520950"/>
            <a:ext cx="2159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7581900" y="25209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7473950" y="2667000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160963" y="4170363"/>
            <a:ext cx="24828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High pressure pipe</a:t>
            </a: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7931150" y="4419600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Freeform 16"/>
          <p:cNvSpPr>
            <a:spLocks/>
          </p:cNvSpPr>
          <p:nvPr/>
        </p:nvSpPr>
        <p:spPr bwMode="auto">
          <a:xfrm>
            <a:off x="609600" y="4495800"/>
            <a:ext cx="7469188" cy="1754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0" y="48"/>
              </a:cxn>
              <a:cxn ang="0">
                <a:pos x="4704" y="1104"/>
              </a:cxn>
            </a:cxnLst>
            <a:rect l="0" t="0" r="r" b="b"/>
            <a:pathLst>
              <a:path w="4705" h="1105">
                <a:moveTo>
                  <a:pt x="0" y="0"/>
                </a:moveTo>
                <a:lnTo>
                  <a:pt x="720" y="48"/>
                </a:lnTo>
                <a:lnTo>
                  <a:pt x="4704" y="110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8439150" y="6280150"/>
            <a:ext cx="2921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1350963" y="5160963"/>
            <a:ext cx="10429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Stream</a:t>
            </a:r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 flipV="1">
            <a:off x="2520950" y="5099050"/>
            <a:ext cx="4445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4856163" y="6380163"/>
            <a:ext cx="15430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Ram Pump</a:t>
            </a: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 flipV="1">
            <a:off x="6559550" y="6318250"/>
            <a:ext cx="13589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4475163" y="4856163"/>
            <a:ext cx="16271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Source pipe</a:t>
            </a:r>
          </a:p>
        </p:txBody>
      </p:sp>
      <p:sp>
        <p:nvSpPr>
          <p:cNvPr id="44055" name="Line 23"/>
          <p:cNvSpPr>
            <a:spLocks noChangeShapeType="1"/>
          </p:cNvSpPr>
          <p:nvPr/>
        </p:nvSpPr>
        <p:spPr bwMode="auto">
          <a:xfrm flipH="1">
            <a:off x="4337050" y="5111750"/>
            <a:ext cx="2413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056" name="Object 24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7904163" y="5630863"/>
          <a:ext cx="6254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name="Photo Editor Photo" r:id="rId4" imgW="2734057" imgH="3390476" progId="MSPhotoEd.3">
                  <p:embed/>
                </p:oleObj>
              </mc:Choice>
              <mc:Fallback>
                <p:oleObj name="Photo Editor Photo" r:id="rId4" imgW="2734057" imgH="3390476" progId="MSPhotoEd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4163" y="5630863"/>
                        <a:ext cx="62547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Minimum valve closure time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would you stop a pipeline full of water in the minimum time possible without bursting the pipe?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78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76250" y="3613150"/>
          <a:ext cx="2779713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2" name="Equation" r:id="rId3" imgW="2781000" imgH="761760" progId="Equation.DSMT4">
                  <p:embed/>
                </p:oleObj>
              </mc:Choice>
              <mc:Fallback>
                <p:oleObj name="Equation" r:id="rId3" imgW="2781000" imgH="761760" progId="Equation.DSMT4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3613150"/>
                        <a:ext cx="2779713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90538" y="4741863"/>
          <a:ext cx="4100512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3" name="Equation" r:id="rId5" imgW="4101840" imgH="914400" progId="Equation.DSMT4">
                  <p:embed/>
                </p:oleObj>
              </mc:Choice>
              <mc:Fallback>
                <p:oleObj name="Equation" r:id="rId5" imgW="4101840" imgH="914400" progId="Equation.DSMT4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4741863"/>
                        <a:ext cx="4100512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5473700" y="3751263"/>
          <a:ext cx="2146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4" name="Equation" r:id="rId7" imgW="2145960" imgH="863280" progId="Equation.DSMT4">
                  <p:embed/>
                </p:oleObj>
              </mc:Choice>
              <mc:Fallback>
                <p:oleObj name="Equation" r:id="rId7" imgW="2145960" imgH="8632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3751263"/>
                        <a:ext cx="2146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786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89550" y="4843463"/>
            <a:ext cx="3651250" cy="165576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graphicFrame>
        <p:nvGraphicFramePr>
          <p:cNvPr id="75787" name="Object 11"/>
          <p:cNvGraphicFramePr>
            <a:graphicFrameLocks noChangeAspect="1"/>
          </p:cNvGraphicFramePr>
          <p:nvPr/>
        </p:nvGraphicFramePr>
        <p:xfrm>
          <a:off x="5392738" y="3090863"/>
          <a:ext cx="31750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5" name="Equation" r:id="rId10" imgW="3174840" imgH="419040" progId="Equation.DSMT4">
                  <p:embed/>
                </p:oleObj>
              </mc:Choice>
              <mc:Fallback>
                <p:oleObj name="Equation" r:id="rId10" imgW="3174840" imgH="4190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738" y="3090863"/>
                        <a:ext cx="31750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z="4000"/>
              <a:t>Simplify: no head loss and hold pressure constant</a:t>
            </a:r>
          </a:p>
        </p:txBody>
      </p:sp>
      <p:graphicFrame>
        <p:nvGraphicFramePr>
          <p:cNvPr id="7885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5763" y="1946275"/>
          <a:ext cx="4100512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5" name="Equation" r:id="rId3" imgW="4101840" imgH="914400" progId="Equation.DSMT4">
                  <p:embed/>
                </p:oleObj>
              </mc:Choice>
              <mc:Fallback>
                <p:oleObj name="Equation" r:id="rId3" imgW="4101840" imgH="914400" progId="Equation.DSMT4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1946275"/>
                        <a:ext cx="4100512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5763" y="3109913"/>
          <a:ext cx="3300412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6" name="Equation" r:id="rId5" imgW="3301920" imgH="863280" progId="Equation.DSMT4">
                  <p:embed/>
                </p:oleObj>
              </mc:Choice>
              <mc:Fallback>
                <p:oleObj name="Equation" r:id="rId5" imgW="3301920" imgH="863280" progId="Equation.DSMT4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3109913"/>
                        <a:ext cx="3300412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5763" y="4224338"/>
          <a:ext cx="2881312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7" name="Equation" r:id="rId7" imgW="2882880" imgH="863280" progId="Equation.DSMT4">
                  <p:embed/>
                </p:oleObj>
              </mc:Choice>
              <mc:Fallback>
                <p:oleObj name="Equation" r:id="rId7" imgW="2882880" imgH="863280" progId="Equation.DSMT4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4224338"/>
                        <a:ext cx="2881312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5763" y="5338763"/>
          <a:ext cx="2551112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8" name="Equation" r:id="rId9" imgW="2552400" imgH="1257120" progId="Equation.DSMT4">
                  <p:embed/>
                </p:oleObj>
              </mc:Choice>
              <mc:Fallback>
                <p:oleObj name="Equation" r:id="rId9" imgW="2552400" imgH="1257120" progId="Equation.DSMT4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5338763"/>
                        <a:ext cx="2551112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8857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62563" y="1795463"/>
            <a:ext cx="3651250" cy="165576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4030663" y="4141788"/>
            <a:ext cx="4894262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Integrate from 0 to t and from Q to 0 (changes sign)</a:t>
            </a:r>
          </a:p>
        </p:txBody>
      </p:sp>
      <p:graphicFrame>
        <p:nvGraphicFramePr>
          <p:cNvPr id="78859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46600" y="5259388"/>
          <a:ext cx="20193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9" name="Equation" r:id="rId12" imgW="2019240" imgH="1257120" progId="Equation.DSMT4">
                  <p:embed/>
                </p:oleObj>
              </mc:Choice>
              <mc:Fallback>
                <p:oleObj name="Equation" r:id="rId12" imgW="2019240" imgH="1257120" progId="Equation.DSMT4">
                  <p:embed/>
                  <p:pic>
                    <p:nvPicPr>
                      <p:cNvPr id="0" name="Picture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5259388"/>
                        <a:ext cx="201930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5386388" cy="1143000"/>
          </a:xfrm>
          <a:effectLst/>
        </p:spPr>
        <p:txBody>
          <a:bodyPr/>
          <a:lstStyle/>
          <a:p>
            <a:r>
              <a:rPr lang="en-US" sz="4000"/>
              <a:t>Back to Ram Pump: Pump Phase</a:t>
            </a:r>
          </a:p>
        </p:txBody>
      </p:sp>
      <p:sp>
        <p:nvSpPr>
          <p:cNvPr id="80900" name="Freeform 4"/>
          <p:cNvSpPr>
            <a:spLocks/>
          </p:cNvSpPr>
          <p:nvPr/>
        </p:nvSpPr>
        <p:spPr bwMode="auto">
          <a:xfrm>
            <a:off x="660400" y="4508500"/>
            <a:ext cx="8142288" cy="2147888"/>
          </a:xfrm>
          <a:custGeom>
            <a:avLst/>
            <a:gdLst/>
            <a:ahLst/>
            <a:cxnLst>
              <a:cxn ang="0">
                <a:pos x="64" y="8"/>
              </a:cxn>
              <a:cxn ang="0">
                <a:pos x="144" y="16"/>
              </a:cxn>
              <a:cxn ang="0">
                <a:pos x="224" y="32"/>
              </a:cxn>
              <a:cxn ang="0">
                <a:pos x="304" y="32"/>
              </a:cxn>
              <a:cxn ang="0">
                <a:pos x="384" y="40"/>
              </a:cxn>
              <a:cxn ang="0">
                <a:pos x="472" y="80"/>
              </a:cxn>
              <a:cxn ang="0">
                <a:pos x="608" y="136"/>
              </a:cxn>
              <a:cxn ang="0">
                <a:pos x="712" y="168"/>
              </a:cxn>
              <a:cxn ang="0">
                <a:pos x="800" y="192"/>
              </a:cxn>
              <a:cxn ang="0">
                <a:pos x="880" y="192"/>
              </a:cxn>
              <a:cxn ang="0">
                <a:pos x="984" y="200"/>
              </a:cxn>
              <a:cxn ang="0">
                <a:pos x="1072" y="232"/>
              </a:cxn>
              <a:cxn ang="0">
                <a:pos x="1168" y="280"/>
              </a:cxn>
              <a:cxn ang="0">
                <a:pos x="1272" y="328"/>
              </a:cxn>
              <a:cxn ang="0">
                <a:pos x="1360" y="352"/>
              </a:cxn>
              <a:cxn ang="0">
                <a:pos x="1472" y="384"/>
              </a:cxn>
              <a:cxn ang="0">
                <a:pos x="1552" y="408"/>
              </a:cxn>
              <a:cxn ang="0">
                <a:pos x="1640" y="432"/>
              </a:cxn>
              <a:cxn ang="0">
                <a:pos x="1720" y="456"/>
              </a:cxn>
              <a:cxn ang="0">
                <a:pos x="1848" y="504"/>
              </a:cxn>
              <a:cxn ang="0">
                <a:pos x="1936" y="536"/>
              </a:cxn>
              <a:cxn ang="0">
                <a:pos x="2040" y="576"/>
              </a:cxn>
              <a:cxn ang="0">
                <a:pos x="2128" y="600"/>
              </a:cxn>
              <a:cxn ang="0">
                <a:pos x="2232" y="648"/>
              </a:cxn>
              <a:cxn ang="0">
                <a:pos x="2352" y="688"/>
              </a:cxn>
              <a:cxn ang="0">
                <a:pos x="2440" y="720"/>
              </a:cxn>
              <a:cxn ang="0">
                <a:pos x="2544" y="744"/>
              </a:cxn>
              <a:cxn ang="0">
                <a:pos x="2632" y="792"/>
              </a:cxn>
              <a:cxn ang="0">
                <a:pos x="2736" y="832"/>
              </a:cxn>
              <a:cxn ang="0">
                <a:pos x="2840" y="872"/>
              </a:cxn>
              <a:cxn ang="0">
                <a:pos x="2936" y="872"/>
              </a:cxn>
              <a:cxn ang="0">
                <a:pos x="3064" y="904"/>
              </a:cxn>
              <a:cxn ang="0">
                <a:pos x="3176" y="944"/>
              </a:cxn>
              <a:cxn ang="0">
                <a:pos x="3288" y="992"/>
              </a:cxn>
              <a:cxn ang="0">
                <a:pos x="3384" y="1008"/>
              </a:cxn>
              <a:cxn ang="0">
                <a:pos x="3464" y="1016"/>
              </a:cxn>
              <a:cxn ang="0">
                <a:pos x="3544" y="1016"/>
              </a:cxn>
              <a:cxn ang="0">
                <a:pos x="3648" y="1040"/>
              </a:cxn>
              <a:cxn ang="0">
                <a:pos x="3768" y="1080"/>
              </a:cxn>
              <a:cxn ang="0">
                <a:pos x="3880" y="1112"/>
              </a:cxn>
              <a:cxn ang="0">
                <a:pos x="3992" y="1136"/>
              </a:cxn>
              <a:cxn ang="0">
                <a:pos x="4072" y="1136"/>
              </a:cxn>
              <a:cxn ang="0">
                <a:pos x="4160" y="1136"/>
              </a:cxn>
              <a:cxn ang="0">
                <a:pos x="4248" y="1144"/>
              </a:cxn>
              <a:cxn ang="0">
                <a:pos x="4344" y="1176"/>
              </a:cxn>
              <a:cxn ang="0">
                <a:pos x="4544" y="1232"/>
              </a:cxn>
              <a:cxn ang="0">
                <a:pos x="4680" y="1288"/>
              </a:cxn>
              <a:cxn ang="0">
                <a:pos x="4768" y="1304"/>
              </a:cxn>
              <a:cxn ang="0">
                <a:pos x="4856" y="1296"/>
              </a:cxn>
              <a:cxn ang="0">
                <a:pos x="4944" y="1312"/>
              </a:cxn>
              <a:cxn ang="0">
                <a:pos x="5048" y="1336"/>
              </a:cxn>
            </a:cxnLst>
            <a:rect l="0" t="0" r="r" b="b"/>
            <a:pathLst>
              <a:path w="5129" h="1353">
                <a:moveTo>
                  <a:pt x="0" y="8"/>
                </a:moveTo>
                <a:lnTo>
                  <a:pt x="16" y="0"/>
                </a:lnTo>
                <a:lnTo>
                  <a:pt x="32" y="0"/>
                </a:lnTo>
                <a:lnTo>
                  <a:pt x="48" y="8"/>
                </a:lnTo>
                <a:lnTo>
                  <a:pt x="64" y="8"/>
                </a:lnTo>
                <a:lnTo>
                  <a:pt x="80" y="8"/>
                </a:lnTo>
                <a:lnTo>
                  <a:pt x="96" y="16"/>
                </a:lnTo>
                <a:lnTo>
                  <a:pt x="112" y="16"/>
                </a:lnTo>
                <a:lnTo>
                  <a:pt x="128" y="16"/>
                </a:lnTo>
                <a:lnTo>
                  <a:pt x="144" y="16"/>
                </a:lnTo>
                <a:lnTo>
                  <a:pt x="160" y="16"/>
                </a:lnTo>
                <a:lnTo>
                  <a:pt x="176" y="16"/>
                </a:lnTo>
                <a:lnTo>
                  <a:pt x="192" y="16"/>
                </a:lnTo>
                <a:lnTo>
                  <a:pt x="208" y="16"/>
                </a:lnTo>
                <a:lnTo>
                  <a:pt x="224" y="32"/>
                </a:lnTo>
                <a:lnTo>
                  <a:pt x="240" y="32"/>
                </a:lnTo>
                <a:lnTo>
                  <a:pt x="256" y="32"/>
                </a:lnTo>
                <a:lnTo>
                  <a:pt x="272" y="32"/>
                </a:lnTo>
                <a:lnTo>
                  <a:pt x="288" y="32"/>
                </a:lnTo>
                <a:lnTo>
                  <a:pt x="304" y="32"/>
                </a:lnTo>
                <a:lnTo>
                  <a:pt x="320" y="32"/>
                </a:lnTo>
                <a:lnTo>
                  <a:pt x="336" y="40"/>
                </a:lnTo>
                <a:lnTo>
                  <a:pt x="352" y="40"/>
                </a:lnTo>
                <a:lnTo>
                  <a:pt x="368" y="40"/>
                </a:lnTo>
                <a:lnTo>
                  <a:pt x="384" y="40"/>
                </a:lnTo>
                <a:lnTo>
                  <a:pt x="408" y="56"/>
                </a:lnTo>
                <a:lnTo>
                  <a:pt x="424" y="64"/>
                </a:lnTo>
                <a:lnTo>
                  <a:pt x="440" y="64"/>
                </a:lnTo>
                <a:lnTo>
                  <a:pt x="456" y="72"/>
                </a:lnTo>
                <a:lnTo>
                  <a:pt x="472" y="80"/>
                </a:lnTo>
                <a:lnTo>
                  <a:pt x="504" y="96"/>
                </a:lnTo>
                <a:lnTo>
                  <a:pt x="536" y="104"/>
                </a:lnTo>
                <a:lnTo>
                  <a:pt x="568" y="112"/>
                </a:lnTo>
                <a:lnTo>
                  <a:pt x="592" y="128"/>
                </a:lnTo>
                <a:lnTo>
                  <a:pt x="608" y="136"/>
                </a:lnTo>
                <a:lnTo>
                  <a:pt x="640" y="144"/>
                </a:lnTo>
                <a:lnTo>
                  <a:pt x="656" y="152"/>
                </a:lnTo>
                <a:lnTo>
                  <a:pt x="672" y="160"/>
                </a:lnTo>
                <a:lnTo>
                  <a:pt x="696" y="168"/>
                </a:lnTo>
                <a:lnTo>
                  <a:pt x="712" y="168"/>
                </a:lnTo>
                <a:lnTo>
                  <a:pt x="736" y="168"/>
                </a:lnTo>
                <a:lnTo>
                  <a:pt x="752" y="176"/>
                </a:lnTo>
                <a:lnTo>
                  <a:pt x="768" y="184"/>
                </a:lnTo>
                <a:lnTo>
                  <a:pt x="784" y="192"/>
                </a:lnTo>
                <a:lnTo>
                  <a:pt x="800" y="192"/>
                </a:lnTo>
                <a:lnTo>
                  <a:pt x="816" y="192"/>
                </a:lnTo>
                <a:lnTo>
                  <a:pt x="832" y="192"/>
                </a:lnTo>
                <a:lnTo>
                  <a:pt x="848" y="192"/>
                </a:lnTo>
                <a:lnTo>
                  <a:pt x="864" y="192"/>
                </a:lnTo>
                <a:lnTo>
                  <a:pt x="880" y="192"/>
                </a:lnTo>
                <a:lnTo>
                  <a:pt x="896" y="192"/>
                </a:lnTo>
                <a:lnTo>
                  <a:pt x="912" y="192"/>
                </a:lnTo>
                <a:lnTo>
                  <a:pt x="928" y="192"/>
                </a:lnTo>
                <a:lnTo>
                  <a:pt x="960" y="192"/>
                </a:lnTo>
                <a:lnTo>
                  <a:pt x="984" y="200"/>
                </a:lnTo>
                <a:lnTo>
                  <a:pt x="1000" y="208"/>
                </a:lnTo>
                <a:lnTo>
                  <a:pt x="1016" y="216"/>
                </a:lnTo>
                <a:lnTo>
                  <a:pt x="1032" y="224"/>
                </a:lnTo>
                <a:lnTo>
                  <a:pt x="1048" y="224"/>
                </a:lnTo>
                <a:lnTo>
                  <a:pt x="1072" y="232"/>
                </a:lnTo>
                <a:lnTo>
                  <a:pt x="1088" y="240"/>
                </a:lnTo>
                <a:lnTo>
                  <a:pt x="1104" y="248"/>
                </a:lnTo>
                <a:lnTo>
                  <a:pt x="1128" y="256"/>
                </a:lnTo>
                <a:lnTo>
                  <a:pt x="1144" y="264"/>
                </a:lnTo>
                <a:lnTo>
                  <a:pt x="1168" y="280"/>
                </a:lnTo>
                <a:lnTo>
                  <a:pt x="1192" y="288"/>
                </a:lnTo>
                <a:lnTo>
                  <a:pt x="1208" y="296"/>
                </a:lnTo>
                <a:lnTo>
                  <a:pt x="1232" y="312"/>
                </a:lnTo>
                <a:lnTo>
                  <a:pt x="1248" y="312"/>
                </a:lnTo>
                <a:lnTo>
                  <a:pt x="1272" y="328"/>
                </a:lnTo>
                <a:lnTo>
                  <a:pt x="1296" y="328"/>
                </a:lnTo>
                <a:lnTo>
                  <a:pt x="1312" y="336"/>
                </a:lnTo>
                <a:lnTo>
                  <a:pt x="1328" y="344"/>
                </a:lnTo>
                <a:lnTo>
                  <a:pt x="1344" y="344"/>
                </a:lnTo>
                <a:lnTo>
                  <a:pt x="1360" y="352"/>
                </a:lnTo>
                <a:lnTo>
                  <a:pt x="1376" y="352"/>
                </a:lnTo>
                <a:lnTo>
                  <a:pt x="1392" y="352"/>
                </a:lnTo>
                <a:lnTo>
                  <a:pt x="1408" y="360"/>
                </a:lnTo>
                <a:lnTo>
                  <a:pt x="1456" y="376"/>
                </a:lnTo>
                <a:lnTo>
                  <a:pt x="1472" y="384"/>
                </a:lnTo>
                <a:lnTo>
                  <a:pt x="1488" y="392"/>
                </a:lnTo>
                <a:lnTo>
                  <a:pt x="1504" y="392"/>
                </a:lnTo>
                <a:lnTo>
                  <a:pt x="1520" y="400"/>
                </a:lnTo>
                <a:lnTo>
                  <a:pt x="1536" y="400"/>
                </a:lnTo>
                <a:lnTo>
                  <a:pt x="1552" y="408"/>
                </a:lnTo>
                <a:lnTo>
                  <a:pt x="1568" y="408"/>
                </a:lnTo>
                <a:lnTo>
                  <a:pt x="1584" y="408"/>
                </a:lnTo>
                <a:lnTo>
                  <a:pt x="1600" y="416"/>
                </a:lnTo>
                <a:lnTo>
                  <a:pt x="1624" y="416"/>
                </a:lnTo>
                <a:lnTo>
                  <a:pt x="1640" y="432"/>
                </a:lnTo>
                <a:lnTo>
                  <a:pt x="1656" y="432"/>
                </a:lnTo>
                <a:lnTo>
                  <a:pt x="1672" y="432"/>
                </a:lnTo>
                <a:lnTo>
                  <a:pt x="1688" y="440"/>
                </a:lnTo>
                <a:lnTo>
                  <a:pt x="1704" y="448"/>
                </a:lnTo>
                <a:lnTo>
                  <a:pt x="1720" y="456"/>
                </a:lnTo>
                <a:lnTo>
                  <a:pt x="1736" y="456"/>
                </a:lnTo>
                <a:lnTo>
                  <a:pt x="1760" y="464"/>
                </a:lnTo>
                <a:lnTo>
                  <a:pt x="1792" y="488"/>
                </a:lnTo>
                <a:lnTo>
                  <a:pt x="1832" y="504"/>
                </a:lnTo>
                <a:lnTo>
                  <a:pt x="1848" y="504"/>
                </a:lnTo>
                <a:lnTo>
                  <a:pt x="1864" y="512"/>
                </a:lnTo>
                <a:lnTo>
                  <a:pt x="1880" y="520"/>
                </a:lnTo>
                <a:lnTo>
                  <a:pt x="1896" y="528"/>
                </a:lnTo>
                <a:lnTo>
                  <a:pt x="1912" y="536"/>
                </a:lnTo>
                <a:lnTo>
                  <a:pt x="1936" y="536"/>
                </a:lnTo>
                <a:lnTo>
                  <a:pt x="1960" y="544"/>
                </a:lnTo>
                <a:lnTo>
                  <a:pt x="1976" y="560"/>
                </a:lnTo>
                <a:lnTo>
                  <a:pt x="2008" y="560"/>
                </a:lnTo>
                <a:lnTo>
                  <a:pt x="2024" y="568"/>
                </a:lnTo>
                <a:lnTo>
                  <a:pt x="2040" y="576"/>
                </a:lnTo>
                <a:lnTo>
                  <a:pt x="2056" y="576"/>
                </a:lnTo>
                <a:lnTo>
                  <a:pt x="2072" y="576"/>
                </a:lnTo>
                <a:lnTo>
                  <a:pt x="2088" y="576"/>
                </a:lnTo>
                <a:lnTo>
                  <a:pt x="2104" y="592"/>
                </a:lnTo>
                <a:lnTo>
                  <a:pt x="2128" y="600"/>
                </a:lnTo>
                <a:lnTo>
                  <a:pt x="2144" y="608"/>
                </a:lnTo>
                <a:lnTo>
                  <a:pt x="2168" y="616"/>
                </a:lnTo>
                <a:lnTo>
                  <a:pt x="2192" y="632"/>
                </a:lnTo>
                <a:lnTo>
                  <a:pt x="2216" y="640"/>
                </a:lnTo>
                <a:lnTo>
                  <a:pt x="2232" y="648"/>
                </a:lnTo>
                <a:lnTo>
                  <a:pt x="2248" y="648"/>
                </a:lnTo>
                <a:lnTo>
                  <a:pt x="2280" y="664"/>
                </a:lnTo>
                <a:lnTo>
                  <a:pt x="2296" y="672"/>
                </a:lnTo>
                <a:lnTo>
                  <a:pt x="2320" y="680"/>
                </a:lnTo>
                <a:lnTo>
                  <a:pt x="2352" y="688"/>
                </a:lnTo>
                <a:lnTo>
                  <a:pt x="2368" y="696"/>
                </a:lnTo>
                <a:lnTo>
                  <a:pt x="2384" y="704"/>
                </a:lnTo>
                <a:lnTo>
                  <a:pt x="2400" y="704"/>
                </a:lnTo>
                <a:lnTo>
                  <a:pt x="2416" y="712"/>
                </a:lnTo>
                <a:lnTo>
                  <a:pt x="2440" y="720"/>
                </a:lnTo>
                <a:lnTo>
                  <a:pt x="2456" y="720"/>
                </a:lnTo>
                <a:lnTo>
                  <a:pt x="2488" y="728"/>
                </a:lnTo>
                <a:lnTo>
                  <a:pt x="2504" y="736"/>
                </a:lnTo>
                <a:lnTo>
                  <a:pt x="2528" y="744"/>
                </a:lnTo>
                <a:lnTo>
                  <a:pt x="2544" y="744"/>
                </a:lnTo>
                <a:lnTo>
                  <a:pt x="2560" y="752"/>
                </a:lnTo>
                <a:lnTo>
                  <a:pt x="2576" y="760"/>
                </a:lnTo>
                <a:lnTo>
                  <a:pt x="2600" y="776"/>
                </a:lnTo>
                <a:lnTo>
                  <a:pt x="2616" y="784"/>
                </a:lnTo>
                <a:lnTo>
                  <a:pt x="2632" y="792"/>
                </a:lnTo>
                <a:lnTo>
                  <a:pt x="2648" y="800"/>
                </a:lnTo>
                <a:lnTo>
                  <a:pt x="2672" y="808"/>
                </a:lnTo>
                <a:lnTo>
                  <a:pt x="2696" y="816"/>
                </a:lnTo>
                <a:lnTo>
                  <a:pt x="2720" y="824"/>
                </a:lnTo>
                <a:lnTo>
                  <a:pt x="2736" y="832"/>
                </a:lnTo>
                <a:lnTo>
                  <a:pt x="2752" y="840"/>
                </a:lnTo>
                <a:lnTo>
                  <a:pt x="2768" y="848"/>
                </a:lnTo>
                <a:lnTo>
                  <a:pt x="2792" y="856"/>
                </a:lnTo>
                <a:lnTo>
                  <a:pt x="2816" y="856"/>
                </a:lnTo>
                <a:lnTo>
                  <a:pt x="2840" y="872"/>
                </a:lnTo>
                <a:lnTo>
                  <a:pt x="2856" y="872"/>
                </a:lnTo>
                <a:lnTo>
                  <a:pt x="2872" y="872"/>
                </a:lnTo>
                <a:lnTo>
                  <a:pt x="2896" y="872"/>
                </a:lnTo>
                <a:lnTo>
                  <a:pt x="2912" y="872"/>
                </a:lnTo>
                <a:lnTo>
                  <a:pt x="2936" y="872"/>
                </a:lnTo>
                <a:lnTo>
                  <a:pt x="2968" y="880"/>
                </a:lnTo>
                <a:lnTo>
                  <a:pt x="2992" y="888"/>
                </a:lnTo>
                <a:lnTo>
                  <a:pt x="3008" y="888"/>
                </a:lnTo>
                <a:lnTo>
                  <a:pt x="3040" y="896"/>
                </a:lnTo>
                <a:lnTo>
                  <a:pt x="3064" y="904"/>
                </a:lnTo>
                <a:lnTo>
                  <a:pt x="3104" y="912"/>
                </a:lnTo>
                <a:lnTo>
                  <a:pt x="3120" y="920"/>
                </a:lnTo>
                <a:lnTo>
                  <a:pt x="3136" y="928"/>
                </a:lnTo>
                <a:lnTo>
                  <a:pt x="3152" y="936"/>
                </a:lnTo>
                <a:lnTo>
                  <a:pt x="3176" y="944"/>
                </a:lnTo>
                <a:lnTo>
                  <a:pt x="3200" y="952"/>
                </a:lnTo>
                <a:lnTo>
                  <a:pt x="3216" y="960"/>
                </a:lnTo>
                <a:lnTo>
                  <a:pt x="3240" y="968"/>
                </a:lnTo>
                <a:lnTo>
                  <a:pt x="3256" y="976"/>
                </a:lnTo>
                <a:lnTo>
                  <a:pt x="3288" y="992"/>
                </a:lnTo>
                <a:lnTo>
                  <a:pt x="3312" y="1000"/>
                </a:lnTo>
                <a:lnTo>
                  <a:pt x="3328" y="1008"/>
                </a:lnTo>
                <a:lnTo>
                  <a:pt x="3344" y="1008"/>
                </a:lnTo>
                <a:lnTo>
                  <a:pt x="3360" y="1008"/>
                </a:lnTo>
                <a:lnTo>
                  <a:pt x="3384" y="1008"/>
                </a:lnTo>
                <a:lnTo>
                  <a:pt x="3400" y="1008"/>
                </a:lnTo>
                <a:lnTo>
                  <a:pt x="3416" y="1008"/>
                </a:lnTo>
                <a:lnTo>
                  <a:pt x="3432" y="1016"/>
                </a:lnTo>
                <a:lnTo>
                  <a:pt x="3448" y="1016"/>
                </a:lnTo>
                <a:lnTo>
                  <a:pt x="3464" y="1016"/>
                </a:lnTo>
                <a:lnTo>
                  <a:pt x="3480" y="1016"/>
                </a:lnTo>
                <a:lnTo>
                  <a:pt x="3496" y="1016"/>
                </a:lnTo>
                <a:lnTo>
                  <a:pt x="3512" y="1016"/>
                </a:lnTo>
                <a:lnTo>
                  <a:pt x="3528" y="1016"/>
                </a:lnTo>
                <a:lnTo>
                  <a:pt x="3544" y="1016"/>
                </a:lnTo>
                <a:lnTo>
                  <a:pt x="3560" y="1016"/>
                </a:lnTo>
                <a:lnTo>
                  <a:pt x="3576" y="1024"/>
                </a:lnTo>
                <a:lnTo>
                  <a:pt x="3600" y="1032"/>
                </a:lnTo>
                <a:lnTo>
                  <a:pt x="3616" y="1032"/>
                </a:lnTo>
                <a:lnTo>
                  <a:pt x="3648" y="1040"/>
                </a:lnTo>
                <a:lnTo>
                  <a:pt x="3664" y="1048"/>
                </a:lnTo>
                <a:lnTo>
                  <a:pt x="3688" y="1048"/>
                </a:lnTo>
                <a:lnTo>
                  <a:pt x="3704" y="1056"/>
                </a:lnTo>
                <a:lnTo>
                  <a:pt x="3736" y="1072"/>
                </a:lnTo>
                <a:lnTo>
                  <a:pt x="3768" y="1080"/>
                </a:lnTo>
                <a:lnTo>
                  <a:pt x="3792" y="1080"/>
                </a:lnTo>
                <a:lnTo>
                  <a:pt x="3816" y="1088"/>
                </a:lnTo>
                <a:lnTo>
                  <a:pt x="3832" y="1096"/>
                </a:lnTo>
                <a:lnTo>
                  <a:pt x="3864" y="1104"/>
                </a:lnTo>
                <a:lnTo>
                  <a:pt x="3880" y="1112"/>
                </a:lnTo>
                <a:lnTo>
                  <a:pt x="3896" y="1120"/>
                </a:lnTo>
                <a:lnTo>
                  <a:pt x="3920" y="1120"/>
                </a:lnTo>
                <a:lnTo>
                  <a:pt x="3936" y="1136"/>
                </a:lnTo>
                <a:lnTo>
                  <a:pt x="3976" y="1136"/>
                </a:lnTo>
                <a:lnTo>
                  <a:pt x="3992" y="1136"/>
                </a:lnTo>
                <a:lnTo>
                  <a:pt x="4008" y="1136"/>
                </a:lnTo>
                <a:lnTo>
                  <a:pt x="4024" y="1136"/>
                </a:lnTo>
                <a:lnTo>
                  <a:pt x="4040" y="1136"/>
                </a:lnTo>
                <a:lnTo>
                  <a:pt x="4056" y="1136"/>
                </a:lnTo>
                <a:lnTo>
                  <a:pt x="4072" y="1136"/>
                </a:lnTo>
                <a:lnTo>
                  <a:pt x="4096" y="1136"/>
                </a:lnTo>
                <a:lnTo>
                  <a:pt x="4112" y="1136"/>
                </a:lnTo>
                <a:lnTo>
                  <a:pt x="4128" y="1136"/>
                </a:lnTo>
                <a:lnTo>
                  <a:pt x="4144" y="1136"/>
                </a:lnTo>
                <a:lnTo>
                  <a:pt x="4160" y="1136"/>
                </a:lnTo>
                <a:lnTo>
                  <a:pt x="4184" y="1144"/>
                </a:lnTo>
                <a:lnTo>
                  <a:pt x="4200" y="1144"/>
                </a:lnTo>
                <a:lnTo>
                  <a:pt x="4216" y="1144"/>
                </a:lnTo>
                <a:lnTo>
                  <a:pt x="4232" y="1144"/>
                </a:lnTo>
                <a:lnTo>
                  <a:pt x="4248" y="1144"/>
                </a:lnTo>
                <a:lnTo>
                  <a:pt x="4264" y="1152"/>
                </a:lnTo>
                <a:lnTo>
                  <a:pt x="4280" y="1160"/>
                </a:lnTo>
                <a:lnTo>
                  <a:pt x="4304" y="1168"/>
                </a:lnTo>
                <a:lnTo>
                  <a:pt x="4320" y="1168"/>
                </a:lnTo>
                <a:lnTo>
                  <a:pt x="4344" y="1176"/>
                </a:lnTo>
                <a:lnTo>
                  <a:pt x="4368" y="1184"/>
                </a:lnTo>
                <a:lnTo>
                  <a:pt x="4392" y="1184"/>
                </a:lnTo>
                <a:lnTo>
                  <a:pt x="4424" y="1192"/>
                </a:lnTo>
                <a:lnTo>
                  <a:pt x="4488" y="1208"/>
                </a:lnTo>
                <a:lnTo>
                  <a:pt x="4544" y="1232"/>
                </a:lnTo>
                <a:lnTo>
                  <a:pt x="4576" y="1240"/>
                </a:lnTo>
                <a:lnTo>
                  <a:pt x="4608" y="1248"/>
                </a:lnTo>
                <a:lnTo>
                  <a:pt x="4640" y="1272"/>
                </a:lnTo>
                <a:lnTo>
                  <a:pt x="4664" y="1280"/>
                </a:lnTo>
                <a:lnTo>
                  <a:pt x="4680" y="1288"/>
                </a:lnTo>
                <a:lnTo>
                  <a:pt x="4704" y="1296"/>
                </a:lnTo>
                <a:lnTo>
                  <a:pt x="4720" y="1304"/>
                </a:lnTo>
                <a:lnTo>
                  <a:pt x="4736" y="1304"/>
                </a:lnTo>
                <a:lnTo>
                  <a:pt x="4752" y="1304"/>
                </a:lnTo>
                <a:lnTo>
                  <a:pt x="4768" y="1304"/>
                </a:lnTo>
                <a:lnTo>
                  <a:pt x="4792" y="1288"/>
                </a:lnTo>
                <a:lnTo>
                  <a:pt x="4808" y="1288"/>
                </a:lnTo>
                <a:lnTo>
                  <a:pt x="4824" y="1288"/>
                </a:lnTo>
                <a:lnTo>
                  <a:pt x="4840" y="1288"/>
                </a:lnTo>
                <a:lnTo>
                  <a:pt x="4856" y="1296"/>
                </a:lnTo>
                <a:lnTo>
                  <a:pt x="4872" y="1304"/>
                </a:lnTo>
                <a:lnTo>
                  <a:pt x="4888" y="1304"/>
                </a:lnTo>
                <a:lnTo>
                  <a:pt x="4904" y="1304"/>
                </a:lnTo>
                <a:lnTo>
                  <a:pt x="4920" y="1312"/>
                </a:lnTo>
                <a:lnTo>
                  <a:pt x="4944" y="1312"/>
                </a:lnTo>
                <a:lnTo>
                  <a:pt x="4960" y="1312"/>
                </a:lnTo>
                <a:lnTo>
                  <a:pt x="4976" y="1320"/>
                </a:lnTo>
                <a:lnTo>
                  <a:pt x="4992" y="1328"/>
                </a:lnTo>
                <a:lnTo>
                  <a:pt x="5024" y="1328"/>
                </a:lnTo>
                <a:lnTo>
                  <a:pt x="5048" y="1336"/>
                </a:lnTo>
                <a:lnTo>
                  <a:pt x="5064" y="1336"/>
                </a:lnTo>
                <a:lnTo>
                  <a:pt x="5088" y="1344"/>
                </a:lnTo>
                <a:lnTo>
                  <a:pt x="5104" y="1344"/>
                </a:lnTo>
                <a:lnTo>
                  <a:pt x="5128" y="1352"/>
                </a:lnTo>
              </a:path>
            </a:pathLst>
          </a:custGeom>
          <a:noFill/>
          <a:ln w="127000" cap="rnd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7702550" y="1835150"/>
            <a:ext cx="635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914400" y="1898650"/>
            <a:ext cx="3730625" cy="289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/>
              <a:t>Coordinate system?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 = _____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/>
              <a:t>P</a:t>
            </a:r>
            <a:r>
              <a:rPr lang="en-US" baseline="-25000"/>
              <a:t>2</a:t>
            </a:r>
            <a:r>
              <a:rPr lang="en-US"/>
              <a:t> = _____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/>
              <a:t>z</a:t>
            </a:r>
            <a:r>
              <a:rPr lang="en-US" baseline="-25000"/>
              <a:t>2</a:t>
            </a:r>
            <a:r>
              <a:rPr lang="en-US"/>
              <a:t>-z</a:t>
            </a:r>
            <a:r>
              <a:rPr lang="en-US" baseline="-25000"/>
              <a:t>1</a:t>
            </a:r>
            <a:r>
              <a:rPr lang="en-US"/>
              <a:t> = ___</a:t>
            </a:r>
          </a:p>
        </p:txBody>
      </p:sp>
      <p:sp>
        <p:nvSpPr>
          <p:cNvPr id="80903" name="Rectangle 7" descr="Light horizontal"/>
          <p:cNvSpPr>
            <a:spLocks noChangeArrowheads="1"/>
          </p:cNvSpPr>
          <p:nvPr/>
        </p:nvSpPr>
        <p:spPr bwMode="auto">
          <a:xfrm>
            <a:off x="7169150" y="2292350"/>
            <a:ext cx="749300" cy="825500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hlink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AutoShape 8" descr="Diagonal brick"/>
          <p:cNvSpPr>
            <a:spLocks noChangeArrowheads="1"/>
          </p:cNvSpPr>
          <p:nvPr/>
        </p:nvSpPr>
        <p:spPr bwMode="auto">
          <a:xfrm>
            <a:off x="7092950" y="1911350"/>
            <a:ext cx="901700" cy="368300"/>
          </a:xfrm>
          <a:prstGeom prst="triangle">
            <a:avLst>
              <a:gd name="adj" fmla="val 49995"/>
            </a:avLst>
          </a:prstGeom>
          <a:pattFill prst="diagBrick">
            <a:fgClr>
              <a:schemeClr val="tx1"/>
            </a:fgClr>
            <a:bgClr>
              <a:schemeClr val="accent2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5" name="Freeform 9"/>
          <p:cNvSpPr>
            <a:spLocks/>
          </p:cNvSpPr>
          <p:nvPr/>
        </p:nvSpPr>
        <p:spPr bwMode="auto">
          <a:xfrm>
            <a:off x="8166100" y="2743200"/>
            <a:ext cx="141288" cy="2909888"/>
          </a:xfrm>
          <a:custGeom>
            <a:avLst/>
            <a:gdLst/>
            <a:ahLst/>
            <a:cxnLst>
              <a:cxn ang="0">
                <a:pos x="0" y="2160"/>
              </a:cxn>
              <a:cxn ang="0">
                <a:pos x="0" y="0"/>
              </a:cxn>
              <a:cxn ang="0">
                <a:pos x="96" y="0"/>
              </a:cxn>
              <a:cxn ang="0">
                <a:pos x="96" y="48"/>
              </a:cxn>
            </a:cxnLst>
            <a:rect l="0" t="0" r="r" b="b"/>
            <a:pathLst>
              <a:path w="97" h="2161">
                <a:moveTo>
                  <a:pt x="0" y="2160"/>
                </a:moveTo>
                <a:lnTo>
                  <a:pt x="0" y="0"/>
                </a:lnTo>
                <a:lnTo>
                  <a:pt x="96" y="0"/>
                </a:lnTo>
                <a:lnTo>
                  <a:pt x="96" y="4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06" name="AutoShape 10"/>
          <p:cNvSpPr>
            <a:spLocks noChangeArrowheads="1"/>
          </p:cNvSpPr>
          <p:nvPr/>
        </p:nvSpPr>
        <p:spPr bwMode="auto">
          <a:xfrm rot="-10800000" flipH="1" flipV="1">
            <a:off x="8235950" y="2901950"/>
            <a:ext cx="215900" cy="215900"/>
          </a:xfrm>
          <a:custGeom>
            <a:avLst/>
            <a:gdLst>
              <a:gd name="G0" fmla="+- 5399 0 0"/>
              <a:gd name="G1" fmla="+- 21600 0 5399"/>
              <a:gd name="G2" fmla="*/ 5399 1 2"/>
              <a:gd name="G3" fmla="+- 21600 0 G2"/>
              <a:gd name="G4" fmla="+/ 5399 21600 2"/>
              <a:gd name="G5" fmla="+/ G1 0 2"/>
              <a:gd name="G6" fmla="*/ 21600 21600 5399"/>
              <a:gd name="G7" fmla="*/ G6 1 2"/>
              <a:gd name="G8" fmla="+- 21600 0 G7"/>
              <a:gd name="G9" fmla="*/ 21600 1 2"/>
              <a:gd name="G10" fmla="+- 5399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7" name="Line 11"/>
          <p:cNvSpPr>
            <a:spLocks noChangeShapeType="1"/>
          </p:cNvSpPr>
          <p:nvPr/>
        </p:nvSpPr>
        <p:spPr bwMode="auto">
          <a:xfrm>
            <a:off x="6635750" y="3124200"/>
            <a:ext cx="227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7473950" y="2520950"/>
            <a:ext cx="2159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7581900" y="25209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>
            <a:off x="7473950" y="2667000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5160963" y="4170363"/>
            <a:ext cx="24828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High pressure pipe</a:t>
            </a:r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>
            <a:off x="7931150" y="4419600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3" name="Freeform 17"/>
          <p:cNvSpPr>
            <a:spLocks/>
          </p:cNvSpPr>
          <p:nvPr/>
        </p:nvSpPr>
        <p:spPr bwMode="auto">
          <a:xfrm>
            <a:off x="609600" y="4495800"/>
            <a:ext cx="7469188" cy="1754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0" y="48"/>
              </a:cxn>
              <a:cxn ang="0">
                <a:pos x="4704" y="1104"/>
              </a:cxn>
            </a:cxnLst>
            <a:rect l="0" t="0" r="r" b="b"/>
            <a:pathLst>
              <a:path w="4705" h="1105">
                <a:moveTo>
                  <a:pt x="0" y="0"/>
                </a:moveTo>
                <a:lnTo>
                  <a:pt x="720" y="48"/>
                </a:lnTo>
                <a:lnTo>
                  <a:pt x="4704" y="110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14" name="Line 18"/>
          <p:cNvSpPr>
            <a:spLocks noChangeShapeType="1"/>
          </p:cNvSpPr>
          <p:nvPr/>
        </p:nvSpPr>
        <p:spPr bwMode="auto">
          <a:xfrm>
            <a:off x="8439150" y="6280150"/>
            <a:ext cx="2921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5" name="Rectangle 19"/>
          <p:cNvSpPr>
            <a:spLocks noChangeArrowheads="1"/>
          </p:cNvSpPr>
          <p:nvPr/>
        </p:nvSpPr>
        <p:spPr bwMode="auto">
          <a:xfrm>
            <a:off x="1350963" y="5160963"/>
            <a:ext cx="10429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Stream</a:t>
            </a:r>
          </a:p>
        </p:txBody>
      </p:sp>
      <p:sp>
        <p:nvSpPr>
          <p:cNvPr id="80916" name="Line 20"/>
          <p:cNvSpPr>
            <a:spLocks noChangeShapeType="1"/>
          </p:cNvSpPr>
          <p:nvPr/>
        </p:nvSpPr>
        <p:spPr bwMode="auto">
          <a:xfrm flipV="1">
            <a:off x="2520950" y="5099050"/>
            <a:ext cx="4445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9" name="Rectangle 23"/>
          <p:cNvSpPr>
            <a:spLocks noChangeArrowheads="1"/>
          </p:cNvSpPr>
          <p:nvPr/>
        </p:nvSpPr>
        <p:spPr bwMode="auto">
          <a:xfrm>
            <a:off x="4475163" y="4856163"/>
            <a:ext cx="16271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Source pipe</a:t>
            </a:r>
          </a:p>
        </p:txBody>
      </p:sp>
      <p:sp>
        <p:nvSpPr>
          <p:cNvPr id="80920" name="Line 24"/>
          <p:cNvSpPr>
            <a:spLocks noChangeShapeType="1"/>
          </p:cNvSpPr>
          <p:nvPr/>
        </p:nvSpPr>
        <p:spPr bwMode="auto">
          <a:xfrm flipH="1">
            <a:off x="4337050" y="5111750"/>
            <a:ext cx="2413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0921" name="Object 25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7904163" y="5630863"/>
          <a:ext cx="6254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0" name="Photo Editor Photo" r:id="rId4" imgW="2734057" imgH="3390476" progId="MSPhotoEd.3">
                  <p:embed/>
                </p:oleObj>
              </mc:Choice>
              <mc:Fallback>
                <p:oleObj name="Photo Editor Photo" r:id="rId4" imgW="2734057" imgH="3390476" progId="MSPhotoEd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4163" y="5630863"/>
                        <a:ext cx="62547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2" name="Line 26"/>
          <p:cNvSpPr>
            <a:spLocks noChangeShapeType="1"/>
          </p:cNvSpPr>
          <p:nvPr/>
        </p:nvSpPr>
        <p:spPr bwMode="auto">
          <a:xfrm>
            <a:off x="596900" y="4160838"/>
            <a:ext cx="0" cy="74295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923" name="Line 27"/>
          <p:cNvSpPr>
            <a:spLocks noChangeShapeType="1"/>
          </p:cNvSpPr>
          <p:nvPr/>
        </p:nvSpPr>
        <p:spPr bwMode="auto">
          <a:xfrm>
            <a:off x="7920038" y="5719763"/>
            <a:ext cx="0" cy="74295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924" name="Text Box 28"/>
          <p:cNvSpPr txBox="1">
            <a:spLocks noChangeArrowheads="1"/>
          </p:cNvSpPr>
          <p:nvPr/>
        </p:nvSpPr>
        <p:spPr bwMode="auto">
          <a:xfrm>
            <a:off x="2174875" y="2378075"/>
            <a:ext cx="3619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0</a:t>
            </a:r>
          </a:p>
        </p:txBody>
      </p:sp>
      <p:pic>
        <p:nvPicPr>
          <p:cNvPr id="80927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75200" y="1874838"/>
            <a:ext cx="2085975" cy="16446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grpSp>
        <p:nvGrpSpPr>
          <p:cNvPr id="80942" name="Group 46"/>
          <p:cNvGrpSpPr>
            <a:grpSpLocks/>
          </p:cNvGrpSpPr>
          <p:nvPr/>
        </p:nvGrpSpPr>
        <p:grpSpPr bwMode="auto">
          <a:xfrm>
            <a:off x="8501063" y="2763838"/>
            <a:ext cx="420687" cy="3440112"/>
            <a:chOff x="5355" y="1741"/>
            <a:chExt cx="265" cy="2167"/>
          </a:xfrm>
        </p:grpSpPr>
        <p:sp>
          <p:nvSpPr>
            <p:cNvPr id="80928" name="Line 32"/>
            <p:cNvSpPr>
              <a:spLocks noChangeShapeType="1"/>
            </p:cNvSpPr>
            <p:nvPr/>
          </p:nvSpPr>
          <p:spPr bwMode="auto">
            <a:xfrm flipV="1">
              <a:off x="5456" y="1741"/>
              <a:ext cx="0" cy="2167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929" name="Text Box 33"/>
            <p:cNvSpPr txBox="1">
              <a:spLocks noChangeArrowheads="1"/>
            </p:cNvSpPr>
            <p:nvPr/>
          </p:nvSpPr>
          <p:spPr bwMode="auto">
            <a:xfrm>
              <a:off x="5355" y="2677"/>
              <a:ext cx="265" cy="2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folHlink"/>
                  </a:solidFill>
                </a:rPr>
                <a:t>z</a:t>
              </a:r>
              <a:r>
                <a:rPr lang="en-US" sz="2400" baseline="-25000">
                  <a:solidFill>
                    <a:schemeClr val="folHlink"/>
                  </a:solidFill>
                </a:rPr>
                <a:t>3</a:t>
              </a:r>
              <a:endParaRPr lang="en-US" sz="2400">
                <a:solidFill>
                  <a:schemeClr val="folHlink"/>
                </a:solidFill>
              </a:endParaRPr>
            </a:p>
          </p:txBody>
        </p:sp>
      </p:grpSp>
      <p:grpSp>
        <p:nvGrpSpPr>
          <p:cNvPr id="80941" name="Group 45"/>
          <p:cNvGrpSpPr>
            <a:grpSpLocks/>
          </p:cNvGrpSpPr>
          <p:nvPr/>
        </p:nvGrpSpPr>
        <p:grpSpPr bwMode="auto">
          <a:xfrm>
            <a:off x="188913" y="4473575"/>
            <a:ext cx="420687" cy="1743075"/>
            <a:chOff x="119" y="2818"/>
            <a:chExt cx="265" cy="1098"/>
          </a:xfrm>
        </p:grpSpPr>
        <p:sp>
          <p:nvSpPr>
            <p:cNvPr id="80930" name="Line 34"/>
            <p:cNvSpPr>
              <a:spLocks noChangeShapeType="1"/>
            </p:cNvSpPr>
            <p:nvPr/>
          </p:nvSpPr>
          <p:spPr bwMode="auto">
            <a:xfrm flipV="1">
              <a:off x="220" y="2818"/>
              <a:ext cx="0" cy="1098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931" name="Text Box 35"/>
            <p:cNvSpPr txBox="1">
              <a:spLocks noChangeArrowheads="1"/>
            </p:cNvSpPr>
            <p:nvPr/>
          </p:nvSpPr>
          <p:spPr bwMode="auto">
            <a:xfrm>
              <a:off x="119" y="3405"/>
              <a:ext cx="265" cy="2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folHlink"/>
                  </a:solidFill>
                </a:rPr>
                <a:t>z</a:t>
              </a:r>
              <a:r>
                <a:rPr lang="en-US" sz="2400" baseline="-25000">
                  <a:solidFill>
                    <a:schemeClr val="folHlink"/>
                  </a:solidFill>
                </a:rPr>
                <a:t>1</a:t>
              </a:r>
              <a:endParaRPr lang="en-US" sz="2400">
                <a:solidFill>
                  <a:schemeClr val="folHlink"/>
                </a:solidFill>
              </a:endParaRPr>
            </a:p>
          </p:txBody>
        </p:sp>
      </p:grpSp>
      <p:graphicFrame>
        <p:nvGraphicFramePr>
          <p:cNvPr id="80932" name="Object 3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59000" y="2876550"/>
          <a:ext cx="6953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1" name="Equation" r:id="rId7" imgW="660240" imgH="380880" progId="Equation.DSMT4">
                  <p:embed/>
                </p:oleObj>
              </mc:Choice>
              <mc:Fallback>
                <p:oleObj name="Equation" r:id="rId7" imgW="660240" imgH="38088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2876550"/>
                        <a:ext cx="69532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36" name="Group 40"/>
          <p:cNvGrpSpPr>
            <a:grpSpLocks/>
          </p:cNvGrpSpPr>
          <p:nvPr/>
        </p:nvGrpSpPr>
        <p:grpSpPr bwMode="auto">
          <a:xfrm>
            <a:off x="996950" y="5446713"/>
            <a:ext cx="781050" cy="781050"/>
            <a:chOff x="628" y="3431"/>
            <a:chExt cx="492" cy="492"/>
          </a:xfrm>
        </p:grpSpPr>
        <p:sp>
          <p:nvSpPr>
            <p:cNvPr id="80933" name="Line 37"/>
            <p:cNvSpPr>
              <a:spLocks noChangeShapeType="1"/>
            </p:cNvSpPr>
            <p:nvPr/>
          </p:nvSpPr>
          <p:spPr bwMode="auto">
            <a:xfrm flipV="1">
              <a:off x="634" y="3431"/>
              <a:ext cx="0" cy="4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34" name="Line 38"/>
            <p:cNvSpPr>
              <a:spLocks noChangeShapeType="1"/>
            </p:cNvSpPr>
            <p:nvPr/>
          </p:nvSpPr>
          <p:spPr bwMode="auto">
            <a:xfrm rot="5400000" flipV="1">
              <a:off x="874" y="3671"/>
              <a:ext cx="0" cy="4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935" name="Text Box 39"/>
          <p:cNvSpPr txBox="1">
            <a:spLocks noChangeArrowheads="1"/>
          </p:cNvSpPr>
          <p:nvPr/>
        </p:nvSpPr>
        <p:spPr bwMode="auto">
          <a:xfrm>
            <a:off x="811213" y="4997450"/>
            <a:ext cx="420687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80937" name="Text Box 41"/>
          <p:cNvSpPr txBox="1">
            <a:spLocks noChangeArrowheads="1"/>
          </p:cNvSpPr>
          <p:nvPr/>
        </p:nvSpPr>
        <p:spPr bwMode="auto">
          <a:xfrm>
            <a:off x="2492375" y="3265488"/>
            <a:ext cx="58102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-z</a:t>
            </a:r>
            <a:r>
              <a:rPr lang="en-US" baseline="-25000">
                <a:solidFill>
                  <a:schemeClr val="folHlink"/>
                </a:solidFill>
              </a:rPr>
              <a:t>1</a:t>
            </a:r>
          </a:p>
        </p:txBody>
      </p:sp>
      <p:graphicFrame>
        <p:nvGraphicFramePr>
          <p:cNvPr id="80938" name="Object 4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16188" y="3824288"/>
          <a:ext cx="13081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2" name="Equation" r:id="rId9" imgW="1307880" imgH="787320" progId="Equation.DSMT4">
                  <p:embed/>
                </p:oleObj>
              </mc:Choice>
              <mc:Fallback>
                <p:oleObj name="Equation" r:id="rId9" imgW="1307880" imgH="787320" progId="Equation.DSMT4">
                  <p:embed/>
                  <p:pic>
                    <p:nvPicPr>
                      <p:cNvPr id="0" name="Picture 4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3824288"/>
                        <a:ext cx="13081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9" name="Object 4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75088" y="3989388"/>
          <a:ext cx="7874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3" name="Equation" r:id="rId11" imgW="749160" imgH="380880" progId="Equation.DSMT4">
                  <p:embed/>
                </p:oleObj>
              </mc:Choice>
              <mc:Fallback>
                <p:oleObj name="Equation" r:id="rId11" imgW="749160" imgH="38088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88" y="3989388"/>
                        <a:ext cx="78740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44" name="Object 48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59463" y="381000"/>
          <a:ext cx="3033712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4" name="Equation" r:id="rId13" imgW="3035160" imgH="863280" progId="Equation.DSMT4">
                  <p:embed/>
                </p:oleObj>
              </mc:Choice>
              <mc:Fallback>
                <p:oleObj name="Equation" r:id="rId13" imgW="3035160" imgH="863280" progId="Equation.DSMT4">
                  <p:embed/>
                  <p:pic>
                    <p:nvPicPr>
                      <p:cNvPr id="0" name="Picture 4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381000"/>
                        <a:ext cx="3033712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 uiExpand="1" build="p"/>
      <p:bldP spid="80922" grpId="0" animBg="1"/>
      <p:bldP spid="80923" grpId="0" animBg="1"/>
      <p:bldP spid="80924" grpId="0"/>
      <p:bldP spid="80935" grpId="0" animBg="1"/>
      <p:bldP spid="8093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5254625" cy="1143000"/>
          </a:xfrm>
          <a:effectLst/>
        </p:spPr>
        <p:txBody>
          <a:bodyPr/>
          <a:lstStyle/>
          <a:p>
            <a:r>
              <a:rPr lang="en-US"/>
              <a:t>Reflections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5187950"/>
          </a:xfrm>
        </p:spPr>
        <p:txBody>
          <a:bodyPr/>
          <a:lstStyle/>
          <a:p>
            <a:r>
              <a:rPr lang="en-US"/>
              <a:t>What is the initial head loss term if the pump stage begins after steady state flow has been reached? _____</a:t>
            </a:r>
          </a:p>
          <a:p>
            <a:r>
              <a:rPr lang="en-US"/>
              <a:t>What is                   ?_____</a:t>
            </a:r>
          </a:p>
          <a:p>
            <a:r>
              <a:rPr lang="en-US"/>
              <a:t>What is                   when V approaches zero?               ______</a:t>
            </a:r>
          </a:p>
          <a:p>
            <a:r>
              <a:rPr lang="en-US"/>
              <a:t>Where is most efficient pumping? ___________</a:t>
            </a:r>
          </a:p>
          <a:p>
            <a:r>
              <a:rPr lang="en-US"/>
              <a:t>How do you pump the most water? ______</a:t>
            </a:r>
          </a:p>
        </p:txBody>
      </p:sp>
      <p:graphicFrame>
        <p:nvGraphicFramePr>
          <p:cNvPr id="8294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59463" y="381000"/>
          <a:ext cx="3033712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" name="Equation" r:id="rId3" imgW="3035160" imgH="863280" progId="Equation.DSMT4">
                  <p:embed/>
                </p:oleObj>
              </mc:Choice>
              <mc:Fallback>
                <p:oleObj name="Equation" r:id="rId3" imgW="3035160" imgH="863280" progId="Equation.DSMT4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381000"/>
                        <a:ext cx="3033712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2930525" y="2951163"/>
            <a:ext cx="46196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z</a:t>
            </a:r>
            <a:r>
              <a:rPr lang="en-US" baseline="-25000">
                <a:solidFill>
                  <a:schemeClr val="folHlink"/>
                </a:solidFill>
              </a:rPr>
              <a:t>1</a:t>
            </a:r>
          </a:p>
        </p:txBody>
      </p:sp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2598738" y="3421063"/>
          <a:ext cx="1536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9" name="Equation" r:id="rId5" imgW="1536480" imgH="787320" progId="Equation.DSMT4">
                  <p:embed/>
                </p:oleObj>
              </mc:Choice>
              <mc:Fallback>
                <p:oleObj name="Equation" r:id="rId5" imgW="1536480" imgH="7873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3421063"/>
                        <a:ext cx="1536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4800600" y="3533775"/>
            <a:ext cx="46196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z</a:t>
            </a:r>
            <a:r>
              <a:rPr lang="en-US" baseline="-25000">
                <a:solidFill>
                  <a:schemeClr val="folHlink"/>
                </a:solidFill>
              </a:rPr>
              <a:t>3</a:t>
            </a:r>
          </a:p>
        </p:txBody>
      </p:sp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2557463" y="4122738"/>
          <a:ext cx="1536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0" name="Equation" r:id="rId7" imgW="1536480" imgH="787320" progId="Equation.DSMT4">
                  <p:embed/>
                </p:oleObj>
              </mc:Choice>
              <mc:Fallback>
                <p:oleObj name="Equation" r:id="rId7" imgW="1536480" imgH="7873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4122738"/>
                        <a:ext cx="1536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63950" y="4732338"/>
          <a:ext cx="7874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1" name="Equation" r:id="rId9" imgW="749160" imgH="380880" progId="Equation.DSMT4">
                  <p:embed/>
                </p:oleObj>
              </mc:Choice>
              <mc:Fallback>
                <p:oleObj name="Equation" r:id="rId9" imgW="749160" imgH="3808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4732338"/>
                        <a:ext cx="78740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6824663" y="5229225"/>
            <a:ext cx="2376487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Low V (low h</a:t>
            </a:r>
            <a:r>
              <a:rPr lang="en-US" baseline="-25000">
                <a:solidFill>
                  <a:schemeClr val="folHlink"/>
                </a:solidFill>
              </a:rPr>
              <a:t>l</a:t>
            </a:r>
            <a:r>
              <a:rPr lang="en-US">
                <a:solidFill>
                  <a:schemeClr val="folHlink"/>
                </a:solidFill>
              </a:rPr>
              <a:t>)</a:t>
            </a:r>
            <a:endParaRPr lang="en-US" baseline="-25000">
              <a:solidFill>
                <a:schemeClr val="folHlink"/>
              </a:solidFill>
            </a:endParaRPr>
          </a:p>
        </p:txBody>
      </p:sp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1139825" y="6338888"/>
            <a:ext cx="253206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Maintain high V</a:t>
            </a:r>
            <a:endParaRPr lang="en-US" baseline="-250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uiExpand="1" build="p"/>
      <p:bldP spid="82949" grpId="0"/>
      <p:bldP spid="82951" grpId="0"/>
      <p:bldP spid="82954" grpId="0"/>
      <p:bldP spid="8295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Ram: Optimal Operation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theoretical maximum ratio of pumped water to wasted water?</a:t>
            </a:r>
          </a:p>
          <a:p>
            <a:r>
              <a:rPr lang="en-US">
                <a:solidFill>
                  <a:schemeClr val="folHlink"/>
                </a:solidFill>
              </a:rPr>
              <a:t>Rate of decrease in PE of wasted water equals rate of increase in PE of pumped water</a:t>
            </a:r>
          </a:p>
        </p:txBody>
      </p:sp>
      <p:graphicFrame>
        <p:nvGraphicFramePr>
          <p:cNvPr id="8499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98500" y="4789488"/>
          <a:ext cx="27527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0" name="Equation" r:id="rId3" imgW="2755800" imgH="444240" progId="Equation.DSMT4">
                  <p:embed/>
                </p:oleObj>
              </mc:Choice>
              <mc:Fallback>
                <p:oleObj name="Equation" r:id="rId3" imgW="2755800" imgH="444240" progId="Equation.DSMT4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4789488"/>
                        <a:ext cx="27527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812800" y="5527675"/>
          <a:ext cx="2019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1" name="Equation" r:id="rId5" imgW="2019240" imgH="850680" progId="Equation.DSMT4">
                  <p:embed/>
                </p:oleObj>
              </mc:Choice>
              <mc:Fallback>
                <p:oleObj name="Equation" r:id="rId5" imgW="2019240" imgH="850680" progId="Equation.DSMT4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5527675"/>
                        <a:ext cx="2019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High Q and Low loses?</a:t>
            </a:r>
          </a:p>
        </p:txBody>
      </p:sp>
      <p:graphicFrame>
        <p:nvGraphicFramePr>
          <p:cNvPr id="55" name="Object 4"/>
          <p:cNvGraphicFramePr>
            <a:graphicFrameLocks noChangeAspect="1"/>
          </p:cNvGraphicFramePr>
          <p:nvPr/>
        </p:nvGraphicFramePr>
        <p:xfrm>
          <a:off x="190500" y="2295525"/>
          <a:ext cx="5297488" cy="4154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976" name="Line 8"/>
          <p:cNvSpPr>
            <a:spLocks noChangeShapeType="1"/>
          </p:cNvSpPr>
          <p:nvPr/>
        </p:nvSpPr>
        <p:spPr bwMode="auto">
          <a:xfrm>
            <a:off x="1152525" y="4279900"/>
            <a:ext cx="3975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1155700" y="4648200"/>
            <a:ext cx="3975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83982" name="Group 14"/>
          <p:cNvGrpSpPr>
            <a:grpSpLocks/>
          </p:cNvGrpSpPr>
          <p:nvPr/>
        </p:nvGrpSpPr>
        <p:grpSpPr bwMode="auto">
          <a:xfrm>
            <a:off x="1612900" y="4267200"/>
            <a:ext cx="250825" cy="381000"/>
            <a:chOff x="2160" y="2688"/>
            <a:chExt cx="158" cy="240"/>
          </a:xfrm>
        </p:grpSpPr>
        <p:sp>
          <p:nvSpPr>
            <p:cNvPr id="83979" name="Line 11"/>
            <p:cNvSpPr>
              <a:spLocks noChangeShapeType="1"/>
            </p:cNvSpPr>
            <p:nvPr/>
          </p:nvSpPr>
          <p:spPr bwMode="auto">
            <a:xfrm flipV="1">
              <a:off x="2160" y="2688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981" name="Line 13"/>
            <p:cNvSpPr>
              <a:spLocks noChangeShapeType="1"/>
            </p:cNvSpPr>
            <p:nvPr/>
          </p:nvSpPr>
          <p:spPr bwMode="auto">
            <a:xfrm>
              <a:off x="2304" y="2688"/>
              <a:ext cx="1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3983" name="Group 15"/>
          <p:cNvGrpSpPr>
            <a:grpSpLocks/>
          </p:cNvGrpSpPr>
          <p:nvPr/>
        </p:nvGrpSpPr>
        <p:grpSpPr bwMode="auto">
          <a:xfrm>
            <a:off x="1866900" y="4267200"/>
            <a:ext cx="250825" cy="381000"/>
            <a:chOff x="2160" y="2688"/>
            <a:chExt cx="158" cy="240"/>
          </a:xfrm>
        </p:grpSpPr>
        <p:sp>
          <p:nvSpPr>
            <p:cNvPr id="83984" name="Line 16"/>
            <p:cNvSpPr>
              <a:spLocks noChangeShapeType="1"/>
            </p:cNvSpPr>
            <p:nvPr/>
          </p:nvSpPr>
          <p:spPr bwMode="auto">
            <a:xfrm flipV="1">
              <a:off x="2160" y="2688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985" name="Line 17"/>
            <p:cNvSpPr>
              <a:spLocks noChangeShapeType="1"/>
            </p:cNvSpPr>
            <p:nvPr/>
          </p:nvSpPr>
          <p:spPr bwMode="auto">
            <a:xfrm>
              <a:off x="2304" y="2688"/>
              <a:ext cx="1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3986" name="Group 18"/>
          <p:cNvGrpSpPr>
            <a:grpSpLocks/>
          </p:cNvGrpSpPr>
          <p:nvPr/>
        </p:nvGrpSpPr>
        <p:grpSpPr bwMode="auto">
          <a:xfrm>
            <a:off x="2120900" y="4267200"/>
            <a:ext cx="250825" cy="381000"/>
            <a:chOff x="2160" y="2688"/>
            <a:chExt cx="158" cy="240"/>
          </a:xfrm>
        </p:grpSpPr>
        <p:sp>
          <p:nvSpPr>
            <p:cNvPr id="83987" name="Line 19"/>
            <p:cNvSpPr>
              <a:spLocks noChangeShapeType="1"/>
            </p:cNvSpPr>
            <p:nvPr/>
          </p:nvSpPr>
          <p:spPr bwMode="auto">
            <a:xfrm flipV="1">
              <a:off x="2160" y="2688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988" name="Line 20"/>
            <p:cNvSpPr>
              <a:spLocks noChangeShapeType="1"/>
            </p:cNvSpPr>
            <p:nvPr/>
          </p:nvSpPr>
          <p:spPr bwMode="auto">
            <a:xfrm>
              <a:off x="2304" y="2688"/>
              <a:ext cx="1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3989" name="Group 21"/>
          <p:cNvGrpSpPr>
            <a:grpSpLocks/>
          </p:cNvGrpSpPr>
          <p:nvPr/>
        </p:nvGrpSpPr>
        <p:grpSpPr bwMode="auto">
          <a:xfrm>
            <a:off x="2374900" y="4267200"/>
            <a:ext cx="250825" cy="381000"/>
            <a:chOff x="2160" y="2688"/>
            <a:chExt cx="158" cy="240"/>
          </a:xfrm>
        </p:grpSpPr>
        <p:sp>
          <p:nvSpPr>
            <p:cNvPr id="83990" name="Line 22"/>
            <p:cNvSpPr>
              <a:spLocks noChangeShapeType="1"/>
            </p:cNvSpPr>
            <p:nvPr/>
          </p:nvSpPr>
          <p:spPr bwMode="auto">
            <a:xfrm flipV="1">
              <a:off x="2160" y="2688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991" name="Line 23"/>
            <p:cNvSpPr>
              <a:spLocks noChangeShapeType="1"/>
            </p:cNvSpPr>
            <p:nvPr/>
          </p:nvSpPr>
          <p:spPr bwMode="auto">
            <a:xfrm>
              <a:off x="2304" y="2688"/>
              <a:ext cx="1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3992" name="Group 24"/>
          <p:cNvGrpSpPr>
            <a:grpSpLocks/>
          </p:cNvGrpSpPr>
          <p:nvPr/>
        </p:nvGrpSpPr>
        <p:grpSpPr bwMode="auto">
          <a:xfrm>
            <a:off x="2628900" y="4267200"/>
            <a:ext cx="250825" cy="381000"/>
            <a:chOff x="2160" y="2688"/>
            <a:chExt cx="158" cy="240"/>
          </a:xfrm>
        </p:grpSpPr>
        <p:sp>
          <p:nvSpPr>
            <p:cNvPr id="83993" name="Line 25"/>
            <p:cNvSpPr>
              <a:spLocks noChangeShapeType="1"/>
            </p:cNvSpPr>
            <p:nvPr/>
          </p:nvSpPr>
          <p:spPr bwMode="auto">
            <a:xfrm flipV="1">
              <a:off x="2160" y="2688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994" name="Line 26"/>
            <p:cNvSpPr>
              <a:spLocks noChangeShapeType="1"/>
            </p:cNvSpPr>
            <p:nvPr/>
          </p:nvSpPr>
          <p:spPr bwMode="auto">
            <a:xfrm>
              <a:off x="2304" y="2688"/>
              <a:ext cx="1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3995" name="Group 27"/>
          <p:cNvGrpSpPr>
            <a:grpSpLocks/>
          </p:cNvGrpSpPr>
          <p:nvPr/>
        </p:nvGrpSpPr>
        <p:grpSpPr bwMode="auto">
          <a:xfrm>
            <a:off x="2882900" y="4267200"/>
            <a:ext cx="250825" cy="381000"/>
            <a:chOff x="2160" y="2688"/>
            <a:chExt cx="158" cy="240"/>
          </a:xfrm>
        </p:grpSpPr>
        <p:sp>
          <p:nvSpPr>
            <p:cNvPr id="83996" name="Line 28"/>
            <p:cNvSpPr>
              <a:spLocks noChangeShapeType="1"/>
            </p:cNvSpPr>
            <p:nvPr/>
          </p:nvSpPr>
          <p:spPr bwMode="auto">
            <a:xfrm flipV="1">
              <a:off x="2160" y="2688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997" name="Line 29"/>
            <p:cNvSpPr>
              <a:spLocks noChangeShapeType="1"/>
            </p:cNvSpPr>
            <p:nvPr/>
          </p:nvSpPr>
          <p:spPr bwMode="auto">
            <a:xfrm>
              <a:off x="2304" y="2688"/>
              <a:ext cx="1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3998" name="Group 30"/>
          <p:cNvGrpSpPr>
            <a:grpSpLocks/>
          </p:cNvGrpSpPr>
          <p:nvPr/>
        </p:nvGrpSpPr>
        <p:grpSpPr bwMode="auto">
          <a:xfrm>
            <a:off x="3136900" y="4267200"/>
            <a:ext cx="250825" cy="381000"/>
            <a:chOff x="2160" y="2688"/>
            <a:chExt cx="158" cy="240"/>
          </a:xfrm>
        </p:grpSpPr>
        <p:sp>
          <p:nvSpPr>
            <p:cNvPr id="83999" name="Line 31"/>
            <p:cNvSpPr>
              <a:spLocks noChangeShapeType="1"/>
            </p:cNvSpPr>
            <p:nvPr/>
          </p:nvSpPr>
          <p:spPr bwMode="auto">
            <a:xfrm flipV="1">
              <a:off x="2160" y="2688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4000" name="Line 32"/>
            <p:cNvSpPr>
              <a:spLocks noChangeShapeType="1"/>
            </p:cNvSpPr>
            <p:nvPr/>
          </p:nvSpPr>
          <p:spPr bwMode="auto">
            <a:xfrm>
              <a:off x="2304" y="2688"/>
              <a:ext cx="1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4001" name="Group 33"/>
          <p:cNvGrpSpPr>
            <a:grpSpLocks/>
          </p:cNvGrpSpPr>
          <p:nvPr/>
        </p:nvGrpSpPr>
        <p:grpSpPr bwMode="auto">
          <a:xfrm>
            <a:off x="3390900" y="4267200"/>
            <a:ext cx="250825" cy="381000"/>
            <a:chOff x="2160" y="2688"/>
            <a:chExt cx="158" cy="240"/>
          </a:xfrm>
        </p:grpSpPr>
        <p:sp>
          <p:nvSpPr>
            <p:cNvPr id="84002" name="Line 34"/>
            <p:cNvSpPr>
              <a:spLocks noChangeShapeType="1"/>
            </p:cNvSpPr>
            <p:nvPr/>
          </p:nvSpPr>
          <p:spPr bwMode="auto">
            <a:xfrm flipV="1">
              <a:off x="2160" y="2688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4003" name="Line 35"/>
            <p:cNvSpPr>
              <a:spLocks noChangeShapeType="1"/>
            </p:cNvSpPr>
            <p:nvPr/>
          </p:nvSpPr>
          <p:spPr bwMode="auto">
            <a:xfrm>
              <a:off x="2304" y="2688"/>
              <a:ext cx="1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4004" name="Group 36"/>
          <p:cNvGrpSpPr>
            <a:grpSpLocks/>
          </p:cNvGrpSpPr>
          <p:nvPr/>
        </p:nvGrpSpPr>
        <p:grpSpPr bwMode="auto">
          <a:xfrm>
            <a:off x="3644900" y="4267200"/>
            <a:ext cx="250825" cy="381000"/>
            <a:chOff x="2160" y="2688"/>
            <a:chExt cx="158" cy="240"/>
          </a:xfrm>
        </p:grpSpPr>
        <p:sp>
          <p:nvSpPr>
            <p:cNvPr id="84005" name="Line 37"/>
            <p:cNvSpPr>
              <a:spLocks noChangeShapeType="1"/>
            </p:cNvSpPr>
            <p:nvPr/>
          </p:nvSpPr>
          <p:spPr bwMode="auto">
            <a:xfrm flipV="1">
              <a:off x="2160" y="2688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4006" name="Line 38"/>
            <p:cNvSpPr>
              <a:spLocks noChangeShapeType="1"/>
            </p:cNvSpPr>
            <p:nvPr/>
          </p:nvSpPr>
          <p:spPr bwMode="auto">
            <a:xfrm>
              <a:off x="2304" y="2688"/>
              <a:ext cx="1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4007" name="Group 39"/>
          <p:cNvGrpSpPr>
            <a:grpSpLocks/>
          </p:cNvGrpSpPr>
          <p:nvPr/>
        </p:nvGrpSpPr>
        <p:grpSpPr bwMode="auto">
          <a:xfrm>
            <a:off x="3898900" y="4267200"/>
            <a:ext cx="250825" cy="381000"/>
            <a:chOff x="2160" y="2688"/>
            <a:chExt cx="158" cy="240"/>
          </a:xfrm>
        </p:grpSpPr>
        <p:sp>
          <p:nvSpPr>
            <p:cNvPr id="84008" name="Line 40"/>
            <p:cNvSpPr>
              <a:spLocks noChangeShapeType="1"/>
            </p:cNvSpPr>
            <p:nvPr/>
          </p:nvSpPr>
          <p:spPr bwMode="auto">
            <a:xfrm flipV="1">
              <a:off x="2160" y="2688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4009" name="Line 41"/>
            <p:cNvSpPr>
              <a:spLocks noChangeShapeType="1"/>
            </p:cNvSpPr>
            <p:nvPr/>
          </p:nvSpPr>
          <p:spPr bwMode="auto">
            <a:xfrm>
              <a:off x="2304" y="2688"/>
              <a:ext cx="1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4010" name="Group 42"/>
          <p:cNvGrpSpPr>
            <a:grpSpLocks/>
          </p:cNvGrpSpPr>
          <p:nvPr/>
        </p:nvGrpSpPr>
        <p:grpSpPr bwMode="auto">
          <a:xfrm>
            <a:off x="4152900" y="4267200"/>
            <a:ext cx="250825" cy="381000"/>
            <a:chOff x="2160" y="2688"/>
            <a:chExt cx="158" cy="240"/>
          </a:xfrm>
        </p:grpSpPr>
        <p:sp>
          <p:nvSpPr>
            <p:cNvPr id="84011" name="Line 43"/>
            <p:cNvSpPr>
              <a:spLocks noChangeShapeType="1"/>
            </p:cNvSpPr>
            <p:nvPr/>
          </p:nvSpPr>
          <p:spPr bwMode="auto">
            <a:xfrm flipV="1">
              <a:off x="2160" y="2688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4012" name="Line 44"/>
            <p:cNvSpPr>
              <a:spLocks noChangeShapeType="1"/>
            </p:cNvSpPr>
            <p:nvPr/>
          </p:nvSpPr>
          <p:spPr bwMode="auto">
            <a:xfrm>
              <a:off x="2304" y="2688"/>
              <a:ext cx="1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4406900" y="4267200"/>
            <a:ext cx="250825" cy="381000"/>
            <a:chOff x="2160" y="2688"/>
            <a:chExt cx="158" cy="240"/>
          </a:xfrm>
        </p:grpSpPr>
        <p:sp>
          <p:nvSpPr>
            <p:cNvPr id="84014" name="Line 46"/>
            <p:cNvSpPr>
              <a:spLocks noChangeShapeType="1"/>
            </p:cNvSpPr>
            <p:nvPr/>
          </p:nvSpPr>
          <p:spPr bwMode="auto">
            <a:xfrm flipV="1">
              <a:off x="2160" y="2688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4015" name="Line 47"/>
            <p:cNvSpPr>
              <a:spLocks noChangeShapeType="1"/>
            </p:cNvSpPr>
            <p:nvPr/>
          </p:nvSpPr>
          <p:spPr bwMode="auto">
            <a:xfrm>
              <a:off x="2304" y="2688"/>
              <a:ext cx="1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4016" name="Group 48"/>
          <p:cNvGrpSpPr>
            <a:grpSpLocks/>
          </p:cNvGrpSpPr>
          <p:nvPr/>
        </p:nvGrpSpPr>
        <p:grpSpPr bwMode="auto">
          <a:xfrm>
            <a:off x="4660900" y="4267200"/>
            <a:ext cx="250825" cy="381000"/>
            <a:chOff x="2160" y="2688"/>
            <a:chExt cx="158" cy="240"/>
          </a:xfrm>
        </p:grpSpPr>
        <p:sp>
          <p:nvSpPr>
            <p:cNvPr id="84017" name="Line 49"/>
            <p:cNvSpPr>
              <a:spLocks noChangeShapeType="1"/>
            </p:cNvSpPr>
            <p:nvPr/>
          </p:nvSpPr>
          <p:spPr bwMode="auto">
            <a:xfrm flipV="1">
              <a:off x="2160" y="2688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4018" name="Line 50"/>
            <p:cNvSpPr>
              <a:spLocks noChangeShapeType="1"/>
            </p:cNvSpPr>
            <p:nvPr/>
          </p:nvSpPr>
          <p:spPr bwMode="auto">
            <a:xfrm>
              <a:off x="2304" y="2688"/>
              <a:ext cx="1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84019" name="Object 51">
            <a:hlinkClick r:id="" action="ppaction://ole?verb=0"/>
          </p:cNvPr>
          <p:cNvGraphicFramePr>
            <a:graphicFrameLocks/>
          </p:cNvGraphicFramePr>
          <p:nvPr/>
        </p:nvGraphicFramePr>
        <p:xfrm>
          <a:off x="5453063" y="2305050"/>
          <a:ext cx="3033712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9" name="Equation" r:id="rId4" imgW="3035160" imgH="863280" progId="Equation.DSMT4">
                  <p:embed/>
                </p:oleObj>
              </mc:Choice>
              <mc:Fallback>
                <p:oleObj name="Equation" r:id="rId4" imgW="3035160" imgH="863280" progId="Equation.DSMT4">
                  <p:embed/>
                  <p:pic>
                    <p:nvPicPr>
                      <p:cNvPr id="0" name="Picture 5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2305050"/>
                        <a:ext cx="3033712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0" name="Object 5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453063" y="4752975"/>
          <a:ext cx="3033712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0" name="Equation" r:id="rId6" imgW="3035160" imgH="863280" progId="Equation.DSMT4">
                  <p:embed/>
                </p:oleObj>
              </mc:Choice>
              <mc:Fallback>
                <p:oleObj name="Equation" r:id="rId6" imgW="3035160" imgH="863280" progId="Equation.DSMT4">
                  <p:embed/>
                  <p:pic>
                    <p:nvPicPr>
                      <p:cNvPr id="0" name="Picture 5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4752975"/>
                        <a:ext cx="3033712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1" name="Object 5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453063" y="5726113"/>
          <a:ext cx="21717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1" name="Equation" r:id="rId8" imgW="2171520" imgH="736560" progId="Equation.DSMT4">
                  <p:embed/>
                </p:oleObj>
              </mc:Choice>
              <mc:Fallback>
                <p:oleObj name="Equation" r:id="rId8" imgW="2171520" imgH="736560" progId="Equation.DSMT4">
                  <p:embed/>
                  <p:pic>
                    <p:nvPicPr>
                      <p:cNvPr id="0" name="Picture 53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726113"/>
                        <a:ext cx="217170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4" name="Object 56">
            <a:hlinkClick r:id="" action="ppaction://ole?verb=0"/>
          </p:cNvPr>
          <p:cNvGraphicFramePr>
            <a:graphicFrameLocks/>
          </p:cNvGraphicFramePr>
          <p:nvPr/>
        </p:nvGraphicFramePr>
        <p:xfrm>
          <a:off x="5453063" y="3278188"/>
          <a:ext cx="182562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2" name="Equation" r:id="rId10" imgW="1828800" imgH="736560" progId="Equation.DSMT4">
                  <p:embed/>
                </p:oleObj>
              </mc:Choice>
              <mc:Fallback>
                <p:oleObj name="Equation" r:id="rId10" imgW="1828800" imgH="736560" progId="Equation.DSMT4">
                  <p:embed/>
                  <p:pic>
                    <p:nvPicPr>
                      <p:cNvPr id="0" name="Picture 56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3278188"/>
                        <a:ext cx="1825625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25" name="Text Box 57"/>
          <p:cNvSpPr txBox="1">
            <a:spLocks noChangeArrowheads="1"/>
          </p:cNvSpPr>
          <p:nvPr/>
        </p:nvSpPr>
        <p:spPr bwMode="auto">
          <a:xfrm>
            <a:off x="5453063" y="1676400"/>
            <a:ext cx="19970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u="sng"/>
              <a:t>Acceleration</a:t>
            </a:r>
          </a:p>
        </p:txBody>
      </p:sp>
      <p:sp>
        <p:nvSpPr>
          <p:cNvPr id="84026" name="Text Box 58"/>
          <p:cNvSpPr txBox="1">
            <a:spLocks noChangeArrowheads="1"/>
          </p:cNvSpPr>
          <p:nvPr/>
        </p:nvSpPr>
        <p:spPr bwMode="auto">
          <a:xfrm>
            <a:off x="5453063" y="4122738"/>
            <a:ext cx="35877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u="sng"/>
              <a:t>Deceleration (pumping)</a:t>
            </a:r>
          </a:p>
        </p:txBody>
      </p:sp>
      <p:sp>
        <p:nvSpPr>
          <p:cNvPr id="84027" name="Text Box 59"/>
          <p:cNvSpPr txBox="1">
            <a:spLocks noChangeArrowheads="1"/>
          </p:cNvSpPr>
          <p:nvPr/>
        </p:nvSpPr>
        <p:spPr bwMode="auto">
          <a:xfrm>
            <a:off x="1830388" y="3797300"/>
            <a:ext cx="3379787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Insignificant head loss</a:t>
            </a:r>
          </a:p>
        </p:txBody>
      </p:sp>
      <p:sp>
        <p:nvSpPr>
          <p:cNvPr id="84028" name="Text Box 60"/>
          <p:cNvSpPr txBox="1">
            <a:spLocks noChangeArrowheads="1"/>
          </p:cNvSpPr>
          <p:nvPr/>
        </p:nvSpPr>
        <p:spPr bwMode="auto">
          <a:xfrm>
            <a:off x="1458913" y="4684713"/>
            <a:ext cx="3551237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Keep V high for max 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27" grpId="0"/>
      <p:bldP spid="840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Cycle times</a:t>
            </a:r>
          </a:p>
        </p:txBody>
      </p:sp>
      <p:graphicFrame>
        <p:nvGraphicFramePr>
          <p:cNvPr id="8602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839788" y="2005013"/>
          <a:ext cx="2573337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2" name="Equation" r:id="rId3" imgW="2577960" imgH="736560" progId="Equation.DSMT4">
                  <p:embed/>
                </p:oleObj>
              </mc:Choice>
              <mc:Fallback>
                <p:oleObj name="Equation" r:id="rId3" imgW="2577960" imgH="736560" progId="Equation.DSMT4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2005013"/>
                        <a:ext cx="2573337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65163" y="2982913"/>
          <a:ext cx="31877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3" name="Equation" r:id="rId5" imgW="3187440" imgH="736560" progId="Equation.DSMT4">
                  <p:embed/>
                </p:oleObj>
              </mc:Choice>
              <mc:Fallback>
                <p:oleObj name="Equation" r:id="rId5" imgW="3187440" imgH="736560" progId="Equation.DSMT4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2982913"/>
                        <a:ext cx="318770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627063" y="4132263"/>
          <a:ext cx="3081337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4" name="Equation" r:id="rId7" imgW="3085920" imgH="723600" progId="Equation.DSMT4">
                  <p:embed/>
                </p:oleObj>
              </mc:Choice>
              <mc:Fallback>
                <p:oleObj name="Equation" r:id="rId7" imgW="3085920" imgH="723600" progId="Equation.DSMT4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4132263"/>
                        <a:ext cx="3081337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774700" y="5280025"/>
          <a:ext cx="16732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5" name="Equation" r:id="rId9" imgW="1676160" imgH="812520" progId="Equation.DSMT4">
                  <p:embed/>
                </p:oleObj>
              </mc:Choice>
              <mc:Fallback>
                <p:oleObj name="Equation" r:id="rId9" imgW="1676160" imgH="812520" progId="Equation.DSMT4">
                  <p:embed/>
                  <p:pic>
                    <p:nvPicPr>
                      <p:cNvPr id="0" name="Picture 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5280025"/>
                        <a:ext cx="167322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3863975" y="2141538"/>
            <a:ext cx="481647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Change in velocities must match</a:t>
            </a:r>
          </a:p>
        </p:txBody>
      </p:sp>
      <p:graphicFrame>
        <p:nvGraphicFramePr>
          <p:cNvPr id="86026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75300" y="2982913"/>
          <a:ext cx="22987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6" name="Equation" r:id="rId11" imgW="2298600" imgH="736560" progId="Equation.DSMT4">
                  <p:embed/>
                </p:oleObj>
              </mc:Choice>
              <mc:Fallback>
                <p:oleObj name="Equation" r:id="rId11" imgW="2298600" imgH="736560" progId="Equation.DSMT4">
                  <p:embed/>
                  <p:pic>
                    <p:nvPicPr>
                      <p:cNvPr id="0" name="Picture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2982913"/>
                        <a:ext cx="229870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Summary (exercise)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  <a:p>
            <a:r>
              <a:rPr lang="en-US"/>
              <a:t> </a:t>
            </a:r>
          </a:p>
          <a:p>
            <a:r>
              <a:rPr lang="en-US"/>
              <a:t> </a:t>
            </a:r>
          </a:p>
          <a:p>
            <a:r>
              <a:rPr lang="en-US"/>
              <a:t> </a:t>
            </a:r>
          </a:p>
          <a:p>
            <a:r>
              <a:rPr lang="en-US"/>
              <a:t> </a:t>
            </a:r>
          </a:p>
          <a:p>
            <a:r>
              <a:rPr lang="en-US"/>
              <a:t> </a:t>
            </a:r>
          </a:p>
          <a:p>
            <a:r>
              <a:rPr lang="en-US"/>
              <a:t> 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323975" y="2047875"/>
            <a:ext cx="7088188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When designing systems, pay attention to startup/shutdown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311275" y="3160713"/>
            <a:ext cx="7088188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Design systems so that high pressure waves never occur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338263" y="4181475"/>
            <a:ext cx="7088187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High pressure waves are reflected at reservoirs or surge tanks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Burst section of Penstock:</a:t>
            </a:r>
            <a:br>
              <a:rPr lang="en-US"/>
            </a:br>
            <a:r>
              <a:rPr lang="en-US"/>
              <a:t>Oigawa Power Station, Japan</a:t>
            </a:r>
          </a:p>
        </p:txBody>
      </p:sp>
      <p:pic>
        <p:nvPicPr>
          <p:cNvPr id="46083" name="Picture 3" descr="ruptured penstock"/>
          <p:cNvPicPr>
            <a:picLocks noChangeAspect="1" noChangeArrowheads="1"/>
          </p:cNvPicPr>
          <p:nvPr/>
        </p:nvPicPr>
        <p:blipFill>
          <a:blip r:embed="rId2" cstate="print">
            <a:lum bright="12000" contrast="6000"/>
          </a:blip>
          <a:srcRect/>
          <a:stretch>
            <a:fillRect/>
          </a:stretch>
        </p:blipFill>
        <p:spPr bwMode="auto">
          <a:xfrm>
            <a:off x="0" y="1831975"/>
            <a:ext cx="4483100" cy="5026025"/>
          </a:xfrm>
          <a:prstGeom prst="rect">
            <a:avLst/>
          </a:prstGeom>
          <a:noFill/>
          <a:effectLst/>
        </p:spPr>
      </p:pic>
      <p:pic>
        <p:nvPicPr>
          <p:cNvPr id="46084" name="Picture 4" descr="ruptured penstock close"/>
          <p:cNvPicPr>
            <a:picLocks noChangeAspect="1" noChangeArrowheads="1"/>
          </p:cNvPicPr>
          <p:nvPr/>
        </p:nvPicPr>
        <p:blipFill>
          <a:blip r:embed="rId3" cstate="print">
            <a:lum bright="12000" contrast="6000"/>
          </a:blip>
          <a:srcRect/>
          <a:stretch>
            <a:fillRect/>
          </a:stretch>
        </p:blipFill>
        <p:spPr bwMode="auto">
          <a:xfrm>
            <a:off x="4781550" y="1797050"/>
            <a:ext cx="4362450" cy="5060950"/>
          </a:xfrm>
          <a:prstGeom prst="rect">
            <a:avLst/>
          </a:prstGeom>
          <a:noFill/>
          <a:effectLst/>
        </p:spPr>
      </p:pic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6596063" y="6400800"/>
            <a:ext cx="241776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</a:rPr>
              <a:t>Chaudhry page 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Analysis of Transients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7244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Gradually varied (“Lumped”) _________</a:t>
            </a:r>
          </a:p>
          <a:p>
            <a:pPr lvl="1"/>
            <a:r>
              <a:rPr lang="en-US"/>
              <a:t>conduit walls are assumed rigid</a:t>
            </a:r>
          </a:p>
          <a:p>
            <a:pPr lvl="1"/>
            <a:r>
              <a:rPr lang="en-US"/>
              <a:t>fluid assumed incompressible</a:t>
            </a:r>
          </a:p>
          <a:p>
            <a:pPr lvl="1"/>
            <a:r>
              <a:rPr lang="en-US"/>
              <a:t>flow is function of _____ only</a:t>
            </a:r>
          </a:p>
          <a:p>
            <a:r>
              <a:rPr lang="en-US"/>
              <a:t>Rapidly varied (“Distributed”) _________</a:t>
            </a:r>
          </a:p>
          <a:p>
            <a:pPr lvl="1"/>
            <a:r>
              <a:rPr lang="en-US"/>
              <a:t>fluid assumed slightly compressible</a:t>
            </a:r>
          </a:p>
          <a:p>
            <a:pPr lvl="1"/>
            <a:r>
              <a:rPr lang="en-US"/>
              <a:t>conduit walls may also be assumed to be elastic</a:t>
            </a:r>
          </a:p>
          <a:p>
            <a:pPr lvl="1"/>
            <a:r>
              <a:rPr lang="en-US"/>
              <a:t>flow is a function of time and ________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351588" y="2014538"/>
            <a:ext cx="915987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ODE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481763" y="4122738"/>
            <a:ext cx="8572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PDE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4246563" y="3546475"/>
            <a:ext cx="906462" cy="5794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folHlink"/>
                </a:solidFill>
              </a:rPr>
              <a:t>time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5781675" y="5667375"/>
            <a:ext cx="1493838" cy="5794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folHlink"/>
                </a:solidFill>
              </a:rPr>
              <a:t>location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 autoUpdateAnimBg="0"/>
      <p:bldP spid="7173" grpId="0" build="p" autoUpdateAnimBg="0"/>
      <p:bldP spid="7174" grpId="0" build="p" autoUpdateAnimBg="0"/>
      <p:bldP spid="7175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Collapsed section of Penstock:</a:t>
            </a:r>
            <a:br>
              <a:rPr lang="en-US"/>
            </a:br>
            <a:r>
              <a:rPr lang="en-US"/>
              <a:t>Oigawa Power Station, Japan</a:t>
            </a:r>
          </a:p>
        </p:txBody>
      </p:sp>
      <p:pic>
        <p:nvPicPr>
          <p:cNvPr id="47107" name="Picture 3" descr="collapsed pipe 2"/>
          <p:cNvPicPr>
            <a:picLocks noChangeAspect="1" noChangeArrowheads="1"/>
          </p:cNvPicPr>
          <p:nvPr/>
        </p:nvPicPr>
        <p:blipFill>
          <a:blip r:embed="rId2" cstate="print">
            <a:lum bright="12000" contrast="12000"/>
          </a:blip>
          <a:srcRect/>
          <a:stretch>
            <a:fillRect/>
          </a:stretch>
        </p:blipFill>
        <p:spPr bwMode="auto">
          <a:xfrm>
            <a:off x="4846638" y="1887538"/>
            <a:ext cx="3662362" cy="4970462"/>
          </a:xfrm>
          <a:prstGeom prst="rect">
            <a:avLst/>
          </a:prstGeom>
          <a:noFill/>
          <a:effectLst/>
        </p:spPr>
      </p:pic>
      <p:pic>
        <p:nvPicPr>
          <p:cNvPr id="47108" name="Picture 4" descr="collapsed pipe"/>
          <p:cNvPicPr>
            <a:picLocks noChangeAspect="1" noChangeArrowheads="1"/>
          </p:cNvPicPr>
          <p:nvPr/>
        </p:nvPicPr>
        <p:blipFill>
          <a:blip r:embed="rId3" cstate="print">
            <a:lum bright="18000" contrast="12000"/>
          </a:blip>
          <a:srcRect/>
          <a:stretch>
            <a:fillRect/>
          </a:stretch>
        </p:blipFill>
        <p:spPr bwMode="auto">
          <a:xfrm>
            <a:off x="546100" y="1954213"/>
            <a:ext cx="3686175" cy="4903787"/>
          </a:xfrm>
          <a:prstGeom prst="rect">
            <a:avLst/>
          </a:prstGeom>
          <a:noFill/>
          <a:effectLst/>
        </p:spPr>
      </p:pic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5770563" y="6400800"/>
            <a:ext cx="241776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</a:rPr>
              <a:t>Chaudhry page 18</a:t>
            </a:r>
          </a:p>
        </p:txBody>
      </p:sp>
      <p:sp>
        <p:nvSpPr>
          <p:cNvPr id="47110" name="AutoShape 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21700" y="6134100"/>
            <a:ext cx="622300" cy="723900"/>
          </a:xfrm>
          <a:prstGeom prst="actionButtonReturn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Values for Wet Pit Analysis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495425" y="2179638"/>
            <a:ext cx="5670550" cy="37433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5143500" algn="r"/>
              </a:tabLst>
            </a:pPr>
            <a:r>
              <a:rPr lang="en-US" sz="2400">
                <a:solidFill>
                  <a:schemeClr val="tx2"/>
                </a:solidFill>
              </a:rPr>
              <a:t>Flow rate before pump failure (m</a:t>
            </a:r>
            <a:r>
              <a:rPr lang="en-US" sz="2400" baseline="30000">
                <a:solidFill>
                  <a:schemeClr val="tx2"/>
                </a:solidFill>
              </a:rPr>
              <a:t>3</a:t>
            </a:r>
            <a:r>
              <a:rPr lang="en-US" sz="2400">
                <a:solidFill>
                  <a:schemeClr val="tx2"/>
                </a:solidFill>
              </a:rPr>
              <a:t>/s)	2	</a:t>
            </a:r>
          </a:p>
          <a:p>
            <a:pPr>
              <a:tabLst>
                <a:tab pos="5143500" algn="r"/>
              </a:tabLst>
            </a:pPr>
            <a:r>
              <a:rPr lang="en-US" sz="2400">
                <a:solidFill>
                  <a:schemeClr val="tx2"/>
                </a:solidFill>
              </a:rPr>
              <a:t>plan view area of wet pit (m</a:t>
            </a:r>
            <a:r>
              <a:rPr lang="en-US" sz="2400" baseline="30000">
                <a:solidFill>
                  <a:schemeClr val="tx2"/>
                </a:solidFill>
              </a:rPr>
              <a:t>2</a:t>
            </a:r>
            <a:r>
              <a:rPr lang="en-US" sz="2400">
                <a:solidFill>
                  <a:schemeClr val="tx2"/>
                </a:solidFill>
              </a:rPr>
              <a:t>)	24	</a:t>
            </a:r>
          </a:p>
          <a:p>
            <a:pPr>
              <a:tabLst>
                <a:tab pos="5143500" algn="r"/>
              </a:tabLst>
            </a:pPr>
            <a:r>
              <a:rPr lang="en-US" sz="2400">
                <a:solidFill>
                  <a:schemeClr val="tx2"/>
                </a:solidFill>
              </a:rPr>
              <a:t>pipeline length (m)	3170	</a:t>
            </a:r>
          </a:p>
          <a:p>
            <a:pPr>
              <a:tabLst>
                <a:tab pos="5143500" algn="r"/>
              </a:tabLst>
            </a:pPr>
            <a:r>
              <a:rPr lang="en-US" sz="2400">
                <a:solidFill>
                  <a:schemeClr val="tx2"/>
                </a:solidFill>
              </a:rPr>
              <a:t>inner diameter of pipe (m)	1.47	</a:t>
            </a:r>
          </a:p>
          <a:p>
            <a:pPr>
              <a:tabLst>
                <a:tab pos="5143500" algn="r"/>
              </a:tabLst>
            </a:pPr>
            <a:r>
              <a:rPr lang="en-US" sz="2400">
                <a:solidFill>
                  <a:schemeClr val="tx2"/>
                </a:solidFill>
              </a:rPr>
              <a:t>elevation of outflow weir (m)	10	</a:t>
            </a:r>
          </a:p>
          <a:p>
            <a:pPr>
              <a:tabLst>
                <a:tab pos="5143500" algn="r"/>
              </a:tabLst>
            </a:pPr>
            <a:r>
              <a:rPr lang="en-US" sz="2400">
                <a:solidFill>
                  <a:schemeClr val="tx2"/>
                </a:solidFill>
              </a:rPr>
              <a:t>time interval to plot (s)	1000	</a:t>
            </a:r>
          </a:p>
          <a:p>
            <a:pPr>
              <a:tabLst>
                <a:tab pos="5143500" algn="r"/>
              </a:tabLst>
            </a:pPr>
            <a:r>
              <a:rPr lang="en-US" sz="2400">
                <a:solidFill>
                  <a:schemeClr val="tx2"/>
                </a:solidFill>
              </a:rPr>
              <a:t>pipe roughness (m)	0.001	</a:t>
            </a:r>
          </a:p>
          <a:p>
            <a:pPr>
              <a:tabLst>
                <a:tab pos="5143500" algn="r"/>
              </a:tabLst>
            </a:pPr>
            <a:r>
              <a:rPr lang="en-US" sz="2400">
                <a:solidFill>
                  <a:schemeClr val="tx2"/>
                </a:solidFill>
              </a:rPr>
              <a:t>density (kg/m</a:t>
            </a:r>
            <a:r>
              <a:rPr lang="en-US" sz="2400" baseline="30000">
                <a:solidFill>
                  <a:schemeClr val="tx2"/>
                </a:solidFill>
              </a:rPr>
              <a:t>3</a:t>
            </a:r>
            <a:r>
              <a:rPr lang="en-US" sz="2400">
                <a:solidFill>
                  <a:schemeClr val="tx2"/>
                </a:solidFill>
              </a:rPr>
              <a:t>)	1000	</a:t>
            </a:r>
          </a:p>
          <a:p>
            <a:pPr>
              <a:tabLst>
                <a:tab pos="5143500" algn="r"/>
              </a:tabLst>
            </a:pPr>
            <a:r>
              <a:rPr lang="en-US" sz="2400">
                <a:solidFill>
                  <a:schemeClr val="tx2"/>
                </a:solidFill>
              </a:rPr>
              <a:t>dynamic viscosity (Ns/m</a:t>
            </a:r>
            <a:r>
              <a:rPr lang="en-US" sz="2400" baseline="30000">
                <a:solidFill>
                  <a:schemeClr val="tx2"/>
                </a:solidFill>
              </a:rPr>
              <a:t>2</a:t>
            </a:r>
            <a:r>
              <a:rPr lang="en-US" sz="2400">
                <a:solidFill>
                  <a:schemeClr val="tx2"/>
                </a:solidFill>
              </a:rPr>
              <a:t>)	1.00E-03	</a:t>
            </a:r>
          </a:p>
          <a:p>
            <a:pPr>
              <a:tabLst>
                <a:tab pos="5143500" algn="r"/>
              </a:tabLst>
            </a:pPr>
            <a:r>
              <a:rPr lang="en-US" sz="2400">
                <a:solidFill>
                  <a:schemeClr val="tx2"/>
                </a:solidFill>
              </a:rPr>
              <a:t>gravity (m/s</a:t>
            </a:r>
            <a:r>
              <a:rPr lang="en-US" sz="2400" baseline="30000">
                <a:solidFill>
                  <a:schemeClr val="tx2"/>
                </a:solidFill>
              </a:rPr>
              <a:t>2</a:t>
            </a:r>
            <a:r>
              <a:rPr lang="en-US" sz="2400">
                <a:solidFill>
                  <a:schemeClr val="tx2"/>
                </a:solidFill>
              </a:rPr>
              <a:t>)	9.81	</a:t>
            </a:r>
          </a:p>
        </p:txBody>
      </p:sp>
      <p:sp>
        <p:nvSpPr>
          <p:cNvPr id="481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70900" y="6184900"/>
            <a:ext cx="673100" cy="673100"/>
          </a:xfrm>
          <a:prstGeom prst="actionButtonReturn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Pressure wave velocity: Elastic Pipeline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87350" y="2036763"/>
            <a:ext cx="1749425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E = 200 GPa</a:t>
            </a:r>
          </a:p>
          <a:p>
            <a:r>
              <a:rPr lang="en-US" sz="2400"/>
              <a:t>D = 1 m</a:t>
            </a:r>
          </a:p>
          <a:p>
            <a:r>
              <a:rPr lang="en-US" sz="2400"/>
              <a:t>t = 1 cm</a:t>
            </a:r>
          </a:p>
        </p:txBody>
      </p:sp>
      <p:graphicFrame>
        <p:nvGraphicFramePr>
          <p:cNvPr id="4915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27038" y="3252788"/>
          <a:ext cx="2024062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Equation" r:id="rId3" imgW="2044440" imgH="1346040" progId="Equation.3">
                  <p:embed/>
                </p:oleObj>
              </mc:Choice>
              <mc:Fallback>
                <p:oleObj name="Equation" r:id="rId3" imgW="2044440" imgH="1346040" progId="Equation.3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3252788"/>
                        <a:ext cx="2024062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95663" y="3175000"/>
          <a:ext cx="4630737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name="Equation" r:id="rId5" imgW="4647960" imgH="1422360" progId="Equation.3">
                  <p:embed/>
                </p:oleObj>
              </mc:Choice>
              <mc:Fallback>
                <p:oleObj name="Equation" r:id="rId5" imgW="4647960" imgH="1422360" progId="Equation.3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63" y="3175000"/>
                        <a:ext cx="4630737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271463" y="4737100"/>
            <a:ext cx="26844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0.5 s to travel 500 m</a:t>
            </a:r>
          </a:p>
        </p:txBody>
      </p:sp>
      <p:graphicFrame>
        <p:nvGraphicFramePr>
          <p:cNvPr id="49159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0" y="6327775"/>
          <a:ext cx="1619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Equation" r:id="rId7" imgW="1638000" imgH="342720" progId="Equation.3">
                  <p:embed/>
                </p:oleObj>
              </mc:Choice>
              <mc:Fallback>
                <p:oleObj name="Equation" r:id="rId7" imgW="1638000" imgH="342720" progId="Equation.3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7775"/>
                        <a:ext cx="16192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46163" y="5160963"/>
          <a:ext cx="607853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name="Equation" r:id="rId9" imgW="6095880" imgH="927000" progId="Equation.3">
                  <p:embed/>
                </p:oleObj>
              </mc:Choice>
              <mc:Fallback>
                <p:oleObj name="Equation" r:id="rId9" imgW="6095880" imgH="927000" progId="Equation.3">
                  <p:embed/>
                  <p:pic>
                    <p:nvPicPr>
                      <p:cNvPr id="0" name="Picture 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5160963"/>
                        <a:ext cx="6078537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47875" y="6284913"/>
          <a:ext cx="70961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Equation" r:id="rId11" imgW="7111800" imgH="406080" progId="Equation.3">
                  <p:embed/>
                </p:oleObj>
              </mc:Choice>
              <mc:Fallback>
                <p:oleObj name="Equation" r:id="rId11" imgW="7111800" imgH="406080" progId="Equation.3">
                  <p:embed/>
                  <p:pic>
                    <p:nvPicPr>
                      <p:cNvPr id="0" name="Picture 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6284913"/>
                        <a:ext cx="70961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AutoShape 1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74100" y="5270500"/>
            <a:ext cx="469900" cy="584200"/>
          </a:xfrm>
          <a:prstGeom prst="actionButtonReturn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Ram Pump</a:t>
            </a: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2074863" y="1689100"/>
          <a:ext cx="4241800" cy="519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Photo Editor Photo" r:id="rId3" imgW="2752381" imgH="3371429" progId="MSPhotoEd.3">
                  <p:embed/>
                </p:oleObj>
              </mc:Choice>
              <mc:Fallback>
                <p:oleObj name="Photo Editor Photo" r:id="rId3" imgW="2752381" imgH="3371429" progId="MSPhotoEd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1689100"/>
                        <a:ext cx="4241800" cy="519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456363" y="5499100"/>
            <a:ext cx="15430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Water inlet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859213" y="2184400"/>
            <a:ext cx="178276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Air Chamber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296863" y="5397500"/>
            <a:ext cx="1646237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Rapid valve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Ram pump</a:t>
            </a:r>
          </a:p>
        </p:txBody>
      </p:sp>
      <p:sp>
        <p:nvSpPr>
          <p:cNvPr id="51203" name="Freeform 3"/>
          <p:cNvSpPr>
            <a:spLocks/>
          </p:cNvSpPr>
          <p:nvPr/>
        </p:nvSpPr>
        <p:spPr bwMode="auto">
          <a:xfrm>
            <a:off x="660400" y="4508500"/>
            <a:ext cx="8142288" cy="2147888"/>
          </a:xfrm>
          <a:custGeom>
            <a:avLst/>
            <a:gdLst/>
            <a:ahLst/>
            <a:cxnLst>
              <a:cxn ang="0">
                <a:pos x="64" y="8"/>
              </a:cxn>
              <a:cxn ang="0">
                <a:pos x="144" y="16"/>
              </a:cxn>
              <a:cxn ang="0">
                <a:pos x="224" y="32"/>
              </a:cxn>
              <a:cxn ang="0">
                <a:pos x="304" y="32"/>
              </a:cxn>
              <a:cxn ang="0">
                <a:pos x="384" y="40"/>
              </a:cxn>
              <a:cxn ang="0">
                <a:pos x="472" y="80"/>
              </a:cxn>
              <a:cxn ang="0">
                <a:pos x="608" y="136"/>
              </a:cxn>
              <a:cxn ang="0">
                <a:pos x="712" y="168"/>
              </a:cxn>
              <a:cxn ang="0">
                <a:pos x="800" y="192"/>
              </a:cxn>
              <a:cxn ang="0">
                <a:pos x="880" y="192"/>
              </a:cxn>
              <a:cxn ang="0">
                <a:pos x="984" y="200"/>
              </a:cxn>
              <a:cxn ang="0">
                <a:pos x="1072" y="232"/>
              </a:cxn>
              <a:cxn ang="0">
                <a:pos x="1168" y="280"/>
              </a:cxn>
              <a:cxn ang="0">
                <a:pos x="1272" y="328"/>
              </a:cxn>
              <a:cxn ang="0">
                <a:pos x="1360" y="352"/>
              </a:cxn>
              <a:cxn ang="0">
                <a:pos x="1472" y="384"/>
              </a:cxn>
              <a:cxn ang="0">
                <a:pos x="1552" y="408"/>
              </a:cxn>
              <a:cxn ang="0">
                <a:pos x="1640" y="432"/>
              </a:cxn>
              <a:cxn ang="0">
                <a:pos x="1720" y="456"/>
              </a:cxn>
              <a:cxn ang="0">
                <a:pos x="1848" y="504"/>
              </a:cxn>
              <a:cxn ang="0">
                <a:pos x="1936" y="536"/>
              </a:cxn>
              <a:cxn ang="0">
                <a:pos x="2040" y="576"/>
              </a:cxn>
              <a:cxn ang="0">
                <a:pos x="2128" y="600"/>
              </a:cxn>
              <a:cxn ang="0">
                <a:pos x="2232" y="648"/>
              </a:cxn>
              <a:cxn ang="0">
                <a:pos x="2352" y="688"/>
              </a:cxn>
              <a:cxn ang="0">
                <a:pos x="2440" y="720"/>
              </a:cxn>
              <a:cxn ang="0">
                <a:pos x="2544" y="744"/>
              </a:cxn>
              <a:cxn ang="0">
                <a:pos x="2632" y="792"/>
              </a:cxn>
              <a:cxn ang="0">
                <a:pos x="2736" y="832"/>
              </a:cxn>
              <a:cxn ang="0">
                <a:pos x="2840" y="872"/>
              </a:cxn>
              <a:cxn ang="0">
                <a:pos x="2936" y="872"/>
              </a:cxn>
              <a:cxn ang="0">
                <a:pos x="3064" y="904"/>
              </a:cxn>
              <a:cxn ang="0">
                <a:pos x="3176" y="944"/>
              </a:cxn>
              <a:cxn ang="0">
                <a:pos x="3288" y="992"/>
              </a:cxn>
              <a:cxn ang="0">
                <a:pos x="3384" y="1008"/>
              </a:cxn>
              <a:cxn ang="0">
                <a:pos x="3464" y="1016"/>
              </a:cxn>
              <a:cxn ang="0">
                <a:pos x="3544" y="1016"/>
              </a:cxn>
              <a:cxn ang="0">
                <a:pos x="3648" y="1040"/>
              </a:cxn>
              <a:cxn ang="0">
                <a:pos x="3768" y="1080"/>
              </a:cxn>
              <a:cxn ang="0">
                <a:pos x="3880" y="1112"/>
              </a:cxn>
              <a:cxn ang="0">
                <a:pos x="3992" y="1136"/>
              </a:cxn>
              <a:cxn ang="0">
                <a:pos x="4072" y="1136"/>
              </a:cxn>
              <a:cxn ang="0">
                <a:pos x="4160" y="1136"/>
              </a:cxn>
              <a:cxn ang="0">
                <a:pos x="4248" y="1144"/>
              </a:cxn>
              <a:cxn ang="0">
                <a:pos x="4344" y="1176"/>
              </a:cxn>
              <a:cxn ang="0">
                <a:pos x="4544" y="1232"/>
              </a:cxn>
              <a:cxn ang="0">
                <a:pos x="4680" y="1288"/>
              </a:cxn>
              <a:cxn ang="0">
                <a:pos x="4768" y="1304"/>
              </a:cxn>
              <a:cxn ang="0">
                <a:pos x="4856" y="1296"/>
              </a:cxn>
              <a:cxn ang="0">
                <a:pos x="4944" y="1312"/>
              </a:cxn>
              <a:cxn ang="0">
                <a:pos x="5048" y="1336"/>
              </a:cxn>
            </a:cxnLst>
            <a:rect l="0" t="0" r="r" b="b"/>
            <a:pathLst>
              <a:path w="5129" h="1353">
                <a:moveTo>
                  <a:pt x="0" y="8"/>
                </a:moveTo>
                <a:lnTo>
                  <a:pt x="16" y="0"/>
                </a:lnTo>
                <a:lnTo>
                  <a:pt x="32" y="0"/>
                </a:lnTo>
                <a:lnTo>
                  <a:pt x="48" y="8"/>
                </a:lnTo>
                <a:lnTo>
                  <a:pt x="64" y="8"/>
                </a:lnTo>
                <a:lnTo>
                  <a:pt x="80" y="8"/>
                </a:lnTo>
                <a:lnTo>
                  <a:pt x="96" y="16"/>
                </a:lnTo>
                <a:lnTo>
                  <a:pt x="112" y="16"/>
                </a:lnTo>
                <a:lnTo>
                  <a:pt x="128" y="16"/>
                </a:lnTo>
                <a:lnTo>
                  <a:pt x="144" y="16"/>
                </a:lnTo>
                <a:lnTo>
                  <a:pt x="160" y="16"/>
                </a:lnTo>
                <a:lnTo>
                  <a:pt x="176" y="16"/>
                </a:lnTo>
                <a:lnTo>
                  <a:pt x="192" y="16"/>
                </a:lnTo>
                <a:lnTo>
                  <a:pt x="208" y="16"/>
                </a:lnTo>
                <a:lnTo>
                  <a:pt x="224" y="32"/>
                </a:lnTo>
                <a:lnTo>
                  <a:pt x="240" y="32"/>
                </a:lnTo>
                <a:lnTo>
                  <a:pt x="256" y="32"/>
                </a:lnTo>
                <a:lnTo>
                  <a:pt x="272" y="32"/>
                </a:lnTo>
                <a:lnTo>
                  <a:pt x="288" y="32"/>
                </a:lnTo>
                <a:lnTo>
                  <a:pt x="304" y="32"/>
                </a:lnTo>
                <a:lnTo>
                  <a:pt x="320" y="32"/>
                </a:lnTo>
                <a:lnTo>
                  <a:pt x="336" y="40"/>
                </a:lnTo>
                <a:lnTo>
                  <a:pt x="352" y="40"/>
                </a:lnTo>
                <a:lnTo>
                  <a:pt x="368" y="40"/>
                </a:lnTo>
                <a:lnTo>
                  <a:pt x="384" y="40"/>
                </a:lnTo>
                <a:lnTo>
                  <a:pt x="408" y="56"/>
                </a:lnTo>
                <a:lnTo>
                  <a:pt x="424" y="64"/>
                </a:lnTo>
                <a:lnTo>
                  <a:pt x="440" y="64"/>
                </a:lnTo>
                <a:lnTo>
                  <a:pt x="456" y="72"/>
                </a:lnTo>
                <a:lnTo>
                  <a:pt x="472" y="80"/>
                </a:lnTo>
                <a:lnTo>
                  <a:pt x="504" y="96"/>
                </a:lnTo>
                <a:lnTo>
                  <a:pt x="536" y="104"/>
                </a:lnTo>
                <a:lnTo>
                  <a:pt x="568" y="112"/>
                </a:lnTo>
                <a:lnTo>
                  <a:pt x="592" y="128"/>
                </a:lnTo>
                <a:lnTo>
                  <a:pt x="608" y="136"/>
                </a:lnTo>
                <a:lnTo>
                  <a:pt x="640" y="144"/>
                </a:lnTo>
                <a:lnTo>
                  <a:pt x="656" y="152"/>
                </a:lnTo>
                <a:lnTo>
                  <a:pt x="672" y="160"/>
                </a:lnTo>
                <a:lnTo>
                  <a:pt x="696" y="168"/>
                </a:lnTo>
                <a:lnTo>
                  <a:pt x="712" y="168"/>
                </a:lnTo>
                <a:lnTo>
                  <a:pt x="736" y="168"/>
                </a:lnTo>
                <a:lnTo>
                  <a:pt x="752" y="176"/>
                </a:lnTo>
                <a:lnTo>
                  <a:pt x="768" y="184"/>
                </a:lnTo>
                <a:lnTo>
                  <a:pt x="784" y="192"/>
                </a:lnTo>
                <a:lnTo>
                  <a:pt x="800" y="192"/>
                </a:lnTo>
                <a:lnTo>
                  <a:pt x="816" y="192"/>
                </a:lnTo>
                <a:lnTo>
                  <a:pt x="832" y="192"/>
                </a:lnTo>
                <a:lnTo>
                  <a:pt x="848" y="192"/>
                </a:lnTo>
                <a:lnTo>
                  <a:pt x="864" y="192"/>
                </a:lnTo>
                <a:lnTo>
                  <a:pt x="880" y="192"/>
                </a:lnTo>
                <a:lnTo>
                  <a:pt x="896" y="192"/>
                </a:lnTo>
                <a:lnTo>
                  <a:pt x="912" y="192"/>
                </a:lnTo>
                <a:lnTo>
                  <a:pt x="928" y="192"/>
                </a:lnTo>
                <a:lnTo>
                  <a:pt x="960" y="192"/>
                </a:lnTo>
                <a:lnTo>
                  <a:pt x="984" y="200"/>
                </a:lnTo>
                <a:lnTo>
                  <a:pt x="1000" y="208"/>
                </a:lnTo>
                <a:lnTo>
                  <a:pt x="1016" y="216"/>
                </a:lnTo>
                <a:lnTo>
                  <a:pt x="1032" y="224"/>
                </a:lnTo>
                <a:lnTo>
                  <a:pt x="1048" y="224"/>
                </a:lnTo>
                <a:lnTo>
                  <a:pt x="1072" y="232"/>
                </a:lnTo>
                <a:lnTo>
                  <a:pt x="1088" y="240"/>
                </a:lnTo>
                <a:lnTo>
                  <a:pt x="1104" y="248"/>
                </a:lnTo>
                <a:lnTo>
                  <a:pt x="1128" y="256"/>
                </a:lnTo>
                <a:lnTo>
                  <a:pt x="1144" y="264"/>
                </a:lnTo>
                <a:lnTo>
                  <a:pt x="1168" y="280"/>
                </a:lnTo>
                <a:lnTo>
                  <a:pt x="1192" y="288"/>
                </a:lnTo>
                <a:lnTo>
                  <a:pt x="1208" y="296"/>
                </a:lnTo>
                <a:lnTo>
                  <a:pt x="1232" y="312"/>
                </a:lnTo>
                <a:lnTo>
                  <a:pt x="1248" y="312"/>
                </a:lnTo>
                <a:lnTo>
                  <a:pt x="1272" y="328"/>
                </a:lnTo>
                <a:lnTo>
                  <a:pt x="1296" y="328"/>
                </a:lnTo>
                <a:lnTo>
                  <a:pt x="1312" y="336"/>
                </a:lnTo>
                <a:lnTo>
                  <a:pt x="1328" y="344"/>
                </a:lnTo>
                <a:lnTo>
                  <a:pt x="1344" y="344"/>
                </a:lnTo>
                <a:lnTo>
                  <a:pt x="1360" y="352"/>
                </a:lnTo>
                <a:lnTo>
                  <a:pt x="1376" y="352"/>
                </a:lnTo>
                <a:lnTo>
                  <a:pt x="1392" y="352"/>
                </a:lnTo>
                <a:lnTo>
                  <a:pt x="1408" y="360"/>
                </a:lnTo>
                <a:lnTo>
                  <a:pt x="1456" y="376"/>
                </a:lnTo>
                <a:lnTo>
                  <a:pt x="1472" y="384"/>
                </a:lnTo>
                <a:lnTo>
                  <a:pt x="1488" y="392"/>
                </a:lnTo>
                <a:lnTo>
                  <a:pt x="1504" y="392"/>
                </a:lnTo>
                <a:lnTo>
                  <a:pt x="1520" y="400"/>
                </a:lnTo>
                <a:lnTo>
                  <a:pt x="1536" y="400"/>
                </a:lnTo>
                <a:lnTo>
                  <a:pt x="1552" y="408"/>
                </a:lnTo>
                <a:lnTo>
                  <a:pt x="1568" y="408"/>
                </a:lnTo>
                <a:lnTo>
                  <a:pt x="1584" y="408"/>
                </a:lnTo>
                <a:lnTo>
                  <a:pt x="1600" y="416"/>
                </a:lnTo>
                <a:lnTo>
                  <a:pt x="1624" y="416"/>
                </a:lnTo>
                <a:lnTo>
                  <a:pt x="1640" y="432"/>
                </a:lnTo>
                <a:lnTo>
                  <a:pt x="1656" y="432"/>
                </a:lnTo>
                <a:lnTo>
                  <a:pt x="1672" y="432"/>
                </a:lnTo>
                <a:lnTo>
                  <a:pt x="1688" y="440"/>
                </a:lnTo>
                <a:lnTo>
                  <a:pt x="1704" y="448"/>
                </a:lnTo>
                <a:lnTo>
                  <a:pt x="1720" y="456"/>
                </a:lnTo>
                <a:lnTo>
                  <a:pt x="1736" y="456"/>
                </a:lnTo>
                <a:lnTo>
                  <a:pt x="1760" y="464"/>
                </a:lnTo>
                <a:lnTo>
                  <a:pt x="1792" y="488"/>
                </a:lnTo>
                <a:lnTo>
                  <a:pt x="1832" y="504"/>
                </a:lnTo>
                <a:lnTo>
                  <a:pt x="1848" y="504"/>
                </a:lnTo>
                <a:lnTo>
                  <a:pt x="1864" y="512"/>
                </a:lnTo>
                <a:lnTo>
                  <a:pt x="1880" y="520"/>
                </a:lnTo>
                <a:lnTo>
                  <a:pt x="1896" y="528"/>
                </a:lnTo>
                <a:lnTo>
                  <a:pt x="1912" y="536"/>
                </a:lnTo>
                <a:lnTo>
                  <a:pt x="1936" y="536"/>
                </a:lnTo>
                <a:lnTo>
                  <a:pt x="1960" y="544"/>
                </a:lnTo>
                <a:lnTo>
                  <a:pt x="1976" y="560"/>
                </a:lnTo>
                <a:lnTo>
                  <a:pt x="2008" y="560"/>
                </a:lnTo>
                <a:lnTo>
                  <a:pt x="2024" y="568"/>
                </a:lnTo>
                <a:lnTo>
                  <a:pt x="2040" y="576"/>
                </a:lnTo>
                <a:lnTo>
                  <a:pt x="2056" y="576"/>
                </a:lnTo>
                <a:lnTo>
                  <a:pt x="2072" y="576"/>
                </a:lnTo>
                <a:lnTo>
                  <a:pt x="2088" y="576"/>
                </a:lnTo>
                <a:lnTo>
                  <a:pt x="2104" y="592"/>
                </a:lnTo>
                <a:lnTo>
                  <a:pt x="2128" y="600"/>
                </a:lnTo>
                <a:lnTo>
                  <a:pt x="2144" y="608"/>
                </a:lnTo>
                <a:lnTo>
                  <a:pt x="2168" y="616"/>
                </a:lnTo>
                <a:lnTo>
                  <a:pt x="2192" y="632"/>
                </a:lnTo>
                <a:lnTo>
                  <a:pt x="2216" y="640"/>
                </a:lnTo>
                <a:lnTo>
                  <a:pt x="2232" y="648"/>
                </a:lnTo>
                <a:lnTo>
                  <a:pt x="2248" y="648"/>
                </a:lnTo>
                <a:lnTo>
                  <a:pt x="2280" y="664"/>
                </a:lnTo>
                <a:lnTo>
                  <a:pt x="2296" y="672"/>
                </a:lnTo>
                <a:lnTo>
                  <a:pt x="2320" y="680"/>
                </a:lnTo>
                <a:lnTo>
                  <a:pt x="2352" y="688"/>
                </a:lnTo>
                <a:lnTo>
                  <a:pt x="2368" y="696"/>
                </a:lnTo>
                <a:lnTo>
                  <a:pt x="2384" y="704"/>
                </a:lnTo>
                <a:lnTo>
                  <a:pt x="2400" y="704"/>
                </a:lnTo>
                <a:lnTo>
                  <a:pt x="2416" y="712"/>
                </a:lnTo>
                <a:lnTo>
                  <a:pt x="2440" y="720"/>
                </a:lnTo>
                <a:lnTo>
                  <a:pt x="2456" y="720"/>
                </a:lnTo>
                <a:lnTo>
                  <a:pt x="2488" y="728"/>
                </a:lnTo>
                <a:lnTo>
                  <a:pt x="2504" y="736"/>
                </a:lnTo>
                <a:lnTo>
                  <a:pt x="2528" y="744"/>
                </a:lnTo>
                <a:lnTo>
                  <a:pt x="2544" y="744"/>
                </a:lnTo>
                <a:lnTo>
                  <a:pt x="2560" y="752"/>
                </a:lnTo>
                <a:lnTo>
                  <a:pt x="2576" y="760"/>
                </a:lnTo>
                <a:lnTo>
                  <a:pt x="2600" y="776"/>
                </a:lnTo>
                <a:lnTo>
                  <a:pt x="2616" y="784"/>
                </a:lnTo>
                <a:lnTo>
                  <a:pt x="2632" y="792"/>
                </a:lnTo>
                <a:lnTo>
                  <a:pt x="2648" y="800"/>
                </a:lnTo>
                <a:lnTo>
                  <a:pt x="2672" y="808"/>
                </a:lnTo>
                <a:lnTo>
                  <a:pt x="2696" y="816"/>
                </a:lnTo>
                <a:lnTo>
                  <a:pt x="2720" y="824"/>
                </a:lnTo>
                <a:lnTo>
                  <a:pt x="2736" y="832"/>
                </a:lnTo>
                <a:lnTo>
                  <a:pt x="2752" y="840"/>
                </a:lnTo>
                <a:lnTo>
                  <a:pt x="2768" y="848"/>
                </a:lnTo>
                <a:lnTo>
                  <a:pt x="2792" y="856"/>
                </a:lnTo>
                <a:lnTo>
                  <a:pt x="2816" y="856"/>
                </a:lnTo>
                <a:lnTo>
                  <a:pt x="2840" y="872"/>
                </a:lnTo>
                <a:lnTo>
                  <a:pt x="2856" y="872"/>
                </a:lnTo>
                <a:lnTo>
                  <a:pt x="2872" y="872"/>
                </a:lnTo>
                <a:lnTo>
                  <a:pt x="2896" y="872"/>
                </a:lnTo>
                <a:lnTo>
                  <a:pt x="2912" y="872"/>
                </a:lnTo>
                <a:lnTo>
                  <a:pt x="2936" y="872"/>
                </a:lnTo>
                <a:lnTo>
                  <a:pt x="2968" y="880"/>
                </a:lnTo>
                <a:lnTo>
                  <a:pt x="2992" y="888"/>
                </a:lnTo>
                <a:lnTo>
                  <a:pt x="3008" y="888"/>
                </a:lnTo>
                <a:lnTo>
                  <a:pt x="3040" y="896"/>
                </a:lnTo>
                <a:lnTo>
                  <a:pt x="3064" y="904"/>
                </a:lnTo>
                <a:lnTo>
                  <a:pt x="3104" y="912"/>
                </a:lnTo>
                <a:lnTo>
                  <a:pt x="3120" y="920"/>
                </a:lnTo>
                <a:lnTo>
                  <a:pt x="3136" y="928"/>
                </a:lnTo>
                <a:lnTo>
                  <a:pt x="3152" y="936"/>
                </a:lnTo>
                <a:lnTo>
                  <a:pt x="3176" y="944"/>
                </a:lnTo>
                <a:lnTo>
                  <a:pt x="3200" y="952"/>
                </a:lnTo>
                <a:lnTo>
                  <a:pt x="3216" y="960"/>
                </a:lnTo>
                <a:lnTo>
                  <a:pt x="3240" y="968"/>
                </a:lnTo>
                <a:lnTo>
                  <a:pt x="3256" y="976"/>
                </a:lnTo>
                <a:lnTo>
                  <a:pt x="3288" y="992"/>
                </a:lnTo>
                <a:lnTo>
                  <a:pt x="3312" y="1000"/>
                </a:lnTo>
                <a:lnTo>
                  <a:pt x="3328" y="1008"/>
                </a:lnTo>
                <a:lnTo>
                  <a:pt x="3344" y="1008"/>
                </a:lnTo>
                <a:lnTo>
                  <a:pt x="3360" y="1008"/>
                </a:lnTo>
                <a:lnTo>
                  <a:pt x="3384" y="1008"/>
                </a:lnTo>
                <a:lnTo>
                  <a:pt x="3400" y="1008"/>
                </a:lnTo>
                <a:lnTo>
                  <a:pt x="3416" y="1008"/>
                </a:lnTo>
                <a:lnTo>
                  <a:pt x="3432" y="1016"/>
                </a:lnTo>
                <a:lnTo>
                  <a:pt x="3448" y="1016"/>
                </a:lnTo>
                <a:lnTo>
                  <a:pt x="3464" y="1016"/>
                </a:lnTo>
                <a:lnTo>
                  <a:pt x="3480" y="1016"/>
                </a:lnTo>
                <a:lnTo>
                  <a:pt x="3496" y="1016"/>
                </a:lnTo>
                <a:lnTo>
                  <a:pt x="3512" y="1016"/>
                </a:lnTo>
                <a:lnTo>
                  <a:pt x="3528" y="1016"/>
                </a:lnTo>
                <a:lnTo>
                  <a:pt x="3544" y="1016"/>
                </a:lnTo>
                <a:lnTo>
                  <a:pt x="3560" y="1016"/>
                </a:lnTo>
                <a:lnTo>
                  <a:pt x="3576" y="1024"/>
                </a:lnTo>
                <a:lnTo>
                  <a:pt x="3600" y="1032"/>
                </a:lnTo>
                <a:lnTo>
                  <a:pt x="3616" y="1032"/>
                </a:lnTo>
                <a:lnTo>
                  <a:pt x="3648" y="1040"/>
                </a:lnTo>
                <a:lnTo>
                  <a:pt x="3664" y="1048"/>
                </a:lnTo>
                <a:lnTo>
                  <a:pt x="3688" y="1048"/>
                </a:lnTo>
                <a:lnTo>
                  <a:pt x="3704" y="1056"/>
                </a:lnTo>
                <a:lnTo>
                  <a:pt x="3736" y="1072"/>
                </a:lnTo>
                <a:lnTo>
                  <a:pt x="3768" y="1080"/>
                </a:lnTo>
                <a:lnTo>
                  <a:pt x="3792" y="1080"/>
                </a:lnTo>
                <a:lnTo>
                  <a:pt x="3816" y="1088"/>
                </a:lnTo>
                <a:lnTo>
                  <a:pt x="3832" y="1096"/>
                </a:lnTo>
                <a:lnTo>
                  <a:pt x="3864" y="1104"/>
                </a:lnTo>
                <a:lnTo>
                  <a:pt x="3880" y="1112"/>
                </a:lnTo>
                <a:lnTo>
                  <a:pt x="3896" y="1120"/>
                </a:lnTo>
                <a:lnTo>
                  <a:pt x="3920" y="1120"/>
                </a:lnTo>
                <a:lnTo>
                  <a:pt x="3936" y="1136"/>
                </a:lnTo>
                <a:lnTo>
                  <a:pt x="3976" y="1136"/>
                </a:lnTo>
                <a:lnTo>
                  <a:pt x="3992" y="1136"/>
                </a:lnTo>
                <a:lnTo>
                  <a:pt x="4008" y="1136"/>
                </a:lnTo>
                <a:lnTo>
                  <a:pt x="4024" y="1136"/>
                </a:lnTo>
                <a:lnTo>
                  <a:pt x="4040" y="1136"/>
                </a:lnTo>
                <a:lnTo>
                  <a:pt x="4056" y="1136"/>
                </a:lnTo>
                <a:lnTo>
                  <a:pt x="4072" y="1136"/>
                </a:lnTo>
                <a:lnTo>
                  <a:pt x="4096" y="1136"/>
                </a:lnTo>
                <a:lnTo>
                  <a:pt x="4112" y="1136"/>
                </a:lnTo>
                <a:lnTo>
                  <a:pt x="4128" y="1136"/>
                </a:lnTo>
                <a:lnTo>
                  <a:pt x="4144" y="1136"/>
                </a:lnTo>
                <a:lnTo>
                  <a:pt x="4160" y="1136"/>
                </a:lnTo>
                <a:lnTo>
                  <a:pt x="4184" y="1144"/>
                </a:lnTo>
                <a:lnTo>
                  <a:pt x="4200" y="1144"/>
                </a:lnTo>
                <a:lnTo>
                  <a:pt x="4216" y="1144"/>
                </a:lnTo>
                <a:lnTo>
                  <a:pt x="4232" y="1144"/>
                </a:lnTo>
                <a:lnTo>
                  <a:pt x="4248" y="1144"/>
                </a:lnTo>
                <a:lnTo>
                  <a:pt x="4264" y="1152"/>
                </a:lnTo>
                <a:lnTo>
                  <a:pt x="4280" y="1160"/>
                </a:lnTo>
                <a:lnTo>
                  <a:pt x="4304" y="1168"/>
                </a:lnTo>
                <a:lnTo>
                  <a:pt x="4320" y="1168"/>
                </a:lnTo>
                <a:lnTo>
                  <a:pt x="4344" y="1176"/>
                </a:lnTo>
                <a:lnTo>
                  <a:pt x="4368" y="1184"/>
                </a:lnTo>
                <a:lnTo>
                  <a:pt x="4392" y="1184"/>
                </a:lnTo>
                <a:lnTo>
                  <a:pt x="4424" y="1192"/>
                </a:lnTo>
                <a:lnTo>
                  <a:pt x="4488" y="1208"/>
                </a:lnTo>
                <a:lnTo>
                  <a:pt x="4544" y="1232"/>
                </a:lnTo>
                <a:lnTo>
                  <a:pt x="4576" y="1240"/>
                </a:lnTo>
                <a:lnTo>
                  <a:pt x="4608" y="1248"/>
                </a:lnTo>
                <a:lnTo>
                  <a:pt x="4640" y="1272"/>
                </a:lnTo>
                <a:lnTo>
                  <a:pt x="4664" y="1280"/>
                </a:lnTo>
                <a:lnTo>
                  <a:pt x="4680" y="1288"/>
                </a:lnTo>
                <a:lnTo>
                  <a:pt x="4704" y="1296"/>
                </a:lnTo>
                <a:lnTo>
                  <a:pt x="4720" y="1304"/>
                </a:lnTo>
                <a:lnTo>
                  <a:pt x="4736" y="1304"/>
                </a:lnTo>
                <a:lnTo>
                  <a:pt x="4752" y="1304"/>
                </a:lnTo>
                <a:lnTo>
                  <a:pt x="4768" y="1304"/>
                </a:lnTo>
                <a:lnTo>
                  <a:pt x="4792" y="1288"/>
                </a:lnTo>
                <a:lnTo>
                  <a:pt x="4808" y="1288"/>
                </a:lnTo>
                <a:lnTo>
                  <a:pt x="4824" y="1288"/>
                </a:lnTo>
                <a:lnTo>
                  <a:pt x="4840" y="1288"/>
                </a:lnTo>
                <a:lnTo>
                  <a:pt x="4856" y="1296"/>
                </a:lnTo>
                <a:lnTo>
                  <a:pt x="4872" y="1304"/>
                </a:lnTo>
                <a:lnTo>
                  <a:pt x="4888" y="1304"/>
                </a:lnTo>
                <a:lnTo>
                  <a:pt x="4904" y="1304"/>
                </a:lnTo>
                <a:lnTo>
                  <a:pt x="4920" y="1312"/>
                </a:lnTo>
                <a:lnTo>
                  <a:pt x="4944" y="1312"/>
                </a:lnTo>
                <a:lnTo>
                  <a:pt x="4960" y="1312"/>
                </a:lnTo>
                <a:lnTo>
                  <a:pt x="4976" y="1320"/>
                </a:lnTo>
                <a:lnTo>
                  <a:pt x="4992" y="1328"/>
                </a:lnTo>
                <a:lnTo>
                  <a:pt x="5024" y="1328"/>
                </a:lnTo>
                <a:lnTo>
                  <a:pt x="5048" y="1336"/>
                </a:lnTo>
                <a:lnTo>
                  <a:pt x="5064" y="1336"/>
                </a:lnTo>
                <a:lnTo>
                  <a:pt x="5088" y="1344"/>
                </a:lnTo>
                <a:lnTo>
                  <a:pt x="5104" y="1344"/>
                </a:lnTo>
                <a:lnTo>
                  <a:pt x="5128" y="1352"/>
                </a:lnTo>
              </a:path>
            </a:pathLst>
          </a:custGeom>
          <a:noFill/>
          <a:ln w="127000" cap="rnd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7702550" y="1835150"/>
            <a:ext cx="635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Rectangle 5" descr="Light horizontal"/>
          <p:cNvSpPr>
            <a:spLocks noChangeArrowheads="1"/>
          </p:cNvSpPr>
          <p:nvPr/>
        </p:nvSpPr>
        <p:spPr bwMode="auto">
          <a:xfrm>
            <a:off x="7169150" y="2292350"/>
            <a:ext cx="749300" cy="825500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hlink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AutoShape 6" descr="Diagonal brick"/>
          <p:cNvSpPr>
            <a:spLocks noChangeArrowheads="1"/>
          </p:cNvSpPr>
          <p:nvPr/>
        </p:nvSpPr>
        <p:spPr bwMode="auto">
          <a:xfrm>
            <a:off x="7092950" y="1911350"/>
            <a:ext cx="901700" cy="368300"/>
          </a:xfrm>
          <a:prstGeom prst="triangle">
            <a:avLst>
              <a:gd name="adj" fmla="val 49995"/>
            </a:avLst>
          </a:prstGeom>
          <a:pattFill prst="diagBrick">
            <a:fgClr>
              <a:schemeClr val="tx1"/>
            </a:fgClr>
            <a:bgClr>
              <a:schemeClr val="accent2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Freeform 7"/>
          <p:cNvSpPr>
            <a:spLocks/>
          </p:cNvSpPr>
          <p:nvPr/>
        </p:nvSpPr>
        <p:spPr bwMode="auto">
          <a:xfrm>
            <a:off x="8166100" y="2743200"/>
            <a:ext cx="141288" cy="2909888"/>
          </a:xfrm>
          <a:custGeom>
            <a:avLst/>
            <a:gdLst/>
            <a:ahLst/>
            <a:cxnLst>
              <a:cxn ang="0">
                <a:pos x="0" y="2160"/>
              </a:cxn>
              <a:cxn ang="0">
                <a:pos x="0" y="0"/>
              </a:cxn>
              <a:cxn ang="0">
                <a:pos x="96" y="0"/>
              </a:cxn>
              <a:cxn ang="0">
                <a:pos x="96" y="48"/>
              </a:cxn>
            </a:cxnLst>
            <a:rect l="0" t="0" r="r" b="b"/>
            <a:pathLst>
              <a:path w="97" h="2161">
                <a:moveTo>
                  <a:pt x="0" y="2160"/>
                </a:moveTo>
                <a:lnTo>
                  <a:pt x="0" y="0"/>
                </a:lnTo>
                <a:lnTo>
                  <a:pt x="96" y="0"/>
                </a:lnTo>
                <a:lnTo>
                  <a:pt x="96" y="4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08" name="AutoShape 8"/>
          <p:cNvSpPr>
            <a:spLocks noChangeArrowheads="1"/>
          </p:cNvSpPr>
          <p:nvPr/>
        </p:nvSpPr>
        <p:spPr bwMode="auto">
          <a:xfrm rot="-10800000" flipH="1" flipV="1">
            <a:off x="8235950" y="2901950"/>
            <a:ext cx="215900" cy="215900"/>
          </a:xfrm>
          <a:custGeom>
            <a:avLst/>
            <a:gdLst>
              <a:gd name="G0" fmla="+- 5399 0 0"/>
              <a:gd name="G1" fmla="+- 21600 0 5399"/>
              <a:gd name="G2" fmla="*/ 5399 1 2"/>
              <a:gd name="G3" fmla="+- 21600 0 G2"/>
              <a:gd name="G4" fmla="+/ 5399 21600 2"/>
              <a:gd name="G5" fmla="+/ G1 0 2"/>
              <a:gd name="G6" fmla="*/ 21600 21600 5399"/>
              <a:gd name="G7" fmla="*/ G6 1 2"/>
              <a:gd name="G8" fmla="+- 21600 0 G7"/>
              <a:gd name="G9" fmla="*/ 21600 1 2"/>
              <a:gd name="G10" fmla="+- 5399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6635750" y="3124200"/>
            <a:ext cx="227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7473950" y="2520950"/>
            <a:ext cx="2159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7581900" y="25209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7473950" y="2667000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5160963" y="4170363"/>
            <a:ext cx="24828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High pressure pipe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7931150" y="4419600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Freeform 15"/>
          <p:cNvSpPr>
            <a:spLocks/>
          </p:cNvSpPr>
          <p:nvPr/>
        </p:nvSpPr>
        <p:spPr bwMode="auto">
          <a:xfrm>
            <a:off x="609600" y="4495800"/>
            <a:ext cx="7469188" cy="1754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0" y="48"/>
              </a:cxn>
              <a:cxn ang="0">
                <a:pos x="4704" y="1104"/>
              </a:cxn>
            </a:cxnLst>
            <a:rect l="0" t="0" r="r" b="b"/>
            <a:pathLst>
              <a:path w="4705" h="1105">
                <a:moveTo>
                  <a:pt x="0" y="0"/>
                </a:moveTo>
                <a:lnTo>
                  <a:pt x="720" y="48"/>
                </a:lnTo>
                <a:lnTo>
                  <a:pt x="4704" y="110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8439150" y="6280150"/>
            <a:ext cx="2921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1350963" y="5160963"/>
            <a:ext cx="10429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Stream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V="1">
            <a:off x="2520950" y="5099050"/>
            <a:ext cx="4445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4856163" y="6380163"/>
            <a:ext cx="15430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Ram Pump</a:t>
            </a: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 flipV="1">
            <a:off x="6559550" y="6318250"/>
            <a:ext cx="13589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4475163" y="4856163"/>
            <a:ext cx="16271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Source pipe</a:t>
            </a:r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H="1">
            <a:off x="4337050" y="5111750"/>
            <a:ext cx="2413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23" name="Object 23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7904163" y="5630863"/>
          <a:ext cx="6254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5" name="Photo Editor Photo" r:id="rId4" imgW="2734057" imgH="3390476" progId="MSPhotoEd.3">
                  <p:embed/>
                </p:oleObj>
              </mc:Choice>
              <mc:Fallback>
                <p:oleObj name="Photo Editor Photo" r:id="rId4" imgW="2734057" imgH="3390476" progId="MSPhotoEd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4163" y="5630863"/>
                        <a:ext cx="62547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4" name="Line 24"/>
          <p:cNvSpPr>
            <a:spLocks noChangeShapeType="1"/>
          </p:cNvSpPr>
          <p:nvPr/>
        </p:nvSpPr>
        <p:spPr bwMode="auto">
          <a:xfrm flipH="1">
            <a:off x="212725" y="6286500"/>
            <a:ext cx="7826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749300" y="4508500"/>
            <a:ext cx="0" cy="177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469900" y="5181600"/>
            <a:ext cx="506413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H</a:t>
            </a:r>
            <a:r>
              <a:rPr lang="en-US" sz="2400" baseline="-25000"/>
              <a:t>1</a:t>
            </a:r>
            <a:endParaRPr lang="en-US" sz="2400"/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 flipH="1">
            <a:off x="158750" y="2819400"/>
            <a:ext cx="813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 flipV="1">
            <a:off x="736600" y="2844800"/>
            <a:ext cx="0" cy="162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533400" y="3403600"/>
            <a:ext cx="506413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H</a:t>
            </a:r>
            <a:r>
              <a:rPr lang="en-US" sz="2400" baseline="-25000"/>
              <a:t>2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Ram animation</a:t>
            </a:r>
          </a:p>
        </p:txBody>
      </p:sp>
      <p:pic>
        <p:nvPicPr>
          <p:cNvPr id="69637" name="Picture 5" descr="Image: Copyright Hans Schou &amp; Michel Guglielmi">
            <a:hlinkClick r:id="rId3"/>
          </p:cNvPr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06688" y="2041525"/>
            <a:ext cx="3810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Ram Pump</a:t>
            </a:r>
          </a:p>
        </p:txBody>
      </p:sp>
      <p:sp>
        <p:nvSpPr>
          <p:cNvPr id="52227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21700" y="6197600"/>
            <a:ext cx="622300" cy="660400"/>
          </a:xfrm>
          <a:prstGeom prst="actionButtonReturn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22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52788" y="1892300"/>
          <a:ext cx="5395912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Equation" r:id="rId4" imgW="5410080" imgH="1536480" progId="Equation.3">
                  <p:embed/>
                </p:oleObj>
              </mc:Choice>
              <mc:Fallback>
                <p:oleObj name="Equation" r:id="rId4" imgW="5410080" imgH="1536480" progId="Equation.3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788" y="1892300"/>
                        <a:ext cx="5395912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23825" y="2171700"/>
            <a:ext cx="29146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Time to establish flow</a:t>
            </a: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365125" y="2730500"/>
          <a:ext cx="5297488" cy="4154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2231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697663" y="4926013"/>
          <a:ext cx="13954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2" name="Equation" r:id="rId7" imgW="1396800" imgH="736560" progId="Equation.DSMT4">
                  <p:embed/>
                </p:oleObj>
              </mc:Choice>
              <mc:Fallback>
                <p:oleObj name="Equation" r:id="rId7" imgW="1396800" imgH="736560" progId="Equation.DSMT4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663" y="4926013"/>
                        <a:ext cx="139541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3098800" y="3733800"/>
            <a:ext cx="355600" cy="2057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33" name="AutoShape 9"/>
          <p:cNvSpPr>
            <a:spLocks noChangeArrowheads="1"/>
          </p:cNvSpPr>
          <p:nvPr/>
        </p:nvSpPr>
        <p:spPr bwMode="auto">
          <a:xfrm>
            <a:off x="3098800" y="3708400"/>
            <a:ext cx="330200" cy="2082800"/>
          </a:xfrm>
          <a:prstGeom prst="rtTriangl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 flipH="1" flipV="1">
            <a:off x="3340100" y="5022850"/>
            <a:ext cx="2968625" cy="211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237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6280150" y="3760788"/>
          <a:ext cx="18272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name="Equation" r:id="rId9" imgW="1841400" imgH="838080" progId="Equation.DSMT4">
                  <p:embed/>
                </p:oleObj>
              </mc:Choice>
              <mc:Fallback>
                <p:oleObj name="Equation" r:id="rId9" imgW="1841400" imgH="838080" progId="Equation.DSMT4">
                  <p:embed/>
                  <p:pic>
                    <p:nvPicPr>
                      <p:cNvPr id="0" name="Picture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3760788"/>
                        <a:ext cx="18272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2" grpId="0" animBg="1"/>
      <p:bldP spid="5223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Surge Tanks</a:t>
            </a: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2314575" y="1800225"/>
          <a:ext cx="3984625" cy="505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Photo Editor Photo" r:id="rId3" imgW="2333333" imgH="2962689" progId="MSPhotoEd.3">
                  <p:embed/>
                </p:oleObj>
              </mc:Choice>
              <mc:Fallback>
                <p:oleObj name="Photo Editor Photo" r:id="rId3" imgW="2333333" imgH="2962689" progId="MSPhotoEd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1800225"/>
                        <a:ext cx="3984625" cy="505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AutoShape 4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09000" y="6146800"/>
            <a:ext cx="635000" cy="711200"/>
          </a:xfrm>
          <a:prstGeom prst="actionButtonReturn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Real pressure traces</a:t>
            </a: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7113" y="1887538"/>
            <a:ext cx="4908550" cy="497046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65541" name="AutoShape 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09000" y="6146800"/>
            <a:ext cx="635000" cy="711200"/>
          </a:xfrm>
          <a:prstGeom prst="actionButtonReturn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3048000" y="1493838"/>
            <a:ext cx="1397000" cy="51911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At valve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5257800" y="1493838"/>
            <a:ext cx="1911350" cy="51911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At midpoint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Establishment of Flow:</a:t>
            </a:r>
            <a:br>
              <a:rPr lang="en-US"/>
            </a:br>
            <a:r>
              <a:rPr lang="en-US"/>
              <a:t>Final Velocity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858000" y="3810000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1860550" y="1828800"/>
            <a:ext cx="6311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752600" y="4241800"/>
            <a:ext cx="4991100" cy="1524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17500" y="2120900"/>
            <a:ext cx="1435100" cy="24130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9" name="Freeform 7"/>
          <p:cNvSpPr>
            <a:spLocks/>
          </p:cNvSpPr>
          <p:nvPr/>
        </p:nvSpPr>
        <p:spPr bwMode="auto">
          <a:xfrm>
            <a:off x="304800" y="1955800"/>
            <a:ext cx="6402388" cy="2592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2"/>
              </a:cxn>
              <a:cxn ang="0">
                <a:pos x="912" y="1632"/>
              </a:cxn>
              <a:cxn ang="0">
                <a:pos x="912" y="1533"/>
              </a:cxn>
              <a:cxn ang="0">
                <a:pos x="4032" y="1533"/>
              </a:cxn>
            </a:cxnLst>
            <a:rect l="0" t="0" r="r" b="b"/>
            <a:pathLst>
              <a:path w="4033" h="1633">
                <a:moveTo>
                  <a:pt x="0" y="0"/>
                </a:moveTo>
                <a:lnTo>
                  <a:pt x="0" y="1632"/>
                </a:lnTo>
                <a:lnTo>
                  <a:pt x="912" y="1632"/>
                </a:lnTo>
                <a:lnTo>
                  <a:pt x="912" y="1533"/>
                </a:lnTo>
                <a:lnTo>
                  <a:pt x="4032" y="153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0" name="Freeform 8"/>
          <p:cNvSpPr>
            <a:spLocks/>
          </p:cNvSpPr>
          <p:nvPr/>
        </p:nvSpPr>
        <p:spPr bwMode="auto">
          <a:xfrm>
            <a:off x="1752600" y="1955800"/>
            <a:ext cx="4954588" cy="2287588"/>
          </a:xfrm>
          <a:custGeom>
            <a:avLst/>
            <a:gdLst/>
            <a:ahLst/>
            <a:cxnLst>
              <a:cxn ang="0">
                <a:pos x="3120" y="1440"/>
              </a:cxn>
              <a:cxn ang="0">
                <a:pos x="0" y="1440"/>
              </a:cxn>
              <a:cxn ang="0">
                <a:pos x="0" y="0"/>
              </a:cxn>
            </a:cxnLst>
            <a:rect l="0" t="0" r="r" b="b"/>
            <a:pathLst>
              <a:path w="3121" h="1441">
                <a:moveTo>
                  <a:pt x="3120" y="1440"/>
                </a:moveTo>
                <a:lnTo>
                  <a:pt x="0" y="144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6629400" y="41719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6559550" y="4165600"/>
            <a:ext cx="13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6456363" y="3810000"/>
            <a:ext cx="365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V</a:t>
            </a:r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 flipH="1">
            <a:off x="298450" y="2108200"/>
            <a:ext cx="146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AutoShape 13"/>
          <p:cNvSpPr>
            <a:spLocks noChangeArrowheads="1"/>
          </p:cNvSpPr>
          <p:nvPr/>
        </p:nvSpPr>
        <p:spPr bwMode="auto">
          <a:xfrm rot="10800000" flipH="1">
            <a:off x="920750" y="2038350"/>
            <a:ext cx="139700" cy="63500"/>
          </a:xfrm>
          <a:prstGeom prst="triangle">
            <a:avLst>
              <a:gd name="adj" fmla="val 4999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2978150" y="431800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1758950" y="2190750"/>
            <a:ext cx="5016500" cy="18923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1758950" y="2355850"/>
            <a:ext cx="5016500" cy="187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4475163" y="2697163"/>
            <a:ext cx="7731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EGL</a:t>
            </a: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4170363" y="3459163"/>
            <a:ext cx="8080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HGL</a:t>
            </a:r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361950" y="1892300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923925" y="431800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1222375" y="2114550"/>
            <a:ext cx="0" cy="2197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973138" y="2697163"/>
            <a:ext cx="401637" cy="4540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H</a:t>
            </a:r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2895600" y="242570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 flipV="1">
            <a:off x="2895600" y="2781300"/>
            <a:ext cx="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217" name="Object 2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67000" y="3022600"/>
          <a:ext cx="39052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3" imgW="406080" imgH="977760" progId="Equation.3">
                  <p:embed/>
                </p:oleObj>
              </mc:Choice>
              <mc:Fallback>
                <p:oleObj name="Equation" r:id="rId3" imgW="406080" imgH="977760" progId="Equation.3">
                  <p:embed/>
                  <p:pic>
                    <p:nvPicPr>
                      <p:cNvPr id="0" name="Picture 2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22600"/>
                        <a:ext cx="39052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8" name="Object 2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38500" y="3962400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5" imgW="228600" imgH="253800" progId="Equation.2">
                  <p:embed/>
                </p:oleObj>
              </mc:Choice>
              <mc:Fallback>
                <p:oleObj name="Equation" r:id="rId5" imgW="228600" imgH="253800" progId="Equation.2">
                  <p:embed/>
                  <p:pic>
                    <p:nvPicPr>
                      <p:cNvPr id="0" name="Picture 2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3962400"/>
                        <a:ext cx="215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9" name="Line 27"/>
          <p:cNvSpPr>
            <a:spLocks noChangeShapeType="1"/>
          </p:cNvSpPr>
          <p:nvPr/>
        </p:nvSpPr>
        <p:spPr bwMode="auto">
          <a:xfrm>
            <a:off x="1758950" y="4699000"/>
            <a:ext cx="494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2874963" y="4449763"/>
            <a:ext cx="366712" cy="4540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L</a:t>
            </a:r>
          </a:p>
        </p:txBody>
      </p:sp>
      <p:sp>
        <p:nvSpPr>
          <p:cNvPr id="8221" name="Line 29"/>
          <p:cNvSpPr>
            <a:spLocks noChangeShapeType="1"/>
          </p:cNvSpPr>
          <p:nvPr/>
        </p:nvSpPr>
        <p:spPr bwMode="auto">
          <a:xfrm>
            <a:off x="1752600" y="462915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Line 30"/>
          <p:cNvSpPr>
            <a:spLocks noChangeShapeType="1"/>
          </p:cNvSpPr>
          <p:nvPr/>
        </p:nvSpPr>
        <p:spPr bwMode="auto">
          <a:xfrm>
            <a:off x="6705600" y="44767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223" name="Object 31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20763" y="4824413"/>
          <a:ext cx="480853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7" imgW="4825800" imgH="927000" progId="Equation.3">
                  <p:embed/>
                </p:oleObj>
              </mc:Choice>
              <mc:Fallback>
                <p:oleObj name="Equation" r:id="rId7" imgW="4825800" imgH="927000" progId="Equation.3">
                  <p:embed/>
                  <p:pic>
                    <p:nvPicPr>
                      <p:cNvPr id="0" name="Picture 3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4824413"/>
                        <a:ext cx="4808537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7286625" y="4473575"/>
            <a:ext cx="156845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K</a:t>
            </a:r>
            <a:r>
              <a:rPr lang="en-US" sz="2400" baseline="-25000"/>
              <a:t>en</a:t>
            </a:r>
            <a:r>
              <a:rPr lang="en-US" sz="2400"/>
              <a:t>= ____</a:t>
            </a:r>
          </a:p>
          <a:p>
            <a:r>
              <a:rPr lang="en-US" sz="2400"/>
              <a:t>K</a:t>
            </a:r>
            <a:r>
              <a:rPr lang="en-US" sz="2400" baseline="-25000"/>
              <a:t>exit</a:t>
            </a:r>
            <a:r>
              <a:rPr lang="en-US" sz="2400"/>
              <a:t>= ____</a:t>
            </a:r>
          </a:p>
          <a:p>
            <a:endParaRPr lang="en-US" sz="2400"/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7134225" y="1925638"/>
            <a:ext cx="1655763" cy="227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g = 9.8 m/s</a:t>
            </a:r>
            <a:r>
              <a:rPr lang="en-US" sz="2400" baseline="30000"/>
              <a:t>2</a:t>
            </a:r>
            <a:endParaRPr lang="en-US" sz="2400"/>
          </a:p>
          <a:p>
            <a:r>
              <a:rPr lang="en-US" sz="2400"/>
              <a:t>H = 100 m</a:t>
            </a:r>
          </a:p>
          <a:p>
            <a:r>
              <a:rPr lang="en-US" sz="2400">
                <a:sym typeface="Symbol" pitchFamily="18" charset="2"/>
              </a:rPr>
              <a:t></a:t>
            </a:r>
            <a:r>
              <a:rPr lang="en-US" sz="2400"/>
              <a:t>K = ____</a:t>
            </a:r>
          </a:p>
          <a:p>
            <a:r>
              <a:rPr lang="en-US" sz="2400"/>
              <a:t>f = 0.02</a:t>
            </a:r>
          </a:p>
          <a:p>
            <a:r>
              <a:rPr lang="en-US" sz="2400"/>
              <a:t>L = 1000 m</a:t>
            </a:r>
          </a:p>
          <a:p>
            <a:r>
              <a:rPr lang="en-US" sz="2400"/>
              <a:t>D = 1 m</a:t>
            </a:r>
          </a:p>
        </p:txBody>
      </p:sp>
      <p:sp>
        <p:nvSpPr>
          <p:cNvPr id="8226" name="Line 34"/>
          <p:cNvSpPr>
            <a:spLocks noChangeShapeType="1"/>
          </p:cNvSpPr>
          <p:nvPr/>
        </p:nvSpPr>
        <p:spPr bwMode="auto">
          <a:xfrm>
            <a:off x="152400" y="2095500"/>
            <a:ext cx="1803400" cy="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7" name="Line 35"/>
          <p:cNvSpPr>
            <a:spLocks noChangeShapeType="1"/>
          </p:cNvSpPr>
          <p:nvPr/>
        </p:nvSpPr>
        <p:spPr bwMode="auto">
          <a:xfrm>
            <a:off x="6756400" y="4305300"/>
            <a:ext cx="1803400" cy="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8" name="Line 36"/>
          <p:cNvSpPr>
            <a:spLocks noChangeShapeType="1"/>
          </p:cNvSpPr>
          <p:nvPr/>
        </p:nvSpPr>
        <p:spPr bwMode="auto">
          <a:xfrm flipV="1">
            <a:off x="914400" y="4914900"/>
            <a:ext cx="444500" cy="7493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29" name="Line 37"/>
          <p:cNvSpPr>
            <a:spLocks noChangeShapeType="1"/>
          </p:cNvSpPr>
          <p:nvPr/>
        </p:nvSpPr>
        <p:spPr bwMode="auto">
          <a:xfrm flipV="1">
            <a:off x="2667000" y="4876800"/>
            <a:ext cx="444500" cy="7493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30" name="Line 38"/>
          <p:cNvSpPr>
            <a:spLocks noChangeShapeType="1"/>
          </p:cNvSpPr>
          <p:nvPr/>
        </p:nvSpPr>
        <p:spPr bwMode="auto">
          <a:xfrm flipV="1">
            <a:off x="1536700" y="4864100"/>
            <a:ext cx="444500" cy="7493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31" name="Line 39"/>
          <p:cNvSpPr>
            <a:spLocks noChangeShapeType="1"/>
          </p:cNvSpPr>
          <p:nvPr/>
        </p:nvSpPr>
        <p:spPr bwMode="auto">
          <a:xfrm flipV="1">
            <a:off x="3441700" y="4864100"/>
            <a:ext cx="444500" cy="7493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32" name="Rectangle 40"/>
          <p:cNvSpPr>
            <a:spLocks noChangeArrowheads="1"/>
          </p:cNvSpPr>
          <p:nvPr/>
        </p:nvSpPr>
        <p:spPr bwMode="auto">
          <a:xfrm>
            <a:off x="8023225" y="2641600"/>
            <a:ext cx="5651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1.5</a:t>
            </a:r>
          </a:p>
        </p:txBody>
      </p:sp>
      <p:sp>
        <p:nvSpPr>
          <p:cNvPr id="8233" name="Rectangle 41"/>
          <p:cNvSpPr>
            <a:spLocks noChangeArrowheads="1"/>
          </p:cNvSpPr>
          <p:nvPr/>
        </p:nvSpPr>
        <p:spPr bwMode="auto">
          <a:xfrm>
            <a:off x="8070850" y="4394200"/>
            <a:ext cx="5651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0.5</a:t>
            </a:r>
          </a:p>
        </p:txBody>
      </p:sp>
      <p:sp>
        <p:nvSpPr>
          <p:cNvPr id="8234" name="Rectangle 42"/>
          <p:cNvSpPr>
            <a:spLocks noChangeArrowheads="1"/>
          </p:cNvSpPr>
          <p:nvPr/>
        </p:nvSpPr>
        <p:spPr bwMode="auto">
          <a:xfrm>
            <a:off x="8175625" y="4813300"/>
            <a:ext cx="5651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1.0</a:t>
            </a:r>
          </a:p>
        </p:txBody>
      </p:sp>
      <p:sp>
        <p:nvSpPr>
          <p:cNvPr id="8235" name="Text Box 43"/>
          <p:cNvSpPr txBox="1">
            <a:spLocks noChangeArrowheads="1"/>
          </p:cNvSpPr>
          <p:nvPr/>
        </p:nvSpPr>
        <p:spPr bwMode="auto">
          <a:xfrm rot="2700000">
            <a:off x="4987132" y="5766594"/>
            <a:ext cx="89376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major</a:t>
            </a:r>
          </a:p>
        </p:txBody>
      </p:sp>
      <p:sp>
        <p:nvSpPr>
          <p:cNvPr id="8236" name="Text Box 44"/>
          <p:cNvSpPr txBox="1">
            <a:spLocks noChangeArrowheads="1"/>
          </p:cNvSpPr>
          <p:nvPr/>
        </p:nvSpPr>
        <p:spPr bwMode="auto">
          <a:xfrm rot="2700000">
            <a:off x="6075362" y="5735638"/>
            <a:ext cx="9112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minor</a:t>
            </a:r>
          </a:p>
        </p:txBody>
      </p:sp>
      <p:sp>
        <p:nvSpPr>
          <p:cNvPr id="8237" name="Line 45"/>
          <p:cNvSpPr>
            <a:spLocks noChangeShapeType="1"/>
          </p:cNvSpPr>
          <p:nvPr/>
        </p:nvSpPr>
        <p:spPr bwMode="auto">
          <a:xfrm>
            <a:off x="5003800" y="5829300"/>
            <a:ext cx="5969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38" name="Line 46"/>
          <p:cNvSpPr>
            <a:spLocks noChangeShapeType="1"/>
          </p:cNvSpPr>
          <p:nvPr/>
        </p:nvSpPr>
        <p:spPr bwMode="auto">
          <a:xfrm>
            <a:off x="6108700" y="5816600"/>
            <a:ext cx="609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39" name="Text Box 47"/>
          <p:cNvSpPr txBox="1">
            <a:spLocks noChangeArrowheads="1"/>
          </p:cNvSpPr>
          <p:nvPr/>
        </p:nvSpPr>
        <p:spPr bwMode="auto">
          <a:xfrm>
            <a:off x="3260725" y="1831975"/>
            <a:ext cx="336073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How long will it take?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6" grpId="0" animBg="1"/>
      <p:bldP spid="8227" grpId="0" animBg="1"/>
      <p:bldP spid="8228" grpId="0" animBg="1"/>
      <p:bldP spid="8229" grpId="0" animBg="1"/>
      <p:bldP spid="8230" grpId="0" animBg="1"/>
      <p:bldP spid="8231" grpId="0" animBg="1"/>
      <p:bldP spid="8232" grpId="0" build="p" autoUpdateAnimBg="0"/>
      <p:bldP spid="8233" grpId="0" build="p" autoUpdateAnimBg="0"/>
      <p:bldP spid="8234" grpId="0" build="p" autoUpdateAnimBg="0"/>
      <p:bldP spid="8235" grpId="0" build="p" autoUpdateAnimBg="0"/>
      <p:bldP spid="8236" grpId="0" build="p" autoUpdateAnimBg="0"/>
      <p:bldP spid="823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Final Velocity</a:t>
            </a:r>
          </a:p>
        </p:txBody>
      </p:sp>
      <p:graphicFrame>
        <p:nvGraphicFramePr>
          <p:cNvPr id="9219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1500" y="2006600"/>
          <a:ext cx="35560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3" imgW="3568680" imgH="444240" progId="Equation.3">
                  <p:embed/>
                </p:oleObj>
              </mc:Choice>
              <mc:Fallback>
                <p:oleObj name="Equation" r:id="rId3" imgW="3568680" imgH="444240" progId="Equation.3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006600"/>
                        <a:ext cx="35560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752475" y="2741613"/>
          <a:ext cx="1484313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5" imgW="1498320" imgH="825480" progId="Equation.DSMT4">
                  <p:embed/>
                </p:oleObj>
              </mc:Choice>
              <mc:Fallback>
                <p:oleObj name="Equation" r:id="rId5" imgW="1498320" imgH="825480" progId="Equation.DSMT4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2741613"/>
                        <a:ext cx="1484313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22713" y="2654300"/>
          <a:ext cx="20605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7" imgW="2082600" imgH="977760" progId="Equation.3">
                  <p:embed/>
                </p:oleObj>
              </mc:Choice>
              <mc:Fallback>
                <p:oleObj name="Equation" r:id="rId7" imgW="2082600" imgH="977760" progId="Equation.3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2654300"/>
                        <a:ext cx="206057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650875" y="4062413"/>
          <a:ext cx="2484438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9" imgW="2501640" imgH="825480" progId="Equation.DSMT4">
                  <p:embed/>
                </p:oleObj>
              </mc:Choice>
              <mc:Fallback>
                <p:oleObj name="Equation" r:id="rId9" imgW="2501640" imgH="825480" progId="Equation.DSMT4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4062413"/>
                        <a:ext cx="2484438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3175000" y="5624513"/>
            <a:ext cx="4445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771900" y="5407025"/>
            <a:ext cx="12334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9.55 m/s</a:t>
            </a:r>
          </a:p>
        </p:txBody>
      </p:sp>
      <p:graphicFrame>
        <p:nvGraphicFramePr>
          <p:cNvPr id="9225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547688" y="5173663"/>
          <a:ext cx="2024062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11" imgW="2044440" imgH="1193760" progId="Equation.DSMT4">
                  <p:embed/>
                </p:oleObj>
              </mc:Choice>
              <mc:Fallback>
                <p:oleObj name="Equation" r:id="rId11" imgW="2044440" imgH="1193760" progId="Equation.DSMT4">
                  <p:embed/>
                  <p:pic>
                    <p:nvPicPr>
                      <p:cNvPr id="0" name="Picture 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5173663"/>
                        <a:ext cx="2024062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931025" y="1905000"/>
            <a:ext cx="1655763" cy="227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g = 9.8 m/s</a:t>
            </a:r>
            <a:r>
              <a:rPr lang="en-US" sz="2400" baseline="30000"/>
              <a:t>2</a:t>
            </a:r>
            <a:endParaRPr lang="en-US" sz="2400"/>
          </a:p>
          <a:p>
            <a:r>
              <a:rPr lang="en-US" sz="2400"/>
              <a:t>H = 100 m</a:t>
            </a:r>
          </a:p>
          <a:p>
            <a:r>
              <a:rPr lang="en-US" sz="2400">
                <a:sym typeface="Symbol" pitchFamily="18" charset="2"/>
              </a:rPr>
              <a:t></a:t>
            </a:r>
            <a:r>
              <a:rPr lang="en-US" sz="2400">
                <a:sym typeface="MT Extra" pitchFamily="18" charset="2"/>
              </a:rPr>
              <a:t> </a:t>
            </a:r>
            <a:r>
              <a:rPr lang="en-US" sz="2400"/>
              <a:t>K = 1.5</a:t>
            </a:r>
          </a:p>
          <a:p>
            <a:r>
              <a:rPr lang="en-US" sz="2400"/>
              <a:t>f = 0.02</a:t>
            </a:r>
          </a:p>
          <a:p>
            <a:r>
              <a:rPr lang="en-US" sz="2400"/>
              <a:t>L = 1000 m</a:t>
            </a:r>
          </a:p>
          <a:p>
            <a:r>
              <a:rPr lang="en-US" sz="2400"/>
              <a:t>D = 1 m</a:t>
            </a: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3695700" y="6005513"/>
            <a:ext cx="146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3171825" y="6110288"/>
            <a:ext cx="594677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What would V be without losses? _____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8034338" y="6170613"/>
            <a:ext cx="10048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44 m/s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build="p" autoUpdateAnimBg="0"/>
      <p:bldP spid="922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Establishment of Flow:</a:t>
            </a:r>
            <a:br>
              <a:rPr lang="en-US"/>
            </a:br>
            <a:r>
              <a:rPr lang="en-US"/>
              <a:t>Initial Velocity</a:t>
            </a:r>
          </a:p>
        </p:txBody>
      </p:sp>
      <p:graphicFrame>
        <p:nvGraphicFramePr>
          <p:cNvPr id="1024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0200" y="4184650"/>
          <a:ext cx="18272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Equation" r:id="rId3" imgW="1841400" imgH="838080" progId="Equation.DSMT4">
                  <p:embed/>
                </p:oleObj>
              </mc:Choice>
              <mc:Fallback>
                <p:oleObj name="Equation" r:id="rId3" imgW="1841400" imgH="838080" progId="Equation.DSMT4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4184650"/>
                        <a:ext cx="18272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53988" y="1652588"/>
            <a:ext cx="46624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before head loss becomes significant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330200" y="2235200"/>
          <a:ext cx="1117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Equation" r:id="rId5" imgW="1117440" imgH="279360" progId="Equation.3">
                  <p:embed/>
                </p:oleObj>
              </mc:Choice>
              <mc:Fallback>
                <p:oleObj name="Equation" r:id="rId5" imgW="1117440" imgH="2793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2235200"/>
                        <a:ext cx="1117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2165350" y="2057400"/>
          <a:ext cx="1206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Equation" r:id="rId7" imgW="1206360" imgH="723600" progId="Equation.DSMT4">
                  <p:embed/>
                </p:oleObj>
              </mc:Choice>
              <mc:Fallback>
                <p:oleObj name="Equation" r:id="rId7" imgW="1206360" imgH="723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2057400"/>
                        <a:ext cx="1206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972300" y="5638800"/>
          <a:ext cx="14351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0" name="Equation" r:id="rId9" imgW="1447560" imgH="863280" progId="Equation.3">
                  <p:embed/>
                </p:oleObj>
              </mc:Choice>
              <mc:Fallback>
                <p:oleObj name="Equation" r:id="rId9" imgW="1447560" imgH="863280" progId="Equation.3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5638800"/>
                        <a:ext cx="14351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330200" y="5181600"/>
          <a:ext cx="2400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Equation" r:id="rId11" imgW="2400120" imgH="888840" progId="Equation.3">
                  <p:embed/>
                </p:oleObj>
              </mc:Choice>
              <mc:Fallback>
                <p:oleObj name="Equation" r:id="rId11" imgW="2400120" imgH="8888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5181600"/>
                        <a:ext cx="2400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330200" y="6324600"/>
          <a:ext cx="19050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Equation" r:id="rId13" imgW="1904760" imgH="342720" progId="Equation.3">
                  <p:embed/>
                </p:oleObj>
              </mc:Choice>
              <mc:Fallback>
                <p:oleObj name="Equation" r:id="rId13" imgW="1904760" imgH="3427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6324600"/>
                        <a:ext cx="19050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4152900" y="5715000"/>
          <a:ext cx="1435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Equation" r:id="rId15" imgW="1434960" imgH="927000" progId="Equation.3">
                  <p:embed/>
                </p:oleObj>
              </mc:Choice>
              <mc:Fallback>
                <p:oleObj name="Equation" r:id="rId15" imgW="1434960" imgH="9270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5715000"/>
                        <a:ext cx="1435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6931025" y="2662238"/>
            <a:ext cx="1655763" cy="227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g = 9.8 m/s</a:t>
            </a:r>
            <a:r>
              <a:rPr lang="en-US" sz="2400" baseline="30000"/>
              <a:t>2</a:t>
            </a:r>
            <a:endParaRPr lang="en-US" sz="2400"/>
          </a:p>
          <a:p>
            <a:r>
              <a:rPr lang="en-US" sz="2400"/>
              <a:t>H = 100 m</a:t>
            </a:r>
          </a:p>
          <a:p>
            <a:r>
              <a:rPr lang="en-US" sz="2400">
                <a:sym typeface="Symbol" pitchFamily="18" charset="2"/>
              </a:rPr>
              <a:t></a:t>
            </a:r>
            <a:r>
              <a:rPr lang="en-US" sz="2400">
                <a:sym typeface="MT Extra" pitchFamily="18" charset="2"/>
              </a:rPr>
              <a:t> </a:t>
            </a:r>
            <a:r>
              <a:rPr lang="en-US" sz="2400"/>
              <a:t>K = 1.5</a:t>
            </a:r>
          </a:p>
          <a:p>
            <a:r>
              <a:rPr lang="en-US" sz="2400"/>
              <a:t>f = 0.02</a:t>
            </a:r>
          </a:p>
          <a:p>
            <a:r>
              <a:rPr lang="en-US" sz="2400"/>
              <a:t>L = 1000 m</a:t>
            </a:r>
          </a:p>
          <a:p>
            <a:r>
              <a:rPr lang="en-US" sz="2400"/>
              <a:t>D = 1 m</a:t>
            </a:r>
          </a:p>
        </p:txBody>
      </p:sp>
      <p:sp>
        <p:nvSpPr>
          <p:cNvPr id="10252" name="Freeform 12"/>
          <p:cNvSpPr>
            <a:spLocks/>
          </p:cNvSpPr>
          <p:nvPr/>
        </p:nvSpPr>
        <p:spPr bwMode="auto">
          <a:xfrm>
            <a:off x="4294188" y="2363788"/>
            <a:ext cx="4522787" cy="25796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48" y="0"/>
              </a:cxn>
              <a:cxn ang="0">
                <a:pos x="2848" y="1624"/>
              </a:cxn>
              <a:cxn ang="0">
                <a:pos x="0" y="1624"/>
              </a:cxn>
              <a:cxn ang="0">
                <a:pos x="0" y="0"/>
              </a:cxn>
            </a:cxnLst>
            <a:rect l="0" t="0" r="r" b="b"/>
            <a:pathLst>
              <a:path w="2849" h="1625">
                <a:moveTo>
                  <a:pt x="0" y="0"/>
                </a:moveTo>
                <a:lnTo>
                  <a:pt x="2848" y="0"/>
                </a:lnTo>
                <a:lnTo>
                  <a:pt x="2848" y="1624"/>
                </a:lnTo>
                <a:lnTo>
                  <a:pt x="0" y="1624"/>
                </a:lnTo>
                <a:lnTo>
                  <a:pt x="0" y="0"/>
                </a:lnTo>
              </a:path>
            </a:pathLst>
          </a:cu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4300538" y="2370138"/>
            <a:ext cx="0" cy="256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4249738" y="4948238"/>
            <a:ext cx="8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4249738" y="4694238"/>
            <a:ext cx="8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4249738" y="4427538"/>
            <a:ext cx="8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4249738" y="4173538"/>
            <a:ext cx="8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4249738" y="3919538"/>
            <a:ext cx="8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4249738" y="3652838"/>
            <a:ext cx="8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4249738" y="3398838"/>
            <a:ext cx="8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4249738" y="3144838"/>
            <a:ext cx="8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4249738" y="2890838"/>
            <a:ext cx="8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4249738" y="2624138"/>
            <a:ext cx="8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4249738" y="2370138"/>
            <a:ext cx="8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4300538" y="4948238"/>
            <a:ext cx="4508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 flipV="1">
            <a:off x="4294188" y="4891088"/>
            <a:ext cx="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 flipV="1">
            <a:off x="5043488" y="4891088"/>
            <a:ext cx="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 flipV="1">
            <a:off x="5805488" y="4891088"/>
            <a:ext cx="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 flipV="1">
            <a:off x="6554788" y="4891088"/>
            <a:ext cx="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 flipV="1">
            <a:off x="7304088" y="4891088"/>
            <a:ext cx="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 flipV="1">
            <a:off x="8066088" y="4891088"/>
            <a:ext cx="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 flipV="1">
            <a:off x="8815388" y="4891088"/>
            <a:ext cx="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3" name="Rectangle 33"/>
          <p:cNvSpPr>
            <a:spLocks noChangeArrowheads="1"/>
          </p:cNvSpPr>
          <p:nvPr/>
        </p:nvSpPr>
        <p:spPr bwMode="auto">
          <a:xfrm>
            <a:off x="3981450" y="4781550"/>
            <a:ext cx="2825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/>
              <a:t>0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0274" name="Rectangle 34"/>
          <p:cNvSpPr>
            <a:spLocks noChangeArrowheads="1"/>
          </p:cNvSpPr>
          <p:nvPr/>
        </p:nvSpPr>
        <p:spPr bwMode="auto">
          <a:xfrm>
            <a:off x="3981450" y="4527550"/>
            <a:ext cx="269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10275" name="Rectangle 35"/>
          <p:cNvSpPr>
            <a:spLocks noChangeArrowheads="1"/>
          </p:cNvSpPr>
          <p:nvPr/>
        </p:nvSpPr>
        <p:spPr bwMode="auto">
          <a:xfrm>
            <a:off x="3981450" y="4260850"/>
            <a:ext cx="269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3981450" y="4006850"/>
            <a:ext cx="269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/>
              <a:t>3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0277" name="Rectangle 37"/>
          <p:cNvSpPr>
            <a:spLocks noChangeArrowheads="1"/>
          </p:cNvSpPr>
          <p:nvPr/>
        </p:nvSpPr>
        <p:spPr bwMode="auto">
          <a:xfrm>
            <a:off x="3981450" y="3752850"/>
            <a:ext cx="269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/>
              <a:t>4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0278" name="Rectangle 38"/>
          <p:cNvSpPr>
            <a:spLocks noChangeArrowheads="1"/>
          </p:cNvSpPr>
          <p:nvPr/>
        </p:nvSpPr>
        <p:spPr bwMode="auto">
          <a:xfrm>
            <a:off x="3981450" y="3486150"/>
            <a:ext cx="269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/>
              <a:t>5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0279" name="Rectangle 39"/>
          <p:cNvSpPr>
            <a:spLocks noChangeArrowheads="1"/>
          </p:cNvSpPr>
          <p:nvPr/>
        </p:nvSpPr>
        <p:spPr bwMode="auto">
          <a:xfrm>
            <a:off x="3981450" y="3232150"/>
            <a:ext cx="269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/>
              <a:t>6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0280" name="Rectangle 40"/>
          <p:cNvSpPr>
            <a:spLocks noChangeArrowheads="1"/>
          </p:cNvSpPr>
          <p:nvPr/>
        </p:nvSpPr>
        <p:spPr bwMode="auto">
          <a:xfrm>
            <a:off x="3981450" y="2978150"/>
            <a:ext cx="269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/>
              <a:t>7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0281" name="Rectangle 41"/>
          <p:cNvSpPr>
            <a:spLocks noChangeArrowheads="1"/>
          </p:cNvSpPr>
          <p:nvPr/>
        </p:nvSpPr>
        <p:spPr bwMode="auto">
          <a:xfrm>
            <a:off x="3981450" y="2724150"/>
            <a:ext cx="269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/>
              <a:t>8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0282" name="Rectangle 42"/>
          <p:cNvSpPr>
            <a:spLocks noChangeArrowheads="1"/>
          </p:cNvSpPr>
          <p:nvPr/>
        </p:nvSpPr>
        <p:spPr bwMode="auto">
          <a:xfrm>
            <a:off x="3981450" y="2457450"/>
            <a:ext cx="269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/>
              <a:t>9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0283" name="Rectangle 43"/>
          <p:cNvSpPr>
            <a:spLocks noChangeArrowheads="1"/>
          </p:cNvSpPr>
          <p:nvPr/>
        </p:nvSpPr>
        <p:spPr bwMode="auto">
          <a:xfrm>
            <a:off x="3892550" y="2203450"/>
            <a:ext cx="3587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/>
              <a:t>10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0284" name="Rectangle 44"/>
          <p:cNvSpPr>
            <a:spLocks noChangeArrowheads="1"/>
          </p:cNvSpPr>
          <p:nvPr/>
        </p:nvSpPr>
        <p:spPr bwMode="auto">
          <a:xfrm>
            <a:off x="4159250" y="5035550"/>
            <a:ext cx="269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/>
              <a:t>0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4908550" y="5035550"/>
            <a:ext cx="269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/>
              <a:t>5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5619750" y="5035550"/>
            <a:ext cx="3587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/>
              <a:t>10</a:t>
            </a:r>
          </a:p>
        </p:txBody>
      </p:sp>
      <p:sp>
        <p:nvSpPr>
          <p:cNvPr id="10287" name="Rectangle 47"/>
          <p:cNvSpPr>
            <a:spLocks noChangeArrowheads="1"/>
          </p:cNvSpPr>
          <p:nvPr/>
        </p:nvSpPr>
        <p:spPr bwMode="auto">
          <a:xfrm>
            <a:off x="6369050" y="5035550"/>
            <a:ext cx="3587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/>
              <a:t>15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0288" name="Rectangle 48"/>
          <p:cNvSpPr>
            <a:spLocks noChangeArrowheads="1"/>
          </p:cNvSpPr>
          <p:nvPr/>
        </p:nvSpPr>
        <p:spPr bwMode="auto">
          <a:xfrm>
            <a:off x="7118350" y="5035550"/>
            <a:ext cx="3587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/>
              <a:t>20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0289" name="Rectangle 49"/>
          <p:cNvSpPr>
            <a:spLocks noChangeArrowheads="1"/>
          </p:cNvSpPr>
          <p:nvPr/>
        </p:nvSpPr>
        <p:spPr bwMode="auto">
          <a:xfrm>
            <a:off x="7880350" y="5035550"/>
            <a:ext cx="3587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/>
              <a:t>25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0290" name="Rectangle 50"/>
          <p:cNvSpPr>
            <a:spLocks noChangeArrowheads="1"/>
          </p:cNvSpPr>
          <p:nvPr/>
        </p:nvSpPr>
        <p:spPr bwMode="auto">
          <a:xfrm>
            <a:off x="8629650" y="5035550"/>
            <a:ext cx="3587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/>
              <a:t>30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0291" name="Rectangle 51"/>
          <p:cNvSpPr>
            <a:spLocks noChangeArrowheads="1"/>
          </p:cNvSpPr>
          <p:nvPr/>
        </p:nvSpPr>
        <p:spPr bwMode="auto">
          <a:xfrm>
            <a:off x="6165850" y="5353050"/>
            <a:ext cx="7286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/>
              <a:t>time (s)</a:t>
            </a:r>
          </a:p>
        </p:txBody>
      </p:sp>
      <p:sp>
        <p:nvSpPr>
          <p:cNvPr id="10292" name="Rectangle 52"/>
          <p:cNvSpPr>
            <a:spLocks noChangeArrowheads="1"/>
          </p:cNvSpPr>
          <p:nvPr/>
        </p:nvSpPr>
        <p:spPr bwMode="auto">
          <a:xfrm rot="16200000">
            <a:off x="3220244" y="3540919"/>
            <a:ext cx="11731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/>
              <a:t>velocity (m/s)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0293" name="Line 53"/>
          <p:cNvSpPr>
            <a:spLocks noChangeShapeType="1"/>
          </p:cNvSpPr>
          <p:nvPr/>
        </p:nvSpPr>
        <p:spPr bwMode="auto">
          <a:xfrm>
            <a:off x="4267200" y="2476500"/>
            <a:ext cx="449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94" name="Group 54"/>
          <p:cNvGrpSpPr>
            <a:grpSpLocks/>
          </p:cNvGrpSpPr>
          <p:nvPr/>
        </p:nvGrpSpPr>
        <p:grpSpPr bwMode="auto">
          <a:xfrm>
            <a:off x="4316413" y="2359025"/>
            <a:ext cx="1616075" cy="2593975"/>
            <a:chOff x="2719" y="1486"/>
            <a:chExt cx="1018" cy="1634"/>
          </a:xfrm>
        </p:grpSpPr>
        <p:sp>
          <p:nvSpPr>
            <p:cNvPr id="10295" name="Line 55"/>
            <p:cNvSpPr>
              <a:spLocks noChangeShapeType="1"/>
            </p:cNvSpPr>
            <p:nvPr/>
          </p:nvSpPr>
          <p:spPr bwMode="auto">
            <a:xfrm flipV="1">
              <a:off x="2719" y="1486"/>
              <a:ext cx="913" cy="163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296" name="Object 5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153" y="2296"/>
            <a:ext cx="584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4" name="Equation" r:id="rId17" imgW="1447560" imgH="863280" progId="Equation.3">
                    <p:embed/>
                  </p:oleObj>
                </mc:Choice>
                <mc:Fallback>
                  <p:oleObj name="Equation" r:id="rId17" imgW="1447560" imgH="863280" progId="Equation.3">
                    <p:embed/>
                    <p:pic>
                      <p:nvPicPr>
                        <p:cNvPr id="0" name="Picture 5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2296"/>
                          <a:ext cx="584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97" name="Object 5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599238" y="1825625"/>
          <a:ext cx="107473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5" name="Equation" r:id="rId19" imgW="2044440" imgH="1193760" progId="Equation.DSMT4">
                  <p:embed/>
                </p:oleObj>
              </mc:Choice>
              <mc:Fallback>
                <p:oleObj name="Equation" r:id="rId19" imgW="2044440" imgH="1193760" progId="Equation.DSMT4">
                  <p:embed/>
                  <p:pic>
                    <p:nvPicPr>
                      <p:cNvPr id="0" name="Picture 57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238" y="1825625"/>
                        <a:ext cx="1074737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8" name="Object 58"/>
          <p:cNvGraphicFramePr>
            <a:graphicFrameLocks noChangeAspect="1"/>
          </p:cNvGraphicFramePr>
          <p:nvPr/>
        </p:nvGraphicFramePr>
        <p:xfrm>
          <a:off x="330200" y="2921000"/>
          <a:ext cx="5080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Equation" r:id="rId21" imgW="507960" imgH="266400" progId="Equation.DSMT4">
                  <p:embed/>
                </p:oleObj>
              </mc:Choice>
              <mc:Fallback>
                <p:oleObj name="Equation" r:id="rId21" imgW="507960" imgH="2664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2921000"/>
                        <a:ext cx="5080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9" name="Object 59"/>
          <p:cNvGraphicFramePr>
            <a:graphicFrameLocks noChangeAspect="1"/>
          </p:cNvGraphicFramePr>
          <p:nvPr/>
        </p:nvGraphicFramePr>
        <p:xfrm>
          <a:off x="330200" y="3594100"/>
          <a:ext cx="508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7" name="Equation" r:id="rId23" imgW="507960" imgH="203040" progId="Equation.DSMT4">
                  <p:embed/>
                </p:oleObj>
              </mc:Choice>
              <mc:Fallback>
                <p:oleObj name="Equation" r:id="rId23" imgW="507960" imgH="20304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3594100"/>
                        <a:ext cx="5080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0" name="Line 60"/>
          <p:cNvSpPr>
            <a:spLocks noChangeShapeType="1"/>
          </p:cNvSpPr>
          <p:nvPr/>
        </p:nvSpPr>
        <p:spPr bwMode="auto">
          <a:xfrm>
            <a:off x="990600" y="3238500"/>
            <a:ext cx="134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01" name="Line 61"/>
          <p:cNvSpPr>
            <a:spLocks noChangeShapeType="1"/>
          </p:cNvSpPr>
          <p:nvPr/>
        </p:nvSpPr>
        <p:spPr bwMode="auto">
          <a:xfrm>
            <a:off x="939800" y="3873500"/>
            <a:ext cx="134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302" name="Object 62">
            <a:hlinkClick r:id="" action="ppaction://ole?verb=0"/>
          </p:cNvPr>
          <p:cNvGraphicFramePr>
            <a:graphicFrameLocks/>
          </p:cNvGraphicFramePr>
          <p:nvPr/>
        </p:nvGraphicFramePr>
        <p:xfrm>
          <a:off x="979488" y="2903538"/>
          <a:ext cx="12985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" name="Equation" r:id="rId25" imgW="1307880" imgH="342720" progId="Equation.DSMT4">
                  <p:embed/>
                </p:oleObj>
              </mc:Choice>
              <mc:Fallback>
                <p:oleObj name="Equation" r:id="rId25" imgW="1307880" imgH="342720" progId="Equation.DSMT4">
                  <p:embed/>
                  <p:pic>
                    <p:nvPicPr>
                      <p:cNvPr id="0" name="Picture 62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2903538"/>
                        <a:ext cx="129857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3" name="Object 6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14413" y="3513138"/>
          <a:ext cx="61753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9" name="Equation" r:id="rId27" imgW="622080" imgH="342720" progId="Equation.DSMT4">
                  <p:embed/>
                </p:oleObj>
              </mc:Choice>
              <mc:Fallback>
                <p:oleObj name="Equation" r:id="rId27" imgW="622080" imgH="342720" progId="Equation.DSMT4">
                  <p:embed/>
                  <p:pic>
                    <p:nvPicPr>
                      <p:cNvPr id="0" name="Picture 63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3513138"/>
                        <a:ext cx="617537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4" name="Text Box 64"/>
          <p:cNvSpPr txBox="1">
            <a:spLocks noChangeArrowheads="1"/>
          </p:cNvSpPr>
          <p:nvPr/>
        </p:nvSpPr>
        <p:spPr bwMode="auto">
          <a:xfrm>
            <a:off x="292100" y="960438"/>
            <a:ext cx="234473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Navier Stokes?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6015038" y="3744913"/>
            <a:ext cx="457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2057400" y="3924300"/>
            <a:ext cx="457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946525" y="1958975"/>
            <a:ext cx="32067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________, ________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Flow Establishment:</a:t>
            </a:r>
            <a:br>
              <a:rPr lang="en-US"/>
            </a:br>
            <a:r>
              <a:rPr lang="en-US"/>
              <a:t>Full Solution</a:t>
            </a:r>
          </a:p>
        </p:txBody>
      </p:sp>
      <p:graphicFrame>
        <p:nvGraphicFramePr>
          <p:cNvPr id="1126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50875" y="1814513"/>
          <a:ext cx="18986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3" imgW="1917360" imgH="838080" progId="Equation.3">
                  <p:embed/>
                </p:oleObj>
              </mc:Choice>
              <mc:Fallback>
                <p:oleObj name="Equation" r:id="rId3" imgW="1917360" imgH="838080" progId="Equation.3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1814513"/>
                        <a:ext cx="189865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60963" y="5216525"/>
          <a:ext cx="3817937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5" imgW="3822480" imgH="1257120" progId="Equation.DSMT4">
                  <p:embed/>
                </p:oleObj>
              </mc:Choice>
              <mc:Fallback>
                <p:oleObj name="Equation" r:id="rId5" imgW="3822480" imgH="1257120" progId="Equation.DSMT4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63" y="5216525"/>
                        <a:ext cx="3817937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127250" y="3479800"/>
          <a:ext cx="49117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7" imgW="4914720" imgH="888840" progId="Equation.DSMT4">
                  <p:embed/>
                </p:oleObj>
              </mc:Choice>
              <mc:Fallback>
                <p:oleObj name="Equation" r:id="rId7" imgW="4914720" imgH="888840" progId="Equation.DSMT4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3479800"/>
                        <a:ext cx="49117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2250" y="5187950"/>
          <a:ext cx="435292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9" imgW="4356000" imgH="1333440" progId="Equation.DSMT4">
                  <p:embed/>
                </p:oleObj>
              </mc:Choice>
              <mc:Fallback>
                <p:oleObj name="Equation" r:id="rId9" imgW="4356000" imgH="1333440" progId="Equation.DSMT4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5187950"/>
                        <a:ext cx="4352925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3171825" y="1974850"/>
          <a:ext cx="8683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11" imgW="876240" imgH="457200" progId="Equation.DSMT4">
                  <p:embed/>
                </p:oleObj>
              </mc:Choice>
              <mc:Fallback>
                <p:oleObj name="Equation" r:id="rId11" imgW="876240" imgH="457200" progId="Equation.DSMT4">
                  <p:embed/>
                  <p:pic>
                    <p:nvPicPr>
                      <p:cNvPr id="0" name="Picture 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1974850"/>
                        <a:ext cx="8683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4162425" y="1895475"/>
            <a:ext cx="11906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gravity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813425" y="1895475"/>
            <a:ext cx="8159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drag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H="1">
            <a:off x="2667000" y="2400300"/>
            <a:ext cx="1930400" cy="11938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1276" name="Group 12"/>
          <p:cNvGrpSpPr>
            <a:grpSpLocks/>
          </p:cNvGrpSpPr>
          <p:nvPr/>
        </p:nvGrpSpPr>
        <p:grpSpPr bwMode="auto">
          <a:xfrm>
            <a:off x="3314700" y="2425700"/>
            <a:ext cx="2984500" cy="1003300"/>
            <a:chOff x="2088" y="1528"/>
            <a:chExt cx="1880" cy="632"/>
          </a:xfrm>
        </p:grpSpPr>
        <p:sp>
          <p:nvSpPr>
            <p:cNvPr id="11277" name="AutoShape 13"/>
            <p:cNvSpPr>
              <a:spLocks/>
            </p:cNvSpPr>
            <p:nvPr/>
          </p:nvSpPr>
          <p:spPr bwMode="auto">
            <a:xfrm rot="5400000">
              <a:off x="2560" y="1480"/>
              <a:ext cx="208" cy="1152"/>
            </a:xfrm>
            <a:prstGeom prst="leftBrace">
              <a:avLst>
                <a:gd name="adj1" fmla="val 4615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278" name="Line 14"/>
            <p:cNvSpPr>
              <a:spLocks noChangeShapeType="1"/>
            </p:cNvSpPr>
            <p:nvPr/>
          </p:nvSpPr>
          <p:spPr bwMode="auto">
            <a:xfrm flipH="1">
              <a:off x="2704" y="1528"/>
              <a:ext cx="1264" cy="416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7188200" y="1828800"/>
          <a:ext cx="14859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13" imgW="1485720" imgH="711000" progId="Equation.DSMT4">
                  <p:embed/>
                </p:oleObj>
              </mc:Choice>
              <mc:Fallback>
                <p:oleObj name="Equation" r:id="rId13" imgW="1485720" imgH="7110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200" y="1828800"/>
                        <a:ext cx="14859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7181850" y="2805113"/>
          <a:ext cx="1447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15" imgW="1447560" imgH="380880" progId="Equation.DSMT4">
                  <p:embed/>
                </p:oleObj>
              </mc:Choice>
              <mc:Fallback>
                <p:oleObj name="Equation" r:id="rId15" imgW="1447560" imgH="3808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850" y="2805113"/>
                        <a:ext cx="1447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7340600" y="2527300"/>
            <a:ext cx="139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7213600" y="3162300"/>
            <a:ext cx="142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" grpId="0" animBg="1"/>
      <p:bldP spid="11283" grpId="0" animBg="1"/>
      <p:bldP spid="11273" grpId="0" build="p" autoUpdateAnimBg="0"/>
      <p:bldP spid="11274" grpId="0" build="p" autoUpdateAnimBg="0"/>
      <p:bldP spid="11275" grpId="0" animBg="1"/>
    </p:bldLst>
  </p:timing>
</p:sld>
</file>

<file path=ppt/theme/theme1.xml><?xml version="1.0" encoding="utf-8"?>
<a:theme xmlns:a="http://schemas.openxmlformats.org/drawingml/2006/main" name="teaching">
  <a:themeElements>
    <a:clrScheme name="teaching 7">
      <a:dk1>
        <a:srgbClr val="663300"/>
      </a:dk1>
      <a:lt1>
        <a:srgbClr val="FFFFFF"/>
      </a:lt1>
      <a:dk2>
        <a:srgbClr val="003A1A"/>
      </a:dk2>
      <a:lt2>
        <a:srgbClr val="000000"/>
      </a:lt2>
      <a:accent1>
        <a:srgbClr val="F14343"/>
      </a:accent1>
      <a:accent2>
        <a:srgbClr val="FBA305"/>
      </a:accent2>
      <a:accent3>
        <a:srgbClr val="FFFFFF"/>
      </a:accent3>
      <a:accent4>
        <a:srgbClr val="562A00"/>
      </a:accent4>
      <a:accent5>
        <a:srgbClr val="F7B0B0"/>
      </a:accent5>
      <a:accent6>
        <a:srgbClr val="E39304"/>
      </a:accent6>
      <a:hlink>
        <a:srgbClr val="7E69FF"/>
      </a:hlink>
      <a:folHlink>
        <a:srgbClr val="AC0000"/>
      </a:folHlink>
    </a:clrScheme>
    <a:fontScheme name="teaching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aching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EAEAE"/>
        </a:accent6>
        <a:hlink>
          <a:srgbClr val="EAEAEA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2">
        <a:dk1>
          <a:srgbClr val="000000"/>
        </a:dk1>
        <a:lt1>
          <a:srgbClr val="FFFFFF"/>
        </a:lt1>
        <a:dk2>
          <a:srgbClr val="003225"/>
        </a:dk2>
        <a:lt2>
          <a:srgbClr val="85FFBC"/>
        </a:lt2>
        <a:accent1>
          <a:srgbClr val="FA3A57"/>
        </a:accent1>
        <a:accent2>
          <a:srgbClr val="FBA305"/>
        </a:accent2>
        <a:accent3>
          <a:srgbClr val="AAADAC"/>
        </a:accent3>
        <a:accent4>
          <a:srgbClr val="DADADA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3">
        <a:dk1>
          <a:srgbClr val="000000"/>
        </a:dk1>
        <a:lt1>
          <a:srgbClr val="FFFFFF"/>
        </a:lt1>
        <a:dk2>
          <a:srgbClr val="000044"/>
        </a:dk2>
        <a:lt2>
          <a:srgbClr val="FBBFF4"/>
        </a:lt2>
        <a:accent1>
          <a:srgbClr val="BC3C48"/>
        </a:accent1>
        <a:accent2>
          <a:srgbClr val="FF00FF"/>
        </a:accent2>
        <a:accent3>
          <a:srgbClr val="AAAAB0"/>
        </a:accent3>
        <a:accent4>
          <a:srgbClr val="DADADA"/>
        </a:accent4>
        <a:accent5>
          <a:srgbClr val="DAAFB1"/>
        </a:accent5>
        <a:accent6>
          <a:srgbClr val="E700E7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4">
        <a:dk1>
          <a:srgbClr val="000000"/>
        </a:dk1>
        <a:lt1>
          <a:srgbClr val="F8F8F8"/>
        </a:lt1>
        <a:dk2>
          <a:srgbClr val="2A002A"/>
        </a:dk2>
        <a:lt2>
          <a:srgbClr val="FFC9FF"/>
        </a:lt2>
        <a:accent1>
          <a:srgbClr val="CB9661"/>
        </a:accent1>
        <a:accent2>
          <a:srgbClr val="90F4B8"/>
        </a:accent2>
        <a:accent3>
          <a:srgbClr val="ACAAAC"/>
        </a:accent3>
        <a:accent4>
          <a:srgbClr val="D4D4D4"/>
        </a:accent4>
        <a:accent5>
          <a:srgbClr val="E2C9B7"/>
        </a:accent5>
        <a:accent6>
          <a:srgbClr val="82DDA6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5F5F5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737373"/>
        </a:accent6>
        <a:hlink>
          <a:srgbClr val="B2B2B2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6">
        <a:dk1>
          <a:srgbClr val="663300"/>
        </a:dk1>
        <a:lt1>
          <a:srgbClr val="FFFFFF"/>
        </a:lt1>
        <a:dk2>
          <a:srgbClr val="85FFBC"/>
        </a:dk2>
        <a:lt2>
          <a:srgbClr val="000000"/>
        </a:lt2>
        <a:accent1>
          <a:srgbClr val="FA3A57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7">
        <a:dk1>
          <a:srgbClr val="663300"/>
        </a:dk1>
        <a:lt1>
          <a:srgbClr val="FFFFFF"/>
        </a:lt1>
        <a:dk2>
          <a:srgbClr val="003A1A"/>
        </a:dk2>
        <a:lt2>
          <a:srgbClr val="000000"/>
        </a:lt2>
        <a:accent1>
          <a:srgbClr val="F14343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7B0B0"/>
        </a:accent5>
        <a:accent6>
          <a:srgbClr val="E39304"/>
        </a:accent6>
        <a:hlink>
          <a:srgbClr val="7E69FF"/>
        </a:hlink>
        <a:folHlink>
          <a:srgbClr val="A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teaching2</Template>
  <TotalTime>4512</TotalTime>
  <Words>1801</Words>
  <Application>Microsoft Office PowerPoint</Application>
  <PresentationFormat>On-screen Show (4:3)</PresentationFormat>
  <Paragraphs>477</Paragraphs>
  <Slides>58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MT Extra</vt:lpstr>
      <vt:lpstr>Palatino</vt:lpstr>
      <vt:lpstr>Symbol</vt:lpstr>
      <vt:lpstr>Times New Roman</vt:lpstr>
      <vt:lpstr>Wingdings</vt:lpstr>
      <vt:lpstr>teaching</vt:lpstr>
      <vt:lpstr>Photo Editor Photo</vt:lpstr>
      <vt:lpstr>Equation</vt:lpstr>
      <vt:lpstr>MathType 6.0 Equation</vt:lpstr>
      <vt:lpstr>Hydraulic Transients</vt:lpstr>
      <vt:lpstr>Hydraulic Transients: Overview</vt:lpstr>
      <vt:lpstr>Hydraulic Transients</vt:lpstr>
      <vt:lpstr>References</vt:lpstr>
      <vt:lpstr>Analysis of Transients</vt:lpstr>
      <vt:lpstr>Establishment of Flow: Final Velocity</vt:lpstr>
      <vt:lpstr>Final Velocity</vt:lpstr>
      <vt:lpstr>Establishment of Flow: Initial Velocity</vt:lpstr>
      <vt:lpstr>Flow Establishment: Full Solution</vt:lpstr>
      <vt:lpstr>Flow Establishment: tanh!</vt:lpstr>
      <vt:lpstr>Time to reach final velocity</vt:lpstr>
      <vt:lpstr>Flow Establishment</vt:lpstr>
      <vt:lpstr>Household plumbing example</vt:lpstr>
      <vt:lpstr>V &gt; Vf?</vt:lpstr>
      <vt:lpstr>Lake Source Cooling Intake Schematic</vt:lpstr>
      <vt:lpstr>Transient with varying driving force</vt:lpstr>
      <vt:lpstr>Wet Pit Water Level and Flow Oscillations</vt:lpstr>
      <vt:lpstr>Wet Pit with Area Equal to Pipe Area</vt:lpstr>
      <vt:lpstr>Overflow Weir at 1 m</vt:lpstr>
      <vt:lpstr>Period of Oscillation:  Frictionless Case</vt:lpstr>
      <vt:lpstr>Period of Oscillations</vt:lpstr>
      <vt:lpstr>Transients</vt:lpstr>
      <vt:lpstr>Valve Closure in Pipeline</vt:lpstr>
      <vt:lpstr>Transients: Distributed System</vt:lpstr>
      <vt:lpstr>Pressure change due to velocity change</vt:lpstr>
      <vt:lpstr>Momentum Equation</vt:lpstr>
      <vt:lpstr>Magnitude of Pressure Wave</vt:lpstr>
      <vt:lpstr>Propagation Speed: Rigid Walls</vt:lpstr>
      <vt:lpstr>Propagation Speed: Rigid Walls</vt:lpstr>
      <vt:lpstr>Propagation Speed: Rigid Walls</vt:lpstr>
      <vt:lpstr>Propagation Speed: Elastic Walls</vt:lpstr>
      <vt:lpstr>Propagation Speed: Elastic Walls</vt:lpstr>
      <vt:lpstr>Time History of Hydraulic Transients: Function of ...</vt:lpstr>
      <vt:lpstr>Time History of Hydraulic Transients</vt:lpstr>
      <vt:lpstr>Time History of Hydraulic Transients</vt:lpstr>
      <vt:lpstr>Pressure variation over time</vt:lpstr>
      <vt:lpstr>Lumped vs. Distributed</vt:lpstr>
      <vt:lpstr>Methods of Controlling Transients</vt:lpstr>
      <vt:lpstr>Surge Tanks</vt:lpstr>
      <vt:lpstr>Use of Hydraulic Transients</vt:lpstr>
      <vt:lpstr>Minimum valve closure time</vt:lpstr>
      <vt:lpstr>Simplify: no head loss and hold pressure constant</vt:lpstr>
      <vt:lpstr>Back to Ram Pump: Pump Phase</vt:lpstr>
      <vt:lpstr>Reflections</vt:lpstr>
      <vt:lpstr>Ram: Optimal Operation</vt:lpstr>
      <vt:lpstr>High Q and Low loses?</vt:lpstr>
      <vt:lpstr>Cycle times</vt:lpstr>
      <vt:lpstr>Summary (exercise)</vt:lpstr>
      <vt:lpstr>Burst section of Penstock: Oigawa Power Station, Japan</vt:lpstr>
      <vt:lpstr>Collapsed section of Penstock: Oigawa Power Station, Japan</vt:lpstr>
      <vt:lpstr>Values for Wet Pit Analysis</vt:lpstr>
      <vt:lpstr>Pressure wave velocity: Elastic Pipeline</vt:lpstr>
      <vt:lpstr>Ram Pump</vt:lpstr>
      <vt:lpstr>Ram pump</vt:lpstr>
      <vt:lpstr>Ram animation</vt:lpstr>
      <vt:lpstr>Ram Pump</vt:lpstr>
      <vt:lpstr>Surge Tanks</vt:lpstr>
      <vt:lpstr>Real pressure traces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Hydraulic Transients</dc:title>
  <dc:creator>Monroe Weber-Shirk 2</dc:creator>
  <cp:lastModifiedBy>Monroe Weber-Shirk</cp:lastModifiedBy>
  <cp:revision>20</cp:revision>
  <dcterms:created xsi:type="dcterms:W3CDTF">2005-03-13T17:00:41Z</dcterms:created>
  <dcterms:modified xsi:type="dcterms:W3CDTF">2018-04-20T20:49:51Z</dcterms:modified>
</cp:coreProperties>
</file>