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rawings/drawing2.xml" ContentType="application/vnd.openxmlformats-officedocument.drawingml.chartshapes+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charts/chart7.xml" ContentType="application/vnd.openxmlformats-officedocument.drawingml.chart+xml"/>
  <Default Extension="xlsx" ContentType="application/vnd.openxmlformats-officedocument.spreadsheetml.sheet"/>
  <Override PartName="/ppt/charts/chart3.xml" ContentType="application/vnd.openxmlformats-officedocument.drawingml.chart+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charts/chart8.xml" ContentType="application/vnd.openxmlformats-officedocument.drawingml.chart+xml"/>
  <Override PartName="/ppt/slideLayouts/slideLayout10.xml" ContentType="application/vnd.openxmlformats-officedocument.presentationml.slideLayout+xml"/>
  <Default Extension="vml" ContentType="application/vnd.openxmlformats-officedocument.vmlDrawing"/>
  <Override PartName="/ppt/charts/chart6.xml" ContentType="application/vnd.openxmlformats-officedocument.drawingml.chart+xml"/>
  <Override PartName="/ppt/notesSlides/notesSlide8.xml" ContentType="application/vnd.openxmlformats-officedocument.presentationml.notesSlide+xml"/>
  <Override PartName="/ppt/charts/chart10.xml" ContentType="application/vnd.openxmlformats-officedocument.drawingml.chart+xml"/>
  <Override PartName="/ppt/charts/chart4.xml" ContentType="application/vnd.openxmlformats-officedocument.drawingml.chart+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charts/chart2.xml" ContentType="application/vnd.openxmlformats-officedocument.drawingml.char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charts/chart9.xml" ContentType="application/vnd.openxmlformats-officedocument.drawingml.chart+xml"/>
  <Override PartName="/ppt/notesSlides/notesSlide9.xml" ContentType="application/vnd.openxmlformats-officedocument.presentationml.notesSlide+xml"/>
  <Override PartName="/ppt/slides/slide79.xml" ContentType="application/vnd.openxmlformats-officedocument.presentationml.slide+xml"/>
  <Override PartName="/ppt/charts/chart5.xml" ContentType="application/vnd.openxmlformats-officedocument.drawingml.chart+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8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334" r:id="rId16"/>
    <p:sldId id="271" r:id="rId17"/>
    <p:sldId id="272" r:id="rId18"/>
    <p:sldId id="335"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Lst>
  <p:sldSz cx="9144000" cy="6858000" type="screen4x3"/>
  <p:notesSz cx="6858000" cy="9144000"/>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29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Office_Excel_Worksheet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Worksheet4.xlsx"/></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Office_Excel_Worksheet5.xlsx"/></Relationships>
</file>

<file path=ppt/charts/_rels/chart6.xml.rels><?xml version="1.0" encoding="UTF-8" standalone="yes"?>
<Relationships xmlns="http://schemas.openxmlformats.org/package/2006/relationships"><Relationship Id="rId1" Type="http://schemas.openxmlformats.org/officeDocument/2006/relationships/chartUserShapes" Target="../drawings/drawing2.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Office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Office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Office_Excel_Worksheet8.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layoutTarget val="inner"/>
          <c:xMode val="edge"/>
          <c:yMode val="edge"/>
          <c:x val="0.18582677165354328"/>
          <c:y val="9.1145833333333356E-2"/>
          <c:w val="0.78582677165354342"/>
          <c:h val="0.61979166666666674"/>
        </c:manualLayout>
      </c:layout>
      <c:scatterChart>
        <c:scatterStyle val="lineMarker"/>
        <c:ser>
          <c:idx val="0"/>
          <c:order val="0"/>
          <c:tx>
            <c:strRef>
              <c:f>'Fall Creek Max'!$D$1</c:f>
              <c:strCache>
                <c:ptCount val="1"/>
                <c:pt idx="0">
                  <c:v>discharge (m^3/s)</c:v>
                </c:pt>
              </c:strCache>
            </c:strRef>
          </c:tx>
          <c:spPr>
            <a:ln w="35086">
              <a:noFill/>
            </a:ln>
          </c:spPr>
          <c:marker>
            <c:symbol val="diamond"/>
            <c:size val="9"/>
            <c:spPr>
              <a:solidFill>
                <a:srgbClr val="000080"/>
              </a:solidFill>
              <a:ln>
                <a:solidFill>
                  <a:srgbClr val="000080"/>
                </a:solidFill>
                <a:prstDash val="solid"/>
              </a:ln>
            </c:spPr>
          </c:marker>
          <c:xVal>
            <c:numRef>
              <c:f>'Fall Creek Max'!$C$2:$C$70</c:f>
              <c:numCache>
                <c:formatCode>m/d/yyyy</c:formatCode>
                <c:ptCount val="69"/>
                <c:pt idx="0">
                  <c:v>8119</c:v>
                </c:pt>
                <c:pt idx="1">
                  <c:v>8355</c:v>
                </c:pt>
                <c:pt idx="2">
                  <c:v>8692</c:v>
                </c:pt>
                <c:pt idx="3">
                  <c:v>9242</c:v>
                </c:pt>
                <c:pt idx="4">
                  <c:v>9563</c:v>
                </c:pt>
                <c:pt idx="5">
                  <c:v>9949</c:v>
                </c:pt>
                <c:pt idx="6">
                  <c:v>10317</c:v>
                </c:pt>
                <c:pt idx="7">
                  <c:v>10828</c:v>
                </c:pt>
                <c:pt idx="8">
                  <c:v>11043</c:v>
                </c:pt>
                <c:pt idx="9">
                  <c:v>11511</c:v>
                </c:pt>
                <c:pt idx="10">
                  <c:v>11765</c:v>
                </c:pt>
                <c:pt idx="11">
                  <c:v>12149</c:v>
                </c:pt>
                <c:pt idx="12">
                  <c:v>12355</c:v>
                </c:pt>
                <c:pt idx="13">
                  <c:v>12834</c:v>
                </c:pt>
                <c:pt idx="14">
                  <c:v>13239</c:v>
                </c:pt>
                <c:pt idx="15">
                  <c:v>13610</c:v>
                </c:pt>
                <c:pt idx="16">
                  <c:v>13955</c:v>
                </c:pt>
                <c:pt idx="17">
                  <c:v>14243</c:v>
                </c:pt>
                <c:pt idx="18">
                  <c:v>14686</c:v>
                </c:pt>
                <c:pt idx="19">
                  <c:v>15051</c:v>
                </c:pt>
                <c:pt idx="20">
                  <c:v>15488</c:v>
                </c:pt>
                <c:pt idx="21">
                  <c:v>15859</c:v>
                </c:pt>
                <c:pt idx="22">
                  <c:v>16147</c:v>
                </c:pt>
                <c:pt idx="23">
                  <c:v>16395</c:v>
                </c:pt>
                <c:pt idx="24">
                  <c:v>16888</c:v>
                </c:pt>
                <c:pt idx="25">
                  <c:v>17139</c:v>
                </c:pt>
                <c:pt idx="26">
                  <c:v>17602</c:v>
                </c:pt>
                <c:pt idx="27">
                  <c:v>17877</c:v>
                </c:pt>
                <c:pt idx="28">
                  <c:v>18386</c:v>
                </c:pt>
                <c:pt idx="29">
                  <c:v>18687</c:v>
                </c:pt>
                <c:pt idx="30">
                  <c:v>19059</c:v>
                </c:pt>
                <c:pt idx="31">
                  <c:v>19381</c:v>
                </c:pt>
                <c:pt idx="32">
                  <c:v>19819</c:v>
                </c:pt>
                <c:pt idx="33">
                  <c:v>20110</c:v>
                </c:pt>
                <c:pt idx="34">
                  <c:v>20543</c:v>
                </c:pt>
                <c:pt idx="35">
                  <c:v>20876</c:v>
                </c:pt>
                <c:pt idx="36">
                  <c:v>21255</c:v>
                </c:pt>
                <c:pt idx="37">
                  <c:v>21469</c:v>
                </c:pt>
                <c:pt idx="38">
                  <c:v>21979</c:v>
                </c:pt>
                <c:pt idx="39">
                  <c:v>22319</c:v>
                </c:pt>
                <c:pt idx="40">
                  <c:v>22690</c:v>
                </c:pt>
                <c:pt idx="41">
                  <c:v>22978</c:v>
                </c:pt>
                <c:pt idx="42">
                  <c:v>23458</c:v>
                </c:pt>
                <c:pt idx="43">
                  <c:v>23916</c:v>
                </c:pt>
                <c:pt idx="44">
                  <c:v>24199</c:v>
                </c:pt>
                <c:pt idx="45">
                  <c:v>24546</c:v>
                </c:pt>
                <c:pt idx="46">
                  <c:v>25011</c:v>
                </c:pt>
                <c:pt idx="47">
                  <c:v>25177</c:v>
                </c:pt>
                <c:pt idx="48">
                  <c:v>25662</c:v>
                </c:pt>
                <c:pt idx="49">
                  <c:v>26201</c:v>
                </c:pt>
                <c:pt idx="50">
                  <c:v>26490</c:v>
                </c:pt>
                <c:pt idx="51">
                  <c:v>26719</c:v>
                </c:pt>
                <c:pt idx="52">
                  <c:v>26953</c:v>
                </c:pt>
                <c:pt idx="53">
                  <c:v>27458</c:v>
                </c:pt>
                <c:pt idx="54">
                  <c:v>27840</c:v>
                </c:pt>
                <c:pt idx="55">
                  <c:v>28166</c:v>
                </c:pt>
                <c:pt idx="56">
                  <c:v>28425</c:v>
                </c:pt>
                <c:pt idx="57">
                  <c:v>28960</c:v>
                </c:pt>
                <c:pt idx="58">
                  <c:v>29265</c:v>
                </c:pt>
                <c:pt idx="59">
                  <c:v>29641</c:v>
                </c:pt>
                <c:pt idx="60">
                  <c:v>30024</c:v>
                </c:pt>
                <c:pt idx="61">
                  <c:v>30410</c:v>
                </c:pt>
                <c:pt idx="62">
                  <c:v>30766</c:v>
                </c:pt>
                <c:pt idx="63">
                  <c:v>31177</c:v>
                </c:pt>
                <c:pt idx="64">
                  <c:v>31458</c:v>
                </c:pt>
                <c:pt idx="65">
                  <c:v>31708</c:v>
                </c:pt>
                <c:pt idx="66">
                  <c:v>32228</c:v>
                </c:pt>
                <c:pt idx="67">
                  <c:v>32608</c:v>
                </c:pt>
                <c:pt idx="68">
                  <c:v>33102</c:v>
                </c:pt>
              </c:numCache>
            </c:numRef>
          </c:xVal>
          <c:yVal>
            <c:numRef>
              <c:f>'Fall Creek Max'!$D$2:$D$70</c:f>
              <c:numCache>
                <c:formatCode>General</c:formatCode>
                <c:ptCount val="69"/>
                <c:pt idx="0">
                  <c:v>63.392000000000003</c:v>
                </c:pt>
                <c:pt idx="1">
                  <c:v>150.55600000000001</c:v>
                </c:pt>
                <c:pt idx="2">
                  <c:v>83.485000000000014</c:v>
                </c:pt>
                <c:pt idx="3">
                  <c:v>95.370999999999981</c:v>
                </c:pt>
                <c:pt idx="4">
                  <c:v>63.957999999999998</c:v>
                </c:pt>
                <c:pt idx="5">
                  <c:v>50.091000000000001</c:v>
                </c:pt>
                <c:pt idx="6">
                  <c:v>61.411000000000001</c:v>
                </c:pt>
                <c:pt idx="7">
                  <c:v>48.11</c:v>
                </c:pt>
                <c:pt idx="8">
                  <c:v>98.483999999999995</c:v>
                </c:pt>
                <c:pt idx="9">
                  <c:v>438.65000000000003</c:v>
                </c:pt>
                <c:pt idx="10">
                  <c:v>142.63200000000001</c:v>
                </c:pt>
                <c:pt idx="11">
                  <c:v>53.204000000000001</c:v>
                </c:pt>
                <c:pt idx="12">
                  <c:v>73.013999999999996</c:v>
                </c:pt>
                <c:pt idx="13">
                  <c:v>124.52</c:v>
                </c:pt>
                <c:pt idx="14">
                  <c:v>121.69</c:v>
                </c:pt>
                <c:pt idx="15">
                  <c:v>110.08699999999999</c:v>
                </c:pt>
                <c:pt idx="16">
                  <c:v>131.029</c:v>
                </c:pt>
                <c:pt idx="17">
                  <c:v>160.178</c:v>
                </c:pt>
                <c:pt idx="18">
                  <c:v>93.672999999999988</c:v>
                </c:pt>
                <c:pt idx="19">
                  <c:v>82.635999999999981</c:v>
                </c:pt>
                <c:pt idx="20">
                  <c:v>70.183999999999983</c:v>
                </c:pt>
                <c:pt idx="21">
                  <c:v>146.59399999999999</c:v>
                </c:pt>
                <c:pt idx="22">
                  <c:v>99.332999999999998</c:v>
                </c:pt>
                <c:pt idx="23">
                  <c:v>62.826000000000001</c:v>
                </c:pt>
                <c:pt idx="24">
                  <c:v>144.89600000000002</c:v>
                </c:pt>
                <c:pt idx="25">
                  <c:v>94.521999999999991</c:v>
                </c:pt>
                <c:pt idx="26">
                  <c:v>84.334000000000003</c:v>
                </c:pt>
                <c:pt idx="27">
                  <c:v>84.899999999999991</c:v>
                </c:pt>
                <c:pt idx="28">
                  <c:v>97.069000000000003</c:v>
                </c:pt>
                <c:pt idx="29">
                  <c:v>83.202000000000012</c:v>
                </c:pt>
                <c:pt idx="30">
                  <c:v>142.34900000000002</c:v>
                </c:pt>
                <c:pt idx="31">
                  <c:v>46.695000000000007</c:v>
                </c:pt>
                <c:pt idx="32">
                  <c:v>85.465999999999994</c:v>
                </c:pt>
                <c:pt idx="33">
                  <c:v>133.29299999999998</c:v>
                </c:pt>
                <c:pt idx="34">
                  <c:v>129.33100000000002</c:v>
                </c:pt>
                <c:pt idx="35">
                  <c:v>114.33199999999999</c:v>
                </c:pt>
                <c:pt idx="36">
                  <c:v>51.506</c:v>
                </c:pt>
                <c:pt idx="37">
                  <c:v>105.559</c:v>
                </c:pt>
                <c:pt idx="38">
                  <c:v>150.27299999999997</c:v>
                </c:pt>
                <c:pt idx="39">
                  <c:v>31.130000000000003</c:v>
                </c:pt>
                <c:pt idx="40">
                  <c:v>56.883000000000003</c:v>
                </c:pt>
                <c:pt idx="41">
                  <c:v>43.865000000000002</c:v>
                </c:pt>
                <c:pt idx="42">
                  <c:v>69.051999999999992</c:v>
                </c:pt>
                <c:pt idx="43">
                  <c:v>91.125999999999976</c:v>
                </c:pt>
                <c:pt idx="44">
                  <c:v>63.957999999999998</c:v>
                </c:pt>
                <c:pt idx="45">
                  <c:v>76.975999999999999</c:v>
                </c:pt>
                <c:pt idx="46">
                  <c:v>131.87800000000001</c:v>
                </c:pt>
                <c:pt idx="47">
                  <c:v>80.371999999999986</c:v>
                </c:pt>
                <c:pt idx="48">
                  <c:v>62.260000000000005</c:v>
                </c:pt>
                <c:pt idx="49">
                  <c:v>161.02700000000002</c:v>
                </c:pt>
                <c:pt idx="50">
                  <c:v>77.824999999999989</c:v>
                </c:pt>
                <c:pt idx="51">
                  <c:v>141.5</c:v>
                </c:pt>
                <c:pt idx="52">
                  <c:v>112.068</c:v>
                </c:pt>
                <c:pt idx="53">
                  <c:v>126.50099999999999</c:v>
                </c:pt>
                <c:pt idx="54">
                  <c:v>88.012999999999991</c:v>
                </c:pt>
                <c:pt idx="55">
                  <c:v>68.48599999999999</c:v>
                </c:pt>
                <c:pt idx="56">
                  <c:v>336.77</c:v>
                </c:pt>
                <c:pt idx="57">
                  <c:v>70.75</c:v>
                </c:pt>
                <c:pt idx="58">
                  <c:v>128.76499999999999</c:v>
                </c:pt>
                <c:pt idx="59">
                  <c:v>44.997</c:v>
                </c:pt>
                <c:pt idx="60">
                  <c:v>96.786000000000001</c:v>
                </c:pt>
                <c:pt idx="61">
                  <c:v>53.77000000000001</c:v>
                </c:pt>
                <c:pt idx="62">
                  <c:v>48.393000000000001</c:v>
                </c:pt>
                <c:pt idx="63">
                  <c:v>60.844999999999999</c:v>
                </c:pt>
                <c:pt idx="64">
                  <c:v>66.787999999999997</c:v>
                </c:pt>
                <c:pt idx="65">
                  <c:v>96.22</c:v>
                </c:pt>
                <c:pt idx="66">
                  <c:v>87.447000000000017</c:v>
                </c:pt>
                <c:pt idx="67">
                  <c:v>126.50099999999999</c:v>
                </c:pt>
                <c:pt idx="68">
                  <c:v>82.918999999999997</c:v>
                </c:pt>
              </c:numCache>
            </c:numRef>
          </c:yVal>
        </c:ser>
        <c:axId val="329367552"/>
        <c:axId val="329369856"/>
      </c:scatterChart>
      <c:valAx>
        <c:axId val="329367552"/>
        <c:scaling>
          <c:orientation val="minMax"/>
          <c:max val="37255"/>
          <c:min val="8035"/>
        </c:scaling>
        <c:axPos val="b"/>
        <c:title>
          <c:tx>
            <c:rich>
              <a:bodyPr/>
              <a:lstStyle/>
              <a:p>
                <a:pPr>
                  <a:defRPr sz="2210" b="0" i="0" u="none" strike="noStrike" baseline="0">
                    <a:solidFill>
                      <a:srgbClr val="000000"/>
                    </a:solidFill>
                    <a:latin typeface="Palatino"/>
                    <a:ea typeface="Palatino"/>
                    <a:cs typeface="Palatino"/>
                  </a:defRPr>
                </a:pPr>
                <a:r>
                  <a:t>year</a:t>
                </a:r>
              </a:p>
            </c:rich>
          </c:tx>
          <c:layout>
            <c:manualLayout>
              <c:xMode val="edge"/>
              <c:yMode val="edge"/>
              <c:x val="0.53858267716535424"/>
              <c:y val="0.86197916666666663"/>
            </c:manualLayout>
          </c:layout>
          <c:spPr>
            <a:noFill/>
            <a:ln w="31188">
              <a:noFill/>
            </a:ln>
          </c:spPr>
        </c:title>
        <c:numFmt formatCode="\'yy" sourceLinked="0"/>
        <c:majorTickMark val="cross"/>
        <c:tickLblPos val="nextTo"/>
        <c:spPr>
          <a:ln w="3898">
            <a:solidFill>
              <a:srgbClr val="000000"/>
            </a:solidFill>
            <a:prstDash val="solid"/>
          </a:ln>
        </c:spPr>
        <c:txPr>
          <a:bodyPr rot="0" vert="horz"/>
          <a:lstStyle/>
          <a:p>
            <a:pPr>
              <a:defRPr sz="2210" b="0" i="0" u="none" strike="noStrike" baseline="0">
                <a:solidFill>
                  <a:srgbClr val="000000"/>
                </a:solidFill>
                <a:latin typeface="Palatino"/>
                <a:ea typeface="Palatino"/>
                <a:cs typeface="Palatino"/>
              </a:defRPr>
            </a:pPr>
            <a:endParaRPr lang="en-US"/>
          </a:p>
        </c:txPr>
        <c:crossAx val="329369856"/>
        <c:crosses val="autoZero"/>
        <c:crossBetween val="midCat"/>
        <c:majorUnit val="3652.5"/>
        <c:minorUnit val="365.25"/>
      </c:valAx>
      <c:valAx>
        <c:axId val="329369856"/>
        <c:scaling>
          <c:orientation val="minMax"/>
        </c:scaling>
        <c:axPos val="l"/>
        <c:title>
          <c:tx>
            <c:rich>
              <a:bodyPr/>
              <a:lstStyle/>
              <a:p>
                <a:pPr>
                  <a:defRPr sz="2210" b="0" i="0" u="none" strike="noStrike" baseline="0">
                    <a:solidFill>
                      <a:srgbClr val="000000"/>
                    </a:solidFill>
                    <a:latin typeface="Palatino"/>
                    <a:ea typeface="Palatino"/>
                    <a:cs typeface="Palatino"/>
                  </a:defRPr>
                </a:pPr>
                <a:r>
                  <a:rPr lang="en-US" sz="2210" b="0" i="0" u="none" strike="noStrike" baseline="0">
                    <a:solidFill>
                      <a:srgbClr val="000000"/>
                    </a:solidFill>
                    <a:latin typeface="Palatino"/>
                  </a:rPr>
                  <a:t>discharge (m</a:t>
                </a:r>
                <a:r>
                  <a:rPr lang="en-US" sz="2210" b="0" i="0" u="none" strike="noStrike" baseline="30000">
                    <a:solidFill>
                      <a:srgbClr val="000000"/>
                    </a:solidFill>
                    <a:latin typeface="Palatino"/>
                  </a:rPr>
                  <a:t>3</a:t>
                </a:r>
                <a:r>
                  <a:rPr lang="en-US" sz="2210" b="0" i="0" u="none" strike="noStrike" baseline="0">
                    <a:solidFill>
                      <a:srgbClr val="000000"/>
                    </a:solidFill>
                    <a:latin typeface="Palatino"/>
                  </a:rPr>
                  <a:t>/s)</a:t>
                </a:r>
              </a:p>
            </c:rich>
          </c:tx>
          <c:layout>
            <c:manualLayout>
              <c:xMode val="edge"/>
              <c:yMode val="edge"/>
              <c:x val="1.5748031496062999E-2"/>
              <c:y val="0.19010416666666669"/>
            </c:manualLayout>
          </c:layout>
          <c:spPr>
            <a:noFill/>
            <a:ln w="31188">
              <a:noFill/>
            </a:ln>
          </c:spPr>
        </c:title>
        <c:numFmt formatCode="General" sourceLinked="1"/>
        <c:majorTickMark val="cross"/>
        <c:tickLblPos val="nextTo"/>
        <c:spPr>
          <a:ln w="3898">
            <a:solidFill>
              <a:srgbClr val="000000"/>
            </a:solidFill>
            <a:prstDash val="solid"/>
          </a:ln>
        </c:spPr>
        <c:txPr>
          <a:bodyPr rot="0" vert="horz"/>
          <a:lstStyle/>
          <a:p>
            <a:pPr>
              <a:defRPr sz="2210" b="0" i="0" u="none" strike="noStrike" baseline="0">
                <a:solidFill>
                  <a:srgbClr val="000000"/>
                </a:solidFill>
                <a:latin typeface="Palatino"/>
                <a:ea typeface="Palatino"/>
                <a:cs typeface="Palatino"/>
              </a:defRPr>
            </a:pPr>
            <a:endParaRPr lang="en-US"/>
          </a:p>
        </c:txPr>
        <c:crossAx val="329367552"/>
        <c:crosses val="autoZero"/>
        <c:crossBetween val="midCat"/>
      </c:valAx>
      <c:spPr>
        <a:noFill/>
        <a:ln w="15594">
          <a:solidFill>
            <a:srgbClr val="808080"/>
          </a:solidFill>
          <a:prstDash val="solid"/>
        </a:ln>
      </c:spPr>
    </c:plotArea>
    <c:plotVisOnly val="1"/>
    <c:dispBlanksAs val="gap"/>
  </c:chart>
  <c:spPr>
    <a:solidFill>
      <a:srgbClr val="FFFFFF"/>
    </a:solidFill>
    <a:ln>
      <a:noFill/>
    </a:ln>
  </c:spPr>
  <c:txPr>
    <a:bodyPr/>
    <a:lstStyle/>
    <a:p>
      <a:pPr>
        <a:defRPr sz="2210" b="0" i="0" u="none" strike="noStrike" baseline="0">
          <a:solidFill>
            <a:srgbClr val="000000"/>
          </a:solidFill>
          <a:latin typeface="Palatino"/>
          <a:ea typeface="Palatino"/>
          <a:cs typeface="Palatino"/>
        </a:defRPr>
      </a:pPr>
      <a:endParaRPr lang="en-US"/>
    </a:p>
  </c:tx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0.15269461077844315"/>
          <c:y val="7.032967032967033E-2"/>
          <c:w val="0.78892215568862278"/>
          <c:h val="0.71428571428571441"/>
        </c:manualLayout>
      </c:layout>
      <c:scatterChart>
        <c:scatterStyle val="smoothMarker"/>
        <c:ser>
          <c:idx val="0"/>
          <c:order val="0"/>
          <c:tx>
            <c:strRef>
              <c:f>Sheet1!$D$2</c:f>
              <c:strCache>
                <c:ptCount val="1"/>
                <c:pt idx="0">
                  <c:v>Q hr1</c:v>
                </c:pt>
              </c:strCache>
            </c:strRef>
          </c:tx>
          <c:spPr>
            <a:ln w="44222">
              <a:solidFill>
                <a:srgbClr val="000080"/>
              </a:solidFill>
              <a:prstDash val="solid"/>
            </a:ln>
          </c:spPr>
          <c:marker>
            <c:symbol val="none"/>
          </c:marker>
          <c:xVal>
            <c:numRef>
              <c:f>Sheet1!$C$3:$C$35</c:f>
              <c:numCache>
                <c:formatCode>General</c:formatCode>
                <c:ptCount val="33"/>
                <c:pt idx="0">
                  <c:v>0</c:v>
                </c:pt>
                <c:pt idx="1">
                  <c:v>0.2</c:v>
                </c:pt>
                <c:pt idx="2">
                  <c:v>0.4</c:v>
                </c:pt>
                <c:pt idx="3">
                  <c:v>0.60000000000000009</c:v>
                </c:pt>
                <c:pt idx="4">
                  <c:v>0.8</c:v>
                </c:pt>
                <c:pt idx="5">
                  <c:v>1</c:v>
                </c:pt>
                <c:pt idx="6">
                  <c:v>1.2</c:v>
                </c:pt>
                <c:pt idx="7">
                  <c:v>1.4</c:v>
                </c:pt>
                <c:pt idx="8">
                  <c:v>1.6</c:v>
                </c:pt>
                <c:pt idx="9">
                  <c:v>1.8</c:v>
                </c:pt>
                <c:pt idx="10">
                  <c:v>2</c:v>
                </c:pt>
                <c:pt idx="11">
                  <c:v>2.2000000000000002</c:v>
                </c:pt>
                <c:pt idx="12">
                  <c:v>2.4</c:v>
                </c:pt>
                <c:pt idx="13">
                  <c:v>2.6</c:v>
                </c:pt>
                <c:pt idx="14">
                  <c:v>2.8</c:v>
                </c:pt>
                <c:pt idx="15">
                  <c:v>3</c:v>
                </c:pt>
                <c:pt idx="16">
                  <c:v>3.2</c:v>
                </c:pt>
                <c:pt idx="17">
                  <c:v>3.4</c:v>
                </c:pt>
                <c:pt idx="18">
                  <c:v>3.6</c:v>
                </c:pt>
                <c:pt idx="19">
                  <c:v>3.8</c:v>
                </c:pt>
                <c:pt idx="20">
                  <c:v>4</c:v>
                </c:pt>
                <c:pt idx="21">
                  <c:v>4.4000000000000004</c:v>
                </c:pt>
                <c:pt idx="22">
                  <c:v>4.8</c:v>
                </c:pt>
                <c:pt idx="23">
                  <c:v>5.2</c:v>
                </c:pt>
                <c:pt idx="24">
                  <c:v>5.6</c:v>
                </c:pt>
                <c:pt idx="25">
                  <c:v>6</c:v>
                </c:pt>
                <c:pt idx="26">
                  <c:v>6.4</c:v>
                </c:pt>
                <c:pt idx="27">
                  <c:v>6.8</c:v>
                </c:pt>
                <c:pt idx="28">
                  <c:v>7.2</c:v>
                </c:pt>
                <c:pt idx="29">
                  <c:v>7.6</c:v>
                </c:pt>
                <c:pt idx="30">
                  <c:v>8</c:v>
                </c:pt>
                <c:pt idx="31">
                  <c:v>9</c:v>
                </c:pt>
                <c:pt idx="32">
                  <c:v>10</c:v>
                </c:pt>
              </c:numCache>
            </c:numRef>
          </c:xVal>
          <c:yVal>
            <c:numRef>
              <c:f>Sheet1!$D$3:$D$35</c:f>
              <c:numCache>
                <c:formatCode>0.00</c:formatCode>
                <c:ptCount val="33"/>
                <c:pt idx="0">
                  <c:v>0</c:v>
                </c:pt>
                <c:pt idx="1">
                  <c:v>1.5000000000000002E-3</c:v>
                </c:pt>
                <c:pt idx="2">
                  <c:v>5.0000000000000018E-3</c:v>
                </c:pt>
                <c:pt idx="3">
                  <c:v>9.5000000000000032E-3</c:v>
                </c:pt>
                <c:pt idx="4">
                  <c:v>1.5500000000000002E-2</c:v>
                </c:pt>
                <c:pt idx="5">
                  <c:v>2.35E-2</c:v>
                </c:pt>
                <c:pt idx="6">
                  <c:v>3.3000000000000002E-2</c:v>
                </c:pt>
                <c:pt idx="7">
                  <c:v>4.1000000000000002E-2</c:v>
                </c:pt>
                <c:pt idx="8">
                  <c:v>4.6500000000000007E-2</c:v>
                </c:pt>
                <c:pt idx="9">
                  <c:v>4.9500000000000009E-2</c:v>
                </c:pt>
                <c:pt idx="10">
                  <c:v>0.05</c:v>
                </c:pt>
                <c:pt idx="11">
                  <c:v>4.9500000000000009E-2</c:v>
                </c:pt>
                <c:pt idx="12">
                  <c:v>4.6500000000000007E-2</c:v>
                </c:pt>
                <c:pt idx="13">
                  <c:v>4.3000000000000003E-2</c:v>
                </c:pt>
                <c:pt idx="14">
                  <c:v>3.9000000000000014E-2</c:v>
                </c:pt>
                <c:pt idx="15">
                  <c:v>3.4000000000000002E-2</c:v>
                </c:pt>
                <c:pt idx="16">
                  <c:v>2.8000000000000004E-2</c:v>
                </c:pt>
                <c:pt idx="17">
                  <c:v>2.3000000000000007E-2</c:v>
                </c:pt>
                <c:pt idx="18">
                  <c:v>1.9500000000000007E-2</c:v>
                </c:pt>
                <c:pt idx="19">
                  <c:v>1.6500000000000004E-2</c:v>
                </c:pt>
                <c:pt idx="20">
                  <c:v>1.4000000000000002E-2</c:v>
                </c:pt>
                <c:pt idx="21">
                  <c:v>1.035E-2</c:v>
                </c:pt>
                <c:pt idx="22">
                  <c:v>7.3500000000000006E-3</c:v>
                </c:pt>
                <c:pt idx="23">
                  <c:v>5.3500000000000015E-3</c:v>
                </c:pt>
                <c:pt idx="24">
                  <c:v>3.8500000000000001E-3</c:v>
                </c:pt>
                <c:pt idx="25">
                  <c:v>2.7500000000000007E-3</c:v>
                </c:pt>
                <c:pt idx="26">
                  <c:v>2.0000000000000005E-3</c:v>
                </c:pt>
                <c:pt idx="27">
                  <c:v>1.4500000000000001E-3</c:v>
                </c:pt>
                <c:pt idx="28">
                  <c:v>1.0500000000000004E-3</c:v>
                </c:pt>
                <c:pt idx="29">
                  <c:v>7.5000000000000012E-4</c:v>
                </c:pt>
                <c:pt idx="30">
                  <c:v>5.5000000000000014E-4</c:v>
                </c:pt>
                <c:pt idx="31">
                  <c:v>2.5000000000000006E-4</c:v>
                </c:pt>
                <c:pt idx="32">
                  <c:v>0</c:v>
                </c:pt>
              </c:numCache>
            </c:numRef>
          </c:yVal>
          <c:smooth val="1"/>
        </c:ser>
        <c:ser>
          <c:idx val="2"/>
          <c:order val="1"/>
          <c:tx>
            <c:strRef>
              <c:f>Sheet1!$F$2</c:f>
              <c:strCache>
                <c:ptCount val="1"/>
                <c:pt idx="0">
                  <c:v>Q hr2</c:v>
                </c:pt>
              </c:strCache>
            </c:strRef>
          </c:tx>
          <c:spPr>
            <a:ln w="44222">
              <a:solidFill>
                <a:srgbClr val="FFFF00"/>
              </a:solidFill>
              <a:prstDash val="solid"/>
            </a:ln>
          </c:spPr>
          <c:marker>
            <c:symbol val="none"/>
          </c:marker>
          <c:xVal>
            <c:numRef>
              <c:f>Sheet1!$E$3:$E$35</c:f>
              <c:numCache>
                <c:formatCode>0.00</c:formatCode>
                <c:ptCount val="33"/>
                <c:pt idx="0">
                  <c:v>1</c:v>
                </c:pt>
                <c:pt idx="1">
                  <c:v>1.2</c:v>
                </c:pt>
                <c:pt idx="2">
                  <c:v>1.4</c:v>
                </c:pt>
                <c:pt idx="3">
                  <c:v>1.6</c:v>
                </c:pt>
                <c:pt idx="4">
                  <c:v>1.8</c:v>
                </c:pt>
                <c:pt idx="5">
                  <c:v>2</c:v>
                </c:pt>
                <c:pt idx="6">
                  <c:v>2.2000000000000002</c:v>
                </c:pt>
                <c:pt idx="7">
                  <c:v>2.4</c:v>
                </c:pt>
                <c:pt idx="8">
                  <c:v>2.6</c:v>
                </c:pt>
                <c:pt idx="9">
                  <c:v>2.8</c:v>
                </c:pt>
                <c:pt idx="10">
                  <c:v>3</c:v>
                </c:pt>
                <c:pt idx="11">
                  <c:v>3.2</c:v>
                </c:pt>
                <c:pt idx="12">
                  <c:v>3.4</c:v>
                </c:pt>
                <c:pt idx="13">
                  <c:v>3.6</c:v>
                </c:pt>
                <c:pt idx="14">
                  <c:v>3.8</c:v>
                </c:pt>
                <c:pt idx="15">
                  <c:v>4</c:v>
                </c:pt>
                <c:pt idx="16">
                  <c:v>4.2</c:v>
                </c:pt>
                <c:pt idx="17">
                  <c:v>4.4000000000000004</c:v>
                </c:pt>
                <c:pt idx="18">
                  <c:v>4.5999999999999996</c:v>
                </c:pt>
                <c:pt idx="19">
                  <c:v>4.8</c:v>
                </c:pt>
                <c:pt idx="20">
                  <c:v>5</c:v>
                </c:pt>
                <c:pt idx="21">
                  <c:v>5.4</c:v>
                </c:pt>
                <c:pt idx="22">
                  <c:v>5.8</c:v>
                </c:pt>
                <c:pt idx="23">
                  <c:v>6.2</c:v>
                </c:pt>
                <c:pt idx="24">
                  <c:v>6.6</c:v>
                </c:pt>
                <c:pt idx="25">
                  <c:v>7</c:v>
                </c:pt>
                <c:pt idx="26">
                  <c:v>7.4</c:v>
                </c:pt>
                <c:pt idx="27">
                  <c:v>7.8</c:v>
                </c:pt>
                <c:pt idx="28">
                  <c:v>8.2000000000000011</c:v>
                </c:pt>
                <c:pt idx="29">
                  <c:v>8.6</c:v>
                </c:pt>
                <c:pt idx="30">
                  <c:v>9</c:v>
                </c:pt>
                <c:pt idx="31">
                  <c:v>10</c:v>
                </c:pt>
                <c:pt idx="32">
                  <c:v>11</c:v>
                </c:pt>
              </c:numCache>
            </c:numRef>
          </c:xVal>
          <c:yVal>
            <c:numRef>
              <c:f>Sheet1!$F$3:$F$35</c:f>
              <c:numCache>
                <c:formatCode>0.00</c:formatCode>
                <c:ptCount val="33"/>
                <c:pt idx="0">
                  <c:v>0</c:v>
                </c:pt>
                <c:pt idx="1">
                  <c:v>3.0000000000000005E-3</c:v>
                </c:pt>
                <c:pt idx="2">
                  <c:v>1.0000000000000004E-2</c:v>
                </c:pt>
                <c:pt idx="3">
                  <c:v>1.9000000000000006E-2</c:v>
                </c:pt>
                <c:pt idx="4">
                  <c:v>3.1000000000000003E-2</c:v>
                </c:pt>
                <c:pt idx="5">
                  <c:v>4.7000000000000007E-2</c:v>
                </c:pt>
                <c:pt idx="6">
                  <c:v>6.6000000000000003E-2</c:v>
                </c:pt>
                <c:pt idx="7">
                  <c:v>8.2000000000000003E-2</c:v>
                </c:pt>
                <c:pt idx="8">
                  <c:v>9.3000000000000041E-2</c:v>
                </c:pt>
                <c:pt idx="9">
                  <c:v>9.9000000000000019E-2</c:v>
                </c:pt>
                <c:pt idx="10">
                  <c:v>0.1</c:v>
                </c:pt>
                <c:pt idx="11">
                  <c:v>9.9000000000000019E-2</c:v>
                </c:pt>
                <c:pt idx="12">
                  <c:v>9.3000000000000041E-2</c:v>
                </c:pt>
                <c:pt idx="13">
                  <c:v>8.6000000000000007E-2</c:v>
                </c:pt>
                <c:pt idx="14">
                  <c:v>7.8000000000000014E-2</c:v>
                </c:pt>
                <c:pt idx="15">
                  <c:v>6.8000000000000019E-2</c:v>
                </c:pt>
                <c:pt idx="16">
                  <c:v>5.6000000000000008E-2</c:v>
                </c:pt>
                <c:pt idx="17">
                  <c:v>4.6000000000000013E-2</c:v>
                </c:pt>
                <c:pt idx="18">
                  <c:v>3.9000000000000014E-2</c:v>
                </c:pt>
                <c:pt idx="19">
                  <c:v>3.3000000000000002E-2</c:v>
                </c:pt>
                <c:pt idx="20">
                  <c:v>2.8000000000000004E-2</c:v>
                </c:pt>
                <c:pt idx="21">
                  <c:v>2.07E-2</c:v>
                </c:pt>
                <c:pt idx="22">
                  <c:v>1.4700000000000001E-2</c:v>
                </c:pt>
                <c:pt idx="23">
                  <c:v>1.0700000000000001E-2</c:v>
                </c:pt>
                <c:pt idx="24">
                  <c:v>7.7000000000000011E-3</c:v>
                </c:pt>
                <c:pt idx="25">
                  <c:v>5.5000000000000014E-3</c:v>
                </c:pt>
                <c:pt idx="26">
                  <c:v>4.000000000000001E-3</c:v>
                </c:pt>
                <c:pt idx="27">
                  <c:v>2.9000000000000002E-3</c:v>
                </c:pt>
                <c:pt idx="28">
                  <c:v>2.1000000000000007E-3</c:v>
                </c:pt>
                <c:pt idx="29">
                  <c:v>1.5000000000000002E-3</c:v>
                </c:pt>
                <c:pt idx="30">
                  <c:v>1.1000000000000003E-3</c:v>
                </c:pt>
                <c:pt idx="31">
                  <c:v>5.0000000000000012E-4</c:v>
                </c:pt>
                <c:pt idx="32">
                  <c:v>0</c:v>
                </c:pt>
              </c:numCache>
            </c:numRef>
          </c:yVal>
          <c:smooth val="1"/>
        </c:ser>
        <c:ser>
          <c:idx val="4"/>
          <c:order val="2"/>
          <c:tx>
            <c:strRef>
              <c:f>Sheet1!$H$2</c:f>
              <c:strCache>
                <c:ptCount val="1"/>
                <c:pt idx="0">
                  <c:v>Q hr3</c:v>
                </c:pt>
              </c:strCache>
            </c:strRef>
          </c:tx>
          <c:spPr>
            <a:ln w="44222">
              <a:solidFill>
                <a:srgbClr val="800080"/>
              </a:solidFill>
              <a:prstDash val="solid"/>
            </a:ln>
          </c:spPr>
          <c:marker>
            <c:symbol val="none"/>
          </c:marker>
          <c:xVal>
            <c:numRef>
              <c:f>Sheet1!$G$3:$G$35</c:f>
              <c:numCache>
                <c:formatCode>0.00</c:formatCode>
                <c:ptCount val="33"/>
                <c:pt idx="0">
                  <c:v>2</c:v>
                </c:pt>
                <c:pt idx="1">
                  <c:v>2.2000000000000002</c:v>
                </c:pt>
                <c:pt idx="2">
                  <c:v>2.4</c:v>
                </c:pt>
                <c:pt idx="3">
                  <c:v>2.6</c:v>
                </c:pt>
                <c:pt idx="4">
                  <c:v>2.8</c:v>
                </c:pt>
                <c:pt idx="5">
                  <c:v>3</c:v>
                </c:pt>
                <c:pt idx="6">
                  <c:v>3.2</c:v>
                </c:pt>
                <c:pt idx="7">
                  <c:v>3.4</c:v>
                </c:pt>
                <c:pt idx="8">
                  <c:v>3.6</c:v>
                </c:pt>
                <c:pt idx="9">
                  <c:v>3.8</c:v>
                </c:pt>
                <c:pt idx="10">
                  <c:v>4</c:v>
                </c:pt>
                <c:pt idx="11">
                  <c:v>4.2</c:v>
                </c:pt>
                <c:pt idx="12">
                  <c:v>4.4000000000000004</c:v>
                </c:pt>
                <c:pt idx="13">
                  <c:v>4.5999999999999996</c:v>
                </c:pt>
                <c:pt idx="14">
                  <c:v>4.8</c:v>
                </c:pt>
                <c:pt idx="15">
                  <c:v>5</c:v>
                </c:pt>
                <c:pt idx="16">
                  <c:v>5.2</c:v>
                </c:pt>
                <c:pt idx="17">
                  <c:v>5.4</c:v>
                </c:pt>
                <c:pt idx="18">
                  <c:v>5.6</c:v>
                </c:pt>
                <c:pt idx="19">
                  <c:v>5.8</c:v>
                </c:pt>
                <c:pt idx="20">
                  <c:v>6</c:v>
                </c:pt>
                <c:pt idx="21">
                  <c:v>6.4</c:v>
                </c:pt>
                <c:pt idx="22">
                  <c:v>6.8</c:v>
                </c:pt>
                <c:pt idx="23">
                  <c:v>7.2</c:v>
                </c:pt>
                <c:pt idx="24">
                  <c:v>7.6</c:v>
                </c:pt>
                <c:pt idx="25">
                  <c:v>8</c:v>
                </c:pt>
                <c:pt idx="26">
                  <c:v>8.4</c:v>
                </c:pt>
                <c:pt idx="27">
                  <c:v>8.8000000000000007</c:v>
                </c:pt>
                <c:pt idx="28">
                  <c:v>9.2000000000000011</c:v>
                </c:pt>
                <c:pt idx="29">
                  <c:v>9.6</c:v>
                </c:pt>
                <c:pt idx="30">
                  <c:v>10</c:v>
                </c:pt>
                <c:pt idx="31">
                  <c:v>11</c:v>
                </c:pt>
                <c:pt idx="32">
                  <c:v>12</c:v>
                </c:pt>
              </c:numCache>
            </c:numRef>
          </c:xVal>
          <c:yVal>
            <c:numRef>
              <c:f>Sheet1!$H$3:$H$35</c:f>
              <c:numCache>
                <c:formatCode>0.00</c:formatCode>
                <c:ptCount val="33"/>
                <c:pt idx="0">
                  <c:v>0</c:v>
                </c:pt>
                <c:pt idx="1">
                  <c:v>6.000000000000001E-3</c:v>
                </c:pt>
                <c:pt idx="2">
                  <c:v>2.0000000000000007E-2</c:v>
                </c:pt>
                <c:pt idx="3">
                  <c:v>3.8000000000000006E-2</c:v>
                </c:pt>
                <c:pt idx="4">
                  <c:v>6.2000000000000006E-2</c:v>
                </c:pt>
                <c:pt idx="5">
                  <c:v>9.4000000000000014E-2</c:v>
                </c:pt>
                <c:pt idx="6">
                  <c:v>0.13200000000000001</c:v>
                </c:pt>
                <c:pt idx="7">
                  <c:v>0.16400000000000001</c:v>
                </c:pt>
                <c:pt idx="8">
                  <c:v>0.18600000000000005</c:v>
                </c:pt>
                <c:pt idx="9">
                  <c:v>0.19800000000000001</c:v>
                </c:pt>
                <c:pt idx="10">
                  <c:v>0.2</c:v>
                </c:pt>
                <c:pt idx="11">
                  <c:v>0.19800000000000001</c:v>
                </c:pt>
                <c:pt idx="12">
                  <c:v>0.18600000000000005</c:v>
                </c:pt>
                <c:pt idx="13">
                  <c:v>0.17200000000000001</c:v>
                </c:pt>
                <c:pt idx="14">
                  <c:v>0.15600000000000006</c:v>
                </c:pt>
                <c:pt idx="15">
                  <c:v>0.13600000000000001</c:v>
                </c:pt>
                <c:pt idx="16">
                  <c:v>0.11200000000000002</c:v>
                </c:pt>
                <c:pt idx="17">
                  <c:v>9.2000000000000026E-2</c:v>
                </c:pt>
                <c:pt idx="18">
                  <c:v>7.8000000000000014E-2</c:v>
                </c:pt>
                <c:pt idx="19">
                  <c:v>6.6000000000000003E-2</c:v>
                </c:pt>
                <c:pt idx="20">
                  <c:v>5.6000000000000008E-2</c:v>
                </c:pt>
                <c:pt idx="21">
                  <c:v>4.1399999999999999E-2</c:v>
                </c:pt>
                <c:pt idx="22">
                  <c:v>2.9399999999999999E-2</c:v>
                </c:pt>
                <c:pt idx="23">
                  <c:v>2.1400000000000002E-2</c:v>
                </c:pt>
                <c:pt idx="24">
                  <c:v>1.5400000000000002E-2</c:v>
                </c:pt>
                <c:pt idx="25">
                  <c:v>1.1000000000000003E-2</c:v>
                </c:pt>
                <c:pt idx="26">
                  <c:v>8.0000000000000019E-3</c:v>
                </c:pt>
                <c:pt idx="27">
                  <c:v>5.8000000000000013E-3</c:v>
                </c:pt>
                <c:pt idx="28">
                  <c:v>4.2000000000000015E-3</c:v>
                </c:pt>
                <c:pt idx="29">
                  <c:v>3.0000000000000005E-3</c:v>
                </c:pt>
                <c:pt idx="30">
                  <c:v>2.2000000000000006E-3</c:v>
                </c:pt>
                <c:pt idx="31">
                  <c:v>1.0000000000000002E-3</c:v>
                </c:pt>
                <c:pt idx="32">
                  <c:v>0</c:v>
                </c:pt>
              </c:numCache>
            </c:numRef>
          </c:yVal>
          <c:smooth val="1"/>
        </c:ser>
        <c:ser>
          <c:idx val="1"/>
          <c:order val="3"/>
          <c:tx>
            <c:strRef>
              <c:f>Sheet1!$J$2</c:f>
              <c:strCache>
                <c:ptCount val="1"/>
                <c:pt idx="0">
                  <c:v>Q) hr4</c:v>
                </c:pt>
              </c:strCache>
            </c:strRef>
          </c:tx>
          <c:spPr>
            <a:ln w="44222">
              <a:solidFill>
                <a:srgbClr val="FF00FF"/>
              </a:solidFill>
              <a:prstDash val="solid"/>
            </a:ln>
          </c:spPr>
          <c:marker>
            <c:symbol val="none"/>
          </c:marker>
          <c:xVal>
            <c:numRef>
              <c:f>Sheet1!$I$3:$I$35</c:f>
              <c:numCache>
                <c:formatCode>0.00</c:formatCode>
                <c:ptCount val="33"/>
                <c:pt idx="0">
                  <c:v>3</c:v>
                </c:pt>
                <c:pt idx="1">
                  <c:v>3.2</c:v>
                </c:pt>
                <c:pt idx="2">
                  <c:v>3.4</c:v>
                </c:pt>
                <c:pt idx="3">
                  <c:v>3.6</c:v>
                </c:pt>
                <c:pt idx="4">
                  <c:v>3.8</c:v>
                </c:pt>
                <c:pt idx="5">
                  <c:v>4</c:v>
                </c:pt>
                <c:pt idx="6">
                  <c:v>4.2</c:v>
                </c:pt>
                <c:pt idx="7">
                  <c:v>4.4000000000000004</c:v>
                </c:pt>
                <c:pt idx="8">
                  <c:v>4.5999999999999996</c:v>
                </c:pt>
                <c:pt idx="9">
                  <c:v>4.8</c:v>
                </c:pt>
                <c:pt idx="10">
                  <c:v>5</c:v>
                </c:pt>
                <c:pt idx="11">
                  <c:v>5.2</c:v>
                </c:pt>
                <c:pt idx="12">
                  <c:v>5.4</c:v>
                </c:pt>
                <c:pt idx="13">
                  <c:v>5.6</c:v>
                </c:pt>
                <c:pt idx="14">
                  <c:v>5.8</c:v>
                </c:pt>
                <c:pt idx="15">
                  <c:v>6</c:v>
                </c:pt>
                <c:pt idx="16">
                  <c:v>6.2</c:v>
                </c:pt>
                <c:pt idx="17">
                  <c:v>6.4</c:v>
                </c:pt>
                <c:pt idx="18">
                  <c:v>6.6</c:v>
                </c:pt>
                <c:pt idx="19">
                  <c:v>6.8</c:v>
                </c:pt>
                <c:pt idx="20">
                  <c:v>7</c:v>
                </c:pt>
                <c:pt idx="21">
                  <c:v>7.4</c:v>
                </c:pt>
                <c:pt idx="22">
                  <c:v>7.8</c:v>
                </c:pt>
                <c:pt idx="23">
                  <c:v>8.2000000000000011</c:v>
                </c:pt>
                <c:pt idx="24">
                  <c:v>8.6</c:v>
                </c:pt>
                <c:pt idx="25">
                  <c:v>9</c:v>
                </c:pt>
                <c:pt idx="26">
                  <c:v>9.4</c:v>
                </c:pt>
                <c:pt idx="27">
                  <c:v>9.8000000000000007</c:v>
                </c:pt>
                <c:pt idx="28">
                  <c:v>10.200000000000001</c:v>
                </c:pt>
                <c:pt idx="29">
                  <c:v>10.6</c:v>
                </c:pt>
                <c:pt idx="30">
                  <c:v>11</c:v>
                </c:pt>
                <c:pt idx="31">
                  <c:v>12</c:v>
                </c:pt>
                <c:pt idx="32">
                  <c:v>13</c:v>
                </c:pt>
              </c:numCache>
            </c:numRef>
          </c:xVal>
          <c:yVal>
            <c:numRef>
              <c:f>Sheet1!$J$3:$J$35</c:f>
              <c:numCache>
                <c:formatCode>0.00</c:formatCode>
                <c:ptCount val="33"/>
                <c:pt idx="0">
                  <c:v>0</c:v>
                </c:pt>
                <c:pt idx="1">
                  <c:v>3.0000000000000005E-3</c:v>
                </c:pt>
                <c:pt idx="2">
                  <c:v>1.0000000000000004E-2</c:v>
                </c:pt>
                <c:pt idx="3">
                  <c:v>1.9000000000000006E-2</c:v>
                </c:pt>
                <c:pt idx="4">
                  <c:v>3.1000000000000003E-2</c:v>
                </c:pt>
                <c:pt idx="5">
                  <c:v>4.7000000000000007E-2</c:v>
                </c:pt>
                <c:pt idx="6">
                  <c:v>6.6000000000000003E-2</c:v>
                </c:pt>
                <c:pt idx="7">
                  <c:v>8.2000000000000003E-2</c:v>
                </c:pt>
                <c:pt idx="8">
                  <c:v>9.3000000000000041E-2</c:v>
                </c:pt>
                <c:pt idx="9">
                  <c:v>9.9000000000000019E-2</c:v>
                </c:pt>
                <c:pt idx="10">
                  <c:v>0.1</c:v>
                </c:pt>
                <c:pt idx="11">
                  <c:v>9.9000000000000019E-2</c:v>
                </c:pt>
                <c:pt idx="12">
                  <c:v>9.3000000000000041E-2</c:v>
                </c:pt>
                <c:pt idx="13">
                  <c:v>8.6000000000000007E-2</c:v>
                </c:pt>
                <c:pt idx="14">
                  <c:v>7.8000000000000014E-2</c:v>
                </c:pt>
                <c:pt idx="15">
                  <c:v>6.8000000000000019E-2</c:v>
                </c:pt>
                <c:pt idx="16">
                  <c:v>5.6000000000000008E-2</c:v>
                </c:pt>
                <c:pt idx="17">
                  <c:v>4.6000000000000013E-2</c:v>
                </c:pt>
                <c:pt idx="18">
                  <c:v>3.9000000000000014E-2</c:v>
                </c:pt>
                <c:pt idx="19">
                  <c:v>3.3000000000000002E-2</c:v>
                </c:pt>
                <c:pt idx="20">
                  <c:v>2.8000000000000004E-2</c:v>
                </c:pt>
                <c:pt idx="21">
                  <c:v>2.07E-2</c:v>
                </c:pt>
                <c:pt idx="22">
                  <c:v>1.4700000000000001E-2</c:v>
                </c:pt>
                <c:pt idx="23">
                  <c:v>1.0700000000000001E-2</c:v>
                </c:pt>
                <c:pt idx="24">
                  <c:v>7.7000000000000011E-3</c:v>
                </c:pt>
                <c:pt idx="25">
                  <c:v>5.5000000000000014E-3</c:v>
                </c:pt>
                <c:pt idx="26">
                  <c:v>4.000000000000001E-3</c:v>
                </c:pt>
                <c:pt idx="27">
                  <c:v>2.9000000000000002E-3</c:v>
                </c:pt>
                <c:pt idx="28">
                  <c:v>2.1000000000000007E-3</c:v>
                </c:pt>
                <c:pt idx="29">
                  <c:v>1.5000000000000002E-3</c:v>
                </c:pt>
                <c:pt idx="30">
                  <c:v>1.1000000000000003E-3</c:v>
                </c:pt>
                <c:pt idx="31">
                  <c:v>5.0000000000000012E-4</c:v>
                </c:pt>
                <c:pt idx="32">
                  <c:v>0</c:v>
                </c:pt>
              </c:numCache>
            </c:numRef>
          </c:yVal>
          <c:smooth val="1"/>
        </c:ser>
        <c:ser>
          <c:idx val="3"/>
          <c:order val="4"/>
          <c:tx>
            <c:strRef>
              <c:f>Sheet1!$L$2</c:f>
              <c:strCache>
                <c:ptCount val="1"/>
                <c:pt idx="0">
                  <c:v>Q hr5</c:v>
                </c:pt>
              </c:strCache>
            </c:strRef>
          </c:tx>
          <c:spPr>
            <a:ln w="44222">
              <a:solidFill>
                <a:srgbClr val="00FFFF"/>
              </a:solidFill>
              <a:prstDash val="solid"/>
            </a:ln>
          </c:spPr>
          <c:marker>
            <c:symbol val="none"/>
          </c:marker>
          <c:xVal>
            <c:numRef>
              <c:f>Sheet1!$K$3:$K$35</c:f>
              <c:numCache>
                <c:formatCode>0.00</c:formatCode>
                <c:ptCount val="33"/>
                <c:pt idx="0">
                  <c:v>4</c:v>
                </c:pt>
                <c:pt idx="1">
                  <c:v>4.2</c:v>
                </c:pt>
                <c:pt idx="2">
                  <c:v>4.4000000000000004</c:v>
                </c:pt>
                <c:pt idx="3">
                  <c:v>4.5999999999999996</c:v>
                </c:pt>
                <c:pt idx="4">
                  <c:v>4.8</c:v>
                </c:pt>
                <c:pt idx="5">
                  <c:v>5</c:v>
                </c:pt>
                <c:pt idx="6">
                  <c:v>5.2</c:v>
                </c:pt>
                <c:pt idx="7">
                  <c:v>5.4</c:v>
                </c:pt>
                <c:pt idx="8">
                  <c:v>5.6</c:v>
                </c:pt>
                <c:pt idx="9">
                  <c:v>5.8</c:v>
                </c:pt>
                <c:pt idx="10">
                  <c:v>6</c:v>
                </c:pt>
                <c:pt idx="11">
                  <c:v>6.2</c:v>
                </c:pt>
                <c:pt idx="12">
                  <c:v>6.4</c:v>
                </c:pt>
                <c:pt idx="13">
                  <c:v>6.6</c:v>
                </c:pt>
                <c:pt idx="14">
                  <c:v>6.8</c:v>
                </c:pt>
                <c:pt idx="15">
                  <c:v>7</c:v>
                </c:pt>
                <c:pt idx="16">
                  <c:v>7.2</c:v>
                </c:pt>
                <c:pt idx="17">
                  <c:v>7.4</c:v>
                </c:pt>
                <c:pt idx="18">
                  <c:v>7.6</c:v>
                </c:pt>
                <c:pt idx="19">
                  <c:v>7.8</c:v>
                </c:pt>
                <c:pt idx="20">
                  <c:v>8</c:v>
                </c:pt>
                <c:pt idx="21">
                  <c:v>8.4</c:v>
                </c:pt>
                <c:pt idx="22">
                  <c:v>8.8000000000000007</c:v>
                </c:pt>
                <c:pt idx="23">
                  <c:v>9.2000000000000011</c:v>
                </c:pt>
                <c:pt idx="24">
                  <c:v>9.6</c:v>
                </c:pt>
                <c:pt idx="25">
                  <c:v>10</c:v>
                </c:pt>
                <c:pt idx="26">
                  <c:v>10.4</c:v>
                </c:pt>
                <c:pt idx="27">
                  <c:v>10.8</c:v>
                </c:pt>
                <c:pt idx="28">
                  <c:v>11.2</c:v>
                </c:pt>
                <c:pt idx="29">
                  <c:v>11.6</c:v>
                </c:pt>
                <c:pt idx="30">
                  <c:v>12</c:v>
                </c:pt>
                <c:pt idx="31">
                  <c:v>13</c:v>
                </c:pt>
                <c:pt idx="32">
                  <c:v>14</c:v>
                </c:pt>
              </c:numCache>
            </c:numRef>
          </c:xVal>
          <c:yVal>
            <c:numRef>
              <c:f>Sheet1!$L$3:$L$35</c:f>
              <c:numCache>
                <c:formatCode>0.00</c:formatCode>
                <c:ptCount val="33"/>
                <c:pt idx="0">
                  <c:v>0</c:v>
                </c:pt>
                <c:pt idx="1">
                  <c:v>2.1000000000000007E-3</c:v>
                </c:pt>
                <c:pt idx="2">
                  <c:v>7.0000000000000019E-3</c:v>
                </c:pt>
                <c:pt idx="3">
                  <c:v>1.3300000000000003E-2</c:v>
                </c:pt>
                <c:pt idx="4">
                  <c:v>2.1700000000000001E-2</c:v>
                </c:pt>
                <c:pt idx="5">
                  <c:v>3.2900000000000006E-2</c:v>
                </c:pt>
                <c:pt idx="6">
                  <c:v>4.6200000000000005E-2</c:v>
                </c:pt>
                <c:pt idx="7">
                  <c:v>5.7400000000000007E-2</c:v>
                </c:pt>
                <c:pt idx="8">
                  <c:v>6.5100000000000019E-2</c:v>
                </c:pt>
                <c:pt idx="9">
                  <c:v>6.9300000000000014E-2</c:v>
                </c:pt>
                <c:pt idx="10">
                  <c:v>7.0000000000000021E-2</c:v>
                </c:pt>
                <c:pt idx="11">
                  <c:v>6.9300000000000014E-2</c:v>
                </c:pt>
                <c:pt idx="12">
                  <c:v>6.5100000000000019E-2</c:v>
                </c:pt>
                <c:pt idx="13">
                  <c:v>6.0200000000000004E-2</c:v>
                </c:pt>
                <c:pt idx="14">
                  <c:v>5.4600000000000017E-2</c:v>
                </c:pt>
                <c:pt idx="15">
                  <c:v>4.760000000000001E-2</c:v>
                </c:pt>
                <c:pt idx="16">
                  <c:v>3.9200000000000006E-2</c:v>
                </c:pt>
                <c:pt idx="17">
                  <c:v>3.2200000000000013E-2</c:v>
                </c:pt>
                <c:pt idx="18">
                  <c:v>2.7300000000000008E-2</c:v>
                </c:pt>
                <c:pt idx="19">
                  <c:v>2.3099999999999999E-2</c:v>
                </c:pt>
                <c:pt idx="20">
                  <c:v>1.9600000000000006E-2</c:v>
                </c:pt>
                <c:pt idx="21">
                  <c:v>1.4489999999999999E-2</c:v>
                </c:pt>
                <c:pt idx="22">
                  <c:v>1.0290000000000001E-2</c:v>
                </c:pt>
                <c:pt idx="23">
                  <c:v>7.4900000000000027E-3</c:v>
                </c:pt>
                <c:pt idx="24">
                  <c:v>5.3900000000000016E-3</c:v>
                </c:pt>
                <c:pt idx="25">
                  <c:v>3.8500000000000006E-3</c:v>
                </c:pt>
                <c:pt idx="26">
                  <c:v>2.8000000000000008E-3</c:v>
                </c:pt>
                <c:pt idx="27">
                  <c:v>2.0300000000000001E-3</c:v>
                </c:pt>
                <c:pt idx="28">
                  <c:v>1.4700000000000004E-3</c:v>
                </c:pt>
                <c:pt idx="29">
                  <c:v>1.0500000000000004E-3</c:v>
                </c:pt>
                <c:pt idx="30">
                  <c:v>7.7000000000000028E-4</c:v>
                </c:pt>
                <c:pt idx="31">
                  <c:v>3.500000000000001E-4</c:v>
                </c:pt>
                <c:pt idx="32">
                  <c:v>0</c:v>
                </c:pt>
              </c:numCache>
            </c:numRef>
          </c:yVal>
          <c:smooth val="1"/>
        </c:ser>
        <c:ser>
          <c:idx val="5"/>
          <c:order val="5"/>
          <c:tx>
            <c:strRef>
              <c:f>Sheet1!$N$2</c:f>
              <c:strCache>
                <c:ptCount val="1"/>
                <c:pt idx="0">
                  <c:v>Q hr6</c:v>
                </c:pt>
              </c:strCache>
            </c:strRef>
          </c:tx>
          <c:spPr>
            <a:ln w="44222">
              <a:solidFill>
                <a:srgbClr val="800000"/>
              </a:solidFill>
              <a:prstDash val="solid"/>
            </a:ln>
          </c:spPr>
          <c:marker>
            <c:symbol val="none"/>
          </c:marker>
          <c:xVal>
            <c:numRef>
              <c:f>Sheet1!$M$3:$M$35</c:f>
              <c:numCache>
                <c:formatCode>0.00</c:formatCode>
                <c:ptCount val="33"/>
                <c:pt idx="0">
                  <c:v>5</c:v>
                </c:pt>
                <c:pt idx="1">
                  <c:v>5.2</c:v>
                </c:pt>
                <c:pt idx="2">
                  <c:v>5.4</c:v>
                </c:pt>
                <c:pt idx="3">
                  <c:v>5.6</c:v>
                </c:pt>
                <c:pt idx="4">
                  <c:v>5.8</c:v>
                </c:pt>
                <c:pt idx="5">
                  <c:v>6</c:v>
                </c:pt>
                <c:pt idx="6">
                  <c:v>6.2</c:v>
                </c:pt>
                <c:pt idx="7">
                  <c:v>6.4</c:v>
                </c:pt>
                <c:pt idx="8">
                  <c:v>6.6</c:v>
                </c:pt>
                <c:pt idx="9">
                  <c:v>6.8</c:v>
                </c:pt>
                <c:pt idx="10">
                  <c:v>7</c:v>
                </c:pt>
                <c:pt idx="11">
                  <c:v>7.2</c:v>
                </c:pt>
                <c:pt idx="12">
                  <c:v>7.4</c:v>
                </c:pt>
                <c:pt idx="13">
                  <c:v>7.6</c:v>
                </c:pt>
                <c:pt idx="14">
                  <c:v>7.8</c:v>
                </c:pt>
                <c:pt idx="15">
                  <c:v>8</c:v>
                </c:pt>
                <c:pt idx="16">
                  <c:v>8.2000000000000011</c:v>
                </c:pt>
                <c:pt idx="17">
                  <c:v>8.4</c:v>
                </c:pt>
                <c:pt idx="18">
                  <c:v>8.6</c:v>
                </c:pt>
                <c:pt idx="19">
                  <c:v>8.8000000000000007</c:v>
                </c:pt>
                <c:pt idx="20">
                  <c:v>9</c:v>
                </c:pt>
                <c:pt idx="21">
                  <c:v>9.4</c:v>
                </c:pt>
                <c:pt idx="22">
                  <c:v>9.8000000000000007</c:v>
                </c:pt>
                <c:pt idx="23">
                  <c:v>10.200000000000001</c:v>
                </c:pt>
                <c:pt idx="24">
                  <c:v>10.6</c:v>
                </c:pt>
                <c:pt idx="25">
                  <c:v>11</c:v>
                </c:pt>
                <c:pt idx="26">
                  <c:v>11.4</c:v>
                </c:pt>
                <c:pt idx="27">
                  <c:v>11.8</c:v>
                </c:pt>
                <c:pt idx="28">
                  <c:v>12.2</c:v>
                </c:pt>
                <c:pt idx="29">
                  <c:v>12.6</c:v>
                </c:pt>
                <c:pt idx="30">
                  <c:v>13</c:v>
                </c:pt>
                <c:pt idx="31">
                  <c:v>14</c:v>
                </c:pt>
                <c:pt idx="32">
                  <c:v>15</c:v>
                </c:pt>
              </c:numCache>
            </c:numRef>
          </c:xVal>
          <c:yVal>
            <c:numRef>
              <c:f>Sheet1!$N$3:$N$35</c:f>
              <c:numCache>
                <c:formatCode>0.00</c:formatCode>
                <c:ptCount val="33"/>
                <c:pt idx="0">
                  <c:v>0</c:v>
                </c:pt>
                <c:pt idx="1">
                  <c:v>3.0000000000000003E-4</c:v>
                </c:pt>
                <c:pt idx="2">
                  <c:v>1.0000000000000002E-3</c:v>
                </c:pt>
                <c:pt idx="3">
                  <c:v>1.9000000000000004E-3</c:v>
                </c:pt>
                <c:pt idx="4">
                  <c:v>3.1000000000000003E-3</c:v>
                </c:pt>
                <c:pt idx="5">
                  <c:v>4.7000000000000011E-3</c:v>
                </c:pt>
                <c:pt idx="6">
                  <c:v>6.6000000000000017E-3</c:v>
                </c:pt>
                <c:pt idx="7">
                  <c:v>8.2000000000000024E-3</c:v>
                </c:pt>
                <c:pt idx="8">
                  <c:v>9.3000000000000044E-3</c:v>
                </c:pt>
                <c:pt idx="9">
                  <c:v>9.9000000000000025E-3</c:v>
                </c:pt>
                <c:pt idx="10">
                  <c:v>1.0000000000000002E-2</c:v>
                </c:pt>
                <c:pt idx="11">
                  <c:v>9.9000000000000025E-3</c:v>
                </c:pt>
                <c:pt idx="12">
                  <c:v>9.3000000000000044E-3</c:v>
                </c:pt>
                <c:pt idx="13">
                  <c:v>8.6000000000000017E-3</c:v>
                </c:pt>
                <c:pt idx="14">
                  <c:v>7.8000000000000022E-3</c:v>
                </c:pt>
                <c:pt idx="15">
                  <c:v>6.8000000000000022E-3</c:v>
                </c:pt>
                <c:pt idx="16">
                  <c:v>5.6000000000000017E-3</c:v>
                </c:pt>
                <c:pt idx="17">
                  <c:v>4.6000000000000008E-3</c:v>
                </c:pt>
                <c:pt idx="18">
                  <c:v>3.9000000000000011E-3</c:v>
                </c:pt>
                <c:pt idx="19">
                  <c:v>3.3000000000000008E-3</c:v>
                </c:pt>
                <c:pt idx="20">
                  <c:v>2.8000000000000008E-3</c:v>
                </c:pt>
                <c:pt idx="21">
                  <c:v>2.0700000000000002E-3</c:v>
                </c:pt>
                <c:pt idx="22">
                  <c:v>1.4700000000000002E-3</c:v>
                </c:pt>
                <c:pt idx="23">
                  <c:v>1.0700000000000002E-3</c:v>
                </c:pt>
                <c:pt idx="24">
                  <c:v>7.7000000000000007E-4</c:v>
                </c:pt>
                <c:pt idx="25">
                  <c:v>5.5000000000000014E-4</c:v>
                </c:pt>
                <c:pt idx="26">
                  <c:v>4.0000000000000007E-4</c:v>
                </c:pt>
                <c:pt idx="27">
                  <c:v>2.9000000000000006E-4</c:v>
                </c:pt>
                <c:pt idx="28">
                  <c:v>2.1000000000000006E-4</c:v>
                </c:pt>
                <c:pt idx="29">
                  <c:v>1.4999999999999999E-4</c:v>
                </c:pt>
                <c:pt idx="30">
                  <c:v>1.0999999999999999E-4</c:v>
                </c:pt>
                <c:pt idx="31">
                  <c:v>5.0000000000000016E-5</c:v>
                </c:pt>
                <c:pt idx="32">
                  <c:v>0</c:v>
                </c:pt>
              </c:numCache>
            </c:numRef>
          </c:yVal>
          <c:smooth val="1"/>
        </c:ser>
        <c:axId val="189966976"/>
        <c:axId val="189973248"/>
      </c:scatterChart>
      <c:valAx>
        <c:axId val="189966976"/>
        <c:scaling>
          <c:orientation val="minMax"/>
          <c:max val="10"/>
        </c:scaling>
        <c:axPos val="b"/>
        <c:title>
          <c:tx>
            <c:rich>
              <a:bodyPr/>
              <a:lstStyle/>
              <a:p>
                <a:pPr>
                  <a:defRPr sz="2002" b="1" i="0" u="none" strike="noStrike" baseline="0">
                    <a:solidFill>
                      <a:srgbClr val="000000"/>
                    </a:solidFill>
                    <a:latin typeface="Times New Roman"/>
                    <a:ea typeface="Times New Roman"/>
                    <a:cs typeface="Times New Roman"/>
                  </a:defRPr>
                </a:pPr>
                <a:r>
                  <a:t>time (hr)</a:t>
                </a:r>
              </a:p>
            </c:rich>
          </c:tx>
          <c:layout>
            <c:manualLayout>
              <c:xMode val="edge"/>
              <c:yMode val="edge"/>
              <c:x val="0.47455089820359281"/>
              <c:y val="0.90549450549450561"/>
            </c:manualLayout>
          </c:layout>
          <c:spPr>
            <a:noFill/>
            <a:ln w="29481">
              <a:noFill/>
            </a:ln>
          </c:spPr>
        </c:title>
        <c:numFmt formatCode="General" sourceLinked="1"/>
        <c:tickLblPos val="nextTo"/>
        <c:spPr>
          <a:ln w="3685">
            <a:solidFill>
              <a:srgbClr val="000000"/>
            </a:solidFill>
            <a:prstDash val="solid"/>
          </a:ln>
        </c:spPr>
        <c:txPr>
          <a:bodyPr rot="0" vert="horz"/>
          <a:lstStyle/>
          <a:p>
            <a:pPr>
              <a:defRPr sz="2031" b="0" i="0" u="none" strike="noStrike" baseline="0">
                <a:solidFill>
                  <a:srgbClr val="000000"/>
                </a:solidFill>
                <a:latin typeface="Times New Roman"/>
                <a:ea typeface="Times New Roman"/>
                <a:cs typeface="Times New Roman"/>
              </a:defRPr>
            </a:pPr>
            <a:endParaRPr lang="en-US"/>
          </a:p>
        </c:txPr>
        <c:crossAx val="189973248"/>
        <c:crosses val="autoZero"/>
        <c:crossBetween val="midCat"/>
      </c:valAx>
      <c:valAx>
        <c:axId val="189973248"/>
        <c:scaling>
          <c:orientation val="minMax"/>
          <c:max val="0.2"/>
        </c:scaling>
        <c:axPos val="l"/>
        <c:majorGridlines>
          <c:spPr>
            <a:ln w="3685">
              <a:solidFill>
                <a:srgbClr val="000000"/>
              </a:solidFill>
              <a:prstDash val="solid"/>
            </a:ln>
          </c:spPr>
        </c:majorGridlines>
        <c:title>
          <c:tx>
            <c:rich>
              <a:bodyPr/>
              <a:lstStyle/>
              <a:p>
                <a:pPr>
                  <a:defRPr sz="2002" b="1" i="0" u="none" strike="noStrike" baseline="0">
                    <a:solidFill>
                      <a:srgbClr val="000000"/>
                    </a:solidFill>
                    <a:latin typeface="Times New Roman"/>
                    <a:ea typeface="Times New Roman"/>
                    <a:cs typeface="Times New Roman"/>
                  </a:defRPr>
                </a:pPr>
                <a:r>
                  <a:t>Q/Qp</a:t>
                </a:r>
              </a:p>
            </c:rich>
          </c:tx>
          <c:layout>
            <c:manualLayout>
              <c:xMode val="edge"/>
              <c:yMode val="edge"/>
              <c:x val="4.491017964071857E-3"/>
              <c:y val="0.35824175824175825"/>
            </c:manualLayout>
          </c:layout>
          <c:spPr>
            <a:noFill/>
            <a:ln w="29481">
              <a:noFill/>
            </a:ln>
          </c:spPr>
        </c:title>
        <c:numFmt formatCode="0.00" sourceLinked="1"/>
        <c:tickLblPos val="nextTo"/>
        <c:spPr>
          <a:ln w="3685">
            <a:solidFill>
              <a:srgbClr val="000000"/>
            </a:solidFill>
            <a:prstDash val="solid"/>
          </a:ln>
        </c:spPr>
        <c:txPr>
          <a:bodyPr rot="0" vert="horz"/>
          <a:lstStyle/>
          <a:p>
            <a:pPr>
              <a:defRPr sz="2031" b="0" i="0" u="none" strike="noStrike" baseline="0">
                <a:solidFill>
                  <a:srgbClr val="000000"/>
                </a:solidFill>
                <a:latin typeface="Times New Roman"/>
                <a:ea typeface="Times New Roman"/>
                <a:cs typeface="Times New Roman"/>
              </a:defRPr>
            </a:pPr>
            <a:endParaRPr lang="en-US"/>
          </a:p>
        </c:txPr>
        <c:crossAx val="189966976"/>
        <c:crosses val="autoZero"/>
        <c:crossBetween val="midCat"/>
      </c:valAx>
      <c:spPr>
        <a:noFill/>
        <a:ln w="14741">
          <a:solidFill>
            <a:srgbClr val="808080"/>
          </a:solidFill>
          <a:prstDash val="solid"/>
        </a:ln>
      </c:spPr>
    </c:plotArea>
    <c:legend>
      <c:legendPos val="r"/>
      <c:layout>
        <c:manualLayout>
          <c:xMode val="edge"/>
          <c:yMode val="edge"/>
          <c:x val="0.76197604790419171"/>
          <c:y val="0.14945054945054945"/>
          <c:w val="0.15718562874251493"/>
          <c:h val="0.45054945054945056"/>
        </c:manualLayout>
      </c:layout>
      <c:spPr>
        <a:solidFill>
          <a:srgbClr val="FFFFFF"/>
        </a:solidFill>
        <a:ln w="3685">
          <a:solidFill>
            <a:srgbClr val="000000"/>
          </a:solidFill>
          <a:prstDash val="solid"/>
        </a:ln>
      </c:spPr>
      <c:txPr>
        <a:bodyPr/>
        <a:lstStyle/>
        <a:p>
          <a:pPr>
            <a:defRPr sz="1869" b="0" i="0" u="none" strike="noStrike" baseline="0">
              <a:solidFill>
                <a:srgbClr val="000000"/>
              </a:solidFill>
              <a:latin typeface="Times New Roman"/>
              <a:ea typeface="Times New Roman"/>
              <a:cs typeface="Times New Roman"/>
            </a:defRPr>
          </a:pPr>
          <a:endParaRPr lang="en-US"/>
        </a:p>
      </c:txPr>
    </c:legend>
    <c:plotVisOnly val="1"/>
    <c:dispBlanksAs val="gap"/>
  </c:chart>
  <c:spPr>
    <a:solidFill>
      <a:srgbClr val="FFFFFF"/>
    </a:solidFill>
    <a:ln>
      <a:noFill/>
    </a:ln>
  </c:spPr>
  <c:txPr>
    <a:bodyPr/>
    <a:lstStyle/>
    <a:p>
      <a:pPr>
        <a:defRPr sz="2031" b="0" i="0" u="none" strike="noStrike" baseline="0">
          <a:solidFill>
            <a:srgbClr val="000000"/>
          </a:solidFill>
          <a:latin typeface="Times New Roman"/>
          <a:ea typeface="Times New Roman"/>
          <a:cs typeface="Times New Roman"/>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layoutTarget val="inner"/>
          <c:xMode val="edge"/>
          <c:yMode val="edge"/>
          <c:x val="0.17527675276752772"/>
          <c:y val="6.5979381443298971E-2"/>
          <c:w val="0.75276752767527688"/>
          <c:h val="0.71546391752577332"/>
        </c:manualLayout>
      </c:layout>
      <c:scatterChart>
        <c:scatterStyle val="lineMarker"/>
        <c:ser>
          <c:idx val="0"/>
          <c:order val="0"/>
          <c:tx>
            <c:strRef>
              <c:f>'yearly averages'!$L$1</c:f>
              <c:strCache>
                <c:ptCount val="1"/>
                <c:pt idx="0">
                  <c:v>average</c:v>
                </c:pt>
              </c:strCache>
            </c:strRef>
          </c:tx>
          <c:spPr>
            <a:ln w="12703">
              <a:solidFill>
                <a:srgbClr val="000080"/>
              </a:solidFill>
              <a:prstDash val="solid"/>
            </a:ln>
          </c:spPr>
          <c:marker>
            <c:symbol val="diamond"/>
            <c:size val="5"/>
            <c:spPr>
              <a:solidFill>
                <a:srgbClr val="000080"/>
              </a:solidFill>
              <a:ln>
                <a:solidFill>
                  <a:srgbClr val="000080"/>
                </a:solidFill>
                <a:prstDash val="solid"/>
              </a:ln>
            </c:spPr>
          </c:marker>
          <c:errBars>
            <c:errDir val="y"/>
            <c:errBarType val="both"/>
            <c:errValType val="cust"/>
            <c:plus>
              <c:numRef>
                <c:f>'yearly averages'!$M$2:$M$366</c:f>
                <c:numCache>
                  <c:formatCode>General</c:formatCode>
                  <c:ptCount val="365"/>
                  <c:pt idx="0">
                    <c:v>1.8895416428329912</c:v>
                  </c:pt>
                  <c:pt idx="1">
                    <c:v>1.2484919553204974</c:v>
                  </c:pt>
                  <c:pt idx="2">
                    <c:v>0.98821764823229952</c:v>
                  </c:pt>
                  <c:pt idx="3">
                    <c:v>2.3455353076524865</c:v>
                  </c:pt>
                  <c:pt idx="4">
                    <c:v>2.3418143126644346</c:v>
                  </c:pt>
                  <c:pt idx="5">
                    <c:v>1.2071534098862495</c:v>
                  </c:pt>
                  <c:pt idx="6">
                    <c:v>0.97111802678379155</c:v>
                  </c:pt>
                  <c:pt idx="7">
                    <c:v>1.0496252582601928</c:v>
                  </c:pt>
                  <c:pt idx="8">
                    <c:v>0.78802218260514612</c:v>
                  </c:pt>
                  <c:pt idx="9">
                    <c:v>0.98872404278331261</c:v>
                  </c:pt>
                  <c:pt idx="10">
                    <c:v>0.94174011291745308</c:v>
                  </c:pt>
                  <c:pt idx="11">
                    <c:v>4.7246805503123701</c:v>
                  </c:pt>
                  <c:pt idx="12">
                    <c:v>5.9603925260841679</c:v>
                  </c:pt>
                  <c:pt idx="13">
                    <c:v>4.2464252422217195</c:v>
                  </c:pt>
                  <c:pt idx="14">
                    <c:v>2.0962545664828021</c:v>
                  </c:pt>
                  <c:pt idx="15">
                    <c:v>1.4935531860112785</c:v>
                  </c:pt>
                  <c:pt idx="16">
                    <c:v>1.4706094689882077</c:v>
                  </c:pt>
                  <c:pt idx="17">
                    <c:v>1.5702675209976162</c:v>
                  </c:pt>
                  <c:pt idx="18">
                    <c:v>5.6369258068511456</c:v>
                  </c:pt>
                  <c:pt idx="19">
                    <c:v>5.1018833983420064</c:v>
                  </c:pt>
                  <c:pt idx="20">
                    <c:v>9.263247543113593</c:v>
                  </c:pt>
                  <c:pt idx="21">
                    <c:v>3.2705007506921286</c:v>
                  </c:pt>
                  <c:pt idx="22">
                    <c:v>5.4931370007896616</c:v>
                  </c:pt>
                  <c:pt idx="23">
                    <c:v>21.672419705110094</c:v>
                  </c:pt>
                  <c:pt idx="24">
                    <c:v>6.4172707091878234</c:v>
                  </c:pt>
                  <c:pt idx="25">
                    <c:v>3.6394119088803349</c:v>
                  </c:pt>
                  <c:pt idx="26">
                    <c:v>2.7423634555798762</c:v>
                  </c:pt>
                  <c:pt idx="27">
                    <c:v>2.6550015696793872</c:v>
                  </c:pt>
                  <c:pt idx="28">
                    <c:v>2.2791360874852962</c:v>
                  </c:pt>
                  <c:pt idx="29">
                    <c:v>2.1784465109593825</c:v>
                  </c:pt>
                  <c:pt idx="30">
                    <c:v>1.7082344575451116</c:v>
                  </c:pt>
                  <c:pt idx="31">
                    <c:v>2.8117149426304069</c:v>
                  </c:pt>
                  <c:pt idx="32">
                    <c:v>2.1161702282661472</c:v>
                  </c:pt>
                  <c:pt idx="33">
                    <c:v>4.6087626213852442</c:v>
                  </c:pt>
                  <c:pt idx="34">
                    <c:v>2.7344709743283873</c:v>
                  </c:pt>
                  <c:pt idx="35">
                    <c:v>2.8985403779316221</c:v>
                  </c:pt>
                  <c:pt idx="36">
                    <c:v>4.3443290988879335</c:v>
                  </c:pt>
                  <c:pt idx="37">
                    <c:v>2.9009724033981708</c:v>
                  </c:pt>
                  <c:pt idx="38">
                    <c:v>1.9692803529744345</c:v>
                  </c:pt>
                  <c:pt idx="39">
                    <c:v>2.605077811271244</c:v>
                  </c:pt>
                  <c:pt idx="40">
                    <c:v>8.0866352466585276</c:v>
                  </c:pt>
                  <c:pt idx="41">
                    <c:v>8.2608023708017875</c:v>
                  </c:pt>
                  <c:pt idx="42">
                    <c:v>3.9411017094772443</c:v>
                  </c:pt>
                  <c:pt idx="43">
                    <c:v>3.6349254153283557</c:v>
                  </c:pt>
                  <c:pt idx="44">
                    <c:v>3.2799457179620788</c:v>
                  </c:pt>
                  <c:pt idx="45">
                    <c:v>5.3909457310382933</c:v>
                  </c:pt>
                  <c:pt idx="46">
                    <c:v>3.7262621928683437</c:v>
                  </c:pt>
                  <c:pt idx="47">
                    <c:v>8.2672094000938419</c:v>
                  </c:pt>
                  <c:pt idx="48">
                    <c:v>8.0480542903238401</c:v>
                  </c:pt>
                  <c:pt idx="49">
                    <c:v>3.028952112713422</c:v>
                  </c:pt>
                  <c:pt idx="50">
                    <c:v>2.2626730486307549</c:v>
                  </c:pt>
                  <c:pt idx="51">
                    <c:v>3.5520665205076196</c:v>
                  </c:pt>
                  <c:pt idx="52">
                    <c:v>2.4875487149892046</c:v>
                  </c:pt>
                  <c:pt idx="53">
                    <c:v>8.4933953210715423</c:v>
                  </c:pt>
                  <c:pt idx="54">
                    <c:v>4.7298478403115674</c:v>
                  </c:pt>
                  <c:pt idx="55">
                    <c:v>4.7416882478126352</c:v>
                  </c:pt>
                  <c:pt idx="56">
                    <c:v>4.0777786112661882</c:v>
                  </c:pt>
                  <c:pt idx="57">
                    <c:v>8.6576623360145213</c:v>
                  </c:pt>
                  <c:pt idx="58">
                    <c:v>5.6031399420572914</c:v>
                  </c:pt>
                  <c:pt idx="59">
                    <c:v>3.8622790117292727</c:v>
                  </c:pt>
                  <c:pt idx="60">
                    <c:v>2.9220844444125493</c:v>
                  </c:pt>
                  <c:pt idx="61">
                    <c:v>2.8825394234077724</c:v>
                  </c:pt>
                  <c:pt idx="62">
                    <c:v>6.397898850555892</c:v>
                  </c:pt>
                  <c:pt idx="63">
                    <c:v>6.3174005757906455</c:v>
                  </c:pt>
                  <c:pt idx="64">
                    <c:v>9.3721519701690923</c:v>
                  </c:pt>
                  <c:pt idx="65">
                    <c:v>8.0583238884984265</c:v>
                  </c:pt>
                  <c:pt idx="66">
                    <c:v>3.7392815928033278</c:v>
                  </c:pt>
                  <c:pt idx="67">
                    <c:v>2.3937768750449568</c:v>
                  </c:pt>
                  <c:pt idx="68">
                    <c:v>1.8776776902895538</c:v>
                  </c:pt>
                  <c:pt idx="69">
                    <c:v>1.7121499999999941</c:v>
                  </c:pt>
                  <c:pt idx="70">
                    <c:v>2.7334456788903729</c:v>
                  </c:pt>
                  <c:pt idx="71">
                    <c:v>4.0338669505822828</c:v>
                  </c:pt>
                  <c:pt idx="72">
                    <c:v>3.894438875178297</c:v>
                  </c:pt>
                  <c:pt idx="73">
                    <c:v>2.3691474393638803</c:v>
                  </c:pt>
                  <c:pt idx="74">
                    <c:v>1.9245445002937998</c:v>
                  </c:pt>
                  <c:pt idx="75">
                    <c:v>1.4796582523039248</c:v>
                  </c:pt>
                  <c:pt idx="76">
                    <c:v>2.3459478603777848</c:v>
                  </c:pt>
                  <c:pt idx="77">
                    <c:v>2.9948047770727544</c:v>
                  </c:pt>
                  <c:pt idx="78">
                    <c:v>5.6671490961309443</c:v>
                  </c:pt>
                  <c:pt idx="79">
                    <c:v>9.1375785030067505</c:v>
                  </c:pt>
                  <c:pt idx="80">
                    <c:v>4.6861026894543301</c:v>
                  </c:pt>
                  <c:pt idx="81">
                    <c:v>4.6800030195265654</c:v>
                  </c:pt>
                  <c:pt idx="82">
                    <c:v>4.4658763966636785</c:v>
                  </c:pt>
                  <c:pt idx="83">
                    <c:v>5.6698512255858855</c:v>
                  </c:pt>
                  <c:pt idx="84">
                    <c:v>11.821457235092092</c:v>
                  </c:pt>
                  <c:pt idx="85">
                    <c:v>6.38121073876267</c:v>
                  </c:pt>
                  <c:pt idx="86">
                    <c:v>4.3353094839866335</c:v>
                  </c:pt>
                  <c:pt idx="87">
                    <c:v>2.4924537617465332</c:v>
                  </c:pt>
                  <c:pt idx="88">
                    <c:v>2.1772615621463598</c:v>
                  </c:pt>
                  <c:pt idx="89">
                    <c:v>2.3085662241120808</c:v>
                  </c:pt>
                  <c:pt idx="90">
                    <c:v>9.2545627602610736</c:v>
                  </c:pt>
                  <c:pt idx="91">
                    <c:v>14.835084164443124</c:v>
                  </c:pt>
                  <c:pt idx="92">
                    <c:v>6.6659266823900785</c:v>
                  </c:pt>
                  <c:pt idx="93">
                    <c:v>3.6859716422915927</c:v>
                  </c:pt>
                  <c:pt idx="94">
                    <c:v>2.8218914391670791</c:v>
                  </c:pt>
                  <c:pt idx="95">
                    <c:v>3.6516444299490303</c:v>
                  </c:pt>
                  <c:pt idx="96">
                    <c:v>5.8752326762435541</c:v>
                  </c:pt>
                  <c:pt idx="97">
                    <c:v>3.808216921342586</c:v>
                  </c:pt>
                  <c:pt idx="98">
                    <c:v>2.5791068017823551</c:v>
                  </c:pt>
                  <c:pt idx="99">
                    <c:v>2.0342562842473906</c:v>
                  </c:pt>
                  <c:pt idx="100">
                    <c:v>1.4937319190909444</c:v>
                  </c:pt>
                  <c:pt idx="101">
                    <c:v>1.3604946812750778</c:v>
                  </c:pt>
                  <c:pt idx="102">
                    <c:v>1.2177589345916446</c:v>
                  </c:pt>
                  <c:pt idx="103">
                    <c:v>1.2848567077477724</c:v>
                  </c:pt>
                  <c:pt idx="104">
                    <c:v>2.7666939047855976</c:v>
                  </c:pt>
                  <c:pt idx="105">
                    <c:v>4.5321718368361879</c:v>
                  </c:pt>
                  <c:pt idx="106">
                    <c:v>3.5676930270523246</c:v>
                  </c:pt>
                  <c:pt idx="107">
                    <c:v>2.9122542604484254</c:v>
                  </c:pt>
                  <c:pt idx="108">
                    <c:v>4.9795358086316073</c:v>
                  </c:pt>
                  <c:pt idx="109">
                    <c:v>5.6227355439273872</c:v>
                  </c:pt>
                  <c:pt idx="110">
                    <c:v>4.0619154517227996</c:v>
                  </c:pt>
                  <c:pt idx="111">
                    <c:v>11.904426573349841</c:v>
                  </c:pt>
                  <c:pt idx="112">
                    <c:v>7.7010601342895946</c:v>
                  </c:pt>
                  <c:pt idx="113">
                    <c:v>3.9979975793444953</c:v>
                  </c:pt>
                  <c:pt idx="114">
                    <c:v>2.8472262937423451</c:v>
                  </c:pt>
                  <c:pt idx="115">
                    <c:v>2.4774266410823236</c:v>
                  </c:pt>
                  <c:pt idx="116">
                    <c:v>3.2577829214990843</c:v>
                  </c:pt>
                  <c:pt idx="117">
                    <c:v>4.2113811626287703</c:v>
                  </c:pt>
                  <c:pt idx="118">
                    <c:v>2.4747312167744142</c:v>
                  </c:pt>
                  <c:pt idx="119">
                    <c:v>1.8394516232954987</c:v>
                  </c:pt>
                  <c:pt idx="120">
                    <c:v>1.4236053332999274</c:v>
                  </c:pt>
                  <c:pt idx="121">
                    <c:v>2.1796104019857405</c:v>
                  </c:pt>
                  <c:pt idx="122">
                    <c:v>1.7436107478448273</c:v>
                  </c:pt>
                  <c:pt idx="123">
                    <c:v>3.1737279047850202</c:v>
                  </c:pt>
                  <c:pt idx="124">
                    <c:v>7.1934640884586676</c:v>
                  </c:pt>
                  <c:pt idx="125">
                    <c:v>4.7239059111902053</c:v>
                  </c:pt>
                  <c:pt idx="126">
                    <c:v>3.3916473958502489</c:v>
                  </c:pt>
                  <c:pt idx="127">
                    <c:v>2.8867541353183817</c:v>
                  </c:pt>
                  <c:pt idx="128">
                    <c:v>3.2326204145312896</c:v>
                  </c:pt>
                  <c:pt idx="129">
                    <c:v>5.9557550029362343</c:v>
                  </c:pt>
                  <c:pt idx="130">
                    <c:v>4.5166830538140612</c:v>
                  </c:pt>
                  <c:pt idx="131">
                    <c:v>5.2598996974752286</c:v>
                  </c:pt>
                  <c:pt idx="132">
                    <c:v>10.359046748736102</c:v>
                  </c:pt>
                  <c:pt idx="133">
                    <c:v>4.8872860960296185</c:v>
                  </c:pt>
                  <c:pt idx="134">
                    <c:v>3.0104603036745061</c:v>
                  </c:pt>
                  <c:pt idx="135">
                    <c:v>2.5188236548921887</c:v>
                  </c:pt>
                  <c:pt idx="136">
                    <c:v>2.9076710252556279</c:v>
                  </c:pt>
                  <c:pt idx="137">
                    <c:v>3.2013139348468225</c:v>
                  </c:pt>
                  <c:pt idx="138">
                    <c:v>18.298223075691737</c:v>
                  </c:pt>
                  <c:pt idx="139">
                    <c:v>14.095444056364853</c:v>
                  </c:pt>
                  <c:pt idx="140">
                    <c:v>4.145839996644562</c:v>
                  </c:pt>
                  <c:pt idx="141">
                    <c:v>3.4852113544231424</c:v>
                  </c:pt>
                  <c:pt idx="142">
                    <c:v>9.4848965095976538</c:v>
                  </c:pt>
                  <c:pt idx="143">
                    <c:v>9.132047704482515</c:v>
                  </c:pt>
                  <c:pt idx="144">
                    <c:v>6.7230884210887654</c:v>
                  </c:pt>
                  <c:pt idx="145">
                    <c:v>4.2298665895365737</c:v>
                  </c:pt>
                  <c:pt idx="146">
                    <c:v>3.6093873697623526</c:v>
                  </c:pt>
                  <c:pt idx="147">
                    <c:v>2.5956069940917059</c:v>
                  </c:pt>
                  <c:pt idx="148">
                    <c:v>2.0080927907124009</c:v>
                  </c:pt>
                  <c:pt idx="149">
                    <c:v>1.8211464734550515</c:v>
                  </c:pt>
                  <c:pt idx="150">
                    <c:v>1.6679869979342679</c:v>
                  </c:pt>
                  <c:pt idx="151">
                    <c:v>2.4510152773901668</c:v>
                  </c:pt>
                  <c:pt idx="152">
                    <c:v>4.9660452623289677</c:v>
                  </c:pt>
                  <c:pt idx="153">
                    <c:v>5.4709429745804421</c:v>
                  </c:pt>
                  <c:pt idx="154">
                    <c:v>14.101811088926757</c:v>
                  </c:pt>
                  <c:pt idx="155">
                    <c:v>8.5823855436747749</c:v>
                  </c:pt>
                  <c:pt idx="156">
                    <c:v>4.265940139282832</c:v>
                  </c:pt>
                  <c:pt idx="157">
                    <c:v>4.7109678489256428</c:v>
                  </c:pt>
                  <c:pt idx="158">
                    <c:v>9.2887610064529031</c:v>
                  </c:pt>
                  <c:pt idx="159">
                    <c:v>9.725564227605398</c:v>
                  </c:pt>
                  <c:pt idx="160">
                    <c:v>3.478025992850605</c:v>
                  </c:pt>
                  <c:pt idx="161">
                    <c:v>9.3150763439944164</c:v>
                  </c:pt>
                  <c:pt idx="162">
                    <c:v>4.7041272484324255</c:v>
                  </c:pt>
                  <c:pt idx="163">
                    <c:v>4.1769352380064468</c:v>
                  </c:pt>
                  <c:pt idx="164">
                    <c:v>9.4401712009105001</c:v>
                  </c:pt>
                  <c:pt idx="165">
                    <c:v>24.461732439312218</c:v>
                  </c:pt>
                  <c:pt idx="166">
                    <c:v>12.626534285879876</c:v>
                  </c:pt>
                  <c:pt idx="167">
                    <c:v>5.8186980117500884</c:v>
                  </c:pt>
                  <c:pt idx="168">
                    <c:v>3.9888641132045457</c:v>
                  </c:pt>
                  <c:pt idx="169">
                    <c:v>4.3239101088533793</c:v>
                  </c:pt>
                  <c:pt idx="170">
                    <c:v>5.5250168429858855</c:v>
                  </c:pt>
                  <c:pt idx="171">
                    <c:v>3.0036502152011262</c:v>
                  </c:pt>
                  <c:pt idx="172">
                    <c:v>4.8344774947764515</c:v>
                  </c:pt>
                  <c:pt idx="173">
                    <c:v>7.4163145441317422</c:v>
                  </c:pt>
                  <c:pt idx="174">
                    <c:v>13.070725021015473</c:v>
                  </c:pt>
                  <c:pt idx="175">
                    <c:v>16.8345399124835</c:v>
                  </c:pt>
                  <c:pt idx="176">
                    <c:v>9.6464758837244702</c:v>
                  </c:pt>
                  <c:pt idx="177">
                    <c:v>10.848727065318672</c:v>
                  </c:pt>
                  <c:pt idx="178">
                    <c:v>18.878555406267182</c:v>
                  </c:pt>
                  <c:pt idx="179">
                    <c:v>11.426538491830222</c:v>
                  </c:pt>
                  <c:pt idx="180">
                    <c:v>15.23013857745921</c:v>
                  </c:pt>
                  <c:pt idx="181">
                    <c:v>19.195052622160212</c:v>
                  </c:pt>
                  <c:pt idx="182">
                    <c:v>25.554601397910933</c:v>
                  </c:pt>
                  <c:pt idx="183">
                    <c:v>23.730258755068391</c:v>
                  </c:pt>
                  <c:pt idx="184">
                    <c:v>18.548326299501461</c:v>
                  </c:pt>
                  <c:pt idx="185">
                    <c:v>12.140775129267668</c:v>
                  </c:pt>
                  <c:pt idx="186">
                    <c:v>11.829668929691609</c:v>
                  </c:pt>
                  <c:pt idx="187">
                    <c:v>9.6548841751208965</c:v>
                  </c:pt>
                  <c:pt idx="188">
                    <c:v>12.532369726377008</c:v>
                  </c:pt>
                  <c:pt idx="189">
                    <c:v>8.1245168636014533</c:v>
                  </c:pt>
                  <c:pt idx="190">
                    <c:v>7.0371149224032914</c:v>
                  </c:pt>
                  <c:pt idx="191">
                    <c:v>13.444454378396236</c:v>
                  </c:pt>
                  <c:pt idx="192">
                    <c:v>29.942055333092952</c:v>
                  </c:pt>
                  <c:pt idx="193">
                    <c:v>10.632716292624592</c:v>
                  </c:pt>
                  <c:pt idx="194">
                    <c:v>13.133134639571436</c:v>
                  </c:pt>
                  <c:pt idx="195">
                    <c:v>11.672061406493045</c:v>
                  </c:pt>
                  <c:pt idx="196">
                    <c:v>7.3097727671590462</c:v>
                  </c:pt>
                  <c:pt idx="197">
                    <c:v>17.662640790592437</c:v>
                  </c:pt>
                  <c:pt idx="198">
                    <c:v>28.054780912311138</c:v>
                  </c:pt>
                  <c:pt idx="199">
                    <c:v>11.562981204305022</c:v>
                  </c:pt>
                  <c:pt idx="200">
                    <c:v>5.9665870619224215</c:v>
                  </c:pt>
                  <c:pt idx="201">
                    <c:v>4.6389873367231562</c:v>
                  </c:pt>
                  <c:pt idx="202">
                    <c:v>11.846297782933892</c:v>
                  </c:pt>
                  <c:pt idx="203">
                    <c:v>13.281922287622535</c:v>
                  </c:pt>
                  <c:pt idx="204">
                    <c:v>11.016588597479309</c:v>
                  </c:pt>
                  <c:pt idx="205">
                    <c:v>12.773699969577248</c:v>
                  </c:pt>
                  <c:pt idx="206">
                    <c:v>10.083987348886353</c:v>
                  </c:pt>
                  <c:pt idx="207">
                    <c:v>12.035635810421949</c:v>
                  </c:pt>
                  <c:pt idx="208">
                    <c:v>7.5291164732324356</c:v>
                  </c:pt>
                  <c:pt idx="209">
                    <c:v>4.4554103699260326</c:v>
                  </c:pt>
                  <c:pt idx="210">
                    <c:v>3.3021517738858965</c:v>
                  </c:pt>
                  <c:pt idx="211">
                    <c:v>2.9808213850287038</c:v>
                  </c:pt>
                  <c:pt idx="212">
                    <c:v>5.4120826409782179</c:v>
                  </c:pt>
                  <c:pt idx="213">
                    <c:v>3.0642836981095583</c:v>
                  </c:pt>
                  <c:pt idx="214">
                    <c:v>1.916342834744809</c:v>
                  </c:pt>
                  <c:pt idx="215">
                    <c:v>5.7924814726601515</c:v>
                  </c:pt>
                  <c:pt idx="216">
                    <c:v>3.0951253999008048</c:v>
                  </c:pt>
                  <c:pt idx="217">
                    <c:v>4.0508835677472206</c:v>
                  </c:pt>
                  <c:pt idx="218">
                    <c:v>7.216140846182566</c:v>
                  </c:pt>
                  <c:pt idx="219">
                    <c:v>5.4600749397584067</c:v>
                  </c:pt>
                  <c:pt idx="220">
                    <c:v>4.308075371065109</c:v>
                  </c:pt>
                  <c:pt idx="221">
                    <c:v>3.6145087983861801</c:v>
                  </c:pt>
                  <c:pt idx="222">
                    <c:v>15.939992271406529</c:v>
                  </c:pt>
                  <c:pt idx="223">
                    <c:v>9.9877964302414792</c:v>
                  </c:pt>
                  <c:pt idx="224">
                    <c:v>5.7189986922974549</c:v>
                  </c:pt>
                  <c:pt idx="225">
                    <c:v>6.0858490364944142</c:v>
                  </c:pt>
                  <c:pt idx="226">
                    <c:v>3.1798100188708007</c:v>
                  </c:pt>
                  <c:pt idx="227">
                    <c:v>4.4144825206359091</c:v>
                  </c:pt>
                  <c:pt idx="228">
                    <c:v>6.8029426954443766</c:v>
                  </c:pt>
                  <c:pt idx="229">
                    <c:v>6.0506009619109555</c:v>
                  </c:pt>
                  <c:pt idx="230">
                    <c:v>3.9811069635215781</c:v>
                  </c:pt>
                  <c:pt idx="231">
                    <c:v>2.7430001991939017</c:v>
                  </c:pt>
                  <c:pt idx="232">
                    <c:v>10.975621511786933</c:v>
                  </c:pt>
                  <c:pt idx="233">
                    <c:v>5.9404464619906978</c:v>
                  </c:pt>
                  <c:pt idx="234">
                    <c:v>3.2865792900826212</c:v>
                  </c:pt>
                  <c:pt idx="235">
                    <c:v>2.3114361747623478</c:v>
                  </c:pt>
                  <c:pt idx="236">
                    <c:v>2.3555299671435108</c:v>
                  </c:pt>
                  <c:pt idx="237">
                    <c:v>2.0533324548834702</c:v>
                  </c:pt>
                  <c:pt idx="238">
                    <c:v>1.5434602527906074</c:v>
                  </c:pt>
                  <c:pt idx="239">
                    <c:v>1.1380858282660393</c:v>
                  </c:pt>
                  <c:pt idx="240">
                    <c:v>1.1738531616007182</c:v>
                  </c:pt>
                  <c:pt idx="241">
                    <c:v>1.8616498704852567</c:v>
                  </c:pt>
                  <c:pt idx="242">
                    <c:v>1.6466977007028318</c:v>
                  </c:pt>
                  <c:pt idx="243">
                    <c:v>3.3406122564251248</c:v>
                  </c:pt>
                  <c:pt idx="244">
                    <c:v>6.0050057865870894</c:v>
                  </c:pt>
                  <c:pt idx="245">
                    <c:v>3.472696883467437</c:v>
                  </c:pt>
                  <c:pt idx="246">
                    <c:v>3.4746854529503022</c:v>
                  </c:pt>
                  <c:pt idx="247">
                    <c:v>2.2496917833956238</c:v>
                  </c:pt>
                  <c:pt idx="248">
                    <c:v>2.4515462023996202</c:v>
                  </c:pt>
                  <c:pt idx="249">
                    <c:v>1.7731279375098039</c:v>
                  </c:pt>
                  <c:pt idx="250">
                    <c:v>2.2264315440358309</c:v>
                  </c:pt>
                  <c:pt idx="251">
                    <c:v>1.9771274251493705</c:v>
                  </c:pt>
                  <c:pt idx="252">
                    <c:v>1.6482168789331091</c:v>
                  </c:pt>
                  <c:pt idx="253">
                    <c:v>1.0492966823067731</c:v>
                  </c:pt>
                  <c:pt idx="254">
                    <c:v>1.0103249734340145</c:v>
                  </c:pt>
                  <c:pt idx="255">
                    <c:v>3.8253969542388666</c:v>
                  </c:pt>
                  <c:pt idx="256">
                    <c:v>12.107820220626007</c:v>
                  </c:pt>
                  <c:pt idx="257">
                    <c:v>3.8819971910230828</c:v>
                  </c:pt>
                  <c:pt idx="258">
                    <c:v>3.2845411809634002</c:v>
                  </c:pt>
                  <c:pt idx="259">
                    <c:v>6.0856351848019949</c:v>
                  </c:pt>
                  <c:pt idx="260">
                    <c:v>3.1738610866734542</c:v>
                  </c:pt>
                  <c:pt idx="261">
                    <c:v>1.8592044642803545</c:v>
                  </c:pt>
                  <c:pt idx="262">
                    <c:v>2.8307584955763669</c:v>
                  </c:pt>
                  <c:pt idx="263">
                    <c:v>2.2217753070461472</c:v>
                  </c:pt>
                  <c:pt idx="264">
                    <c:v>2.8880832109915242</c:v>
                  </c:pt>
                  <c:pt idx="265">
                    <c:v>1.6542863648547814</c:v>
                  </c:pt>
                  <c:pt idx="266">
                    <c:v>3.7604673256790839</c:v>
                  </c:pt>
                  <c:pt idx="267">
                    <c:v>1.9554380763086774</c:v>
                  </c:pt>
                  <c:pt idx="268">
                    <c:v>1.3530422407588678</c:v>
                  </c:pt>
                  <c:pt idx="269">
                    <c:v>1.0490528336446061</c:v>
                  </c:pt>
                  <c:pt idx="270">
                    <c:v>1.7124293390125942</c:v>
                  </c:pt>
                  <c:pt idx="271">
                    <c:v>1.5504494773917805</c:v>
                  </c:pt>
                  <c:pt idx="272">
                    <c:v>1.9049203015553633</c:v>
                  </c:pt>
                  <c:pt idx="273">
                    <c:v>1.1734361420394566</c:v>
                  </c:pt>
                  <c:pt idx="274">
                    <c:v>1.4906606941219054</c:v>
                  </c:pt>
                  <c:pt idx="275">
                    <c:v>3.2458481132740085</c:v>
                  </c:pt>
                  <c:pt idx="276">
                    <c:v>1.3392094385411777</c:v>
                  </c:pt>
                  <c:pt idx="277">
                    <c:v>2.0939184683135208</c:v>
                  </c:pt>
                  <c:pt idx="278">
                    <c:v>1.6969253080531006</c:v>
                  </c:pt>
                  <c:pt idx="279">
                    <c:v>0.79531448147537487</c:v>
                  </c:pt>
                  <c:pt idx="280">
                    <c:v>3.3106397234690328</c:v>
                  </c:pt>
                  <c:pt idx="281">
                    <c:v>1.2438950864566958</c:v>
                  </c:pt>
                  <c:pt idx="282">
                    <c:v>1.0259481870445502</c:v>
                  </c:pt>
                  <c:pt idx="283">
                    <c:v>1.0117002619353224</c:v>
                  </c:pt>
                  <c:pt idx="284">
                    <c:v>0.73916351953482584</c:v>
                  </c:pt>
                  <c:pt idx="285">
                    <c:v>1.0748413022395442</c:v>
                  </c:pt>
                  <c:pt idx="286">
                    <c:v>1.1825295712769495</c:v>
                  </c:pt>
                  <c:pt idx="287">
                    <c:v>0.98127073198197678</c:v>
                  </c:pt>
                  <c:pt idx="288">
                    <c:v>0.80469982723028088</c:v>
                  </c:pt>
                  <c:pt idx="289">
                    <c:v>1.1686392396715082</c:v>
                  </c:pt>
                  <c:pt idx="290">
                    <c:v>0.80617754558161681</c:v>
                  </c:pt>
                  <c:pt idx="291">
                    <c:v>2.0355845935504622</c:v>
                  </c:pt>
                  <c:pt idx="292">
                    <c:v>1.4752312836561516</c:v>
                  </c:pt>
                  <c:pt idx="293">
                    <c:v>1.2263877552026972</c:v>
                  </c:pt>
                  <c:pt idx="294">
                    <c:v>0.87089900501978157</c:v>
                  </c:pt>
                  <c:pt idx="295">
                    <c:v>1.6886259533353669</c:v>
                  </c:pt>
                  <c:pt idx="296">
                    <c:v>2.2085989977308635</c:v>
                  </c:pt>
                  <c:pt idx="297">
                    <c:v>3.2449638307349091</c:v>
                  </c:pt>
                  <c:pt idx="298">
                    <c:v>1.8856700075835118</c:v>
                  </c:pt>
                  <c:pt idx="299">
                    <c:v>1.5021306002734174</c:v>
                  </c:pt>
                  <c:pt idx="300">
                    <c:v>1.7974956140419365</c:v>
                  </c:pt>
                  <c:pt idx="301">
                    <c:v>1.1227450138437982</c:v>
                  </c:pt>
                  <c:pt idx="302">
                    <c:v>1.0946935230668193</c:v>
                  </c:pt>
                  <c:pt idx="303">
                    <c:v>3.9341608942625172</c:v>
                  </c:pt>
                  <c:pt idx="304">
                    <c:v>7.7542961115292561</c:v>
                  </c:pt>
                  <c:pt idx="305">
                    <c:v>7.6990275841245763</c:v>
                  </c:pt>
                  <c:pt idx="306">
                    <c:v>3.0895318808033037</c:v>
                  </c:pt>
                  <c:pt idx="307">
                    <c:v>1.895307856919292</c:v>
                  </c:pt>
                  <c:pt idx="308">
                    <c:v>1.4736922893233548</c:v>
                  </c:pt>
                  <c:pt idx="309">
                    <c:v>1.390305007902942</c:v>
                  </c:pt>
                  <c:pt idx="310">
                    <c:v>1.0989732116844342</c:v>
                  </c:pt>
                  <c:pt idx="311">
                    <c:v>0.86351076249485448</c:v>
                  </c:pt>
                  <c:pt idx="312">
                    <c:v>0.7825829883220764</c:v>
                  </c:pt>
                  <c:pt idx="313">
                    <c:v>1.3642178654615424</c:v>
                  </c:pt>
                  <c:pt idx="314">
                    <c:v>0.85285628836933081</c:v>
                  </c:pt>
                  <c:pt idx="315">
                    <c:v>1.1072117564454911</c:v>
                  </c:pt>
                  <c:pt idx="316">
                    <c:v>1.0321851430070308</c:v>
                  </c:pt>
                  <c:pt idx="317">
                    <c:v>3.2944591449128637</c:v>
                  </c:pt>
                  <c:pt idx="318">
                    <c:v>4.0088753325520674</c:v>
                  </c:pt>
                  <c:pt idx="319">
                    <c:v>5.9187100640680148</c:v>
                  </c:pt>
                  <c:pt idx="320">
                    <c:v>2.2352422175484943</c:v>
                  </c:pt>
                  <c:pt idx="321">
                    <c:v>17.044901113016181</c:v>
                  </c:pt>
                  <c:pt idx="322">
                    <c:v>9.7612348258017256</c:v>
                  </c:pt>
                  <c:pt idx="323">
                    <c:v>3.4153943192713654</c:v>
                  </c:pt>
                  <c:pt idx="324">
                    <c:v>5.5461341720557407</c:v>
                  </c:pt>
                  <c:pt idx="325">
                    <c:v>6.7501696314693538</c:v>
                  </c:pt>
                  <c:pt idx="326">
                    <c:v>2.950673684093176</c:v>
                  </c:pt>
                  <c:pt idx="327">
                    <c:v>1.9523126024737378</c:v>
                  </c:pt>
                  <c:pt idx="328">
                    <c:v>1.5344760017673784</c:v>
                  </c:pt>
                  <c:pt idx="329">
                    <c:v>1.8046721120315581</c:v>
                  </c:pt>
                  <c:pt idx="330">
                    <c:v>1.3585801385188063</c:v>
                  </c:pt>
                  <c:pt idx="331">
                    <c:v>1.2156653620548701</c:v>
                  </c:pt>
                  <c:pt idx="332">
                    <c:v>1.6579334931708738</c:v>
                  </c:pt>
                  <c:pt idx="333">
                    <c:v>5.3619310631628885</c:v>
                  </c:pt>
                  <c:pt idx="334">
                    <c:v>1.8901832019527751</c:v>
                  </c:pt>
                  <c:pt idx="335">
                    <c:v>1.2826731966656371</c:v>
                  </c:pt>
                  <c:pt idx="336">
                    <c:v>1.0402896772053443</c:v>
                  </c:pt>
                  <c:pt idx="337">
                    <c:v>1.0680908069281583</c:v>
                  </c:pt>
                  <c:pt idx="338">
                    <c:v>1.2487948424825874</c:v>
                  </c:pt>
                  <c:pt idx="339">
                    <c:v>1.2742073035813282</c:v>
                  </c:pt>
                  <c:pt idx="340">
                    <c:v>0.84420427935291653</c:v>
                  </c:pt>
                  <c:pt idx="341">
                    <c:v>0.71789464059846575</c:v>
                  </c:pt>
                  <c:pt idx="342">
                    <c:v>0.65255556361976663</c:v>
                  </c:pt>
                  <c:pt idx="343">
                    <c:v>0.70715150972836838</c:v>
                  </c:pt>
                  <c:pt idx="344">
                    <c:v>1.230601383136626</c:v>
                  </c:pt>
                  <c:pt idx="345">
                    <c:v>2.2733110098488511</c:v>
                  </c:pt>
                  <c:pt idx="346">
                    <c:v>4.6409795001821674</c:v>
                  </c:pt>
                  <c:pt idx="347">
                    <c:v>1.9978633047444572</c:v>
                  </c:pt>
                  <c:pt idx="348">
                    <c:v>1.3754644315648439</c:v>
                  </c:pt>
                  <c:pt idx="349">
                    <c:v>1.0692382685818909</c:v>
                  </c:pt>
                  <c:pt idx="350">
                    <c:v>0.87723660165190154</c:v>
                  </c:pt>
                  <c:pt idx="351">
                    <c:v>0.81985924367811192</c:v>
                  </c:pt>
                  <c:pt idx="352">
                    <c:v>1.1943136480841203</c:v>
                  </c:pt>
                  <c:pt idx="353">
                    <c:v>0.8717032949601865</c:v>
                  </c:pt>
                  <c:pt idx="354">
                    <c:v>4.3202014747578614</c:v>
                  </c:pt>
                  <c:pt idx="355">
                    <c:v>2.3330771279578388</c:v>
                  </c:pt>
                  <c:pt idx="356">
                    <c:v>1.1183076419055911</c:v>
                  </c:pt>
                  <c:pt idx="357">
                    <c:v>1.7100502505612061</c:v>
                  </c:pt>
                  <c:pt idx="358">
                    <c:v>4.2035503859832586</c:v>
                  </c:pt>
                  <c:pt idx="359">
                    <c:v>1.6571886002940173</c:v>
                  </c:pt>
                  <c:pt idx="360">
                    <c:v>1.08824243328916</c:v>
                  </c:pt>
                  <c:pt idx="361">
                    <c:v>8.0395662889859949</c:v>
                  </c:pt>
                  <c:pt idx="362">
                    <c:v>4.0777295100950486</c:v>
                  </c:pt>
                  <c:pt idx="363">
                    <c:v>3.5650824454390633</c:v>
                  </c:pt>
                  <c:pt idx="364">
                    <c:v>2.1819822028630549</c:v>
                  </c:pt>
                </c:numCache>
              </c:numRef>
            </c:plus>
            <c:minus>
              <c:numRef>
                <c:f>'yearly averages'!$M$2:$M$366</c:f>
                <c:numCache>
                  <c:formatCode>General</c:formatCode>
                  <c:ptCount val="365"/>
                  <c:pt idx="0">
                    <c:v>1.8895416428329912</c:v>
                  </c:pt>
                  <c:pt idx="1">
                    <c:v>1.2484919553204974</c:v>
                  </c:pt>
                  <c:pt idx="2">
                    <c:v>0.98821764823229952</c:v>
                  </c:pt>
                  <c:pt idx="3">
                    <c:v>2.3455353076524865</c:v>
                  </c:pt>
                  <c:pt idx="4">
                    <c:v>2.3418143126644346</c:v>
                  </c:pt>
                  <c:pt idx="5">
                    <c:v>1.2071534098862495</c:v>
                  </c:pt>
                  <c:pt idx="6">
                    <c:v>0.97111802678379155</c:v>
                  </c:pt>
                  <c:pt idx="7">
                    <c:v>1.0496252582601928</c:v>
                  </c:pt>
                  <c:pt idx="8">
                    <c:v>0.78802218260514612</c:v>
                  </c:pt>
                  <c:pt idx="9">
                    <c:v>0.98872404278331261</c:v>
                  </c:pt>
                  <c:pt idx="10">
                    <c:v>0.94174011291745308</c:v>
                  </c:pt>
                  <c:pt idx="11">
                    <c:v>4.7246805503123701</c:v>
                  </c:pt>
                  <c:pt idx="12">
                    <c:v>5.9603925260841679</c:v>
                  </c:pt>
                  <c:pt idx="13">
                    <c:v>4.2464252422217195</c:v>
                  </c:pt>
                  <c:pt idx="14">
                    <c:v>2.0962545664828021</c:v>
                  </c:pt>
                  <c:pt idx="15">
                    <c:v>1.4935531860112785</c:v>
                  </c:pt>
                  <c:pt idx="16">
                    <c:v>1.4706094689882077</c:v>
                  </c:pt>
                  <c:pt idx="17">
                    <c:v>1.5702675209976162</c:v>
                  </c:pt>
                  <c:pt idx="18">
                    <c:v>5.6369258068511456</c:v>
                  </c:pt>
                  <c:pt idx="19">
                    <c:v>5.1018833983420064</c:v>
                  </c:pt>
                  <c:pt idx="20">
                    <c:v>9.263247543113593</c:v>
                  </c:pt>
                  <c:pt idx="21">
                    <c:v>3.2705007506921286</c:v>
                  </c:pt>
                  <c:pt idx="22">
                    <c:v>5.4931370007896616</c:v>
                  </c:pt>
                  <c:pt idx="23">
                    <c:v>21.672419705110094</c:v>
                  </c:pt>
                  <c:pt idx="24">
                    <c:v>6.4172707091878234</c:v>
                  </c:pt>
                  <c:pt idx="25">
                    <c:v>3.6394119088803349</c:v>
                  </c:pt>
                  <c:pt idx="26">
                    <c:v>2.7423634555798762</c:v>
                  </c:pt>
                  <c:pt idx="27">
                    <c:v>2.6550015696793872</c:v>
                  </c:pt>
                  <c:pt idx="28">
                    <c:v>2.2791360874852962</c:v>
                  </c:pt>
                  <c:pt idx="29">
                    <c:v>2.1784465109593825</c:v>
                  </c:pt>
                  <c:pt idx="30">
                    <c:v>1.7082344575451116</c:v>
                  </c:pt>
                  <c:pt idx="31">
                    <c:v>2.8117149426304069</c:v>
                  </c:pt>
                  <c:pt idx="32">
                    <c:v>2.1161702282661472</c:v>
                  </c:pt>
                  <c:pt idx="33">
                    <c:v>4.6087626213852442</c:v>
                  </c:pt>
                  <c:pt idx="34">
                    <c:v>2.7344709743283873</c:v>
                  </c:pt>
                  <c:pt idx="35">
                    <c:v>2.8985403779316221</c:v>
                  </c:pt>
                  <c:pt idx="36">
                    <c:v>4.3443290988879335</c:v>
                  </c:pt>
                  <c:pt idx="37">
                    <c:v>2.9009724033981708</c:v>
                  </c:pt>
                  <c:pt idx="38">
                    <c:v>1.9692803529744345</c:v>
                  </c:pt>
                  <c:pt idx="39">
                    <c:v>2.605077811271244</c:v>
                  </c:pt>
                  <c:pt idx="40">
                    <c:v>8.0866352466585276</c:v>
                  </c:pt>
                  <c:pt idx="41">
                    <c:v>8.2608023708017875</c:v>
                  </c:pt>
                  <c:pt idx="42">
                    <c:v>3.9411017094772443</c:v>
                  </c:pt>
                  <c:pt idx="43">
                    <c:v>3.6349254153283557</c:v>
                  </c:pt>
                  <c:pt idx="44">
                    <c:v>3.2799457179620788</c:v>
                  </c:pt>
                  <c:pt idx="45">
                    <c:v>5.3909457310382933</c:v>
                  </c:pt>
                  <c:pt idx="46">
                    <c:v>3.7262621928683437</c:v>
                  </c:pt>
                  <c:pt idx="47">
                    <c:v>8.2672094000938419</c:v>
                  </c:pt>
                  <c:pt idx="48">
                    <c:v>8.0480542903238401</c:v>
                  </c:pt>
                  <c:pt idx="49">
                    <c:v>3.028952112713422</c:v>
                  </c:pt>
                  <c:pt idx="50">
                    <c:v>2.2626730486307549</c:v>
                  </c:pt>
                  <c:pt idx="51">
                    <c:v>3.5520665205076196</c:v>
                  </c:pt>
                  <c:pt idx="52">
                    <c:v>2.4875487149892046</c:v>
                  </c:pt>
                  <c:pt idx="53">
                    <c:v>8.4933953210715423</c:v>
                  </c:pt>
                  <c:pt idx="54">
                    <c:v>4.7298478403115674</c:v>
                  </c:pt>
                  <c:pt idx="55">
                    <c:v>4.7416882478126352</c:v>
                  </c:pt>
                  <c:pt idx="56">
                    <c:v>4.0777786112661882</c:v>
                  </c:pt>
                  <c:pt idx="57">
                    <c:v>8.6576623360145213</c:v>
                  </c:pt>
                  <c:pt idx="58">
                    <c:v>5.6031399420572914</c:v>
                  </c:pt>
                  <c:pt idx="59">
                    <c:v>3.8622790117292727</c:v>
                  </c:pt>
                  <c:pt idx="60">
                    <c:v>2.9220844444125493</c:v>
                  </c:pt>
                  <c:pt idx="61">
                    <c:v>2.8825394234077724</c:v>
                  </c:pt>
                  <c:pt idx="62">
                    <c:v>6.397898850555892</c:v>
                  </c:pt>
                  <c:pt idx="63">
                    <c:v>6.3174005757906455</c:v>
                  </c:pt>
                  <c:pt idx="64">
                    <c:v>9.3721519701690923</c:v>
                  </c:pt>
                  <c:pt idx="65">
                    <c:v>8.0583238884984265</c:v>
                  </c:pt>
                  <c:pt idx="66">
                    <c:v>3.7392815928033278</c:v>
                  </c:pt>
                  <c:pt idx="67">
                    <c:v>2.3937768750449568</c:v>
                  </c:pt>
                  <c:pt idx="68">
                    <c:v>1.8776776902895538</c:v>
                  </c:pt>
                  <c:pt idx="69">
                    <c:v>1.7121499999999941</c:v>
                  </c:pt>
                  <c:pt idx="70">
                    <c:v>2.7334456788903729</c:v>
                  </c:pt>
                  <c:pt idx="71">
                    <c:v>4.0338669505822828</c:v>
                  </c:pt>
                  <c:pt idx="72">
                    <c:v>3.894438875178297</c:v>
                  </c:pt>
                  <c:pt idx="73">
                    <c:v>2.3691474393638803</c:v>
                  </c:pt>
                  <c:pt idx="74">
                    <c:v>1.9245445002937998</c:v>
                  </c:pt>
                  <c:pt idx="75">
                    <c:v>1.4796582523039248</c:v>
                  </c:pt>
                  <c:pt idx="76">
                    <c:v>2.3459478603777848</c:v>
                  </c:pt>
                  <c:pt idx="77">
                    <c:v>2.9948047770727544</c:v>
                  </c:pt>
                  <c:pt idx="78">
                    <c:v>5.6671490961309443</c:v>
                  </c:pt>
                  <c:pt idx="79">
                    <c:v>9.1375785030067505</c:v>
                  </c:pt>
                  <c:pt idx="80">
                    <c:v>4.6861026894543301</c:v>
                  </c:pt>
                  <c:pt idx="81">
                    <c:v>4.6800030195265654</c:v>
                  </c:pt>
                  <c:pt idx="82">
                    <c:v>4.4658763966636785</c:v>
                  </c:pt>
                  <c:pt idx="83">
                    <c:v>5.6698512255858855</c:v>
                  </c:pt>
                  <c:pt idx="84">
                    <c:v>11.821457235092092</c:v>
                  </c:pt>
                  <c:pt idx="85">
                    <c:v>6.38121073876267</c:v>
                  </c:pt>
                  <c:pt idx="86">
                    <c:v>4.3353094839866335</c:v>
                  </c:pt>
                  <c:pt idx="87">
                    <c:v>2.4924537617465332</c:v>
                  </c:pt>
                  <c:pt idx="88">
                    <c:v>2.1772615621463598</c:v>
                  </c:pt>
                  <c:pt idx="89">
                    <c:v>2.3085662241120808</c:v>
                  </c:pt>
                  <c:pt idx="90">
                    <c:v>9.2545627602610736</c:v>
                  </c:pt>
                  <c:pt idx="91">
                    <c:v>14.835084164443124</c:v>
                  </c:pt>
                  <c:pt idx="92">
                    <c:v>6.6659266823900785</c:v>
                  </c:pt>
                  <c:pt idx="93">
                    <c:v>3.6859716422915927</c:v>
                  </c:pt>
                  <c:pt idx="94">
                    <c:v>2.8218914391670791</c:v>
                  </c:pt>
                  <c:pt idx="95">
                    <c:v>3.6516444299490303</c:v>
                  </c:pt>
                  <c:pt idx="96">
                    <c:v>5.8752326762435541</c:v>
                  </c:pt>
                  <c:pt idx="97">
                    <c:v>3.808216921342586</c:v>
                  </c:pt>
                  <c:pt idx="98">
                    <c:v>2.5791068017823551</c:v>
                  </c:pt>
                  <c:pt idx="99">
                    <c:v>2.0342562842473906</c:v>
                  </c:pt>
                  <c:pt idx="100">
                    <c:v>1.4937319190909444</c:v>
                  </c:pt>
                  <c:pt idx="101">
                    <c:v>1.3604946812750778</c:v>
                  </c:pt>
                  <c:pt idx="102">
                    <c:v>1.2177589345916446</c:v>
                  </c:pt>
                  <c:pt idx="103">
                    <c:v>1.2848567077477724</c:v>
                  </c:pt>
                  <c:pt idx="104">
                    <c:v>2.7666939047855976</c:v>
                  </c:pt>
                  <c:pt idx="105">
                    <c:v>4.5321718368361879</c:v>
                  </c:pt>
                  <c:pt idx="106">
                    <c:v>3.5676930270523246</c:v>
                  </c:pt>
                  <c:pt idx="107">
                    <c:v>2.9122542604484254</c:v>
                  </c:pt>
                  <c:pt idx="108">
                    <c:v>4.9795358086316073</c:v>
                  </c:pt>
                  <c:pt idx="109">
                    <c:v>5.6227355439273872</c:v>
                  </c:pt>
                  <c:pt idx="110">
                    <c:v>4.0619154517227996</c:v>
                  </c:pt>
                  <c:pt idx="111">
                    <c:v>11.904426573349841</c:v>
                  </c:pt>
                  <c:pt idx="112">
                    <c:v>7.7010601342895946</c:v>
                  </c:pt>
                  <c:pt idx="113">
                    <c:v>3.9979975793444953</c:v>
                  </c:pt>
                  <c:pt idx="114">
                    <c:v>2.8472262937423451</c:v>
                  </c:pt>
                  <c:pt idx="115">
                    <c:v>2.4774266410823236</c:v>
                  </c:pt>
                  <c:pt idx="116">
                    <c:v>3.2577829214990843</c:v>
                  </c:pt>
                  <c:pt idx="117">
                    <c:v>4.2113811626287703</c:v>
                  </c:pt>
                  <c:pt idx="118">
                    <c:v>2.4747312167744142</c:v>
                  </c:pt>
                  <c:pt idx="119">
                    <c:v>1.8394516232954987</c:v>
                  </c:pt>
                  <c:pt idx="120">
                    <c:v>1.4236053332999274</c:v>
                  </c:pt>
                  <c:pt idx="121">
                    <c:v>2.1796104019857405</c:v>
                  </c:pt>
                  <c:pt idx="122">
                    <c:v>1.7436107478448273</c:v>
                  </c:pt>
                  <c:pt idx="123">
                    <c:v>3.1737279047850202</c:v>
                  </c:pt>
                  <c:pt idx="124">
                    <c:v>7.1934640884586676</c:v>
                  </c:pt>
                  <c:pt idx="125">
                    <c:v>4.7239059111902053</c:v>
                  </c:pt>
                  <c:pt idx="126">
                    <c:v>3.3916473958502489</c:v>
                  </c:pt>
                  <c:pt idx="127">
                    <c:v>2.8867541353183817</c:v>
                  </c:pt>
                  <c:pt idx="128">
                    <c:v>3.2326204145312896</c:v>
                  </c:pt>
                  <c:pt idx="129">
                    <c:v>5.9557550029362343</c:v>
                  </c:pt>
                  <c:pt idx="130">
                    <c:v>4.5166830538140612</c:v>
                  </c:pt>
                  <c:pt idx="131">
                    <c:v>5.2598996974752286</c:v>
                  </c:pt>
                  <c:pt idx="132">
                    <c:v>10.359046748736102</c:v>
                  </c:pt>
                  <c:pt idx="133">
                    <c:v>4.8872860960296185</c:v>
                  </c:pt>
                  <c:pt idx="134">
                    <c:v>3.0104603036745061</c:v>
                  </c:pt>
                  <c:pt idx="135">
                    <c:v>2.5188236548921887</c:v>
                  </c:pt>
                  <c:pt idx="136">
                    <c:v>2.9076710252556279</c:v>
                  </c:pt>
                  <c:pt idx="137">
                    <c:v>3.2013139348468225</c:v>
                  </c:pt>
                  <c:pt idx="138">
                    <c:v>18.298223075691737</c:v>
                  </c:pt>
                  <c:pt idx="139">
                    <c:v>14.095444056364853</c:v>
                  </c:pt>
                  <c:pt idx="140">
                    <c:v>4.145839996644562</c:v>
                  </c:pt>
                  <c:pt idx="141">
                    <c:v>3.4852113544231424</c:v>
                  </c:pt>
                  <c:pt idx="142">
                    <c:v>9.4848965095976538</c:v>
                  </c:pt>
                  <c:pt idx="143">
                    <c:v>9.132047704482515</c:v>
                  </c:pt>
                  <c:pt idx="144">
                    <c:v>6.7230884210887654</c:v>
                  </c:pt>
                  <c:pt idx="145">
                    <c:v>4.2298665895365737</c:v>
                  </c:pt>
                  <c:pt idx="146">
                    <c:v>3.6093873697623526</c:v>
                  </c:pt>
                  <c:pt idx="147">
                    <c:v>2.5956069940917059</c:v>
                  </c:pt>
                  <c:pt idx="148">
                    <c:v>2.0080927907124009</c:v>
                  </c:pt>
                  <c:pt idx="149">
                    <c:v>1.8211464734550515</c:v>
                  </c:pt>
                  <c:pt idx="150">
                    <c:v>1.6679869979342679</c:v>
                  </c:pt>
                  <c:pt idx="151">
                    <c:v>2.4510152773901668</c:v>
                  </c:pt>
                  <c:pt idx="152">
                    <c:v>4.9660452623289677</c:v>
                  </c:pt>
                  <c:pt idx="153">
                    <c:v>5.4709429745804421</c:v>
                  </c:pt>
                  <c:pt idx="154">
                    <c:v>14.101811088926757</c:v>
                  </c:pt>
                  <c:pt idx="155">
                    <c:v>8.5823855436747749</c:v>
                  </c:pt>
                  <c:pt idx="156">
                    <c:v>4.265940139282832</c:v>
                  </c:pt>
                  <c:pt idx="157">
                    <c:v>4.7109678489256428</c:v>
                  </c:pt>
                  <c:pt idx="158">
                    <c:v>9.2887610064529031</c:v>
                  </c:pt>
                  <c:pt idx="159">
                    <c:v>9.725564227605398</c:v>
                  </c:pt>
                  <c:pt idx="160">
                    <c:v>3.478025992850605</c:v>
                  </c:pt>
                  <c:pt idx="161">
                    <c:v>9.3150763439944164</c:v>
                  </c:pt>
                  <c:pt idx="162">
                    <c:v>4.7041272484324255</c:v>
                  </c:pt>
                  <c:pt idx="163">
                    <c:v>4.1769352380064468</c:v>
                  </c:pt>
                  <c:pt idx="164">
                    <c:v>9.4401712009105001</c:v>
                  </c:pt>
                  <c:pt idx="165">
                    <c:v>24.461732439312218</c:v>
                  </c:pt>
                  <c:pt idx="166">
                    <c:v>12.626534285879876</c:v>
                  </c:pt>
                  <c:pt idx="167">
                    <c:v>5.8186980117500884</c:v>
                  </c:pt>
                  <c:pt idx="168">
                    <c:v>3.9888641132045457</c:v>
                  </c:pt>
                  <c:pt idx="169">
                    <c:v>4.3239101088533793</c:v>
                  </c:pt>
                  <c:pt idx="170">
                    <c:v>5.5250168429858855</c:v>
                  </c:pt>
                  <c:pt idx="171">
                    <c:v>3.0036502152011262</c:v>
                  </c:pt>
                  <c:pt idx="172">
                    <c:v>4.8344774947764515</c:v>
                  </c:pt>
                  <c:pt idx="173">
                    <c:v>7.4163145441317422</c:v>
                  </c:pt>
                  <c:pt idx="174">
                    <c:v>13.070725021015473</c:v>
                  </c:pt>
                  <c:pt idx="175">
                    <c:v>16.8345399124835</c:v>
                  </c:pt>
                  <c:pt idx="176">
                    <c:v>9.6464758837244702</c:v>
                  </c:pt>
                  <c:pt idx="177">
                    <c:v>10.848727065318672</c:v>
                  </c:pt>
                  <c:pt idx="178">
                    <c:v>18.878555406267182</c:v>
                  </c:pt>
                  <c:pt idx="179">
                    <c:v>11.426538491830222</c:v>
                  </c:pt>
                  <c:pt idx="180">
                    <c:v>15.23013857745921</c:v>
                  </c:pt>
                  <c:pt idx="181">
                    <c:v>19.195052622160212</c:v>
                  </c:pt>
                  <c:pt idx="182">
                    <c:v>25.554601397910933</c:v>
                  </c:pt>
                  <c:pt idx="183">
                    <c:v>23.730258755068391</c:v>
                  </c:pt>
                  <c:pt idx="184">
                    <c:v>18.548326299501461</c:v>
                  </c:pt>
                  <c:pt idx="185">
                    <c:v>12.140775129267668</c:v>
                  </c:pt>
                  <c:pt idx="186">
                    <c:v>11.829668929691609</c:v>
                  </c:pt>
                  <c:pt idx="187">
                    <c:v>9.6548841751208965</c:v>
                  </c:pt>
                  <c:pt idx="188">
                    <c:v>12.532369726377008</c:v>
                  </c:pt>
                  <c:pt idx="189">
                    <c:v>8.1245168636014533</c:v>
                  </c:pt>
                  <c:pt idx="190">
                    <c:v>7.0371149224032914</c:v>
                  </c:pt>
                  <c:pt idx="191">
                    <c:v>13.444454378396236</c:v>
                  </c:pt>
                  <c:pt idx="192">
                    <c:v>29.942055333092952</c:v>
                  </c:pt>
                  <c:pt idx="193">
                    <c:v>10.632716292624592</c:v>
                  </c:pt>
                  <c:pt idx="194">
                    <c:v>13.133134639571436</c:v>
                  </c:pt>
                  <c:pt idx="195">
                    <c:v>11.672061406493045</c:v>
                  </c:pt>
                  <c:pt idx="196">
                    <c:v>7.3097727671590462</c:v>
                  </c:pt>
                  <c:pt idx="197">
                    <c:v>17.662640790592437</c:v>
                  </c:pt>
                  <c:pt idx="198">
                    <c:v>28.054780912311138</c:v>
                  </c:pt>
                  <c:pt idx="199">
                    <c:v>11.562981204305022</c:v>
                  </c:pt>
                  <c:pt idx="200">
                    <c:v>5.9665870619224215</c:v>
                  </c:pt>
                  <c:pt idx="201">
                    <c:v>4.6389873367231562</c:v>
                  </c:pt>
                  <c:pt idx="202">
                    <c:v>11.846297782933892</c:v>
                  </c:pt>
                  <c:pt idx="203">
                    <c:v>13.281922287622535</c:v>
                  </c:pt>
                  <c:pt idx="204">
                    <c:v>11.016588597479309</c:v>
                  </c:pt>
                  <c:pt idx="205">
                    <c:v>12.773699969577248</c:v>
                  </c:pt>
                  <c:pt idx="206">
                    <c:v>10.083987348886353</c:v>
                  </c:pt>
                  <c:pt idx="207">
                    <c:v>12.035635810421949</c:v>
                  </c:pt>
                  <c:pt idx="208">
                    <c:v>7.5291164732324356</c:v>
                  </c:pt>
                  <c:pt idx="209">
                    <c:v>4.4554103699260326</c:v>
                  </c:pt>
                  <c:pt idx="210">
                    <c:v>3.3021517738858965</c:v>
                  </c:pt>
                  <c:pt idx="211">
                    <c:v>2.9808213850287038</c:v>
                  </c:pt>
                  <c:pt idx="212">
                    <c:v>5.4120826409782179</c:v>
                  </c:pt>
                  <c:pt idx="213">
                    <c:v>3.0642836981095583</c:v>
                  </c:pt>
                  <c:pt idx="214">
                    <c:v>1.916342834744809</c:v>
                  </c:pt>
                  <c:pt idx="215">
                    <c:v>5.7924814726601515</c:v>
                  </c:pt>
                  <c:pt idx="216">
                    <c:v>3.0951253999008048</c:v>
                  </c:pt>
                  <c:pt idx="217">
                    <c:v>4.0508835677472206</c:v>
                  </c:pt>
                  <c:pt idx="218">
                    <c:v>7.216140846182566</c:v>
                  </c:pt>
                  <c:pt idx="219">
                    <c:v>5.4600749397584067</c:v>
                  </c:pt>
                  <c:pt idx="220">
                    <c:v>4.308075371065109</c:v>
                  </c:pt>
                  <c:pt idx="221">
                    <c:v>3.6145087983861801</c:v>
                  </c:pt>
                  <c:pt idx="222">
                    <c:v>15.939992271406529</c:v>
                  </c:pt>
                  <c:pt idx="223">
                    <c:v>9.9877964302414792</c:v>
                  </c:pt>
                  <c:pt idx="224">
                    <c:v>5.7189986922974549</c:v>
                  </c:pt>
                  <c:pt idx="225">
                    <c:v>6.0858490364944142</c:v>
                  </c:pt>
                  <c:pt idx="226">
                    <c:v>3.1798100188708007</c:v>
                  </c:pt>
                  <c:pt idx="227">
                    <c:v>4.4144825206359091</c:v>
                  </c:pt>
                  <c:pt idx="228">
                    <c:v>6.8029426954443766</c:v>
                  </c:pt>
                  <c:pt idx="229">
                    <c:v>6.0506009619109555</c:v>
                  </c:pt>
                  <c:pt idx="230">
                    <c:v>3.9811069635215781</c:v>
                  </c:pt>
                  <c:pt idx="231">
                    <c:v>2.7430001991939017</c:v>
                  </c:pt>
                  <c:pt idx="232">
                    <c:v>10.975621511786933</c:v>
                  </c:pt>
                  <c:pt idx="233">
                    <c:v>5.9404464619906978</c:v>
                  </c:pt>
                  <c:pt idx="234">
                    <c:v>3.2865792900826212</c:v>
                  </c:pt>
                  <c:pt idx="235">
                    <c:v>2.3114361747623478</c:v>
                  </c:pt>
                  <c:pt idx="236">
                    <c:v>2.3555299671435108</c:v>
                  </c:pt>
                  <c:pt idx="237">
                    <c:v>2.0533324548834702</c:v>
                  </c:pt>
                  <c:pt idx="238">
                    <c:v>1.5434602527906074</c:v>
                  </c:pt>
                  <c:pt idx="239">
                    <c:v>1.1380858282660393</c:v>
                  </c:pt>
                  <c:pt idx="240">
                    <c:v>1.1738531616007182</c:v>
                  </c:pt>
                  <c:pt idx="241">
                    <c:v>1.8616498704852567</c:v>
                  </c:pt>
                  <c:pt idx="242">
                    <c:v>1.6466977007028318</c:v>
                  </c:pt>
                  <c:pt idx="243">
                    <c:v>3.3406122564251248</c:v>
                  </c:pt>
                  <c:pt idx="244">
                    <c:v>6.0050057865870894</c:v>
                  </c:pt>
                  <c:pt idx="245">
                    <c:v>3.472696883467437</c:v>
                  </c:pt>
                  <c:pt idx="246">
                    <c:v>3.4746854529503022</c:v>
                  </c:pt>
                  <c:pt idx="247">
                    <c:v>2.2496917833956238</c:v>
                  </c:pt>
                  <c:pt idx="248">
                    <c:v>2.4515462023996202</c:v>
                  </c:pt>
                  <c:pt idx="249">
                    <c:v>1.7731279375098039</c:v>
                  </c:pt>
                  <c:pt idx="250">
                    <c:v>2.2264315440358309</c:v>
                  </c:pt>
                  <c:pt idx="251">
                    <c:v>1.9771274251493705</c:v>
                  </c:pt>
                  <c:pt idx="252">
                    <c:v>1.6482168789331091</c:v>
                  </c:pt>
                  <c:pt idx="253">
                    <c:v>1.0492966823067731</c:v>
                  </c:pt>
                  <c:pt idx="254">
                    <c:v>1.0103249734340145</c:v>
                  </c:pt>
                  <c:pt idx="255">
                    <c:v>3.8253969542388666</c:v>
                  </c:pt>
                  <c:pt idx="256">
                    <c:v>12.107820220626007</c:v>
                  </c:pt>
                  <c:pt idx="257">
                    <c:v>3.8819971910230828</c:v>
                  </c:pt>
                  <c:pt idx="258">
                    <c:v>3.2845411809634002</c:v>
                  </c:pt>
                  <c:pt idx="259">
                    <c:v>6.0856351848019949</c:v>
                  </c:pt>
                  <c:pt idx="260">
                    <c:v>3.1738610866734542</c:v>
                  </c:pt>
                  <c:pt idx="261">
                    <c:v>1.8592044642803545</c:v>
                  </c:pt>
                  <c:pt idx="262">
                    <c:v>2.8307584955763669</c:v>
                  </c:pt>
                  <c:pt idx="263">
                    <c:v>2.2217753070461472</c:v>
                  </c:pt>
                  <c:pt idx="264">
                    <c:v>2.8880832109915242</c:v>
                  </c:pt>
                  <c:pt idx="265">
                    <c:v>1.6542863648547814</c:v>
                  </c:pt>
                  <c:pt idx="266">
                    <c:v>3.7604673256790839</c:v>
                  </c:pt>
                  <c:pt idx="267">
                    <c:v>1.9554380763086774</c:v>
                  </c:pt>
                  <c:pt idx="268">
                    <c:v>1.3530422407588678</c:v>
                  </c:pt>
                  <c:pt idx="269">
                    <c:v>1.0490528336446061</c:v>
                  </c:pt>
                  <c:pt idx="270">
                    <c:v>1.7124293390125942</c:v>
                  </c:pt>
                  <c:pt idx="271">
                    <c:v>1.5504494773917805</c:v>
                  </c:pt>
                  <c:pt idx="272">
                    <c:v>1.9049203015553633</c:v>
                  </c:pt>
                  <c:pt idx="273">
                    <c:v>1.1734361420394566</c:v>
                  </c:pt>
                  <c:pt idx="274">
                    <c:v>1.4906606941219054</c:v>
                  </c:pt>
                  <c:pt idx="275">
                    <c:v>3.2458481132740085</c:v>
                  </c:pt>
                  <c:pt idx="276">
                    <c:v>1.3392094385411777</c:v>
                  </c:pt>
                  <c:pt idx="277">
                    <c:v>2.0939184683135208</c:v>
                  </c:pt>
                  <c:pt idx="278">
                    <c:v>1.6969253080531006</c:v>
                  </c:pt>
                  <c:pt idx="279">
                    <c:v>0.79531448147537487</c:v>
                  </c:pt>
                  <c:pt idx="280">
                    <c:v>3.3106397234690328</c:v>
                  </c:pt>
                  <c:pt idx="281">
                    <c:v>1.2438950864566958</c:v>
                  </c:pt>
                  <c:pt idx="282">
                    <c:v>1.0259481870445502</c:v>
                  </c:pt>
                  <c:pt idx="283">
                    <c:v>1.0117002619353224</c:v>
                  </c:pt>
                  <c:pt idx="284">
                    <c:v>0.73916351953482584</c:v>
                  </c:pt>
                  <c:pt idx="285">
                    <c:v>1.0748413022395442</c:v>
                  </c:pt>
                  <c:pt idx="286">
                    <c:v>1.1825295712769495</c:v>
                  </c:pt>
                  <c:pt idx="287">
                    <c:v>0.98127073198197678</c:v>
                  </c:pt>
                  <c:pt idx="288">
                    <c:v>0.80469982723028088</c:v>
                  </c:pt>
                  <c:pt idx="289">
                    <c:v>1.1686392396715082</c:v>
                  </c:pt>
                  <c:pt idx="290">
                    <c:v>0.80617754558161681</c:v>
                  </c:pt>
                  <c:pt idx="291">
                    <c:v>2.0355845935504622</c:v>
                  </c:pt>
                  <c:pt idx="292">
                    <c:v>1.4752312836561516</c:v>
                  </c:pt>
                  <c:pt idx="293">
                    <c:v>1.2263877552026972</c:v>
                  </c:pt>
                  <c:pt idx="294">
                    <c:v>0.87089900501978157</c:v>
                  </c:pt>
                  <c:pt idx="295">
                    <c:v>1.6886259533353669</c:v>
                  </c:pt>
                  <c:pt idx="296">
                    <c:v>2.2085989977308635</c:v>
                  </c:pt>
                  <c:pt idx="297">
                    <c:v>3.2449638307349091</c:v>
                  </c:pt>
                  <c:pt idx="298">
                    <c:v>1.8856700075835118</c:v>
                  </c:pt>
                  <c:pt idx="299">
                    <c:v>1.5021306002734174</c:v>
                  </c:pt>
                  <c:pt idx="300">
                    <c:v>1.7974956140419365</c:v>
                  </c:pt>
                  <c:pt idx="301">
                    <c:v>1.1227450138437982</c:v>
                  </c:pt>
                  <c:pt idx="302">
                    <c:v>1.0946935230668193</c:v>
                  </c:pt>
                  <c:pt idx="303">
                    <c:v>3.9341608942625172</c:v>
                  </c:pt>
                  <c:pt idx="304">
                    <c:v>7.7542961115292561</c:v>
                  </c:pt>
                  <c:pt idx="305">
                    <c:v>7.6990275841245763</c:v>
                  </c:pt>
                  <c:pt idx="306">
                    <c:v>3.0895318808033037</c:v>
                  </c:pt>
                  <c:pt idx="307">
                    <c:v>1.895307856919292</c:v>
                  </c:pt>
                  <c:pt idx="308">
                    <c:v>1.4736922893233548</c:v>
                  </c:pt>
                  <c:pt idx="309">
                    <c:v>1.390305007902942</c:v>
                  </c:pt>
                  <c:pt idx="310">
                    <c:v>1.0989732116844342</c:v>
                  </c:pt>
                  <c:pt idx="311">
                    <c:v>0.86351076249485448</c:v>
                  </c:pt>
                  <c:pt idx="312">
                    <c:v>0.7825829883220764</c:v>
                  </c:pt>
                  <c:pt idx="313">
                    <c:v>1.3642178654615424</c:v>
                  </c:pt>
                  <c:pt idx="314">
                    <c:v>0.85285628836933081</c:v>
                  </c:pt>
                  <c:pt idx="315">
                    <c:v>1.1072117564454911</c:v>
                  </c:pt>
                  <c:pt idx="316">
                    <c:v>1.0321851430070308</c:v>
                  </c:pt>
                  <c:pt idx="317">
                    <c:v>3.2944591449128637</c:v>
                  </c:pt>
                  <c:pt idx="318">
                    <c:v>4.0088753325520674</c:v>
                  </c:pt>
                  <c:pt idx="319">
                    <c:v>5.9187100640680148</c:v>
                  </c:pt>
                  <c:pt idx="320">
                    <c:v>2.2352422175484943</c:v>
                  </c:pt>
                  <c:pt idx="321">
                    <c:v>17.044901113016181</c:v>
                  </c:pt>
                  <c:pt idx="322">
                    <c:v>9.7612348258017256</c:v>
                  </c:pt>
                  <c:pt idx="323">
                    <c:v>3.4153943192713654</c:v>
                  </c:pt>
                  <c:pt idx="324">
                    <c:v>5.5461341720557407</c:v>
                  </c:pt>
                  <c:pt idx="325">
                    <c:v>6.7501696314693538</c:v>
                  </c:pt>
                  <c:pt idx="326">
                    <c:v>2.950673684093176</c:v>
                  </c:pt>
                  <c:pt idx="327">
                    <c:v>1.9523126024737378</c:v>
                  </c:pt>
                  <c:pt idx="328">
                    <c:v>1.5344760017673784</c:v>
                  </c:pt>
                  <c:pt idx="329">
                    <c:v>1.8046721120315581</c:v>
                  </c:pt>
                  <c:pt idx="330">
                    <c:v>1.3585801385188063</c:v>
                  </c:pt>
                  <c:pt idx="331">
                    <c:v>1.2156653620548701</c:v>
                  </c:pt>
                  <c:pt idx="332">
                    <c:v>1.6579334931708738</c:v>
                  </c:pt>
                  <c:pt idx="333">
                    <c:v>5.3619310631628885</c:v>
                  </c:pt>
                  <c:pt idx="334">
                    <c:v>1.8901832019527751</c:v>
                  </c:pt>
                  <c:pt idx="335">
                    <c:v>1.2826731966656371</c:v>
                  </c:pt>
                  <c:pt idx="336">
                    <c:v>1.0402896772053443</c:v>
                  </c:pt>
                  <c:pt idx="337">
                    <c:v>1.0680908069281583</c:v>
                  </c:pt>
                  <c:pt idx="338">
                    <c:v>1.2487948424825874</c:v>
                  </c:pt>
                  <c:pt idx="339">
                    <c:v>1.2742073035813282</c:v>
                  </c:pt>
                  <c:pt idx="340">
                    <c:v>0.84420427935291653</c:v>
                  </c:pt>
                  <c:pt idx="341">
                    <c:v>0.71789464059846575</c:v>
                  </c:pt>
                  <c:pt idx="342">
                    <c:v>0.65255556361976663</c:v>
                  </c:pt>
                  <c:pt idx="343">
                    <c:v>0.70715150972836838</c:v>
                  </c:pt>
                  <c:pt idx="344">
                    <c:v>1.230601383136626</c:v>
                  </c:pt>
                  <c:pt idx="345">
                    <c:v>2.2733110098488511</c:v>
                  </c:pt>
                  <c:pt idx="346">
                    <c:v>4.6409795001821674</c:v>
                  </c:pt>
                  <c:pt idx="347">
                    <c:v>1.9978633047444572</c:v>
                  </c:pt>
                  <c:pt idx="348">
                    <c:v>1.3754644315648439</c:v>
                  </c:pt>
                  <c:pt idx="349">
                    <c:v>1.0692382685818909</c:v>
                  </c:pt>
                  <c:pt idx="350">
                    <c:v>0.87723660165190154</c:v>
                  </c:pt>
                  <c:pt idx="351">
                    <c:v>0.81985924367811192</c:v>
                  </c:pt>
                  <c:pt idx="352">
                    <c:v>1.1943136480841203</c:v>
                  </c:pt>
                  <c:pt idx="353">
                    <c:v>0.8717032949601865</c:v>
                  </c:pt>
                  <c:pt idx="354">
                    <c:v>4.3202014747578614</c:v>
                  </c:pt>
                  <c:pt idx="355">
                    <c:v>2.3330771279578388</c:v>
                  </c:pt>
                  <c:pt idx="356">
                    <c:v>1.1183076419055911</c:v>
                  </c:pt>
                  <c:pt idx="357">
                    <c:v>1.7100502505612061</c:v>
                  </c:pt>
                  <c:pt idx="358">
                    <c:v>4.2035503859832586</c:v>
                  </c:pt>
                  <c:pt idx="359">
                    <c:v>1.6571886002940173</c:v>
                  </c:pt>
                  <c:pt idx="360">
                    <c:v>1.08824243328916</c:v>
                  </c:pt>
                  <c:pt idx="361">
                    <c:v>8.0395662889859949</c:v>
                  </c:pt>
                  <c:pt idx="362">
                    <c:v>4.0777295100950486</c:v>
                  </c:pt>
                  <c:pt idx="363">
                    <c:v>3.5650824454390633</c:v>
                  </c:pt>
                  <c:pt idx="364">
                    <c:v>2.1819822028630549</c:v>
                  </c:pt>
                </c:numCache>
              </c:numRef>
            </c:minus>
            <c:spPr>
              <a:ln w="12703">
                <a:solidFill>
                  <a:srgbClr val="333300"/>
                </a:solidFill>
                <a:prstDash val="solid"/>
              </a:ln>
            </c:spPr>
          </c:errBars>
          <c:xVal>
            <c:numRef>
              <c:f>'yearly averages'!$B$2:$B$366</c:f>
              <c:numCache>
                <c:formatCode>m/d</c:formatCode>
                <c:ptCount val="365"/>
                <c:pt idx="0">
                  <c:v>34972</c:v>
                </c:pt>
                <c:pt idx="1">
                  <c:v>34973</c:v>
                </c:pt>
                <c:pt idx="2">
                  <c:v>34974</c:v>
                </c:pt>
                <c:pt idx="3">
                  <c:v>34975</c:v>
                </c:pt>
                <c:pt idx="4">
                  <c:v>34976</c:v>
                </c:pt>
                <c:pt idx="5">
                  <c:v>34977</c:v>
                </c:pt>
                <c:pt idx="6">
                  <c:v>34978</c:v>
                </c:pt>
                <c:pt idx="7">
                  <c:v>34979</c:v>
                </c:pt>
                <c:pt idx="8">
                  <c:v>34980</c:v>
                </c:pt>
                <c:pt idx="9">
                  <c:v>34981</c:v>
                </c:pt>
                <c:pt idx="10">
                  <c:v>34982</c:v>
                </c:pt>
                <c:pt idx="11">
                  <c:v>34983</c:v>
                </c:pt>
                <c:pt idx="12">
                  <c:v>34984</c:v>
                </c:pt>
                <c:pt idx="13">
                  <c:v>34985</c:v>
                </c:pt>
                <c:pt idx="14">
                  <c:v>34986</c:v>
                </c:pt>
                <c:pt idx="15">
                  <c:v>34987</c:v>
                </c:pt>
                <c:pt idx="16">
                  <c:v>34988</c:v>
                </c:pt>
                <c:pt idx="17">
                  <c:v>34989</c:v>
                </c:pt>
                <c:pt idx="18">
                  <c:v>34990</c:v>
                </c:pt>
                <c:pt idx="19">
                  <c:v>34991</c:v>
                </c:pt>
                <c:pt idx="20">
                  <c:v>34992</c:v>
                </c:pt>
                <c:pt idx="21">
                  <c:v>34993</c:v>
                </c:pt>
                <c:pt idx="22">
                  <c:v>34994</c:v>
                </c:pt>
                <c:pt idx="23">
                  <c:v>34995</c:v>
                </c:pt>
                <c:pt idx="24">
                  <c:v>34996</c:v>
                </c:pt>
                <c:pt idx="25">
                  <c:v>34997</c:v>
                </c:pt>
                <c:pt idx="26">
                  <c:v>34998</c:v>
                </c:pt>
                <c:pt idx="27">
                  <c:v>34999</c:v>
                </c:pt>
                <c:pt idx="28">
                  <c:v>35000</c:v>
                </c:pt>
                <c:pt idx="29">
                  <c:v>35001</c:v>
                </c:pt>
                <c:pt idx="30">
                  <c:v>35002</c:v>
                </c:pt>
                <c:pt idx="31">
                  <c:v>35003</c:v>
                </c:pt>
                <c:pt idx="32">
                  <c:v>35004</c:v>
                </c:pt>
                <c:pt idx="33">
                  <c:v>35005</c:v>
                </c:pt>
                <c:pt idx="34">
                  <c:v>35006</c:v>
                </c:pt>
                <c:pt idx="35">
                  <c:v>35007</c:v>
                </c:pt>
                <c:pt idx="36">
                  <c:v>35008</c:v>
                </c:pt>
                <c:pt idx="37">
                  <c:v>35009</c:v>
                </c:pt>
                <c:pt idx="38">
                  <c:v>35010</c:v>
                </c:pt>
                <c:pt idx="39">
                  <c:v>35011</c:v>
                </c:pt>
                <c:pt idx="40">
                  <c:v>35012</c:v>
                </c:pt>
                <c:pt idx="41">
                  <c:v>35013</c:v>
                </c:pt>
                <c:pt idx="42">
                  <c:v>35014</c:v>
                </c:pt>
                <c:pt idx="43">
                  <c:v>35015</c:v>
                </c:pt>
                <c:pt idx="44">
                  <c:v>35016</c:v>
                </c:pt>
                <c:pt idx="45">
                  <c:v>35017</c:v>
                </c:pt>
                <c:pt idx="46">
                  <c:v>35018</c:v>
                </c:pt>
                <c:pt idx="47">
                  <c:v>35019</c:v>
                </c:pt>
                <c:pt idx="48">
                  <c:v>35020</c:v>
                </c:pt>
                <c:pt idx="49">
                  <c:v>35021</c:v>
                </c:pt>
                <c:pt idx="50">
                  <c:v>35022</c:v>
                </c:pt>
                <c:pt idx="51">
                  <c:v>35023</c:v>
                </c:pt>
                <c:pt idx="52">
                  <c:v>35024</c:v>
                </c:pt>
                <c:pt idx="53">
                  <c:v>35025</c:v>
                </c:pt>
                <c:pt idx="54">
                  <c:v>35026</c:v>
                </c:pt>
                <c:pt idx="55">
                  <c:v>35027</c:v>
                </c:pt>
                <c:pt idx="56">
                  <c:v>35028</c:v>
                </c:pt>
                <c:pt idx="57">
                  <c:v>35029</c:v>
                </c:pt>
                <c:pt idx="58">
                  <c:v>35030</c:v>
                </c:pt>
                <c:pt idx="59">
                  <c:v>35031</c:v>
                </c:pt>
                <c:pt idx="60">
                  <c:v>35032</c:v>
                </c:pt>
                <c:pt idx="61">
                  <c:v>35033</c:v>
                </c:pt>
                <c:pt idx="62">
                  <c:v>35034</c:v>
                </c:pt>
                <c:pt idx="63">
                  <c:v>35035</c:v>
                </c:pt>
                <c:pt idx="64">
                  <c:v>35036</c:v>
                </c:pt>
                <c:pt idx="65">
                  <c:v>35037</c:v>
                </c:pt>
                <c:pt idx="66">
                  <c:v>35038</c:v>
                </c:pt>
                <c:pt idx="67">
                  <c:v>35039</c:v>
                </c:pt>
                <c:pt idx="68">
                  <c:v>35040</c:v>
                </c:pt>
                <c:pt idx="69">
                  <c:v>35041</c:v>
                </c:pt>
                <c:pt idx="70">
                  <c:v>35042</c:v>
                </c:pt>
                <c:pt idx="71">
                  <c:v>35043</c:v>
                </c:pt>
                <c:pt idx="72">
                  <c:v>35044</c:v>
                </c:pt>
                <c:pt idx="73">
                  <c:v>35045</c:v>
                </c:pt>
                <c:pt idx="74">
                  <c:v>35046</c:v>
                </c:pt>
                <c:pt idx="75">
                  <c:v>35047</c:v>
                </c:pt>
                <c:pt idx="76">
                  <c:v>35048</c:v>
                </c:pt>
                <c:pt idx="77">
                  <c:v>35049</c:v>
                </c:pt>
                <c:pt idx="78">
                  <c:v>35050</c:v>
                </c:pt>
                <c:pt idx="79">
                  <c:v>35051</c:v>
                </c:pt>
                <c:pt idx="80">
                  <c:v>35052</c:v>
                </c:pt>
                <c:pt idx="81">
                  <c:v>35053</c:v>
                </c:pt>
                <c:pt idx="82">
                  <c:v>35054</c:v>
                </c:pt>
                <c:pt idx="83">
                  <c:v>35055</c:v>
                </c:pt>
                <c:pt idx="84">
                  <c:v>35056</c:v>
                </c:pt>
                <c:pt idx="85">
                  <c:v>35057</c:v>
                </c:pt>
                <c:pt idx="86">
                  <c:v>35058</c:v>
                </c:pt>
                <c:pt idx="87">
                  <c:v>35059</c:v>
                </c:pt>
                <c:pt idx="88">
                  <c:v>35060</c:v>
                </c:pt>
                <c:pt idx="89">
                  <c:v>35061</c:v>
                </c:pt>
                <c:pt idx="90">
                  <c:v>35062</c:v>
                </c:pt>
                <c:pt idx="91">
                  <c:v>35063</c:v>
                </c:pt>
                <c:pt idx="92">
                  <c:v>35064</c:v>
                </c:pt>
                <c:pt idx="93">
                  <c:v>35065</c:v>
                </c:pt>
                <c:pt idx="94">
                  <c:v>35066</c:v>
                </c:pt>
                <c:pt idx="95">
                  <c:v>35067</c:v>
                </c:pt>
                <c:pt idx="96">
                  <c:v>35068</c:v>
                </c:pt>
                <c:pt idx="97">
                  <c:v>35069</c:v>
                </c:pt>
                <c:pt idx="98">
                  <c:v>35070</c:v>
                </c:pt>
                <c:pt idx="99">
                  <c:v>35071</c:v>
                </c:pt>
                <c:pt idx="100">
                  <c:v>35072</c:v>
                </c:pt>
                <c:pt idx="101">
                  <c:v>35073</c:v>
                </c:pt>
                <c:pt idx="102">
                  <c:v>35074</c:v>
                </c:pt>
                <c:pt idx="103">
                  <c:v>35075</c:v>
                </c:pt>
                <c:pt idx="104">
                  <c:v>35076</c:v>
                </c:pt>
                <c:pt idx="105">
                  <c:v>35077</c:v>
                </c:pt>
                <c:pt idx="106">
                  <c:v>35078</c:v>
                </c:pt>
                <c:pt idx="107">
                  <c:v>35079</c:v>
                </c:pt>
                <c:pt idx="108">
                  <c:v>35080</c:v>
                </c:pt>
                <c:pt idx="109">
                  <c:v>35081</c:v>
                </c:pt>
                <c:pt idx="110">
                  <c:v>35082</c:v>
                </c:pt>
                <c:pt idx="111">
                  <c:v>35083</c:v>
                </c:pt>
                <c:pt idx="112">
                  <c:v>35084</c:v>
                </c:pt>
                <c:pt idx="113">
                  <c:v>35085</c:v>
                </c:pt>
                <c:pt idx="114">
                  <c:v>35086</c:v>
                </c:pt>
                <c:pt idx="115">
                  <c:v>35087</c:v>
                </c:pt>
                <c:pt idx="116">
                  <c:v>35088</c:v>
                </c:pt>
                <c:pt idx="117">
                  <c:v>35089</c:v>
                </c:pt>
                <c:pt idx="118">
                  <c:v>35090</c:v>
                </c:pt>
                <c:pt idx="119">
                  <c:v>35091</c:v>
                </c:pt>
                <c:pt idx="120">
                  <c:v>35092</c:v>
                </c:pt>
                <c:pt idx="121">
                  <c:v>35093</c:v>
                </c:pt>
                <c:pt idx="122">
                  <c:v>35094</c:v>
                </c:pt>
                <c:pt idx="123">
                  <c:v>35095</c:v>
                </c:pt>
                <c:pt idx="124">
                  <c:v>35096</c:v>
                </c:pt>
                <c:pt idx="125">
                  <c:v>35097</c:v>
                </c:pt>
                <c:pt idx="126">
                  <c:v>35098</c:v>
                </c:pt>
                <c:pt idx="127">
                  <c:v>35099</c:v>
                </c:pt>
                <c:pt idx="128">
                  <c:v>35100</c:v>
                </c:pt>
                <c:pt idx="129">
                  <c:v>35101</c:v>
                </c:pt>
                <c:pt idx="130">
                  <c:v>35102</c:v>
                </c:pt>
                <c:pt idx="131">
                  <c:v>35103</c:v>
                </c:pt>
                <c:pt idx="132">
                  <c:v>35104</c:v>
                </c:pt>
                <c:pt idx="133">
                  <c:v>35105</c:v>
                </c:pt>
                <c:pt idx="134">
                  <c:v>35106</c:v>
                </c:pt>
                <c:pt idx="135">
                  <c:v>35107</c:v>
                </c:pt>
                <c:pt idx="136">
                  <c:v>35108</c:v>
                </c:pt>
                <c:pt idx="137">
                  <c:v>35109</c:v>
                </c:pt>
                <c:pt idx="138">
                  <c:v>35110</c:v>
                </c:pt>
                <c:pt idx="139">
                  <c:v>35111</c:v>
                </c:pt>
                <c:pt idx="140">
                  <c:v>35112</c:v>
                </c:pt>
                <c:pt idx="141">
                  <c:v>35113</c:v>
                </c:pt>
                <c:pt idx="142">
                  <c:v>35114</c:v>
                </c:pt>
                <c:pt idx="143">
                  <c:v>35115</c:v>
                </c:pt>
                <c:pt idx="144">
                  <c:v>35116</c:v>
                </c:pt>
                <c:pt idx="145">
                  <c:v>35117</c:v>
                </c:pt>
                <c:pt idx="146">
                  <c:v>35118</c:v>
                </c:pt>
                <c:pt idx="147">
                  <c:v>35119</c:v>
                </c:pt>
                <c:pt idx="148">
                  <c:v>35120</c:v>
                </c:pt>
                <c:pt idx="149">
                  <c:v>35121</c:v>
                </c:pt>
                <c:pt idx="150">
                  <c:v>35122</c:v>
                </c:pt>
                <c:pt idx="151">
                  <c:v>35123</c:v>
                </c:pt>
                <c:pt idx="152">
                  <c:v>35124</c:v>
                </c:pt>
                <c:pt idx="153">
                  <c:v>35125</c:v>
                </c:pt>
                <c:pt idx="154">
                  <c:v>35126</c:v>
                </c:pt>
                <c:pt idx="155">
                  <c:v>35127</c:v>
                </c:pt>
                <c:pt idx="156">
                  <c:v>35128</c:v>
                </c:pt>
                <c:pt idx="157">
                  <c:v>35129</c:v>
                </c:pt>
                <c:pt idx="158">
                  <c:v>35130</c:v>
                </c:pt>
                <c:pt idx="159">
                  <c:v>35131</c:v>
                </c:pt>
                <c:pt idx="160">
                  <c:v>35132</c:v>
                </c:pt>
                <c:pt idx="161">
                  <c:v>35133</c:v>
                </c:pt>
                <c:pt idx="162">
                  <c:v>35134</c:v>
                </c:pt>
                <c:pt idx="163">
                  <c:v>35135</c:v>
                </c:pt>
                <c:pt idx="164">
                  <c:v>35136</c:v>
                </c:pt>
                <c:pt idx="165">
                  <c:v>35137</c:v>
                </c:pt>
                <c:pt idx="166">
                  <c:v>35138</c:v>
                </c:pt>
                <c:pt idx="167">
                  <c:v>35139</c:v>
                </c:pt>
                <c:pt idx="168">
                  <c:v>35140</c:v>
                </c:pt>
                <c:pt idx="169">
                  <c:v>35141</c:v>
                </c:pt>
                <c:pt idx="170">
                  <c:v>35142</c:v>
                </c:pt>
                <c:pt idx="171">
                  <c:v>35143</c:v>
                </c:pt>
                <c:pt idx="172">
                  <c:v>35144</c:v>
                </c:pt>
                <c:pt idx="173">
                  <c:v>35145</c:v>
                </c:pt>
                <c:pt idx="174">
                  <c:v>35146</c:v>
                </c:pt>
                <c:pt idx="175">
                  <c:v>35147</c:v>
                </c:pt>
                <c:pt idx="176">
                  <c:v>35148</c:v>
                </c:pt>
                <c:pt idx="177">
                  <c:v>35149</c:v>
                </c:pt>
                <c:pt idx="178">
                  <c:v>35150</c:v>
                </c:pt>
                <c:pt idx="179">
                  <c:v>35151</c:v>
                </c:pt>
                <c:pt idx="180">
                  <c:v>35152</c:v>
                </c:pt>
                <c:pt idx="181">
                  <c:v>35153</c:v>
                </c:pt>
                <c:pt idx="182">
                  <c:v>35154</c:v>
                </c:pt>
                <c:pt idx="183">
                  <c:v>35155</c:v>
                </c:pt>
                <c:pt idx="184">
                  <c:v>35156</c:v>
                </c:pt>
                <c:pt idx="185">
                  <c:v>35157</c:v>
                </c:pt>
                <c:pt idx="186">
                  <c:v>35158</c:v>
                </c:pt>
                <c:pt idx="187">
                  <c:v>35159</c:v>
                </c:pt>
                <c:pt idx="188">
                  <c:v>35160</c:v>
                </c:pt>
                <c:pt idx="189">
                  <c:v>35161</c:v>
                </c:pt>
                <c:pt idx="190">
                  <c:v>35162</c:v>
                </c:pt>
                <c:pt idx="191">
                  <c:v>35163</c:v>
                </c:pt>
                <c:pt idx="192">
                  <c:v>35164</c:v>
                </c:pt>
                <c:pt idx="193">
                  <c:v>35165</c:v>
                </c:pt>
                <c:pt idx="194">
                  <c:v>35166</c:v>
                </c:pt>
                <c:pt idx="195">
                  <c:v>35167</c:v>
                </c:pt>
                <c:pt idx="196">
                  <c:v>35168</c:v>
                </c:pt>
                <c:pt idx="197">
                  <c:v>35169</c:v>
                </c:pt>
                <c:pt idx="198">
                  <c:v>35170</c:v>
                </c:pt>
                <c:pt idx="199">
                  <c:v>35171</c:v>
                </c:pt>
                <c:pt idx="200">
                  <c:v>35172</c:v>
                </c:pt>
                <c:pt idx="201">
                  <c:v>35173</c:v>
                </c:pt>
                <c:pt idx="202">
                  <c:v>35174</c:v>
                </c:pt>
                <c:pt idx="203">
                  <c:v>35175</c:v>
                </c:pt>
                <c:pt idx="204">
                  <c:v>35176</c:v>
                </c:pt>
                <c:pt idx="205">
                  <c:v>35177</c:v>
                </c:pt>
                <c:pt idx="206">
                  <c:v>35178</c:v>
                </c:pt>
                <c:pt idx="207">
                  <c:v>35179</c:v>
                </c:pt>
                <c:pt idx="208">
                  <c:v>35180</c:v>
                </c:pt>
                <c:pt idx="209">
                  <c:v>35181</c:v>
                </c:pt>
                <c:pt idx="210">
                  <c:v>35182</c:v>
                </c:pt>
                <c:pt idx="211">
                  <c:v>35183</c:v>
                </c:pt>
                <c:pt idx="212">
                  <c:v>35184</c:v>
                </c:pt>
                <c:pt idx="213">
                  <c:v>35185</c:v>
                </c:pt>
                <c:pt idx="214">
                  <c:v>35186</c:v>
                </c:pt>
                <c:pt idx="215">
                  <c:v>35187</c:v>
                </c:pt>
                <c:pt idx="216">
                  <c:v>35188</c:v>
                </c:pt>
                <c:pt idx="217">
                  <c:v>35189</c:v>
                </c:pt>
                <c:pt idx="218">
                  <c:v>35190</c:v>
                </c:pt>
                <c:pt idx="219">
                  <c:v>35191</c:v>
                </c:pt>
                <c:pt idx="220">
                  <c:v>35192</c:v>
                </c:pt>
                <c:pt idx="221">
                  <c:v>35193</c:v>
                </c:pt>
                <c:pt idx="222">
                  <c:v>35194</c:v>
                </c:pt>
                <c:pt idx="223">
                  <c:v>35195</c:v>
                </c:pt>
                <c:pt idx="224">
                  <c:v>35196</c:v>
                </c:pt>
                <c:pt idx="225">
                  <c:v>35197</c:v>
                </c:pt>
                <c:pt idx="226">
                  <c:v>35198</c:v>
                </c:pt>
                <c:pt idx="227">
                  <c:v>35199</c:v>
                </c:pt>
                <c:pt idx="228">
                  <c:v>35200</c:v>
                </c:pt>
                <c:pt idx="229">
                  <c:v>35201</c:v>
                </c:pt>
                <c:pt idx="230">
                  <c:v>35202</c:v>
                </c:pt>
                <c:pt idx="231">
                  <c:v>35203</c:v>
                </c:pt>
                <c:pt idx="232">
                  <c:v>35204</c:v>
                </c:pt>
                <c:pt idx="233">
                  <c:v>35205</c:v>
                </c:pt>
                <c:pt idx="234">
                  <c:v>35206</c:v>
                </c:pt>
                <c:pt idx="235">
                  <c:v>35207</c:v>
                </c:pt>
                <c:pt idx="236">
                  <c:v>35208</c:v>
                </c:pt>
                <c:pt idx="237">
                  <c:v>35209</c:v>
                </c:pt>
                <c:pt idx="238">
                  <c:v>35210</c:v>
                </c:pt>
                <c:pt idx="239">
                  <c:v>35211</c:v>
                </c:pt>
                <c:pt idx="240">
                  <c:v>35212</c:v>
                </c:pt>
                <c:pt idx="241">
                  <c:v>35213</c:v>
                </c:pt>
                <c:pt idx="242">
                  <c:v>35214</c:v>
                </c:pt>
                <c:pt idx="243">
                  <c:v>35215</c:v>
                </c:pt>
                <c:pt idx="244">
                  <c:v>35216</c:v>
                </c:pt>
                <c:pt idx="245">
                  <c:v>35217</c:v>
                </c:pt>
                <c:pt idx="246">
                  <c:v>35218</c:v>
                </c:pt>
                <c:pt idx="247">
                  <c:v>35219</c:v>
                </c:pt>
                <c:pt idx="248">
                  <c:v>35220</c:v>
                </c:pt>
                <c:pt idx="249">
                  <c:v>35221</c:v>
                </c:pt>
                <c:pt idx="250">
                  <c:v>35222</c:v>
                </c:pt>
                <c:pt idx="251">
                  <c:v>35223</c:v>
                </c:pt>
                <c:pt idx="252">
                  <c:v>35224</c:v>
                </c:pt>
                <c:pt idx="253">
                  <c:v>35225</c:v>
                </c:pt>
                <c:pt idx="254">
                  <c:v>35226</c:v>
                </c:pt>
                <c:pt idx="255">
                  <c:v>35227</c:v>
                </c:pt>
                <c:pt idx="256">
                  <c:v>35228</c:v>
                </c:pt>
                <c:pt idx="257">
                  <c:v>35229</c:v>
                </c:pt>
                <c:pt idx="258">
                  <c:v>35230</c:v>
                </c:pt>
                <c:pt idx="259">
                  <c:v>35231</c:v>
                </c:pt>
                <c:pt idx="260">
                  <c:v>35232</c:v>
                </c:pt>
                <c:pt idx="261">
                  <c:v>35233</c:v>
                </c:pt>
                <c:pt idx="262">
                  <c:v>35234</c:v>
                </c:pt>
                <c:pt idx="263">
                  <c:v>35235</c:v>
                </c:pt>
                <c:pt idx="264">
                  <c:v>35236</c:v>
                </c:pt>
                <c:pt idx="265">
                  <c:v>35237</c:v>
                </c:pt>
                <c:pt idx="266">
                  <c:v>35238</c:v>
                </c:pt>
                <c:pt idx="267">
                  <c:v>35239</c:v>
                </c:pt>
                <c:pt idx="268">
                  <c:v>35240</c:v>
                </c:pt>
                <c:pt idx="269">
                  <c:v>35241</c:v>
                </c:pt>
                <c:pt idx="270">
                  <c:v>35242</c:v>
                </c:pt>
                <c:pt idx="271">
                  <c:v>35243</c:v>
                </c:pt>
                <c:pt idx="272">
                  <c:v>35244</c:v>
                </c:pt>
                <c:pt idx="273">
                  <c:v>35245</c:v>
                </c:pt>
                <c:pt idx="274">
                  <c:v>35246</c:v>
                </c:pt>
                <c:pt idx="275">
                  <c:v>35247</c:v>
                </c:pt>
                <c:pt idx="276">
                  <c:v>35248</c:v>
                </c:pt>
                <c:pt idx="277">
                  <c:v>35249</c:v>
                </c:pt>
                <c:pt idx="278">
                  <c:v>35250</c:v>
                </c:pt>
                <c:pt idx="279">
                  <c:v>35251</c:v>
                </c:pt>
                <c:pt idx="280">
                  <c:v>35252</c:v>
                </c:pt>
                <c:pt idx="281">
                  <c:v>35253</c:v>
                </c:pt>
                <c:pt idx="282">
                  <c:v>35254</c:v>
                </c:pt>
                <c:pt idx="283">
                  <c:v>35255</c:v>
                </c:pt>
                <c:pt idx="284">
                  <c:v>35256</c:v>
                </c:pt>
                <c:pt idx="285">
                  <c:v>35257</c:v>
                </c:pt>
                <c:pt idx="286">
                  <c:v>35258</c:v>
                </c:pt>
                <c:pt idx="287">
                  <c:v>35259</c:v>
                </c:pt>
                <c:pt idx="288">
                  <c:v>35260</c:v>
                </c:pt>
                <c:pt idx="289">
                  <c:v>35261</c:v>
                </c:pt>
                <c:pt idx="290">
                  <c:v>35262</c:v>
                </c:pt>
                <c:pt idx="291">
                  <c:v>35263</c:v>
                </c:pt>
                <c:pt idx="292">
                  <c:v>35264</c:v>
                </c:pt>
                <c:pt idx="293">
                  <c:v>35265</c:v>
                </c:pt>
                <c:pt idx="294">
                  <c:v>35266</c:v>
                </c:pt>
                <c:pt idx="295">
                  <c:v>35267</c:v>
                </c:pt>
                <c:pt idx="296">
                  <c:v>35268</c:v>
                </c:pt>
                <c:pt idx="297">
                  <c:v>35269</c:v>
                </c:pt>
                <c:pt idx="298">
                  <c:v>35270</c:v>
                </c:pt>
                <c:pt idx="299">
                  <c:v>35271</c:v>
                </c:pt>
                <c:pt idx="300">
                  <c:v>35272</c:v>
                </c:pt>
                <c:pt idx="301">
                  <c:v>35273</c:v>
                </c:pt>
                <c:pt idx="302">
                  <c:v>35274</c:v>
                </c:pt>
                <c:pt idx="303">
                  <c:v>35275</c:v>
                </c:pt>
                <c:pt idx="304">
                  <c:v>35276</c:v>
                </c:pt>
                <c:pt idx="305">
                  <c:v>35277</c:v>
                </c:pt>
                <c:pt idx="306">
                  <c:v>35278</c:v>
                </c:pt>
                <c:pt idx="307">
                  <c:v>35279</c:v>
                </c:pt>
                <c:pt idx="308">
                  <c:v>35280</c:v>
                </c:pt>
                <c:pt idx="309">
                  <c:v>35281</c:v>
                </c:pt>
                <c:pt idx="310">
                  <c:v>35282</c:v>
                </c:pt>
                <c:pt idx="311">
                  <c:v>35283</c:v>
                </c:pt>
                <c:pt idx="312">
                  <c:v>35284</c:v>
                </c:pt>
                <c:pt idx="313">
                  <c:v>35285</c:v>
                </c:pt>
                <c:pt idx="314">
                  <c:v>35286</c:v>
                </c:pt>
                <c:pt idx="315">
                  <c:v>35287</c:v>
                </c:pt>
                <c:pt idx="316">
                  <c:v>35288</c:v>
                </c:pt>
                <c:pt idx="317">
                  <c:v>35289</c:v>
                </c:pt>
                <c:pt idx="318">
                  <c:v>35290</c:v>
                </c:pt>
                <c:pt idx="319">
                  <c:v>35291</c:v>
                </c:pt>
                <c:pt idx="320">
                  <c:v>35292</c:v>
                </c:pt>
                <c:pt idx="321">
                  <c:v>35293</c:v>
                </c:pt>
                <c:pt idx="322">
                  <c:v>35294</c:v>
                </c:pt>
                <c:pt idx="323">
                  <c:v>35295</c:v>
                </c:pt>
                <c:pt idx="324">
                  <c:v>35296</c:v>
                </c:pt>
                <c:pt idx="325">
                  <c:v>35297</c:v>
                </c:pt>
                <c:pt idx="326">
                  <c:v>35298</c:v>
                </c:pt>
                <c:pt idx="327">
                  <c:v>35299</c:v>
                </c:pt>
                <c:pt idx="328">
                  <c:v>35300</c:v>
                </c:pt>
                <c:pt idx="329">
                  <c:v>35301</c:v>
                </c:pt>
                <c:pt idx="330">
                  <c:v>35302</c:v>
                </c:pt>
                <c:pt idx="331">
                  <c:v>35303</c:v>
                </c:pt>
                <c:pt idx="332">
                  <c:v>35304</c:v>
                </c:pt>
                <c:pt idx="333">
                  <c:v>35305</c:v>
                </c:pt>
                <c:pt idx="334">
                  <c:v>35306</c:v>
                </c:pt>
                <c:pt idx="335">
                  <c:v>35307</c:v>
                </c:pt>
                <c:pt idx="336">
                  <c:v>35308</c:v>
                </c:pt>
                <c:pt idx="337">
                  <c:v>35309</c:v>
                </c:pt>
                <c:pt idx="338">
                  <c:v>35310</c:v>
                </c:pt>
                <c:pt idx="339">
                  <c:v>35311</c:v>
                </c:pt>
                <c:pt idx="340">
                  <c:v>35312</c:v>
                </c:pt>
                <c:pt idx="341">
                  <c:v>35313</c:v>
                </c:pt>
                <c:pt idx="342">
                  <c:v>35314</c:v>
                </c:pt>
                <c:pt idx="343">
                  <c:v>35315</c:v>
                </c:pt>
                <c:pt idx="344">
                  <c:v>35316</c:v>
                </c:pt>
                <c:pt idx="345">
                  <c:v>35317</c:v>
                </c:pt>
                <c:pt idx="346">
                  <c:v>35318</c:v>
                </c:pt>
                <c:pt idx="347">
                  <c:v>35319</c:v>
                </c:pt>
                <c:pt idx="348">
                  <c:v>35320</c:v>
                </c:pt>
                <c:pt idx="349">
                  <c:v>35321</c:v>
                </c:pt>
                <c:pt idx="350">
                  <c:v>35322</c:v>
                </c:pt>
                <c:pt idx="351">
                  <c:v>35323</c:v>
                </c:pt>
                <c:pt idx="352">
                  <c:v>35324</c:v>
                </c:pt>
                <c:pt idx="353">
                  <c:v>35325</c:v>
                </c:pt>
                <c:pt idx="354">
                  <c:v>35326</c:v>
                </c:pt>
                <c:pt idx="355">
                  <c:v>35327</c:v>
                </c:pt>
                <c:pt idx="356">
                  <c:v>35328</c:v>
                </c:pt>
                <c:pt idx="357">
                  <c:v>35329</c:v>
                </c:pt>
                <c:pt idx="358">
                  <c:v>35330</c:v>
                </c:pt>
                <c:pt idx="359">
                  <c:v>35331</c:v>
                </c:pt>
                <c:pt idx="360">
                  <c:v>35332</c:v>
                </c:pt>
                <c:pt idx="361">
                  <c:v>35333</c:v>
                </c:pt>
                <c:pt idx="362">
                  <c:v>35334</c:v>
                </c:pt>
                <c:pt idx="363">
                  <c:v>35335</c:v>
                </c:pt>
                <c:pt idx="364">
                  <c:v>35336</c:v>
                </c:pt>
              </c:numCache>
            </c:numRef>
          </c:xVal>
          <c:yVal>
            <c:numRef>
              <c:f>'yearly averages'!$L$2:$L$366</c:f>
              <c:numCache>
                <c:formatCode>0.0000</c:formatCode>
                <c:ptCount val="365"/>
                <c:pt idx="0">
                  <c:v>2.1225000000000001</c:v>
                </c:pt>
                <c:pt idx="1">
                  <c:v>1.6697</c:v>
                </c:pt>
                <c:pt idx="2">
                  <c:v>1.5533555555555558</c:v>
                </c:pt>
                <c:pt idx="3">
                  <c:v>2.1350777777777785</c:v>
                </c:pt>
                <c:pt idx="4">
                  <c:v>2.3866333333333332</c:v>
                </c:pt>
                <c:pt idx="5">
                  <c:v>1.7262999999999997</c:v>
                </c:pt>
                <c:pt idx="6">
                  <c:v>1.6288222222222222</c:v>
                </c:pt>
                <c:pt idx="7">
                  <c:v>1.5533555555555558</c:v>
                </c:pt>
                <c:pt idx="8">
                  <c:v>1.3269555555555557</c:v>
                </c:pt>
                <c:pt idx="9">
                  <c:v>1.4118555555555554</c:v>
                </c:pt>
                <c:pt idx="10">
                  <c:v>1.4967555555555556</c:v>
                </c:pt>
                <c:pt idx="11">
                  <c:v>3.0469666666666666</c:v>
                </c:pt>
                <c:pt idx="12">
                  <c:v>3.4431666666666665</c:v>
                </c:pt>
                <c:pt idx="13">
                  <c:v>3.031244444444444</c:v>
                </c:pt>
                <c:pt idx="14">
                  <c:v>2.2640000000000002</c:v>
                </c:pt>
                <c:pt idx="15">
                  <c:v>2.4495222222222233</c:v>
                </c:pt>
                <c:pt idx="16">
                  <c:v>2.2608555555555556</c:v>
                </c:pt>
                <c:pt idx="17">
                  <c:v>2.4715333333333334</c:v>
                </c:pt>
                <c:pt idx="18">
                  <c:v>3.9494222222222217</c:v>
                </c:pt>
                <c:pt idx="19">
                  <c:v>4.4179444444444425</c:v>
                </c:pt>
                <c:pt idx="20">
                  <c:v>5.3769999999999998</c:v>
                </c:pt>
                <c:pt idx="21">
                  <c:v>3.6538444444444447</c:v>
                </c:pt>
                <c:pt idx="22">
                  <c:v>4.9367777777777784</c:v>
                </c:pt>
                <c:pt idx="23">
                  <c:v>10.656522222222222</c:v>
                </c:pt>
                <c:pt idx="24">
                  <c:v>5.8297999999999996</c:v>
                </c:pt>
                <c:pt idx="25">
                  <c:v>4.1223666666666654</c:v>
                </c:pt>
                <c:pt idx="26">
                  <c:v>3.5469333333333335</c:v>
                </c:pt>
                <c:pt idx="27">
                  <c:v>3.8110666666666653</c:v>
                </c:pt>
                <c:pt idx="28">
                  <c:v>3.3991444444444432</c:v>
                </c:pt>
                <c:pt idx="29">
                  <c:v>3.2199111111111112</c:v>
                </c:pt>
                <c:pt idx="30">
                  <c:v>2.874022222222222</c:v>
                </c:pt>
                <c:pt idx="31">
                  <c:v>3.5312111111111113</c:v>
                </c:pt>
                <c:pt idx="32">
                  <c:v>3.2827999999999999</c:v>
                </c:pt>
                <c:pt idx="33">
                  <c:v>4.5248555555555532</c:v>
                </c:pt>
                <c:pt idx="34">
                  <c:v>3.8928222222222222</c:v>
                </c:pt>
                <c:pt idx="35">
                  <c:v>4.1789666666666676</c:v>
                </c:pt>
                <c:pt idx="36">
                  <c:v>6.3266222222222224</c:v>
                </c:pt>
                <c:pt idx="37">
                  <c:v>4.9556444444444461</c:v>
                </c:pt>
                <c:pt idx="38">
                  <c:v>4.0689111111111105</c:v>
                </c:pt>
                <c:pt idx="39">
                  <c:v>4.3550555555555546</c:v>
                </c:pt>
                <c:pt idx="40">
                  <c:v>6.8674666666666662</c:v>
                </c:pt>
                <c:pt idx="41">
                  <c:v>7.0058222222222222</c:v>
                </c:pt>
                <c:pt idx="42">
                  <c:v>5.6757222222222214</c:v>
                </c:pt>
                <c:pt idx="43">
                  <c:v>5.8675333333333315</c:v>
                </c:pt>
                <c:pt idx="44">
                  <c:v>5.3738555555555552</c:v>
                </c:pt>
                <c:pt idx="45">
                  <c:v>6.3014666666666654</c:v>
                </c:pt>
                <c:pt idx="46">
                  <c:v>6.2448666666666659</c:v>
                </c:pt>
                <c:pt idx="47">
                  <c:v>9.1503333333333323</c:v>
                </c:pt>
                <c:pt idx="48">
                  <c:v>8.6503666666666668</c:v>
                </c:pt>
                <c:pt idx="49">
                  <c:v>5.5813888888888892</c:v>
                </c:pt>
                <c:pt idx="50">
                  <c:v>4.7827000000000002</c:v>
                </c:pt>
                <c:pt idx="51">
                  <c:v>6.5152888888888878</c:v>
                </c:pt>
                <c:pt idx="52">
                  <c:v>5.8423777777777763</c:v>
                </c:pt>
                <c:pt idx="53">
                  <c:v>8.7918666666666656</c:v>
                </c:pt>
                <c:pt idx="54">
                  <c:v>7.1693333333333333</c:v>
                </c:pt>
                <c:pt idx="55">
                  <c:v>6.7762777777777785</c:v>
                </c:pt>
                <c:pt idx="56">
                  <c:v>6.6976666666666658</c:v>
                </c:pt>
                <c:pt idx="57">
                  <c:v>9.4396222222222228</c:v>
                </c:pt>
                <c:pt idx="58">
                  <c:v>8.2667444444444449</c:v>
                </c:pt>
                <c:pt idx="59">
                  <c:v>6.8926222222222222</c:v>
                </c:pt>
                <c:pt idx="60">
                  <c:v>6.7039555555555532</c:v>
                </c:pt>
                <c:pt idx="61">
                  <c:v>5.7448999999999986</c:v>
                </c:pt>
                <c:pt idx="62">
                  <c:v>6.6064777777777772</c:v>
                </c:pt>
                <c:pt idx="63">
                  <c:v>7.7919333333333336</c:v>
                </c:pt>
                <c:pt idx="64">
                  <c:v>9.8609777777777801</c:v>
                </c:pt>
                <c:pt idx="65">
                  <c:v>8.8736222222222239</c:v>
                </c:pt>
                <c:pt idx="66">
                  <c:v>6.1159444444444429</c:v>
                </c:pt>
                <c:pt idx="67">
                  <c:v>5.2166333333333341</c:v>
                </c:pt>
                <c:pt idx="68">
                  <c:v>4.8455888888888872</c:v>
                </c:pt>
                <c:pt idx="69">
                  <c:v>4.8015666666666679</c:v>
                </c:pt>
                <c:pt idx="70">
                  <c:v>5.4744777777777767</c:v>
                </c:pt>
                <c:pt idx="71">
                  <c:v>6.1505333333333327</c:v>
                </c:pt>
                <c:pt idx="72">
                  <c:v>5.5184999999999995</c:v>
                </c:pt>
                <c:pt idx="73">
                  <c:v>4.5971777777777767</c:v>
                </c:pt>
                <c:pt idx="74">
                  <c:v>4.3519111111111108</c:v>
                </c:pt>
                <c:pt idx="75">
                  <c:v>4.0814888888888889</c:v>
                </c:pt>
                <c:pt idx="76">
                  <c:v>4.8455888888888881</c:v>
                </c:pt>
                <c:pt idx="77">
                  <c:v>4.9556444444444434</c:v>
                </c:pt>
                <c:pt idx="78">
                  <c:v>6.392655555555554</c:v>
                </c:pt>
                <c:pt idx="79">
                  <c:v>7.380011111111112</c:v>
                </c:pt>
                <c:pt idx="80">
                  <c:v>6.3329111111111116</c:v>
                </c:pt>
                <c:pt idx="81">
                  <c:v>6.392655555555554</c:v>
                </c:pt>
                <c:pt idx="82">
                  <c:v>5.5782444444444463</c:v>
                </c:pt>
                <c:pt idx="83">
                  <c:v>5.4870555555555542</c:v>
                </c:pt>
                <c:pt idx="84">
                  <c:v>7.1536111111111103</c:v>
                </c:pt>
                <c:pt idx="85">
                  <c:v>6.3769333333333336</c:v>
                </c:pt>
                <c:pt idx="86">
                  <c:v>5.0248222222222223</c:v>
                </c:pt>
                <c:pt idx="87">
                  <c:v>3.7513222222222224</c:v>
                </c:pt>
                <c:pt idx="88">
                  <c:v>3.499766666666666</c:v>
                </c:pt>
                <c:pt idx="89">
                  <c:v>4.0689111111111105</c:v>
                </c:pt>
                <c:pt idx="90">
                  <c:v>8.2573111111111093</c:v>
                </c:pt>
                <c:pt idx="91">
                  <c:v>10.549611111111108</c:v>
                </c:pt>
                <c:pt idx="92">
                  <c:v>6.3674999999999988</c:v>
                </c:pt>
                <c:pt idx="93">
                  <c:v>4.6160444444444444</c:v>
                </c:pt>
                <c:pt idx="94">
                  <c:v>4.0877777777777764</c:v>
                </c:pt>
                <c:pt idx="95">
                  <c:v>4.3550555555555546</c:v>
                </c:pt>
                <c:pt idx="96">
                  <c:v>6.0750666666666664</c:v>
                </c:pt>
                <c:pt idx="97">
                  <c:v>4.9430666666666676</c:v>
                </c:pt>
                <c:pt idx="98">
                  <c:v>4.0280333333333322</c:v>
                </c:pt>
                <c:pt idx="99">
                  <c:v>3.5563666666666669</c:v>
                </c:pt>
                <c:pt idx="100">
                  <c:v>3.4871888888888884</c:v>
                </c:pt>
                <c:pt idx="101">
                  <c:v>3.2796555555555553</c:v>
                </c:pt>
                <c:pt idx="102">
                  <c:v>3.1664555555555558</c:v>
                </c:pt>
                <c:pt idx="103">
                  <c:v>3.0721222222222222</c:v>
                </c:pt>
                <c:pt idx="104">
                  <c:v>3.7387444444444444</c:v>
                </c:pt>
                <c:pt idx="105">
                  <c:v>4.7481111111111112</c:v>
                </c:pt>
                <c:pt idx="106">
                  <c:v>4.4965555555555552</c:v>
                </c:pt>
                <c:pt idx="107">
                  <c:v>4.3204666666666665</c:v>
                </c:pt>
                <c:pt idx="108">
                  <c:v>5.4178777777777762</c:v>
                </c:pt>
                <c:pt idx="109">
                  <c:v>5.8423777777777772</c:v>
                </c:pt>
                <c:pt idx="110">
                  <c:v>5.8738222222222234</c:v>
                </c:pt>
                <c:pt idx="111">
                  <c:v>8.6849555555555522</c:v>
                </c:pt>
                <c:pt idx="112">
                  <c:v>7.260522222222221</c:v>
                </c:pt>
                <c:pt idx="113">
                  <c:v>5.4178777777777771</c:v>
                </c:pt>
                <c:pt idx="114">
                  <c:v>4.6946555555555545</c:v>
                </c:pt>
                <c:pt idx="115">
                  <c:v>4.7984222222222224</c:v>
                </c:pt>
                <c:pt idx="116">
                  <c:v>4.6915111111111107</c:v>
                </c:pt>
                <c:pt idx="117">
                  <c:v>4.455677777777777</c:v>
                </c:pt>
                <c:pt idx="118">
                  <c:v>3.7670444444444451</c:v>
                </c:pt>
                <c:pt idx="119">
                  <c:v>3.4117222222222221</c:v>
                </c:pt>
                <c:pt idx="120">
                  <c:v>3.3865666666666665</c:v>
                </c:pt>
                <c:pt idx="121">
                  <c:v>3.8330777777777785</c:v>
                </c:pt>
                <c:pt idx="122">
                  <c:v>3.8582333333333327</c:v>
                </c:pt>
                <c:pt idx="123">
                  <c:v>4.4651111111111099</c:v>
                </c:pt>
                <c:pt idx="124">
                  <c:v>6.6347777777777752</c:v>
                </c:pt>
                <c:pt idx="125">
                  <c:v>5.0122444444444456</c:v>
                </c:pt>
                <c:pt idx="126">
                  <c:v>4.3330444444444449</c:v>
                </c:pt>
                <c:pt idx="127">
                  <c:v>4.3833555555555543</c:v>
                </c:pt>
                <c:pt idx="128">
                  <c:v>4.682077777777776</c:v>
                </c:pt>
                <c:pt idx="129">
                  <c:v>5.4241666666666664</c:v>
                </c:pt>
                <c:pt idx="130">
                  <c:v>4.6191888888888881</c:v>
                </c:pt>
                <c:pt idx="131">
                  <c:v>4.9902333333333342</c:v>
                </c:pt>
                <c:pt idx="132">
                  <c:v>6.565599999999999</c:v>
                </c:pt>
                <c:pt idx="133">
                  <c:v>4.3707777777777785</c:v>
                </c:pt>
                <c:pt idx="134">
                  <c:v>3.4903333333333331</c:v>
                </c:pt>
                <c:pt idx="135">
                  <c:v>3.2702222222222219</c:v>
                </c:pt>
                <c:pt idx="136">
                  <c:v>3.4463111111111111</c:v>
                </c:pt>
                <c:pt idx="137">
                  <c:v>3.6947222222222225</c:v>
                </c:pt>
                <c:pt idx="138">
                  <c:v>8.684955555555554</c:v>
                </c:pt>
                <c:pt idx="139">
                  <c:v>7.1661888888888878</c:v>
                </c:pt>
                <c:pt idx="140">
                  <c:v>3.9022555555555547</c:v>
                </c:pt>
                <c:pt idx="141">
                  <c:v>5.2543666666666669</c:v>
                </c:pt>
                <c:pt idx="142">
                  <c:v>9.9081444444444422</c:v>
                </c:pt>
                <c:pt idx="143">
                  <c:v>10.288622222222223</c:v>
                </c:pt>
                <c:pt idx="144">
                  <c:v>9.7949444444444431</c:v>
                </c:pt>
                <c:pt idx="145">
                  <c:v>7.6158444444444449</c:v>
                </c:pt>
                <c:pt idx="146">
                  <c:v>6.1222333333333339</c:v>
                </c:pt>
                <c:pt idx="147">
                  <c:v>5.0971444444444423</c:v>
                </c:pt>
                <c:pt idx="148">
                  <c:v>4.2795888888888882</c:v>
                </c:pt>
                <c:pt idx="149">
                  <c:v>4.1066444444444459</c:v>
                </c:pt>
                <c:pt idx="150">
                  <c:v>3.9934444444444441</c:v>
                </c:pt>
                <c:pt idx="151">
                  <c:v>4.6317666666666675</c:v>
                </c:pt>
                <c:pt idx="152">
                  <c:v>5.9901666666666671</c:v>
                </c:pt>
                <c:pt idx="153">
                  <c:v>6.4869888888888898</c:v>
                </c:pt>
                <c:pt idx="154">
                  <c:v>9.0874444444444471</c:v>
                </c:pt>
                <c:pt idx="155">
                  <c:v>6.9932444444444464</c:v>
                </c:pt>
                <c:pt idx="156">
                  <c:v>5.5908222222222221</c:v>
                </c:pt>
                <c:pt idx="157">
                  <c:v>5.8801111111111117</c:v>
                </c:pt>
                <c:pt idx="158">
                  <c:v>7.8390999999999984</c:v>
                </c:pt>
                <c:pt idx="159">
                  <c:v>8.4019555555555545</c:v>
                </c:pt>
                <c:pt idx="160">
                  <c:v>6.6379222222222216</c:v>
                </c:pt>
                <c:pt idx="161">
                  <c:v>10.543322222222223</c:v>
                </c:pt>
                <c:pt idx="162">
                  <c:v>8.3044777777777785</c:v>
                </c:pt>
                <c:pt idx="163">
                  <c:v>7.1787666666666672</c:v>
                </c:pt>
                <c:pt idx="164">
                  <c:v>9.2258000000000013</c:v>
                </c:pt>
                <c:pt idx="165">
                  <c:v>14.716000000000001</c:v>
                </c:pt>
                <c:pt idx="166">
                  <c:v>10.574766666666669</c:v>
                </c:pt>
                <c:pt idx="167">
                  <c:v>7.5686777777777765</c:v>
                </c:pt>
                <c:pt idx="168">
                  <c:v>7.3076888888888885</c:v>
                </c:pt>
                <c:pt idx="169">
                  <c:v>7.3454222222222221</c:v>
                </c:pt>
                <c:pt idx="170">
                  <c:v>7.3265555555555544</c:v>
                </c:pt>
                <c:pt idx="171">
                  <c:v>5.9461444444444451</c:v>
                </c:pt>
                <c:pt idx="172">
                  <c:v>6.9051999999999998</c:v>
                </c:pt>
                <c:pt idx="173">
                  <c:v>8.5843333333333316</c:v>
                </c:pt>
                <c:pt idx="174">
                  <c:v>11.310566666666668</c:v>
                </c:pt>
                <c:pt idx="175">
                  <c:v>14.932966666666669</c:v>
                </c:pt>
                <c:pt idx="176">
                  <c:v>12.540044444444442</c:v>
                </c:pt>
                <c:pt idx="177">
                  <c:v>14.888944444444444</c:v>
                </c:pt>
                <c:pt idx="178">
                  <c:v>21.621200000000005</c:v>
                </c:pt>
                <c:pt idx="179">
                  <c:v>17.11835555555556</c:v>
                </c:pt>
                <c:pt idx="180">
                  <c:v>17.454811111111113</c:v>
                </c:pt>
                <c:pt idx="181">
                  <c:v>18.951566666666668</c:v>
                </c:pt>
                <c:pt idx="182">
                  <c:v>20.822511111111105</c:v>
                </c:pt>
                <c:pt idx="183">
                  <c:v>19.894900000000003</c:v>
                </c:pt>
                <c:pt idx="184">
                  <c:v>20.033255555555556</c:v>
                </c:pt>
                <c:pt idx="185">
                  <c:v>18.237777777777776</c:v>
                </c:pt>
                <c:pt idx="186">
                  <c:v>18.08998888888889</c:v>
                </c:pt>
                <c:pt idx="187">
                  <c:v>15.7631</c:v>
                </c:pt>
                <c:pt idx="188">
                  <c:v>16.322811111111111</c:v>
                </c:pt>
                <c:pt idx="189">
                  <c:v>12.609222222222222</c:v>
                </c:pt>
                <c:pt idx="190">
                  <c:v>11.552688888888891</c:v>
                </c:pt>
                <c:pt idx="191">
                  <c:v>15.964344444444444</c:v>
                </c:pt>
                <c:pt idx="192">
                  <c:v>23.309766666666665</c:v>
                </c:pt>
                <c:pt idx="193">
                  <c:v>13.624877777777773</c:v>
                </c:pt>
                <c:pt idx="194">
                  <c:v>16.73158888888889</c:v>
                </c:pt>
                <c:pt idx="195">
                  <c:v>13.401622222222224</c:v>
                </c:pt>
                <c:pt idx="196">
                  <c:v>10.376666666666669</c:v>
                </c:pt>
                <c:pt idx="197">
                  <c:v>17.517699999999994</c:v>
                </c:pt>
                <c:pt idx="198">
                  <c:v>20.747044444444445</c:v>
                </c:pt>
                <c:pt idx="199">
                  <c:v>13.351311111111109</c:v>
                </c:pt>
                <c:pt idx="200">
                  <c:v>9.5276666666666667</c:v>
                </c:pt>
                <c:pt idx="201">
                  <c:v>8.2384444444444433</c:v>
                </c:pt>
                <c:pt idx="202">
                  <c:v>11.785377777777775</c:v>
                </c:pt>
                <c:pt idx="203">
                  <c:v>12.892222222222225</c:v>
                </c:pt>
                <c:pt idx="204">
                  <c:v>10.860911111111111</c:v>
                </c:pt>
                <c:pt idx="205">
                  <c:v>10.213155555555554</c:v>
                </c:pt>
                <c:pt idx="206">
                  <c:v>9.8483999999999998</c:v>
                </c:pt>
                <c:pt idx="207">
                  <c:v>10.521311111111107</c:v>
                </c:pt>
                <c:pt idx="208">
                  <c:v>8.1315333333333317</c:v>
                </c:pt>
                <c:pt idx="209">
                  <c:v>6.1819777777777771</c:v>
                </c:pt>
                <c:pt idx="210">
                  <c:v>6.053055555555555</c:v>
                </c:pt>
                <c:pt idx="211">
                  <c:v>6.1002222222222224</c:v>
                </c:pt>
                <c:pt idx="212">
                  <c:v>7.615844444444444</c:v>
                </c:pt>
                <c:pt idx="213">
                  <c:v>6.5373000000000001</c:v>
                </c:pt>
                <c:pt idx="214">
                  <c:v>5.4084444444444459</c:v>
                </c:pt>
                <c:pt idx="215">
                  <c:v>6.4303888888888894</c:v>
                </c:pt>
                <c:pt idx="216">
                  <c:v>5.8518111111111102</c:v>
                </c:pt>
                <c:pt idx="217">
                  <c:v>6.2951777777777762</c:v>
                </c:pt>
                <c:pt idx="218">
                  <c:v>7.5718222222222229</c:v>
                </c:pt>
                <c:pt idx="219">
                  <c:v>6.6473555555555537</c:v>
                </c:pt>
                <c:pt idx="220">
                  <c:v>5.6348444444444441</c:v>
                </c:pt>
                <c:pt idx="221">
                  <c:v>5.2292111111111117</c:v>
                </c:pt>
                <c:pt idx="222">
                  <c:v>9.8767000000000031</c:v>
                </c:pt>
                <c:pt idx="223">
                  <c:v>7.3454222222222221</c:v>
                </c:pt>
                <c:pt idx="224">
                  <c:v>5.7920666666666669</c:v>
                </c:pt>
                <c:pt idx="225">
                  <c:v>5.9241333333333337</c:v>
                </c:pt>
                <c:pt idx="226">
                  <c:v>4.6349111111111094</c:v>
                </c:pt>
                <c:pt idx="227">
                  <c:v>5.3675666666666659</c:v>
                </c:pt>
                <c:pt idx="228">
                  <c:v>6.6316333333333359</c:v>
                </c:pt>
                <c:pt idx="229">
                  <c:v>6.3643555555555542</c:v>
                </c:pt>
                <c:pt idx="230">
                  <c:v>5.0562666666666676</c:v>
                </c:pt>
                <c:pt idx="231">
                  <c:v>4.9493555555555551</c:v>
                </c:pt>
                <c:pt idx="232">
                  <c:v>10.489866666666666</c:v>
                </c:pt>
                <c:pt idx="233">
                  <c:v>6.5907555555555541</c:v>
                </c:pt>
                <c:pt idx="234">
                  <c:v>4.9808000000000003</c:v>
                </c:pt>
                <c:pt idx="235">
                  <c:v>4.3298999999999985</c:v>
                </c:pt>
                <c:pt idx="236">
                  <c:v>4.1663888888888883</c:v>
                </c:pt>
                <c:pt idx="237">
                  <c:v>3.8456555555555552</c:v>
                </c:pt>
                <c:pt idx="238">
                  <c:v>3.3802777777777782</c:v>
                </c:pt>
                <c:pt idx="239">
                  <c:v>2.952633333333333</c:v>
                </c:pt>
                <c:pt idx="240">
                  <c:v>2.7922666666666665</c:v>
                </c:pt>
                <c:pt idx="241">
                  <c:v>2.9400555555555559</c:v>
                </c:pt>
                <c:pt idx="242">
                  <c:v>2.7356666666666674</c:v>
                </c:pt>
                <c:pt idx="243">
                  <c:v>5.1254444444444447</c:v>
                </c:pt>
                <c:pt idx="244">
                  <c:v>5.7889222222222223</c:v>
                </c:pt>
                <c:pt idx="245">
                  <c:v>3.9777222222222215</c:v>
                </c:pt>
                <c:pt idx="246">
                  <c:v>3.8362222222222213</c:v>
                </c:pt>
                <c:pt idx="247">
                  <c:v>3.2513555555555551</c:v>
                </c:pt>
                <c:pt idx="248">
                  <c:v>3.4525999999999994</c:v>
                </c:pt>
                <c:pt idx="249">
                  <c:v>2.974644444444444</c:v>
                </c:pt>
                <c:pt idx="250">
                  <c:v>3.2513555555555556</c:v>
                </c:pt>
                <c:pt idx="251">
                  <c:v>3.2859444444444446</c:v>
                </c:pt>
                <c:pt idx="252">
                  <c:v>2.9714999999999994</c:v>
                </c:pt>
                <c:pt idx="253">
                  <c:v>2.2922999999999991</c:v>
                </c:pt>
                <c:pt idx="254">
                  <c:v>2.3331777777777787</c:v>
                </c:pt>
                <c:pt idx="255">
                  <c:v>3.499766666666666</c:v>
                </c:pt>
                <c:pt idx="256">
                  <c:v>6.6033333333333344</c:v>
                </c:pt>
                <c:pt idx="257">
                  <c:v>3.6286888888888886</c:v>
                </c:pt>
                <c:pt idx="258">
                  <c:v>3.2985222222222221</c:v>
                </c:pt>
                <c:pt idx="259">
                  <c:v>4.1506666666666661</c:v>
                </c:pt>
                <c:pt idx="260">
                  <c:v>2.8111333333333328</c:v>
                </c:pt>
                <c:pt idx="261">
                  <c:v>2.2828666666666662</c:v>
                </c:pt>
                <c:pt idx="262">
                  <c:v>2.7482444444444445</c:v>
                </c:pt>
                <c:pt idx="263">
                  <c:v>2.848866666666666</c:v>
                </c:pt>
                <c:pt idx="264">
                  <c:v>3.0909888888888886</c:v>
                </c:pt>
                <c:pt idx="265">
                  <c:v>2.5910222222222221</c:v>
                </c:pt>
                <c:pt idx="266">
                  <c:v>3.1790333333333329</c:v>
                </c:pt>
                <c:pt idx="267">
                  <c:v>2.4589555555555553</c:v>
                </c:pt>
                <c:pt idx="268">
                  <c:v>1.9558444444444441</c:v>
                </c:pt>
                <c:pt idx="269">
                  <c:v>1.7011444444444439</c:v>
                </c:pt>
                <c:pt idx="270">
                  <c:v>2.1445111111111115</c:v>
                </c:pt>
                <c:pt idx="271">
                  <c:v>2.1633777777777787</c:v>
                </c:pt>
                <c:pt idx="272">
                  <c:v>2.2325555555555554</c:v>
                </c:pt>
                <c:pt idx="273">
                  <c:v>1.9118222222222219</c:v>
                </c:pt>
                <c:pt idx="274">
                  <c:v>2.1791</c:v>
                </c:pt>
                <c:pt idx="275">
                  <c:v>2.8457222222222227</c:v>
                </c:pt>
                <c:pt idx="276">
                  <c:v>2.0124444444444443</c:v>
                </c:pt>
                <c:pt idx="277">
                  <c:v>2.1633777777777792</c:v>
                </c:pt>
                <c:pt idx="278">
                  <c:v>2.0155888888888884</c:v>
                </c:pt>
                <c:pt idx="279">
                  <c:v>1.7420222222222219</c:v>
                </c:pt>
                <c:pt idx="280">
                  <c:v>2.8079888888888882</c:v>
                </c:pt>
                <c:pt idx="281">
                  <c:v>1.8174888888888887</c:v>
                </c:pt>
                <c:pt idx="282">
                  <c:v>1.7640333333333331</c:v>
                </c:pt>
                <c:pt idx="283">
                  <c:v>1.6036666666666664</c:v>
                </c:pt>
                <c:pt idx="284">
                  <c:v>1.408711111111111</c:v>
                </c:pt>
                <c:pt idx="285">
                  <c:v>1.6225333333333338</c:v>
                </c:pt>
                <c:pt idx="286">
                  <c:v>1.8552222222222217</c:v>
                </c:pt>
                <c:pt idx="287">
                  <c:v>1.6822777777777778</c:v>
                </c:pt>
                <c:pt idx="288">
                  <c:v>1.5722222222222222</c:v>
                </c:pt>
                <c:pt idx="289">
                  <c:v>1.5659333333333332</c:v>
                </c:pt>
                <c:pt idx="290">
                  <c:v>1.3584000000000001</c:v>
                </c:pt>
                <c:pt idx="291">
                  <c:v>2.0470333333333337</c:v>
                </c:pt>
                <c:pt idx="292">
                  <c:v>1.7797555555555553</c:v>
                </c:pt>
                <c:pt idx="293">
                  <c:v>1.8049111111111111</c:v>
                </c:pt>
                <c:pt idx="294">
                  <c:v>1.6005222222222222</c:v>
                </c:pt>
                <c:pt idx="295">
                  <c:v>1.9778555555555557</c:v>
                </c:pt>
                <c:pt idx="296">
                  <c:v>2.0344555555555557</c:v>
                </c:pt>
                <c:pt idx="297">
                  <c:v>2.1193555555555559</c:v>
                </c:pt>
                <c:pt idx="298">
                  <c:v>2.1791</c:v>
                </c:pt>
                <c:pt idx="299">
                  <c:v>1.9778555555555557</c:v>
                </c:pt>
                <c:pt idx="300">
                  <c:v>1.9621333333333333</c:v>
                </c:pt>
                <c:pt idx="301">
                  <c:v>1.5785111111111114</c:v>
                </c:pt>
                <c:pt idx="302">
                  <c:v>1.515622222222222</c:v>
                </c:pt>
                <c:pt idx="303">
                  <c:v>3.3519777777777779</c:v>
                </c:pt>
                <c:pt idx="304">
                  <c:v>4.4745444444444438</c:v>
                </c:pt>
                <c:pt idx="305">
                  <c:v>4.5625888888888877</c:v>
                </c:pt>
                <c:pt idx="306">
                  <c:v>2.7167999999999997</c:v>
                </c:pt>
                <c:pt idx="307">
                  <c:v>1.8866666666666667</c:v>
                </c:pt>
                <c:pt idx="308">
                  <c:v>1.8615111111111109</c:v>
                </c:pt>
                <c:pt idx="309">
                  <c:v>1.9715666666666667</c:v>
                </c:pt>
                <c:pt idx="310">
                  <c:v>1.6130999999999998</c:v>
                </c:pt>
                <c:pt idx="311">
                  <c:v>1.4558777777777776</c:v>
                </c:pt>
                <c:pt idx="312">
                  <c:v>1.3521111111111113</c:v>
                </c:pt>
                <c:pt idx="313">
                  <c:v>1.9401222222222221</c:v>
                </c:pt>
                <c:pt idx="314">
                  <c:v>1.449588888888889</c:v>
                </c:pt>
                <c:pt idx="315">
                  <c:v>1.3804111111111113</c:v>
                </c:pt>
                <c:pt idx="316">
                  <c:v>1.3143777777777779</c:v>
                </c:pt>
                <c:pt idx="317">
                  <c:v>2.4903999999999997</c:v>
                </c:pt>
                <c:pt idx="318">
                  <c:v>2.9274777777777783</c:v>
                </c:pt>
                <c:pt idx="319">
                  <c:v>3.5752333333333328</c:v>
                </c:pt>
                <c:pt idx="320">
                  <c:v>2.0596111111111113</c:v>
                </c:pt>
                <c:pt idx="321">
                  <c:v>7.3391333333333337</c:v>
                </c:pt>
                <c:pt idx="322">
                  <c:v>4.7418222222222228</c:v>
                </c:pt>
                <c:pt idx="323">
                  <c:v>2.5973111111111113</c:v>
                </c:pt>
                <c:pt idx="324">
                  <c:v>3.3268222222222215</c:v>
                </c:pt>
                <c:pt idx="325">
                  <c:v>3.4746111111111109</c:v>
                </c:pt>
                <c:pt idx="326">
                  <c:v>2.0375999999999999</c:v>
                </c:pt>
                <c:pt idx="327">
                  <c:v>1.6099555555555558</c:v>
                </c:pt>
                <c:pt idx="328">
                  <c:v>1.3961333333333334</c:v>
                </c:pt>
                <c:pt idx="329">
                  <c:v>1.4558777777777778</c:v>
                </c:pt>
                <c:pt idx="330">
                  <c:v>1.3332444444444442</c:v>
                </c:pt>
                <c:pt idx="331">
                  <c:v>1.3678333333333335</c:v>
                </c:pt>
                <c:pt idx="332">
                  <c:v>1.6445444444444444</c:v>
                </c:pt>
                <c:pt idx="333">
                  <c:v>3.260788888888889</c:v>
                </c:pt>
                <c:pt idx="334">
                  <c:v>1.8835222222222219</c:v>
                </c:pt>
                <c:pt idx="335">
                  <c:v>1.402422222222222</c:v>
                </c:pt>
                <c:pt idx="336">
                  <c:v>1.2451999999999996</c:v>
                </c:pt>
                <c:pt idx="337">
                  <c:v>1.4392122222222219</c:v>
                </c:pt>
                <c:pt idx="338">
                  <c:v>1.4495888888888888</c:v>
                </c:pt>
                <c:pt idx="339">
                  <c:v>1.4432999999999998</c:v>
                </c:pt>
                <c:pt idx="340">
                  <c:v>1.1854555555555557</c:v>
                </c:pt>
                <c:pt idx="341">
                  <c:v>1.0753999999999997</c:v>
                </c:pt>
                <c:pt idx="342">
                  <c:v>1.0974111111111111</c:v>
                </c:pt>
                <c:pt idx="343">
                  <c:v>1.1087311111111111</c:v>
                </c:pt>
                <c:pt idx="344">
                  <c:v>1.338904444444444</c:v>
                </c:pt>
                <c:pt idx="345">
                  <c:v>1.6885666666666665</c:v>
                </c:pt>
                <c:pt idx="346">
                  <c:v>2.4117888888888883</c:v>
                </c:pt>
                <c:pt idx="347">
                  <c:v>1.7703222222222219</c:v>
                </c:pt>
                <c:pt idx="348">
                  <c:v>1.4621666666666668</c:v>
                </c:pt>
                <c:pt idx="349">
                  <c:v>1.6696999999999995</c:v>
                </c:pt>
                <c:pt idx="350">
                  <c:v>1.5596444444444442</c:v>
                </c:pt>
                <c:pt idx="351">
                  <c:v>1.4841777777777778</c:v>
                </c:pt>
                <c:pt idx="352">
                  <c:v>1.6414</c:v>
                </c:pt>
                <c:pt idx="353">
                  <c:v>1.5407777777777778</c:v>
                </c:pt>
                <c:pt idx="354">
                  <c:v>3.2639333333333336</c:v>
                </c:pt>
                <c:pt idx="355">
                  <c:v>2.3771999999999998</c:v>
                </c:pt>
                <c:pt idx="356">
                  <c:v>1.795477777777778</c:v>
                </c:pt>
                <c:pt idx="357">
                  <c:v>2.1067777777777787</c:v>
                </c:pt>
                <c:pt idx="358">
                  <c:v>3.6884333333333341</c:v>
                </c:pt>
                <c:pt idx="359">
                  <c:v>2.304877777777778</c:v>
                </c:pt>
                <c:pt idx="360">
                  <c:v>1.9747111111111115</c:v>
                </c:pt>
                <c:pt idx="361">
                  <c:v>5.1411666666666669</c:v>
                </c:pt>
                <c:pt idx="362">
                  <c:v>3.5374999999999992</c:v>
                </c:pt>
                <c:pt idx="363">
                  <c:v>2.974644444444444</c:v>
                </c:pt>
                <c:pt idx="364">
                  <c:v>2.2702888888888886</c:v>
                </c:pt>
              </c:numCache>
            </c:numRef>
          </c:yVal>
        </c:ser>
        <c:axId val="344394752"/>
        <c:axId val="348631424"/>
      </c:scatterChart>
      <c:valAx>
        <c:axId val="344394752"/>
        <c:scaling>
          <c:orientation val="minMax"/>
          <c:max val="35337"/>
          <c:min val="34972"/>
        </c:scaling>
        <c:axPos val="b"/>
        <c:title>
          <c:tx>
            <c:rich>
              <a:bodyPr/>
              <a:lstStyle/>
              <a:p>
                <a:pPr>
                  <a:defRPr sz="1800" b="0" i="0" u="none" strike="noStrike" baseline="0">
                    <a:solidFill>
                      <a:srgbClr val="000000"/>
                    </a:solidFill>
                    <a:latin typeface="Times New Roman"/>
                    <a:ea typeface="Times New Roman"/>
                    <a:cs typeface="Times New Roman"/>
                  </a:defRPr>
                </a:pPr>
                <a:r>
                  <a:t>date</a:t>
                </a:r>
              </a:p>
            </c:rich>
          </c:tx>
          <c:layout>
            <c:manualLayout>
              <c:xMode val="edge"/>
              <c:yMode val="edge"/>
              <c:x val="0.49446494464944662"/>
              <c:y val="0.84742268041237112"/>
            </c:manualLayout>
          </c:layout>
          <c:spPr>
            <a:noFill/>
            <a:ln w="25406">
              <a:noFill/>
            </a:ln>
          </c:spPr>
        </c:title>
        <c:numFmt formatCode="m/d" sourceLinked="0"/>
        <c:tickLblPos val="nextTo"/>
        <c:spPr>
          <a:ln w="3176">
            <a:solidFill>
              <a:srgbClr val="000000"/>
            </a:solidFill>
            <a:prstDash val="solid"/>
          </a:ln>
        </c:spPr>
        <c:txPr>
          <a:bodyPr rot="0" vert="horz"/>
          <a:lstStyle/>
          <a:p>
            <a:pPr>
              <a:defRPr sz="1800" b="0" i="0" u="none" strike="noStrike" baseline="0">
                <a:solidFill>
                  <a:srgbClr val="000000"/>
                </a:solidFill>
                <a:latin typeface="Times New Roman"/>
                <a:ea typeface="Times New Roman"/>
                <a:cs typeface="Times New Roman"/>
              </a:defRPr>
            </a:pPr>
            <a:endParaRPr lang="en-US"/>
          </a:p>
        </c:txPr>
        <c:crossAx val="348631424"/>
        <c:crosses val="autoZero"/>
        <c:crossBetween val="midCat"/>
        <c:majorUnit val="92"/>
        <c:minorUnit val="1"/>
      </c:valAx>
      <c:valAx>
        <c:axId val="348631424"/>
        <c:scaling>
          <c:orientation val="minMax"/>
          <c:min val="0"/>
        </c:scaling>
        <c:axPos val="l"/>
        <c:majorGridlines>
          <c:spPr>
            <a:ln w="3176">
              <a:solidFill>
                <a:srgbClr val="000000"/>
              </a:solidFill>
              <a:prstDash val="solid"/>
            </a:ln>
          </c:spPr>
        </c:majorGridlines>
        <c:title>
          <c:tx>
            <c:rich>
              <a:bodyPr/>
              <a:lstStyle/>
              <a:p>
                <a:pPr>
                  <a:defRPr sz="1800" b="0" i="0" u="none" strike="noStrike" baseline="0">
                    <a:solidFill>
                      <a:srgbClr val="000000"/>
                    </a:solidFill>
                    <a:latin typeface="Times New Roman"/>
                    <a:ea typeface="Times New Roman"/>
                    <a:cs typeface="Times New Roman"/>
                  </a:defRPr>
                </a:pPr>
                <a:r>
                  <a:t>Stream flow (m3/s)</a:t>
                </a:r>
              </a:p>
            </c:rich>
          </c:tx>
          <c:layout>
            <c:manualLayout>
              <c:xMode val="edge"/>
              <c:yMode val="edge"/>
              <c:x val="9.2250922509225109E-3"/>
              <c:y val="0.22474226804123718"/>
            </c:manualLayout>
          </c:layout>
          <c:spPr>
            <a:noFill/>
            <a:ln w="25406">
              <a:noFill/>
            </a:ln>
          </c:spPr>
        </c:title>
        <c:numFmt formatCode="0" sourceLinked="0"/>
        <c:tickLblPos val="nextTo"/>
        <c:spPr>
          <a:ln w="3176">
            <a:solidFill>
              <a:srgbClr val="000000"/>
            </a:solidFill>
            <a:prstDash val="solid"/>
          </a:ln>
        </c:spPr>
        <c:txPr>
          <a:bodyPr rot="0" vert="horz"/>
          <a:lstStyle/>
          <a:p>
            <a:pPr>
              <a:defRPr sz="1800" b="0" i="0" u="none" strike="noStrike" baseline="0">
                <a:solidFill>
                  <a:srgbClr val="000000"/>
                </a:solidFill>
                <a:latin typeface="Times New Roman"/>
                <a:ea typeface="Times New Roman"/>
                <a:cs typeface="Times New Roman"/>
              </a:defRPr>
            </a:pPr>
            <a:endParaRPr lang="en-US"/>
          </a:p>
        </c:txPr>
        <c:crossAx val="344394752"/>
        <c:crosses val="autoZero"/>
        <c:crossBetween val="midCat"/>
      </c:valAx>
      <c:spPr>
        <a:noFill/>
        <a:ln w="12703">
          <a:solidFill>
            <a:srgbClr val="000000"/>
          </a:solidFill>
          <a:prstDash val="solid"/>
        </a:ln>
      </c:spPr>
    </c:plotArea>
    <c:plotVisOnly val="1"/>
    <c:dispBlanksAs val="gap"/>
  </c:chart>
  <c:spPr>
    <a:noFill/>
    <a:ln>
      <a:noFill/>
    </a:ln>
  </c:spPr>
  <c:txPr>
    <a:bodyPr/>
    <a:lstStyle/>
    <a:p>
      <a:pPr>
        <a:defRPr sz="1925" b="0" i="0" u="none" strike="noStrike" baseline="0">
          <a:solidFill>
            <a:srgbClr val="000000"/>
          </a:solidFill>
          <a:latin typeface="Times New Roman"/>
          <a:ea typeface="Times New Roman"/>
          <a:cs typeface="Times New Roman"/>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layoutTarget val="inner"/>
          <c:xMode val="edge"/>
          <c:yMode val="edge"/>
          <c:x val="0.23055162659123057"/>
          <c:y val="6.7010309278350513E-2"/>
          <c:w val="0.74540311173974538"/>
          <c:h val="0.64432989690721665"/>
        </c:manualLayout>
      </c:layout>
      <c:scatterChart>
        <c:scatterStyle val="lineMarker"/>
        <c:ser>
          <c:idx val="0"/>
          <c:order val="0"/>
          <c:tx>
            <c:strRef>
              <c:f>Histogram!$H$2</c:f>
              <c:strCache>
                <c:ptCount val="1"/>
                <c:pt idx="0">
                  <c:v>normalized</c:v>
                </c:pt>
              </c:strCache>
            </c:strRef>
          </c:tx>
          <c:spPr>
            <a:ln w="48114">
              <a:solidFill>
                <a:srgbClr val="000080"/>
              </a:solidFill>
              <a:prstDash val="solid"/>
            </a:ln>
          </c:spPr>
          <c:marker>
            <c:symbol val="none"/>
          </c:marker>
          <c:xVal>
            <c:numRef>
              <c:f>Histogram!$G$3:$G$404</c:f>
              <c:numCache>
                <c:formatCode>General</c:formatCode>
                <c:ptCount val="402"/>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pt idx="21">
                  <c:v>10.5</c:v>
                </c:pt>
                <c:pt idx="22">
                  <c:v>11</c:v>
                </c:pt>
                <c:pt idx="23">
                  <c:v>11.5</c:v>
                </c:pt>
                <c:pt idx="24">
                  <c:v>12</c:v>
                </c:pt>
                <c:pt idx="25">
                  <c:v>12.5</c:v>
                </c:pt>
                <c:pt idx="26">
                  <c:v>13</c:v>
                </c:pt>
                <c:pt idx="27">
                  <c:v>13.5</c:v>
                </c:pt>
                <c:pt idx="28">
                  <c:v>14</c:v>
                </c:pt>
                <c:pt idx="29">
                  <c:v>14.5</c:v>
                </c:pt>
                <c:pt idx="30">
                  <c:v>15</c:v>
                </c:pt>
                <c:pt idx="31">
                  <c:v>15.5</c:v>
                </c:pt>
                <c:pt idx="32">
                  <c:v>16</c:v>
                </c:pt>
                <c:pt idx="33">
                  <c:v>16.5</c:v>
                </c:pt>
                <c:pt idx="34">
                  <c:v>17</c:v>
                </c:pt>
                <c:pt idx="35">
                  <c:v>17.5</c:v>
                </c:pt>
                <c:pt idx="36">
                  <c:v>18</c:v>
                </c:pt>
                <c:pt idx="37">
                  <c:v>18.5</c:v>
                </c:pt>
                <c:pt idx="38">
                  <c:v>19</c:v>
                </c:pt>
                <c:pt idx="39">
                  <c:v>19.5</c:v>
                </c:pt>
                <c:pt idx="40">
                  <c:v>20</c:v>
                </c:pt>
                <c:pt idx="41">
                  <c:v>20.5</c:v>
                </c:pt>
                <c:pt idx="42">
                  <c:v>21</c:v>
                </c:pt>
                <c:pt idx="43">
                  <c:v>21.5</c:v>
                </c:pt>
                <c:pt idx="44">
                  <c:v>22</c:v>
                </c:pt>
                <c:pt idx="45">
                  <c:v>22.5</c:v>
                </c:pt>
                <c:pt idx="46">
                  <c:v>23</c:v>
                </c:pt>
                <c:pt idx="47">
                  <c:v>23.5</c:v>
                </c:pt>
                <c:pt idx="48">
                  <c:v>24</c:v>
                </c:pt>
                <c:pt idx="49">
                  <c:v>24.5</c:v>
                </c:pt>
                <c:pt idx="50">
                  <c:v>25</c:v>
                </c:pt>
                <c:pt idx="51">
                  <c:v>25.5</c:v>
                </c:pt>
                <c:pt idx="52">
                  <c:v>26</c:v>
                </c:pt>
                <c:pt idx="53">
                  <c:v>26.5</c:v>
                </c:pt>
                <c:pt idx="54">
                  <c:v>27</c:v>
                </c:pt>
                <c:pt idx="55">
                  <c:v>27.5</c:v>
                </c:pt>
                <c:pt idx="56">
                  <c:v>28</c:v>
                </c:pt>
                <c:pt idx="57">
                  <c:v>28.5</c:v>
                </c:pt>
                <c:pt idx="58">
                  <c:v>29</c:v>
                </c:pt>
                <c:pt idx="59">
                  <c:v>29.5</c:v>
                </c:pt>
                <c:pt idx="60">
                  <c:v>30</c:v>
                </c:pt>
                <c:pt idx="61">
                  <c:v>30.5</c:v>
                </c:pt>
                <c:pt idx="62">
                  <c:v>31</c:v>
                </c:pt>
                <c:pt idx="63">
                  <c:v>31.5</c:v>
                </c:pt>
                <c:pt idx="64">
                  <c:v>32</c:v>
                </c:pt>
                <c:pt idx="65">
                  <c:v>32.5</c:v>
                </c:pt>
                <c:pt idx="66">
                  <c:v>33</c:v>
                </c:pt>
                <c:pt idx="67">
                  <c:v>33.5</c:v>
                </c:pt>
                <c:pt idx="68">
                  <c:v>34</c:v>
                </c:pt>
                <c:pt idx="69">
                  <c:v>34.5</c:v>
                </c:pt>
                <c:pt idx="70">
                  <c:v>35</c:v>
                </c:pt>
                <c:pt idx="71">
                  <c:v>35.5</c:v>
                </c:pt>
                <c:pt idx="72">
                  <c:v>36</c:v>
                </c:pt>
                <c:pt idx="73">
                  <c:v>36.5</c:v>
                </c:pt>
                <c:pt idx="74">
                  <c:v>37</c:v>
                </c:pt>
                <c:pt idx="75">
                  <c:v>37.5</c:v>
                </c:pt>
                <c:pt idx="76">
                  <c:v>38</c:v>
                </c:pt>
                <c:pt idx="77">
                  <c:v>38.5</c:v>
                </c:pt>
                <c:pt idx="78">
                  <c:v>39</c:v>
                </c:pt>
                <c:pt idx="79">
                  <c:v>39.5</c:v>
                </c:pt>
                <c:pt idx="80">
                  <c:v>40</c:v>
                </c:pt>
                <c:pt idx="81">
                  <c:v>40.5</c:v>
                </c:pt>
                <c:pt idx="82">
                  <c:v>41</c:v>
                </c:pt>
                <c:pt idx="83">
                  <c:v>41.5</c:v>
                </c:pt>
                <c:pt idx="84">
                  <c:v>42</c:v>
                </c:pt>
                <c:pt idx="85">
                  <c:v>42.5</c:v>
                </c:pt>
                <c:pt idx="86">
                  <c:v>43</c:v>
                </c:pt>
                <c:pt idx="87">
                  <c:v>43.5</c:v>
                </c:pt>
                <c:pt idx="88">
                  <c:v>44</c:v>
                </c:pt>
                <c:pt idx="89">
                  <c:v>44.5</c:v>
                </c:pt>
                <c:pt idx="90">
                  <c:v>45</c:v>
                </c:pt>
                <c:pt idx="91">
                  <c:v>45.5</c:v>
                </c:pt>
                <c:pt idx="92">
                  <c:v>46</c:v>
                </c:pt>
                <c:pt idx="93">
                  <c:v>46.5</c:v>
                </c:pt>
                <c:pt idx="94">
                  <c:v>47</c:v>
                </c:pt>
                <c:pt idx="95">
                  <c:v>47.5</c:v>
                </c:pt>
                <c:pt idx="96">
                  <c:v>48</c:v>
                </c:pt>
                <c:pt idx="97">
                  <c:v>48.5</c:v>
                </c:pt>
                <c:pt idx="98">
                  <c:v>49</c:v>
                </c:pt>
                <c:pt idx="99">
                  <c:v>49.5</c:v>
                </c:pt>
                <c:pt idx="100">
                  <c:v>50</c:v>
                </c:pt>
                <c:pt idx="101">
                  <c:v>50.5</c:v>
                </c:pt>
                <c:pt idx="102">
                  <c:v>51</c:v>
                </c:pt>
                <c:pt idx="103">
                  <c:v>51.5</c:v>
                </c:pt>
                <c:pt idx="104">
                  <c:v>52</c:v>
                </c:pt>
                <c:pt idx="105">
                  <c:v>52.5</c:v>
                </c:pt>
                <c:pt idx="106">
                  <c:v>53</c:v>
                </c:pt>
                <c:pt idx="107">
                  <c:v>53.5</c:v>
                </c:pt>
                <c:pt idx="108">
                  <c:v>54</c:v>
                </c:pt>
                <c:pt idx="109">
                  <c:v>54.5</c:v>
                </c:pt>
                <c:pt idx="110">
                  <c:v>55</c:v>
                </c:pt>
                <c:pt idx="111">
                  <c:v>55.5</c:v>
                </c:pt>
                <c:pt idx="112">
                  <c:v>56</c:v>
                </c:pt>
                <c:pt idx="113">
                  <c:v>56.5</c:v>
                </c:pt>
                <c:pt idx="114">
                  <c:v>57</c:v>
                </c:pt>
                <c:pt idx="115">
                  <c:v>57.5</c:v>
                </c:pt>
                <c:pt idx="116">
                  <c:v>58</c:v>
                </c:pt>
                <c:pt idx="117">
                  <c:v>58.5</c:v>
                </c:pt>
                <c:pt idx="118">
                  <c:v>59</c:v>
                </c:pt>
                <c:pt idx="119">
                  <c:v>59.5</c:v>
                </c:pt>
                <c:pt idx="120">
                  <c:v>60</c:v>
                </c:pt>
                <c:pt idx="121">
                  <c:v>60.5</c:v>
                </c:pt>
                <c:pt idx="122">
                  <c:v>61</c:v>
                </c:pt>
                <c:pt idx="123">
                  <c:v>61.5</c:v>
                </c:pt>
                <c:pt idx="124">
                  <c:v>62</c:v>
                </c:pt>
                <c:pt idx="125">
                  <c:v>62.5</c:v>
                </c:pt>
                <c:pt idx="126">
                  <c:v>63</c:v>
                </c:pt>
                <c:pt idx="127">
                  <c:v>63.5</c:v>
                </c:pt>
                <c:pt idx="128">
                  <c:v>64</c:v>
                </c:pt>
                <c:pt idx="129">
                  <c:v>64.5</c:v>
                </c:pt>
                <c:pt idx="130">
                  <c:v>65</c:v>
                </c:pt>
                <c:pt idx="131">
                  <c:v>65.5</c:v>
                </c:pt>
                <c:pt idx="132">
                  <c:v>66</c:v>
                </c:pt>
                <c:pt idx="133">
                  <c:v>66.5</c:v>
                </c:pt>
                <c:pt idx="134">
                  <c:v>67</c:v>
                </c:pt>
                <c:pt idx="135">
                  <c:v>67.5</c:v>
                </c:pt>
                <c:pt idx="136">
                  <c:v>68</c:v>
                </c:pt>
                <c:pt idx="137">
                  <c:v>68.5</c:v>
                </c:pt>
                <c:pt idx="138">
                  <c:v>69</c:v>
                </c:pt>
                <c:pt idx="139">
                  <c:v>69.5</c:v>
                </c:pt>
                <c:pt idx="140">
                  <c:v>70</c:v>
                </c:pt>
                <c:pt idx="141">
                  <c:v>70.5</c:v>
                </c:pt>
                <c:pt idx="142">
                  <c:v>71</c:v>
                </c:pt>
                <c:pt idx="143">
                  <c:v>71.5</c:v>
                </c:pt>
                <c:pt idx="144">
                  <c:v>72</c:v>
                </c:pt>
                <c:pt idx="145">
                  <c:v>72.5</c:v>
                </c:pt>
                <c:pt idx="146">
                  <c:v>73</c:v>
                </c:pt>
                <c:pt idx="147">
                  <c:v>73.5</c:v>
                </c:pt>
                <c:pt idx="148">
                  <c:v>74</c:v>
                </c:pt>
                <c:pt idx="149">
                  <c:v>74.5</c:v>
                </c:pt>
                <c:pt idx="150">
                  <c:v>75</c:v>
                </c:pt>
                <c:pt idx="151">
                  <c:v>75.5</c:v>
                </c:pt>
                <c:pt idx="152">
                  <c:v>76</c:v>
                </c:pt>
                <c:pt idx="153">
                  <c:v>76.5</c:v>
                </c:pt>
                <c:pt idx="154">
                  <c:v>77</c:v>
                </c:pt>
                <c:pt idx="155">
                  <c:v>77.5</c:v>
                </c:pt>
                <c:pt idx="156">
                  <c:v>78</c:v>
                </c:pt>
                <c:pt idx="157">
                  <c:v>78.5</c:v>
                </c:pt>
                <c:pt idx="158">
                  <c:v>79</c:v>
                </c:pt>
                <c:pt idx="159">
                  <c:v>79.5</c:v>
                </c:pt>
                <c:pt idx="160">
                  <c:v>80</c:v>
                </c:pt>
                <c:pt idx="161">
                  <c:v>80.5</c:v>
                </c:pt>
                <c:pt idx="162">
                  <c:v>81</c:v>
                </c:pt>
                <c:pt idx="163">
                  <c:v>81.5</c:v>
                </c:pt>
                <c:pt idx="164">
                  <c:v>82</c:v>
                </c:pt>
                <c:pt idx="165">
                  <c:v>82.5</c:v>
                </c:pt>
                <c:pt idx="166">
                  <c:v>83</c:v>
                </c:pt>
                <c:pt idx="167">
                  <c:v>83.5</c:v>
                </c:pt>
                <c:pt idx="168">
                  <c:v>84</c:v>
                </c:pt>
                <c:pt idx="169">
                  <c:v>84.5</c:v>
                </c:pt>
                <c:pt idx="170">
                  <c:v>85</c:v>
                </c:pt>
                <c:pt idx="171">
                  <c:v>85.5</c:v>
                </c:pt>
                <c:pt idx="172">
                  <c:v>86</c:v>
                </c:pt>
                <c:pt idx="173">
                  <c:v>86.5</c:v>
                </c:pt>
                <c:pt idx="174">
                  <c:v>87</c:v>
                </c:pt>
                <c:pt idx="175">
                  <c:v>87.5</c:v>
                </c:pt>
                <c:pt idx="176">
                  <c:v>88</c:v>
                </c:pt>
                <c:pt idx="177">
                  <c:v>88.5</c:v>
                </c:pt>
                <c:pt idx="178">
                  <c:v>89</c:v>
                </c:pt>
                <c:pt idx="179">
                  <c:v>89.5</c:v>
                </c:pt>
                <c:pt idx="180">
                  <c:v>90</c:v>
                </c:pt>
                <c:pt idx="181">
                  <c:v>90.5</c:v>
                </c:pt>
                <c:pt idx="182">
                  <c:v>91</c:v>
                </c:pt>
                <c:pt idx="183">
                  <c:v>91.5</c:v>
                </c:pt>
                <c:pt idx="184">
                  <c:v>92</c:v>
                </c:pt>
                <c:pt idx="185">
                  <c:v>92.5</c:v>
                </c:pt>
                <c:pt idx="186">
                  <c:v>93</c:v>
                </c:pt>
                <c:pt idx="187">
                  <c:v>93.5</c:v>
                </c:pt>
                <c:pt idx="188">
                  <c:v>94</c:v>
                </c:pt>
                <c:pt idx="189">
                  <c:v>94.5</c:v>
                </c:pt>
                <c:pt idx="190">
                  <c:v>95</c:v>
                </c:pt>
                <c:pt idx="191">
                  <c:v>95.5</c:v>
                </c:pt>
                <c:pt idx="192">
                  <c:v>96</c:v>
                </c:pt>
                <c:pt idx="193">
                  <c:v>96.5</c:v>
                </c:pt>
              </c:numCache>
            </c:numRef>
          </c:xVal>
          <c:yVal>
            <c:numRef>
              <c:f>Histogram!$H$3:$H$404</c:f>
              <c:numCache>
                <c:formatCode>General</c:formatCode>
                <c:ptCount val="402"/>
                <c:pt idx="0">
                  <c:v>0</c:v>
                </c:pt>
                <c:pt idx="1">
                  <c:v>4.9285062366899897E-2</c:v>
                </c:pt>
                <c:pt idx="2">
                  <c:v>0.23790690599330699</c:v>
                </c:pt>
                <c:pt idx="3">
                  <c:v>0.16671737146334045</c:v>
                </c:pt>
                <c:pt idx="4">
                  <c:v>0.18557955582598115</c:v>
                </c:pt>
                <c:pt idx="5">
                  <c:v>0.19896562214785521</c:v>
                </c:pt>
                <c:pt idx="6">
                  <c:v>0.14542135686035901</c:v>
                </c:pt>
                <c:pt idx="7">
                  <c:v>0.11864922421661092</c:v>
                </c:pt>
                <c:pt idx="8">
                  <c:v>0.10222087009431094</c:v>
                </c:pt>
                <c:pt idx="9">
                  <c:v>7.7274110130818391E-2</c:v>
                </c:pt>
                <c:pt idx="10">
                  <c:v>7.3014907210222108E-2</c:v>
                </c:pt>
                <c:pt idx="11">
                  <c:v>8.5792515972010971E-2</c:v>
                </c:pt>
                <c:pt idx="12">
                  <c:v>6.0237298448433237E-2</c:v>
                </c:pt>
                <c:pt idx="13">
                  <c:v>4.4417401886218448E-2</c:v>
                </c:pt>
                <c:pt idx="14">
                  <c:v>4.6242774566473979E-2</c:v>
                </c:pt>
                <c:pt idx="15">
                  <c:v>3.5290538484940681E-2</c:v>
                </c:pt>
                <c:pt idx="16">
                  <c:v>4.0158198965622144E-2</c:v>
                </c:pt>
                <c:pt idx="17">
                  <c:v>3.0422878004259208E-2</c:v>
                </c:pt>
                <c:pt idx="18">
                  <c:v>2.5555217523577742E-2</c:v>
                </c:pt>
                <c:pt idx="19">
                  <c:v>1.8253726802555523E-2</c:v>
                </c:pt>
                <c:pt idx="20">
                  <c:v>2.0079099482811082E-2</c:v>
                </c:pt>
                <c:pt idx="21">
                  <c:v>1.7036811682385158E-2</c:v>
                </c:pt>
                <c:pt idx="22">
                  <c:v>1.5211439002129602E-2</c:v>
                </c:pt>
                <c:pt idx="23">
                  <c:v>1.4602981442044419E-2</c:v>
                </c:pt>
                <c:pt idx="24">
                  <c:v>1.5211439002129602E-2</c:v>
                </c:pt>
                <c:pt idx="25">
                  <c:v>1.2169151201703683E-2</c:v>
                </c:pt>
                <c:pt idx="26">
                  <c:v>9.1268634012777617E-3</c:v>
                </c:pt>
                <c:pt idx="27">
                  <c:v>7.9099482811073943E-3</c:v>
                </c:pt>
                <c:pt idx="28">
                  <c:v>6.0845756008518414E-3</c:v>
                </c:pt>
                <c:pt idx="29">
                  <c:v>7.9099482811073943E-3</c:v>
                </c:pt>
                <c:pt idx="30">
                  <c:v>5.4761180407666577E-3</c:v>
                </c:pt>
                <c:pt idx="31">
                  <c:v>6.6930331609370251E-3</c:v>
                </c:pt>
                <c:pt idx="32">
                  <c:v>6.0845756008518414E-3</c:v>
                </c:pt>
                <c:pt idx="33">
                  <c:v>4.2592029205962894E-3</c:v>
                </c:pt>
                <c:pt idx="34">
                  <c:v>5.4761180407666577E-3</c:v>
                </c:pt>
                <c:pt idx="35">
                  <c:v>4.8676604806814731E-3</c:v>
                </c:pt>
                <c:pt idx="36">
                  <c:v>4.2592029205962894E-3</c:v>
                </c:pt>
                <c:pt idx="37">
                  <c:v>2.433830240340737E-3</c:v>
                </c:pt>
                <c:pt idx="38">
                  <c:v>4.8676604806814731E-3</c:v>
                </c:pt>
                <c:pt idx="39">
                  <c:v>3.0422878004259211E-3</c:v>
                </c:pt>
                <c:pt idx="40">
                  <c:v>3.6507453605111049E-3</c:v>
                </c:pt>
                <c:pt idx="41">
                  <c:v>3.0422878004259211E-3</c:v>
                </c:pt>
                <c:pt idx="42">
                  <c:v>3.6507453605111049E-3</c:v>
                </c:pt>
                <c:pt idx="43">
                  <c:v>4.2592029205962894E-3</c:v>
                </c:pt>
                <c:pt idx="44">
                  <c:v>2.433830240340737E-3</c:v>
                </c:pt>
                <c:pt idx="45">
                  <c:v>3.0422878004259211E-3</c:v>
                </c:pt>
                <c:pt idx="46">
                  <c:v>2.433830240340737E-3</c:v>
                </c:pt>
                <c:pt idx="47">
                  <c:v>2.433830240340737E-3</c:v>
                </c:pt>
                <c:pt idx="48">
                  <c:v>0</c:v>
                </c:pt>
                <c:pt idx="49">
                  <c:v>3.0422878004259211E-3</c:v>
                </c:pt>
                <c:pt idx="50">
                  <c:v>1.8253726802555524E-3</c:v>
                </c:pt>
                <c:pt idx="51">
                  <c:v>2.433830240340737E-3</c:v>
                </c:pt>
                <c:pt idx="52">
                  <c:v>1.8253726802555524E-3</c:v>
                </c:pt>
                <c:pt idx="53">
                  <c:v>2.433830240340737E-3</c:v>
                </c:pt>
                <c:pt idx="54">
                  <c:v>3.0422878004259211E-3</c:v>
                </c:pt>
                <c:pt idx="55">
                  <c:v>1.8253726802555524E-3</c:v>
                </c:pt>
                <c:pt idx="56">
                  <c:v>1.8253726802555524E-3</c:v>
                </c:pt>
                <c:pt idx="57">
                  <c:v>3.0422878004259211E-3</c:v>
                </c:pt>
                <c:pt idx="58">
                  <c:v>6.0845756008518403E-4</c:v>
                </c:pt>
                <c:pt idx="59">
                  <c:v>6.0845756008518403E-4</c:v>
                </c:pt>
                <c:pt idx="60">
                  <c:v>1.2169151201703683E-3</c:v>
                </c:pt>
                <c:pt idx="61">
                  <c:v>6.0845756008518403E-4</c:v>
                </c:pt>
                <c:pt idx="62">
                  <c:v>1.2169151201703683E-3</c:v>
                </c:pt>
                <c:pt idx="63">
                  <c:v>2.433830240340737E-3</c:v>
                </c:pt>
                <c:pt idx="64">
                  <c:v>1.2169151201703683E-3</c:v>
                </c:pt>
                <c:pt idx="65">
                  <c:v>6.0845756008518403E-4</c:v>
                </c:pt>
                <c:pt idx="66">
                  <c:v>1.2169151201703683E-3</c:v>
                </c:pt>
                <c:pt idx="67">
                  <c:v>1.2169151201703683E-3</c:v>
                </c:pt>
                <c:pt idx="68">
                  <c:v>6.0845756008518403E-4</c:v>
                </c:pt>
                <c:pt idx="69">
                  <c:v>1.2169151201703683E-3</c:v>
                </c:pt>
                <c:pt idx="70">
                  <c:v>6.0845756008518403E-4</c:v>
                </c:pt>
                <c:pt idx="71">
                  <c:v>6.0845756008518403E-4</c:v>
                </c:pt>
                <c:pt idx="72">
                  <c:v>1.2169151201703683E-3</c:v>
                </c:pt>
                <c:pt idx="73">
                  <c:v>6.0845756008518403E-4</c:v>
                </c:pt>
                <c:pt idx="74">
                  <c:v>0</c:v>
                </c:pt>
                <c:pt idx="75">
                  <c:v>6.0845756008518403E-4</c:v>
                </c:pt>
                <c:pt idx="76">
                  <c:v>0</c:v>
                </c:pt>
                <c:pt idx="77">
                  <c:v>1.2169151201703683E-3</c:v>
                </c:pt>
                <c:pt idx="78">
                  <c:v>6.0845756008518403E-4</c:v>
                </c:pt>
                <c:pt idx="79">
                  <c:v>1.2169151201703683E-3</c:v>
                </c:pt>
                <c:pt idx="80">
                  <c:v>1.8253726802555524E-3</c:v>
                </c:pt>
                <c:pt idx="81">
                  <c:v>1.2169151201703683E-3</c:v>
                </c:pt>
                <c:pt idx="82">
                  <c:v>0</c:v>
                </c:pt>
                <c:pt idx="83">
                  <c:v>6.0845756008518403E-4</c:v>
                </c:pt>
                <c:pt idx="84">
                  <c:v>1.8253726802555524E-3</c:v>
                </c:pt>
                <c:pt idx="85">
                  <c:v>0</c:v>
                </c:pt>
                <c:pt idx="86">
                  <c:v>0</c:v>
                </c:pt>
                <c:pt idx="87">
                  <c:v>6.0845756008518403E-4</c:v>
                </c:pt>
                <c:pt idx="88">
                  <c:v>1.2169151201703683E-3</c:v>
                </c:pt>
                <c:pt idx="89">
                  <c:v>0</c:v>
                </c:pt>
                <c:pt idx="90">
                  <c:v>1.2169151201703683E-3</c:v>
                </c:pt>
                <c:pt idx="91">
                  <c:v>0</c:v>
                </c:pt>
                <c:pt idx="92">
                  <c:v>0</c:v>
                </c:pt>
                <c:pt idx="93">
                  <c:v>1.2169151201703683E-3</c:v>
                </c:pt>
                <c:pt idx="94">
                  <c:v>0</c:v>
                </c:pt>
                <c:pt idx="95">
                  <c:v>1.2169151201703683E-3</c:v>
                </c:pt>
                <c:pt idx="96">
                  <c:v>0</c:v>
                </c:pt>
                <c:pt idx="97">
                  <c:v>0</c:v>
                </c:pt>
                <c:pt idx="98">
                  <c:v>0</c:v>
                </c:pt>
                <c:pt idx="99">
                  <c:v>0</c:v>
                </c:pt>
                <c:pt idx="100">
                  <c:v>0</c:v>
                </c:pt>
                <c:pt idx="101">
                  <c:v>0</c:v>
                </c:pt>
                <c:pt idx="102">
                  <c:v>6.0845756008518403E-4</c:v>
                </c:pt>
                <c:pt idx="103">
                  <c:v>0</c:v>
                </c:pt>
                <c:pt idx="104">
                  <c:v>6.0845756008518403E-4</c:v>
                </c:pt>
                <c:pt idx="105">
                  <c:v>0</c:v>
                </c:pt>
                <c:pt idx="106">
                  <c:v>1.2169151201703683E-3</c:v>
                </c:pt>
                <c:pt idx="107">
                  <c:v>0</c:v>
                </c:pt>
                <c:pt idx="108">
                  <c:v>6.0845756008518403E-4</c:v>
                </c:pt>
                <c:pt idx="109">
                  <c:v>0</c:v>
                </c:pt>
                <c:pt idx="110">
                  <c:v>0</c:v>
                </c:pt>
                <c:pt idx="111">
                  <c:v>0</c:v>
                </c:pt>
                <c:pt idx="112">
                  <c:v>0</c:v>
                </c:pt>
                <c:pt idx="113">
                  <c:v>0</c:v>
                </c:pt>
                <c:pt idx="114">
                  <c:v>0</c:v>
                </c:pt>
                <c:pt idx="115">
                  <c:v>1.2169151201703683E-3</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6.0845756008518403E-4</c:v>
                </c:pt>
                <c:pt idx="131">
                  <c:v>0</c:v>
                </c:pt>
                <c:pt idx="132">
                  <c:v>0</c:v>
                </c:pt>
                <c:pt idx="133">
                  <c:v>6.0845756008518403E-4</c:v>
                </c:pt>
                <c:pt idx="134">
                  <c:v>0</c:v>
                </c:pt>
                <c:pt idx="135">
                  <c:v>0</c:v>
                </c:pt>
                <c:pt idx="136">
                  <c:v>6.0845756008518403E-4</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6.0845756008518403E-4</c:v>
                </c:pt>
                <c:pt idx="160">
                  <c:v>6.0845756008518403E-4</c:v>
                </c:pt>
                <c:pt idx="161">
                  <c:v>0</c:v>
                </c:pt>
                <c:pt idx="162">
                  <c:v>0</c:v>
                </c:pt>
                <c:pt idx="163">
                  <c:v>0</c:v>
                </c:pt>
                <c:pt idx="164">
                  <c:v>0</c:v>
                </c:pt>
                <c:pt idx="165">
                  <c:v>0</c:v>
                </c:pt>
                <c:pt idx="166">
                  <c:v>0</c:v>
                </c:pt>
                <c:pt idx="167">
                  <c:v>0</c:v>
                </c:pt>
                <c:pt idx="168">
                  <c:v>0</c:v>
                </c:pt>
                <c:pt idx="169">
                  <c:v>0</c:v>
                </c:pt>
                <c:pt idx="170">
                  <c:v>0</c:v>
                </c:pt>
                <c:pt idx="171">
                  <c:v>0</c:v>
                </c:pt>
                <c:pt idx="172">
                  <c:v>6.0845756008518403E-4</c:v>
                </c:pt>
                <c:pt idx="173">
                  <c:v>0</c:v>
                </c:pt>
                <c:pt idx="174">
                  <c:v>0</c:v>
                </c:pt>
                <c:pt idx="175">
                  <c:v>0</c:v>
                </c:pt>
                <c:pt idx="176">
                  <c:v>0</c:v>
                </c:pt>
                <c:pt idx="177">
                  <c:v>0</c:v>
                </c:pt>
                <c:pt idx="178">
                  <c:v>6.0845756008518403E-4</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6.0845756008518403E-4</c:v>
                </c:pt>
              </c:numCache>
            </c:numRef>
          </c:yVal>
        </c:ser>
        <c:axId val="123778560"/>
        <c:axId val="123780480"/>
      </c:scatterChart>
      <c:valAx>
        <c:axId val="123778560"/>
        <c:scaling>
          <c:orientation val="minMax"/>
          <c:max val="25"/>
          <c:min val="0"/>
        </c:scaling>
        <c:axPos val="b"/>
        <c:title>
          <c:tx>
            <c:rich>
              <a:bodyPr/>
              <a:lstStyle/>
              <a:p>
                <a:pPr>
                  <a:defRPr sz="1673" b="1" i="0" u="none" strike="noStrike" baseline="0">
                    <a:solidFill>
                      <a:srgbClr val="000000"/>
                    </a:solidFill>
                    <a:latin typeface="Times New Roman"/>
                    <a:ea typeface="Times New Roman"/>
                    <a:cs typeface="Times New Roman"/>
                  </a:defRPr>
                </a:pPr>
                <a:r>
                  <a:rPr lang="en-US" sz="1673" b="1" i="0" u="none" strike="noStrike" baseline="0">
                    <a:solidFill>
                      <a:srgbClr val="000000"/>
                    </a:solidFill>
                    <a:latin typeface="Times New Roman"/>
                    <a:cs typeface="Times New Roman"/>
                  </a:rPr>
                  <a:t>Stream flow (m</a:t>
                </a:r>
                <a:r>
                  <a:rPr lang="en-US" sz="1673" b="1" i="0" u="none" strike="noStrike" baseline="30000">
                    <a:solidFill>
                      <a:srgbClr val="000000"/>
                    </a:solidFill>
                    <a:latin typeface="Times New Roman"/>
                    <a:cs typeface="Times New Roman"/>
                  </a:rPr>
                  <a:t>3</a:t>
                </a:r>
                <a:r>
                  <a:rPr lang="en-US" sz="1673" b="1" i="0" u="none" strike="noStrike" baseline="0">
                    <a:solidFill>
                      <a:srgbClr val="000000"/>
                    </a:solidFill>
                    <a:latin typeface="Times New Roman"/>
                    <a:cs typeface="Times New Roman"/>
                  </a:rPr>
                  <a:t>/s)</a:t>
                </a:r>
              </a:p>
            </c:rich>
          </c:tx>
          <c:layout>
            <c:manualLayout>
              <c:xMode val="edge"/>
              <c:yMode val="edge"/>
              <c:x val="0.49646393210749651"/>
              <c:y val="0.88402061855670111"/>
            </c:manualLayout>
          </c:layout>
          <c:spPr>
            <a:noFill/>
            <a:ln w="32076">
              <a:noFill/>
            </a:ln>
          </c:spPr>
        </c:title>
        <c:numFmt formatCode="General" sourceLinked="1"/>
        <c:minorTickMark val="out"/>
        <c:tickLblPos val="nextTo"/>
        <c:spPr>
          <a:ln w="4009">
            <a:solidFill>
              <a:srgbClr val="000000"/>
            </a:solidFill>
            <a:prstDash val="solid"/>
          </a:ln>
        </c:spPr>
        <c:txPr>
          <a:bodyPr rot="0" vert="horz"/>
          <a:lstStyle/>
          <a:p>
            <a:pPr>
              <a:defRPr sz="2620" b="0" i="0" u="none" strike="noStrike" baseline="0">
                <a:solidFill>
                  <a:srgbClr val="000000"/>
                </a:solidFill>
                <a:latin typeface="Times New Roman"/>
                <a:ea typeface="Times New Roman"/>
                <a:cs typeface="Times New Roman"/>
              </a:defRPr>
            </a:pPr>
            <a:endParaRPr lang="en-US"/>
          </a:p>
        </c:txPr>
        <c:crossAx val="123780480"/>
        <c:crosses val="autoZero"/>
        <c:crossBetween val="midCat"/>
      </c:valAx>
      <c:valAx>
        <c:axId val="123780480"/>
        <c:scaling>
          <c:orientation val="minMax"/>
        </c:scaling>
        <c:axPos val="l"/>
        <c:title>
          <c:tx>
            <c:rich>
              <a:bodyPr/>
              <a:lstStyle/>
              <a:p>
                <a:pPr>
                  <a:defRPr sz="2021" b="1" i="0" u="none" strike="noStrike" baseline="0">
                    <a:solidFill>
                      <a:srgbClr val="000000"/>
                    </a:solidFill>
                    <a:latin typeface="Times New Roman"/>
                    <a:ea typeface="Times New Roman"/>
                    <a:cs typeface="Times New Roman"/>
                  </a:defRPr>
                </a:pPr>
                <a:r>
                  <a:rPr lang="en-US" sz="2021" b="1" i="0" u="none" strike="noStrike" baseline="0">
                    <a:solidFill>
                      <a:srgbClr val="000000"/>
                    </a:solidFill>
                    <a:latin typeface="Times New Roman"/>
                    <a:cs typeface="Times New Roman"/>
                  </a:rPr>
                  <a:t>probability/(m</a:t>
                </a:r>
                <a:r>
                  <a:rPr lang="en-US" sz="2021" b="1" i="0" u="none" strike="noStrike" baseline="30000">
                    <a:solidFill>
                      <a:srgbClr val="000000"/>
                    </a:solidFill>
                    <a:latin typeface="Times New Roman"/>
                    <a:cs typeface="Times New Roman"/>
                  </a:rPr>
                  <a:t>3</a:t>
                </a:r>
                <a:r>
                  <a:rPr lang="en-US" sz="2021" b="1" i="0" u="none" strike="noStrike" baseline="0">
                    <a:solidFill>
                      <a:srgbClr val="000000"/>
                    </a:solidFill>
                    <a:latin typeface="Times New Roman"/>
                    <a:cs typeface="Times New Roman"/>
                  </a:rPr>
                  <a:t>/s)</a:t>
                </a:r>
              </a:p>
            </c:rich>
          </c:tx>
          <c:layout>
            <c:manualLayout>
              <c:xMode val="edge"/>
              <c:yMode val="edge"/>
              <c:x val="6.364922206506364E-2"/>
              <c:y val="0.1829896907216495"/>
            </c:manualLayout>
          </c:layout>
          <c:spPr>
            <a:noFill/>
            <a:ln w="32076">
              <a:noFill/>
            </a:ln>
          </c:spPr>
        </c:title>
        <c:numFmt formatCode="General" sourceLinked="1"/>
        <c:tickLblPos val="nextTo"/>
        <c:spPr>
          <a:ln w="4009">
            <a:solidFill>
              <a:srgbClr val="000000"/>
            </a:solidFill>
            <a:prstDash val="solid"/>
          </a:ln>
        </c:spPr>
        <c:txPr>
          <a:bodyPr rot="0" vert="horz"/>
          <a:lstStyle/>
          <a:p>
            <a:pPr>
              <a:defRPr sz="2620" b="0" i="0" u="none" strike="noStrike" baseline="0">
                <a:solidFill>
                  <a:srgbClr val="000000"/>
                </a:solidFill>
                <a:latin typeface="Times New Roman"/>
                <a:ea typeface="Times New Roman"/>
                <a:cs typeface="Times New Roman"/>
              </a:defRPr>
            </a:pPr>
            <a:endParaRPr lang="en-US"/>
          </a:p>
        </c:txPr>
        <c:crossAx val="123778560"/>
        <c:crosses val="autoZero"/>
        <c:crossBetween val="midCat"/>
      </c:valAx>
      <c:spPr>
        <a:noFill/>
        <a:ln w="4009">
          <a:solidFill>
            <a:srgbClr val="000000"/>
          </a:solidFill>
          <a:prstDash val="solid"/>
        </a:ln>
      </c:spPr>
    </c:plotArea>
    <c:plotVisOnly val="1"/>
    <c:dispBlanksAs val="gap"/>
  </c:chart>
  <c:spPr>
    <a:noFill/>
    <a:ln>
      <a:noFill/>
    </a:ln>
  </c:spPr>
  <c:txPr>
    <a:bodyPr/>
    <a:lstStyle/>
    <a:p>
      <a:pPr>
        <a:defRPr sz="2999" b="0" i="0" u="none" strike="noStrike" baseline="0">
          <a:solidFill>
            <a:srgbClr val="000000"/>
          </a:solidFill>
          <a:latin typeface="Times New Roman"/>
          <a:ea typeface="Times New Roman"/>
          <a:cs typeface="Times New Roman"/>
        </a:defRPr>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layoutTarget val="inner"/>
          <c:xMode val="edge"/>
          <c:yMode val="edge"/>
          <c:x val="0.2511210762331838"/>
          <c:y val="5.4590570719602986E-2"/>
          <c:w val="0.70179372197309431"/>
          <c:h val="0.66997518610421858"/>
        </c:manualLayout>
      </c:layout>
      <c:scatterChart>
        <c:scatterStyle val="lineMarker"/>
        <c:ser>
          <c:idx val="0"/>
          <c:order val="0"/>
          <c:tx>
            <c:strRef>
              <c:f>'Fall Creek Max'!$N$1</c:f>
              <c:strCache>
                <c:ptCount val="1"/>
                <c:pt idx="0">
                  <c:v>discharge (m^3/s)</c:v>
                </c:pt>
              </c:strCache>
            </c:strRef>
          </c:tx>
          <c:spPr>
            <a:ln w="35748">
              <a:noFill/>
            </a:ln>
          </c:spPr>
          <c:marker>
            <c:symbol val="diamond"/>
            <c:size val="6"/>
            <c:spPr>
              <a:solidFill>
                <a:srgbClr val="000080"/>
              </a:solidFill>
              <a:ln>
                <a:solidFill>
                  <a:srgbClr val="000080"/>
                </a:solidFill>
                <a:prstDash val="solid"/>
              </a:ln>
            </c:spPr>
          </c:marker>
          <c:xVal>
            <c:numRef>
              <c:f>'Fall Creek Max'!$M$2:$M$70</c:f>
              <c:numCache>
                <c:formatCode>0.00</c:formatCode>
                <c:ptCount val="69"/>
                <c:pt idx="0">
                  <c:v>1.4285714285714285E-2</c:v>
                </c:pt>
                <c:pt idx="1">
                  <c:v>2.8571428571428574E-2</c:v>
                </c:pt>
                <c:pt idx="2">
                  <c:v>4.2857142857142871E-2</c:v>
                </c:pt>
                <c:pt idx="3">
                  <c:v>5.7142857142857141E-2</c:v>
                </c:pt>
                <c:pt idx="4">
                  <c:v>7.1428571428571425E-2</c:v>
                </c:pt>
                <c:pt idx="5">
                  <c:v>8.5714285714285715E-2</c:v>
                </c:pt>
                <c:pt idx="6">
                  <c:v>0.1</c:v>
                </c:pt>
                <c:pt idx="7">
                  <c:v>0.1142857142857143</c:v>
                </c:pt>
                <c:pt idx="8">
                  <c:v>0.12857142857142859</c:v>
                </c:pt>
                <c:pt idx="9">
                  <c:v>0.1428571428571429</c:v>
                </c:pt>
                <c:pt idx="10">
                  <c:v>0.15714285714285717</c:v>
                </c:pt>
                <c:pt idx="11">
                  <c:v>0.1714285714285714</c:v>
                </c:pt>
                <c:pt idx="12">
                  <c:v>0.18571428571428578</c:v>
                </c:pt>
                <c:pt idx="13">
                  <c:v>0.2</c:v>
                </c:pt>
                <c:pt idx="14">
                  <c:v>0.21428571428571427</c:v>
                </c:pt>
                <c:pt idx="15">
                  <c:v>0.22857142857142859</c:v>
                </c:pt>
                <c:pt idx="16">
                  <c:v>0.24285714285714291</c:v>
                </c:pt>
                <c:pt idx="17">
                  <c:v>0.25714285714285717</c:v>
                </c:pt>
                <c:pt idx="18">
                  <c:v>0.27142857142857146</c:v>
                </c:pt>
                <c:pt idx="19">
                  <c:v>0.28571428571428581</c:v>
                </c:pt>
                <c:pt idx="20">
                  <c:v>0.30000000000000004</c:v>
                </c:pt>
                <c:pt idx="21">
                  <c:v>0.31428571428571433</c:v>
                </c:pt>
                <c:pt idx="22">
                  <c:v>0.32857142857142857</c:v>
                </c:pt>
                <c:pt idx="23">
                  <c:v>0.34285714285714286</c:v>
                </c:pt>
                <c:pt idx="24">
                  <c:v>0.35714285714285726</c:v>
                </c:pt>
                <c:pt idx="25">
                  <c:v>0.37142857142857155</c:v>
                </c:pt>
                <c:pt idx="26">
                  <c:v>0.3857142857142859</c:v>
                </c:pt>
                <c:pt idx="27">
                  <c:v>0.4</c:v>
                </c:pt>
                <c:pt idx="28">
                  <c:v>0.41428571428571431</c:v>
                </c:pt>
                <c:pt idx="29">
                  <c:v>0.42857142857142855</c:v>
                </c:pt>
                <c:pt idx="30">
                  <c:v>0.44285714285714284</c:v>
                </c:pt>
                <c:pt idx="31">
                  <c:v>0.45714285714285724</c:v>
                </c:pt>
                <c:pt idx="32">
                  <c:v>0.47142857142857147</c:v>
                </c:pt>
                <c:pt idx="33">
                  <c:v>0.48571428571428582</c:v>
                </c:pt>
                <c:pt idx="34">
                  <c:v>0.5</c:v>
                </c:pt>
                <c:pt idx="35">
                  <c:v>0.51428571428571423</c:v>
                </c:pt>
                <c:pt idx="36">
                  <c:v>0.52857142857142869</c:v>
                </c:pt>
                <c:pt idx="37">
                  <c:v>0.5428571428571427</c:v>
                </c:pt>
                <c:pt idx="38">
                  <c:v>0.55714285714285727</c:v>
                </c:pt>
                <c:pt idx="39">
                  <c:v>0.57142857142857162</c:v>
                </c:pt>
                <c:pt idx="40">
                  <c:v>0.58571428571428552</c:v>
                </c:pt>
                <c:pt idx="41">
                  <c:v>0.60000000000000009</c:v>
                </c:pt>
                <c:pt idx="42">
                  <c:v>0.61428571428571443</c:v>
                </c:pt>
                <c:pt idx="43">
                  <c:v>0.62857142857142878</c:v>
                </c:pt>
                <c:pt idx="44">
                  <c:v>0.6428571428571429</c:v>
                </c:pt>
                <c:pt idx="45">
                  <c:v>0.65714285714285725</c:v>
                </c:pt>
                <c:pt idx="46">
                  <c:v>0.67142857142857171</c:v>
                </c:pt>
                <c:pt idx="47">
                  <c:v>0.68571428571428561</c:v>
                </c:pt>
                <c:pt idx="48">
                  <c:v>0.70000000000000007</c:v>
                </c:pt>
                <c:pt idx="49">
                  <c:v>0.71428571428571441</c:v>
                </c:pt>
                <c:pt idx="50">
                  <c:v>0.72857142857142865</c:v>
                </c:pt>
                <c:pt idx="51">
                  <c:v>0.74285714285714288</c:v>
                </c:pt>
                <c:pt idx="52">
                  <c:v>0.75714285714285723</c:v>
                </c:pt>
                <c:pt idx="53">
                  <c:v>0.7714285714285718</c:v>
                </c:pt>
                <c:pt idx="54">
                  <c:v>0.78571428571428559</c:v>
                </c:pt>
                <c:pt idx="55">
                  <c:v>0.8</c:v>
                </c:pt>
                <c:pt idx="56">
                  <c:v>0.81428571428571439</c:v>
                </c:pt>
                <c:pt idx="57">
                  <c:v>0.82857142857142863</c:v>
                </c:pt>
                <c:pt idx="58">
                  <c:v>0.84285714285714286</c:v>
                </c:pt>
                <c:pt idx="59">
                  <c:v>0.85714285714285721</c:v>
                </c:pt>
                <c:pt idx="60">
                  <c:v>0.87142857142857166</c:v>
                </c:pt>
                <c:pt idx="61">
                  <c:v>0.88571428571428557</c:v>
                </c:pt>
                <c:pt idx="62">
                  <c:v>0.9</c:v>
                </c:pt>
                <c:pt idx="63">
                  <c:v>0.91428571428571437</c:v>
                </c:pt>
                <c:pt idx="64">
                  <c:v>0.9285714285714286</c:v>
                </c:pt>
                <c:pt idx="65">
                  <c:v>0.94285714285714273</c:v>
                </c:pt>
                <c:pt idx="66">
                  <c:v>0.9571428571428573</c:v>
                </c:pt>
                <c:pt idx="67">
                  <c:v>0.97142857142857164</c:v>
                </c:pt>
                <c:pt idx="68">
                  <c:v>0.98571428571428565</c:v>
                </c:pt>
              </c:numCache>
            </c:numRef>
          </c:xVal>
          <c:yVal>
            <c:numRef>
              <c:f>'Fall Creek Max'!$N$2:$N$70</c:f>
              <c:numCache>
                <c:formatCode>General</c:formatCode>
                <c:ptCount val="69"/>
                <c:pt idx="0">
                  <c:v>438.65000000000003</c:v>
                </c:pt>
                <c:pt idx="1">
                  <c:v>336.77</c:v>
                </c:pt>
                <c:pt idx="2">
                  <c:v>161.02700000000002</c:v>
                </c:pt>
                <c:pt idx="3">
                  <c:v>160.178</c:v>
                </c:pt>
                <c:pt idx="4">
                  <c:v>150.55600000000001</c:v>
                </c:pt>
                <c:pt idx="5">
                  <c:v>150.27299999999997</c:v>
                </c:pt>
                <c:pt idx="6">
                  <c:v>146.59399999999999</c:v>
                </c:pt>
                <c:pt idx="7">
                  <c:v>144.89600000000002</c:v>
                </c:pt>
                <c:pt idx="8">
                  <c:v>142.63200000000001</c:v>
                </c:pt>
                <c:pt idx="9">
                  <c:v>142.34900000000002</c:v>
                </c:pt>
                <c:pt idx="10">
                  <c:v>141.5</c:v>
                </c:pt>
                <c:pt idx="11">
                  <c:v>133.29299999999998</c:v>
                </c:pt>
                <c:pt idx="12">
                  <c:v>131.87800000000001</c:v>
                </c:pt>
                <c:pt idx="13">
                  <c:v>131.029</c:v>
                </c:pt>
                <c:pt idx="14">
                  <c:v>129.33100000000002</c:v>
                </c:pt>
                <c:pt idx="15">
                  <c:v>128.76499999999999</c:v>
                </c:pt>
                <c:pt idx="16">
                  <c:v>126.50099999999999</c:v>
                </c:pt>
                <c:pt idx="17">
                  <c:v>126.50099999999999</c:v>
                </c:pt>
                <c:pt idx="18">
                  <c:v>124.52</c:v>
                </c:pt>
                <c:pt idx="19">
                  <c:v>121.69</c:v>
                </c:pt>
                <c:pt idx="20">
                  <c:v>114.33199999999999</c:v>
                </c:pt>
                <c:pt idx="21">
                  <c:v>112.068</c:v>
                </c:pt>
                <c:pt idx="22">
                  <c:v>110.08699999999999</c:v>
                </c:pt>
                <c:pt idx="23">
                  <c:v>105.559</c:v>
                </c:pt>
                <c:pt idx="24">
                  <c:v>99.332999999999998</c:v>
                </c:pt>
                <c:pt idx="25">
                  <c:v>98.483999999999995</c:v>
                </c:pt>
                <c:pt idx="26">
                  <c:v>97.069000000000003</c:v>
                </c:pt>
                <c:pt idx="27">
                  <c:v>96.786000000000001</c:v>
                </c:pt>
                <c:pt idx="28">
                  <c:v>96.22</c:v>
                </c:pt>
                <c:pt idx="29">
                  <c:v>95.370999999999981</c:v>
                </c:pt>
                <c:pt idx="30">
                  <c:v>94.521999999999991</c:v>
                </c:pt>
                <c:pt idx="31">
                  <c:v>93.672999999999988</c:v>
                </c:pt>
                <c:pt idx="32">
                  <c:v>91.125999999999976</c:v>
                </c:pt>
                <c:pt idx="33">
                  <c:v>88.012999999999991</c:v>
                </c:pt>
                <c:pt idx="34">
                  <c:v>87.447000000000017</c:v>
                </c:pt>
                <c:pt idx="35">
                  <c:v>85.465999999999994</c:v>
                </c:pt>
                <c:pt idx="36">
                  <c:v>84.9</c:v>
                </c:pt>
                <c:pt idx="37">
                  <c:v>84.334000000000003</c:v>
                </c:pt>
                <c:pt idx="38">
                  <c:v>83.485000000000014</c:v>
                </c:pt>
                <c:pt idx="39">
                  <c:v>83.202000000000012</c:v>
                </c:pt>
                <c:pt idx="40">
                  <c:v>82.918999999999997</c:v>
                </c:pt>
                <c:pt idx="41">
                  <c:v>82.635999999999981</c:v>
                </c:pt>
                <c:pt idx="42">
                  <c:v>80.371999999999986</c:v>
                </c:pt>
                <c:pt idx="43">
                  <c:v>77.824999999999989</c:v>
                </c:pt>
                <c:pt idx="44">
                  <c:v>76.975999999999999</c:v>
                </c:pt>
                <c:pt idx="45">
                  <c:v>73.013999999999996</c:v>
                </c:pt>
                <c:pt idx="46">
                  <c:v>70.75</c:v>
                </c:pt>
                <c:pt idx="47">
                  <c:v>70.183999999999983</c:v>
                </c:pt>
                <c:pt idx="48">
                  <c:v>69.051999999999992</c:v>
                </c:pt>
                <c:pt idx="49">
                  <c:v>68.48599999999999</c:v>
                </c:pt>
                <c:pt idx="50">
                  <c:v>66.787999999999997</c:v>
                </c:pt>
                <c:pt idx="51">
                  <c:v>63.957999999999998</c:v>
                </c:pt>
                <c:pt idx="52">
                  <c:v>63.957999999999998</c:v>
                </c:pt>
                <c:pt idx="53">
                  <c:v>63.392000000000003</c:v>
                </c:pt>
                <c:pt idx="54">
                  <c:v>62.826000000000001</c:v>
                </c:pt>
                <c:pt idx="55">
                  <c:v>62.260000000000005</c:v>
                </c:pt>
                <c:pt idx="56">
                  <c:v>61.411000000000001</c:v>
                </c:pt>
                <c:pt idx="57">
                  <c:v>60.844999999999999</c:v>
                </c:pt>
                <c:pt idx="58">
                  <c:v>56.883000000000003</c:v>
                </c:pt>
                <c:pt idx="59">
                  <c:v>53.77</c:v>
                </c:pt>
                <c:pt idx="60">
                  <c:v>53.204000000000001</c:v>
                </c:pt>
                <c:pt idx="61">
                  <c:v>51.506</c:v>
                </c:pt>
                <c:pt idx="62">
                  <c:v>50.091000000000001</c:v>
                </c:pt>
                <c:pt idx="63">
                  <c:v>48.393000000000001</c:v>
                </c:pt>
                <c:pt idx="64">
                  <c:v>48.11</c:v>
                </c:pt>
                <c:pt idx="65">
                  <c:v>46.695000000000007</c:v>
                </c:pt>
                <c:pt idx="66">
                  <c:v>44.997</c:v>
                </c:pt>
                <c:pt idx="67">
                  <c:v>43.865000000000002</c:v>
                </c:pt>
                <c:pt idx="68">
                  <c:v>31.130000000000003</c:v>
                </c:pt>
              </c:numCache>
            </c:numRef>
          </c:yVal>
        </c:ser>
        <c:axId val="123771904"/>
        <c:axId val="48784128"/>
      </c:scatterChart>
      <c:valAx>
        <c:axId val="123771904"/>
        <c:scaling>
          <c:orientation val="minMax"/>
          <c:max val="1"/>
        </c:scaling>
        <c:axPos val="b"/>
        <c:title>
          <c:tx>
            <c:rich>
              <a:bodyPr/>
              <a:lstStyle/>
              <a:p>
                <a:pPr>
                  <a:defRPr sz="2252" b="0" i="0" u="none" strike="noStrike" baseline="0">
                    <a:solidFill>
                      <a:srgbClr val="000000"/>
                    </a:solidFill>
                    <a:latin typeface="Times New Roman"/>
                    <a:ea typeface="Times New Roman"/>
                    <a:cs typeface="Times New Roman"/>
                  </a:defRPr>
                </a:pPr>
                <a:r>
                  <a:t>Empirical Exceedance Probability</a:t>
                </a:r>
              </a:p>
            </c:rich>
          </c:tx>
          <c:layout>
            <c:manualLayout>
              <c:xMode val="edge"/>
              <c:yMode val="edge"/>
              <c:x val="0.22421524663677134"/>
              <c:y val="0.86848635235732008"/>
            </c:manualLayout>
          </c:layout>
          <c:spPr>
            <a:noFill/>
            <a:ln w="31776">
              <a:noFill/>
            </a:ln>
          </c:spPr>
        </c:title>
        <c:numFmt formatCode="0.0" sourceLinked="0"/>
        <c:majorTickMark val="cross"/>
        <c:minorTickMark val="cross"/>
        <c:tickLblPos val="nextTo"/>
        <c:spPr>
          <a:ln w="3972">
            <a:solidFill>
              <a:srgbClr val="000000"/>
            </a:solidFill>
            <a:prstDash val="solid"/>
          </a:ln>
        </c:spPr>
        <c:txPr>
          <a:bodyPr rot="0" vert="horz"/>
          <a:lstStyle/>
          <a:p>
            <a:pPr>
              <a:defRPr sz="2252" b="0" i="0" u="none" strike="noStrike" baseline="0">
                <a:solidFill>
                  <a:srgbClr val="000000"/>
                </a:solidFill>
                <a:latin typeface="Times New Roman"/>
                <a:ea typeface="Times New Roman"/>
                <a:cs typeface="Times New Roman"/>
              </a:defRPr>
            </a:pPr>
            <a:endParaRPr lang="en-US"/>
          </a:p>
        </c:txPr>
        <c:crossAx val="48784128"/>
        <c:crosses val="autoZero"/>
        <c:crossBetween val="midCat"/>
        <c:majorUnit val="0.2"/>
        <c:minorUnit val="0.05"/>
      </c:valAx>
      <c:valAx>
        <c:axId val="48784128"/>
        <c:scaling>
          <c:orientation val="minMax"/>
        </c:scaling>
        <c:axPos val="l"/>
        <c:title>
          <c:tx>
            <c:rich>
              <a:bodyPr/>
              <a:lstStyle/>
              <a:p>
                <a:pPr>
                  <a:defRPr sz="2252" b="0" i="0" u="none" strike="noStrike" baseline="0">
                    <a:solidFill>
                      <a:srgbClr val="000000"/>
                    </a:solidFill>
                    <a:latin typeface="Times New Roman"/>
                    <a:ea typeface="Times New Roman"/>
                    <a:cs typeface="Times New Roman"/>
                  </a:defRPr>
                </a:pPr>
                <a:r>
                  <a:rPr lang="en-US" sz="2252" b="0" i="0" u="none" strike="noStrike" baseline="0">
                    <a:solidFill>
                      <a:srgbClr val="000000"/>
                    </a:solidFill>
                    <a:latin typeface="Times New Roman"/>
                    <a:cs typeface="Times New Roman"/>
                  </a:rPr>
                  <a:t>Discharge (m</a:t>
                </a:r>
                <a:r>
                  <a:rPr lang="en-US" sz="2252" b="0" i="0" u="none" strike="noStrike" baseline="30000">
                    <a:solidFill>
                      <a:srgbClr val="000000"/>
                    </a:solidFill>
                    <a:latin typeface="Times New Roman"/>
                    <a:cs typeface="Times New Roman"/>
                  </a:rPr>
                  <a:t>3</a:t>
                </a:r>
                <a:r>
                  <a:rPr lang="en-US" sz="2252" b="0" i="0" u="none" strike="noStrike" baseline="0">
                    <a:solidFill>
                      <a:srgbClr val="000000"/>
                    </a:solidFill>
                    <a:latin typeface="Times New Roman"/>
                    <a:cs typeface="Times New Roman"/>
                  </a:rPr>
                  <a:t>/s)</a:t>
                </a:r>
              </a:p>
            </c:rich>
          </c:tx>
          <c:layout>
            <c:manualLayout>
              <c:xMode val="edge"/>
              <c:yMode val="edge"/>
              <c:x val="0"/>
              <c:y val="0.17866004962779158"/>
            </c:manualLayout>
          </c:layout>
          <c:spPr>
            <a:noFill/>
            <a:ln w="31776">
              <a:noFill/>
            </a:ln>
          </c:spPr>
        </c:title>
        <c:numFmt formatCode="General" sourceLinked="1"/>
        <c:majorTickMark val="cross"/>
        <c:tickLblPos val="nextTo"/>
        <c:spPr>
          <a:ln w="3972">
            <a:solidFill>
              <a:srgbClr val="000000"/>
            </a:solidFill>
            <a:prstDash val="solid"/>
          </a:ln>
        </c:spPr>
        <c:txPr>
          <a:bodyPr rot="0" vert="horz"/>
          <a:lstStyle/>
          <a:p>
            <a:pPr>
              <a:defRPr sz="2252" b="0" i="0" u="none" strike="noStrike" baseline="0">
                <a:solidFill>
                  <a:srgbClr val="000000"/>
                </a:solidFill>
                <a:latin typeface="Times New Roman"/>
                <a:ea typeface="Times New Roman"/>
                <a:cs typeface="Times New Roman"/>
              </a:defRPr>
            </a:pPr>
            <a:endParaRPr lang="en-US"/>
          </a:p>
        </c:txPr>
        <c:crossAx val="123771904"/>
        <c:crosses val="autoZero"/>
        <c:crossBetween val="midCat"/>
      </c:valAx>
      <c:spPr>
        <a:noFill/>
        <a:ln w="15888">
          <a:solidFill>
            <a:srgbClr val="808080"/>
          </a:solidFill>
          <a:prstDash val="solid"/>
        </a:ln>
      </c:spPr>
    </c:plotArea>
    <c:plotVisOnly val="1"/>
    <c:dispBlanksAs val="gap"/>
  </c:chart>
  <c:spPr>
    <a:noFill/>
    <a:ln>
      <a:noFill/>
    </a:ln>
  </c:spPr>
  <c:txPr>
    <a:bodyPr/>
    <a:lstStyle/>
    <a:p>
      <a:pPr>
        <a:defRPr sz="2252" b="0" i="0" u="none" strike="noStrike" baseline="0">
          <a:solidFill>
            <a:srgbClr val="000000"/>
          </a:solidFill>
          <a:latin typeface="Times New Roman"/>
          <a:ea typeface="Times New Roman"/>
          <a:cs typeface="Times New Roman"/>
        </a:defRPr>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2.3605150214592276E-2"/>
          <c:y val="4.2801556420233464E-2"/>
          <c:w val="0.94635193133047224"/>
          <c:h val="0.9221789883268483"/>
        </c:manualLayout>
      </c:layout>
      <c:barChart>
        <c:barDir val="col"/>
        <c:grouping val="clustered"/>
        <c:axId val="48790528"/>
        <c:axId val="48800512"/>
      </c:barChart>
      <c:catAx>
        <c:axId val="48790528"/>
        <c:scaling>
          <c:orientation val="minMax"/>
        </c:scaling>
        <c:axPos val="b"/>
        <c:tickLblPos val="nextTo"/>
        <c:spPr>
          <a:ln w="5738">
            <a:solidFill>
              <a:schemeClr val="tx1"/>
            </a:solidFill>
            <a:prstDash val="solid"/>
          </a:ln>
        </c:spPr>
        <c:txPr>
          <a:bodyPr rot="0" vert="horz"/>
          <a:lstStyle/>
          <a:p>
            <a:pPr>
              <a:defRPr sz="768" b="0" i="0" u="none" strike="noStrike" baseline="0">
                <a:solidFill>
                  <a:schemeClr val="tx1"/>
                </a:solidFill>
                <a:latin typeface="Arial"/>
                <a:ea typeface="Arial"/>
                <a:cs typeface="Arial"/>
              </a:defRPr>
            </a:pPr>
            <a:endParaRPr lang="en-US"/>
          </a:p>
        </c:txPr>
        <c:crossAx val="48800512"/>
        <c:crosses val="autoZero"/>
        <c:auto val="1"/>
        <c:lblAlgn val="ctr"/>
        <c:lblOffset val="100"/>
        <c:tickMarkSkip val="1"/>
      </c:catAx>
      <c:valAx>
        <c:axId val="48800512"/>
        <c:scaling>
          <c:orientation val="minMax"/>
        </c:scaling>
        <c:axPos val="l"/>
        <c:majorGridlines>
          <c:spPr>
            <a:ln w="5738">
              <a:solidFill>
                <a:schemeClr val="tx1"/>
              </a:solidFill>
              <a:prstDash val="solid"/>
            </a:ln>
          </c:spPr>
        </c:majorGridlines>
        <c:tickLblPos val="nextTo"/>
        <c:spPr>
          <a:ln w="5738">
            <a:solidFill>
              <a:schemeClr val="tx1"/>
            </a:solidFill>
            <a:prstDash val="solid"/>
          </a:ln>
        </c:spPr>
        <c:txPr>
          <a:bodyPr rot="0" vert="horz"/>
          <a:lstStyle/>
          <a:p>
            <a:pPr>
              <a:defRPr sz="768" b="0" i="0" u="none" strike="noStrike" baseline="0">
                <a:solidFill>
                  <a:schemeClr val="tx1"/>
                </a:solidFill>
                <a:latin typeface="Arial"/>
                <a:ea typeface="Arial"/>
                <a:cs typeface="Arial"/>
              </a:defRPr>
            </a:pPr>
            <a:endParaRPr lang="en-US"/>
          </a:p>
        </c:txPr>
        <c:crossAx val="48790528"/>
        <c:crosses val="autoZero"/>
        <c:crossBetween val="between"/>
      </c:valAx>
      <c:spPr>
        <a:solidFill>
          <a:srgbClr val="C0C0C0"/>
        </a:solidFill>
        <a:ln w="22953">
          <a:solidFill>
            <a:srgbClr val="808080"/>
          </a:solidFill>
          <a:prstDash val="solid"/>
        </a:ln>
      </c:spPr>
    </c:plotArea>
    <c:legend>
      <c:legendPos val="r"/>
      <c:layout>
        <c:manualLayout>
          <c:xMode val="edge"/>
          <c:yMode val="edge"/>
          <c:x val="0.99141630901287547"/>
          <c:y val="0.49805447470817127"/>
          <c:w val="0"/>
          <c:h val="3.8910505836575876E-3"/>
        </c:manualLayout>
      </c:layout>
      <c:spPr>
        <a:solidFill>
          <a:schemeClr val="bg1"/>
        </a:solidFill>
        <a:ln w="5738">
          <a:solidFill>
            <a:schemeClr val="tx1"/>
          </a:solidFill>
          <a:prstDash val="solid"/>
        </a:ln>
      </c:spPr>
      <c:txPr>
        <a:bodyPr/>
        <a:lstStyle/>
        <a:p>
          <a:pPr>
            <a:defRPr sz="705" b="0" i="0" u="none" strike="noStrike" baseline="0">
              <a:solidFill>
                <a:schemeClr val="tx1"/>
              </a:solidFill>
              <a:latin typeface="Arial"/>
              <a:ea typeface="Arial"/>
              <a:cs typeface="Arial"/>
            </a:defRPr>
          </a:pPr>
          <a:endParaRPr lang="en-US"/>
        </a:p>
      </c:txPr>
    </c:legend>
    <c:plotVisOnly val="1"/>
    <c:dispBlanksAs val="gap"/>
  </c:chart>
  <c:spPr>
    <a:noFill/>
    <a:ln>
      <a:noFill/>
    </a:ln>
  </c:spPr>
  <c:txPr>
    <a:bodyPr/>
    <a:lstStyle/>
    <a:p>
      <a:pPr>
        <a:defRPr sz="768" b="0" i="0" u="none" strike="noStrike" baseline="0">
          <a:solidFill>
            <a:schemeClr val="tx1"/>
          </a:solidFill>
          <a:latin typeface="Arial"/>
          <a:ea typeface="Arial"/>
          <a:cs typeface="Arial"/>
        </a:defRPr>
      </a:pPr>
      <a:endParaRPr lang="en-US"/>
    </a:p>
  </c:txPr>
  <c:externalData r:id="rId1"/>
  <c:userShapes r:id="rId2"/>
</c:chartSpace>
</file>

<file path=ppt/charts/chart6.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0.15450659966239408"/>
          <c:y val="0.13008181720741713"/>
          <c:w val="0.77467892330728139"/>
          <c:h val="0.55691277991925447"/>
        </c:manualLayout>
      </c:layout>
      <c:scatterChart>
        <c:scatterStyle val="lineMarker"/>
        <c:ser>
          <c:idx val="0"/>
          <c:order val="0"/>
          <c:spPr>
            <a:ln w="28575">
              <a:noFill/>
            </a:ln>
          </c:spPr>
          <c:marker>
            <c:symbol val="none"/>
          </c:marker>
          <c:trendline>
            <c:spPr>
              <a:ln w="38100">
                <a:solidFill>
                  <a:schemeClr val="accent1"/>
                </a:solidFill>
                <a:prstDash val="solid"/>
              </a:ln>
            </c:spPr>
            <c:trendlineType val="poly"/>
            <c:order val="4"/>
          </c:trendline>
          <c:xVal>
            <c:numRef>
              <c:f>Sheet1!$C$6:$C$14</c:f>
              <c:numCache>
                <c:formatCode>General</c:formatCode>
                <c:ptCount val="9"/>
                <c:pt idx="0">
                  <c:v>0</c:v>
                </c:pt>
                <c:pt idx="1">
                  <c:v>129.49950000000001</c:v>
                </c:pt>
                <c:pt idx="2">
                  <c:v>258.99899999999985</c:v>
                </c:pt>
                <c:pt idx="3">
                  <c:v>388.49849999999986</c:v>
                </c:pt>
                <c:pt idx="4">
                  <c:v>517.99799999999982</c:v>
                </c:pt>
                <c:pt idx="5">
                  <c:v>647.49749999999983</c:v>
                </c:pt>
                <c:pt idx="6">
                  <c:v>776.99699999999996</c:v>
                </c:pt>
                <c:pt idx="7">
                  <c:v>906.49649999999997</c:v>
                </c:pt>
                <c:pt idx="8">
                  <c:v>1035.9960000000001</c:v>
                </c:pt>
              </c:numCache>
            </c:numRef>
          </c:xVal>
          <c:yVal>
            <c:numRef>
              <c:f>Sheet1!$D$6:$D$14</c:f>
              <c:numCache>
                <c:formatCode>General</c:formatCode>
                <c:ptCount val="9"/>
                <c:pt idx="0">
                  <c:v>1</c:v>
                </c:pt>
                <c:pt idx="1">
                  <c:v>0.97000000000000008</c:v>
                </c:pt>
                <c:pt idx="2">
                  <c:v>0.94499999999999995</c:v>
                </c:pt>
                <c:pt idx="3">
                  <c:v>0.93</c:v>
                </c:pt>
                <c:pt idx="4">
                  <c:v>0.92500000000000004</c:v>
                </c:pt>
                <c:pt idx="5">
                  <c:v>0.91800000000000004</c:v>
                </c:pt>
                <c:pt idx="6">
                  <c:v>0.91400000000000003</c:v>
                </c:pt>
                <c:pt idx="7">
                  <c:v>0.91200000000000003</c:v>
                </c:pt>
                <c:pt idx="8">
                  <c:v>0.91</c:v>
                </c:pt>
              </c:numCache>
            </c:numRef>
          </c:yVal>
        </c:ser>
        <c:ser>
          <c:idx val="1"/>
          <c:order val="1"/>
          <c:spPr>
            <a:ln w="28575">
              <a:noFill/>
            </a:ln>
          </c:spPr>
          <c:marker>
            <c:symbol val="none"/>
          </c:marker>
          <c:trendline>
            <c:spPr>
              <a:ln w="38100">
                <a:solidFill>
                  <a:schemeClr val="accent2"/>
                </a:solidFill>
                <a:prstDash val="solid"/>
              </a:ln>
            </c:spPr>
            <c:trendlineType val="poly"/>
            <c:order val="4"/>
          </c:trendline>
          <c:xVal>
            <c:numRef>
              <c:f>Sheet1!$C$6:$C$14</c:f>
              <c:numCache>
                <c:formatCode>General</c:formatCode>
                <c:ptCount val="9"/>
                <c:pt idx="0">
                  <c:v>0</c:v>
                </c:pt>
                <c:pt idx="1">
                  <c:v>129.49950000000001</c:v>
                </c:pt>
                <c:pt idx="2">
                  <c:v>258.99899999999985</c:v>
                </c:pt>
                <c:pt idx="3">
                  <c:v>388.49849999999986</c:v>
                </c:pt>
                <c:pt idx="4">
                  <c:v>517.99799999999982</c:v>
                </c:pt>
                <c:pt idx="5">
                  <c:v>647.49749999999983</c:v>
                </c:pt>
                <c:pt idx="6">
                  <c:v>776.99699999999996</c:v>
                </c:pt>
                <c:pt idx="7">
                  <c:v>906.49649999999997</c:v>
                </c:pt>
                <c:pt idx="8">
                  <c:v>1035.9960000000001</c:v>
                </c:pt>
              </c:numCache>
            </c:numRef>
          </c:xVal>
          <c:yVal>
            <c:numRef>
              <c:f>Sheet1!$E$6:$E$14</c:f>
              <c:numCache>
                <c:formatCode>General</c:formatCode>
                <c:ptCount val="9"/>
                <c:pt idx="0">
                  <c:v>1</c:v>
                </c:pt>
                <c:pt idx="1">
                  <c:v>0.92800000000000005</c:v>
                </c:pt>
                <c:pt idx="2">
                  <c:v>0.88500000000000001</c:v>
                </c:pt>
                <c:pt idx="3">
                  <c:v>0.8650000000000001</c:v>
                </c:pt>
                <c:pt idx="4">
                  <c:v>0.85000000000000009</c:v>
                </c:pt>
                <c:pt idx="5">
                  <c:v>0.84000000000000008</c:v>
                </c:pt>
                <c:pt idx="6">
                  <c:v>0.83700000000000008</c:v>
                </c:pt>
                <c:pt idx="7">
                  <c:v>0.83300000000000007</c:v>
                </c:pt>
                <c:pt idx="8">
                  <c:v>0.83000000000000007</c:v>
                </c:pt>
              </c:numCache>
            </c:numRef>
          </c:yVal>
        </c:ser>
        <c:ser>
          <c:idx val="2"/>
          <c:order val="2"/>
          <c:spPr>
            <a:ln w="28575">
              <a:noFill/>
            </a:ln>
          </c:spPr>
          <c:marker>
            <c:symbol val="none"/>
          </c:marker>
          <c:trendline>
            <c:spPr>
              <a:ln w="38100">
                <a:solidFill>
                  <a:schemeClr val="hlink"/>
                </a:solidFill>
                <a:prstDash val="solid"/>
              </a:ln>
            </c:spPr>
            <c:trendlineType val="poly"/>
            <c:order val="4"/>
          </c:trendline>
          <c:xVal>
            <c:numRef>
              <c:f>Sheet1!$C$6:$C$13</c:f>
              <c:numCache>
                <c:formatCode>General</c:formatCode>
                <c:ptCount val="8"/>
                <c:pt idx="0">
                  <c:v>0</c:v>
                </c:pt>
                <c:pt idx="1">
                  <c:v>129.49950000000001</c:v>
                </c:pt>
                <c:pt idx="2">
                  <c:v>258.99899999999985</c:v>
                </c:pt>
                <c:pt idx="3">
                  <c:v>388.49849999999986</c:v>
                </c:pt>
                <c:pt idx="4">
                  <c:v>517.99799999999982</c:v>
                </c:pt>
                <c:pt idx="5">
                  <c:v>647.49749999999983</c:v>
                </c:pt>
                <c:pt idx="6">
                  <c:v>776.99699999999996</c:v>
                </c:pt>
                <c:pt idx="7">
                  <c:v>906.49649999999997</c:v>
                </c:pt>
              </c:numCache>
            </c:numRef>
          </c:xVal>
          <c:yVal>
            <c:numRef>
              <c:f>Sheet1!$F$6:$F$13</c:f>
              <c:numCache>
                <c:formatCode>General</c:formatCode>
                <c:ptCount val="8"/>
                <c:pt idx="0">
                  <c:v>1</c:v>
                </c:pt>
                <c:pt idx="1">
                  <c:v>0.89500000000000002</c:v>
                </c:pt>
                <c:pt idx="2">
                  <c:v>0.84500000000000008</c:v>
                </c:pt>
                <c:pt idx="3">
                  <c:v>0.82000000000000006</c:v>
                </c:pt>
                <c:pt idx="4">
                  <c:v>0.79900000000000004</c:v>
                </c:pt>
                <c:pt idx="5">
                  <c:v>0.78900000000000003</c:v>
                </c:pt>
                <c:pt idx="6">
                  <c:v>0.78500000000000003</c:v>
                </c:pt>
                <c:pt idx="7">
                  <c:v>0.77800000000000014</c:v>
                </c:pt>
              </c:numCache>
            </c:numRef>
          </c:yVal>
        </c:ser>
        <c:ser>
          <c:idx val="3"/>
          <c:order val="3"/>
          <c:spPr>
            <a:ln w="28575">
              <a:noFill/>
            </a:ln>
          </c:spPr>
          <c:marker>
            <c:symbol val="none"/>
          </c:marker>
          <c:trendline>
            <c:spPr>
              <a:ln w="38100">
                <a:solidFill>
                  <a:schemeClr val="tx2"/>
                </a:solidFill>
                <a:prstDash val="solid"/>
              </a:ln>
            </c:spPr>
            <c:trendlineType val="poly"/>
            <c:order val="4"/>
          </c:trendline>
          <c:xVal>
            <c:numRef>
              <c:f>Sheet1!$C$6:$C$12</c:f>
              <c:numCache>
                <c:formatCode>General</c:formatCode>
                <c:ptCount val="7"/>
                <c:pt idx="0">
                  <c:v>0</c:v>
                </c:pt>
                <c:pt idx="1">
                  <c:v>129.49950000000001</c:v>
                </c:pt>
                <c:pt idx="2">
                  <c:v>258.99899999999985</c:v>
                </c:pt>
                <c:pt idx="3">
                  <c:v>388.49849999999986</c:v>
                </c:pt>
                <c:pt idx="4">
                  <c:v>517.99799999999982</c:v>
                </c:pt>
                <c:pt idx="5">
                  <c:v>647.49749999999983</c:v>
                </c:pt>
                <c:pt idx="6">
                  <c:v>776.99699999999996</c:v>
                </c:pt>
              </c:numCache>
            </c:numRef>
          </c:xVal>
          <c:yVal>
            <c:numRef>
              <c:f>Sheet1!$G$6:$G$12</c:f>
              <c:numCache>
                <c:formatCode>General</c:formatCode>
                <c:ptCount val="7"/>
                <c:pt idx="0">
                  <c:v>1</c:v>
                </c:pt>
                <c:pt idx="1">
                  <c:v>0.81</c:v>
                </c:pt>
                <c:pt idx="2">
                  <c:v>0.72500000000000009</c:v>
                </c:pt>
                <c:pt idx="3">
                  <c:v>0.68700000000000017</c:v>
                </c:pt>
                <c:pt idx="4">
                  <c:v>0.66500000000000015</c:v>
                </c:pt>
                <c:pt idx="5">
                  <c:v>0.65300000000000014</c:v>
                </c:pt>
                <c:pt idx="6">
                  <c:v>0.64300000000000013</c:v>
                </c:pt>
              </c:numCache>
            </c:numRef>
          </c:yVal>
        </c:ser>
        <c:ser>
          <c:idx val="4"/>
          <c:order val="4"/>
          <c:spPr>
            <a:ln w="28575">
              <a:noFill/>
            </a:ln>
          </c:spPr>
          <c:marker>
            <c:symbol val="none"/>
          </c:marker>
          <c:trendline>
            <c:spPr>
              <a:ln w="38100">
                <a:solidFill>
                  <a:srgbClr val="FFFFFF"/>
                </a:solidFill>
                <a:prstDash val="solid"/>
              </a:ln>
            </c:spPr>
            <c:trendlineType val="poly"/>
            <c:order val="4"/>
          </c:trendline>
          <c:xVal>
            <c:numRef>
              <c:f>Sheet1!$C$6:$C$9</c:f>
              <c:numCache>
                <c:formatCode>General</c:formatCode>
                <c:ptCount val="4"/>
                <c:pt idx="0">
                  <c:v>0</c:v>
                </c:pt>
                <c:pt idx="1">
                  <c:v>129.49950000000001</c:v>
                </c:pt>
                <c:pt idx="2">
                  <c:v>258.99899999999985</c:v>
                </c:pt>
                <c:pt idx="3">
                  <c:v>388.49849999999986</c:v>
                </c:pt>
              </c:numCache>
            </c:numRef>
          </c:xVal>
          <c:yVal>
            <c:numRef>
              <c:f>Sheet1!$H$6:$H$9</c:f>
              <c:numCache>
                <c:formatCode>General</c:formatCode>
                <c:ptCount val="4"/>
                <c:pt idx="0">
                  <c:v>1</c:v>
                </c:pt>
                <c:pt idx="1">
                  <c:v>0.70500000000000007</c:v>
                </c:pt>
                <c:pt idx="2">
                  <c:v>0.6070000000000001</c:v>
                </c:pt>
                <c:pt idx="3">
                  <c:v>0.58000000000000007</c:v>
                </c:pt>
              </c:numCache>
            </c:numRef>
          </c:yVal>
        </c:ser>
        <c:axId val="189661568"/>
        <c:axId val="189663488"/>
      </c:scatterChart>
      <c:valAx>
        <c:axId val="189661568"/>
        <c:scaling>
          <c:orientation val="minMax"/>
          <c:max val="1200"/>
        </c:scaling>
        <c:axPos val="b"/>
        <c:majorGridlines>
          <c:spPr>
            <a:ln w="3175">
              <a:solidFill>
                <a:schemeClr val="tx1"/>
              </a:solidFill>
              <a:prstDash val="solid"/>
            </a:ln>
          </c:spPr>
        </c:majorGridlines>
        <c:title>
          <c:tx>
            <c:rich>
              <a:bodyPr/>
              <a:lstStyle/>
              <a:p>
                <a:pPr>
                  <a:defRPr sz="1200" b="0" i="0" u="none" strike="noStrike" baseline="0">
                    <a:solidFill>
                      <a:schemeClr val="tx1"/>
                    </a:solidFill>
                    <a:latin typeface="Times New Roman"/>
                    <a:ea typeface="Times New Roman"/>
                    <a:cs typeface="Times New Roman"/>
                  </a:defRPr>
                </a:pPr>
                <a:r>
                  <a:t>Area (Square km)</a:t>
                </a:r>
              </a:p>
            </c:rich>
          </c:tx>
          <c:layout>
            <c:manualLayout>
              <c:xMode val="edge"/>
              <c:yMode val="edge"/>
              <c:x val="0.41630944909033946"/>
              <c:y val="0.84146675506047952"/>
            </c:manualLayout>
          </c:layout>
          <c:spPr>
            <a:noFill/>
            <a:ln w="25400">
              <a:noFill/>
            </a:ln>
          </c:spPr>
        </c:title>
        <c:numFmt formatCode="General" sourceLinked="1"/>
        <c:majorTickMark val="in"/>
        <c:minorTickMark val="in"/>
        <c:tickLblPos val="nextTo"/>
        <c:spPr>
          <a:ln w="12700">
            <a:solidFill>
              <a:schemeClr val="tx1"/>
            </a:solidFill>
            <a:prstDash val="solid"/>
          </a:ln>
        </c:spPr>
        <c:txPr>
          <a:bodyPr rot="0" vert="horz"/>
          <a:lstStyle/>
          <a:p>
            <a:pPr>
              <a:defRPr sz="1200" b="0" i="0" u="none" strike="noStrike" baseline="0">
                <a:solidFill>
                  <a:schemeClr val="tx1"/>
                </a:solidFill>
                <a:latin typeface="Times New Roman"/>
                <a:ea typeface="Times New Roman"/>
                <a:cs typeface="Times New Roman"/>
              </a:defRPr>
            </a:pPr>
            <a:endParaRPr lang="en-US"/>
          </a:p>
        </c:txPr>
        <c:crossAx val="189663488"/>
        <c:crossesAt val="0.5"/>
        <c:crossBetween val="midCat"/>
        <c:minorUnit val="50"/>
      </c:valAx>
      <c:valAx>
        <c:axId val="189663488"/>
        <c:scaling>
          <c:orientation val="minMax"/>
          <c:max val="1"/>
          <c:min val="0.5"/>
        </c:scaling>
        <c:axPos val="l"/>
        <c:majorGridlines>
          <c:spPr>
            <a:ln w="3175">
              <a:solidFill>
                <a:schemeClr val="tx1"/>
              </a:solidFill>
              <a:prstDash val="solid"/>
            </a:ln>
          </c:spPr>
        </c:majorGridlines>
        <c:title>
          <c:tx>
            <c:rich>
              <a:bodyPr/>
              <a:lstStyle/>
              <a:p>
                <a:pPr>
                  <a:defRPr sz="1025" b="0" i="0" u="none" strike="noStrike" baseline="0">
                    <a:solidFill>
                      <a:schemeClr val="tx1"/>
                    </a:solidFill>
                    <a:latin typeface="Times New Roman"/>
                    <a:ea typeface="Times New Roman"/>
                    <a:cs typeface="Times New Roman"/>
                  </a:defRPr>
                </a:pPr>
                <a:r>
                  <a:t>Fraction of Point Rainfall</a:t>
                </a:r>
              </a:p>
            </c:rich>
          </c:tx>
          <c:layout>
            <c:manualLayout>
              <c:xMode val="edge"/>
              <c:yMode val="edge"/>
              <c:x val="2.7897024939043374E-2"/>
              <c:y val="0.10569147648102646"/>
            </c:manualLayout>
          </c:layout>
          <c:spPr>
            <a:noFill/>
            <a:ln w="25400">
              <a:noFill/>
            </a:ln>
          </c:spPr>
        </c:title>
        <c:numFmt formatCode="General" sourceLinked="1"/>
        <c:majorTickMark val="in"/>
        <c:minorTickMark val="in"/>
        <c:tickLblPos val="nextTo"/>
        <c:spPr>
          <a:ln w="12700">
            <a:solidFill>
              <a:schemeClr val="tx1"/>
            </a:solidFill>
            <a:prstDash val="solid"/>
          </a:ln>
        </c:spPr>
        <c:txPr>
          <a:bodyPr rot="0" vert="horz"/>
          <a:lstStyle/>
          <a:p>
            <a:pPr>
              <a:defRPr sz="1200" b="0" i="0" u="none" strike="noStrike" baseline="0">
                <a:solidFill>
                  <a:schemeClr val="tx1"/>
                </a:solidFill>
                <a:latin typeface="Times New Roman"/>
                <a:ea typeface="Times New Roman"/>
                <a:cs typeface="Times New Roman"/>
              </a:defRPr>
            </a:pPr>
            <a:endParaRPr lang="en-US"/>
          </a:p>
        </c:txPr>
        <c:crossAx val="189661568"/>
        <c:crosses val="autoZero"/>
        <c:crossBetween val="midCat"/>
        <c:majorUnit val="0.1"/>
        <c:minorUnit val="0.05"/>
      </c:valAx>
      <c:spPr>
        <a:noFill/>
        <a:ln w="12700">
          <a:solidFill>
            <a:schemeClr val="tx1"/>
          </a:solidFill>
          <a:prstDash val="solid"/>
        </a:ln>
      </c:spPr>
    </c:plotArea>
    <c:plotVisOnly val="1"/>
    <c:dispBlanksAs val="gap"/>
  </c:chart>
  <c:spPr>
    <a:noFill/>
    <a:ln w="9525">
      <a:noFill/>
    </a:ln>
  </c:spPr>
  <c:txPr>
    <a:bodyPr/>
    <a:lstStyle/>
    <a:p>
      <a:pPr>
        <a:defRPr sz="1200" b="0" i="0" u="none" strike="noStrike" baseline="0">
          <a:solidFill>
            <a:schemeClr val="tx1"/>
          </a:solidFill>
          <a:latin typeface="Times New Roman"/>
          <a:ea typeface="Times New Roman"/>
          <a:cs typeface="Times New Roman"/>
        </a:defRPr>
      </a:pPr>
      <a:endParaRPr lang="en-US"/>
    </a:p>
  </c:txPr>
  <c:userShapes r:id="rId1"/>
</c:chartSpace>
</file>

<file path=ppt/charts/chart7.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layoutTarget val="inner"/>
          <c:xMode val="edge"/>
          <c:yMode val="edge"/>
          <c:x val="0.15789473684210531"/>
          <c:y val="8.928571428571426E-2"/>
          <c:w val="0.725400457665904"/>
          <c:h val="0.67500000000000016"/>
        </c:manualLayout>
      </c:layout>
      <c:scatterChart>
        <c:scatterStyle val="lineMarker"/>
        <c:ser>
          <c:idx val="0"/>
          <c:order val="0"/>
          <c:tx>
            <c:strRef>
              <c:f>Sheet1!$F$1</c:f>
              <c:strCache>
                <c:ptCount val="1"/>
                <c:pt idx="0">
                  <c:v>m</c:v>
                </c:pt>
              </c:strCache>
            </c:strRef>
          </c:tx>
          <c:spPr>
            <a:ln w="48560">
              <a:noFill/>
            </a:ln>
          </c:spPr>
          <c:marker>
            <c:symbol val="diamond"/>
            <c:size val="8"/>
            <c:spPr>
              <a:solidFill>
                <a:schemeClr val="accent1"/>
              </a:solidFill>
              <a:ln>
                <a:solidFill>
                  <a:schemeClr val="accent1"/>
                </a:solidFill>
              </a:ln>
            </c:spPr>
          </c:marker>
          <c:trendline>
            <c:spPr>
              <a:ln w="43165">
                <a:solidFill>
                  <a:schemeClr val="tx2"/>
                </a:solidFill>
                <a:prstDash val="solid"/>
              </a:ln>
            </c:spPr>
            <c:trendlineType val="power"/>
            <c:dispEq val="1"/>
            <c:trendlineLbl>
              <c:layout>
                <c:manualLayout>
                  <c:xMode val="edge"/>
                  <c:yMode val="edge"/>
                  <c:x val="0.57894736842105254"/>
                  <c:y val="0.45357142857142851"/>
                </c:manualLayout>
              </c:layout>
              <c:numFmt formatCode="General" sourceLinked="0"/>
              <c:spPr>
                <a:noFill/>
                <a:ln w="43165">
                  <a:noFill/>
                </a:ln>
              </c:spPr>
              <c:txPr>
                <a:bodyPr/>
                <a:lstStyle/>
                <a:p>
                  <a:pPr>
                    <a:defRPr sz="1869" b="0" i="0" u="none" strike="noStrike" baseline="0">
                      <a:solidFill>
                        <a:schemeClr val="tx1"/>
                      </a:solidFill>
                      <a:latin typeface="Times New Roman"/>
                      <a:ea typeface="Times New Roman"/>
                      <a:cs typeface="Times New Roman"/>
                    </a:defRPr>
                  </a:pPr>
                  <a:endParaRPr lang="en-US"/>
                </a:p>
              </c:txPr>
            </c:trendlineLbl>
          </c:trendline>
          <c:xVal>
            <c:numRef>
              <c:f>Sheet1!$E$2:$E$47</c:f>
              <c:numCache>
                <c:formatCode>General</c:formatCode>
                <c:ptCount val="46"/>
                <c:pt idx="0">
                  <c:v>6.9444444444444469E-4</c:v>
                </c:pt>
                <c:pt idx="1">
                  <c:v>3.4722222222222225E-3</c:v>
                </c:pt>
                <c:pt idx="2">
                  <c:v>5.5555555555555558E-3</c:v>
                </c:pt>
                <c:pt idx="3">
                  <c:v>1.0416666666666666E-2</c:v>
                </c:pt>
                <c:pt idx="4">
                  <c:v>1.3888888888888892E-2</c:v>
                </c:pt>
                <c:pt idx="5">
                  <c:v>2.0833333333333336E-2</c:v>
                </c:pt>
                <c:pt idx="6">
                  <c:v>2.9166666666666664E-2</c:v>
                </c:pt>
                <c:pt idx="7">
                  <c:v>4.1666666666666664E-2</c:v>
                </c:pt>
                <c:pt idx="8">
                  <c:v>0.05</c:v>
                </c:pt>
                <c:pt idx="9">
                  <c:v>8.3333333333333343E-2</c:v>
                </c:pt>
                <c:pt idx="10">
                  <c:v>0.10416666666666667</c:v>
                </c:pt>
                <c:pt idx="11">
                  <c:v>0.11458333333333333</c:v>
                </c:pt>
                <c:pt idx="12">
                  <c:v>0.125</c:v>
                </c:pt>
                <c:pt idx="13">
                  <c:v>0.18750000000000003</c:v>
                </c:pt>
                <c:pt idx="14">
                  <c:v>0.25</c:v>
                </c:pt>
                <c:pt idx="15">
                  <c:v>0.4166666666666668</c:v>
                </c:pt>
                <c:pt idx="16">
                  <c:v>0.75000000000000011</c:v>
                </c:pt>
                <c:pt idx="17">
                  <c:v>0.83333333333333348</c:v>
                </c:pt>
                <c:pt idx="18">
                  <c:v>0.91666666666666652</c:v>
                </c:pt>
                <c:pt idx="19">
                  <c:v>1</c:v>
                </c:pt>
                <c:pt idx="20">
                  <c:v>2</c:v>
                </c:pt>
                <c:pt idx="21">
                  <c:v>3</c:v>
                </c:pt>
                <c:pt idx="22">
                  <c:v>4</c:v>
                </c:pt>
                <c:pt idx="23">
                  <c:v>5</c:v>
                </c:pt>
                <c:pt idx="24">
                  <c:v>6</c:v>
                </c:pt>
                <c:pt idx="25">
                  <c:v>7</c:v>
                </c:pt>
                <c:pt idx="26">
                  <c:v>8</c:v>
                </c:pt>
                <c:pt idx="27">
                  <c:v>9</c:v>
                </c:pt>
                <c:pt idx="28">
                  <c:v>10</c:v>
                </c:pt>
                <c:pt idx="29">
                  <c:v>11</c:v>
                </c:pt>
                <c:pt idx="30">
                  <c:v>12</c:v>
                </c:pt>
                <c:pt idx="31">
                  <c:v>13</c:v>
                </c:pt>
                <c:pt idx="32">
                  <c:v>14</c:v>
                </c:pt>
                <c:pt idx="33">
                  <c:v>15</c:v>
                </c:pt>
                <c:pt idx="34">
                  <c:v>31</c:v>
                </c:pt>
                <c:pt idx="35">
                  <c:v>60</c:v>
                </c:pt>
                <c:pt idx="36">
                  <c:v>90</c:v>
                </c:pt>
                <c:pt idx="37">
                  <c:v>120</c:v>
                </c:pt>
                <c:pt idx="38">
                  <c:v>150</c:v>
                </c:pt>
                <c:pt idx="39">
                  <c:v>180</c:v>
                </c:pt>
                <c:pt idx="40">
                  <c:v>330</c:v>
                </c:pt>
                <c:pt idx="41">
                  <c:v>360</c:v>
                </c:pt>
                <c:pt idx="42">
                  <c:v>720</c:v>
                </c:pt>
              </c:numCache>
            </c:numRef>
          </c:xVal>
          <c:yVal>
            <c:numRef>
              <c:f>Sheet1!$F$2:$F$47</c:f>
              <c:numCache>
                <c:formatCode>General</c:formatCode>
                <c:ptCount val="46"/>
                <c:pt idx="0">
                  <c:v>3.7999999999999999E-2</c:v>
                </c:pt>
                <c:pt idx="1">
                  <c:v>6.3E-2</c:v>
                </c:pt>
                <c:pt idx="2">
                  <c:v>0.126</c:v>
                </c:pt>
                <c:pt idx="3">
                  <c:v>0.19800000000000001</c:v>
                </c:pt>
                <c:pt idx="4">
                  <c:v>0.20600000000000002</c:v>
                </c:pt>
                <c:pt idx="5">
                  <c:v>0.28000000000000008</c:v>
                </c:pt>
                <c:pt idx="6">
                  <c:v>0.3050000000000001</c:v>
                </c:pt>
                <c:pt idx="7">
                  <c:v>0.40100000000000002</c:v>
                </c:pt>
                <c:pt idx="8">
                  <c:v>0.44</c:v>
                </c:pt>
                <c:pt idx="9">
                  <c:v>0.4890000000000001</c:v>
                </c:pt>
                <c:pt idx="10">
                  <c:v>0.55000000000000004</c:v>
                </c:pt>
                <c:pt idx="11">
                  <c:v>0.55900000000000005</c:v>
                </c:pt>
                <c:pt idx="12">
                  <c:v>0.60000000000000009</c:v>
                </c:pt>
                <c:pt idx="13">
                  <c:v>0.78200000000000003</c:v>
                </c:pt>
                <c:pt idx="14">
                  <c:v>0.84000000000000008</c:v>
                </c:pt>
                <c:pt idx="15">
                  <c:v>1.4</c:v>
                </c:pt>
                <c:pt idx="16">
                  <c:v>1.589</c:v>
                </c:pt>
                <c:pt idx="17">
                  <c:v>1.6970000000000001</c:v>
                </c:pt>
                <c:pt idx="18">
                  <c:v>1.78</c:v>
                </c:pt>
                <c:pt idx="19">
                  <c:v>1.825</c:v>
                </c:pt>
                <c:pt idx="20">
                  <c:v>2.4670000000000001</c:v>
                </c:pt>
                <c:pt idx="21">
                  <c:v>3.24</c:v>
                </c:pt>
                <c:pt idx="22">
                  <c:v>3.7210000000000001</c:v>
                </c:pt>
                <c:pt idx="23">
                  <c:v>3.9509999999999996</c:v>
                </c:pt>
                <c:pt idx="24">
                  <c:v>4.302999999999999</c:v>
                </c:pt>
                <c:pt idx="25">
                  <c:v>4.6529999999999987</c:v>
                </c:pt>
                <c:pt idx="26">
                  <c:v>4.9359999999999999</c:v>
                </c:pt>
                <c:pt idx="27">
                  <c:v>5.3419999999999996</c:v>
                </c:pt>
                <c:pt idx="28">
                  <c:v>5.677999999999999</c:v>
                </c:pt>
                <c:pt idx="29">
                  <c:v>5.9489999999999998</c:v>
                </c:pt>
                <c:pt idx="30">
                  <c:v>6.0510000000000002</c:v>
                </c:pt>
                <c:pt idx="31">
                  <c:v>6.0720000000000001</c:v>
                </c:pt>
                <c:pt idx="32">
                  <c:v>6.0819999999999999</c:v>
                </c:pt>
                <c:pt idx="33">
                  <c:v>6.0830000000000002</c:v>
                </c:pt>
                <c:pt idx="34">
                  <c:v>9.3000000000000007</c:v>
                </c:pt>
                <c:pt idx="35">
                  <c:v>12.767000000000001</c:v>
                </c:pt>
                <c:pt idx="36">
                  <c:v>16.369</c:v>
                </c:pt>
                <c:pt idx="37">
                  <c:v>18.738</c:v>
                </c:pt>
                <c:pt idx="38">
                  <c:v>20.411999999999999</c:v>
                </c:pt>
                <c:pt idx="39">
                  <c:v>22.454000000000001</c:v>
                </c:pt>
                <c:pt idx="40">
                  <c:v>22.99</c:v>
                </c:pt>
                <c:pt idx="41">
                  <c:v>26.460999999999995</c:v>
                </c:pt>
                <c:pt idx="42">
                  <c:v>40.768000000000008</c:v>
                </c:pt>
              </c:numCache>
            </c:numRef>
          </c:yVal>
        </c:ser>
        <c:axId val="189695872"/>
        <c:axId val="189714432"/>
      </c:scatterChart>
      <c:valAx>
        <c:axId val="189695872"/>
        <c:scaling>
          <c:logBase val="10"/>
          <c:orientation val="minMax"/>
        </c:scaling>
        <c:axPos val="b"/>
        <c:title>
          <c:tx>
            <c:rich>
              <a:bodyPr/>
              <a:lstStyle/>
              <a:p>
                <a:pPr>
                  <a:defRPr sz="1869" b="0" i="0" u="none" strike="noStrike" baseline="0">
                    <a:solidFill>
                      <a:schemeClr val="tx1"/>
                    </a:solidFill>
                    <a:latin typeface="Times New Roman"/>
                    <a:ea typeface="Times New Roman"/>
                    <a:cs typeface="Times New Roman"/>
                  </a:defRPr>
                </a:pPr>
                <a:r>
                  <a:t>Duration (days)</a:t>
                </a:r>
              </a:p>
            </c:rich>
          </c:tx>
          <c:layout>
            <c:manualLayout>
              <c:xMode val="edge"/>
              <c:yMode val="edge"/>
              <c:x val="0.40732265446224264"/>
              <c:y val="0.89642857142857169"/>
            </c:manualLayout>
          </c:layout>
          <c:spPr>
            <a:noFill/>
            <a:ln w="43165">
              <a:noFill/>
            </a:ln>
          </c:spPr>
        </c:title>
        <c:numFmt formatCode="General" sourceLinked="1"/>
        <c:tickLblPos val="nextTo"/>
        <c:spPr>
          <a:ln w="5396">
            <a:solidFill>
              <a:schemeClr val="tx1"/>
            </a:solidFill>
            <a:prstDash val="solid"/>
          </a:ln>
        </c:spPr>
        <c:txPr>
          <a:bodyPr rot="0" vert="horz"/>
          <a:lstStyle/>
          <a:p>
            <a:pPr>
              <a:defRPr sz="1869" b="0" i="0" u="none" strike="noStrike" baseline="0">
                <a:solidFill>
                  <a:schemeClr val="tx1"/>
                </a:solidFill>
                <a:latin typeface="Times New Roman"/>
                <a:ea typeface="Times New Roman"/>
                <a:cs typeface="Times New Roman"/>
              </a:defRPr>
            </a:pPr>
            <a:endParaRPr lang="en-US"/>
          </a:p>
        </c:txPr>
        <c:crossAx val="189714432"/>
        <c:crossesAt val="1.0000000000000002E-2"/>
        <c:crossBetween val="midCat"/>
      </c:valAx>
      <c:valAx>
        <c:axId val="189714432"/>
        <c:scaling>
          <c:logBase val="10"/>
          <c:orientation val="minMax"/>
        </c:scaling>
        <c:axPos val="l"/>
        <c:majorGridlines>
          <c:spPr>
            <a:ln w="5396">
              <a:solidFill>
                <a:schemeClr val="tx1"/>
              </a:solidFill>
              <a:prstDash val="solid"/>
            </a:ln>
          </c:spPr>
        </c:majorGridlines>
        <c:title>
          <c:tx>
            <c:rich>
              <a:bodyPr/>
              <a:lstStyle/>
              <a:p>
                <a:pPr>
                  <a:defRPr sz="1869" b="0" i="0" u="none" strike="noStrike" baseline="0">
                    <a:solidFill>
                      <a:schemeClr val="tx1"/>
                    </a:solidFill>
                    <a:latin typeface="Times New Roman"/>
                    <a:ea typeface="Times New Roman"/>
                    <a:cs typeface="Times New Roman"/>
                  </a:defRPr>
                </a:pPr>
                <a:r>
                  <a:t>total precipitation (m)     .</a:t>
                </a:r>
              </a:p>
            </c:rich>
          </c:tx>
          <c:layout>
            <c:manualLayout>
              <c:xMode val="edge"/>
              <c:yMode val="edge"/>
              <c:x val="2.2883295194508014E-3"/>
              <c:y val="0.15000000000000002"/>
            </c:manualLayout>
          </c:layout>
          <c:spPr>
            <a:noFill/>
            <a:ln w="43165">
              <a:noFill/>
            </a:ln>
          </c:spPr>
        </c:title>
        <c:numFmt formatCode="General" sourceLinked="1"/>
        <c:tickLblPos val="nextTo"/>
        <c:spPr>
          <a:ln w="5396">
            <a:solidFill>
              <a:schemeClr val="tx1"/>
            </a:solidFill>
            <a:prstDash val="solid"/>
          </a:ln>
        </c:spPr>
        <c:txPr>
          <a:bodyPr rot="0" vert="horz"/>
          <a:lstStyle/>
          <a:p>
            <a:pPr>
              <a:defRPr sz="1869" b="0" i="0" u="none" strike="noStrike" baseline="0">
                <a:solidFill>
                  <a:schemeClr val="tx1"/>
                </a:solidFill>
                <a:latin typeface="Times New Roman"/>
                <a:ea typeface="Times New Roman"/>
                <a:cs typeface="Times New Roman"/>
              </a:defRPr>
            </a:pPr>
            <a:endParaRPr lang="en-US"/>
          </a:p>
        </c:txPr>
        <c:crossAx val="189695872"/>
        <c:crossesAt val="1.0000000000000002E-4"/>
        <c:crossBetween val="midCat"/>
      </c:valAx>
      <c:spPr>
        <a:noFill/>
        <a:ln w="5396">
          <a:solidFill>
            <a:schemeClr val="tx1"/>
          </a:solidFill>
          <a:prstDash val="solid"/>
        </a:ln>
      </c:spPr>
    </c:plotArea>
    <c:plotVisOnly val="1"/>
    <c:dispBlanksAs val="gap"/>
  </c:chart>
  <c:spPr>
    <a:solidFill>
      <a:schemeClr val="bg1"/>
    </a:solidFill>
    <a:ln>
      <a:noFill/>
    </a:ln>
  </c:spPr>
  <c:txPr>
    <a:bodyPr/>
    <a:lstStyle/>
    <a:p>
      <a:pPr>
        <a:defRPr sz="2379" b="0" i="0" u="none" strike="noStrike" baseline="0">
          <a:solidFill>
            <a:schemeClr val="tx1"/>
          </a:solidFill>
          <a:latin typeface="Times New Roman"/>
          <a:ea typeface="Times New Roman"/>
          <a:cs typeface="Times New Roman"/>
        </a:defRPr>
      </a:pPr>
      <a:endParaRPr lang="en-US"/>
    </a:p>
  </c:tx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layoutTarget val="inner"/>
          <c:xMode val="edge"/>
          <c:yMode val="edge"/>
          <c:x val="0.2511210762331838"/>
          <c:y val="5.4590570719602986E-2"/>
          <c:w val="0.70179372197309431"/>
          <c:h val="0.66997518610421858"/>
        </c:manualLayout>
      </c:layout>
      <c:scatterChart>
        <c:scatterStyle val="lineMarker"/>
        <c:ser>
          <c:idx val="0"/>
          <c:order val="0"/>
          <c:tx>
            <c:strRef>
              <c:f>'Fall Creek Max'!$N$1</c:f>
              <c:strCache>
                <c:ptCount val="1"/>
                <c:pt idx="0">
                  <c:v>discharge (m^3/s)</c:v>
                </c:pt>
              </c:strCache>
            </c:strRef>
          </c:tx>
          <c:spPr>
            <a:ln w="10214">
              <a:noFill/>
            </a:ln>
          </c:spPr>
          <c:marker>
            <c:symbol val="diamond"/>
            <c:size val="2"/>
            <c:spPr>
              <a:solidFill>
                <a:srgbClr val="000080"/>
              </a:solidFill>
              <a:ln>
                <a:solidFill>
                  <a:srgbClr val="000080"/>
                </a:solidFill>
                <a:prstDash val="solid"/>
              </a:ln>
            </c:spPr>
          </c:marker>
          <c:xVal>
            <c:numRef>
              <c:f>'Fall Creek Max'!$M$2:$M$70</c:f>
              <c:numCache>
                <c:formatCode>0.00</c:formatCode>
                <c:ptCount val="69"/>
                <c:pt idx="0">
                  <c:v>1.4285714285714285E-2</c:v>
                </c:pt>
                <c:pt idx="1">
                  <c:v>2.8571428571428574E-2</c:v>
                </c:pt>
                <c:pt idx="2">
                  <c:v>4.2857142857142871E-2</c:v>
                </c:pt>
                <c:pt idx="3">
                  <c:v>5.7142857142857141E-2</c:v>
                </c:pt>
                <c:pt idx="4">
                  <c:v>7.1428571428571425E-2</c:v>
                </c:pt>
                <c:pt idx="5">
                  <c:v>8.5714285714285715E-2</c:v>
                </c:pt>
                <c:pt idx="6">
                  <c:v>0.1</c:v>
                </c:pt>
                <c:pt idx="7">
                  <c:v>0.1142857142857143</c:v>
                </c:pt>
                <c:pt idx="8">
                  <c:v>0.12857142857142859</c:v>
                </c:pt>
                <c:pt idx="9">
                  <c:v>0.1428571428571429</c:v>
                </c:pt>
                <c:pt idx="10">
                  <c:v>0.15714285714285717</c:v>
                </c:pt>
                <c:pt idx="11">
                  <c:v>0.1714285714285714</c:v>
                </c:pt>
                <c:pt idx="12">
                  <c:v>0.18571428571428578</c:v>
                </c:pt>
                <c:pt idx="13">
                  <c:v>0.2</c:v>
                </c:pt>
                <c:pt idx="14">
                  <c:v>0.21428571428571427</c:v>
                </c:pt>
                <c:pt idx="15">
                  <c:v>0.22857142857142859</c:v>
                </c:pt>
                <c:pt idx="16">
                  <c:v>0.24285714285714291</c:v>
                </c:pt>
                <c:pt idx="17">
                  <c:v>0.25714285714285717</c:v>
                </c:pt>
                <c:pt idx="18">
                  <c:v>0.27142857142857146</c:v>
                </c:pt>
                <c:pt idx="19">
                  <c:v>0.28571428571428581</c:v>
                </c:pt>
                <c:pt idx="20">
                  <c:v>0.30000000000000004</c:v>
                </c:pt>
                <c:pt idx="21">
                  <c:v>0.31428571428571433</c:v>
                </c:pt>
                <c:pt idx="22">
                  <c:v>0.32857142857142857</c:v>
                </c:pt>
                <c:pt idx="23">
                  <c:v>0.34285714285714286</c:v>
                </c:pt>
                <c:pt idx="24">
                  <c:v>0.35714285714285726</c:v>
                </c:pt>
                <c:pt idx="25">
                  <c:v>0.37142857142857155</c:v>
                </c:pt>
                <c:pt idx="26">
                  <c:v>0.3857142857142859</c:v>
                </c:pt>
                <c:pt idx="27">
                  <c:v>0.4</c:v>
                </c:pt>
                <c:pt idx="28">
                  <c:v>0.41428571428571431</c:v>
                </c:pt>
                <c:pt idx="29">
                  <c:v>0.42857142857142855</c:v>
                </c:pt>
                <c:pt idx="30">
                  <c:v>0.44285714285714284</c:v>
                </c:pt>
                <c:pt idx="31">
                  <c:v>0.45714285714285724</c:v>
                </c:pt>
                <c:pt idx="32">
                  <c:v>0.47142857142857147</c:v>
                </c:pt>
                <c:pt idx="33">
                  <c:v>0.48571428571428582</c:v>
                </c:pt>
                <c:pt idx="34">
                  <c:v>0.5</c:v>
                </c:pt>
                <c:pt idx="35">
                  <c:v>0.51428571428571423</c:v>
                </c:pt>
                <c:pt idx="36">
                  <c:v>0.52857142857142869</c:v>
                </c:pt>
                <c:pt idx="37">
                  <c:v>0.5428571428571427</c:v>
                </c:pt>
                <c:pt idx="38">
                  <c:v>0.55714285714285727</c:v>
                </c:pt>
                <c:pt idx="39">
                  <c:v>0.57142857142857162</c:v>
                </c:pt>
                <c:pt idx="40">
                  <c:v>0.58571428571428552</c:v>
                </c:pt>
                <c:pt idx="41">
                  <c:v>0.60000000000000009</c:v>
                </c:pt>
                <c:pt idx="42">
                  <c:v>0.61428571428571443</c:v>
                </c:pt>
                <c:pt idx="43">
                  <c:v>0.62857142857142878</c:v>
                </c:pt>
                <c:pt idx="44">
                  <c:v>0.6428571428571429</c:v>
                </c:pt>
                <c:pt idx="45">
                  <c:v>0.65714285714285725</c:v>
                </c:pt>
                <c:pt idx="46">
                  <c:v>0.67142857142857171</c:v>
                </c:pt>
                <c:pt idx="47">
                  <c:v>0.68571428571428561</c:v>
                </c:pt>
                <c:pt idx="48">
                  <c:v>0.70000000000000007</c:v>
                </c:pt>
                <c:pt idx="49">
                  <c:v>0.71428571428571441</c:v>
                </c:pt>
                <c:pt idx="50">
                  <c:v>0.72857142857142865</c:v>
                </c:pt>
                <c:pt idx="51">
                  <c:v>0.74285714285714288</c:v>
                </c:pt>
                <c:pt idx="52">
                  <c:v>0.75714285714285723</c:v>
                </c:pt>
                <c:pt idx="53">
                  <c:v>0.7714285714285718</c:v>
                </c:pt>
                <c:pt idx="54">
                  <c:v>0.78571428571428559</c:v>
                </c:pt>
                <c:pt idx="55">
                  <c:v>0.8</c:v>
                </c:pt>
                <c:pt idx="56">
                  <c:v>0.81428571428571439</c:v>
                </c:pt>
                <c:pt idx="57">
                  <c:v>0.82857142857142863</c:v>
                </c:pt>
                <c:pt idx="58">
                  <c:v>0.84285714285714286</c:v>
                </c:pt>
                <c:pt idx="59">
                  <c:v>0.85714285714285721</c:v>
                </c:pt>
                <c:pt idx="60">
                  <c:v>0.87142857142857166</c:v>
                </c:pt>
                <c:pt idx="61">
                  <c:v>0.88571428571428557</c:v>
                </c:pt>
                <c:pt idx="62">
                  <c:v>0.9</c:v>
                </c:pt>
                <c:pt idx="63">
                  <c:v>0.91428571428571437</c:v>
                </c:pt>
                <c:pt idx="64">
                  <c:v>0.9285714285714286</c:v>
                </c:pt>
                <c:pt idx="65">
                  <c:v>0.94285714285714273</c:v>
                </c:pt>
                <c:pt idx="66">
                  <c:v>0.9571428571428573</c:v>
                </c:pt>
                <c:pt idx="67">
                  <c:v>0.97142857142857164</c:v>
                </c:pt>
                <c:pt idx="68">
                  <c:v>0.98571428571428565</c:v>
                </c:pt>
              </c:numCache>
            </c:numRef>
          </c:xVal>
          <c:yVal>
            <c:numRef>
              <c:f>'Fall Creek Max'!$N$2:$N$70</c:f>
              <c:numCache>
                <c:formatCode>General</c:formatCode>
                <c:ptCount val="69"/>
                <c:pt idx="0">
                  <c:v>438.65000000000003</c:v>
                </c:pt>
                <c:pt idx="1">
                  <c:v>336.77</c:v>
                </c:pt>
                <c:pt idx="2">
                  <c:v>161.02700000000002</c:v>
                </c:pt>
                <c:pt idx="3">
                  <c:v>160.178</c:v>
                </c:pt>
                <c:pt idx="4">
                  <c:v>150.55600000000001</c:v>
                </c:pt>
                <c:pt idx="5">
                  <c:v>150.27299999999997</c:v>
                </c:pt>
                <c:pt idx="6">
                  <c:v>146.59399999999999</c:v>
                </c:pt>
                <c:pt idx="7">
                  <c:v>144.89600000000002</c:v>
                </c:pt>
                <c:pt idx="8">
                  <c:v>142.63200000000001</c:v>
                </c:pt>
                <c:pt idx="9">
                  <c:v>142.34900000000002</c:v>
                </c:pt>
                <c:pt idx="10">
                  <c:v>141.5</c:v>
                </c:pt>
                <c:pt idx="11">
                  <c:v>133.29299999999998</c:v>
                </c:pt>
                <c:pt idx="12">
                  <c:v>131.87800000000001</c:v>
                </c:pt>
                <c:pt idx="13">
                  <c:v>131.029</c:v>
                </c:pt>
                <c:pt idx="14">
                  <c:v>129.33100000000002</c:v>
                </c:pt>
                <c:pt idx="15">
                  <c:v>128.76499999999999</c:v>
                </c:pt>
                <c:pt idx="16">
                  <c:v>126.50099999999999</c:v>
                </c:pt>
                <c:pt idx="17">
                  <c:v>126.50099999999999</c:v>
                </c:pt>
                <c:pt idx="18">
                  <c:v>124.52</c:v>
                </c:pt>
                <c:pt idx="19">
                  <c:v>121.69</c:v>
                </c:pt>
                <c:pt idx="20">
                  <c:v>114.33199999999999</c:v>
                </c:pt>
                <c:pt idx="21">
                  <c:v>112.068</c:v>
                </c:pt>
                <c:pt idx="22">
                  <c:v>110.08699999999999</c:v>
                </c:pt>
                <c:pt idx="23">
                  <c:v>105.559</c:v>
                </c:pt>
                <c:pt idx="24">
                  <c:v>99.332999999999998</c:v>
                </c:pt>
                <c:pt idx="25">
                  <c:v>98.483999999999995</c:v>
                </c:pt>
                <c:pt idx="26">
                  <c:v>97.069000000000003</c:v>
                </c:pt>
                <c:pt idx="27">
                  <c:v>96.786000000000001</c:v>
                </c:pt>
                <c:pt idx="28">
                  <c:v>96.22</c:v>
                </c:pt>
                <c:pt idx="29">
                  <c:v>95.370999999999981</c:v>
                </c:pt>
                <c:pt idx="30">
                  <c:v>94.521999999999991</c:v>
                </c:pt>
                <c:pt idx="31">
                  <c:v>93.672999999999988</c:v>
                </c:pt>
                <c:pt idx="32">
                  <c:v>91.125999999999976</c:v>
                </c:pt>
                <c:pt idx="33">
                  <c:v>88.012999999999991</c:v>
                </c:pt>
                <c:pt idx="34">
                  <c:v>87.447000000000017</c:v>
                </c:pt>
                <c:pt idx="35">
                  <c:v>85.465999999999994</c:v>
                </c:pt>
                <c:pt idx="36">
                  <c:v>84.9</c:v>
                </c:pt>
                <c:pt idx="37">
                  <c:v>84.334000000000003</c:v>
                </c:pt>
                <c:pt idx="38">
                  <c:v>83.485000000000014</c:v>
                </c:pt>
                <c:pt idx="39">
                  <c:v>83.202000000000012</c:v>
                </c:pt>
                <c:pt idx="40">
                  <c:v>82.918999999999997</c:v>
                </c:pt>
                <c:pt idx="41">
                  <c:v>82.635999999999981</c:v>
                </c:pt>
                <c:pt idx="42">
                  <c:v>80.371999999999986</c:v>
                </c:pt>
                <c:pt idx="43">
                  <c:v>77.824999999999989</c:v>
                </c:pt>
                <c:pt idx="44">
                  <c:v>76.975999999999999</c:v>
                </c:pt>
                <c:pt idx="45">
                  <c:v>73.013999999999996</c:v>
                </c:pt>
                <c:pt idx="46">
                  <c:v>70.75</c:v>
                </c:pt>
                <c:pt idx="47">
                  <c:v>70.183999999999983</c:v>
                </c:pt>
                <c:pt idx="48">
                  <c:v>69.051999999999992</c:v>
                </c:pt>
                <c:pt idx="49">
                  <c:v>68.48599999999999</c:v>
                </c:pt>
                <c:pt idx="50">
                  <c:v>66.787999999999997</c:v>
                </c:pt>
                <c:pt idx="51">
                  <c:v>63.957999999999998</c:v>
                </c:pt>
                <c:pt idx="52">
                  <c:v>63.957999999999998</c:v>
                </c:pt>
                <c:pt idx="53">
                  <c:v>63.392000000000003</c:v>
                </c:pt>
                <c:pt idx="54">
                  <c:v>62.826000000000001</c:v>
                </c:pt>
                <c:pt idx="55">
                  <c:v>62.260000000000005</c:v>
                </c:pt>
                <c:pt idx="56">
                  <c:v>61.411000000000001</c:v>
                </c:pt>
                <c:pt idx="57">
                  <c:v>60.844999999999999</c:v>
                </c:pt>
                <c:pt idx="58">
                  <c:v>56.883000000000003</c:v>
                </c:pt>
                <c:pt idx="59">
                  <c:v>53.77</c:v>
                </c:pt>
                <c:pt idx="60">
                  <c:v>53.204000000000001</c:v>
                </c:pt>
                <c:pt idx="61">
                  <c:v>51.506</c:v>
                </c:pt>
                <c:pt idx="62">
                  <c:v>50.091000000000001</c:v>
                </c:pt>
                <c:pt idx="63">
                  <c:v>48.393000000000001</c:v>
                </c:pt>
                <c:pt idx="64">
                  <c:v>48.11</c:v>
                </c:pt>
                <c:pt idx="65">
                  <c:v>46.695000000000007</c:v>
                </c:pt>
                <c:pt idx="66">
                  <c:v>44.997</c:v>
                </c:pt>
                <c:pt idx="67">
                  <c:v>43.865000000000002</c:v>
                </c:pt>
                <c:pt idx="68">
                  <c:v>31.130000000000003</c:v>
                </c:pt>
              </c:numCache>
            </c:numRef>
          </c:yVal>
        </c:ser>
        <c:axId val="189725312"/>
        <c:axId val="189740160"/>
      </c:scatterChart>
      <c:valAx>
        <c:axId val="189725312"/>
        <c:scaling>
          <c:orientation val="minMax"/>
          <c:max val="1"/>
        </c:scaling>
        <c:axPos val="b"/>
        <c:title>
          <c:tx>
            <c:rich>
              <a:bodyPr/>
              <a:lstStyle/>
              <a:p>
                <a:pPr>
                  <a:defRPr sz="643" b="0" i="0" u="none" strike="noStrike" baseline="0">
                    <a:solidFill>
                      <a:srgbClr val="000000"/>
                    </a:solidFill>
                    <a:latin typeface="Times New Roman"/>
                    <a:ea typeface="Times New Roman"/>
                    <a:cs typeface="Times New Roman"/>
                  </a:defRPr>
                </a:pPr>
                <a:r>
                  <a:t>Empirical Exceedance Probability</a:t>
                </a:r>
              </a:p>
            </c:rich>
          </c:tx>
          <c:layout>
            <c:manualLayout>
              <c:xMode val="edge"/>
              <c:yMode val="edge"/>
              <c:x val="0.22421524663677134"/>
              <c:y val="0.86848635235732008"/>
            </c:manualLayout>
          </c:layout>
          <c:spPr>
            <a:noFill/>
            <a:ln w="9079">
              <a:noFill/>
            </a:ln>
          </c:spPr>
        </c:title>
        <c:numFmt formatCode="0.0" sourceLinked="0"/>
        <c:majorTickMark val="cross"/>
        <c:minorTickMark val="cross"/>
        <c:tickLblPos val="nextTo"/>
        <c:spPr>
          <a:ln w="1135">
            <a:solidFill>
              <a:srgbClr val="000000"/>
            </a:solidFill>
            <a:prstDash val="solid"/>
          </a:ln>
        </c:spPr>
        <c:txPr>
          <a:bodyPr rot="0" vert="horz"/>
          <a:lstStyle/>
          <a:p>
            <a:pPr>
              <a:defRPr sz="643" b="0" i="0" u="none" strike="noStrike" baseline="0">
                <a:solidFill>
                  <a:srgbClr val="000000"/>
                </a:solidFill>
                <a:latin typeface="Times New Roman"/>
                <a:ea typeface="Times New Roman"/>
                <a:cs typeface="Times New Roman"/>
              </a:defRPr>
            </a:pPr>
            <a:endParaRPr lang="en-US"/>
          </a:p>
        </c:txPr>
        <c:crossAx val="189740160"/>
        <c:crosses val="autoZero"/>
        <c:crossBetween val="midCat"/>
        <c:majorUnit val="0.2"/>
        <c:minorUnit val="0.05"/>
      </c:valAx>
      <c:valAx>
        <c:axId val="189740160"/>
        <c:scaling>
          <c:orientation val="minMax"/>
        </c:scaling>
        <c:axPos val="l"/>
        <c:title>
          <c:tx>
            <c:rich>
              <a:bodyPr/>
              <a:lstStyle/>
              <a:p>
                <a:pPr>
                  <a:defRPr sz="643" b="0" i="0" u="none" strike="noStrike" baseline="0">
                    <a:solidFill>
                      <a:srgbClr val="000000"/>
                    </a:solidFill>
                    <a:latin typeface="Times New Roman"/>
                    <a:ea typeface="Times New Roman"/>
                    <a:cs typeface="Times New Roman"/>
                  </a:defRPr>
                </a:pPr>
                <a:r>
                  <a:rPr lang="en-US" sz="643" b="0" i="0" u="none" strike="noStrike" baseline="0">
                    <a:solidFill>
                      <a:srgbClr val="000000"/>
                    </a:solidFill>
                    <a:latin typeface="Times New Roman"/>
                    <a:cs typeface="Times New Roman"/>
                  </a:rPr>
                  <a:t>Discharge (m</a:t>
                </a:r>
                <a:r>
                  <a:rPr lang="en-US" sz="643" b="0" i="0" u="none" strike="noStrike" baseline="30000">
                    <a:solidFill>
                      <a:srgbClr val="000000"/>
                    </a:solidFill>
                    <a:latin typeface="Times New Roman"/>
                    <a:cs typeface="Times New Roman"/>
                  </a:rPr>
                  <a:t>3</a:t>
                </a:r>
                <a:r>
                  <a:rPr lang="en-US" sz="643" b="0" i="0" u="none" strike="noStrike" baseline="0">
                    <a:solidFill>
                      <a:srgbClr val="000000"/>
                    </a:solidFill>
                    <a:latin typeface="Times New Roman"/>
                    <a:cs typeface="Times New Roman"/>
                  </a:rPr>
                  <a:t>/s)</a:t>
                </a:r>
              </a:p>
            </c:rich>
          </c:tx>
          <c:layout>
            <c:manualLayout>
              <c:xMode val="edge"/>
              <c:yMode val="edge"/>
              <c:x val="0"/>
              <c:y val="0.17866004962779158"/>
            </c:manualLayout>
          </c:layout>
          <c:spPr>
            <a:noFill/>
            <a:ln w="9079">
              <a:noFill/>
            </a:ln>
          </c:spPr>
        </c:title>
        <c:numFmt formatCode="General" sourceLinked="1"/>
        <c:majorTickMark val="cross"/>
        <c:tickLblPos val="nextTo"/>
        <c:spPr>
          <a:ln w="1135">
            <a:solidFill>
              <a:srgbClr val="000000"/>
            </a:solidFill>
            <a:prstDash val="solid"/>
          </a:ln>
        </c:spPr>
        <c:txPr>
          <a:bodyPr rot="0" vert="horz"/>
          <a:lstStyle/>
          <a:p>
            <a:pPr>
              <a:defRPr sz="643" b="0" i="0" u="none" strike="noStrike" baseline="0">
                <a:solidFill>
                  <a:srgbClr val="000000"/>
                </a:solidFill>
                <a:latin typeface="Times New Roman"/>
                <a:ea typeface="Times New Roman"/>
                <a:cs typeface="Times New Roman"/>
              </a:defRPr>
            </a:pPr>
            <a:endParaRPr lang="en-US"/>
          </a:p>
        </c:txPr>
        <c:crossAx val="189725312"/>
        <c:crosses val="autoZero"/>
        <c:crossBetween val="midCat"/>
      </c:valAx>
      <c:spPr>
        <a:noFill/>
        <a:ln w="4539">
          <a:solidFill>
            <a:srgbClr val="808080"/>
          </a:solidFill>
          <a:prstDash val="solid"/>
        </a:ln>
      </c:spPr>
    </c:plotArea>
    <c:plotVisOnly val="1"/>
    <c:dispBlanksAs val="gap"/>
  </c:chart>
  <c:spPr>
    <a:noFill/>
    <a:ln>
      <a:noFill/>
    </a:ln>
  </c:spPr>
  <c:txPr>
    <a:bodyPr/>
    <a:lstStyle/>
    <a:p>
      <a:pPr>
        <a:defRPr sz="643" b="0" i="0" u="none" strike="noStrike" baseline="0">
          <a:solidFill>
            <a:srgbClr val="000000"/>
          </a:solidFill>
          <a:latin typeface="Times New Roman"/>
          <a:ea typeface="Times New Roman"/>
          <a:cs typeface="Times New Roman"/>
        </a:defRPr>
      </a:pPr>
      <a:endParaRPr lang="en-US"/>
    </a:p>
  </c:tx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0.150074294205052"/>
          <c:y val="7.1748878923766815E-2"/>
          <c:w val="0.68499257057949492"/>
          <c:h val="0.67937219730941711"/>
        </c:manualLayout>
      </c:layout>
      <c:scatterChart>
        <c:scatterStyle val="smoothMarker"/>
        <c:ser>
          <c:idx val="0"/>
          <c:order val="0"/>
          <c:tx>
            <c:strRef>
              <c:f>Sheet1!$B$1</c:f>
              <c:strCache>
                <c:ptCount val="1"/>
                <c:pt idx="0">
                  <c:v>100</c:v>
                </c:pt>
              </c:strCache>
            </c:strRef>
          </c:tx>
          <c:spPr>
            <a:ln w="17775">
              <a:solidFill>
                <a:srgbClr val="000000"/>
              </a:solidFill>
              <a:prstDash val="solid"/>
            </a:ln>
          </c:spPr>
          <c:marker>
            <c:symbol val="none"/>
          </c:marker>
          <c:xVal>
            <c:numRef>
              <c:f>Sheet1!$A$2:$A$27</c:f>
              <c:numCache>
                <c:formatCode>General</c:formatCode>
                <c:ptCount val="26"/>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pt idx="21">
                  <c:v>10.5</c:v>
                </c:pt>
                <c:pt idx="22">
                  <c:v>11</c:v>
                </c:pt>
                <c:pt idx="23">
                  <c:v>11.5</c:v>
                </c:pt>
                <c:pt idx="24">
                  <c:v>12</c:v>
                </c:pt>
              </c:numCache>
            </c:numRef>
          </c:xVal>
          <c:yVal>
            <c:numRef>
              <c:f>Sheet1!$B$2:$B$27</c:f>
              <c:numCache>
                <c:formatCode>0.00</c:formatCode>
                <c:ptCount val="26"/>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pt idx="21">
                  <c:v>10.5</c:v>
                </c:pt>
                <c:pt idx="22">
                  <c:v>11</c:v>
                </c:pt>
                <c:pt idx="23">
                  <c:v>11.5</c:v>
                </c:pt>
                <c:pt idx="24">
                  <c:v>12</c:v>
                </c:pt>
              </c:numCache>
            </c:numRef>
          </c:yVal>
          <c:smooth val="1"/>
        </c:ser>
        <c:ser>
          <c:idx val="1"/>
          <c:order val="1"/>
          <c:tx>
            <c:strRef>
              <c:f>Sheet1!$C$1</c:f>
              <c:strCache>
                <c:ptCount val="1"/>
                <c:pt idx="0">
                  <c:v>95</c:v>
                </c:pt>
              </c:strCache>
            </c:strRef>
          </c:tx>
          <c:spPr>
            <a:ln w="17775">
              <a:solidFill>
                <a:srgbClr val="000000"/>
              </a:solidFill>
              <a:prstDash val="lgDash"/>
            </a:ln>
          </c:spPr>
          <c:marker>
            <c:symbol val="none"/>
          </c:marker>
          <c:xVal>
            <c:numRef>
              <c:f>Sheet1!$A$2:$A$27</c:f>
              <c:numCache>
                <c:formatCode>General</c:formatCode>
                <c:ptCount val="26"/>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pt idx="21">
                  <c:v>10.5</c:v>
                </c:pt>
                <c:pt idx="22">
                  <c:v>11</c:v>
                </c:pt>
                <c:pt idx="23">
                  <c:v>11.5</c:v>
                </c:pt>
                <c:pt idx="24">
                  <c:v>12</c:v>
                </c:pt>
              </c:numCache>
            </c:numRef>
          </c:xVal>
          <c:yVal>
            <c:numRef>
              <c:f>Sheet1!$C$2:$C$27</c:f>
              <c:numCache>
                <c:formatCode>0.00</c:formatCode>
                <c:ptCount val="26"/>
                <c:pt idx="0">
                  <c:v>0</c:v>
                </c:pt>
                <c:pt idx="1">
                  <c:v>0.16917293233082725</c:v>
                </c:pt>
                <c:pt idx="2">
                  <c:v>0.5633528265107216</c:v>
                </c:pt>
                <c:pt idx="3">
                  <c:v>1.0126171593366986</c:v>
                </c:pt>
                <c:pt idx="4">
                  <c:v>1.4828375286041193</c:v>
                </c:pt>
                <c:pt idx="5">
                  <c:v>1.9632527264106223</c:v>
                </c:pt>
                <c:pt idx="6">
                  <c:v>2.4493927125506083</c:v>
                </c:pt>
                <c:pt idx="7">
                  <c:v>2.939067467326034</c:v>
                </c:pt>
                <c:pt idx="8">
                  <c:v>3.4310776942355887</c:v>
                </c:pt>
                <c:pt idx="9">
                  <c:v>3.9247115113988191</c:v>
                </c:pt>
                <c:pt idx="10">
                  <c:v>4.4195196729688311</c:v>
                </c:pt>
                <c:pt idx="11">
                  <c:v>4.9152046783625742</c:v>
                </c:pt>
                <c:pt idx="12">
                  <c:v>5.4115616911130324</c:v>
                </c:pt>
                <c:pt idx="13">
                  <c:v>5.9084450670402253</c:v>
                </c:pt>
                <c:pt idx="14">
                  <c:v>6.4057484135871627</c:v>
                </c:pt>
                <c:pt idx="15">
                  <c:v>6.9033922014338192</c:v>
                </c:pt>
                <c:pt idx="16">
                  <c:v>7.4013157894736894</c:v>
                </c:pt>
                <c:pt idx="17">
                  <c:v>7.8994721316565784</c:v>
                </c:pt>
                <c:pt idx="18">
                  <c:v>8.3978241693619555</c:v>
                </c:pt>
                <c:pt idx="19">
                  <c:v>8.8963423146726264</c:v>
                </c:pt>
                <c:pt idx="20">
                  <c:v>9.3950026581605588</c:v>
                </c:pt>
                <c:pt idx="21">
                  <c:v>9.8937856689917592</c:v>
                </c:pt>
                <c:pt idx="22">
                  <c:v>10.392675236478299</c:v>
                </c:pt>
                <c:pt idx="23">
                  <c:v>10.891657952829096</c:v>
                </c:pt>
                <c:pt idx="24">
                  <c:v>11.390722569134704</c:v>
                </c:pt>
              </c:numCache>
            </c:numRef>
          </c:yVal>
          <c:smooth val="1"/>
        </c:ser>
        <c:ser>
          <c:idx val="2"/>
          <c:order val="2"/>
          <c:tx>
            <c:strRef>
              <c:f>Sheet1!$D$1</c:f>
              <c:strCache>
                <c:ptCount val="1"/>
                <c:pt idx="0">
                  <c:v>90</c:v>
                </c:pt>
              </c:strCache>
            </c:strRef>
          </c:tx>
          <c:spPr>
            <a:ln w="17775">
              <a:solidFill>
                <a:srgbClr val="000000"/>
              </a:solidFill>
              <a:prstDash val="sysDash"/>
            </a:ln>
          </c:spPr>
          <c:marker>
            <c:symbol val="none"/>
          </c:marker>
          <c:xVal>
            <c:numRef>
              <c:f>Sheet1!$A$2:$A$27</c:f>
              <c:numCache>
                <c:formatCode>General</c:formatCode>
                <c:ptCount val="26"/>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pt idx="21">
                  <c:v>10.5</c:v>
                </c:pt>
                <c:pt idx="22">
                  <c:v>11</c:v>
                </c:pt>
                <c:pt idx="23">
                  <c:v>11.5</c:v>
                </c:pt>
                <c:pt idx="24">
                  <c:v>12</c:v>
                </c:pt>
              </c:numCache>
            </c:numRef>
          </c:xVal>
          <c:yVal>
            <c:numRef>
              <c:f>Sheet1!$D$2:$D$27</c:f>
              <c:numCache>
                <c:formatCode>0.00</c:formatCode>
                <c:ptCount val="26"/>
                <c:pt idx="0">
                  <c:v>0</c:v>
                </c:pt>
                <c:pt idx="1">
                  <c:v>5.555555555555549E-2</c:v>
                </c:pt>
                <c:pt idx="2">
                  <c:v>0.32026143790849659</c:v>
                </c:pt>
                <c:pt idx="3">
                  <c:v>0.68346253229974141</c:v>
                </c:pt>
                <c:pt idx="4">
                  <c:v>1.0940170940170941</c:v>
                </c:pt>
                <c:pt idx="5">
                  <c:v>1.530965391621129</c:v>
                </c:pt>
                <c:pt idx="6">
                  <c:v>1.984126984126984</c:v>
                </c:pt>
                <c:pt idx="7">
                  <c:v>2.4479606188466949</c:v>
                </c:pt>
                <c:pt idx="8">
                  <c:v>2.9191919191919191</c:v>
                </c:pt>
                <c:pt idx="9">
                  <c:v>3.3957617411225662</c:v>
                </c:pt>
                <c:pt idx="10">
                  <c:v>3.8763102725366871</c:v>
                </c:pt>
                <c:pt idx="11">
                  <c:v>4.3599033816425123</c:v>
                </c:pt>
                <c:pt idx="12">
                  <c:v>4.8458781362007155</c:v>
                </c:pt>
                <c:pt idx="13">
                  <c:v>5.3337510442773599</c:v>
                </c:pt>
                <c:pt idx="14">
                  <c:v>5.8231611893583723</c:v>
                </c:pt>
                <c:pt idx="15">
                  <c:v>6.3138337012509185</c:v>
                </c:pt>
                <c:pt idx="16">
                  <c:v>6.8055555555555536</c:v>
                </c:pt>
                <c:pt idx="17">
                  <c:v>7.2981591058514157</c:v>
                </c:pt>
                <c:pt idx="18">
                  <c:v>7.7915106117353305</c:v>
                </c:pt>
                <c:pt idx="19">
                  <c:v>8.2855020796197305</c:v>
                </c:pt>
                <c:pt idx="20">
                  <c:v>8.7800453514739232</c:v>
                </c:pt>
                <c:pt idx="21">
                  <c:v>9.2750677506775059</c:v>
                </c:pt>
                <c:pt idx="22">
                  <c:v>9.770508826583594</c:v>
                </c:pt>
                <c:pt idx="23">
                  <c:v>10.26631788739412</c:v>
                </c:pt>
                <c:pt idx="24">
                  <c:v>10.762452107279698</c:v>
                </c:pt>
              </c:numCache>
            </c:numRef>
          </c:yVal>
          <c:smooth val="1"/>
        </c:ser>
        <c:ser>
          <c:idx val="3"/>
          <c:order val="3"/>
          <c:tx>
            <c:strRef>
              <c:f>Sheet1!$E$1</c:f>
              <c:strCache>
                <c:ptCount val="1"/>
                <c:pt idx="0">
                  <c:v>85</c:v>
                </c:pt>
              </c:strCache>
            </c:strRef>
          </c:tx>
          <c:spPr>
            <a:ln w="17775">
              <a:solidFill>
                <a:srgbClr val="000000"/>
              </a:solidFill>
              <a:prstDash val="solid"/>
            </a:ln>
          </c:spPr>
          <c:marker>
            <c:symbol val="none"/>
          </c:marker>
          <c:xVal>
            <c:numRef>
              <c:f>Sheet1!$A$2:$A$27</c:f>
              <c:numCache>
                <c:formatCode>General</c:formatCode>
                <c:ptCount val="26"/>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pt idx="21">
                  <c:v>10.5</c:v>
                </c:pt>
                <c:pt idx="22">
                  <c:v>11</c:v>
                </c:pt>
                <c:pt idx="23">
                  <c:v>11.5</c:v>
                </c:pt>
                <c:pt idx="24">
                  <c:v>12</c:v>
                </c:pt>
              </c:numCache>
            </c:numRef>
          </c:xVal>
          <c:yVal>
            <c:numRef>
              <c:f>Sheet1!$E$2:$E$27</c:f>
              <c:numCache>
                <c:formatCode>0.00</c:formatCode>
                <c:ptCount val="26"/>
                <c:pt idx="0">
                  <c:v>0</c:v>
                </c:pt>
                <c:pt idx="1">
                  <c:v>1.1312217194570122E-2</c:v>
                </c:pt>
                <c:pt idx="2">
                  <c:v>0.17360114777618363</c:v>
                </c:pt>
                <c:pt idx="3">
                  <c:v>0.45187165775401067</c:v>
                </c:pt>
                <c:pt idx="4">
                  <c:v>0.79513184584178487</c:v>
                </c:pt>
                <c:pt idx="5">
                  <c:v>1.1784608580274212</c:v>
                </c:pt>
                <c:pt idx="6">
                  <c:v>1.588235294117647</c:v>
                </c:pt>
                <c:pt idx="7">
                  <c:v>2.0163790066924974</c:v>
                </c:pt>
                <c:pt idx="8">
                  <c:v>2.457800511508951</c:v>
                </c:pt>
                <c:pt idx="9">
                  <c:v>2.9091308165057055</c:v>
                </c:pt>
                <c:pt idx="10">
                  <c:v>3.3680518078791142</c:v>
                </c:pt>
                <c:pt idx="11">
                  <c:v>3.8329161451814757</c:v>
                </c:pt>
                <c:pt idx="12">
                  <c:v>4.3025210084033603</c:v>
                </c:pt>
                <c:pt idx="13">
                  <c:v>4.7759676361250802</c:v>
                </c:pt>
                <c:pt idx="14">
                  <c:v>5.2525709584533082</c:v>
                </c:pt>
                <c:pt idx="15">
                  <c:v>5.73179965055329</c:v>
                </c:pt>
                <c:pt idx="16">
                  <c:v>6.213235294117645</c:v>
                </c:pt>
                <c:pt idx="17">
                  <c:v>6.6965438994588906</c:v>
                </c:pt>
                <c:pt idx="18">
                  <c:v>7.1814556331006951</c:v>
                </c:pt>
                <c:pt idx="19">
                  <c:v>7.6677501189154871</c:v>
                </c:pt>
                <c:pt idx="20">
                  <c:v>8.155245603395997</c:v>
                </c:pt>
                <c:pt idx="21">
                  <c:v>8.6437908496732003</c:v>
                </c:pt>
                <c:pt idx="22">
                  <c:v>9.1332589908001065</c:v>
                </c:pt>
                <c:pt idx="23">
                  <c:v>9.6235428112019292</c:v>
                </c:pt>
                <c:pt idx="24">
                  <c:v>10.114551083591328</c:v>
                </c:pt>
              </c:numCache>
            </c:numRef>
          </c:yVal>
          <c:smooth val="1"/>
        </c:ser>
        <c:ser>
          <c:idx val="4"/>
          <c:order val="4"/>
          <c:tx>
            <c:strRef>
              <c:f>Sheet1!$F$1</c:f>
              <c:strCache>
                <c:ptCount val="1"/>
                <c:pt idx="0">
                  <c:v>80</c:v>
                </c:pt>
              </c:strCache>
            </c:strRef>
          </c:tx>
          <c:spPr>
            <a:ln w="17775">
              <a:solidFill>
                <a:srgbClr val="000000"/>
              </a:solidFill>
              <a:prstDash val="lgDash"/>
            </a:ln>
          </c:spPr>
          <c:marker>
            <c:symbol val="none"/>
          </c:marker>
          <c:xVal>
            <c:numRef>
              <c:f>Sheet1!$A$2:$A$27</c:f>
              <c:numCache>
                <c:formatCode>General</c:formatCode>
                <c:ptCount val="26"/>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pt idx="21">
                  <c:v>10.5</c:v>
                </c:pt>
                <c:pt idx="22">
                  <c:v>11</c:v>
                </c:pt>
                <c:pt idx="23">
                  <c:v>11.5</c:v>
                </c:pt>
                <c:pt idx="24">
                  <c:v>12</c:v>
                </c:pt>
              </c:numCache>
            </c:numRef>
          </c:xVal>
          <c:yVal>
            <c:numRef>
              <c:f>Sheet1!$F$2:$F$27</c:f>
              <c:numCache>
                <c:formatCode>0.00</c:formatCode>
                <c:ptCount val="26"/>
                <c:pt idx="0">
                  <c:v>0</c:v>
                </c:pt>
                <c:pt idx="1">
                  <c:v>0</c:v>
                </c:pt>
                <c:pt idx="2">
                  <c:v>8.3333333333333343E-2</c:v>
                </c:pt>
                <c:pt idx="3">
                  <c:v>0.28571428571428581</c:v>
                </c:pt>
                <c:pt idx="4">
                  <c:v>0.5625</c:v>
                </c:pt>
                <c:pt idx="5">
                  <c:v>0.88888888888888884</c:v>
                </c:pt>
                <c:pt idx="6">
                  <c:v>1.25</c:v>
                </c:pt>
                <c:pt idx="7">
                  <c:v>1.6363636363636365</c:v>
                </c:pt>
                <c:pt idx="8">
                  <c:v>2.0416666666666665</c:v>
                </c:pt>
                <c:pt idx="9">
                  <c:v>2.4615384615384617</c:v>
                </c:pt>
                <c:pt idx="10">
                  <c:v>2.8928571428571428</c:v>
                </c:pt>
                <c:pt idx="11">
                  <c:v>3.3333333333333335</c:v>
                </c:pt>
                <c:pt idx="12">
                  <c:v>3.78125</c:v>
                </c:pt>
                <c:pt idx="13">
                  <c:v>4.2352941176470589</c:v>
                </c:pt>
                <c:pt idx="14">
                  <c:v>4.6944444444444446</c:v>
                </c:pt>
                <c:pt idx="15">
                  <c:v>5.1578947368421044</c:v>
                </c:pt>
                <c:pt idx="16">
                  <c:v>5.6249999999999991</c:v>
                </c:pt>
                <c:pt idx="17">
                  <c:v>6.0952380952380958</c:v>
                </c:pt>
                <c:pt idx="18">
                  <c:v>6.5681818181818166</c:v>
                </c:pt>
                <c:pt idx="19">
                  <c:v>7.0434782608695654</c:v>
                </c:pt>
                <c:pt idx="20">
                  <c:v>7.520833333333333</c:v>
                </c:pt>
                <c:pt idx="21">
                  <c:v>8</c:v>
                </c:pt>
                <c:pt idx="22">
                  <c:v>8.4807692307692335</c:v>
                </c:pt>
                <c:pt idx="23">
                  <c:v>8.9629629629629655</c:v>
                </c:pt>
                <c:pt idx="24">
                  <c:v>9.4464285714285712</c:v>
                </c:pt>
              </c:numCache>
            </c:numRef>
          </c:yVal>
          <c:smooth val="1"/>
        </c:ser>
        <c:ser>
          <c:idx val="5"/>
          <c:order val="5"/>
          <c:tx>
            <c:strRef>
              <c:f>Sheet1!$G$1</c:f>
              <c:strCache>
                <c:ptCount val="1"/>
                <c:pt idx="0">
                  <c:v>75</c:v>
                </c:pt>
              </c:strCache>
            </c:strRef>
          </c:tx>
          <c:spPr>
            <a:ln w="17775">
              <a:solidFill>
                <a:srgbClr val="000000"/>
              </a:solidFill>
              <a:prstDash val="sysDash"/>
            </a:ln>
          </c:spPr>
          <c:marker>
            <c:symbol val="none"/>
          </c:marker>
          <c:xVal>
            <c:numRef>
              <c:f>Sheet1!$A$2:$A$27</c:f>
              <c:numCache>
                <c:formatCode>General</c:formatCode>
                <c:ptCount val="26"/>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pt idx="21">
                  <c:v>10.5</c:v>
                </c:pt>
                <c:pt idx="22">
                  <c:v>11</c:v>
                </c:pt>
                <c:pt idx="23">
                  <c:v>11.5</c:v>
                </c:pt>
                <c:pt idx="24">
                  <c:v>12</c:v>
                </c:pt>
              </c:numCache>
            </c:numRef>
          </c:xVal>
          <c:yVal>
            <c:numRef>
              <c:f>Sheet1!$G$2:$G$27</c:f>
              <c:numCache>
                <c:formatCode>0.00</c:formatCode>
                <c:ptCount val="26"/>
                <c:pt idx="0">
                  <c:v>0</c:v>
                </c:pt>
                <c:pt idx="1">
                  <c:v>0</c:v>
                </c:pt>
                <c:pt idx="2">
                  <c:v>3.0303030303030339E-2</c:v>
                </c:pt>
                <c:pt idx="3">
                  <c:v>0.16666666666666671</c:v>
                </c:pt>
                <c:pt idx="4">
                  <c:v>0.38095238095238121</c:v>
                </c:pt>
                <c:pt idx="5">
                  <c:v>0.65053763440860246</c:v>
                </c:pt>
                <c:pt idx="6">
                  <c:v>0.96078431372549056</c:v>
                </c:pt>
                <c:pt idx="7">
                  <c:v>1.301801801801802</c:v>
                </c:pt>
                <c:pt idx="8">
                  <c:v>1.6666666666666672</c:v>
                </c:pt>
                <c:pt idx="9">
                  <c:v>2.0503875968992253</c:v>
                </c:pt>
                <c:pt idx="10">
                  <c:v>2.4492753623188404</c:v>
                </c:pt>
                <c:pt idx="11">
                  <c:v>2.8605442176870772</c:v>
                </c:pt>
                <c:pt idx="12">
                  <c:v>3.2820512820512842</c:v>
                </c:pt>
                <c:pt idx="13">
                  <c:v>3.7121212121212146</c:v>
                </c:pt>
                <c:pt idx="14">
                  <c:v>4.1494252873563235</c:v>
                </c:pt>
                <c:pt idx="15">
                  <c:v>4.5928961748633892</c:v>
                </c:pt>
                <c:pt idx="16">
                  <c:v>5.0416666666666696</c:v>
                </c:pt>
                <c:pt idx="17">
                  <c:v>5.4950248756218913</c:v>
                </c:pt>
                <c:pt idx="18">
                  <c:v>5.9523809523809534</c:v>
                </c:pt>
                <c:pt idx="19">
                  <c:v>6.4132420091324231</c:v>
                </c:pt>
                <c:pt idx="20">
                  <c:v>6.8771929824561431</c:v>
                </c:pt>
                <c:pt idx="21">
                  <c:v>7.3438818565400856</c:v>
                </c:pt>
                <c:pt idx="22">
                  <c:v>7.813008130081303</c:v>
                </c:pt>
                <c:pt idx="23">
                  <c:v>8.2843137254901951</c:v>
                </c:pt>
                <c:pt idx="24">
                  <c:v>8.7575757575757578</c:v>
                </c:pt>
              </c:numCache>
            </c:numRef>
          </c:yVal>
          <c:smooth val="1"/>
        </c:ser>
        <c:ser>
          <c:idx val="6"/>
          <c:order val="6"/>
          <c:tx>
            <c:strRef>
              <c:f>Sheet1!$H$1</c:f>
              <c:strCache>
                <c:ptCount val="1"/>
                <c:pt idx="0">
                  <c:v>70</c:v>
                </c:pt>
              </c:strCache>
            </c:strRef>
          </c:tx>
          <c:spPr>
            <a:ln w="17775">
              <a:solidFill>
                <a:srgbClr val="000000"/>
              </a:solidFill>
              <a:prstDash val="solid"/>
            </a:ln>
          </c:spPr>
          <c:marker>
            <c:symbol val="none"/>
          </c:marker>
          <c:xVal>
            <c:numRef>
              <c:f>Sheet1!$A$2:$A$27</c:f>
              <c:numCache>
                <c:formatCode>General</c:formatCode>
                <c:ptCount val="26"/>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pt idx="21">
                  <c:v>10.5</c:v>
                </c:pt>
                <c:pt idx="22">
                  <c:v>11</c:v>
                </c:pt>
                <c:pt idx="23">
                  <c:v>11.5</c:v>
                </c:pt>
                <c:pt idx="24">
                  <c:v>12</c:v>
                </c:pt>
              </c:numCache>
            </c:numRef>
          </c:xVal>
          <c:yVal>
            <c:numRef>
              <c:f>Sheet1!$H$2:$H$27</c:f>
              <c:numCache>
                <c:formatCode>0.00</c:formatCode>
                <c:ptCount val="26"/>
                <c:pt idx="0">
                  <c:v>0</c:v>
                </c:pt>
                <c:pt idx="1">
                  <c:v>0</c:v>
                </c:pt>
                <c:pt idx="2">
                  <c:v>4.6082949308755717E-3</c:v>
                </c:pt>
                <c:pt idx="3">
                  <c:v>8.3850931677018639E-2</c:v>
                </c:pt>
                <c:pt idx="4">
                  <c:v>0.24060150375939846</c:v>
                </c:pt>
                <c:pt idx="5">
                  <c:v>0.45524956970740099</c:v>
                </c:pt>
                <c:pt idx="6">
                  <c:v>0.7142857142857143</c:v>
                </c:pt>
                <c:pt idx="7">
                  <c:v>1.008100147275405</c:v>
                </c:pt>
                <c:pt idx="8">
                  <c:v>1.3296703296703298</c:v>
                </c:pt>
                <c:pt idx="9">
                  <c:v>1.6737451737451738</c:v>
                </c:pt>
                <c:pt idx="10">
                  <c:v>2.0363196125907979</c:v>
                </c:pt>
                <c:pt idx="11">
                  <c:v>2.4142857142857133</c:v>
                </c:pt>
                <c:pt idx="12">
                  <c:v>2.8051948051948039</c:v>
                </c:pt>
                <c:pt idx="13">
                  <c:v>3.2070914696813975</c:v>
                </c:pt>
                <c:pt idx="14">
                  <c:v>3.6183953033268086</c:v>
                </c:pt>
                <c:pt idx="15">
                  <c:v>4.0378151260504174</c:v>
                </c:pt>
                <c:pt idx="16">
                  <c:v>4.4642857142857126</c:v>
                </c:pt>
                <c:pt idx="17">
                  <c:v>4.8969204448246364</c:v>
                </c:pt>
                <c:pt idx="18">
                  <c:v>5.3349753694581254</c:v>
                </c:pt>
                <c:pt idx="19">
                  <c:v>5.7778216258879231</c:v>
                </c:pt>
                <c:pt idx="20">
                  <c:v>6.2249240121580511</c:v>
                </c:pt>
                <c:pt idx="21">
                  <c:v>6.6758241758241752</c:v>
                </c:pt>
                <c:pt idx="22">
                  <c:v>7.1301272984441288</c:v>
                </c:pt>
                <c:pt idx="23">
                  <c:v>7.5874914559125077</c:v>
                </c:pt>
                <c:pt idx="24">
                  <c:v>8.0476190476190457</c:v>
                </c:pt>
              </c:numCache>
            </c:numRef>
          </c:yVal>
          <c:smooth val="1"/>
        </c:ser>
        <c:ser>
          <c:idx val="7"/>
          <c:order val="7"/>
          <c:tx>
            <c:strRef>
              <c:f>Sheet1!$I$1</c:f>
              <c:strCache>
                <c:ptCount val="1"/>
                <c:pt idx="0">
                  <c:v>65</c:v>
                </c:pt>
              </c:strCache>
            </c:strRef>
          </c:tx>
          <c:spPr>
            <a:ln w="17775">
              <a:solidFill>
                <a:srgbClr val="000000"/>
              </a:solidFill>
              <a:prstDash val="lgDash"/>
            </a:ln>
          </c:spPr>
          <c:marker>
            <c:symbol val="none"/>
          </c:marker>
          <c:xVal>
            <c:numRef>
              <c:f>Sheet1!$A$2:$A$27</c:f>
              <c:numCache>
                <c:formatCode>General</c:formatCode>
                <c:ptCount val="26"/>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pt idx="21">
                  <c:v>10.5</c:v>
                </c:pt>
                <c:pt idx="22">
                  <c:v>11</c:v>
                </c:pt>
                <c:pt idx="23">
                  <c:v>11.5</c:v>
                </c:pt>
                <c:pt idx="24">
                  <c:v>12</c:v>
                </c:pt>
              </c:numCache>
            </c:numRef>
          </c:xVal>
          <c:yVal>
            <c:numRef>
              <c:f>Sheet1!$I$2:$I$27</c:f>
              <c:numCache>
                <c:formatCode>0.00</c:formatCode>
                <c:ptCount val="26"/>
                <c:pt idx="0">
                  <c:v>0</c:v>
                </c:pt>
                <c:pt idx="1">
                  <c:v>0</c:v>
                </c:pt>
                <c:pt idx="2">
                  <c:v>0</c:v>
                </c:pt>
                <c:pt idx="3">
                  <c:v>3.0820173204279148E-2</c:v>
                </c:pt>
                <c:pt idx="4">
                  <c:v>0.13508442776735455</c:v>
                </c:pt>
                <c:pt idx="5">
                  <c:v>0.29747935680139059</c:v>
                </c:pt>
                <c:pt idx="6">
                  <c:v>0.50607287449392691</c:v>
                </c:pt>
                <c:pt idx="7">
                  <c:v>0.75198938992042419</c:v>
                </c:pt>
                <c:pt idx="8">
                  <c:v>1.0284900284900285</c:v>
                </c:pt>
                <c:pt idx="9">
                  <c:v>1.3303661404098086</c:v>
                </c:pt>
                <c:pt idx="10">
                  <c:v>1.6535282898919264</c:v>
                </c:pt>
                <c:pt idx="11">
                  <c:v>1.9947209653092013</c:v>
                </c:pt>
                <c:pt idx="12">
                  <c:v>2.3513203214695757</c:v>
                </c:pt>
                <c:pt idx="13">
                  <c:v>2.7211880646044357</c:v>
                </c:pt>
                <c:pt idx="14">
                  <c:v>3.1025641025641031</c:v>
                </c:pt>
                <c:pt idx="15">
                  <c:v>3.4939864695565026</c:v>
                </c:pt>
                <c:pt idx="16">
                  <c:v>3.8942307692307701</c:v>
                </c:pt>
                <c:pt idx="17">
                  <c:v>4.3022638022638038</c:v>
                </c:pt>
                <c:pt idx="18">
                  <c:v>4.7172076478434866</c:v>
                </c:pt>
                <c:pt idx="19">
                  <c:v>5.1383115491750573</c:v>
                </c:pt>
                <c:pt idx="20">
                  <c:v>5.5649296939619513</c:v>
                </c:pt>
                <c:pt idx="21">
                  <c:v>5.9965034965034985</c:v>
                </c:pt>
                <c:pt idx="22">
                  <c:v>6.4325473521453427</c:v>
                </c:pt>
                <c:pt idx="23">
                  <c:v>6.8726370952648352</c:v>
                </c:pt>
                <c:pt idx="24">
                  <c:v>7.3164005805515249</c:v>
                </c:pt>
              </c:numCache>
            </c:numRef>
          </c:yVal>
          <c:smooth val="1"/>
        </c:ser>
        <c:ser>
          <c:idx val="8"/>
          <c:order val="8"/>
          <c:tx>
            <c:strRef>
              <c:f>Sheet1!$J$1</c:f>
              <c:strCache>
                <c:ptCount val="1"/>
                <c:pt idx="0">
                  <c:v>60</c:v>
                </c:pt>
              </c:strCache>
            </c:strRef>
          </c:tx>
          <c:spPr>
            <a:ln w="17775">
              <a:solidFill>
                <a:srgbClr val="000000"/>
              </a:solidFill>
              <a:prstDash val="sysDash"/>
            </a:ln>
          </c:spPr>
          <c:marker>
            <c:symbol val="none"/>
          </c:marker>
          <c:xVal>
            <c:numRef>
              <c:f>Sheet1!$A$2:$A$27</c:f>
              <c:numCache>
                <c:formatCode>General</c:formatCode>
                <c:ptCount val="26"/>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pt idx="21">
                  <c:v>10.5</c:v>
                </c:pt>
                <c:pt idx="22">
                  <c:v>11</c:v>
                </c:pt>
                <c:pt idx="23">
                  <c:v>11.5</c:v>
                </c:pt>
                <c:pt idx="24">
                  <c:v>12</c:v>
                </c:pt>
              </c:numCache>
            </c:numRef>
          </c:xVal>
          <c:yVal>
            <c:numRef>
              <c:f>Sheet1!$J$2:$J$27</c:f>
              <c:numCache>
                <c:formatCode>0.00</c:formatCode>
                <c:ptCount val="26"/>
                <c:pt idx="0">
                  <c:v>0</c:v>
                </c:pt>
                <c:pt idx="1">
                  <c:v>0</c:v>
                </c:pt>
                <c:pt idx="2">
                  <c:v>0</c:v>
                </c:pt>
                <c:pt idx="3">
                  <c:v>4.0650406504064958E-3</c:v>
                </c:pt>
                <c:pt idx="4">
                  <c:v>6.0606060606060566E-2</c:v>
                </c:pt>
                <c:pt idx="5">
                  <c:v>0.1737588652482269</c:v>
                </c:pt>
                <c:pt idx="6">
                  <c:v>0.3333333333333332</c:v>
                </c:pt>
                <c:pt idx="7">
                  <c:v>0.5314465408805028</c:v>
                </c:pt>
                <c:pt idx="8">
                  <c:v>0.76190476190476153</c:v>
                </c:pt>
                <c:pt idx="9">
                  <c:v>1.0197740112994342</c:v>
                </c:pt>
                <c:pt idx="10">
                  <c:v>1.301075268817204</c:v>
                </c:pt>
                <c:pt idx="11">
                  <c:v>1.6025641025641018</c:v>
                </c:pt>
                <c:pt idx="12">
                  <c:v>1.9215686274509791</c:v>
                </c:pt>
                <c:pt idx="13">
                  <c:v>2.2558685446009381</c:v>
                </c:pt>
                <c:pt idx="14">
                  <c:v>2.6036036036036028</c:v>
                </c:pt>
                <c:pt idx="15">
                  <c:v>2.9632034632034623</c:v>
                </c:pt>
                <c:pt idx="16">
                  <c:v>3.3333333333333321</c:v>
                </c:pt>
                <c:pt idx="17">
                  <c:v>3.7128514056224882</c:v>
                </c:pt>
                <c:pt idx="18">
                  <c:v>4.1007751937984489</c:v>
                </c:pt>
                <c:pt idx="19">
                  <c:v>4.4962546816479394</c:v>
                </c:pt>
                <c:pt idx="20">
                  <c:v>4.8985507246376798</c:v>
                </c:pt>
                <c:pt idx="21">
                  <c:v>5.3070175438596472</c:v>
                </c:pt>
                <c:pt idx="22">
                  <c:v>5.7210884353741491</c:v>
                </c:pt>
                <c:pt idx="23">
                  <c:v>6.1402640264026394</c:v>
                </c:pt>
                <c:pt idx="24">
                  <c:v>6.5641025641025621</c:v>
                </c:pt>
              </c:numCache>
            </c:numRef>
          </c:yVal>
          <c:smooth val="1"/>
        </c:ser>
        <c:ser>
          <c:idx val="9"/>
          <c:order val="9"/>
          <c:tx>
            <c:strRef>
              <c:f>Sheet1!$K$1</c:f>
              <c:strCache>
                <c:ptCount val="1"/>
                <c:pt idx="0">
                  <c:v>55</c:v>
                </c:pt>
              </c:strCache>
            </c:strRef>
          </c:tx>
          <c:spPr>
            <a:ln w="17775">
              <a:solidFill>
                <a:srgbClr val="000000"/>
              </a:solidFill>
              <a:prstDash val="solid"/>
            </a:ln>
          </c:spPr>
          <c:marker>
            <c:symbol val="none"/>
          </c:marker>
          <c:xVal>
            <c:numRef>
              <c:f>Sheet1!$A$2:$A$27</c:f>
              <c:numCache>
                <c:formatCode>General</c:formatCode>
                <c:ptCount val="26"/>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pt idx="21">
                  <c:v>10.5</c:v>
                </c:pt>
                <c:pt idx="22">
                  <c:v>11</c:v>
                </c:pt>
                <c:pt idx="23">
                  <c:v>11.5</c:v>
                </c:pt>
                <c:pt idx="24">
                  <c:v>12</c:v>
                </c:pt>
              </c:numCache>
            </c:numRef>
          </c:xVal>
          <c:yVal>
            <c:numRef>
              <c:f>Sheet1!$K$2:$K$27</c:f>
              <c:numCache>
                <c:formatCode>0.00</c:formatCode>
                <c:ptCount val="26"/>
                <c:pt idx="0">
                  <c:v>0</c:v>
                </c:pt>
                <c:pt idx="1">
                  <c:v>0</c:v>
                </c:pt>
                <c:pt idx="2">
                  <c:v>0</c:v>
                </c:pt>
                <c:pt idx="3">
                  <c:v>0</c:v>
                </c:pt>
                <c:pt idx="4">
                  <c:v>1.5473887814313355E-2</c:v>
                </c:pt>
                <c:pt idx="5">
                  <c:v>8.2457743261763375E-2</c:v>
                </c:pt>
                <c:pt idx="6">
                  <c:v>0.19480519480519484</c:v>
                </c:pt>
                <c:pt idx="7">
                  <c:v>0.34574249280131625</c:v>
                </c:pt>
                <c:pt idx="8">
                  <c:v>0.52978056426332287</c:v>
                </c:pt>
                <c:pt idx="9">
                  <c:v>0.74242424242424254</c:v>
                </c:pt>
                <c:pt idx="10">
                  <c:v>0.97995705082319273</c:v>
                </c:pt>
                <c:pt idx="11">
                  <c:v>1.2392795883361918</c:v>
                </c:pt>
                <c:pt idx="12">
                  <c:v>1.517786561264822</c:v>
                </c:pt>
                <c:pt idx="13">
                  <c:v>1.8132720937598981</c:v>
                </c:pt>
                <c:pt idx="14">
                  <c:v>2.1238560097620494</c:v>
                </c:pt>
                <c:pt idx="15">
                  <c:v>2.4479258605472198</c:v>
                </c:pt>
                <c:pt idx="16">
                  <c:v>2.7840909090909092</c:v>
                </c:pt>
                <c:pt idx="17">
                  <c:v>3.1311452897555605</c:v>
                </c:pt>
                <c:pt idx="18">
                  <c:v>3.4880382775119618</c:v>
                </c:pt>
                <c:pt idx="19">
                  <c:v>3.8538501158897742</c:v>
                </c:pt>
                <c:pt idx="20">
                  <c:v>4.2277722277722267</c:v>
                </c:pt>
                <c:pt idx="21">
                  <c:v>4.6090909090909085</c:v>
                </c:pt>
                <c:pt idx="22">
                  <c:v>4.9971738106453119</c:v>
                </c:pt>
                <c:pt idx="23">
                  <c:v>5.3914586672773055</c:v>
                </c:pt>
                <c:pt idx="24">
                  <c:v>5.7914438502673784</c:v>
                </c:pt>
              </c:numCache>
            </c:numRef>
          </c:yVal>
          <c:smooth val="1"/>
        </c:ser>
        <c:ser>
          <c:idx val="10"/>
          <c:order val="10"/>
          <c:tx>
            <c:strRef>
              <c:f>Sheet1!$L$1</c:f>
              <c:strCache>
                <c:ptCount val="1"/>
                <c:pt idx="0">
                  <c:v>50</c:v>
                </c:pt>
              </c:strCache>
            </c:strRef>
          </c:tx>
          <c:spPr>
            <a:ln w="17775">
              <a:solidFill>
                <a:srgbClr val="000000"/>
              </a:solidFill>
              <a:prstDash val="lgDash"/>
            </a:ln>
          </c:spPr>
          <c:marker>
            <c:symbol val="none"/>
          </c:marker>
          <c:xVal>
            <c:numRef>
              <c:f>Sheet1!$A$2:$A$27</c:f>
              <c:numCache>
                <c:formatCode>General</c:formatCode>
                <c:ptCount val="26"/>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pt idx="21">
                  <c:v>10.5</c:v>
                </c:pt>
                <c:pt idx="22">
                  <c:v>11</c:v>
                </c:pt>
                <c:pt idx="23">
                  <c:v>11.5</c:v>
                </c:pt>
                <c:pt idx="24">
                  <c:v>12</c:v>
                </c:pt>
              </c:numCache>
            </c:numRef>
          </c:xVal>
          <c:yVal>
            <c:numRef>
              <c:f>Sheet1!$L$2:$L$27</c:f>
              <c:numCache>
                <c:formatCode>0.00</c:formatCode>
                <c:ptCount val="26"/>
                <c:pt idx="0">
                  <c:v>0</c:v>
                </c:pt>
                <c:pt idx="1">
                  <c:v>0</c:v>
                </c:pt>
                <c:pt idx="2">
                  <c:v>0</c:v>
                </c:pt>
                <c:pt idx="3">
                  <c:v>0</c:v>
                </c:pt>
                <c:pt idx="4">
                  <c:v>0</c:v>
                </c:pt>
                <c:pt idx="5">
                  <c:v>2.3809523809523812E-2</c:v>
                </c:pt>
                <c:pt idx="6">
                  <c:v>9.0909090909090939E-2</c:v>
                </c:pt>
                <c:pt idx="7">
                  <c:v>0.19565217391304343</c:v>
                </c:pt>
                <c:pt idx="8">
                  <c:v>0.33333333333333331</c:v>
                </c:pt>
                <c:pt idx="9">
                  <c:v>0.5</c:v>
                </c:pt>
                <c:pt idx="10">
                  <c:v>0.6923076923076924</c:v>
                </c:pt>
                <c:pt idx="11">
                  <c:v>0.90740740740740744</c:v>
                </c:pt>
                <c:pt idx="12">
                  <c:v>1.142857142857143</c:v>
                </c:pt>
                <c:pt idx="13">
                  <c:v>1.3965517241379313</c:v>
                </c:pt>
                <c:pt idx="14">
                  <c:v>1.6666666666666667</c:v>
                </c:pt>
                <c:pt idx="15">
                  <c:v>1.9516129032258067</c:v>
                </c:pt>
                <c:pt idx="16">
                  <c:v>2.25</c:v>
                </c:pt>
                <c:pt idx="17">
                  <c:v>2.5606060606060606</c:v>
                </c:pt>
                <c:pt idx="18">
                  <c:v>2.8823529411764706</c:v>
                </c:pt>
                <c:pt idx="19">
                  <c:v>3.2142857142857144</c:v>
                </c:pt>
                <c:pt idx="20">
                  <c:v>3.5555555555555554</c:v>
                </c:pt>
                <c:pt idx="21">
                  <c:v>3.9054054054054048</c:v>
                </c:pt>
                <c:pt idx="22">
                  <c:v>4.2631578947368425</c:v>
                </c:pt>
                <c:pt idx="23">
                  <c:v>4.6282051282051286</c:v>
                </c:pt>
                <c:pt idx="24">
                  <c:v>5</c:v>
                </c:pt>
              </c:numCache>
            </c:numRef>
          </c:yVal>
          <c:smooth val="1"/>
        </c:ser>
        <c:ser>
          <c:idx val="11"/>
          <c:order val="11"/>
          <c:tx>
            <c:strRef>
              <c:f>Sheet1!$M$1</c:f>
              <c:strCache>
                <c:ptCount val="1"/>
                <c:pt idx="0">
                  <c:v>45</c:v>
                </c:pt>
              </c:strCache>
            </c:strRef>
          </c:tx>
          <c:spPr>
            <a:ln w="17775">
              <a:solidFill>
                <a:srgbClr val="000000"/>
              </a:solidFill>
              <a:prstDash val="sysDash"/>
            </a:ln>
          </c:spPr>
          <c:marker>
            <c:symbol val="none"/>
          </c:marker>
          <c:xVal>
            <c:numRef>
              <c:f>Sheet1!$A$2:$A$27</c:f>
              <c:numCache>
                <c:formatCode>General</c:formatCode>
                <c:ptCount val="26"/>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pt idx="21">
                  <c:v>10.5</c:v>
                </c:pt>
                <c:pt idx="22">
                  <c:v>11</c:v>
                </c:pt>
                <c:pt idx="23">
                  <c:v>11.5</c:v>
                </c:pt>
                <c:pt idx="24">
                  <c:v>12</c:v>
                </c:pt>
              </c:numCache>
            </c:numRef>
          </c:xVal>
          <c:yVal>
            <c:numRef>
              <c:f>Sheet1!$M$2:$M$27</c:f>
              <c:numCache>
                <c:formatCode>0.00</c:formatCode>
                <c:ptCount val="26"/>
                <c:pt idx="0">
                  <c:v>0</c:v>
                </c:pt>
                <c:pt idx="1">
                  <c:v>0</c:v>
                </c:pt>
                <c:pt idx="2">
                  <c:v>0</c:v>
                </c:pt>
                <c:pt idx="3">
                  <c:v>0</c:v>
                </c:pt>
                <c:pt idx="4">
                  <c:v>0</c:v>
                </c:pt>
                <c:pt idx="5">
                  <c:v>2.5138260432377903E-4</c:v>
                </c:pt>
                <c:pt idx="6">
                  <c:v>2.4154589371980645E-2</c:v>
                </c:pt>
                <c:pt idx="7">
                  <c:v>8.3914458391445831E-2</c:v>
                </c:pt>
                <c:pt idx="8">
                  <c:v>0.17562724014336914</c:v>
                </c:pt>
                <c:pt idx="9">
                  <c:v>0.29593601383484652</c:v>
                </c:pt>
                <c:pt idx="10">
                  <c:v>0.44193817878028396</c:v>
                </c:pt>
                <c:pt idx="11">
                  <c:v>0.61111111111111105</c:v>
                </c:pt>
                <c:pt idx="12">
                  <c:v>0.80125195618153366</c:v>
                </c:pt>
                <c:pt idx="13">
                  <c:v>1.0104285172544554</c:v>
                </c:pt>
                <c:pt idx="14">
                  <c:v>1.2369389256806473</c:v>
                </c:pt>
                <c:pt idx="15">
                  <c:v>1.479278313683458</c:v>
                </c:pt>
                <c:pt idx="16">
                  <c:v>1.7361111111111109</c:v>
                </c:pt>
                <c:pt idx="17">
                  <c:v>2.0062478892266125</c:v>
                </c:pt>
                <c:pt idx="18">
                  <c:v>2.288625904010519</c:v>
                </c:pt>
                <c:pt idx="19">
                  <c:v>2.5822926673070765</c:v>
                </c:pt>
                <c:pt idx="20">
                  <c:v>2.8863920099875156</c:v>
                </c:pt>
                <c:pt idx="21">
                  <c:v>3.2001522070015223</c:v>
                </c:pt>
                <c:pt idx="22">
                  <c:v>3.5228758169934635</c:v>
                </c:pt>
                <c:pt idx="23">
                  <c:v>3.8539309544531477</c:v>
                </c:pt>
                <c:pt idx="24">
                  <c:v>4.1927437641723362</c:v>
                </c:pt>
              </c:numCache>
            </c:numRef>
          </c:yVal>
          <c:smooth val="1"/>
        </c:ser>
        <c:ser>
          <c:idx val="12"/>
          <c:order val="12"/>
          <c:tx>
            <c:strRef>
              <c:f>Sheet1!$N$1</c:f>
              <c:strCache>
                <c:ptCount val="1"/>
                <c:pt idx="0">
                  <c:v>40</c:v>
                </c:pt>
              </c:strCache>
            </c:strRef>
          </c:tx>
          <c:spPr>
            <a:ln w="17775">
              <a:solidFill>
                <a:srgbClr val="000000"/>
              </a:solidFill>
              <a:prstDash val="solid"/>
            </a:ln>
          </c:spPr>
          <c:marker>
            <c:symbol val="none"/>
          </c:marker>
          <c:xVal>
            <c:numRef>
              <c:f>Sheet1!$A$2:$A$27</c:f>
              <c:numCache>
                <c:formatCode>General</c:formatCode>
                <c:ptCount val="26"/>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pt idx="21">
                  <c:v>10.5</c:v>
                </c:pt>
                <c:pt idx="22">
                  <c:v>11</c:v>
                </c:pt>
                <c:pt idx="23">
                  <c:v>11.5</c:v>
                </c:pt>
                <c:pt idx="24">
                  <c:v>12</c:v>
                </c:pt>
              </c:numCache>
            </c:numRef>
          </c:xVal>
          <c:yVal>
            <c:numRef>
              <c:f>Sheet1!$N$2:$N$27</c:f>
              <c:numCache>
                <c:formatCode>0.00</c:formatCode>
                <c:ptCount val="26"/>
                <c:pt idx="0">
                  <c:v>0</c:v>
                </c:pt>
                <c:pt idx="1">
                  <c:v>0</c:v>
                </c:pt>
                <c:pt idx="2">
                  <c:v>0</c:v>
                </c:pt>
                <c:pt idx="3">
                  <c:v>0</c:v>
                </c:pt>
                <c:pt idx="4">
                  <c:v>0</c:v>
                </c:pt>
                <c:pt idx="5">
                  <c:v>0</c:v>
                </c:pt>
                <c:pt idx="6">
                  <c:v>0</c:v>
                </c:pt>
                <c:pt idx="7">
                  <c:v>1.6129032258064519E-2</c:v>
                </c:pt>
                <c:pt idx="8">
                  <c:v>6.25E-2</c:v>
                </c:pt>
                <c:pt idx="9">
                  <c:v>0.13636363636363635</c:v>
                </c:pt>
                <c:pt idx="10">
                  <c:v>0.23529411764705885</c:v>
                </c:pt>
                <c:pt idx="11">
                  <c:v>0.35714285714285726</c:v>
                </c:pt>
                <c:pt idx="12">
                  <c:v>0.5</c:v>
                </c:pt>
                <c:pt idx="13">
                  <c:v>0.66216216216216217</c:v>
                </c:pt>
                <c:pt idx="14">
                  <c:v>0.8421052631578948</c:v>
                </c:pt>
                <c:pt idx="15">
                  <c:v>1.0384615384615385</c:v>
                </c:pt>
                <c:pt idx="16">
                  <c:v>1.25</c:v>
                </c:pt>
                <c:pt idx="17">
                  <c:v>1.4756097560975607</c:v>
                </c:pt>
                <c:pt idx="18">
                  <c:v>1.7142857142857144</c:v>
                </c:pt>
                <c:pt idx="19">
                  <c:v>1.9651162790697676</c:v>
                </c:pt>
                <c:pt idx="20">
                  <c:v>2.2272727272727275</c:v>
                </c:pt>
                <c:pt idx="21">
                  <c:v>2.5</c:v>
                </c:pt>
                <c:pt idx="22">
                  <c:v>2.7826086956521738</c:v>
                </c:pt>
                <c:pt idx="23">
                  <c:v>3.0744680851063828</c:v>
                </c:pt>
                <c:pt idx="24">
                  <c:v>3.3749999999999996</c:v>
                </c:pt>
              </c:numCache>
            </c:numRef>
          </c:yVal>
          <c:smooth val="1"/>
        </c:ser>
        <c:ser>
          <c:idx val="13"/>
          <c:order val="13"/>
          <c:tx>
            <c:strRef>
              <c:f>Sheet1!$O$1</c:f>
              <c:strCache>
                <c:ptCount val="1"/>
                <c:pt idx="0">
                  <c:v>35</c:v>
                </c:pt>
              </c:strCache>
            </c:strRef>
          </c:tx>
          <c:spPr>
            <a:ln w="17775">
              <a:solidFill>
                <a:srgbClr val="000000"/>
              </a:solidFill>
              <a:prstDash val="lgDash"/>
            </a:ln>
          </c:spPr>
          <c:marker>
            <c:symbol val="none"/>
          </c:marker>
          <c:xVal>
            <c:numRef>
              <c:f>Sheet1!$A$2:$A$27</c:f>
              <c:numCache>
                <c:formatCode>General</c:formatCode>
                <c:ptCount val="26"/>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pt idx="21">
                  <c:v>10.5</c:v>
                </c:pt>
                <c:pt idx="22">
                  <c:v>11</c:v>
                </c:pt>
                <c:pt idx="23">
                  <c:v>11.5</c:v>
                </c:pt>
                <c:pt idx="24">
                  <c:v>12</c:v>
                </c:pt>
              </c:numCache>
            </c:numRef>
          </c:xVal>
          <c:yVal>
            <c:numRef>
              <c:f>Sheet1!$O$2:$O$27</c:f>
              <c:numCache>
                <c:formatCode>0.00</c:formatCode>
                <c:ptCount val="26"/>
                <c:pt idx="0">
                  <c:v>0</c:v>
                </c:pt>
                <c:pt idx="1">
                  <c:v>0</c:v>
                </c:pt>
                <c:pt idx="2">
                  <c:v>0</c:v>
                </c:pt>
                <c:pt idx="3">
                  <c:v>0</c:v>
                </c:pt>
                <c:pt idx="4">
                  <c:v>0</c:v>
                </c:pt>
                <c:pt idx="5">
                  <c:v>0</c:v>
                </c:pt>
                <c:pt idx="6">
                  <c:v>0</c:v>
                </c:pt>
                <c:pt idx="7">
                  <c:v>0</c:v>
                </c:pt>
                <c:pt idx="8">
                  <c:v>4.3290043290043264E-3</c:v>
                </c:pt>
                <c:pt idx="9">
                  <c:v>3.1892461781760674E-2</c:v>
                </c:pt>
                <c:pt idx="10">
                  <c:v>8.3247687564234299E-2</c:v>
                </c:pt>
                <c:pt idx="11">
                  <c:v>0.15664160401002508</c:v>
                </c:pt>
                <c:pt idx="12">
                  <c:v>0.2504892367906067</c:v>
                </c:pt>
                <c:pt idx="13">
                  <c:v>0.36335403726708082</c:v>
                </c:pt>
                <c:pt idx="14">
                  <c:v>0.4939309056956116</c:v>
                </c:pt>
                <c:pt idx="15">
                  <c:v>0.64103149246919244</c:v>
                </c:pt>
                <c:pt idx="16">
                  <c:v>0.8035714285714286</c:v>
                </c:pt>
                <c:pt idx="17">
                  <c:v>0.98055919615552634</c:v>
                </c:pt>
                <c:pt idx="18">
                  <c:v>1.1710863986313087</c:v>
                </c:pt>
                <c:pt idx="19">
                  <c:v>1.3743192291579385</c:v>
                </c:pt>
                <c:pt idx="20">
                  <c:v>1.5894909688013135</c:v>
                </c:pt>
                <c:pt idx="21">
                  <c:v>1.8158953722333997</c:v>
                </c:pt>
                <c:pt idx="22">
                  <c:v>2.0528808208366209</c:v>
                </c:pt>
                <c:pt idx="23">
                  <c:v>2.299845141308555</c:v>
                </c:pt>
                <c:pt idx="24">
                  <c:v>2.5562310030395126</c:v>
                </c:pt>
              </c:numCache>
            </c:numRef>
          </c:yVal>
          <c:smooth val="1"/>
        </c:ser>
        <c:ser>
          <c:idx val="14"/>
          <c:order val="14"/>
          <c:tx>
            <c:strRef>
              <c:f>Sheet1!$P$1</c:f>
              <c:strCache>
                <c:ptCount val="1"/>
                <c:pt idx="0">
                  <c:v>30</c:v>
                </c:pt>
              </c:strCache>
            </c:strRef>
          </c:tx>
          <c:spPr>
            <a:ln w="17775">
              <a:solidFill>
                <a:srgbClr val="000000"/>
              </a:solidFill>
              <a:prstDash val="sysDash"/>
            </a:ln>
          </c:spPr>
          <c:marker>
            <c:symbol val="none"/>
          </c:marker>
          <c:xVal>
            <c:numRef>
              <c:f>Sheet1!$A$2:$A$27</c:f>
              <c:numCache>
                <c:formatCode>General</c:formatCode>
                <c:ptCount val="26"/>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pt idx="21">
                  <c:v>10.5</c:v>
                </c:pt>
                <c:pt idx="22">
                  <c:v>11</c:v>
                </c:pt>
                <c:pt idx="23">
                  <c:v>11.5</c:v>
                </c:pt>
                <c:pt idx="24">
                  <c:v>12</c:v>
                </c:pt>
              </c:numCache>
            </c:numRef>
          </c:xVal>
          <c:yVal>
            <c:numRef>
              <c:f>Sheet1!$P$2:$P$27</c:f>
              <c:numCache>
                <c:formatCode>0.00</c:formatCode>
                <c:ptCount val="26"/>
                <c:pt idx="0">
                  <c:v>0</c:v>
                </c:pt>
                <c:pt idx="1">
                  <c:v>0</c:v>
                </c:pt>
                <c:pt idx="2">
                  <c:v>0</c:v>
                </c:pt>
                <c:pt idx="3">
                  <c:v>0</c:v>
                </c:pt>
                <c:pt idx="4">
                  <c:v>0</c:v>
                </c:pt>
                <c:pt idx="5">
                  <c:v>0</c:v>
                </c:pt>
                <c:pt idx="6">
                  <c:v>0</c:v>
                </c:pt>
                <c:pt idx="7">
                  <c:v>0</c:v>
                </c:pt>
                <c:pt idx="8">
                  <c:v>0</c:v>
                </c:pt>
                <c:pt idx="9">
                  <c:v>0</c:v>
                </c:pt>
                <c:pt idx="10">
                  <c:v>4.694835680751166E-3</c:v>
                </c:pt>
                <c:pt idx="11">
                  <c:v>2.8735632183908025E-2</c:v>
                </c:pt>
                <c:pt idx="12">
                  <c:v>7.207207207207203E-2</c:v>
                </c:pt>
                <c:pt idx="13">
                  <c:v>0.1335540838852097</c:v>
                </c:pt>
                <c:pt idx="14">
                  <c:v>0.21212121212121204</c:v>
                </c:pt>
                <c:pt idx="15">
                  <c:v>0.30679405520169845</c:v>
                </c:pt>
                <c:pt idx="16">
                  <c:v>0.41666666666666657</c:v>
                </c:pt>
                <c:pt idx="17">
                  <c:v>0.54089979550102241</c:v>
                </c:pt>
                <c:pt idx="18">
                  <c:v>0.67871485943775089</c:v>
                </c:pt>
                <c:pt idx="19">
                  <c:v>0.8293885601577905</c:v>
                </c:pt>
                <c:pt idx="20">
                  <c:v>0.99224806201550364</c:v>
                </c:pt>
                <c:pt idx="21">
                  <c:v>1.1666666666666663</c:v>
                </c:pt>
                <c:pt idx="22">
                  <c:v>1.3520599250936329</c:v>
                </c:pt>
                <c:pt idx="23">
                  <c:v>1.547882136279926</c:v>
                </c:pt>
                <c:pt idx="24">
                  <c:v>1.7536231884057965</c:v>
                </c:pt>
              </c:numCache>
            </c:numRef>
          </c:yVal>
          <c:smooth val="1"/>
        </c:ser>
        <c:ser>
          <c:idx val="15"/>
          <c:order val="15"/>
          <c:tx>
            <c:strRef>
              <c:f>Sheet1!$Q$1</c:f>
              <c:strCache>
                <c:ptCount val="1"/>
                <c:pt idx="0">
                  <c:v>25</c:v>
                </c:pt>
              </c:strCache>
            </c:strRef>
          </c:tx>
          <c:spPr>
            <a:ln w="17775">
              <a:solidFill>
                <a:srgbClr val="000000"/>
              </a:solidFill>
              <a:prstDash val="solid"/>
            </a:ln>
          </c:spPr>
          <c:marker>
            <c:symbol val="none"/>
          </c:marker>
          <c:xVal>
            <c:numRef>
              <c:f>Sheet1!$A$2:$A$27</c:f>
              <c:numCache>
                <c:formatCode>General</c:formatCode>
                <c:ptCount val="26"/>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pt idx="21">
                  <c:v>10.5</c:v>
                </c:pt>
                <c:pt idx="22">
                  <c:v>11</c:v>
                </c:pt>
                <c:pt idx="23">
                  <c:v>11.5</c:v>
                </c:pt>
                <c:pt idx="24">
                  <c:v>12</c:v>
                </c:pt>
              </c:numCache>
            </c:numRef>
          </c:xVal>
          <c:yVal>
            <c:numRef>
              <c:f>Sheet1!$Q$2:$Q$27</c:f>
              <c:numCache>
                <c:formatCode>0.00</c:formatCode>
                <c:ptCount val="26"/>
                <c:pt idx="0">
                  <c:v>0</c:v>
                </c:pt>
                <c:pt idx="1">
                  <c:v>0</c:v>
                </c:pt>
                <c:pt idx="2">
                  <c:v>0</c:v>
                </c:pt>
                <c:pt idx="3">
                  <c:v>0</c:v>
                </c:pt>
                <c:pt idx="4">
                  <c:v>0</c:v>
                </c:pt>
                <c:pt idx="5">
                  <c:v>0</c:v>
                </c:pt>
                <c:pt idx="6">
                  <c:v>0</c:v>
                </c:pt>
                <c:pt idx="7">
                  <c:v>0</c:v>
                </c:pt>
                <c:pt idx="8">
                  <c:v>0</c:v>
                </c:pt>
                <c:pt idx="9">
                  <c:v>0</c:v>
                </c:pt>
                <c:pt idx="10">
                  <c:v>0</c:v>
                </c:pt>
                <c:pt idx="11">
                  <c:v>0</c:v>
                </c:pt>
                <c:pt idx="12">
                  <c:v>0</c:v>
                </c:pt>
                <c:pt idx="13">
                  <c:v>8.1967213114754103E-3</c:v>
                </c:pt>
                <c:pt idx="14">
                  <c:v>3.2258064516129038E-2</c:v>
                </c:pt>
                <c:pt idx="15">
                  <c:v>7.1428571428571425E-2</c:v>
                </c:pt>
                <c:pt idx="16">
                  <c:v>0.125</c:v>
                </c:pt>
                <c:pt idx="17">
                  <c:v>0.19230769230769235</c:v>
                </c:pt>
                <c:pt idx="18">
                  <c:v>0.27272727272727276</c:v>
                </c:pt>
                <c:pt idx="19">
                  <c:v>0.36567164179104483</c:v>
                </c:pt>
                <c:pt idx="20">
                  <c:v>0.47058823529411775</c:v>
                </c:pt>
                <c:pt idx="21">
                  <c:v>0.58695652173913038</c:v>
                </c:pt>
                <c:pt idx="22">
                  <c:v>0.71428571428571441</c:v>
                </c:pt>
                <c:pt idx="23">
                  <c:v>0.852112676056338</c:v>
                </c:pt>
                <c:pt idx="24">
                  <c:v>1</c:v>
                </c:pt>
              </c:numCache>
            </c:numRef>
          </c:yVal>
          <c:smooth val="1"/>
        </c:ser>
        <c:ser>
          <c:idx val="16"/>
          <c:order val="16"/>
          <c:tx>
            <c:strRef>
              <c:f>Sheet1!$R$1</c:f>
              <c:strCache>
                <c:ptCount val="1"/>
                <c:pt idx="0">
                  <c:v>20</c:v>
                </c:pt>
              </c:strCache>
            </c:strRef>
          </c:tx>
          <c:spPr>
            <a:ln w="17775">
              <a:solidFill>
                <a:srgbClr val="000000"/>
              </a:solidFill>
              <a:prstDash val="lgDash"/>
            </a:ln>
          </c:spPr>
          <c:marker>
            <c:symbol val="none"/>
          </c:marker>
          <c:xVal>
            <c:numRef>
              <c:f>Sheet1!$A$2:$A$27</c:f>
              <c:numCache>
                <c:formatCode>General</c:formatCode>
                <c:ptCount val="26"/>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pt idx="21">
                  <c:v>10.5</c:v>
                </c:pt>
                <c:pt idx="22">
                  <c:v>11</c:v>
                </c:pt>
                <c:pt idx="23">
                  <c:v>11.5</c:v>
                </c:pt>
                <c:pt idx="24">
                  <c:v>12</c:v>
                </c:pt>
              </c:numCache>
            </c:numRef>
          </c:xVal>
          <c:yVal>
            <c:numRef>
              <c:f>Sheet1!$R$2:$R$27</c:f>
              <c:numCache>
                <c:formatCode>0.00</c:formatCode>
                <c:ptCount val="2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6.1728395061728392E-3</c:v>
                </c:pt>
                <c:pt idx="18">
                  <c:v>2.4390243902439025E-2</c:v>
                </c:pt>
                <c:pt idx="19">
                  <c:v>5.4216867469879512E-2</c:v>
                </c:pt>
                <c:pt idx="20">
                  <c:v>9.5238095238095247E-2</c:v>
                </c:pt>
                <c:pt idx="21">
                  <c:v>0.1470588235294118</c:v>
                </c:pt>
                <c:pt idx="22">
                  <c:v>0.20930232558139542</c:v>
                </c:pt>
                <c:pt idx="23">
                  <c:v>0.28160919540229884</c:v>
                </c:pt>
                <c:pt idx="24">
                  <c:v>0.3636363636363637</c:v>
                </c:pt>
              </c:numCache>
            </c:numRef>
          </c:yVal>
          <c:smooth val="1"/>
        </c:ser>
        <c:axId val="187102336"/>
        <c:axId val="187104256"/>
      </c:scatterChart>
      <c:valAx>
        <c:axId val="187102336"/>
        <c:scaling>
          <c:orientation val="minMax"/>
          <c:max val="12"/>
          <c:min val="0"/>
        </c:scaling>
        <c:axPos val="b"/>
        <c:title>
          <c:tx>
            <c:rich>
              <a:bodyPr/>
              <a:lstStyle/>
              <a:p>
                <a:pPr>
                  <a:defRPr sz="2519" b="0" i="0" u="none" strike="noStrike" baseline="0">
                    <a:solidFill>
                      <a:srgbClr val="000000"/>
                    </a:solidFill>
                    <a:latin typeface="Palatino"/>
                    <a:ea typeface="Palatino"/>
                    <a:cs typeface="Palatino"/>
                  </a:defRPr>
                </a:pPr>
                <a:r>
                  <a:t>Accumulated rainfall (P) in inches</a:t>
                </a:r>
              </a:p>
            </c:rich>
          </c:tx>
          <c:layout>
            <c:manualLayout>
              <c:xMode val="edge"/>
              <c:yMode val="edge"/>
              <c:x val="0.2421991084695394"/>
              <c:y val="0.8811659192825112"/>
            </c:manualLayout>
          </c:layout>
          <c:spPr>
            <a:noFill/>
            <a:ln w="35550">
              <a:noFill/>
            </a:ln>
          </c:spPr>
        </c:title>
        <c:numFmt formatCode="General" sourceLinked="1"/>
        <c:majorTickMark val="cross"/>
        <c:tickLblPos val="nextTo"/>
        <c:spPr>
          <a:ln w="4444">
            <a:solidFill>
              <a:srgbClr val="000000"/>
            </a:solidFill>
            <a:prstDash val="solid"/>
          </a:ln>
        </c:spPr>
        <c:txPr>
          <a:bodyPr rot="0" vert="horz"/>
          <a:lstStyle/>
          <a:p>
            <a:pPr>
              <a:defRPr sz="2519" b="0" i="0" u="none" strike="noStrike" baseline="0">
                <a:solidFill>
                  <a:srgbClr val="000000"/>
                </a:solidFill>
                <a:latin typeface="Palatino"/>
                <a:ea typeface="Palatino"/>
                <a:cs typeface="Palatino"/>
              </a:defRPr>
            </a:pPr>
            <a:endParaRPr lang="en-US"/>
          </a:p>
        </c:txPr>
        <c:crossAx val="187104256"/>
        <c:crosses val="autoZero"/>
        <c:crossBetween val="midCat"/>
        <c:majorUnit val="2"/>
      </c:valAx>
      <c:valAx>
        <c:axId val="187104256"/>
        <c:scaling>
          <c:orientation val="minMax"/>
          <c:max val="12"/>
          <c:min val="0"/>
        </c:scaling>
        <c:axPos val="l"/>
        <c:title>
          <c:tx>
            <c:rich>
              <a:bodyPr/>
              <a:lstStyle/>
              <a:p>
                <a:pPr>
                  <a:defRPr sz="2519" b="0" i="0" u="none" strike="noStrike" baseline="0">
                    <a:solidFill>
                      <a:srgbClr val="000000"/>
                    </a:solidFill>
                    <a:latin typeface="Palatino"/>
                    <a:ea typeface="Palatino"/>
                    <a:cs typeface="Palatino"/>
                  </a:defRPr>
                </a:pPr>
                <a:r>
                  <a:rPr lang="en-US" sz="2519" b="0" i="0" u="none" strike="noStrike" baseline="0">
                    <a:solidFill>
                      <a:srgbClr val="000000"/>
                    </a:solidFill>
                    <a:latin typeface="Palatino"/>
                  </a:rPr>
                  <a:t>Rainfall excess (</a:t>
                </a:r>
                <a:r>
                  <a:rPr lang="en-US" sz="2519" b="0" i="0" u="none" strike="noStrike" baseline="0">
                    <a:solidFill>
                      <a:srgbClr val="000000"/>
                    </a:solidFill>
                    <a:latin typeface="BlackChanceryItalic"/>
                  </a:rPr>
                  <a:t>p</a:t>
                </a:r>
                <a:r>
                  <a:rPr lang="en-US" sz="2519" b="0" i="0" u="none" strike="noStrike" baseline="-25000">
                    <a:solidFill>
                      <a:srgbClr val="000000"/>
                    </a:solidFill>
                    <a:latin typeface="BlackChanceryItalic"/>
                  </a:rPr>
                  <a:t>excess</a:t>
                </a:r>
                <a:r>
                  <a:rPr lang="en-US" sz="2519" b="0" i="0" u="none" strike="noStrike" baseline="0">
                    <a:solidFill>
                      <a:srgbClr val="000000"/>
                    </a:solidFill>
                    <a:latin typeface="Palatino"/>
                  </a:rPr>
                  <a:t>) (inches)</a:t>
                </a:r>
              </a:p>
            </c:rich>
          </c:tx>
          <c:layout>
            <c:manualLayout>
              <c:xMode val="edge"/>
              <c:yMode val="edge"/>
              <c:x val="1.3372956909361067E-2"/>
              <c:y val="5.1569506726457388E-2"/>
            </c:manualLayout>
          </c:layout>
          <c:spPr>
            <a:noFill/>
            <a:ln w="35550">
              <a:noFill/>
            </a:ln>
          </c:spPr>
        </c:title>
        <c:numFmt formatCode="0" sourceLinked="0"/>
        <c:majorTickMark val="cross"/>
        <c:tickLblPos val="nextTo"/>
        <c:spPr>
          <a:ln w="4444">
            <a:solidFill>
              <a:srgbClr val="000000"/>
            </a:solidFill>
            <a:prstDash val="solid"/>
          </a:ln>
        </c:spPr>
        <c:txPr>
          <a:bodyPr rot="0" vert="horz"/>
          <a:lstStyle/>
          <a:p>
            <a:pPr>
              <a:defRPr sz="2519" b="0" i="0" u="none" strike="noStrike" baseline="0">
                <a:solidFill>
                  <a:srgbClr val="000000"/>
                </a:solidFill>
                <a:latin typeface="Palatino"/>
                <a:ea typeface="Palatino"/>
                <a:cs typeface="Palatino"/>
              </a:defRPr>
            </a:pPr>
            <a:endParaRPr lang="en-US"/>
          </a:p>
        </c:txPr>
        <c:crossAx val="187102336"/>
        <c:crosses val="autoZero"/>
        <c:crossBetween val="midCat"/>
      </c:valAx>
      <c:spPr>
        <a:noFill/>
        <a:ln w="17775">
          <a:solidFill>
            <a:srgbClr val="808080"/>
          </a:solidFill>
          <a:prstDash val="solid"/>
        </a:ln>
      </c:spPr>
    </c:plotArea>
    <c:legend>
      <c:legendPos val="r"/>
      <c:layout>
        <c:manualLayout>
          <c:xMode val="edge"/>
          <c:yMode val="edge"/>
          <c:x val="0.83655274888558684"/>
          <c:y val="5.1569506726457388E-2"/>
          <c:w val="0.13521545319465084"/>
          <c:h val="0.71076233183856508"/>
        </c:manualLayout>
      </c:layout>
      <c:spPr>
        <a:noFill/>
        <a:ln w="35550">
          <a:noFill/>
        </a:ln>
      </c:spPr>
      <c:txPr>
        <a:bodyPr/>
        <a:lstStyle/>
        <a:p>
          <a:pPr>
            <a:defRPr sz="1540" b="0" i="0" u="none" strike="noStrike" baseline="0">
              <a:solidFill>
                <a:srgbClr val="000000"/>
              </a:solidFill>
              <a:latin typeface="Palatino"/>
              <a:ea typeface="Palatino"/>
              <a:cs typeface="Palatino"/>
            </a:defRPr>
          </a:pPr>
          <a:endParaRPr lang="en-US"/>
        </a:p>
      </c:txPr>
    </c:legend>
    <c:plotVisOnly val="1"/>
    <c:dispBlanksAs val="gap"/>
  </c:chart>
  <c:spPr>
    <a:solidFill>
      <a:srgbClr val="FFFFFF"/>
    </a:solidFill>
    <a:ln>
      <a:noFill/>
    </a:ln>
  </c:spPr>
  <c:txPr>
    <a:bodyPr/>
    <a:lstStyle/>
    <a:p>
      <a:pPr>
        <a:defRPr sz="2519" b="0" i="0" u="none" strike="noStrike" baseline="0">
          <a:solidFill>
            <a:srgbClr val="000000"/>
          </a:solidFill>
          <a:latin typeface="Palatino"/>
          <a:ea typeface="Palatino"/>
          <a:cs typeface="Palatino"/>
        </a:defRPr>
      </a:pPr>
      <a:endParaRPr lang="en-US"/>
    </a:p>
  </c:txPr>
  <c:externalData r:id="rId1"/>
</c:chartSpace>
</file>

<file path=ppt/drawings/_rels/drawing1.xml.rels><?xml version="1.0" encoding="UTF-8" standalone="yes"?>
<Relationships xmlns="http://schemas.openxmlformats.org/package/2006/relationships"><Relationship Id="rId1" Type="http://schemas.openxmlformats.org/officeDocument/2006/relationships/chart" Target="../charts/chart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image" Target="../media/image4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49.wmf"/><Relationship Id="rId1" Type="http://schemas.openxmlformats.org/officeDocument/2006/relationships/image" Target="../media/image48.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49.wmf"/><Relationship Id="rId1" Type="http://schemas.openxmlformats.org/officeDocument/2006/relationships/image" Target="../media/image4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5" Type="http://schemas.openxmlformats.org/officeDocument/2006/relationships/image" Target="../media/image24.wmf"/><Relationship Id="rId4"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6.wmf"/></Relationships>
</file>

<file path=ppt/drawings/drawing1.xml><?xml version="1.0" encoding="utf-8"?>
<c:userShapes xmlns:c="http://schemas.openxmlformats.org/drawingml/2006/chart">
  <cdr:relSizeAnchor xmlns:cdr="http://schemas.openxmlformats.org/drawingml/2006/chartDrawing">
    <cdr:from>
      <cdr:x>0</cdr:x>
      <cdr:y>0</cdr:y>
    </cdr:from>
    <cdr:to>
      <cdr:x>1</cdr:x>
      <cdr:y>0.95825</cdr:y>
    </cdr:to>
    <cdr:graphicFrame macro="">
      <cdr:nvGraphicFramePr>
        <cdr:cNvPr id="2049" name="Chart 1"/>
        <cdr:cNvGraphicFramePr>
          <a:graphicFrameLocks xmlns:a="http://schemas.openxmlformats.org/drawingml/2006/main"/>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1"/>
        </a:graphicData>
      </a:graphic>
    </cdr:graphicFrame>
  </cdr:relSizeAnchor>
  <cdr:relSizeAnchor xmlns:cdr="http://schemas.openxmlformats.org/drawingml/2006/chartDrawing">
    <cdr:from>
      <cdr:x>0.803</cdr:x>
      <cdr:y>0.14575</cdr:y>
    </cdr:from>
    <cdr:to>
      <cdr:x>0.9355</cdr:x>
      <cdr:y>0.2205</cdr:y>
    </cdr:to>
    <cdr:sp macro="" textlink="">
      <cdr:nvSpPr>
        <cdr:cNvPr id="2050" name="Text Box 2"/>
        <cdr:cNvSpPr txBox="1">
          <a:spLocks xmlns:a="http://schemas.openxmlformats.org/drawingml/2006/main" noChangeArrowheads="1"/>
        </cdr:cNvSpPr>
      </cdr:nvSpPr>
      <cdr:spPr bwMode="auto">
        <a:xfrm xmlns:a="http://schemas.openxmlformats.org/drawingml/2006/main">
          <a:off x="3564236" y="356785"/>
          <a:ext cx="588121" cy="182982"/>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square" lIns="27432" tIns="22860" rIns="0" bIns="0" anchor="t" upright="1"/>
        <a:lstStyle xmlns:a="http://schemas.openxmlformats.org/drawingml/2006/main"/>
        <a:p xmlns:a="http://schemas.openxmlformats.org/drawingml/2006/main">
          <a:pPr algn="l" rtl="0">
            <a:defRPr sz="1000"/>
          </a:pPr>
          <a:r>
            <a:rPr lang="en-US" sz="1000" b="0" i="0" u="none" strike="noStrike" baseline="0">
              <a:solidFill>
                <a:srgbClr val="FA3A57"/>
              </a:solidFill>
              <a:latin typeface="Times New Roman"/>
              <a:cs typeface="Times New Roman"/>
            </a:rPr>
            <a:t>24 hours</a:t>
          </a:r>
        </a:p>
      </cdr:txBody>
    </cdr:sp>
  </cdr:relSizeAnchor>
  <cdr:relSizeAnchor xmlns:cdr="http://schemas.openxmlformats.org/drawingml/2006/chartDrawing">
    <cdr:from>
      <cdr:x>0.82575</cdr:x>
      <cdr:y>0.27125</cdr:y>
    </cdr:from>
    <cdr:to>
      <cdr:x>0.9545</cdr:x>
      <cdr:y>0.35225</cdr:y>
    </cdr:to>
    <cdr:sp macro="" textlink="">
      <cdr:nvSpPr>
        <cdr:cNvPr id="2051" name="Text Box 3"/>
        <cdr:cNvSpPr txBox="1">
          <a:spLocks xmlns:a="http://schemas.openxmlformats.org/drawingml/2006/main" noChangeArrowheads="1"/>
        </cdr:cNvSpPr>
      </cdr:nvSpPr>
      <cdr:spPr bwMode="auto">
        <a:xfrm xmlns:a="http://schemas.openxmlformats.org/drawingml/2006/main">
          <a:off x="3665215" y="664000"/>
          <a:ext cx="571476" cy="198282"/>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square" lIns="27432" tIns="22860" rIns="0" bIns="0" anchor="t" upright="1"/>
        <a:lstStyle xmlns:a="http://schemas.openxmlformats.org/drawingml/2006/main"/>
        <a:p xmlns:a="http://schemas.openxmlformats.org/drawingml/2006/main">
          <a:pPr algn="l" rtl="0">
            <a:defRPr sz="1000"/>
          </a:pPr>
          <a:r>
            <a:rPr lang="en-US" sz="1000" b="0" i="0" u="none" strike="noStrike" baseline="0">
              <a:solidFill>
                <a:srgbClr val="FBA305"/>
              </a:solidFill>
              <a:latin typeface="Times New Roman"/>
              <a:cs typeface="Times New Roman"/>
            </a:rPr>
            <a:t>6 hours</a:t>
          </a:r>
        </a:p>
      </cdr:txBody>
    </cdr:sp>
  </cdr:relSizeAnchor>
</c:userShapes>
</file>

<file path=ppt/drawings/drawing2.xml><?xml version="1.0" encoding="utf-8"?>
<c:userShapes xmlns:c="http://schemas.openxmlformats.org/drawingml/2006/chart">
  <cdr:relSizeAnchor xmlns:cdr="http://schemas.openxmlformats.org/drawingml/2006/chartDrawing">
    <cdr:from>
      <cdr:x>0.67712</cdr:x>
      <cdr:y>0.37454</cdr:y>
    </cdr:from>
    <cdr:to>
      <cdr:x>0.81241</cdr:x>
      <cdr:y>0.43499</cdr:y>
    </cdr:to>
    <cdr:sp macro="" textlink="">
      <cdr:nvSpPr>
        <cdr:cNvPr id="3074" name="Text Box 2"/>
        <cdr:cNvSpPr txBox="1">
          <a:spLocks xmlns:a="http://schemas.openxmlformats.org/drawingml/2006/main" noChangeArrowheads="1"/>
        </cdr:cNvSpPr>
      </cdr:nvSpPr>
      <cdr:spPr bwMode="auto">
        <a:xfrm xmlns:a="http://schemas.openxmlformats.org/drawingml/2006/main">
          <a:off x="3015142" y="884354"/>
          <a:ext cx="601792" cy="142218"/>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square" lIns="27432" tIns="22860" rIns="0" bIns="0" anchor="t" upright="1"/>
        <a:lstStyle xmlns:a="http://schemas.openxmlformats.org/drawingml/2006/main"/>
        <a:p xmlns:a="http://schemas.openxmlformats.org/drawingml/2006/main">
          <a:pPr algn="l" rtl="0">
            <a:defRPr sz="1000"/>
          </a:pPr>
          <a:r>
            <a:rPr lang="en-US" sz="1000" b="0" i="0" u="none" strike="noStrike" baseline="0">
              <a:solidFill>
                <a:srgbClr val="3DA3FF"/>
              </a:solidFill>
              <a:latin typeface="Times New Roman"/>
              <a:cs typeface="Times New Roman"/>
            </a:rPr>
            <a:t>3 hours</a:t>
          </a:r>
        </a:p>
      </cdr:txBody>
    </cdr:sp>
  </cdr:relSizeAnchor>
  <cdr:relSizeAnchor xmlns:cdr="http://schemas.openxmlformats.org/drawingml/2006/chartDrawing">
    <cdr:from>
      <cdr:x>0.67712</cdr:x>
      <cdr:y>0.48441</cdr:y>
    </cdr:from>
    <cdr:to>
      <cdr:x>0.82</cdr:x>
      <cdr:y>0.54582</cdr:y>
    </cdr:to>
    <cdr:sp macro="" textlink="">
      <cdr:nvSpPr>
        <cdr:cNvPr id="3075" name="Text Box 3"/>
        <cdr:cNvSpPr txBox="1">
          <a:spLocks xmlns:a="http://schemas.openxmlformats.org/drawingml/2006/main" noChangeArrowheads="1"/>
        </cdr:cNvSpPr>
      </cdr:nvSpPr>
      <cdr:spPr bwMode="auto">
        <a:xfrm xmlns:a="http://schemas.openxmlformats.org/drawingml/2006/main">
          <a:off x="3015142" y="1142829"/>
          <a:ext cx="635527" cy="144476"/>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square" lIns="27432" tIns="22860" rIns="0" bIns="0" anchor="t" upright="1"/>
        <a:lstStyle xmlns:a="http://schemas.openxmlformats.org/drawingml/2006/main"/>
        <a:p xmlns:a="http://schemas.openxmlformats.org/drawingml/2006/main">
          <a:pPr algn="l" rtl="0">
            <a:defRPr sz="1000"/>
          </a:pPr>
          <a:r>
            <a:rPr lang="en-US" sz="1000" b="0" i="0" u="none" strike="noStrike" baseline="0">
              <a:solidFill>
                <a:srgbClr val="85FFBC"/>
              </a:solidFill>
              <a:latin typeface="Times New Roman"/>
              <a:cs typeface="Times New Roman"/>
            </a:rPr>
            <a:t>1 hour</a:t>
          </a:r>
        </a:p>
      </cdr:txBody>
    </cdr:sp>
  </cdr:relSizeAnchor>
  <cdr:relSizeAnchor xmlns:cdr="http://schemas.openxmlformats.org/drawingml/2006/chartDrawing">
    <cdr:from>
      <cdr:x>0.40948</cdr:x>
      <cdr:y>0.56525</cdr:y>
    </cdr:from>
    <cdr:to>
      <cdr:x>0.55333</cdr:x>
      <cdr:y>0.62977</cdr:y>
    </cdr:to>
    <cdr:sp macro="" textlink="">
      <cdr:nvSpPr>
        <cdr:cNvPr id="3076" name="Text Box 4"/>
        <cdr:cNvSpPr txBox="1">
          <a:spLocks xmlns:a="http://schemas.openxmlformats.org/drawingml/2006/main" noChangeArrowheads="1"/>
        </cdr:cNvSpPr>
      </cdr:nvSpPr>
      <cdr:spPr bwMode="auto">
        <a:xfrm xmlns:a="http://schemas.openxmlformats.org/drawingml/2006/main">
          <a:off x="1824617" y="1333017"/>
          <a:ext cx="639880" cy="151812"/>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square" lIns="27432" tIns="22860" rIns="0" bIns="0" anchor="t" upright="1"/>
        <a:lstStyle xmlns:a="http://schemas.openxmlformats.org/drawingml/2006/main"/>
        <a:p xmlns:a="http://schemas.openxmlformats.org/drawingml/2006/main">
          <a:pPr algn="l" rtl="0">
            <a:defRPr sz="1000"/>
          </a:pPr>
          <a:r>
            <a:rPr lang="en-US" sz="1000" b="0" i="0" u="none" strike="noStrike" baseline="0">
              <a:solidFill>
                <a:srgbClr val="FFFFFF"/>
              </a:solidFill>
              <a:latin typeface="Times New Roman"/>
              <a:cs typeface="Times New Roman"/>
            </a:rPr>
            <a:t>30 min</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endParaRPr lang="en-US"/>
          </a:p>
        </p:txBody>
      </p:sp>
      <p:sp>
        <p:nvSpPr>
          <p:cNvPr id="819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1D122AFA-4CBF-4696-8596-99BC61F9468E}"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vmlDrawing" Target="../drawings/vmlDrawing7.vml"/><Relationship Id="rId6" Type="http://schemas.openxmlformats.org/officeDocument/2006/relationships/oleObject" Target="../embeddings/oleObject24.bin"/><Relationship Id="rId5" Type="http://schemas.openxmlformats.org/officeDocument/2006/relationships/oleObject" Target="../embeddings/oleObject23.bin"/><Relationship Id="rId4" Type="http://schemas.openxmlformats.org/officeDocument/2006/relationships/oleObject" Target="../embeddings/oleObject22.bin"/></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521CDC-9301-44A7-BB58-6204EBEFDDEE}" type="slidenum">
              <a:rPr lang="en-US"/>
              <a:pPr/>
              <a:t>5</a:t>
            </a:fld>
            <a:endParaRPr lang="en-US"/>
          </a:p>
        </p:txBody>
      </p:sp>
      <p:sp>
        <p:nvSpPr>
          <p:cNvPr id="9218" name="Rectangle 2"/>
          <p:cNvSpPr>
            <a:spLocks noGrp="1" noChangeArrowheads="1"/>
          </p:cNvSpPr>
          <p:nvPr>
            <p:ph type="body" idx="1"/>
          </p:nvPr>
        </p:nvSpPr>
        <p:spPr>
          <a:xfrm>
            <a:off x="912813" y="4343400"/>
            <a:ext cx="5032375" cy="4113213"/>
          </a:xfrm>
          <a:ln/>
        </p:spPr>
        <p:txBody>
          <a:bodyPr lIns="84138" tIns="42862" rIns="84138" bIns="42862"/>
          <a:lstStyle/>
          <a:p>
            <a:endParaRPr lang="en-US"/>
          </a:p>
        </p:txBody>
      </p:sp>
      <p:sp>
        <p:nvSpPr>
          <p:cNvPr id="9219" name="Rectangle 3"/>
          <p:cNvSpPr>
            <a:spLocks noRot="1" noChangeArrowheads="1" noTextEdit="1"/>
          </p:cNvSpPr>
          <p:nvPr>
            <p:ph type="sldImg"/>
          </p:nvPr>
        </p:nvSpPr>
        <p:spPr>
          <a:xfrm>
            <a:off x="1143000" y="687388"/>
            <a:ext cx="4572000" cy="3429000"/>
          </a:xfrm>
          <a:ln w="12700" cap="flat">
            <a:solidFill>
              <a:schemeClr val="tx1"/>
            </a:solid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539A01-BC15-4AB8-9980-7D87D3BD53FF}" type="slidenum">
              <a:rPr lang="en-US"/>
              <a:pPr/>
              <a:t>66</a:t>
            </a:fld>
            <a:endParaRPr lang="en-US"/>
          </a:p>
        </p:txBody>
      </p:sp>
      <p:sp>
        <p:nvSpPr>
          <p:cNvPr id="78850" name="Rectangle 2"/>
          <p:cNvSpPr>
            <a:spLocks noRot="1" noChangeArrowheads="1" noTextEdit="1"/>
          </p:cNvSpPr>
          <p:nvPr>
            <p:ph type="sldImg"/>
          </p:nvPr>
        </p:nvSpPr>
        <p:spPr>
          <a:xfrm>
            <a:off x="1143000" y="687388"/>
            <a:ext cx="4572000" cy="3429000"/>
          </a:xfrm>
          <a:ln/>
        </p:spPr>
      </p:sp>
      <p:sp>
        <p:nvSpPr>
          <p:cNvPr id="78851" name="Rectangle 3"/>
          <p:cNvSpPr>
            <a:spLocks noGrp="1" noChangeArrowheads="1"/>
          </p:cNvSpPr>
          <p:nvPr>
            <p:ph type="body" idx="1"/>
          </p:nvPr>
        </p:nvSpPr>
        <p:spPr>
          <a:xfrm>
            <a:off x="912813" y="4343400"/>
            <a:ext cx="5032375" cy="4113213"/>
          </a:xfrm>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41FD53-62BF-4BEB-B1BA-AA7588019DF2}" type="slidenum">
              <a:rPr lang="en-US"/>
              <a:pPr/>
              <a:t>6</a:t>
            </a:fld>
            <a:endParaRPr lang="en-US"/>
          </a:p>
        </p:txBody>
      </p:sp>
      <p:sp>
        <p:nvSpPr>
          <p:cNvPr id="11266" name="Rectangle 2"/>
          <p:cNvSpPr>
            <a:spLocks noGrp="1" noChangeArrowheads="1"/>
          </p:cNvSpPr>
          <p:nvPr>
            <p:ph type="body" idx="1"/>
          </p:nvPr>
        </p:nvSpPr>
        <p:spPr>
          <a:xfrm>
            <a:off x="912813" y="4343400"/>
            <a:ext cx="5032375" cy="4113213"/>
          </a:xfrm>
          <a:ln/>
        </p:spPr>
        <p:txBody>
          <a:bodyPr lIns="84138" tIns="42862" rIns="84138" bIns="42862"/>
          <a:lstStyle/>
          <a:p>
            <a:endParaRPr lang="en-US"/>
          </a:p>
        </p:txBody>
      </p:sp>
      <p:sp>
        <p:nvSpPr>
          <p:cNvPr id="11267" name="Rectangle 3"/>
          <p:cNvSpPr>
            <a:spLocks noRot="1" noChangeArrowheads="1" noTextEdit="1"/>
          </p:cNvSpPr>
          <p:nvPr>
            <p:ph type="sldImg"/>
          </p:nvPr>
        </p:nvSpPr>
        <p:spPr>
          <a:xfrm>
            <a:off x="1143000" y="687388"/>
            <a:ext cx="4572000" cy="3429000"/>
          </a:xfrm>
          <a:ln w="12700"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E60983-F47B-4094-A737-A21E96695F89}" type="slidenum">
              <a:rPr lang="en-US"/>
              <a:pPr/>
              <a:t>14</a:t>
            </a:fld>
            <a:endParaRPr lang="en-US"/>
          </a:p>
        </p:txBody>
      </p:sp>
      <p:sp>
        <p:nvSpPr>
          <p:cNvPr id="20482" name="Rectangle 2"/>
          <p:cNvSpPr>
            <a:spLocks noGrp="1" noChangeArrowheads="1"/>
          </p:cNvSpPr>
          <p:nvPr>
            <p:ph type="body" idx="1"/>
          </p:nvPr>
        </p:nvSpPr>
        <p:spPr>
          <a:xfrm>
            <a:off x="912813" y="4343400"/>
            <a:ext cx="5032375" cy="4113213"/>
          </a:xfrm>
          <a:noFill/>
          <a:ln/>
        </p:spPr>
        <p:txBody>
          <a:bodyPr lIns="84138" tIns="42862" rIns="84138" bIns="42862"/>
          <a:lstStyle/>
          <a:p>
            <a:pPr lvl="1">
              <a:spcBef>
                <a:spcPct val="20000"/>
              </a:spcBef>
              <a:buClr>
                <a:schemeClr val="tx1"/>
              </a:buClr>
              <a:buFontTx/>
              <a:buChar char="»"/>
            </a:pPr>
            <a:r>
              <a:rPr lang="en-US" sz="1800"/>
              <a:t>probability that 100 year flood occurs at least once in 100 years ° 1!</a:t>
            </a:r>
          </a:p>
          <a:p>
            <a:pPr lvl="1">
              <a:spcBef>
                <a:spcPct val="20000"/>
              </a:spcBef>
              <a:buClr>
                <a:schemeClr val="tx1"/>
              </a:buClr>
              <a:buFontTx/>
              <a:buChar char="»"/>
            </a:pPr>
            <a:r>
              <a:rPr lang="en-US" sz="1800"/>
              <a:t>P(exceedance) = 1 - (1 - 0.01)100 = 0.63</a:t>
            </a:r>
          </a:p>
        </p:txBody>
      </p:sp>
      <p:sp>
        <p:nvSpPr>
          <p:cNvPr id="20483" name="Rectangle 3"/>
          <p:cNvSpPr>
            <a:spLocks noRot="1" noChangeArrowheads="1" noTextEdit="1"/>
          </p:cNvSpPr>
          <p:nvPr>
            <p:ph type="sldImg"/>
          </p:nvPr>
        </p:nvSpPr>
        <p:spPr>
          <a:xfrm>
            <a:off x="1143000" y="687388"/>
            <a:ext cx="4572000" cy="3429000"/>
          </a:xfrm>
          <a:ln w="12700" cap="flat">
            <a:solidFill>
              <a:schemeClr val="tx1"/>
            </a:solid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1F6C54-6BB5-4AE3-AA14-854E90215E1E}" type="slidenum">
              <a:rPr lang="en-US"/>
              <a:pPr/>
              <a:t>16</a:t>
            </a:fld>
            <a:endParaRPr lang="en-US"/>
          </a:p>
        </p:txBody>
      </p:sp>
      <p:sp>
        <p:nvSpPr>
          <p:cNvPr id="22530" name="Rectangle 2"/>
          <p:cNvSpPr>
            <a:spLocks noRot="1" noChangeArrowheads="1" noTextEdit="1"/>
          </p:cNvSpPr>
          <p:nvPr>
            <p:ph type="sldImg"/>
          </p:nvPr>
        </p:nvSpPr>
        <p:spPr>
          <a:xfrm>
            <a:off x="1143000" y="687388"/>
            <a:ext cx="4572000" cy="3429000"/>
          </a:xfrm>
          <a:ln/>
        </p:spPr>
      </p:sp>
      <p:sp>
        <p:nvSpPr>
          <p:cNvPr id="22531" name="Rectangle 3"/>
          <p:cNvSpPr>
            <a:spLocks noGrp="1" noChangeArrowheads="1"/>
          </p:cNvSpPr>
          <p:nvPr>
            <p:ph type="body" idx="1"/>
          </p:nvPr>
        </p:nvSpPr>
        <p:spPr>
          <a:xfrm>
            <a:off x="912813" y="4343400"/>
            <a:ext cx="5032375" cy="4113213"/>
          </a:xfr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475B6C9C-8DB5-4549-AE6C-A7B6235E0E4C}" type="slidenum">
              <a:rPr lang="en-US"/>
              <a:pPr/>
              <a:t>17</a:t>
            </a:fld>
            <a:endParaRPr lang="en-US"/>
          </a:p>
        </p:txBody>
      </p:sp>
      <p:sp>
        <p:nvSpPr>
          <p:cNvPr id="24578" name="Rectangle 2"/>
          <p:cNvSpPr>
            <a:spLocks noRot="1" noChangeArrowheads="1" noTextEdit="1"/>
          </p:cNvSpPr>
          <p:nvPr>
            <p:ph type="sldImg"/>
          </p:nvPr>
        </p:nvSpPr>
        <p:spPr>
          <a:xfrm>
            <a:off x="1143000" y="687388"/>
            <a:ext cx="4572000" cy="3429000"/>
          </a:xfrm>
          <a:ln/>
        </p:spPr>
      </p:sp>
      <p:sp>
        <p:nvSpPr>
          <p:cNvPr id="24579" name="Rectangle 3"/>
          <p:cNvSpPr>
            <a:spLocks noChangeArrowheads="1"/>
          </p:cNvSpPr>
          <p:nvPr/>
        </p:nvSpPr>
        <p:spPr bwMode="auto">
          <a:xfrm>
            <a:off x="533400" y="4953000"/>
            <a:ext cx="6248400" cy="3200400"/>
          </a:xfrm>
          <a:prstGeom prst="rect">
            <a:avLst/>
          </a:prstGeom>
          <a:noFill/>
          <a:ln w="12700">
            <a:noFill/>
            <a:miter lim="800000"/>
            <a:headEnd/>
            <a:tailEnd/>
          </a:ln>
          <a:effectLst/>
        </p:spPr>
        <p:txBody>
          <a:bodyPr lIns="90488" tIns="44450" rIns="90488" bIns="44450"/>
          <a:lstStyle/>
          <a:p>
            <a:pPr eaLnBrk="1" hangingPunct="1">
              <a:spcBef>
                <a:spcPct val="30000"/>
              </a:spcBef>
            </a:pPr>
            <a:r>
              <a:rPr lang="en-US" sz="1200">
                <a:latin typeface="Arial" charset="0"/>
              </a:rPr>
              <a:t>Suppose we can only accept a 1% chance of failure due to flooding in a 50 year project life. What is the return period for the design flood?</a:t>
            </a:r>
            <a:br>
              <a:rPr lang="en-US" sz="1200">
                <a:latin typeface="Arial" charset="0"/>
              </a:rPr>
            </a:br>
            <a:r>
              <a:rPr lang="en-US" sz="1200">
                <a:latin typeface="Arial" charset="0"/>
              </a:rPr>
              <a:t/>
            </a:r>
            <a:br>
              <a:rPr lang="en-US" sz="1200">
                <a:latin typeface="Arial" charset="0"/>
              </a:rPr>
            </a:br>
            <a:endParaRPr lang="en-US" sz="1200">
              <a:latin typeface="Arial" charset="0"/>
            </a:endParaRPr>
          </a:p>
          <a:p>
            <a:pPr eaLnBrk="1" hangingPunct="1">
              <a:spcBef>
                <a:spcPct val="30000"/>
              </a:spcBef>
            </a:pPr>
            <a:r>
              <a:rPr lang="en-US" sz="1200">
                <a:latin typeface="Arial" charset="0"/>
              </a:rPr>
              <a:t>Given 50 year project life, 1% chance of failure requires the probability of exceedance to be 0.02% in one year</a:t>
            </a:r>
          </a:p>
          <a:p>
            <a:pPr eaLnBrk="1" hangingPunct="1">
              <a:spcBef>
                <a:spcPct val="30000"/>
              </a:spcBef>
            </a:pPr>
            <a:r>
              <a:rPr lang="en-US" sz="1200">
                <a:latin typeface="Arial" charset="0"/>
              </a:rPr>
              <a:t>Extreme event! Return period of 5000 years!</a:t>
            </a:r>
          </a:p>
        </p:txBody>
      </p:sp>
      <p:graphicFrame>
        <p:nvGraphicFramePr>
          <p:cNvPr id="24580" name="Object 4">
            <a:hlinkClick r:id="" action="ppaction://ole?verb=0"/>
          </p:cNvPr>
          <p:cNvGraphicFramePr>
            <a:graphicFrameLocks/>
          </p:cNvGraphicFramePr>
          <p:nvPr/>
        </p:nvGraphicFramePr>
        <p:xfrm>
          <a:off x="2141538" y="5410200"/>
          <a:ext cx="1863725" cy="354013"/>
        </p:xfrm>
        <a:graphic>
          <a:graphicData uri="http://schemas.openxmlformats.org/presentationml/2006/ole">
            <p:oleObj spid="_x0000_s24580" name="Equation" r:id="rId4" imgW="2336760" imgH="469800" progId="Equation.3">
              <p:embed/>
            </p:oleObj>
          </a:graphicData>
        </a:graphic>
      </p:graphicFrame>
      <p:graphicFrame>
        <p:nvGraphicFramePr>
          <p:cNvPr id="24581" name="Object 5">
            <a:hlinkClick r:id="" action="ppaction://ole?verb=0"/>
          </p:cNvPr>
          <p:cNvGraphicFramePr>
            <a:graphicFrameLocks/>
          </p:cNvGraphicFramePr>
          <p:nvPr/>
        </p:nvGraphicFramePr>
        <p:xfrm>
          <a:off x="152400" y="5454650"/>
          <a:ext cx="1779588" cy="303213"/>
        </p:xfrm>
        <a:graphic>
          <a:graphicData uri="http://schemas.openxmlformats.org/presentationml/2006/ole">
            <p:oleObj spid="_x0000_s24581" name="Equation" r:id="rId5" imgW="2234880" imgH="406080" progId="Equation.3">
              <p:embed/>
            </p:oleObj>
          </a:graphicData>
        </a:graphic>
      </p:graphicFrame>
      <p:graphicFrame>
        <p:nvGraphicFramePr>
          <p:cNvPr id="24582" name="Object 6">
            <a:hlinkClick r:id="" action="ppaction://ole?verb=0"/>
          </p:cNvPr>
          <p:cNvGraphicFramePr>
            <a:graphicFrameLocks/>
          </p:cNvGraphicFramePr>
          <p:nvPr/>
        </p:nvGraphicFramePr>
        <p:xfrm>
          <a:off x="4275138" y="5410200"/>
          <a:ext cx="2625725" cy="285750"/>
        </p:xfrm>
        <a:graphic>
          <a:graphicData uri="http://schemas.openxmlformats.org/presentationml/2006/ole">
            <p:oleObj spid="_x0000_s24582" name="Equation" r:id="rId6" imgW="4051080" imgH="469800" progId="Equation.3">
              <p:embed/>
            </p:oleObj>
          </a:graphicData>
        </a:graphic>
      </p:graphicFrame>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C14D44-3C16-4F9F-B465-4BCB9367FEE6}" type="slidenum">
              <a:rPr lang="en-US"/>
              <a:pPr/>
              <a:t>23</a:t>
            </a:fld>
            <a:endParaRPr lang="en-US"/>
          </a:p>
        </p:txBody>
      </p:sp>
      <p:sp>
        <p:nvSpPr>
          <p:cNvPr id="30722" name="Rectangle 2"/>
          <p:cNvSpPr>
            <a:spLocks noGrp="1" noChangeArrowheads="1"/>
          </p:cNvSpPr>
          <p:nvPr>
            <p:ph type="body" idx="1"/>
          </p:nvPr>
        </p:nvSpPr>
        <p:spPr>
          <a:xfrm>
            <a:off x="912813" y="4343400"/>
            <a:ext cx="5032375" cy="4113213"/>
          </a:xfrm>
          <a:ln/>
        </p:spPr>
        <p:txBody>
          <a:bodyPr lIns="84138" tIns="42862" rIns="84138" bIns="42862"/>
          <a:lstStyle/>
          <a:p>
            <a:endParaRPr lang="en-US"/>
          </a:p>
        </p:txBody>
      </p:sp>
      <p:sp>
        <p:nvSpPr>
          <p:cNvPr id="30723" name="Rectangle 3"/>
          <p:cNvSpPr>
            <a:spLocks noRot="1" noChangeArrowheads="1" noTextEdit="1"/>
          </p:cNvSpPr>
          <p:nvPr>
            <p:ph type="sldImg"/>
          </p:nvPr>
        </p:nvSpPr>
        <p:spPr>
          <a:xfrm>
            <a:off x="1143000" y="687388"/>
            <a:ext cx="4572000" cy="3429000"/>
          </a:xfrm>
          <a:ln w="12700" cap="flat">
            <a:solidFill>
              <a:schemeClr val="tx1"/>
            </a:solid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693587-CE67-4FF7-8751-6BC6B2B056ED}" type="slidenum">
              <a:rPr lang="en-US"/>
              <a:pPr/>
              <a:t>25</a:t>
            </a:fld>
            <a:endParaRPr lang="en-US"/>
          </a:p>
        </p:txBody>
      </p:sp>
      <p:sp>
        <p:nvSpPr>
          <p:cNvPr id="33794" name="Rectangle 2"/>
          <p:cNvSpPr>
            <a:spLocks noGrp="1" noChangeArrowheads="1"/>
          </p:cNvSpPr>
          <p:nvPr>
            <p:ph type="body" idx="1"/>
          </p:nvPr>
        </p:nvSpPr>
        <p:spPr>
          <a:xfrm>
            <a:off x="912813" y="4343400"/>
            <a:ext cx="5032375" cy="4113213"/>
          </a:xfrm>
          <a:ln/>
        </p:spPr>
        <p:txBody>
          <a:bodyPr lIns="84138" tIns="42862" rIns="84138" bIns="42862"/>
          <a:lstStyle/>
          <a:p>
            <a:endParaRPr lang="en-US"/>
          </a:p>
        </p:txBody>
      </p:sp>
      <p:sp>
        <p:nvSpPr>
          <p:cNvPr id="33795" name="Rectangle 3"/>
          <p:cNvSpPr>
            <a:spLocks noRot="1" noChangeArrowheads="1" noTextEdit="1"/>
          </p:cNvSpPr>
          <p:nvPr>
            <p:ph type="sldImg"/>
          </p:nvPr>
        </p:nvSpPr>
        <p:spPr>
          <a:xfrm>
            <a:off x="1143000" y="687388"/>
            <a:ext cx="4572000" cy="3429000"/>
          </a:xfrm>
          <a:ln w="12700" cap="flat">
            <a:solidFill>
              <a:schemeClr val="tx1"/>
            </a:solid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F78428-3B3A-4396-A9C7-1FF47DA22826}" type="slidenum">
              <a:rPr lang="en-US"/>
              <a:pPr/>
              <a:t>29</a:t>
            </a:fld>
            <a:endParaRPr lang="en-US"/>
          </a:p>
        </p:txBody>
      </p:sp>
      <p:sp>
        <p:nvSpPr>
          <p:cNvPr id="38914" name="Rectangle 2"/>
          <p:cNvSpPr>
            <a:spLocks noGrp="1" noChangeArrowheads="1"/>
          </p:cNvSpPr>
          <p:nvPr>
            <p:ph type="body" idx="1"/>
          </p:nvPr>
        </p:nvSpPr>
        <p:spPr>
          <a:xfrm>
            <a:off x="912813" y="4343400"/>
            <a:ext cx="5032375" cy="4113213"/>
          </a:xfrm>
          <a:ln/>
        </p:spPr>
        <p:txBody>
          <a:bodyPr lIns="84138" tIns="42862" rIns="84138" bIns="42862"/>
          <a:lstStyle/>
          <a:p>
            <a:endParaRPr lang="en-US"/>
          </a:p>
        </p:txBody>
      </p:sp>
      <p:sp>
        <p:nvSpPr>
          <p:cNvPr id="38915" name="Rectangle 3"/>
          <p:cNvSpPr>
            <a:spLocks noRot="1" noChangeArrowheads="1" noTextEdit="1"/>
          </p:cNvSpPr>
          <p:nvPr>
            <p:ph type="sldImg"/>
          </p:nvPr>
        </p:nvSpPr>
        <p:spPr>
          <a:xfrm>
            <a:off x="1143000" y="687388"/>
            <a:ext cx="4572000" cy="3429000"/>
          </a:xfrm>
          <a:ln w="12700" cap="flat">
            <a:solidFill>
              <a:schemeClr val="tx1"/>
            </a:solid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E697A8-527E-4F75-A621-7486A0A4C38F}" type="slidenum">
              <a:rPr lang="en-US"/>
              <a:pPr/>
              <a:t>32</a:t>
            </a:fld>
            <a:endParaRPr lang="en-US"/>
          </a:p>
        </p:txBody>
      </p:sp>
      <p:sp>
        <p:nvSpPr>
          <p:cNvPr id="43010" name="Rectangle 2"/>
          <p:cNvSpPr>
            <a:spLocks noGrp="1" noChangeArrowheads="1"/>
          </p:cNvSpPr>
          <p:nvPr>
            <p:ph type="body" idx="1"/>
          </p:nvPr>
        </p:nvSpPr>
        <p:spPr>
          <a:xfrm>
            <a:off x="912813" y="4343400"/>
            <a:ext cx="5032375" cy="4113213"/>
          </a:xfrm>
          <a:ln/>
        </p:spPr>
        <p:txBody>
          <a:bodyPr lIns="84138" tIns="42862" rIns="84138" bIns="42862"/>
          <a:lstStyle/>
          <a:p>
            <a:endParaRPr lang="en-US"/>
          </a:p>
        </p:txBody>
      </p:sp>
      <p:sp>
        <p:nvSpPr>
          <p:cNvPr id="43011" name="Rectangle 3"/>
          <p:cNvSpPr>
            <a:spLocks noRot="1" noChangeArrowheads="1" noTextEdit="1"/>
          </p:cNvSpPr>
          <p:nvPr>
            <p:ph type="sldImg"/>
          </p:nvPr>
        </p:nvSpPr>
        <p:spPr>
          <a:xfrm>
            <a:off x="1143000" y="687388"/>
            <a:ext cx="4572000" cy="3429000"/>
          </a:xfrm>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www.cee.cornell.edu/faculty/info.cfm?abbrev=faculty&amp;shorttitle=bio&amp;netid=mw24" TargetMode="External"/><Relationship Id="rId7" Type="http://schemas.openxmlformats.org/officeDocument/2006/relationships/image" Target="../media/image2.png"/><Relationship Id="rId2" Type="http://schemas.openxmlformats.org/officeDocument/2006/relationships/hyperlink" Target="http://ceeserver.cee.cornell.edu/mw24/Default.htm" TargetMode="External"/><Relationship Id="rId1" Type="http://schemas.openxmlformats.org/officeDocument/2006/relationships/slideMaster" Target="../slideMasters/slideMaster1.xml"/><Relationship Id="rId6" Type="http://schemas.openxmlformats.org/officeDocument/2006/relationships/hyperlink" Target="http://www.cornell.edu/" TargetMode="External"/><Relationship Id="rId5" Type="http://schemas.openxmlformats.org/officeDocument/2006/relationships/hyperlink" Target="http://www.cee.cornell.edu/index.cfm" TargetMode="External"/><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5234" name="Rectangle 2"/>
          <p:cNvSpPr>
            <a:spLocks noChangeArrowheads="1"/>
          </p:cNvSpPr>
          <p:nvPr/>
        </p:nvSpPr>
        <p:spPr bwMode="ltGray">
          <a:xfrm>
            <a:off x="0" y="3200400"/>
            <a:ext cx="9131300" cy="114300"/>
          </a:xfrm>
          <a:prstGeom prst="rect">
            <a:avLst/>
          </a:prstGeom>
          <a:gradFill rotWithShape="0">
            <a:gsLst>
              <a:gs pos="0">
                <a:schemeClr val="bg2"/>
              </a:gs>
              <a:gs pos="50000">
                <a:schemeClr val="tx2"/>
              </a:gs>
              <a:gs pos="100000">
                <a:schemeClr val="bg2"/>
              </a:gs>
            </a:gsLst>
            <a:lin ang="0" scaled="1"/>
          </a:gradFill>
          <a:ln w="9525">
            <a:noFill/>
            <a:miter lim="800000"/>
            <a:headEnd/>
            <a:tailEnd/>
          </a:ln>
          <a:effectLst/>
        </p:spPr>
        <p:txBody>
          <a:bodyPr wrap="none" anchor="ctr"/>
          <a:lstStyle/>
          <a:p>
            <a:endParaRPr lang="en-US"/>
          </a:p>
        </p:txBody>
      </p:sp>
      <p:sp>
        <p:nvSpPr>
          <p:cNvPr id="95235" name="Rectangle 3"/>
          <p:cNvSpPr>
            <a:spLocks noChangeArrowheads="1"/>
          </p:cNvSpPr>
          <p:nvPr/>
        </p:nvSpPr>
        <p:spPr bwMode="ltGray">
          <a:xfrm>
            <a:off x="0" y="3409950"/>
            <a:ext cx="9131300" cy="38100"/>
          </a:xfrm>
          <a:prstGeom prst="rect">
            <a:avLst/>
          </a:prstGeom>
          <a:gradFill rotWithShape="0">
            <a:gsLst>
              <a:gs pos="0">
                <a:schemeClr val="bg2"/>
              </a:gs>
              <a:gs pos="50000">
                <a:schemeClr val="folHlink"/>
              </a:gs>
              <a:gs pos="100000">
                <a:schemeClr val="bg2"/>
              </a:gs>
            </a:gsLst>
            <a:lin ang="0" scaled="1"/>
          </a:gradFill>
          <a:ln w="9525">
            <a:noFill/>
            <a:miter lim="800000"/>
            <a:headEnd/>
            <a:tailEnd/>
          </a:ln>
          <a:effectLst/>
        </p:spPr>
        <p:txBody>
          <a:bodyPr wrap="none" anchor="ctr"/>
          <a:lstStyle/>
          <a:p>
            <a:endParaRPr lang="en-US"/>
          </a:p>
        </p:txBody>
      </p:sp>
      <p:sp>
        <p:nvSpPr>
          <p:cNvPr id="95236" name="Rectangle 4"/>
          <p:cNvSpPr>
            <a:spLocks noGrp="1" noChangeArrowheads="1"/>
          </p:cNvSpPr>
          <p:nvPr>
            <p:ph type="ctrTitle" sz="quarter"/>
          </p:nvPr>
        </p:nvSpPr>
        <p:spPr>
          <a:xfrm>
            <a:off x="762000" y="1905000"/>
            <a:ext cx="7772400" cy="1143000"/>
          </a:xfrm>
        </p:spPr>
        <p:txBody>
          <a:bodyPr/>
          <a:lstStyle>
            <a:lvl1pPr>
              <a:defRPr/>
            </a:lvl1pPr>
          </a:lstStyle>
          <a:p>
            <a:r>
              <a:rPr lang="en-US"/>
              <a:t>Click to edit Master title style</a:t>
            </a:r>
          </a:p>
        </p:txBody>
      </p:sp>
      <p:sp>
        <p:nvSpPr>
          <p:cNvPr id="95237" name="Rectangle 5"/>
          <p:cNvSpPr>
            <a:spLocks noGrp="1" noChangeArrowheads="1"/>
          </p:cNvSpPr>
          <p:nvPr>
            <p:ph type="subTitle" sz="quarter" idx="1"/>
          </p:nvPr>
        </p:nvSpPr>
        <p:spPr>
          <a:xfrm>
            <a:off x="1839913"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95238" name="Rectangle 6"/>
          <p:cNvSpPr>
            <a:spLocks noGrp="1" noChangeArrowheads="1"/>
          </p:cNvSpPr>
          <p:nvPr>
            <p:ph type="dt" sz="quarter" idx="2"/>
          </p:nvPr>
        </p:nvSpPr>
        <p:spPr>
          <a:xfrm>
            <a:off x="1212850" y="6232525"/>
            <a:ext cx="1905000" cy="457200"/>
          </a:xfrm>
        </p:spPr>
        <p:txBody>
          <a:bodyPr/>
          <a:lstStyle>
            <a:lvl1pPr>
              <a:defRPr/>
            </a:lvl1pPr>
          </a:lstStyle>
          <a:p>
            <a:endParaRPr lang="en-US"/>
          </a:p>
        </p:txBody>
      </p:sp>
      <p:sp>
        <p:nvSpPr>
          <p:cNvPr id="95239" name="Rectangle 7"/>
          <p:cNvSpPr>
            <a:spLocks noGrp="1" noChangeArrowheads="1"/>
          </p:cNvSpPr>
          <p:nvPr>
            <p:ph type="ftr" sz="quarter" idx="3"/>
          </p:nvPr>
        </p:nvSpPr>
        <p:spPr>
          <a:xfrm>
            <a:off x="3651250" y="6232525"/>
            <a:ext cx="2895600" cy="457200"/>
          </a:xfrm>
        </p:spPr>
        <p:txBody>
          <a:bodyPr/>
          <a:lstStyle>
            <a:lvl1pPr>
              <a:defRPr/>
            </a:lvl1pPr>
          </a:lstStyle>
          <a:p>
            <a:endParaRPr lang="en-US"/>
          </a:p>
        </p:txBody>
      </p:sp>
      <p:sp>
        <p:nvSpPr>
          <p:cNvPr id="95240" name="Rectangle 8"/>
          <p:cNvSpPr>
            <a:spLocks noGrp="1" noChangeArrowheads="1"/>
          </p:cNvSpPr>
          <p:nvPr>
            <p:ph type="sldNum" sz="quarter" idx="4"/>
          </p:nvPr>
        </p:nvSpPr>
        <p:spPr>
          <a:xfrm>
            <a:off x="7080250" y="6232525"/>
            <a:ext cx="1905000" cy="457200"/>
          </a:xfrm>
        </p:spPr>
        <p:txBody>
          <a:bodyPr/>
          <a:lstStyle>
            <a:lvl1pPr>
              <a:defRPr/>
            </a:lvl1pPr>
          </a:lstStyle>
          <a:p>
            <a:fld id="{EDBF22C9-0877-439D-9CB5-279F0C74987F}" type="slidenum">
              <a:rPr lang="en-US"/>
              <a:pPr/>
              <a:t>‹#›</a:t>
            </a:fld>
            <a:endParaRPr lang="en-US"/>
          </a:p>
        </p:txBody>
      </p:sp>
      <p:sp>
        <p:nvSpPr>
          <p:cNvPr id="95241" name="Rectangle 9"/>
          <p:cNvSpPr>
            <a:spLocks noChangeArrowheads="1"/>
          </p:cNvSpPr>
          <p:nvPr/>
        </p:nvSpPr>
        <p:spPr bwMode="auto">
          <a:xfrm>
            <a:off x="609600" y="6451600"/>
            <a:ext cx="3276600" cy="381000"/>
          </a:xfrm>
          <a:prstGeom prst="rect">
            <a:avLst/>
          </a:prstGeom>
          <a:noFill/>
          <a:ln w="12700">
            <a:noFill/>
            <a:miter lim="800000"/>
            <a:headEnd type="none" w="lg" len="med"/>
            <a:tailEnd type="none" w="lg" len="med"/>
          </a:ln>
          <a:effectLst/>
        </p:spPr>
        <p:txBody>
          <a:bodyPr/>
          <a:lstStyle/>
          <a:p>
            <a:r>
              <a:rPr lang="en-US" sz="2000">
                <a:hlinkClick r:id="rId2"/>
              </a:rPr>
              <a:t>Monroe L. Weber-Shirk </a:t>
            </a:r>
            <a:endParaRPr lang="en-US" sz="2000"/>
          </a:p>
        </p:txBody>
      </p:sp>
      <p:sp>
        <p:nvSpPr>
          <p:cNvPr id="95242" name="Rectangle 10"/>
          <p:cNvSpPr>
            <a:spLocks noChangeArrowheads="1"/>
          </p:cNvSpPr>
          <p:nvPr/>
        </p:nvSpPr>
        <p:spPr bwMode="auto">
          <a:xfrm>
            <a:off x="1117600" y="1520825"/>
            <a:ext cx="9144000" cy="0"/>
          </a:xfrm>
          <a:prstGeom prst="rect">
            <a:avLst/>
          </a:prstGeom>
          <a:noFill/>
          <a:ln w="12700">
            <a:noFill/>
            <a:miter lim="800000"/>
            <a:headEnd type="none" w="lg" len="med"/>
            <a:tailEnd type="none" w="lg" len="med"/>
          </a:ln>
          <a:effectLst/>
        </p:spPr>
        <p:txBody>
          <a:bodyPr>
            <a:spAutoFit/>
          </a:bodyPr>
          <a:lstStyle/>
          <a:p>
            <a:endParaRPr lang="en-US"/>
          </a:p>
        </p:txBody>
      </p:sp>
      <p:pic>
        <p:nvPicPr>
          <p:cNvPr id="95243" name="Picture 11" descr="mw24 photo">
            <a:hlinkClick r:id="rId3"/>
          </p:cNvPr>
          <p:cNvPicPr>
            <a:picLocks noChangeAspect="1" noChangeArrowheads="1"/>
          </p:cNvPicPr>
          <p:nvPr/>
        </p:nvPicPr>
        <p:blipFill>
          <a:blip r:embed="rId4" cstate="print"/>
          <a:srcRect/>
          <a:stretch>
            <a:fillRect/>
          </a:stretch>
        </p:blipFill>
        <p:spPr bwMode="auto">
          <a:xfrm>
            <a:off x="0" y="6061075"/>
            <a:ext cx="542925" cy="796925"/>
          </a:xfrm>
          <a:prstGeom prst="rect">
            <a:avLst/>
          </a:prstGeom>
          <a:noFill/>
        </p:spPr>
      </p:pic>
      <p:sp>
        <p:nvSpPr>
          <p:cNvPr id="95244" name="Rectangle 12"/>
          <p:cNvSpPr>
            <a:spLocks noChangeArrowheads="1"/>
          </p:cNvSpPr>
          <p:nvPr/>
        </p:nvSpPr>
        <p:spPr bwMode="auto">
          <a:xfrm>
            <a:off x="-485775" y="2957513"/>
            <a:ext cx="9144000" cy="0"/>
          </a:xfrm>
          <a:prstGeom prst="rect">
            <a:avLst/>
          </a:prstGeom>
          <a:noFill/>
          <a:ln w="12700">
            <a:noFill/>
            <a:miter lim="800000"/>
            <a:headEnd type="none" w="lg" len="med"/>
            <a:tailEnd type="none" w="lg" len="med"/>
          </a:ln>
          <a:effectLst/>
        </p:spPr>
        <p:txBody>
          <a:bodyPr>
            <a:spAutoFit/>
          </a:bodyPr>
          <a:lstStyle/>
          <a:p>
            <a:endParaRPr lang="en-US"/>
          </a:p>
        </p:txBody>
      </p:sp>
      <p:sp>
        <p:nvSpPr>
          <p:cNvPr id="95245" name="Text Box 13"/>
          <p:cNvSpPr txBox="1">
            <a:spLocks noChangeArrowheads="1"/>
          </p:cNvSpPr>
          <p:nvPr/>
        </p:nvSpPr>
        <p:spPr bwMode="auto">
          <a:xfrm>
            <a:off x="3568700" y="6156325"/>
            <a:ext cx="3124200" cy="701675"/>
          </a:xfrm>
          <a:prstGeom prst="rect">
            <a:avLst/>
          </a:prstGeom>
          <a:noFill/>
          <a:ln w="12700">
            <a:noFill/>
            <a:miter lim="800000"/>
            <a:headEnd type="none" w="lg" len="med"/>
            <a:tailEnd type="none" w="lg" len="med"/>
          </a:ln>
          <a:effectLst/>
        </p:spPr>
        <p:txBody>
          <a:bodyPr>
            <a:spAutoFit/>
          </a:bodyPr>
          <a:lstStyle/>
          <a:p>
            <a:pPr algn="ctr"/>
            <a:r>
              <a:rPr lang="en-US" sz="2000">
                <a:hlinkClick r:id="rId5"/>
              </a:rPr>
              <a:t>S</a:t>
            </a:r>
            <a:r>
              <a:rPr lang="en-US" sz="1400">
                <a:hlinkClick r:id="rId5"/>
              </a:rPr>
              <a:t>chool of </a:t>
            </a:r>
            <a:r>
              <a:rPr lang="en-US" sz="2000">
                <a:hlinkClick r:id="rId5"/>
              </a:rPr>
              <a:t>Civil </a:t>
            </a:r>
            <a:r>
              <a:rPr lang="en-US" sz="1400">
                <a:hlinkClick r:id="rId5"/>
              </a:rPr>
              <a:t>and</a:t>
            </a:r>
            <a:r>
              <a:rPr lang="en-US" sz="2000">
                <a:hlinkClick r:id="rId5"/>
              </a:rPr>
              <a:t> Environmental Engineering</a:t>
            </a:r>
            <a:endParaRPr lang="en-US" sz="2000"/>
          </a:p>
        </p:txBody>
      </p:sp>
      <p:pic>
        <p:nvPicPr>
          <p:cNvPr id="95246" name="Picture 14" descr="culogo_web_60red">
            <a:hlinkClick r:id="rId6"/>
          </p:cNvPr>
          <p:cNvPicPr>
            <a:picLocks noChangeAspect="1" noChangeArrowheads="1"/>
          </p:cNvPicPr>
          <p:nvPr/>
        </p:nvPicPr>
        <p:blipFill>
          <a:blip r:embed="rId7" cstate="print"/>
          <a:srcRect/>
          <a:stretch>
            <a:fillRect/>
          </a:stretch>
        </p:blipFill>
        <p:spPr bwMode="auto">
          <a:xfrm>
            <a:off x="6638925" y="6134100"/>
            <a:ext cx="2505075" cy="723900"/>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C1B5433-7440-4828-B7DC-A10237266CB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04800"/>
            <a:ext cx="567690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D14FA8E-A6AD-4B70-A8E7-7D598CB97BB5}"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5330A3AD-480B-47C5-A520-61C681A6AFA7}"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85800" y="41148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8DB775E5-4959-4EE3-8797-7C3186D98D4A}"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981200"/>
            <a:ext cx="3810000" cy="41148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EAA639A8-2E51-4D43-A0E6-4E05A2818EEE}"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67E3125-68C4-4D9B-910E-94C15A4F4AAD}"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40E246E-E6FD-4652-95C6-7CE1F4013683}"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E8DFBB9-7F3E-4710-9D06-B2936D0FEEB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6E76824-1883-4E95-9E86-2DD69EA2AFBD}"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57EB97B-1DBC-415E-BEAF-31B154494549}"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441B2D7-7266-47FE-A66E-A0F9888629F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E9EA84C-77D2-4D69-B5DF-481AC41FEAD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A169666-2082-4C42-8724-11404E755B04}"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p:cNvSpPr>
            <a:spLocks noChangeArrowheads="1"/>
          </p:cNvSpPr>
          <p:nvPr/>
        </p:nvSpPr>
        <p:spPr bwMode="ltGray">
          <a:xfrm>
            <a:off x="0" y="1524000"/>
            <a:ext cx="9131300" cy="114300"/>
          </a:xfrm>
          <a:prstGeom prst="rect">
            <a:avLst/>
          </a:prstGeom>
          <a:gradFill rotWithShape="0">
            <a:gsLst>
              <a:gs pos="0">
                <a:schemeClr val="bg2"/>
              </a:gs>
              <a:gs pos="50000">
                <a:schemeClr val="tx2"/>
              </a:gs>
              <a:gs pos="100000">
                <a:schemeClr val="bg2"/>
              </a:gs>
            </a:gsLst>
            <a:lin ang="0" scaled="1"/>
          </a:gradFill>
          <a:ln w="9525">
            <a:noFill/>
            <a:miter lim="800000"/>
            <a:headEnd/>
            <a:tailEnd/>
          </a:ln>
          <a:effectLst/>
        </p:spPr>
        <p:txBody>
          <a:bodyPr wrap="none" anchor="ctr"/>
          <a:lstStyle/>
          <a:p>
            <a:endParaRPr lang="en-US"/>
          </a:p>
        </p:txBody>
      </p:sp>
      <p:sp>
        <p:nvSpPr>
          <p:cNvPr id="94211" name="Rectangle 3"/>
          <p:cNvSpPr>
            <a:spLocks noChangeArrowheads="1"/>
          </p:cNvSpPr>
          <p:nvPr/>
        </p:nvSpPr>
        <p:spPr bwMode="ltGray">
          <a:xfrm>
            <a:off x="0" y="1733550"/>
            <a:ext cx="9131300" cy="38100"/>
          </a:xfrm>
          <a:prstGeom prst="rect">
            <a:avLst/>
          </a:prstGeom>
          <a:gradFill rotWithShape="0">
            <a:gsLst>
              <a:gs pos="0">
                <a:schemeClr val="bg2"/>
              </a:gs>
              <a:gs pos="50000">
                <a:schemeClr val="folHlink"/>
              </a:gs>
              <a:gs pos="100000">
                <a:schemeClr val="bg2"/>
              </a:gs>
            </a:gsLst>
            <a:lin ang="0" scaled="1"/>
          </a:gradFill>
          <a:ln w="9525">
            <a:noFill/>
            <a:miter lim="800000"/>
            <a:headEnd/>
            <a:tailEnd/>
          </a:ln>
          <a:effectLst/>
        </p:spPr>
        <p:txBody>
          <a:bodyPr wrap="none" anchor="ctr"/>
          <a:lstStyle/>
          <a:p>
            <a:endParaRPr lang="en-US"/>
          </a:p>
        </p:txBody>
      </p:sp>
      <p:sp>
        <p:nvSpPr>
          <p:cNvPr id="94212" name="Rectangle 4"/>
          <p:cNvSpPr>
            <a:spLocks noGrp="1" noChangeArrowheads="1"/>
          </p:cNvSpPr>
          <p:nvPr>
            <p:ph type="title"/>
          </p:nvPr>
        </p:nvSpPr>
        <p:spPr bwMode="auto">
          <a:xfrm>
            <a:off x="685800" y="304800"/>
            <a:ext cx="7772400" cy="1143000"/>
          </a:xfrm>
          <a:prstGeom prst="rect">
            <a:avLst/>
          </a:prstGeom>
          <a:noFill/>
          <a:ln w="9525">
            <a:noFill/>
            <a:miter lim="800000"/>
            <a:headEnd/>
            <a:tailEnd/>
          </a:ln>
          <a:effectLst>
            <a:outerShdw dist="13470" dir="2700000" algn="ctr" rotWithShape="0">
              <a:schemeClr val="bg2"/>
            </a:outerShdw>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94213" name="Rectangle 5"/>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4214" name="Rectangle 6"/>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effectLst>
                  <a:outerShdw blurRad="38100" dist="38100" dir="2700000" algn="tl">
                    <a:srgbClr val="C0C0C0"/>
                  </a:outerShdw>
                </a:effectLst>
                <a:latin typeface="Arial" charset="0"/>
              </a:defRPr>
            </a:lvl1pPr>
          </a:lstStyle>
          <a:p>
            <a:endParaRPr lang="en-US"/>
          </a:p>
        </p:txBody>
      </p:sp>
      <p:sp>
        <p:nvSpPr>
          <p:cNvPr id="94215" name="Rectangle 7"/>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effectLst>
                  <a:outerShdw blurRad="38100" dist="38100" dir="2700000" algn="tl">
                    <a:srgbClr val="C0C0C0"/>
                  </a:outerShdw>
                </a:effectLst>
                <a:latin typeface="Arial" charset="0"/>
              </a:defRPr>
            </a:lvl1pPr>
          </a:lstStyle>
          <a:p>
            <a:endParaRPr lang="en-US"/>
          </a:p>
        </p:txBody>
      </p:sp>
      <p:sp>
        <p:nvSpPr>
          <p:cNvPr id="94216" name="Rectangle 8"/>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effectLst>
                  <a:outerShdw blurRad="38100" dist="38100" dir="2700000" algn="tl">
                    <a:srgbClr val="C0C0C0"/>
                  </a:outerShdw>
                </a:effectLst>
                <a:latin typeface="Arial" charset="0"/>
              </a:defRPr>
            </a:lvl1pPr>
          </a:lstStyle>
          <a:p>
            <a:fld id="{97140E82-EF4E-4F7F-892B-C298E15DCC9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1"/>
        </a:buClr>
        <a:buFont typeface="Wingdings" pitchFamily="2" charset="2"/>
        <a:buChar char="Ø"/>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Ø"/>
        <a:defRPr sz="2800">
          <a:solidFill>
            <a:schemeClr val="tx1"/>
          </a:solidFill>
          <a:latin typeface="+mn-lt"/>
        </a:defRPr>
      </a:lvl2pPr>
      <a:lvl3pPr marL="1143000" indent="-228600" algn="l" rtl="0" eaLnBrk="0" fontAlgn="base" hangingPunct="0">
        <a:spcBef>
          <a:spcPct val="20000"/>
        </a:spcBef>
        <a:spcAft>
          <a:spcPct val="0"/>
        </a:spcAft>
        <a:buClr>
          <a:schemeClr val="accent1"/>
        </a:buClr>
        <a:buFont typeface="Wingdings" pitchFamily="2" charset="2"/>
        <a:buChar char="Ø"/>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Ø"/>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itchFamily="2" charset="2"/>
        <a:buChar char="Ø"/>
        <a:defRPr sz="2000">
          <a:solidFill>
            <a:schemeClr val="tx1"/>
          </a:solidFill>
          <a:latin typeface="+mn-lt"/>
        </a:defRPr>
      </a:lvl5pPr>
      <a:lvl6pPr marL="2514600" indent="-228600" algn="l" rtl="0" eaLnBrk="0" fontAlgn="base" hangingPunct="0">
        <a:spcBef>
          <a:spcPct val="20000"/>
        </a:spcBef>
        <a:spcAft>
          <a:spcPct val="0"/>
        </a:spcAft>
        <a:buClr>
          <a:schemeClr val="accent1"/>
        </a:buClr>
        <a:buFont typeface="Wingdings" pitchFamily="2" charset="2"/>
        <a:buChar char="Ø"/>
        <a:defRPr sz="2000">
          <a:solidFill>
            <a:schemeClr val="tx1"/>
          </a:solidFill>
          <a:latin typeface="+mn-lt"/>
        </a:defRPr>
      </a:lvl6pPr>
      <a:lvl7pPr marL="2971800" indent="-228600" algn="l" rtl="0" eaLnBrk="0" fontAlgn="base" hangingPunct="0">
        <a:spcBef>
          <a:spcPct val="20000"/>
        </a:spcBef>
        <a:spcAft>
          <a:spcPct val="0"/>
        </a:spcAft>
        <a:buClr>
          <a:schemeClr val="accent1"/>
        </a:buClr>
        <a:buFont typeface="Wingdings" pitchFamily="2" charset="2"/>
        <a:buChar char="Ø"/>
        <a:defRPr sz="2000">
          <a:solidFill>
            <a:schemeClr val="tx1"/>
          </a:solidFill>
          <a:latin typeface="+mn-lt"/>
        </a:defRPr>
      </a:lvl7pPr>
      <a:lvl8pPr marL="3429000" indent="-228600" algn="l" rtl="0" eaLnBrk="0" fontAlgn="base" hangingPunct="0">
        <a:spcBef>
          <a:spcPct val="20000"/>
        </a:spcBef>
        <a:spcAft>
          <a:spcPct val="0"/>
        </a:spcAft>
        <a:buClr>
          <a:schemeClr val="accent1"/>
        </a:buClr>
        <a:buFont typeface="Wingdings" pitchFamily="2" charset="2"/>
        <a:buChar char="Ø"/>
        <a:defRPr sz="2000">
          <a:solidFill>
            <a:schemeClr val="tx1"/>
          </a:solidFill>
          <a:latin typeface="+mn-lt"/>
        </a:defRPr>
      </a:lvl8pPr>
      <a:lvl9pPr marL="3886200" indent="-228600" algn="l" rtl="0" eaLnBrk="0" fontAlgn="base" hangingPunct="0">
        <a:spcBef>
          <a:spcPct val="20000"/>
        </a:spcBef>
        <a:spcAft>
          <a:spcPct val="0"/>
        </a:spcAft>
        <a:buClr>
          <a:schemeClr val="accent1"/>
        </a:buClr>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3.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oleObject" Target="../embeddings/oleObject8.bin"/><Relationship Id="rId9" Type="http://schemas.openxmlformats.org/officeDocument/2006/relationships/oleObject" Target="../embeddings/oleObject13.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4.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7.bin"/><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oleObject" Target="../embeddings/oleObject19.bin"/><Relationship Id="rId4" Type="http://schemas.openxmlformats.org/officeDocument/2006/relationships/chart" Target="../charts/chart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oleObject" Target="../embeddings/oleObject21.bin"/><Relationship Id="rId4" Type="http://schemas.openxmlformats.org/officeDocument/2006/relationships/oleObject" Target="../embeddings/oleObject20.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 Id="rId9" Type="http://schemas.openxmlformats.org/officeDocument/2006/relationships/slide" Target="slide6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7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www.srh.noaa.gov/lub/wx/precip_freq/precip_index.ht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hyperlink" Target="http://www.nws.noaa.gov/oh/hdsc/max_precip/maxprecp.htm" TargetMode="External"/><Relationship Id="rId4" Type="http://schemas.openxmlformats.org/officeDocument/2006/relationships/oleObject" Target="../embeddings/oleObject25.bin"/></Relationships>
</file>

<file path=ppt/slides/_rels/slide31.xml.rels><?xml version="1.0" encoding="UTF-8" standalone="yes"?>
<Relationships xmlns="http://schemas.openxmlformats.org/package/2006/relationships"><Relationship Id="rId3" Type="http://schemas.openxmlformats.org/officeDocument/2006/relationships/hyperlink" Target="http://www.nws.noaa.gov/oh/hdsc/max_precip/maxprecp.htm" TargetMode="Externa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26.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www.srh.noaa.gov/lub/wx/precip_freq/precip_index.ht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oleObject" Target="../embeddings/oleObject27.bin"/><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30.bin"/><Relationship Id="rId5" Type="http://schemas.openxmlformats.org/officeDocument/2006/relationships/oleObject" Target="../embeddings/oleObject29.bin"/><Relationship Id="rId4" Type="http://schemas.openxmlformats.org/officeDocument/2006/relationships/oleObject" Target="../embeddings/oleObject28.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 Target="slide73.xml"/><Relationship Id="rId2" Type="http://schemas.openxmlformats.org/officeDocument/2006/relationships/hyperlink" Target="http://ceeserver.cee.cornell.edu/mw24/cee332/scs_cn/runoff_coefficients.Htm"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7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14.xml"/><Relationship Id="rId1" Type="http://schemas.openxmlformats.org/officeDocument/2006/relationships/vmlDrawing" Target="../drawings/vmlDrawing12.vml"/></Relationships>
</file>

<file path=ppt/slides/_rels/slide43.xml.rels><?xml version="1.0" encoding="UTF-8" standalone="yes"?>
<Relationships xmlns="http://schemas.openxmlformats.org/package/2006/relationships"><Relationship Id="rId3" Type="http://schemas.openxmlformats.org/officeDocument/2006/relationships/hyperlink" Target="http://www.srh.noaa.gov/lub/wx/precip_freq/precip_index.htm" TargetMode="External"/><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5.bin"/><Relationship Id="rId5" Type="http://schemas.openxmlformats.org/officeDocument/2006/relationships/hyperlink" Target="http://ceeserver.cee.cornell.edu/mw24/cee332/scs_cn/Runoff_Coefficients.htm" TargetMode="External"/><Relationship Id="rId4" Type="http://schemas.openxmlformats.org/officeDocument/2006/relationships/slide" Target="slide70.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slide" Target="slide24.xml"/><Relationship Id="rId4" Type="http://schemas.openxmlformats.org/officeDocument/2006/relationships/slide" Target="slide27.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chart" Target="../charts/chart8.xml"/><Relationship Id="rId5" Type="http://schemas.openxmlformats.org/officeDocument/2006/relationships/slide" Target="slide12.xml"/><Relationship Id="rId4" Type="http://schemas.openxmlformats.org/officeDocument/2006/relationships/hyperlink" Target="http://ceeserver.cee.cornell.edu/mw24/cee332/scs_cn/Runoff_Coefficients.htm" TargetMode="Externa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oleObject" Target="../embeddings/oleObject39.bin"/><Relationship Id="rId7"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42.bin"/><Relationship Id="rId5" Type="http://schemas.openxmlformats.org/officeDocument/2006/relationships/oleObject" Target="../embeddings/oleObject41.bin"/><Relationship Id="rId4" Type="http://schemas.openxmlformats.org/officeDocument/2006/relationships/oleObject" Target="../embeddings/oleObject40.bin"/><Relationship Id="rId9" Type="http://schemas.openxmlformats.org/officeDocument/2006/relationships/oleObject" Target="../embeddings/oleObject45.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ceeserver.cee.cornell.edu/mw24/cee332/SCS_CN/SCS_runoff_and_streamflow.htm"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oleObject" Target="../embeddings/oleObject48.bin"/><Relationship Id="rId4" Type="http://schemas.openxmlformats.org/officeDocument/2006/relationships/oleObject" Target="../embeddings/oleObject47.bin"/></Relationships>
</file>

<file path=ppt/slides/_rels/slide5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oleObject" Target="../embeddings/oleObject49.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 Target="slide7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www.srh.noaa.gov/lub/wx/precip_freq/precip_index.htm" TargetMode="External"/><Relationship Id="rId3" Type="http://schemas.openxmlformats.org/officeDocument/2006/relationships/hyperlink" Target="http://www-atlas.usgs.gov/" TargetMode="External"/><Relationship Id="rId7" Type="http://schemas.openxmlformats.org/officeDocument/2006/relationships/hyperlink" Target="http://waterdata.usgs.gov/ny/nwis/uv/?site_no=04233286&amp;PARAmeter_cd=00065,0006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cdc.noaa.gov/USclimate/states.fast.html" TargetMode="External"/><Relationship Id="rId5" Type="http://schemas.openxmlformats.org/officeDocument/2006/relationships/hyperlink" Target="http://www.nws.noaa.gov/er/nerfc/" TargetMode="External"/><Relationship Id="rId4" Type="http://schemas.openxmlformats.org/officeDocument/2006/relationships/hyperlink" Target="http://water.usgs.gov/public/realtime.html"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oleObject" Target="../embeddings/oleObject52.bin"/><Relationship Id="rId4" Type="http://schemas.openxmlformats.org/officeDocument/2006/relationships/oleObject" Target="../embeddings/oleObject51.bin"/></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oleObject" Target="../embeddings/oleObject55.bin"/><Relationship Id="rId4" Type="http://schemas.openxmlformats.org/officeDocument/2006/relationships/oleObject" Target="../embeddings/oleObject54.bin"/></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22.vml"/></Relationships>
</file>

<file path=ppt/slides/_rels/slide64.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notesSlide" Target="../notesSlides/notesSlide10.xml"/><Relationship Id="rId7"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59.bin"/><Relationship Id="rId5" Type="http://schemas.openxmlformats.org/officeDocument/2006/relationships/oleObject" Target="../embeddings/oleObject58.bin"/><Relationship Id="rId4" Type="http://schemas.openxmlformats.org/officeDocument/2006/relationships/oleObject" Target="../embeddings/oleObject57.bin"/><Relationship Id="rId9" Type="http://schemas.openxmlformats.org/officeDocument/2006/relationships/oleObject" Target="../embeddings/oleObject62.bin"/></Relationships>
</file>

<file path=ppt/slides/_rels/slide6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slide" Target="slide2.xml"/><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71.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slide" Target="slide38.xml"/><Relationship Id="rId5" Type="http://schemas.openxmlformats.org/officeDocument/2006/relationships/oleObject" Target="../embeddings/oleObject65.bin"/><Relationship Id="rId4" Type="http://schemas.openxmlformats.org/officeDocument/2006/relationships/oleObject" Target="../embeddings/oleObject64.bin"/></Relationships>
</file>

<file path=ppt/slides/_rels/slide74.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oleObject" Target="../embeddings/oleObject68.bin"/><Relationship Id="rId4" Type="http://schemas.openxmlformats.org/officeDocument/2006/relationships/oleObject" Target="../embeddings/oleObject67.bin"/></Relationships>
</file>

<file path=ppt/slides/_rels/slide7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image" Target="../media/image70.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icture of the water cycle"/>
          <p:cNvPicPr>
            <a:picLocks noChangeAspect="1" noChangeArrowheads="1"/>
          </p:cNvPicPr>
          <p:nvPr/>
        </p:nvPicPr>
        <p:blipFill>
          <a:blip r:embed="rId2" cstate="print"/>
          <a:srcRect l="1857" t="1855" r="2431" b="2432"/>
          <a:stretch>
            <a:fillRect/>
          </a:stretch>
        </p:blipFill>
        <p:spPr bwMode="auto">
          <a:xfrm>
            <a:off x="417513" y="234950"/>
            <a:ext cx="8374062" cy="5799138"/>
          </a:xfrm>
          <a:prstGeom prst="rect">
            <a:avLst/>
          </a:prstGeom>
          <a:noFill/>
          <a:effectLst/>
        </p:spPr>
      </p:pic>
      <p:sp>
        <p:nvSpPr>
          <p:cNvPr id="3075" name="Rectangle 3"/>
          <p:cNvSpPr>
            <a:spLocks noGrp="1" noChangeArrowheads="1"/>
          </p:cNvSpPr>
          <p:nvPr>
            <p:ph type="ctrTitle"/>
          </p:nvPr>
        </p:nvSpPr>
        <p:spPr>
          <a:effectLst/>
        </p:spPr>
        <p:txBody>
          <a:bodyPr/>
          <a:lstStyle/>
          <a:p>
            <a:r>
              <a:rPr lang="en-US"/>
              <a:t>Hydrology</a:t>
            </a:r>
          </a:p>
        </p:txBody>
      </p:sp>
      <p:sp>
        <p:nvSpPr>
          <p:cNvPr id="3076" name="Rectangle 4"/>
          <p:cNvSpPr>
            <a:spLocks noChangeArrowheads="1"/>
          </p:cNvSpPr>
          <p:nvPr/>
        </p:nvSpPr>
        <p:spPr bwMode="auto">
          <a:xfrm>
            <a:off x="-2201863" y="-1171575"/>
            <a:ext cx="9144001" cy="0"/>
          </a:xfrm>
          <a:prstGeom prst="rect">
            <a:avLst/>
          </a:prstGeom>
          <a:noFill/>
          <a:ln w="12700">
            <a:noFill/>
            <a:miter lim="800000"/>
            <a:headEnd type="none" w="lg" len="med"/>
            <a:tailEnd type="none" w="lg" len="med"/>
          </a:ln>
          <a:effectLst/>
        </p:spPr>
        <p:txBody>
          <a:bodyPr>
            <a:spAutoFit/>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effectLst/>
        </p:spPr>
        <p:txBody>
          <a:bodyPr/>
          <a:lstStyle/>
          <a:p>
            <a:r>
              <a:rPr lang="en-US"/>
              <a:t>Stochastic Processes</a:t>
            </a:r>
          </a:p>
        </p:txBody>
      </p:sp>
      <p:sp>
        <p:nvSpPr>
          <p:cNvPr id="15363" name="Rectangle 3"/>
          <p:cNvSpPr>
            <a:spLocks noGrp="1" noChangeArrowheads="1"/>
          </p:cNvSpPr>
          <p:nvPr>
            <p:ph type="body" idx="1"/>
          </p:nvPr>
        </p:nvSpPr>
        <p:spPr>
          <a:xfrm>
            <a:off x="381000" y="1752600"/>
            <a:ext cx="8458200" cy="4114800"/>
          </a:xfrm>
        </p:spPr>
        <p:txBody>
          <a:bodyPr/>
          <a:lstStyle/>
          <a:p>
            <a:r>
              <a:rPr lang="en-US" sz="2800"/>
              <a:t>Stochastic: a process involving a randomly determined sequence of observations, each of which is considered as a sample of one element from a probability distribution</a:t>
            </a:r>
          </a:p>
          <a:p>
            <a:r>
              <a:rPr lang="en-US" sz="2800"/>
              <a:t>Rather than predicting the exact value of a variable in a time period of interest, describe the probability that the variable will have a certain value</a:t>
            </a:r>
          </a:p>
          <a:p>
            <a:r>
              <a:rPr lang="en-US" sz="2800"/>
              <a:t>For extreme events the ______ of the probability distribution is very important</a:t>
            </a:r>
          </a:p>
        </p:txBody>
      </p:sp>
      <p:sp>
        <p:nvSpPr>
          <p:cNvPr id="15364" name="Rectangle 4"/>
          <p:cNvSpPr>
            <a:spLocks noChangeArrowheads="1"/>
          </p:cNvSpPr>
          <p:nvPr/>
        </p:nvSpPr>
        <p:spPr bwMode="auto">
          <a:xfrm>
            <a:off x="4119563" y="4892675"/>
            <a:ext cx="1111250" cy="579438"/>
          </a:xfrm>
          <a:prstGeom prst="rect">
            <a:avLst/>
          </a:prstGeom>
          <a:noFill/>
          <a:ln w="12700">
            <a:noFill/>
            <a:miter lim="800000"/>
            <a:headEnd type="none" w="lg" len="med"/>
            <a:tailEnd type="none" w="lg" len="med"/>
          </a:ln>
          <a:effectLst/>
        </p:spPr>
        <p:txBody>
          <a:bodyPr wrap="none" anchor="ctr">
            <a:spAutoFit/>
          </a:bodyPr>
          <a:lstStyle/>
          <a:p>
            <a:pPr algn="ctr"/>
            <a:r>
              <a:rPr lang="en-US" sz="3200">
                <a:solidFill>
                  <a:schemeClr val="folHlink"/>
                </a:solidFill>
              </a:rPr>
              <a:t>shape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reeform 2"/>
          <p:cNvSpPr>
            <a:spLocks/>
          </p:cNvSpPr>
          <p:nvPr/>
        </p:nvSpPr>
        <p:spPr bwMode="auto">
          <a:xfrm>
            <a:off x="2273300" y="3251200"/>
            <a:ext cx="825500" cy="2387600"/>
          </a:xfrm>
          <a:custGeom>
            <a:avLst/>
            <a:gdLst/>
            <a:ahLst/>
            <a:cxnLst>
              <a:cxn ang="0">
                <a:pos x="520" y="1504"/>
              </a:cxn>
              <a:cxn ang="0">
                <a:pos x="0" y="1504"/>
              </a:cxn>
              <a:cxn ang="0">
                <a:pos x="0" y="88"/>
              </a:cxn>
              <a:cxn ang="0">
                <a:pos x="88" y="0"/>
              </a:cxn>
              <a:cxn ang="0">
                <a:pos x="144" y="232"/>
              </a:cxn>
              <a:cxn ang="0">
                <a:pos x="168" y="400"/>
              </a:cxn>
              <a:cxn ang="0">
                <a:pos x="328" y="696"/>
              </a:cxn>
              <a:cxn ang="0">
                <a:pos x="424" y="920"/>
              </a:cxn>
              <a:cxn ang="0">
                <a:pos x="520" y="960"/>
              </a:cxn>
              <a:cxn ang="0">
                <a:pos x="520" y="1504"/>
              </a:cxn>
            </a:cxnLst>
            <a:rect l="0" t="0" r="r" b="b"/>
            <a:pathLst>
              <a:path w="520" h="1504">
                <a:moveTo>
                  <a:pt x="520" y="1504"/>
                </a:moveTo>
                <a:lnTo>
                  <a:pt x="0" y="1504"/>
                </a:lnTo>
                <a:lnTo>
                  <a:pt x="0" y="88"/>
                </a:lnTo>
                <a:lnTo>
                  <a:pt x="88" y="0"/>
                </a:lnTo>
                <a:lnTo>
                  <a:pt x="144" y="232"/>
                </a:lnTo>
                <a:lnTo>
                  <a:pt x="168" y="400"/>
                </a:lnTo>
                <a:lnTo>
                  <a:pt x="328" y="696"/>
                </a:lnTo>
                <a:lnTo>
                  <a:pt x="424" y="920"/>
                </a:lnTo>
                <a:lnTo>
                  <a:pt x="520" y="960"/>
                </a:lnTo>
                <a:lnTo>
                  <a:pt x="520" y="1504"/>
                </a:lnTo>
                <a:close/>
              </a:path>
            </a:pathLst>
          </a:custGeom>
          <a:solidFill>
            <a:schemeClr val="accent2"/>
          </a:solidFill>
          <a:ln w="12700" cap="flat" cmpd="sng">
            <a:solidFill>
              <a:schemeClr val="tx1"/>
            </a:solidFill>
            <a:prstDash val="solid"/>
            <a:round/>
            <a:headEnd type="none" w="lg" len="med"/>
            <a:tailEnd type="none" w="lg" len="med"/>
          </a:ln>
          <a:effectLst/>
        </p:spPr>
        <p:txBody>
          <a:bodyPr wrap="none" anchor="ctr">
            <a:spAutoFit/>
          </a:bodyPr>
          <a:lstStyle/>
          <a:p>
            <a:endParaRPr lang="en-US"/>
          </a:p>
        </p:txBody>
      </p:sp>
      <p:graphicFrame>
        <p:nvGraphicFramePr>
          <p:cNvPr id="19" name="Object 3"/>
          <p:cNvGraphicFramePr>
            <a:graphicFrameLocks noChangeAspect="1"/>
          </p:cNvGraphicFramePr>
          <p:nvPr/>
        </p:nvGraphicFramePr>
        <p:xfrm>
          <a:off x="-368300" y="2327275"/>
          <a:ext cx="9142413"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16388" name="Rectangle 4"/>
          <p:cNvSpPr>
            <a:spLocks noChangeArrowheads="1"/>
          </p:cNvSpPr>
          <p:nvPr/>
        </p:nvSpPr>
        <p:spPr bwMode="auto">
          <a:xfrm>
            <a:off x="7151688" y="2627313"/>
            <a:ext cx="1381125" cy="2398712"/>
          </a:xfrm>
          <a:prstGeom prst="rect">
            <a:avLst/>
          </a:prstGeom>
          <a:solidFill>
            <a:schemeClr val="hlink"/>
          </a:solidFill>
          <a:ln w="12700">
            <a:solidFill>
              <a:schemeClr val="tx1"/>
            </a:solidFill>
            <a:miter lim="800000"/>
            <a:headEnd type="none" w="lg" len="med"/>
            <a:tailEnd type="none" w="lg" len="med"/>
          </a:ln>
          <a:effectLst/>
        </p:spPr>
        <p:txBody>
          <a:bodyPr anchor="ctr">
            <a:spAutoFit/>
          </a:bodyPr>
          <a:lstStyle/>
          <a:p>
            <a:endParaRPr lang="en-US"/>
          </a:p>
        </p:txBody>
      </p:sp>
      <p:sp>
        <p:nvSpPr>
          <p:cNvPr id="16389" name="Rectangle 5"/>
          <p:cNvSpPr>
            <a:spLocks noGrp="1" noChangeArrowheads="1"/>
          </p:cNvSpPr>
          <p:nvPr>
            <p:ph type="title"/>
          </p:nvPr>
        </p:nvSpPr>
        <p:spPr>
          <a:effectLst/>
        </p:spPr>
        <p:txBody>
          <a:bodyPr/>
          <a:lstStyle/>
          <a:p>
            <a:r>
              <a:rPr lang="en-US"/>
              <a:t>Fall Creek: Stream Flow Probability Distribution</a:t>
            </a:r>
          </a:p>
        </p:txBody>
      </p:sp>
      <p:sp>
        <p:nvSpPr>
          <p:cNvPr id="16390" name="Text Box 6"/>
          <p:cNvSpPr txBox="1">
            <a:spLocks noChangeArrowheads="1"/>
          </p:cNvSpPr>
          <p:nvPr/>
        </p:nvSpPr>
        <p:spPr bwMode="auto">
          <a:xfrm>
            <a:off x="5478463" y="4629150"/>
            <a:ext cx="1308100" cy="457200"/>
          </a:xfrm>
          <a:prstGeom prst="rect">
            <a:avLst/>
          </a:prstGeom>
          <a:noFill/>
          <a:ln w="12700">
            <a:noFill/>
            <a:miter lim="800000"/>
            <a:headEnd type="none" w="lg" len="med"/>
            <a:tailEnd type="none" w="lg" len="med"/>
          </a:ln>
          <a:effectLst/>
        </p:spPr>
        <p:txBody>
          <a:bodyPr wrap="none" anchor="ctr">
            <a:spAutoFit/>
          </a:bodyPr>
          <a:lstStyle/>
          <a:p>
            <a:pPr algn="ctr"/>
            <a:r>
              <a:rPr lang="en-US" sz="2400">
                <a:solidFill>
                  <a:schemeClr val="folHlink"/>
                </a:solidFill>
              </a:rPr>
              <a:t>Unit area</a:t>
            </a:r>
          </a:p>
        </p:txBody>
      </p:sp>
      <p:sp>
        <p:nvSpPr>
          <p:cNvPr id="16391" name="Rectangle 7"/>
          <p:cNvSpPr>
            <a:spLocks noChangeArrowheads="1"/>
          </p:cNvSpPr>
          <p:nvPr/>
        </p:nvSpPr>
        <p:spPr bwMode="auto">
          <a:xfrm>
            <a:off x="2835275" y="3709988"/>
            <a:ext cx="4756150" cy="822325"/>
          </a:xfrm>
          <a:prstGeom prst="rect">
            <a:avLst/>
          </a:prstGeom>
          <a:noFill/>
          <a:ln w="12700">
            <a:noFill/>
            <a:miter lim="800000"/>
            <a:headEnd type="none" w="lg" len="med"/>
            <a:tailEnd type="none" w="lg" len="med"/>
          </a:ln>
          <a:effectLst/>
        </p:spPr>
        <p:txBody>
          <a:bodyPr wrap="none" anchor="ctr">
            <a:spAutoFit/>
          </a:bodyPr>
          <a:lstStyle/>
          <a:p>
            <a:pPr>
              <a:tabLst>
                <a:tab pos="2797175" algn="ctr"/>
                <a:tab pos="3602038" algn="ctr"/>
              </a:tabLst>
            </a:pPr>
            <a:r>
              <a:rPr lang="en-US" sz="2400">
                <a:solidFill>
                  <a:schemeClr val="tx2"/>
                </a:solidFill>
              </a:rPr>
              <a:t>mean	5.3	m</a:t>
            </a:r>
            <a:r>
              <a:rPr lang="en-US" sz="2400" baseline="30000">
                <a:solidFill>
                  <a:schemeClr val="tx2"/>
                </a:solidFill>
              </a:rPr>
              <a:t>3</a:t>
            </a:r>
            <a:r>
              <a:rPr lang="en-US" sz="2400">
                <a:solidFill>
                  <a:schemeClr val="tx2"/>
                </a:solidFill>
              </a:rPr>
              <a:t>/s	</a:t>
            </a:r>
          </a:p>
          <a:p>
            <a:pPr>
              <a:tabLst>
                <a:tab pos="2797175" algn="ctr"/>
                <a:tab pos="3602038" algn="ctr"/>
              </a:tabLst>
            </a:pPr>
            <a:r>
              <a:rPr lang="en-US" sz="2400">
                <a:solidFill>
                  <a:schemeClr val="tx2"/>
                </a:solidFill>
              </a:rPr>
              <a:t>standard deviation	7.5	m</a:t>
            </a:r>
            <a:r>
              <a:rPr lang="en-US" sz="2400" baseline="30000">
                <a:solidFill>
                  <a:schemeClr val="tx2"/>
                </a:solidFill>
              </a:rPr>
              <a:t>3</a:t>
            </a:r>
            <a:r>
              <a:rPr lang="en-US" sz="2400">
                <a:solidFill>
                  <a:schemeClr val="tx2"/>
                </a:solidFill>
              </a:rPr>
              <a:t>/s	</a:t>
            </a:r>
          </a:p>
        </p:txBody>
      </p:sp>
      <p:sp>
        <p:nvSpPr>
          <p:cNvPr id="16392" name="Line 8"/>
          <p:cNvSpPr>
            <a:spLocks noChangeShapeType="1"/>
          </p:cNvSpPr>
          <p:nvPr/>
        </p:nvSpPr>
        <p:spPr bwMode="auto">
          <a:xfrm rot="10800000" flipH="1">
            <a:off x="6832600" y="4591050"/>
            <a:ext cx="469900" cy="330200"/>
          </a:xfrm>
          <a:prstGeom prst="line">
            <a:avLst/>
          </a:prstGeom>
          <a:noFill/>
          <a:ln w="12700">
            <a:solidFill>
              <a:schemeClr val="tx1"/>
            </a:solidFill>
            <a:round/>
            <a:headEnd type="none" w="lg" len="med"/>
            <a:tailEnd type="triangle" w="lg" len="med"/>
          </a:ln>
          <a:effectLst/>
        </p:spPr>
        <p:txBody>
          <a:bodyPr anchor="ctr">
            <a:spAutoFit/>
          </a:bodyPr>
          <a:lstStyle/>
          <a:p>
            <a:endParaRPr lang="en-US"/>
          </a:p>
        </p:txBody>
      </p:sp>
      <p:sp>
        <p:nvSpPr>
          <p:cNvPr id="16393" name="Line 9"/>
          <p:cNvSpPr>
            <a:spLocks noChangeShapeType="1"/>
          </p:cNvSpPr>
          <p:nvPr/>
        </p:nvSpPr>
        <p:spPr bwMode="auto">
          <a:xfrm>
            <a:off x="5511800" y="5016500"/>
            <a:ext cx="12954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6394" name="AutoShape 10">
            <a:hlinkClick r:id="" action="ppaction://hlinkshowjump?jump=lastslideviewed" highlightClick="1"/>
          </p:cNvPr>
          <p:cNvSpPr>
            <a:spLocks noChangeArrowheads="1"/>
          </p:cNvSpPr>
          <p:nvPr/>
        </p:nvSpPr>
        <p:spPr bwMode="auto">
          <a:xfrm>
            <a:off x="8610600" y="6350000"/>
            <a:ext cx="533400" cy="508000"/>
          </a:xfrm>
          <a:prstGeom prst="actionButtonReturn">
            <a:avLst/>
          </a:prstGeom>
          <a:solidFill>
            <a:schemeClr val="hlink"/>
          </a:solidFill>
          <a:ln w="12700">
            <a:solidFill>
              <a:schemeClr val="tx1"/>
            </a:solidFill>
            <a:miter lim="800000"/>
            <a:headEnd type="none" w="lg" len="med"/>
            <a:tailEnd type="none" w="lg" len="med"/>
          </a:ln>
          <a:effectLst/>
        </p:spPr>
        <p:txBody>
          <a:bodyPr wrap="none" anchor="ctr">
            <a:spAutoFit/>
          </a:bodyPr>
          <a:lstStyle/>
          <a:p>
            <a:endParaRPr lang="en-US"/>
          </a:p>
        </p:txBody>
      </p:sp>
      <p:graphicFrame>
        <p:nvGraphicFramePr>
          <p:cNvPr id="16395" name="Object 11">
            <a:hlinkClick r:id="" action="ppaction://ole?verb=0"/>
          </p:cNvPr>
          <p:cNvGraphicFramePr>
            <a:graphicFrameLocks noChangeAspect="1"/>
          </p:cNvGraphicFramePr>
          <p:nvPr/>
        </p:nvGraphicFramePr>
        <p:xfrm>
          <a:off x="2193925" y="2308225"/>
          <a:ext cx="4826000" cy="889000"/>
        </p:xfrm>
        <a:graphic>
          <a:graphicData uri="http://schemas.openxmlformats.org/presentationml/2006/ole">
            <p:oleObj spid="_x0000_s16395" name="Equation" r:id="rId4" imgW="5397480" imgH="1015920" progId="Equation.DSMT4">
              <p:embed/>
            </p:oleObj>
          </a:graphicData>
        </a:graphic>
      </p:graphicFrame>
      <p:sp>
        <p:nvSpPr>
          <p:cNvPr id="16396" name="Text Box 12"/>
          <p:cNvSpPr txBox="1">
            <a:spLocks noChangeArrowheads="1"/>
          </p:cNvSpPr>
          <p:nvPr/>
        </p:nvSpPr>
        <p:spPr bwMode="auto">
          <a:xfrm>
            <a:off x="250825" y="1781175"/>
            <a:ext cx="8648700" cy="519113"/>
          </a:xfrm>
          <a:prstGeom prst="rect">
            <a:avLst/>
          </a:prstGeom>
          <a:noFill/>
          <a:ln w="12700">
            <a:noFill/>
            <a:miter lim="800000"/>
            <a:headEnd type="none" w="lg" len="med"/>
            <a:tailEnd type="none" w="lg" len="med"/>
          </a:ln>
          <a:effectLst/>
        </p:spPr>
        <p:txBody>
          <a:bodyPr wrap="none">
            <a:spAutoFit/>
          </a:bodyPr>
          <a:lstStyle/>
          <a:p>
            <a:r>
              <a:rPr lang="en-US"/>
              <a:t>What fraction of the time is the flow between 2 and 5 m</a:t>
            </a:r>
            <a:r>
              <a:rPr lang="en-US" baseline="30000"/>
              <a:t>3</a:t>
            </a:r>
            <a:r>
              <a:rPr lang="en-US"/>
              <a:t>/s?</a:t>
            </a:r>
          </a:p>
        </p:txBody>
      </p:sp>
      <p:sp>
        <p:nvSpPr>
          <p:cNvPr id="16397" name="Text Box 13"/>
          <p:cNvSpPr txBox="1">
            <a:spLocks noChangeArrowheads="1"/>
          </p:cNvSpPr>
          <p:nvPr/>
        </p:nvSpPr>
        <p:spPr bwMode="auto">
          <a:xfrm>
            <a:off x="7299325" y="5083175"/>
            <a:ext cx="1112838" cy="519113"/>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Tail!!!</a:t>
            </a:r>
          </a:p>
        </p:txBody>
      </p:sp>
      <p:sp>
        <p:nvSpPr>
          <p:cNvPr id="16398" name="Text Box 14"/>
          <p:cNvSpPr txBox="1">
            <a:spLocks noChangeArrowheads="1"/>
          </p:cNvSpPr>
          <p:nvPr/>
        </p:nvSpPr>
        <p:spPr bwMode="auto">
          <a:xfrm>
            <a:off x="300038" y="6108700"/>
            <a:ext cx="1390650" cy="366713"/>
          </a:xfrm>
          <a:prstGeom prst="rect">
            <a:avLst/>
          </a:prstGeom>
          <a:noFill/>
          <a:ln w="12700">
            <a:noFill/>
            <a:miter lim="800000"/>
            <a:headEnd type="none" w="lg" len="med"/>
            <a:tailEnd type="none" w="lg" len="med"/>
          </a:ln>
          <a:effectLst/>
        </p:spPr>
        <p:txBody>
          <a:bodyPr wrap="none">
            <a:spAutoFit/>
          </a:bodyPr>
          <a:lstStyle/>
          <a:p>
            <a:r>
              <a:rPr lang="en-US" sz="1800">
                <a:solidFill>
                  <a:schemeClr val="folHlink"/>
                </a:solidFill>
              </a:rPr>
              <a:t>Events in bin</a:t>
            </a:r>
          </a:p>
        </p:txBody>
      </p:sp>
      <p:sp>
        <p:nvSpPr>
          <p:cNvPr id="16399" name="Text Box 15"/>
          <p:cNvSpPr txBox="1">
            <a:spLocks noChangeArrowheads="1"/>
          </p:cNvSpPr>
          <p:nvPr/>
        </p:nvSpPr>
        <p:spPr bwMode="auto">
          <a:xfrm>
            <a:off x="30163" y="6462713"/>
            <a:ext cx="2387600" cy="366712"/>
          </a:xfrm>
          <a:prstGeom prst="rect">
            <a:avLst/>
          </a:prstGeom>
          <a:noFill/>
          <a:ln w="12700">
            <a:noFill/>
            <a:miter lim="800000"/>
            <a:headEnd type="none" w="lg" len="med"/>
            <a:tailEnd type="none" w="lg" len="med"/>
          </a:ln>
          <a:effectLst/>
        </p:spPr>
        <p:txBody>
          <a:bodyPr wrap="none">
            <a:spAutoFit/>
          </a:bodyPr>
          <a:lstStyle/>
          <a:p>
            <a:r>
              <a:rPr lang="en-US" sz="1800">
                <a:solidFill>
                  <a:schemeClr val="folHlink"/>
                </a:solidFill>
              </a:rPr>
              <a:t>Total Events* bin width</a:t>
            </a:r>
          </a:p>
        </p:txBody>
      </p:sp>
      <p:sp>
        <p:nvSpPr>
          <p:cNvPr id="16400" name="Line 16"/>
          <p:cNvSpPr>
            <a:spLocks noChangeShapeType="1"/>
          </p:cNvSpPr>
          <p:nvPr/>
        </p:nvSpPr>
        <p:spPr bwMode="auto">
          <a:xfrm>
            <a:off x="95250" y="6440488"/>
            <a:ext cx="2325688" cy="0"/>
          </a:xfrm>
          <a:prstGeom prst="line">
            <a:avLst/>
          </a:prstGeom>
          <a:noFill/>
          <a:ln w="12700">
            <a:solidFill>
              <a:schemeClr val="tx1"/>
            </a:solidFill>
            <a:round/>
            <a:headEnd type="none" w="lg" len="med"/>
            <a:tailEnd type="none" w="lg" len="med"/>
          </a:ln>
          <a:effectLst/>
        </p:spPr>
        <p:txBody>
          <a:bodyPr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63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39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39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39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nimBg="1"/>
      <p:bldP spid="16390" grpId="0" build="p" autoUpdateAnimBg="0"/>
      <p:bldP spid="16397" grpId="0" build="p" autoUpdateAnimBg="0"/>
      <p:bldP spid="16398" grpId="0" build="p" autoUpdateAnimBg="0"/>
      <p:bldP spid="16399"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a:effectLst/>
        </p:spPr>
        <p:txBody>
          <a:bodyPr lIns="90488" tIns="44450" rIns="90488" bIns="44450" anchor="b"/>
          <a:lstStyle/>
          <a:p>
            <a:r>
              <a:rPr lang="en-US"/>
              <a:t>Prob and Stat</a:t>
            </a:r>
          </a:p>
        </p:txBody>
      </p:sp>
      <p:sp>
        <p:nvSpPr>
          <p:cNvPr id="17411" name="Rectangle 3"/>
          <p:cNvSpPr>
            <a:spLocks noGrp="1" noChangeArrowheads="1"/>
          </p:cNvSpPr>
          <p:nvPr>
            <p:ph type="body" idx="1"/>
          </p:nvPr>
        </p:nvSpPr>
        <p:spPr>
          <a:xfrm>
            <a:off x="685800" y="1981200"/>
            <a:ext cx="7772400" cy="4876800"/>
          </a:xfrm>
          <a:noFill/>
          <a:ln/>
        </p:spPr>
        <p:txBody>
          <a:bodyPr lIns="90488" tIns="44450" rIns="90488" bIns="44450"/>
          <a:lstStyle/>
          <a:p>
            <a:r>
              <a:rPr lang="en-US"/>
              <a:t>Laws of  probability (for mutually exclusive and independent events)</a:t>
            </a:r>
          </a:p>
          <a:p>
            <a:pPr lvl="1"/>
            <a:r>
              <a:rPr lang="en-US"/>
              <a:t>P(A or B) = P(A) + P(B)</a:t>
            </a:r>
          </a:p>
          <a:p>
            <a:pPr lvl="1"/>
            <a:r>
              <a:rPr lang="en-US"/>
              <a:t>P(A and B) = P(A) · P(B)</a:t>
            </a:r>
          </a:p>
          <a:p>
            <a:r>
              <a:rPr lang="en-US"/>
              <a:t>Common Hydrologic Nomenclature</a:t>
            </a:r>
          </a:p>
          <a:p>
            <a:pPr lvl="1"/>
            <a:r>
              <a:rPr lang="en-US"/>
              <a:t>Return period (inverse of probability of occurring in one year)</a:t>
            </a:r>
          </a:p>
          <a:p>
            <a:pPr lvl="1"/>
            <a:r>
              <a:rPr lang="en-US"/>
              <a:t>100 year flood is equivalent to </a:t>
            </a:r>
          </a:p>
          <a:p>
            <a:pPr lvl="1"/>
            <a:r>
              <a:rPr lang="en-US"/>
              <a:t>Q</a:t>
            </a:r>
            <a:r>
              <a:rPr lang="en-US" baseline="-25000"/>
              <a:t>7,10</a:t>
            </a:r>
          </a:p>
        </p:txBody>
      </p:sp>
      <p:sp>
        <p:nvSpPr>
          <p:cNvPr id="17412" name="Text Box 4"/>
          <p:cNvSpPr txBox="1">
            <a:spLocks noChangeArrowheads="1"/>
          </p:cNvSpPr>
          <p:nvPr/>
        </p:nvSpPr>
        <p:spPr bwMode="auto">
          <a:xfrm>
            <a:off x="5857875" y="5626100"/>
            <a:ext cx="3067050" cy="457200"/>
          </a:xfrm>
          <a:prstGeom prst="rect">
            <a:avLst/>
          </a:prstGeom>
          <a:noFill/>
          <a:ln w="12700">
            <a:noFill/>
            <a:miter lim="800000"/>
            <a:headEnd type="none" w="lg" len="med"/>
            <a:tailEnd type="none" w="lg" len="med"/>
          </a:ln>
          <a:effectLst/>
        </p:spPr>
        <p:txBody>
          <a:bodyPr wrap="none" anchor="ctr">
            <a:spAutoFit/>
          </a:bodyPr>
          <a:lstStyle/>
          <a:p>
            <a:pPr algn="ctr"/>
            <a:r>
              <a:rPr lang="en-US" sz="2400">
                <a:solidFill>
                  <a:schemeClr val="folHlink"/>
                </a:solidFill>
              </a:rPr>
              <a:t>1% probability per year</a:t>
            </a:r>
          </a:p>
        </p:txBody>
      </p:sp>
      <p:sp>
        <p:nvSpPr>
          <p:cNvPr id="17413" name="Line 5"/>
          <p:cNvSpPr>
            <a:spLocks noChangeShapeType="1"/>
          </p:cNvSpPr>
          <p:nvPr/>
        </p:nvSpPr>
        <p:spPr bwMode="auto">
          <a:xfrm>
            <a:off x="5791200" y="6019800"/>
            <a:ext cx="32004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7414" name="Text Box 6"/>
          <p:cNvSpPr txBox="1">
            <a:spLocks noChangeArrowheads="1"/>
          </p:cNvSpPr>
          <p:nvPr/>
        </p:nvSpPr>
        <p:spPr bwMode="auto">
          <a:xfrm>
            <a:off x="3021013" y="6172200"/>
            <a:ext cx="5276850" cy="457200"/>
          </a:xfrm>
          <a:prstGeom prst="rect">
            <a:avLst/>
          </a:prstGeom>
          <a:noFill/>
          <a:ln w="12700">
            <a:noFill/>
            <a:miter lim="800000"/>
            <a:headEnd type="none" w="lg" len="med"/>
            <a:tailEnd type="none" w="lg" len="med"/>
          </a:ln>
          <a:effectLst/>
        </p:spPr>
        <p:txBody>
          <a:bodyPr wrap="none" anchor="ctr">
            <a:spAutoFit/>
          </a:bodyPr>
          <a:lstStyle/>
          <a:p>
            <a:pPr algn="ctr"/>
            <a:r>
              <a:rPr lang="en-US" sz="2400">
                <a:solidFill>
                  <a:schemeClr val="folHlink"/>
                </a:solidFill>
              </a:rPr>
              <a:t>7 day low flow with 10 year return period</a:t>
            </a:r>
          </a:p>
        </p:txBody>
      </p:sp>
      <p:sp>
        <p:nvSpPr>
          <p:cNvPr id="17415" name="Line 7"/>
          <p:cNvSpPr>
            <a:spLocks noChangeShapeType="1"/>
          </p:cNvSpPr>
          <p:nvPr/>
        </p:nvSpPr>
        <p:spPr bwMode="auto">
          <a:xfrm>
            <a:off x="2781300" y="6565900"/>
            <a:ext cx="56642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4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uild="p" autoUpdateAnimBg="0"/>
      <p:bldP spid="17414"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effectLst/>
        </p:spPr>
        <p:txBody>
          <a:bodyPr/>
          <a:lstStyle/>
          <a:p>
            <a:r>
              <a:rPr lang="en-US"/>
              <a:t>Choice of Return Periods: RISK!!!</a:t>
            </a:r>
          </a:p>
        </p:txBody>
      </p:sp>
      <p:sp>
        <p:nvSpPr>
          <p:cNvPr id="18435" name="Rectangle 3"/>
          <p:cNvSpPr>
            <a:spLocks noGrp="1" noChangeArrowheads="1"/>
          </p:cNvSpPr>
          <p:nvPr>
            <p:ph type="body" idx="1"/>
          </p:nvPr>
        </p:nvSpPr>
        <p:spPr/>
        <p:txBody>
          <a:bodyPr/>
          <a:lstStyle/>
          <a:p>
            <a:pPr>
              <a:lnSpc>
                <a:spcPct val="90000"/>
              </a:lnSpc>
            </a:pPr>
            <a:r>
              <a:rPr lang="en-US" sz="2800"/>
              <a:t>How do you choose an acceptable risk?</a:t>
            </a:r>
          </a:p>
          <a:p>
            <a:pPr lvl="1">
              <a:lnSpc>
                <a:spcPct val="90000"/>
              </a:lnSpc>
            </a:pPr>
            <a:endParaRPr lang="en-US" sz="2400"/>
          </a:p>
          <a:p>
            <a:pPr lvl="1">
              <a:lnSpc>
                <a:spcPct val="90000"/>
              </a:lnSpc>
            </a:pPr>
            <a:r>
              <a:rPr lang="en-US" sz="2400"/>
              <a:t>Crops</a:t>
            </a:r>
          </a:p>
          <a:p>
            <a:pPr lvl="1">
              <a:lnSpc>
                <a:spcPct val="90000"/>
              </a:lnSpc>
            </a:pPr>
            <a:r>
              <a:rPr lang="en-US" sz="2400"/>
              <a:t>Parking lot</a:t>
            </a:r>
          </a:p>
          <a:p>
            <a:pPr lvl="1">
              <a:lnSpc>
                <a:spcPct val="90000"/>
              </a:lnSpc>
            </a:pPr>
            <a:r>
              <a:rPr lang="en-US" sz="2400"/>
              <a:t>Water treatment plant</a:t>
            </a:r>
          </a:p>
          <a:p>
            <a:pPr lvl="1">
              <a:lnSpc>
                <a:spcPct val="90000"/>
              </a:lnSpc>
            </a:pPr>
            <a:r>
              <a:rPr lang="en-US" sz="2400"/>
              <a:t>Nuclear power plant</a:t>
            </a:r>
          </a:p>
          <a:p>
            <a:pPr lvl="1">
              <a:lnSpc>
                <a:spcPct val="90000"/>
              </a:lnSpc>
            </a:pPr>
            <a:r>
              <a:rPr lang="en-US" sz="2400"/>
              <a:t>Large dam</a:t>
            </a:r>
          </a:p>
          <a:p>
            <a:pPr>
              <a:lnSpc>
                <a:spcPct val="90000"/>
              </a:lnSpc>
            </a:pPr>
            <a:r>
              <a:rPr lang="en-US" sz="2800"/>
              <a:t>What about long term changes?</a:t>
            </a:r>
          </a:p>
          <a:p>
            <a:pPr lvl="1">
              <a:lnSpc>
                <a:spcPct val="90000"/>
              </a:lnSpc>
            </a:pPr>
            <a:r>
              <a:rPr lang="en-US" sz="2400"/>
              <a:t>Global climate change</a:t>
            </a:r>
          </a:p>
          <a:p>
            <a:pPr lvl="1">
              <a:lnSpc>
                <a:spcPct val="90000"/>
              </a:lnSpc>
            </a:pPr>
            <a:r>
              <a:rPr lang="en-US" sz="2400"/>
              <a:t>Development in the watershed</a:t>
            </a:r>
          </a:p>
          <a:p>
            <a:pPr lvl="1">
              <a:lnSpc>
                <a:spcPct val="90000"/>
              </a:lnSpc>
            </a:pPr>
            <a:r>
              <a:rPr lang="en-US" sz="2400"/>
              <a:t>Construction of Levees</a:t>
            </a:r>
          </a:p>
        </p:txBody>
      </p:sp>
      <p:sp>
        <p:nvSpPr>
          <p:cNvPr id="18436" name="Text Box 4"/>
          <p:cNvSpPr txBox="1">
            <a:spLocks noChangeArrowheads="1"/>
          </p:cNvSpPr>
          <p:nvPr/>
        </p:nvSpPr>
        <p:spPr bwMode="auto">
          <a:xfrm>
            <a:off x="4048125" y="2339975"/>
            <a:ext cx="2265363" cy="519113"/>
          </a:xfrm>
          <a:prstGeom prst="rect">
            <a:avLst/>
          </a:prstGeom>
          <a:noFill/>
          <a:ln w="12700">
            <a:noFill/>
            <a:miter lim="800000"/>
            <a:headEnd type="none" w="lg" len="med"/>
            <a:tailEnd type="none" w="lg" len="med"/>
          </a:ln>
          <a:effectLst/>
        </p:spPr>
        <p:txBody>
          <a:bodyPr wrap="none">
            <a:spAutoFit/>
          </a:bodyPr>
          <a:lstStyle/>
          <a:p>
            <a:r>
              <a:rPr lang="en-US"/>
              <a:t>Potential harm</a:t>
            </a:r>
          </a:p>
        </p:txBody>
      </p:sp>
      <p:sp>
        <p:nvSpPr>
          <p:cNvPr id="18437" name="Text Box 5"/>
          <p:cNvSpPr txBox="1">
            <a:spLocks noChangeArrowheads="1"/>
          </p:cNvSpPr>
          <p:nvPr/>
        </p:nvSpPr>
        <p:spPr bwMode="auto">
          <a:xfrm>
            <a:off x="6410325" y="2339975"/>
            <a:ext cx="2401888" cy="519113"/>
          </a:xfrm>
          <a:prstGeom prst="rect">
            <a:avLst/>
          </a:prstGeom>
          <a:noFill/>
          <a:ln w="12700">
            <a:noFill/>
            <a:miter lim="800000"/>
            <a:headEnd type="none" w="lg" len="med"/>
            <a:tailEnd type="none" w="lg" len="med"/>
          </a:ln>
          <a:effectLst/>
        </p:spPr>
        <p:txBody>
          <a:bodyPr wrap="none">
            <a:spAutoFit/>
          </a:bodyPr>
          <a:lstStyle/>
          <a:p>
            <a:r>
              <a:rPr lang="en-US"/>
              <a:t>Acceptable risk</a:t>
            </a:r>
          </a:p>
        </p:txBody>
      </p:sp>
      <p:sp>
        <p:nvSpPr>
          <p:cNvPr id="18438" name="Line 6"/>
          <p:cNvSpPr>
            <a:spLocks noChangeShapeType="1"/>
          </p:cNvSpPr>
          <p:nvPr/>
        </p:nvSpPr>
        <p:spPr bwMode="auto">
          <a:xfrm>
            <a:off x="5537200" y="2959100"/>
            <a:ext cx="0" cy="1701800"/>
          </a:xfrm>
          <a:prstGeom prst="line">
            <a:avLst/>
          </a:prstGeom>
          <a:noFill/>
          <a:ln w="57150">
            <a:solidFill>
              <a:schemeClr val="folHlink"/>
            </a:solidFill>
            <a:round/>
            <a:headEnd type="none" w="lg" len="med"/>
            <a:tailEnd type="triangle" w="lg" len="med"/>
          </a:ln>
          <a:effectLst/>
        </p:spPr>
        <p:txBody>
          <a:bodyPr wrap="none" anchor="ctr">
            <a:spAutoFit/>
          </a:bodyPr>
          <a:lstStyle/>
          <a:p>
            <a:endParaRPr lang="en-US"/>
          </a:p>
        </p:txBody>
      </p:sp>
      <p:sp>
        <p:nvSpPr>
          <p:cNvPr id="18439" name="Line 7"/>
          <p:cNvSpPr>
            <a:spLocks noChangeShapeType="1"/>
          </p:cNvSpPr>
          <p:nvPr/>
        </p:nvSpPr>
        <p:spPr bwMode="auto">
          <a:xfrm flipV="1">
            <a:off x="7620000" y="2959100"/>
            <a:ext cx="0" cy="1701800"/>
          </a:xfrm>
          <a:prstGeom prst="line">
            <a:avLst/>
          </a:prstGeom>
          <a:noFill/>
          <a:ln w="57150">
            <a:solidFill>
              <a:schemeClr val="folHlink"/>
            </a:solidFill>
            <a:round/>
            <a:headEnd type="none" w="lg" len="med"/>
            <a:tailEnd type="triangle" w="lg" len="med"/>
          </a:ln>
          <a:effectLst/>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4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 grpId="0" animBg="1"/>
      <p:bldP spid="1843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a:effectLst/>
        </p:spPr>
        <p:txBody>
          <a:bodyPr lIns="90488" tIns="44450" rIns="90488" bIns="44450" anchor="b"/>
          <a:lstStyle/>
          <a:p>
            <a:r>
              <a:rPr lang="en-US"/>
              <a:t>Design Flood Exceedance</a:t>
            </a:r>
          </a:p>
        </p:txBody>
      </p:sp>
      <p:sp>
        <p:nvSpPr>
          <p:cNvPr id="19459" name="Rectangle 3"/>
          <p:cNvSpPr>
            <a:spLocks noGrp="1" noChangeArrowheads="1"/>
          </p:cNvSpPr>
          <p:nvPr>
            <p:ph type="body" idx="1"/>
          </p:nvPr>
        </p:nvSpPr>
        <p:spPr>
          <a:xfrm>
            <a:off x="901700" y="1717675"/>
            <a:ext cx="7485063" cy="1177925"/>
          </a:xfrm>
          <a:noFill/>
          <a:ln/>
        </p:spPr>
        <p:txBody>
          <a:bodyPr lIns="90488" tIns="44450" rIns="90488" bIns="44450"/>
          <a:lstStyle/>
          <a:p>
            <a:pPr>
              <a:lnSpc>
                <a:spcPct val="90000"/>
              </a:lnSpc>
            </a:pPr>
            <a:r>
              <a:rPr lang="en-US" sz="2800"/>
              <a:t>Example: what is the probability that a 100 year design flood is exceeded at least once in a 50-year project life (small dam design)</a:t>
            </a:r>
          </a:p>
          <a:p>
            <a:pPr>
              <a:lnSpc>
                <a:spcPct val="90000"/>
              </a:lnSpc>
            </a:pPr>
            <a:r>
              <a:rPr lang="en-US" sz="2800"/>
              <a:t>=______________________</a:t>
            </a:r>
          </a:p>
        </p:txBody>
      </p:sp>
      <p:sp>
        <p:nvSpPr>
          <p:cNvPr id="19460" name="Rectangle 4"/>
          <p:cNvSpPr>
            <a:spLocks noChangeArrowheads="1"/>
          </p:cNvSpPr>
          <p:nvPr/>
        </p:nvSpPr>
        <p:spPr bwMode="auto">
          <a:xfrm>
            <a:off x="1509713" y="3370263"/>
            <a:ext cx="7464425" cy="393700"/>
          </a:xfrm>
          <a:prstGeom prst="rect">
            <a:avLst/>
          </a:prstGeom>
          <a:noFill/>
          <a:ln w="12700">
            <a:noFill/>
            <a:miter lim="800000"/>
            <a:headEnd/>
            <a:tailEnd/>
          </a:ln>
          <a:effectLst/>
        </p:spPr>
        <p:txBody>
          <a:bodyPr lIns="90488" tIns="44450" rIns="90488" bIns="44450">
            <a:spAutoFit/>
          </a:bodyPr>
          <a:lstStyle/>
          <a:p>
            <a:pPr>
              <a:spcBef>
                <a:spcPct val="20000"/>
              </a:spcBef>
            </a:pPr>
            <a:r>
              <a:rPr lang="en-US" sz="2000"/>
              <a:t>(</a:t>
            </a:r>
            <a:r>
              <a:rPr lang="en-US" sz="2000" i="1"/>
              <a:t>p</a:t>
            </a:r>
            <a:r>
              <a:rPr lang="en-US" sz="2000"/>
              <a:t> = probability of exceedance in one year)</a:t>
            </a:r>
          </a:p>
        </p:txBody>
      </p:sp>
      <p:sp>
        <p:nvSpPr>
          <p:cNvPr id="19461" name="Rectangle 5"/>
          <p:cNvSpPr>
            <a:spLocks noChangeArrowheads="1"/>
          </p:cNvSpPr>
          <p:nvPr/>
        </p:nvSpPr>
        <p:spPr bwMode="auto">
          <a:xfrm>
            <a:off x="1509713" y="3848100"/>
            <a:ext cx="4672012" cy="393700"/>
          </a:xfrm>
          <a:prstGeom prst="rect">
            <a:avLst/>
          </a:prstGeom>
          <a:noFill/>
          <a:ln w="12700">
            <a:noFill/>
            <a:miter lim="800000"/>
            <a:headEnd/>
            <a:tailEnd/>
          </a:ln>
          <a:effectLst/>
        </p:spPr>
        <p:txBody>
          <a:bodyPr wrap="none" lIns="90488" tIns="44450" rIns="90488" bIns="44450">
            <a:spAutoFit/>
          </a:bodyPr>
          <a:lstStyle/>
          <a:p>
            <a:pPr>
              <a:spcBef>
                <a:spcPct val="20000"/>
              </a:spcBef>
            </a:pPr>
            <a:r>
              <a:rPr lang="en-US" sz="2000"/>
              <a:t>probability of safe performance for one year</a:t>
            </a:r>
          </a:p>
        </p:txBody>
      </p:sp>
      <p:sp>
        <p:nvSpPr>
          <p:cNvPr id="19462" name="Rectangle 6"/>
          <p:cNvSpPr>
            <a:spLocks noChangeArrowheads="1"/>
          </p:cNvSpPr>
          <p:nvPr/>
        </p:nvSpPr>
        <p:spPr bwMode="auto">
          <a:xfrm>
            <a:off x="1509713" y="4346575"/>
            <a:ext cx="4784725" cy="393700"/>
          </a:xfrm>
          <a:prstGeom prst="rect">
            <a:avLst/>
          </a:prstGeom>
          <a:noFill/>
          <a:ln w="12700">
            <a:noFill/>
            <a:miter lim="800000"/>
            <a:headEnd/>
            <a:tailEnd/>
          </a:ln>
          <a:effectLst/>
        </p:spPr>
        <p:txBody>
          <a:bodyPr wrap="none" lIns="90488" tIns="44450" rIns="90488" bIns="44450">
            <a:spAutoFit/>
          </a:bodyPr>
          <a:lstStyle/>
          <a:p>
            <a:pPr>
              <a:spcBef>
                <a:spcPct val="20000"/>
              </a:spcBef>
            </a:pPr>
            <a:r>
              <a:rPr lang="en-US" sz="2000"/>
              <a:t>probability of safe performance for two years</a:t>
            </a:r>
          </a:p>
        </p:txBody>
      </p:sp>
      <p:sp>
        <p:nvSpPr>
          <p:cNvPr id="19463" name="Rectangle 7"/>
          <p:cNvSpPr>
            <a:spLocks noChangeArrowheads="1"/>
          </p:cNvSpPr>
          <p:nvPr/>
        </p:nvSpPr>
        <p:spPr bwMode="auto">
          <a:xfrm>
            <a:off x="1509713" y="4841875"/>
            <a:ext cx="4530725" cy="393700"/>
          </a:xfrm>
          <a:prstGeom prst="rect">
            <a:avLst/>
          </a:prstGeom>
          <a:noFill/>
          <a:ln w="12700">
            <a:noFill/>
            <a:miter lim="800000"/>
            <a:headEnd/>
            <a:tailEnd/>
          </a:ln>
          <a:effectLst/>
        </p:spPr>
        <p:txBody>
          <a:bodyPr wrap="none" lIns="90488" tIns="44450" rIns="90488" bIns="44450">
            <a:spAutoFit/>
          </a:bodyPr>
          <a:lstStyle/>
          <a:p>
            <a:pPr>
              <a:spcBef>
                <a:spcPct val="20000"/>
              </a:spcBef>
            </a:pPr>
            <a:r>
              <a:rPr lang="en-US" sz="2000"/>
              <a:t>probability of safe performance for n years</a:t>
            </a:r>
          </a:p>
        </p:txBody>
      </p:sp>
      <p:graphicFrame>
        <p:nvGraphicFramePr>
          <p:cNvPr id="19464" name="Object 8">
            <a:hlinkClick r:id="" action="ppaction://ole?verb=0"/>
          </p:cNvPr>
          <p:cNvGraphicFramePr>
            <a:graphicFrameLocks noChangeAspect="1"/>
          </p:cNvGraphicFramePr>
          <p:nvPr/>
        </p:nvGraphicFramePr>
        <p:xfrm>
          <a:off x="736600" y="4914900"/>
          <a:ext cx="703263" cy="292100"/>
        </p:xfrm>
        <a:graphic>
          <a:graphicData uri="http://schemas.openxmlformats.org/presentationml/2006/ole">
            <p:oleObj spid="_x0000_s19464" name="Equation" r:id="rId4" imgW="685800" imgH="291960" progId="Equation.3">
              <p:embed/>
            </p:oleObj>
          </a:graphicData>
        </a:graphic>
      </p:graphicFrame>
      <p:graphicFrame>
        <p:nvGraphicFramePr>
          <p:cNvPr id="19465" name="Object 9">
            <a:hlinkClick r:id="" action="ppaction://ole?verb=0"/>
          </p:cNvPr>
          <p:cNvGraphicFramePr>
            <a:graphicFrameLocks/>
          </p:cNvGraphicFramePr>
          <p:nvPr/>
        </p:nvGraphicFramePr>
        <p:xfrm>
          <a:off x="647700" y="3492500"/>
          <a:ext cx="762000" cy="241300"/>
        </p:xfrm>
        <a:graphic>
          <a:graphicData uri="http://schemas.openxmlformats.org/presentationml/2006/ole">
            <p:oleObj spid="_x0000_s19465" name="Equation" r:id="rId5" imgW="774360" imgH="253800" progId="Equation.3">
              <p:embed/>
            </p:oleObj>
          </a:graphicData>
        </a:graphic>
      </p:graphicFrame>
      <p:graphicFrame>
        <p:nvGraphicFramePr>
          <p:cNvPr id="19466" name="Object 10">
            <a:hlinkClick r:id="" action="ppaction://ole?verb=0"/>
          </p:cNvPr>
          <p:cNvGraphicFramePr>
            <a:graphicFrameLocks noChangeAspect="1"/>
          </p:cNvGraphicFramePr>
          <p:nvPr/>
        </p:nvGraphicFramePr>
        <p:xfrm>
          <a:off x="814388" y="3924300"/>
          <a:ext cx="609600" cy="265113"/>
        </p:xfrm>
        <a:graphic>
          <a:graphicData uri="http://schemas.openxmlformats.org/presentationml/2006/ole">
            <p:oleObj spid="_x0000_s19466" name="Equation" r:id="rId6" imgW="596880" imgH="266400" progId="Equation.3">
              <p:embed/>
            </p:oleObj>
          </a:graphicData>
        </a:graphic>
      </p:graphicFrame>
      <p:graphicFrame>
        <p:nvGraphicFramePr>
          <p:cNvPr id="19467" name="Object 11">
            <a:hlinkClick r:id="" action="ppaction://ole?verb=0"/>
          </p:cNvPr>
          <p:cNvGraphicFramePr>
            <a:graphicFrameLocks/>
          </p:cNvGraphicFramePr>
          <p:nvPr/>
        </p:nvGraphicFramePr>
        <p:xfrm>
          <a:off x="241300" y="4419600"/>
          <a:ext cx="1179513" cy="255588"/>
        </p:xfrm>
        <a:graphic>
          <a:graphicData uri="http://schemas.openxmlformats.org/presentationml/2006/ole">
            <p:oleObj spid="_x0000_s19467" name="Equation" r:id="rId7" imgW="1180800" imgH="266400" progId="Equation.3">
              <p:embed/>
            </p:oleObj>
          </a:graphicData>
        </a:graphic>
      </p:graphicFrame>
      <p:graphicFrame>
        <p:nvGraphicFramePr>
          <p:cNvPr id="19468" name="Object 12">
            <a:hlinkClick r:id="" action="ppaction://ole?verb=0"/>
          </p:cNvPr>
          <p:cNvGraphicFramePr>
            <a:graphicFrameLocks/>
          </p:cNvGraphicFramePr>
          <p:nvPr/>
        </p:nvGraphicFramePr>
        <p:xfrm>
          <a:off x="431800" y="5435600"/>
          <a:ext cx="987425" cy="292100"/>
        </p:xfrm>
        <a:graphic>
          <a:graphicData uri="http://schemas.openxmlformats.org/presentationml/2006/ole">
            <p:oleObj spid="_x0000_s19468" name="Equation" r:id="rId8" imgW="990360" imgH="291960" progId="Equation.3">
              <p:embed/>
            </p:oleObj>
          </a:graphicData>
        </a:graphic>
      </p:graphicFrame>
      <p:sp>
        <p:nvSpPr>
          <p:cNvPr id="19469" name="Rectangle 13"/>
          <p:cNvSpPr>
            <a:spLocks noChangeArrowheads="1"/>
          </p:cNvSpPr>
          <p:nvPr/>
        </p:nvSpPr>
        <p:spPr bwMode="auto">
          <a:xfrm>
            <a:off x="1509713" y="5438775"/>
            <a:ext cx="3849687" cy="393700"/>
          </a:xfrm>
          <a:prstGeom prst="rect">
            <a:avLst/>
          </a:prstGeom>
          <a:noFill/>
          <a:ln w="12700">
            <a:noFill/>
            <a:miter lim="800000"/>
            <a:headEnd/>
            <a:tailEnd/>
          </a:ln>
          <a:effectLst/>
        </p:spPr>
        <p:txBody>
          <a:bodyPr wrap="none" lIns="90488" tIns="44450" rIns="90488" bIns="44450">
            <a:spAutoFit/>
          </a:bodyPr>
          <a:lstStyle/>
          <a:p>
            <a:pPr>
              <a:spcBef>
                <a:spcPct val="20000"/>
              </a:spcBef>
            </a:pPr>
            <a:r>
              <a:rPr lang="en-US" sz="2000"/>
              <a:t>probability of exceedance in n years</a:t>
            </a:r>
          </a:p>
        </p:txBody>
      </p:sp>
      <p:graphicFrame>
        <p:nvGraphicFramePr>
          <p:cNvPr id="19470" name="Object 14">
            <a:hlinkClick r:id="" action="ppaction://ole?verb=0"/>
          </p:cNvPr>
          <p:cNvGraphicFramePr>
            <a:graphicFrameLocks/>
          </p:cNvGraphicFramePr>
          <p:nvPr/>
        </p:nvGraphicFramePr>
        <p:xfrm>
          <a:off x="177800" y="5994400"/>
          <a:ext cx="3060700" cy="292100"/>
        </p:xfrm>
        <a:graphic>
          <a:graphicData uri="http://schemas.openxmlformats.org/presentationml/2006/ole">
            <p:oleObj spid="_x0000_s19470" name="Equation" r:id="rId9" imgW="3073320" imgH="291960" progId="Equation.3">
              <p:embed/>
            </p:oleObj>
          </a:graphicData>
        </a:graphic>
      </p:graphicFrame>
      <p:sp>
        <p:nvSpPr>
          <p:cNvPr id="19471" name="Rectangle 15"/>
          <p:cNvSpPr>
            <a:spLocks noChangeArrowheads="1"/>
          </p:cNvSpPr>
          <p:nvPr/>
        </p:nvSpPr>
        <p:spPr bwMode="auto">
          <a:xfrm>
            <a:off x="3490913" y="5921375"/>
            <a:ext cx="4660900" cy="698500"/>
          </a:xfrm>
          <a:prstGeom prst="rect">
            <a:avLst/>
          </a:prstGeom>
          <a:noFill/>
          <a:ln w="12700">
            <a:noFill/>
            <a:miter lim="800000"/>
            <a:headEnd/>
            <a:tailEnd/>
          </a:ln>
          <a:effectLst/>
        </p:spPr>
        <p:txBody>
          <a:bodyPr lIns="90488" tIns="44450" rIns="90488" bIns="44450">
            <a:spAutoFit/>
          </a:bodyPr>
          <a:lstStyle/>
          <a:p>
            <a:pPr>
              <a:spcBef>
                <a:spcPct val="20000"/>
              </a:spcBef>
            </a:pPr>
            <a:r>
              <a:rPr lang="en-US" sz="2000"/>
              <a:t>probability that 100 year flood exceeded at least once in 50 years</a:t>
            </a:r>
          </a:p>
        </p:txBody>
      </p:sp>
      <p:sp>
        <p:nvSpPr>
          <p:cNvPr id="19472" name="Line 16"/>
          <p:cNvSpPr>
            <a:spLocks noChangeShapeType="1"/>
          </p:cNvSpPr>
          <p:nvPr/>
        </p:nvSpPr>
        <p:spPr bwMode="auto">
          <a:xfrm>
            <a:off x="736600" y="4178300"/>
            <a:ext cx="6604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9473" name="Line 17"/>
          <p:cNvSpPr>
            <a:spLocks noChangeShapeType="1"/>
          </p:cNvSpPr>
          <p:nvPr/>
        </p:nvSpPr>
        <p:spPr bwMode="auto">
          <a:xfrm>
            <a:off x="228600" y="4648200"/>
            <a:ext cx="11811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9474" name="Line 18"/>
          <p:cNvSpPr>
            <a:spLocks noChangeShapeType="1"/>
          </p:cNvSpPr>
          <p:nvPr/>
        </p:nvSpPr>
        <p:spPr bwMode="auto">
          <a:xfrm>
            <a:off x="673100" y="5194300"/>
            <a:ext cx="6985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9475" name="Line 19"/>
          <p:cNvSpPr>
            <a:spLocks noChangeShapeType="1"/>
          </p:cNvSpPr>
          <p:nvPr/>
        </p:nvSpPr>
        <p:spPr bwMode="auto">
          <a:xfrm>
            <a:off x="419100" y="5689600"/>
            <a:ext cx="9779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9476" name="Line 20"/>
          <p:cNvSpPr>
            <a:spLocks noChangeShapeType="1"/>
          </p:cNvSpPr>
          <p:nvPr/>
        </p:nvSpPr>
        <p:spPr bwMode="auto">
          <a:xfrm>
            <a:off x="165100" y="6286500"/>
            <a:ext cx="30607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9477" name="Text Box 21"/>
          <p:cNvSpPr txBox="1">
            <a:spLocks noChangeArrowheads="1"/>
          </p:cNvSpPr>
          <p:nvPr/>
        </p:nvSpPr>
        <p:spPr bwMode="auto">
          <a:xfrm>
            <a:off x="1473200" y="2936875"/>
            <a:ext cx="3403600" cy="519113"/>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Not (safe for 50 years)</a:t>
            </a:r>
          </a:p>
        </p:txBody>
      </p:sp>
      <p:sp>
        <p:nvSpPr>
          <p:cNvPr id="19478" name="Line 22"/>
          <p:cNvSpPr>
            <a:spLocks noChangeShapeType="1"/>
          </p:cNvSpPr>
          <p:nvPr/>
        </p:nvSpPr>
        <p:spPr bwMode="auto">
          <a:xfrm>
            <a:off x="4953000" y="2514600"/>
            <a:ext cx="1752600" cy="0"/>
          </a:xfrm>
          <a:prstGeom prst="line">
            <a:avLst/>
          </a:prstGeom>
          <a:noFill/>
          <a:ln w="38100">
            <a:solidFill>
              <a:schemeClr val="folHlink"/>
            </a:solidFill>
            <a:round/>
            <a:headEnd type="none" w="lg" len="med"/>
            <a:tailEnd type="none" w="lg" len="med"/>
          </a:ln>
          <a:effectLst/>
        </p:spPr>
        <p:txBody>
          <a:bodyPr wrap="none" anchor="ctr">
            <a:spAutoFit/>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47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46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94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46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94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946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946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9469">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946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9471">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194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build="p" autoUpdateAnimBg="0"/>
      <p:bldP spid="19462" grpId="0" build="p" autoUpdateAnimBg="0"/>
      <p:bldP spid="19463" grpId="0" build="p" autoUpdateAnimBg="0"/>
      <p:bldP spid="19469" grpId="0" build="p" autoUpdateAnimBg="0"/>
      <p:bldP spid="19471" grpId="0" build="p" autoUpdateAnimBg="0"/>
      <p:bldP spid="19477" grpId="0" build="p" autoUpdateAnimBg="0"/>
      <p:bldP spid="1947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sz="4000"/>
              <a:t>Probability of exceeding 100 year flood in only one year in 50 years?</a:t>
            </a:r>
          </a:p>
        </p:txBody>
      </p:sp>
      <p:sp>
        <p:nvSpPr>
          <p:cNvPr id="97283" name="Rectangle 3"/>
          <p:cNvSpPr>
            <a:spLocks noGrp="1" noChangeArrowheads="1"/>
          </p:cNvSpPr>
          <p:nvPr>
            <p:ph type="body" idx="1"/>
          </p:nvPr>
        </p:nvSpPr>
        <p:spPr>
          <a:xfrm>
            <a:off x="685800" y="1981200"/>
            <a:ext cx="7772400" cy="1066800"/>
          </a:xfrm>
        </p:spPr>
        <p:txBody>
          <a:bodyPr/>
          <a:lstStyle/>
          <a:p>
            <a:pPr>
              <a:lnSpc>
                <a:spcPct val="80000"/>
              </a:lnSpc>
            </a:pPr>
            <a:r>
              <a:rPr lang="en-US" sz="2400"/>
              <a:t>Find probability that we get at least one 100 year flood this year and none in any other years</a:t>
            </a:r>
          </a:p>
          <a:p>
            <a:pPr>
              <a:lnSpc>
                <a:spcPct val="80000"/>
              </a:lnSpc>
            </a:pPr>
            <a:r>
              <a:rPr lang="en-US" sz="2400"/>
              <a:t>But it could happen in any year…</a:t>
            </a:r>
          </a:p>
        </p:txBody>
      </p:sp>
      <p:sp>
        <p:nvSpPr>
          <p:cNvPr id="97284" name="Rectangle 4"/>
          <p:cNvSpPr>
            <a:spLocks noChangeArrowheads="1"/>
          </p:cNvSpPr>
          <p:nvPr/>
        </p:nvSpPr>
        <p:spPr bwMode="auto">
          <a:xfrm>
            <a:off x="1755775" y="3111500"/>
            <a:ext cx="7464425" cy="393700"/>
          </a:xfrm>
          <a:prstGeom prst="rect">
            <a:avLst/>
          </a:prstGeom>
          <a:noFill/>
          <a:ln w="12700">
            <a:noFill/>
            <a:miter lim="800000"/>
            <a:headEnd/>
            <a:tailEnd/>
          </a:ln>
          <a:effectLst/>
        </p:spPr>
        <p:txBody>
          <a:bodyPr lIns="90488" tIns="44450" rIns="90488" bIns="44450">
            <a:spAutoFit/>
          </a:bodyPr>
          <a:lstStyle/>
          <a:p>
            <a:pPr>
              <a:spcBef>
                <a:spcPct val="20000"/>
              </a:spcBef>
            </a:pPr>
            <a:r>
              <a:rPr lang="en-US" sz="2000"/>
              <a:t>(</a:t>
            </a:r>
            <a:r>
              <a:rPr lang="en-US" sz="2000" i="1"/>
              <a:t>p</a:t>
            </a:r>
            <a:r>
              <a:rPr lang="en-US" sz="2000"/>
              <a:t> = probability of exceedance this year)</a:t>
            </a:r>
          </a:p>
        </p:txBody>
      </p:sp>
      <p:sp>
        <p:nvSpPr>
          <p:cNvPr id="97285" name="Rectangle 5"/>
          <p:cNvSpPr>
            <a:spLocks noChangeArrowheads="1"/>
          </p:cNvSpPr>
          <p:nvPr/>
        </p:nvSpPr>
        <p:spPr bwMode="auto">
          <a:xfrm>
            <a:off x="1755775" y="3687763"/>
            <a:ext cx="5430838" cy="393700"/>
          </a:xfrm>
          <a:prstGeom prst="rect">
            <a:avLst/>
          </a:prstGeom>
          <a:noFill/>
          <a:ln w="12700">
            <a:noFill/>
            <a:miter lim="800000"/>
            <a:headEnd/>
            <a:tailEnd/>
          </a:ln>
          <a:effectLst/>
        </p:spPr>
        <p:txBody>
          <a:bodyPr wrap="none" lIns="90488" tIns="44450" rIns="90488" bIns="44450">
            <a:spAutoFit/>
          </a:bodyPr>
          <a:lstStyle/>
          <a:p>
            <a:pPr>
              <a:spcBef>
                <a:spcPct val="20000"/>
              </a:spcBef>
            </a:pPr>
            <a:r>
              <a:rPr lang="en-US" sz="2000"/>
              <a:t>probability of safe performance for remaining years</a:t>
            </a:r>
          </a:p>
        </p:txBody>
      </p:sp>
      <p:sp>
        <p:nvSpPr>
          <p:cNvPr id="97286" name="Rectangle 6"/>
          <p:cNvSpPr>
            <a:spLocks noChangeArrowheads="1"/>
          </p:cNvSpPr>
          <p:nvPr/>
        </p:nvSpPr>
        <p:spPr bwMode="auto">
          <a:xfrm>
            <a:off x="1755775" y="4264025"/>
            <a:ext cx="6043613" cy="393700"/>
          </a:xfrm>
          <a:prstGeom prst="rect">
            <a:avLst/>
          </a:prstGeom>
          <a:noFill/>
          <a:ln w="12700">
            <a:noFill/>
            <a:miter lim="800000"/>
            <a:headEnd/>
            <a:tailEnd/>
          </a:ln>
          <a:effectLst/>
        </p:spPr>
        <p:txBody>
          <a:bodyPr wrap="none" lIns="90488" tIns="44450" rIns="90488" bIns="44450">
            <a:spAutoFit/>
          </a:bodyPr>
          <a:lstStyle/>
          <a:p>
            <a:pPr>
              <a:spcBef>
                <a:spcPct val="20000"/>
              </a:spcBef>
            </a:pPr>
            <a:r>
              <a:rPr lang="en-US" sz="2000"/>
              <a:t>probability of flood this year and safe for remaining years</a:t>
            </a:r>
          </a:p>
        </p:txBody>
      </p:sp>
      <p:sp>
        <p:nvSpPr>
          <p:cNvPr id="97287" name="Rectangle 7"/>
          <p:cNvSpPr>
            <a:spLocks noChangeArrowheads="1"/>
          </p:cNvSpPr>
          <p:nvPr/>
        </p:nvSpPr>
        <p:spPr bwMode="auto">
          <a:xfrm>
            <a:off x="1755775" y="4841875"/>
            <a:ext cx="2716213" cy="393700"/>
          </a:xfrm>
          <a:prstGeom prst="rect">
            <a:avLst/>
          </a:prstGeom>
          <a:noFill/>
          <a:ln w="12700">
            <a:noFill/>
            <a:miter lim="800000"/>
            <a:headEnd/>
            <a:tailEnd/>
          </a:ln>
          <a:effectLst/>
        </p:spPr>
        <p:txBody>
          <a:bodyPr wrap="none" lIns="90488" tIns="44450" rIns="90488" bIns="44450">
            <a:spAutoFit/>
          </a:bodyPr>
          <a:lstStyle/>
          <a:p>
            <a:pPr>
              <a:spcBef>
                <a:spcPct val="20000"/>
              </a:spcBef>
            </a:pPr>
            <a:r>
              <a:rPr lang="en-US" sz="2000"/>
              <a:t>Number of combinations</a:t>
            </a:r>
          </a:p>
        </p:txBody>
      </p:sp>
      <p:graphicFrame>
        <p:nvGraphicFramePr>
          <p:cNvPr id="97288" name="Object 8">
            <a:hlinkClick r:id="" action="ppaction://ole?verb=0"/>
          </p:cNvPr>
          <p:cNvGraphicFramePr>
            <a:graphicFrameLocks noChangeAspect="1"/>
          </p:cNvGraphicFramePr>
          <p:nvPr/>
        </p:nvGraphicFramePr>
        <p:xfrm>
          <a:off x="304800" y="3603625"/>
          <a:ext cx="1250950" cy="431800"/>
        </p:xfrm>
        <a:graphic>
          <a:graphicData uri="http://schemas.openxmlformats.org/presentationml/2006/ole">
            <p:oleObj spid="_x0000_s97288" name="Equation" r:id="rId3" imgW="1218960" imgH="431640" progId="Equation.DSMT4">
              <p:embed/>
            </p:oleObj>
          </a:graphicData>
        </a:graphic>
      </p:graphicFrame>
      <p:graphicFrame>
        <p:nvGraphicFramePr>
          <p:cNvPr id="97289" name="Object 9">
            <a:hlinkClick r:id="" action="ppaction://ole?verb=0"/>
          </p:cNvPr>
          <p:cNvGraphicFramePr>
            <a:graphicFrameLocks/>
          </p:cNvGraphicFramePr>
          <p:nvPr/>
        </p:nvGraphicFramePr>
        <p:xfrm>
          <a:off x="515938" y="3192463"/>
          <a:ext cx="1025525" cy="325437"/>
        </p:xfrm>
        <a:graphic>
          <a:graphicData uri="http://schemas.openxmlformats.org/presentationml/2006/ole">
            <p:oleObj spid="_x0000_s97289" name="Equation" r:id="rId4" imgW="1041120" imgH="342720" progId="Equation.DSMT4">
              <p:embed/>
            </p:oleObj>
          </a:graphicData>
        </a:graphic>
      </p:graphicFrame>
      <p:sp>
        <p:nvSpPr>
          <p:cNvPr id="97295" name="Rectangle 15"/>
          <p:cNvSpPr>
            <a:spLocks noChangeArrowheads="1"/>
          </p:cNvSpPr>
          <p:nvPr/>
        </p:nvSpPr>
        <p:spPr bwMode="auto">
          <a:xfrm>
            <a:off x="4343400" y="5486400"/>
            <a:ext cx="4660900" cy="698500"/>
          </a:xfrm>
          <a:prstGeom prst="rect">
            <a:avLst/>
          </a:prstGeom>
          <a:noFill/>
          <a:ln w="12700">
            <a:noFill/>
            <a:miter lim="800000"/>
            <a:headEnd/>
            <a:tailEnd/>
          </a:ln>
          <a:effectLst/>
        </p:spPr>
        <p:txBody>
          <a:bodyPr lIns="90488" tIns="44450" rIns="90488" bIns="44450">
            <a:spAutoFit/>
          </a:bodyPr>
          <a:lstStyle/>
          <a:p>
            <a:pPr>
              <a:spcBef>
                <a:spcPct val="20000"/>
              </a:spcBef>
            </a:pPr>
            <a:r>
              <a:rPr lang="en-US" sz="2000"/>
              <a:t>probability that 100 year flood exceeded only one year in 50 years</a:t>
            </a:r>
          </a:p>
        </p:txBody>
      </p:sp>
      <p:sp>
        <p:nvSpPr>
          <p:cNvPr id="97296" name="Line 16"/>
          <p:cNvSpPr>
            <a:spLocks noChangeShapeType="1"/>
          </p:cNvSpPr>
          <p:nvPr/>
        </p:nvSpPr>
        <p:spPr bwMode="auto">
          <a:xfrm>
            <a:off x="0" y="4038600"/>
            <a:ext cx="1524000" cy="0"/>
          </a:xfrm>
          <a:prstGeom prst="line">
            <a:avLst/>
          </a:prstGeom>
          <a:noFill/>
          <a:ln w="12700">
            <a:solidFill>
              <a:schemeClr val="tx1"/>
            </a:solidFill>
            <a:round/>
            <a:headEnd type="none" w="lg" len="med"/>
            <a:tailEnd type="none" w="lg" len="med"/>
          </a:ln>
          <a:effectLst/>
        </p:spPr>
        <p:txBody>
          <a:bodyPr anchor="ctr">
            <a:spAutoFit/>
          </a:bodyPr>
          <a:lstStyle/>
          <a:p>
            <a:endParaRPr lang="en-US"/>
          </a:p>
        </p:txBody>
      </p:sp>
      <p:sp>
        <p:nvSpPr>
          <p:cNvPr id="97297" name="Line 17"/>
          <p:cNvSpPr>
            <a:spLocks noChangeShapeType="1"/>
          </p:cNvSpPr>
          <p:nvPr/>
        </p:nvSpPr>
        <p:spPr bwMode="auto">
          <a:xfrm>
            <a:off x="0" y="4648200"/>
            <a:ext cx="1638300" cy="0"/>
          </a:xfrm>
          <a:prstGeom prst="line">
            <a:avLst/>
          </a:prstGeom>
          <a:noFill/>
          <a:ln w="12700">
            <a:solidFill>
              <a:schemeClr val="tx1"/>
            </a:solidFill>
            <a:round/>
            <a:headEnd type="none" w="lg" len="med"/>
            <a:tailEnd type="none" w="lg" len="med"/>
          </a:ln>
          <a:effectLst/>
        </p:spPr>
        <p:txBody>
          <a:bodyPr anchor="ctr">
            <a:spAutoFit/>
          </a:bodyPr>
          <a:lstStyle/>
          <a:p>
            <a:endParaRPr lang="en-US"/>
          </a:p>
        </p:txBody>
      </p:sp>
      <p:sp>
        <p:nvSpPr>
          <p:cNvPr id="97298" name="Line 18"/>
          <p:cNvSpPr>
            <a:spLocks noChangeShapeType="1"/>
          </p:cNvSpPr>
          <p:nvPr/>
        </p:nvSpPr>
        <p:spPr bwMode="auto">
          <a:xfrm>
            <a:off x="0" y="5194300"/>
            <a:ext cx="1676400" cy="0"/>
          </a:xfrm>
          <a:prstGeom prst="line">
            <a:avLst/>
          </a:prstGeom>
          <a:noFill/>
          <a:ln w="12700">
            <a:solidFill>
              <a:schemeClr val="tx1"/>
            </a:solidFill>
            <a:round/>
            <a:headEnd type="none" w="lg" len="med"/>
            <a:tailEnd type="none" w="lg" len="med"/>
          </a:ln>
          <a:effectLst/>
        </p:spPr>
        <p:txBody>
          <a:bodyPr anchor="ctr">
            <a:spAutoFit/>
          </a:bodyPr>
          <a:lstStyle/>
          <a:p>
            <a:endParaRPr lang="en-US"/>
          </a:p>
        </p:txBody>
      </p:sp>
      <p:sp>
        <p:nvSpPr>
          <p:cNvPr id="97300" name="Line 20"/>
          <p:cNvSpPr>
            <a:spLocks noChangeShapeType="1"/>
          </p:cNvSpPr>
          <p:nvPr/>
        </p:nvSpPr>
        <p:spPr bwMode="auto">
          <a:xfrm>
            <a:off x="165100" y="5905500"/>
            <a:ext cx="4102100" cy="0"/>
          </a:xfrm>
          <a:prstGeom prst="line">
            <a:avLst/>
          </a:prstGeom>
          <a:noFill/>
          <a:ln w="12700">
            <a:solidFill>
              <a:schemeClr val="tx1"/>
            </a:solidFill>
            <a:round/>
            <a:headEnd type="none" w="lg" len="med"/>
            <a:tailEnd type="none" w="lg" len="med"/>
          </a:ln>
          <a:effectLst/>
        </p:spPr>
        <p:txBody>
          <a:bodyPr anchor="ctr">
            <a:spAutoFit/>
          </a:bodyPr>
          <a:lstStyle/>
          <a:p>
            <a:endParaRPr lang="en-US"/>
          </a:p>
        </p:txBody>
      </p:sp>
      <p:graphicFrame>
        <p:nvGraphicFramePr>
          <p:cNvPr id="97302" name="Object 22">
            <a:hlinkClick r:id="" action="ppaction://ole?verb=0"/>
          </p:cNvPr>
          <p:cNvGraphicFramePr>
            <a:graphicFrameLocks noChangeAspect="1"/>
          </p:cNvGraphicFramePr>
          <p:nvPr/>
        </p:nvGraphicFramePr>
        <p:xfrm>
          <a:off x="125413" y="4164013"/>
          <a:ext cx="1458912" cy="431800"/>
        </p:xfrm>
        <a:graphic>
          <a:graphicData uri="http://schemas.openxmlformats.org/presentationml/2006/ole">
            <p:oleObj spid="_x0000_s97302" name="Equation" r:id="rId5" imgW="1422360" imgH="431640" progId="Equation.DSMT4">
              <p:embed/>
            </p:oleObj>
          </a:graphicData>
        </a:graphic>
      </p:graphicFrame>
      <p:graphicFrame>
        <p:nvGraphicFramePr>
          <p:cNvPr id="97303" name="Object 23">
            <a:hlinkClick r:id="" action="ppaction://ole?verb=0"/>
          </p:cNvPr>
          <p:cNvGraphicFramePr>
            <a:graphicFrameLocks noChangeAspect="1"/>
          </p:cNvGraphicFramePr>
          <p:nvPr/>
        </p:nvGraphicFramePr>
        <p:xfrm>
          <a:off x="93663" y="4724400"/>
          <a:ext cx="1576387" cy="431800"/>
        </p:xfrm>
        <a:graphic>
          <a:graphicData uri="http://schemas.openxmlformats.org/presentationml/2006/ole">
            <p:oleObj spid="_x0000_s97303" name="Equation" r:id="rId6" imgW="1536480" imgH="431640" progId="Equation.DSMT4">
              <p:embed/>
            </p:oleObj>
          </a:graphicData>
        </a:graphic>
      </p:graphicFrame>
      <p:graphicFrame>
        <p:nvGraphicFramePr>
          <p:cNvPr id="97304" name="Object 24">
            <a:hlinkClick r:id="" action="ppaction://ole?verb=0"/>
          </p:cNvPr>
          <p:cNvGraphicFramePr>
            <a:graphicFrameLocks noChangeAspect="1"/>
          </p:cNvGraphicFramePr>
          <p:nvPr/>
        </p:nvGraphicFramePr>
        <p:xfrm>
          <a:off x="228600" y="5410200"/>
          <a:ext cx="4064000" cy="469900"/>
        </p:xfrm>
        <a:graphic>
          <a:graphicData uri="http://schemas.openxmlformats.org/presentationml/2006/ole">
            <p:oleObj spid="_x0000_s97304" name="Equation" r:id="rId7" imgW="3962160" imgH="469800" progId="Equation.DSMT4">
              <p:embed/>
            </p:oleObj>
          </a:graphicData>
        </a:graphic>
      </p:graphicFrame>
      <p:sp>
        <p:nvSpPr>
          <p:cNvPr id="97305" name="Line 25"/>
          <p:cNvSpPr>
            <a:spLocks noChangeShapeType="1"/>
          </p:cNvSpPr>
          <p:nvPr/>
        </p:nvSpPr>
        <p:spPr bwMode="auto">
          <a:xfrm>
            <a:off x="0" y="3505200"/>
            <a:ext cx="1524000" cy="0"/>
          </a:xfrm>
          <a:prstGeom prst="line">
            <a:avLst/>
          </a:prstGeom>
          <a:noFill/>
          <a:ln w="12700">
            <a:solidFill>
              <a:schemeClr val="tx1"/>
            </a:solidFill>
            <a:round/>
            <a:headEnd type="none" w="lg" len="med"/>
            <a:tailEnd type="none" w="lg" len="med"/>
          </a:ln>
          <a:effectLst/>
        </p:spPr>
        <p:txBody>
          <a:bodyPr anchor="ctr">
            <a:spAutoFit/>
          </a:bodyPr>
          <a:lstStyle/>
          <a:p>
            <a:endParaRPr lang="en-US"/>
          </a:p>
        </p:txBody>
      </p:sp>
      <p:sp>
        <p:nvSpPr>
          <p:cNvPr id="97306" name="Text Box 26"/>
          <p:cNvSpPr txBox="1">
            <a:spLocks noChangeArrowheads="1"/>
          </p:cNvSpPr>
          <p:nvPr/>
        </p:nvSpPr>
        <p:spPr bwMode="auto">
          <a:xfrm>
            <a:off x="136525" y="6238875"/>
            <a:ext cx="8786813" cy="519113"/>
          </a:xfrm>
          <a:prstGeom prst="rect">
            <a:avLst/>
          </a:prstGeom>
          <a:noFill/>
          <a:ln w="12700">
            <a:noFill/>
            <a:miter lim="800000"/>
            <a:headEnd type="none" w="lg" len="med"/>
            <a:tailEnd type="none" w="lg" len="med"/>
          </a:ln>
          <a:effectLst/>
        </p:spPr>
        <p:txBody>
          <a:bodyPr wrap="none">
            <a:spAutoFit/>
          </a:bodyPr>
          <a:lstStyle/>
          <a:p>
            <a:r>
              <a:rPr lang="en-US"/>
              <a:t>Why isn’t this the probability of exactly one 100 year flood?</a:t>
            </a:r>
          </a:p>
        </p:txBody>
      </p:sp>
      <p:sp>
        <p:nvSpPr>
          <p:cNvPr id="97307" name="Line 27"/>
          <p:cNvSpPr>
            <a:spLocks noChangeShapeType="1"/>
          </p:cNvSpPr>
          <p:nvPr/>
        </p:nvSpPr>
        <p:spPr bwMode="auto">
          <a:xfrm>
            <a:off x="4419600" y="6172200"/>
            <a:ext cx="1371600" cy="0"/>
          </a:xfrm>
          <a:prstGeom prst="line">
            <a:avLst/>
          </a:prstGeom>
          <a:noFill/>
          <a:ln w="38100">
            <a:solidFill>
              <a:schemeClr val="folHlink"/>
            </a:solidFill>
            <a:round/>
            <a:headEnd type="none" w="lg" len="med"/>
            <a:tailEnd type="none" w="lg" len="med"/>
          </a:ln>
          <a:effectLst/>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2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728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9728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728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9730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728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9730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7295">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9730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730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73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p:bldP spid="97285" grpId="0" build="p" autoUpdateAnimBg="0"/>
      <p:bldP spid="97286" grpId="0" build="p" autoUpdateAnimBg="0"/>
      <p:bldP spid="97287" grpId="0" build="p" autoUpdateAnimBg="0"/>
      <p:bldP spid="97295" grpId="0" build="p" autoUpdateAnimBg="0"/>
      <p:bldP spid="97306" grpId="0"/>
      <p:bldP spid="9730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Object 2"/>
          <p:cNvGraphicFramePr>
            <a:graphicFrameLocks noChangeAspect="1"/>
          </p:cNvGraphicFramePr>
          <p:nvPr/>
        </p:nvGraphicFramePr>
        <p:xfrm>
          <a:off x="3271838" y="1978025"/>
          <a:ext cx="5332412" cy="4829175"/>
        </p:xfrm>
        <a:graphic>
          <a:graphicData uri="http://schemas.openxmlformats.org/drawingml/2006/chart">
            <c:chart xmlns:c="http://schemas.openxmlformats.org/drawingml/2006/chart" xmlns:r="http://schemas.openxmlformats.org/officeDocument/2006/relationships" r:id="rId4"/>
          </a:graphicData>
        </a:graphic>
      </p:graphicFrame>
      <p:sp>
        <p:nvSpPr>
          <p:cNvPr id="21507" name="Rectangle 3"/>
          <p:cNvSpPr>
            <a:spLocks noGrp="1" noChangeArrowheads="1"/>
          </p:cNvSpPr>
          <p:nvPr>
            <p:ph type="title"/>
          </p:nvPr>
        </p:nvSpPr>
        <p:spPr>
          <a:noFill/>
          <a:ln/>
          <a:effectLst/>
        </p:spPr>
        <p:txBody>
          <a:bodyPr lIns="90488" tIns="44450" rIns="90488" bIns="44450" anchor="b"/>
          <a:lstStyle/>
          <a:p>
            <a:r>
              <a:rPr lang="en-US"/>
              <a:t>Empirical Estimation of 10 Year Flood</a:t>
            </a:r>
          </a:p>
        </p:txBody>
      </p:sp>
      <p:sp>
        <p:nvSpPr>
          <p:cNvPr id="21508" name="Rectangle 4"/>
          <p:cNvSpPr>
            <a:spLocks noChangeArrowheads="1"/>
          </p:cNvSpPr>
          <p:nvPr/>
        </p:nvSpPr>
        <p:spPr bwMode="auto">
          <a:xfrm>
            <a:off x="4270375" y="1716088"/>
            <a:ext cx="4416425" cy="393700"/>
          </a:xfrm>
          <a:prstGeom prst="rect">
            <a:avLst/>
          </a:prstGeom>
          <a:noFill/>
          <a:ln w="12700">
            <a:noFill/>
            <a:miter lim="800000"/>
            <a:headEnd/>
            <a:tailEnd/>
          </a:ln>
          <a:effectLst/>
        </p:spPr>
        <p:txBody>
          <a:bodyPr lIns="90488" tIns="44450" rIns="90488" bIns="44450">
            <a:spAutoFit/>
          </a:bodyPr>
          <a:lstStyle/>
          <a:p>
            <a:pPr>
              <a:spcBef>
                <a:spcPct val="50000"/>
              </a:spcBef>
            </a:pPr>
            <a:r>
              <a:rPr lang="en-US" sz="2000"/>
              <a:t>Fall Creek Annual </a:t>
            </a:r>
            <a:r>
              <a:rPr lang="en-US" sz="2000" b="1" u="sng"/>
              <a:t>Peak</a:t>
            </a:r>
            <a:r>
              <a:rPr lang="en-US" sz="2000"/>
              <a:t> Flow Record</a:t>
            </a:r>
          </a:p>
        </p:txBody>
      </p:sp>
      <p:sp>
        <p:nvSpPr>
          <p:cNvPr id="21509" name="Line 5"/>
          <p:cNvSpPr>
            <a:spLocks noChangeShapeType="1"/>
          </p:cNvSpPr>
          <p:nvPr/>
        </p:nvSpPr>
        <p:spPr bwMode="auto">
          <a:xfrm flipV="1">
            <a:off x="6472238" y="4841875"/>
            <a:ext cx="0" cy="609600"/>
          </a:xfrm>
          <a:prstGeom prst="line">
            <a:avLst/>
          </a:prstGeom>
          <a:noFill/>
          <a:ln w="12700">
            <a:solidFill>
              <a:schemeClr val="tx1"/>
            </a:solidFill>
            <a:round/>
            <a:headEnd/>
            <a:tailEnd/>
          </a:ln>
          <a:effectLst/>
        </p:spPr>
        <p:txBody>
          <a:bodyPr wrap="none" anchor="ctr"/>
          <a:lstStyle/>
          <a:p>
            <a:endParaRPr lang="en-US"/>
          </a:p>
        </p:txBody>
      </p:sp>
      <p:sp>
        <p:nvSpPr>
          <p:cNvPr id="21510" name="Line 6"/>
          <p:cNvSpPr>
            <a:spLocks noChangeShapeType="1"/>
          </p:cNvSpPr>
          <p:nvPr/>
        </p:nvSpPr>
        <p:spPr bwMode="auto">
          <a:xfrm flipH="1">
            <a:off x="4492625" y="4897438"/>
            <a:ext cx="2108200" cy="0"/>
          </a:xfrm>
          <a:prstGeom prst="line">
            <a:avLst/>
          </a:prstGeom>
          <a:noFill/>
          <a:ln w="12700">
            <a:solidFill>
              <a:schemeClr val="tx1"/>
            </a:solidFill>
            <a:round/>
            <a:headEnd/>
            <a:tailEnd/>
          </a:ln>
          <a:effectLst/>
        </p:spPr>
        <p:txBody>
          <a:bodyPr wrap="none" anchor="ctr"/>
          <a:lstStyle/>
          <a:p>
            <a:endParaRPr lang="en-US"/>
          </a:p>
        </p:txBody>
      </p:sp>
      <p:sp>
        <p:nvSpPr>
          <p:cNvPr id="21511" name="Rectangle 7"/>
          <p:cNvSpPr>
            <a:spLocks noChangeArrowheads="1"/>
          </p:cNvSpPr>
          <p:nvPr/>
        </p:nvSpPr>
        <p:spPr bwMode="auto">
          <a:xfrm>
            <a:off x="6683375" y="4170363"/>
            <a:ext cx="1406525" cy="393700"/>
          </a:xfrm>
          <a:prstGeom prst="rect">
            <a:avLst/>
          </a:prstGeom>
          <a:noFill/>
          <a:ln w="12700">
            <a:noFill/>
            <a:miter lim="800000"/>
            <a:headEnd/>
            <a:tailEnd/>
          </a:ln>
          <a:effectLst/>
        </p:spPr>
        <p:txBody>
          <a:bodyPr wrap="none" lIns="90488" tIns="44450" rIns="90488" bIns="44450">
            <a:spAutoFit/>
          </a:bodyPr>
          <a:lstStyle/>
          <a:p>
            <a:r>
              <a:rPr lang="en-US" sz="2000"/>
              <a:t>2 year flood</a:t>
            </a:r>
          </a:p>
        </p:txBody>
      </p:sp>
      <p:sp>
        <p:nvSpPr>
          <p:cNvPr id="21512" name="Rectangle 8"/>
          <p:cNvSpPr>
            <a:spLocks noGrp="1" noChangeArrowheads="1"/>
          </p:cNvSpPr>
          <p:nvPr>
            <p:ph type="body" sz="half" idx="1"/>
          </p:nvPr>
        </p:nvSpPr>
        <p:spPr>
          <a:xfrm>
            <a:off x="330200" y="1955800"/>
            <a:ext cx="2768600" cy="4597400"/>
          </a:xfrm>
          <a:noFill/>
          <a:ln/>
        </p:spPr>
        <p:txBody>
          <a:bodyPr lIns="90488" tIns="44450" rIns="90488" bIns="44450"/>
          <a:lstStyle/>
          <a:p>
            <a:r>
              <a:rPr lang="en-US" sz="2800"/>
              <a:t>Sort annual max discharge in decreasing order</a:t>
            </a:r>
            <a:br>
              <a:rPr lang="en-US" sz="2800"/>
            </a:br>
            <a:endParaRPr lang="en-US" sz="2800"/>
          </a:p>
          <a:p>
            <a:r>
              <a:rPr lang="en-US" sz="2800"/>
              <a:t>Plot vs. 	   Where N is the number of years in the record</a:t>
            </a:r>
          </a:p>
        </p:txBody>
      </p:sp>
      <p:graphicFrame>
        <p:nvGraphicFramePr>
          <p:cNvPr id="21513" name="Object 9">
            <a:hlinkClick r:id="" action="ppaction://ole?verb=0"/>
          </p:cNvPr>
          <p:cNvGraphicFramePr>
            <a:graphicFrameLocks/>
          </p:cNvGraphicFramePr>
          <p:nvPr/>
        </p:nvGraphicFramePr>
        <p:xfrm>
          <a:off x="1968500" y="4137025"/>
          <a:ext cx="728663" cy="569913"/>
        </p:xfrm>
        <a:graphic>
          <a:graphicData uri="http://schemas.openxmlformats.org/presentationml/2006/ole">
            <p:oleObj spid="_x0000_s21513" name="Equation" r:id="rId5" imgW="558720" imgH="533160" progId="Equation.2">
              <p:embed/>
            </p:oleObj>
          </a:graphicData>
        </a:graphic>
      </p:graphicFrame>
      <p:sp>
        <p:nvSpPr>
          <p:cNvPr id="21514" name="Line 10"/>
          <p:cNvSpPr>
            <a:spLocks noChangeShapeType="1"/>
          </p:cNvSpPr>
          <p:nvPr/>
        </p:nvSpPr>
        <p:spPr bwMode="auto">
          <a:xfrm flipH="1">
            <a:off x="6469063" y="4441825"/>
            <a:ext cx="228600" cy="457200"/>
          </a:xfrm>
          <a:prstGeom prst="line">
            <a:avLst/>
          </a:prstGeom>
          <a:noFill/>
          <a:ln w="12700">
            <a:solidFill>
              <a:schemeClr val="tx1"/>
            </a:solidFill>
            <a:round/>
            <a:headEnd/>
            <a:tailEnd type="triangle" w="med" len="med"/>
          </a:ln>
          <a:effectLst/>
        </p:spPr>
        <p:txBody>
          <a:bodyPr wrap="none" anchor="ctr"/>
          <a:lstStyle/>
          <a:p>
            <a:endParaRPr lang="en-US"/>
          </a:p>
        </p:txBody>
      </p:sp>
      <p:grpSp>
        <p:nvGrpSpPr>
          <p:cNvPr id="21515" name="Group 11"/>
          <p:cNvGrpSpPr>
            <a:grpSpLocks/>
          </p:cNvGrpSpPr>
          <p:nvPr/>
        </p:nvGrpSpPr>
        <p:grpSpPr bwMode="auto">
          <a:xfrm>
            <a:off x="4516438" y="3787775"/>
            <a:ext cx="2217737" cy="1658938"/>
            <a:chOff x="2861" y="2402"/>
            <a:chExt cx="1397" cy="1045"/>
          </a:xfrm>
        </p:grpSpPr>
        <p:sp>
          <p:nvSpPr>
            <p:cNvPr id="21516" name="Line 12"/>
            <p:cNvSpPr>
              <a:spLocks noChangeShapeType="1"/>
            </p:cNvSpPr>
            <p:nvPr/>
          </p:nvSpPr>
          <p:spPr bwMode="auto">
            <a:xfrm flipV="1">
              <a:off x="3151" y="2823"/>
              <a:ext cx="0" cy="624"/>
            </a:xfrm>
            <a:prstGeom prst="line">
              <a:avLst/>
            </a:prstGeom>
            <a:noFill/>
            <a:ln w="12700">
              <a:solidFill>
                <a:schemeClr val="tx1"/>
              </a:solidFill>
              <a:round/>
              <a:headEnd/>
              <a:tailEnd/>
            </a:ln>
            <a:effectLst/>
          </p:spPr>
          <p:txBody>
            <a:bodyPr wrap="none" anchor="ctr"/>
            <a:lstStyle/>
            <a:p>
              <a:endParaRPr lang="en-US"/>
            </a:p>
          </p:txBody>
        </p:sp>
        <p:sp>
          <p:nvSpPr>
            <p:cNvPr id="21517" name="Rectangle 13"/>
            <p:cNvSpPr>
              <a:spLocks noChangeArrowheads="1"/>
            </p:cNvSpPr>
            <p:nvPr/>
          </p:nvSpPr>
          <p:spPr bwMode="auto">
            <a:xfrm>
              <a:off x="3292" y="2402"/>
              <a:ext cx="966" cy="248"/>
            </a:xfrm>
            <a:prstGeom prst="rect">
              <a:avLst/>
            </a:prstGeom>
            <a:noFill/>
            <a:ln w="12700">
              <a:noFill/>
              <a:miter lim="800000"/>
              <a:headEnd/>
              <a:tailEnd/>
            </a:ln>
            <a:effectLst/>
          </p:spPr>
          <p:txBody>
            <a:bodyPr wrap="none" lIns="90488" tIns="44450" rIns="90488" bIns="44450">
              <a:spAutoFit/>
            </a:bodyPr>
            <a:lstStyle/>
            <a:p>
              <a:r>
                <a:rPr lang="en-US" sz="2000">
                  <a:solidFill>
                    <a:schemeClr val="folHlink"/>
                  </a:solidFill>
                </a:rPr>
                <a:t>10 year flood</a:t>
              </a:r>
            </a:p>
          </p:txBody>
        </p:sp>
        <p:sp>
          <p:nvSpPr>
            <p:cNvPr id="21518" name="Line 14"/>
            <p:cNvSpPr>
              <a:spLocks noChangeShapeType="1"/>
            </p:cNvSpPr>
            <p:nvPr/>
          </p:nvSpPr>
          <p:spPr bwMode="auto">
            <a:xfrm flipH="1">
              <a:off x="3156" y="2564"/>
              <a:ext cx="144" cy="288"/>
            </a:xfrm>
            <a:prstGeom prst="line">
              <a:avLst/>
            </a:prstGeom>
            <a:noFill/>
            <a:ln w="12700">
              <a:solidFill>
                <a:schemeClr val="tx1"/>
              </a:solidFill>
              <a:round/>
              <a:headEnd/>
              <a:tailEnd type="triangle" w="med" len="med"/>
            </a:ln>
            <a:effectLst/>
          </p:spPr>
          <p:txBody>
            <a:bodyPr wrap="none" anchor="ctr"/>
            <a:lstStyle/>
            <a:p>
              <a:endParaRPr lang="en-US"/>
            </a:p>
          </p:txBody>
        </p:sp>
        <p:sp>
          <p:nvSpPr>
            <p:cNvPr id="21519" name="Line 15"/>
            <p:cNvSpPr>
              <a:spLocks noChangeShapeType="1"/>
            </p:cNvSpPr>
            <p:nvPr/>
          </p:nvSpPr>
          <p:spPr bwMode="auto">
            <a:xfrm flipH="1">
              <a:off x="2861" y="2861"/>
              <a:ext cx="293"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grpSp>
      <p:sp>
        <p:nvSpPr>
          <p:cNvPr id="21520" name="Text Box 16"/>
          <p:cNvSpPr txBox="1">
            <a:spLocks noChangeArrowheads="1"/>
          </p:cNvSpPr>
          <p:nvPr/>
        </p:nvSpPr>
        <p:spPr bwMode="auto">
          <a:xfrm>
            <a:off x="4979988" y="2293938"/>
            <a:ext cx="2860675" cy="822325"/>
          </a:xfrm>
          <a:prstGeom prst="rect">
            <a:avLst/>
          </a:prstGeom>
          <a:noFill/>
          <a:ln w="12700">
            <a:noFill/>
            <a:miter lim="800000"/>
            <a:headEnd type="none" w="lg" len="med"/>
            <a:tailEnd type="none" w="lg" len="med"/>
          </a:ln>
          <a:effectLst/>
        </p:spPr>
        <p:txBody>
          <a:bodyPr anchor="ctr">
            <a:spAutoFit/>
          </a:bodyPr>
          <a:lstStyle/>
          <a:p>
            <a:pPr algn="ctr"/>
            <a:r>
              <a:rPr lang="en-US" sz="2400"/>
              <a:t>How often was data collected?</a:t>
            </a:r>
          </a:p>
        </p:txBody>
      </p:sp>
      <p:sp>
        <p:nvSpPr>
          <p:cNvPr id="21521" name="Line 17"/>
          <p:cNvSpPr>
            <a:spLocks noChangeShapeType="1"/>
          </p:cNvSpPr>
          <p:nvPr/>
        </p:nvSpPr>
        <p:spPr bwMode="auto">
          <a:xfrm>
            <a:off x="5308600" y="4140200"/>
            <a:ext cx="15113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21522" name="AutoShape 18">
            <a:hlinkClick r:id="" action="ppaction://hlinkshowjump?jump=lastslideviewed" highlightClick="1"/>
          </p:cNvPr>
          <p:cNvSpPr>
            <a:spLocks noChangeArrowheads="1"/>
          </p:cNvSpPr>
          <p:nvPr/>
        </p:nvSpPr>
        <p:spPr bwMode="auto">
          <a:xfrm>
            <a:off x="8636000" y="6400800"/>
            <a:ext cx="508000" cy="457200"/>
          </a:xfrm>
          <a:prstGeom prst="actionButtonReturn">
            <a:avLst/>
          </a:prstGeom>
          <a:noFill/>
          <a:ln w="12700">
            <a:solidFill>
              <a:schemeClr val="folHlink"/>
            </a:solidFill>
            <a:miter lim="800000"/>
            <a:headEnd type="none" w="lg" len="med"/>
            <a:tailEnd type="none" w="lg" len="med"/>
          </a:ln>
          <a:effectLst/>
        </p:spPr>
        <p:txBody>
          <a:bodyPr wrap="none" anchor="ctr">
            <a:spAutoFit/>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15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5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20"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a:ln/>
          <a:effectLst/>
        </p:spPr>
        <p:txBody>
          <a:bodyPr lIns="90488" tIns="44450" rIns="90488" bIns="44450" anchor="b"/>
          <a:lstStyle/>
          <a:p>
            <a:r>
              <a:rPr lang="en-US"/>
              <a:t>Extreme Events</a:t>
            </a:r>
          </a:p>
        </p:txBody>
      </p:sp>
      <p:sp>
        <p:nvSpPr>
          <p:cNvPr id="23555" name="Rectangle 3"/>
          <p:cNvSpPr>
            <a:spLocks noGrp="1" noChangeArrowheads="1"/>
          </p:cNvSpPr>
          <p:nvPr>
            <p:ph type="body" idx="1"/>
          </p:nvPr>
        </p:nvSpPr>
        <p:spPr>
          <a:xfrm>
            <a:off x="685800" y="1981200"/>
            <a:ext cx="8178800" cy="4876800"/>
          </a:xfrm>
          <a:noFill/>
          <a:ln/>
        </p:spPr>
        <p:txBody>
          <a:bodyPr lIns="90488" tIns="44450" rIns="90488" bIns="44450"/>
          <a:lstStyle/>
          <a:p>
            <a:r>
              <a:rPr lang="en-US"/>
              <a:t>Suppose we can only accept a 1% chance of failure due to flooding in a 50 year project life. What is the return period for the design flood?</a:t>
            </a:r>
            <a:br>
              <a:rPr lang="en-US"/>
            </a:br>
            <a:endParaRPr lang="en-US"/>
          </a:p>
          <a:p>
            <a:r>
              <a:rPr lang="en-US"/>
              <a:t>Given 50 year project life, 1% chance of failure requires the probability of exceedance to be _____ in one year</a:t>
            </a:r>
          </a:p>
          <a:p>
            <a:r>
              <a:rPr lang="en-US"/>
              <a:t>Extreme event! Return period of _____ years!</a:t>
            </a:r>
          </a:p>
        </p:txBody>
      </p:sp>
      <p:graphicFrame>
        <p:nvGraphicFramePr>
          <p:cNvPr id="23556" name="Object 4">
            <a:hlinkClick r:id="" action="ppaction://ole?verb=0"/>
          </p:cNvPr>
          <p:cNvGraphicFramePr>
            <a:graphicFrameLocks/>
          </p:cNvGraphicFramePr>
          <p:nvPr/>
        </p:nvGraphicFramePr>
        <p:xfrm>
          <a:off x="1198563" y="3579813"/>
          <a:ext cx="2593975" cy="422275"/>
        </p:xfrm>
        <a:graphic>
          <a:graphicData uri="http://schemas.openxmlformats.org/presentationml/2006/ole">
            <p:oleObj spid="_x0000_s23556" name="Equation" r:id="rId4" imgW="2603160" imgH="419040" progId="Equation.3">
              <p:embed/>
            </p:oleObj>
          </a:graphicData>
        </a:graphic>
      </p:graphicFrame>
      <p:graphicFrame>
        <p:nvGraphicFramePr>
          <p:cNvPr id="23557" name="Object 5">
            <a:hlinkClick r:id="" action="ppaction://ole?verb=0"/>
          </p:cNvPr>
          <p:cNvGraphicFramePr>
            <a:graphicFrameLocks/>
          </p:cNvGraphicFramePr>
          <p:nvPr/>
        </p:nvGraphicFramePr>
        <p:xfrm>
          <a:off x="4875213" y="3581400"/>
          <a:ext cx="2733675" cy="446088"/>
        </p:xfrm>
        <a:graphic>
          <a:graphicData uri="http://schemas.openxmlformats.org/presentationml/2006/ole">
            <p:oleObj spid="_x0000_s23557" name="Equation" r:id="rId5" imgW="2743200" imgH="444240" progId="Equation.3">
              <p:embed/>
            </p:oleObj>
          </a:graphicData>
        </a:graphic>
      </p:graphicFrame>
      <p:sp>
        <p:nvSpPr>
          <p:cNvPr id="23558" name="Text Box 6"/>
          <p:cNvSpPr txBox="1">
            <a:spLocks noChangeArrowheads="1"/>
          </p:cNvSpPr>
          <p:nvPr/>
        </p:nvSpPr>
        <p:spPr bwMode="auto">
          <a:xfrm>
            <a:off x="2066925" y="5105400"/>
            <a:ext cx="973138" cy="457200"/>
          </a:xfrm>
          <a:prstGeom prst="rect">
            <a:avLst/>
          </a:prstGeom>
          <a:noFill/>
          <a:ln w="12700">
            <a:noFill/>
            <a:miter lim="800000"/>
            <a:headEnd type="none" w="lg" len="med"/>
            <a:tailEnd type="none" w="lg" len="med"/>
          </a:ln>
          <a:effectLst/>
        </p:spPr>
        <p:txBody>
          <a:bodyPr wrap="none" anchor="ctr">
            <a:spAutoFit/>
          </a:bodyPr>
          <a:lstStyle/>
          <a:p>
            <a:pPr algn="ctr"/>
            <a:r>
              <a:rPr lang="en-US" sz="2400">
                <a:solidFill>
                  <a:schemeClr val="folHlink"/>
                </a:solidFill>
              </a:rPr>
              <a:t>0.02%</a:t>
            </a:r>
          </a:p>
        </p:txBody>
      </p:sp>
      <p:sp>
        <p:nvSpPr>
          <p:cNvPr id="23559" name="Text Box 7"/>
          <p:cNvSpPr txBox="1">
            <a:spLocks noChangeArrowheads="1"/>
          </p:cNvSpPr>
          <p:nvPr/>
        </p:nvSpPr>
        <p:spPr bwMode="auto">
          <a:xfrm>
            <a:off x="6524625" y="5646738"/>
            <a:ext cx="895350" cy="519112"/>
          </a:xfrm>
          <a:prstGeom prst="rect">
            <a:avLst/>
          </a:prstGeom>
          <a:noFill/>
          <a:ln w="12700">
            <a:noFill/>
            <a:miter lim="800000"/>
            <a:headEnd type="none" w="lg" len="med"/>
            <a:tailEnd type="none" w="lg" len="med"/>
          </a:ln>
          <a:effectLst/>
        </p:spPr>
        <p:txBody>
          <a:bodyPr wrap="none" anchor="ctr">
            <a:spAutoFit/>
          </a:bodyPr>
          <a:lstStyle/>
          <a:p>
            <a:pPr algn="ctr"/>
            <a:r>
              <a:rPr lang="en-US">
                <a:solidFill>
                  <a:schemeClr val="folHlink"/>
                </a:solidFill>
              </a:rPr>
              <a:t>5000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55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build="p" autoUpdateAnimBg="0"/>
      <p:bldP spid="23559"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sz="4000"/>
              <a:t>Reflections on predicting extreme floods</a:t>
            </a:r>
          </a:p>
        </p:txBody>
      </p:sp>
      <p:sp>
        <p:nvSpPr>
          <p:cNvPr id="98307" name="Rectangle 3"/>
          <p:cNvSpPr>
            <a:spLocks noGrp="1" noChangeArrowheads="1"/>
          </p:cNvSpPr>
          <p:nvPr>
            <p:ph type="body" idx="1"/>
          </p:nvPr>
        </p:nvSpPr>
        <p:spPr>
          <a:xfrm>
            <a:off x="685800" y="1981200"/>
            <a:ext cx="7772400" cy="4495800"/>
          </a:xfrm>
        </p:spPr>
        <p:txBody>
          <a:bodyPr/>
          <a:lstStyle/>
          <a:p>
            <a:pPr>
              <a:lnSpc>
                <a:spcPct val="80000"/>
              </a:lnSpc>
            </a:pPr>
            <a:r>
              <a:rPr lang="en-US" sz="2400"/>
              <a:t>Annual peak flows are caused by different mechanisms in different years</a:t>
            </a:r>
          </a:p>
          <a:p>
            <a:pPr lvl="1">
              <a:lnSpc>
                <a:spcPct val="80000"/>
              </a:lnSpc>
            </a:pPr>
            <a:r>
              <a:rPr lang="en-US" sz="2000"/>
              <a:t>Snow melt</a:t>
            </a:r>
          </a:p>
          <a:p>
            <a:pPr lvl="1">
              <a:lnSpc>
                <a:spcPct val="80000"/>
              </a:lnSpc>
            </a:pPr>
            <a:r>
              <a:rPr lang="en-US" sz="2000"/>
              <a:t>Spring rains on saturated ground with no transpiration</a:t>
            </a:r>
          </a:p>
          <a:p>
            <a:pPr lvl="1">
              <a:lnSpc>
                <a:spcPct val="80000"/>
              </a:lnSpc>
            </a:pPr>
            <a:r>
              <a:rPr lang="en-US" sz="2000"/>
              <a:t>Summer thunderstorms</a:t>
            </a:r>
          </a:p>
          <a:p>
            <a:pPr lvl="1">
              <a:lnSpc>
                <a:spcPct val="80000"/>
              </a:lnSpc>
            </a:pPr>
            <a:r>
              <a:rPr lang="en-US" sz="2000"/>
              <a:t>Hurricanes</a:t>
            </a:r>
          </a:p>
          <a:p>
            <a:pPr>
              <a:lnSpc>
                <a:spcPct val="80000"/>
              </a:lnSpc>
            </a:pPr>
            <a:r>
              <a:rPr lang="en-US" sz="2400"/>
              <a:t>Each of these mechanisms has its own probability distribution</a:t>
            </a:r>
          </a:p>
          <a:p>
            <a:pPr lvl="1">
              <a:lnSpc>
                <a:spcPct val="80000"/>
              </a:lnSpc>
            </a:pPr>
            <a:r>
              <a:rPr lang="en-US" sz="2000"/>
              <a:t>We are plotting apples and oranges on the same graph!</a:t>
            </a:r>
          </a:p>
          <a:p>
            <a:pPr lvl="1">
              <a:lnSpc>
                <a:spcPct val="80000"/>
              </a:lnSpc>
            </a:pPr>
            <a:r>
              <a:rPr lang="en-US" sz="2000"/>
              <a:t>And we are trying to predict the number of watermelons!</a:t>
            </a:r>
          </a:p>
          <a:p>
            <a:pPr>
              <a:lnSpc>
                <a:spcPct val="80000"/>
              </a:lnSpc>
            </a:pPr>
            <a:r>
              <a:rPr lang="en-US" sz="2400"/>
              <a:t>If watermelons have a recurrence interval of 1000 years, then it is likely that Fall Creek hasn’t had a watermelon in the historic record</a:t>
            </a:r>
          </a:p>
          <a:p>
            <a:pPr lvl="1">
              <a:lnSpc>
                <a:spcPct val="80000"/>
              </a:lnSpc>
            </a:pPr>
            <a:r>
              <a:rPr lang="en-US" sz="2000"/>
              <a:t>Could look for watermelons in other locations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 calcmode="lin" valueType="num">
                                      <p:cBhvr additive="base">
                                        <p:cTn id="7" dur="500" fill="hold"/>
                                        <p:tgtEl>
                                          <p:spTgt spid="983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83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8307">
                                            <p:txEl>
                                              <p:pRg st="1" end="1"/>
                                            </p:txEl>
                                          </p:spTgt>
                                        </p:tgtEl>
                                        <p:attrNameLst>
                                          <p:attrName>style.visibility</p:attrName>
                                        </p:attrNameLst>
                                      </p:cBhvr>
                                      <p:to>
                                        <p:strVal val="visible"/>
                                      </p:to>
                                    </p:set>
                                    <p:anim calcmode="lin" valueType="num">
                                      <p:cBhvr additive="base">
                                        <p:cTn id="13" dur="500" fill="hold"/>
                                        <p:tgtEl>
                                          <p:spTgt spid="983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83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8307">
                                            <p:txEl>
                                              <p:pRg st="2" end="2"/>
                                            </p:txEl>
                                          </p:spTgt>
                                        </p:tgtEl>
                                        <p:attrNameLst>
                                          <p:attrName>style.visibility</p:attrName>
                                        </p:attrNameLst>
                                      </p:cBhvr>
                                      <p:to>
                                        <p:strVal val="visible"/>
                                      </p:to>
                                    </p:set>
                                    <p:anim calcmode="lin" valueType="num">
                                      <p:cBhvr additive="base">
                                        <p:cTn id="19" dur="500" fill="hold"/>
                                        <p:tgtEl>
                                          <p:spTgt spid="983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83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8307">
                                            <p:txEl>
                                              <p:pRg st="3" end="3"/>
                                            </p:txEl>
                                          </p:spTgt>
                                        </p:tgtEl>
                                        <p:attrNameLst>
                                          <p:attrName>style.visibility</p:attrName>
                                        </p:attrNameLst>
                                      </p:cBhvr>
                                      <p:to>
                                        <p:strVal val="visible"/>
                                      </p:to>
                                    </p:set>
                                    <p:anim calcmode="lin" valueType="num">
                                      <p:cBhvr additive="base">
                                        <p:cTn id="25" dur="500" fill="hold"/>
                                        <p:tgtEl>
                                          <p:spTgt spid="9830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83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8307">
                                            <p:txEl>
                                              <p:pRg st="4" end="4"/>
                                            </p:txEl>
                                          </p:spTgt>
                                        </p:tgtEl>
                                        <p:attrNameLst>
                                          <p:attrName>style.visibility</p:attrName>
                                        </p:attrNameLst>
                                      </p:cBhvr>
                                      <p:to>
                                        <p:strVal val="visible"/>
                                      </p:to>
                                    </p:set>
                                    <p:anim calcmode="lin" valueType="num">
                                      <p:cBhvr additive="base">
                                        <p:cTn id="31" dur="500" fill="hold"/>
                                        <p:tgtEl>
                                          <p:spTgt spid="9830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83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8307">
                                            <p:txEl>
                                              <p:pRg st="5" end="5"/>
                                            </p:txEl>
                                          </p:spTgt>
                                        </p:tgtEl>
                                        <p:attrNameLst>
                                          <p:attrName>style.visibility</p:attrName>
                                        </p:attrNameLst>
                                      </p:cBhvr>
                                      <p:to>
                                        <p:strVal val="visible"/>
                                      </p:to>
                                    </p:set>
                                    <p:anim calcmode="lin" valueType="num">
                                      <p:cBhvr additive="base">
                                        <p:cTn id="37" dur="500" fill="hold"/>
                                        <p:tgtEl>
                                          <p:spTgt spid="9830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83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8307">
                                            <p:txEl>
                                              <p:pRg st="6" end="6"/>
                                            </p:txEl>
                                          </p:spTgt>
                                        </p:tgtEl>
                                        <p:attrNameLst>
                                          <p:attrName>style.visibility</p:attrName>
                                        </p:attrNameLst>
                                      </p:cBhvr>
                                      <p:to>
                                        <p:strVal val="visible"/>
                                      </p:to>
                                    </p:set>
                                    <p:anim calcmode="lin" valueType="num">
                                      <p:cBhvr additive="base">
                                        <p:cTn id="43" dur="500" fill="hold"/>
                                        <p:tgtEl>
                                          <p:spTgt spid="9830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830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8307">
                                            <p:txEl>
                                              <p:pRg st="7" end="7"/>
                                            </p:txEl>
                                          </p:spTgt>
                                        </p:tgtEl>
                                        <p:attrNameLst>
                                          <p:attrName>style.visibility</p:attrName>
                                        </p:attrNameLst>
                                      </p:cBhvr>
                                      <p:to>
                                        <p:strVal val="visible"/>
                                      </p:to>
                                    </p:set>
                                    <p:anim calcmode="lin" valueType="num">
                                      <p:cBhvr additive="base">
                                        <p:cTn id="49" dur="500" fill="hold"/>
                                        <p:tgtEl>
                                          <p:spTgt spid="9830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830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8307">
                                            <p:txEl>
                                              <p:pRg st="8" end="8"/>
                                            </p:txEl>
                                          </p:spTgt>
                                        </p:tgtEl>
                                        <p:attrNameLst>
                                          <p:attrName>style.visibility</p:attrName>
                                        </p:attrNameLst>
                                      </p:cBhvr>
                                      <p:to>
                                        <p:strVal val="visible"/>
                                      </p:to>
                                    </p:set>
                                    <p:anim calcmode="lin" valueType="num">
                                      <p:cBhvr additive="base">
                                        <p:cTn id="55" dur="500" fill="hold"/>
                                        <p:tgtEl>
                                          <p:spTgt spid="9830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830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8307">
                                            <p:txEl>
                                              <p:pRg st="9" end="9"/>
                                            </p:txEl>
                                          </p:spTgt>
                                        </p:tgtEl>
                                        <p:attrNameLst>
                                          <p:attrName>style.visibility</p:attrName>
                                        </p:attrNameLst>
                                      </p:cBhvr>
                                      <p:to>
                                        <p:strVal val="visible"/>
                                      </p:to>
                                    </p:set>
                                    <p:anim calcmode="lin" valueType="num">
                                      <p:cBhvr additive="base">
                                        <p:cTn id="61" dur="500" fill="hold"/>
                                        <p:tgtEl>
                                          <p:spTgt spid="9830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830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bldLvl="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a:effectLst/>
        </p:spPr>
        <p:txBody>
          <a:bodyPr lIns="90488" tIns="44450" rIns="90488" bIns="44450" anchor="b"/>
          <a:lstStyle/>
          <a:p>
            <a:r>
              <a:rPr lang="en-US"/>
              <a:t>Extreme Events</a:t>
            </a:r>
          </a:p>
        </p:txBody>
      </p:sp>
      <p:sp>
        <p:nvSpPr>
          <p:cNvPr id="25603" name="Rectangle 3"/>
          <p:cNvSpPr>
            <a:spLocks noGrp="1" noChangeArrowheads="1"/>
          </p:cNvSpPr>
          <p:nvPr>
            <p:ph type="body" idx="1"/>
          </p:nvPr>
        </p:nvSpPr>
        <p:spPr>
          <a:noFill/>
          <a:ln/>
        </p:spPr>
        <p:txBody>
          <a:bodyPr lIns="90488" tIns="44450" rIns="90488" bIns="44450"/>
          <a:lstStyle/>
          <a:p>
            <a:pPr>
              <a:lnSpc>
                <a:spcPct val="90000"/>
              </a:lnSpc>
            </a:pPr>
            <a:r>
              <a:rPr lang="en-US"/>
              <a:t>Low probability of failure requires the probability of failure in one year to be very very low</a:t>
            </a:r>
          </a:p>
          <a:p>
            <a:pPr>
              <a:lnSpc>
                <a:spcPct val="90000"/>
              </a:lnSpc>
            </a:pPr>
            <a:r>
              <a:rPr lang="en-US"/>
              <a:t>The design event has most likely not occurred in the historic record</a:t>
            </a:r>
          </a:p>
          <a:p>
            <a:pPr>
              <a:lnSpc>
                <a:spcPct val="90000"/>
              </a:lnSpc>
            </a:pPr>
            <a:r>
              <a:rPr lang="en-US"/>
              <a:t>Nuclear power plant on bank of river</a:t>
            </a:r>
          </a:p>
          <a:p>
            <a:pPr lvl="1">
              <a:lnSpc>
                <a:spcPct val="90000"/>
              </a:lnSpc>
            </a:pPr>
            <a:r>
              <a:rPr lang="en-US"/>
              <a:t>Designed for flood with 100,000 year return period, but have observations for 100 years</a:t>
            </a:r>
          </a:p>
          <a:p>
            <a:pPr>
              <a:lnSpc>
                <a:spcPct val="90000"/>
              </a:lnSpc>
            </a:pPr>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a:ln/>
          <a:effectLst/>
        </p:spPr>
        <p:txBody>
          <a:bodyPr lIns="90488" tIns="44450" rIns="90488" bIns="44450" anchor="b"/>
          <a:lstStyle/>
          <a:p>
            <a:r>
              <a:rPr lang="en-US"/>
              <a:t>Hydrology</a:t>
            </a:r>
          </a:p>
        </p:txBody>
      </p:sp>
      <p:grpSp>
        <p:nvGrpSpPr>
          <p:cNvPr id="4099" name="Group 3"/>
          <p:cNvGrpSpPr>
            <a:grpSpLocks/>
          </p:cNvGrpSpPr>
          <p:nvPr/>
        </p:nvGrpSpPr>
        <p:grpSpPr bwMode="auto">
          <a:xfrm>
            <a:off x="4533900" y="1976438"/>
            <a:ext cx="4095750" cy="2235200"/>
            <a:chOff x="2820" y="813"/>
            <a:chExt cx="2580" cy="1408"/>
          </a:xfrm>
        </p:grpSpPr>
        <p:graphicFrame>
          <p:nvGraphicFramePr>
            <p:cNvPr id="4100" name="Object 4"/>
            <p:cNvGraphicFramePr>
              <a:graphicFrameLocks noChangeAspect="1"/>
            </p:cNvGraphicFramePr>
            <p:nvPr/>
          </p:nvGraphicFramePr>
          <p:xfrm>
            <a:off x="2820" y="998"/>
            <a:ext cx="1632" cy="1164"/>
          </p:xfrm>
          <a:graphic>
            <a:graphicData uri="http://schemas.openxmlformats.org/presentationml/2006/ole">
              <p:oleObj spid="_x0000_s4100" name="Clip" r:id="rId3" imgW="1180800" imgH="1200240" progId="MS_ClipArt_Gallery.2">
                <p:embed/>
              </p:oleObj>
            </a:graphicData>
          </a:graphic>
        </p:graphicFrame>
        <p:graphicFrame>
          <p:nvGraphicFramePr>
            <p:cNvPr id="4101" name="Object 5"/>
            <p:cNvGraphicFramePr>
              <a:graphicFrameLocks noChangeAspect="1"/>
            </p:cNvGraphicFramePr>
            <p:nvPr/>
          </p:nvGraphicFramePr>
          <p:xfrm>
            <a:off x="3999" y="813"/>
            <a:ext cx="1401" cy="1408"/>
          </p:xfrm>
          <a:graphic>
            <a:graphicData uri="http://schemas.openxmlformats.org/presentationml/2006/ole">
              <p:oleObj spid="_x0000_s4101" name="Clip" r:id="rId4" imgW="1195200" imgH="1202400" progId="MS_ClipArt_Gallery.2">
                <p:embed/>
              </p:oleObj>
            </a:graphicData>
          </a:graphic>
        </p:graphicFrame>
      </p:grpSp>
      <p:grpSp>
        <p:nvGrpSpPr>
          <p:cNvPr id="4102" name="Group 6"/>
          <p:cNvGrpSpPr>
            <a:grpSpLocks/>
          </p:cNvGrpSpPr>
          <p:nvPr/>
        </p:nvGrpSpPr>
        <p:grpSpPr bwMode="auto">
          <a:xfrm>
            <a:off x="3843338" y="3386138"/>
            <a:ext cx="5299075" cy="1987550"/>
            <a:chOff x="2421" y="2133"/>
            <a:chExt cx="3338" cy="1252"/>
          </a:xfrm>
        </p:grpSpPr>
        <p:graphicFrame>
          <p:nvGraphicFramePr>
            <p:cNvPr id="4103" name="Object 7"/>
            <p:cNvGraphicFramePr>
              <a:graphicFrameLocks noChangeAspect="1"/>
            </p:cNvGraphicFramePr>
            <p:nvPr/>
          </p:nvGraphicFramePr>
          <p:xfrm>
            <a:off x="3082" y="2155"/>
            <a:ext cx="302" cy="801"/>
          </p:xfrm>
          <a:graphic>
            <a:graphicData uri="http://schemas.openxmlformats.org/presentationml/2006/ole">
              <p:oleObj spid="_x0000_s4103" name="Clip" r:id="rId5" imgW="3130920" imgH="3468960" progId="MS_ClipArt_Gallery.2">
                <p:embed/>
              </p:oleObj>
            </a:graphicData>
          </a:graphic>
        </p:graphicFrame>
        <p:sp>
          <p:nvSpPr>
            <p:cNvPr id="4104" name="Freeform 8"/>
            <p:cNvSpPr>
              <a:spLocks/>
            </p:cNvSpPr>
            <p:nvPr/>
          </p:nvSpPr>
          <p:spPr bwMode="auto">
            <a:xfrm>
              <a:off x="2749" y="2902"/>
              <a:ext cx="461" cy="80"/>
            </a:xfrm>
            <a:custGeom>
              <a:avLst/>
              <a:gdLst/>
              <a:ahLst/>
              <a:cxnLst>
                <a:cxn ang="0">
                  <a:pos x="0" y="0"/>
                </a:cxn>
                <a:cxn ang="0">
                  <a:pos x="397" y="0"/>
                </a:cxn>
                <a:cxn ang="0">
                  <a:pos x="199" y="64"/>
                </a:cxn>
                <a:cxn ang="0">
                  <a:pos x="0" y="0"/>
                </a:cxn>
              </a:cxnLst>
              <a:rect l="0" t="0" r="r" b="b"/>
              <a:pathLst>
                <a:path w="397" h="64">
                  <a:moveTo>
                    <a:pt x="0" y="0"/>
                  </a:moveTo>
                  <a:cubicBezTo>
                    <a:pt x="351" y="0"/>
                    <a:pt x="50" y="0"/>
                    <a:pt x="397" y="0"/>
                  </a:cubicBezTo>
                  <a:cubicBezTo>
                    <a:pt x="322" y="20"/>
                    <a:pt x="265" y="64"/>
                    <a:pt x="199" y="64"/>
                  </a:cubicBezTo>
                  <a:cubicBezTo>
                    <a:pt x="133" y="64"/>
                    <a:pt x="41" y="13"/>
                    <a:pt x="0" y="0"/>
                  </a:cubicBezTo>
                  <a:close/>
                </a:path>
              </a:pathLst>
            </a:custGeom>
            <a:solidFill>
              <a:schemeClr val="hlink"/>
            </a:solidFill>
            <a:ln w="12700" cap="flat" cmpd="sng">
              <a:noFill/>
              <a:prstDash val="solid"/>
              <a:round/>
              <a:headEnd type="none" w="lg" len="med"/>
              <a:tailEnd type="none" w="lg" len="med"/>
            </a:ln>
            <a:effectLst/>
          </p:spPr>
          <p:txBody>
            <a:bodyPr anchor="ctr">
              <a:spAutoFit/>
            </a:bodyPr>
            <a:lstStyle/>
            <a:p>
              <a:endParaRPr lang="en-US"/>
            </a:p>
          </p:txBody>
        </p:sp>
        <p:sp>
          <p:nvSpPr>
            <p:cNvPr id="4105" name="Freeform 9"/>
            <p:cNvSpPr>
              <a:spLocks/>
            </p:cNvSpPr>
            <p:nvPr/>
          </p:nvSpPr>
          <p:spPr bwMode="auto">
            <a:xfrm>
              <a:off x="4316" y="3232"/>
              <a:ext cx="632" cy="138"/>
            </a:xfrm>
            <a:custGeom>
              <a:avLst/>
              <a:gdLst/>
              <a:ahLst/>
              <a:cxnLst>
                <a:cxn ang="0">
                  <a:pos x="0" y="0"/>
                </a:cxn>
                <a:cxn ang="0">
                  <a:pos x="632" y="0"/>
                </a:cxn>
                <a:cxn ang="0">
                  <a:pos x="249" y="138"/>
                </a:cxn>
                <a:cxn ang="0">
                  <a:pos x="0" y="0"/>
                </a:cxn>
              </a:cxnLst>
              <a:rect l="0" t="0" r="r" b="b"/>
              <a:pathLst>
                <a:path w="632" h="138">
                  <a:moveTo>
                    <a:pt x="0" y="0"/>
                  </a:moveTo>
                  <a:cubicBezTo>
                    <a:pt x="505" y="0"/>
                    <a:pt x="133" y="0"/>
                    <a:pt x="632" y="0"/>
                  </a:cubicBezTo>
                  <a:cubicBezTo>
                    <a:pt x="525" y="56"/>
                    <a:pt x="354" y="138"/>
                    <a:pt x="249" y="138"/>
                  </a:cubicBezTo>
                  <a:cubicBezTo>
                    <a:pt x="144" y="138"/>
                    <a:pt x="95" y="93"/>
                    <a:pt x="0" y="0"/>
                  </a:cubicBezTo>
                  <a:close/>
                </a:path>
              </a:pathLst>
            </a:custGeom>
            <a:solidFill>
              <a:schemeClr val="hlink"/>
            </a:solidFill>
            <a:ln w="12700" cap="flat" cmpd="sng">
              <a:noFill/>
              <a:prstDash val="solid"/>
              <a:round/>
              <a:headEnd type="none" w="lg" len="med"/>
              <a:tailEnd type="none" w="lg" len="med"/>
            </a:ln>
            <a:effectLst/>
          </p:spPr>
          <p:txBody>
            <a:bodyPr anchor="ctr">
              <a:spAutoFit/>
            </a:bodyPr>
            <a:lstStyle/>
            <a:p>
              <a:endParaRPr lang="en-US"/>
            </a:p>
          </p:txBody>
        </p:sp>
        <p:graphicFrame>
          <p:nvGraphicFramePr>
            <p:cNvPr id="4106" name="Object 10"/>
            <p:cNvGraphicFramePr>
              <a:graphicFrameLocks noChangeAspect="1"/>
            </p:cNvGraphicFramePr>
            <p:nvPr/>
          </p:nvGraphicFramePr>
          <p:xfrm>
            <a:off x="3436" y="2328"/>
            <a:ext cx="847" cy="720"/>
          </p:xfrm>
          <a:graphic>
            <a:graphicData uri="http://schemas.openxmlformats.org/presentationml/2006/ole">
              <p:oleObj spid="_x0000_s4106" name="Clip" r:id="rId6" imgW="4062240" imgH="3452400" progId="MS_ClipArt_Gallery.2">
                <p:embed/>
              </p:oleObj>
            </a:graphicData>
          </a:graphic>
        </p:graphicFrame>
        <p:graphicFrame>
          <p:nvGraphicFramePr>
            <p:cNvPr id="4107" name="Object 11"/>
            <p:cNvGraphicFramePr>
              <a:graphicFrameLocks noChangeAspect="1"/>
            </p:cNvGraphicFramePr>
            <p:nvPr/>
          </p:nvGraphicFramePr>
          <p:xfrm>
            <a:off x="3078" y="2133"/>
            <a:ext cx="606" cy="847"/>
          </p:xfrm>
          <a:graphic>
            <a:graphicData uri="http://schemas.openxmlformats.org/presentationml/2006/ole">
              <p:oleObj spid="_x0000_s4107" name="Clip" r:id="rId7" imgW="2481840" imgH="3467520" progId="MS_ClipArt_Gallery.2">
                <p:embed/>
              </p:oleObj>
            </a:graphicData>
          </a:graphic>
        </p:graphicFrame>
        <p:graphicFrame>
          <p:nvGraphicFramePr>
            <p:cNvPr id="4108" name="Object 12"/>
            <p:cNvGraphicFramePr>
              <a:graphicFrameLocks noChangeAspect="1"/>
            </p:cNvGraphicFramePr>
            <p:nvPr/>
          </p:nvGraphicFramePr>
          <p:xfrm>
            <a:off x="5069" y="2253"/>
            <a:ext cx="637" cy="927"/>
          </p:xfrm>
          <a:graphic>
            <a:graphicData uri="http://schemas.openxmlformats.org/presentationml/2006/ole">
              <p:oleObj spid="_x0000_s4108" name="Clip" r:id="rId8" imgW="2382480" imgH="3468960" progId="MS_ClipArt_Gallery.2">
                <p:embed/>
              </p:oleObj>
            </a:graphicData>
          </a:graphic>
        </p:graphicFrame>
        <p:sp>
          <p:nvSpPr>
            <p:cNvPr id="4109" name="Freeform 13"/>
            <p:cNvSpPr>
              <a:spLocks/>
            </p:cNvSpPr>
            <p:nvPr/>
          </p:nvSpPr>
          <p:spPr bwMode="auto">
            <a:xfrm>
              <a:off x="2421" y="2770"/>
              <a:ext cx="3338" cy="615"/>
            </a:xfrm>
            <a:custGeom>
              <a:avLst/>
              <a:gdLst/>
              <a:ahLst/>
              <a:cxnLst>
                <a:cxn ang="0">
                  <a:pos x="0" y="0"/>
                </a:cxn>
                <a:cxn ang="0">
                  <a:pos x="523" y="208"/>
                </a:cxn>
                <a:cxn ang="0">
                  <a:pos x="823" y="169"/>
                </a:cxn>
                <a:cxn ang="0">
                  <a:pos x="1676" y="339"/>
                </a:cxn>
                <a:cxn ang="0">
                  <a:pos x="2122" y="600"/>
                </a:cxn>
                <a:cxn ang="0">
                  <a:pos x="2661" y="431"/>
                </a:cxn>
                <a:cxn ang="0">
                  <a:pos x="3230" y="392"/>
                </a:cxn>
                <a:cxn ang="0">
                  <a:pos x="3307" y="354"/>
                </a:cxn>
              </a:cxnLst>
              <a:rect l="0" t="0" r="r" b="b"/>
              <a:pathLst>
                <a:path w="3338" h="615">
                  <a:moveTo>
                    <a:pt x="0" y="0"/>
                  </a:moveTo>
                  <a:cubicBezTo>
                    <a:pt x="193" y="90"/>
                    <a:pt x="386" y="180"/>
                    <a:pt x="523" y="208"/>
                  </a:cubicBezTo>
                  <a:cubicBezTo>
                    <a:pt x="660" y="236"/>
                    <a:pt x="631" y="147"/>
                    <a:pt x="823" y="169"/>
                  </a:cubicBezTo>
                  <a:cubicBezTo>
                    <a:pt x="1015" y="191"/>
                    <a:pt x="1459" y="267"/>
                    <a:pt x="1676" y="339"/>
                  </a:cubicBezTo>
                  <a:cubicBezTo>
                    <a:pt x="1893" y="411"/>
                    <a:pt x="1958" y="585"/>
                    <a:pt x="2122" y="600"/>
                  </a:cubicBezTo>
                  <a:cubicBezTo>
                    <a:pt x="2286" y="615"/>
                    <a:pt x="2476" y="466"/>
                    <a:pt x="2661" y="431"/>
                  </a:cubicBezTo>
                  <a:cubicBezTo>
                    <a:pt x="2846" y="396"/>
                    <a:pt x="3122" y="405"/>
                    <a:pt x="3230" y="392"/>
                  </a:cubicBezTo>
                  <a:cubicBezTo>
                    <a:pt x="3338" y="379"/>
                    <a:pt x="3322" y="366"/>
                    <a:pt x="3307" y="354"/>
                  </a:cubicBezTo>
                </a:path>
              </a:pathLst>
            </a:custGeom>
            <a:noFill/>
            <a:ln w="57150" cap="flat" cmpd="sng">
              <a:solidFill>
                <a:schemeClr val="accent1"/>
              </a:solidFill>
              <a:prstDash val="solid"/>
              <a:round/>
              <a:headEnd type="none" w="lg" len="med"/>
              <a:tailEnd type="none" w="lg" len="med"/>
            </a:ln>
            <a:effectLst/>
          </p:spPr>
          <p:txBody>
            <a:bodyPr wrap="none" anchor="ctr">
              <a:spAutoFit/>
            </a:bodyPr>
            <a:lstStyle/>
            <a:p>
              <a:endParaRPr lang="en-US"/>
            </a:p>
          </p:txBody>
        </p:sp>
        <p:sp>
          <p:nvSpPr>
            <p:cNvPr id="4110" name="Freeform 14"/>
            <p:cNvSpPr>
              <a:spLocks/>
            </p:cNvSpPr>
            <p:nvPr/>
          </p:nvSpPr>
          <p:spPr bwMode="auto">
            <a:xfrm>
              <a:off x="3132" y="2904"/>
              <a:ext cx="1200" cy="320"/>
            </a:xfrm>
            <a:custGeom>
              <a:avLst/>
              <a:gdLst/>
              <a:ahLst/>
              <a:cxnLst>
                <a:cxn ang="0">
                  <a:pos x="0" y="0"/>
                </a:cxn>
                <a:cxn ang="0">
                  <a:pos x="672" y="104"/>
                </a:cxn>
                <a:cxn ang="0">
                  <a:pos x="1040" y="208"/>
                </a:cxn>
                <a:cxn ang="0">
                  <a:pos x="1200" y="320"/>
                </a:cxn>
              </a:cxnLst>
              <a:rect l="0" t="0" r="r" b="b"/>
              <a:pathLst>
                <a:path w="1200" h="320">
                  <a:moveTo>
                    <a:pt x="0" y="0"/>
                  </a:moveTo>
                  <a:cubicBezTo>
                    <a:pt x="249" y="34"/>
                    <a:pt x="499" y="69"/>
                    <a:pt x="672" y="104"/>
                  </a:cubicBezTo>
                  <a:cubicBezTo>
                    <a:pt x="845" y="139"/>
                    <a:pt x="952" y="172"/>
                    <a:pt x="1040" y="208"/>
                  </a:cubicBezTo>
                  <a:cubicBezTo>
                    <a:pt x="1128" y="244"/>
                    <a:pt x="1164" y="282"/>
                    <a:pt x="1200" y="320"/>
                  </a:cubicBezTo>
                </a:path>
              </a:pathLst>
            </a:custGeom>
            <a:noFill/>
            <a:ln w="38100" cap="flat" cmpd="sng">
              <a:solidFill>
                <a:schemeClr val="hlink"/>
              </a:solidFill>
              <a:prstDash val="solid"/>
              <a:round/>
              <a:headEnd type="none" w="lg" len="med"/>
              <a:tailEnd type="none" w="lg" len="med"/>
            </a:ln>
            <a:effectLst/>
          </p:spPr>
          <p:txBody>
            <a:bodyPr wrap="none" anchor="ctr">
              <a:spAutoFit/>
            </a:bodyPr>
            <a:lstStyle/>
            <a:p>
              <a:endParaRPr lang="en-US"/>
            </a:p>
          </p:txBody>
        </p:sp>
      </p:grpSp>
      <p:sp>
        <p:nvSpPr>
          <p:cNvPr id="4111" name="Rectangle 15"/>
          <p:cNvSpPr>
            <a:spLocks noGrp="1" noChangeArrowheads="1"/>
          </p:cNvSpPr>
          <p:nvPr>
            <p:ph type="body" idx="1"/>
          </p:nvPr>
        </p:nvSpPr>
        <p:spPr>
          <a:xfrm>
            <a:off x="0" y="1651000"/>
            <a:ext cx="5969000" cy="4114800"/>
          </a:xfrm>
          <a:noFill/>
          <a:ln/>
        </p:spPr>
        <p:txBody>
          <a:bodyPr lIns="90488" tIns="44450" rIns="90488" bIns="44450"/>
          <a:lstStyle/>
          <a:p>
            <a:pPr>
              <a:lnSpc>
                <a:spcPct val="90000"/>
              </a:lnSpc>
            </a:pPr>
            <a:r>
              <a:rPr lang="en-US" sz="2800"/>
              <a:t>Meteorology</a:t>
            </a:r>
          </a:p>
          <a:p>
            <a:pPr lvl="1">
              <a:lnSpc>
                <a:spcPct val="90000"/>
              </a:lnSpc>
            </a:pPr>
            <a:r>
              <a:rPr lang="en-US" sz="2400"/>
              <a:t>Study of the atmosphere including weather and climate</a:t>
            </a:r>
          </a:p>
          <a:p>
            <a:pPr>
              <a:lnSpc>
                <a:spcPct val="90000"/>
              </a:lnSpc>
            </a:pPr>
            <a:r>
              <a:rPr lang="en-US" sz="2800"/>
              <a:t>Surface water hydrology</a:t>
            </a:r>
          </a:p>
          <a:p>
            <a:pPr lvl="1">
              <a:lnSpc>
                <a:spcPct val="90000"/>
              </a:lnSpc>
            </a:pPr>
            <a:r>
              <a:rPr lang="en-US" sz="2400"/>
              <a:t>Flow and occurrence of </a:t>
            </a:r>
            <a:br>
              <a:rPr lang="en-US" sz="2400"/>
            </a:br>
            <a:r>
              <a:rPr lang="en-US" sz="2400"/>
              <a:t>water on the surface </a:t>
            </a:r>
            <a:br>
              <a:rPr lang="en-US" sz="2400"/>
            </a:br>
            <a:r>
              <a:rPr lang="en-US" sz="2400"/>
              <a:t>of the earth</a:t>
            </a:r>
          </a:p>
          <a:p>
            <a:pPr>
              <a:lnSpc>
                <a:spcPct val="90000"/>
              </a:lnSpc>
            </a:pPr>
            <a:r>
              <a:rPr lang="en-US" sz="2800"/>
              <a:t>Hydrogeology</a:t>
            </a:r>
          </a:p>
          <a:p>
            <a:pPr lvl="1">
              <a:lnSpc>
                <a:spcPct val="90000"/>
              </a:lnSpc>
            </a:pPr>
            <a:r>
              <a:rPr lang="en-US" sz="2400"/>
              <a:t>Flow and occurrence </a:t>
            </a:r>
            <a:br>
              <a:rPr lang="en-US" sz="2400"/>
            </a:br>
            <a:r>
              <a:rPr lang="en-US" sz="2400"/>
              <a:t>of ground water</a:t>
            </a:r>
          </a:p>
        </p:txBody>
      </p:sp>
      <p:grpSp>
        <p:nvGrpSpPr>
          <p:cNvPr id="4112" name="Group 16"/>
          <p:cNvGrpSpPr>
            <a:grpSpLocks/>
          </p:cNvGrpSpPr>
          <p:nvPr/>
        </p:nvGrpSpPr>
        <p:grpSpPr bwMode="auto">
          <a:xfrm>
            <a:off x="3829050" y="4406900"/>
            <a:ext cx="5314950" cy="1955800"/>
            <a:chOff x="2412" y="2776"/>
            <a:chExt cx="3348" cy="1232"/>
          </a:xfrm>
        </p:grpSpPr>
        <p:sp>
          <p:nvSpPr>
            <p:cNvPr id="4113" name="Freeform 17" descr="40%"/>
            <p:cNvSpPr>
              <a:spLocks/>
            </p:cNvSpPr>
            <p:nvPr/>
          </p:nvSpPr>
          <p:spPr bwMode="auto">
            <a:xfrm>
              <a:off x="2412" y="2776"/>
              <a:ext cx="3348" cy="1232"/>
            </a:xfrm>
            <a:custGeom>
              <a:avLst/>
              <a:gdLst/>
              <a:ahLst/>
              <a:cxnLst>
                <a:cxn ang="0">
                  <a:pos x="3288" y="1224"/>
                </a:cxn>
                <a:cxn ang="0">
                  <a:pos x="8" y="1216"/>
                </a:cxn>
                <a:cxn ang="0">
                  <a:pos x="16" y="0"/>
                </a:cxn>
                <a:cxn ang="0">
                  <a:pos x="539" y="216"/>
                </a:cxn>
                <a:cxn ang="0">
                  <a:pos x="839" y="177"/>
                </a:cxn>
                <a:cxn ang="0">
                  <a:pos x="1692" y="347"/>
                </a:cxn>
                <a:cxn ang="0">
                  <a:pos x="2138" y="608"/>
                </a:cxn>
                <a:cxn ang="0">
                  <a:pos x="2677" y="439"/>
                </a:cxn>
                <a:cxn ang="0">
                  <a:pos x="3246" y="400"/>
                </a:cxn>
                <a:cxn ang="0">
                  <a:pos x="3288" y="376"/>
                </a:cxn>
                <a:cxn ang="0">
                  <a:pos x="3288" y="1232"/>
                </a:cxn>
                <a:cxn ang="0">
                  <a:pos x="3288" y="1224"/>
                </a:cxn>
              </a:cxnLst>
              <a:rect l="0" t="0" r="r" b="b"/>
              <a:pathLst>
                <a:path w="3348" h="1232">
                  <a:moveTo>
                    <a:pt x="3288" y="1224"/>
                  </a:moveTo>
                  <a:cubicBezTo>
                    <a:pt x="2741" y="1221"/>
                    <a:pt x="720" y="1224"/>
                    <a:pt x="8" y="1216"/>
                  </a:cubicBezTo>
                  <a:cubicBezTo>
                    <a:pt x="24" y="264"/>
                    <a:pt x="0" y="632"/>
                    <a:pt x="16" y="0"/>
                  </a:cubicBezTo>
                  <a:cubicBezTo>
                    <a:pt x="184" y="64"/>
                    <a:pt x="402" y="187"/>
                    <a:pt x="539" y="216"/>
                  </a:cubicBezTo>
                  <a:cubicBezTo>
                    <a:pt x="676" y="245"/>
                    <a:pt x="647" y="155"/>
                    <a:pt x="839" y="177"/>
                  </a:cubicBezTo>
                  <a:cubicBezTo>
                    <a:pt x="1031" y="199"/>
                    <a:pt x="1475" y="275"/>
                    <a:pt x="1692" y="347"/>
                  </a:cubicBezTo>
                  <a:cubicBezTo>
                    <a:pt x="1909" y="419"/>
                    <a:pt x="1974" y="593"/>
                    <a:pt x="2138" y="608"/>
                  </a:cubicBezTo>
                  <a:cubicBezTo>
                    <a:pt x="2302" y="623"/>
                    <a:pt x="2492" y="474"/>
                    <a:pt x="2677" y="439"/>
                  </a:cubicBezTo>
                  <a:cubicBezTo>
                    <a:pt x="2862" y="404"/>
                    <a:pt x="3144" y="410"/>
                    <a:pt x="3246" y="400"/>
                  </a:cubicBezTo>
                  <a:cubicBezTo>
                    <a:pt x="3348" y="390"/>
                    <a:pt x="3281" y="237"/>
                    <a:pt x="3288" y="376"/>
                  </a:cubicBezTo>
                  <a:cubicBezTo>
                    <a:pt x="3295" y="515"/>
                    <a:pt x="3288" y="1054"/>
                    <a:pt x="3288" y="1232"/>
                  </a:cubicBezTo>
                  <a:lnTo>
                    <a:pt x="3288" y="1224"/>
                  </a:lnTo>
                  <a:close/>
                </a:path>
              </a:pathLst>
            </a:custGeom>
            <a:pattFill prst="pct40">
              <a:fgClr>
                <a:schemeClr val="bg1"/>
              </a:fgClr>
              <a:bgClr>
                <a:schemeClr val="accent2"/>
              </a:bgClr>
            </a:pattFill>
            <a:ln w="57150" cap="flat" cmpd="sng">
              <a:noFill/>
              <a:prstDash val="solid"/>
              <a:round/>
              <a:headEnd type="none" w="lg" len="med"/>
              <a:tailEnd type="none" w="lg" len="med"/>
            </a:ln>
            <a:effectLst/>
          </p:spPr>
          <p:txBody>
            <a:bodyPr wrap="none" anchor="ctr">
              <a:spAutoFit/>
            </a:bodyPr>
            <a:lstStyle/>
            <a:p>
              <a:endParaRPr lang="en-US"/>
            </a:p>
          </p:txBody>
        </p:sp>
        <p:grpSp>
          <p:nvGrpSpPr>
            <p:cNvPr id="4114" name="Group 18"/>
            <p:cNvGrpSpPr>
              <a:grpSpLocks/>
            </p:cNvGrpSpPr>
            <p:nvPr/>
          </p:nvGrpSpPr>
          <p:grpSpPr bwMode="auto">
            <a:xfrm>
              <a:off x="2772" y="2928"/>
              <a:ext cx="2880" cy="736"/>
              <a:chOff x="2736" y="2496"/>
              <a:chExt cx="2880" cy="736"/>
            </a:xfrm>
          </p:grpSpPr>
          <p:sp>
            <p:nvSpPr>
              <p:cNvPr id="4115" name="Line 19"/>
              <p:cNvSpPr>
                <a:spLocks noChangeShapeType="1"/>
              </p:cNvSpPr>
              <p:nvPr/>
            </p:nvSpPr>
            <p:spPr bwMode="auto">
              <a:xfrm>
                <a:off x="2736" y="2496"/>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4116" name="Line 20"/>
              <p:cNvSpPr>
                <a:spLocks noChangeShapeType="1"/>
              </p:cNvSpPr>
              <p:nvPr/>
            </p:nvSpPr>
            <p:spPr bwMode="auto">
              <a:xfrm>
                <a:off x="2928" y="2576"/>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4117" name="Line 21"/>
              <p:cNvSpPr>
                <a:spLocks noChangeShapeType="1"/>
              </p:cNvSpPr>
              <p:nvPr/>
            </p:nvSpPr>
            <p:spPr bwMode="auto">
              <a:xfrm>
                <a:off x="3120" y="2512"/>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4118" name="Line 22"/>
              <p:cNvSpPr>
                <a:spLocks noChangeShapeType="1"/>
              </p:cNvSpPr>
              <p:nvPr/>
            </p:nvSpPr>
            <p:spPr bwMode="auto">
              <a:xfrm>
                <a:off x="3312" y="2536"/>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4119" name="Line 23"/>
              <p:cNvSpPr>
                <a:spLocks noChangeShapeType="1"/>
              </p:cNvSpPr>
              <p:nvPr/>
            </p:nvSpPr>
            <p:spPr bwMode="auto">
              <a:xfrm>
                <a:off x="3504" y="2576"/>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4120" name="Line 24"/>
              <p:cNvSpPr>
                <a:spLocks noChangeShapeType="1"/>
              </p:cNvSpPr>
              <p:nvPr/>
            </p:nvSpPr>
            <p:spPr bwMode="auto">
              <a:xfrm>
                <a:off x="3696" y="2600"/>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4121" name="Line 25"/>
              <p:cNvSpPr>
                <a:spLocks noChangeShapeType="1"/>
              </p:cNvSpPr>
              <p:nvPr/>
            </p:nvSpPr>
            <p:spPr bwMode="auto">
              <a:xfrm>
                <a:off x="3888" y="2640"/>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4122" name="Line 26"/>
              <p:cNvSpPr>
                <a:spLocks noChangeShapeType="1"/>
              </p:cNvSpPr>
              <p:nvPr/>
            </p:nvSpPr>
            <p:spPr bwMode="auto">
              <a:xfrm>
                <a:off x="4080" y="2696"/>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4123" name="Line 27"/>
              <p:cNvSpPr>
                <a:spLocks noChangeShapeType="1"/>
              </p:cNvSpPr>
              <p:nvPr/>
            </p:nvSpPr>
            <p:spPr bwMode="auto">
              <a:xfrm>
                <a:off x="4272" y="2832"/>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4124" name="Line 28"/>
              <p:cNvSpPr>
                <a:spLocks noChangeShapeType="1"/>
              </p:cNvSpPr>
              <p:nvPr/>
            </p:nvSpPr>
            <p:spPr bwMode="auto">
              <a:xfrm>
                <a:off x="4464" y="2944"/>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4125" name="Line 29"/>
              <p:cNvSpPr>
                <a:spLocks noChangeShapeType="1"/>
              </p:cNvSpPr>
              <p:nvPr/>
            </p:nvSpPr>
            <p:spPr bwMode="auto">
              <a:xfrm>
                <a:off x="4656" y="2928"/>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4126" name="Line 30"/>
              <p:cNvSpPr>
                <a:spLocks noChangeShapeType="1"/>
              </p:cNvSpPr>
              <p:nvPr/>
            </p:nvSpPr>
            <p:spPr bwMode="auto">
              <a:xfrm>
                <a:off x="4848" y="2864"/>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4127" name="Line 31"/>
              <p:cNvSpPr>
                <a:spLocks noChangeShapeType="1"/>
              </p:cNvSpPr>
              <p:nvPr/>
            </p:nvSpPr>
            <p:spPr bwMode="auto">
              <a:xfrm>
                <a:off x="5040" y="2784"/>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4128" name="Line 32"/>
              <p:cNvSpPr>
                <a:spLocks noChangeShapeType="1"/>
              </p:cNvSpPr>
              <p:nvPr/>
            </p:nvSpPr>
            <p:spPr bwMode="auto">
              <a:xfrm>
                <a:off x="5232" y="2768"/>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4129" name="Line 33"/>
              <p:cNvSpPr>
                <a:spLocks noChangeShapeType="1"/>
              </p:cNvSpPr>
              <p:nvPr/>
            </p:nvSpPr>
            <p:spPr bwMode="auto">
              <a:xfrm>
                <a:off x="5424" y="2760"/>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4130" name="Line 34"/>
              <p:cNvSpPr>
                <a:spLocks noChangeShapeType="1"/>
              </p:cNvSpPr>
              <p:nvPr/>
            </p:nvSpPr>
            <p:spPr bwMode="auto">
              <a:xfrm>
                <a:off x="5616" y="2744"/>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grpSp>
        <p:sp>
          <p:nvSpPr>
            <p:cNvPr id="4131" name="Freeform 35"/>
            <p:cNvSpPr>
              <a:spLocks/>
            </p:cNvSpPr>
            <p:nvPr/>
          </p:nvSpPr>
          <p:spPr bwMode="auto">
            <a:xfrm>
              <a:off x="2528" y="2984"/>
              <a:ext cx="1616" cy="831"/>
            </a:xfrm>
            <a:custGeom>
              <a:avLst/>
              <a:gdLst/>
              <a:ahLst/>
              <a:cxnLst>
                <a:cxn ang="0">
                  <a:pos x="0" y="0"/>
                </a:cxn>
                <a:cxn ang="0">
                  <a:pos x="688" y="728"/>
                </a:cxn>
                <a:cxn ang="0">
                  <a:pos x="1616" y="616"/>
                </a:cxn>
              </a:cxnLst>
              <a:rect l="0" t="0" r="r" b="b"/>
              <a:pathLst>
                <a:path w="1616" h="831">
                  <a:moveTo>
                    <a:pt x="0" y="0"/>
                  </a:moveTo>
                  <a:cubicBezTo>
                    <a:pt x="209" y="312"/>
                    <a:pt x="419" y="625"/>
                    <a:pt x="688" y="728"/>
                  </a:cubicBezTo>
                  <a:cubicBezTo>
                    <a:pt x="957" y="831"/>
                    <a:pt x="1286" y="723"/>
                    <a:pt x="1616" y="616"/>
                  </a:cubicBezTo>
                </a:path>
              </a:pathLst>
            </a:custGeom>
            <a:noFill/>
            <a:ln w="38100" cap="flat" cmpd="sng">
              <a:solidFill>
                <a:schemeClr val="hlink"/>
              </a:solidFill>
              <a:prstDash val="solid"/>
              <a:round/>
              <a:headEnd type="none" w="lg" len="med"/>
              <a:tailEnd type="triangle" w="lg" len="med"/>
            </a:ln>
            <a:effectLst/>
          </p:spPr>
          <p:txBody>
            <a:bodyPr wrap="none" anchor="ctr">
              <a:spAutoFit/>
            </a:bodyPr>
            <a:lstStyle/>
            <a:p>
              <a:endParaRPr lang="en-US"/>
            </a:p>
          </p:txBody>
        </p:sp>
      </p:grpSp>
      <p:sp>
        <p:nvSpPr>
          <p:cNvPr id="4132" name="AutoShape 36">
            <a:hlinkClick r:id="rId9" action="ppaction://hlinksldjump" highlightClick="1"/>
          </p:cNvPr>
          <p:cNvSpPr>
            <a:spLocks noChangeArrowheads="1"/>
          </p:cNvSpPr>
          <p:nvPr/>
        </p:nvSpPr>
        <p:spPr bwMode="auto">
          <a:xfrm>
            <a:off x="7380288" y="6334125"/>
            <a:ext cx="1677987" cy="523875"/>
          </a:xfrm>
          <a:prstGeom prst="actionButtonBlank">
            <a:avLst/>
          </a:prstGeom>
          <a:solidFill>
            <a:schemeClr val="hlink"/>
          </a:solidFill>
          <a:ln w="12700">
            <a:solidFill>
              <a:schemeClr val="tx1"/>
            </a:solidFill>
            <a:miter lim="800000"/>
            <a:headEnd type="none" w="lg" len="med"/>
            <a:tailEnd type="none" w="lg" len="med"/>
          </a:ln>
          <a:effectLst/>
        </p:spPr>
        <p:txBody>
          <a:bodyPr wrap="none" anchor="ctr">
            <a:spAutoFit/>
          </a:bodyPr>
          <a:lstStyle/>
          <a:p>
            <a:pPr algn="ctr"/>
            <a:r>
              <a:rPr lang="en-US" sz="2400"/>
              <a:t>Watersheds</a:t>
            </a:r>
          </a:p>
        </p:txBody>
      </p:sp>
      <p:sp>
        <p:nvSpPr>
          <p:cNvPr id="4133" name="Text Box 37"/>
          <p:cNvSpPr txBox="1">
            <a:spLocks noChangeArrowheads="1"/>
          </p:cNvSpPr>
          <p:nvPr/>
        </p:nvSpPr>
        <p:spPr bwMode="auto">
          <a:xfrm>
            <a:off x="0" y="0"/>
            <a:ext cx="962025" cy="519113"/>
          </a:xfrm>
          <a:prstGeom prst="rect">
            <a:avLst/>
          </a:prstGeom>
          <a:noFill/>
          <a:ln w="12700">
            <a:noFill/>
            <a:miter lim="800000"/>
            <a:headEnd type="none" w="lg" len="med"/>
            <a:tailEnd type="none" w="lg" len="med"/>
          </a:ln>
          <a:effectLst/>
        </p:spPr>
        <p:txBody>
          <a:bodyPr>
            <a:spAutoFit/>
          </a:bodyPr>
          <a:lstStyle/>
          <a:p>
            <a:r>
              <a:rPr lang="en-US">
                <a:latin typeface="Symbol" pitchFamily="18" charset="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0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effectLst/>
        </p:spPr>
        <p:txBody>
          <a:bodyPr/>
          <a:lstStyle/>
          <a:p>
            <a:r>
              <a:rPr lang="en-US"/>
              <a:t>Quantifying Extreme Events</a:t>
            </a:r>
          </a:p>
        </p:txBody>
      </p:sp>
      <p:sp>
        <p:nvSpPr>
          <p:cNvPr id="26627" name="Rectangle 3"/>
          <p:cNvSpPr>
            <a:spLocks noGrp="1" noChangeArrowheads="1"/>
          </p:cNvSpPr>
          <p:nvPr>
            <p:ph type="body" idx="1"/>
          </p:nvPr>
        </p:nvSpPr>
        <p:spPr/>
        <p:txBody>
          <a:bodyPr/>
          <a:lstStyle/>
          <a:p>
            <a:pPr>
              <a:lnSpc>
                <a:spcPct val="90000"/>
              </a:lnSpc>
            </a:pPr>
            <a:r>
              <a:rPr lang="en-US" sz="2800"/>
              <a:t>Use stream flow records to describe distribution including skewness and then extrapolate</a:t>
            </a:r>
          </a:p>
          <a:p>
            <a:pPr lvl="1">
              <a:lnSpc>
                <a:spcPct val="90000"/>
              </a:lnSpc>
            </a:pPr>
            <a:r>
              <a:rPr lang="en-US" sz="2400"/>
              <a:t>Adjust gage station flows to project site based on watershed area</a:t>
            </a:r>
          </a:p>
          <a:p>
            <a:pPr lvl="1">
              <a:lnSpc>
                <a:spcPct val="90000"/>
              </a:lnSpc>
            </a:pPr>
            <a:r>
              <a:rPr lang="en-US" sz="2400"/>
              <a:t>Use similar adjacent watersheds if stream flow data is unavailable for the project stream</a:t>
            </a:r>
          </a:p>
          <a:p>
            <a:pPr>
              <a:lnSpc>
                <a:spcPct val="90000"/>
              </a:lnSpc>
            </a:pPr>
            <a:r>
              <a:rPr lang="en-US" sz="2800"/>
              <a:t>Use rainfall data and apply a model to estimate stream flow</a:t>
            </a:r>
          </a:p>
          <a:p>
            <a:pPr lvl="1">
              <a:lnSpc>
                <a:spcPct val="90000"/>
              </a:lnSpc>
            </a:pPr>
            <a:r>
              <a:rPr lang="en-US" sz="2400"/>
              <a:t>Use local rain gage data</a:t>
            </a:r>
          </a:p>
          <a:p>
            <a:pPr lvl="1">
              <a:lnSpc>
                <a:spcPct val="90000"/>
              </a:lnSpc>
            </a:pPr>
            <a:r>
              <a:rPr lang="en-US" sz="2400"/>
              <a:t>Use global maximum precipitation</a:t>
            </a:r>
          </a:p>
          <a:p>
            <a:pPr lvl="1">
              <a:lnSpc>
                <a:spcPct val="90000"/>
              </a:lnSpc>
            </a:pPr>
            <a:r>
              <a:rPr lang="en-US" sz="2400"/>
              <a:t>Estimate probable maximum precipitation for the site</a:t>
            </a:r>
          </a:p>
          <a:p>
            <a:pPr>
              <a:lnSpc>
                <a:spcPct val="90000"/>
              </a:lnSpc>
            </a:pPr>
            <a:endParaRPr lang="en-US" sz="28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effectLst/>
        </p:spPr>
        <p:txBody>
          <a:bodyPr/>
          <a:lstStyle/>
          <a:p>
            <a:r>
              <a:rPr lang="en-US"/>
              <a:t>Extreme Extrapolation</a:t>
            </a:r>
          </a:p>
        </p:txBody>
      </p:sp>
      <p:sp>
        <p:nvSpPr>
          <p:cNvPr id="27651" name="Rectangle 3"/>
          <p:cNvSpPr>
            <a:spLocks noGrp="1" noChangeArrowheads="1"/>
          </p:cNvSpPr>
          <p:nvPr>
            <p:ph type="body" idx="1"/>
          </p:nvPr>
        </p:nvSpPr>
        <p:spPr/>
        <p:txBody>
          <a:bodyPr/>
          <a:lstStyle/>
          <a:p>
            <a:r>
              <a:rPr lang="en-US"/>
              <a:t>We don’t have enough data to really know what the _____ of the distribution looks like</a:t>
            </a:r>
          </a:p>
          <a:p>
            <a:r>
              <a:rPr lang="en-US"/>
              <a:t>Added complications of </a:t>
            </a:r>
          </a:p>
          <a:p>
            <a:pPr lvl="1"/>
            <a:r>
              <a:rPr lang="en-US"/>
              <a:t>Climate change (by humans or otherwise)</a:t>
            </a:r>
          </a:p>
          <a:p>
            <a:pPr lvl="1"/>
            <a:r>
              <a:rPr lang="en-US"/>
              <a:t>Human impact on environment (deforestation and development may cause an increase in the probability of extreme events)</a:t>
            </a:r>
          </a:p>
        </p:txBody>
      </p:sp>
      <p:sp>
        <p:nvSpPr>
          <p:cNvPr id="27652" name="Rectangle 4"/>
          <p:cNvSpPr>
            <a:spLocks noChangeArrowheads="1"/>
          </p:cNvSpPr>
          <p:nvPr/>
        </p:nvSpPr>
        <p:spPr bwMode="auto">
          <a:xfrm>
            <a:off x="2703513" y="2424113"/>
            <a:ext cx="768350" cy="641350"/>
          </a:xfrm>
          <a:prstGeom prst="rect">
            <a:avLst/>
          </a:prstGeom>
          <a:noFill/>
          <a:ln w="12700">
            <a:noFill/>
            <a:miter lim="800000"/>
            <a:headEnd type="none" w="lg" len="med"/>
            <a:tailEnd type="none" w="lg" len="med"/>
          </a:ln>
          <a:effectLst/>
        </p:spPr>
        <p:txBody>
          <a:bodyPr wrap="none" anchor="ctr">
            <a:spAutoFit/>
          </a:bodyPr>
          <a:lstStyle/>
          <a:p>
            <a:pPr algn="ctr"/>
            <a:r>
              <a:rPr lang="en-US" sz="3600">
                <a:solidFill>
                  <a:schemeClr val="folHlink"/>
                </a:solidFill>
              </a:rPr>
              <a:t>tail</a:t>
            </a:r>
          </a:p>
        </p:txBody>
      </p:sp>
      <p:sp>
        <p:nvSpPr>
          <p:cNvPr id="27653" name="AutoShape 5">
            <a:hlinkClick r:id="rId2" action="ppaction://hlinksldjump" highlightClick="1"/>
          </p:cNvPr>
          <p:cNvSpPr>
            <a:spLocks noChangeArrowheads="1"/>
          </p:cNvSpPr>
          <p:nvPr/>
        </p:nvSpPr>
        <p:spPr bwMode="auto">
          <a:xfrm>
            <a:off x="6292850" y="6334125"/>
            <a:ext cx="2720975" cy="523875"/>
          </a:xfrm>
          <a:prstGeom prst="actionButtonBlank">
            <a:avLst/>
          </a:prstGeom>
          <a:solidFill>
            <a:schemeClr val="hlink"/>
          </a:solidFill>
          <a:ln w="12700">
            <a:solidFill>
              <a:schemeClr val="tx1"/>
            </a:solidFill>
            <a:miter lim="800000"/>
            <a:headEnd type="none" w="lg" len="med"/>
            <a:tailEnd type="none" w="lg" len="med"/>
          </a:ln>
          <a:effectLst/>
        </p:spPr>
        <p:txBody>
          <a:bodyPr wrap="none" anchor="ctr">
            <a:spAutoFit/>
          </a:bodyPr>
          <a:lstStyle/>
          <a:p>
            <a:pPr algn="ctr"/>
            <a:r>
              <a:rPr lang="en-US" sz="2400"/>
              <a:t>Where are we going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5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effectLst/>
        </p:spPr>
        <p:txBody>
          <a:bodyPr/>
          <a:lstStyle/>
          <a:p>
            <a:r>
              <a:rPr lang="en-US"/>
              <a:t>Alternative Methods to Predict Stream Flows</a:t>
            </a:r>
          </a:p>
        </p:txBody>
      </p:sp>
      <p:sp>
        <p:nvSpPr>
          <p:cNvPr id="28675" name="Rectangle 3"/>
          <p:cNvSpPr>
            <a:spLocks noChangeArrowheads="1"/>
          </p:cNvSpPr>
          <p:nvPr/>
        </p:nvSpPr>
        <p:spPr bwMode="auto">
          <a:xfrm>
            <a:off x="4581525" y="3094038"/>
            <a:ext cx="2649538" cy="519112"/>
          </a:xfrm>
          <a:prstGeom prst="rect">
            <a:avLst/>
          </a:prstGeom>
          <a:noFill/>
          <a:ln w="12700">
            <a:noFill/>
            <a:miter lim="800000"/>
            <a:headEnd type="none" w="lg" len="med"/>
            <a:tailEnd type="none" w="lg" len="med"/>
          </a:ln>
          <a:effectLst/>
        </p:spPr>
        <p:txBody>
          <a:bodyPr wrap="none" anchor="ctr">
            <a:spAutoFit/>
          </a:bodyPr>
          <a:lstStyle/>
          <a:p>
            <a:pPr algn="ctr"/>
            <a:r>
              <a:rPr lang="en-US">
                <a:solidFill>
                  <a:schemeClr val="folHlink"/>
                </a:solidFill>
              </a:rPr>
              <a:t>size of watershed</a:t>
            </a:r>
          </a:p>
        </p:txBody>
      </p:sp>
      <p:sp>
        <p:nvSpPr>
          <p:cNvPr id="28676" name="Rectangle 4"/>
          <p:cNvSpPr>
            <a:spLocks noChangeArrowheads="1"/>
          </p:cNvSpPr>
          <p:nvPr/>
        </p:nvSpPr>
        <p:spPr bwMode="auto">
          <a:xfrm>
            <a:off x="4918075" y="2598738"/>
            <a:ext cx="2789238" cy="519112"/>
          </a:xfrm>
          <a:prstGeom prst="rect">
            <a:avLst/>
          </a:prstGeom>
          <a:noFill/>
          <a:ln w="12700">
            <a:noFill/>
            <a:miter lim="800000"/>
            <a:headEnd type="none" w="lg" len="med"/>
            <a:tailEnd type="none" w="lg" len="med"/>
          </a:ln>
          <a:effectLst/>
        </p:spPr>
        <p:txBody>
          <a:bodyPr wrap="none" anchor="ctr">
            <a:spAutoFit/>
          </a:bodyPr>
          <a:lstStyle/>
          <a:p>
            <a:r>
              <a:rPr lang="en-US">
                <a:solidFill>
                  <a:schemeClr val="folHlink"/>
                </a:solidFill>
              </a:rPr>
              <a:t>fraction of rainfall</a:t>
            </a:r>
          </a:p>
        </p:txBody>
      </p:sp>
      <p:sp>
        <p:nvSpPr>
          <p:cNvPr id="28677" name="Rectangle 5"/>
          <p:cNvSpPr>
            <a:spLocks noGrp="1" noChangeArrowheads="1"/>
          </p:cNvSpPr>
          <p:nvPr>
            <p:ph type="body" idx="1"/>
          </p:nvPr>
        </p:nvSpPr>
        <p:spPr>
          <a:xfrm>
            <a:off x="685800" y="1651000"/>
            <a:ext cx="7772400" cy="5207000"/>
          </a:xfrm>
        </p:spPr>
        <p:txBody>
          <a:bodyPr/>
          <a:lstStyle/>
          <a:p>
            <a:pPr>
              <a:lnSpc>
                <a:spcPct val="90000"/>
              </a:lnSpc>
            </a:pPr>
            <a:r>
              <a:rPr lang="en-US"/>
              <a:t>Compare with stream flows in similar watershed</a:t>
            </a:r>
          </a:p>
          <a:p>
            <a:pPr lvl="1">
              <a:lnSpc>
                <a:spcPct val="90000"/>
              </a:lnSpc>
            </a:pPr>
            <a:r>
              <a:rPr lang="en-US"/>
              <a:t>Assume similar runoff (________________)</a:t>
            </a:r>
          </a:p>
          <a:p>
            <a:pPr lvl="1">
              <a:lnSpc>
                <a:spcPct val="90000"/>
              </a:lnSpc>
            </a:pPr>
            <a:r>
              <a:rPr lang="en-US"/>
              <a:t>Scale stream flow by __________________</a:t>
            </a:r>
          </a:p>
          <a:p>
            <a:pPr lvl="1">
              <a:lnSpc>
                <a:spcPct val="90000"/>
              </a:lnSpc>
            </a:pPr>
            <a:r>
              <a:rPr lang="en-US"/>
              <a:t>What about peak flow prediction? __________</a:t>
            </a:r>
          </a:p>
          <a:p>
            <a:pPr>
              <a:lnSpc>
                <a:spcPct val="90000"/>
              </a:lnSpc>
            </a:pPr>
            <a:r>
              <a:rPr lang="en-US"/>
              <a:t>Use rainfall data and a model that describes</a:t>
            </a:r>
          </a:p>
          <a:p>
            <a:pPr lvl="1">
              <a:lnSpc>
                <a:spcPct val="90000"/>
              </a:lnSpc>
            </a:pPr>
            <a:r>
              <a:rPr lang="en-US"/>
              <a:t>Infiltration</a:t>
            </a:r>
          </a:p>
          <a:p>
            <a:pPr lvl="1">
              <a:lnSpc>
                <a:spcPct val="90000"/>
              </a:lnSpc>
            </a:pPr>
            <a:r>
              <a:rPr lang="en-US"/>
              <a:t>Storage</a:t>
            </a:r>
          </a:p>
          <a:p>
            <a:pPr lvl="1">
              <a:lnSpc>
                <a:spcPct val="90000"/>
              </a:lnSpc>
            </a:pPr>
            <a:r>
              <a:rPr lang="en-US"/>
              <a:t>Evaporation</a:t>
            </a:r>
          </a:p>
          <a:p>
            <a:pPr lvl="1">
              <a:lnSpc>
                <a:spcPct val="90000"/>
              </a:lnSpc>
            </a:pPr>
            <a:r>
              <a:rPr lang="en-US"/>
              <a:t>Runoff</a:t>
            </a:r>
          </a:p>
        </p:txBody>
      </p:sp>
      <p:sp>
        <p:nvSpPr>
          <p:cNvPr id="28678" name="Text Box 6"/>
          <p:cNvSpPr txBox="1">
            <a:spLocks noChangeArrowheads="1"/>
          </p:cNvSpPr>
          <p:nvPr/>
        </p:nvSpPr>
        <p:spPr bwMode="auto">
          <a:xfrm>
            <a:off x="3159125" y="2147888"/>
            <a:ext cx="5411788" cy="396875"/>
          </a:xfrm>
          <a:prstGeom prst="rect">
            <a:avLst/>
          </a:prstGeom>
          <a:noFill/>
          <a:ln w="12700">
            <a:noFill/>
            <a:miter lim="800000"/>
            <a:headEnd type="none" w="lg" len="med"/>
            <a:tailEnd type="none" w="lg" len="med"/>
          </a:ln>
          <a:effectLst/>
        </p:spPr>
        <p:txBody>
          <a:bodyPr wrap="none">
            <a:spAutoFit/>
          </a:bodyPr>
          <a:lstStyle/>
          <a:p>
            <a:r>
              <a:rPr lang="en-US" sz="2000">
                <a:solidFill>
                  <a:schemeClr val="folHlink"/>
                </a:solidFill>
              </a:rPr>
              <a:t>Can we use Cascadilla Creek to predict Fall Creek?</a:t>
            </a:r>
          </a:p>
        </p:txBody>
      </p:sp>
      <p:sp>
        <p:nvSpPr>
          <p:cNvPr id="28679" name="Rectangle 7"/>
          <p:cNvSpPr>
            <a:spLocks noChangeArrowheads="1"/>
          </p:cNvSpPr>
          <p:nvPr/>
        </p:nvSpPr>
        <p:spPr bwMode="auto">
          <a:xfrm>
            <a:off x="6470650" y="3498850"/>
            <a:ext cx="1468438" cy="519113"/>
          </a:xfrm>
          <a:prstGeom prst="rect">
            <a:avLst/>
          </a:prstGeom>
          <a:noFill/>
          <a:ln w="12700">
            <a:noFill/>
            <a:miter lim="800000"/>
            <a:headEnd type="none" w="lg" len="med"/>
            <a:tailEnd type="none" w="lg" len="med"/>
          </a:ln>
          <a:effectLst/>
        </p:spPr>
        <p:txBody>
          <a:bodyPr wrap="none" anchor="ctr">
            <a:spAutoFit/>
          </a:bodyPr>
          <a:lstStyle/>
          <a:p>
            <a:pPr algn="ctr"/>
            <a:r>
              <a:rPr lang="en-US">
                <a:solidFill>
                  <a:schemeClr val="folHlink"/>
                </a:solidFill>
              </a:rPr>
              <a:t>f(terrain)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67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67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67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p:bldP spid="28676" grpId="0" build="p" autoUpdateAnimBg="0"/>
      <p:bldP spid="28678" grpId="0" build="p" autoUpdateAnimBg="0"/>
      <p:bldP spid="28679"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a:ln/>
          <a:effectLst/>
        </p:spPr>
        <p:txBody>
          <a:bodyPr lIns="90488" tIns="44450" rIns="90488" bIns="44450" anchor="b"/>
          <a:lstStyle/>
          <a:p>
            <a:r>
              <a:rPr lang="en-US"/>
              <a:t>Local Rain Gage Records </a:t>
            </a:r>
            <a:br>
              <a:rPr lang="en-US"/>
            </a:br>
            <a:r>
              <a:rPr lang="en-US"/>
              <a:t>(Point Rainfall)</a:t>
            </a:r>
          </a:p>
        </p:txBody>
      </p:sp>
      <p:sp>
        <p:nvSpPr>
          <p:cNvPr id="29699" name="Rectangle 3"/>
          <p:cNvSpPr>
            <a:spLocks noGrp="1" noChangeArrowheads="1"/>
          </p:cNvSpPr>
          <p:nvPr>
            <p:ph type="body" idx="1"/>
          </p:nvPr>
        </p:nvSpPr>
        <p:spPr>
          <a:xfrm>
            <a:off x="685800" y="1981200"/>
            <a:ext cx="7772400" cy="4572000"/>
          </a:xfrm>
          <a:noFill/>
          <a:ln/>
        </p:spPr>
        <p:txBody>
          <a:bodyPr lIns="90488" tIns="44450" rIns="90488" bIns="44450"/>
          <a:lstStyle/>
          <a:p>
            <a:r>
              <a:rPr lang="en-US"/>
              <a:t>Spatial variation</a:t>
            </a:r>
          </a:p>
          <a:p>
            <a:pPr lvl="1"/>
            <a:r>
              <a:rPr lang="en-US"/>
              <a:t>Maximum point rainfall intensity tends to be greater than maximum rainfall intensity over a large area!</a:t>
            </a:r>
          </a:p>
          <a:p>
            <a:pPr lvl="1"/>
            <a:r>
              <a:rPr lang="en-US"/>
              <a:t>Rain gage considered accurate up to 10 square miles</a:t>
            </a:r>
          </a:p>
          <a:p>
            <a:pPr lvl="1"/>
            <a:r>
              <a:rPr lang="en-US"/>
              <a:t>Correction factor (next slide)</a:t>
            </a:r>
          </a:p>
          <a:p>
            <a:r>
              <a:rPr lang="en-US"/>
              <a:t>Various methods to compute average rainfall based on several gages</a:t>
            </a:r>
          </a:p>
        </p:txBody>
      </p:sp>
      <p:sp>
        <p:nvSpPr>
          <p:cNvPr id="29700" name="AutoShape 4">
            <a:hlinkClick r:id="rId3" action="ppaction://hlinksldjump" highlightClick="1"/>
          </p:cNvPr>
          <p:cNvSpPr>
            <a:spLocks noChangeArrowheads="1"/>
          </p:cNvSpPr>
          <p:nvPr/>
        </p:nvSpPr>
        <p:spPr bwMode="auto">
          <a:xfrm>
            <a:off x="6086475" y="3484563"/>
            <a:ext cx="2028825" cy="523875"/>
          </a:xfrm>
          <a:prstGeom prst="actionButtonBlank">
            <a:avLst/>
          </a:prstGeom>
          <a:solidFill>
            <a:schemeClr val="hlink"/>
          </a:solidFill>
          <a:ln w="12700">
            <a:solidFill>
              <a:schemeClr val="tx1"/>
            </a:solidFill>
            <a:miter lim="800000"/>
            <a:headEnd type="none" w="lg" len="med"/>
            <a:tailEnd type="none" w="lg" len="med"/>
          </a:ln>
          <a:effectLst/>
        </p:spPr>
        <p:txBody>
          <a:bodyPr wrap="none" anchor="ctr">
            <a:spAutoFit/>
          </a:bodyPr>
          <a:lstStyle/>
          <a:p>
            <a:pPr algn="ctr"/>
            <a:r>
              <a:rPr lang="en-US" sz="2400"/>
              <a:t>Rain gage size</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effectLst/>
        </p:spPr>
        <p:txBody>
          <a:bodyPr/>
          <a:lstStyle/>
          <a:p>
            <a:r>
              <a:rPr lang="en-US"/>
              <a:t>Rain Gage Area Correction Factor</a:t>
            </a:r>
          </a:p>
        </p:txBody>
      </p:sp>
      <p:sp>
        <p:nvSpPr>
          <p:cNvPr id="31747" name="Text Box 3"/>
          <p:cNvSpPr txBox="1">
            <a:spLocks noChangeArrowheads="1"/>
          </p:cNvSpPr>
          <p:nvPr/>
        </p:nvSpPr>
        <p:spPr bwMode="auto">
          <a:xfrm>
            <a:off x="2809875" y="6248400"/>
            <a:ext cx="3492500" cy="457200"/>
          </a:xfrm>
          <a:prstGeom prst="rect">
            <a:avLst/>
          </a:prstGeom>
          <a:noFill/>
          <a:ln w="12700">
            <a:noFill/>
            <a:miter lim="800000"/>
            <a:headEnd type="none" w="lg" len="med"/>
            <a:tailEnd type="none" w="lg" len="med"/>
          </a:ln>
          <a:effectLst/>
        </p:spPr>
        <p:txBody>
          <a:bodyPr wrap="none" anchor="ctr">
            <a:spAutoFit/>
          </a:bodyPr>
          <a:lstStyle/>
          <a:p>
            <a:pPr algn="ctr"/>
            <a:r>
              <a:rPr lang="en-US" sz="2400"/>
              <a:t>Technical Paper 40 NOAA</a:t>
            </a:r>
          </a:p>
        </p:txBody>
      </p:sp>
      <p:sp>
        <p:nvSpPr>
          <p:cNvPr id="31748" name="Text Box 4"/>
          <p:cNvSpPr txBox="1">
            <a:spLocks noChangeArrowheads="1"/>
          </p:cNvSpPr>
          <p:nvPr/>
        </p:nvSpPr>
        <p:spPr bwMode="auto">
          <a:xfrm>
            <a:off x="6234113" y="1917700"/>
            <a:ext cx="2019300" cy="457200"/>
          </a:xfrm>
          <a:prstGeom prst="rect">
            <a:avLst/>
          </a:prstGeom>
          <a:solidFill>
            <a:schemeClr val="bg1"/>
          </a:solidFill>
          <a:ln w="12700">
            <a:noFill/>
            <a:miter lim="800000"/>
            <a:headEnd type="none" w="lg" len="med"/>
            <a:tailEnd type="none" w="lg" len="med"/>
          </a:ln>
          <a:effectLst/>
        </p:spPr>
        <p:txBody>
          <a:bodyPr wrap="none" anchor="ctr">
            <a:spAutoFit/>
          </a:bodyPr>
          <a:lstStyle/>
          <a:p>
            <a:pPr algn="ctr"/>
            <a:r>
              <a:rPr lang="en-US" sz="2400"/>
              <a:t>Storm duration</a:t>
            </a:r>
          </a:p>
        </p:txBody>
      </p:sp>
      <p:graphicFrame>
        <p:nvGraphicFramePr>
          <p:cNvPr id="9" name="Object 5"/>
          <p:cNvGraphicFramePr>
            <a:graphicFrameLocks noChangeAspect="1"/>
          </p:cNvGraphicFramePr>
          <p:nvPr/>
        </p:nvGraphicFramePr>
        <p:xfrm>
          <a:off x="733425" y="2097088"/>
          <a:ext cx="8093075" cy="4491037"/>
        </p:xfrm>
        <a:graphic>
          <a:graphicData uri="http://schemas.openxmlformats.org/drawingml/2006/chart">
            <c:chart xmlns:c="http://schemas.openxmlformats.org/drawingml/2006/chart" xmlns:r="http://schemas.openxmlformats.org/officeDocument/2006/relationships" r:id="rId2"/>
          </a:graphicData>
        </a:graphic>
      </p:graphicFrame>
      <p:sp>
        <p:nvSpPr>
          <p:cNvPr id="31750" name="AutoShape 6">
            <a:hlinkClick r:id="" action="ppaction://hlinkshowjump?jump=lastslideviewed" highlightClick="1"/>
          </p:cNvPr>
          <p:cNvSpPr>
            <a:spLocks noChangeArrowheads="1"/>
          </p:cNvSpPr>
          <p:nvPr/>
        </p:nvSpPr>
        <p:spPr bwMode="auto">
          <a:xfrm>
            <a:off x="8636000" y="6400800"/>
            <a:ext cx="508000" cy="457200"/>
          </a:xfrm>
          <a:prstGeom prst="actionButtonReturn">
            <a:avLst/>
          </a:prstGeom>
          <a:noFill/>
          <a:ln w="12700">
            <a:solidFill>
              <a:schemeClr val="folHlink"/>
            </a:solidFill>
            <a:miter lim="800000"/>
            <a:headEnd type="none" w="lg" len="med"/>
            <a:tailEnd type="none" w="lg" len="med"/>
          </a:ln>
          <a:effec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a:effectLst/>
        </p:spPr>
        <p:txBody>
          <a:bodyPr lIns="90488" tIns="44450" rIns="90488" bIns="44450" anchor="b"/>
          <a:lstStyle/>
          <a:p>
            <a:r>
              <a:rPr lang="en-US"/>
              <a:t>US National Weather Service Maps</a:t>
            </a:r>
          </a:p>
        </p:txBody>
      </p:sp>
      <p:sp>
        <p:nvSpPr>
          <p:cNvPr id="32771" name="Rectangle 3"/>
          <p:cNvSpPr>
            <a:spLocks noGrp="1" noChangeArrowheads="1"/>
          </p:cNvSpPr>
          <p:nvPr>
            <p:ph type="body" idx="1"/>
          </p:nvPr>
        </p:nvSpPr>
        <p:spPr>
          <a:noFill/>
          <a:ln/>
        </p:spPr>
        <p:txBody>
          <a:bodyPr lIns="90488" tIns="44450" rIns="90488" bIns="44450"/>
          <a:lstStyle/>
          <a:p>
            <a:pPr>
              <a:lnSpc>
                <a:spcPct val="90000"/>
              </a:lnSpc>
            </a:pPr>
            <a:r>
              <a:rPr lang="en-US" sz="2800"/>
              <a:t>Frequency - duration - depth (at a point)</a:t>
            </a:r>
          </a:p>
          <a:p>
            <a:pPr>
              <a:lnSpc>
                <a:spcPct val="90000"/>
              </a:lnSpc>
            </a:pPr>
            <a:r>
              <a:rPr lang="en-US" sz="2800"/>
              <a:t>10-year 1-hour rainfall (Ithaca - 1.6”)</a:t>
            </a:r>
          </a:p>
          <a:p>
            <a:pPr>
              <a:lnSpc>
                <a:spcPct val="90000"/>
              </a:lnSpc>
            </a:pPr>
            <a:r>
              <a:rPr lang="en-US" sz="2800"/>
              <a:t>10-year 6-hour rainfall (Ithaca - 2.5”)</a:t>
            </a:r>
          </a:p>
          <a:p>
            <a:pPr>
              <a:lnSpc>
                <a:spcPct val="90000"/>
              </a:lnSpc>
            </a:pPr>
            <a:r>
              <a:rPr lang="en-US" sz="2800"/>
              <a:t>10-year 24-hour rainfall (Ithaca - 3.9”)</a:t>
            </a:r>
          </a:p>
          <a:p>
            <a:pPr>
              <a:lnSpc>
                <a:spcPct val="90000"/>
              </a:lnSpc>
            </a:pPr>
            <a:r>
              <a:rPr lang="en-US" sz="2800">
                <a:hlinkClick r:id="rId3"/>
              </a:rPr>
              <a:t>http://www.srh.noaa.gov/lub/wx/precip_freq/precip_index.htm</a:t>
            </a:r>
            <a:r>
              <a:rPr lang="en-US" sz="2800"/>
              <a:t> </a:t>
            </a:r>
          </a:p>
          <a:p>
            <a:pPr>
              <a:lnSpc>
                <a:spcPct val="90000"/>
              </a:lnSpc>
            </a:pPr>
            <a:r>
              <a:rPr lang="en-US" sz="2800"/>
              <a:t>Probable maximum 24-hr rainfall</a:t>
            </a:r>
          </a:p>
          <a:p>
            <a:pPr lvl="1">
              <a:lnSpc>
                <a:spcPct val="90000"/>
              </a:lnSpc>
            </a:pPr>
            <a:r>
              <a:rPr lang="en-US" sz="2400"/>
              <a:t>Ithaca - 20”</a:t>
            </a:r>
          </a:p>
          <a:p>
            <a:pPr lvl="1">
              <a:lnSpc>
                <a:spcPct val="90000"/>
              </a:lnSpc>
            </a:pPr>
            <a:r>
              <a:rPr lang="en-US" sz="2400"/>
              <a:t>Global record - 50”</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effectLst/>
        </p:spPr>
        <p:txBody>
          <a:bodyPr/>
          <a:lstStyle/>
          <a:p>
            <a:r>
              <a:rPr lang="en-US"/>
              <a:t>10-year 1-hour Rainfall</a:t>
            </a:r>
          </a:p>
        </p:txBody>
      </p:sp>
      <p:pic>
        <p:nvPicPr>
          <p:cNvPr id="34819" name="Picture 3" descr="Fig2-17"/>
          <p:cNvPicPr>
            <a:picLocks noChangeAspect="1" noChangeArrowheads="1"/>
          </p:cNvPicPr>
          <p:nvPr/>
        </p:nvPicPr>
        <p:blipFill>
          <a:blip r:embed="rId2" cstate="print"/>
          <a:srcRect l="6616" t="2704" r="3384" b="3340"/>
          <a:stretch>
            <a:fillRect/>
          </a:stretch>
        </p:blipFill>
        <p:spPr bwMode="auto">
          <a:xfrm>
            <a:off x="674688" y="1844675"/>
            <a:ext cx="8007350" cy="5024438"/>
          </a:xfrm>
          <a:prstGeom prst="rect">
            <a:avLst/>
          </a:prstGeom>
          <a:noFill/>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effectLst/>
        </p:spPr>
        <p:txBody>
          <a:bodyPr/>
          <a:lstStyle/>
          <a:p>
            <a:r>
              <a:rPr lang="en-US"/>
              <a:t>10-year 6-hour Rainfall</a:t>
            </a:r>
          </a:p>
        </p:txBody>
      </p:sp>
      <p:pic>
        <p:nvPicPr>
          <p:cNvPr id="35843" name="Picture 3" descr="Fig2-18"/>
          <p:cNvPicPr>
            <a:picLocks noChangeAspect="1" noChangeArrowheads="1"/>
          </p:cNvPicPr>
          <p:nvPr/>
        </p:nvPicPr>
        <p:blipFill>
          <a:blip r:embed="rId2" cstate="print"/>
          <a:srcRect l="2852" t="6407" r="1591"/>
          <a:stretch>
            <a:fillRect/>
          </a:stretch>
        </p:blipFill>
        <p:spPr bwMode="auto">
          <a:xfrm>
            <a:off x="936625" y="1822450"/>
            <a:ext cx="7694613" cy="5056188"/>
          </a:xfrm>
          <a:prstGeom prst="rect">
            <a:avLst/>
          </a:prstGeom>
          <a:noFill/>
          <a:effectLst/>
        </p:spPr>
      </p:pic>
      <p:sp>
        <p:nvSpPr>
          <p:cNvPr id="35844" name="AutoShape 4">
            <a:hlinkClick r:id="" action="ppaction://hlinkshowjump?jump=lastslideviewed" highlightClick="1"/>
          </p:cNvPr>
          <p:cNvSpPr>
            <a:spLocks noChangeArrowheads="1"/>
          </p:cNvSpPr>
          <p:nvPr/>
        </p:nvSpPr>
        <p:spPr bwMode="auto">
          <a:xfrm>
            <a:off x="8636000" y="6400800"/>
            <a:ext cx="508000" cy="457200"/>
          </a:xfrm>
          <a:prstGeom prst="actionButtonReturn">
            <a:avLst/>
          </a:prstGeom>
          <a:noFill/>
          <a:ln w="12700">
            <a:solidFill>
              <a:schemeClr val="folHlink"/>
            </a:solidFill>
            <a:miter lim="800000"/>
            <a:headEnd type="none" w="lg" len="med"/>
            <a:tailEnd type="none" w="lg" len="med"/>
          </a:ln>
          <a:effec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effectLst/>
        </p:spPr>
        <p:txBody>
          <a:bodyPr/>
          <a:lstStyle/>
          <a:p>
            <a:r>
              <a:rPr lang="en-US"/>
              <a:t>10-year 24-hour Rainfall</a:t>
            </a:r>
          </a:p>
        </p:txBody>
      </p:sp>
      <p:pic>
        <p:nvPicPr>
          <p:cNvPr id="36867" name="Picture 3" descr="Fig2-19"/>
          <p:cNvPicPr>
            <a:picLocks noChangeAspect="1" noChangeArrowheads="1"/>
          </p:cNvPicPr>
          <p:nvPr/>
        </p:nvPicPr>
        <p:blipFill>
          <a:blip r:embed="rId2" cstate="print"/>
          <a:srcRect l="3287" t="3297" r="4523" b="3206"/>
          <a:stretch>
            <a:fillRect/>
          </a:stretch>
        </p:blipFill>
        <p:spPr bwMode="auto">
          <a:xfrm>
            <a:off x="890588" y="1781175"/>
            <a:ext cx="7532687" cy="5075238"/>
          </a:xfrm>
          <a:prstGeom prst="rect">
            <a:avLst/>
          </a:prstGeom>
          <a:noFill/>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a:effectLst/>
        </p:spPr>
        <p:txBody>
          <a:bodyPr lIns="90488" tIns="44450" rIns="90488" bIns="44450" anchor="b"/>
          <a:lstStyle/>
          <a:p>
            <a:r>
              <a:rPr lang="en-US"/>
              <a:t>Global Extreme Events</a:t>
            </a:r>
          </a:p>
        </p:txBody>
      </p:sp>
      <p:sp>
        <p:nvSpPr>
          <p:cNvPr id="37891" name="Rectangle 3"/>
          <p:cNvSpPr>
            <a:spLocks noGrp="1" noChangeArrowheads="1"/>
          </p:cNvSpPr>
          <p:nvPr>
            <p:ph type="body" idx="1"/>
          </p:nvPr>
        </p:nvSpPr>
        <p:spPr>
          <a:noFill/>
          <a:ln/>
        </p:spPr>
        <p:txBody>
          <a:bodyPr lIns="90488" tIns="44450" rIns="90488" bIns="44450"/>
          <a:lstStyle/>
          <a:p>
            <a:pPr>
              <a:lnSpc>
                <a:spcPct val="90000"/>
              </a:lnSpc>
            </a:pPr>
            <a:r>
              <a:rPr lang="en-US"/>
              <a:t>Short duration storms can occur anywhere (thunderstorms)</a:t>
            </a:r>
          </a:p>
          <a:p>
            <a:pPr lvl="1">
              <a:lnSpc>
                <a:spcPct val="90000"/>
              </a:lnSpc>
            </a:pPr>
            <a:r>
              <a:rPr lang="en-US"/>
              <a:t>4” in 8 minutes</a:t>
            </a:r>
          </a:p>
          <a:p>
            <a:pPr lvl="1">
              <a:lnSpc>
                <a:spcPct val="90000"/>
              </a:lnSpc>
            </a:pPr>
            <a:r>
              <a:rPr lang="en-US"/>
              <a:t>Check out Pennsylvania!</a:t>
            </a:r>
          </a:p>
          <a:p>
            <a:pPr>
              <a:lnSpc>
                <a:spcPct val="90000"/>
              </a:lnSpc>
            </a:pPr>
            <a:r>
              <a:rPr lang="en-US"/>
              <a:t>Long duration storms occur in areas subject to monsoon rainfall</a:t>
            </a:r>
          </a:p>
          <a:p>
            <a:pPr lvl="1">
              <a:lnSpc>
                <a:spcPct val="90000"/>
              </a:lnSpc>
            </a:pPr>
            <a:r>
              <a:rPr lang="en-US"/>
              <a:t>150” in 7 days</a:t>
            </a:r>
          </a:p>
          <a:p>
            <a:pPr lvl="1">
              <a:lnSpc>
                <a:spcPct val="90000"/>
              </a:lnSpc>
            </a:pPr>
            <a:r>
              <a:rPr lang="en-US"/>
              <a:t>Check out India!</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a:effectLst/>
        </p:spPr>
        <p:txBody>
          <a:bodyPr lIns="90488" tIns="44450" rIns="90488" bIns="44450" anchor="b"/>
          <a:lstStyle/>
          <a:p>
            <a:r>
              <a:rPr lang="en-US"/>
              <a:t>Intersection of Hydrology and Hydraulics</a:t>
            </a:r>
          </a:p>
        </p:txBody>
      </p:sp>
      <p:sp>
        <p:nvSpPr>
          <p:cNvPr id="5123" name="Rectangle 3"/>
          <p:cNvSpPr>
            <a:spLocks noGrp="1" noChangeArrowheads="1"/>
          </p:cNvSpPr>
          <p:nvPr>
            <p:ph type="body" sz="half" idx="1"/>
          </p:nvPr>
        </p:nvSpPr>
        <p:spPr>
          <a:xfrm>
            <a:off x="685800" y="2057400"/>
            <a:ext cx="4038600" cy="4114800"/>
          </a:xfrm>
          <a:noFill/>
          <a:ln/>
        </p:spPr>
        <p:txBody>
          <a:bodyPr lIns="90488" tIns="44450" rIns="90488" bIns="44450"/>
          <a:lstStyle/>
          <a:p>
            <a:r>
              <a:rPr lang="en-US" sz="2400"/>
              <a:t>Water supplies</a:t>
            </a:r>
          </a:p>
          <a:p>
            <a:pPr lvl="1"/>
            <a:r>
              <a:rPr lang="en-US" sz="2000"/>
              <a:t>Drinking water</a:t>
            </a:r>
          </a:p>
          <a:p>
            <a:pPr lvl="1"/>
            <a:r>
              <a:rPr lang="en-US" sz="2000"/>
              <a:t>Industry</a:t>
            </a:r>
          </a:p>
          <a:p>
            <a:pPr lvl="1"/>
            <a:r>
              <a:rPr lang="en-US" sz="2000"/>
              <a:t>Irrigation</a:t>
            </a:r>
          </a:p>
          <a:p>
            <a:r>
              <a:rPr lang="en-US" sz="2400"/>
              <a:t>Power generation</a:t>
            </a:r>
          </a:p>
          <a:p>
            <a:pPr lvl="1"/>
            <a:r>
              <a:rPr lang="en-US" sz="2000"/>
              <a:t>Hydropower</a:t>
            </a:r>
          </a:p>
          <a:p>
            <a:pPr lvl="1"/>
            <a:r>
              <a:rPr lang="en-US" sz="2000"/>
              <a:t>Cooling water</a:t>
            </a:r>
          </a:p>
          <a:p>
            <a:r>
              <a:rPr lang="en-US" sz="2400"/>
              <a:t>Dams</a:t>
            </a:r>
          </a:p>
          <a:p>
            <a:r>
              <a:rPr lang="en-US" sz="2400"/>
              <a:t>Reservoirs</a:t>
            </a:r>
          </a:p>
          <a:p>
            <a:r>
              <a:rPr lang="en-US" sz="2400"/>
              <a:t>Levees</a:t>
            </a:r>
          </a:p>
        </p:txBody>
      </p:sp>
      <p:sp>
        <p:nvSpPr>
          <p:cNvPr id="5124" name="Rectangle 4"/>
          <p:cNvSpPr>
            <a:spLocks noGrp="1" noChangeArrowheads="1"/>
          </p:cNvSpPr>
          <p:nvPr>
            <p:ph type="body" sz="half" idx="2"/>
          </p:nvPr>
        </p:nvSpPr>
        <p:spPr>
          <a:xfrm>
            <a:off x="4648200" y="2057400"/>
            <a:ext cx="4191000" cy="4114800"/>
          </a:xfrm>
          <a:noFill/>
          <a:ln/>
        </p:spPr>
        <p:txBody>
          <a:bodyPr lIns="90488" tIns="44450" rIns="90488" bIns="44450"/>
          <a:lstStyle/>
          <a:p>
            <a:r>
              <a:rPr lang="en-US"/>
              <a:t>Flood protection </a:t>
            </a:r>
          </a:p>
          <a:p>
            <a:r>
              <a:rPr lang="en-US"/>
              <a:t>Flood plain construction</a:t>
            </a:r>
          </a:p>
          <a:p>
            <a:r>
              <a:rPr lang="en-US"/>
              <a:t>Water intakes</a:t>
            </a:r>
          </a:p>
          <a:p>
            <a:r>
              <a:rPr lang="en-US"/>
              <a:t>Discharge and dilution</a:t>
            </a:r>
          </a:p>
          <a:p>
            <a:pPr lvl="1"/>
            <a:r>
              <a:rPr lang="en-US"/>
              <a:t>Wastewater</a:t>
            </a:r>
          </a:p>
          <a:p>
            <a:pPr lvl="1"/>
            <a:r>
              <a:rPr lang="en-US"/>
              <a:t>Cooling water</a:t>
            </a:r>
          </a:p>
          <a:p>
            <a:pPr lvl="1"/>
            <a:r>
              <a:rPr lang="en-US"/>
              <a:t>Outfalls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effectLst/>
        </p:spPr>
        <p:txBody>
          <a:bodyPr/>
          <a:lstStyle/>
          <a:p>
            <a:r>
              <a:rPr lang="en-US"/>
              <a:t>Global Extreme Events</a:t>
            </a:r>
          </a:p>
        </p:txBody>
      </p:sp>
      <p:pic>
        <p:nvPicPr>
          <p:cNvPr id="39939" name="Picture 3" descr="Fig2-11"/>
          <p:cNvPicPr>
            <a:picLocks noChangeAspect="1" noChangeArrowheads="1"/>
          </p:cNvPicPr>
          <p:nvPr/>
        </p:nvPicPr>
        <p:blipFill>
          <a:blip r:embed="rId3" cstate="print"/>
          <a:srcRect/>
          <a:stretch>
            <a:fillRect/>
          </a:stretch>
        </p:blipFill>
        <p:spPr bwMode="auto">
          <a:xfrm>
            <a:off x="630238" y="1887538"/>
            <a:ext cx="8145462" cy="4970462"/>
          </a:xfrm>
          <a:prstGeom prst="rect">
            <a:avLst/>
          </a:prstGeom>
          <a:noFill/>
          <a:effectLst/>
        </p:spPr>
      </p:pic>
      <p:graphicFrame>
        <p:nvGraphicFramePr>
          <p:cNvPr id="39940" name="Object 4">
            <a:hlinkClick r:id="" action="ppaction://ole?verb=0"/>
          </p:cNvPr>
          <p:cNvGraphicFramePr>
            <a:graphicFrameLocks/>
          </p:cNvGraphicFramePr>
          <p:nvPr/>
        </p:nvGraphicFramePr>
        <p:xfrm>
          <a:off x="3425825" y="2171700"/>
          <a:ext cx="2736850" cy="700088"/>
        </p:xfrm>
        <a:graphic>
          <a:graphicData uri="http://schemas.openxmlformats.org/presentationml/2006/ole">
            <p:oleObj spid="_x0000_s39940" name="Equation" r:id="rId4" imgW="1701720" imgH="342720" progId="Equation.3">
              <p:embed/>
            </p:oleObj>
          </a:graphicData>
        </a:graphic>
      </p:graphicFrame>
      <p:sp>
        <p:nvSpPr>
          <p:cNvPr id="39941" name="Rectangle 5"/>
          <p:cNvSpPr>
            <a:spLocks noChangeArrowheads="1"/>
          </p:cNvSpPr>
          <p:nvPr/>
        </p:nvSpPr>
        <p:spPr bwMode="auto">
          <a:xfrm>
            <a:off x="90488" y="0"/>
            <a:ext cx="9053512" cy="519113"/>
          </a:xfrm>
          <a:prstGeom prst="rect">
            <a:avLst/>
          </a:prstGeom>
          <a:noFill/>
          <a:ln w="12700">
            <a:noFill/>
            <a:miter lim="800000"/>
            <a:headEnd type="none" w="lg" len="med"/>
            <a:tailEnd type="none" w="lg" len="med"/>
          </a:ln>
          <a:effectLst/>
        </p:spPr>
        <p:txBody>
          <a:bodyPr wrap="none">
            <a:spAutoFit/>
          </a:bodyPr>
          <a:lstStyle/>
          <a:p>
            <a:r>
              <a:rPr lang="en-US">
                <a:hlinkClick r:id="rId5"/>
              </a:rPr>
              <a:t>http://www.nws.noaa.gov/oh/hdsc/max_precip/maxprecp.htm</a:t>
            </a:r>
            <a:r>
              <a:rPr lang="en-US"/>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effectLst/>
        </p:spPr>
        <p:txBody>
          <a:bodyPr/>
          <a:lstStyle/>
          <a:p>
            <a:r>
              <a:rPr lang="en-US"/>
              <a:t>Global Maximum Precipitation</a:t>
            </a:r>
          </a:p>
        </p:txBody>
      </p:sp>
      <p:graphicFrame>
        <p:nvGraphicFramePr>
          <p:cNvPr id="7" name="Object 3"/>
          <p:cNvGraphicFramePr>
            <a:graphicFrameLocks noChangeAspect="1"/>
          </p:cNvGraphicFramePr>
          <p:nvPr/>
        </p:nvGraphicFramePr>
        <p:xfrm>
          <a:off x="587375" y="1819275"/>
          <a:ext cx="7470775" cy="4592638"/>
        </p:xfrm>
        <a:graphic>
          <a:graphicData uri="http://schemas.openxmlformats.org/drawingml/2006/chart">
            <c:chart xmlns:c="http://schemas.openxmlformats.org/drawingml/2006/chart" xmlns:r="http://schemas.openxmlformats.org/officeDocument/2006/relationships" r:id="rId2"/>
          </a:graphicData>
        </a:graphic>
      </p:graphicFrame>
      <p:sp>
        <p:nvSpPr>
          <p:cNvPr id="40964" name="Rectangle 4"/>
          <p:cNvSpPr>
            <a:spLocks noChangeArrowheads="1"/>
          </p:cNvSpPr>
          <p:nvPr/>
        </p:nvSpPr>
        <p:spPr bwMode="auto">
          <a:xfrm>
            <a:off x="90488" y="0"/>
            <a:ext cx="9053512" cy="519113"/>
          </a:xfrm>
          <a:prstGeom prst="rect">
            <a:avLst/>
          </a:prstGeom>
          <a:noFill/>
          <a:ln w="12700">
            <a:noFill/>
            <a:miter lim="800000"/>
            <a:headEnd type="none" w="lg" len="med"/>
            <a:tailEnd type="none" w="lg" len="med"/>
          </a:ln>
          <a:effectLst/>
        </p:spPr>
        <p:txBody>
          <a:bodyPr wrap="none">
            <a:spAutoFit/>
          </a:bodyPr>
          <a:lstStyle/>
          <a:p>
            <a:r>
              <a:rPr lang="en-US">
                <a:hlinkClick r:id="rId3"/>
              </a:rPr>
              <a:t>http://www.nws.noaa.gov/oh/hdsc/max_precip/maxprecp.htm</a:t>
            </a:r>
            <a:r>
              <a:rPr lang="en-US"/>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a:effectLst/>
        </p:spPr>
        <p:txBody>
          <a:bodyPr lIns="90488" tIns="44450" rIns="90488" bIns="44450" anchor="b"/>
          <a:lstStyle/>
          <a:p>
            <a:r>
              <a:rPr lang="en-US"/>
              <a:t>Probable Maximum Precipitation (PMP)</a:t>
            </a:r>
          </a:p>
        </p:txBody>
      </p:sp>
      <p:sp>
        <p:nvSpPr>
          <p:cNvPr id="41987" name="Rectangle 3"/>
          <p:cNvSpPr>
            <a:spLocks noGrp="1" noChangeArrowheads="1"/>
          </p:cNvSpPr>
          <p:nvPr>
            <p:ph type="body" idx="1"/>
          </p:nvPr>
        </p:nvSpPr>
        <p:spPr>
          <a:xfrm>
            <a:off x="381000" y="1765300"/>
            <a:ext cx="8496300" cy="4876800"/>
          </a:xfrm>
          <a:noFill/>
          <a:ln/>
        </p:spPr>
        <p:txBody>
          <a:bodyPr lIns="90488" tIns="44450" rIns="90488" bIns="44450"/>
          <a:lstStyle/>
          <a:p>
            <a:pPr>
              <a:lnSpc>
                <a:spcPct val="90000"/>
              </a:lnSpc>
            </a:pPr>
            <a:r>
              <a:rPr lang="en-US"/>
              <a:t>Used as a design event when a large flood would result in hazards to life or great economic loss</a:t>
            </a:r>
          </a:p>
          <a:p>
            <a:pPr lvl="1">
              <a:lnSpc>
                <a:spcPct val="90000"/>
              </a:lnSpc>
            </a:pPr>
            <a:r>
              <a:rPr lang="en-US"/>
              <a:t>Large dams upstream from population centers</a:t>
            </a:r>
          </a:p>
          <a:p>
            <a:pPr lvl="1">
              <a:lnSpc>
                <a:spcPct val="90000"/>
              </a:lnSpc>
            </a:pPr>
            <a:r>
              <a:rPr lang="en-US"/>
              <a:t>Nuclear power plants</a:t>
            </a:r>
          </a:p>
          <a:p>
            <a:pPr>
              <a:lnSpc>
                <a:spcPct val="90000"/>
              </a:lnSpc>
            </a:pPr>
            <a:r>
              <a:rPr lang="en-US"/>
              <a:t>Based on observed storms where R is in inches and D is in hours</a:t>
            </a:r>
          </a:p>
          <a:p>
            <a:pPr>
              <a:lnSpc>
                <a:spcPct val="90000"/>
              </a:lnSpc>
            </a:pPr>
            <a:r>
              <a:rPr lang="en-US"/>
              <a:t>Or estimated by hydrometeorologist </a:t>
            </a:r>
          </a:p>
          <a:p>
            <a:pPr lvl="1">
              <a:lnSpc>
                <a:spcPct val="90000"/>
              </a:lnSpc>
            </a:pPr>
            <a:r>
              <a:rPr lang="en-US"/>
              <a:t>Created by adjusting actual relative humidity measured during an intense storm to the maximum relative humidity</a:t>
            </a:r>
          </a:p>
        </p:txBody>
      </p:sp>
      <p:graphicFrame>
        <p:nvGraphicFramePr>
          <p:cNvPr id="41988" name="Object 4">
            <a:hlinkClick r:id="" action="ppaction://ole?verb=0"/>
          </p:cNvPr>
          <p:cNvGraphicFramePr>
            <a:graphicFrameLocks/>
          </p:cNvGraphicFramePr>
          <p:nvPr/>
        </p:nvGraphicFramePr>
        <p:xfrm>
          <a:off x="4737100" y="4254500"/>
          <a:ext cx="1747838" cy="304800"/>
        </p:xfrm>
        <a:graphic>
          <a:graphicData uri="http://schemas.openxmlformats.org/presentationml/2006/ole">
            <p:oleObj spid="_x0000_s41988" name="Equation" r:id="rId4" imgW="1320480" imgH="241200" progId="Equation.2">
              <p:embed/>
            </p:oleObj>
          </a:graphicData>
        </a:graphic>
      </p:graphicFrame>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a:effectLst/>
        </p:spPr>
        <p:txBody>
          <a:bodyPr lIns="90488" tIns="44450" rIns="90488" bIns="44450" anchor="b"/>
          <a:lstStyle/>
          <a:p>
            <a:r>
              <a:rPr lang="en-US"/>
              <a:t>Synthetic Storm Design</a:t>
            </a:r>
          </a:p>
        </p:txBody>
      </p:sp>
      <p:sp>
        <p:nvSpPr>
          <p:cNvPr id="44035" name="Rectangle 3"/>
          <p:cNvSpPr>
            <a:spLocks noGrp="1" noChangeArrowheads="1"/>
          </p:cNvSpPr>
          <p:nvPr>
            <p:ph type="body" idx="1"/>
          </p:nvPr>
        </p:nvSpPr>
        <p:spPr>
          <a:xfrm>
            <a:off x="0" y="1816100"/>
            <a:ext cx="9144000" cy="4851400"/>
          </a:xfrm>
          <a:noFill/>
          <a:ln/>
        </p:spPr>
        <p:txBody>
          <a:bodyPr lIns="90488" tIns="44450" rIns="90488" bIns="44450"/>
          <a:lstStyle/>
          <a:p>
            <a:pPr>
              <a:lnSpc>
                <a:spcPct val="90000"/>
              </a:lnSpc>
            </a:pPr>
            <a:r>
              <a:rPr lang="en-US"/>
              <a:t>Total precipitation of design storm is a function of:</a:t>
            </a:r>
          </a:p>
          <a:p>
            <a:pPr lvl="1">
              <a:lnSpc>
                <a:spcPct val="90000"/>
              </a:lnSpc>
            </a:pPr>
            <a:r>
              <a:rPr lang="en-US"/>
              <a:t>Frequency: f(risk assessment)</a:t>
            </a:r>
          </a:p>
          <a:p>
            <a:pPr lvl="1">
              <a:lnSpc>
                <a:spcPct val="90000"/>
              </a:lnSpc>
            </a:pPr>
            <a:r>
              <a:rPr lang="en-US"/>
              <a:t>Duration: f(time of concentration)</a:t>
            </a:r>
          </a:p>
          <a:p>
            <a:pPr lvl="1">
              <a:lnSpc>
                <a:spcPct val="90000"/>
              </a:lnSpc>
            </a:pPr>
            <a:r>
              <a:rPr lang="en-US"/>
              <a:t>Area: watershed area</a:t>
            </a:r>
          </a:p>
          <a:p>
            <a:pPr>
              <a:lnSpc>
                <a:spcPct val="90000"/>
              </a:lnSpc>
            </a:pPr>
            <a:r>
              <a:rPr lang="en-US"/>
              <a:t>Time distribution of rainfall</a:t>
            </a:r>
          </a:p>
          <a:p>
            <a:pPr lvl="1">
              <a:lnSpc>
                <a:spcPct val="90000"/>
              </a:lnSpc>
            </a:pPr>
            <a:r>
              <a:rPr lang="en-US"/>
              <a:t>Small dam or other minor structures</a:t>
            </a:r>
          </a:p>
          <a:p>
            <a:pPr lvl="2">
              <a:lnSpc>
                <a:spcPct val="90000"/>
              </a:lnSpc>
            </a:pPr>
            <a:r>
              <a:rPr lang="en-US"/>
              <a:t>Uniform for duration of storm</a:t>
            </a:r>
          </a:p>
          <a:p>
            <a:pPr lvl="1">
              <a:lnSpc>
                <a:spcPct val="90000"/>
              </a:lnSpc>
            </a:pPr>
            <a:r>
              <a:rPr lang="en-US"/>
              <a:t>Large watershed or region</a:t>
            </a:r>
          </a:p>
          <a:p>
            <a:pPr lvl="2">
              <a:lnSpc>
                <a:spcPct val="90000"/>
              </a:lnSpc>
            </a:pPr>
            <a:r>
              <a:rPr lang="en-US"/>
              <a:t>Must account for storm structure</a:t>
            </a:r>
          </a:p>
          <a:p>
            <a:pPr lvl="2">
              <a:lnSpc>
                <a:spcPct val="90000"/>
              </a:lnSpc>
            </a:pPr>
            <a:r>
              <a:rPr lang="en-US"/>
              <a:t>Can construct synthetic storm sequence</a:t>
            </a:r>
          </a:p>
        </p:txBody>
      </p:sp>
      <p:sp>
        <p:nvSpPr>
          <p:cNvPr id="44036" name="Text Box 4"/>
          <p:cNvSpPr txBox="1">
            <a:spLocks noChangeArrowheads="1"/>
          </p:cNvSpPr>
          <p:nvPr/>
        </p:nvSpPr>
        <p:spPr bwMode="auto">
          <a:xfrm>
            <a:off x="6854825" y="2238375"/>
            <a:ext cx="2289175" cy="1616075"/>
          </a:xfrm>
          <a:prstGeom prst="rect">
            <a:avLst/>
          </a:prstGeom>
          <a:noFill/>
          <a:ln w="12700">
            <a:noFill/>
            <a:miter lim="800000"/>
            <a:headEnd type="none" w="lg" len="med"/>
            <a:tailEnd type="none" w="lg" len="med"/>
          </a:ln>
          <a:effectLst/>
        </p:spPr>
        <p:txBody>
          <a:bodyPr>
            <a:spAutoFit/>
          </a:bodyPr>
          <a:lstStyle/>
          <a:p>
            <a:r>
              <a:rPr lang="en-US" sz="2000"/>
              <a:t>How often are you willing to have conditions that exceed your design specifications?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03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noFill/>
          <a:ln/>
          <a:effectLst/>
        </p:spPr>
        <p:txBody>
          <a:bodyPr lIns="90488" tIns="44450" rIns="90488" bIns="44450" anchor="b"/>
          <a:lstStyle/>
          <a:p>
            <a:r>
              <a:rPr lang="en-US"/>
              <a:t>Summary: Synthetic Flood Design</a:t>
            </a:r>
          </a:p>
        </p:txBody>
      </p:sp>
      <p:sp>
        <p:nvSpPr>
          <p:cNvPr id="45059" name="Rectangle 3"/>
          <p:cNvSpPr>
            <a:spLocks noGrp="1" noChangeArrowheads="1"/>
          </p:cNvSpPr>
          <p:nvPr>
            <p:ph type="body" idx="1"/>
          </p:nvPr>
        </p:nvSpPr>
        <p:spPr>
          <a:noFill/>
          <a:ln/>
        </p:spPr>
        <p:txBody>
          <a:bodyPr lIns="90488" tIns="44450" rIns="90488" bIns="44450"/>
          <a:lstStyle/>
          <a:p>
            <a:pPr>
              <a:lnSpc>
                <a:spcPct val="90000"/>
              </a:lnSpc>
            </a:pPr>
            <a:r>
              <a:rPr lang="en-US" sz="2800"/>
              <a:t>Select storm parameters</a:t>
            </a:r>
          </a:p>
          <a:p>
            <a:pPr lvl="1">
              <a:lnSpc>
                <a:spcPct val="90000"/>
              </a:lnSpc>
            </a:pPr>
            <a:r>
              <a:rPr lang="en-US" sz="2400"/>
              <a:t>Depth = f(frequency, duration, area) </a:t>
            </a:r>
          </a:p>
          <a:p>
            <a:pPr lvl="1">
              <a:lnSpc>
                <a:spcPct val="90000"/>
              </a:lnSpc>
            </a:pPr>
            <a:r>
              <a:rPr lang="en-US" sz="2400"/>
              <a:t>Time distribution</a:t>
            </a:r>
          </a:p>
          <a:p>
            <a:pPr>
              <a:lnSpc>
                <a:spcPct val="90000"/>
              </a:lnSpc>
            </a:pPr>
            <a:r>
              <a:rPr lang="en-US" sz="2800"/>
              <a:t>Create synthetic storm using these sources</a:t>
            </a:r>
          </a:p>
          <a:p>
            <a:pPr lvl="1">
              <a:lnSpc>
                <a:spcPct val="90000"/>
              </a:lnSpc>
            </a:pPr>
            <a:r>
              <a:rPr lang="en-US" sz="2400"/>
              <a:t>Local rain gage records</a:t>
            </a:r>
          </a:p>
          <a:p>
            <a:pPr lvl="1">
              <a:lnSpc>
                <a:spcPct val="90000"/>
              </a:lnSpc>
            </a:pPr>
            <a:r>
              <a:rPr lang="en-US" sz="2400">
                <a:hlinkClick r:id="rId2"/>
              </a:rPr>
              <a:t>Atlas of US national weather service maps</a:t>
            </a:r>
            <a:endParaRPr lang="en-US" sz="2400"/>
          </a:p>
          <a:p>
            <a:pPr lvl="1">
              <a:lnSpc>
                <a:spcPct val="90000"/>
              </a:lnSpc>
            </a:pPr>
            <a:r>
              <a:rPr lang="en-US" sz="2400"/>
              <a:t>Global extreme events</a:t>
            </a:r>
          </a:p>
          <a:p>
            <a:pPr>
              <a:lnSpc>
                <a:spcPct val="90000"/>
              </a:lnSpc>
            </a:pPr>
            <a:r>
              <a:rPr lang="en-US" sz="2800"/>
              <a:t>Now we have precipitation, but we want depth of water in a stream!</a:t>
            </a:r>
          </a:p>
        </p:txBody>
      </p:sp>
      <p:sp>
        <p:nvSpPr>
          <p:cNvPr id="45060" name="Text Box 4"/>
          <p:cNvSpPr txBox="1">
            <a:spLocks noChangeArrowheads="1"/>
          </p:cNvSpPr>
          <p:nvPr/>
        </p:nvSpPr>
        <p:spPr bwMode="auto">
          <a:xfrm>
            <a:off x="285750" y="6075363"/>
            <a:ext cx="8639175" cy="519112"/>
          </a:xfrm>
          <a:prstGeom prst="rect">
            <a:avLst/>
          </a:prstGeom>
          <a:noFill/>
          <a:ln w="12700">
            <a:noFill/>
            <a:miter lim="800000"/>
            <a:headEnd type="none" w="lg" len="med"/>
            <a:tailEnd type="none" w="lg" len="med"/>
          </a:ln>
          <a:effectLst/>
        </p:spPr>
        <p:txBody>
          <a:bodyPr wrap="none">
            <a:spAutoFit/>
          </a:bodyPr>
          <a:lstStyle/>
          <a:p>
            <a:r>
              <a:rPr lang="en-US"/>
              <a:t>See pages 314-315 in Chin for a more complete description</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reeform 2" descr="40%"/>
          <p:cNvSpPr>
            <a:spLocks/>
          </p:cNvSpPr>
          <p:nvPr/>
        </p:nvSpPr>
        <p:spPr bwMode="auto">
          <a:xfrm>
            <a:off x="3771900" y="3721100"/>
            <a:ext cx="5314950" cy="1955800"/>
          </a:xfrm>
          <a:custGeom>
            <a:avLst/>
            <a:gdLst/>
            <a:ahLst/>
            <a:cxnLst>
              <a:cxn ang="0">
                <a:pos x="3288" y="1224"/>
              </a:cxn>
              <a:cxn ang="0">
                <a:pos x="8" y="1216"/>
              </a:cxn>
              <a:cxn ang="0">
                <a:pos x="16" y="0"/>
              </a:cxn>
              <a:cxn ang="0">
                <a:pos x="539" y="216"/>
              </a:cxn>
              <a:cxn ang="0">
                <a:pos x="839" y="177"/>
              </a:cxn>
              <a:cxn ang="0">
                <a:pos x="1692" y="347"/>
              </a:cxn>
              <a:cxn ang="0">
                <a:pos x="2138" y="608"/>
              </a:cxn>
              <a:cxn ang="0">
                <a:pos x="2677" y="439"/>
              </a:cxn>
              <a:cxn ang="0">
                <a:pos x="3246" y="400"/>
              </a:cxn>
              <a:cxn ang="0">
                <a:pos x="3288" y="376"/>
              </a:cxn>
              <a:cxn ang="0">
                <a:pos x="3288" y="1232"/>
              </a:cxn>
              <a:cxn ang="0">
                <a:pos x="3288" y="1224"/>
              </a:cxn>
            </a:cxnLst>
            <a:rect l="0" t="0" r="r" b="b"/>
            <a:pathLst>
              <a:path w="3348" h="1232">
                <a:moveTo>
                  <a:pt x="3288" y="1224"/>
                </a:moveTo>
                <a:cubicBezTo>
                  <a:pt x="2741" y="1221"/>
                  <a:pt x="720" y="1224"/>
                  <a:pt x="8" y="1216"/>
                </a:cubicBezTo>
                <a:cubicBezTo>
                  <a:pt x="24" y="264"/>
                  <a:pt x="0" y="632"/>
                  <a:pt x="16" y="0"/>
                </a:cubicBezTo>
                <a:cubicBezTo>
                  <a:pt x="184" y="64"/>
                  <a:pt x="402" y="187"/>
                  <a:pt x="539" y="216"/>
                </a:cubicBezTo>
                <a:cubicBezTo>
                  <a:pt x="676" y="245"/>
                  <a:pt x="647" y="155"/>
                  <a:pt x="839" y="177"/>
                </a:cubicBezTo>
                <a:cubicBezTo>
                  <a:pt x="1031" y="199"/>
                  <a:pt x="1475" y="275"/>
                  <a:pt x="1692" y="347"/>
                </a:cubicBezTo>
                <a:cubicBezTo>
                  <a:pt x="1909" y="419"/>
                  <a:pt x="1974" y="593"/>
                  <a:pt x="2138" y="608"/>
                </a:cubicBezTo>
                <a:cubicBezTo>
                  <a:pt x="2302" y="623"/>
                  <a:pt x="2492" y="474"/>
                  <a:pt x="2677" y="439"/>
                </a:cubicBezTo>
                <a:cubicBezTo>
                  <a:pt x="2862" y="404"/>
                  <a:pt x="3144" y="410"/>
                  <a:pt x="3246" y="400"/>
                </a:cubicBezTo>
                <a:cubicBezTo>
                  <a:pt x="3348" y="390"/>
                  <a:pt x="3281" y="237"/>
                  <a:pt x="3288" y="376"/>
                </a:cubicBezTo>
                <a:cubicBezTo>
                  <a:pt x="3295" y="515"/>
                  <a:pt x="3288" y="1054"/>
                  <a:pt x="3288" y="1232"/>
                </a:cubicBezTo>
                <a:lnTo>
                  <a:pt x="3288" y="1224"/>
                </a:lnTo>
                <a:close/>
              </a:path>
            </a:pathLst>
          </a:custGeom>
          <a:pattFill prst="pct40">
            <a:fgClr>
              <a:schemeClr val="bg1"/>
            </a:fgClr>
            <a:bgClr>
              <a:schemeClr val="accent2"/>
            </a:bgClr>
          </a:pattFill>
          <a:ln w="57150" cap="flat" cmpd="sng">
            <a:noFill/>
            <a:prstDash val="solid"/>
            <a:round/>
            <a:headEnd type="none" w="lg" len="med"/>
            <a:tailEnd type="none" w="lg" len="med"/>
          </a:ln>
          <a:effectLst/>
        </p:spPr>
        <p:txBody>
          <a:bodyPr wrap="none" anchor="ctr">
            <a:spAutoFit/>
          </a:bodyPr>
          <a:lstStyle/>
          <a:p>
            <a:endParaRPr lang="en-US"/>
          </a:p>
        </p:txBody>
      </p:sp>
      <p:graphicFrame>
        <p:nvGraphicFramePr>
          <p:cNvPr id="46083" name="Object 3"/>
          <p:cNvGraphicFramePr>
            <a:graphicFrameLocks noChangeAspect="1"/>
          </p:cNvGraphicFramePr>
          <p:nvPr/>
        </p:nvGraphicFramePr>
        <p:xfrm>
          <a:off x="4835525" y="2735263"/>
          <a:ext cx="479425" cy="1271587"/>
        </p:xfrm>
        <a:graphic>
          <a:graphicData uri="http://schemas.openxmlformats.org/presentationml/2006/ole">
            <p:oleObj spid="_x0000_s46083" name="Clip" r:id="rId3" imgW="3130920" imgH="3468960" progId="MS_ClipArt_Gallery.2">
              <p:embed/>
            </p:oleObj>
          </a:graphicData>
        </a:graphic>
      </p:graphicFrame>
      <p:sp>
        <p:nvSpPr>
          <p:cNvPr id="46084" name="Freeform 4"/>
          <p:cNvSpPr>
            <a:spLocks/>
          </p:cNvSpPr>
          <p:nvPr/>
        </p:nvSpPr>
        <p:spPr bwMode="auto">
          <a:xfrm>
            <a:off x="4306888" y="3921125"/>
            <a:ext cx="731837" cy="127000"/>
          </a:xfrm>
          <a:custGeom>
            <a:avLst/>
            <a:gdLst/>
            <a:ahLst/>
            <a:cxnLst>
              <a:cxn ang="0">
                <a:pos x="0" y="0"/>
              </a:cxn>
              <a:cxn ang="0">
                <a:pos x="397" y="0"/>
              </a:cxn>
              <a:cxn ang="0">
                <a:pos x="199" y="64"/>
              </a:cxn>
              <a:cxn ang="0">
                <a:pos x="0" y="0"/>
              </a:cxn>
            </a:cxnLst>
            <a:rect l="0" t="0" r="r" b="b"/>
            <a:pathLst>
              <a:path w="397" h="64">
                <a:moveTo>
                  <a:pt x="0" y="0"/>
                </a:moveTo>
                <a:cubicBezTo>
                  <a:pt x="351" y="0"/>
                  <a:pt x="50" y="0"/>
                  <a:pt x="397" y="0"/>
                </a:cubicBezTo>
                <a:cubicBezTo>
                  <a:pt x="322" y="20"/>
                  <a:pt x="265" y="64"/>
                  <a:pt x="199" y="64"/>
                </a:cubicBezTo>
                <a:cubicBezTo>
                  <a:pt x="133" y="64"/>
                  <a:pt x="41" y="13"/>
                  <a:pt x="0" y="0"/>
                </a:cubicBezTo>
                <a:close/>
              </a:path>
            </a:pathLst>
          </a:custGeom>
          <a:solidFill>
            <a:schemeClr val="hlink"/>
          </a:solidFill>
          <a:ln w="12700" cap="flat" cmpd="sng">
            <a:noFill/>
            <a:prstDash val="solid"/>
            <a:round/>
            <a:headEnd type="none" w="lg" len="med"/>
            <a:tailEnd type="none" w="lg" len="med"/>
          </a:ln>
          <a:effectLst/>
        </p:spPr>
        <p:txBody>
          <a:bodyPr anchor="ctr">
            <a:spAutoFit/>
          </a:bodyPr>
          <a:lstStyle/>
          <a:p>
            <a:endParaRPr lang="en-US"/>
          </a:p>
        </p:txBody>
      </p:sp>
      <p:sp>
        <p:nvSpPr>
          <p:cNvPr id="46085" name="Freeform 5"/>
          <p:cNvSpPr>
            <a:spLocks/>
          </p:cNvSpPr>
          <p:nvPr/>
        </p:nvSpPr>
        <p:spPr bwMode="auto">
          <a:xfrm>
            <a:off x="6794500" y="4445000"/>
            <a:ext cx="1003300" cy="219075"/>
          </a:xfrm>
          <a:custGeom>
            <a:avLst/>
            <a:gdLst/>
            <a:ahLst/>
            <a:cxnLst>
              <a:cxn ang="0">
                <a:pos x="0" y="0"/>
              </a:cxn>
              <a:cxn ang="0">
                <a:pos x="632" y="0"/>
              </a:cxn>
              <a:cxn ang="0">
                <a:pos x="249" y="138"/>
              </a:cxn>
              <a:cxn ang="0">
                <a:pos x="0" y="0"/>
              </a:cxn>
            </a:cxnLst>
            <a:rect l="0" t="0" r="r" b="b"/>
            <a:pathLst>
              <a:path w="632" h="138">
                <a:moveTo>
                  <a:pt x="0" y="0"/>
                </a:moveTo>
                <a:cubicBezTo>
                  <a:pt x="505" y="0"/>
                  <a:pt x="133" y="0"/>
                  <a:pt x="632" y="0"/>
                </a:cubicBezTo>
                <a:cubicBezTo>
                  <a:pt x="525" y="56"/>
                  <a:pt x="354" y="138"/>
                  <a:pt x="249" y="138"/>
                </a:cubicBezTo>
                <a:cubicBezTo>
                  <a:pt x="144" y="138"/>
                  <a:pt x="95" y="93"/>
                  <a:pt x="0" y="0"/>
                </a:cubicBezTo>
                <a:close/>
              </a:path>
            </a:pathLst>
          </a:custGeom>
          <a:solidFill>
            <a:schemeClr val="hlink"/>
          </a:solidFill>
          <a:ln w="12700" cap="flat" cmpd="sng">
            <a:noFill/>
            <a:prstDash val="solid"/>
            <a:round/>
            <a:headEnd type="none" w="lg" len="med"/>
            <a:tailEnd type="none" w="lg" len="med"/>
          </a:ln>
          <a:effectLst/>
        </p:spPr>
        <p:txBody>
          <a:bodyPr anchor="ctr">
            <a:spAutoFit/>
          </a:bodyPr>
          <a:lstStyle/>
          <a:p>
            <a:endParaRPr lang="en-US"/>
          </a:p>
        </p:txBody>
      </p:sp>
      <p:sp>
        <p:nvSpPr>
          <p:cNvPr id="46086" name="Rectangle 6"/>
          <p:cNvSpPr>
            <a:spLocks noGrp="1" noChangeArrowheads="1"/>
          </p:cNvSpPr>
          <p:nvPr>
            <p:ph type="title"/>
          </p:nvPr>
        </p:nvSpPr>
        <p:spPr>
          <a:noFill/>
          <a:ln/>
          <a:effectLst/>
        </p:spPr>
        <p:txBody>
          <a:bodyPr lIns="90488" tIns="44450" rIns="90488" bIns="44450" anchor="b"/>
          <a:lstStyle/>
          <a:p>
            <a:r>
              <a:rPr lang="en-US"/>
              <a:t>Flood Design Process</a:t>
            </a:r>
          </a:p>
        </p:txBody>
      </p:sp>
      <p:sp>
        <p:nvSpPr>
          <p:cNvPr id="46087" name="Rectangle 7"/>
          <p:cNvSpPr>
            <a:spLocks noGrp="1" noChangeArrowheads="1"/>
          </p:cNvSpPr>
          <p:nvPr>
            <p:ph type="body" idx="1"/>
          </p:nvPr>
        </p:nvSpPr>
        <p:spPr>
          <a:xfrm>
            <a:off x="381000" y="1981200"/>
            <a:ext cx="3200400" cy="4114800"/>
          </a:xfrm>
          <a:noFill/>
          <a:ln/>
        </p:spPr>
        <p:txBody>
          <a:bodyPr lIns="90488" tIns="44450" rIns="90488" bIns="44450"/>
          <a:lstStyle/>
          <a:p>
            <a:r>
              <a:rPr lang="en-US" sz="2800"/>
              <a:t>Create a synthetic storm</a:t>
            </a:r>
          </a:p>
          <a:p>
            <a:r>
              <a:rPr lang="en-US" sz="2800"/>
              <a:t>Estimate the infiltration, depression storage, and runoff</a:t>
            </a:r>
          </a:p>
          <a:p>
            <a:r>
              <a:rPr lang="en-US" sz="2800"/>
              <a:t>Estimate the stream flow</a:t>
            </a:r>
          </a:p>
        </p:txBody>
      </p:sp>
      <p:graphicFrame>
        <p:nvGraphicFramePr>
          <p:cNvPr id="46088" name="Object 8"/>
          <p:cNvGraphicFramePr>
            <a:graphicFrameLocks noChangeAspect="1"/>
          </p:cNvGraphicFramePr>
          <p:nvPr/>
        </p:nvGraphicFramePr>
        <p:xfrm>
          <a:off x="5397500" y="3009900"/>
          <a:ext cx="1344613" cy="1143000"/>
        </p:xfrm>
        <a:graphic>
          <a:graphicData uri="http://schemas.openxmlformats.org/presentationml/2006/ole">
            <p:oleObj spid="_x0000_s46088" name="Clip" r:id="rId4" imgW="4062240" imgH="3452400" progId="MS_ClipArt_Gallery.2">
              <p:embed/>
            </p:oleObj>
          </a:graphicData>
        </a:graphic>
      </p:graphicFrame>
      <p:graphicFrame>
        <p:nvGraphicFramePr>
          <p:cNvPr id="46089" name="Object 9"/>
          <p:cNvGraphicFramePr>
            <a:graphicFrameLocks noChangeAspect="1"/>
          </p:cNvGraphicFramePr>
          <p:nvPr/>
        </p:nvGraphicFramePr>
        <p:xfrm>
          <a:off x="4829175" y="2700338"/>
          <a:ext cx="962025" cy="1344612"/>
        </p:xfrm>
        <a:graphic>
          <a:graphicData uri="http://schemas.openxmlformats.org/presentationml/2006/ole">
            <p:oleObj spid="_x0000_s46089" name="Clip" r:id="rId5" imgW="2481840" imgH="3467520" progId="MS_ClipArt_Gallery.2">
              <p:embed/>
            </p:oleObj>
          </a:graphicData>
        </a:graphic>
      </p:graphicFrame>
      <p:graphicFrame>
        <p:nvGraphicFramePr>
          <p:cNvPr id="46090" name="Object 10"/>
          <p:cNvGraphicFramePr>
            <a:graphicFrameLocks noChangeAspect="1"/>
          </p:cNvGraphicFramePr>
          <p:nvPr/>
        </p:nvGraphicFramePr>
        <p:xfrm>
          <a:off x="7989888" y="2890838"/>
          <a:ext cx="1011237" cy="1471612"/>
        </p:xfrm>
        <a:graphic>
          <a:graphicData uri="http://schemas.openxmlformats.org/presentationml/2006/ole">
            <p:oleObj spid="_x0000_s46090" name="Clip" r:id="rId6" imgW="2382480" imgH="3468960" progId="MS_ClipArt_Gallery.2">
              <p:embed/>
            </p:oleObj>
          </a:graphicData>
        </a:graphic>
      </p:graphicFrame>
      <p:grpSp>
        <p:nvGrpSpPr>
          <p:cNvPr id="46091" name="Group 11"/>
          <p:cNvGrpSpPr>
            <a:grpSpLocks/>
          </p:cNvGrpSpPr>
          <p:nvPr/>
        </p:nvGrpSpPr>
        <p:grpSpPr bwMode="auto">
          <a:xfrm>
            <a:off x="4476750" y="1290638"/>
            <a:ext cx="4095750" cy="2235200"/>
            <a:chOff x="2820" y="813"/>
            <a:chExt cx="2580" cy="1408"/>
          </a:xfrm>
        </p:grpSpPr>
        <p:graphicFrame>
          <p:nvGraphicFramePr>
            <p:cNvPr id="46092" name="Object 12"/>
            <p:cNvGraphicFramePr>
              <a:graphicFrameLocks noChangeAspect="1"/>
            </p:cNvGraphicFramePr>
            <p:nvPr/>
          </p:nvGraphicFramePr>
          <p:xfrm>
            <a:off x="2820" y="998"/>
            <a:ext cx="1632" cy="1164"/>
          </p:xfrm>
          <a:graphic>
            <a:graphicData uri="http://schemas.openxmlformats.org/presentationml/2006/ole">
              <p:oleObj spid="_x0000_s46092" name="Clip" r:id="rId7" imgW="1180800" imgH="1200240" progId="MS_ClipArt_Gallery.2">
                <p:embed/>
              </p:oleObj>
            </a:graphicData>
          </a:graphic>
        </p:graphicFrame>
        <p:graphicFrame>
          <p:nvGraphicFramePr>
            <p:cNvPr id="46093" name="Object 13"/>
            <p:cNvGraphicFramePr>
              <a:graphicFrameLocks noChangeAspect="1"/>
            </p:cNvGraphicFramePr>
            <p:nvPr/>
          </p:nvGraphicFramePr>
          <p:xfrm>
            <a:off x="3999" y="813"/>
            <a:ext cx="1401" cy="1408"/>
          </p:xfrm>
          <a:graphic>
            <a:graphicData uri="http://schemas.openxmlformats.org/presentationml/2006/ole">
              <p:oleObj spid="_x0000_s46093" name="Clip" r:id="rId8" imgW="1195200" imgH="1202400" progId="MS_ClipArt_Gallery.2">
                <p:embed/>
              </p:oleObj>
            </a:graphicData>
          </a:graphic>
        </p:graphicFrame>
      </p:grpSp>
      <p:grpSp>
        <p:nvGrpSpPr>
          <p:cNvPr id="46094" name="Group 14"/>
          <p:cNvGrpSpPr>
            <a:grpSpLocks/>
          </p:cNvGrpSpPr>
          <p:nvPr/>
        </p:nvGrpSpPr>
        <p:grpSpPr bwMode="auto">
          <a:xfrm>
            <a:off x="4343400" y="3962400"/>
            <a:ext cx="4572000" cy="1168400"/>
            <a:chOff x="2736" y="2496"/>
            <a:chExt cx="2880" cy="736"/>
          </a:xfrm>
        </p:grpSpPr>
        <p:sp>
          <p:nvSpPr>
            <p:cNvPr id="46095" name="Line 15"/>
            <p:cNvSpPr>
              <a:spLocks noChangeShapeType="1"/>
            </p:cNvSpPr>
            <p:nvPr/>
          </p:nvSpPr>
          <p:spPr bwMode="auto">
            <a:xfrm>
              <a:off x="2736" y="2496"/>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46096" name="Line 16"/>
            <p:cNvSpPr>
              <a:spLocks noChangeShapeType="1"/>
            </p:cNvSpPr>
            <p:nvPr/>
          </p:nvSpPr>
          <p:spPr bwMode="auto">
            <a:xfrm>
              <a:off x="2928" y="2576"/>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46097" name="Line 17"/>
            <p:cNvSpPr>
              <a:spLocks noChangeShapeType="1"/>
            </p:cNvSpPr>
            <p:nvPr/>
          </p:nvSpPr>
          <p:spPr bwMode="auto">
            <a:xfrm>
              <a:off x="3120" y="2512"/>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46098" name="Line 18"/>
            <p:cNvSpPr>
              <a:spLocks noChangeShapeType="1"/>
            </p:cNvSpPr>
            <p:nvPr/>
          </p:nvSpPr>
          <p:spPr bwMode="auto">
            <a:xfrm>
              <a:off x="3312" y="2536"/>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46099" name="Line 19"/>
            <p:cNvSpPr>
              <a:spLocks noChangeShapeType="1"/>
            </p:cNvSpPr>
            <p:nvPr/>
          </p:nvSpPr>
          <p:spPr bwMode="auto">
            <a:xfrm>
              <a:off x="3504" y="2576"/>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46100" name="Line 20"/>
            <p:cNvSpPr>
              <a:spLocks noChangeShapeType="1"/>
            </p:cNvSpPr>
            <p:nvPr/>
          </p:nvSpPr>
          <p:spPr bwMode="auto">
            <a:xfrm>
              <a:off x="3696" y="2600"/>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46101" name="Line 21"/>
            <p:cNvSpPr>
              <a:spLocks noChangeShapeType="1"/>
            </p:cNvSpPr>
            <p:nvPr/>
          </p:nvSpPr>
          <p:spPr bwMode="auto">
            <a:xfrm>
              <a:off x="3888" y="2640"/>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46102" name="Line 22"/>
            <p:cNvSpPr>
              <a:spLocks noChangeShapeType="1"/>
            </p:cNvSpPr>
            <p:nvPr/>
          </p:nvSpPr>
          <p:spPr bwMode="auto">
            <a:xfrm>
              <a:off x="4080" y="2696"/>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46103" name="Line 23"/>
            <p:cNvSpPr>
              <a:spLocks noChangeShapeType="1"/>
            </p:cNvSpPr>
            <p:nvPr/>
          </p:nvSpPr>
          <p:spPr bwMode="auto">
            <a:xfrm>
              <a:off x="4272" y="2832"/>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46104" name="Line 24"/>
            <p:cNvSpPr>
              <a:spLocks noChangeShapeType="1"/>
            </p:cNvSpPr>
            <p:nvPr/>
          </p:nvSpPr>
          <p:spPr bwMode="auto">
            <a:xfrm>
              <a:off x="4464" y="2944"/>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46105" name="Line 25"/>
            <p:cNvSpPr>
              <a:spLocks noChangeShapeType="1"/>
            </p:cNvSpPr>
            <p:nvPr/>
          </p:nvSpPr>
          <p:spPr bwMode="auto">
            <a:xfrm>
              <a:off x="4656" y="2928"/>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46106" name="Line 26"/>
            <p:cNvSpPr>
              <a:spLocks noChangeShapeType="1"/>
            </p:cNvSpPr>
            <p:nvPr/>
          </p:nvSpPr>
          <p:spPr bwMode="auto">
            <a:xfrm>
              <a:off x="4848" y="2864"/>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46107" name="Line 27"/>
            <p:cNvSpPr>
              <a:spLocks noChangeShapeType="1"/>
            </p:cNvSpPr>
            <p:nvPr/>
          </p:nvSpPr>
          <p:spPr bwMode="auto">
            <a:xfrm>
              <a:off x="5040" y="2784"/>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46108" name="Line 28"/>
            <p:cNvSpPr>
              <a:spLocks noChangeShapeType="1"/>
            </p:cNvSpPr>
            <p:nvPr/>
          </p:nvSpPr>
          <p:spPr bwMode="auto">
            <a:xfrm>
              <a:off x="5232" y="2768"/>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46109" name="Line 29"/>
            <p:cNvSpPr>
              <a:spLocks noChangeShapeType="1"/>
            </p:cNvSpPr>
            <p:nvPr/>
          </p:nvSpPr>
          <p:spPr bwMode="auto">
            <a:xfrm>
              <a:off x="5424" y="2760"/>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46110" name="Line 30"/>
            <p:cNvSpPr>
              <a:spLocks noChangeShapeType="1"/>
            </p:cNvSpPr>
            <p:nvPr/>
          </p:nvSpPr>
          <p:spPr bwMode="auto">
            <a:xfrm>
              <a:off x="5616" y="2744"/>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grpSp>
      <p:sp>
        <p:nvSpPr>
          <p:cNvPr id="46111" name="Freeform 31"/>
          <p:cNvSpPr>
            <a:spLocks/>
          </p:cNvSpPr>
          <p:nvPr/>
        </p:nvSpPr>
        <p:spPr bwMode="auto">
          <a:xfrm>
            <a:off x="3786188" y="3711575"/>
            <a:ext cx="5299075" cy="976313"/>
          </a:xfrm>
          <a:custGeom>
            <a:avLst/>
            <a:gdLst/>
            <a:ahLst/>
            <a:cxnLst>
              <a:cxn ang="0">
                <a:pos x="0" y="0"/>
              </a:cxn>
              <a:cxn ang="0">
                <a:pos x="523" y="208"/>
              </a:cxn>
              <a:cxn ang="0">
                <a:pos x="823" y="169"/>
              </a:cxn>
              <a:cxn ang="0">
                <a:pos x="1676" y="339"/>
              </a:cxn>
              <a:cxn ang="0">
                <a:pos x="2122" y="600"/>
              </a:cxn>
              <a:cxn ang="0">
                <a:pos x="2661" y="431"/>
              </a:cxn>
              <a:cxn ang="0">
                <a:pos x="3230" y="392"/>
              </a:cxn>
              <a:cxn ang="0">
                <a:pos x="3307" y="354"/>
              </a:cxn>
            </a:cxnLst>
            <a:rect l="0" t="0" r="r" b="b"/>
            <a:pathLst>
              <a:path w="3338" h="615">
                <a:moveTo>
                  <a:pt x="0" y="0"/>
                </a:moveTo>
                <a:cubicBezTo>
                  <a:pt x="193" y="90"/>
                  <a:pt x="386" y="180"/>
                  <a:pt x="523" y="208"/>
                </a:cubicBezTo>
                <a:cubicBezTo>
                  <a:pt x="660" y="236"/>
                  <a:pt x="631" y="147"/>
                  <a:pt x="823" y="169"/>
                </a:cubicBezTo>
                <a:cubicBezTo>
                  <a:pt x="1015" y="191"/>
                  <a:pt x="1459" y="267"/>
                  <a:pt x="1676" y="339"/>
                </a:cubicBezTo>
                <a:cubicBezTo>
                  <a:pt x="1893" y="411"/>
                  <a:pt x="1958" y="585"/>
                  <a:pt x="2122" y="600"/>
                </a:cubicBezTo>
                <a:cubicBezTo>
                  <a:pt x="2286" y="615"/>
                  <a:pt x="2476" y="466"/>
                  <a:pt x="2661" y="431"/>
                </a:cubicBezTo>
                <a:cubicBezTo>
                  <a:pt x="2846" y="396"/>
                  <a:pt x="3122" y="405"/>
                  <a:pt x="3230" y="392"/>
                </a:cubicBezTo>
                <a:cubicBezTo>
                  <a:pt x="3338" y="379"/>
                  <a:pt x="3322" y="366"/>
                  <a:pt x="3307" y="354"/>
                </a:cubicBezTo>
              </a:path>
            </a:pathLst>
          </a:custGeom>
          <a:noFill/>
          <a:ln w="57150" cap="flat" cmpd="sng">
            <a:solidFill>
              <a:schemeClr val="accent1"/>
            </a:solidFill>
            <a:prstDash val="solid"/>
            <a:round/>
            <a:headEnd type="none" w="lg" len="med"/>
            <a:tailEnd type="none" w="lg" len="med"/>
          </a:ln>
          <a:effectLst/>
        </p:spPr>
        <p:txBody>
          <a:bodyPr wrap="none" anchor="ctr">
            <a:spAutoFit/>
          </a:bodyPr>
          <a:lstStyle/>
          <a:p>
            <a:endParaRPr lang="en-US"/>
          </a:p>
        </p:txBody>
      </p:sp>
      <p:sp>
        <p:nvSpPr>
          <p:cNvPr id="46112" name="Freeform 32"/>
          <p:cNvSpPr>
            <a:spLocks/>
          </p:cNvSpPr>
          <p:nvPr/>
        </p:nvSpPr>
        <p:spPr bwMode="auto">
          <a:xfrm>
            <a:off x="4914900" y="3924300"/>
            <a:ext cx="1905000" cy="508000"/>
          </a:xfrm>
          <a:custGeom>
            <a:avLst/>
            <a:gdLst/>
            <a:ahLst/>
            <a:cxnLst>
              <a:cxn ang="0">
                <a:pos x="0" y="0"/>
              </a:cxn>
              <a:cxn ang="0">
                <a:pos x="672" y="104"/>
              </a:cxn>
              <a:cxn ang="0">
                <a:pos x="1040" y="208"/>
              </a:cxn>
              <a:cxn ang="0">
                <a:pos x="1200" y="320"/>
              </a:cxn>
            </a:cxnLst>
            <a:rect l="0" t="0" r="r" b="b"/>
            <a:pathLst>
              <a:path w="1200" h="320">
                <a:moveTo>
                  <a:pt x="0" y="0"/>
                </a:moveTo>
                <a:cubicBezTo>
                  <a:pt x="249" y="34"/>
                  <a:pt x="499" y="69"/>
                  <a:pt x="672" y="104"/>
                </a:cubicBezTo>
                <a:cubicBezTo>
                  <a:pt x="845" y="139"/>
                  <a:pt x="952" y="172"/>
                  <a:pt x="1040" y="208"/>
                </a:cubicBezTo>
                <a:cubicBezTo>
                  <a:pt x="1128" y="244"/>
                  <a:pt x="1164" y="282"/>
                  <a:pt x="1200" y="320"/>
                </a:cubicBezTo>
              </a:path>
            </a:pathLst>
          </a:custGeom>
          <a:noFill/>
          <a:ln w="38100" cap="flat" cmpd="sng">
            <a:solidFill>
              <a:schemeClr val="hlink"/>
            </a:solidFill>
            <a:prstDash val="solid"/>
            <a:round/>
            <a:headEnd type="none" w="lg" len="med"/>
            <a:tailEnd type="none" w="lg" len="med"/>
          </a:ln>
          <a:effectLst/>
        </p:spPr>
        <p:txBody>
          <a:bodyPr wrap="none" anchor="ctr">
            <a:spAutoFit/>
          </a:bodyPr>
          <a:lstStyle/>
          <a:p>
            <a:endParaRPr lang="en-US"/>
          </a:p>
        </p:txBody>
      </p:sp>
      <p:sp>
        <p:nvSpPr>
          <p:cNvPr id="46113" name="Text Box 33"/>
          <p:cNvSpPr txBox="1">
            <a:spLocks noChangeArrowheads="1"/>
          </p:cNvSpPr>
          <p:nvPr/>
        </p:nvSpPr>
        <p:spPr bwMode="auto">
          <a:xfrm>
            <a:off x="3863975" y="5888038"/>
            <a:ext cx="2668588" cy="519112"/>
          </a:xfrm>
          <a:prstGeom prst="rect">
            <a:avLst/>
          </a:prstGeom>
          <a:noFill/>
          <a:ln w="12700">
            <a:noFill/>
            <a:miter lim="800000"/>
            <a:headEnd type="none" w="lg" len="med"/>
            <a:tailEnd type="none" w="lg" len="med"/>
          </a:ln>
          <a:effectLst/>
        </p:spPr>
        <p:txBody>
          <a:bodyPr wrap="none" anchor="ctr">
            <a:spAutoFit/>
          </a:bodyPr>
          <a:lstStyle/>
          <a:p>
            <a:pPr algn="ctr"/>
            <a:r>
              <a:rPr lang="en-US"/>
              <a:t>We need models!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8" fill="hold" nodeType="clickEffect">
                                  <p:stCondLst>
                                    <p:cond delay="0"/>
                                  </p:stCondLst>
                                  <p:childTnLst>
                                    <p:set>
                                      <p:cBhvr>
                                        <p:cTn id="6" dur="1" fill="hold">
                                          <p:stCondLst>
                                            <p:cond delay="0"/>
                                          </p:stCondLst>
                                        </p:cTn>
                                        <p:tgtEl>
                                          <p:spTgt spid="46091"/>
                                        </p:tgtEl>
                                        <p:attrNameLst>
                                          <p:attrName>style.visibility</p:attrName>
                                        </p:attrNameLst>
                                      </p:cBhvr>
                                      <p:to>
                                        <p:strVal val="visible"/>
                                      </p:to>
                                    </p:set>
                                    <p:anim calcmode="lin" valueType="num">
                                      <p:cBhvr additive="base">
                                        <p:cTn id="7" dur="5000" fill="hold"/>
                                        <p:tgtEl>
                                          <p:spTgt spid="46091"/>
                                        </p:tgtEl>
                                        <p:attrNameLst>
                                          <p:attrName>ppt_x</p:attrName>
                                        </p:attrNameLst>
                                      </p:cBhvr>
                                      <p:tavLst>
                                        <p:tav tm="0">
                                          <p:val>
                                            <p:strVal val="0-#ppt_w/2"/>
                                          </p:val>
                                        </p:tav>
                                        <p:tav tm="100000">
                                          <p:val>
                                            <p:strVal val="#ppt_x"/>
                                          </p:val>
                                        </p:tav>
                                      </p:tavLst>
                                    </p:anim>
                                    <p:anim calcmode="lin" valueType="num">
                                      <p:cBhvr additive="base">
                                        <p:cTn id="8" dur="5000" fill="hold"/>
                                        <p:tgtEl>
                                          <p:spTgt spid="4609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46094"/>
                                        </p:tgtEl>
                                        <p:attrNameLst>
                                          <p:attrName>style.visibility</p:attrName>
                                        </p:attrNameLst>
                                      </p:cBhvr>
                                      <p:to>
                                        <p:strVal val="visible"/>
                                      </p:to>
                                    </p:set>
                                    <p:animEffect transition="in" filter="wipe(up)">
                                      <p:cBhvr>
                                        <p:cTn id="13" dur="500"/>
                                        <p:tgtEl>
                                          <p:spTgt spid="4609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6084"/>
                                        </p:tgtEl>
                                        <p:attrNameLst>
                                          <p:attrName>style.visibility</p:attrName>
                                        </p:attrNameLst>
                                      </p:cBhvr>
                                      <p:to>
                                        <p:strVal val="visible"/>
                                      </p:to>
                                    </p:set>
                                    <p:animEffect transition="in" filter="wipe(down)">
                                      <p:cBhvr>
                                        <p:cTn id="18" dur="500"/>
                                        <p:tgtEl>
                                          <p:spTgt spid="4608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6112"/>
                                        </p:tgtEl>
                                        <p:attrNameLst>
                                          <p:attrName>style.visibility</p:attrName>
                                        </p:attrNameLst>
                                      </p:cBhvr>
                                      <p:to>
                                        <p:strVal val="visible"/>
                                      </p:to>
                                    </p:set>
                                    <p:animEffect transition="in" filter="wipe(left)">
                                      <p:cBhvr>
                                        <p:cTn id="23" dur="500"/>
                                        <p:tgtEl>
                                          <p:spTgt spid="4611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461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animBg="1"/>
      <p:bldP spid="46112" grpId="0" animBg="1"/>
      <p:bldP spid="46113"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a:ln/>
          <a:effectLst/>
        </p:spPr>
        <p:txBody>
          <a:bodyPr lIns="90488" tIns="44450" rIns="90488" bIns="44450" anchor="b"/>
          <a:lstStyle/>
          <a:p>
            <a:r>
              <a:rPr lang="en-US"/>
              <a:t>Methods to Predict Runoff </a:t>
            </a:r>
          </a:p>
        </p:txBody>
      </p:sp>
      <p:sp>
        <p:nvSpPr>
          <p:cNvPr id="47107" name="Rectangle 3"/>
          <p:cNvSpPr>
            <a:spLocks noGrp="1" noChangeArrowheads="1"/>
          </p:cNvSpPr>
          <p:nvPr>
            <p:ph type="body" idx="1"/>
          </p:nvPr>
        </p:nvSpPr>
        <p:spPr>
          <a:noFill/>
          <a:ln/>
        </p:spPr>
        <p:txBody>
          <a:bodyPr lIns="90488" tIns="44450" rIns="90488" bIns="44450"/>
          <a:lstStyle/>
          <a:p>
            <a:pPr>
              <a:lnSpc>
                <a:spcPct val="90000"/>
              </a:lnSpc>
            </a:pPr>
            <a:r>
              <a:rPr lang="en-US"/>
              <a:t>Scientific (dynamic) hydrology</a:t>
            </a:r>
          </a:p>
          <a:p>
            <a:pPr lvl="1">
              <a:lnSpc>
                <a:spcPct val="90000"/>
              </a:lnSpc>
            </a:pPr>
            <a:r>
              <a:rPr lang="en-US"/>
              <a:t>Based on physical principles</a:t>
            </a:r>
          </a:p>
          <a:p>
            <a:pPr lvl="1">
              <a:lnSpc>
                <a:spcPct val="90000"/>
              </a:lnSpc>
            </a:pPr>
            <a:r>
              <a:rPr lang="en-US"/>
              <a:t>Mechanistic description</a:t>
            </a:r>
          </a:p>
          <a:p>
            <a:pPr lvl="1">
              <a:lnSpc>
                <a:spcPct val="90000"/>
              </a:lnSpc>
            </a:pPr>
            <a:r>
              <a:rPr lang="en-US"/>
              <a:t>Difficult given all the local details</a:t>
            </a:r>
          </a:p>
          <a:p>
            <a:pPr>
              <a:lnSpc>
                <a:spcPct val="90000"/>
              </a:lnSpc>
            </a:pPr>
            <a:r>
              <a:rPr lang="en-US"/>
              <a:t>Engineering (empirical) hydrology</a:t>
            </a:r>
          </a:p>
          <a:p>
            <a:pPr lvl="1">
              <a:lnSpc>
                <a:spcPct val="90000"/>
              </a:lnSpc>
            </a:pPr>
            <a:r>
              <a:rPr lang="en-US"/>
              <a:t>“Rational formula”</a:t>
            </a:r>
          </a:p>
          <a:p>
            <a:pPr lvl="1">
              <a:lnSpc>
                <a:spcPct val="90000"/>
              </a:lnSpc>
            </a:pPr>
            <a:r>
              <a:rPr lang="en-US"/>
              <a:t>Soil-cover complex method</a:t>
            </a:r>
          </a:p>
          <a:p>
            <a:pPr lvl="1">
              <a:lnSpc>
                <a:spcPct val="90000"/>
              </a:lnSpc>
            </a:pPr>
            <a:r>
              <a:rPr lang="en-US"/>
              <a:t>Many others</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noFill/>
          <a:ln/>
          <a:effectLst/>
        </p:spPr>
        <p:txBody>
          <a:bodyPr lIns="90488" tIns="44450" rIns="90488" bIns="44450" anchor="b"/>
          <a:lstStyle/>
          <a:p>
            <a:r>
              <a:rPr lang="en-US"/>
              <a:t>Engineering (Empirical) Hydrology</a:t>
            </a:r>
          </a:p>
        </p:txBody>
      </p:sp>
      <p:sp>
        <p:nvSpPr>
          <p:cNvPr id="48131" name="Rectangle 3"/>
          <p:cNvSpPr>
            <a:spLocks noGrp="1" noChangeArrowheads="1"/>
          </p:cNvSpPr>
          <p:nvPr>
            <p:ph type="body" idx="1"/>
          </p:nvPr>
        </p:nvSpPr>
        <p:spPr>
          <a:noFill/>
          <a:ln/>
        </p:spPr>
        <p:txBody>
          <a:bodyPr lIns="90488" tIns="44450" rIns="90488" bIns="44450"/>
          <a:lstStyle/>
          <a:p>
            <a:r>
              <a:rPr lang="en-US"/>
              <a:t>Based on observations and experience</a:t>
            </a:r>
          </a:p>
          <a:p>
            <a:r>
              <a:rPr lang="en-US"/>
              <a:t>Overall description without attempt to describe details</a:t>
            </a:r>
          </a:p>
          <a:p>
            <a:r>
              <a:rPr lang="en-US"/>
              <a:t>Mostly concerned with various methods of estimating or predicting precipitation and streamflow</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effectLst/>
        </p:spPr>
        <p:txBody>
          <a:bodyPr/>
          <a:lstStyle/>
          <a:p>
            <a:r>
              <a:rPr lang="en-US"/>
              <a:t>“Rational Formula”</a:t>
            </a:r>
          </a:p>
        </p:txBody>
      </p:sp>
      <p:sp>
        <p:nvSpPr>
          <p:cNvPr id="49155" name="Rectangle 3"/>
          <p:cNvSpPr>
            <a:spLocks noGrp="1" noChangeArrowheads="1"/>
          </p:cNvSpPr>
          <p:nvPr>
            <p:ph type="body" idx="1"/>
          </p:nvPr>
        </p:nvSpPr>
        <p:spPr>
          <a:xfrm>
            <a:off x="901700" y="2246313"/>
            <a:ext cx="7340600" cy="3741737"/>
          </a:xfrm>
        </p:spPr>
        <p:txBody>
          <a:bodyPr/>
          <a:lstStyle/>
          <a:p>
            <a:pPr>
              <a:lnSpc>
                <a:spcPct val="90000"/>
              </a:lnSpc>
            </a:pPr>
            <a:r>
              <a:rPr lang="en-US"/>
              <a:t>Q</a:t>
            </a:r>
            <a:r>
              <a:rPr lang="en-US" baseline="-25000"/>
              <a:t>p</a:t>
            </a:r>
            <a:r>
              <a:rPr lang="en-US"/>
              <a:t> = CiA</a:t>
            </a:r>
          </a:p>
          <a:p>
            <a:pPr>
              <a:lnSpc>
                <a:spcPct val="90000"/>
              </a:lnSpc>
            </a:pPr>
            <a:r>
              <a:rPr lang="en-US"/>
              <a:t>Q</a:t>
            </a:r>
            <a:r>
              <a:rPr lang="en-US" baseline="-25000"/>
              <a:t>P</a:t>
            </a:r>
            <a:r>
              <a:rPr lang="en-US"/>
              <a:t> = peak runoff</a:t>
            </a:r>
          </a:p>
          <a:p>
            <a:pPr>
              <a:lnSpc>
                <a:spcPct val="90000"/>
              </a:lnSpc>
            </a:pPr>
            <a:r>
              <a:rPr lang="en-US"/>
              <a:t>C is a dimensionless coefficient</a:t>
            </a:r>
          </a:p>
          <a:p>
            <a:pPr lvl="1">
              <a:lnSpc>
                <a:spcPct val="90000"/>
              </a:lnSpc>
            </a:pPr>
            <a:r>
              <a:rPr lang="en-US"/>
              <a:t>C=f(land use, slope) </a:t>
            </a:r>
          </a:p>
          <a:p>
            <a:pPr lvl="1">
              <a:lnSpc>
                <a:spcPct val="90000"/>
              </a:lnSpc>
            </a:pPr>
            <a:r>
              <a:rPr lang="en-US">
                <a:hlinkClick r:id="rId2"/>
              </a:rPr>
              <a:t>http://ceeserver.Cee.Cornell.Edu/mw24/cee332/scs_cn/runoff_coefficients.Htm</a:t>
            </a:r>
            <a:r>
              <a:rPr lang="en-US"/>
              <a:t> </a:t>
            </a:r>
          </a:p>
          <a:p>
            <a:pPr>
              <a:lnSpc>
                <a:spcPct val="90000"/>
              </a:lnSpc>
            </a:pPr>
            <a:r>
              <a:rPr lang="en-US"/>
              <a:t>i = rainfall intensity [L/T]</a:t>
            </a:r>
          </a:p>
          <a:p>
            <a:pPr>
              <a:lnSpc>
                <a:spcPct val="90000"/>
              </a:lnSpc>
            </a:pPr>
            <a:r>
              <a:rPr lang="en-US"/>
              <a:t>A = drainage area [L</a:t>
            </a:r>
            <a:r>
              <a:rPr lang="en-US" baseline="30000"/>
              <a:t>2</a:t>
            </a:r>
            <a:r>
              <a:rPr lang="en-US"/>
              <a:t>]</a:t>
            </a:r>
          </a:p>
        </p:txBody>
      </p:sp>
      <p:sp>
        <p:nvSpPr>
          <p:cNvPr id="49156" name="AutoShape 4">
            <a:hlinkClick r:id="rId3" action="ppaction://hlinksldjump" highlightClick="1"/>
          </p:cNvPr>
          <p:cNvSpPr>
            <a:spLocks noChangeArrowheads="1"/>
          </p:cNvSpPr>
          <p:nvPr/>
        </p:nvSpPr>
        <p:spPr bwMode="auto">
          <a:xfrm>
            <a:off x="7756525" y="6334125"/>
            <a:ext cx="1331913" cy="523875"/>
          </a:xfrm>
          <a:prstGeom prst="actionButtonBlank">
            <a:avLst/>
          </a:prstGeom>
          <a:solidFill>
            <a:schemeClr val="hlink"/>
          </a:solidFill>
          <a:ln w="12700">
            <a:solidFill>
              <a:schemeClr val="tx1"/>
            </a:solidFill>
            <a:miter lim="800000"/>
            <a:headEnd type="none" w="lg" len="med"/>
            <a:tailEnd type="none" w="lg" len="med"/>
          </a:ln>
          <a:effectLst/>
        </p:spPr>
        <p:txBody>
          <a:bodyPr wrap="none" anchor="ctr">
            <a:spAutoFit/>
          </a:bodyPr>
          <a:lstStyle/>
          <a:p>
            <a:pPr algn="ctr"/>
            <a:r>
              <a:rPr lang="en-US" sz="2400"/>
              <a:t>Example</a:t>
            </a:r>
          </a:p>
        </p:txBody>
      </p:sp>
      <p:sp>
        <p:nvSpPr>
          <p:cNvPr id="49157" name="Text Box 5"/>
          <p:cNvSpPr txBox="1">
            <a:spLocks noChangeArrowheads="1"/>
          </p:cNvSpPr>
          <p:nvPr/>
        </p:nvSpPr>
        <p:spPr bwMode="auto">
          <a:xfrm>
            <a:off x="6926263" y="0"/>
            <a:ext cx="2217737" cy="519113"/>
          </a:xfrm>
          <a:prstGeom prst="rect">
            <a:avLst/>
          </a:prstGeom>
          <a:noFill/>
          <a:ln w="12700">
            <a:noFill/>
            <a:miter lim="800000"/>
            <a:headEnd type="none" w="lg" len="med"/>
            <a:tailEnd type="none" w="lg" len="med"/>
          </a:ln>
          <a:effectLst/>
        </p:spPr>
        <p:txBody>
          <a:bodyPr wrap="none">
            <a:spAutoFit/>
          </a:bodyPr>
          <a:lstStyle/>
          <a:p>
            <a:r>
              <a:rPr lang="en-US"/>
              <a:t>p. 359 in Chin</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a:ln/>
          <a:effectLst/>
        </p:spPr>
        <p:txBody>
          <a:bodyPr lIns="90488" tIns="44450" rIns="90488" bIns="44450" anchor="b"/>
          <a:lstStyle/>
          <a:p>
            <a:r>
              <a:rPr lang="en-US"/>
              <a:t>“Rational Formula” - Method to Choose Rainfall Intensity</a:t>
            </a:r>
          </a:p>
        </p:txBody>
      </p:sp>
      <p:sp>
        <p:nvSpPr>
          <p:cNvPr id="50179" name="Rectangle 3"/>
          <p:cNvSpPr>
            <a:spLocks noGrp="1" noChangeArrowheads="1"/>
          </p:cNvSpPr>
          <p:nvPr>
            <p:ph type="body" sz="half" idx="1"/>
          </p:nvPr>
        </p:nvSpPr>
        <p:spPr>
          <a:noFill/>
          <a:ln/>
        </p:spPr>
        <p:txBody>
          <a:bodyPr lIns="90488" tIns="44450" rIns="90488" bIns="44450"/>
          <a:lstStyle/>
          <a:p>
            <a:r>
              <a:rPr lang="en-US" sz="2800"/>
              <a:t>Intensity = f(storm duration)</a:t>
            </a:r>
          </a:p>
          <a:p>
            <a:r>
              <a:rPr lang="en-US" sz="2800"/>
              <a:t>Expectation of stream flow vs. Time during storm of constant intensity</a:t>
            </a:r>
          </a:p>
        </p:txBody>
      </p:sp>
      <p:sp>
        <p:nvSpPr>
          <p:cNvPr id="50180" name="Freeform 4" descr="20%"/>
          <p:cNvSpPr>
            <a:spLocks/>
          </p:cNvSpPr>
          <p:nvPr/>
        </p:nvSpPr>
        <p:spPr bwMode="auto">
          <a:xfrm>
            <a:off x="368300" y="3424238"/>
            <a:ext cx="3186113" cy="2557462"/>
          </a:xfrm>
          <a:custGeom>
            <a:avLst/>
            <a:gdLst/>
            <a:ahLst/>
            <a:cxnLst>
              <a:cxn ang="0">
                <a:pos x="1112" y="1611"/>
              </a:cxn>
              <a:cxn ang="0">
                <a:pos x="0" y="803"/>
              </a:cxn>
              <a:cxn ang="0">
                <a:pos x="680" y="107"/>
              </a:cxn>
              <a:cxn ang="0">
                <a:pos x="1176" y="163"/>
              </a:cxn>
              <a:cxn ang="0">
                <a:pos x="1824" y="235"/>
              </a:cxn>
              <a:cxn ang="0">
                <a:pos x="1920" y="891"/>
              </a:cxn>
              <a:cxn ang="0">
                <a:pos x="1304" y="1251"/>
              </a:cxn>
              <a:cxn ang="0">
                <a:pos x="1112" y="1611"/>
              </a:cxn>
            </a:cxnLst>
            <a:rect l="0" t="0" r="r" b="b"/>
            <a:pathLst>
              <a:path w="2007" h="1611">
                <a:moveTo>
                  <a:pt x="1112" y="1611"/>
                </a:moveTo>
                <a:cubicBezTo>
                  <a:pt x="903" y="1543"/>
                  <a:pt x="17" y="1517"/>
                  <a:pt x="0" y="803"/>
                </a:cubicBezTo>
                <a:cubicBezTo>
                  <a:pt x="0" y="467"/>
                  <a:pt x="484" y="214"/>
                  <a:pt x="680" y="107"/>
                </a:cubicBezTo>
                <a:cubicBezTo>
                  <a:pt x="876" y="0"/>
                  <a:pt x="985" y="142"/>
                  <a:pt x="1176" y="163"/>
                </a:cubicBezTo>
                <a:cubicBezTo>
                  <a:pt x="1367" y="184"/>
                  <a:pt x="1700" y="114"/>
                  <a:pt x="1824" y="235"/>
                </a:cubicBezTo>
                <a:cubicBezTo>
                  <a:pt x="1948" y="356"/>
                  <a:pt x="2007" y="722"/>
                  <a:pt x="1920" y="891"/>
                </a:cubicBezTo>
                <a:cubicBezTo>
                  <a:pt x="1600" y="931"/>
                  <a:pt x="1439" y="1131"/>
                  <a:pt x="1304" y="1251"/>
                </a:cubicBezTo>
                <a:cubicBezTo>
                  <a:pt x="1169" y="1371"/>
                  <a:pt x="1152" y="1536"/>
                  <a:pt x="1112" y="1611"/>
                </a:cubicBezTo>
                <a:close/>
              </a:path>
            </a:pathLst>
          </a:custGeom>
          <a:pattFill prst="pct20">
            <a:fgClr>
              <a:schemeClr val="accent2"/>
            </a:fgClr>
            <a:bgClr>
              <a:schemeClr val="bg1"/>
            </a:bgClr>
          </a:pattFill>
          <a:ln w="12700" cap="flat" cmpd="sng">
            <a:solidFill>
              <a:schemeClr val="accent2"/>
            </a:solidFill>
            <a:prstDash val="solid"/>
            <a:round/>
            <a:headEnd type="none" w="lg" len="med"/>
            <a:tailEnd type="none" w="lg" len="med"/>
          </a:ln>
          <a:effectLst/>
        </p:spPr>
        <p:txBody>
          <a:bodyPr anchor="ctr">
            <a:spAutoFit/>
          </a:bodyPr>
          <a:lstStyle/>
          <a:p>
            <a:endParaRPr lang="en-US"/>
          </a:p>
        </p:txBody>
      </p:sp>
      <p:sp>
        <p:nvSpPr>
          <p:cNvPr id="50181" name="Freeform 5"/>
          <p:cNvSpPr>
            <a:spLocks/>
          </p:cNvSpPr>
          <p:nvPr/>
        </p:nvSpPr>
        <p:spPr bwMode="auto">
          <a:xfrm>
            <a:off x="1377950" y="3949700"/>
            <a:ext cx="946150" cy="2019300"/>
          </a:xfrm>
          <a:custGeom>
            <a:avLst/>
            <a:gdLst/>
            <a:ahLst/>
            <a:cxnLst>
              <a:cxn ang="0">
                <a:pos x="596" y="0"/>
              </a:cxn>
              <a:cxn ang="0">
                <a:pos x="76" y="184"/>
              </a:cxn>
              <a:cxn ang="0">
                <a:pos x="140" y="568"/>
              </a:cxn>
              <a:cxn ang="0">
                <a:pos x="156" y="888"/>
              </a:cxn>
              <a:cxn ang="0">
                <a:pos x="476" y="1272"/>
              </a:cxn>
            </a:cxnLst>
            <a:rect l="0" t="0" r="r" b="b"/>
            <a:pathLst>
              <a:path w="596" h="1272">
                <a:moveTo>
                  <a:pt x="596" y="0"/>
                </a:moveTo>
                <a:cubicBezTo>
                  <a:pt x="509" y="31"/>
                  <a:pt x="152" y="89"/>
                  <a:pt x="76" y="184"/>
                </a:cubicBezTo>
                <a:cubicBezTo>
                  <a:pt x="0" y="279"/>
                  <a:pt x="127" y="451"/>
                  <a:pt x="140" y="568"/>
                </a:cubicBezTo>
                <a:cubicBezTo>
                  <a:pt x="153" y="685"/>
                  <a:pt x="100" y="771"/>
                  <a:pt x="156" y="888"/>
                </a:cubicBezTo>
                <a:cubicBezTo>
                  <a:pt x="212" y="1005"/>
                  <a:pt x="344" y="1138"/>
                  <a:pt x="476" y="1272"/>
                </a:cubicBezTo>
              </a:path>
            </a:pathLst>
          </a:custGeom>
          <a:noFill/>
          <a:ln w="38100" cap="flat" cmpd="sng">
            <a:solidFill>
              <a:schemeClr val="hlink"/>
            </a:solidFill>
            <a:prstDash val="solid"/>
            <a:round/>
            <a:headEnd type="none" w="lg" len="med"/>
            <a:tailEnd type="none" w="lg" len="med"/>
          </a:ln>
          <a:effectLst/>
        </p:spPr>
        <p:txBody>
          <a:bodyPr anchor="ctr">
            <a:spAutoFit/>
          </a:bodyPr>
          <a:lstStyle/>
          <a:p>
            <a:endParaRPr lang="en-US"/>
          </a:p>
        </p:txBody>
      </p:sp>
      <p:sp>
        <p:nvSpPr>
          <p:cNvPr id="50182" name="Freeform 6"/>
          <p:cNvSpPr>
            <a:spLocks/>
          </p:cNvSpPr>
          <p:nvPr/>
        </p:nvSpPr>
        <p:spPr bwMode="auto">
          <a:xfrm>
            <a:off x="1612900" y="4514850"/>
            <a:ext cx="1524000" cy="387350"/>
          </a:xfrm>
          <a:custGeom>
            <a:avLst/>
            <a:gdLst/>
            <a:ahLst/>
            <a:cxnLst>
              <a:cxn ang="0">
                <a:pos x="0" y="244"/>
              </a:cxn>
              <a:cxn ang="0">
                <a:pos x="160" y="84"/>
              </a:cxn>
              <a:cxn ang="0">
                <a:pos x="320" y="68"/>
              </a:cxn>
              <a:cxn ang="0">
                <a:pos x="408" y="4"/>
              </a:cxn>
              <a:cxn ang="0">
                <a:pos x="960" y="92"/>
              </a:cxn>
            </a:cxnLst>
            <a:rect l="0" t="0" r="r" b="b"/>
            <a:pathLst>
              <a:path w="960" h="244">
                <a:moveTo>
                  <a:pt x="0" y="244"/>
                </a:moveTo>
                <a:cubicBezTo>
                  <a:pt x="53" y="178"/>
                  <a:pt x="107" y="113"/>
                  <a:pt x="160" y="84"/>
                </a:cubicBezTo>
                <a:cubicBezTo>
                  <a:pt x="213" y="55"/>
                  <a:pt x="279" y="81"/>
                  <a:pt x="320" y="68"/>
                </a:cubicBezTo>
                <a:cubicBezTo>
                  <a:pt x="361" y="55"/>
                  <a:pt x="301" y="0"/>
                  <a:pt x="408" y="4"/>
                </a:cubicBezTo>
                <a:cubicBezTo>
                  <a:pt x="515" y="8"/>
                  <a:pt x="737" y="50"/>
                  <a:pt x="960" y="92"/>
                </a:cubicBezTo>
              </a:path>
            </a:pathLst>
          </a:custGeom>
          <a:noFill/>
          <a:ln w="38100" cap="flat" cmpd="sng">
            <a:solidFill>
              <a:schemeClr val="hlink"/>
            </a:solidFill>
            <a:prstDash val="solid"/>
            <a:round/>
            <a:headEnd type="none" w="lg" len="med"/>
            <a:tailEnd type="none" w="lg" len="med"/>
          </a:ln>
          <a:effectLst/>
        </p:spPr>
        <p:txBody>
          <a:bodyPr anchor="ctr">
            <a:spAutoFit/>
          </a:bodyPr>
          <a:lstStyle/>
          <a:p>
            <a:endParaRPr lang="en-US"/>
          </a:p>
        </p:txBody>
      </p:sp>
      <p:sp>
        <p:nvSpPr>
          <p:cNvPr id="50183" name="Freeform 7"/>
          <p:cNvSpPr>
            <a:spLocks/>
          </p:cNvSpPr>
          <p:nvPr/>
        </p:nvSpPr>
        <p:spPr bwMode="auto">
          <a:xfrm>
            <a:off x="742950" y="4191000"/>
            <a:ext cx="908050" cy="1244600"/>
          </a:xfrm>
          <a:custGeom>
            <a:avLst/>
            <a:gdLst/>
            <a:ahLst/>
            <a:cxnLst>
              <a:cxn ang="0">
                <a:pos x="572" y="784"/>
              </a:cxn>
              <a:cxn ang="0">
                <a:pos x="340" y="528"/>
              </a:cxn>
              <a:cxn ang="0">
                <a:pos x="52" y="392"/>
              </a:cxn>
              <a:cxn ang="0">
                <a:pos x="28" y="0"/>
              </a:cxn>
            </a:cxnLst>
            <a:rect l="0" t="0" r="r" b="b"/>
            <a:pathLst>
              <a:path w="572" h="784">
                <a:moveTo>
                  <a:pt x="572" y="784"/>
                </a:moveTo>
                <a:cubicBezTo>
                  <a:pt x="499" y="688"/>
                  <a:pt x="427" y="593"/>
                  <a:pt x="340" y="528"/>
                </a:cubicBezTo>
                <a:cubicBezTo>
                  <a:pt x="253" y="463"/>
                  <a:pt x="104" y="480"/>
                  <a:pt x="52" y="392"/>
                </a:cubicBezTo>
                <a:cubicBezTo>
                  <a:pt x="0" y="304"/>
                  <a:pt x="14" y="152"/>
                  <a:pt x="28" y="0"/>
                </a:cubicBezTo>
              </a:path>
            </a:pathLst>
          </a:custGeom>
          <a:noFill/>
          <a:ln w="38100" cap="flat" cmpd="sng">
            <a:solidFill>
              <a:schemeClr val="hlink"/>
            </a:solidFill>
            <a:prstDash val="solid"/>
            <a:round/>
            <a:headEnd type="none" w="lg" len="med"/>
            <a:tailEnd type="none" w="lg" len="med"/>
          </a:ln>
          <a:effectLst/>
        </p:spPr>
        <p:txBody>
          <a:bodyPr anchor="ctr">
            <a:spAutoFit/>
          </a:bodyPr>
          <a:lstStyle/>
          <a:p>
            <a:endParaRPr lang="en-US"/>
          </a:p>
        </p:txBody>
      </p:sp>
      <p:sp>
        <p:nvSpPr>
          <p:cNvPr id="50184" name="Text Box 8"/>
          <p:cNvSpPr txBox="1">
            <a:spLocks noChangeArrowheads="1"/>
          </p:cNvSpPr>
          <p:nvPr/>
        </p:nvSpPr>
        <p:spPr bwMode="auto">
          <a:xfrm>
            <a:off x="57150" y="6027738"/>
            <a:ext cx="1839913" cy="822325"/>
          </a:xfrm>
          <a:prstGeom prst="rect">
            <a:avLst/>
          </a:prstGeom>
          <a:noFill/>
          <a:ln w="12700">
            <a:noFill/>
            <a:miter lim="800000"/>
            <a:headEnd type="none" w="lg" len="med"/>
            <a:tailEnd type="none" w="lg" len="med"/>
          </a:ln>
          <a:effectLst/>
        </p:spPr>
        <p:txBody>
          <a:bodyPr anchor="ctr">
            <a:spAutoFit/>
          </a:bodyPr>
          <a:lstStyle/>
          <a:p>
            <a:pPr algn="ctr"/>
            <a:r>
              <a:rPr lang="en-US" sz="2400">
                <a:solidFill>
                  <a:schemeClr val="folHlink"/>
                </a:solidFill>
              </a:rPr>
              <a:t>Watershed divide</a:t>
            </a:r>
          </a:p>
        </p:txBody>
      </p:sp>
      <p:sp>
        <p:nvSpPr>
          <p:cNvPr id="50185" name="Line 9"/>
          <p:cNvSpPr>
            <a:spLocks noChangeShapeType="1"/>
          </p:cNvSpPr>
          <p:nvPr/>
        </p:nvSpPr>
        <p:spPr bwMode="auto">
          <a:xfrm flipV="1">
            <a:off x="850900" y="5626100"/>
            <a:ext cx="63500" cy="482600"/>
          </a:xfrm>
          <a:prstGeom prst="line">
            <a:avLst/>
          </a:prstGeom>
          <a:noFill/>
          <a:ln w="12700">
            <a:solidFill>
              <a:schemeClr val="tx1"/>
            </a:solidFill>
            <a:round/>
            <a:headEnd type="none" w="lg" len="med"/>
            <a:tailEnd type="triangle" w="lg" len="med"/>
          </a:ln>
          <a:effectLst/>
        </p:spPr>
        <p:txBody>
          <a:bodyPr anchor="ctr">
            <a:spAutoFit/>
          </a:bodyPr>
          <a:lstStyle/>
          <a:p>
            <a:endParaRPr lang="en-US"/>
          </a:p>
        </p:txBody>
      </p:sp>
      <p:sp>
        <p:nvSpPr>
          <p:cNvPr id="50186" name="Line 10"/>
          <p:cNvSpPr>
            <a:spLocks noChangeShapeType="1"/>
          </p:cNvSpPr>
          <p:nvPr/>
        </p:nvSpPr>
        <p:spPr bwMode="auto">
          <a:xfrm>
            <a:off x="254000" y="6438900"/>
            <a:ext cx="14605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50187" name="Line 11"/>
          <p:cNvSpPr>
            <a:spLocks noChangeShapeType="1"/>
          </p:cNvSpPr>
          <p:nvPr/>
        </p:nvSpPr>
        <p:spPr bwMode="auto">
          <a:xfrm>
            <a:off x="558800" y="6769100"/>
            <a:ext cx="8509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50188" name="Text Box 12"/>
          <p:cNvSpPr txBox="1">
            <a:spLocks noChangeArrowheads="1"/>
          </p:cNvSpPr>
          <p:nvPr/>
        </p:nvSpPr>
        <p:spPr bwMode="auto">
          <a:xfrm>
            <a:off x="2216150" y="5692775"/>
            <a:ext cx="1839913" cy="822325"/>
          </a:xfrm>
          <a:prstGeom prst="rect">
            <a:avLst/>
          </a:prstGeom>
          <a:noFill/>
          <a:ln w="12700">
            <a:noFill/>
            <a:miter lim="800000"/>
            <a:headEnd type="none" w="lg" len="med"/>
            <a:tailEnd type="none" w="lg" len="med"/>
          </a:ln>
          <a:effectLst/>
        </p:spPr>
        <p:txBody>
          <a:bodyPr anchor="ctr">
            <a:spAutoFit/>
          </a:bodyPr>
          <a:lstStyle/>
          <a:p>
            <a:pPr algn="ctr"/>
            <a:r>
              <a:rPr lang="en-US" sz="2400">
                <a:solidFill>
                  <a:schemeClr val="folHlink"/>
                </a:solidFill>
              </a:rPr>
              <a:t>Outflow point</a:t>
            </a:r>
          </a:p>
        </p:txBody>
      </p:sp>
      <p:sp>
        <p:nvSpPr>
          <p:cNvPr id="50189" name="Line 13"/>
          <p:cNvSpPr>
            <a:spLocks noChangeShapeType="1"/>
          </p:cNvSpPr>
          <p:nvPr/>
        </p:nvSpPr>
        <p:spPr bwMode="auto">
          <a:xfrm>
            <a:off x="2565400" y="6057900"/>
            <a:ext cx="1092200" cy="0"/>
          </a:xfrm>
          <a:prstGeom prst="line">
            <a:avLst/>
          </a:prstGeom>
          <a:noFill/>
          <a:ln w="12700">
            <a:solidFill>
              <a:schemeClr val="tx1"/>
            </a:solidFill>
            <a:round/>
            <a:headEnd type="none" w="lg" len="med"/>
            <a:tailEnd type="none" w="lg" len="med"/>
          </a:ln>
          <a:effectLst/>
        </p:spPr>
        <p:txBody>
          <a:bodyPr anchor="ctr">
            <a:spAutoFit/>
          </a:bodyPr>
          <a:lstStyle/>
          <a:p>
            <a:endParaRPr lang="en-US"/>
          </a:p>
        </p:txBody>
      </p:sp>
      <p:sp>
        <p:nvSpPr>
          <p:cNvPr id="50190" name="Line 14"/>
          <p:cNvSpPr>
            <a:spLocks noChangeShapeType="1"/>
          </p:cNvSpPr>
          <p:nvPr/>
        </p:nvSpPr>
        <p:spPr bwMode="auto">
          <a:xfrm>
            <a:off x="2768600" y="6464300"/>
            <a:ext cx="7620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50191" name="Line 15"/>
          <p:cNvSpPr>
            <a:spLocks noChangeShapeType="1"/>
          </p:cNvSpPr>
          <p:nvPr/>
        </p:nvSpPr>
        <p:spPr bwMode="auto">
          <a:xfrm flipH="1" flipV="1">
            <a:off x="2171700" y="6007100"/>
            <a:ext cx="266700" cy="177800"/>
          </a:xfrm>
          <a:prstGeom prst="line">
            <a:avLst/>
          </a:prstGeom>
          <a:noFill/>
          <a:ln w="12700">
            <a:solidFill>
              <a:schemeClr val="tx1"/>
            </a:solidFill>
            <a:round/>
            <a:headEnd type="none" w="lg" len="med"/>
            <a:tailEnd type="triangle" w="lg" len="med"/>
          </a:ln>
          <a:effectLst/>
        </p:spPr>
        <p:txBody>
          <a:bodyPr anchor="ctr">
            <a:spAutoFit/>
          </a:bodyPr>
          <a:lstStyle/>
          <a:p>
            <a:endParaRPr lang="en-US"/>
          </a:p>
        </p:txBody>
      </p:sp>
      <p:sp>
        <p:nvSpPr>
          <p:cNvPr id="50192" name="Line 16"/>
          <p:cNvSpPr>
            <a:spLocks noChangeShapeType="1"/>
          </p:cNvSpPr>
          <p:nvPr/>
        </p:nvSpPr>
        <p:spPr bwMode="auto">
          <a:xfrm flipV="1">
            <a:off x="4533900" y="3556000"/>
            <a:ext cx="0" cy="254000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50193" name="Line 17"/>
          <p:cNvSpPr>
            <a:spLocks noChangeShapeType="1"/>
          </p:cNvSpPr>
          <p:nvPr/>
        </p:nvSpPr>
        <p:spPr bwMode="auto">
          <a:xfrm>
            <a:off x="4533900" y="6096000"/>
            <a:ext cx="41529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50194" name="Text Box 18"/>
          <p:cNvSpPr txBox="1">
            <a:spLocks noChangeArrowheads="1"/>
          </p:cNvSpPr>
          <p:nvPr/>
        </p:nvSpPr>
        <p:spPr bwMode="auto">
          <a:xfrm>
            <a:off x="4332288" y="3098800"/>
            <a:ext cx="404812" cy="457200"/>
          </a:xfrm>
          <a:prstGeom prst="rect">
            <a:avLst/>
          </a:prstGeom>
          <a:noFill/>
          <a:ln w="12700">
            <a:noFill/>
            <a:miter lim="800000"/>
            <a:headEnd type="none" w="lg" len="med"/>
            <a:tailEnd type="none" w="lg" len="med"/>
          </a:ln>
          <a:effectLst/>
        </p:spPr>
        <p:txBody>
          <a:bodyPr wrap="none" anchor="ctr">
            <a:spAutoFit/>
          </a:bodyPr>
          <a:lstStyle/>
          <a:p>
            <a:pPr algn="ctr"/>
            <a:r>
              <a:rPr lang="en-US" sz="2400"/>
              <a:t>Q</a:t>
            </a:r>
          </a:p>
        </p:txBody>
      </p:sp>
      <p:sp>
        <p:nvSpPr>
          <p:cNvPr id="50195" name="Text Box 19"/>
          <p:cNvSpPr txBox="1">
            <a:spLocks noChangeArrowheads="1"/>
          </p:cNvSpPr>
          <p:nvPr/>
        </p:nvSpPr>
        <p:spPr bwMode="auto">
          <a:xfrm>
            <a:off x="8677275" y="5867400"/>
            <a:ext cx="268288" cy="457200"/>
          </a:xfrm>
          <a:prstGeom prst="rect">
            <a:avLst/>
          </a:prstGeom>
          <a:noFill/>
          <a:ln w="12700">
            <a:noFill/>
            <a:miter lim="800000"/>
            <a:headEnd type="none" w="lg" len="med"/>
            <a:tailEnd type="none" w="lg" len="med"/>
          </a:ln>
          <a:effectLst/>
        </p:spPr>
        <p:txBody>
          <a:bodyPr wrap="none" anchor="ctr">
            <a:spAutoFit/>
          </a:bodyPr>
          <a:lstStyle/>
          <a:p>
            <a:pPr algn="ctr"/>
            <a:r>
              <a:rPr lang="en-US" sz="2400"/>
              <a:t>t</a:t>
            </a:r>
          </a:p>
        </p:txBody>
      </p:sp>
      <p:sp>
        <p:nvSpPr>
          <p:cNvPr id="50196" name="Freeform 20"/>
          <p:cNvSpPr>
            <a:spLocks/>
          </p:cNvSpPr>
          <p:nvPr/>
        </p:nvSpPr>
        <p:spPr bwMode="auto">
          <a:xfrm>
            <a:off x="4533900" y="3822700"/>
            <a:ext cx="3898900" cy="1968500"/>
          </a:xfrm>
          <a:custGeom>
            <a:avLst/>
            <a:gdLst/>
            <a:ahLst/>
            <a:cxnLst>
              <a:cxn ang="0">
                <a:pos x="0" y="1432"/>
              </a:cxn>
              <a:cxn ang="0">
                <a:pos x="2456" y="0"/>
              </a:cxn>
            </a:cxnLst>
            <a:rect l="0" t="0" r="r" b="b"/>
            <a:pathLst>
              <a:path w="2456" h="1432">
                <a:moveTo>
                  <a:pt x="0" y="1432"/>
                </a:moveTo>
                <a:cubicBezTo>
                  <a:pt x="1048" y="1432"/>
                  <a:pt x="544" y="0"/>
                  <a:pt x="2456" y="0"/>
                </a:cubicBezTo>
              </a:path>
            </a:pathLst>
          </a:custGeom>
          <a:noFill/>
          <a:ln w="38100" cap="flat" cmpd="sng">
            <a:solidFill>
              <a:schemeClr val="folHlink"/>
            </a:solidFill>
            <a:prstDash val="solid"/>
            <a:round/>
            <a:headEnd type="none" w="lg" len="med"/>
            <a:tailEnd type="none" w="lg" len="med"/>
          </a:ln>
          <a:effectLst/>
        </p:spPr>
        <p:txBody>
          <a:bodyPr anchor="ctr">
            <a:spAutoFit/>
          </a:bodyPr>
          <a:lstStyle/>
          <a:p>
            <a:endParaRPr lang="en-US"/>
          </a:p>
        </p:txBody>
      </p:sp>
      <p:sp>
        <p:nvSpPr>
          <p:cNvPr id="50197" name="Line 21"/>
          <p:cNvSpPr>
            <a:spLocks noChangeShapeType="1"/>
          </p:cNvSpPr>
          <p:nvPr/>
        </p:nvSpPr>
        <p:spPr bwMode="auto">
          <a:xfrm flipH="1">
            <a:off x="4533900" y="3810000"/>
            <a:ext cx="3771900" cy="0"/>
          </a:xfrm>
          <a:prstGeom prst="line">
            <a:avLst/>
          </a:prstGeom>
          <a:noFill/>
          <a:ln w="12700">
            <a:solidFill>
              <a:schemeClr val="folHlink"/>
            </a:solidFill>
            <a:prstDash val="dash"/>
            <a:round/>
            <a:headEnd type="none" w="lg" len="med"/>
            <a:tailEnd type="none" w="lg" len="med"/>
          </a:ln>
          <a:effectLst/>
        </p:spPr>
        <p:txBody>
          <a:bodyPr wrap="none" anchor="ctr">
            <a:spAutoFit/>
          </a:bodyPr>
          <a:lstStyle/>
          <a:p>
            <a:endParaRPr lang="en-US"/>
          </a:p>
        </p:txBody>
      </p:sp>
      <p:sp>
        <p:nvSpPr>
          <p:cNvPr id="50198" name="Text Box 22"/>
          <p:cNvSpPr txBox="1">
            <a:spLocks noChangeArrowheads="1"/>
          </p:cNvSpPr>
          <p:nvPr/>
        </p:nvSpPr>
        <p:spPr bwMode="auto">
          <a:xfrm>
            <a:off x="3862388" y="3581400"/>
            <a:ext cx="506412" cy="457200"/>
          </a:xfrm>
          <a:prstGeom prst="rect">
            <a:avLst/>
          </a:prstGeom>
          <a:noFill/>
          <a:ln w="12700">
            <a:noFill/>
            <a:miter lim="800000"/>
            <a:headEnd type="none" w="lg" len="med"/>
            <a:tailEnd type="none" w="lg" len="med"/>
          </a:ln>
          <a:effectLst/>
        </p:spPr>
        <p:txBody>
          <a:bodyPr wrap="none" anchor="ctr">
            <a:spAutoFit/>
          </a:bodyPr>
          <a:lstStyle/>
          <a:p>
            <a:pPr algn="ctr"/>
            <a:r>
              <a:rPr lang="en-US" sz="2400">
                <a:solidFill>
                  <a:schemeClr val="folHlink"/>
                </a:solidFill>
              </a:rPr>
              <a:t>Q</a:t>
            </a:r>
            <a:r>
              <a:rPr lang="en-US" sz="2400" baseline="-25000">
                <a:solidFill>
                  <a:schemeClr val="folHlink"/>
                </a:solidFill>
              </a:rPr>
              <a:t>p</a:t>
            </a:r>
            <a:endParaRPr lang="en-US" sz="2400">
              <a:solidFill>
                <a:schemeClr val="folHlink"/>
              </a:solidFill>
            </a:endParaRPr>
          </a:p>
        </p:txBody>
      </p:sp>
      <p:sp>
        <p:nvSpPr>
          <p:cNvPr id="50199" name="Line 23"/>
          <p:cNvSpPr>
            <a:spLocks noChangeShapeType="1"/>
          </p:cNvSpPr>
          <p:nvPr/>
        </p:nvSpPr>
        <p:spPr bwMode="auto">
          <a:xfrm rot="5400000" flipH="1">
            <a:off x="6858000" y="4965700"/>
            <a:ext cx="2247900" cy="0"/>
          </a:xfrm>
          <a:prstGeom prst="line">
            <a:avLst/>
          </a:prstGeom>
          <a:noFill/>
          <a:ln w="12700">
            <a:solidFill>
              <a:schemeClr val="folHlink"/>
            </a:solidFill>
            <a:prstDash val="dash"/>
            <a:round/>
            <a:headEnd type="none" w="lg" len="med"/>
            <a:tailEnd type="none" w="lg" len="med"/>
          </a:ln>
          <a:effectLst/>
        </p:spPr>
        <p:txBody>
          <a:bodyPr anchor="ctr">
            <a:spAutoFit/>
          </a:bodyPr>
          <a:lstStyle/>
          <a:p>
            <a:endParaRPr lang="en-US"/>
          </a:p>
        </p:txBody>
      </p:sp>
      <p:sp>
        <p:nvSpPr>
          <p:cNvPr id="50200" name="Text Box 24"/>
          <p:cNvSpPr txBox="1">
            <a:spLocks noChangeArrowheads="1"/>
          </p:cNvSpPr>
          <p:nvPr/>
        </p:nvSpPr>
        <p:spPr bwMode="auto">
          <a:xfrm>
            <a:off x="7848600" y="6197600"/>
            <a:ext cx="358775" cy="457200"/>
          </a:xfrm>
          <a:prstGeom prst="rect">
            <a:avLst/>
          </a:prstGeom>
          <a:noFill/>
          <a:ln w="12700">
            <a:noFill/>
            <a:miter lim="800000"/>
            <a:headEnd type="none" w="lg" len="med"/>
            <a:tailEnd type="none" w="lg" len="med"/>
          </a:ln>
          <a:effectLst/>
        </p:spPr>
        <p:txBody>
          <a:bodyPr wrap="none" anchor="ctr">
            <a:spAutoFit/>
          </a:bodyPr>
          <a:lstStyle/>
          <a:p>
            <a:pPr algn="ctr"/>
            <a:r>
              <a:rPr lang="en-US" sz="2400">
                <a:solidFill>
                  <a:schemeClr val="folHlink"/>
                </a:solidFill>
              </a:rPr>
              <a:t>t</a:t>
            </a:r>
            <a:r>
              <a:rPr lang="en-US" sz="2400" baseline="-25000">
                <a:solidFill>
                  <a:schemeClr val="folHlink"/>
                </a:solidFill>
              </a:rPr>
              <a:t>c</a:t>
            </a:r>
            <a:endParaRPr lang="en-US" sz="2400">
              <a:solidFill>
                <a:schemeClr val="folHlink"/>
              </a:solidFill>
            </a:endParaRPr>
          </a:p>
        </p:txBody>
      </p:sp>
      <p:sp>
        <p:nvSpPr>
          <p:cNvPr id="50201" name="AutoShape 25">
            <a:hlinkClick r:id="rId2" action="ppaction://hlinksldjump" highlightClick="1"/>
          </p:cNvPr>
          <p:cNvSpPr>
            <a:spLocks noChangeArrowheads="1"/>
          </p:cNvSpPr>
          <p:nvPr/>
        </p:nvSpPr>
        <p:spPr bwMode="auto">
          <a:xfrm>
            <a:off x="3889375" y="6361113"/>
            <a:ext cx="2517775" cy="523875"/>
          </a:xfrm>
          <a:prstGeom prst="actionButtonBlank">
            <a:avLst/>
          </a:prstGeom>
          <a:solidFill>
            <a:schemeClr val="hlink"/>
          </a:solidFill>
          <a:ln w="12700">
            <a:solidFill>
              <a:schemeClr val="tx1"/>
            </a:solidFill>
            <a:miter lim="800000"/>
            <a:headEnd type="none" w="lg" len="med"/>
            <a:tailEnd type="none" w="lg" len="med"/>
          </a:ln>
          <a:effectLst/>
        </p:spPr>
        <p:txBody>
          <a:bodyPr wrap="none" anchor="ctr">
            <a:spAutoFit/>
          </a:bodyPr>
          <a:lstStyle/>
          <a:p>
            <a:pPr algn="ctr"/>
            <a:r>
              <a:rPr lang="en-US" sz="2400"/>
              <a:t>Classic Watershed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1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18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0196"/>
                                        </p:tgtEl>
                                        <p:attrNameLst>
                                          <p:attrName>style.visibility</p:attrName>
                                        </p:attrNameLst>
                                      </p:cBhvr>
                                      <p:to>
                                        <p:strVal val="visible"/>
                                      </p:to>
                                    </p:set>
                                    <p:animEffect transition="in" filter="wipe(left)">
                                      <p:cBhvr>
                                        <p:cTn id="15" dur="500"/>
                                        <p:tgtEl>
                                          <p:spTgt spid="5019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5019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50198">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5019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50200">
                                            <p:txEl>
                                              <p:pRg st="0" end="0"/>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50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4" grpId="0" build="p" autoUpdateAnimBg="0"/>
      <p:bldP spid="50188" grpId="0" build="p" autoUpdateAnimBg="0"/>
      <p:bldP spid="50196" grpId="0" animBg="1"/>
      <p:bldP spid="50197" grpId="0" animBg="1"/>
      <p:bldP spid="50198" grpId="0" build="p" autoUpdateAnimBg="0"/>
      <p:bldP spid="50199" grpId="0" animBg="1"/>
      <p:bldP spid="50200" grpId="0" build="p" autoUpdateAnimBg="0"/>
      <p:bldP spid="50201"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a:effectLst/>
        </p:spPr>
        <p:txBody>
          <a:bodyPr lIns="90488" tIns="44450" rIns="90488" bIns="44450" anchor="b"/>
          <a:lstStyle/>
          <a:p>
            <a:r>
              <a:rPr lang="en-US"/>
              <a:t>Engineering Uses of </a:t>
            </a:r>
            <a:br>
              <a:rPr lang="en-US"/>
            </a:br>
            <a:r>
              <a:rPr lang="en-US"/>
              <a:t>Surface Water Hydrology</a:t>
            </a:r>
          </a:p>
        </p:txBody>
      </p:sp>
      <p:sp>
        <p:nvSpPr>
          <p:cNvPr id="6147" name="Rectangle 3"/>
          <p:cNvSpPr>
            <a:spLocks noGrp="1" noChangeArrowheads="1"/>
          </p:cNvSpPr>
          <p:nvPr>
            <p:ph type="body" idx="1"/>
          </p:nvPr>
        </p:nvSpPr>
        <p:spPr>
          <a:noFill/>
          <a:ln/>
        </p:spPr>
        <p:txBody>
          <a:bodyPr lIns="90488" tIns="44450" rIns="90488" bIns="44450"/>
          <a:lstStyle/>
          <a:p>
            <a:pPr>
              <a:lnSpc>
                <a:spcPct val="90000"/>
              </a:lnSpc>
            </a:pPr>
            <a:r>
              <a:rPr lang="en-US" sz="2800"/>
              <a:t>Average events (average annual rainfall, evaporation, infiltration...) </a:t>
            </a:r>
          </a:p>
          <a:p>
            <a:pPr lvl="1">
              <a:lnSpc>
                <a:spcPct val="90000"/>
              </a:lnSpc>
            </a:pPr>
            <a:r>
              <a:rPr lang="en-US" sz="2400"/>
              <a:t>Expected average performance of a system</a:t>
            </a:r>
          </a:p>
          <a:p>
            <a:pPr lvl="1">
              <a:lnSpc>
                <a:spcPct val="90000"/>
              </a:lnSpc>
            </a:pPr>
            <a:r>
              <a:rPr lang="en-US" sz="2400"/>
              <a:t>Potential water supply using reservoirs</a:t>
            </a:r>
          </a:p>
          <a:p>
            <a:pPr>
              <a:lnSpc>
                <a:spcPct val="90000"/>
              </a:lnSpc>
            </a:pPr>
            <a:r>
              <a:rPr lang="en-US" sz="2800"/>
              <a:t>Frequent extreme events (10 year flood, 10 year low flow)</a:t>
            </a:r>
          </a:p>
          <a:p>
            <a:pPr lvl="1">
              <a:lnSpc>
                <a:spcPct val="90000"/>
              </a:lnSpc>
            </a:pPr>
            <a:r>
              <a:rPr lang="en-US" sz="2400"/>
              <a:t>Levees</a:t>
            </a:r>
          </a:p>
          <a:p>
            <a:pPr lvl="1">
              <a:lnSpc>
                <a:spcPct val="90000"/>
              </a:lnSpc>
            </a:pPr>
            <a:r>
              <a:rPr lang="en-US" sz="2400"/>
              <a:t>Wastewater dilution</a:t>
            </a:r>
          </a:p>
          <a:p>
            <a:pPr>
              <a:lnSpc>
                <a:spcPct val="90000"/>
              </a:lnSpc>
            </a:pPr>
            <a:r>
              <a:rPr lang="en-US" sz="2800"/>
              <a:t>Rare extreme events (100 to PMF)</a:t>
            </a:r>
          </a:p>
          <a:p>
            <a:pPr lvl="1">
              <a:lnSpc>
                <a:spcPct val="90000"/>
              </a:lnSpc>
            </a:pPr>
            <a:r>
              <a:rPr lang="en-US" sz="2400"/>
              <a:t>Dam failure</a:t>
            </a:r>
          </a:p>
          <a:p>
            <a:pPr lvl="1">
              <a:lnSpc>
                <a:spcPct val="90000"/>
              </a:lnSpc>
            </a:pPr>
            <a:r>
              <a:rPr lang="en-US" sz="2400"/>
              <a:t>Power plant flooding</a:t>
            </a:r>
          </a:p>
        </p:txBody>
      </p:sp>
      <p:sp>
        <p:nvSpPr>
          <p:cNvPr id="6148" name="Text Box 4"/>
          <p:cNvSpPr txBox="1">
            <a:spLocks noChangeArrowheads="1"/>
          </p:cNvSpPr>
          <p:nvPr/>
        </p:nvSpPr>
        <p:spPr bwMode="auto">
          <a:xfrm>
            <a:off x="5456238" y="5651500"/>
            <a:ext cx="3295650" cy="457200"/>
          </a:xfrm>
          <a:prstGeom prst="rect">
            <a:avLst/>
          </a:prstGeom>
          <a:noFill/>
          <a:ln w="12700">
            <a:noFill/>
            <a:miter lim="800000"/>
            <a:headEnd type="none" w="lg" len="med"/>
            <a:tailEnd type="none" w="lg" len="med"/>
          </a:ln>
          <a:effectLst/>
        </p:spPr>
        <p:txBody>
          <a:bodyPr wrap="none" anchor="ctr">
            <a:spAutoFit/>
          </a:bodyPr>
          <a:lstStyle/>
          <a:p>
            <a:pPr algn="ctr"/>
            <a:r>
              <a:rPr lang="en-US" sz="2400">
                <a:solidFill>
                  <a:schemeClr val="folHlink"/>
                </a:solidFill>
              </a:rPr>
              <a:t>Probable maximum flood</a:t>
            </a:r>
          </a:p>
        </p:txBody>
      </p:sp>
      <p:sp>
        <p:nvSpPr>
          <p:cNvPr id="6149" name="Line 5"/>
          <p:cNvSpPr>
            <a:spLocks noChangeShapeType="1"/>
          </p:cNvSpPr>
          <p:nvPr/>
        </p:nvSpPr>
        <p:spPr bwMode="auto">
          <a:xfrm>
            <a:off x="5359400" y="6045200"/>
            <a:ext cx="34925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a:effectLst/>
        </p:spPr>
        <p:txBody>
          <a:bodyPr lIns="90488" tIns="44450" rIns="90488" bIns="44450" anchor="b"/>
          <a:lstStyle/>
          <a:p>
            <a:r>
              <a:rPr lang="en-US"/>
              <a:t>“Rational Formula” - Time of Concentration (</a:t>
            </a:r>
            <a:r>
              <a:rPr lang="en-US" sz="3600"/>
              <a:t>T</a:t>
            </a:r>
            <a:r>
              <a:rPr lang="en-US" sz="3600" baseline="-19000"/>
              <a:t>c</a:t>
            </a:r>
            <a:r>
              <a:rPr lang="en-US"/>
              <a:t>)</a:t>
            </a:r>
            <a:endParaRPr lang="en-US">
              <a:solidFill>
                <a:schemeClr val="tx1"/>
              </a:solidFill>
            </a:endParaRPr>
          </a:p>
        </p:txBody>
      </p:sp>
      <p:sp>
        <p:nvSpPr>
          <p:cNvPr id="51203" name="Rectangle 3"/>
          <p:cNvSpPr>
            <a:spLocks noGrp="1" noChangeArrowheads="1"/>
          </p:cNvSpPr>
          <p:nvPr>
            <p:ph type="body" idx="1"/>
          </p:nvPr>
        </p:nvSpPr>
        <p:spPr>
          <a:noFill/>
          <a:ln/>
        </p:spPr>
        <p:txBody>
          <a:bodyPr lIns="90488" tIns="44450" rIns="90488" bIns="44450"/>
          <a:lstStyle/>
          <a:p>
            <a:r>
              <a:rPr lang="en-US"/>
              <a:t>Time required (after start of rainfall event) for most distant point in basin to begin contributing runoff to basin outlet</a:t>
            </a:r>
          </a:p>
          <a:p>
            <a:r>
              <a:rPr lang="en-US"/>
              <a:t>T</a:t>
            </a:r>
            <a:r>
              <a:rPr lang="en-US" baseline="-19000"/>
              <a:t>c</a:t>
            </a:r>
            <a:r>
              <a:rPr lang="en-US"/>
              <a:t> affects the shape of the outflow hydrograph (flow record as a function of time)</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noFill/>
          <a:ln/>
          <a:effectLst/>
        </p:spPr>
        <p:txBody>
          <a:bodyPr lIns="90488" tIns="44450" rIns="90488" bIns="44450" anchor="b"/>
          <a:lstStyle/>
          <a:p>
            <a:r>
              <a:rPr lang="en-US"/>
              <a:t>Time of Concentration (</a:t>
            </a:r>
            <a:r>
              <a:rPr lang="en-US" sz="3600"/>
              <a:t>T</a:t>
            </a:r>
            <a:r>
              <a:rPr lang="en-US" sz="3600" baseline="-19000"/>
              <a:t>c</a:t>
            </a:r>
            <a:r>
              <a:rPr lang="en-US"/>
              <a:t>): Kirpich</a:t>
            </a:r>
            <a:endParaRPr lang="en-US">
              <a:solidFill>
                <a:schemeClr val="tx1"/>
              </a:solidFill>
            </a:endParaRPr>
          </a:p>
        </p:txBody>
      </p:sp>
      <p:sp>
        <p:nvSpPr>
          <p:cNvPr id="52227" name="Rectangle 3"/>
          <p:cNvSpPr>
            <a:spLocks noGrp="1" noChangeArrowheads="1"/>
          </p:cNvSpPr>
          <p:nvPr>
            <p:ph type="body" idx="1"/>
          </p:nvPr>
        </p:nvSpPr>
        <p:spPr>
          <a:noFill/>
          <a:ln/>
        </p:spPr>
        <p:txBody>
          <a:bodyPr lIns="90488" tIns="44450" rIns="90488" bIns="44450"/>
          <a:lstStyle/>
          <a:p>
            <a:r>
              <a:rPr lang="en-US"/>
              <a:t>T</a:t>
            </a:r>
            <a:r>
              <a:rPr lang="en-US" baseline="-21000"/>
              <a:t>c</a:t>
            </a:r>
            <a:r>
              <a:rPr lang="en-US"/>
              <a:t> = time of concentration [min]</a:t>
            </a:r>
          </a:p>
          <a:p>
            <a:r>
              <a:rPr lang="en-US"/>
              <a:t>L = “stream” or “flow path” length [ft]</a:t>
            </a:r>
          </a:p>
          <a:p>
            <a:r>
              <a:rPr lang="en-US"/>
              <a:t>h = elevation difference between basin ends [ft]</a:t>
            </a:r>
          </a:p>
          <a:p>
            <a:endParaRPr lang="en-US"/>
          </a:p>
        </p:txBody>
      </p:sp>
      <p:graphicFrame>
        <p:nvGraphicFramePr>
          <p:cNvPr id="52228" name="Object 4">
            <a:hlinkClick r:id="" action="ppaction://ole?verb=0"/>
          </p:cNvPr>
          <p:cNvGraphicFramePr>
            <a:graphicFrameLocks/>
          </p:cNvGraphicFramePr>
          <p:nvPr/>
        </p:nvGraphicFramePr>
        <p:xfrm>
          <a:off x="2287588" y="4278313"/>
          <a:ext cx="3984625" cy="1312862"/>
        </p:xfrm>
        <a:graphic>
          <a:graphicData uri="http://schemas.openxmlformats.org/presentationml/2006/ole">
            <p:oleObj spid="_x0000_s52228" name="Equation" r:id="rId3" imgW="2933640" imgH="977760" progId="Equation.3">
              <p:embed/>
            </p:oleObj>
          </a:graphicData>
        </a:graphic>
      </p:graphicFrame>
      <p:sp>
        <p:nvSpPr>
          <p:cNvPr id="52229" name="Text Box 5"/>
          <p:cNvSpPr txBox="1">
            <a:spLocks noChangeArrowheads="1"/>
          </p:cNvSpPr>
          <p:nvPr/>
        </p:nvSpPr>
        <p:spPr bwMode="auto">
          <a:xfrm>
            <a:off x="754063" y="6121400"/>
            <a:ext cx="2466975" cy="457200"/>
          </a:xfrm>
          <a:prstGeom prst="rect">
            <a:avLst/>
          </a:prstGeom>
          <a:noFill/>
          <a:ln w="12700">
            <a:noFill/>
            <a:miter lim="800000"/>
            <a:headEnd type="none" w="lg" len="med"/>
            <a:tailEnd type="none" w="lg" len="med"/>
          </a:ln>
          <a:effectLst/>
        </p:spPr>
        <p:txBody>
          <a:bodyPr wrap="none" anchor="ctr">
            <a:spAutoFit/>
          </a:bodyPr>
          <a:lstStyle/>
          <a:p>
            <a:pPr algn="ctr"/>
            <a:r>
              <a:rPr lang="en-US" sz="2400"/>
              <a:t>Watch those units!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22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effectLst/>
        </p:spPr>
        <p:txBody>
          <a:bodyPr/>
          <a:lstStyle/>
          <a:p>
            <a:r>
              <a:rPr lang="en-US"/>
              <a:t>Time of Concentration (</a:t>
            </a:r>
            <a:r>
              <a:rPr lang="en-US" sz="3600"/>
              <a:t>T</a:t>
            </a:r>
            <a:r>
              <a:rPr lang="en-US" sz="3600" baseline="-19000"/>
              <a:t>c</a:t>
            </a:r>
            <a:r>
              <a:rPr lang="en-US"/>
              <a:t>): Hatheway</a:t>
            </a:r>
          </a:p>
        </p:txBody>
      </p:sp>
      <p:sp>
        <p:nvSpPr>
          <p:cNvPr id="53251" name="Rectangle 3"/>
          <p:cNvSpPr>
            <a:spLocks noGrp="1" noChangeArrowheads="1"/>
          </p:cNvSpPr>
          <p:nvPr>
            <p:ph type="body" sz="half" idx="1"/>
          </p:nvPr>
        </p:nvSpPr>
        <p:spPr>
          <a:xfrm>
            <a:off x="769938" y="2270125"/>
            <a:ext cx="7532687" cy="3740150"/>
          </a:xfrm>
        </p:spPr>
        <p:txBody>
          <a:bodyPr/>
          <a:lstStyle/>
          <a:p>
            <a:r>
              <a:rPr lang="en-US" sz="2800"/>
              <a:t>T</a:t>
            </a:r>
            <a:r>
              <a:rPr lang="en-US" sz="2800" baseline="-21000"/>
              <a:t>c</a:t>
            </a:r>
            <a:r>
              <a:rPr lang="en-US" sz="2800"/>
              <a:t> = time of concentration [min]</a:t>
            </a:r>
          </a:p>
          <a:p>
            <a:r>
              <a:rPr lang="en-US" sz="2800"/>
              <a:t>L = “stream” or “flow path” length [ft]</a:t>
            </a:r>
          </a:p>
          <a:p>
            <a:r>
              <a:rPr lang="en-US" sz="2800"/>
              <a:t>S = mean slope of the basin</a:t>
            </a:r>
          </a:p>
          <a:p>
            <a:r>
              <a:rPr lang="en-US" sz="2800"/>
              <a:t>N = Manning’s roughness coefficient (0.02 smooth to 0.8 grass overland)</a:t>
            </a:r>
          </a:p>
        </p:txBody>
      </p:sp>
      <p:graphicFrame>
        <p:nvGraphicFramePr>
          <p:cNvPr id="53252" name="Object 4">
            <a:hlinkClick r:id="" action="ppaction://ole?verb=0"/>
          </p:cNvPr>
          <p:cNvGraphicFramePr>
            <a:graphicFrameLocks/>
          </p:cNvGraphicFramePr>
          <p:nvPr/>
        </p:nvGraphicFramePr>
        <p:xfrm>
          <a:off x="3575050" y="4625975"/>
          <a:ext cx="2620963" cy="1543050"/>
        </p:xfrm>
        <a:graphic>
          <a:graphicData uri="http://schemas.openxmlformats.org/presentationml/2006/ole">
            <p:oleObj spid="_x0000_s53252" name="Equation" r:id="rId3" imgW="1726920" imgH="1028520" progId="Equation.3">
              <p:embed/>
            </p:oleObj>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noFill/>
          <a:ln/>
          <a:effectLst/>
        </p:spPr>
        <p:txBody>
          <a:bodyPr lIns="90488" tIns="44450" rIns="90488" bIns="44450" anchor="b"/>
          <a:lstStyle/>
          <a:p>
            <a:r>
              <a:rPr lang="en-US"/>
              <a:t>“Rational Formula” - Review</a:t>
            </a:r>
          </a:p>
        </p:txBody>
      </p:sp>
      <p:sp>
        <p:nvSpPr>
          <p:cNvPr id="54275" name="Rectangle 3"/>
          <p:cNvSpPr>
            <a:spLocks noGrp="1" noChangeArrowheads="1"/>
          </p:cNvSpPr>
          <p:nvPr>
            <p:ph type="body" idx="1"/>
          </p:nvPr>
        </p:nvSpPr>
        <p:spPr>
          <a:noFill/>
          <a:ln/>
        </p:spPr>
        <p:txBody>
          <a:bodyPr lIns="90488" tIns="44450" rIns="90488" bIns="44450"/>
          <a:lstStyle/>
          <a:p>
            <a:r>
              <a:rPr lang="en-US" sz="2800"/>
              <a:t>Estimate t</a:t>
            </a:r>
            <a:r>
              <a:rPr lang="en-US" sz="2800" baseline="-21000"/>
              <a:t>c</a:t>
            </a:r>
            <a:r>
              <a:rPr lang="en-US" sz="2800"/>
              <a:t> </a:t>
            </a:r>
          </a:p>
          <a:p>
            <a:r>
              <a:rPr lang="en-US" sz="2800"/>
              <a:t>Pick duration of storm = t</a:t>
            </a:r>
            <a:r>
              <a:rPr lang="en-US" sz="2800" baseline="-21000"/>
              <a:t>c</a:t>
            </a:r>
            <a:r>
              <a:rPr lang="en-US" sz="2800"/>
              <a:t> </a:t>
            </a:r>
          </a:p>
          <a:p>
            <a:r>
              <a:rPr lang="en-US" sz="2800"/>
              <a:t>Estimate point rainfall intensity based on synthetic storm (</a:t>
            </a:r>
            <a:r>
              <a:rPr lang="en-US" sz="2800">
                <a:hlinkClick r:id="rId3"/>
              </a:rPr>
              <a:t>US national weather service maps</a:t>
            </a:r>
            <a:r>
              <a:rPr lang="en-US" sz="2800"/>
              <a:t>)</a:t>
            </a:r>
          </a:p>
          <a:p>
            <a:r>
              <a:rPr lang="en-US" sz="2800"/>
              <a:t>Convert point rainfall intensity to </a:t>
            </a:r>
            <a:r>
              <a:rPr lang="en-US" sz="2800">
                <a:hlinkClick r:id="rId4" action="ppaction://hlinksldjump"/>
              </a:rPr>
              <a:t>average area intensity</a:t>
            </a:r>
            <a:endParaRPr lang="en-US" sz="2800"/>
          </a:p>
          <a:p>
            <a:r>
              <a:rPr lang="en-US" sz="2800"/>
              <a:t>Estimate </a:t>
            </a:r>
            <a:r>
              <a:rPr lang="en-US" sz="2800">
                <a:hlinkClick r:id="rId5"/>
              </a:rPr>
              <a:t>runoff coefficient </a:t>
            </a:r>
            <a:r>
              <a:rPr lang="en-US" sz="2800"/>
              <a:t>based on land use</a:t>
            </a:r>
          </a:p>
        </p:txBody>
      </p:sp>
      <p:graphicFrame>
        <p:nvGraphicFramePr>
          <p:cNvPr id="54276" name="Object 4">
            <a:hlinkClick r:id="" action="ppaction://ole?verb=0"/>
          </p:cNvPr>
          <p:cNvGraphicFramePr>
            <a:graphicFrameLocks/>
          </p:cNvGraphicFramePr>
          <p:nvPr/>
        </p:nvGraphicFramePr>
        <p:xfrm>
          <a:off x="7461250" y="250825"/>
          <a:ext cx="1166813" cy="420688"/>
        </p:xfrm>
        <a:graphic>
          <a:graphicData uri="http://schemas.openxmlformats.org/presentationml/2006/ole">
            <p:oleObj spid="_x0000_s54276" name="Equation" r:id="rId6" imgW="1168200" imgH="419040" progId="Equation.DSMT4">
              <p:embed/>
            </p:oleObj>
          </a:graphicData>
        </a:graphic>
      </p:graphicFrame>
      <p:sp>
        <p:nvSpPr>
          <p:cNvPr id="54277" name="Text Box 5"/>
          <p:cNvSpPr txBox="1">
            <a:spLocks noChangeArrowheads="1"/>
          </p:cNvSpPr>
          <p:nvPr/>
        </p:nvSpPr>
        <p:spPr bwMode="auto">
          <a:xfrm>
            <a:off x="5276850" y="2457450"/>
            <a:ext cx="3922713" cy="519113"/>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Why is this the max flow?</a:t>
            </a:r>
          </a:p>
        </p:txBody>
      </p:sp>
      <p:sp>
        <p:nvSpPr>
          <p:cNvPr id="54278" name="Line 6"/>
          <p:cNvSpPr>
            <a:spLocks noChangeShapeType="1"/>
          </p:cNvSpPr>
          <p:nvPr/>
        </p:nvSpPr>
        <p:spPr bwMode="auto">
          <a:xfrm>
            <a:off x="5341938" y="2949575"/>
            <a:ext cx="3802062"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27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7"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noFill/>
          <a:ln/>
          <a:effectLst/>
        </p:spPr>
        <p:txBody>
          <a:bodyPr lIns="90488" tIns="44450" rIns="90488" bIns="44450" anchor="b"/>
          <a:lstStyle/>
          <a:p>
            <a:r>
              <a:rPr lang="en-US"/>
              <a:t>“Rational Formula” - Fall Creek 10 Year Storm</a:t>
            </a:r>
          </a:p>
        </p:txBody>
      </p:sp>
      <p:sp>
        <p:nvSpPr>
          <p:cNvPr id="55299" name="Rectangle 3"/>
          <p:cNvSpPr>
            <a:spLocks noGrp="1" noChangeArrowheads="1"/>
          </p:cNvSpPr>
          <p:nvPr>
            <p:ph type="body" idx="1"/>
          </p:nvPr>
        </p:nvSpPr>
        <p:spPr>
          <a:xfrm>
            <a:off x="685800" y="1981200"/>
            <a:ext cx="7772400" cy="4699000"/>
          </a:xfrm>
          <a:noFill/>
          <a:ln/>
        </p:spPr>
        <p:txBody>
          <a:bodyPr lIns="90488" tIns="44450" rIns="90488" bIns="44450"/>
          <a:lstStyle/>
          <a:p>
            <a:r>
              <a:rPr lang="en-US"/>
              <a:t>Area  = 126 mi</a:t>
            </a:r>
            <a:r>
              <a:rPr lang="en-US" baseline="33000"/>
              <a:t>2</a:t>
            </a:r>
            <a:r>
              <a:rPr lang="en-US"/>
              <a:t> = 3.512 x 10</a:t>
            </a:r>
            <a:r>
              <a:rPr lang="en-US" baseline="33000"/>
              <a:t>9</a:t>
            </a:r>
            <a:r>
              <a:rPr lang="en-US"/>
              <a:t> ft</a:t>
            </a:r>
            <a:r>
              <a:rPr lang="en-US" baseline="33000"/>
              <a:t>2</a:t>
            </a:r>
            <a:r>
              <a:rPr lang="en-US"/>
              <a:t> = 326 km</a:t>
            </a:r>
            <a:r>
              <a:rPr lang="en-US" baseline="33000"/>
              <a:t>2</a:t>
            </a:r>
            <a:endParaRPr lang="en-US"/>
          </a:p>
          <a:p>
            <a:r>
              <a:rPr lang="en-US"/>
              <a:t>L ­ 15 miles ­ 80,000 ft</a:t>
            </a:r>
          </a:p>
          <a:p>
            <a:r>
              <a:rPr lang="en-US"/>
              <a:t>h ­ 800 ft (between Beebe lake and hills)</a:t>
            </a:r>
          </a:p>
          <a:p>
            <a:r>
              <a:rPr lang="en-US" sz="4000"/>
              <a:t>t</a:t>
            </a:r>
            <a:r>
              <a:rPr lang="en-US" sz="4000" baseline="-21000"/>
              <a:t>c</a:t>
            </a:r>
            <a:r>
              <a:rPr lang="en-US" sz="4000"/>
              <a:t> =</a:t>
            </a:r>
            <a:r>
              <a:rPr lang="en-US"/>
              <a:t> 274 min = 4.6 hours</a:t>
            </a:r>
          </a:p>
          <a:p>
            <a:r>
              <a:rPr lang="en-US"/>
              <a:t>6 hr storm = 2.5” or 0.42”/hr</a:t>
            </a:r>
          </a:p>
          <a:p>
            <a:r>
              <a:rPr lang="en-US"/>
              <a:t>Area factor = 0.87 therefore i = 0.42 x 0.87 = 0.36 in/hr</a:t>
            </a:r>
          </a:p>
        </p:txBody>
      </p:sp>
      <p:graphicFrame>
        <p:nvGraphicFramePr>
          <p:cNvPr id="55300" name="Object 4">
            <a:hlinkClick r:id="" action="ppaction://ole?verb=0"/>
          </p:cNvPr>
          <p:cNvGraphicFramePr>
            <a:graphicFrameLocks/>
          </p:cNvGraphicFramePr>
          <p:nvPr/>
        </p:nvGraphicFramePr>
        <p:xfrm>
          <a:off x="5970588" y="3632200"/>
          <a:ext cx="3173412" cy="901700"/>
        </p:xfrm>
        <a:graphic>
          <a:graphicData uri="http://schemas.openxmlformats.org/presentationml/2006/ole">
            <p:oleObj spid="_x0000_s55300" name="Equation" r:id="rId3" imgW="2336760" imgH="672840" progId="Equation.2">
              <p:embed/>
            </p:oleObj>
          </a:graphicData>
        </a:graphic>
      </p:graphicFrame>
      <p:sp>
        <p:nvSpPr>
          <p:cNvPr id="55301" name="AutoShape 5">
            <a:hlinkClick r:id="rId4" action="ppaction://hlinksldjump" highlightClick="1"/>
          </p:cNvPr>
          <p:cNvSpPr>
            <a:spLocks noChangeArrowheads="1"/>
          </p:cNvSpPr>
          <p:nvPr/>
        </p:nvSpPr>
        <p:spPr bwMode="auto">
          <a:xfrm>
            <a:off x="6348413" y="4500563"/>
            <a:ext cx="1528762" cy="523875"/>
          </a:xfrm>
          <a:prstGeom prst="actionButtonBlank">
            <a:avLst/>
          </a:prstGeom>
          <a:solidFill>
            <a:schemeClr val="hlink"/>
          </a:solidFill>
          <a:ln w="12700">
            <a:solidFill>
              <a:schemeClr val="tx1"/>
            </a:solidFill>
            <a:miter lim="800000"/>
            <a:headEnd type="none" w="lg" len="med"/>
            <a:tailEnd type="none" w="lg" len="med"/>
          </a:ln>
          <a:effectLst/>
        </p:spPr>
        <p:txBody>
          <a:bodyPr wrap="none" anchor="ctr">
            <a:spAutoFit/>
          </a:bodyPr>
          <a:lstStyle/>
          <a:p>
            <a:pPr algn="ctr"/>
            <a:r>
              <a:rPr lang="en-US" sz="2400"/>
              <a:t>NWS map</a:t>
            </a:r>
          </a:p>
        </p:txBody>
      </p:sp>
      <p:sp>
        <p:nvSpPr>
          <p:cNvPr id="55302" name="AutoShape 6">
            <a:hlinkClick r:id="rId5" action="ppaction://hlinksldjump" highlightClick="1"/>
          </p:cNvPr>
          <p:cNvSpPr>
            <a:spLocks noChangeArrowheads="1"/>
          </p:cNvSpPr>
          <p:nvPr/>
        </p:nvSpPr>
        <p:spPr bwMode="auto">
          <a:xfrm>
            <a:off x="3448050" y="5580063"/>
            <a:ext cx="2155825" cy="523875"/>
          </a:xfrm>
          <a:prstGeom prst="actionButtonBlank">
            <a:avLst/>
          </a:prstGeom>
          <a:solidFill>
            <a:schemeClr val="hlink"/>
          </a:solidFill>
          <a:ln w="12700">
            <a:solidFill>
              <a:schemeClr val="tx1"/>
            </a:solidFill>
            <a:miter lim="800000"/>
            <a:headEnd type="none" w="lg" len="med"/>
            <a:tailEnd type="none" w="lg" len="med"/>
          </a:ln>
          <a:effectLst/>
        </p:spPr>
        <p:txBody>
          <a:bodyPr wrap="none" anchor="ctr">
            <a:spAutoFit/>
          </a:bodyPr>
          <a:lstStyle/>
          <a:p>
            <a:pPr algn="ctr"/>
            <a:r>
              <a:rPr lang="en-US" sz="2400"/>
              <a:t>Area correction</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noFill/>
          <a:ln/>
          <a:effectLst/>
        </p:spPr>
        <p:txBody>
          <a:bodyPr lIns="90488" tIns="44450" rIns="90488" bIns="44450" anchor="b"/>
          <a:lstStyle/>
          <a:p>
            <a:r>
              <a:rPr lang="en-US"/>
              <a:t>“Rational Formula” - Fall Creek 10 Year Storm</a:t>
            </a:r>
          </a:p>
        </p:txBody>
      </p:sp>
      <p:sp>
        <p:nvSpPr>
          <p:cNvPr id="56323" name="Rectangle 3"/>
          <p:cNvSpPr>
            <a:spLocks noGrp="1" noChangeArrowheads="1"/>
          </p:cNvSpPr>
          <p:nvPr>
            <p:ph type="body" idx="1"/>
          </p:nvPr>
        </p:nvSpPr>
        <p:spPr>
          <a:noFill/>
          <a:ln/>
        </p:spPr>
        <p:txBody>
          <a:bodyPr lIns="90488" tIns="44450" rIns="90488" bIns="44450"/>
          <a:lstStyle/>
          <a:p>
            <a:r>
              <a:rPr lang="en-US"/>
              <a:t>C ­ 0.25 (moderately steep, grass-covered clayey soils, some development)</a:t>
            </a:r>
          </a:p>
          <a:p>
            <a:r>
              <a:rPr lang="en-US"/>
              <a:t>Q</a:t>
            </a:r>
            <a:r>
              <a:rPr lang="en-US" baseline="-14000"/>
              <a:t>p</a:t>
            </a:r>
            <a:r>
              <a:rPr lang="en-US"/>
              <a:t> = CiA</a:t>
            </a:r>
          </a:p>
          <a:p>
            <a:endParaRPr lang="en-US"/>
          </a:p>
          <a:p>
            <a:r>
              <a:rPr lang="en-US"/>
              <a:t>Q</a:t>
            </a:r>
            <a:r>
              <a:rPr lang="en-US" baseline="-14000"/>
              <a:t>P</a:t>
            </a:r>
            <a:r>
              <a:rPr lang="en-US"/>
              <a:t> = 7300 ft</a:t>
            </a:r>
            <a:r>
              <a:rPr lang="en-US" baseline="33000"/>
              <a:t>3</a:t>
            </a:r>
            <a:r>
              <a:rPr lang="en-US"/>
              <a:t>/s (200 m</a:t>
            </a:r>
            <a:r>
              <a:rPr lang="en-US" baseline="33000"/>
              <a:t>3</a:t>
            </a:r>
            <a:r>
              <a:rPr lang="en-US"/>
              <a:t>/s)</a:t>
            </a:r>
          </a:p>
          <a:p>
            <a:r>
              <a:rPr lang="en-US"/>
              <a:t>Empirical 10 year flood is approximately 150 m</a:t>
            </a:r>
            <a:r>
              <a:rPr lang="en-US" baseline="33000"/>
              <a:t>3</a:t>
            </a:r>
            <a:r>
              <a:rPr lang="en-US"/>
              <a:t>/s</a:t>
            </a:r>
          </a:p>
        </p:txBody>
      </p:sp>
      <p:graphicFrame>
        <p:nvGraphicFramePr>
          <p:cNvPr id="56324" name="Object 4">
            <a:hlinkClick r:id="" action="ppaction://ole?verb=0"/>
          </p:cNvPr>
          <p:cNvGraphicFramePr>
            <a:graphicFrameLocks/>
          </p:cNvGraphicFramePr>
          <p:nvPr/>
        </p:nvGraphicFramePr>
        <p:xfrm>
          <a:off x="1616075" y="3355975"/>
          <a:ext cx="6507163" cy="968375"/>
        </p:xfrm>
        <a:graphic>
          <a:graphicData uri="http://schemas.openxmlformats.org/presentationml/2006/ole">
            <p:oleObj spid="_x0000_s56324" name="Equation" r:id="rId3" imgW="6514920" imgH="965160" progId="Equation.3">
              <p:embed/>
            </p:oleObj>
          </a:graphicData>
        </a:graphic>
      </p:graphicFrame>
      <p:sp>
        <p:nvSpPr>
          <p:cNvPr id="56325" name="AutoShape 5">
            <a:hlinkClick r:id="rId4" highlightClick="1"/>
          </p:cNvPr>
          <p:cNvSpPr>
            <a:spLocks noChangeArrowheads="1"/>
          </p:cNvSpPr>
          <p:nvPr/>
        </p:nvSpPr>
        <p:spPr bwMode="auto">
          <a:xfrm>
            <a:off x="6632575" y="2528888"/>
            <a:ext cx="2268538" cy="454025"/>
          </a:xfrm>
          <a:prstGeom prst="actionButtonBlank">
            <a:avLst/>
          </a:prstGeom>
          <a:noFill/>
          <a:ln w="12700">
            <a:solidFill>
              <a:schemeClr val="folHlink"/>
            </a:solidFill>
            <a:miter lim="800000"/>
            <a:headEnd type="none" w="lg" len="med"/>
            <a:tailEnd type="none" w="lg" len="med"/>
          </a:ln>
          <a:effectLst/>
        </p:spPr>
        <p:txBody>
          <a:bodyPr wrap="none" anchor="ctr">
            <a:spAutoFit/>
          </a:bodyPr>
          <a:lstStyle/>
          <a:p>
            <a:pPr algn="ctr"/>
            <a:r>
              <a:rPr lang="en-US" sz="2000">
                <a:solidFill>
                  <a:schemeClr val="folHlink"/>
                </a:solidFill>
              </a:rPr>
              <a:t>Runoff Coefficients</a:t>
            </a:r>
          </a:p>
        </p:txBody>
      </p:sp>
      <p:graphicFrame>
        <p:nvGraphicFramePr>
          <p:cNvPr id="9" name="Object 6">
            <a:hlinkClick r:id="rId5" action="ppaction://hlinksldjump"/>
          </p:cNvPr>
          <p:cNvGraphicFramePr>
            <a:graphicFrameLocks noChangeAspect="1"/>
          </p:cNvGraphicFramePr>
          <p:nvPr/>
        </p:nvGraphicFramePr>
        <p:xfrm>
          <a:off x="7642225" y="5500688"/>
          <a:ext cx="1450975" cy="1306512"/>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63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effectLst/>
        </p:spPr>
        <p:txBody>
          <a:bodyPr/>
          <a:lstStyle/>
          <a:p>
            <a:r>
              <a:rPr lang="en-US"/>
              <a:t>“Rational Method” Limitations</a:t>
            </a:r>
          </a:p>
        </p:txBody>
      </p:sp>
      <p:sp>
        <p:nvSpPr>
          <p:cNvPr id="57347" name="Rectangle 3"/>
          <p:cNvSpPr>
            <a:spLocks noGrp="1" noChangeArrowheads="1"/>
          </p:cNvSpPr>
          <p:nvPr>
            <p:ph type="body" idx="1"/>
          </p:nvPr>
        </p:nvSpPr>
        <p:spPr/>
        <p:txBody>
          <a:bodyPr/>
          <a:lstStyle/>
          <a:p>
            <a:r>
              <a:rPr lang="en-US"/>
              <a:t>Reasonable for small watersheds</a:t>
            </a:r>
          </a:p>
          <a:p>
            <a:r>
              <a:rPr lang="en-US"/>
              <a:t>The runoff coefficient is not constant during a storm</a:t>
            </a:r>
          </a:p>
          <a:p>
            <a:r>
              <a:rPr lang="en-US"/>
              <a:t>No ability to predict flow as a function of time (only peak flow)</a:t>
            </a:r>
          </a:p>
          <a:p>
            <a:r>
              <a:rPr lang="en-US"/>
              <a:t>Only applicable for storms with duration longer than the time of concentration</a:t>
            </a:r>
          </a:p>
        </p:txBody>
      </p:sp>
      <p:graphicFrame>
        <p:nvGraphicFramePr>
          <p:cNvPr id="57348" name="Object 4">
            <a:hlinkClick r:id="" action="ppaction://ole?verb=0"/>
          </p:cNvPr>
          <p:cNvGraphicFramePr>
            <a:graphicFrameLocks/>
          </p:cNvGraphicFramePr>
          <p:nvPr/>
        </p:nvGraphicFramePr>
        <p:xfrm>
          <a:off x="7461250" y="250825"/>
          <a:ext cx="1166813" cy="420688"/>
        </p:xfrm>
        <a:graphic>
          <a:graphicData uri="http://schemas.openxmlformats.org/presentationml/2006/ole">
            <p:oleObj spid="_x0000_s57348" name="Equation" r:id="rId3" imgW="1168200" imgH="419040" progId="Equation.DSMT4">
              <p:embed/>
            </p:oleObj>
          </a:graphicData>
        </a:graphic>
      </p:graphicFrame>
      <p:sp>
        <p:nvSpPr>
          <p:cNvPr id="57349" name="Text Box 5"/>
          <p:cNvSpPr txBox="1">
            <a:spLocks noChangeArrowheads="1"/>
          </p:cNvSpPr>
          <p:nvPr/>
        </p:nvSpPr>
        <p:spPr bwMode="auto">
          <a:xfrm>
            <a:off x="6948488" y="2012950"/>
            <a:ext cx="1252537" cy="519113"/>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&lt; 80 ha</a:t>
            </a:r>
          </a:p>
        </p:txBody>
      </p:sp>
      <p:sp>
        <p:nvSpPr>
          <p:cNvPr id="57350" name="Line 6"/>
          <p:cNvSpPr>
            <a:spLocks noChangeShapeType="1"/>
          </p:cNvSpPr>
          <p:nvPr/>
        </p:nvSpPr>
        <p:spPr bwMode="auto">
          <a:xfrm>
            <a:off x="7053263" y="2443163"/>
            <a:ext cx="112395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34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a:effectLst/>
        </p:spPr>
        <p:txBody>
          <a:bodyPr lIns="90488" tIns="44450" rIns="90488" bIns="44450" anchor="b"/>
          <a:lstStyle/>
          <a:p>
            <a:r>
              <a:rPr lang="en-US"/>
              <a:t>Flood Design Process (Review)</a:t>
            </a:r>
          </a:p>
        </p:txBody>
      </p:sp>
      <p:sp>
        <p:nvSpPr>
          <p:cNvPr id="58371" name="Rectangle 3"/>
          <p:cNvSpPr>
            <a:spLocks noGrp="1" noChangeArrowheads="1"/>
          </p:cNvSpPr>
          <p:nvPr>
            <p:ph type="body" idx="1"/>
          </p:nvPr>
        </p:nvSpPr>
        <p:spPr>
          <a:xfrm>
            <a:off x="381000" y="1981200"/>
            <a:ext cx="3962400" cy="4622800"/>
          </a:xfrm>
          <a:noFill/>
          <a:ln/>
        </p:spPr>
        <p:txBody>
          <a:bodyPr lIns="90488" tIns="44450" rIns="90488" bIns="44450"/>
          <a:lstStyle/>
          <a:p>
            <a:pPr>
              <a:lnSpc>
                <a:spcPct val="90000"/>
              </a:lnSpc>
            </a:pPr>
            <a:r>
              <a:rPr lang="en-US"/>
              <a:t>Create a synthetic storm</a:t>
            </a:r>
          </a:p>
          <a:p>
            <a:pPr>
              <a:lnSpc>
                <a:spcPct val="90000"/>
              </a:lnSpc>
            </a:pPr>
            <a:r>
              <a:rPr lang="en-US"/>
              <a:t>Estimate infiltration and runoff</a:t>
            </a:r>
          </a:p>
          <a:p>
            <a:pPr lvl="1">
              <a:lnSpc>
                <a:spcPct val="90000"/>
              </a:lnSpc>
            </a:pPr>
            <a:r>
              <a:rPr lang="en-US"/>
              <a:t>Soil-cover complex</a:t>
            </a:r>
          </a:p>
          <a:p>
            <a:pPr>
              <a:lnSpc>
                <a:spcPct val="90000"/>
              </a:lnSpc>
            </a:pPr>
            <a:r>
              <a:rPr lang="en-US"/>
              <a:t>Estimate the streamflow</a:t>
            </a:r>
          </a:p>
          <a:p>
            <a:pPr lvl="1">
              <a:lnSpc>
                <a:spcPct val="90000"/>
              </a:lnSpc>
            </a:pPr>
            <a:r>
              <a:rPr lang="en-US"/>
              <a:t>“Rational method”</a:t>
            </a:r>
          </a:p>
          <a:p>
            <a:pPr lvl="1">
              <a:lnSpc>
                <a:spcPct val="90000"/>
              </a:lnSpc>
            </a:pPr>
            <a:r>
              <a:rPr lang="en-US"/>
              <a:t>Hydrographs</a:t>
            </a:r>
          </a:p>
        </p:txBody>
      </p:sp>
      <p:graphicFrame>
        <p:nvGraphicFramePr>
          <p:cNvPr id="58372" name="Object 4">
            <a:hlinkClick r:id="" action="ppaction://ole?verb=0"/>
          </p:cNvPr>
          <p:cNvGraphicFramePr>
            <a:graphicFrameLocks/>
          </p:cNvGraphicFramePr>
          <p:nvPr/>
        </p:nvGraphicFramePr>
        <p:xfrm>
          <a:off x="3983038" y="5756275"/>
          <a:ext cx="1203325" cy="401638"/>
        </p:xfrm>
        <a:graphic>
          <a:graphicData uri="http://schemas.openxmlformats.org/presentationml/2006/ole">
            <p:oleObj spid="_x0000_s58372" name="Equation" r:id="rId3" imgW="1218960" imgH="419040" progId="Equation.DSMT4">
              <p:embed/>
            </p:oleObj>
          </a:graphicData>
        </a:graphic>
      </p:graphicFrame>
      <p:grpSp>
        <p:nvGrpSpPr>
          <p:cNvPr id="58373" name="Group 5"/>
          <p:cNvGrpSpPr>
            <a:grpSpLocks/>
          </p:cNvGrpSpPr>
          <p:nvPr/>
        </p:nvGrpSpPr>
        <p:grpSpPr bwMode="auto">
          <a:xfrm>
            <a:off x="4475163" y="2001838"/>
            <a:ext cx="4376737" cy="3611562"/>
            <a:chOff x="2376" y="813"/>
            <a:chExt cx="3348" cy="2763"/>
          </a:xfrm>
        </p:grpSpPr>
        <p:sp>
          <p:nvSpPr>
            <p:cNvPr id="58374" name="Freeform 6" descr="40%"/>
            <p:cNvSpPr>
              <a:spLocks/>
            </p:cNvSpPr>
            <p:nvPr/>
          </p:nvSpPr>
          <p:spPr bwMode="auto">
            <a:xfrm>
              <a:off x="2376" y="2344"/>
              <a:ext cx="3348" cy="1232"/>
            </a:xfrm>
            <a:custGeom>
              <a:avLst/>
              <a:gdLst/>
              <a:ahLst/>
              <a:cxnLst>
                <a:cxn ang="0">
                  <a:pos x="3288" y="1224"/>
                </a:cxn>
                <a:cxn ang="0">
                  <a:pos x="8" y="1216"/>
                </a:cxn>
                <a:cxn ang="0">
                  <a:pos x="16" y="0"/>
                </a:cxn>
                <a:cxn ang="0">
                  <a:pos x="539" y="216"/>
                </a:cxn>
                <a:cxn ang="0">
                  <a:pos x="839" y="177"/>
                </a:cxn>
                <a:cxn ang="0">
                  <a:pos x="1692" y="347"/>
                </a:cxn>
                <a:cxn ang="0">
                  <a:pos x="2138" y="608"/>
                </a:cxn>
                <a:cxn ang="0">
                  <a:pos x="2677" y="439"/>
                </a:cxn>
                <a:cxn ang="0">
                  <a:pos x="3246" y="400"/>
                </a:cxn>
                <a:cxn ang="0">
                  <a:pos x="3288" y="376"/>
                </a:cxn>
                <a:cxn ang="0">
                  <a:pos x="3288" y="1232"/>
                </a:cxn>
                <a:cxn ang="0">
                  <a:pos x="3288" y="1224"/>
                </a:cxn>
              </a:cxnLst>
              <a:rect l="0" t="0" r="r" b="b"/>
              <a:pathLst>
                <a:path w="3348" h="1232">
                  <a:moveTo>
                    <a:pt x="3288" y="1224"/>
                  </a:moveTo>
                  <a:cubicBezTo>
                    <a:pt x="2741" y="1221"/>
                    <a:pt x="720" y="1224"/>
                    <a:pt x="8" y="1216"/>
                  </a:cubicBezTo>
                  <a:cubicBezTo>
                    <a:pt x="24" y="264"/>
                    <a:pt x="0" y="632"/>
                    <a:pt x="16" y="0"/>
                  </a:cubicBezTo>
                  <a:cubicBezTo>
                    <a:pt x="184" y="64"/>
                    <a:pt x="402" y="187"/>
                    <a:pt x="539" y="216"/>
                  </a:cubicBezTo>
                  <a:cubicBezTo>
                    <a:pt x="676" y="245"/>
                    <a:pt x="647" y="155"/>
                    <a:pt x="839" y="177"/>
                  </a:cubicBezTo>
                  <a:cubicBezTo>
                    <a:pt x="1031" y="199"/>
                    <a:pt x="1475" y="275"/>
                    <a:pt x="1692" y="347"/>
                  </a:cubicBezTo>
                  <a:cubicBezTo>
                    <a:pt x="1909" y="419"/>
                    <a:pt x="1974" y="593"/>
                    <a:pt x="2138" y="608"/>
                  </a:cubicBezTo>
                  <a:cubicBezTo>
                    <a:pt x="2302" y="623"/>
                    <a:pt x="2492" y="474"/>
                    <a:pt x="2677" y="439"/>
                  </a:cubicBezTo>
                  <a:cubicBezTo>
                    <a:pt x="2862" y="404"/>
                    <a:pt x="3144" y="410"/>
                    <a:pt x="3246" y="400"/>
                  </a:cubicBezTo>
                  <a:cubicBezTo>
                    <a:pt x="3348" y="390"/>
                    <a:pt x="3281" y="237"/>
                    <a:pt x="3288" y="376"/>
                  </a:cubicBezTo>
                  <a:cubicBezTo>
                    <a:pt x="3295" y="515"/>
                    <a:pt x="3288" y="1054"/>
                    <a:pt x="3288" y="1232"/>
                  </a:cubicBezTo>
                  <a:lnTo>
                    <a:pt x="3288" y="1224"/>
                  </a:lnTo>
                  <a:close/>
                </a:path>
              </a:pathLst>
            </a:custGeom>
            <a:pattFill prst="pct40">
              <a:fgClr>
                <a:schemeClr val="bg1"/>
              </a:fgClr>
              <a:bgClr>
                <a:schemeClr val="accent2"/>
              </a:bgClr>
            </a:pattFill>
            <a:ln w="57150" cap="flat" cmpd="sng">
              <a:noFill/>
              <a:prstDash val="solid"/>
              <a:round/>
              <a:headEnd type="none" w="lg" len="med"/>
              <a:tailEnd type="none" w="lg" len="med"/>
            </a:ln>
            <a:effectLst/>
          </p:spPr>
          <p:txBody>
            <a:bodyPr wrap="none" anchor="ctr">
              <a:spAutoFit/>
            </a:bodyPr>
            <a:lstStyle/>
            <a:p>
              <a:endParaRPr lang="en-US"/>
            </a:p>
          </p:txBody>
        </p:sp>
        <p:graphicFrame>
          <p:nvGraphicFramePr>
            <p:cNvPr id="58375" name="Object 7"/>
            <p:cNvGraphicFramePr>
              <a:graphicFrameLocks noChangeAspect="1"/>
            </p:cNvGraphicFramePr>
            <p:nvPr/>
          </p:nvGraphicFramePr>
          <p:xfrm>
            <a:off x="3046" y="1723"/>
            <a:ext cx="302" cy="801"/>
          </p:xfrm>
          <a:graphic>
            <a:graphicData uri="http://schemas.openxmlformats.org/presentationml/2006/ole">
              <p:oleObj spid="_x0000_s58375" name="Clip" r:id="rId4" imgW="3130920" imgH="3468960" progId="MS_ClipArt_Gallery.2">
                <p:embed/>
              </p:oleObj>
            </a:graphicData>
          </a:graphic>
        </p:graphicFrame>
        <p:sp>
          <p:nvSpPr>
            <p:cNvPr id="58376" name="Freeform 8"/>
            <p:cNvSpPr>
              <a:spLocks/>
            </p:cNvSpPr>
            <p:nvPr/>
          </p:nvSpPr>
          <p:spPr bwMode="auto">
            <a:xfrm>
              <a:off x="2713" y="2470"/>
              <a:ext cx="461" cy="80"/>
            </a:xfrm>
            <a:custGeom>
              <a:avLst/>
              <a:gdLst/>
              <a:ahLst/>
              <a:cxnLst>
                <a:cxn ang="0">
                  <a:pos x="0" y="0"/>
                </a:cxn>
                <a:cxn ang="0">
                  <a:pos x="397" y="0"/>
                </a:cxn>
                <a:cxn ang="0">
                  <a:pos x="199" y="64"/>
                </a:cxn>
                <a:cxn ang="0">
                  <a:pos x="0" y="0"/>
                </a:cxn>
              </a:cxnLst>
              <a:rect l="0" t="0" r="r" b="b"/>
              <a:pathLst>
                <a:path w="397" h="64">
                  <a:moveTo>
                    <a:pt x="0" y="0"/>
                  </a:moveTo>
                  <a:cubicBezTo>
                    <a:pt x="351" y="0"/>
                    <a:pt x="50" y="0"/>
                    <a:pt x="397" y="0"/>
                  </a:cubicBezTo>
                  <a:cubicBezTo>
                    <a:pt x="322" y="20"/>
                    <a:pt x="265" y="64"/>
                    <a:pt x="199" y="64"/>
                  </a:cubicBezTo>
                  <a:cubicBezTo>
                    <a:pt x="133" y="64"/>
                    <a:pt x="41" y="13"/>
                    <a:pt x="0" y="0"/>
                  </a:cubicBezTo>
                  <a:close/>
                </a:path>
              </a:pathLst>
            </a:custGeom>
            <a:solidFill>
              <a:schemeClr val="hlink"/>
            </a:solidFill>
            <a:ln w="12700" cap="flat" cmpd="sng">
              <a:noFill/>
              <a:prstDash val="solid"/>
              <a:round/>
              <a:headEnd type="none" w="lg" len="med"/>
              <a:tailEnd type="none" w="lg" len="med"/>
            </a:ln>
            <a:effectLst/>
          </p:spPr>
          <p:txBody>
            <a:bodyPr anchor="ctr">
              <a:spAutoFit/>
            </a:bodyPr>
            <a:lstStyle/>
            <a:p>
              <a:endParaRPr lang="en-US"/>
            </a:p>
          </p:txBody>
        </p:sp>
        <p:sp>
          <p:nvSpPr>
            <p:cNvPr id="58377" name="Freeform 9"/>
            <p:cNvSpPr>
              <a:spLocks/>
            </p:cNvSpPr>
            <p:nvPr/>
          </p:nvSpPr>
          <p:spPr bwMode="auto">
            <a:xfrm>
              <a:off x="4280" y="2800"/>
              <a:ext cx="632" cy="138"/>
            </a:xfrm>
            <a:custGeom>
              <a:avLst/>
              <a:gdLst/>
              <a:ahLst/>
              <a:cxnLst>
                <a:cxn ang="0">
                  <a:pos x="0" y="0"/>
                </a:cxn>
                <a:cxn ang="0">
                  <a:pos x="632" y="0"/>
                </a:cxn>
                <a:cxn ang="0">
                  <a:pos x="249" y="138"/>
                </a:cxn>
                <a:cxn ang="0">
                  <a:pos x="0" y="0"/>
                </a:cxn>
              </a:cxnLst>
              <a:rect l="0" t="0" r="r" b="b"/>
              <a:pathLst>
                <a:path w="632" h="138">
                  <a:moveTo>
                    <a:pt x="0" y="0"/>
                  </a:moveTo>
                  <a:cubicBezTo>
                    <a:pt x="505" y="0"/>
                    <a:pt x="133" y="0"/>
                    <a:pt x="632" y="0"/>
                  </a:cubicBezTo>
                  <a:cubicBezTo>
                    <a:pt x="525" y="56"/>
                    <a:pt x="354" y="138"/>
                    <a:pt x="249" y="138"/>
                  </a:cubicBezTo>
                  <a:cubicBezTo>
                    <a:pt x="144" y="138"/>
                    <a:pt x="95" y="93"/>
                    <a:pt x="0" y="0"/>
                  </a:cubicBezTo>
                  <a:close/>
                </a:path>
              </a:pathLst>
            </a:custGeom>
            <a:solidFill>
              <a:schemeClr val="hlink"/>
            </a:solidFill>
            <a:ln w="12700" cap="flat" cmpd="sng">
              <a:noFill/>
              <a:prstDash val="solid"/>
              <a:round/>
              <a:headEnd type="none" w="lg" len="med"/>
              <a:tailEnd type="none" w="lg" len="med"/>
            </a:ln>
            <a:effectLst/>
          </p:spPr>
          <p:txBody>
            <a:bodyPr anchor="ctr">
              <a:spAutoFit/>
            </a:bodyPr>
            <a:lstStyle/>
            <a:p>
              <a:endParaRPr lang="en-US"/>
            </a:p>
          </p:txBody>
        </p:sp>
        <p:graphicFrame>
          <p:nvGraphicFramePr>
            <p:cNvPr id="58378" name="Object 10"/>
            <p:cNvGraphicFramePr>
              <a:graphicFrameLocks noChangeAspect="1"/>
            </p:cNvGraphicFramePr>
            <p:nvPr/>
          </p:nvGraphicFramePr>
          <p:xfrm>
            <a:off x="3400" y="1896"/>
            <a:ext cx="847" cy="720"/>
          </p:xfrm>
          <a:graphic>
            <a:graphicData uri="http://schemas.openxmlformats.org/presentationml/2006/ole">
              <p:oleObj spid="_x0000_s58378" name="Clip" r:id="rId5" imgW="4062240" imgH="3452400" progId="MS_ClipArt_Gallery.2">
                <p:embed/>
              </p:oleObj>
            </a:graphicData>
          </a:graphic>
        </p:graphicFrame>
        <p:graphicFrame>
          <p:nvGraphicFramePr>
            <p:cNvPr id="58379" name="Object 11"/>
            <p:cNvGraphicFramePr>
              <a:graphicFrameLocks noChangeAspect="1"/>
            </p:cNvGraphicFramePr>
            <p:nvPr/>
          </p:nvGraphicFramePr>
          <p:xfrm>
            <a:off x="3042" y="1701"/>
            <a:ext cx="606" cy="847"/>
          </p:xfrm>
          <a:graphic>
            <a:graphicData uri="http://schemas.openxmlformats.org/presentationml/2006/ole">
              <p:oleObj spid="_x0000_s58379" name="Clip" r:id="rId6" imgW="2481840" imgH="3467520" progId="MS_ClipArt_Gallery.2">
                <p:embed/>
              </p:oleObj>
            </a:graphicData>
          </a:graphic>
        </p:graphicFrame>
        <p:graphicFrame>
          <p:nvGraphicFramePr>
            <p:cNvPr id="58380" name="Object 12"/>
            <p:cNvGraphicFramePr>
              <a:graphicFrameLocks noChangeAspect="1"/>
            </p:cNvGraphicFramePr>
            <p:nvPr/>
          </p:nvGraphicFramePr>
          <p:xfrm>
            <a:off x="5033" y="1821"/>
            <a:ext cx="637" cy="927"/>
          </p:xfrm>
          <a:graphic>
            <a:graphicData uri="http://schemas.openxmlformats.org/presentationml/2006/ole">
              <p:oleObj spid="_x0000_s58380" name="Clip" r:id="rId7" imgW="2382480" imgH="3468960" progId="MS_ClipArt_Gallery.2">
                <p:embed/>
              </p:oleObj>
            </a:graphicData>
          </a:graphic>
        </p:graphicFrame>
        <p:grpSp>
          <p:nvGrpSpPr>
            <p:cNvPr id="58381" name="Group 13"/>
            <p:cNvGrpSpPr>
              <a:grpSpLocks/>
            </p:cNvGrpSpPr>
            <p:nvPr/>
          </p:nvGrpSpPr>
          <p:grpSpPr bwMode="auto">
            <a:xfrm>
              <a:off x="2820" y="813"/>
              <a:ext cx="2580" cy="1408"/>
              <a:chOff x="2820" y="813"/>
              <a:chExt cx="2580" cy="1408"/>
            </a:xfrm>
          </p:grpSpPr>
          <p:graphicFrame>
            <p:nvGraphicFramePr>
              <p:cNvPr id="58382" name="Object 14"/>
              <p:cNvGraphicFramePr>
                <a:graphicFrameLocks noChangeAspect="1"/>
              </p:cNvGraphicFramePr>
              <p:nvPr/>
            </p:nvGraphicFramePr>
            <p:xfrm>
              <a:off x="2820" y="998"/>
              <a:ext cx="1632" cy="1164"/>
            </p:xfrm>
            <a:graphic>
              <a:graphicData uri="http://schemas.openxmlformats.org/presentationml/2006/ole">
                <p:oleObj spid="_x0000_s58382" name="Clip" r:id="rId8" imgW="1180800" imgH="1200240" progId="MS_ClipArt_Gallery.2">
                  <p:embed/>
                </p:oleObj>
              </a:graphicData>
            </a:graphic>
          </p:graphicFrame>
          <p:graphicFrame>
            <p:nvGraphicFramePr>
              <p:cNvPr id="58383" name="Object 15"/>
              <p:cNvGraphicFramePr>
                <a:graphicFrameLocks noChangeAspect="1"/>
              </p:cNvGraphicFramePr>
              <p:nvPr/>
            </p:nvGraphicFramePr>
            <p:xfrm>
              <a:off x="3999" y="813"/>
              <a:ext cx="1401" cy="1408"/>
            </p:xfrm>
            <a:graphic>
              <a:graphicData uri="http://schemas.openxmlformats.org/presentationml/2006/ole">
                <p:oleObj spid="_x0000_s58383" name="Clip" r:id="rId9" imgW="1195200" imgH="1202400" progId="MS_ClipArt_Gallery.2">
                  <p:embed/>
                </p:oleObj>
              </a:graphicData>
            </a:graphic>
          </p:graphicFrame>
        </p:grpSp>
        <p:grpSp>
          <p:nvGrpSpPr>
            <p:cNvPr id="58384" name="Group 16"/>
            <p:cNvGrpSpPr>
              <a:grpSpLocks/>
            </p:cNvGrpSpPr>
            <p:nvPr/>
          </p:nvGrpSpPr>
          <p:grpSpPr bwMode="auto">
            <a:xfrm>
              <a:off x="2736" y="2496"/>
              <a:ext cx="2880" cy="736"/>
              <a:chOff x="2736" y="2496"/>
              <a:chExt cx="2880" cy="736"/>
            </a:xfrm>
          </p:grpSpPr>
          <p:sp>
            <p:nvSpPr>
              <p:cNvPr id="58385" name="Line 17"/>
              <p:cNvSpPr>
                <a:spLocks noChangeShapeType="1"/>
              </p:cNvSpPr>
              <p:nvPr/>
            </p:nvSpPr>
            <p:spPr bwMode="auto">
              <a:xfrm>
                <a:off x="2736" y="2496"/>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58386" name="Line 18"/>
              <p:cNvSpPr>
                <a:spLocks noChangeShapeType="1"/>
              </p:cNvSpPr>
              <p:nvPr/>
            </p:nvSpPr>
            <p:spPr bwMode="auto">
              <a:xfrm>
                <a:off x="2928" y="2576"/>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58387" name="Line 19"/>
              <p:cNvSpPr>
                <a:spLocks noChangeShapeType="1"/>
              </p:cNvSpPr>
              <p:nvPr/>
            </p:nvSpPr>
            <p:spPr bwMode="auto">
              <a:xfrm>
                <a:off x="3120" y="2512"/>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58388" name="Line 20"/>
              <p:cNvSpPr>
                <a:spLocks noChangeShapeType="1"/>
              </p:cNvSpPr>
              <p:nvPr/>
            </p:nvSpPr>
            <p:spPr bwMode="auto">
              <a:xfrm>
                <a:off x="3312" y="2536"/>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58389" name="Line 21"/>
              <p:cNvSpPr>
                <a:spLocks noChangeShapeType="1"/>
              </p:cNvSpPr>
              <p:nvPr/>
            </p:nvSpPr>
            <p:spPr bwMode="auto">
              <a:xfrm>
                <a:off x="3504" y="2576"/>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58390" name="Line 22"/>
              <p:cNvSpPr>
                <a:spLocks noChangeShapeType="1"/>
              </p:cNvSpPr>
              <p:nvPr/>
            </p:nvSpPr>
            <p:spPr bwMode="auto">
              <a:xfrm>
                <a:off x="3696" y="2600"/>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58391" name="Line 23"/>
              <p:cNvSpPr>
                <a:spLocks noChangeShapeType="1"/>
              </p:cNvSpPr>
              <p:nvPr/>
            </p:nvSpPr>
            <p:spPr bwMode="auto">
              <a:xfrm>
                <a:off x="3888" y="2640"/>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58392" name="Line 24"/>
              <p:cNvSpPr>
                <a:spLocks noChangeShapeType="1"/>
              </p:cNvSpPr>
              <p:nvPr/>
            </p:nvSpPr>
            <p:spPr bwMode="auto">
              <a:xfrm>
                <a:off x="4080" y="2696"/>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58393" name="Line 25"/>
              <p:cNvSpPr>
                <a:spLocks noChangeShapeType="1"/>
              </p:cNvSpPr>
              <p:nvPr/>
            </p:nvSpPr>
            <p:spPr bwMode="auto">
              <a:xfrm>
                <a:off x="4272" y="2832"/>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58394" name="Line 26"/>
              <p:cNvSpPr>
                <a:spLocks noChangeShapeType="1"/>
              </p:cNvSpPr>
              <p:nvPr/>
            </p:nvSpPr>
            <p:spPr bwMode="auto">
              <a:xfrm>
                <a:off x="4464" y="2944"/>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58395" name="Line 27"/>
              <p:cNvSpPr>
                <a:spLocks noChangeShapeType="1"/>
              </p:cNvSpPr>
              <p:nvPr/>
            </p:nvSpPr>
            <p:spPr bwMode="auto">
              <a:xfrm>
                <a:off x="4656" y="2928"/>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58396" name="Line 28"/>
              <p:cNvSpPr>
                <a:spLocks noChangeShapeType="1"/>
              </p:cNvSpPr>
              <p:nvPr/>
            </p:nvSpPr>
            <p:spPr bwMode="auto">
              <a:xfrm>
                <a:off x="4848" y="2864"/>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58397" name="Line 29"/>
              <p:cNvSpPr>
                <a:spLocks noChangeShapeType="1"/>
              </p:cNvSpPr>
              <p:nvPr/>
            </p:nvSpPr>
            <p:spPr bwMode="auto">
              <a:xfrm>
                <a:off x="5040" y="2784"/>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58398" name="Line 30"/>
              <p:cNvSpPr>
                <a:spLocks noChangeShapeType="1"/>
              </p:cNvSpPr>
              <p:nvPr/>
            </p:nvSpPr>
            <p:spPr bwMode="auto">
              <a:xfrm>
                <a:off x="5232" y="2768"/>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58399" name="Line 31"/>
              <p:cNvSpPr>
                <a:spLocks noChangeShapeType="1"/>
              </p:cNvSpPr>
              <p:nvPr/>
            </p:nvSpPr>
            <p:spPr bwMode="auto">
              <a:xfrm>
                <a:off x="5424" y="2760"/>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58400" name="Line 32"/>
              <p:cNvSpPr>
                <a:spLocks noChangeShapeType="1"/>
              </p:cNvSpPr>
              <p:nvPr/>
            </p:nvSpPr>
            <p:spPr bwMode="auto">
              <a:xfrm>
                <a:off x="5616" y="2744"/>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grpSp>
        <p:sp>
          <p:nvSpPr>
            <p:cNvPr id="58401" name="Freeform 33"/>
            <p:cNvSpPr>
              <a:spLocks/>
            </p:cNvSpPr>
            <p:nvPr/>
          </p:nvSpPr>
          <p:spPr bwMode="auto">
            <a:xfrm>
              <a:off x="2385" y="2338"/>
              <a:ext cx="3338" cy="615"/>
            </a:xfrm>
            <a:custGeom>
              <a:avLst/>
              <a:gdLst/>
              <a:ahLst/>
              <a:cxnLst>
                <a:cxn ang="0">
                  <a:pos x="0" y="0"/>
                </a:cxn>
                <a:cxn ang="0">
                  <a:pos x="523" y="208"/>
                </a:cxn>
                <a:cxn ang="0">
                  <a:pos x="823" y="169"/>
                </a:cxn>
                <a:cxn ang="0">
                  <a:pos x="1676" y="339"/>
                </a:cxn>
                <a:cxn ang="0">
                  <a:pos x="2122" y="600"/>
                </a:cxn>
                <a:cxn ang="0">
                  <a:pos x="2661" y="431"/>
                </a:cxn>
                <a:cxn ang="0">
                  <a:pos x="3230" y="392"/>
                </a:cxn>
                <a:cxn ang="0">
                  <a:pos x="3307" y="354"/>
                </a:cxn>
              </a:cxnLst>
              <a:rect l="0" t="0" r="r" b="b"/>
              <a:pathLst>
                <a:path w="3338" h="615">
                  <a:moveTo>
                    <a:pt x="0" y="0"/>
                  </a:moveTo>
                  <a:cubicBezTo>
                    <a:pt x="193" y="90"/>
                    <a:pt x="386" y="180"/>
                    <a:pt x="523" y="208"/>
                  </a:cubicBezTo>
                  <a:cubicBezTo>
                    <a:pt x="660" y="236"/>
                    <a:pt x="631" y="147"/>
                    <a:pt x="823" y="169"/>
                  </a:cubicBezTo>
                  <a:cubicBezTo>
                    <a:pt x="1015" y="191"/>
                    <a:pt x="1459" y="267"/>
                    <a:pt x="1676" y="339"/>
                  </a:cubicBezTo>
                  <a:cubicBezTo>
                    <a:pt x="1893" y="411"/>
                    <a:pt x="1958" y="585"/>
                    <a:pt x="2122" y="600"/>
                  </a:cubicBezTo>
                  <a:cubicBezTo>
                    <a:pt x="2286" y="615"/>
                    <a:pt x="2476" y="466"/>
                    <a:pt x="2661" y="431"/>
                  </a:cubicBezTo>
                  <a:cubicBezTo>
                    <a:pt x="2846" y="396"/>
                    <a:pt x="3122" y="405"/>
                    <a:pt x="3230" y="392"/>
                  </a:cubicBezTo>
                  <a:cubicBezTo>
                    <a:pt x="3338" y="379"/>
                    <a:pt x="3322" y="366"/>
                    <a:pt x="3307" y="354"/>
                  </a:cubicBezTo>
                </a:path>
              </a:pathLst>
            </a:custGeom>
            <a:noFill/>
            <a:ln w="57150" cap="flat" cmpd="sng">
              <a:solidFill>
                <a:schemeClr val="accent1"/>
              </a:solidFill>
              <a:prstDash val="solid"/>
              <a:round/>
              <a:headEnd type="none" w="lg" len="med"/>
              <a:tailEnd type="none" w="lg" len="med"/>
            </a:ln>
            <a:effectLst/>
          </p:spPr>
          <p:txBody>
            <a:bodyPr wrap="none" anchor="ctr">
              <a:spAutoFit/>
            </a:bodyPr>
            <a:lstStyle/>
            <a:p>
              <a:endParaRPr lang="en-US"/>
            </a:p>
          </p:txBody>
        </p:sp>
        <p:sp>
          <p:nvSpPr>
            <p:cNvPr id="58402" name="Freeform 34"/>
            <p:cNvSpPr>
              <a:spLocks/>
            </p:cNvSpPr>
            <p:nvPr/>
          </p:nvSpPr>
          <p:spPr bwMode="auto">
            <a:xfrm>
              <a:off x="3096" y="2472"/>
              <a:ext cx="1200" cy="320"/>
            </a:xfrm>
            <a:custGeom>
              <a:avLst/>
              <a:gdLst/>
              <a:ahLst/>
              <a:cxnLst>
                <a:cxn ang="0">
                  <a:pos x="0" y="0"/>
                </a:cxn>
                <a:cxn ang="0">
                  <a:pos x="672" y="104"/>
                </a:cxn>
                <a:cxn ang="0">
                  <a:pos x="1040" y="208"/>
                </a:cxn>
                <a:cxn ang="0">
                  <a:pos x="1200" y="320"/>
                </a:cxn>
              </a:cxnLst>
              <a:rect l="0" t="0" r="r" b="b"/>
              <a:pathLst>
                <a:path w="1200" h="320">
                  <a:moveTo>
                    <a:pt x="0" y="0"/>
                  </a:moveTo>
                  <a:cubicBezTo>
                    <a:pt x="249" y="34"/>
                    <a:pt x="499" y="69"/>
                    <a:pt x="672" y="104"/>
                  </a:cubicBezTo>
                  <a:cubicBezTo>
                    <a:pt x="845" y="139"/>
                    <a:pt x="952" y="172"/>
                    <a:pt x="1040" y="208"/>
                  </a:cubicBezTo>
                  <a:cubicBezTo>
                    <a:pt x="1128" y="244"/>
                    <a:pt x="1164" y="282"/>
                    <a:pt x="1200" y="320"/>
                  </a:cubicBezTo>
                </a:path>
              </a:pathLst>
            </a:custGeom>
            <a:noFill/>
            <a:ln w="38100" cap="flat" cmpd="sng">
              <a:solidFill>
                <a:schemeClr val="hlink"/>
              </a:solidFill>
              <a:prstDash val="solid"/>
              <a:round/>
              <a:headEnd type="none" w="lg" len="med"/>
              <a:tailEnd type="none" w="lg" len="med"/>
            </a:ln>
            <a:effectLst/>
          </p:spPr>
          <p:txBody>
            <a:bodyPr wrap="none" anchor="ctr">
              <a:spAutoFit/>
            </a:bodyPr>
            <a:lstStyle/>
            <a:p>
              <a:endParaRPr lang="en-US"/>
            </a:p>
          </p:txBody>
        </p:sp>
      </p:grpSp>
      <p:sp>
        <p:nvSpPr>
          <p:cNvPr id="58403" name="Freeform 35"/>
          <p:cNvSpPr>
            <a:spLocks/>
          </p:cNvSpPr>
          <p:nvPr/>
        </p:nvSpPr>
        <p:spPr bwMode="auto">
          <a:xfrm>
            <a:off x="182563" y="4179888"/>
            <a:ext cx="692150" cy="1908175"/>
          </a:xfrm>
          <a:custGeom>
            <a:avLst/>
            <a:gdLst/>
            <a:ahLst/>
            <a:cxnLst>
              <a:cxn ang="0">
                <a:pos x="436" y="0"/>
              </a:cxn>
              <a:cxn ang="0">
                <a:pos x="8" y="642"/>
              </a:cxn>
              <a:cxn ang="0">
                <a:pos x="387" y="1202"/>
              </a:cxn>
            </a:cxnLst>
            <a:rect l="0" t="0" r="r" b="b"/>
            <a:pathLst>
              <a:path w="436" h="1202">
                <a:moveTo>
                  <a:pt x="436" y="0"/>
                </a:moveTo>
                <a:cubicBezTo>
                  <a:pt x="226" y="221"/>
                  <a:pt x="16" y="442"/>
                  <a:pt x="8" y="642"/>
                </a:cubicBezTo>
                <a:cubicBezTo>
                  <a:pt x="0" y="842"/>
                  <a:pt x="193" y="1022"/>
                  <a:pt x="387" y="1202"/>
                </a:cubicBezTo>
              </a:path>
            </a:pathLst>
          </a:custGeom>
          <a:noFill/>
          <a:ln w="57150" cap="flat" cmpd="sng">
            <a:solidFill>
              <a:schemeClr val="folHlink"/>
            </a:solidFill>
            <a:prstDash val="solid"/>
            <a:round/>
            <a:headEnd type="none" w="lg" len="med"/>
            <a:tailEnd type="triangle" w="lg" len="med"/>
          </a:ln>
          <a:effectLst/>
        </p:spPr>
        <p:txBody>
          <a:bodyPr wrap="none" anchor="ctr">
            <a:spAutoFit/>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84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0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a:effectLst/>
        </p:spPr>
        <p:txBody>
          <a:bodyPr lIns="90488" tIns="44450" rIns="90488" bIns="44450" anchor="b"/>
          <a:lstStyle/>
          <a:p>
            <a:r>
              <a:rPr lang="en-US"/>
              <a:t>Runoff As a Function of Rainfall</a:t>
            </a:r>
          </a:p>
        </p:txBody>
      </p:sp>
      <p:sp>
        <p:nvSpPr>
          <p:cNvPr id="59395" name="Rectangle 3"/>
          <p:cNvSpPr>
            <a:spLocks noGrp="1" noChangeArrowheads="1"/>
          </p:cNvSpPr>
          <p:nvPr>
            <p:ph type="body" idx="1"/>
          </p:nvPr>
        </p:nvSpPr>
        <p:spPr>
          <a:xfrm>
            <a:off x="685800" y="1981200"/>
            <a:ext cx="8153400" cy="1638300"/>
          </a:xfrm>
          <a:noFill/>
          <a:ln/>
        </p:spPr>
        <p:txBody>
          <a:bodyPr lIns="90488" tIns="44450" rIns="90488" bIns="44450"/>
          <a:lstStyle/>
          <a:p>
            <a:pPr>
              <a:lnSpc>
                <a:spcPct val="90000"/>
              </a:lnSpc>
            </a:pPr>
            <a:r>
              <a:rPr lang="en-US" sz="2800"/>
              <a:t>Exercise: plot cumulative runoff vs. Cumulative precipitation for a parking lot and for the engineering quad. Assume a rainfall of 1/2” per hour for 10 hours.</a:t>
            </a:r>
          </a:p>
        </p:txBody>
      </p:sp>
      <p:sp>
        <p:nvSpPr>
          <p:cNvPr id="59396" name="Line 4"/>
          <p:cNvSpPr>
            <a:spLocks noChangeShapeType="1"/>
          </p:cNvSpPr>
          <p:nvPr/>
        </p:nvSpPr>
        <p:spPr bwMode="auto">
          <a:xfrm>
            <a:off x="2819400" y="3663950"/>
            <a:ext cx="0" cy="2578100"/>
          </a:xfrm>
          <a:prstGeom prst="line">
            <a:avLst/>
          </a:prstGeom>
          <a:noFill/>
          <a:ln w="12700">
            <a:solidFill>
              <a:schemeClr val="tx1"/>
            </a:solidFill>
            <a:round/>
            <a:headEnd type="triangle" w="med" len="med"/>
            <a:tailEnd/>
          </a:ln>
          <a:effectLst/>
        </p:spPr>
        <p:txBody>
          <a:bodyPr wrap="none" anchor="ctr"/>
          <a:lstStyle/>
          <a:p>
            <a:endParaRPr lang="en-US"/>
          </a:p>
        </p:txBody>
      </p:sp>
      <p:sp>
        <p:nvSpPr>
          <p:cNvPr id="59397" name="Line 5"/>
          <p:cNvSpPr>
            <a:spLocks noChangeShapeType="1"/>
          </p:cNvSpPr>
          <p:nvPr/>
        </p:nvSpPr>
        <p:spPr bwMode="auto">
          <a:xfrm>
            <a:off x="2825750" y="6248400"/>
            <a:ext cx="3873500"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59398" name="Rectangle 6"/>
          <p:cNvSpPr>
            <a:spLocks noChangeArrowheads="1"/>
          </p:cNvSpPr>
          <p:nvPr/>
        </p:nvSpPr>
        <p:spPr bwMode="auto">
          <a:xfrm>
            <a:off x="3490913" y="6234113"/>
            <a:ext cx="2757487" cy="454025"/>
          </a:xfrm>
          <a:prstGeom prst="rect">
            <a:avLst/>
          </a:prstGeom>
          <a:noFill/>
          <a:ln w="12700">
            <a:noFill/>
            <a:miter lim="800000"/>
            <a:headEnd/>
            <a:tailEnd/>
          </a:ln>
          <a:effectLst/>
        </p:spPr>
        <p:txBody>
          <a:bodyPr wrap="none" lIns="90488" tIns="44450" rIns="90488" bIns="44450">
            <a:spAutoFit/>
          </a:bodyPr>
          <a:lstStyle/>
          <a:p>
            <a:r>
              <a:rPr lang="en-US" sz="2400"/>
              <a:t>Accumulated rainfall</a:t>
            </a:r>
          </a:p>
        </p:txBody>
      </p:sp>
      <p:sp>
        <p:nvSpPr>
          <p:cNvPr id="59399" name="Rectangle 7"/>
          <p:cNvSpPr>
            <a:spLocks noChangeArrowheads="1"/>
          </p:cNvSpPr>
          <p:nvPr/>
        </p:nvSpPr>
        <p:spPr bwMode="auto">
          <a:xfrm rot="16200000">
            <a:off x="1209676" y="4865687"/>
            <a:ext cx="2641600" cy="454025"/>
          </a:xfrm>
          <a:prstGeom prst="rect">
            <a:avLst/>
          </a:prstGeom>
          <a:noFill/>
          <a:ln w="12700">
            <a:noFill/>
            <a:miter lim="800000"/>
            <a:headEnd/>
            <a:tailEnd/>
          </a:ln>
          <a:effectLst/>
        </p:spPr>
        <p:txBody>
          <a:bodyPr wrap="none" lIns="90488" tIns="44450" rIns="90488" bIns="44450">
            <a:spAutoFit/>
          </a:bodyPr>
          <a:lstStyle/>
          <a:p>
            <a:r>
              <a:rPr lang="en-US" sz="2400"/>
              <a:t>Accumulated runoff</a:t>
            </a:r>
          </a:p>
        </p:txBody>
      </p:sp>
      <p:sp>
        <p:nvSpPr>
          <p:cNvPr id="59400" name="Line 8"/>
          <p:cNvSpPr>
            <a:spLocks noChangeShapeType="1"/>
          </p:cNvSpPr>
          <p:nvPr/>
        </p:nvSpPr>
        <p:spPr bwMode="auto">
          <a:xfrm>
            <a:off x="927100" y="1384300"/>
            <a:ext cx="15494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59401" name="Line 9"/>
          <p:cNvSpPr>
            <a:spLocks noChangeShapeType="1"/>
          </p:cNvSpPr>
          <p:nvPr/>
        </p:nvSpPr>
        <p:spPr bwMode="auto">
          <a:xfrm>
            <a:off x="2781300" y="584200"/>
            <a:ext cx="2641600" cy="0"/>
          </a:xfrm>
          <a:prstGeom prst="line">
            <a:avLst/>
          </a:prstGeom>
          <a:noFill/>
          <a:ln w="12700">
            <a:solidFill>
              <a:schemeClr val="tx1"/>
            </a:solidFill>
            <a:round/>
            <a:headEnd type="none" w="lg" len="med"/>
            <a:tailEnd type="none" w="lg" len="med"/>
          </a:ln>
          <a:effectLst/>
        </p:spPr>
        <p:txBody>
          <a:bodyPr anchor="ctr">
            <a:spAutoFit/>
          </a:bodyPr>
          <a:lstStyle/>
          <a:p>
            <a:endParaRPr lang="en-US"/>
          </a:p>
        </p:txBody>
      </p:sp>
      <p:sp>
        <p:nvSpPr>
          <p:cNvPr id="59402" name="Text Box 10"/>
          <p:cNvSpPr txBox="1">
            <a:spLocks noChangeArrowheads="1"/>
          </p:cNvSpPr>
          <p:nvPr/>
        </p:nvSpPr>
        <p:spPr bwMode="auto">
          <a:xfrm>
            <a:off x="2800350" y="160338"/>
            <a:ext cx="2613025" cy="519112"/>
          </a:xfrm>
          <a:prstGeom prst="rect">
            <a:avLst/>
          </a:prstGeom>
          <a:noFill/>
          <a:ln w="12700">
            <a:noFill/>
            <a:miter lim="800000"/>
            <a:headEnd type="none" w="lg" len="med"/>
            <a:tailEnd type="none" w="lg" len="med"/>
          </a:ln>
          <a:effectLst/>
        </p:spPr>
        <p:txBody>
          <a:bodyPr wrap="none" anchor="ctr">
            <a:spAutoFit/>
          </a:bodyPr>
          <a:lstStyle/>
          <a:p>
            <a:pPr algn="ctr"/>
            <a:r>
              <a:rPr lang="en-US">
                <a:solidFill>
                  <a:schemeClr val="folHlink"/>
                </a:solidFill>
              </a:rPr>
              <a:t>Not stream flow!</a:t>
            </a:r>
          </a:p>
        </p:txBody>
      </p:sp>
      <p:sp>
        <p:nvSpPr>
          <p:cNvPr id="59403" name="Freeform 11"/>
          <p:cNvSpPr>
            <a:spLocks/>
          </p:cNvSpPr>
          <p:nvPr/>
        </p:nvSpPr>
        <p:spPr bwMode="auto">
          <a:xfrm>
            <a:off x="2819400" y="3797300"/>
            <a:ext cx="2438400" cy="2438400"/>
          </a:xfrm>
          <a:custGeom>
            <a:avLst/>
            <a:gdLst/>
            <a:ahLst/>
            <a:cxnLst>
              <a:cxn ang="0">
                <a:pos x="0" y="1536"/>
              </a:cxn>
              <a:cxn ang="0">
                <a:pos x="1536" y="0"/>
              </a:cxn>
            </a:cxnLst>
            <a:rect l="0" t="0" r="r" b="b"/>
            <a:pathLst>
              <a:path w="1536" h="1536">
                <a:moveTo>
                  <a:pt x="0" y="1536"/>
                </a:moveTo>
                <a:cubicBezTo>
                  <a:pt x="0" y="1536"/>
                  <a:pt x="768" y="768"/>
                  <a:pt x="1536" y="0"/>
                </a:cubicBezTo>
              </a:path>
            </a:pathLst>
          </a:custGeom>
          <a:noFill/>
          <a:ln w="38100" cap="flat" cmpd="sng">
            <a:solidFill>
              <a:schemeClr val="folHlink"/>
            </a:solidFill>
            <a:prstDash val="solid"/>
            <a:round/>
            <a:headEnd type="none" w="lg" len="med"/>
            <a:tailEnd type="none" w="lg" len="med"/>
          </a:ln>
          <a:effectLst/>
        </p:spPr>
        <p:txBody>
          <a:bodyPr wrap="none" anchor="ctr">
            <a:spAutoFit/>
          </a:bodyPr>
          <a:lstStyle/>
          <a:p>
            <a:endParaRPr lang="en-US"/>
          </a:p>
        </p:txBody>
      </p:sp>
      <p:sp>
        <p:nvSpPr>
          <p:cNvPr id="59404" name="Freeform 12"/>
          <p:cNvSpPr>
            <a:spLocks/>
          </p:cNvSpPr>
          <p:nvPr/>
        </p:nvSpPr>
        <p:spPr bwMode="auto">
          <a:xfrm>
            <a:off x="2819400" y="3810000"/>
            <a:ext cx="3708400" cy="2425700"/>
          </a:xfrm>
          <a:custGeom>
            <a:avLst/>
            <a:gdLst/>
            <a:ahLst/>
            <a:cxnLst>
              <a:cxn ang="0">
                <a:pos x="0" y="1528"/>
              </a:cxn>
              <a:cxn ang="0">
                <a:pos x="2336" y="0"/>
              </a:cxn>
            </a:cxnLst>
            <a:rect l="0" t="0" r="r" b="b"/>
            <a:pathLst>
              <a:path w="2336" h="1528">
                <a:moveTo>
                  <a:pt x="0" y="1528"/>
                </a:moveTo>
                <a:cubicBezTo>
                  <a:pt x="1120" y="1496"/>
                  <a:pt x="1816" y="592"/>
                  <a:pt x="2336" y="0"/>
                </a:cubicBezTo>
              </a:path>
            </a:pathLst>
          </a:custGeom>
          <a:noFill/>
          <a:ln w="38100" cap="flat" cmpd="sng">
            <a:solidFill>
              <a:schemeClr val="folHlink"/>
            </a:solidFill>
            <a:prstDash val="solid"/>
            <a:round/>
            <a:headEnd type="none" w="lg" len="med"/>
            <a:tailEnd type="none" w="lg" len="med"/>
          </a:ln>
          <a:effectLst/>
        </p:spPr>
        <p:txBody>
          <a:bodyPr wrap="none" anchor="ctr">
            <a:spAutoFit/>
          </a:bodyPr>
          <a:lstStyle/>
          <a:p>
            <a:endParaRPr lang="en-US"/>
          </a:p>
        </p:txBody>
      </p:sp>
      <p:sp>
        <p:nvSpPr>
          <p:cNvPr id="59405" name="Rectangle 13"/>
          <p:cNvSpPr>
            <a:spLocks noChangeArrowheads="1"/>
          </p:cNvSpPr>
          <p:nvPr/>
        </p:nvSpPr>
        <p:spPr bwMode="auto">
          <a:xfrm>
            <a:off x="4176713" y="4038600"/>
            <a:ext cx="722312" cy="1552575"/>
          </a:xfrm>
          <a:prstGeom prst="rect">
            <a:avLst/>
          </a:prstGeom>
          <a:noFill/>
          <a:ln w="12700">
            <a:noFill/>
            <a:miter lim="800000"/>
            <a:headEnd/>
            <a:tailEnd/>
          </a:ln>
          <a:effectLst/>
        </p:spPr>
        <p:txBody>
          <a:bodyPr wrap="none" lIns="90488" tIns="44450" rIns="90488" bIns="44450">
            <a:spAutoFit/>
          </a:bodyPr>
          <a:lstStyle/>
          <a:p>
            <a:r>
              <a:rPr lang="en-US" sz="9600">
                <a:solidFill>
                  <a:schemeClr val="accent1"/>
                </a:solidFill>
              </a:rPr>
              <a:t>?</a:t>
            </a:r>
          </a:p>
        </p:txBody>
      </p:sp>
      <p:sp>
        <p:nvSpPr>
          <p:cNvPr id="59406" name="Text Box 14"/>
          <p:cNvSpPr txBox="1">
            <a:spLocks noChangeArrowheads="1"/>
          </p:cNvSpPr>
          <p:nvPr/>
        </p:nvSpPr>
        <p:spPr bwMode="auto">
          <a:xfrm>
            <a:off x="4484688" y="3429000"/>
            <a:ext cx="1528762" cy="457200"/>
          </a:xfrm>
          <a:prstGeom prst="rect">
            <a:avLst/>
          </a:prstGeom>
          <a:noFill/>
          <a:ln w="12700">
            <a:noFill/>
            <a:miter lim="800000"/>
            <a:headEnd type="none" w="lg" len="med"/>
            <a:tailEnd type="none" w="lg" len="med"/>
          </a:ln>
          <a:effectLst/>
        </p:spPr>
        <p:txBody>
          <a:bodyPr wrap="none" anchor="ctr">
            <a:spAutoFit/>
          </a:bodyPr>
          <a:lstStyle/>
          <a:p>
            <a:pPr algn="ctr"/>
            <a:r>
              <a:rPr lang="en-US" sz="2400">
                <a:solidFill>
                  <a:schemeClr val="folHlink"/>
                </a:solidFill>
              </a:rPr>
              <a:t>Parking lot</a:t>
            </a:r>
          </a:p>
        </p:txBody>
      </p:sp>
      <p:sp>
        <p:nvSpPr>
          <p:cNvPr id="59407" name="Text Box 15"/>
          <p:cNvSpPr txBox="1">
            <a:spLocks noChangeArrowheads="1"/>
          </p:cNvSpPr>
          <p:nvPr/>
        </p:nvSpPr>
        <p:spPr bwMode="auto">
          <a:xfrm>
            <a:off x="6092825" y="4356100"/>
            <a:ext cx="2408238" cy="457200"/>
          </a:xfrm>
          <a:prstGeom prst="rect">
            <a:avLst/>
          </a:prstGeom>
          <a:noFill/>
          <a:ln w="12700">
            <a:noFill/>
            <a:miter lim="800000"/>
            <a:headEnd type="none" w="lg" len="med"/>
            <a:tailEnd type="none" w="lg" len="med"/>
          </a:ln>
          <a:effectLst/>
        </p:spPr>
        <p:txBody>
          <a:bodyPr wrap="none" anchor="ctr">
            <a:spAutoFit/>
          </a:bodyPr>
          <a:lstStyle/>
          <a:p>
            <a:pPr algn="ctr"/>
            <a:r>
              <a:rPr lang="en-US" sz="2400">
                <a:solidFill>
                  <a:schemeClr val="folHlink"/>
                </a:solidFill>
              </a:rPr>
              <a:t>Engineering Quad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94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94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940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94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94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2" grpId="0" build="p" autoUpdateAnimBg="0"/>
      <p:bldP spid="59403" grpId="0" animBg="1"/>
      <p:bldP spid="59404" grpId="0" animBg="1"/>
      <p:bldP spid="59406" grpId="0" build="p" autoUpdateAnimBg="0"/>
      <p:bldP spid="59407"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a:effectLst/>
        </p:spPr>
        <p:txBody>
          <a:bodyPr lIns="90488" tIns="44450" rIns="90488" bIns="44450" anchor="b"/>
          <a:lstStyle/>
          <a:p>
            <a:r>
              <a:rPr lang="en-US"/>
              <a:t>Infiltration</a:t>
            </a:r>
          </a:p>
        </p:txBody>
      </p:sp>
      <p:sp>
        <p:nvSpPr>
          <p:cNvPr id="60419" name="Rectangle 3"/>
          <p:cNvSpPr>
            <a:spLocks noGrp="1" noChangeArrowheads="1"/>
          </p:cNvSpPr>
          <p:nvPr>
            <p:ph type="body" idx="1"/>
          </p:nvPr>
        </p:nvSpPr>
        <p:spPr>
          <a:xfrm>
            <a:off x="685800" y="1981200"/>
            <a:ext cx="7531100" cy="4114800"/>
          </a:xfrm>
          <a:noFill/>
          <a:ln/>
        </p:spPr>
        <p:txBody>
          <a:bodyPr lIns="90488" tIns="44450" rIns="90488" bIns="44450"/>
          <a:lstStyle/>
          <a:p>
            <a:pPr>
              <a:lnSpc>
                <a:spcPct val="90000"/>
              </a:lnSpc>
            </a:pPr>
            <a:r>
              <a:rPr lang="en-US" sz="2800"/>
              <a:t>Water filling soil pores and moving down through soil</a:t>
            </a:r>
          </a:p>
          <a:p>
            <a:pPr>
              <a:lnSpc>
                <a:spcPct val="90000"/>
              </a:lnSpc>
            </a:pPr>
            <a:r>
              <a:rPr lang="en-US" sz="2800"/>
              <a:t>Depends on - soil type and grain size, land use and soil cover, and antecedent moisture conditions (prior to rainfall)</a:t>
            </a:r>
          </a:p>
          <a:p>
            <a:pPr>
              <a:lnSpc>
                <a:spcPct val="90000"/>
              </a:lnSpc>
            </a:pPr>
            <a:r>
              <a:rPr lang="en-US" sz="2800"/>
              <a:t>Usually maximum at beginning of storm (dry soils, large pores) and decreases as moisture content increases</a:t>
            </a:r>
          </a:p>
          <a:p>
            <a:pPr>
              <a:lnSpc>
                <a:spcPct val="90000"/>
              </a:lnSpc>
            </a:pPr>
            <a:r>
              <a:rPr lang="en-US" sz="2800"/>
              <a:t>Vegetation (soil cover) prevents soil compaction by rainfall and increases infiltration</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a:effectLst/>
        </p:spPr>
        <p:txBody>
          <a:bodyPr lIns="90488" tIns="44450" rIns="90488" bIns="44450" anchor="b"/>
          <a:lstStyle/>
          <a:p>
            <a:r>
              <a:rPr lang="en-US"/>
              <a:t>Flood Design Techniques </a:t>
            </a:r>
          </a:p>
        </p:txBody>
      </p:sp>
      <p:sp>
        <p:nvSpPr>
          <p:cNvPr id="7171" name="Rectangle 3"/>
          <p:cNvSpPr>
            <a:spLocks noGrp="1" noChangeArrowheads="1"/>
          </p:cNvSpPr>
          <p:nvPr>
            <p:ph type="body" idx="1"/>
          </p:nvPr>
        </p:nvSpPr>
        <p:spPr>
          <a:noFill/>
          <a:ln/>
        </p:spPr>
        <p:txBody>
          <a:bodyPr lIns="90488" tIns="44450" rIns="90488" bIns="44450"/>
          <a:lstStyle/>
          <a:p>
            <a:r>
              <a:rPr lang="en-US" sz="2800"/>
              <a:t>Use stream flow records</a:t>
            </a:r>
          </a:p>
          <a:p>
            <a:pPr lvl="1"/>
            <a:r>
              <a:rPr lang="en-US" sz="2400"/>
              <a:t>Limited data</a:t>
            </a:r>
          </a:p>
          <a:p>
            <a:pPr lvl="1"/>
            <a:r>
              <a:rPr lang="en-US" sz="2400"/>
              <a:t>Can be used for high probability events</a:t>
            </a:r>
          </a:p>
          <a:p>
            <a:r>
              <a:rPr lang="en-US" sz="2800"/>
              <a:t>Use precipitation records</a:t>
            </a:r>
          </a:p>
          <a:p>
            <a:pPr lvl="1"/>
            <a:r>
              <a:rPr lang="en-US" sz="2400"/>
              <a:t>Use rain gauges rather than stream gauges</a:t>
            </a:r>
          </a:p>
          <a:p>
            <a:pPr lvl="1"/>
            <a:r>
              <a:rPr lang="en-US" sz="2400"/>
              <a:t>Determine flood magnitude based on precipitation, runoff, streamflow</a:t>
            </a:r>
          </a:p>
          <a:p>
            <a:r>
              <a:rPr lang="en-US" sz="2800"/>
              <a:t>Create a synthetic storm</a:t>
            </a:r>
          </a:p>
          <a:p>
            <a:pPr lvl="1"/>
            <a:r>
              <a:rPr lang="en-US" sz="2400"/>
              <a:t>Based on record of storms</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noFill/>
          <a:ln/>
          <a:effectLst/>
        </p:spPr>
        <p:txBody>
          <a:bodyPr lIns="90488" tIns="44450" rIns="90488" bIns="44450" anchor="b"/>
          <a:lstStyle/>
          <a:p>
            <a:r>
              <a:rPr lang="en-US"/>
              <a:t>Soil-Cover Complex Method</a:t>
            </a:r>
          </a:p>
        </p:txBody>
      </p:sp>
      <p:sp>
        <p:nvSpPr>
          <p:cNvPr id="61443" name="Rectangle 3"/>
          <p:cNvSpPr>
            <a:spLocks noGrp="1" noChangeArrowheads="1"/>
          </p:cNvSpPr>
          <p:nvPr>
            <p:ph type="body" idx="1"/>
          </p:nvPr>
        </p:nvSpPr>
        <p:spPr>
          <a:xfrm>
            <a:off x="901700" y="2224088"/>
            <a:ext cx="7340600" cy="3740150"/>
          </a:xfrm>
          <a:noFill/>
          <a:ln/>
        </p:spPr>
        <p:txBody>
          <a:bodyPr lIns="90488" tIns="44450" rIns="90488" bIns="44450"/>
          <a:lstStyle/>
          <a:p>
            <a:r>
              <a:rPr lang="en-US" sz="2800"/>
              <a:t>US NRCS (Natural Resources Conservation Service) “curve-number” method</a:t>
            </a:r>
          </a:p>
          <a:p>
            <a:r>
              <a:rPr lang="en-US" sz="2800"/>
              <a:t>Accounts for</a:t>
            </a:r>
          </a:p>
          <a:p>
            <a:pPr lvl="1"/>
            <a:r>
              <a:rPr lang="en-US" sz="2400"/>
              <a:t>Initial abstraction of rainfall before runoff begins</a:t>
            </a:r>
          </a:p>
          <a:p>
            <a:pPr lvl="2"/>
            <a:r>
              <a:rPr lang="en-US" sz="2000"/>
              <a:t>Interception</a:t>
            </a:r>
          </a:p>
          <a:p>
            <a:pPr lvl="2"/>
            <a:r>
              <a:rPr lang="en-US" sz="2000"/>
              <a:t>Depression storage</a:t>
            </a:r>
          </a:p>
          <a:p>
            <a:pPr lvl="2"/>
            <a:r>
              <a:rPr lang="en-US" sz="2000"/>
              <a:t>Infiltration</a:t>
            </a:r>
          </a:p>
          <a:p>
            <a:pPr lvl="1"/>
            <a:r>
              <a:rPr lang="en-US" sz="2400"/>
              <a:t>Infiltration after runoff begins</a:t>
            </a:r>
          </a:p>
          <a:p>
            <a:r>
              <a:rPr lang="en-US" sz="2800"/>
              <a:t>Appropriate for small watersheds</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a:effectLst/>
        </p:spPr>
        <p:txBody>
          <a:bodyPr lIns="90488" tIns="44450" rIns="90488" bIns="44450" anchor="b"/>
          <a:lstStyle/>
          <a:p>
            <a:r>
              <a:rPr lang="en-US"/>
              <a:t>Soil-Cover Complex Method</a:t>
            </a:r>
          </a:p>
        </p:txBody>
      </p:sp>
      <p:sp>
        <p:nvSpPr>
          <p:cNvPr id="62467" name="Rectangle 3"/>
          <p:cNvSpPr>
            <a:spLocks noGrp="1" noChangeArrowheads="1"/>
          </p:cNvSpPr>
          <p:nvPr>
            <p:ph type="body" idx="1"/>
          </p:nvPr>
        </p:nvSpPr>
        <p:spPr>
          <a:noFill/>
          <a:ln/>
        </p:spPr>
        <p:txBody>
          <a:bodyPr lIns="90488" tIns="44450" rIns="90488" bIns="44450"/>
          <a:lstStyle/>
          <a:p>
            <a:r>
              <a:rPr lang="en-US" sz="2800"/>
              <a:t>CN (curve number) is a value assigned to different soil types based on</a:t>
            </a:r>
          </a:p>
          <a:p>
            <a:pPr lvl="1"/>
            <a:r>
              <a:rPr lang="en-US" sz="2400"/>
              <a:t>Soil type</a:t>
            </a:r>
          </a:p>
          <a:p>
            <a:pPr lvl="1"/>
            <a:r>
              <a:rPr lang="en-US" sz="2400"/>
              <a:t>Land use</a:t>
            </a:r>
          </a:p>
          <a:p>
            <a:pPr lvl="1"/>
            <a:r>
              <a:rPr lang="en-US" sz="2400"/>
              <a:t>Antecedent conditions</a:t>
            </a:r>
          </a:p>
          <a:p>
            <a:r>
              <a:rPr lang="en-US" sz="2800"/>
              <a:t>CN (curve number) range</a:t>
            </a:r>
          </a:p>
          <a:p>
            <a:pPr lvl="1"/>
            <a:r>
              <a:rPr lang="en-US" sz="2400"/>
              <a:t>0 to 100 (actually %)</a:t>
            </a:r>
          </a:p>
          <a:p>
            <a:pPr lvl="1"/>
            <a:r>
              <a:rPr lang="en-US" sz="2400"/>
              <a:t>0 </a:t>
            </a:r>
            <a:r>
              <a:rPr lang="en-US" sz="2400">
                <a:latin typeface="Symbol" pitchFamily="18" charset="2"/>
              </a:rPr>
              <a:t></a:t>
            </a:r>
            <a:r>
              <a:rPr lang="en-US" sz="2400"/>
              <a:t> low runoff potential</a:t>
            </a:r>
          </a:p>
          <a:p>
            <a:pPr lvl="1"/>
            <a:r>
              <a:rPr lang="en-US" sz="2400"/>
              <a:t>100 </a:t>
            </a:r>
            <a:r>
              <a:rPr lang="en-US" sz="2400">
                <a:latin typeface="Symbol" pitchFamily="18" charset="2"/>
              </a:rPr>
              <a:t></a:t>
            </a:r>
            <a:r>
              <a:rPr lang="en-US" sz="2400"/>
              <a:t> high runoff-potential</a:t>
            </a:r>
          </a:p>
        </p:txBody>
      </p:sp>
      <p:sp>
        <p:nvSpPr>
          <p:cNvPr id="62468" name="Text Box 4"/>
          <p:cNvSpPr txBox="1">
            <a:spLocks noChangeArrowheads="1"/>
          </p:cNvSpPr>
          <p:nvPr/>
        </p:nvSpPr>
        <p:spPr bwMode="auto">
          <a:xfrm>
            <a:off x="4497388" y="3733800"/>
            <a:ext cx="3309937" cy="457200"/>
          </a:xfrm>
          <a:prstGeom prst="rect">
            <a:avLst/>
          </a:prstGeom>
          <a:noFill/>
          <a:ln w="12700">
            <a:noFill/>
            <a:miter lim="800000"/>
            <a:headEnd type="none" w="lg" len="med"/>
            <a:tailEnd type="none" w="lg" len="med"/>
          </a:ln>
          <a:effectLst/>
        </p:spPr>
        <p:txBody>
          <a:bodyPr wrap="none" anchor="ctr">
            <a:spAutoFit/>
          </a:bodyPr>
          <a:lstStyle/>
          <a:p>
            <a:pPr algn="ctr"/>
            <a:r>
              <a:rPr lang="en-US" sz="2400">
                <a:solidFill>
                  <a:schemeClr val="folHlink"/>
                </a:solidFill>
              </a:rPr>
              <a:t>f(initial moisture content)</a:t>
            </a:r>
          </a:p>
        </p:txBody>
      </p:sp>
      <p:sp>
        <p:nvSpPr>
          <p:cNvPr id="62469" name="Line 5"/>
          <p:cNvSpPr>
            <a:spLocks noChangeShapeType="1"/>
          </p:cNvSpPr>
          <p:nvPr/>
        </p:nvSpPr>
        <p:spPr bwMode="auto">
          <a:xfrm>
            <a:off x="4292600" y="4191000"/>
            <a:ext cx="36703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246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a:ln/>
          <a:effectLst/>
        </p:spPr>
        <p:txBody>
          <a:bodyPr lIns="90488" tIns="44450" rIns="90488" bIns="44450" anchor="b"/>
          <a:lstStyle/>
          <a:p>
            <a:r>
              <a:rPr lang="en-US" sz="3200">
                <a:solidFill>
                  <a:schemeClr val="tx1"/>
                </a:solidFill>
              </a:rPr>
              <a:t>CN = F(</a:t>
            </a:r>
            <a:r>
              <a:rPr lang="en-US" sz="2800" b="1" i="1">
                <a:solidFill>
                  <a:schemeClr val="tx1"/>
                </a:solidFill>
              </a:rPr>
              <a:t>soil Type</a:t>
            </a:r>
            <a:r>
              <a:rPr lang="en-US" sz="2800">
                <a:solidFill>
                  <a:schemeClr val="tx1"/>
                </a:solidFill>
              </a:rPr>
              <a:t>, </a:t>
            </a:r>
            <a:r>
              <a:rPr lang="en-US" sz="2800" b="1" i="1">
                <a:solidFill>
                  <a:schemeClr val="tx1"/>
                </a:solidFill>
              </a:rPr>
              <a:t>Land Use</a:t>
            </a:r>
            <a:r>
              <a:rPr lang="en-US" sz="2800">
                <a:solidFill>
                  <a:schemeClr val="tx1"/>
                </a:solidFill>
              </a:rPr>
              <a:t>, </a:t>
            </a:r>
            <a:r>
              <a:rPr lang="en-US" sz="2800" b="1" i="1">
                <a:solidFill>
                  <a:schemeClr val="tx1"/>
                </a:solidFill>
              </a:rPr>
              <a:t>Hydrologic Condition</a:t>
            </a:r>
            <a:r>
              <a:rPr lang="en-US" sz="2800">
                <a:solidFill>
                  <a:schemeClr val="tx1"/>
                </a:solidFill>
              </a:rPr>
              <a:t>, </a:t>
            </a:r>
            <a:r>
              <a:rPr lang="en-US" sz="2800" b="1" i="1">
                <a:solidFill>
                  <a:schemeClr val="tx1"/>
                </a:solidFill>
              </a:rPr>
              <a:t>Antecedent Moisture</a:t>
            </a:r>
            <a:r>
              <a:rPr lang="en-US" sz="2800">
                <a:solidFill>
                  <a:schemeClr val="tx1"/>
                </a:solidFill>
              </a:rPr>
              <a:t>)</a:t>
            </a:r>
          </a:p>
        </p:txBody>
      </p:sp>
      <p:sp>
        <p:nvSpPr>
          <p:cNvPr id="63491" name="Rectangle 3"/>
          <p:cNvSpPr>
            <a:spLocks noGrp="1" noChangeArrowheads="1"/>
          </p:cNvSpPr>
          <p:nvPr>
            <p:ph type="body" idx="1"/>
          </p:nvPr>
        </p:nvSpPr>
        <p:spPr>
          <a:xfrm>
            <a:off x="368300" y="1714500"/>
            <a:ext cx="7772400" cy="4114800"/>
          </a:xfrm>
          <a:noFill/>
          <a:ln/>
        </p:spPr>
        <p:txBody>
          <a:bodyPr lIns="90488" tIns="44450" rIns="90488" bIns="44450"/>
          <a:lstStyle/>
          <a:p>
            <a:r>
              <a:rPr lang="en-US" sz="2800"/>
              <a:t>Land use</a:t>
            </a:r>
          </a:p>
          <a:p>
            <a:pPr lvl="1"/>
            <a:r>
              <a:rPr lang="en-US" sz="2400"/>
              <a:t>Crop type</a:t>
            </a:r>
          </a:p>
          <a:p>
            <a:pPr lvl="1"/>
            <a:r>
              <a:rPr lang="en-US" sz="2400"/>
              <a:t>Woods</a:t>
            </a:r>
          </a:p>
          <a:p>
            <a:pPr lvl="1"/>
            <a:r>
              <a:rPr lang="en-US" sz="2400"/>
              <a:t>Roads</a:t>
            </a:r>
          </a:p>
          <a:p>
            <a:r>
              <a:rPr lang="en-US" sz="2800"/>
              <a:t>Hydrologic condition</a:t>
            </a:r>
          </a:p>
          <a:p>
            <a:pPr lvl="1"/>
            <a:r>
              <a:rPr lang="en-US" sz="2400"/>
              <a:t>Poor - heavily grazed, less than 50% plant cover</a:t>
            </a:r>
          </a:p>
          <a:p>
            <a:pPr lvl="1"/>
            <a:r>
              <a:rPr lang="en-US" sz="2400"/>
              <a:t>Fair - moderately grazed, 50 - 75% plant cover</a:t>
            </a:r>
          </a:p>
          <a:p>
            <a:pPr lvl="1"/>
            <a:r>
              <a:rPr lang="en-US" sz="2400"/>
              <a:t>Good - lightly grazed, more than 75% plant cover</a:t>
            </a:r>
          </a:p>
          <a:p>
            <a:endParaRPr lang="en-US" sz="2800"/>
          </a:p>
        </p:txBody>
      </p:sp>
      <p:sp>
        <p:nvSpPr>
          <p:cNvPr id="63492" name="Rectangle 4"/>
          <p:cNvSpPr>
            <a:spLocks noChangeArrowheads="1"/>
          </p:cNvSpPr>
          <p:nvPr/>
        </p:nvSpPr>
        <p:spPr bwMode="auto">
          <a:xfrm>
            <a:off x="3467100" y="1651000"/>
            <a:ext cx="5435600" cy="4114800"/>
          </a:xfrm>
          <a:prstGeom prst="rect">
            <a:avLst/>
          </a:prstGeom>
          <a:noFill/>
          <a:ln w="12700">
            <a:noFill/>
            <a:miter lim="800000"/>
            <a:headEnd/>
            <a:tailEnd/>
          </a:ln>
          <a:effectLst/>
        </p:spPr>
        <p:txBody>
          <a:bodyPr lIns="90488" tIns="44450" rIns="90488" bIns="44450"/>
          <a:lstStyle/>
          <a:p>
            <a:pPr>
              <a:buFont typeface="Symbol" pitchFamily="18" charset="2"/>
              <a:buNone/>
            </a:pPr>
            <a:r>
              <a:rPr lang="en-US" sz="2400"/>
              <a:t>antecedent moisture</a:t>
            </a:r>
          </a:p>
          <a:p>
            <a:pPr lvl="1">
              <a:buFont typeface="Symbol" pitchFamily="18" charset="2"/>
              <a:buNone/>
            </a:pPr>
            <a:r>
              <a:rPr lang="en-US" sz="2400"/>
              <a:t>I - dry soil moisture levels</a:t>
            </a:r>
          </a:p>
          <a:p>
            <a:pPr lvl="1">
              <a:buFont typeface="Symbol" pitchFamily="18" charset="2"/>
              <a:buNone/>
            </a:pPr>
            <a:r>
              <a:rPr lang="en-US" sz="2400"/>
              <a:t>II - normal soil moisture levels</a:t>
            </a:r>
          </a:p>
          <a:p>
            <a:pPr lvl="1">
              <a:buFont typeface="Symbol" pitchFamily="18" charset="2"/>
              <a:buNone/>
            </a:pPr>
            <a:r>
              <a:rPr lang="en-US" sz="2400"/>
              <a:t>III - wet soil moisture levels</a:t>
            </a:r>
          </a:p>
        </p:txBody>
      </p:sp>
      <p:sp>
        <p:nvSpPr>
          <p:cNvPr id="63493" name="AutoShape 5">
            <a:hlinkClick r:id="rId2" highlightClick="1"/>
          </p:cNvPr>
          <p:cNvSpPr>
            <a:spLocks noChangeArrowheads="1"/>
          </p:cNvSpPr>
          <p:nvPr/>
        </p:nvSpPr>
        <p:spPr bwMode="auto">
          <a:xfrm>
            <a:off x="6027738" y="6334125"/>
            <a:ext cx="2967037" cy="523875"/>
          </a:xfrm>
          <a:prstGeom prst="actionButtonBlank">
            <a:avLst/>
          </a:prstGeom>
          <a:solidFill>
            <a:schemeClr val="hlink"/>
          </a:solidFill>
          <a:ln w="12700">
            <a:solidFill>
              <a:schemeClr val="tx1"/>
            </a:solidFill>
            <a:miter lim="800000"/>
            <a:headEnd type="none" w="lg" len="med"/>
            <a:tailEnd type="none" w="lg" len="med"/>
          </a:ln>
          <a:effectLst/>
        </p:spPr>
        <p:txBody>
          <a:bodyPr wrap="none" anchor="ctr">
            <a:spAutoFit/>
          </a:bodyPr>
          <a:lstStyle/>
          <a:p>
            <a:pPr algn="ctr"/>
            <a:r>
              <a:rPr lang="en-US" sz="2400"/>
              <a:t>Curve Number Tables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4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3"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noFill/>
          <a:ln/>
          <a:effectLst/>
        </p:spPr>
        <p:txBody>
          <a:bodyPr lIns="90488" tIns="44450" rIns="90488" bIns="44450" anchor="b"/>
          <a:lstStyle/>
          <a:p>
            <a:r>
              <a:rPr lang="en-US"/>
              <a:t>Soil-Cover Complex Method</a:t>
            </a:r>
          </a:p>
        </p:txBody>
      </p:sp>
      <p:sp>
        <p:nvSpPr>
          <p:cNvPr id="64515" name="Rectangle 3"/>
          <p:cNvSpPr>
            <a:spLocks noGrp="1" noChangeArrowheads="1"/>
          </p:cNvSpPr>
          <p:nvPr>
            <p:ph type="body" idx="1"/>
          </p:nvPr>
        </p:nvSpPr>
        <p:spPr>
          <a:xfrm>
            <a:off x="685800" y="1981200"/>
            <a:ext cx="7772400" cy="2743200"/>
          </a:xfrm>
          <a:noFill/>
          <a:ln/>
        </p:spPr>
        <p:txBody>
          <a:bodyPr lIns="90488" tIns="44450" rIns="90488" bIns="44450"/>
          <a:lstStyle/>
          <a:p>
            <a:r>
              <a:rPr lang="en-US">
                <a:latin typeface="Arial" charset="0"/>
              </a:rPr>
              <a:t>p</a:t>
            </a:r>
            <a:r>
              <a:rPr lang="en-US" baseline="-25000"/>
              <a:t>excess</a:t>
            </a:r>
            <a:r>
              <a:rPr lang="en-US"/>
              <a:t> = accumulated precipitation excess (inches)</a:t>
            </a:r>
          </a:p>
          <a:p>
            <a:r>
              <a:rPr lang="en-US"/>
              <a:t>P = accumulated precipitation depth (inches)</a:t>
            </a:r>
          </a:p>
          <a:p>
            <a:r>
              <a:rPr lang="en-US"/>
              <a:t>Empirical equation</a:t>
            </a:r>
          </a:p>
        </p:txBody>
      </p:sp>
      <p:sp>
        <p:nvSpPr>
          <p:cNvPr id="64516" name="Rectangle 4"/>
          <p:cNvSpPr>
            <a:spLocks noChangeArrowheads="1"/>
          </p:cNvSpPr>
          <p:nvPr/>
        </p:nvSpPr>
        <p:spPr bwMode="auto">
          <a:xfrm>
            <a:off x="1019175" y="5384800"/>
            <a:ext cx="530225" cy="454025"/>
          </a:xfrm>
          <a:prstGeom prst="rect">
            <a:avLst/>
          </a:prstGeom>
          <a:noFill/>
          <a:ln w="12700">
            <a:noFill/>
            <a:miter lim="800000"/>
            <a:headEnd/>
            <a:tailEnd/>
          </a:ln>
          <a:effectLst/>
        </p:spPr>
        <p:txBody>
          <a:bodyPr lIns="90488" tIns="44450" rIns="90488" bIns="44450">
            <a:spAutoFit/>
          </a:bodyPr>
          <a:lstStyle/>
          <a:p>
            <a:pPr>
              <a:spcBef>
                <a:spcPct val="50000"/>
              </a:spcBef>
            </a:pPr>
            <a:r>
              <a:rPr lang="en-US" sz="2400"/>
              <a:t>if</a:t>
            </a:r>
          </a:p>
        </p:txBody>
      </p:sp>
      <p:sp>
        <p:nvSpPr>
          <p:cNvPr id="64517" name="Rectangle 5"/>
          <p:cNvSpPr>
            <a:spLocks noChangeArrowheads="1"/>
          </p:cNvSpPr>
          <p:nvPr/>
        </p:nvSpPr>
        <p:spPr bwMode="auto">
          <a:xfrm>
            <a:off x="4613275" y="5514975"/>
            <a:ext cx="987425" cy="454025"/>
          </a:xfrm>
          <a:prstGeom prst="rect">
            <a:avLst/>
          </a:prstGeom>
          <a:noFill/>
          <a:ln w="12700">
            <a:noFill/>
            <a:miter lim="800000"/>
            <a:headEnd/>
            <a:tailEnd/>
          </a:ln>
          <a:effectLst/>
        </p:spPr>
        <p:txBody>
          <a:bodyPr lIns="90488" tIns="44450" rIns="90488" bIns="44450">
            <a:spAutoFit/>
          </a:bodyPr>
          <a:lstStyle/>
          <a:p>
            <a:pPr>
              <a:spcBef>
                <a:spcPct val="50000"/>
              </a:spcBef>
            </a:pPr>
            <a:r>
              <a:rPr lang="en-US" sz="2400"/>
              <a:t>then</a:t>
            </a:r>
          </a:p>
        </p:txBody>
      </p:sp>
      <p:sp>
        <p:nvSpPr>
          <p:cNvPr id="64518" name="Rectangle 6"/>
          <p:cNvSpPr>
            <a:spLocks noChangeArrowheads="1"/>
          </p:cNvSpPr>
          <p:nvPr/>
        </p:nvSpPr>
        <p:spPr bwMode="auto">
          <a:xfrm>
            <a:off x="1093788" y="6376988"/>
            <a:ext cx="911225" cy="454025"/>
          </a:xfrm>
          <a:prstGeom prst="rect">
            <a:avLst/>
          </a:prstGeom>
          <a:noFill/>
          <a:ln w="12700">
            <a:noFill/>
            <a:miter lim="800000"/>
            <a:headEnd/>
            <a:tailEnd/>
          </a:ln>
          <a:effectLst/>
        </p:spPr>
        <p:txBody>
          <a:bodyPr lIns="90488" tIns="44450" rIns="90488" bIns="44450">
            <a:spAutoFit/>
          </a:bodyPr>
          <a:lstStyle/>
          <a:p>
            <a:pPr>
              <a:spcBef>
                <a:spcPct val="50000"/>
              </a:spcBef>
            </a:pPr>
            <a:r>
              <a:rPr lang="en-US" sz="2400"/>
              <a:t>else</a:t>
            </a:r>
          </a:p>
        </p:txBody>
      </p:sp>
      <p:graphicFrame>
        <p:nvGraphicFramePr>
          <p:cNvPr id="64519" name="Object 7">
            <a:hlinkClick r:id="" action="ppaction://ole?verb=0"/>
          </p:cNvPr>
          <p:cNvGraphicFramePr>
            <a:graphicFrameLocks/>
          </p:cNvGraphicFramePr>
          <p:nvPr/>
        </p:nvGraphicFramePr>
        <p:xfrm>
          <a:off x="5632450" y="4927600"/>
          <a:ext cx="3151188" cy="1633538"/>
        </p:xfrm>
        <a:graphic>
          <a:graphicData uri="http://schemas.openxmlformats.org/presentationml/2006/ole">
            <p:oleObj spid="_x0000_s64519" name="Equation" r:id="rId3" imgW="2933640" imgH="1587240" progId="Equation.DSMT4">
              <p:embed/>
            </p:oleObj>
          </a:graphicData>
        </a:graphic>
      </p:graphicFrame>
      <p:graphicFrame>
        <p:nvGraphicFramePr>
          <p:cNvPr id="64520" name="Object 8">
            <a:hlinkClick r:id="" action="ppaction://ole?verb=0"/>
          </p:cNvPr>
          <p:cNvGraphicFramePr>
            <a:graphicFrameLocks/>
          </p:cNvGraphicFramePr>
          <p:nvPr/>
        </p:nvGraphicFramePr>
        <p:xfrm>
          <a:off x="1638300" y="5233988"/>
          <a:ext cx="2416175" cy="876300"/>
        </p:xfrm>
        <a:graphic>
          <a:graphicData uri="http://schemas.openxmlformats.org/presentationml/2006/ole">
            <p:oleObj spid="_x0000_s64520" name="Equation" r:id="rId4" imgW="2552400" imgH="939600" progId="Equation.DSMT4">
              <p:embed/>
            </p:oleObj>
          </a:graphicData>
        </a:graphic>
      </p:graphicFrame>
      <p:graphicFrame>
        <p:nvGraphicFramePr>
          <p:cNvPr id="64521" name="Object 9">
            <a:hlinkClick r:id="" action="ppaction://ole?verb=0"/>
          </p:cNvPr>
          <p:cNvGraphicFramePr>
            <a:graphicFrameLocks/>
          </p:cNvGraphicFramePr>
          <p:nvPr/>
        </p:nvGraphicFramePr>
        <p:xfrm>
          <a:off x="1831975" y="6421438"/>
          <a:ext cx="1517650" cy="468312"/>
        </p:xfrm>
        <a:graphic>
          <a:graphicData uri="http://schemas.openxmlformats.org/presentationml/2006/ole">
            <p:oleObj spid="_x0000_s64521" name="Equation" r:id="rId5" imgW="1244520" imgH="380880" progId="Equation.DSMT4">
              <p:embed/>
            </p:oleObj>
          </a:graphicData>
        </a:graphic>
      </p:graphicFrame>
      <p:sp>
        <p:nvSpPr>
          <p:cNvPr id="64522" name="Text Box 10"/>
          <p:cNvSpPr txBox="1">
            <a:spLocks noChangeArrowheads="1"/>
          </p:cNvSpPr>
          <p:nvPr/>
        </p:nvSpPr>
        <p:spPr bwMode="auto">
          <a:xfrm>
            <a:off x="2665413" y="2565400"/>
            <a:ext cx="3598862" cy="457200"/>
          </a:xfrm>
          <a:prstGeom prst="rect">
            <a:avLst/>
          </a:prstGeom>
          <a:noFill/>
          <a:ln w="12700">
            <a:noFill/>
            <a:miter lim="800000"/>
            <a:headEnd type="none" w="lg" len="med"/>
            <a:tailEnd type="none" w="lg" len="med"/>
          </a:ln>
          <a:effectLst/>
        </p:spPr>
        <p:txBody>
          <a:bodyPr wrap="none" anchor="ctr">
            <a:spAutoFit/>
          </a:bodyPr>
          <a:lstStyle/>
          <a:p>
            <a:pPr algn="ctr"/>
            <a:r>
              <a:rPr lang="en-US" sz="2400">
                <a:solidFill>
                  <a:schemeClr val="folHlink"/>
                </a:solidFill>
              </a:rPr>
              <a:t>rain that will become runoff</a:t>
            </a:r>
          </a:p>
        </p:txBody>
      </p:sp>
      <p:sp>
        <p:nvSpPr>
          <p:cNvPr id="64523" name="Line 11"/>
          <p:cNvSpPr>
            <a:spLocks noChangeShapeType="1"/>
          </p:cNvSpPr>
          <p:nvPr/>
        </p:nvSpPr>
        <p:spPr bwMode="auto">
          <a:xfrm>
            <a:off x="2679700" y="2946400"/>
            <a:ext cx="61595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5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2"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2"/>
          <p:cNvGraphicFramePr>
            <a:graphicFrameLocks noChangeAspect="1"/>
          </p:cNvGraphicFramePr>
          <p:nvPr/>
        </p:nvGraphicFramePr>
        <p:xfrm>
          <a:off x="50800" y="863600"/>
          <a:ext cx="9004300" cy="5981700"/>
        </p:xfrm>
        <a:graphic>
          <a:graphicData uri="http://schemas.openxmlformats.org/drawingml/2006/chart">
            <c:chart xmlns:c="http://schemas.openxmlformats.org/drawingml/2006/chart" xmlns:r="http://schemas.openxmlformats.org/officeDocument/2006/relationships" r:id="rId3"/>
          </a:graphicData>
        </a:graphic>
      </p:graphicFrame>
      <p:grpSp>
        <p:nvGrpSpPr>
          <p:cNvPr id="65539" name="Group 3"/>
          <p:cNvGrpSpPr>
            <a:grpSpLocks/>
          </p:cNvGrpSpPr>
          <p:nvPr/>
        </p:nvGrpSpPr>
        <p:grpSpPr bwMode="auto">
          <a:xfrm>
            <a:off x="1463675" y="3068638"/>
            <a:ext cx="2447925" cy="568325"/>
            <a:chOff x="1234" y="2021"/>
            <a:chExt cx="1542" cy="358"/>
          </a:xfrm>
        </p:grpSpPr>
        <p:sp>
          <p:nvSpPr>
            <p:cNvPr id="65540" name="Text Box 4"/>
            <p:cNvSpPr txBox="1">
              <a:spLocks noChangeArrowheads="1"/>
            </p:cNvSpPr>
            <p:nvPr/>
          </p:nvSpPr>
          <p:spPr bwMode="auto">
            <a:xfrm>
              <a:off x="1234" y="2021"/>
              <a:ext cx="1105" cy="327"/>
            </a:xfrm>
            <a:prstGeom prst="rect">
              <a:avLst/>
            </a:prstGeom>
            <a:noFill/>
            <a:ln w="12700">
              <a:noFill/>
              <a:miter lim="800000"/>
              <a:headEnd type="none" w="lg" len="med"/>
              <a:tailEnd type="none" w="lg" len="med"/>
            </a:ln>
            <a:effectLst/>
          </p:spPr>
          <p:txBody>
            <a:bodyPr wrap="none" anchor="ctr">
              <a:spAutoFit/>
            </a:bodyPr>
            <a:lstStyle/>
            <a:p>
              <a:pPr algn="ctr"/>
              <a:r>
                <a:rPr lang="en-US">
                  <a:solidFill>
                    <a:schemeClr val="folHlink"/>
                  </a:solidFill>
                </a:rPr>
                <a:t>Parking lot</a:t>
              </a:r>
            </a:p>
          </p:txBody>
        </p:sp>
        <p:sp>
          <p:nvSpPr>
            <p:cNvPr id="65541" name="Line 5"/>
            <p:cNvSpPr>
              <a:spLocks noChangeShapeType="1"/>
            </p:cNvSpPr>
            <p:nvPr/>
          </p:nvSpPr>
          <p:spPr bwMode="auto">
            <a:xfrm>
              <a:off x="2432" y="2192"/>
              <a:ext cx="344" cy="187"/>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grpSp>
      <p:sp>
        <p:nvSpPr>
          <p:cNvPr id="65542" name="Line 6"/>
          <p:cNvSpPr>
            <a:spLocks noChangeShapeType="1"/>
          </p:cNvSpPr>
          <p:nvPr/>
        </p:nvSpPr>
        <p:spPr bwMode="auto">
          <a:xfrm>
            <a:off x="1511300" y="3556000"/>
            <a:ext cx="17780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graphicFrame>
        <p:nvGraphicFramePr>
          <p:cNvPr id="65543" name="Object 7">
            <a:hlinkClick r:id="" action="ppaction://ole?verb=0"/>
          </p:cNvPr>
          <p:cNvGraphicFramePr>
            <a:graphicFrameLocks/>
          </p:cNvGraphicFramePr>
          <p:nvPr/>
        </p:nvGraphicFramePr>
        <p:xfrm>
          <a:off x="1746250" y="1409700"/>
          <a:ext cx="3151188" cy="1633538"/>
        </p:xfrm>
        <a:graphic>
          <a:graphicData uri="http://schemas.openxmlformats.org/presentationml/2006/ole">
            <p:oleObj spid="_x0000_s65543" name="Equation" r:id="rId4" imgW="2933640" imgH="1587240" progId="Equation.DSMT4">
              <p:embed/>
            </p:oleObj>
          </a:graphicData>
        </a:graphic>
      </p:graphicFrame>
      <p:sp>
        <p:nvSpPr>
          <p:cNvPr id="65544" name="Rectangle 8"/>
          <p:cNvSpPr>
            <a:spLocks noGrp="1" noChangeArrowheads="1"/>
          </p:cNvSpPr>
          <p:nvPr>
            <p:ph type="title"/>
          </p:nvPr>
        </p:nvSpPr>
        <p:spPr>
          <a:xfrm>
            <a:off x="254000" y="254000"/>
            <a:ext cx="8610600" cy="736600"/>
          </a:xfrm>
          <a:noFill/>
          <a:ln/>
          <a:effectLst/>
        </p:spPr>
        <p:txBody>
          <a:bodyPr lIns="90488" tIns="44450" rIns="90488" bIns="44450" anchor="b"/>
          <a:lstStyle/>
          <a:p>
            <a:r>
              <a:rPr lang="en-US"/>
              <a:t>Soil-Cover Complex Method: Graph</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55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noFill/>
          <a:ln/>
          <a:effectLst/>
        </p:spPr>
        <p:txBody>
          <a:bodyPr lIns="90488" tIns="44450" rIns="90488" bIns="44450" anchor="b"/>
          <a:lstStyle/>
          <a:p>
            <a:r>
              <a:rPr lang="en-US"/>
              <a:t>Soil-cover Complex Method</a:t>
            </a:r>
          </a:p>
        </p:txBody>
      </p:sp>
      <p:sp>
        <p:nvSpPr>
          <p:cNvPr id="66563" name="Rectangle 3"/>
          <p:cNvSpPr>
            <a:spLocks noGrp="1" noChangeArrowheads="1"/>
          </p:cNvSpPr>
          <p:nvPr>
            <p:ph type="body" idx="1"/>
          </p:nvPr>
        </p:nvSpPr>
        <p:spPr>
          <a:noFill/>
          <a:ln/>
        </p:spPr>
        <p:txBody>
          <a:bodyPr lIns="90488" tIns="44450" rIns="90488" bIns="44450"/>
          <a:lstStyle/>
          <a:p>
            <a:r>
              <a:rPr lang="en-US" sz="2800"/>
              <a:t>Choose CN based on soil type, land use, hydrologic condition, antecedent moisture</a:t>
            </a:r>
          </a:p>
          <a:p>
            <a:pPr lvl="1"/>
            <a:r>
              <a:rPr lang="en-US" sz="2400"/>
              <a:t>Subareas of the basin can have different CN</a:t>
            </a:r>
          </a:p>
          <a:p>
            <a:pPr lvl="1"/>
            <a:r>
              <a:rPr lang="en-US" sz="2400"/>
              <a:t>Compute area weighted averages for CN</a:t>
            </a:r>
          </a:p>
          <a:p>
            <a:r>
              <a:rPr lang="en-US" sz="2800"/>
              <a:t>Choose storm event (precipitation vs. time)</a:t>
            </a:r>
          </a:p>
          <a:p>
            <a:r>
              <a:rPr lang="en-US" sz="2800"/>
              <a:t>Calculate cumulative rainfall excess vs. time</a:t>
            </a:r>
          </a:p>
          <a:p>
            <a:r>
              <a:rPr lang="en-US" sz="2800"/>
              <a:t>Calculate incremental rainfall excess vs. time (to get runoff produced vs. time)</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a:effectLst/>
        </p:spPr>
        <p:txBody>
          <a:bodyPr lIns="90488" tIns="44450" rIns="90488" bIns="44450" anchor="b"/>
          <a:lstStyle/>
          <a:p>
            <a:r>
              <a:rPr lang="en-US"/>
              <a:t>Stream Flow</a:t>
            </a:r>
          </a:p>
        </p:txBody>
      </p:sp>
      <p:sp>
        <p:nvSpPr>
          <p:cNvPr id="67587" name="Rectangle 3"/>
          <p:cNvSpPr>
            <a:spLocks noGrp="1" noChangeArrowheads="1"/>
          </p:cNvSpPr>
          <p:nvPr>
            <p:ph type="body" idx="1"/>
          </p:nvPr>
        </p:nvSpPr>
        <p:spPr>
          <a:noFill/>
          <a:ln/>
        </p:spPr>
        <p:txBody>
          <a:bodyPr lIns="90488" tIns="44450" rIns="90488" bIns="44450"/>
          <a:lstStyle/>
          <a:p>
            <a:r>
              <a:rPr lang="en-US"/>
              <a:t>Runoff vs. Time ___ stream flow vs. Time</a:t>
            </a:r>
          </a:p>
          <a:p>
            <a:r>
              <a:rPr lang="en-US"/>
              <a:t>Water from different points will arrive at gage station at different times</a:t>
            </a:r>
          </a:p>
          <a:p>
            <a:r>
              <a:rPr lang="en-US"/>
              <a:t>Need a method to convert runoff into stream flow</a:t>
            </a:r>
          </a:p>
        </p:txBody>
      </p:sp>
      <p:grpSp>
        <p:nvGrpSpPr>
          <p:cNvPr id="67588" name="Group 4"/>
          <p:cNvGrpSpPr>
            <a:grpSpLocks/>
          </p:cNvGrpSpPr>
          <p:nvPr/>
        </p:nvGrpSpPr>
        <p:grpSpPr bwMode="auto">
          <a:xfrm>
            <a:off x="5359400" y="4300538"/>
            <a:ext cx="3186113" cy="2557462"/>
            <a:chOff x="232" y="2157"/>
            <a:chExt cx="2007" cy="1611"/>
          </a:xfrm>
        </p:grpSpPr>
        <p:sp>
          <p:nvSpPr>
            <p:cNvPr id="67589" name="Freeform 5" descr="20%"/>
            <p:cNvSpPr>
              <a:spLocks/>
            </p:cNvSpPr>
            <p:nvPr/>
          </p:nvSpPr>
          <p:spPr bwMode="auto">
            <a:xfrm>
              <a:off x="232" y="2157"/>
              <a:ext cx="2007" cy="1611"/>
            </a:xfrm>
            <a:custGeom>
              <a:avLst/>
              <a:gdLst/>
              <a:ahLst/>
              <a:cxnLst>
                <a:cxn ang="0">
                  <a:pos x="1112" y="1611"/>
                </a:cxn>
                <a:cxn ang="0">
                  <a:pos x="0" y="803"/>
                </a:cxn>
                <a:cxn ang="0">
                  <a:pos x="680" y="107"/>
                </a:cxn>
                <a:cxn ang="0">
                  <a:pos x="1176" y="163"/>
                </a:cxn>
                <a:cxn ang="0">
                  <a:pos x="1824" y="235"/>
                </a:cxn>
                <a:cxn ang="0">
                  <a:pos x="1920" y="891"/>
                </a:cxn>
                <a:cxn ang="0">
                  <a:pos x="1304" y="1251"/>
                </a:cxn>
                <a:cxn ang="0">
                  <a:pos x="1112" y="1611"/>
                </a:cxn>
              </a:cxnLst>
              <a:rect l="0" t="0" r="r" b="b"/>
              <a:pathLst>
                <a:path w="2007" h="1611">
                  <a:moveTo>
                    <a:pt x="1112" y="1611"/>
                  </a:moveTo>
                  <a:cubicBezTo>
                    <a:pt x="903" y="1543"/>
                    <a:pt x="17" y="1517"/>
                    <a:pt x="0" y="803"/>
                  </a:cubicBezTo>
                  <a:cubicBezTo>
                    <a:pt x="0" y="467"/>
                    <a:pt x="484" y="214"/>
                    <a:pt x="680" y="107"/>
                  </a:cubicBezTo>
                  <a:cubicBezTo>
                    <a:pt x="876" y="0"/>
                    <a:pt x="985" y="142"/>
                    <a:pt x="1176" y="163"/>
                  </a:cubicBezTo>
                  <a:cubicBezTo>
                    <a:pt x="1367" y="184"/>
                    <a:pt x="1700" y="114"/>
                    <a:pt x="1824" y="235"/>
                  </a:cubicBezTo>
                  <a:cubicBezTo>
                    <a:pt x="1948" y="356"/>
                    <a:pt x="2007" y="722"/>
                    <a:pt x="1920" y="891"/>
                  </a:cubicBezTo>
                  <a:cubicBezTo>
                    <a:pt x="1600" y="931"/>
                    <a:pt x="1439" y="1131"/>
                    <a:pt x="1304" y="1251"/>
                  </a:cubicBezTo>
                  <a:cubicBezTo>
                    <a:pt x="1169" y="1371"/>
                    <a:pt x="1152" y="1536"/>
                    <a:pt x="1112" y="1611"/>
                  </a:cubicBezTo>
                  <a:close/>
                </a:path>
              </a:pathLst>
            </a:custGeom>
            <a:pattFill prst="pct20">
              <a:fgClr>
                <a:schemeClr val="accent2"/>
              </a:fgClr>
              <a:bgClr>
                <a:schemeClr val="bg1"/>
              </a:bgClr>
            </a:pattFill>
            <a:ln w="12700" cap="flat" cmpd="sng">
              <a:solidFill>
                <a:schemeClr val="accent2"/>
              </a:solidFill>
              <a:prstDash val="solid"/>
              <a:round/>
              <a:headEnd type="none" w="lg" len="med"/>
              <a:tailEnd type="none" w="lg" len="med"/>
            </a:ln>
            <a:effectLst/>
          </p:spPr>
          <p:txBody>
            <a:bodyPr anchor="ctr">
              <a:spAutoFit/>
            </a:bodyPr>
            <a:lstStyle/>
            <a:p>
              <a:endParaRPr lang="en-US"/>
            </a:p>
          </p:txBody>
        </p:sp>
        <p:sp>
          <p:nvSpPr>
            <p:cNvPr id="67590" name="Freeform 6"/>
            <p:cNvSpPr>
              <a:spLocks/>
            </p:cNvSpPr>
            <p:nvPr/>
          </p:nvSpPr>
          <p:spPr bwMode="auto">
            <a:xfrm>
              <a:off x="868" y="2488"/>
              <a:ext cx="596" cy="1272"/>
            </a:xfrm>
            <a:custGeom>
              <a:avLst/>
              <a:gdLst/>
              <a:ahLst/>
              <a:cxnLst>
                <a:cxn ang="0">
                  <a:pos x="596" y="0"/>
                </a:cxn>
                <a:cxn ang="0">
                  <a:pos x="76" y="184"/>
                </a:cxn>
                <a:cxn ang="0">
                  <a:pos x="140" y="568"/>
                </a:cxn>
                <a:cxn ang="0">
                  <a:pos x="156" y="888"/>
                </a:cxn>
                <a:cxn ang="0">
                  <a:pos x="476" y="1272"/>
                </a:cxn>
              </a:cxnLst>
              <a:rect l="0" t="0" r="r" b="b"/>
              <a:pathLst>
                <a:path w="596" h="1272">
                  <a:moveTo>
                    <a:pt x="596" y="0"/>
                  </a:moveTo>
                  <a:cubicBezTo>
                    <a:pt x="509" y="31"/>
                    <a:pt x="152" y="89"/>
                    <a:pt x="76" y="184"/>
                  </a:cubicBezTo>
                  <a:cubicBezTo>
                    <a:pt x="0" y="279"/>
                    <a:pt x="127" y="451"/>
                    <a:pt x="140" y="568"/>
                  </a:cubicBezTo>
                  <a:cubicBezTo>
                    <a:pt x="153" y="685"/>
                    <a:pt x="100" y="771"/>
                    <a:pt x="156" y="888"/>
                  </a:cubicBezTo>
                  <a:cubicBezTo>
                    <a:pt x="212" y="1005"/>
                    <a:pt x="344" y="1138"/>
                    <a:pt x="476" y="1272"/>
                  </a:cubicBezTo>
                </a:path>
              </a:pathLst>
            </a:custGeom>
            <a:noFill/>
            <a:ln w="38100" cap="flat" cmpd="sng">
              <a:solidFill>
                <a:schemeClr val="hlink"/>
              </a:solidFill>
              <a:prstDash val="solid"/>
              <a:round/>
              <a:headEnd type="none" w="lg" len="med"/>
              <a:tailEnd type="none" w="lg" len="med"/>
            </a:ln>
            <a:effectLst/>
          </p:spPr>
          <p:txBody>
            <a:bodyPr anchor="ctr">
              <a:spAutoFit/>
            </a:bodyPr>
            <a:lstStyle/>
            <a:p>
              <a:endParaRPr lang="en-US"/>
            </a:p>
          </p:txBody>
        </p:sp>
        <p:sp>
          <p:nvSpPr>
            <p:cNvPr id="67591" name="Freeform 7"/>
            <p:cNvSpPr>
              <a:spLocks/>
            </p:cNvSpPr>
            <p:nvPr/>
          </p:nvSpPr>
          <p:spPr bwMode="auto">
            <a:xfrm>
              <a:off x="1016" y="2844"/>
              <a:ext cx="960" cy="244"/>
            </a:xfrm>
            <a:custGeom>
              <a:avLst/>
              <a:gdLst/>
              <a:ahLst/>
              <a:cxnLst>
                <a:cxn ang="0">
                  <a:pos x="0" y="244"/>
                </a:cxn>
                <a:cxn ang="0">
                  <a:pos x="160" y="84"/>
                </a:cxn>
                <a:cxn ang="0">
                  <a:pos x="320" y="68"/>
                </a:cxn>
                <a:cxn ang="0">
                  <a:pos x="408" y="4"/>
                </a:cxn>
                <a:cxn ang="0">
                  <a:pos x="960" y="92"/>
                </a:cxn>
              </a:cxnLst>
              <a:rect l="0" t="0" r="r" b="b"/>
              <a:pathLst>
                <a:path w="960" h="244">
                  <a:moveTo>
                    <a:pt x="0" y="244"/>
                  </a:moveTo>
                  <a:cubicBezTo>
                    <a:pt x="53" y="178"/>
                    <a:pt x="107" y="113"/>
                    <a:pt x="160" y="84"/>
                  </a:cubicBezTo>
                  <a:cubicBezTo>
                    <a:pt x="213" y="55"/>
                    <a:pt x="279" y="81"/>
                    <a:pt x="320" y="68"/>
                  </a:cubicBezTo>
                  <a:cubicBezTo>
                    <a:pt x="361" y="55"/>
                    <a:pt x="301" y="0"/>
                    <a:pt x="408" y="4"/>
                  </a:cubicBezTo>
                  <a:cubicBezTo>
                    <a:pt x="515" y="8"/>
                    <a:pt x="737" y="50"/>
                    <a:pt x="960" y="92"/>
                  </a:cubicBezTo>
                </a:path>
              </a:pathLst>
            </a:custGeom>
            <a:noFill/>
            <a:ln w="38100" cap="flat" cmpd="sng">
              <a:solidFill>
                <a:schemeClr val="hlink"/>
              </a:solidFill>
              <a:prstDash val="solid"/>
              <a:round/>
              <a:headEnd type="none" w="lg" len="med"/>
              <a:tailEnd type="none" w="lg" len="med"/>
            </a:ln>
            <a:effectLst/>
          </p:spPr>
          <p:txBody>
            <a:bodyPr anchor="ctr">
              <a:spAutoFit/>
            </a:bodyPr>
            <a:lstStyle/>
            <a:p>
              <a:endParaRPr lang="en-US"/>
            </a:p>
          </p:txBody>
        </p:sp>
        <p:sp>
          <p:nvSpPr>
            <p:cNvPr id="67592" name="Freeform 8"/>
            <p:cNvSpPr>
              <a:spLocks/>
            </p:cNvSpPr>
            <p:nvPr/>
          </p:nvSpPr>
          <p:spPr bwMode="auto">
            <a:xfrm>
              <a:off x="468" y="2640"/>
              <a:ext cx="572" cy="784"/>
            </a:xfrm>
            <a:custGeom>
              <a:avLst/>
              <a:gdLst/>
              <a:ahLst/>
              <a:cxnLst>
                <a:cxn ang="0">
                  <a:pos x="572" y="784"/>
                </a:cxn>
                <a:cxn ang="0">
                  <a:pos x="340" y="528"/>
                </a:cxn>
                <a:cxn ang="0">
                  <a:pos x="52" y="392"/>
                </a:cxn>
                <a:cxn ang="0">
                  <a:pos x="28" y="0"/>
                </a:cxn>
              </a:cxnLst>
              <a:rect l="0" t="0" r="r" b="b"/>
              <a:pathLst>
                <a:path w="572" h="784">
                  <a:moveTo>
                    <a:pt x="572" y="784"/>
                  </a:moveTo>
                  <a:cubicBezTo>
                    <a:pt x="499" y="688"/>
                    <a:pt x="427" y="593"/>
                    <a:pt x="340" y="528"/>
                  </a:cubicBezTo>
                  <a:cubicBezTo>
                    <a:pt x="253" y="463"/>
                    <a:pt x="104" y="480"/>
                    <a:pt x="52" y="392"/>
                  </a:cubicBezTo>
                  <a:cubicBezTo>
                    <a:pt x="0" y="304"/>
                    <a:pt x="14" y="152"/>
                    <a:pt x="28" y="0"/>
                  </a:cubicBezTo>
                </a:path>
              </a:pathLst>
            </a:custGeom>
            <a:noFill/>
            <a:ln w="38100" cap="flat" cmpd="sng">
              <a:solidFill>
                <a:schemeClr val="hlink"/>
              </a:solidFill>
              <a:prstDash val="solid"/>
              <a:round/>
              <a:headEnd type="none" w="lg" len="med"/>
              <a:tailEnd type="none" w="lg" len="med"/>
            </a:ln>
            <a:effectLst/>
          </p:spPr>
          <p:txBody>
            <a:bodyPr anchor="ctr">
              <a:spAutoFit/>
            </a:bodyPr>
            <a:lstStyle/>
            <a:p>
              <a:endParaRPr lang="en-US"/>
            </a:p>
          </p:txBody>
        </p:sp>
      </p:grpSp>
      <p:sp>
        <p:nvSpPr>
          <p:cNvPr id="67593" name="Rectangle 9"/>
          <p:cNvSpPr>
            <a:spLocks noChangeArrowheads="1"/>
          </p:cNvSpPr>
          <p:nvPr/>
        </p:nvSpPr>
        <p:spPr bwMode="auto">
          <a:xfrm>
            <a:off x="3948113" y="1898650"/>
            <a:ext cx="463550" cy="701675"/>
          </a:xfrm>
          <a:prstGeom prst="rect">
            <a:avLst/>
          </a:prstGeom>
          <a:noFill/>
          <a:ln w="12700">
            <a:noFill/>
            <a:miter lim="800000"/>
            <a:headEnd type="none" w="lg" len="med"/>
            <a:tailEnd type="none" w="lg" len="med"/>
          </a:ln>
          <a:effectLst/>
        </p:spPr>
        <p:txBody>
          <a:bodyPr wrap="none" anchor="ctr">
            <a:spAutoFit/>
          </a:bodyPr>
          <a:lstStyle/>
          <a:p>
            <a:pPr algn="ctr"/>
            <a:r>
              <a:rPr lang="en-US" sz="4000">
                <a:solidFill>
                  <a:schemeClr val="folHlink"/>
                </a:solidFill>
                <a:sym typeface="Symbol" pitchFamily="18" charset="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59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3"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noFill/>
          <a:ln/>
          <a:effectLst/>
        </p:spPr>
        <p:txBody>
          <a:bodyPr lIns="90488" tIns="44450" rIns="90488" bIns="44450" anchor="b"/>
          <a:lstStyle/>
          <a:p>
            <a:r>
              <a:rPr lang="en-US"/>
              <a:t>Hydrographs</a:t>
            </a:r>
          </a:p>
        </p:txBody>
      </p:sp>
      <p:sp>
        <p:nvSpPr>
          <p:cNvPr id="68611" name="Rectangle 3"/>
          <p:cNvSpPr>
            <a:spLocks noGrp="1" noChangeArrowheads="1"/>
          </p:cNvSpPr>
          <p:nvPr>
            <p:ph type="body" idx="1"/>
          </p:nvPr>
        </p:nvSpPr>
        <p:spPr>
          <a:xfrm>
            <a:off x="342900" y="1841500"/>
            <a:ext cx="8597900" cy="4114800"/>
          </a:xfrm>
          <a:noFill/>
          <a:ln/>
        </p:spPr>
        <p:txBody>
          <a:bodyPr lIns="90488" tIns="44450" rIns="90488" bIns="44450"/>
          <a:lstStyle/>
          <a:p>
            <a:r>
              <a:rPr lang="en-US"/>
              <a:t>Graph of stream flow vs. time</a:t>
            </a:r>
          </a:p>
          <a:p>
            <a:r>
              <a:rPr lang="en-US"/>
              <a:t>Obtained by means of a continuous recorder which indicates stage vs. time (stage hydrograph)</a:t>
            </a:r>
          </a:p>
          <a:p>
            <a:r>
              <a:rPr lang="en-US"/>
              <a:t>Transformed to a discharge hydrograph by application of a rating curve</a:t>
            </a:r>
          </a:p>
          <a:p>
            <a:r>
              <a:rPr lang="en-US"/>
              <a:t>Typically are complex multiple peak curves</a:t>
            </a:r>
          </a:p>
          <a:p>
            <a:r>
              <a:rPr lang="en-US"/>
              <a:t>Available on the web</a:t>
            </a:r>
          </a:p>
        </p:txBody>
      </p:sp>
      <p:sp>
        <p:nvSpPr>
          <p:cNvPr id="68612" name="AutoShape 4">
            <a:hlinkClick r:id="rId2" action="ppaction://hlinksldjump" highlightClick="1"/>
          </p:cNvPr>
          <p:cNvSpPr>
            <a:spLocks noChangeArrowheads="1"/>
          </p:cNvSpPr>
          <p:nvPr/>
        </p:nvSpPr>
        <p:spPr bwMode="auto">
          <a:xfrm>
            <a:off x="6526213" y="6334125"/>
            <a:ext cx="2479675" cy="523875"/>
          </a:xfrm>
          <a:prstGeom prst="actionButtonBlank">
            <a:avLst/>
          </a:prstGeom>
          <a:solidFill>
            <a:schemeClr val="hlink"/>
          </a:solidFill>
          <a:ln w="12700">
            <a:solidFill>
              <a:schemeClr val="tx1"/>
            </a:solidFill>
            <a:miter lim="800000"/>
            <a:headEnd type="none" w="lg" len="med"/>
            <a:tailEnd type="none" w="lg" len="med"/>
          </a:ln>
          <a:effectLst/>
        </p:spPr>
        <p:txBody>
          <a:bodyPr wrap="none" anchor="ctr">
            <a:spAutoFit/>
          </a:bodyPr>
          <a:lstStyle/>
          <a:p>
            <a:pPr algn="ctr"/>
            <a:r>
              <a:rPr lang="en-US" sz="2400"/>
              <a:t>Real Hydrographs</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noFill/>
          <a:ln/>
          <a:effectLst/>
        </p:spPr>
        <p:txBody>
          <a:bodyPr lIns="90488" tIns="44450" rIns="90488" bIns="44450" anchor="b"/>
          <a:lstStyle/>
          <a:p>
            <a:r>
              <a:rPr lang="en-US"/>
              <a:t>Hydrographs</a:t>
            </a:r>
          </a:p>
        </p:txBody>
      </p:sp>
      <p:sp>
        <p:nvSpPr>
          <p:cNvPr id="69635" name="Rectangle 3"/>
          <p:cNvSpPr>
            <a:spLocks noGrp="1" noChangeArrowheads="1"/>
          </p:cNvSpPr>
          <p:nvPr>
            <p:ph type="body" idx="1"/>
          </p:nvPr>
        </p:nvSpPr>
        <p:spPr>
          <a:noFill/>
          <a:ln/>
        </p:spPr>
        <p:txBody>
          <a:bodyPr lIns="90488" tIns="44450" rIns="90488" bIns="44450"/>
          <a:lstStyle/>
          <a:p>
            <a:r>
              <a:rPr lang="en-US"/>
              <a:t>Introduction</a:t>
            </a:r>
          </a:p>
          <a:p>
            <a:pPr lvl="1"/>
            <a:r>
              <a:rPr lang="en-US"/>
              <a:t>There are many types of hydrographs</a:t>
            </a:r>
          </a:p>
          <a:p>
            <a:pPr lvl="1"/>
            <a:r>
              <a:rPr lang="en-US"/>
              <a:t>I will present one type as an example</a:t>
            </a:r>
          </a:p>
          <a:p>
            <a:pPr lvl="1"/>
            <a:r>
              <a:rPr lang="en-US"/>
              <a:t>This is a science with lots of art!</a:t>
            </a:r>
          </a:p>
          <a:p>
            <a:r>
              <a:rPr lang="en-US"/>
              <a:t>Assumptions</a:t>
            </a:r>
          </a:p>
          <a:p>
            <a:pPr lvl="1"/>
            <a:r>
              <a:rPr lang="en-US"/>
              <a:t>Linearity - hydrographs can be superimposed</a:t>
            </a:r>
          </a:p>
          <a:p>
            <a:pPr lvl="1"/>
            <a:r>
              <a:rPr lang="en-US"/>
              <a:t>Peak discharge is proportional to runoff rate*</a:t>
            </a:r>
          </a:p>
        </p:txBody>
      </p:sp>
      <p:sp>
        <p:nvSpPr>
          <p:cNvPr id="69636" name="Text Box 4"/>
          <p:cNvSpPr txBox="1">
            <a:spLocks noChangeArrowheads="1"/>
          </p:cNvSpPr>
          <p:nvPr/>
        </p:nvSpPr>
        <p:spPr bwMode="auto">
          <a:xfrm>
            <a:off x="2443163" y="5938838"/>
            <a:ext cx="3529012" cy="519112"/>
          </a:xfrm>
          <a:prstGeom prst="rect">
            <a:avLst/>
          </a:prstGeom>
          <a:noFill/>
          <a:ln w="12700">
            <a:noFill/>
            <a:miter lim="800000"/>
            <a:headEnd type="none" w="lg" len="med"/>
            <a:tailEnd type="none" w="lg" len="med"/>
          </a:ln>
          <a:effectLst/>
        </p:spPr>
        <p:txBody>
          <a:bodyPr wrap="none" anchor="ctr">
            <a:spAutoFit/>
          </a:bodyPr>
          <a:lstStyle/>
          <a:p>
            <a:pPr algn="ctr"/>
            <a:r>
              <a:rPr lang="en-US">
                <a:solidFill>
                  <a:schemeClr val="folHlink"/>
                </a:solidFill>
              </a:rPr>
              <a:t>* Required for linearity</a:t>
            </a:r>
          </a:p>
        </p:txBody>
      </p:sp>
      <p:sp>
        <p:nvSpPr>
          <p:cNvPr id="69637" name="Line 5"/>
          <p:cNvSpPr>
            <a:spLocks noChangeShapeType="1"/>
          </p:cNvSpPr>
          <p:nvPr/>
        </p:nvSpPr>
        <p:spPr bwMode="auto">
          <a:xfrm>
            <a:off x="2527300" y="6438900"/>
            <a:ext cx="35179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963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effectLst/>
        </p:spPr>
        <p:txBody>
          <a:bodyPr/>
          <a:lstStyle/>
          <a:p>
            <a:r>
              <a:rPr lang="en-US"/>
              <a:t>Hydrograph Nomenclature</a:t>
            </a:r>
          </a:p>
        </p:txBody>
      </p:sp>
      <p:sp>
        <p:nvSpPr>
          <p:cNvPr id="70659" name="Rectangle 3"/>
          <p:cNvSpPr>
            <a:spLocks noChangeArrowheads="1"/>
          </p:cNvSpPr>
          <p:nvPr/>
        </p:nvSpPr>
        <p:spPr bwMode="auto">
          <a:xfrm>
            <a:off x="4102100" y="1828800"/>
            <a:ext cx="2063750" cy="304800"/>
          </a:xfrm>
          <a:prstGeom prst="rect">
            <a:avLst/>
          </a:prstGeom>
          <a:noFill/>
          <a:ln w="9525">
            <a:noFill/>
            <a:miter lim="800000"/>
            <a:headEnd/>
            <a:tailEnd/>
          </a:ln>
          <a:effectLst/>
        </p:spPr>
        <p:txBody>
          <a:bodyPr wrap="none" lIns="0" tIns="0" rIns="0" bIns="0">
            <a:spAutoFit/>
          </a:bodyPr>
          <a:lstStyle/>
          <a:p>
            <a:r>
              <a:rPr lang="en-US" sz="2000">
                <a:solidFill>
                  <a:schemeClr val="folHlink"/>
                </a:solidFill>
              </a:rPr>
              <a:t>storm of Duration D</a:t>
            </a:r>
          </a:p>
        </p:txBody>
      </p:sp>
      <p:sp>
        <p:nvSpPr>
          <p:cNvPr id="70660" name="Line 4"/>
          <p:cNvSpPr>
            <a:spLocks noChangeShapeType="1"/>
          </p:cNvSpPr>
          <p:nvPr/>
        </p:nvSpPr>
        <p:spPr bwMode="auto">
          <a:xfrm>
            <a:off x="2727325" y="6540500"/>
            <a:ext cx="4173538" cy="0"/>
          </a:xfrm>
          <a:prstGeom prst="line">
            <a:avLst/>
          </a:prstGeom>
          <a:noFill/>
          <a:ln w="12065">
            <a:solidFill>
              <a:schemeClr val="tx1"/>
            </a:solidFill>
            <a:round/>
            <a:headEnd/>
            <a:tailEnd type="triangle" w="med" len="med"/>
          </a:ln>
          <a:effectLst/>
        </p:spPr>
        <p:txBody>
          <a:bodyPr/>
          <a:lstStyle/>
          <a:p>
            <a:endParaRPr lang="en-US"/>
          </a:p>
        </p:txBody>
      </p:sp>
      <p:sp>
        <p:nvSpPr>
          <p:cNvPr id="70661" name="Line 5"/>
          <p:cNvSpPr>
            <a:spLocks noChangeShapeType="1"/>
          </p:cNvSpPr>
          <p:nvPr/>
        </p:nvSpPr>
        <p:spPr bwMode="auto">
          <a:xfrm flipV="1">
            <a:off x="2727325" y="3502025"/>
            <a:ext cx="1588" cy="3038475"/>
          </a:xfrm>
          <a:prstGeom prst="line">
            <a:avLst/>
          </a:prstGeom>
          <a:noFill/>
          <a:ln w="12065">
            <a:solidFill>
              <a:schemeClr val="tx1"/>
            </a:solidFill>
            <a:round/>
            <a:headEnd/>
            <a:tailEnd type="triangle" w="med" len="med"/>
          </a:ln>
          <a:effectLst/>
        </p:spPr>
        <p:txBody>
          <a:bodyPr/>
          <a:lstStyle/>
          <a:p>
            <a:endParaRPr lang="en-US"/>
          </a:p>
        </p:txBody>
      </p:sp>
      <p:sp>
        <p:nvSpPr>
          <p:cNvPr id="70662" name="Line 6"/>
          <p:cNvSpPr>
            <a:spLocks noChangeShapeType="1"/>
          </p:cNvSpPr>
          <p:nvPr/>
        </p:nvSpPr>
        <p:spPr bwMode="auto">
          <a:xfrm flipH="1">
            <a:off x="2727325" y="3179763"/>
            <a:ext cx="4173538" cy="0"/>
          </a:xfrm>
          <a:prstGeom prst="line">
            <a:avLst/>
          </a:prstGeom>
          <a:noFill/>
          <a:ln w="12065">
            <a:solidFill>
              <a:schemeClr val="tx1"/>
            </a:solidFill>
            <a:round/>
            <a:headEnd type="triangle" w="med" len="med"/>
            <a:tailEnd/>
          </a:ln>
          <a:effectLst/>
        </p:spPr>
        <p:txBody>
          <a:bodyPr/>
          <a:lstStyle/>
          <a:p>
            <a:endParaRPr lang="en-US"/>
          </a:p>
        </p:txBody>
      </p:sp>
      <p:sp>
        <p:nvSpPr>
          <p:cNvPr id="70663" name="Line 7"/>
          <p:cNvSpPr>
            <a:spLocks noChangeShapeType="1"/>
          </p:cNvSpPr>
          <p:nvPr/>
        </p:nvSpPr>
        <p:spPr bwMode="auto">
          <a:xfrm>
            <a:off x="2727325" y="2381250"/>
            <a:ext cx="1588" cy="798513"/>
          </a:xfrm>
          <a:prstGeom prst="line">
            <a:avLst/>
          </a:prstGeom>
          <a:noFill/>
          <a:ln w="12065">
            <a:solidFill>
              <a:schemeClr val="tx1"/>
            </a:solidFill>
            <a:round/>
            <a:headEnd type="triangle" w="med" len="med"/>
            <a:tailEnd/>
          </a:ln>
          <a:effectLst/>
        </p:spPr>
        <p:txBody>
          <a:bodyPr/>
          <a:lstStyle/>
          <a:p>
            <a:endParaRPr lang="en-US"/>
          </a:p>
        </p:txBody>
      </p:sp>
      <p:sp>
        <p:nvSpPr>
          <p:cNvPr id="70664" name="Rectangle 8"/>
          <p:cNvSpPr>
            <a:spLocks noChangeArrowheads="1"/>
          </p:cNvSpPr>
          <p:nvPr/>
        </p:nvSpPr>
        <p:spPr bwMode="auto">
          <a:xfrm>
            <a:off x="3402013" y="2058988"/>
            <a:ext cx="225425" cy="1120775"/>
          </a:xfrm>
          <a:prstGeom prst="rect">
            <a:avLst/>
          </a:prstGeom>
          <a:solidFill>
            <a:schemeClr val="hlink"/>
          </a:solidFill>
          <a:ln w="12065">
            <a:solidFill>
              <a:schemeClr val="tx1"/>
            </a:solidFill>
            <a:miter lim="800000"/>
            <a:headEnd/>
            <a:tailEnd/>
          </a:ln>
          <a:effectLst/>
        </p:spPr>
        <p:txBody>
          <a:bodyPr/>
          <a:lstStyle/>
          <a:p>
            <a:endParaRPr lang="en-US"/>
          </a:p>
        </p:txBody>
      </p:sp>
      <p:sp>
        <p:nvSpPr>
          <p:cNvPr id="70665" name="Rectangle 9"/>
          <p:cNvSpPr>
            <a:spLocks noChangeArrowheads="1"/>
          </p:cNvSpPr>
          <p:nvPr/>
        </p:nvSpPr>
        <p:spPr bwMode="auto">
          <a:xfrm>
            <a:off x="1447800" y="2300288"/>
            <a:ext cx="1168400" cy="274637"/>
          </a:xfrm>
          <a:prstGeom prst="rect">
            <a:avLst/>
          </a:prstGeom>
          <a:noFill/>
          <a:ln w="9525">
            <a:noFill/>
            <a:miter lim="800000"/>
            <a:headEnd/>
            <a:tailEnd/>
          </a:ln>
          <a:effectLst/>
        </p:spPr>
        <p:txBody>
          <a:bodyPr wrap="none" lIns="0" tIns="0" rIns="0" bIns="0">
            <a:spAutoFit/>
          </a:bodyPr>
          <a:lstStyle/>
          <a:p>
            <a:r>
              <a:rPr lang="en-US" sz="1800"/>
              <a:t>Precipitation</a:t>
            </a:r>
          </a:p>
        </p:txBody>
      </p:sp>
      <p:sp>
        <p:nvSpPr>
          <p:cNvPr id="70666" name="Rectangle 10"/>
          <p:cNvSpPr>
            <a:spLocks noChangeArrowheads="1"/>
          </p:cNvSpPr>
          <p:nvPr/>
        </p:nvSpPr>
        <p:spPr bwMode="auto">
          <a:xfrm>
            <a:off x="2209800" y="2722563"/>
            <a:ext cx="141288" cy="304800"/>
          </a:xfrm>
          <a:prstGeom prst="rect">
            <a:avLst/>
          </a:prstGeom>
          <a:noFill/>
          <a:ln w="9525">
            <a:noFill/>
            <a:miter lim="800000"/>
            <a:headEnd/>
            <a:tailEnd/>
          </a:ln>
          <a:effectLst/>
        </p:spPr>
        <p:txBody>
          <a:bodyPr wrap="none" lIns="0" tIns="0" rIns="0" bIns="0">
            <a:spAutoFit/>
          </a:bodyPr>
          <a:lstStyle/>
          <a:p>
            <a:r>
              <a:rPr lang="en-US" sz="2000"/>
              <a:t>P</a:t>
            </a:r>
          </a:p>
        </p:txBody>
      </p:sp>
      <p:sp>
        <p:nvSpPr>
          <p:cNvPr id="70667" name="Rectangle 11"/>
          <p:cNvSpPr>
            <a:spLocks noChangeArrowheads="1"/>
          </p:cNvSpPr>
          <p:nvPr/>
        </p:nvSpPr>
        <p:spPr bwMode="auto">
          <a:xfrm>
            <a:off x="1600200" y="4370388"/>
            <a:ext cx="927100" cy="274637"/>
          </a:xfrm>
          <a:prstGeom prst="rect">
            <a:avLst/>
          </a:prstGeom>
          <a:noFill/>
          <a:ln w="9525">
            <a:noFill/>
            <a:miter lim="800000"/>
            <a:headEnd/>
            <a:tailEnd/>
          </a:ln>
          <a:effectLst/>
        </p:spPr>
        <p:txBody>
          <a:bodyPr wrap="none" lIns="0" tIns="0" rIns="0" bIns="0">
            <a:spAutoFit/>
          </a:bodyPr>
          <a:lstStyle/>
          <a:p>
            <a:r>
              <a:rPr lang="en-US" sz="1800"/>
              <a:t>Discharge</a:t>
            </a:r>
          </a:p>
        </p:txBody>
      </p:sp>
      <p:sp>
        <p:nvSpPr>
          <p:cNvPr id="70668" name="Rectangle 12"/>
          <p:cNvSpPr>
            <a:spLocks noChangeArrowheads="1"/>
          </p:cNvSpPr>
          <p:nvPr/>
        </p:nvSpPr>
        <p:spPr bwMode="auto">
          <a:xfrm>
            <a:off x="2209800" y="4751388"/>
            <a:ext cx="165100" cy="274637"/>
          </a:xfrm>
          <a:prstGeom prst="rect">
            <a:avLst/>
          </a:prstGeom>
          <a:noFill/>
          <a:ln w="9525">
            <a:noFill/>
            <a:miter lim="800000"/>
            <a:headEnd/>
            <a:tailEnd/>
          </a:ln>
          <a:effectLst/>
        </p:spPr>
        <p:txBody>
          <a:bodyPr wrap="none" lIns="0" tIns="0" rIns="0" bIns="0">
            <a:spAutoFit/>
          </a:bodyPr>
          <a:lstStyle/>
          <a:p>
            <a:r>
              <a:rPr lang="en-US" sz="1800"/>
              <a:t>Q</a:t>
            </a:r>
          </a:p>
        </p:txBody>
      </p:sp>
      <p:sp>
        <p:nvSpPr>
          <p:cNvPr id="70669" name="Freeform 13"/>
          <p:cNvSpPr>
            <a:spLocks/>
          </p:cNvSpPr>
          <p:nvPr/>
        </p:nvSpPr>
        <p:spPr bwMode="auto">
          <a:xfrm>
            <a:off x="2727325" y="4200525"/>
            <a:ext cx="4359275" cy="1579563"/>
          </a:xfrm>
          <a:custGeom>
            <a:avLst/>
            <a:gdLst/>
            <a:ahLst/>
            <a:cxnLst>
              <a:cxn ang="0">
                <a:pos x="175" y="1990"/>
              </a:cxn>
              <a:cxn ang="0">
                <a:pos x="496" y="2150"/>
              </a:cxn>
              <a:cxn ang="0">
                <a:pos x="788" y="2244"/>
              </a:cxn>
              <a:cxn ang="0">
                <a:pos x="1053" y="2277"/>
              </a:cxn>
              <a:cxn ang="0">
                <a:pos x="1293" y="2258"/>
              </a:cxn>
              <a:cxn ang="0">
                <a:pos x="1515" y="2193"/>
              </a:cxn>
              <a:cxn ang="0">
                <a:pos x="1714" y="2084"/>
              </a:cxn>
              <a:cxn ang="0">
                <a:pos x="1893" y="1948"/>
              </a:cxn>
              <a:cxn ang="0">
                <a:pos x="2053" y="1778"/>
              </a:cxn>
              <a:cxn ang="0">
                <a:pos x="2205" y="1590"/>
              </a:cxn>
              <a:cxn ang="0">
                <a:pos x="2341" y="1388"/>
              </a:cxn>
              <a:cxn ang="0">
                <a:pos x="2474" y="1181"/>
              </a:cxn>
              <a:cxn ang="0">
                <a:pos x="2592" y="969"/>
              </a:cxn>
              <a:cxn ang="0">
                <a:pos x="2710" y="762"/>
              </a:cxn>
              <a:cxn ang="0">
                <a:pos x="2823" y="569"/>
              </a:cxn>
              <a:cxn ang="0">
                <a:pos x="2936" y="391"/>
              </a:cxn>
              <a:cxn ang="0">
                <a:pos x="3054" y="240"/>
              </a:cxn>
              <a:cxn ang="0">
                <a:pos x="3172" y="122"/>
              </a:cxn>
              <a:cxn ang="0">
                <a:pos x="3300" y="38"/>
              </a:cxn>
              <a:cxn ang="0">
                <a:pos x="3432" y="0"/>
              </a:cxn>
              <a:cxn ang="0">
                <a:pos x="3503" y="0"/>
              </a:cxn>
              <a:cxn ang="0">
                <a:pos x="3640" y="28"/>
              </a:cxn>
              <a:cxn ang="0">
                <a:pos x="3767" y="80"/>
              </a:cxn>
              <a:cxn ang="0">
                <a:pos x="3885" y="155"/>
              </a:cxn>
              <a:cxn ang="0">
                <a:pos x="3994" y="249"/>
              </a:cxn>
              <a:cxn ang="0">
                <a:pos x="4098" y="367"/>
              </a:cxn>
              <a:cxn ang="0">
                <a:pos x="4201" y="494"/>
              </a:cxn>
              <a:cxn ang="0">
                <a:pos x="4310" y="640"/>
              </a:cxn>
              <a:cxn ang="0">
                <a:pos x="4419" y="790"/>
              </a:cxn>
              <a:cxn ang="0">
                <a:pos x="4532" y="955"/>
              </a:cxn>
              <a:cxn ang="0">
                <a:pos x="4655" y="1120"/>
              </a:cxn>
              <a:cxn ang="0">
                <a:pos x="4787" y="1289"/>
              </a:cxn>
              <a:cxn ang="0">
                <a:pos x="4928" y="1459"/>
              </a:cxn>
              <a:cxn ang="0">
                <a:pos x="5089" y="1623"/>
              </a:cxn>
              <a:cxn ang="0">
                <a:pos x="5268" y="1788"/>
              </a:cxn>
              <a:cxn ang="0">
                <a:pos x="5471" y="1938"/>
              </a:cxn>
              <a:cxn ang="0">
                <a:pos x="5693" y="2080"/>
              </a:cxn>
              <a:cxn ang="0">
                <a:pos x="5943" y="2211"/>
              </a:cxn>
              <a:cxn ang="0">
                <a:pos x="6217" y="2320"/>
              </a:cxn>
              <a:cxn ang="0">
                <a:pos x="6524" y="2418"/>
              </a:cxn>
              <a:cxn ang="0">
                <a:pos x="6864" y="2489"/>
              </a:cxn>
            </a:cxnLst>
            <a:rect l="0" t="0" r="r" b="b"/>
            <a:pathLst>
              <a:path w="6864" h="2489">
                <a:moveTo>
                  <a:pt x="0" y="1882"/>
                </a:moveTo>
                <a:lnTo>
                  <a:pt x="175" y="1990"/>
                </a:lnTo>
                <a:lnTo>
                  <a:pt x="340" y="2080"/>
                </a:lnTo>
                <a:lnTo>
                  <a:pt x="496" y="2150"/>
                </a:lnTo>
                <a:lnTo>
                  <a:pt x="647" y="2202"/>
                </a:lnTo>
                <a:lnTo>
                  <a:pt x="788" y="2244"/>
                </a:lnTo>
                <a:lnTo>
                  <a:pt x="925" y="2268"/>
                </a:lnTo>
                <a:lnTo>
                  <a:pt x="1053" y="2277"/>
                </a:lnTo>
                <a:lnTo>
                  <a:pt x="1180" y="2272"/>
                </a:lnTo>
                <a:lnTo>
                  <a:pt x="1293" y="2258"/>
                </a:lnTo>
                <a:lnTo>
                  <a:pt x="1407" y="2230"/>
                </a:lnTo>
                <a:lnTo>
                  <a:pt x="1515" y="2193"/>
                </a:lnTo>
                <a:lnTo>
                  <a:pt x="1614" y="2141"/>
                </a:lnTo>
                <a:lnTo>
                  <a:pt x="1714" y="2084"/>
                </a:lnTo>
                <a:lnTo>
                  <a:pt x="1803" y="2018"/>
                </a:lnTo>
                <a:lnTo>
                  <a:pt x="1893" y="1948"/>
                </a:lnTo>
                <a:lnTo>
                  <a:pt x="1973" y="1863"/>
                </a:lnTo>
                <a:lnTo>
                  <a:pt x="2053" y="1778"/>
                </a:lnTo>
                <a:lnTo>
                  <a:pt x="2134" y="1689"/>
                </a:lnTo>
                <a:lnTo>
                  <a:pt x="2205" y="1590"/>
                </a:lnTo>
                <a:lnTo>
                  <a:pt x="2275" y="1491"/>
                </a:lnTo>
                <a:lnTo>
                  <a:pt x="2341" y="1388"/>
                </a:lnTo>
                <a:lnTo>
                  <a:pt x="2408" y="1284"/>
                </a:lnTo>
                <a:lnTo>
                  <a:pt x="2474" y="1181"/>
                </a:lnTo>
                <a:lnTo>
                  <a:pt x="2535" y="1073"/>
                </a:lnTo>
                <a:lnTo>
                  <a:pt x="2592" y="969"/>
                </a:lnTo>
                <a:lnTo>
                  <a:pt x="2653" y="866"/>
                </a:lnTo>
                <a:lnTo>
                  <a:pt x="2710" y="762"/>
                </a:lnTo>
                <a:lnTo>
                  <a:pt x="2766" y="663"/>
                </a:lnTo>
                <a:lnTo>
                  <a:pt x="2823" y="569"/>
                </a:lnTo>
                <a:lnTo>
                  <a:pt x="2880" y="480"/>
                </a:lnTo>
                <a:lnTo>
                  <a:pt x="2936" y="391"/>
                </a:lnTo>
                <a:lnTo>
                  <a:pt x="2993" y="315"/>
                </a:lnTo>
                <a:lnTo>
                  <a:pt x="3054" y="240"/>
                </a:lnTo>
                <a:lnTo>
                  <a:pt x="3111" y="179"/>
                </a:lnTo>
                <a:lnTo>
                  <a:pt x="3172" y="122"/>
                </a:lnTo>
                <a:lnTo>
                  <a:pt x="3234" y="75"/>
                </a:lnTo>
                <a:lnTo>
                  <a:pt x="3300" y="38"/>
                </a:lnTo>
                <a:lnTo>
                  <a:pt x="3366" y="14"/>
                </a:lnTo>
                <a:lnTo>
                  <a:pt x="3432" y="0"/>
                </a:lnTo>
                <a:lnTo>
                  <a:pt x="3503" y="0"/>
                </a:lnTo>
                <a:lnTo>
                  <a:pt x="3503" y="0"/>
                </a:lnTo>
                <a:lnTo>
                  <a:pt x="3574" y="9"/>
                </a:lnTo>
                <a:lnTo>
                  <a:pt x="3640" y="28"/>
                </a:lnTo>
                <a:lnTo>
                  <a:pt x="3706" y="47"/>
                </a:lnTo>
                <a:lnTo>
                  <a:pt x="3767" y="80"/>
                </a:lnTo>
                <a:lnTo>
                  <a:pt x="3824" y="113"/>
                </a:lnTo>
                <a:lnTo>
                  <a:pt x="3885" y="155"/>
                </a:lnTo>
                <a:lnTo>
                  <a:pt x="3937" y="198"/>
                </a:lnTo>
                <a:lnTo>
                  <a:pt x="3994" y="249"/>
                </a:lnTo>
                <a:lnTo>
                  <a:pt x="4046" y="306"/>
                </a:lnTo>
                <a:lnTo>
                  <a:pt x="4098" y="367"/>
                </a:lnTo>
                <a:lnTo>
                  <a:pt x="4149" y="428"/>
                </a:lnTo>
                <a:lnTo>
                  <a:pt x="4201" y="494"/>
                </a:lnTo>
                <a:lnTo>
                  <a:pt x="4258" y="565"/>
                </a:lnTo>
                <a:lnTo>
                  <a:pt x="4310" y="640"/>
                </a:lnTo>
                <a:lnTo>
                  <a:pt x="4362" y="715"/>
                </a:lnTo>
                <a:lnTo>
                  <a:pt x="4419" y="790"/>
                </a:lnTo>
                <a:lnTo>
                  <a:pt x="4475" y="875"/>
                </a:lnTo>
                <a:lnTo>
                  <a:pt x="4532" y="955"/>
                </a:lnTo>
                <a:lnTo>
                  <a:pt x="4589" y="1035"/>
                </a:lnTo>
                <a:lnTo>
                  <a:pt x="4655" y="1120"/>
                </a:lnTo>
                <a:lnTo>
                  <a:pt x="4716" y="1204"/>
                </a:lnTo>
                <a:lnTo>
                  <a:pt x="4787" y="1289"/>
                </a:lnTo>
                <a:lnTo>
                  <a:pt x="4858" y="1374"/>
                </a:lnTo>
                <a:lnTo>
                  <a:pt x="4928" y="1459"/>
                </a:lnTo>
                <a:lnTo>
                  <a:pt x="5009" y="1543"/>
                </a:lnTo>
                <a:lnTo>
                  <a:pt x="5089" y="1623"/>
                </a:lnTo>
                <a:lnTo>
                  <a:pt x="5179" y="1708"/>
                </a:lnTo>
                <a:lnTo>
                  <a:pt x="5268" y="1788"/>
                </a:lnTo>
                <a:lnTo>
                  <a:pt x="5367" y="1863"/>
                </a:lnTo>
                <a:lnTo>
                  <a:pt x="5471" y="1938"/>
                </a:lnTo>
                <a:lnTo>
                  <a:pt x="5580" y="2009"/>
                </a:lnTo>
                <a:lnTo>
                  <a:pt x="5693" y="2080"/>
                </a:lnTo>
                <a:lnTo>
                  <a:pt x="5816" y="2145"/>
                </a:lnTo>
                <a:lnTo>
                  <a:pt x="5943" y="2211"/>
                </a:lnTo>
                <a:lnTo>
                  <a:pt x="6076" y="2268"/>
                </a:lnTo>
                <a:lnTo>
                  <a:pt x="6217" y="2320"/>
                </a:lnTo>
                <a:lnTo>
                  <a:pt x="6368" y="2371"/>
                </a:lnTo>
                <a:lnTo>
                  <a:pt x="6524" y="2418"/>
                </a:lnTo>
                <a:lnTo>
                  <a:pt x="6689" y="2456"/>
                </a:lnTo>
                <a:lnTo>
                  <a:pt x="6864" y="2489"/>
                </a:lnTo>
              </a:path>
            </a:pathLst>
          </a:custGeom>
          <a:noFill/>
          <a:ln w="38100" cmpd="sng">
            <a:solidFill>
              <a:schemeClr val="tx2"/>
            </a:solidFill>
            <a:prstDash val="solid"/>
            <a:round/>
            <a:headEnd/>
            <a:tailEnd/>
          </a:ln>
          <a:effectLst/>
        </p:spPr>
        <p:txBody>
          <a:bodyPr/>
          <a:lstStyle/>
          <a:p>
            <a:endParaRPr lang="en-US"/>
          </a:p>
        </p:txBody>
      </p:sp>
      <p:sp>
        <p:nvSpPr>
          <p:cNvPr id="70670" name="Line 14"/>
          <p:cNvSpPr>
            <a:spLocks noChangeShapeType="1"/>
          </p:cNvSpPr>
          <p:nvPr/>
        </p:nvSpPr>
        <p:spPr bwMode="auto">
          <a:xfrm flipV="1">
            <a:off x="2990850" y="4972050"/>
            <a:ext cx="187325" cy="457200"/>
          </a:xfrm>
          <a:prstGeom prst="line">
            <a:avLst/>
          </a:prstGeom>
          <a:noFill/>
          <a:ln w="15240">
            <a:solidFill>
              <a:schemeClr val="tx1"/>
            </a:solidFill>
            <a:round/>
            <a:headEnd/>
            <a:tailEnd/>
          </a:ln>
          <a:effectLst/>
        </p:spPr>
        <p:txBody>
          <a:bodyPr/>
          <a:lstStyle/>
          <a:p>
            <a:endParaRPr lang="en-US"/>
          </a:p>
        </p:txBody>
      </p:sp>
      <p:sp>
        <p:nvSpPr>
          <p:cNvPr id="70671" name="Rectangle 15"/>
          <p:cNvSpPr>
            <a:spLocks noChangeArrowheads="1"/>
          </p:cNvSpPr>
          <p:nvPr/>
        </p:nvSpPr>
        <p:spPr bwMode="auto">
          <a:xfrm>
            <a:off x="3054350" y="4648200"/>
            <a:ext cx="915988" cy="304800"/>
          </a:xfrm>
          <a:prstGeom prst="rect">
            <a:avLst/>
          </a:prstGeom>
          <a:noFill/>
          <a:ln w="9525">
            <a:noFill/>
            <a:miter lim="800000"/>
            <a:headEnd/>
            <a:tailEnd/>
          </a:ln>
          <a:effectLst/>
        </p:spPr>
        <p:txBody>
          <a:bodyPr wrap="none" lIns="0" tIns="0" rIns="0" bIns="0">
            <a:spAutoFit/>
          </a:bodyPr>
          <a:lstStyle/>
          <a:p>
            <a:r>
              <a:rPr lang="en-US" sz="2000">
                <a:solidFill>
                  <a:schemeClr val="folHlink"/>
                </a:solidFill>
              </a:rPr>
              <a:t>baseflow</a:t>
            </a:r>
          </a:p>
        </p:txBody>
      </p:sp>
      <p:sp>
        <p:nvSpPr>
          <p:cNvPr id="70672" name="Freeform 16"/>
          <p:cNvSpPr>
            <a:spLocks/>
          </p:cNvSpPr>
          <p:nvPr/>
        </p:nvSpPr>
        <p:spPr bwMode="auto">
          <a:xfrm>
            <a:off x="5038725" y="4119563"/>
            <a:ext cx="104775" cy="104775"/>
          </a:xfrm>
          <a:custGeom>
            <a:avLst/>
            <a:gdLst/>
            <a:ahLst/>
            <a:cxnLst>
              <a:cxn ang="0">
                <a:pos x="165" y="108"/>
              </a:cxn>
              <a:cxn ang="0">
                <a:pos x="56" y="0"/>
              </a:cxn>
              <a:cxn ang="0">
                <a:pos x="0" y="165"/>
              </a:cxn>
              <a:cxn ang="0">
                <a:pos x="165" y="108"/>
              </a:cxn>
            </a:cxnLst>
            <a:rect l="0" t="0" r="r" b="b"/>
            <a:pathLst>
              <a:path w="165" h="165">
                <a:moveTo>
                  <a:pt x="165" y="108"/>
                </a:moveTo>
                <a:lnTo>
                  <a:pt x="56" y="0"/>
                </a:lnTo>
                <a:lnTo>
                  <a:pt x="0" y="165"/>
                </a:lnTo>
                <a:lnTo>
                  <a:pt x="165" y="108"/>
                </a:lnTo>
                <a:close/>
              </a:path>
            </a:pathLst>
          </a:custGeom>
          <a:solidFill>
            <a:srgbClr val="FFFFFF"/>
          </a:solidFill>
          <a:ln w="15240">
            <a:solidFill>
              <a:srgbClr val="000000"/>
            </a:solidFill>
            <a:prstDash val="solid"/>
            <a:round/>
            <a:headEnd/>
            <a:tailEnd/>
          </a:ln>
          <a:effectLst/>
        </p:spPr>
        <p:txBody>
          <a:bodyPr/>
          <a:lstStyle/>
          <a:p>
            <a:endParaRPr lang="en-US"/>
          </a:p>
        </p:txBody>
      </p:sp>
      <p:sp>
        <p:nvSpPr>
          <p:cNvPr id="70673" name="Line 17"/>
          <p:cNvSpPr>
            <a:spLocks noChangeShapeType="1"/>
          </p:cNvSpPr>
          <p:nvPr/>
        </p:nvSpPr>
        <p:spPr bwMode="auto">
          <a:xfrm flipV="1">
            <a:off x="5108575" y="3776663"/>
            <a:ext cx="381000" cy="376237"/>
          </a:xfrm>
          <a:prstGeom prst="line">
            <a:avLst/>
          </a:prstGeom>
          <a:noFill/>
          <a:ln w="15240">
            <a:solidFill>
              <a:schemeClr val="tx1"/>
            </a:solidFill>
            <a:round/>
            <a:headEnd/>
            <a:tailEnd/>
          </a:ln>
          <a:effectLst/>
        </p:spPr>
        <p:txBody>
          <a:bodyPr/>
          <a:lstStyle/>
          <a:p>
            <a:endParaRPr lang="en-US"/>
          </a:p>
        </p:txBody>
      </p:sp>
      <p:sp>
        <p:nvSpPr>
          <p:cNvPr id="70674" name="Rectangle 18"/>
          <p:cNvSpPr>
            <a:spLocks noChangeArrowheads="1"/>
          </p:cNvSpPr>
          <p:nvPr/>
        </p:nvSpPr>
        <p:spPr bwMode="auto">
          <a:xfrm>
            <a:off x="5632450" y="3659188"/>
            <a:ext cx="1008063" cy="304800"/>
          </a:xfrm>
          <a:prstGeom prst="rect">
            <a:avLst/>
          </a:prstGeom>
          <a:noFill/>
          <a:ln w="9525">
            <a:noFill/>
            <a:miter lim="800000"/>
            <a:headEnd/>
            <a:tailEnd/>
          </a:ln>
          <a:effectLst/>
        </p:spPr>
        <p:txBody>
          <a:bodyPr wrap="none" lIns="0" tIns="0" rIns="0" bIns="0">
            <a:spAutoFit/>
          </a:bodyPr>
          <a:lstStyle/>
          <a:p>
            <a:r>
              <a:rPr lang="en-US" sz="2000">
                <a:solidFill>
                  <a:schemeClr val="folHlink"/>
                </a:solidFill>
              </a:rPr>
              <a:t>peak flow</a:t>
            </a:r>
          </a:p>
        </p:txBody>
      </p:sp>
      <p:sp>
        <p:nvSpPr>
          <p:cNvPr id="70675" name="Line 19"/>
          <p:cNvSpPr>
            <a:spLocks noChangeShapeType="1"/>
          </p:cNvSpPr>
          <p:nvPr/>
        </p:nvSpPr>
        <p:spPr bwMode="auto">
          <a:xfrm>
            <a:off x="3402013" y="3179763"/>
            <a:ext cx="1587" cy="895350"/>
          </a:xfrm>
          <a:prstGeom prst="line">
            <a:avLst/>
          </a:prstGeom>
          <a:noFill/>
          <a:ln w="12065">
            <a:solidFill>
              <a:schemeClr val="tx1"/>
            </a:solidFill>
            <a:round/>
            <a:headEnd/>
            <a:tailEnd/>
          </a:ln>
          <a:effectLst/>
        </p:spPr>
        <p:txBody>
          <a:bodyPr/>
          <a:lstStyle/>
          <a:p>
            <a:endParaRPr lang="en-US"/>
          </a:p>
        </p:txBody>
      </p:sp>
      <p:sp>
        <p:nvSpPr>
          <p:cNvPr id="70676" name="Line 20"/>
          <p:cNvSpPr>
            <a:spLocks noChangeShapeType="1"/>
          </p:cNvSpPr>
          <p:nvPr/>
        </p:nvSpPr>
        <p:spPr bwMode="auto">
          <a:xfrm>
            <a:off x="4976813" y="3179763"/>
            <a:ext cx="0" cy="895350"/>
          </a:xfrm>
          <a:prstGeom prst="line">
            <a:avLst/>
          </a:prstGeom>
          <a:noFill/>
          <a:ln w="12065">
            <a:solidFill>
              <a:schemeClr val="tx1"/>
            </a:solidFill>
            <a:round/>
            <a:headEnd/>
            <a:tailEnd/>
          </a:ln>
          <a:effectLst/>
        </p:spPr>
        <p:txBody>
          <a:bodyPr/>
          <a:lstStyle/>
          <a:p>
            <a:endParaRPr lang="en-US"/>
          </a:p>
        </p:txBody>
      </p:sp>
      <p:sp>
        <p:nvSpPr>
          <p:cNvPr id="70677" name="Line 21"/>
          <p:cNvSpPr>
            <a:spLocks noChangeShapeType="1"/>
          </p:cNvSpPr>
          <p:nvPr/>
        </p:nvSpPr>
        <p:spPr bwMode="auto">
          <a:xfrm flipH="1">
            <a:off x="3387725" y="3906838"/>
            <a:ext cx="1565275" cy="0"/>
          </a:xfrm>
          <a:prstGeom prst="line">
            <a:avLst/>
          </a:prstGeom>
          <a:noFill/>
          <a:ln w="12065">
            <a:solidFill>
              <a:schemeClr val="tx1"/>
            </a:solidFill>
            <a:round/>
            <a:headEnd type="triangle" w="med" len="med"/>
            <a:tailEnd type="triangle" w="med" len="med"/>
          </a:ln>
          <a:effectLst/>
        </p:spPr>
        <p:txBody>
          <a:bodyPr/>
          <a:lstStyle/>
          <a:p>
            <a:endParaRPr lang="en-US"/>
          </a:p>
        </p:txBody>
      </p:sp>
      <p:sp>
        <p:nvSpPr>
          <p:cNvPr id="70678" name="Line 22"/>
          <p:cNvSpPr>
            <a:spLocks noChangeShapeType="1"/>
          </p:cNvSpPr>
          <p:nvPr/>
        </p:nvSpPr>
        <p:spPr bwMode="auto">
          <a:xfrm flipV="1">
            <a:off x="3673475" y="2022475"/>
            <a:ext cx="315913" cy="227013"/>
          </a:xfrm>
          <a:prstGeom prst="line">
            <a:avLst/>
          </a:prstGeom>
          <a:noFill/>
          <a:ln w="15240">
            <a:solidFill>
              <a:schemeClr val="tx1"/>
            </a:solidFill>
            <a:round/>
            <a:headEnd type="triangle" w="med" len="med"/>
            <a:tailEnd/>
          </a:ln>
          <a:effectLst/>
        </p:spPr>
        <p:txBody>
          <a:bodyPr/>
          <a:lstStyle/>
          <a:p>
            <a:endParaRPr lang="en-US"/>
          </a:p>
        </p:txBody>
      </p:sp>
      <p:sp>
        <p:nvSpPr>
          <p:cNvPr id="70679" name="Freeform 23"/>
          <p:cNvSpPr>
            <a:spLocks/>
          </p:cNvSpPr>
          <p:nvPr/>
        </p:nvSpPr>
        <p:spPr bwMode="auto">
          <a:xfrm>
            <a:off x="6972300" y="5670550"/>
            <a:ext cx="90488" cy="111125"/>
          </a:xfrm>
          <a:custGeom>
            <a:avLst/>
            <a:gdLst/>
            <a:ahLst/>
            <a:cxnLst>
              <a:cxn ang="0">
                <a:pos x="141" y="0"/>
              </a:cxn>
              <a:cxn ang="0">
                <a:pos x="0" y="66"/>
              </a:cxn>
              <a:cxn ang="0">
                <a:pos x="141" y="174"/>
              </a:cxn>
              <a:cxn ang="0">
                <a:pos x="141" y="0"/>
              </a:cxn>
            </a:cxnLst>
            <a:rect l="0" t="0" r="r" b="b"/>
            <a:pathLst>
              <a:path w="141" h="174">
                <a:moveTo>
                  <a:pt x="141" y="0"/>
                </a:moveTo>
                <a:lnTo>
                  <a:pt x="0" y="66"/>
                </a:lnTo>
                <a:lnTo>
                  <a:pt x="141" y="174"/>
                </a:lnTo>
                <a:lnTo>
                  <a:pt x="141" y="0"/>
                </a:lnTo>
                <a:close/>
              </a:path>
            </a:pathLst>
          </a:custGeom>
          <a:solidFill>
            <a:srgbClr val="FFFFFF"/>
          </a:solidFill>
          <a:ln w="15240">
            <a:solidFill>
              <a:schemeClr val="tx1"/>
            </a:solidFill>
            <a:prstDash val="solid"/>
            <a:round/>
            <a:headEnd/>
            <a:tailEnd/>
          </a:ln>
          <a:effectLst/>
        </p:spPr>
        <p:txBody>
          <a:bodyPr/>
          <a:lstStyle/>
          <a:p>
            <a:endParaRPr lang="en-US"/>
          </a:p>
        </p:txBody>
      </p:sp>
      <p:sp>
        <p:nvSpPr>
          <p:cNvPr id="70680" name="Line 24"/>
          <p:cNvSpPr>
            <a:spLocks noChangeShapeType="1"/>
          </p:cNvSpPr>
          <p:nvPr/>
        </p:nvSpPr>
        <p:spPr bwMode="auto">
          <a:xfrm flipH="1" flipV="1">
            <a:off x="6775450" y="5195888"/>
            <a:ext cx="241300" cy="495300"/>
          </a:xfrm>
          <a:prstGeom prst="line">
            <a:avLst/>
          </a:prstGeom>
          <a:noFill/>
          <a:ln w="15240">
            <a:solidFill>
              <a:schemeClr val="tx1"/>
            </a:solidFill>
            <a:round/>
            <a:headEnd/>
            <a:tailEnd/>
          </a:ln>
          <a:effectLst/>
        </p:spPr>
        <p:txBody>
          <a:bodyPr/>
          <a:lstStyle/>
          <a:p>
            <a:endParaRPr lang="en-US"/>
          </a:p>
        </p:txBody>
      </p:sp>
      <p:sp>
        <p:nvSpPr>
          <p:cNvPr id="70681" name="Rectangle 25"/>
          <p:cNvSpPr>
            <a:spLocks noChangeArrowheads="1"/>
          </p:cNvSpPr>
          <p:nvPr/>
        </p:nvSpPr>
        <p:spPr bwMode="auto">
          <a:xfrm>
            <a:off x="6165850" y="5016500"/>
            <a:ext cx="1403350" cy="304800"/>
          </a:xfrm>
          <a:prstGeom prst="rect">
            <a:avLst/>
          </a:prstGeom>
          <a:noFill/>
          <a:ln w="9525">
            <a:noFill/>
            <a:miter lim="800000"/>
            <a:headEnd/>
            <a:tailEnd/>
          </a:ln>
          <a:effectLst/>
        </p:spPr>
        <p:txBody>
          <a:bodyPr wrap="none" lIns="0" tIns="0" rIns="0" bIns="0">
            <a:spAutoFit/>
          </a:bodyPr>
          <a:lstStyle/>
          <a:p>
            <a:r>
              <a:rPr lang="en-US" sz="2000">
                <a:solidFill>
                  <a:schemeClr val="folHlink"/>
                </a:solidFill>
              </a:rPr>
              <a:t>new baseflow</a:t>
            </a:r>
          </a:p>
        </p:txBody>
      </p:sp>
      <p:sp>
        <p:nvSpPr>
          <p:cNvPr id="70682" name="Rectangle 26"/>
          <p:cNvSpPr>
            <a:spLocks noChangeArrowheads="1"/>
          </p:cNvSpPr>
          <p:nvPr/>
        </p:nvSpPr>
        <p:spPr bwMode="auto">
          <a:xfrm>
            <a:off x="4678363" y="6583363"/>
            <a:ext cx="482600" cy="274637"/>
          </a:xfrm>
          <a:prstGeom prst="rect">
            <a:avLst/>
          </a:prstGeom>
          <a:noFill/>
          <a:ln w="9525">
            <a:noFill/>
            <a:miter lim="800000"/>
            <a:headEnd/>
            <a:tailEnd/>
          </a:ln>
          <a:effectLst/>
        </p:spPr>
        <p:txBody>
          <a:bodyPr lIns="0" tIns="0" rIns="0" bIns="0">
            <a:spAutoFit/>
          </a:bodyPr>
          <a:lstStyle/>
          <a:p>
            <a:r>
              <a:rPr lang="en-US" sz="1800"/>
              <a:t>Time</a:t>
            </a:r>
          </a:p>
        </p:txBody>
      </p:sp>
      <p:sp>
        <p:nvSpPr>
          <p:cNvPr id="70683" name="Text Box 27"/>
          <p:cNvSpPr txBox="1">
            <a:spLocks noChangeArrowheads="1"/>
          </p:cNvSpPr>
          <p:nvPr/>
        </p:nvSpPr>
        <p:spPr bwMode="auto">
          <a:xfrm>
            <a:off x="3962400" y="3659188"/>
            <a:ext cx="369888" cy="457200"/>
          </a:xfrm>
          <a:prstGeom prst="rect">
            <a:avLst/>
          </a:prstGeom>
          <a:solidFill>
            <a:schemeClr val="bg1"/>
          </a:solidFill>
          <a:ln w="12700">
            <a:noFill/>
            <a:miter lim="800000"/>
            <a:headEnd/>
            <a:tailEnd/>
          </a:ln>
          <a:effectLst/>
        </p:spPr>
        <p:txBody>
          <a:bodyPr wrap="none">
            <a:spAutoFit/>
          </a:bodyPr>
          <a:lstStyle/>
          <a:p>
            <a:r>
              <a:rPr lang="en-US" sz="2400"/>
              <a:t>t</a:t>
            </a:r>
            <a:r>
              <a:rPr lang="en-US" sz="2400" baseline="-25000"/>
              <a:t>p</a:t>
            </a:r>
            <a:endParaRPr lang="en-US" sz="2400"/>
          </a:p>
        </p:txBody>
      </p:sp>
      <p:sp>
        <p:nvSpPr>
          <p:cNvPr id="70684" name="Freeform 28"/>
          <p:cNvSpPr>
            <a:spLocks/>
          </p:cNvSpPr>
          <p:nvPr/>
        </p:nvSpPr>
        <p:spPr bwMode="auto">
          <a:xfrm>
            <a:off x="2743200" y="5437188"/>
            <a:ext cx="4179888" cy="762000"/>
          </a:xfrm>
          <a:custGeom>
            <a:avLst/>
            <a:gdLst/>
            <a:ahLst/>
            <a:cxnLst>
              <a:cxn ang="0">
                <a:pos x="0" y="0"/>
              </a:cxn>
              <a:cxn ang="0">
                <a:pos x="533" y="203"/>
              </a:cxn>
              <a:cxn ang="0">
                <a:pos x="1495" y="388"/>
              </a:cxn>
              <a:cxn ang="0">
                <a:pos x="2633" y="480"/>
              </a:cxn>
            </a:cxnLst>
            <a:rect l="0" t="0" r="r" b="b"/>
            <a:pathLst>
              <a:path w="2633" h="480">
                <a:moveTo>
                  <a:pt x="0" y="0"/>
                </a:moveTo>
                <a:cubicBezTo>
                  <a:pt x="89" y="34"/>
                  <a:pt x="284" y="138"/>
                  <a:pt x="533" y="203"/>
                </a:cubicBezTo>
                <a:cubicBezTo>
                  <a:pt x="782" y="268"/>
                  <a:pt x="1145" y="342"/>
                  <a:pt x="1495" y="388"/>
                </a:cubicBezTo>
                <a:cubicBezTo>
                  <a:pt x="1845" y="434"/>
                  <a:pt x="2396" y="461"/>
                  <a:pt x="2633" y="480"/>
                </a:cubicBezTo>
              </a:path>
            </a:pathLst>
          </a:custGeom>
          <a:noFill/>
          <a:ln w="38100" cap="flat" cmpd="sng">
            <a:solidFill>
              <a:schemeClr val="accent2"/>
            </a:solidFill>
            <a:prstDash val="sysDot"/>
            <a:round/>
            <a:headEnd type="none" w="med" len="med"/>
            <a:tailEnd type="none" w="med" len="med"/>
          </a:ln>
          <a:effectLst/>
        </p:spPr>
        <p:txBody>
          <a:bodyPr wrap="none" anchor="ctr"/>
          <a:lstStyle/>
          <a:p>
            <a:endParaRPr lang="en-US"/>
          </a:p>
        </p:txBody>
      </p:sp>
      <p:sp>
        <p:nvSpPr>
          <p:cNvPr id="70685" name="Rectangle 29"/>
          <p:cNvSpPr>
            <a:spLocks noChangeArrowheads="1"/>
          </p:cNvSpPr>
          <p:nvPr/>
        </p:nvSpPr>
        <p:spPr bwMode="auto">
          <a:xfrm>
            <a:off x="7016750" y="5994400"/>
            <a:ext cx="1174750" cy="304800"/>
          </a:xfrm>
          <a:prstGeom prst="rect">
            <a:avLst/>
          </a:prstGeom>
          <a:noFill/>
          <a:ln w="9525">
            <a:noFill/>
            <a:miter lim="800000"/>
            <a:headEnd/>
            <a:tailEnd/>
          </a:ln>
          <a:effectLst/>
        </p:spPr>
        <p:txBody>
          <a:bodyPr wrap="none" lIns="0" tIns="0" rIns="0" bIns="0">
            <a:spAutoFit/>
          </a:bodyPr>
          <a:lstStyle/>
          <a:p>
            <a:r>
              <a:rPr lang="en-US" sz="2000">
                <a:solidFill>
                  <a:schemeClr val="folHlink"/>
                </a:solidFill>
              </a:rPr>
              <a:t>w/o rainfall</a:t>
            </a:r>
          </a:p>
        </p:txBody>
      </p:sp>
      <p:sp>
        <p:nvSpPr>
          <p:cNvPr id="70686" name="Line 30"/>
          <p:cNvSpPr>
            <a:spLocks noChangeShapeType="1"/>
          </p:cNvSpPr>
          <p:nvPr/>
        </p:nvSpPr>
        <p:spPr bwMode="auto">
          <a:xfrm flipH="1">
            <a:off x="3527425" y="3487738"/>
            <a:ext cx="1425575" cy="0"/>
          </a:xfrm>
          <a:prstGeom prst="line">
            <a:avLst/>
          </a:prstGeom>
          <a:noFill/>
          <a:ln w="12065">
            <a:solidFill>
              <a:schemeClr val="tx1"/>
            </a:solidFill>
            <a:round/>
            <a:headEnd type="triangle" w="med" len="med"/>
            <a:tailEnd type="triangle" w="med" len="med"/>
          </a:ln>
          <a:effectLst/>
        </p:spPr>
        <p:txBody>
          <a:bodyPr/>
          <a:lstStyle/>
          <a:p>
            <a:endParaRPr lang="en-US"/>
          </a:p>
        </p:txBody>
      </p:sp>
      <p:sp>
        <p:nvSpPr>
          <p:cNvPr id="70687" name="Text Box 31"/>
          <p:cNvSpPr txBox="1">
            <a:spLocks noChangeArrowheads="1"/>
          </p:cNvSpPr>
          <p:nvPr/>
        </p:nvSpPr>
        <p:spPr bwMode="auto">
          <a:xfrm>
            <a:off x="3962400" y="3240088"/>
            <a:ext cx="325438" cy="457200"/>
          </a:xfrm>
          <a:prstGeom prst="rect">
            <a:avLst/>
          </a:prstGeom>
          <a:solidFill>
            <a:schemeClr val="bg1"/>
          </a:solidFill>
          <a:ln w="12700">
            <a:noFill/>
            <a:miter lim="800000"/>
            <a:headEnd/>
            <a:tailEnd/>
          </a:ln>
          <a:effectLst/>
        </p:spPr>
        <p:txBody>
          <a:bodyPr wrap="none">
            <a:spAutoFit/>
          </a:bodyPr>
          <a:lstStyle/>
          <a:p>
            <a:r>
              <a:rPr lang="en-US" sz="2400"/>
              <a:t>t</a:t>
            </a:r>
            <a:r>
              <a:rPr lang="en-US" sz="2400" baseline="-25000"/>
              <a:t>l</a:t>
            </a:r>
            <a:endParaRPr lang="en-US" sz="2400"/>
          </a:p>
        </p:txBody>
      </p:sp>
      <p:sp>
        <p:nvSpPr>
          <p:cNvPr id="70688" name="Line 32"/>
          <p:cNvSpPr>
            <a:spLocks noChangeShapeType="1"/>
          </p:cNvSpPr>
          <p:nvPr/>
        </p:nvSpPr>
        <p:spPr bwMode="auto">
          <a:xfrm>
            <a:off x="3529013" y="3192463"/>
            <a:ext cx="0" cy="425450"/>
          </a:xfrm>
          <a:prstGeom prst="line">
            <a:avLst/>
          </a:prstGeom>
          <a:noFill/>
          <a:ln w="12065">
            <a:solidFill>
              <a:schemeClr val="tx1"/>
            </a:solidFill>
            <a:round/>
            <a:headEnd/>
            <a:tailEnd/>
          </a:ln>
          <a:effectLst/>
        </p:spPr>
        <p:txBody>
          <a:bodyPr/>
          <a:lstStyle/>
          <a:p>
            <a:endParaRPr lang="en-US"/>
          </a:p>
        </p:txBody>
      </p:sp>
      <p:sp>
        <p:nvSpPr>
          <p:cNvPr id="70689" name="Line 33"/>
          <p:cNvSpPr>
            <a:spLocks noChangeShapeType="1"/>
          </p:cNvSpPr>
          <p:nvPr/>
        </p:nvSpPr>
        <p:spPr bwMode="auto">
          <a:xfrm>
            <a:off x="4089400" y="2159000"/>
            <a:ext cx="20574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70690" name="Line 34"/>
          <p:cNvSpPr>
            <a:spLocks noChangeShapeType="1"/>
          </p:cNvSpPr>
          <p:nvPr/>
        </p:nvSpPr>
        <p:spPr bwMode="auto">
          <a:xfrm>
            <a:off x="3073400" y="4927600"/>
            <a:ext cx="8636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70691" name="Line 35"/>
          <p:cNvSpPr>
            <a:spLocks noChangeShapeType="1"/>
          </p:cNvSpPr>
          <p:nvPr/>
        </p:nvSpPr>
        <p:spPr bwMode="auto">
          <a:xfrm>
            <a:off x="5600700" y="3987800"/>
            <a:ext cx="10922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70692" name="Line 36"/>
          <p:cNvSpPr>
            <a:spLocks noChangeShapeType="1"/>
          </p:cNvSpPr>
          <p:nvPr/>
        </p:nvSpPr>
        <p:spPr bwMode="auto">
          <a:xfrm>
            <a:off x="6146800" y="5308600"/>
            <a:ext cx="14859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70693" name="Line 37"/>
          <p:cNvSpPr>
            <a:spLocks noChangeShapeType="1"/>
          </p:cNvSpPr>
          <p:nvPr/>
        </p:nvSpPr>
        <p:spPr bwMode="auto">
          <a:xfrm>
            <a:off x="7061200" y="6299200"/>
            <a:ext cx="11684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68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06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067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068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autoUpdateAnimBg="0"/>
      <p:bldP spid="70671" grpId="0" build="p" autoUpdateAnimBg="0"/>
      <p:bldP spid="70674" grpId="0" build="p" autoUpdateAnimBg="0"/>
      <p:bldP spid="70681" grpId="0" build="p" autoUpdateAnimBg="0"/>
      <p:bldP spid="70685"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a:effectLst/>
        </p:spPr>
        <p:txBody>
          <a:bodyPr lIns="90488" tIns="44450" rIns="90488" bIns="44450" anchor="b"/>
          <a:lstStyle/>
          <a:p>
            <a:r>
              <a:rPr lang="en-US"/>
              <a:t>Sources of Data</a:t>
            </a:r>
          </a:p>
        </p:txBody>
      </p:sp>
      <p:sp>
        <p:nvSpPr>
          <p:cNvPr id="10243" name="Rectangle 3"/>
          <p:cNvSpPr>
            <a:spLocks noGrp="1" noChangeArrowheads="1"/>
          </p:cNvSpPr>
          <p:nvPr>
            <p:ph type="body" idx="1"/>
          </p:nvPr>
        </p:nvSpPr>
        <p:spPr>
          <a:xfrm>
            <a:off x="304800" y="1879600"/>
            <a:ext cx="8534400" cy="4267200"/>
          </a:xfrm>
          <a:noFill/>
          <a:ln/>
        </p:spPr>
        <p:txBody>
          <a:bodyPr lIns="90488" tIns="44450" rIns="90488" bIns="44450"/>
          <a:lstStyle/>
          <a:p>
            <a:pPr>
              <a:lnSpc>
                <a:spcPct val="90000"/>
              </a:lnSpc>
            </a:pPr>
            <a:r>
              <a:rPr lang="en-US" sz="2800"/>
              <a:t>Stream flows</a:t>
            </a:r>
          </a:p>
          <a:p>
            <a:pPr lvl="1">
              <a:lnSpc>
                <a:spcPct val="90000"/>
              </a:lnSpc>
            </a:pPr>
            <a:r>
              <a:rPr lang="en-US" sz="2400"/>
              <a:t>US geological survey</a:t>
            </a:r>
          </a:p>
          <a:p>
            <a:pPr lvl="2">
              <a:lnSpc>
                <a:spcPct val="90000"/>
              </a:lnSpc>
            </a:pPr>
            <a:r>
              <a:rPr lang="en-US" sz="2000"/>
              <a:t>Http://water.usgs.gov/public/realtime.Html</a:t>
            </a:r>
          </a:p>
          <a:p>
            <a:pPr lvl="2">
              <a:lnSpc>
                <a:spcPct val="90000"/>
              </a:lnSpc>
            </a:pPr>
            <a:r>
              <a:rPr lang="en-US"/>
              <a:t>Http://www-atlas.usgs.gov</a:t>
            </a:r>
            <a:endParaRPr lang="en-US" sz="2000"/>
          </a:p>
          <a:p>
            <a:pPr lvl="1">
              <a:lnSpc>
                <a:spcPct val="90000"/>
              </a:lnSpc>
            </a:pPr>
            <a:r>
              <a:rPr lang="en-US" sz="2400"/>
              <a:t>National weather service</a:t>
            </a:r>
          </a:p>
          <a:p>
            <a:pPr lvl="2">
              <a:lnSpc>
                <a:spcPct val="90000"/>
              </a:lnSpc>
            </a:pPr>
            <a:r>
              <a:rPr lang="en-US" sz="2000"/>
              <a:t>Http://www.nws.noaa.gov/er/nerfc/</a:t>
            </a:r>
          </a:p>
          <a:p>
            <a:pPr>
              <a:lnSpc>
                <a:spcPct val="90000"/>
              </a:lnSpc>
            </a:pPr>
            <a:r>
              <a:rPr lang="en-US" sz="2800"/>
              <a:t>Precipitation</a:t>
            </a:r>
          </a:p>
          <a:p>
            <a:pPr lvl="1">
              <a:lnSpc>
                <a:spcPct val="90000"/>
              </a:lnSpc>
            </a:pPr>
            <a:r>
              <a:rPr lang="en-US" sz="2400"/>
              <a:t>Local rain gage records</a:t>
            </a:r>
          </a:p>
          <a:p>
            <a:pPr lvl="1">
              <a:lnSpc>
                <a:spcPct val="90000"/>
              </a:lnSpc>
            </a:pPr>
            <a:r>
              <a:rPr lang="en-US" sz="2400"/>
              <a:t>Atlas of US national weather service maps</a:t>
            </a:r>
          </a:p>
          <a:p>
            <a:pPr lvl="1">
              <a:lnSpc>
                <a:spcPct val="90000"/>
              </a:lnSpc>
            </a:pPr>
            <a:r>
              <a:rPr lang="en-US" sz="2400"/>
              <a:t>Global extreme events</a:t>
            </a:r>
          </a:p>
          <a:p>
            <a:pPr lvl="1">
              <a:lnSpc>
                <a:spcPct val="90000"/>
              </a:lnSpc>
            </a:pPr>
            <a:r>
              <a:rPr lang="en-US" sz="2400"/>
              <a:t>www.cdc.noaa.gov/usclimate/states.gast.Html</a:t>
            </a:r>
          </a:p>
        </p:txBody>
      </p:sp>
      <p:sp>
        <p:nvSpPr>
          <p:cNvPr id="10244" name="AutoShape 4">
            <a:hlinkClick r:id="rId3" highlightClick="1"/>
          </p:cNvPr>
          <p:cNvSpPr>
            <a:spLocks noChangeArrowheads="1"/>
          </p:cNvSpPr>
          <p:nvPr/>
        </p:nvSpPr>
        <p:spPr bwMode="auto">
          <a:xfrm>
            <a:off x="5194300" y="3136900"/>
            <a:ext cx="419100" cy="304800"/>
          </a:xfrm>
          <a:prstGeom prst="actionButtonInformation">
            <a:avLst/>
          </a:prstGeom>
          <a:solidFill>
            <a:schemeClr val="hlink"/>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0245" name="AutoShape 5">
            <a:hlinkClick r:id="rId4" highlightClick="1"/>
          </p:cNvPr>
          <p:cNvSpPr>
            <a:spLocks noChangeArrowheads="1"/>
          </p:cNvSpPr>
          <p:nvPr/>
        </p:nvSpPr>
        <p:spPr bwMode="auto">
          <a:xfrm>
            <a:off x="5994400" y="2832100"/>
            <a:ext cx="419100" cy="304800"/>
          </a:xfrm>
          <a:prstGeom prst="actionButtonInformation">
            <a:avLst/>
          </a:prstGeom>
          <a:solidFill>
            <a:schemeClr val="hlink"/>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0246" name="AutoShape 6">
            <a:hlinkClick r:id="rId5" highlightClick="1"/>
          </p:cNvPr>
          <p:cNvSpPr>
            <a:spLocks noChangeArrowheads="1"/>
          </p:cNvSpPr>
          <p:nvPr/>
        </p:nvSpPr>
        <p:spPr bwMode="auto">
          <a:xfrm>
            <a:off x="5321300" y="3886200"/>
            <a:ext cx="419100" cy="304800"/>
          </a:xfrm>
          <a:prstGeom prst="actionButtonInformation">
            <a:avLst/>
          </a:prstGeom>
          <a:solidFill>
            <a:schemeClr val="hlink"/>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0247" name="AutoShape 7">
            <a:hlinkClick r:id="rId6" highlightClick="1"/>
          </p:cNvPr>
          <p:cNvSpPr>
            <a:spLocks noChangeArrowheads="1"/>
          </p:cNvSpPr>
          <p:nvPr/>
        </p:nvSpPr>
        <p:spPr bwMode="auto">
          <a:xfrm>
            <a:off x="7086600" y="5943600"/>
            <a:ext cx="419100" cy="304800"/>
          </a:xfrm>
          <a:prstGeom prst="actionButtonInformation">
            <a:avLst/>
          </a:prstGeom>
          <a:solidFill>
            <a:schemeClr val="hlink"/>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0248" name="AutoShape 8">
            <a:hlinkClick r:id="rId7" highlightClick="1"/>
          </p:cNvPr>
          <p:cNvSpPr>
            <a:spLocks noChangeArrowheads="1"/>
          </p:cNvSpPr>
          <p:nvPr/>
        </p:nvSpPr>
        <p:spPr bwMode="auto">
          <a:xfrm>
            <a:off x="6962775" y="2678113"/>
            <a:ext cx="2003425" cy="523875"/>
          </a:xfrm>
          <a:prstGeom prst="actionButtonBlank">
            <a:avLst/>
          </a:prstGeom>
          <a:solidFill>
            <a:schemeClr val="hlink"/>
          </a:solidFill>
          <a:ln w="12700">
            <a:solidFill>
              <a:schemeClr val="tx1"/>
            </a:solidFill>
            <a:miter lim="800000"/>
            <a:headEnd type="none" w="lg" len="med"/>
            <a:tailEnd type="none" w="lg" len="med"/>
          </a:ln>
          <a:effectLst/>
        </p:spPr>
        <p:txBody>
          <a:bodyPr wrap="none" anchor="ctr">
            <a:spAutoFit/>
          </a:bodyPr>
          <a:lstStyle/>
          <a:p>
            <a:pPr algn="ctr"/>
            <a:r>
              <a:rPr lang="en-US" sz="2400"/>
              <a:t>Sixmile Creek</a:t>
            </a:r>
          </a:p>
        </p:txBody>
      </p:sp>
      <p:sp>
        <p:nvSpPr>
          <p:cNvPr id="10249" name="AutoShape 9">
            <a:hlinkClick r:id="rId8" highlightClick="1"/>
          </p:cNvPr>
          <p:cNvSpPr>
            <a:spLocks noChangeArrowheads="1"/>
          </p:cNvSpPr>
          <p:nvPr/>
        </p:nvSpPr>
        <p:spPr bwMode="auto">
          <a:xfrm>
            <a:off x="6654800" y="5130800"/>
            <a:ext cx="419100" cy="304800"/>
          </a:xfrm>
          <a:prstGeom prst="actionButtonInformation">
            <a:avLst/>
          </a:prstGeom>
          <a:solidFill>
            <a:schemeClr val="hlink"/>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0250" name="Rectangle 10"/>
          <p:cNvSpPr>
            <a:spLocks noChangeArrowheads="1"/>
          </p:cNvSpPr>
          <p:nvPr/>
        </p:nvSpPr>
        <p:spPr bwMode="auto">
          <a:xfrm>
            <a:off x="0" y="6338888"/>
            <a:ext cx="9039225" cy="519112"/>
          </a:xfrm>
          <a:prstGeom prst="rect">
            <a:avLst/>
          </a:prstGeom>
          <a:noFill/>
          <a:ln w="12700">
            <a:noFill/>
            <a:miter lim="800000"/>
            <a:headEnd type="none" w="lg" len="med"/>
            <a:tailEnd type="none" w="lg" len="med"/>
          </a:ln>
          <a:effectLst/>
        </p:spPr>
        <p:txBody>
          <a:bodyPr wrap="none">
            <a:spAutoFit/>
          </a:bodyPr>
          <a:lstStyle/>
          <a:p>
            <a:r>
              <a:rPr lang="en-US"/>
              <a:t>http://www.ncdc.noaa.gov/oa/climate/online/coop-precip.html</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noFill/>
          <a:ln/>
          <a:effectLst/>
        </p:spPr>
        <p:txBody>
          <a:bodyPr lIns="90488" tIns="44450" rIns="90488" bIns="44450" anchor="b"/>
          <a:lstStyle/>
          <a:p>
            <a:r>
              <a:rPr lang="en-US"/>
              <a:t>NRCS* Dimensionless Unit Hydrograph</a:t>
            </a:r>
          </a:p>
        </p:txBody>
      </p:sp>
      <p:sp>
        <p:nvSpPr>
          <p:cNvPr id="71683" name="Rectangle 3"/>
          <p:cNvSpPr>
            <a:spLocks noGrp="1" noChangeArrowheads="1"/>
          </p:cNvSpPr>
          <p:nvPr>
            <p:ph type="body" idx="1"/>
          </p:nvPr>
        </p:nvSpPr>
        <p:spPr>
          <a:noFill/>
          <a:ln/>
        </p:spPr>
        <p:txBody>
          <a:bodyPr lIns="90488" tIns="44450" rIns="90488" bIns="44450"/>
          <a:lstStyle/>
          <a:p>
            <a:r>
              <a:rPr lang="en-US" sz="2800"/>
              <a:t>Unit = 1 inch of </a:t>
            </a:r>
            <a:r>
              <a:rPr lang="en-US" sz="2800" b="1" i="1"/>
              <a:t>runoff</a:t>
            </a:r>
            <a:r>
              <a:rPr lang="en-US" sz="2800"/>
              <a:t> (not rainfall) in 1 hour</a:t>
            </a:r>
          </a:p>
          <a:p>
            <a:r>
              <a:rPr lang="en-US" sz="2800"/>
              <a:t>Can be scaled to other depths and times</a:t>
            </a:r>
          </a:p>
          <a:p>
            <a:r>
              <a:rPr lang="en-US" sz="2800"/>
              <a:t>Based on unit hydrographs from many watersheds</a:t>
            </a:r>
          </a:p>
        </p:txBody>
      </p:sp>
      <p:grpSp>
        <p:nvGrpSpPr>
          <p:cNvPr id="71684" name="Group 4"/>
          <p:cNvGrpSpPr>
            <a:grpSpLocks/>
          </p:cNvGrpSpPr>
          <p:nvPr/>
        </p:nvGrpSpPr>
        <p:grpSpPr bwMode="auto">
          <a:xfrm>
            <a:off x="3879850" y="3738563"/>
            <a:ext cx="4184650" cy="2751137"/>
            <a:chOff x="2146" y="2658"/>
            <a:chExt cx="2636" cy="1733"/>
          </a:xfrm>
        </p:grpSpPr>
        <p:sp>
          <p:nvSpPr>
            <p:cNvPr id="71685" name="Rectangle 5"/>
            <p:cNvSpPr>
              <a:spLocks noChangeArrowheads="1"/>
            </p:cNvSpPr>
            <p:nvPr/>
          </p:nvSpPr>
          <p:spPr bwMode="auto">
            <a:xfrm>
              <a:off x="2789" y="2730"/>
              <a:ext cx="1957" cy="1080"/>
            </a:xfrm>
            <a:prstGeom prst="rect">
              <a:avLst/>
            </a:prstGeom>
            <a:noFill/>
            <a:ln w="9525">
              <a:noFill/>
              <a:miter lim="800000"/>
              <a:headEnd/>
              <a:tailEnd/>
            </a:ln>
            <a:effectLst/>
          </p:spPr>
          <p:txBody>
            <a:bodyPr/>
            <a:lstStyle/>
            <a:p>
              <a:endParaRPr lang="en-US"/>
            </a:p>
          </p:txBody>
        </p:sp>
        <p:sp>
          <p:nvSpPr>
            <p:cNvPr id="71686" name="Rectangle 6"/>
            <p:cNvSpPr>
              <a:spLocks noChangeArrowheads="1"/>
            </p:cNvSpPr>
            <p:nvPr/>
          </p:nvSpPr>
          <p:spPr bwMode="auto">
            <a:xfrm>
              <a:off x="2789" y="2730"/>
              <a:ext cx="1957" cy="1080"/>
            </a:xfrm>
            <a:prstGeom prst="rect">
              <a:avLst/>
            </a:prstGeom>
            <a:noFill/>
            <a:ln w="9525">
              <a:solidFill>
                <a:schemeClr val="tx1"/>
              </a:solidFill>
              <a:miter lim="800000"/>
              <a:headEnd/>
              <a:tailEnd/>
            </a:ln>
            <a:effectLst/>
          </p:spPr>
          <p:txBody>
            <a:bodyPr/>
            <a:lstStyle/>
            <a:p>
              <a:endParaRPr lang="en-US"/>
            </a:p>
          </p:txBody>
        </p:sp>
        <p:sp>
          <p:nvSpPr>
            <p:cNvPr id="71687" name="Line 7"/>
            <p:cNvSpPr>
              <a:spLocks noChangeShapeType="1"/>
            </p:cNvSpPr>
            <p:nvPr/>
          </p:nvSpPr>
          <p:spPr bwMode="auto">
            <a:xfrm>
              <a:off x="2789" y="2730"/>
              <a:ext cx="1" cy="1080"/>
            </a:xfrm>
            <a:prstGeom prst="line">
              <a:avLst/>
            </a:prstGeom>
            <a:noFill/>
            <a:ln w="0" cap="sq">
              <a:solidFill>
                <a:schemeClr val="tx1"/>
              </a:solidFill>
              <a:miter lim="800000"/>
              <a:headEnd/>
              <a:tailEnd/>
            </a:ln>
            <a:effectLst/>
          </p:spPr>
          <p:txBody>
            <a:bodyPr/>
            <a:lstStyle/>
            <a:p>
              <a:endParaRPr lang="en-US"/>
            </a:p>
          </p:txBody>
        </p:sp>
        <p:sp>
          <p:nvSpPr>
            <p:cNvPr id="71688" name="Line 8"/>
            <p:cNvSpPr>
              <a:spLocks noChangeShapeType="1"/>
            </p:cNvSpPr>
            <p:nvPr/>
          </p:nvSpPr>
          <p:spPr bwMode="auto">
            <a:xfrm>
              <a:off x="2741" y="3810"/>
              <a:ext cx="96" cy="1"/>
            </a:xfrm>
            <a:prstGeom prst="line">
              <a:avLst/>
            </a:prstGeom>
            <a:noFill/>
            <a:ln w="0" cap="sq">
              <a:solidFill>
                <a:schemeClr val="tx1"/>
              </a:solidFill>
              <a:miter lim="800000"/>
              <a:headEnd/>
              <a:tailEnd/>
            </a:ln>
            <a:effectLst/>
          </p:spPr>
          <p:txBody>
            <a:bodyPr/>
            <a:lstStyle/>
            <a:p>
              <a:endParaRPr lang="en-US"/>
            </a:p>
          </p:txBody>
        </p:sp>
        <p:sp>
          <p:nvSpPr>
            <p:cNvPr id="71689" name="Line 9"/>
            <p:cNvSpPr>
              <a:spLocks noChangeShapeType="1"/>
            </p:cNvSpPr>
            <p:nvPr/>
          </p:nvSpPr>
          <p:spPr bwMode="auto">
            <a:xfrm>
              <a:off x="2741" y="3594"/>
              <a:ext cx="96" cy="1"/>
            </a:xfrm>
            <a:prstGeom prst="line">
              <a:avLst/>
            </a:prstGeom>
            <a:noFill/>
            <a:ln w="0" cap="sq">
              <a:solidFill>
                <a:schemeClr val="tx1"/>
              </a:solidFill>
              <a:miter lim="800000"/>
              <a:headEnd/>
              <a:tailEnd/>
            </a:ln>
            <a:effectLst/>
          </p:spPr>
          <p:txBody>
            <a:bodyPr/>
            <a:lstStyle/>
            <a:p>
              <a:endParaRPr lang="en-US"/>
            </a:p>
          </p:txBody>
        </p:sp>
        <p:sp>
          <p:nvSpPr>
            <p:cNvPr id="71690" name="Line 10"/>
            <p:cNvSpPr>
              <a:spLocks noChangeShapeType="1"/>
            </p:cNvSpPr>
            <p:nvPr/>
          </p:nvSpPr>
          <p:spPr bwMode="auto">
            <a:xfrm>
              <a:off x="2741" y="3378"/>
              <a:ext cx="96" cy="1"/>
            </a:xfrm>
            <a:prstGeom prst="line">
              <a:avLst/>
            </a:prstGeom>
            <a:noFill/>
            <a:ln w="0" cap="sq">
              <a:solidFill>
                <a:schemeClr val="tx1"/>
              </a:solidFill>
              <a:miter lim="800000"/>
              <a:headEnd/>
              <a:tailEnd/>
            </a:ln>
            <a:effectLst/>
          </p:spPr>
          <p:txBody>
            <a:bodyPr/>
            <a:lstStyle/>
            <a:p>
              <a:endParaRPr lang="en-US"/>
            </a:p>
          </p:txBody>
        </p:sp>
        <p:sp>
          <p:nvSpPr>
            <p:cNvPr id="71691" name="Line 11"/>
            <p:cNvSpPr>
              <a:spLocks noChangeShapeType="1"/>
            </p:cNvSpPr>
            <p:nvPr/>
          </p:nvSpPr>
          <p:spPr bwMode="auto">
            <a:xfrm>
              <a:off x="2741" y="3162"/>
              <a:ext cx="96" cy="1"/>
            </a:xfrm>
            <a:prstGeom prst="line">
              <a:avLst/>
            </a:prstGeom>
            <a:noFill/>
            <a:ln w="0" cap="sq">
              <a:solidFill>
                <a:schemeClr val="tx1"/>
              </a:solidFill>
              <a:miter lim="800000"/>
              <a:headEnd/>
              <a:tailEnd/>
            </a:ln>
            <a:effectLst/>
          </p:spPr>
          <p:txBody>
            <a:bodyPr/>
            <a:lstStyle/>
            <a:p>
              <a:endParaRPr lang="en-US"/>
            </a:p>
          </p:txBody>
        </p:sp>
        <p:sp>
          <p:nvSpPr>
            <p:cNvPr id="71692" name="Line 12"/>
            <p:cNvSpPr>
              <a:spLocks noChangeShapeType="1"/>
            </p:cNvSpPr>
            <p:nvPr/>
          </p:nvSpPr>
          <p:spPr bwMode="auto">
            <a:xfrm>
              <a:off x="2741" y="2946"/>
              <a:ext cx="96" cy="1"/>
            </a:xfrm>
            <a:prstGeom prst="line">
              <a:avLst/>
            </a:prstGeom>
            <a:noFill/>
            <a:ln w="0" cap="sq">
              <a:solidFill>
                <a:schemeClr val="tx1"/>
              </a:solidFill>
              <a:miter lim="800000"/>
              <a:headEnd/>
              <a:tailEnd/>
            </a:ln>
            <a:effectLst/>
          </p:spPr>
          <p:txBody>
            <a:bodyPr/>
            <a:lstStyle/>
            <a:p>
              <a:endParaRPr lang="en-US"/>
            </a:p>
          </p:txBody>
        </p:sp>
        <p:sp>
          <p:nvSpPr>
            <p:cNvPr id="71693" name="Line 13"/>
            <p:cNvSpPr>
              <a:spLocks noChangeShapeType="1"/>
            </p:cNvSpPr>
            <p:nvPr/>
          </p:nvSpPr>
          <p:spPr bwMode="auto">
            <a:xfrm>
              <a:off x="2741" y="2730"/>
              <a:ext cx="96" cy="1"/>
            </a:xfrm>
            <a:prstGeom prst="line">
              <a:avLst/>
            </a:prstGeom>
            <a:noFill/>
            <a:ln w="0" cap="sq">
              <a:solidFill>
                <a:schemeClr val="tx1"/>
              </a:solidFill>
              <a:miter lim="800000"/>
              <a:headEnd/>
              <a:tailEnd/>
            </a:ln>
            <a:effectLst/>
          </p:spPr>
          <p:txBody>
            <a:bodyPr/>
            <a:lstStyle/>
            <a:p>
              <a:endParaRPr lang="en-US"/>
            </a:p>
          </p:txBody>
        </p:sp>
        <p:sp>
          <p:nvSpPr>
            <p:cNvPr id="71694" name="Line 14"/>
            <p:cNvSpPr>
              <a:spLocks noChangeShapeType="1"/>
            </p:cNvSpPr>
            <p:nvPr/>
          </p:nvSpPr>
          <p:spPr bwMode="auto">
            <a:xfrm>
              <a:off x="2784" y="3810"/>
              <a:ext cx="1962" cy="1"/>
            </a:xfrm>
            <a:prstGeom prst="line">
              <a:avLst/>
            </a:prstGeom>
            <a:noFill/>
            <a:ln w="0" cap="sq">
              <a:solidFill>
                <a:schemeClr val="tx1"/>
              </a:solidFill>
              <a:miter lim="800000"/>
              <a:headEnd/>
              <a:tailEnd/>
            </a:ln>
            <a:effectLst/>
          </p:spPr>
          <p:txBody>
            <a:bodyPr/>
            <a:lstStyle/>
            <a:p>
              <a:endParaRPr lang="en-US"/>
            </a:p>
          </p:txBody>
        </p:sp>
        <p:sp>
          <p:nvSpPr>
            <p:cNvPr id="71695" name="Line 15"/>
            <p:cNvSpPr>
              <a:spLocks noChangeShapeType="1"/>
            </p:cNvSpPr>
            <p:nvPr/>
          </p:nvSpPr>
          <p:spPr bwMode="auto">
            <a:xfrm flipV="1">
              <a:off x="2789" y="3762"/>
              <a:ext cx="1" cy="96"/>
            </a:xfrm>
            <a:prstGeom prst="line">
              <a:avLst/>
            </a:prstGeom>
            <a:noFill/>
            <a:ln w="0" cap="sq">
              <a:solidFill>
                <a:schemeClr val="tx1"/>
              </a:solidFill>
              <a:miter lim="800000"/>
              <a:headEnd/>
              <a:tailEnd/>
            </a:ln>
            <a:effectLst/>
          </p:spPr>
          <p:txBody>
            <a:bodyPr/>
            <a:lstStyle/>
            <a:p>
              <a:endParaRPr lang="en-US"/>
            </a:p>
          </p:txBody>
        </p:sp>
        <p:sp>
          <p:nvSpPr>
            <p:cNvPr id="71696" name="Line 16"/>
            <p:cNvSpPr>
              <a:spLocks noChangeShapeType="1"/>
            </p:cNvSpPr>
            <p:nvPr/>
          </p:nvSpPr>
          <p:spPr bwMode="auto">
            <a:xfrm flipV="1">
              <a:off x="3179" y="3762"/>
              <a:ext cx="1" cy="96"/>
            </a:xfrm>
            <a:prstGeom prst="line">
              <a:avLst/>
            </a:prstGeom>
            <a:noFill/>
            <a:ln w="0" cap="sq">
              <a:solidFill>
                <a:schemeClr val="tx1"/>
              </a:solidFill>
              <a:miter lim="800000"/>
              <a:headEnd/>
              <a:tailEnd/>
            </a:ln>
            <a:effectLst/>
          </p:spPr>
          <p:txBody>
            <a:bodyPr/>
            <a:lstStyle/>
            <a:p>
              <a:endParaRPr lang="en-US"/>
            </a:p>
          </p:txBody>
        </p:sp>
        <p:sp>
          <p:nvSpPr>
            <p:cNvPr id="71697" name="Line 17"/>
            <p:cNvSpPr>
              <a:spLocks noChangeShapeType="1"/>
            </p:cNvSpPr>
            <p:nvPr/>
          </p:nvSpPr>
          <p:spPr bwMode="auto">
            <a:xfrm flipV="1">
              <a:off x="3570" y="3762"/>
              <a:ext cx="1" cy="96"/>
            </a:xfrm>
            <a:prstGeom prst="line">
              <a:avLst/>
            </a:prstGeom>
            <a:noFill/>
            <a:ln w="0" cap="sq">
              <a:solidFill>
                <a:schemeClr val="tx1"/>
              </a:solidFill>
              <a:miter lim="800000"/>
              <a:headEnd/>
              <a:tailEnd/>
            </a:ln>
            <a:effectLst/>
          </p:spPr>
          <p:txBody>
            <a:bodyPr/>
            <a:lstStyle/>
            <a:p>
              <a:endParaRPr lang="en-US"/>
            </a:p>
          </p:txBody>
        </p:sp>
        <p:sp>
          <p:nvSpPr>
            <p:cNvPr id="71698" name="Line 18"/>
            <p:cNvSpPr>
              <a:spLocks noChangeShapeType="1"/>
            </p:cNvSpPr>
            <p:nvPr/>
          </p:nvSpPr>
          <p:spPr bwMode="auto">
            <a:xfrm flipV="1">
              <a:off x="3966" y="3762"/>
              <a:ext cx="1" cy="96"/>
            </a:xfrm>
            <a:prstGeom prst="line">
              <a:avLst/>
            </a:prstGeom>
            <a:noFill/>
            <a:ln w="0" cap="sq">
              <a:solidFill>
                <a:schemeClr val="tx1"/>
              </a:solidFill>
              <a:miter lim="800000"/>
              <a:headEnd/>
              <a:tailEnd/>
            </a:ln>
            <a:effectLst/>
          </p:spPr>
          <p:txBody>
            <a:bodyPr/>
            <a:lstStyle/>
            <a:p>
              <a:endParaRPr lang="en-US"/>
            </a:p>
          </p:txBody>
        </p:sp>
        <p:sp>
          <p:nvSpPr>
            <p:cNvPr id="71699" name="Line 19"/>
            <p:cNvSpPr>
              <a:spLocks noChangeShapeType="1"/>
            </p:cNvSpPr>
            <p:nvPr/>
          </p:nvSpPr>
          <p:spPr bwMode="auto">
            <a:xfrm flipV="1">
              <a:off x="4356" y="3762"/>
              <a:ext cx="1" cy="96"/>
            </a:xfrm>
            <a:prstGeom prst="line">
              <a:avLst/>
            </a:prstGeom>
            <a:noFill/>
            <a:ln w="0" cap="sq">
              <a:solidFill>
                <a:schemeClr val="tx1"/>
              </a:solidFill>
              <a:miter lim="800000"/>
              <a:headEnd/>
              <a:tailEnd/>
            </a:ln>
            <a:effectLst/>
          </p:spPr>
          <p:txBody>
            <a:bodyPr/>
            <a:lstStyle/>
            <a:p>
              <a:endParaRPr lang="en-US"/>
            </a:p>
          </p:txBody>
        </p:sp>
        <p:sp>
          <p:nvSpPr>
            <p:cNvPr id="71700" name="Line 20"/>
            <p:cNvSpPr>
              <a:spLocks noChangeShapeType="1"/>
            </p:cNvSpPr>
            <p:nvPr/>
          </p:nvSpPr>
          <p:spPr bwMode="auto">
            <a:xfrm flipV="1">
              <a:off x="4746" y="3762"/>
              <a:ext cx="1" cy="96"/>
            </a:xfrm>
            <a:prstGeom prst="line">
              <a:avLst/>
            </a:prstGeom>
            <a:noFill/>
            <a:ln w="0" cap="sq">
              <a:solidFill>
                <a:schemeClr val="tx1"/>
              </a:solidFill>
              <a:miter lim="800000"/>
              <a:headEnd/>
              <a:tailEnd/>
            </a:ln>
            <a:effectLst/>
          </p:spPr>
          <p:txBody>
            <a:bodyPr/>
            <a:lstStyle/>
            <a:p>
              <a:endParaRPr lang="en-US"/>
            </a:p>
          </p:txBody>
        </p:sp>
        <p:sp>
          <p:nvSpPr>
            <p:cNvPr id="71701" name="Freeform 21"/>
            <p:cNvSpPr>
              <a:spLocks/>
            </p:cNvSpPr>
            <p:nvPr/>
          </p:nvSpPr>
          <p:spPr bwMode="auto">
            <a:xfrm>
              <a:off x="2789" y="3780"/>
              <a:ext cx="42" cy="30"/>
            </a:xfrm>
            <a:custGeom>
              <a:avLst/>
              <a:gdLst/>
              <a:ahLst/>
              <a:cxnLst>
                <a:cxn ang="0">
                  <a:pos x="0" y="30"/>
                </a:cxn>
                <a:cxn ang="0">
                  <a:pos x="24" y="18"/>
                </a:cxn>
                <a:cxn ang="0">
                  <a:pos x="30" y="12"/>
                </a:cxn>
                <a:cxn ang="0">
                  <a:pos x="42" y="0"/>
                </a:cxn>
              </a:cxnLst>
              <a:rect l="0" t="0" r="r" b="b"/>
              <a:pathLst>
                <a:path w="42" h="30">
                  <a:moveTo>
                    <a:pt x="0" y="30"/>
                  </a:moveTo>
                  <a:lnTo>
                    <a:pt x="24" y="18"/>
                  </a:lnTo>
                  <a:lnTo>
                    <a:pt x="30" y="12"/>
                  </a:lnTo>
                  <a:lnTo>
                    <a:pt x="42" y="0"/>
                  </a:lnTo>
                </a:path>
              </a:pathLst>
            </a:custGeom>
            <a:noFill/>
            <a:ln w="28575">
              <a:solidFill>
                <a:schemeClr val="accent2"/>
              </a:solidFill>
              <a:prstDash val="solid"/>
              <a:round/>
              <a:headEnd/>
              <a:tailEnd/>
            </a:ln>
            <a:effectLst/>
          </p:spPr>
          <p:txBody>
            <a:bodyPr/>
            <a:lstStyle/>
            <a:p>
              <a:endParaRPr lang="en-US"/>
            </a:p>
          </p:txBody>
        </p:sp>
        <p:sp>
          <p:nvSpPr>
            <p:cNvPr id="71702" name="Freeform 22"/>
            <p:cNvSpPr>
              <a:spLocks/>
            </p:cNvSpPr>
            <p:nvPr/>
          </p:nvSpPr>
          <p:spPr bwMode="auto">
            <a:xfrm>
              <a:off x="2831" y="3702"/>
              <a:ext cx="36" cy="78"/>
            </a:xfrm>
            <a:custGeom>
              <a:avLst/>
              <a:gdLst/>
              <a:ahLst/>
              <a:cxnLst>
                <a:cxn ang="0">
                  <a:pos x="0" y="78"/>
                </a:cxn>
                <a:cxn ang="0">
                  <a:pos x="12" y="60"/>
                </a:cxn>
                <a:cxn ang="0">
                  <a:pos x="18" y="42"/>
                </a:cxn>
                <a:cxn ang="0">
                  <a:pos x="36" y="0"/>
                </a:cxn>
              </a:cxnLst>
              <a:rect l="0" t="0" r="r" b="b"/>
              <a:pathLst>
                <a:path w="36" h="78">
                  <a:moveTo>
                    <a:pt x="0" y="78"/>
                  </a:moveTo>
                  <a:lnTo>
                    <a:pt x="12" y="60"/>
                  </a:lnTo>
                  <a:lnTo>
                    <a:pt x="18" y="42"/>
                  </a:lnTo>
                  <a:lnTo>
                    <a:pt x="36" y="0"/>
                  </a:lnTo>
                </a:path>
              </a:pathLst>
            </a:custGeom>
            <a:noFill/>
            <a:ln w="28575">
              <a:solidFill>
                <a:schemeClr val="accent2"/>
              </a:solidFill>
              <a:prstDash val="solid"/>
              <a:round/>
              <a:headEnd/>
              <a:tailEnd/>
            </a:ln>
            <a:effectLst/>
          </p:spPr>
          <p:txBody>
            <a:bodyPr/>
            <a:lstStyle/>
            <a:p>
              <a:endParaRPr lang="en-US"/>
            </a:p>
          </p:txBody>
        </p:sp>
        <p:sp>
          <p:nvSpPr>
            <p:cNvPr id="71703" name="Freeform 23"/>
            <p:cNvSpPr>
              <a:spLocks/>
            </p:cNvSpPr>
            <p:nvPr/>
          </p:nvSpPr>
          <p:spPr bwMode="auto">
            <a:xfrm>
              <a:off x="2867" y="3606"/>
              <a:ext cx="42" cy="96"/>
            </a:xfrm>
            <a:custGeom>
              <a:avLst/>
              <a:gdLst/>
              <a:ahLst/>
              <a:cxnLst>
                <a:cxn ang="0">
                  <a:pos x="0" y="96"/>
                </a:cxn>
                <a:cxn ang="0">
                  <a:pos x="18" y="54"/>
                </a:cxn>
                <a:cxn ang="0">
                  <a:pos x="42" y="0"/>
                </a:cxn>
              </a:cxnLst>
              <a:rect l="0" t="0" r="r" b="b"/>
              <a:pathLst>
                <a:path w="42" h="96">
                  <a:moveTo>
                    <a:pt x="0" y="96"/>
                  </a:moveTo>
                  <a:lnTo>
                    <a:pt x="18" y="54"/>
                  </a:lnTo>
                  <a:lnTo>
                    <a:pt x="42" y="0"/>
                  </a:lnTo>
                </a:path>
              </a:pathLst>
            </a:custGeom>
            <a:noFill/>
            <a:ln w="28575">
              <a:solidFill>
                <a:schemeClr val="accent2"/>
              </a:solidFill>
              <a:prstDash val="solid"/>
              <a:round/>
              <a:headEnd/>
              <a:tailEnd/>
            </a:ln>
            <a:effectLst/>
          </p:spPr>
          <p:txBody>
            <a:bodyPr/>
            <a:lstStyle/>
            <a:p>
              <a:endParaRPr lang="en-US"/>
            </a:p>
          </p:txBody>
        </p:sp>
        <p:sp>
          <p:nvSpPr>
            <p:cNvPr id="71704" name="Freeform 24"/>
            <p:cNvSpPr>
              <a:spLocks/>
            </p:cNvSpPr>
            <p:nvPr/>
          </p:nvSpPr>
          <p:spPr bwMode="auto">
            <a:xfrm>
              <a:off x="2909" y="3474"/>
              <a:ext cx="36" cy="132"/>
            </a:xfrm>
            <a:custGeom>
              <a:avLst/>
              <a:gdLst/>
              <a:ahLst/>
              <a:cxnLst>
                <a:cxn ang="0">
                  <a:pos x="0" y="132"/>
                </a:cxn>
                <a:cxn ang="0">
                  <a:pos x="18" y="72"/>
                </a:cxn>
                <a:cxn ang="0">
                  <a:pos x="36" y="0"/>
                </a:cxn>
              </a:cxnLst>
              <a:rect l="0" t="0" r="r" b="b"/>
              <a:pathLst>
                <a:path w="36" h="132">
                  <a:moveTo>
                    <a:pt x="0" y="132"/>
                  </a:moveTo>
                  <a:lnTo>
                    <a:pt x="18" y="72"/>
                  </a:lnTo>
                  <a:lnTo>
                    <a:pt x="36" y="0"/>
                  </a:lnTo>
                </a:path>
              </a:pathLst>
            </a:custGeom>
            <a:noFill/>
            <a:ln w="28575">
              <a:solidFill>
                <a:schemeClr val="accent2"/>
              </a:solidFill>
              <a:prstDash val="solid"/>
              <a:round/>
              <a:headEnd/>
              <a:tailEnd/>
            </a:ln>
            <a:effectLst/>
          </p:spPr>
          <p:txBody>
            <a:bodyPr/>
            <a:lstStyle/>
            <a:p>
              <a:endParaRPr lang="en-US"/>
            </a:p>
          </p:txBody>
        </p:sp>
        <p:sp>
          <p:nvSpPr>
            <p:cNvPr id="71705" name="Freeform 25"/>
            <p:cNvSpPr>
              <a:spLocks/>
            </p:cNvSpPr>
            <p:nvPr/>
          </p:nvSpPr>
          <p:spPr bwMode="auto">
            <a:xfrm>
              <a:off x="2945" y="3300"/>
              <a:ext cx="42" cy="174"/>
            </a:xfrm>
            <a:custGeom>
              <a:avLst/>
              <a:gdLst/>
              <a:ahLst/>
              <a:cxnLst>
                <a:cxn ang="0">
                  <a:pos x="0" y="174"/>
                </a:cxn>
                <a:cxn ang="0">
                  <a:pos x="18" y="90"/>
                </a:cxn>
                <a:cxn ang="0">
                  <a:pos x="42" y="0"/>
                </a:cxn>
              </a:cxnLst>
              <a:rect l="0" t="0" r="r" b="b"/>
              <a:pathLst>
                <a:path w="42" h="174">
                  <a:moveTo>
                    <a:pt x="0" y="174"/>
                  </a:moveTo>
                  <a:lnTo>
                    <a:pt x="18" y="90"/>
                  </a:lnTo>
                  <a:lnTo>
                    <a:pt x="42" y="0"/>
                  </a:lnTo>
                </a:path>
              </a:pathLst>
            </a:custGeom>
            <a:noFill/>
            <a:ln w="28575">
              <a:solidFill>
                <a:schemeClr val="accent2"/>
              </a:solidFill>
              <a:prstDash val="solid"/>
              <a:round/>
              <a:headEnd/>
              <a:tailEnd/>
            </a:ln>
            <a:effectLst/>
          </p:spPr>
          <p:txBody>
            <a:bodyPr/>
            <a:lstStyle/>
            <a:p>
              <a:endParaRPr lang="en-US"/>
            </a:p>
          </p:txBody>
        </p:sp>
        <p:sp>
          <p:nvSpPr>
            <p:cNvPr id="71706" name="Freeform 26"/>
            <p:cNvSpPr>
              <a:spLocks/>
            </p:cNvSpPr>
            <p:nvPr/>
          </p:nvSpPr>
          <p:spPr bwMode="auto">
            <a:xfrm>
              <a:off x="2987" y="3096"/>
              <a:ext cx="36" cy="204"/>
            </a:xfrm>
            <a:custGeom>
              <a:avLst/>
              <a:gdLst/>
              <a:ahLst/>
              <a:cxnLst>
                <a:cxn ang="0">
                  <a:pos x="0" y="204"/>
                </a:cxn>
                <a:cxn ang="0">
                  <a:pos x="12" y="156"/>
                </a:cxn>
                <a:cxn ang="0">
                  <a:pos x="18" y="102"/>
                </a:cxn>
                <a:cxn ang="0">
                  <a:pos x="24" y="48"/>
                </a:cxn>
                <a:cxn ang="0">
                  <a:pos x="36" y="0"/>
                </a:cxn>
              </a:cxnLst>
              <a:rect l="0" t="0" r="r" b="b"/>
              <a:pathLst>
                <a:path w="36" h="204">
                  <a:moveTo>
                    <a:pt x="0" y="204"/>
                  </a:moveTo>
                  <a:lnTo>
                    <a:pt x="12" y="156"/>
                  </a:lnTo>
                  <a:lnTo>
                    <a:pt x="18" y="102"/>
                  </a:lnTo>
                  <a:lnTo>
                    <a:pt x="24" y="48"/>
                  </a:lnTo>
                  <a:lnTo>
                    <a:pt x="36" y="0"/>
                  </a:lnTo>
                </a:path>
              </a:pathLst>
            </a:custGeom>
            <a:noFill/>
            <a:ln w="28575">
              <a:solidFill>
                <a:schemeClr val="accent2"/>
              </a:solidFill>
              <a:prstDash val="solid"/>
              <a:round/>
              <a:headEnd/>
              <a:tailEnd/>
            </a:ln>
            <a:effectLst/>
          </p:spPr>
          <p:txBody>
            <a:bodyPr/>
            <a:lstStyle/>
            <a:p>
              <a:endParaRPr lang="en-US"/>
            </a:p>
          </p:txBody>
        </p:sp>
        <p:sp>
          <p:nvSpPr>
            <p:cNvPr id="71707" name="Freeform 27"/>
            <p:cNvSpPr>
              <a:spLocks/>
            </p:cNvSpPr>
            <p:nvPr/>
          </p:nvSpPr>
          <p:spPr bwMode="auto">
            <a:xfrm>
              <a:off x="3023" y="2922"/>
              <a:ext cx="42" cy="174"/>
            </a:xfrm>
            <a:custGeom>
              <a:avLst/>
              <a:gdLst/>
              <a:ahLst/>
              <a:cxnLst>
                <a:cxn ang="0">
                  <a:pos x="0" y="174"/>
                </a:cxn>
                <a:cxn ang="0">
                  <a:pos x="18" y="84"/>
                </a:cxn>
                <a:cxn ang="0">
                  <a:pos x="30" y="36"/>
                </a:cxn>
                <a:cxn ang="0">
                  <a:pos x="42" y="0"/>
                </a:cxn>
              </a:cxnLst>
              <a:rect l="0" t="0" r="r" b="b"/>
              <a:pathLst>
                <a:path w="42" h="174">
                  <a:moveTo>
                    <a:pt x="0" y="174"/>
                  </a:moveTo>
                  <a:lnTo>
                    <a:pt x="18" y="84"/>
                  </a:lnTo>
                  <a:lnTo>
                    <a:pt x="30" y="36"/>
                  </a:lnTo>
                  <a:lnTo>
                    <a:pt x="42" y="0"/>
                  </a:lnTo>
                </a:path>
              </a:pathLst>
            </a:custGeom>
            <a:noFill/>
            <a:ln w="28575">
              <a:solidFill>
                <a:schemeClr val="accent2"/>
              </a:solidFill>
              <a:prstDash val="solid"/>
              <a:round/>
              <a:headEnd/>
              <a:tailEnd/>
            </a:ln>
            <a:effectLst/>
          </p:spPr>
          <p:txBody>
            <a:bodyPr/>
            <a:lstStyle/>
            <a:p>
              <a:endParaRPr lang="en-US"/>
            </a:p>
          </p:txBody>
        </p:sp>
        <p:sp>
          <p:nvSpPr>
            <p:cNvPr id="71708" name="Freeform 28"/>
            <p:cNvSpPr>
              <a:spLocks/>
            </p:cNvSpPr>
            <p:nvPr/>
          </p:nvSpPr>
          <p:spPr bwMode="auto">
            <a:xfrm>
              <a:off x="3065" y="2808"/>
              <a:ext cx="36" cy="114"/>
            </a:xfrm>
            <a:custGeom>
              <a:avLst/>
              <a:gdLst/>
              <a:ahLst/>
              <a:cxnLst>
                <a:cxn ang="0">
                  <a:pos x="0" y="114"/>
                </a:cxn>
                <a:cxn ang="0">
                  <a:pos x="18" y="48"/>
                </a:cxn>
                <a:cxn ang="0">
                  <a:pos x="36" y="0"/>
                </a:cxn>
              </a:cxnLst>
              <a:rect l="0" t="0" r="r" b="b"/>
              <a:pathLst>
                <a:path w="36" h="114">
                  <a:moveTo>
                    <a:pt x="0" y="114"/>
                  </a:moveTo>
                  <a:lnTo>
                    <a:pt x="18" y="48"/>
                  </a:lnTo>
                  <a:lnTo>
                    <a:pt x="36" y="0"/>
                  </a:lnTo>
                </a:path>
              </a:pathLst>
            </a:custGeom>
            <a:noFill/>
            <a:ln w="28575">
              <a:solidFill>
                <a:schemeClr val="accent2"/>
              </a:solidFill>
              <a:prstDash val="solid"/>
              <a:round/>
              <a:headEnd/>
              <a:tailEnd/>
            </a:ln>
            <a:effectLst/>
          </p:spPr>
          <p:txBody>
            <a:bodyPr/>
            <a:lstStyle/>
            <a:p>
              <a:endParaRPr lang="en-US"/>
            </a:p>
          </p:txBody>
        </p:sp>
        <p:sp>
          <p:nvSpPr>
            <p:cNvPr id="71709" name="Freeform 29"/>
            <p:cNvSpPr>
              <a:spLocks/>
            </p:cNvSpPr>
            <p:nvPr/>
          </p:nvSpPr>
          <p:spPr bwMode="auto">
            <a:xfrm>
              <a:off x="3101" y="2742"/>
              <a:ext cx="42" cy="66"/>
            </a:xfrm>
            <a:custGeom>
              <a:avLst/>
              <a:gdLst/>
              <a:ahLst/>
              <a:cxnLst>
                <a:cxn ang="0">
                  <a:pos x="0" y="66"/>
                </a:cxn>
                <a:cxn ang="0">
                  <a:pos x="18" y="24"/>
                </a:cxn>
                <a:cxn ang="0">
                  <a:pos x="42" y="0"/>
                </a:cxn>
              </a:cxnLst>
              <a:rect l="0" t="0" r="r" b="b"/>
              <a:pathLst>
                <a:path w="42" h="66">
                  <a:moveTo>
                    <a:pt x="0" y="66"/>
                  </a:moveTo>
                  <a:lnTo>
                    <a:pt x="18" y="24"/>
                  </a:lnTo>
                  <a:lnTo>
                    <a:pt x="42" y="0"/>
                  </a:lnTo>
                </a:path>
              </a:pathLst>
            </a:custGeom>
            <a:noFill/>
            <a:ln w="28575">
              <a:solidFill>
                <a:schemeClr val="accent2"/>
              </a:solidFill>
              <a:prstDash val="solid"/>
              <a:round/>
              <a:headEnd/>
              <a:tailEnd/>
            </a:ln>
            <a:effectLst/>
          </p:spPr>
          <p:txBody>
            <a:bodyPr/>
            <a:lstStyle/>
            <a:p>
              <a:endParaRPr lang="en-US"/>
            </a:p>
          </p:txBody>
        </p:sp>
        <p:sp>
          <p:nvSpPr>
            <p:cNvPr id="71710" name="Freeform 30"/>
            <p:cNvSpPr>
              <a:spLocks/>
            </p:cNvSpPr>
            <p:nvPr/>
          </p:nvSpPr>
          <p:spPr bwMode="auto">
            <a:xfrm>
              <a:off x="3143" y="2730"/>
              <a:ext cx="36" cy="12"/>
            </a:xfrm>
            <a:custGeom>
              <a:avLst/>
              <a:gdLst/>
              <a:ahLst/>
              <a:cxnLst>
                <a:cxn ang="0">
                  <a:pos x="0" y="12"/>
                </a:cxn>
                <a:cxn ang="0">
                  <a:pos x="12" y="6"/>
                </a:cxn>
                <a:cxn ang="0">
                  <a:pos x="18" y="0"/>
                </a:cxn>
                <a:cxn ang="0">
                  <a:pos x="36" y="0"/>
                </a:cxn>
              </a:cxnLst>
              <a:rect l="0" t="0" r="r" b="b"/>
              <a:pathLst>
                <a:path w="36" h="12">
                  <a:moveTo>
                    <a:pt x="0" y="12"/>
                  </a:moveTo>
                  <a:lnTo>
                    <a:pt x="12" y="6"/>
                  </a:lnTo>
                  <a:lnTo>
                    <a:pt x="18" y="0"/>
                  </a:lnTo>
                  <a:lnTo>
                    <a:pt x="36" y="0"/>
                  </a:lnTo>
                </a:path>
              </a:pathLst>
            </a:custGeom>
            <a:noFill/>
            <a:ln w="28575">
              <a:solidFill>
                <a:schemeClr val="accent2"/>
              </a:solidFill>
              <a:prstDash val="solid"/>
              <a:round/>
              <a:headEnd/>
              <a:tailEnd/>
            </a:ln>
            <a:effectLst/>
          </p:spPr>
          <p:txBody>
            <a:bodyPr/>
            <a:lstStyle/>
            <a:p>
              <a:endParaRPr lang="en-US"/>
            </a:p>
          </p:txBody>
        </p:sp>
        <p:sp>
          <p:nvSpPr>
            <p:cNvPr id="71711" name="Freeform 31"/>
            <p:cNvSpPr>
              <a:spLocks/>
            </p:cNvSpPr>
            <p:nvPr/>
          </p:nvSpPr>
          <p:spPr bwMode="auto">
            <a:xfrm>
              <a:off x="3179" y="2730"/>
              <a:ext cx="42" cy="12"/>
            </a:xfrm>
            <a:custGeom>
              <a:avLst/>
              <a:gdLst/>
              <a:ahLst/>
              <a:cxnLst>
                <a:cxn ang="0">
                  <a:pos x="0" y="0"/>
                </a:cxn>
                <a:cxn ang="0">
                  <a:pos x="18" y="0"/>
                </a:cxn>
                <a:cxn ang="0">
                  <a:pos x="30" y="6"/>
                </a:cxn>
                <a:cxn ang="0">
                  <a:pos x="42" y="12"/>
                </a:cxn>
              </a:cxnLst>
              <a:rect l="0" t="0" r="r" b="b"/>
              <a:pathLst>
                <a:path w="42" h="12">
                  <a:moveTo>
                    <a:pt x="0" y="0"/>
                  </a:moveTo>
                  <a:lnTo>
                    <a:pt x="18" y="0"/>
                  </a:lnTo>
                  <a:lnTo>
                    <a:pt x="30" y="6"/>
                  </a:lnTo>
                  <a:lnTo>
                    <a:pt x="42" y="12"/>
                  </a:lnTo>
                </a:path>
              </a:pathLst>
            </a:custGeom>
            <a:noFill/>
            <a:ln w="28575">
              <a:solidFill>
                <a:schemeClr val="accent2"/>
              </a:solidFill>
              <a:prstDash val="solid"/>
              <a:round/>
              <a:headEnd/>
              <a:tailEnd/>
            </a:ln>
            <a:effectLst/>
          </p:spPr>
          <p:txBody>
            <a:bodyPr/>
            <a:lstStyle/>
            <a:p>
              <a:endParaRPr lang="en-US"/>
            </a:p>
          </p:txBody>
        </p:sp>
        <p:sp>
          <p:nvSpPr>
            <p:cNvPr id="71712" name="Freeform 32"/>
            <p:cNvSpPr>
              <a:spLocks/>
            </p:cNvSpPr>
            <p:nvPr/>
          </p:nvSpPr>
          <p:spPr bwMode="auto">
            <a:xfrm>
              <a:off x="3221" y="2742"/>
              <a:ext cx="36" cy="66"/>
            </a:xfrm>
            <a:custGeom>
              <a:avLst/>
              <a:gdLst/>
              <a:ahLst/>
              <a:cxnLst>
                <a:cxn ang="0">
                  <a:pos x="0" y="0"/>
                </a:cxn>
                <a:cxn ang="0">
                  <a:pos x="12" y="12"/>
                </a:cxn>
                <a:cxn ang="0">
                  <a:pos x="18" y="30"/>
                </a:cxn>
                <a:cxn ang="0">
                  <a:pos x="36" y="66"/>
                </a:cxn>
              </a:cxnLst>
              <a:rect l="0" t="0" r="r" b="b"/>
              <a:pathLst>
                <a:path w="36" h="66">
                  <a:moveTo>
                    <a:pt x="0" y="0"/>
                  </a:moveTo>
                  <a:lnTo>
                    <a:pt x="12" y="12"/>
                  </a:lnTo>
                  <a:lnTo>
                    <a:pt x="18" y="30"/>
                  </a:lnTo>
                  <a:lnTo>
                    <a:pt x="36" y="66"/>
                  </a:lnTo>
                </a:path>
              </a:pathLst>
            </a:custGeom>
            <a:noFill/>
            <a:ln w="28575">
              <a:solidFill>
                <a:schemeClr val="accent2"/>
              </a:solidFill>
              <a:prstDash val="solid"/>
              <a:round/>
              <a:headEnd/>
              <a:tailEnd/>
            </a:ln>
            <a:effectLst/>
          </p:spPr>
          <p:txBody>
            <a:bodyPr/>
            <a:lstStyle/>
            <a:p>
              <a:endParaRPr lang="en-US"/>
            </a:p>
          </p:txBody>
        </p:sp>
        <p:sp>
          <p:nvSpPr>
            <p:cNvPr id="71713" name="Freeform 33"/>
            <p:cNvSpPr>
              <a:spLocks/>
            </p:cNvSpPr>
            <p:nvPr/>
          </p:nvSpPr>
          <p:spPr bwMode="auto">
            <a:xfrm>
              <a:off x="3257" y="2808"/>
              <a:ext cx="43" cy="72"/>
            </a:xfrm>
            <a:custGeom>
              <a:avLst/>
              <a:gdLst/>
              <a:ahLst/>
              <a:cxnLst>
                <a:cxn ang="0">
                  <a:pos x="0" y="0"/>
                </a:cxn>
                <a:cxn ang="0">
                  <a:pos x="18" y="36"/>
                </a:cxn>
                <a:cxn ang="0">
                  <a:pos x="43" y="72"/>
                </a:cxn>
              </a:cxnLst>
              <a:rect l="0" t="0" r="r" b="b"/>
              <a:pathLst>
                <a:path w="43" h="72">
                  <a:moveTo>
                    <a:pt x="0" y="0"/>
                  </a:moveTo>
                  <a:lnTo>
                    <a:pt x="18" y="36"/>
                  </a:lnTo>
                  <a:lnTo>
                    <a:pt x="43" y="72"/>
                  </a:lnTo>
                </a:path>
              </a:pathLst>
            </a:custGeom>
            <a:noFill/>
            <a:ln w="28575">
              <a:solidFill>
                <a:schemeClr val="accent2"/>
              </a:solidFill>
              <a:prstDash val="solid"/>
              <a:round/>
              <a:headEnd/>
              <a:tailEnd/>
            </a:ln>
            <a:effectLst/>
          </p:spPr>
          <p:txBody>
            <a:bodyPr/>
            <a:lstStyle/>
            <a:p>
              <a:endParaRPr lang="en-US"/>
            </a:p>
          </p:txBody>
        </p:sp>
        <p:sp>
          <p:nvSpPr>
            <p:cNvPr id="71714" name="Line 34"/>
            <p:cNvSpPr>
              <a:spLocks noChangeShapeType="1"/>
            </p:cNvSpPr>
            <p:nvPr/>
          </p:nvSpPr>
          <p:spPr bwMode="auto">
            <a:xfrm>
              <a:off x="3300" y="2880"/>
              <a:ext cx="36" cy="90"/>
            </a:xfrm>
            <a:prstGeom prst="line">
              <a:avLst/>
            </a:prstGeom>
            <a:noFill/>
            <a:ln w="28575">
              <a:solidFill>
                <a:schemeClr val="accent2"/>
              </a:solidFill>
              <a:round/>
              <a:headEnd/>
              <a:tailEnd/>
            </a:ln>
            <a:effectLst/>
          </p:spPr>
          <p:txBody>
            <a:bodyPr/>
            <a:lstStyle/>
            <a:p>
              <a:endParaRPr lang="en-US"/>
            </a:p>
          </p:txBody>
        </p:sp>
        <p:sp>
          <p:nvSpPr>
            <p:cNvPr id="71715" name="Freeform 35"/>
            <p:cNvSpPr>
              <a:spLocks/>
            </p:cNvSpPr>
            <p:nvPr/>
          </p:nvSpPr>
          <p:spPr bwMode="auto">
            <a:xfrm>
              <a:off x="3336" y="2970"/>
              <a:ext cx="42" cy="108"/>
            </a:xfrm>
            <a:custGeom>
              <a:avLst/>
              <a:gdLst/>
              <a:ahLst/>
              <a:cxnLst>
                <a:cxn ang="0">
                  <a:pos x="0" y="0"/>
                </a:cxn>
                <a:cxn ang="0">
                  <a:pos x="18" y="54"/>
                </a:cxn>
                <a:cxn ang="0">
                  <a:pos x="42" y="108"/>
                </a:cxn>
              </a:cxnLst>
              <a:rect l="0" t="0" r="r" b="b"/>
              <a:pathLst>
                <a:path w="42" h="108">
                  <a:moveTo>
                    <a:pt x="0" y="0"/>
                  </a:moveTo>
                  <a:lnTo>
                    <a:pt x="18" y="54"/>
                  </a:lnTo>
                  <a:lnTo>
                    <a:pt x="42" y="108"/>
                  </a:lnTo>
                </a:path>
              </a:pathLst>
            </a:custGeom>
            <a:noFill/>
            <a:ln w="28575">
              <a:solidFill>
                <a:schemeClr val="accent2"/>
              </a:solidFill>
              <a:prstDash val="solid"/>
              <a:round/>
              <a:headEnd/>
              <a:tailEnd/>
            </a:ln>
            <a:effectLst/>
          </p:spPr>
          <p:txBody>
            <a:bodyPr/>
            <a:lstStyle/>
            <a:p>
              <a:endParaRPr lang="en-US"/>
            </a:p>
          </p:txBody>
        </p:sp>
        <p:sp>
          <p:nvSpPr>
            <p:cNvPr id="71716" name="Freeform 36"/>
            <p:cNvSpPr>
              <a:spLocks/>
            </p:cNvSpPr>
            <p:nvPr/>
          </p:nvSpPr>
          <p:spPr bwMode="auto">
            <a:xfrm>
              <a:off x="3378" y="3078"/>
              <a:ext cx="36" cy="126"/>
            </a:xfrm>
            <a:custGeom>
              <a:avLst/>
              <a:gdLst/>
              <a:ahLst/>
              <a:cxnLst>
                <a:cxn ang="0">
                  <a:pos x="0" y="0"/>
                </a:cxn>
                <a:cxn ang="0">
                  <a:pos x="18" y="60"/>
                </a:cxn>
                <a:cxn ang="0">
                  <a:pos x="36" y="126"/>
                </a:cxn>
              </a:cxnLst>
              <a:rect l="0" t="0" r="r" b="b"/>
              <a:pathLst>
                <a:path w="36" h="126">
                  <a:moveTo>
                    <a:pt x="0" y="0"/>
                  </a:moveTo>
                  <a:lnTo>
                    <a:pt x="18" y="60"/>
                  </a:lnTo>
                  <a:lnTo>
                    <a:pt x="36" y="126"/>
                  </a:lnTo>
                </a:path>
              </a:pathLst>
            </a:custGeom>
            <a:noFill/>
            <a:ln w="28575">
              <a:solidFill>
                <a:schemeClr val="accent2"/>
              </a:solidFill>
              <a:prstDash val="solid"/>
              <a:round/>
              <a:headEnd/>
              <a:tailEnd/>
            </a:ln>
            <a:effectLst/>
          </p:spPr>
          <p:txBody>
            <a:bodyPr/>
            <a:lstStyle/>
            <a:p>
              <a:endParaRPr lang="en-US"/>
            </a:p>
          </p:txBody>
        </p:sp>
        <p:sp>
          <p:nvSpPr>
            <p:cNvPr id="71717" name="Freeform 37"/>
            <p:cNvSpPr>
              <a:spLocks/>
            </p:cNvSpPr>
            <p:nvPr/>
          </p:nvSpPr>
          <p:spPr bwMode="auto">
            <a:xfrm>
              <a:off x="3414" y="3204"/>
              <a:ext cx="42" cy="108"/>
            </a:xfrm>
            <a:custGeom>
              <a:avLst/>
              <a:gdLst/>
              <a:ahLst/>
              <a:cxnLst>
                <a:cxn ang="0">
                  <a:pos x="0" y="0"/>
                </a:cxn>
                <a:cxn ang="0">
                  <a:pos x="18" y="60"/>
                </a:cxn>
                <a:cxn ang="0">
                  <a:pos x="42" y="108"/>
                </a:cxn>
              </a:cxnLst>
              <a:rect l="0" t="0" r="r" b="b"/>
              <a:pathLst>
                <a:path w="42" h="108">
                  <a:moveTo>
                    <a:pt x="0" y="0"/>
                  </a:moveTo>
                  <a:lnTo>
                    <a:pt x="18" y="60"/>
                  </a:lnTo>
                  <a:lnTo>
                    <a:pt x="42" y="108"/>
                  </a:lnTo>
                </a:path>
              </a:pathLst>
            </a:custGeom>
            <a:noFill/>
            <a:ln w="28575">
              <a:solidFill>
                <a:schemeClr val="accent2"/>
              </a:solidFill>
              <a:prstDash val="solid"/>
              <a:round/>
              <a:headEnd/>
              <a:tailEnd/>
            </a:ln>
            <a:effectLst/>
          </p:spPr>
          <p:txBody>
            <a:bodyPr/>
            <a:lstStyle/>
            <a:p>
              <a:endParaRPr lang="en-US"/>
            </a:p>
          </p:txBody>
        </p:sp>
        <p:sp>
          <p:nvSpPr>
            <p:cNvPr id="71718" name="Freeform 38"/>
            <p:cNvSpPr>
              <a:spLocks/>
            </p:cNvSpPr>
            <p:nvPr/>
          </p:nvSpPr>
          <p:spPr bwMode="auto">
            <a:xfrm>
              <a:off x="3456" y="3312"/>
              <a:ext cx="36" cy="78"/>
            </a:xfrm>
            <a:custGeom>
              <a:avLst/>
              <a:gdLst/>
              <a:ahLst/>
              <a:cxnLst>
                <a:cxn ang="0">
                  <a:pos x="0" y="0"/>
                </a:cxn>
                <a:cxn ang="0">
                  <a:pos x="18" y="42"/>
                </a:cxn>
                <a:cxn ang="0">
                  <a:pos x="36" y="78"/>
                </a:cxn>
              </a:cxnLst>
              <a:rect l="0" t="0" r="r" b="b"/>
              <a:pathLst>
                <a:path w="36" h="78">
                  <a:moveTo>
                    <a:pt x="0" y="0"/>
                  </a:moveTo>
                  <a:lnTo>
                    <a:pt x="18" y="42"/>
                  </a:lnTo>
                  <a:lnTo>
                    <a:pt x="36" y="78"/>
                  </a:lnTo>
                </a:path>
              </a:pathLst>
            </a:custGeom>
            <a:noFill/>
            <a:ln w="28575">
              <a:solidFill>
                <a:schemeClr val="accent2"/>
              </a:solidFill>
              <a:prstDash val="solid"/>
              <a:round/>
              <a:headEnd/>
              <a:tailEnd/>
            </a:ln>
            <a:effectLst/>
          </p:spPr>
          <p:txBody>
            <a:bodyPr/>
            <a:lstStyle/>
            <a:p>
              <a:endParaRPr lang="en-US"/>
            </a:p>
          </p:txBody>
        </p:sp>
        <p:sp>
          <p:nvSpPr>
            <p:cNvPr id="71719" name="Freeform 39"/>
            <p:cNvSpPr>
              <a:spLocks/>
            </p:cNvSpPr>
            <p:nvPr/>
          </p:nvSpPr>
          <p:spPr bwMode="auto">
            <a:xfrm>
              <a:off x="3492" y="3390"/>
              <a:ext cx="42" cy="66"/>
            </a:xfrm>
            <a:custGeom>
              <a:avLst/>
              <a:gdLst/>
              <a:ahLst/>
              <a:cxnLst>
                <a:cxn ang="0">
                  <a:pos x="0" y="0"/>
                </a:cxn>
                <a:cxn ang="0">
                  <a:pos x="18" y="36"/>
                </a:cxn>
                <a:cxn ang="0">
                  <a:pos x="42" y="66"/>
                </a:cxn>
              </a:cxnLst>
              <a:rect l="0" t="0" r="r" b="b"/>
              <a:pathLst>
                <a:path w="42" h="66">
                  <a:moveTo>
                    <a:pt x="0" y="0"/>
                  </a:moveTo>
                  <a:lnTo>
                    <a:pt x="18" y="36"/>
                  </a:lnTo>
                  <a:lnTo>
                    <a:pt x="42" y="66"/>
                  </a:lnTo>
                </a:path>
              </a:pathLst>
            </a:custGeom>
            <a:noFill/>
            <a:ln w="28575">
              <a:solidFill>
                <a:schemeClr val="accent2"/>
              </a:solidFill>
              <a:prstDash val="solid"/>
              <a:round/>
              <a:headEnd/>
              <a:tailEnd/>
            </a:ln>
            <a:effectLst/>
          </p:spPr>
          <p:txBody>
            <a:bodyPr/>
            <a:lstStyle/>
            <a:p>
              <a:endParaRPr lang="en-US"/>
            </a:p>
          </p:txBody>
        </p:sp>
        <p:sp>
          <p:nvSpPr>
            <p:cNvPr id="71720" name="Freeform 40"/>
            <p:cNvSpPr>
              <a:spLocks/>
            </p:cNvSpPr>
            <p:nvPr/>
          </p:nvSpPr>
          <p:spPr bwMode="auto">
            <a:xfrm>
              <a:off x="3534" y="3456"/>
              <a:ext cx="36" cy="54"/>
            </a:xfrm>
            <a:custGeom>
              <a:avLst/>
              <a:gdLst/>
              <a:ahLst/>
              <a:cxnLst>
                <a:cxn ang="0">
                  <a:pos x="0" y="0"/>
                </a:cxn>
                <a:cxn ang="0">
                  <a:pos x="18" y="24"/>
                </a:cxn>
                <a:cxn ang="0">
                  <a:pos x="24" y="42"/>
                </a:cxn>
                <a:cxn ang="0">
                  <a:pos x="36" y="54"/>
                </a:cxn>
              </a:cxnLst>
              <a:rect l="0" t="0" r="r" b="b"/>
              <a:pathLst>
                <a:path w="36" h="54">
                  <a:moveTo>
                    <a:pt x="0" y="0"/>
                  </a:moveTo>
                  <a:lnTo>
                    <a:pt x="18" y="24"/>
                  </a:lnTo>
                  <a:lnTo>
                    <a:pt x="24" y="42"/>
                  </a:lnTo>
                  <a:lnTo>
                    <a:pt x="36" y="54"/>
                  </a:lnTo>
                </a:path>
              </a:pathLst>
            </a:custGeom>
            <a:noFill/>
            <a:ln w="28575">
              <a:solidFill>
                <a:schemeClr val="accent2"/>
              </a:solidFill>
              <a:prstDash val="solid"/>
              <a:round/>
              <a:headEnd/>
              <a:tailEnd/>
            </a:ln>
            <a:effectLst/>
          </p:spPr>
          <p:txBody>
            <a:bodyPr/>
            <a:lstStyle/>
            <a:p>
              <a:endParaRPr lang="en-US"/>
            </a:p>
          </p:txBody>
        </p:sp>
        <p:sp>
          <p:nvSpPr>
            <p:cNvPr id="71721" name="Freeform 41"/>
            <p:cNvSpPr>
              <a:spLocks/>
            </p:cNvSpPr>
            <p:nvPr/>
          </p:nvSpPr>
          <p:spPr bwMode="auto">
            <a:xfrm>
              <a:off x="3570" y="3510"/>
              <a:ext cx="78" cy="78"/>
            </a:xfrm>
            <a:custGeom>
              <a:avLst/>
              <a:gdLst/>
              <a:ahLst/>
              <a:cxnLst>
                <a:cxn ang="0">
                  <a:pos x="0" y="0"/>
                </a:cxn>
                <a:cxn ang="0">
                  <a:pos x="18" y="18"/>
                </a:cxn>
                <a:cxn ang="0">
                  <a:pos x="36" y="36"/>
                </a:cxn>
                <a:cxn ang="0">
                  <a:pos x="78" y="78"/>
                </a:cxn>
              </a:cxnLst>
              <a:rect l="0" t="0" r="r" b="b"/>
              <a:pathLst>
                <a:path w="78" h="78">
                  <a:moveTo>
                    <a:pt x="0" y="0"/>
                  </a:moveTo>
                  <a:lnTo>
                    <a:pt x="18" y="18"/>
                  </a:lnTo>
                  <a:lnTo>
                    <a:pt x="36" y="36"/>
                  </a:lnTo>
                  <a:lnTo>
                    <a:pt x="78" y="78"/>
                  </a:lnTo>
                </a:path>
              </a:pathLst>
            </a:custGeom>
            <a:noFill/>
            <a:ln w="28575">
              <a:solidFill>
                <a:schemeClr val="accent2"/>
              </a:solidFill>
              <a:prstDash val="solid"/>
              <a:round/>
              <a:headEnd/>
              <a:tailEnd/>
            </a:ln>
            <a:effectLst/>
          </p:spPr>
          <p:txBody>
            <a:bodyPr/>
            <a:lstStyle/>
            <a:p>
              <a:endParaRPr lang="en-US"/>
            </a:p>
          </p:txBody>
        </p:sp>
        <p:sp>
          <p:nvSpPr>
            <p:cNvPr id="71722" name="Freeform 42"/>
            <p:cNvSpPr>
              <a:spLocks/>
            </p:cNvSpPr>
            <p:nvPr/>
          </p:nvSpPr>
          <p:spPr bwMode="auto">
            <a:xfrm>
              <a:off x="3648" y="3588"/>
              <a:ext cx="78" cy="66"/>
            </a:xfrm>
            <a:custGeom>
              <a:avLst/>
              <a:gdLst/>
              <a:ahLst/>
              <a:cxnLst>
                <a:cxn ang="0">
                  <a:pos x="0" y="0"/>
                </a:cxn>
                <a:cxn ang="0">
                  <a:pos x="36" y="36"/>
                </a:cxn>
                <a:cxn ang="0">
                  <a:pos x="78" y="66"/>
                </a:cxn>
              </a:cxnLst>
              <a:rect l="0" t="0" r="r" b="b"/>
              <a:pathLst>
                <a:path w="78" h="66">
                  <a:moveTo>
                    <a:pt x="0" y="0"/>
                  </a:moveTo>
                  <a:lnTo>
                    <a:pt x="36" y="36"/>
                  </a:lnTo>
                  <a:lnTo>
                    <a:pt x="78" y="66"/>
                  </a:lnTo>
                </a:path>
              </a:pathLst>
            </a:custGeom>
            <a:noFill/>
            <a:ln w="28575">
              <a:solidFill>
                <a:schemeClr val="accent2"/>
              </a:solidFill>
              <a:prstDash val="solid"/>
              <a:round/>
              <a:headEnd/>
              <a:tailEnd/>
            </a:ln>
            <a:effectLst/>
          </p:spPr>
          <p:txBody>
            <a:bodyPr/>
            <a:lstStyle/>
            <a:p>
              <a:endParaRPr lang="en-US"/>
            </a:p>
          </p:txBody>
        </p:sp>
        <p:sp>
          <p:nvSpPr>
            <p:cNvPr id="71723" name="Freeform 43"/>
            <p:cNvSpPr>
              <a:spLocks/>
            </p:cNvSpPr>
            <p:nvPr/>
          </p:nvSpPr>
          <p:spPr bwMode="auto">
            <a:xfrm>
              <a:off x="3726" y="3654"/>
              <a:ext cx="84" cy="42"/>
            </a:xfrm>
            <a:custGeom>
              <a:avLst/>
              <a:gdLst/>
              <a:ahLst/>
              <a:cxnLst>
                <a:cxn ang="0">
                  <a:pos x="0" y="0"/>
                </a:cxn>
                <a:cxn ang="0">
                  <a:pos x="42" y="24"/>
                </a:cxn>
                <a:cxn ang="0">
                  <a:pos x="84" y="42"/>
                </a:cxn>
              </a:cxnLst>
              <a:rect l="0" t="0" r="r" b="b"/>
              <a:pathLst>
                <a:path w="84" h="42">
                  <a:moveTo>
                    <a:pt x="0" y="0"/>
                  </a:moveTo>
                  <a:lnTo>
                    <a:pt x="42" y="24"/>
                  </a:lnTo>
                  <a:lnTo>
                    <a:pt x="84" y="42"/>
                  </a:lnTo>
                </a:path>
              </a:pathLst>
            </a:custGeom>
            <a:noFill/>
            <a:ln w="28575">
              <a:solidFill>
                <a:schemeClr val="accent2"/>
              </a:solidFill>
              <a:prstDash val="solid"/>
              <a:round/>
              <a:headEnd/>
              <a:tailEnd/>
            </a:ln>
            <a:effectLst/>
          </p:spPr>
          <p:txBody>
            <a:bodyPr/>
            <a:lstStyle/>
            <a:p>
              <a:endParaRPr lang="en-US"/>
            </a:p>
          </p:txBody>
        </p:sp>
        <p:sp>
          <p:nvSpPr>
            <p:cNvPr id="71724" name="Line 44"/>
            <p:cNvSpPr>
              <a:spLocks noChangeShapeType="1"/>
            </p:cNvSpPr>
            <p:nvPr/>
          </p:nvSpPr>
          <p:spPr bwMode="auto">
            <a:xfrm>
              <a:off x="3810" y="3696"/>
              <a:ext cx="78" cy="30"/>
            </a:xfrm>
            <a:prstGeom prst="line">
              <a:avLst/>
            </a:prstGeom>
            <a:noFill/>
            <a:ln w="28575">
              <a:solidFill>
                <a:schemeClr val="accent2"/>
              </a:solidFill>
              <a:round/>
              <a:headEnd/>
              <a:tailEnd/>
            </a:ln>
            <a:effectLst/>
          </p:spPr>
          <p:txBody>
            <a:bodyPr/>
            <a:lstStyle/>
            <a:p>
              <a:endParaRPr lang="en-US"/>
            </a:p>
          </p:txBody>
        </p:sp>
        <p:sp>
          <p:nvSpPr>
            <p:cNvPr id="71725" name="Line 45"/>
            <p:cNvSpPr>
              <a:spLocks noChangeShapeType="1"/>
            </p:cNvSpPr>
            <p:nvPr/>
          </p:nvSpPr>
          <p:spPr bwMode="auto">
            <a:xfrm>
              <a:off x="3888" y="3726"/>
              <a:ext cx="78" cy="24"/>
            </a:xfrm>
            <a:prstGeom prst="line">
              <a:avLst/>
            </a:prstGeom>
            <a:noFill/>
            <a:ln w="28575">
              <a:solidFill>
                <a:schemeClr val="accent2"/>
              </a:solidFill>
              <a:round/>
              <a:headEnd/>
              <a:tailEnd/>
            </a:ln>
            <a:effectLst/>
          </p:spPr>
          <p:txBody>
            <a:bodyPr/>
            <a:lstStyle/>
            <a:p>
              <a:endParaRPr lang="en-US"/>
            </a:p>
          </p:txBody>
        </p:sp>
        <p:sp>
          <p:nvSpPr>
            <p:cNvPr id="71726" name="Line 46"/>
            <p:cNvSpPr>
              <a:spLocks noChangeShapeType="1"/>
            </p:cNvSpPr>
            <p:nvPr/>
          </p:nvSpPr>
          <p:spPr bwMode="auto">
            <a:xfrm>
              <a:off x="3966" y="3750"/>
              <a:ext cx="78" cy="18"/>
            </a:xfrm>
            <a:prstGeom prst="line">
              <a:avLst/>
            </a:prstGeom>
            <a:noFill/>
            <a:ln w="28575">
              <a:solidFill>
                <a:schemeClr val="accent2"/>
              </a:solidFill>
              <a:round/>
              <a:headEnd/>
              <a:tailEnd/>
            </a:ln>
            <a:effectLst/>
          </p:spPr>
          <p:txBody>
            <a:bodyPr/>
            <a:lstStyle/>
            <a:p>
              <a:endParaRPr lang="en-US"/>
            </a:p>
          </p:txBody>
        </p:sp>
        <p:sp>
          <p:nvSpPr>
            <p:cNvPr id="71727" name="Line 47"/>
            <p:cNvSpPr>
              <a:spLocks noChangeShapeType="1"/>
            </p:cNvSpPr>
            <p:nvPr/>
          </p:nvSpPr>
          <p:spPr bwMode="auto">
            <a:xfrm>
              <a:off x="4044" y="3768"/>
              <a:ext cx="78" cy="12"/>
            </a:xfrm>
            <a:prstGeom prst="line">
              <a:avLst/>
            </a:prstGeom>
            <a:noFill/>
            <a:ln w="28575">
              <a:solidFill>
                <a:schemeClr val="accent2"/>
              </a:solidFill>
              <a:round/>
              <a:headEnd/>
              <a:tailEnd/>
            </a:ln>
            <a:effectLst/>
          </p:spPr>
          <p:txBody>
            <a:bodyPr/>
            <a:lstStyle/>
            <a:p>
              <a:endParaRPr lang="en-US"/>
            </a:p>
          </p:txBody>
        </p:sp>
        <p:sp>
          <p:nvSpPr>
            <p:cNvPr id="71728" name="Line 48"/>
            <p:cNvSpPr>
              <a:spLocks noChangeShapeType="1"/>
            </p:cNvSpPr>
            <p:nvPr/>
          </p:nvSpPr>
          <p:spPr bwMode="auto">
            <a:xfrm>
              <a:off x="4122" y="3780"/>
              <a:ext cx="78" cy="6"/>
            </a:xfrm>
            <a:prstGeom prst="line">
              <a:avLst/>
            </a:prstGeom>
            <a:noFill/>
            <a:ln w="28575">
              <a:solidFill>
                <a:schemeClr val="accent2"/>
              </a:solidFill>
              <a:round/>
              <a:headEnd/>
              <a:tailEnd/>
            </a:ln>
            <a:effectLst/>
          </p:spPr>
          <p:txBody>
            <a:bodyPr/>
            <a:lstStyle/>
            <a:p>
              <a:endParaRPr lang="en-US"/>
            </a:p>
          </p:txBody>
        </p:sp>
        <p:sp>
          <p:nvSpPr>
            <p:cNvPr id="71729" name="Line 49"/>
            <p:cNvSpPr>
              <a:spLocks noChangeShapeType="1"/>
            </p:cNvSpPr>
            <p:nvPr/>
          </p:nvSpPr>
          <p:spPr bwMode="auto">
            <a:xfrm>
              <a:off x="4200" y="3786"/>
              <a:ext cx="78" cy="6"/>
            </a:xfrm>
            <a:prstGeom prst="line">
              <a:avLst/>
            </a:prstGeom>
            <a:noFill/>
            <a:ln w="28575">
              <a:solidFill>
                <a:schemeClr val="accent2"/>
              </a:solidFill>
              <a:round/>
              <a:headEnd/>
              <a:tailEnd/>
            </a:ln>
            <a:effectLst/>
          </p:spPr>
          <p:txBody>
            <a:bodyPr/>
            <a:lstStyle/>
            <a:p>
              <a:endParaRPr lang="en-US"/>
            </a:p>
          </p:txBody>
        </p:sp>
        <p:sp>
          <p:nvSpPr>
            <p:cNvPr id="71730" name="Freeform 50"/>
            <p:cNvSpPr>
              <a:spLocks/>
            </p:cNvSpPr>
            <p:nvPr/>
          </p:nvSpPr>
          <p:spPr bwMode="auto">
            <a:xfrm>
              <a:off x="4278" y="3792"/>
              <a:ext cx="78" cy="6"/>
            </a:xfrm>
            <a:custGeom>
              <a:avLst/>
              <a:gdLst/>
              <a:ahLst/>
              <a:cxnLst>
                <a:cxn ang="0">
                  <a:pos x="0" y="0"/>
                </a:cxn>
                <a:cxn ang="0">
                  <a:pos x="30" y="0"/>
                </a:cxn>
                <a:cxn ang="0">
                  <a:pos x="54" y="6"/>
                </a:cxn>
                <a:cxn ang="0">
                  <a:pos x="78" y="6"/>
                </a:cxn>
              </a:cxnLst>
              <a:rect l="0" t="0" r="r" b="b"/>
              <a:pathLst>
                <a:path w="78" h="6">
                  <a:moveTo>
                    <a:pt x="0" y="0"/>
                  </a:moveTo>
                  <a:lnTo>
                    <a:pt x="30" y="0"/>
                  </a:lnTo>
                  <a:lnTo>
                    <a:pt x="54" y="6"/>
                  </a:lnTo>
                  <a:lnTo>
                    <a:pt x="78" y="6"/>
                  </a:lnTo>
                </a:path>
              </a:pathLst>
            </a:custGeom>
            <a:noFill/>
            <a:ln w="28575">
              <a:solidFill>
                <a:schemeClr val="accent2"/>
              </a:solidFill>
              <a:prstDash val="solid"/>
              <a:round/>
              <a:headEnd/>
              <a:tailEnd/>
            </a:ln>
            <a:effectLst/>
          </p:spPr>
          <p:txBody>
            <a:bodyPr/>
            <a:lstStyle/>
            <a:p>
              <a:endParaRPr lang="en-US"/>
            </a:p>
          </p:txBody>
        </p:sp>
        <p:sp>
          <p:nvSpPr>
            <p:cNvPr id="71731" name="Freeform 51"/>
            <p:cNvSpPr>
              <a:spLocks/>
            </p:cNvSpPr>
            <p:nvPr/>
          </p:nvSpPr>
          <p:spPr bwMode="auto">
            <a:xfrm>
              <a:off x="4356" y="3798"/>
              <a:ext cx="192" cy="6"/>
            </a:xfrm>
            <a:custGeom>
              <a:avLst/>
              <a:gdLst/>
              <a:ahLst/>
              <a:cxnLst>
                <a:cxn ang="0">
                  <a:pos x="0" y="0"/>
                </a:cxn>
                <a:cxn ang="0">
                  <a:pos x="42" y="0"/>
                </a:cxn>
                <a:cxn ang="0">
                  <a:pos x="90" y="0"/>
                </a:cxn>
                <a:cxn ang="0">
                  <a:pos x="138" y="6"/>
                </a:cxn>
                <a:cxn ang="0">
                  <a:pos x="192" y="6"/>
                </a:cxn>
              </a:cxnLst>
              <a:rect l="0" t="0" r="r" b="b"/>
              <a:pathLst>
                <a:path w="192" h="6">
                  <a:moveTo>
                    <a:pt x="0" y="0"/>
                  </a:moveTo>
                  <a:lnTo>
                    <a:pt x="42" y="0"/>
                  </a:lnTo>
                  <a:lnTo>
                    <a:pt x="90" y="0"/>
                  </a:lnTo>
                  <a:lnTo>
                    <a:pt x="138" y="6"/>
                  </a:lnTo>
                  <a:lnTo>
                    <a:pt x="192" y="6"/>
                  </a:lnTo>
                </a:path>
              </a:pathLst>
            </a:custGeom>
            <a:noFill/>
            <a:ln w="28575">
              <a:solidFill>
                <a:schemeClr val="accent2"/>
              </a:solidFill>
              <a:prstDash val="solid"/>
              <a:round/>
              <a:headEnd/>
              <a:tailEnd/>
            </a:ln>
            <a:effectLst/>
          </p:spPr>
          <p:txBody>
            <a:bodyPr/>
            <a:lstStyle/>
            <a:p>
              <a:endParaRPr lang="en-US"/>
            </a:p>
          </p:txBody>
        </p:sp>
        <p:sp>
          <p:nvSpPr>
            <p:cNvPr id="71732" name="Line 52"/>
            <p:cNvSpPr>
              <a:spLocks noChangeShapeType="1"/>
            </p:cNvSpPr>
            <p:nvPr/>
          </p:nvSpPr>
          <p:spPr bwMode="auto">
            <a:xfrm>
              <a:off x="4560" y="3792"/>
              <a:ext cx="186" cy="18"/>
            </a:xfrm>
            <a:prstGeom prst="line">
              <a:avLst/>
            </a:prstGeom>
            <a:noFill/>
            <a:ln w="28575">
              <a:solidFill>
                <a:schemeClr val="accent2"/>
              </a:solidFill>
              <a:round/>
              <a:headEnd/>
              <a:tailEnd/>
            </a:ln>
            <a:effectLst/>
          </p:spPr>
          <p:txBody>
            <a:bodyPr/>
            <a:lstStyle/>
            <a:p>
              <a:endParaRPr lang="en-US"/>
            </a:p>
          </p:txBody>
        </p:sp>
        <p:sp>
          <p:nvSpPr>
            <p:cNvPr id="71733" name="Rectangle 53"/>
            <p:cNvSpPr>
              <a:spLocks noChangeArrowheads="1"/>
            </p:cNvSpPr>
            <p:nvPr/>
          </p:nvSpPr>
          <p:spPr bwMode="auto">
            <a:xfrm>
              <a:off x="2351" y="3738"/>
              <a:ext cx="324" cy="173"/>
            </a:xfrm>
            <a:prstGeom prst="rect">
              <a:avLst/>
            </a:prstGeom>
            <a:noFill/>
            <a:ln w="9525">
              <a:noFill/>
              <a:miter lim="800000"/>
              <a:headEnd/>
              <a:tailEnd/>
            </a:ln>
            <a:effectLst/>
          </p:spPr>
          <p:txBody>
            <a:bodyPr wrap="none" lIns="0" tIns="0" rIns="0" bIns="0">
              <a:spAutoFit/>
            </a:bodyPr>
            <a:lstStyle/>
            <a:p>
              <a:r>
                <a:rPr lang="en-US" sz="1800"/>
                <a:t>0.000</a:t>
              </a:r>
              <a:endParaRPr lang="en-US" sz="2400"/>
            </a:p>
          </p:txBody>
        </p:sp>
        <p:sp>
          <p:nvSpPr>
            <p:cNvPr id="71734" name="Rectangle 54"/>
            <p:cNvSpPr>
              <a:spLocks noChangeArrowheads="1"/>
            </p:cNvSpPr>
            <p:nvPr/>
          </p:nvSpPr>
          <p:spPr bwMode="auto">
            <a:xfrm>
              <a:off x="2351" y="3522"/>
              <a:ext cx="324" cy="173"/>
            </a:xfrm>
            <a:prstGeom prst="rect">
              <a:avLst/>
            </a:prstGeom>
            <a:noFill/>
            <a:ln w="9525">
              <a:noFill/>
              <a:miter lim="800000"/>
              <a:headEnd/>
              <a:tailEnd/>
            </a:ln>
            <a:effectLst/>
          </p:spPr>
          <p:txBody>
            <a:bodyPr wrap="none" lIns="0" tIns="0" rIns="0" bIns="0">
              <a:spAutoFit/>
            </a:bodyPr>
            <a:lstStyle/>
            <a:p>
              <a:r>
                <a:rPr lang="en-US" sz="1800"/>
                <a:t>0.200</a:t>
              </a:r>
              <a:endParaRPr lang="en-US" sz="2400"/>
            </a:p>
          </p:txBody>
        </p:sp>
        <p:sp>
          <p:nvSpPr>
            <p:cNvPr id="71735" name="Rectangle 55"/>
            <p:cNvSpPr>
              <a:spLocks noChangeArrowheads="1"/>
            </p:cNvSpPr>
            <p:nvPr/>
          </p:nvSpPr>
          <p:spPr bwMode="auto">
            <a:xfrm>
              <a:off x="2351" y="3306"/>
              <a:ext cx="324" cy="173"/>
            </a:xfrm>
            <a:prstGeom prst="rect">
              <a:avLst/>
            </a:prstGeom>
            <a:noFill/>
            <a:ln w="9525">
              <a:noFill/>
              <a:miter lim="800000"/>
              <a:headEnd/>
              <a:tailEnd/>
            </a:ln>
            <a:effectLst/>
          </p:spPr>
          <p:txBody>
            <a:bodyPr wrap="none" lIns="0" tIns="0" rIns="0" bIns="0">
              <a:spAutoFit/>
            </a:bodyPr>
            <a:lstStyle/>
            <a:p>
              <a:r>
                <a:rPr lang="en-US" sz="1800"/>
                <a:t>0.400</a:t>
              </a:r>
              <a:endParaRPr lang="en-US" sz="2400"/>
            </a:p>
          </p:txBody>
        </p:sp>
        <p:sp>
          <p:nvSpPr>
            <p:cNvPr id="71736" name="Rectangle 56"/>
            <p:cNvSpPr>
              <a:spLocks noChangeArrowheads="1"/>
            </p:cNvSpPr>
            <p:nvPr/>
          </p:nvSpPr>
          <p:spPr bwMode="auto">
            <a:xfrm>
              <a:off x="2351" y="3090"/>
              <a:ext cx="324" cy="173"/>
            </a:xfrm>
            <a:prstGeom prst="rect">
              <a:avLst/>
            </a:prstGeom>
            <a:noFill/>
            <a:ln w="9525">
              <a:noFill/>
              <a:miter lim="800000"/>
              <a:headEnd/>
              <a:tailEnd/>
            </a:ln>
            <a:effectLst/>
          </p:spPr>
          <p:txBody>
            <a:bodyPr wrap="none" lIns="0" tIns="0" rIns="0" bIns="0">
              <a:spAutoFit/>
            </a:bodyPr>
            <a:lstStyle/>
            <a:p>
              <a:r>
                <a:rPr lang="en-US" sz="1800"/>
                <a:t>0.600</a:t>
              </a:r>
              <a:endParaRPr lang="en-US" sz="2400"/>
            </a:p>
          </p:txBody>
        </p:sp>
        <p:sp>
          <p:nvSpPr>
            <p:cNvPr id="71737" name="Rectangle 57"/>
            <p:cNvSpPr>
              <a:spLocks noChangeArrowheads="1"/>
            </p:cNvSpPr>
            <p:nvPr/>
          </p:nvSpPr>
          <p:spPr bwMode="auto">
            <a:xfrm>
              <a:off x="2351" y="2874"/>
              <a:ext cx="324" cy="173"/>
            </a:xfrm>
            <a:prstGeom prst="rect">
              <a:avLst/>
            </a:prstGeom>
            <a:noFill/>
            <a:ln w="9525">
              <a:noFill/>
              <a:miter lim="800000"/>
              <a:headEnd/>
              <a:tailEnd/>
            </a:ln>
            <a:effectLst/>
          </p:spPr>
          <p:txBody>
            <a:bodyPr wrap="none" lIns="0" tIns="0" rIns="0" bIns="0">
              <a:spAutoFit/>
            </a:bodyPr>
            <a:lstStyle/>
            <a:p>
              <a:r>
                <a:rPr lang="en-US" sz="1800"/>
                <a:t>0.800</a:t>
              </a:r>
              <a:endParaRPr lang="en-US" sz="2400"/>
            </a:p>
          </p:txBody>
        </p:sp>
        <p:sp>
          <p:nvSpPr>
            <p:cNvPr id="71738" name="Rectangle 58"/>
            <p:cNvSpPr>
              <a:spLocks noChangeArrowheads="1"/>
            </p:cNvSpPr>
            <p:nvPr/>
          </p:nvSpPr>
          <p:spPr bwMode="auto">
            <a:xfrm>
              <a:off x="2351" y="2658"/>
              <a:ext cx="324" cy="173"/>
            </a:xfrm>
            <a:prstGeom prst="rect">
              <a:avLst/>
            </a:prstGeom>
            <a:noFill/>
            <a:ln w="9525">
              <a:noFill/>
              <a:miter lim="800000"/>
              <a:headEnd/>
              <a:tailEnd/>
            </a:ln>
            <a:effectLst/>
          </p:spPr>
          <p:txBody>
            <a:bodyPr wrap="none" lIns="0" tIns="0" rIns="0" bIns="0">
              <a:spAutoFit/>
            </a:bodyPr>
            <a:lstStyle/>
            <a:p>
              <a:r>
                <a:rPr lang="en-US" sz="1800"/>
                <a:t>1.000</a:t>
              </a:r>
              <a:endParaRPr lang="en-US" sz="2400"/>
            </a:p>
          </p:txBody>
        </p:sp>
        <p:sp>
          <p:nvSpPr>
            <p:cNvPr id="71739" name="Rectangle 59"/>
            <p:cNvSpPr>
              <a:spLocks noChangeArrowheads="1"/>
            </p:cNvSpPr>
            <p:nvPr/>
          </p:nvSpPr>
          <p:spPr bwMode="auto">
            <a:xfrm>
              <a:off x="2753" y="3960"/>
              <a:ext cx="72" cy="173"/>
            </a:xfrm>
            <a:prstGeom prst="rect">
              <a:avLst/>
            </a:prstGeom>
            <a:noFill/>
            <a:ln w="9525">
              <a:noFill/>
              <a:miter lim="800000"/>
              <a:headEnd/>
              <a:tailEnd/>
            </a:ln>
            <a:effectLst/>
          </p:spPr>
          <p:txBody>
            <a:bodyPr wrap="none" lIns="0" tIns="0" rIns="0" bIns="0">
              <a:spAutoFit/>
            </a:bodyPr>
            <a:lstStyle/>
            <a:p>
              <a:r>
                <a:rPr lang="en-US" sz="1800"/>
                <a:t>0</a:t>
              </a:r>
              <a:endParaRPr lang="en-US" sz="2400"/>
            </a:p>
          </p:txBody>
        </p:sp>
        <p:sp>
          <p:nvSpPr>
            <p:cNvPr id="71740" name="Rectangle 60"/>
            <p:cNvSpPr>
              <a:spLocks noChangeArrowheads="1"/>
            </p:cNvSpPr>
            <p:nvPr/>
          </p:nvSpPr>
          <p:spPr bwMode="auto">
            <a:xfrm>
              <a:off x="3143" y="3960"/>
              <a:ext cx="72" cy="173"/>
            </a:xfrm>
            <a:prstGeom prst="rect">
              <a:avLst/>
            </a:prstGeom>
            <a:noFill/>
            <a:ln w="9525">
              <a:noFill/>
              <a:miter lim="800000"/>
              <a:headEnd/>
              <a:tailEnd/>
            </a:ln>
            <a:effectLst/>
          </p:spPr>
          <p:txBody>
            <a:bodyPr wrap="none" lIns="0" tIns="0" rIns="0" bIns="0">
              <a:spAutoFit/>
            </a:bodyPr>
            <a:lstStyle/>
            <a:p>
              <a:r>
                <a:rPr lang="en-US" sz="1800"/>
                <a:t>1</a:t>
              </a:r>
              <a:endParaRPr lang="en-US" sz="2400"/>
            </a:p>
          </p:txBody>
        </p:sp>
        <p:sp>
          <p:nvSpPr>
            <p:cNvPr id="71741" name="Rectangle 61"/>
            <p:cNvSpPr>
              <a:spLocks noChangeArrowheads="1"/>
            </p:cNvSpPr>
            <p:nvPr/>
          </p:nvSpPr>
          <p:spPr bwMode="auto">
            <a:xfrm>
              <a:off x="3534" y="3960"/>
              <a:ext cx="72" cy="173"/>
            </a:xfrm>
            <a:prstGeom prst="rect">
              <a:avLst/>
            </a:prstGeom>
            <a:noFill/>
            <a:ln w="9525">
              <a:noFill/>
              <a:miter lim="800000"/>
              <a:headEnd/>
              <a:tailEnd/>
            </a:ln>
            <a:effectLst/>
          </p:spPr>
          <p:txBody>
            <a:bodyPr wrap="none" lIns="0" tIns="0" rIns="0" bIns="0">
              <a:spAutoFit/>
            </a:bodyPr>
            <a:lstStyle/>
            <a:p>
              <a:r>
                <a:rPr lang="en-US" sz="1800"/>
                <a:t>2</a:t>
              </a:r>
              <a:endParaRPr lang="en-US" sz="2400"/>
            </a:p>
          </p:txBody>
        </p:sp>
        <p:sp>
          <p:nvSpPr>
            <p:cNvPr id="71742" name="Rectangle 62"/>
            <p:cNvSpPr>
              <a:spLocks noChangeArrowheads="1"/>
            </p:cNvSpPr>
            <p:nvPr/>
          </p:nvSpPr>
          <p:spPr bwMode="auto">
            <a:xfrm>
              <a:off x="3930" y="3960"/>
              <a:ext cx="72" cy="173"/>
            </a:xfrm>
            <a:prstGeom prst="rect">
              <a:avLst/>
            </a:prstGeom>
            <a:noFill/>
            <a:ln w="9525">
              <a:noFill/>
              <a:miter lim="800000"/>
              <a:headEnd/>
              <a:tailEnd/>
            </a:ln>
            <a:effectLst/>
          </p:spPr>
          <p:txBody>
            <a:bodyPr wrap="none" lIns="0" tIns="0" rIns="0" bIns="0">
              <a:spAutoFit/>
            </a:bodyPr>
            <a:lstStyle/>
            <a:p>
              <a:r>
                <a:rPr lang="en-US" sz="1800"/>
                <a:t>3</a:t>
              </a:r>
              <a:endParaRPr lang="en-US" sz="2400"/>
            </a:p>
          </p:txBody>
        </p:sp>
        <p:sp>
          <p:nvSpPr>
            <p:cNvPr id="71743" name="Rectangle 63"/>
            <p:cNvSpPr>
              <a:spLocks noChangeArrowheads="1"/>
            </p:cNvSpPr>
            <p:nvPr/>
          </p:nvSpPr>
          <p:spPr bwMode="auto">
            <a:xfrm>
              <a:off x="4320" y="3960"/>
              <a:ext cx="72" cy="173"/>
            </a:xfrm>
            <a:prstGeom prst="rect">
              <a:avLst/>
            </a:prstGeom>
            <a:noFill/>
            <a:ln w="9525">
              <a:noFill/>
              <a:miter lim="800000"/>
              <a:headEnd/>
              <a:tailEnd/>
            </a:ln>
            <a:effectLst/>
          </p:spPr>
          <p:txBody>
            <a:bodyPr wrap="none" lIns="0" tIns="0" rIns="0" bIns="0">
              <a:spAutoFit/>
            </a:bodyPr>
            <a:lstStyle/>
            <a:p>
              <a:r>
                <a:rPr lang="en-US" sz="1800"/>
                <a:t>4</a:t>
              </a:r>
              <a:endParaRPr lang="en-US" sz="2400"/>
            </a:p>
          </p:txBody>
        </p:sp>
        <p:sp>
          <p:nvSpPr>
            <p:cNvPr id="71744" name="Rectangle 64"/>
            <p:cNvSpPr>
              <a:spLocks noChangeArrowheads="1"/>
            </p:cNvSpPr>
            <p:nvPr/>
          </p:nvSpPr>
          <p:spPr bwMode="auto">
            <a:xfrm>
              <a:off x="4710" y="3960"/>
              <a:ext cx="72" cy="173"/>
            </a:xfrm>
            <a:prstGeom prst="rect">
              <a:avLst/>
            </a:prstGeom>
            <a:noFill/>
            <a:ln w="9525">
              <a:noFill/>
              <a:miter lim="800000"/>
              <a:headEnd/>
              <a:tailEnd/>
            </a:ln>
            <a:effectLst/>
          </p:spPr>
          <p:txBody>
            <a:bodyPr wrap="none" lIns="0" tIns="0" rIns="0" bIns="0">
              <a:spAutoFit/>
            </a:bodyPr>
            <a:lstStyle/>
            <a:p>
              <a:r>
                <a:rPr lang="en-US" sz="1800"/>
                <a:t>5</a:t>
              </a:r>
              <a:endParaRPr lang="en-US" sz="2400"/>
            </a:p>
          </p:txBody>
        </p:sp>
        <p:sp>
          <p:nvSpPr>
            <p:cNvPr id="71745" name="Rectangle 65"/>
            <p:cNvSpPr>
              <a:spLocks noChangeArrowheads="1"/>
            </p:cNvSpPr>
            <p:nvPr/>
          </p:nvSpPr>
          <p:spPr bwMode="auto">
            <a:xfrm>
              <a:off x="3672" y="4218"/>
              <a:ext cx="192" cy="173"/>
            </a:xfrm>
            <a:prstGeom prst="rect">
              <a:avLst/>
            </a:prstGeom>
            <a:noFill/>
            <a:ln w="9525">
              <a:noFill/>
              <a:miter lim="800000"/>
              <a:headEnd/>
              <a:tailEnd/>
            </a:ln>
            <a:effectLst/>
          </p:spPr>
          <p:txBody>
            <a:bodyPr wrap="none" lIns="0" tIns="0" rIns="0" bIns="0">
              <a:spAutoFit/>
            </a:bodyPr>
            <a:lstStyle/>
            <a:p>
              <a:r>
                <a:rPr lang="en-US" sz="1800"/>
                <a:t>t/tp</a:t>
              </a:r>
              <a:endParaRPr lang="en-US" sz="2400"/>
            </a:p>
          </p:txBody>
        </p:sp>
        <p:sp>
          <p:nvSpPr>
            <p:cNvPr id="71746" name="Rectangle 66"/>
            <p:cNvSpPr>
              <a:spLocks noChangeArrowheads="1"/>
            </p:cNvSpPr>
            <p:nvPr/>
          </p:nvSpPr>
          <p:spPr bwMode="auto">
            <a:xfrm rot="16200000">
              <a:off x="2073" y="3169"/>
              <a:ext cx="320" cy="173"/>
            </a:xfrm>
            <a:prstGeom prst="rect">
              <a:avLst/>
            </a:prstGeom>
            <a:noFill/>
            <a:ln w="9525">
              <a:noFill/>
              <a:miter lim="800000"/>
              <a:headEnd/>
              <a:tailEnd/>
            </a:ln>
            <a:effectLst/>
          </p:spPr>
          <p:txBody>
            <a:bodyPr wrap="none" lIns="0" tIns="0" rIns="0" bIns="0">
              <a:spAutoFit/>
            </a:bodyPr>
            <a:lstStyle/>
            <a:p>
              <a:r>
                <a:rPr lang="en-US" sz="1800"/>
                <a:t>Q/Qp</a:t>
              </a:r>
              <a:endParaRPr lang="en-US" sz="2400"/>
            </a:p>
          </p:txBody>
        </p:sp>
      </p:grpSp>
      <p:sp>
        <p:nvSpPr>
          <p:cNvPr id="71747" name="Text Box 67"/>
          <p:cNvSpPr txBox="1">
            <a:spLocks noChangeArrowheads="1"/>
          </p:cNvSpPr>
          <p:nvPr/>
        </p:nvSpPr>
        <p:spPr bwMode="auto">
          <a:xfrm>
            <a:off x="0" y="6218238"/>
            <a:ext cx="5419725" cy="457200"/>
          </a:xfrm>
          <a:prstGeom prst="rect">
            <a:avLst/>
          </a:prstGeom>
          <a:noFill/>
          <a:ln w="12700">
            <a:noFill/>
            <a:miter lim="800000"/>
            <a:headEnd type="none" w="lg" len="med"/>
            <a:tailEnd type="none" w="lg" len="med"/>
          </a:ln>
          <a:effectLst/>
        </p:spPr>
        <p:txBody>
          <a:bodyPr wrap="none" anchor="ctr">
            <a:spAutoFit/>
          </a:bodyPr>
          <a:lstStyle/>
          <a:p>
            <a:r>
              <a:rPr lang="en-US" sz="2400"/>
              <a:t>* Natural Resources Conservation Service </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noFill/>
          <a:ln/>
          <a:effectLst/>
        </p:spPr>
        <p:txBody>
          <a:bodyPr lIns="90488" tIns="44450" rIns="90488" bIns="44450" anchor="b"/>
          <a:lstStyle/>
          <a:p>
            <a:r>
              <a:rPr lang="en-US"/>
              <a:t>NRCS Dimensionless Unit Hydrograph</a:t>
            </a:r>
          </a:p>
        </p:txBody>
      </p:sp>
      <p:sp>
        <p:nvSpPr>
          <p:cNvPr id="72707" name="Rectangle 3"/>
          <p:cNvSpPr>
            <a:spLocks noGrp="1" noChangeArrowheads="1"/>
          </p:cNvSpPr>
          <p:nvPr>
            <p:ph type="body" idx="1"/>
          </p:nvPr>
        </p:nvSpPr>
        <p:spPr>
          <a:xfrm>
            <a:off x="203200" y="1981200"/>
            <a:ext cx="5829300" cy="4191000"/>
          </a:xfrm>
          <a:noFill/>
          <a:ln/>
        </p:spPr>
        <p:txBody>
          <a:bodyPr lIns="90488" tIns="44450" rIns="90488" bIns="44450"/>
          <a:lstStyle/>
          <a:p>
            <a:pPr marL="457200" indent="-457200">
              <a:lnSpc>
                <a:spcPct val="90000"/>
              </a:lnSpc>
              <a:buFont typeface="Wingdings" pitchFamily="2" charset="2"/>
              <a:buNone/>
            </a:pPr>
            <a:r>
              <a:rPr lang="en-US" sz="2400"/>
              <a:t>t</a:t>
            </a:r>
            <a:r>
              <a:rPr lang="en-US" sz="2400" baseline="-25000"/>
              <a:t>p</a:t>
            </a:r>
            <a:r>
              <a:rPr lang="en-US" sz="2400"/>
              <a:t>	 the time from the beginning of the rainfall to peak discharge [hr]</a:t>
            </a:r>
          </a:p>
          <a:p>
            <a:pPr marL="457200" indent="-457200">
              <a:lnSpc>
                <a:spcPct val="90000"/>
              </a:lnSpc>
              <a:buFont typeface="Wingdings" pitchFamily="2" charset="2"/>
              <a:buNone/>
            </a:pPr>
            <a:r>
              <a:rPr lang="en-US" sz="2400"/>
              <a:t>t</a:t>
            </a:r>
            <a:r>
              <a:rPr lang="en-US" sz="2400" baseline="-25000"/>
              <a:t>l</a:t>
            </a:r>
            <a:r>
              <a:rPr lang="en-US" sz="2400"/>
              <a:t>	the lag time from the centroid of </a:t>
            </a:r>
            <a:br>
              <a:rPr lang="en-US" sz="2400"/>
            </a:br>
            <a:r>
              <a:rPr lang="en-US" sz="2400"/>
              <a:t>rainfall to peak discharge [hr]</a:t>
            </a:r>
          </a:p>
          <a:p>
            <a:pPr marL="457200" indent="-457200">
              <a:lnSpc>
                <a:spcPct val="90000"/>
              </a:lnSpc>
              <a:buFont typeface="Wingdings" pitchFamily="2" charset="2"/>
              <a:buNone/>
            </a:pPr>
            <a:r>
              <a:rPr lang="en-US" sz="2400"/>
              <a:t>D	the duration of rainfall [hr] (D &lt; 0.25 t</a:t>
            </a:r>
            <a:r>
              <a:rPr lang="en-US" sz="2400" baseline="-25000"/>
              <a:t>l</a:t>
            </a:r>
            <a:r>
              <a:rPr lang="en-US" sz="2400"/>
              <a:t>)  (use sequence of storms of short duration)</a:t>
            </a:r>
          </a:p>
          <a:p>
            <a:pPr marL="457200" indent="-457200">
              <a:lnSpc>
                <a:spcPct val="90000"/>
              </a:lnSpc>
              <a:buFont typeface="Wingdings" pitchFamily="2" charset="2"/>
              <a:buNone/>
            </a:pPr>
            <a:r>
              <a:rPr lang="en-US" sz="2400"/>
              <a:t>Q</a:t>
            </a:r>
            <a:r>
              <a:rPr lang="en-US" sz="2400" baseline="-25000"/>
              <a:t>p</a:t>
            </a:r>
            <a:r>
              <a:rPr lang="en-US" sz="2400"/>
              <a:t>	peak discharge [cfs]</a:t>
            </a:r>
          </a:p>
          <a:p>
            <a:pPr marL="457200" indent="-457200">
              <a:lnSpc>
                <a:spcPct val="90000"/>
              </a:lnSpc>
              <a:buFont typeface="Wingdings" pitchFamily="2" charset="2"/>
              <a:buNone/>
            </a:pPr>
            <a:r>
              <a:rPr lang="en-US" sz="2400"/>
              <a:t>A	drainage area [mi</a:t>
            </a:r>
            <a:r>
              <a:rPr lang="en-US" sz="2400" baseline="30000"/>
              <a:t>2</a:t>
            </a:r>
            <a:r>
              <a:rPr lang="en-US" sz="2400"/>
              <a:t>]</a:t>
            </a:r>
          </a:p>
          <a:p>
            <a:pPr marL="457200" indent="-457200">
              <a:lnSpc>
                <a:spcPct val="90000"/>
              </a:lnSpc>
              <a:buFont typeface="Wingdings" pitchFamily="2" charset="2"/>
              <a:buNone/>
            </a:pPr>
            <a:r>
              <a:rPr lang="en-US" sz="2400"/>
              <a:t>L	length to watershed divide in feet</a:t>
            </a:r>
          </a:p>
          <a:p>
            <a:pPr marL="457200" indent="-457200">
              <a:lnSpc>
                <a:spcPct val="90000"/>
              </a:lnSpc>
              <a:buFont typeface="Wingdings" pitchFamily="2" charset="2"/>
              <a:buNone/>
            </a:pPr>
            <a:r>
              <a:rPr lang="en-US" sz="2400"/>
              <a:t>S	average watershed slope</a:t>
            </a:r>
          </a:p>
          <a:p>
            <a:pPr marL="457200" indent="-457200">
              <a:lnSpc>
                <a:spcPct val="90000"/>
              </a:lnSpc>
              <a:buFont typeface="Wingdings" pitchFamily="2" charset="2"/>
              <a:buNone/>
            </a:pPr>
            <a:r>
              <a:rPr lang="en-US" sz="2400"/>
              <a:t>CN	NRCS curve number </a:t>
            </a:r>
          </a:p>
        </p:txBody>
      </p:sp>
      <p:graphicFrame>
        <p:nvGraphicFramePr>
          <p:cNvPr id="72708" name="Object 4">
            <a:hlinkClick r:id="" action="ppaction://ole?verb=0"/>
          </p:cNvPr>
          <p:cNvGraphicFramePr>
            <a:graphicFrameLocks/>
          </p:cNvGraphicFramePr>
          <p:nvPr/>
        </p:nvGraphicFramePr>
        <p:xfrm>
          <a:off x="6134100" y="3970338"/>
          <a:ext cx="2324100" cy="995362"/>
        </p:xfrm>
        <a:graphic>
          <a:graphicData uri="http://schemas.openxmlformats.org/presentationml/2006/ole">
            <p:oleObj spid="_x0000_s72708" name="Equation" r:id="rId3" imgW="1168200" imgH="507960" progId="Equation.2">
              <p:embed/>
            </p:oleObj>
          </a:graphicData>
        </a:graphic>
      </p:graphicFrame>
      <p:graphicFrame>
        <p:nvGraphicFramePr>
          <p:cNvPr id="72709" name="Object 5">
            <a:hlinkClick r:id="" action="ppaction://ole?verb=0"/>
          </p:cNvPr>
          <p:cNvGraphicFramePr>
            <a:graphicFrameLocks/>
          </p:cNvGraphicFramePr>
          <p:nvPr/>
        </p:nvGraphicFramePr>
        <p:xfrm>
          <a:off x="6197600" y="5307013"/>
          <a:ext cx="2133600" cy="1182687"/>
        </p:xfrm>
        <a:graphic>
          <a:graphicData uri="http://schemas.openxmlformats.org/presentationml/2006/ole">
            <p:oleObj spid="_x0000_s72709" name="Equation" r:id="rId4" imgW="1066680" imgH="596880" progId="Equation.2">
              <p:embed/>
            </p:oleObj>
          </a:graphicData>
        </a:graphic>
      </p:graphicFrame>
      <p:graphicFrame>
        <p:nvGraphicFramePr>
          <p:cNvPr id="72710" name="Object 6">
            <a:hlinkClick r:id="" action="ppaction://ole?verb=0"/>
          </p:cNvPr>
          <p:cNvGraphicFramePr>
            <a:graphicFrameLocks/>
          </p:cNvGraphicFramePr>
          <p:nvPr/>
        </p:nvGraphicFramePr>
        <p:xfrm>
          <a:off x="5119688" y="1765300"/>
          <a:ext cx="3910012" cy="2009775"/>
        </p:xfrm>
        <a:graphic>
          <a:graphicData uri="http://schemas.openxmlformats.org/presentationml/2006/ole">
            <p:oleObj spid="_x0000_s72710" name="Equation" r:id="rId5" imgW="2793960" imgH="1447560" progId="Equation.3">
              <p:embed/>
            </p:oleObj>
          </a:graphicData>
        </a:graphic>
      </p:graphicFrame>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noFill/>
          <a:ln/>
          <a:effectLst/>
        </p:spPr>
        <p:txBody>
          <a:bodyPr lIns="90488" tIns="44450" rIns="90488" bIns="44450" anchor="b"/>
          <a:lstStyle/>
          <a:p>
            <a:r>
              <a:rPr lang="en-US"/>
              <a:t>Fall Creek Unit Hydrograph</a:t>
            </a:r>
          </a:p>
        </p:txBody>
      </p:sp>
      <p:sp>
        <p:nvSpPr>
          <p:cNvPr id="73731" name="Rectangle 3"/>
          <p:cNvSpPr>
            <a:spLocks noGrp="1" noChangeArrowheads="1"/>
          </p:cNvSpPr>
          <p:nvPr>
            <p:ph type="body" idx="1"/>
          </p:nvPr>
        </p:nvSpPr>
        <p:spPr>
          <a:xfrm>
            <a:off x="685800" y="1981200"/>
            <a:ext cx="4419600" cy="4114800"/>
          </a:xfrm>
          <a:noFill/>
          <a:ln/>
        </p:spPr>
        <p:txBody>
          <a:bodyPr lIns="90488" tIns="44450" rIns="90488" bIns="44450"/>
          <a:lstStyle/>
          <a:p>
            <a:pPr>
              <a:buFont typeface="Wingdings" pitchFamily="2" charset="2"/>
              <a:buNone/>
            </a:pPr>
            <a:r>
              <a:rPr lang="en-US" sz="2800"/>
              <a:t>L ­ 15 miles ­ 80,000 ft</a:t>
            </a:r>
          </a:p>
          <a:p>
            <a:pPr>
              <a:buFont typeface="Wingdings" pitchFamily="2" charset="2"/>
              <a:buNone/>
            </a:pPr>
            <a:r>
              <a:rPr lang="en-US" sz="2800"/>
              <a:t>S ­ 0.01</a:t>
            </a:r>
          </a:p>
          <a:p>
            <a:pPr>
              <a:buFont typeface="Wingdings" pitchFamily="2" charset="2"/>
              <a:buNone/>
            </a:pPr>
            <a:r>
              <a:rPr lang="en-US" sz="2800"/>
              <a:t>CN ­ 70 (soil C, woods)</a:t>
            </a:r>
          </a:p>
          <a:p>
            <a:pPr>
              <a:buFont typeface="Wingdings" pitchFamily="2" charset="2"/>
              <a:buNone/>
            </a:pPr>
            <a:r>
              <a:rPr lang="en-US" sz="2800"/>
              <a:t>t</a:t>
            </a:r>
            <a:r>
              <a:rPr lang="en-US" sz="2800" baseline="-25000"/>
              <a:t>l</a:t>
            </a:r>
            <a:r>
              <a:rPr lang="en-US" sz="2800"/>
              <a:t> ­ 14 hr</a:t>
            </a:r>
          </a:p>
          <a:p>
            <a:pPr>
              <a:buFont typeface="Wingdings" pitchFamily="2" charset="2"/>
              <a:buNone/>
            </a:pPr>
            <a:r>
              <a:rPr lang="en-US" sz="2800"/>
              <a:t>Let D = 1 hr</a:t>
            </a:r>
          </a:p>
          <a:p>
            <a:pPr>
              <a:buFont typeface="Wingdings" pitchFamily="2" charset="2"/>
              <a:buNone/>
            </a:pPr>
            <a:r>
              <a:rPr lang="en-US" sz="2800"/>
              <a:t>t</a:t>
            </a:r>
            <a:r>
              <a:rPr lang="en-US" sz="2800" baseline="-25000"/>
              <a:t>p</a:t>
            </a:r>
            <a:r>
              <a:rPr lang="en-US" sz="2800"/>
              <a:t> ­ 14.5 hr</a:t>
            </a:r>
          </a:p>
          <a:p>
            <a:pPr>
              <a:buFont typeface="Wingdings" pitchFamily="2" charset="2"/>
              <a:buNone/>
            </a:pPr>
            <a:r>
              <a:rPr lang="en-US" sz="2800"/>
              <a:t>Area  = 126 mi</a:t>
            </a:r>
            <a:r>
              <a:rPr lang="en-US" sz="2800" baseline="33000"/>
              <a:t>2</a:t>
            </a:r>
            <a:endParaRPr lang="en-US" sz="2800"/>
          </a:p>
          <a:p>
            <a:pPr>
              <a:buFont typeface="Wingdings" pitchFamily="2" charset="2"/>
              <a:buNone/>
            </a:pPr>
            <a:r>
              <a:rPr lang="en-US" sz="2800"/>
              <a:t>Q</a:t>
            </a:r>
            <a:r>
              <a:rPr lang="en-US" sz="2800" baseline="-25000"/>
              <a:t>p</a:t>
            </a:r>
            <a:r>
              <a:rPr lang="en-US" sz="2800"/>
              <a:t> ­ 4200 cfs</a:t>
            </a:r>
          </a:p>
        </p:txBody>
      </p:sp>
      <p:graphicFrame>
        <p:nvGraphicFramePr>
          <p:cNvPr id="73732" name="Object 4">
            <a:hlinkClick r:id="" action="ppaction://ole?verb=0"/>
          </p:cNvPr>
          <p:cNvGraphicFramePr>
            <a:graphicFrameLocks/>
          </p:cNvGraphicFramePr>
          <p:nvPr/>
        </p:nvGraphicFramePr>
        <p:xfrm>
          <a:off x="5892800" y="3897313"/>
          <a:ext cx="2324100" cy="995362"/>
        </p:xfrm>
        <a:graphic>
          <a:graphicData uri="http://schemas.openxmlformats.org/presentationml/2006/ole">
            <p:oleObj spid="_x0000_s73732" name="Equation" r:id="rId3" imgW="1168200" imgH="507960" progId="Equation.2">
              <p:embed/>
            </p:oleObj>
          </a:graphicData>
        </a:graphic>
      </p:graphicFrame>
      <p:graphicFrame>
        <p:nvGraphicFramePr>
          <p:cNvPr id="73733" name="Object 5">
            <a:hlinkClick r:id="" action="ppaction://ole?verb=0"/>
          </p:cNvPr>
          <p:cNvGraphicFramePr>
            <a:graphicFrameLocks/>
          </p:cNvGraphicFramePr>
          <p:nvPr/>
        </p:nvGraphicFramePr>
        <p:xfrm>
          <a:off x="5930900" y="5141913"/>
          <a:ext cx="2133600" cy="1182687"/>
        </p:xfrm>
        <a:graphic>
          <a:graphicData uri="http://schemas.openxmlformats.org/presentationml/2006/ole">
            <p:oleObj spid="_x0000_s73733" name="Equation" r:id="rId4" imgW="1066680" imgH="596880" progId="Equation.2">
              <p:embed/>
            </p:oleObj>
          </a:graphicData>
        </a:graphic>
      </p:graphicFrame>
      <p:graphicFrame>
        <p:nvGraphicFramePr>
          <p:cNvPr id="73734" name="Object 6">
            <a:hlinkClick r:id="" action="ppaction://ole?verb=0"/>
          </p:cNvPr>
          <p:cNvGraphicFramePr>
            <a:graphicFrameLocks/>
          </p:cNvGraphicFramePr>
          <p:nvPr/>
        </p:nvGraphicFramePr>
        <p:xfrm>
          <a:off x="5105400" y="1903413"/>
          <a:ext cx="3529013" cy="1814512"/>
        </p:xfrm>
        <a:graphic>
          <a:graphicData uri="http://schemas.openxmlformats.org/presentationml/2006/ole">
            <p:oleObj spid="_x0000_s73734" name="Equation" r:id="rId5" imgW="2793960" imgH="1447560" progId="Equation.3">
              <p:embed/>
            </p:oleObj>
          </a:graphicData>
        </a:graphic>
      </p:graphicFrame>
      <p:sp>
        <p:nvSpPr>
          <p:cNvPr id="73735" name="Text Box 7"/>
          <p:cNvSpPr txBox="1">
            <a:spLocks noChangeArrowheads="1"/>
          </p:cNvSpPr>
          <p:nvPr/>
        </p:nvSpPr>
        <p:spPr bwMode="auto">
          <a:xfrm>
            <a:off x="3276600" y="5562600"/>
            <a:ext cx="1203325" cy="519113"/>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120 m</a:t>
            </a:r>
            <a:r>
              <a:rPr lang="en-US" baseline="30000">
                <a:solidFill>
                  <a:schemeClr val="folHlink"/>
                </a:solidFill>
              </a:rPr>
              <a:t>3</a:t>
            </a:r>
          </a:p>
        </p:txBody>
      </p:sp>
      <p:sp>
        <p:nvSpPr>
          <p:cNvPr id="73736" name="Text Box 8"/>
          <p:cNvSpPr txBox="1">
            <a:spLocks noChangeArrowheads="1"/>
          </p:cNvSpPr>
          <p:nvPr/>
        </p:nvSpPr>
        <p:spPr bwMode="auto">
          <a:xfrm>
            <a:off x="669925" y="6162675"/>
            <a:ext cx="4313238" cy="519113"/>
          </a:xfrm>
          <a:prstGeom prst="rect">
            <a:avLst/>
          </a:prstGeom>
          <a:noFill/>
          <a:ln w="12700">
            <a:noFill/>
            <a:miter lim="800000"/>
            <a:headEnd type="none" w="lg" len="med"/>
            <a:tailEnd type="none" w="lg" len="med"/>
          </a:ln>
          <a:effectLst/>
        </p:spPr>
        <p:txBody>
          <a:bodyPr wrap="none">
            <a:spAutoFit/>
          </a:bodyPr>
          <a:lstStyle/>
          <a:p>
            <a:r>
              <a:rPr lang="en-US"/>
              <a:t>How much runoff?________</a:t>
            </a:r>
          </a:p>
        </p:txBody>
      </p:sp>
      <p:sp>
        <p:nvSpPr>
          <p:cNvPr id="73737" name="Text Box 9"/>
          <p:cNvSpPr txBox="1">
            <a:spLocks noChangeArrowheads="1"/>
          </p:cNvSpPr>
          <p:nvPr/>
        </p:nvSpPr>
        <p:spPr bwMode="auto">
          <a:xfrm>
            <a:off x="3733800" y="6172200"/>
            <a:ext cx="1062038" cy="519113"/>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1 inch</a:t>
            </a:r>
            <a:endParaRPr lang="en-US" baseline="30000">
              <a:solidFill>
                <a:schemeClr val="fo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7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5" grpId="0"/>
      <p:bldP spid="73736" grpId="0"/>
      <p:bldP spid="7373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noFill/>
          <a:ln/>
          <a:effectLst/>
        </p:spPr>
        <p:txBody>
          <a:bodyPr lIns="90488" tIns="44450" rIns="90488" bIns="44450" anchor="b"/>
          <a:lstStyle/>
          <a:p>
            <a:r>
              <a:rPr lang="en-US"/>
              <a:t>Storm Hydrograph</a:t>
            </a:r>
          </a:p>
        </p:txBody>
      </p:sp>
      <p:sp>
        <p:nvSpPr>
          <p:cNvPr id="74755" name="Rectangle 3"/>
          <p:cNvSpPr>
            <a:spLocks noGrp="1" noChangeArrowheads="1"/>
          </p:cNvSpPr>
          <p:nvPr>
            <p:ph type="body" idx="1"/>
          </p:nvPr>
        </p:nvSpPr>
        <p:spPr>
          <a:xfrm>
            <a:off x="355600" y="1981200"/>
            <a:ext cx="8458200" cy="4114800"/>
          </a:xfrm>
          <a:noFill/>
          <a:ln/>
        </p:spPr>
        <p:txBody>
          <a:bodyPr lIns="90488" tIns="44450" rIns="90488" bIns="44450"/>
          <a:lstStyle/>
          <a:p>
            <a:pPr>
              <a:lnSpc>
                <a:spcPct val="90000"/>
              </a:lnSpc>
            </a:pPr>
            <a:r>
              <a:rPr lang="en-US"/>
              <a:t>Calculate incremental runoff for each hour during storm using soil-cover complex method</a:t>
            </a:r>
          </a:p>
          <a:p>
            <a:pPr>
              <a:lnSpc>
                <a:spcPct val="90000"/>
              </a:lnSpc>
            </a:pPr>
            <a:r>
              <a:rPr lang="en-US"/>
              <a:t>Scale NRCS dimensionless unit hydrograph by </a:t>
            </a:r>
          </a:p>
          <a:p>
            <a:pPr lvl="1">
              <a:lnSpc>
                <a:spcPct val="90000"/>
              </a:lnSpc>
            </a:pPr>
            <a:r>
              <a:rPr lang="en-US"/>
              <a:t>Peak flow</a:t>
            </a:r>
          </a:p>
          <a:p>
            <a:pPr lvl="1">
              <a:lnSpc>
                <a:spcPct val="90000"/>
              </a:lnSpc>
            </a:pPr>
            <a:r>
              <a:rPr lang="en-US"/>
              <a:t>Time to peak</a:t>
            </a:r>
          </a:p>
          <a:p>
            <a:pPr lvl="1">
              <a:lnSpc>
                <a:spcPct val="90000"/>
              </a:lnSpc>
            </a:pPr>
            <a:r>
              <a:rPr lang="en-US"/>
              <a:t>Runoff depth for each hour (relative to 1 inch)</a:t>
            </a:r>
          </a:p>
          <a:p>
            <a:pPr>
              <a:lnSpc>
                <a:spcPct val="90000"/>
              </a:lnSpc>
            </a:pPr>
            <a:r>
              <a:rPr lang="en-US"/>
              <a:t>Add unit hydrographs for each hour of the storm (shifted in time) to get storm hydrograph</a:t>
            </a:r>
          </a:p>
        </p:txBody>
      </p:sp>
      <p:graphicFrame>
        <p:nvGraphicFramePr>
          <p:cNvPr id="74756" name="Object 4">
            <a:hlinkClick r:id="" action="ppaction://ole?verb=0"/>
          </p:cNvPr>
          <p:cNvGraphicFramePr>
            <a:graphicFrameLocks/>
          </p:cNvGraphicFramePr>
          <p:nvPr/>
        </p:nvGraphicFramePr>
        <p:xfrm>
          <a:off x="4802188" y="3505200"/>
          <a:ext cx="3317875" cy="968375"/>
        </p:xfrm>
        <a:graphic>
          <a:graphicData uri="http://schemas.openxmlformats.org/presentationml/2006/ole">
            <p:oleObj spid="_x0000_s74756" name="Equation" r:id="rId3" imgW="3314520" imgH="965160" progId="Equation.3">
              <p:embed/>
            </p:oleObj>
          </a:graphicData>
        </a:graphic>
      </p:graphicFrame>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effectLst/>
        </p:spPr>
        <p:txBody>
          <a:bodyPr/>
          <a:lstStyle/>
          <a:p>
            <a:r>
              <a:rPr lang="en-US"/>
              <a:t>Addition of Hydrographs</a:t>
            </a:r>
          </a:p>
        </p:txBody>
      </p:sp>
      <p:graphicFrame>
        <p:nvGraphicFramePr>
          <p:cNvPr id="7" name="Object 3"/>
          <p:cNvGraphicFramePr>
            <a:graphicFrameLocks noChangeAspect="1"/>
          </p:cNvGraphicFramePr>
          <p:nvPr/>
        </p:nvGraphicFramePr>
        <p:xfrm>
          <a:off x="903288" y="1935163"/>
          <a:ext cx="7394575" cy="5040312"/>
        </p:xfrm>
        <a:graphic>
          <a:graphicData uri="http://schemas.openxmlformats.org/drawingml/2006/chart">
            <c:chart xmlns:c="http://schemas.openxmlformats.org/drawingml/2006/chart" xmlns:r="http://schemas.openxmlformats.org/officeDocument/2006/relationships" r:id="rId2"/>
          </a:graphicData>
        </a:graphic>
      </p:graphicFrame>
      <p:sp>
        <p:nvSpPr>
          <p:cNvPr id="75780" name="Text Box 4"/>
          <p:cNvSpPr txBox="1">
            <a:spLocks noChangeArrowheads="1"/>
          </p:cNvSpPr>
          <p:nvPr/>
        </p:nvSpPr>
        <p:spPr bwMode="auto">
          <a:xfrm>
            <a:off x="2195513" y="1781175"/>
            <a:ext cx="4586287" cy="519113"/>
          </a:xfrm>
          <a:prstGeom prst="rect">
            <a:avLst/>
          </a:prstGeom>
          <a:noFill/>
          <a:ln w="12700">
            <a:noFill/>
            <a:miter lim="800000"/>
            <a:headEnd type="none" w="lg" len="med"/>
            <a:tailEnd type="none" w="lg" len="med"/>
          </a:ln>
          <a:effectLst/>
        </p:spPr>
        <p:txBody>
          <a:bodyPr wrap="none">
            <a:spAutoFit/>
          </a:bodyPr>
          <a:lstStyle/>
          <a:p>
            <a:r>
              <a:rPr lang="en-US"/>
              <a:t>Q</a:t>
            </a:r>
            <a:r>
              <a:rPr lang="en-US" baseline="-25000"/>
              <a:t>max</a:t>
            </a:r>
            <a:r>
              <a:rPr lang="en-US"/>
              <a:t> = 0.2(4200 cfs) = 24 m</a:t>
            </a:r>
            <a:r>
              <a:rPr lang="en-US" baseline="30000"/>
              <a:t>3</a:t>
            </a:r>
            <a:r>
              <a:rPr lang="en-US"/>
              <a:t>/s</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effectLst/>
        </p:spPr>
        <p:txBody>
          <a:bodyPr/>
          <a:lstStyle/>
          <a:p>
            <a:r>
              <a:rPr lang="en-US"/>
              <a:t>What are NRCS Limitations?</a:t>
            </a:r>
          </a:p>
        </p:txBody>
      </p:sp>
      <p:sp>
        <p:nvSpPr>
          <p:cNvPr id="76803" name="Rectangle 3"/>
          <p:cNvSpPr>
            <a:spLocks noGrp="1" noChangeArrowheads="1"/>
          </p:cNvSpPr>
          <p:nvPr>
            <p:ph type="body" idx="1"/>
          </p:nvPr>
        </p:nvSpPr>
        <p:spPr/>
        <p:txBody>
          <a:bodyPr/>
          <a:lstStyle/>
          <a:p>
            <a:r>
              <a:rPr lang="en-US">
                <a:solidFill>
                  <a:schemeClr val="folHlink"/>
                </a:solidFill>
              </a:rPr>
              <a:t>No snow melt</a:t>
            </a:r>
          </a:p>
          <a:p>
            <a:r>
              <a:rPr lang="en-US">
                <a:solidFill>
                  <a:schemeClr val="folHlink"/>
                </a:solidFill>
              </a:rPr>
              <a:t>No rain on snow</a:t>
            </a:r>
          </a:p>
          <a:p>
            <a:r>
              <a:rPr lang="en-US">
                <a:solidFill>
                  <a:schemeClr val="folHlink"/>
                </a:solidFill>
              </a:rPr>
              <a:t>Lumped model (infiltration/runoff over entire watershed is characterized by a single number)</a:t>
            </a:r>
          </a:p>
          <a:p>
            <a:r>
              <a:rPr lang="en-US">
                <a:solidFill>
                  <a:schemeClr val="folHlink"/>
                </a:solidFill>
              </a:rPr>
              <a:t>Stream flow model is simplistic (reduced to a time of concentration)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8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68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68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68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effectLst/>
        </p:spPr>
        <p:txBody>
          <a:bodyPr/>
          <a:lstStyle/>
          <a:p>
            <a:r>
              <a:rPr lang="en-US"/>
              <a:t>Hydrology Summary</a:t>
            </a:r>
          </a:p>
        </p:txBody>
      </p:sp>
      <p:sp>
        <p:nvSpPr>
          <p:cNvPr id="77827" name="Rectangle 3"/>
          <p:cNvSpPr>
            <a:spLocks noGrp="1" noChangeArrowheads="1"/>
          </p:cNvSpPr>
          <p:nvPr>
            <p:ph type="body" idx="1"/>
          </p:nvPr>
        </p:nvSpPr>
        <p:spPr>
          <a:xfrm>
            <a:off x="685800" y="2178050"/>
            <a:ext cx="7340600" cy="1384300"/>
          </a:xfrm>
        </p:spPr>
        <p:txBody>
          <a:bodyPr/>
          <a:lstStyle/>
          <a:p>
            <a:pPr>
              <a:lnSpc>
                <a:spcPct val="90000"/>
              </a:lnSpc>
            </a:pPr>
            <a:r>
              <a:rPr lang="en-US" sz="2800"/>
              <a:t>Techniques to predict stream flows</a:t>
            </a:r>
          </a:p>
          <a:p>
            <a:pPr lvl="1">
              <a:lnSpc>
                <a:spcPct val="90000"/>
              </a:lnSpc>
            </a:pPr>
            <a:r>
              <a:rPr lang="en-US" sz="2400"/>
              <a:t>Historical record (USGS)</a:t>
            </a:r>
          </a:p>
          <a:p>
            <a:pPr lvl="1">
              <a:lnSpc>
                <a:spcPct val="90000"/>
              </a:lnSpc>
            </a:pPr>
            <a:r>
              <a:rPr lang="en-US" sz="2400"/>
              <a:t>Extrapolate from adjoining watersheds</a:t>
            </a:r>
          </a:p>
          <a:p>
            <a:pPr lvl="1">
              <a:lnSpc>
                <a:spcPct val="90000"/>
              </a:lnSpc>
            </a:pPr>
            <a:r>
              <a:rPr lang="en-US" sz="2400"/>
              <a:t>Estimate based on precipitation</a:t>
            </a:r>
          </a:p>
        </p:txBody>
      </p:sp>
      <p:sp>
        <p:nvSpPr>
          <p:cNvPr id="77828" name="Text Box 4"/>
          <p:cNvSpPr txBox="1">
            <a:spLocks noChangeArrowheads="1"/>
          </p:cNvSpPr>
          <p:nvPr/>
        </p:nvSpPr>
        <p:spPr bwMode="auto">
          <a:xfrm>
            <a:off x="1179513" y="4267200"/>
            <a:ext cx="1163637" cy="457200"/>
          </a:xfrm>
          <a:prstGeom prst="rect">
            <a:avLst/>
          </a:prstGeom>
          <a:noFill/>
          <a:ln w="12700">
            <a:noFill/>
            <a:miter lim="800000"/>
            <a:headEnd/>
            <a:tailEnd/>
          </a:ln>
          <a:effectLst/>
        </p:spPr>
        <p:txBody>
          <a:bodyPr wrap="none">
            <a:spAutoFit/>
          </a:bodyPr>
          <a:lstStyle/>
          <a:p>
            <a:r>
              <a:rPr lang="en-US" sz="2400"/>
              <a:t>Rainfall</a:t>
            </a:r>
          </a:p>
        </p:txBody>
      </p:sp>
      <p:sp>
        <p:nvSpPr>
          <p:cNvPr id="77829" name="Text Box 5"/>
          <p:cNvSpPr txBox="1">
            <a:spLocks noChangeArrowheads="1"/>
          </p:cNvSpPr>
          <p:nvPr/>
        </p:nvSpPr>
        <p:spPr bwMode="auto">
          <a:xfrm>
            <a:off x="1295400" y="5486400"/>
            <a:ext cx="1047750" cy="457200"/>
          </a:xfrm>
          <a:prstGeom prst="rect">
            <a:avLst/>
          </a:prstGeom>
          <a:noFill/>
          <a:ln w="12700">
            <a:noFill/>
            <a:miter lim="800000"/>
            <a:headEnd/>
            <a:tailEnd/>
          </a:ln>
          <a:effectLst/>
        </p:spPr>
        <p:txBody>
          <a:bodyPr wrap="none">
            <a:spAutoFit/>
          </a:bodyPr>
          <a:lstStyle/>
          <a:p>
            <a:r>
              <a:rPr lang="en-US" sz="2400"/>
              <a:t>Runoff</a:t>
            </a:r>
          </a:p>
        </p:txBody>
      </p:sp>
      <p:sp>
        <p:nvSpPr>
          <p:cNvPr id="77830" name="Text Box 6"/>
          <p:cNvSpPr txBox="1">
            <a:spLocks noChangeArrowheads="1"/>
          </p:cNvSpPr>
          <p:nvPr/>
        </p:nvSpPr>
        <p:spPr bwMode="auto">
          <a:xfrm>
            <a:off x="593725" y="6248400"/>
            <a:ext cx="1749425" cy="457200"/>
          </a:xfrm>
          <a:prstGeom prst="rect">
            <a:avLst/>
          </a:prstGeom>
          <a:noFill/>
          <a:ln w="12700">
            <a:noFill/>
            <a:miter lim="800000"/>
            <a:headEnd/>
            <a:tailEnd/>
          </a:ln>
          <a:effectLst/>
        </p:spPr>
        <p:txBody>
          <a:bodyPr wrap="none">
            <a:spAutoFit/>
          </a:bodyPr>
          <a:lstStyle/>
          <a:p>
            <a:r>
              <a:rPr lang="en-US" sz="2400"/>
              <a:t>Stream Flow</a:t>
            </a:r>
          </a:p>
        </p:txBody>
      </p:sp>
      <p:cxnSp>
        <p:nvCxnSpPr>
          <p:cNvPr id="77831" name="AutoShape 7"/>
          <p:cNvCxnSpPr>
            <a:cxnSpLocks noChangeShapeType="1"/>
            <a:stCxn id="77828" idx="2"/>
            <a:endCxn id="77829" idx="0"/>
          </p:cNvCxnSpPr>
          <p:nvPr/>
        </p:nvCxnSpPr>
        <p:spPr bwMode="auto">
          <a:xfrm>
            <a:off x="1762125" y="4724400"/>
            <a:ext cx="57150" cy="762000"/>
          </a:xfrm>
          <a:prstGeom prst="straightConnector1">
            <a:avLst/>
          </a:prstGeom>
          <a:noFill/>
          <a:ln w="12700">
            <a:solidFill>
              <a:schemeClr val="tx1"/>
            </a:solidFill>
            <a:round/>
            <a:headEnd/>
            <a:tailEnd type="triangle" w="med" len="med"/>
          </a:ln>
          <a:effectLst/>
        </p:spPr>
      </p:cxnSp>
      <p:cxnSp>
        <p:nvCxnSpPr>
          <p:cNvPr id="77832" name="AutoShape 8"/>
          <p:cNvCxnSpPr>
            <a:cxnSpLocks noChangeShapeType="1"/>
            <a:stCxn id="77829" idx="2"/>
            <a:endCxn id="77830" idx="0"/>
          </p:cNvCxnSpPr>
          <p:nvPr/>
        </p:nvCxnSpPr>
        <p:spPr bwMode="auto">
          <a:xfrm flipH="1">
            <a:off x="1468438" y="5943600"/>
            <a:ext cx="350837" cy="304800"/>
          </a:xfrm>
          <a:prstGeom prst="straightConnector1">
            <a:avLst/>
          </a:prstGeom>
          <a:noFill/>
          <a:ln w="12700">
            <a:solidFill>
              <a:schemeClr val="tx1"/>
            </a:solidFill>
            <a:round/>
            <a:headEnd/>
            <a:tailEnd type="triangle" w="med" len="med"/>
          </a:ln>
          <a:effectLst/>
        </p:spPr>
      </p:cxnSp>
      <p:sp>
        <p:nvSpPr>
          <p:cNvPr id="77833" name="AutoShape 9"/>
          <p:cNvSpPr>
            <a:spLocks/>
          </p:cNvSpPr>
          <p:nvPr/>
        </p:nvSpPr>
        <p:spPr bwMode="auto">
          <a:xfrm flipH="1">
            <a:off x="2438400" y="5257800"/>
            <a:ext cx="304800" cy="838200"/>
          </a:xfrm>
          <a:prstGeom prst="rightBrace">
            <a:avLst>
              <a:gd name="adj1" fmla="val 22917"/>
              <a:gd name="adj2" fmla="val 50000"/>
            </a:avLst>
          </a:prstGeom>
          <a:noFill/>
          <a:ln w="12700">
            <a:solidFill>
              <a:schemeClr val="tx1"/>
            </a:solidFill>
            <a:round/>
            <a:headEnd/>
            <a:tailEnd/>
          </a:ln>
          <a:effectLst/>
        </p:spPr>
        <p:txBody>
          <a:bodyPr wrap="none" anchor="ctr"/>
          <a:lstStyle/>
          <a:p>
            <a:endParaRPr lang="en-US"/>
          </a:p>
        </p:txBody>
      </p:sp>
      <p:sp>
        <p:nvSpPr>
          <p:cNvPr id="77834" name="Text Box 10"/>
          <p:cNvSpPr txBox="1">
            <a:spLocks noChangeArrowheads="1"/>
          </p:cNvSpPr>
          <p:nvPr/>
        </p:nvSpPr>
        <p:spPr bwMode="auto">
          <a:xfrm>
            <a:off x="2819400" y="5181600"/>
            <a:ext cx="2238375" cy="457200"/>
          </a:xfrm>
          <a:prstGeom prst="rect">
            <a:avLst/>
          </a:prstGeom>
          <a:noFill/>
          <a:ln w="12700">
            <a:noFill/>
            <a:miter lim="800000"/>
            <a:headEnd/>
            <a:tailEnd/>
          </a:ln>
          <a:effectLst/>
        </p:spPr>
        <p:txBody>
          <a:bodyPr wrap="none">
            <a:spAutoFit/>
          </a:bodyPr>
          <a:lstStyle/>
          <a:p>
            <a:r>
              <a:rPr lang="en-US" sz="2400">
                <a:solidFill>
                  <a:schemeClr val="folHlink"/>
                </a:solidFill>
              </a:rPr>
              <a:t>Rational Method</a:t>
            </a:r>
          </a:p>
        </p:txBody>
      </p:sp>
      <p:sp>
        <p:nvSpPr>
          <p:cNvPr id="77835" name="Text Box 11"/>
          <p:cNvSpPr txBox="1">
            <a:spLocks noChangeArrowheads="1"/>
          </p:cNvSpPr>
          <p:nvPr/>
        </p:nvSpPr>
        <p:spPr bwMode="auto">
          <a:xfrm>
            <a:off x="2819400" y="5715000"/>
            <a:ext cx="4584700" cy="457200"/>
          </a:xfrm>
          <a:prstGeom prst="rect">
            <a:avLst/>
          </a:prstGeom>
          <a:noFill/>
          <a:ln w="12700">
            <a:noFill/>
            <a:miter lim="800000"/>
            <a:headEnd/>
            <a:tailEnd/>
          </a:ln>
          <a:effectLst/>
        </p:spPr>
        <p:txBody>
          <a:bodyPr wrap="none">
            <a:spAutoFit/>
          </a:bodyPr>
          <a:lstStyle/>
          <a:p>
            <a:r>
              <a:rPr lang="en-US" sz="2400">
                <a:solidFill>
                  <a:schemeClr val="folHlink"/>
                </a:solidFill>
              </a:rPr>
              <a:t>NRCS Soil Cover Complex Method</a:t>
            </a:r>
          </a:p>
        </p:txBody>
      </p:sp>
      <p:sp>
        <p:nvSpPr>
          <p:cNvPr id="77836" name="Text Box 12"/>
          <p:cNvSpPr txBox="1">
            <a:spLocks noChangeArrowheads="1"/>
          </p:cNvSpPr>
          <p:nvPr/>
        </p:nvSpPr>
        <p:spPr bwMode="auto">
          <a:xfrm>
            <a:off x="2819400" y="6324600"/>
            <a:ext cx="2530475" cy="457200"/>
          </a:xfrm>
          <a:prstGeom prst="rect">
            <a:avLst/>
          </a:prstGeom>
          <a:noFill/>
          <a:ln w="12700">
            <a:noFill/>
            <a:miter lim="800000"/>
            <a:headEnd/>
            <a:tailEnd/>
          </a:ln>
          <a:effectLst/>
        </p:spPr>
        <p:txBody>
          <a:bodyPr wrap="none">
            <a:spAutoFit/>
          </a:bodyPr>
          <a:lstStyle/>
          <a:p>
            <a:r>
              <a:rPr lang="en-US" sz="2400">
                <a:solidFill>
                  <a:schemeClr val="folHlink"/>
                </a:solidFill>
              </a:rPr>
              <a:t>NRCS Hydrograph</a:t>
            </a:r>
          </a:p>
        </p:txBody>
      </p:sp>
      <p:sp>
        <p:nvSpPr>
          <p:cNvPr id="77837" name="Text Box 13"/>
          <p:cNvSpPr txBox="1">
            <a:spLocks noChangeArrowheads="1"/>
          </p:cNvSpPr>
          <p:nvPr/>
        </p:nvSpPr>
        <p:spPr bwMode="auto">
          <a:xfrm>
            <a:off x="2895600" y="4000500"/>
            <a:ext cx="1528763" cy="457200"/>
          </a:xfrm>
          <a:prstGeom prst="rect">
            <a:avLst/>
          </a:prstGeom>
          <a:noFill/>
          <a:ln w="12700">
            <a:noFill/>
            <a:miter lim="800000"/>
            <a:headEnd/>
            <a:tailEnd/>
          </a:ln>
          <a:effectLst/>
        </p:spPr>
        <p:txBody>
          <a:bodyPr wrap="none">
            <a:spAutoFit/>
          </a:bodyPr>
          <a:lstStyle/>
          <a:p>
            <a:r>
              <a:rPr lang="en-US" sz="2400">
                <a:solidFill>
                  <a:schemeClr val="folHlink"/>
                </a:solidFill>
              </a:rPr>
              <a:t>Rain gages</a:t>
            </a:r>
          </a:p>
        </p:txBody>
      </p:sp>
      <p:sp>
        <p:nvSpPr>
          <p:cNvPr id="77838" name="Text Box 14"/>
          <p:cNvSpPr txBox="1">
            <a:spLocks noChangeArrowheads="1"/>
          </p:cNvSpPr>
          <p:nvPr/>
        </p:nvSpPr>
        <p:spPr bwMode="auto">
          <a:xfrm>
            <a:off x="2955925" y="4471988"/>
            <a:ext cx="2154238" cy="457200"/>
          </a:xfrm>
          <a:prstGeom prst="rect">
            <a:avLst/>
          </a:prstGeom>
          <a:noFill/>
          <a:ln w="12700">
            <a:noFill/>
            <a:miter lim="800000"/>
            <a:headEnd/>
            <a:tailEnd/>
          </a:ln>
          <a:effectLst/>
        </p:spPr>
        <p:txBody>
          <a:bodyPr wrap="none">
            <a:spAutoFit/>
          </a:bodyPr>
          <a:lstStyle/>
          <a:p>
            <a:r>
              <a:rPr lang="en-US" sz="2400">
                <a:solidFill>
                  <a:schemeClr val="folHlink"/>
                </a:solidFill>
              </a:rPr>
              <a:t>Synthetic Storm</a:t>
            </a:r>
          </a:p>
        </p:txBody>
      </p:sp>
      <p:sp>
        <p:nvSpPr>
          <p:cNvPr id="77839" name="AutoShape 15"/>
          <p:cNvSpPr>
            <a:spLocks/>
          </p:cNvSpPr>
          <p:nvPr/>
        </p:nvSpPr>
        <p:spPr bwMode="auto">
          <a:xfrm flipH="1">
            <a:off x="2438400" y="4038600"/>
            <a:ext cx="304800" cy="838200"/>
          </a:xfrm>
          <a:prstGeom prst="rightBrace">
            <a:avLst>
              <a:gd name="adj1" fmla="val 22917"/>
              <a:gd name="adj2" fmla="val 50000"/>
            </a:avLst>
          </a:prstGeom>
          <a:noFill/>
          <a:ln w="12700">
            <a:solidFill>
              <a:schemeClr val="tx1"/>
            </a:solidFill>
            <a:round/>
            <a:headEnd/>
            <a:tailEnd/>
          </a:ln>
          <a:effectLst/>
        </p:spPr>
        <p:txBody>
          <a:bodyPr wrap="none" anchor="ctr"/>
          <a:lstStyle/>
          <a:p>
            <a:endParaRPr lang="en-US"/>
          </a:p>
        </p:txBody>
      </p:sp>
      <p:grpSp>
        <p:nvGrpSpPr>
          <p:cNvPr id="77840" name="Group 16"/>
          <p:cNvGrpSpPr>
            <a:grpSpLocks/>
          </p:cNvGrpSpPr>
          <p:nvPr/>
        </p:nvGrpSpPr>
        <p:grpSpPr bwMode="auto">
          <a:xfrm>
            <a:off x="5708650" y="2509838"/>
            <a:ext cx="3435350" cy="2835275"/>
            <a:chOff x="2412" y="1245"/>
            <a:chExt cx="3348" cy="2763"/>
          </a:xfrm>
        </p:grpSpPr>
        <p:grpSp>
          <p:nvGrpSpPr>
            <p:cNvPr id="77841" name="Group 17"/>
            <p:cNvGrpSpPr>
              <a:grpSpLocks/>
            </p:cNvGrpSpPr>
            <p:nvPr/>
          </p:nvGrpSpPr>
          <p:grpSpPr bwMode="auto">
            <a:xfrm>
              <a:off x="2856" y="1245"/>
              <a:ext cx="2580" cy="1408"/>
              <a:chOff x="2820" y="813"/>
              <a:chExt cx="2580" cy="1408"/>
            </a:xfrm>
          </p:grpSpPr>
          <p:graphicFrame>
            <p:nvGraphicFramePr>
              <p:cNvPr id="77842" name="Object 18"/>
              <p:cNvGraphicFramePr>
                <a:graphicFrameLocks noChangeAspect="1"/>
              </p:cNvGraphicFramePr>
              <p:nvPr/>
            </p:nvGraphicFramePr>
            <p:xfrm>
              <a:off x="2820" y="998"/>
              <a:ext cx="1632" cy="1164"/>
            </p:xfrm>
            <a:graphic>
              <a:graphicData uri="http://schemas.openxmlformats.org/presentationml/2006/ole">
                <p:oleObj spid="_x0000_s77842" name="Clip" r:id="rId4" imgW="1180800" imgH="1200240" progId="MS_ClipArt_Gallery.2">
                  <p:embed/>
                </p:oleObj>
              </a:graphicData>
            </a:graphic>
          </p:graphicFrame>
          <p:graphicFrame>
            <p:nvGraphicFramePr>
              <p:cNvPr id="77843" name="Object 19"/>
              <p:cNvGraphicFramePr>
                <a:graphicFrameLocks noChangeAspect="1"/>
              </p:cNvGraphicFramePr>
              <p:nvPr/>
            </p:nvGraphicFramePr>
            <p:xfrm>
              <a:off x="3999" y="813"/>
              <a:ext cx="1401" cy="1408"/>
            </p:xfrm>
            <a:graphic>
              <a:graphicData uri="http://schemas.openxmlformats.org/presentationml/2006/ole">
                <p:oleObj spid="_x0000_s77843" name="Clip" r:id="rId5" imgW="1195200" imgH="1202400" progId="MS_ClipArt_Gallery.2">
                  <p:embed/>
                </p:oleObj>
              </a:graphicData>
            </a:graphic>
          </p:graphicFrame>
        </p:grpSp>
        <p:grpSp>
          <p:nvGrpSpPr>
            <p:cNvPr id="77844" name="Group 20"/>
            <p:cNvGrpSpPr>
              <a:grpSpLocks/>
            </p:cNvGrpSpPr>
            <p:nvPr/>
          </p:nvGrpSpPr>
          <p:grpSpPr bwMode="auto">
            <a:xfrm>
              <a:off x="2421" y="2133"/>
              <a:ext cx="3338" cy="1252"/>
              <a:chOff x="2421" y="2133"/>
              <a:chExt cx="3338" cy="1252"/>
            </a:xfrm>
          </p:grpSpPr>
          <p:graphicFrame>
            <p:nvGraphicFramePr>
              <p:cNvPr id="77845" name="Object 21"/>
              <p:cNvGraphicFramePr>
                <a:graphicFrameLocks noChangeAspect="1"/>
              </p:cNvGraphicFramePr>
              <p:nvPr/>
            </p:nvGraphicFramePr>
            <p:xfrm>
              <a:off x="3082" y="2155"/>
              <a:ext cx="302" cy="801"/>
            </p:xfrm>
            <a:graphic>
              <a:graphicData uri="http://schemas.openxmlformats.org/presentationml/2006/ole">
                <p:oleObj spid="_x0000_s77845" name="Clip" r:id="rId6" imgW="3130920" imgH="3468960" progId="MS_ClipArt_Gallery.2">
                  <p:embed/>
                </p:oleObj>
              </a:graphicData>
            </a:graphic>
          </p:graphicFrame>
          <p:sp>
            <p:nvSpPr>
              <p:cNvPr id="77846" name="Freeform 22"/>
              <p:cNvSpPr>
                <a:spLocks/>
              </p:cNvSpPr>
              <p:nvPr/>
            </p:nvSpPr>
            <p:spPr bwMode="auto">
              <a:xfrm>
                <a:off x="2749" y="2902"/>
                <a:ext cx="461" cy="80"/>
              </a:xfrm>
              <a:custGeom>
                <a:avLst/>
                <a:gdLst/>
                <a:ahLst/>
                <a:cxnLst>
                  <a:cxn ang="0">
                    <a:pos x="0" y="0"/>
                  </a:cxn>
                  <a:cxn ang="0">
                    <a:pos x="397" y="0"/>
                  </a:cxn>
                  <a:cxn ang="0">
                    <a:pos x="199" y="64"/>
                  </a:cxn>
                  <a:cxn ang="0">
                    <a:pos x="0" y="0"/>
                  </a:cxn>
                </a:cxnLst>
                <a:rect l="0" t="0" r="r" b="b"/>
                <a:pathLst>
                  <a:path w="397" h="64">
                    <a:moveTo>
                      <a:pt x="0" y="0"/>
                    </a:moveTo>
                    <a:cubicBezTo>
                      <a:pt x="351" y="0"/>
                      <a:pt x="50" y="0"/>
                      <a:pt x="397" y="0"/>
                    </a:cubicBezTo>
                    <a:cubicBezTo>
                      <a:pt x="322" y="20"/>
                      <a:pt x="265" y="64"/>
                      <a:pt x="199" y="64"/>
                    </a:cubicBezTo>
                    <a:cubicBezTo>
                      <a:pt x="133" y="64"/>
                      <a:pt x="41" y="13"/>
                      <a:pt x="0" y="0"/>
                    </a:cubicBezTo>
                    <a:close/>
                  </a:path>
                </a:pathLst>
              </a:custGeom>
              <a:solidFill>
                <a:schemeClr val="hlink"/>
              </a:solidFill>
              <a:ln w="12700" cap="flat" cmpd="sng">
                <a:noFill/>
                <a:prstDash val="solid"/>
                <a:round/>
                <a:headEnd type="none" w="lg" len="med"/>
                <a:tailEnd type="none" w="lg" len="med"/>
              </a:ln>
              <a:effectLst/>
            </p:spPr>
            <p:txBody>
              <a:bodyPr anchor="ctr">
                <a:spAutoFit/>
              </a:bodyPr>
              <a:lstStyle/>
              <a:p>
                <a:endParaRPr lang="en-US"/>
              </a:p>
            </p:txBody>
          </p:sp>
          <p:sp>
            <p:nvSpPr>
              <p:cNvPr id="77847" name="Freeform 23"/>
              <p:cNvSpPr>
                <a:spLocks/>
              </p:cNvSpPr>
              <p:nvPr/>
            </p:nvSpPr>
            <p:spPr bwMode="auto">
              <a:xfrm>
                <a:off x="4316" y="3232"/>
                <a:ext cx="632" cy="138"/>
              </a:xfrm>
              <a:custGeom>
                <a:avLst/>
                <a:gdLst/>
                <a:ahLst/>
                <a:cxnLst>
                  <a:cxn ang="0">
                    <a:pos x="0" y="0"/>
                  </a:cxn>
                  <a:cxn ang="0">
                    <a:pos x="632" y="0"/>
                  </a:cxn>
                  <a:cxn ang="0">
                    <a:pos x="249" y="138"/>
                  </a:cxn>
                  <a:cxn ang="0">
                    <a:pos x="0" y="0"/>
                  </a:cxn>
                </a:cxnLst>
                <a:rect l="0" t="0" r="r" b="b"/>
                <a:pathLst>
                  <a:path w="632" h="138">
                    <a:moveTo>
                      <a:pt x="0" y="0"/>
                    </a:moveTo>
                    <a:cubicBezTo>
                      <a:pt x="505" y="0"/>
                      <a:pt x="133" y="0"/>
                      <a:pt x="632" y="0"/>
                    </a:cubicBezTo>
                    <a:cubicBezTo>
                      <a:pt x="525" y="56"/>
                      <a:pt x="354" y="138"/>
                      <a:pt x="249" y="138"/>
                    </a:cubicBezTo>
                    <a:cubicBezTo>
                      <a:pt x="144" y="138"/>
                      <a:pt x="95" y="93"/>
                      <a:pt x="0" y="0"/>
                    </a:cubicBezTo>
                    <a:close/>
                  </a:path>
                </a:pathLst>
              </a:custGeom>
              <a:solidFill>
                <a:schemeClr val="hlink"/>
              </a:solidFill>
              <a:ln w="12700" cap="flat" cmpd="sng">
                <a:noFill/>
                <a:prstDash val="solid"/>
                <a:round/>
                <a:headEnd type="none" w="lg" len="med"/>
                <a:tailEnd type="none" w="lg" len="med"/>
              </a:ln>
              <a:effectLst/>
            </p:spPr>
            <p:txBody>
              <a:bodyPr anchor="ctr">
                <a:spAutoFit/>
              </a:bodyPr>
              <a:lstStyle/>
              <a:p>
                <a:endParaRPr lang="en-US"/>
              </a:p>
            </p:txBody>
          </p:sp>
          <p:graphicFrame>
            <p:nvGraphicFramePr>
              <p:cNvPr id="77848" name="Object 24"/>
              <p:cNvGraphicFramePr>
                <a:graphicFrameLocks noChangeAspect="1"/>
              </p:cNvGraphicFramePr>
              <p:nvPr/>
            </p:nvGraphicFramePr>
            <p:xfrm>
              <a:off x="3436" y="2328"/>
              <a:ext cx="847" cy="720"/>
            </p:xfrm>
            <a:graphic>
              <a:graphicData uri="http://schemas.openxmlformats.org/presentationml/2006/ole">
                <p:oleObj spid="_x0000_s77848" name="Clip" r:id="rId7" imgW="4062240" imgH="3452400" progId="MS_ClipArt_Gallery.2">
                  <p:embed/>
                </p:oleObj>
              </a:graphicData>
            </a:graphic>
          </p:graphicFrame>
          <p:graphicFrame>
            <p:nvGraphicFramePr>
              <p:cNvPr id="77849" name="Object 25"/>
              <p:cNvGraphicFramePr>
                <a:graphicFrameLocks noChangeAspect="1"/>
              </p:cNvGraphicFramePr>
              <p:nvPr/>
            </p:nvGraphicFramePr>
            <p:xfrm>
              <a:off x="3078" y="2133"/>
              <a:ext cx="606" cy="847"/>
            </p:xfrm>
            <a:graphic>
              <a:graphicData uri="http://schemas.openxmlformats.org/presentationml/2006/ole">
                <p:oleObj spid="_x0000_s77849" name="Clip" r:id="rId8" imgW="2481840" imgH="3467520" progId="MS_ClipArt_Gallery.2">
                  <p:embed/>
                </p:oleObj>
              </a:graphicData>
            </a:graphic>
          </p:graphicFrame>
          <p:graphicFrame>
            <p:nvGraphicFramePr>
              <p:cNvPr id="77850" name="Object 26"/>
              <p:cNvGraphicFramePr>
                <a:graphicFrameLocks noChangeAspect="1"/>
              </p:cNvGraphicFramePr>
              <p:nvPr/>
            </p:nvGraphicFramePr>
            <p:xfrm>
              <a:off x="5069" y="2253"/>
              <a:ext cx="637" cy="927"/>
            </p:xfrm>
            <a:graphic>
              <a:graphicData uri="http://schemas.openxmlformats.org/presentationml/2006/ole">
                <p:oleObj spid="_x0000_s77850" name="Clip" r:id="rId9" imgW="2382480" imgH="3468960" progId="MS_ClipArt_Gallery.2">
                  <p:embed/>
                </p:oleObj>
              </a:graphicData>
            </a:graphic>
          </p:graphicFrame>
          <p:sp>
            <p:nvSpPr>
              <p:cNvPr id="77851" name="Freeform 27"/>
              <p:cNvSpPr>
                <a:spLocks/>
              </p:cNvSpPr>
              <p:nvPr/>
            </p:nvSpPr>
            <p:spPr bwMode="auto">
              <a:xfrm>
                <a:off x="2421" y="2770"/>
                <a:ext cx="3338" cy="615"/>
              </a:xfrm>
              <a:custGeom>
                <a:avLst/>
                <a:gdLst/>
                <a:ahLst/>
                <a:cxnLst>
                  <a:cxn ang="0">
                    <a:pos x="0" y="0"/>
                  </a:cxn>
                  <a:cxn ang="0">
                    <a:pos x="523" y="208"/>
                  </a:cxn>
                  <a:cxn ang="0">
                    <a:pos x="823" y="169"/>
                  </a:cxn>
                  <a:cxn ang="0">
                    <a:pos x="1676" y="339"/>
                  </a:cxn>
                  <a:cxn ang="0">
                    <a:pos x="2122" y="600"/>
                  </a:cxn>
                  <a:cxn ang="0">
                    <a:pos x="2661" y="431"/>
                  </a:cxn>
                  <a:cxn ang="0">
                    <a:pos x="3230" y="392"/>
                  </a:cxn>
                  <a:cxn ang="0">
                    <a:pos x="3307" y="354"/>
                  </a:cxn>
                </a:cxnLst>
                <a:rect l="0" t="0" r="r" b="b"/>
                <a:pathLst>
                  <a:path w="3338" h="615">
                    <a:moveTo>
                      <a:pt x="0" y="0"/>
                    </a:moveTo>
                    <a:cubicBezTo>
                      <a:pt x="193" y="90"/>
                      <a:pt x="386" y="180"/>
                      <a:pt x="523" y="208"/>
                    </a:cubicBezTo>
                    <a:cubicBezTo>
                      <a:pt x="660" y="236"/>
                      <a:pt x="631" y="147"/>
                      <a:pt x="823" y="169"/>
                    </a:cubicBezTo>
                    <a:cubicBezTo>
                      <a:pt x="1015" y="191"/>
                      <a:pt x="1459" y="267"/>
                      <a:pt x="1676" y="339"/>
                    </a:cubicBezTo>
                    <a:cubicBezTo>
                      <a:pt x="1893" y="411"/>
                      <a:pt x="1958" y="585"/>
                      <a:pt x="2122" y="600"/>
                    </a:cubicBezTo>
                    <a:cubicBezTo>
                      <a:pt x="2286" y="615"/>
                      <a:pt x="2476" y="466"/>
                      <a:pt x="2661" y="431"/>
                    </a:cubicBezTo>
                    <a:cubicBezTo>
                      <a:pt x="2846" y="396"/>
                      <a:pt x="3122" y="405"/>
                      <a:pt x="3230" y="392"/>
                    </a:cubicBezTo>
                    <a:cubicBezTo>
                      <a:pt x="3338" y="379"/>
                      <a:pt x="3322" y="366"/>
                      <a:pt x="3307" y="354"/>
                    </a:cubicBezTo>
                  </a:path>
                </a:pathLst>
              </a:custGeom>
              <a:noFill/>
              <a:ln w="57150" cap="flat" cmpd="sng">
                <a:solidFill>
                  <a:schemeClr val="accent1"/>
                </a:solidFill>
                <a:prstDash val="solid"/>
                <a:round/>
                <a:headEnd type="none" w="lg" len="med"/>
                <a:tailEnd type="none" w="lg" len="med"/>
              </a:ln>
              <a:effectLst/>
            </p:spPr>
            <p:txBody>
              <a:bodyPr wrap="none" anchor="ctr">
                <a:spAutoFit/>
              </a:bodyPr>
              <a:lstStyle/>
              <a:p>
                <a:endParaRPr lang="en-US"/>
              </a:p>
            </p:txBody>
          </p:sp>
          <p:sp>
            <p:nvSpPr>
              <p:cNvPr id="77852" name="Freeform 28"/>
              <p:cNvSpPr>
                <a:spLocks/>
              </p:cNvSpPr>
              <p:nvPr/>
            </p:nvSpPr>
            <p:spPr bwMode="auto">
              <a:xfrm>
                <a:off x="3132" y="2904"/>
                <a:ext cx="1200" cy="320"/>
              </a:xfrm>
              <a:custGeom>
                <a:avLst/>
                <a:gdLst/>
                <a:ahLst/>
                <a:cxnLst>
                  <a:cxn ang="0">
                    <a:pos x="0" y="0"/>
                  </a:cxn>
                  <a:cxn ang="0">
                    <a:pos x="672" y="104"/>
                  </a:cxn>
                  <a:cxn ang="0">
                    <a:pos x="1040" y="208"/>
                  </a:cxn>
                  <a:cxn ang="0">
                    <a:pos x="1200" y="320"/>
                  </a:cxn>
                </a:cxnLst>
                <a:rect l="0" t="0" r="r" b="b"/>
                <a:pathLst>
                  <a:path w="1200" h="320">
                    <a:moveTo>
                      <a:pt x="0" y="0"/>
                    </a:moveTo>
                    <a:cubicBezTo>
                      <a:pt x="249" y="34"/>
                      <a:pt x="499" y="69"/>
                      <a:pt x="672" y="104"/>
                    </a:cubicBezTo>
                    <a:cubicBezTo>
                      <a:pt x="845" y="139"/>
                      <a:pt x="952" y="172"/>
                      <a:pt x="1040" y="208"/>
                    </a:cubicBezTo>
                    <a:cubicBezTo>
                      <a:pt x="1128" y="244"/>
                      <a:pt x="1164" y="282"/>
                      <a:pt x="1200" y="320"/>
                    </a:cubicBezTo>
                  </a:path>
                </a:pathLst>
              </a:custGeom>
              <a:noFill/>
              <a:ln w="38100" cap="flat" cmpd="sng">
                <a:solidFill>
                  <a:schemeClr val="hlink"/>
                </a:solidFill>
                <a:prstDash val="solid"/>
                <a:round/>
                <a:headEnd type="none" w="lg" len="med"/>
                <a:tailEnd type="none" w="lg" len="med"/>
              </a:ln>
              <a:effectLst/>
            </p:spPr>
            <p:txBody>
              <a:bodyPr wrap="none" anchor="ctr">
                <a:spAutoFit/>
              </a:bodyPr>
              <a:lstStyle/>
              <a:p>
                <a:endParaRPr lang="en-US"/>
              </a:p>
            </p:txBody>
          </p:sp>
        </p:grpSp>
        <p:grpSp>
          <p:nvGrpSpPr>
            <p:cNvPr id="77853" name="Group 29"/>
            <p:cNvGrpSpPr>
              <a:grpSpLocks/>
            </p:cNvGrpSpPr>
            <p:nvPr/>
          </p:nvGrpSpPr>
          <p:grpSpPr bwMode="auto">
            <a:xfrm>
              <a:off x="2412" y="2776"/>
              <a:ext cx="3348" cy="1232"/>
              <a:chOff x="2412" y="2776"/>
              <a:chExt cx="3348" cy="1232"/>
            </a:xfrm>
          </p:grpSpPr>
          <p:sp>
            <p:nvSpPr>
              <p:cNvPr id="77854" name="Freeform 30" descr="40%"/>
              <p:cNvSpPr>
                <a:spLocks/>
              </p:cNvSpPr>
              <p:nvPr/>
            </p:nvSpPr>
            <p:spPr bwMode="auto">
              <a:xfrm>
                <a:off x="2412" y="2776"/>
                <a:ext cx="3348" cy="1232"/>
              </a:xfrm>
              <a:custGeom>
                <a:avLst/>
                <a:gdLst/>
                <a:ahLst/>
                <a:cxnLst>
                  <a:cxn ang="0">
                    <a:pos x="3288" y="1224"/>
                  </a:cxn>
                  <a:cxn ang="0">
                    <a:pos x="8" y="1216"/>
                  </a:cxn>
                  <a:cxn ang="0">
                    <a:pos x="16" y="0"/>
                  </a:cxn>
                  <a:cxn ang="0">
                    <a:pos x="539" y="216"/>
                  </a:cxn>
                  <a:cxn ang="0">
                    <a:pos x="839" y="177"/>
                  </a:cxn>
                  <a:cxn ang="0">
                    <a:pos x="1692" y="347"/>
                  </a:cxn>
                  <a:cxn ang="0">
                    <a:pos x="2138" y="608"/>
                  </a:cxn>
                  <a:cxn ang="0">
                    <a:pos x="2677" y="439"/>
                  </a:cxn>
                  <a:cxn ang="0">
                    <a:pos x="3246" y="400"/>
                  </a:cxn>
                  <a:cxn ang="0">
                    <a:pos x="3288" y="376"/>
                  </a:cxn>
                  <a:cxn ang="0">
                    <a:pos x="3288" y="1232"/>
                  </a:cxn>
                  <a:cxn ang="0">
                    <a:pos x="3288" y="1224"/>
                  </a:cxn>
                </a:cxnLst>
                <a:rect l="0" t="0" r="r" b="b"/>
                <a:pathLst>
                  <a:path w="3348" h="1232">
                    <a:moveTo>
                      <a:pt x="3288" y="1224"/>
                    </a:moveTo>
                    <a:cubicBezTo>
                      <a:pt x="2741" y="1221"/>
                      <a:pt x="720" y="1224"/>
                      <a:pt x="8" y="1216"/>
                    </a:cubicBezTo>
                    <a:cubicBezTo>
                      <a:pt x="24" y="264"/>
                      <a:pt x="0" y="632"/>
                      <a:pt x="16" y="0"/>
                    </a:cubicBezTo>
                    <a:cubicBezTo>
                      <a:pt x="184" y="64"/>
                      <a:pt x="402" y="187"/>
                      <a:pt x="539" y="216"/>
                    </a:cubicBezTo>
                    <a:cubicBezTo>
                      <a:pt x="676" y="245"/>
                      <a:pt x="647" y="155"/>
                      <a:pt x="839" y="177"/>
                    </a:cubicBezTo>
                    <a:cubicBezTo>
                      <a:pt x="1031" y="199"/>
                      <a:pt x="1475" y="275"/>
                      <a:pt x="1692" y="347"/>
                    </a:cubicBezTo>
                    <a:cubicBezTo>
                      <a:pt x="1909" y="419"/>
                      <a:pt x="1974" y="593"/>
                      <a:pt x="2138" y="608"/>
                    </a:cubicBezTo>
                    <a:cubicBezTo>
                      <a:pt x="2302" y="623"/>
                      <a:pt x="2492" y="474"/>
                      <a:pt x="2677" y="439"/>
                    </a:cubicBezTo>
                    <a:cubicBezTo>
                      <a:pt x="2862" y="404"/>
                      <a:pt x="3144" y="410"/>
                      <a:pt x="3246" y="400"/>
                    </a:cubicBezTo>
                    <a:cubicBezTo>
                      <a:pt x="3348" y="390"/>
                      <a:pt x="3281" y="237"/>
                      <a:pt x="3288" y="376"/>
                    </a:cubicBezTo>
                    <a:cubicBezTo>
                      <a:pt x="3295" y="515"/>
                      <a:pt x="3288" y="1054"/>
                      <a:pt x="3288" y="1232"/>
                    </a:cubicBezTo>
                    <a:lnTo>
                      <a:pt x="3288" y="1224"/>
                    </a:lnTo>
                    <a:close/>
                  </a:path>
                </a:pathLst>
              </a:custGeom>
              <a:pattFill prst="pct40">
                <a:fgClr>
                  <a:schemeClr val="bg1"/>
                </a:fgClr>
                <a:bgClr>
                  <a:schemeClr val="accent2"/>
                </a:bgClr>
              </a:pattFill>
              <a:ln w="57150" cap="flat" cmpd="sng">
                <a:noFill/>
                <a:prstDash val="solid"/>
                <a:round/>
                <a:headEnd type="none" w="lg" len="med"/>
                <a:tailEnd type="none" w="lg" len="med"/>
              </a:ln>
              <a:effectLst/>
            </p:spPr>
            <p:txBody>
              <a:bodyPr wrap="none" anchor="ctr">
                <a:spAutoFit/>
              </a:bodyPr>
              <a:lstStyle/>
              <a:p>
                <a:endParaRPr lang="en-US"/>
              </a:p>
            </p:txBody>
          </p:sp>
          <p:grpSp>
            <p:nvGrpSpPr>
              <p:cNvPr id="77855" name="Group 31"/>
              <p:cNvGrpSpPr>
                <a:grpSpLocks/>
              </p:cNvGrpSpPr>
              <p:nvPr/>
            </p:nvGrpSpPr>
            <p:grpSpPr bwMode="auto">
              <a:xfrm>
                <a:off x="2772" y="2928"/>
                <a:ext cx="2880" cy="736"/>
                <a:chOff x="2736" y="2496"/>
                <a:chExt cx="2880" cy="736"/>
              </a:xfrm>
            </p:grpSpPr>
            <p:sp>
              <p:nvSpPr>
                <p:cNvPr id="77856" name="Line 32"/>
                <p:cNvSpPr>
                  <a:spLocks noChangeShapeType="1"/>
                </p:cNvSpPr>
                <p:nvPr/>
              </p:nvSpPr>
              <p:spPr bwMode="auto">
                <a:xfrm>
                  <a:off x="2736" y="2496"/>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77857" name="Line 33"/>
                <p:cNvSpPr>
                  <a:spLocks noChangeShapeType="1"/>
                </p:cNvSpPr>
                <p:nvPr/>
              </p:nvSpPr>
              <p:spPr bwMode="auto">
                <a:xfrm>
                  <a:off x="2928" y="2576"/>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77858" name="Line 34"/>
                <p:cNvSpPr>
                  <a:spLocks noChangeShapeType="1"/>
                </p:cNvSpPr>
                <p:nvPr/>
              </p:nvSpPr>
              <p:spPr bwMode="auto">
                <a:xfrm>
                  <a:off x="3120" y="2512"/>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77859" name="Line 35"/>
                <p:cNvSpPr>
                  <a:spLocks noChangeShapeType="1"/>
                </p:cNvSpPr>
                <p:nvPr/>
              </p:nvSpPr>
              <p:spPr bwMode="auto">
                <a:xfrm>
                  <a:off x="3312" y="2536"/>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77860" name="Line 36"/>
                <p:cNvSpPr>
                  <a:spLocks noChangeShapeType="1"/>
                </p:cNvSpPr>
                <p:nvPr/>
              </p:nvSpPr>
              <p:spPr bwMode="auto">
                <a:xfrm>
                  <a:off x="3504" y="2576"/>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77861" name="Line 37"/>
                <p:cNvSpPr>
                  <a:spLocks noChangeShapeType="1"/>
                </p:cNvSpPr>
                <p:nvPr/>
              </p:nvSpPr>
              <p:spPr bwMode="auto">
                <a:xfrm>
                  <a:off x="3696" y="2600"/>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77862" name="Line 38"/>
                <p:cNvSpPr>
                  <a:spLocks noChangeShapeType="1"/>
                </p:cNvSpPr>
                <p:nvPr/>
              </p:nvSpPr>
              <p:spPr bwMode="auto">
                <a:xfrm>
                  <a:off x="3888" y="2640"/>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77863" name="Line 39"/>
                <p:cNvSpPr>
                  <a:spLocks noChangeShapeType="1"/>
                </p:cNvSpPr>
                <p:nvPr/>
              </p:nvSpPr>
              <p:spPr bwMode="auto">
                <a:xfrm>
                  <a:off x="4080" y="2696"/>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77864" name="Line 40"/>
                <p:cNvSpPr>
                  <a:spLocks noChangeShapeType="1"/>
                </p:cNvSpPr>
                <p:nvPr/>
              </p:nvSpPr>
              <p:spPr bwMode="auto">
                <a:xfrm>
                  <a:off x="4272" y="2832"/>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77865" name="Line 41"/>
                <p:cNvSpPr>
                  <a:spLocks noChangeShapeType="1"/>
                </p:cNvSpPr>
                <p:nvPr/>
              </p:nvSpPr>
              <p:spPr bwMode="auto">
                <a:xfrm>
                  <a:off x="4464" y="2944"/>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77866" name="Line 42"/>
                <p:cNvSpPr>
                  <a:spLocks noChangeShapeType="1"/>
                </p:cNvSpPr>
                <p:nvPr/>
              </p:nvSpPr>
              <p:spPr bwMode="auto">
                <a:xfrm>
                  <a:off x="4656" y="2928"/>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77867" name="Line 43"/>
                <p:cNvSpPr>
                  <a:spLocks noChangeShapeType="1"/>
                </p:cNvSpPr>
                <p:nvPr/>
              </p:nvSpPr>
              <p:spPr bwMode="auto">
                <a:xfrm>
                  <a:off x="4848" y="2864"/>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77868" name="Line 44"/>
                <p:cNvSpPr>
                  <a:spLocks noChangeShapeType="1"/>
                </p:cNvSpPr>
                <p:nvPr/>
              </p:nvSpPr>
              <p:spPr bwMode="auto">
                <a:xfrm>
                  <a:off x="5040" y="2784"/>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77869" name="Line 45"/>
                <p:cNvSpPr>
                  <a:spLocks noChangeShapeType="1"/>
                </p:cNvSpPr>
                <p:nvPr/>
              </p:nvSpPr>
              <p:spPr bwMode="auto">
                <a:xfrm>
                  <a:off x="5232" y="2768"/>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77870" name="Line 46"/>
                <p:cNvSpPr>
                  <a:spLocks noChangeShapeType="1"/>
                </p:cNvSpPr>
                <p:nvPr/>
              </p:nvSpPr>
              <p:spPr bwMode="auto">
                <a:xfrm>
                  <a:off x="5424" y="2760"/>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sp>
              <p:nvSpPr>
                <p:cNvPr id="77871" name="Line 47"/>
                <p:cNvSpPr>
                  <a:spLocks noChangeShapeType="1"/>
                </p:cNvSpPr>
                <p:nvPr/>
              </p:nvSpPr>
              <p:spPr bwMode="auto">
                <a:xfrm>
                  <a:off x="5616" y="2744"/>
                  <a:ext cx="0" cy="288"/>
                </a:xfrm>
                <a:prstGeom prst="line">
                  <a:avLst/>
                </a:prstGeom>
                <a:noFill/>
                <a:ln w="28575">
                  <a:solidFill>
                    <a:schemeClr val="hlink"/>
                  </a:solidFill>
                  <a:round/>
                  <a:headEnd type="none" w="lg" len="med"/>
                  <a:tailEnd type="triangle" w="lg" len="med"/>
                </a:ln>
                <a:effectLst/>
              </p:spPr>
              <p:txBody>
                <a:bodyPr wrap="none" anchor="ctr">
                  <a:spAutoFit/>
                </a:bodyPr>
                <a:lstStyle/>
                <a:p>
                  <a:endParaRPr lang="en-US"/>
                </a:p>
              </p:txBody>
            </p:sp>
          </p:grpSp>
          <p:sp>
            <p:nvSpPr>
              <p:cNvPr id="77872" name="Freeform 48"/>
              <p:cNvSpPr>
                <a:spLocks/>
              </p:cNvSpPr>
              <p:nvPr/>
            </p:nvSpPr>
            <p:spPr bwMode="auto">
              <a:xfrm>
                <a:off x="2528" y="2984"/>
                <a:ext cx="1616" cy="831"/>
              </a:xfrm>
              <a:custGeom>
                <a:avLst/>
                <a:gdLst/>
                <a:ahLst/>
                <a:cxnLst>
                  <a:cxn ang="0">
                    <a:pos x="0" y="0"/>
                  </a:cxn>
                  <a:cxn ang="0">
                    <a:pos x="688" y="728"/>
                  </a:cxn>
                  <a:cxn ang="0">
                    <a:pos x="1616" y="616"/>
                  </a:cxn>
                </a:cxnLst>
                <a:rect l="0" t="0" r="r" b="b"/>
                <a:pathLst>
                  <a:path w="1616" h="831">
                    <a:moveTo>
                      <a:pt x="0" y="0"/>
                    </a:moveTo>
                    <a:cubicBezTo>
                      <a:pt x="209" y="312"/>
                      <a:pt x="419" y="625"/>
                      <a:pt x="688" y="728"/>
                    </a:cubicBezTo>
                    <a:cubicBezTo>
                      <a:pt x="957" y="831"/>
                      <a:pt x="1286" y="723"/>
                      <a:pt x="1616" y="616"/>
                    </a:cubicBezTo>
                  </a:path>
                </a:pathLst>
              </a:custGeom>
              <a:noFill/>
              <a:ln w="38100" cap="flat" cmpd="sng">
                <a:solidFill>
                  <a:schemeClr val="hlink"/>
                </a:solidFill>
                <a:prstDash val="solid"/>
                <a:round/>
                <a:headEnd type="none" w="lg" len="med"/>
                <a:tailEnd type="triangle" w="lg" len="med"/>
              </a:ln>
              <a:effectLst/>
            </p:spPr>
            <p:txBody>
              <a:bodyPr wrap="none" anchor="ctr">
                <a:spAutoFit/>
              </a:bodyPr>
              <a:lstStyle/>
              <a:p>
                <a:endParaRPr lang="en-US"/>
              </a:p>
            </p:txBody>
          </p:sp>
        </p:grpSp>
      </p:grpSp>
      <p:sp>
        <p:nvSpPr>
          <p:cNvPr id="77873" name="Line 49"/>
          <p:cNvSpPr>
            <a:spLocks noChangeShapeType="1"/>
          </p:cNvSpPr>
          <p:nvPr/>
        </p:nvSpPr>
        <p:spPr bwMode="auto">
          <a:xfrm>
            <a:off x="2895600" y="4406900"/>
            <a:ext cx="20320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77874" name="Line 50"/>
          <p:cNvSpPr>
            <a:spLocks noChangeShapeType="1"/>
          </p:cNvSpPr>
          <p:nvPr/>
        </p:nvSpPr>
        <p:spPr bwMode="auto">
          <a:xfrm>
            <a:off x="2908300" y="4889500"/>
            <a:ext cx="20320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77875" name="Line 51"/>
          <p:cNvSpPr>
            <a:spLocks noChangeShapeType="1"/>
          </p:cNvSpPr>
          <p:nvPr/>
        </p:nvSpPr>
        <p:spPr bwMode="auto">
          <a:xfrm>
            <a:off x="2870200" y="5588000"/>
            <a:ext cx="20320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77876" name="Line 52"/>
          <p:cNvSpPr>
            <a:spLocks noChangeShapeType="1"/>
          </p:cNvSpPr>
          <p:nvPr/>
        </p:nvSpPr>
        <p:spPr bwMode="auto">
          <a:xfrm>
            <a:off x="2882900" y="6070600"/>
            <a:ext cx="4140200" cy="0"/>
          </a:xfrm>
          <a:prstGeom prst="line">
            <a:avLst/>
          </a:prstGeom>
          <a:noFill/>
          <a:ln w="12700">
            <a:solidFill>
              <a:schemeClr val="tx1"/>
            </a:solidFill>
            <a:round/>
            <a:headEnd type="none" w="lg" len="med"/>
            <a:tailEnd type="none" w="lg" len="med"/>
          </a:ln>
          <a:effectLst/>
        </p:spPr>
        <p:txBody>
          <a:bodyPr anchor="ctr">
            <a:spAutoFit/>
          </a:bodyPr>
          <a:lstStyle/>
          <a:p>
            <a:endParaRPr lang="en-US"/>
          </a:p>
        </p:txBody>
      </p:sp>
      <p:sp>
        <p:nvSpPr>
          <p:cNvPr id="77877" name="Line 53"/>
          <p:cNvSpPr>
            <a:spLocks noChangeShapeType="1"/>
          </p:cNvSpPr>
          <p:nvPr/>
        </p:nvSpPr>
        <p:spPr bwMode="auto">
          <a:xfrm>
            <a:off x="2908300" y="6743700"/>
            <a:ext cx="20320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78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783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783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783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783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4" grpId="0" build="p" autoUpdateAnimBg="0"/>
      <p:bldP spid="77835" grpId="0" build="p" autoUpdateAnimBg="0"/>
      <p:bldP spid="77836" grpId="0" build="p" autoUpdateAnimBg="0"/>
      <p:bldP spid="77837" grpId="0" build="p" autoUpdateAnimBg="0"/>
      <p:bldP spid="77838"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noFill/>
          <a:ln/>
          <a:effectLst/>
        </p:spPr>
        <p:txBody>
          <a:bodyPr lIns="90488" tIns="44450" rIns="90488" bIns="44450" anchor="b"/>
          <a:lstStyle/>
          <a:p>
            <a:r>
              <a:rPr lang="en-US"/>
              <a:t>Sixmile Creek</a:t>
            </a:r>
          </a:p>
        </p:txBody>
      </p:sp>
      <p:sp>
        <p:nvSpPr>
          <p:cNvPr id="79875" name="Rectangle 3"/>
          <p:cNvSpPr>
            <a:spLocks noGrp="1" noChangeArrowheads="1"/>
          </p:cNvSpPr>
          <p:nvPr>
            <p:ph type="body" idx="1"/>
          </p:nvPr>
        </p:nvSpPr>
        <p:spPr>
          <a:xfrm>
            <a:off x="381000" y="1676400"/>
            <a:ext cx="8382000" cy="685800"/>
          </a:xfrm>
          <a:noFill/>
          <a:ln/>
        </p:spPr>
        <p:txBody>
          <a:bodyPr lIns="90488" tIns="44450" rIns="90488" bIns="44450"/>
          <a:lstStyle/>
          <a:p>
            <a:pPr>
              <a:spcBef>
                <a:spcPts val="500"/>
              </a:spcBef>
              <a:spcAft>
                <a:spcPts val="500"/>
              </a:spcAft>
            </a:pPr>
            <a:r>
              <a:rPr lang="en-US"/>
              <a:t>04233300-- Sixmile Creek At Bethel Grove NY</a:t>
            </a:r>
          </a:p>
        </p:txBody>
      </p:sp>
      <p:sp>
        <p:nvSpPr>
          <p:cNvPr id="79876" name="Rectangle 4"/>
          <p:cNvSpPr>
            <a:spLocks noChangeArrowheads="1"/>
          </p:cNvSpPr>
          <p:nvPr/>
        </p:nvSpPr>
        <p:spPr bwMode="auto">
          <a:xfrm>
            <a:off x="685800" y="6403975"/>
            <a:ext cx="7858125" cy="454025"/>
          </a:xfrm>
          <a:prstGeom prst="rect">
            <a:avLst/>
          </a:prstGeom>
          <a:noFill/>
          <a:ln w="12700">
            <a:noFill/>
            <a:miter lim="800000"/>
            <a:headEnd/>
            <a:tailEnd/>
          </a:ln>
          <a:effectLst/>
        </p:spPr>
        <p:txBody>
          <a:bodyPr lIns="90488" tIns="44450" rIns="90488" bIns="44450">
            <a:spAutoFit/>
          </a:bodyPr>
          <a:lstStyle/>
          <a:p>
            <a:pPr indent="233363">
              <a:spcBef>
                <a:spcPct val="50000"/>
              </a:spcBef>
            </a:pPr>
            <a:r>
              <a:rPr lang="en-US" sz="2400"/>
              <a:t>http://waterdata.usgs.gov/ny/nwis/uv?site_no=04233300</a:t>
            </a:r>
          </a:p>
        </p:txBody>
      </p:sp>
      <p:sp>
        <p:nvSpPr>
          <p:cNvPr id="79877" name="Text Box 5"/>
          <p:cNvSpPr txBox="1">
            <a:spLocks noChangeArrowheads="1"/>
          </p:cNvSpPr>
          <p:nvPr/>
        </p:nvSpPr>
        <p:spPr bwMode="auto">
          <a:xfrm>
            <a:off x="6108700" y="2433638"/>
            <a:ext cx="3035300" cy="822325"/>
          </a:xfrm>
          <a:prstGeom prst="rect">
            <a:avLst/>
          </a:prstGeom>
          <a:noFill/>
          <a:ln w="12700">
            <a:noFill/>
            <a:miter lim="800000"/>
            <a:headEnd type="none" w="lg" len="med"/>
            <a:tailEnd type="none" w="lg" len="med"/>
          </a:ln>
          <a:effectLst/>
        </p:spPr>
        <p:txBody>
          <a:bodyPr anchor="ctr">
            <a:spAutoFit/>
          </a:bodyPr>
          <a:lstStyle/>
          <a:p>
            <a:r>
              <a:rPr lang="en-US" sz="2400"/>
              <a:t>Runoff events caused by...</a:t>
            </a:r>
          </a:p>
        </p:txBody>
      </p:sp>
      <p:sp>
        <p:nvSpPr>
          <p:cNvPr id="79878" name="Text Box 6"/>
          <p:cNvSpPr txBox="1">
            <a:spLocks noChangeArrowheads="1"/>
          </p:cNvSpPr>
          <p:nvPr/>
        </p:nvSpPr>
        <p:spPr bwMode="auto">
          <a:xfrm>
            <a:off x="6691313" y="3287713"/>
            <a:ext cx="1495425" cy="457200"/>
          </a:xfrm>
          <a:prstGeom prst="rect">
            <a:avLst/>
          </a:prstGeom>
          <a:noFill/>
          <a:ln w="12700">
            <a:noFill/>
            <a:miter lim="800000"/>
            <a:headEnd type="none" w="lg" len="med"/>
            <a:tailEnd type="none" w="lg" len="med"/>
          </a:ln>
          <a:effectLst/>
        </p:spPr>
        <p:txBody>
          <a:bodyPr wrap="none" anchor="ctr">
            <a:spAutoFit/>
          </a:bodyPr>
          <a:lstStyle/>
          <a:p>
            <a:pPr algn="ctr"/>
            <a:r>
              <a:rPr lang="en-US" sz="2400">
                <a:solidFill>
                  <a:schemeClr val="folHlink"/>
                </a:solidFill>
              </a:rPr>
              <a:t>Snow melt</a:t>
            </a:r>
          </a:p>
        </p:txBody>
      </p:sp>
      <p:sp>
        <p:nvSpPr>
          <p:cNvPr id="79879" name="Text Box 7"/>
          <p:cNvSpPr txBox="1">
            <a:spLocks noChangeArrowheads="1"/>
          </p:cNvSpPr>
          <p:nvPr/>
        </p:nvSpPr>
        <p:spPr bwMode="auto">
          <a:xfrm>
            <a:off x="6680200" y="3770313"/>
            <a:ext cx="1163638" cy="457200"/>
          </a:xfrm>
          <a:prstGeom prst="rect">
            <a:avLst/>
          </a:prstGeom>
          <a:noFill/>
          <a:ln w="12700">
            <a:noFill/>
            <a:miter lim="800000"/>
            <a:headEnd type="none" w="lg" len="med"/>
            <a:tailEnd type="none" w="lg" len="med"/>
          </a:ln>
          <a:effectLst/>
        </p:spPr>
        <p:txBody>
          <a:bodyPr wrap="none" anchor="ctr">
            <a:spAutoFit/>
          </a:bodyPr>
          <a:lstStyle/>
          <a:p>
            <a:pPr algn="ctr"/>
            <a:r>
              <a:rPr lang="en-US" sz="2400">
                <a:solidFill>
                  <a:schemeClr val="folHlink"/>
                </a:solidFill>
              </a:rPr>
              <a:t>Rainfall</a:t>
            </a:r>
          </a:p>
        </p:txBody>
      </p:sp>
      <p:sp>
        <p:nvSpPr>
          <p:cNvPr id="79880" name="AutoShape 8">
            <a:hlinkClick r:id="rId2" action="ppaction://hlinksldjump" highlightClick="1"/>
          </p:cNvPr>
          <p:cNvSpPr>
            <a:spLocks noChangeArrowheads="1"/>
          </p:cNvSpPr>
          <p:nvPr/>
        </p:nvSpPr>
        <p:spPr bwMode="auto">
          <a:xfrm>
            <a:off x="8597900" y="6451600"/>
            <a:ext cx="546100" cy="406400"/>
          </a:xfrm>
          <a:prstGeom prst="actionButtonReturn">
            <a:avLst/>
          </a:prstGeom>
          <a:solidFill>
            <a:schemeClr val="hlink"/>
          </a:solidFill>
          <a:ln w="12700">
            <a:solidFill>
              <a:schemeClr val="tx1"/>
            </a:solidFill>
            <a:miter lim="800000"/>
            <a:headEnd type="none" w="lg" len="med"/>
            <a:tailEnd type="none" w="lg" len="med"/>
          </a:ln>
          <a:effectLst/>
        </p:spPr>
        <p:txBody>
          <a:bodyPr wrap="none" anchor="ctr">
            <a:spAutoFit/>
          </a:bodyPr>
          <a:lstStyle/>
          <a:p>
            <a:endParaRPr lang="en-US"/>
          </a:p>
        </p:txBody>
      </p:sp>
      <p:pic>
        <p:nvPicPr>
          <p:cNvPr id="79881" name="Picture 9" descr="04233300_q_051006"/>
          <p:cNvPicPr>
            <a:picLocks noChangeAspect="1" noChangeArrowheads="1"/>
          </p:cNvPicPr>
          <p:nvPr/>
        </p:nvPicPr>
        <p:blipFill>
          <a:blip r:embed="rId3" cstate="print"/>
          <a:srcRect/>
          <a:stretch>
            <a:fillRect/>
          </a:stretch>
        </p:blipFill>
        <p:spPr bwMode="auto">
          <a:xfrm>
            <a:off x="457200" y="2314575"/>
            <a:ext cx="5359400" cy="3829050"/>
          </a:xfrm>
          <a:prstGeom prst="rect">
            <a:avLst/>
          </a:prstGeom>
          <a:noFill/>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8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987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98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8" grpId="0" build="p" autoUpdateAnimBg="0"/>
      <p:bldP spid="79879" grpId="0" build="p" autoUpdateAnimBg="0"/>
      <p:bldP spid="7988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effectLst/>
        </p:spPr>
        <p:txBody>
          <a:bodyPr/>
          <a:lstStyle/>
          <a:p>
            <a:r>
              <a:rPr lang="en-US"/>
              <a:t>Where Are We Going?</a:t>
            </a:r>
          </a:p>
        </p:txBody>
      </p:sp>
      <p:sp>
        <p:nvSpPr>
          <p:cNvPr id="80899" name="Rectangle 3"/>
          <p:cNvSpPr>
            <a:spLocks noGrp="1" noChangeArrowheads="1"/>
          </p:cNvSpPr>
          <p:nvPr>
            <p:ph type="body" idx="1"/>
          </p:nvPr>
        </p:nvSpPr>
        <p:spPr/>
        <p:txBody>
          <a:bodyPr/>
          <a:lstStyle/>
          <a:p>
            <a:r>
              <a:rPr lang="en-US" sz="2800"/>
              <a:t>We want to protect against system failure during extreme events (floods and droughts)</a:t>
            </a:r>
          </a:p>
          <a:p>
            <a:r>
              <a:rPr lang="en-US" sz="2800"/>
              <a:t>Need tools to predict magnitude of those events</a:t>
            </a:r>
          </a:p>
          <a:p>
            <a:r>
              <a:rPr lang="en-US" sz="2800"/>
              <a:t>We have two data sources</a:t>
            </a:r>
          </a:p>
          <a:p>
            <a:pPr lvl="1"/>
            <a:r>
              <a:rPr lang="en-US" sz="2400"/>
              <a:t>Stream gage stations</a:t>
            </a:r>
          </a:p>
          <a:p>
            <a:pPr lvl="1"/>
            <a:r>
              <a:rPr lang="en-US" sz="2400"/>
              <a:t>Rain gage</a:t>
            </a:r>
          </a:p>
          <a:p>
            <a:r>
              <a:rPr lang="en-US" sz="2800"/>
              <a:t>What do you do if you don’t have either data source?</a:t>
            </a:r>
          </a:p>
        </p:txBody>
      </p:sp>
      <p:sp>
        <p:nvSpPr>
          <p:cNvPr id="80900" name="AutoShape 4">
            <a:hlinkClick r:id="" action="ppaction://hlinkshowjump?jump=lastslideviewed" highlightClick="1"/>
          </p:cNvPr>
          <p:cNvSpPr>
            <a:spLocks noChangeArrowheads="1"/>
          </p:cNvSpPr>
          <p:nvPr/>
        </p:nvSpPr>
        <p:spPr bwMode="auto">
          <a:xfrm>
            <a:off x="8597900" y="6451600"/>
            <a:ext cx="546100" cy="406400"/>
          </a:xfrm>
          <a:prstGeom prst="actionButtonReturn">
            <a:avLst/>
          </a:prstGeom>
          <a:solidFill>
            <a:schemeClr val="hlink"/>
          </a:solidFill>
          <a:ln w="12700">
            <a:solidFill>
              <a:schemeClr val="tx1"/>
            </a:solidFill>
            <a:miter lim="800000"/>
            <a:headEnd type="none" w="lg" len="med"/>
            <a:tailEnd type="none" w="lg" len="med"/>
          </a:ln>
          <a:effectLst/>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09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effectLst/>
        </p:spPr>
        <p:txBody>
          <a:bodyPr/>
          <a:lstStyle/>
          <a:p>
            <a:r>
              <a:rPr lang="en-US"/>
              <a:t>Watersheds of the United States</a:t>
            </a:r>
          </a:p>
        </p:txBody>
      </p:sp>
      <p:grpSp>
        <p:nvGrpSpPr>
          <p:cNvPr id="81923" name="Group 3"/>
          <p:cNvGrpSpPr>
            <a:grpSpLocks/>
          </p:cNvGrpSpPr>
          <p:nvPr/>
        </p:nvGrpSpPr>
        <p:grpSpPr bwMode="auto">
          <a:xfrm>
            <a:off x="0" y="2138363"/>
            <a:ext cx="7626350" cy="4719637"/>
            <a:chOff x="0" y="1081"/>
            <a:chExt cx="4640" cy="2872"/>
          </a:xfrm>
        </p:grpSpPr>
        <p:pic>
          <p:nvPicPr>
            <p:cNvPr id="81924" name="Picture 4"/>
            <p:cNvPicPr>
              <a:picLocks noChangeAspect="1" noChangeArrowheads="1"/>
            </p:cNvPicPr>
            <p:nvPr/>
          </p:nvPicPr>
          <p:blipFill>
            <a:blip r:embed="rId2" cstate="print"/>
            <a:srcRect/>
            <a:stretch>
              <a:fillRect/>
            </a:stretch>
          </p:blipFill>
          <p:spPr bwMode="auto">
            <a:xfrm>
              <a:off x="0" y="1081"/>
              <a:ext cx="2604" cy="1806"/>
            </a:xfrm>
            <a:prstGeom prst="rect">
              <a:avLst/>
            </a:prstGeom>
            <a:noFill/>
            <a:ln w="12700">
              <a:noFill/>
              <a:miter lim="800000"/>
              <a:headEnd type="none" w="lg" len="med"/>
              <a:tailEnd type="none" w="lg" len="med"/>
            </a:ln>
            <a:effectLst/>
          </p:spPr>
        </p:pic>
        <p:pic>
          <p:nvPicPr>
            <p:cNvPr id="81925" name="Picture 5"/>
            <p:cNvPicPr>
              <a:picLocks noChangeAspect="1" noChangeArrowheads="1"/>
            </p:cNvPicPr>
            <p:nvPr/>
          </p:nvPicPr>
          <p:blipFill>
            <a:blip r:embed="rId3" cstate="print"/>
            <a:srcRect l="6413" b="3987"/>
            <a:stretch>
              <a:fillRect/>
            </a:stretch>
          </p:blipFill>
          <p:spPr bwMode="auto">
            <a:xfrm>
              <a:off x="0" y="2219"/>
              <a:ext cx="2437" cy="1734"/>
            </a:xfrm>
            <a:prstGeom prst="rect">
              <a:avLst/>
            </a:prstGeom>
            <a:noFill/>
            <a:ln w="12700">
              <a:noFill/>
              <a:miter lim="800000"/>
              <a:headEnd type="none" w="lg" len="med"/>
              <a:tailEnd type="none" w="lg" len="med"/>
            </a:ln>
            <a:effectLst/>
          </p:spPr>
        </p:pic>
        <p:pic>
          <p:nvPicPr>
            <p:cNvPr id="81926" name="Picture 6"/>
            <p:cNvPicPr>
              <a:picLocks noChangeAspect="1" noChangeArrowheads="1"/>
            </p:cNvPicPr>
            <p:nvPr/>
          </p:nvPicPr>
          <p:blipFill>
            <a:blip r:embed="rId4" cstate="print"/>
            <a:srcRect t="19048" r="16283"/>
            <a:stretch>
              <a:fillRect/>
            </a:stretch>
          </p:blipFill>
          <p:spPr bwMode="auto">
            <a:xfrm>
              <a:off x="2460" y="1083"/>
              <a:ext cx="2180" cy="1462"/>
            </a:xfrm>
            <a:prstGeom prst="rect">
              <a:avLst/>
            </a:prstGeom>
            <a:noFill/>
            <a:ln w="12700">
              <a:noFill/>
              <a:miter lim="800000"/>
              <a:headEnd type="none" w="lg" len="med"/>
              <a:tailEnd type="none" w="lg" len="med"/>
            </a:ln>
            <a:effectLst/>
          </p:spPr>
        </p:pic>
        <p:pic>
          <p:nvPicPr>
            <p:cNvPr id="81927" name="Picture 7"/>
            <p:cNvPicPr>
              <a:picLocks noChangeAspect="1" noChangeArrowheads="1"/>
            </p:cNvPicPr>
            <p:nvPr/>
          </p:nvPicPr>
          <p:blipFill>
            <a:blip r:embed="rId5" cstate="print"/>
            <a:srcRect/>
            <a:stretch>
              <a:fillRect/>
            </a:stretch>
          </p:blipFill>
          <p:spPr bwMode="auto">
            <a:xfrm>
              <a:off x="1866" y="2137"/>
              <a:ext cx="2604" cy="1806"/>
            </a:xfrm>
            <a:prstGeom prst="rect">
              <a:avLst/>
            </a:prstGeom>
            <a:noFill/>
            <a:ln w="12700">
              <a:noFill/>
              <a:miter lim="800000"/>
              <a:headEnd type="none" w="lg" len="med"/>
              <a:tailEnd type="none" w="lg" len="med"/>
            </a:ln>
            <a:effectLst/>
          </p:spPr>
        </p:pic>
      </p:grpSp>
      <p:pic>
        <p:nvPicPr>
          <p:cNvPr id="81928" name="Picture 8"/>
          <p:cNvPicPr>
            <a:picLocks noChangeAspect="1" noChangeArrowheads="1"/>
          </p:cNvPicPr>
          <p:nvPr/>
        </p:nvPicPr>
        <p:blipFill>
          <a:blip r:embed="rId6" cstate="print"/>
          <a:srcRect/>
          <a:stretch>
            <a:fillRect/>
          </a:stretch>
        </p:blipFill>
        <p:spPr bwMode="auto">
          <a:xfrm>
            <a:off x="7600950" y="2130425"/>
            <a:ext cx="1543050" cy="3838575"/>
          </a:xfrm>
          <a:prstGeom prst="rect">
            <a:avLst/>
          </a:prstGeom>
          <a:noFill/>
          <a:ln w="12700">
            <a:noFill/>
            <a:miter lim="800000"/>
            <a:headEnd type="none" w="lg" len="med"/>
            <a:tailEnd type="none" w="lg" len="me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a:effectLst/>
        </p:spPr>
        <p:txBody>
          <a:bodyPr lIns="90488" tIns="44450" rIns="90488" bIns="44450" anchor="b"/>
          <a:lstStyle/>
          <a:p>
            <a:r>
              <a:rPr lang="en-US"/>
              <a:t>Fall Creek (Daily Discharge)</a:t>
            </a:r>
            <a:br>
              <a:rPr lang="en-US"/>
            </a:br>
            <a:endParaRPr lang="en-US" sz="1800"/>
          </a:p>
        </p:txBody>
      </p:sp>
      <p:pic>
        <p:nvPicPr>
          <p:cNvPr id="12291" name="Picture 3"/>
          <p:cNvPicPr>
            <a:picLocks noChangeArrowheads="1"/>
          </p:cNvPicPr>
          <p:nvPr/>
        </p:nvPicPr>
        <p:blipFill>
          <a:blip r:embed="rId2" cstate="print"/>
          <a:srcRect l="26012"/>
          <a:stretch>
            <a:fillRect/>
          </a:stretch>
        </p:blipFill>
        <p:spPr bwMode="auto">
          <a:xfrm>
            <a:off x="6705600" y="1905000"/>
            <a:ext cx="2438400" cy="4397375"/>
          </a:xfrm>
          <a:prstGeom prst="rect">
            <a:avLst/>
          </a:prstGeom>
          <a:noFill/>
          <a:ln w="12700">
            <a:noFill/>
            <a:miter lim="800000"/>
            <a:headEnd/>
            <a:tailEnd/>
          </a:ln>
          <a:effectLst/>
        </p:spPr>
      </p:pic>
      <p:pic>
        <p:nvPicPr>
          <p:cNvPr id="12292" name="Picture 4"/>
          <p:cNvPicPr>
            <a:picLocks noChangeAspect="1" noChangeArrowheads="1"/>
          </p:cNvPicPr>
          <p:nvPr/>
        </p:nvPicPr>
        <p:blipFill>
          <a:blip r:embed="rId3" cstate="print"/>
          <a:srcRect/>
          <a:stretch>
            <a:fillRect/>
          </a:stretch>
        </p:blipFill>
        <p:spPr bwMode="auto">
          <a:xfrm>
            <a:off x="152400" y="1828800"/>
            <a:ext cx="6534150" cy="4419600"/>
          </a:xfrm>
          <a:prstGeom prst="rect">
            <a:avLst/>
          </a:prstGeom>
          <a:noFill/>
          <a:ln w="12700">
            <a:noFill/>
            <a:miter lim="800000"/>
            <a:headEnd type="none" w="lg" len="med"/>
            <a:tailEnd type="none" w="lg" len="med"/>
          </a:ln>
          <a:effectLst/>
        </p:spPr>
      </p:pic>
      <p:sp>
        <p:nvSpPr>
          <p:cNvPr id="12293" name="Text Box 5"/>
          <p:cNvSpPr txBox="1">
            <a:spLocks noChangeArrowheads="1"/>
          </p:cNvSpPr>
          <p:nvPr/>
        </p:nvSpPr>
        <p:spPr bwMode="auto">
          <a:xfrm>
            <a:off x="4706938" y="6389688"/>
            <a:ext cx="2901950" cy="304800"/>
          </a:xfrm>
          <a:prstGeom prst="rect">
            <a:avLst/>
          </a:prstGeom>
          <a:noFill/>
          <a:ln w="12700">
            <a:noFill/>
            <a:miter lim="800000"/>
            <a:headEnd type="none" w="lg" len="med"/>
            <a:tailEnd type="none" w="lg" len="med"/>
          </a:ln>
          <a:effectLst/>
        </p:spPr>
        <p:txBody>
          <a:bodyPr wrap="none" anchor="ctr">
            <a:spAutoFit/>
          </a:bodyPr>
          <a:lstStyle/>
          <a:p>
            <a:pPr algn="ctr"/>
            <a:r>
              <a:rPr lang="en-US" sz="1400"/>
              <a:t>http://waterdata.usgs.gov/nwis-w/NY/</a:t>
            </a:r>
          </a:p>
        </p:txBody>
      </p:sp>
      <p:sp>
        <p:nvSpPr>
          <p:cNvPr id="12294" name="Text Box 6"/>
          <p:cNvSpPr txBox="1">
            <a:spLocks noChangeArrowheads="1"/>
          </p:cNvSpPr>
          <p:nvPr/>
        </p:nvSpPr>
        <p:spPr bwMode="auto">
          <a:xfrm>
            <a:off x="371475" y="1728788"/>
            <a:ext cx="4692650" cy="457200"/>
          </a:xfrm>
          <a:prstGeom prst="rect">
            <a:avLst/>
          </a:prstGeom>
          <a:noFill/>
          <a:ln w="12700">
            <a:noFill/>
            <a:miter lim="800000"/>
            <a:headEnd type="none" w="lg" len="med"/>
            <a:tailEnd type="none" w="lg" len="med"/>
          </a:ln>
          <a:effectLst/>
        </p:spPr>
        <p:txBody>
          <a:bodyPr wrap="none" anchor="ctr">
            <a:spAutoFit/>
          </a:bodyPr>
          <a:lstStyle/>
          <a:p>
            <a:pPr algn="ctr"/>
            <a:r>
              <a:rPr lang="en-US" sz="2400"/>
              <a:t>Snow melt and/or spring rain events!</a:t>
            </a:r>
          </a:p>
        </p:txBody>
      </p:sp>
      <p:sp>
        <p:nvSpPr>
          <p:cNvPr id="12295" name="Oval 7"/>
          <p:cNvSpPr>
            <a:spLocks noChangeArrowheads="1"/>
          </p:cNvSpPr>
          <p:nvPr/>
        </p:nvSpPr>
        <p:spPr bwMode="auto">
          <a:xfrm>
            <a:off x="5065713" y="1930400"/>
            <a:ext cx="109537" cy="122238"/>
          </a:xfrm>
          <a:prstGeom prst="ellipse">
            <a:avLst/>
          </a:prstGeom>
          <a:solidFill>
            <a:schemeClr val="folHlink"/>
          </a:solidFill>
          <a:ln w="12700">
            <a:solidFill>
              <a:schemeClr val="folHlink"/>
            </a:solidFill>
            <a:round/>
            <a:headEnd type="none" w="lg" len="med"/>
            <a:tailEnd type="none" w="lg" len="med"/>
          </a:ln>
          <a:effectLst/>
        </p:spPr>
        <p:txBody>
          <a:bodyPr wrap="none" anchor="ctr">
            <a:spAutoFit/>
          </a:bodyPr>
          <a:lstStyle/>
          <a:p>
            <a:endParaRPr lang="en-US"/>
          </a:p>
        </p:txBody>
      </p:sp>
      <p:grpSp>
        <p:nvGrpSpPr>
          <p:cNvPr id="12296" name="Group 8"/>
          <p:cNvGrpSpPr>
            <a:grpSpLocks/>
          </p:cNvGrpSpPr>
          <p:nvPr/>
        </p:nvGrpSpPr>
        <p:grpSpPr bwMode="auto">
          <a:xfrm>
            <a:off x="1641475" y="2663825"/>
            <a:ext cx="4429125" cy="1666875"/>
            <a:chOff x="1034" y="1678"/>
            <a:chExt cx="2790" cy="1050"/>
          </a:xfrm>
        </p:grpSpPr>
        <p:sp>
          <p:nvSpPr>
            <p:cNvPr id="12297" name="Oval 9"/>
            <p:cNvSpPr>
              <a:spLocks noChangeArrowheads="1"/>
            </p:cNvSpPr>
            <p:nvPr/>
          </p:nvSpPr>
          <p:spPr bwMode="auto">
            <a:xfrm>
              <a:off x="1034" y="2012"/>
              <a:ext cx="69" cy="77"/>
            </a:xfrm>
            <a:prstGeom prst="ellipse">
              <a:avLst/>
            </a:prstGeom>
            <a:solidFill>
              <a:schemeClr val="folHlink"/>
            </a:solidFill>
            <a:ln w="12700">
              <a:solidFill>
                <a:schemeClr val="folHlink"/>
              </a:solidFill>
              <a:round/>
              <a:headEnd type="none" w="lg" len="med"/>
              <a:tailEnd type="none" w="lg" len="med"/>
            </a:ln>
            <a:effectLst/>
          </p:spPr>
          <p:txBody>
            <a:bodyPr wrap="none" anchor="ctr">
              <a:spAutoFit/>
            </a:bodyPr>
            <a:lstStyle/>
            <a:p>
              <a:endParaRPr lang="en-US"/>
            </a:p>
          </p:txBody>
        </p:sp>
        <p:sp>
          <p:nvSpPr>
            <p:cNvPr id="12298" name="Oval 10"/>
            <p:cNvSpPr>
              <a:spLocks noChangeArrowheads="1"/>
            </p:cNvSpPr>
            <p:nvPr/>
          </p:nvSpPr>
          <p:spPr bwMode="auto">
            <a:xfrm>
              <a:off x="1391" y="2624"/>
              <a:ext cx="69" cy="77"/>
            </a:xfrm>
            <a:prstGeom prst="ellipse">
              <a:avLst/>
            </a:prstGeom>
            <a:solidFill>
              <a:schemeClr val="folHlink"/>
            </a:solidFill>
            <a:ln w="12700">
              <a:solidFill>
                <a:schemeClr val="folHlink"/>
              </a:solidFill>
              <a:round/>
              <a:headEnd type="none" w="lg" len="med"/>
              <a:tailEnd type="none" w="lg" len="med"/>
            </a:ln>
            <a:effectLst/>
          </p:spPr>
          <p:txBody>
            <a:bodyPr wrap="none" anchor="ctr">
              <a:spAutoFit/>
            </a:bodyPr>
            <a:lstStyle/>
            <a:p>
              <a:endParaRPr lang="en-US"/>
            </a:p>
          </p:txBody>
        </p:sp>
        <p:sp>
          <p:nvSpPr>
            <p:cNvPr id="12299" name="Oval 11"/>
            <p:cNvSpPr>
              <a:spLocks noChangeArrowheads="1"/>
            </p:cNvSpPr>
            <p:nvPr/>
          </p:nvSpPr>
          <p:spPr bwMode="auto">
            <a:xfrm>
              <a:off x="1717" y="2651"/>
              <a:ext cx="69" cy="77"/>
            </a:xfrm>
            <a:prstGeom prst="ellipse">
              <a:avLst/>
            </a:prstGeom>
            <a:solidFill>
              <a:schemeClr val="folHlink"/>
            </a:solidFill>
            <a:ln w="12700">
              <a:solidFill>
                <a:schemeClr val="folHlink"/>
              </a:solidFill>
              <a:round/>
              <a:headEnd type="none" w="lg" len="med"/>
              <a:tailEnd type="none" w="lg" len="med"/>
            </a:ln>
            <a:effectLst/>
          </p:spPr>
          <p:txBody>
            <a:bodyPr wrap="none" anchor="ctr">
              <a:spAutoFit/>
            </a:bodyPr>
            <a:lstStyle/>
            <a:p>
              <a:endParaRPr lang="en-US"/>
            </a:p>
          </p:txBody>
        </p:sp>
        <p:sp>
          <p:nvSpPr>
            <p:cNvPr id="12300" name="Oval 12"/>
            <p:cNvSpPr>
              <a:spLocks noChangeArrowheads="1"/>
            </p:cNvSpPr>
            <p:nvPr/>
          </p:nvSpPr>
          <p:spPr bwMode="auto">
            <a:xfrm>
              <a:off x="2363" y="2342"/>
              <a:ext cx="69" cy="77"/>
            </a:xfrm>
            <a:prstGeom prst="ellipse">
              <a:avLst/>
            </a:prstGeom>
            <a:solidFill>
              <a:schemeClr val="folHlink"/>
            </a:solidFill>
            <a:ln w="12700">
              <a:solidFill>
                <a:schemeClr val="folHlink"/>
              </a:solidFill>
              <a:round/>
              <a:headEnd type="none" w="lg" len="med"/>
              <a:tailEnd type="none" w="lg" len="med"/>
            </a:ln>
            <a:effectLst/>
          </p:spPr>
          <p:txBody>
            <a:bodyPr wrap="none" anchor="ctr">
              <a:spAutoFit/>
            </a:bodyPr>
            <a:lstStyle/>
            <a:p>
              <a:endParaRPr lang="en-US"/>
            </a:p>
          </p:txBody>
        </p:sp>
        <p:sp>
          <p:nvSpPr>
            <p:cNvPr id="12301" name="Oval 13"/>
            <p:cNvSpPr>
              <a:spLocks noChangeArrowheads="1"/>
            </p:cNvSpPr>
            <p:nvPr/>
          </p:nvSpPr>
          <p:spPr bwMode="auto">
            <a:xfrm>
              <a:off x="2723" y="2502"/>
              <a:ext cx="69" cy="77"/>
            </a:xfrm>
            <a:prstGeom prst="ellipse">
              <a:avLst/>
            </a:prstGeom>
            <a:solidFill>
              <a:schemeClr val="folHlink"/>
            </a:solidFill>
            <a:ln w="12700">
              <a:solidFill>
                <a:schemeClr val="folHlink"/>
              </a:solidFill>
              <a:round/>
              <a:headEnd type="none" w="lg" len="med"/>
              <a:tailEnd type="none" w="lg" len="med"/>
            </a:ln>
            <a:effectLst/>
          </p:spPr>
          <p:txBody>
            <a:bodyPr wrap="none" anchor="ctr">
              <a:spAutoFit/>
            </a:bodyPr>
            <a:lstStyle/>
            <a:p>
              <a:endParaRPr lang="en-US"/>
            </a:p>
          </p:txBody>
        </p:sp>
        <p:sp>
          <p:nvSpPr>
            <p:cNvPr id="12302" name="Oval 14"/>
            <p:cNvSpPr>
              <a:spLocks noChangeArrowheads="1"/>
            </p:cNvSpPr>
            <p:nvPr/>
          </p:nvSpPr>
          <p:spPr bwMode="auto">
            <a:xfrm>
              <a:off x="3083" y="2182"/>
              <a:ext cx="69" cy="77"/>
            </a:xfrm>
            <a:prstGeom prst="ellipse">
              <a:avLst/>
            </a:prstGeom>
            <a:solidFill>
              <a:schemeClr val="folHlink"/>
            </a:solidFill>
            <a:ln w="12700">
              <a:solidFill>
                <a:schemeClr val="folHlink"/>
              </a:solidFill>
              <a:round/>
              <a:headEnd type="none" w="lg" len="med"/>
              <a:tailEnd type="none" w="lg" len="med"/>
            </a:ln>
            <a:effectLst/>
          </p:spPr>
          <p:txBody>
            <a:bodyPr wrap="none" anchor="ctr">
              <a:spAutoFit/>
            </a:bodyPr>
            <a:lstStyle/>
            <a:p>
              <a:endParaRPr lang="en-US"/>
            </a:p>
          </p:txBody>
        </p:sp>
        <p:sp>
          <p:nvSpPr>
            <p:cNvPr id="12303" name="Oval 15"/>
            <p:cNvSpPr>
              <a:spLocks noChangeArrowheads="1"/>
            </p:cNvSpPr>
            <p:nvPr/>
          </p:nvSpPr>
          <p:spPr bwMode="auto">
            <a:xfrm>
              <a:off x="3435" y="1678"/>
              <a:ext cx="69" cy="77"/>
            </a:xfrm>
            <a:prstGeom prst="ellipse">
              <a:avLst/>
            </a:prstGeom>
            <a:solidFill>
              <a:schemeClr val="folHlink"/>
            </a:solidFill>
            <a:ln w="12700">
              <a:solidFill>
                <a:schemeClr val="folHlink"/>
              </a:solidFill>
              <a:round/>
              <a:headEnd type="none" w="lg" len="med"/>
              <a:tailEnd type="none" w="lg" len="med"/>
            </a:ln>
            <a:effectLst/>
          </p:spPr>
          <p:txBody>
            <a:bodyPr wrap="none" anchor="ctr">
              <a:spAutoFit/>
            </a:bodyPr>
            <a:lstStyle/>
            <a:p>
              <a:endParaRPr lang="en-US"/>
            </a:p>
          </p:txBody>
        </p:sp>
        <p:sp>
          <p:nvSpPr>
            <p:cNvPr id="12304" name="Oval 16"/>
            <p:cNvSpPr>
              <a:spLocks noChangeArrowheads="1"/>
            </p:cNvSpPr>
            <p:nvPr/>
          </p:nvSpPr>
          <p:spPr bwMode="auto">
            <a:xfrm>
              <a:off x="3755" y="2326"/>
              <a:ext cx="69" cy="77"/>
            </a:xfrm>
            <a:prstGeom prst="ellipse">
              <a:avLst/>
            </a:prstGeom>
            <a:solidFill>
              <a:schemeClr val="folHlink"/>
            </a:solidFill>
            <a:ln w="12700">
              <a:solidFill>
                <a:schemeClr val="folHlink"/>
              </a:solidFill>
              <a:round/>
              <a:headEnd type="none" w="lg" len="med"/>
              <a:tailEnd type="none" w="lg" len="med"/>
            </a:ln>
            <a:effectLst/>
          </p:spPr>
          <p:txBody>
            <a:bodyPr wrap="none" anchor="ctr">
              <a:spAutoFit/>
            </a:bodyPr>
            <a:lstStyle/>
            <a:p>
              <a:endParaRPr lang="en-US"/>
            </a:p>
          </p:txBody>
        </p:sp>
      </p:grpSp>
      <p:sp>
        <p:nvSpPr>
          <p:cNvPr id="12305" name="Text Box 17"/>
          <p:cNvSpPr txBox="1">
            <a:spLocks noChangeArrowheads="1"/>
          </p:cNvSpPr>
          <p:nvPr/>
        </p:nvSpPr>
        <p:spPr bwMode="auto">
          <a:xfrm>
            <a:off x="255588" y="6035675"/>
            <a:ext cx="4581525" cy="822325"/>
          </a:xfrm>
          <a:prstGeom prst="rect">
            <a:avLst/>
          </a:prstGeom>
          <a:noFill/>
          <a:ln w="12700">
            <a:noFill/>
            <a:miter lim="800000"/>
            <a:headEnd type="none" w="lg" len="med"/>
            <a:tailEnd type="none" w="lg" len="med"/>
          </a:ln>
          <a:effectLst/>
        </p:spPr>
        <p:txBody>
          <a:bodyPr anchor="ctr">
            <a:spAutoFit/>
          </a:bodyPr>
          <a:lstStyle/>
          <a:p>
            <a:r>
              <a:rPr lang="en-US" sz="2400"/>
              <a:t>Calendar year vs Water year? (begins Oct. 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22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85800" y="304800"/>
            <a:ext cx="4216400" cy="1143000"/>
          </a:xfrm>
          <a:effectLst/>
        </p:spPr>
        <p:txBody>
          <a:bodyPr/>
          <a:lstStyle/>
          <a:p>
            <a:r>
              <a:rPr lang="en-US"/>
              <a:t>Where Does Our Water Go?</a:t>
            </a:r>
          </a:p>
        </p:txBody>
      </p:sp>
      <p:sp>
        <p:nvSpPr>
          <p:cNvPr id="82947" name="Rectangle 3"/>
          <p:cNvSpPr>
            <a:spLocks noChangeArrowheads="1"/>
          </p:cNvSpPr>
          <p:nvPr/>
        </p:nvSpPr>
        <p:spPr bwMode="auto">
          <a:xfrm>
            <a:off x="787400" y="5410200"/>
            <a:ext cx="3382963" cy="457200"/>
          </a:xfrm>
          <a:prstGeom prst="rect">
            <a:avLst/>
          </a:prstGeom>
          <a:noFill/>
          <a:ln w="12700">
            <a:noFill/>
            <a:miter lim="800000"/>
            <a:headEnd type="none" w="lg" len="med"/>
            <a:tailEnd type="none" w="lg" len="med"/>
          </a:ln>
          <a:effectLst/>
        </p:spPr>
        <p:txBody>
          <a:bodyPr wrap="none" anchor="ctr">
            <a:spAutoFit/>
          </a:bodyPr>
          <a:lstStyle/>
          <a:p>
            <a:pPr algn="ctr"/>
            <a:r>
              <a:rPr lang="en-US" sz="2400"/>
              <a:t>http://www-atlas.usgs.gov</a:t>
            </a:r>
          </a:p>
        </p:txBody>
      </p:sp>
      <p:grpSp>
        <p:nvGrpSpPr>
          <p:cNvPr id="82948" name="Group 4"/>
          <p:cNvGrpSpPr>
            <a:grpSpLocks/>
          </p:cNvGrpSpPr>
          <p:nvPr/>
        </p:nvGrpSpPr>
        <p:grpSpPr bwMode="auto">
          <a:xfrm>
            <a:off x="5441950" y="282575"/>
            <a:ext cx="3702050" cy="6575425"/>
            <a:chOff x="3428" y="178"/>
            <a:chExt cx="2332" cy="4142"/>
          </a:xfrm>
        </p:grpSpPr>
        <p:pic>
          <p:nvPicPr>
            <p:cNvPr id="82949" name="Picture 5"/>
            <p:cNvPicPr>
              <a:picLocks noChangeAspect="1" noChangeArrowheads="1"/>
            </p:cNvPicPr>
            <p:nvPr/>
          </p:nvPicPr>
          <p:blipFill>
            <a:blip r:embed="rId2" cstate="print">
              <a:lum bright="48000"/>
            </a:blip>
            <a:srcRect l="11983" t="27464" b="50497"/>
            <a:stretch>
              <a:fillRect/>
            </a:stretch>
          </p:blipFill>
          <p:spPr bwMode="auto">
            <a:xfrm>
              <a:off x="3428" y="178"/>
              <a:ext cx="2292" cy="398"/>
            </a:xfrm>
            <a:prstGeom prst="rect">
              <a:avLst/>
            </a:prstGeom>
            <a:noFill/>
            <a:ln w="12700">
              <a:noFill/>
              <a:miter lim="800000"/>
              <a:headEnd type="none" w="lg" len="med"/>
              <a:tailEnd type="none" w="lg" len="med"/>
            </a:ln>
            <a:effectLst/>
          </p:spPr>
        </p:pic>
        <p:pic>
          <p:nvPicPr>
            <p:cNvPr id="82950" name="Picture 6"/>
            <p:cNvPicPr>
              <a:picLocks noChangeAspect="1" noChangeArrowheads="1"/>
            </p:cNvPicPr>
            <p:nvPr/>
          </p:nvPicPr>
          <p:blipFill>
            <a:blip r:embed="rId3" cstate="print">
              <a:lum bright="48000"/>
            </a:blip>
            <a:srcRect l="10753"/>
            <a:stretch>
              <a:fillRect/>
            </a:stretch>
          </p:blipFill>
          <p:spPr bwMode="auto">
            <a:xfrm>
              <a:off x="3436" y="571"/>
              <a:ext cx="2324" cy="1806"/>
            </a:xfrm>
            <a:prstGeom prst="rect">
              <a:avLst/>
            </a:prstGeom>
            <a:noFill/>
            <a:ln w="12700">
              <a:noFill/>
              <a:miter lim="800000"/>
              <a:headEnd type="none" w="lg" len="med"/>
              <a:tailEnd type="none" w="lg" len="med"/>
            </a:ln>
            <a:effectLst/>
          </p:spPr>
        </p:pic>
        <p:pic>
          <p:nvPicPr>
            <p:cNvPr id="82951" name="Picture 7"/>
            <p:cNvPicPr>
              <a:picLocks noChangeAspect="1" noChangeArrowheads="1"/>
            </p:cNvPicPr>
            <p:nvPr/>
          </p:nvPicPr>
          <p:blipFill>
            <a:blip r:embed="rId4" cstate="print">
              <a:lum bright="48000"/>
            </a:blip>
            <a:srcRect t="36766" r="11060"/>
            <a:stretch>
              <a:fillRect/>
            </a:stretch>
          </p:blipFill>
          <p:spPr bwMode="auto">
            <a:xfrm>
              <a:off x="3436" y="2283"/>
              <a:ext cx="2316" cy="1142"/>
            </a:xfrm>
            <a:prstGeom prst="rect">
              <a:avLst/>
            </a:prstGeom>
            <a:noFill/>
            <a:ln w="12700">
              <a:noFill/>
              <a:miter lim="800000"/>
              <a:headEnd type="none" w="lg" len="med"/>
              <a:tailEnd type="none" w="lg" len="med"/>
            </a:ln>
            <a:effectLst/>
          </p:spPr>
        </p:pic>
        <p:pic>
          <p:nvPicPr>
            <p:cNvPr id="82952" name="Picture 8"/>
            <p:cNvPicPr>
              <a:picLocks noChangeAspect="1" noChangeArrowheads="1"/>
            </p:cNvPicPr>
            <p:nvPr/>
          </p:nvPicPr>
          <p:blipFill>
            <a:blip r:embed="rId5" cstate="print">
              <a:lum bright="48000"/>
            </a:blip>
            <a:srcRect t="44739" r="12289"/>
            <a:stretch>
              <a:fillRect/>
            </a:stretch>
          </p:blipFill>
          <p:spPr bwMode="auto">
            <a:xfrm>
              <a:off x="3460" y="3322"/>
              <a:ext cx="2284" cy="998"/>
            </a:xfrm>
            <a:prstGeom prst="rect">
              <a:avLst/>
            </a:prstGeom>
            <a:noFill/>
            <a:ln w="12700">
              <a:noFill/>
              <a:miter lim="800000"/>
              <a:headEnd type="none" w="lg" len="med"/>
              <a:tailEnd type="none" w="lg" len="med"/>
            </a:ln>
            <a:effectLst/>
          </p:spPr>
        </p:pic>
      </p:grpSp>
      <p:pic>
        <p:nvPicPr>
          <p:cNvPr id="82953" name="Picture 9"/>
          <p:cNvPicPr>
            <a:picLocks noChangeAspect="1" noChangeArrowheads="1"/>
          </p:cNvPicPr>
          <p:nvPr/>
        </p:nvPicPr>
        <p:blipFill>
          <a:blip r:embed="rId6" cstate="print">
            <a:lum bright="30000"/>
          </a:blip>
          <a:srcRect/>
          <a:stretch>
            <a:fillRect/>
          </a:stretch>
        </p:blipFill>
        <p:spPr bwMode="auto">
          <a:xfrm>
            <a:off x="-38100" y="1608138"/>
            <a:ext cx="5480050" cy="3800475"/>
          </a:xfrm>
          <a:prstGeom prst="rect">
            <a:avLst/>
          </a:prstGeom>
          <a:noFill/>
          <a:ln w="12700">
            <a:noFill/>
            <a:miter lim="800000"/>
            <a:headEnd type="none" w="lg" len="med"/>
            <a:tailEnd type="none" w="lg" len="med"/>
          </a:ln>
          <a:effectLst/>
        </p:spPr>
      </p:pic>
      <p:sp>
        <p:nvSpPr>
          <p:cNvPr id="82954" name="Freeform 10"/>
          <p:cNvSpPr>
            <a:spLocks/>
          </p:cNvSpPr>
          <p:nvPr/>
        </p:nvSpPr>
        <p:spPr bwMode="auto">
          <a:xfrm>
            <a:off x="6691313" y="711200"/>
            <a:ext cx="1817687" cy="5524500"/>
          </a:xfrm>
          <a:custGeom>
            <a:avLst/>
            <a:gdLst/>
            <a:ahLst/>
            <a:cxnLst>
              <a:cxn ang="0">
                <a:pos x="1145" y="3480"/>
              </a:cxn>
              <a:cxn ang="0">
                <a:pos x="945" y="3200"/>
              </a:cxn>
              <a:cxn ang="0">
                <a:pos x="633" y="3056"/>
              </a:cxn>
              <a:cxn ang="0">
                <a:pos x="433" y="2784"/>
              </a:cxn>
              <a:cxn ang="0">
                <a:pos x="321" y="2736"/>
              </a:cxn>
              <a:cxn ang="0">
                <a:pos x="249" y="2576"/>
              </a:cxn>
              <a:cxn ang="0">
                <a:pos x="177" y="2176"/>
              </a:cxn>
              <a:cxn ang="0">
                <a:pos x="41" y="1888"/>
              </a:cxn>
              <a:cxn ang="0">
                <a:pos x="57" y="1648"/>
              </a:cxn>
              <a:cxn ang="0">
                <a:pos x="1" y="1472"/>
              </a:cxn>
              <a:cxn ang="0">
                <a:pos x="65" y="1296"/>
              </a:cxn>
              <a:cxn ang="0">
                <a:pos x="121" y="1368"/>
              </a:cxn>
              <a:cxn ang="0">
                <a:pos x="249" y="1376"/>
              </a:cxn>
              <a:cxn ang="0">
                <a:pos x="377" y="1328"/>
              </a:cxn>
              <a:cxn ang="0">
                <a:pos x="441" y="1336"/>
              </a:cxn>
              <a:cxn ang="0">
                <a:pos x="505" y="1304"/>
              </a:cxn>
              <a:cxn ang="0">
                <a:pos x="497" y="1192"/>
              </a:cxn>
              <a:cxn ang="0">
                <a:pos x="585" y="1120"/>
              </a:cxn>
              <a:cxn ang="0">
                <a:pos x="665" y="1160"/>
              </a:cxn>
              <a:cxn ang="0">
                <a:pos x="625" y="1104"/>
              </a:cxn>
              <a:cxn ang="0">
                <a:pos x="609" y="1024"/>
              </a:cxn>
              <a:cxn ang="0">
                <a:pos x="641" y="912"/>
              </a:cxn>
              <a:cxn ang="0">
                <a:pos x="713" y="904"/>
              </a:cxn>
              <a:cxn ang="0">
                <a:pos x="809" y="880"/>
              </a:cxn>
              <a:cxn ang="0">
                <a:pos x="929" y="920"/>
              </a:cxn>
              <a:cxn ang="0">
                <a:pos x="1041" y="952"/>
              </a:cxn>
              <a:cxn ang="0">
                <a:pos x="1097" y="904"/>
              </a:cxn>
              <a:cxn ang="0">
                <a:pos x="1065" y="824"/>
              </a:cxn>
              <a:cxn ang="0">
                <a:pos x="1001" y="792"/>
              </a:cxn>
              <a:cxn ang="0">
                <a:pos x="937" y="736"/>
              </a:cxn>
              <a:cxn ang="0">
                <a:pos x="937" y="680"/>
              </a:cxn>
              <a:cxn ang="0">
                <a:pos x="849" y="616"/>
              </a:cxn>
              <a:cxn ang="0">
                <a:pos x="697" y="576"/>
              </a:cxn>
              <a:cxn ang="0">
                <a:pos x="585" y="520"/>
              </a:cxn>
              <a:cxn ang="0">
                <a:pos x="561" y="448"/>
              </a:cxn>
              <a:cxn ang="0">
                <a:pos x="449" y="376"/>
              </a:cxn>
              <a:cxn ang="0">
                <a:pos x="409" y="272"/>
              </a:cxn>
              <a:cxn ang="0">
                <a:pos x="353" y="200"/>
              </a:cxn>
              <a:cxn ang="0">
                <a:pos x="257" y="152"/>
              </a:cxn>
              <a:cxn ang="0">
                <a:pos x="193" y="48"/>
              </a:cxn>
              <a:cxn ang="0">
                <a:pos x="97" y="0"/>
              </a:cxn>
            </a:cxnLst>
            <a:rect l="0" t="0" r="r" b="b"/>
            <a:pathLst>
              <a:path w="1145" h="3480">
                <a:moveTo>
                  <a:pt x="1145" y="3480"/>
                </a:moveTo>
                <a:cubicBezTo>
                  <a:pt x="1087" y="3375"/>
                  <a:pt x="1030" y="3271"/>
                  <a:pt x="945" y="3200"/>
                </a:cubicBezTo>
                <a:cubicBezTo>
                  <a:pt x="860" y="3129"/>
                  <a:pt x="718" y="3125"/>
                  <a:pt x="633" y="3056"/>
                </a:cubicBezTo>
                <a:cubicBezTo>
                  <a:pt x="548" y="2987"/>
                  <a:pt x="485" y="2837"/>
                  <a:pt x="433" y="2784"/>
                </a:cubicBezTo>
                <a:cubicBezTo>
                  <a:pt x="381" y="2731"/>
                  <a:pt x="352" y="2771"/>
                  <a:pt x="321" y="2736"/>
                </a:cubicBezTo>
                <a:cubicBezTo>
                  <a:pt x="290" y="2701"/>
                  <a:pt x="273" y="2669"/>
                  <a:pt x="249" y="2576"/>
                </a:cubicBezTo>
                <a:cubicBezTo>
                  <a:pt x="225" y="2483"/>
                  <a:pt x="212" y="2291"/>
                  <a:pt x="177" y="2176"/>
                </a:cubicBezTo>
                <a:cubicBezTo>
                  <a:pt x="142" y="2061"/>
                  <a:pt x="61" y="1976"/>
                  <a:pt x="41" y="1888"/>
                </a:cubicBezTo>
                <a:cubicBezTo>
                  <a:pt x="21" y="1800"/>
                  <a:pt x="64" y="1717"/>
                  <a:pt x="57" y="1648"/>
                </a:cubicBezTo>
                <a:cubicBezTo>
                  <a:pt x="50" y="1579"/>
                  <a:pt x="0" y="1531"/>
                  <a:pt x="1" y="1472"/>
                </a:cubicBezTo>
                <a:cubicBezTo>
                  <a:pt x="2" y="1413"/>
                  <a:pt x="45" y="1313"/>
                  <a:pt x="65" y="1296"/>
                </a:cubicBezTo>
                <a:cubicBezTo>
                  <a:pt x="85" y="1279"/>
                  <a:pt x="90" y="1355"/>
                  <a:pt x="121" y="1368"/>
                </a:cubicBezTo>
                <a:cubicBezTo>
                  <a:pt x="152" y="1381"/>
                  <a:pt x="206" y="1383"/>
                  <a:pt x="249" y="1376"/>
                </a:cubicBezTo>
                <a:cubicBezTo>
                  <a:pt x="292" y="1369"/>
                  <a:pt x="345" y="1335"/>
                  <a:pt x="377" y="1328"/>
                </a:cubicBezTo>
                <a:cubicBezTo>
                  <a:pt x="409" y="1321"/>
                  <a:pt x="420" y="1340"/>
                  <a:pt x="441" y="1336"/>
                </a:cubicBezTo>
                <a:cubicBezTo>
                  <a:pt x="462" y="1332"/>
                  <a:pt x="496" y="1328"/>
                  <a:pt x="505" y="1304"/>
                </a:cubicBezTo>
                <a:cubicBezTo>
                  <a:pt x="514" y="1280"/>
                  <a:pt x="484" y="1223"/>
                  <a:pt x="497" y="1192"/>
                </a:cubicBezTo>
                <a:cubicBezTo>
                  <a:pt x="510" y="1161"/>
                  <a:pt x="557" y="1125"/>
                  <a:pt x="585" y="1120"/>
                </a:cubicBezTo>
                <a:cubicBezTo>
                  <a:pt x="613" y="1115"/>
                  <a:pt x="658" y="1163"/>
                  <a:pt x="665" y="1160"/>
                </a:cubicBezTo>
                <a:cubicBezTo>
                  <a:pt x="672" y="1157"/>
                  <a:pt x="634" y="1127"/>
                  <a:pt x="625" y="1104"/>
                </a:cubicBezTo>
                <a:cubicBezTo>
                  <a:pt x="616" y="1081"/>
                  <a:pt x="606" y="1056"/>
                  <a:pt x="609" y="1024"/>
                </a:cubicBezTo>
                <a:cubicBezTo>
                  <a:pt x="612" y="992"/>
                  <a:pt x="624" y="932"/>
                  <a:pt x="641" y="912"/>
                </a:cubicBezTo>
                <a:cubicBezTo>
                  <a:pt x="658" y="892"/>
                  <a:pt x="685" y="909"/>
                  <a:pt x="713" y="904"/>
                </a:cubicBezTo>
                <a:cubicBezTo>
                  <a:pt x="741" y="899"/>
                  <a:pt x="773" y="877"/>
                  <a:pt x="809" y="880"/>
                </a:cubicBezTo>
                <a:cubicBezTo>
                  <a:pt x="845" y="883"/>
                  <a:pt x="891" y="908"/>
                  <a:pt x="929" y="920"/>
                </a:cubicBezTo>
                <a:cubicBezTo>
                  <a:pt x="967" y="932"/>
                  <a:pt x="1013" y="955"/>
                  <a:pt x="1041" y="952"/>
                </a:cubicBezTo>
                <a:cubicBezTo>
                  <a:pt x="1069" y="949"/>
                  <a:pt x="1093" y="925"/>
                  <a:pt x="1097" y="904"/>
                </a:cubicBezTo>
                <a:cubicBezTo>
                  <a:pt x="1101" y="883"/>
                  <a:pt x="1081" y="843"/>
                  <a:pt x="1065" y="824"/>
                </a:cubicBezTo>
                <a:cubicBezTo>
                  <a:pt x="1049" y="805"/>
                  <a:pt x="1022" y="807"/>
                  <a:pt x="1001" y="792"/>
                </a:cubicBezTo>
                <a:cubicBezTo>
                  <a:pt x="980" y="777"/>
                  <a:pt x="948" y="755"/>
                  <a:pt x="937" y="736"/>
                </a:cubicBezTo>
                <a:cubicBezTo>
                  <a:pt x="926" y="717"/>
                  <a:pt x="952" y="700"/>
                  <a:pt x="937" y="680"/>
                </a:cubicBezTo>
                <a:cubicBezTo>
                  <a:pt x="922" y="660"/>
                  <a:pt x="889" y="633"/>
                  <a:pt x="849" y="616"/>
                </a:cubicBezTo>
                <a:cubicBezTo>
                  <a:pt x="809" y="599"/>
                  <a:pt x="741" y="592"/>
                  <a:pt x="697" y="576"/>
                </a:cubicBezTo>
                <a:cubicBezTo>
                  <a:pt x="653" y="560"/>
                  <a:pt x="608" y="541"/>
                  <a:pt x="585" y="520"/>
                </a:cubicBezTo>
                <a:cubicBezTo>
                  <a:pt x="562" y="499"/>
                  <a:pt x="584" y="472"/>
                  <a:pt x="561" y="448"/>
                </a:cubicBezTo>
                <a:cubicBezTo>
                  <a:pt x="538" y="424"/>
                  <a:pt x="474" y="405"/>
                  <a:pt x="449" y="376"/>
                </a:cubicBezTo>
                <a:cubicBezTo>
                  <a:pt x="424" y="347"/>
                  <a:pt x="425" y="301"/>
                  <a:pt x="409" y="272"/>
                </a:cubicBezTo>
                <a:cubicBezTo>
                  <a:pt x="393" y="243"/>
                  <a:pt x="378" y="220"/>
                  <a:pt x="353" y="200"/>
                </a:cubicBezTo>
                <a:cubicBezTo>
                  <a:pt x="328" y="180"/>
                  <a:pt x="284" y="177"/>
                  <a:pt x="257" y="152"/>
                </a:cubicBezTo>
                <a:cubicBezTo>
                  <a:pt x="230" y="127"/>
                  <a:pt x="220" y="73"/>
                  <a:pt x="193" y="48"/>
                </a:cubicBezTo>
                <a:cubicBezTo>
                  <a:pt x="166" y="23"/>
                  <a:pt x="131" y="11"/>
                  <a:pt x="97" y="0"/>
                </a:cubicBezTo>
              </a:path>
            </a:pathLst>
          </a:custGeom>
          <a:noFill/>
          <a:ln w="38100" cap="flat" cmpd="sng">
            <a:solidFill>
              <a:schemeClr val="folHlink"/>
            </a:solidFill>
            <a:prstDash val="solid"/>
            <a:round/>
            <a:headEnd type="none" w="lg" len="med"/>
            <a:tailEnd type="none" w="lg" len="med"/>
          </a:ln>
          <a:effectLst/>
        </p:spPr>
        <p:txBody>
          <a:bodyPr wrap="none" anchor="ctr">
            <a:spAutoFit/>
          </a:bodyPr>
          <a:lstStyle/>
          <a:p>
            <a:endParaRPr lang="en-US"/>
          </a:p>
        </p:txBody>
      </p:sp>
      <p:sp>
        <p:nvSpPr>
          <p:cNvPr id="82955" name="AutoShape 11">
            <a:hlinkClick r:id="rId7" action="ppaction://hlinksldjump" highlightClick="1"/>
          </p:cNvPr>
          <p:cNvSpPr>
            <a:spLocks noChangeArrowheads="1"/>
          </p:cNvSpPr>
          <p:nvPr/>
        </p:nvSpPr>
        <p:spPr bwMode="auto">
          <a:xfrm>
            <a:off x="4508500" y="6273800"/>
            <a:ext cx="533400" cy="584200"/>
          </a:xfrm>
          <a:prstGeom prst="actionButtonReturn">
            <a:avLst/>
          </a:prstGeom>
          <a:solidFill>
            <a:schemeClr val="hlink"/>
          </a:solidFill>
          <a:ln w="12700">
            <a:solidFill>
              <a:schemeClr val="tx1"/>
            </a:solidFill>
            <a:miter lim="800000"/>
            <a:headEnd type="none" w="lg" len="med"/>
            <a:tailEnd type="none" w="lg" len="med"/>
          </a:ln>
          <a:effectLst/>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29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29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4" grpId="0" animBg="1"/>
      <p:bldP spid="82955"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effectLst/>
        </p:spPr>
        <p:txBody>
          <a:bodyPr/>
          <a:lstStyle/>
          <a:p>
            <a:r>
              <a:rPr lang="en-US"/>
              <a:t>Classic Watershed</a:t>
            </a:r>
          </a:p>
        </p:txBody>
      </p:sp>
      <p:pic>
        <p:nvPicPr>
          <p:cNvPr id="83971" name="Picture 3"/>
          <p:cNvPicPr>
            <a:picLocks noChangeAspect="1" noChangeArrowheads="1"/>
          </p:cNvPicPr>
          <p:nvPr/>
        </p:nvPicPr>
        <p:blipFill>
          <a:blip r:embed="rId2" cstate="print"/>
          <a:srcRect l="17542" r="13930"/>
          <a:stretch>
            <a:fillRect/>
          </a:stretch>
        </p:blipFill>
        <p:spPr bwMode="auto">
          <a:xfrm>
            <a:off x="4105275" y="1711325"/>
            <a:ext cx="5060950" cy="5121275"/>
          </a:xfrm>
          <a:prstGeom prst="rect">
            <a:avLst/>
          </a:prstGeom>
          <a:noFill/>
          <a:ln w="12700">
            <a:noFill/>
            <a:miter lim="800000"/>
            <a:headEnd type="none" w="lg" len="med"/>
            <a:tailEnd type="none" w="lg" len="med"/>
          </a:ln>
          <a:effectLst/>
        </p:spPr>
      </p:pic>
      <p:sp>
        <p:nvSpPr>
          <p:cNvPr id="83972" name="Freeform 4"/>
          <p:cNvSpPr>
            <a:spLocks/>
          </p:cNvSpPr>
          <p:nvPr/>
        </p:nvSpPr>
        <p:spPr bwMode="auto">
          <a:xfrm>
            <a:off x="4279900" y="2157413"/>
            <a:ext cx="4275138" cy="4810125"/>
          </a:xfrm>
          <a:custGeom>
            <a:avLst/>
            <a:gdLst/>
            <a:ahLst/>
            <a:cxnLst>
              <a:cxn ang="0">
                <a:pos x="1696" y="2297"/>
              </a:cxn>
              <a:cxn ang="0">
                <a:pos x="1072" y="1857"/>
              </a:cxn>
              <a:cxn ang="0">
                <a:pos x="952" y="1545"/>
              </a:cxn>
              <a:cxn ang="0">
                <a:pos x="936" y="1161"/>
              </a:cxn>
              <a:cxn ang="0">
                <a:pos x="816" y="1097"/>
              </a:cxn>
              <a:cxn ang="0">
                <a:pos x="648" y="1057"/>
              </a:cxn>
              <a:cxn ang="0">
                <a:pos x="568" y="1017"/>
              </a:cxn>
              <a:cxn ang="0">
                <a:pos x="456" y="1001"/>
              </a:cxn>
              <a:cxn ang="0">
                <a:pos x="272" y="1017"/>
              </a:cxn>
              <a:cxn ang="0">
                <a:pos x="184" y="977"/>
              </a:cxn>
              <a:cxn ang="0">
                <a:pos x="248" y="841"/>
              </a:cxn>
              <a:cxn ang="0">
                <a:pos x="120" y="745"/>
              </a:cxn>
              <a:cxn ang="0">
                <a:pos x="48" y="529"/>
              </a:cxn>
              <a:cxn ang="0">
                <a:pos x="96" y="361"/>
              </a:cxn>
              <a:cxn ang="0">
                <a:pos x="264" y="217"/>
              </a:cxn>
              <a:cxn ang="0">
                <a:pos x="496" y="129"/>
              </a:cxn>
              <a:cxn ang="0">
                <a:pos x="776" y="17"/>
              </a:cxn>
              <a:cxn ang="0">
                <a:pos x="1136" y="145"/>
              </a:cxn>
              <a:cxn ang="0">
                <a:pos x="1376" y="329"/>
              </a:cxn>
              <a:cxn ang="0">
                <a:pos x="1584" y="561"/>
              </a:cxn>
              <a:cxn ang="0">
                <a:pos x="1736" y="761"/>
              </a:cxn>
              <a:cxn ang="0">
                <a:pos x="1840" y="889"/>
              </a:cxn>
              <a:cxn ang="0">
                <a:pos x="1944" y="937"/>
              </a:cxn>
              <a:cxn ang="0">
                <a:pos x="2016" y="1073"/>
              </a:cxn>
              <a:cxn ang="0">
                <a:pos x="2256" y="1161"/>
              </a:cxn>
              <a:cxn ang="0">
                <a:pos x="2416" y="1273"/>
              </a:cxn>
              <a:cxn ang="0">
                <a:pos x="2576" y="1337"/>
              </a:cxn>
              <a:cxn ang="0">
                <a:pos x="2576" y="1513"/>
              </a:cxn>
              <a:cxn ang="0">
                <a:pos x="2616" y="1649"/>
              </a:cxn>
              <a:cxn ang="0">
                <a:pos x="2640" y="1937"/>
              </a:cxn>
              <a:cxn ang="0">
                <a:pos x="2544" y="2097"/>
              </a:cxn>
              <a:cxn ang="0">
                <a:pos x="2672" y="2257"/>
              </a:cxn>
              <a:cxn ang="0">
                <a:pos x="2640" y="2321"/>
              </a:cxn>
              <a:cxn ang="0">
                <a:pos x="2624" y="2537"/>
              </a:cxn>
              <a:cxn ang="0">
                <a:pos x="2584" y="2673"/>
              </a:cxn>
              <a:cxn ang="0">
                <a:pos x="2440" y="2809"/>
              </a:cxn>
            </a:cxnLst>
            <a:rect l="0" t="0" r="r" b="b"/>
            <a:pathLst>
              <a:path w="2693" h="3030">
                <a:moveTo>
                  <a:pt x="2232" y="2945"/>
                </a:moveTo>
                <a:cubicBezTo>
                  <a:pt x="2108" y="2860"/>
                  <a:pt x="1847" y="2396"/>
                  <a:pt x="1696" y="2297"/>
                </a:cubicBezTo>
                <a:cubicBezTo>
                  <a:pt x="1545" y="2198"/>
                  <a:pt x="1432" y="2426"/>
                  <a:pt x="1328" y="2353"/>
                </a:cubicBezTo>
                <a:cubicBezTo>
                  <a:pt x="1224" y="2280"/>
                  <a:pt x="1119" y="1982"/>
                  <a:pt x="1072" y="1857"/>
                </a:cubicBezTo>
                <a:cubicBezTo>
                  <a:pt x="1025" y="1732"/>
                  <a:pt x="1068" y="1653"/>
                  <a:pt x="1048" y="1601"/>
                </a:cubicBezTo>
                <a:cubicBezTo>
                  <a:pt x="1028" y="1549"/>
                  <a:pt x="981" y="1596"/>
                  <a:pt x="952" y="1545"/>
                </a:cubicBezTo>
                <a:cubicBezTo>
                  <a:pt x="923" y="1494"/>
                  <a:pt x="875" y="1361"/>
                  <a:pt x="872" y="1297"/>
                </a:cubicBezTo>
                <a:cubicBezTo>
                  <a:pt x="869" y="1233"/>
                  <a:pt x="953" y="1178"/>
                  <a:pt x="936" y="1161"/>
                </a:cubicBezTo>
                <a:cubicBezTo>
                  <a:pt x="919" y="1144"/>
                  <a:pt x="788" y="1204"/>
                  <a:pt x="768" y="1193"/>
                </a:cubicBezTo>
                <a:cubicBezTo>
                  <a:pt x="748" y="1182"/>
                  <a:pt x="835" y="1101"/>
                  <a:pt x="816" y="1097"/>
                </a:cubicBezTo>
                <a:cubicBezTo>
                  <a:pt x="797" y="1093"/>
                  <a:pt x="684" y="1176"/>
                  <a:pt x="656" y="1169"/>
                </a:cubicBezTo>
                <a:cubicBezTo>
                  <a:pt x="628" y="1162"/>
                  <a:pt x="660" y="1074"/>
                  <a:pt x="648" y="1057"/>
                </a:cubicBezTo>
                <a:cubicBezTo>
                  <a:pt x="636" y="1040"/>
                  <a:pt x="597" y="1072"/>
                  <a:pt x="584" y="1065"/>
                </a:cubicBezTo>
                <a:cubicBezTo>
                  <a:pt x="571" y="1058"/>
                  <a:pt x="587" y="1016"/>
                  <a:pt x="568" y="1017"/>
                </a:cubicBezTo>
                <a:cubicBezTo>
                  <a:pt x="549" y="1018"/>
                  <a:pt x="491" y="1076"/>
                  <a:pt x="472" y="1073"/>
                </a:cubicBezTo>
                <a:cubicBezTo>
                  <a:pt x="453" y="1070"/>
                  <a:pt x="476" y="998"/>
                  <a:pt x="456" y="1001"/>
                </a:cubicBezTo>
                <a:cubicBezTo>
                  <a:pt x="436" y="1004"/>
                  <a:pt x="383" y="1086"/>
                  <a:pt x="352" y="1089"/>
                </a:cubicBezTo>
                <a:cubicBezTo>
                  <a:pt x="321" y="1092"/>
                  <a:pt x="281" y="1037"/>
                  <a:pt x="272" y="1017"/>
                </a:cubicBezTo>
                <a:cubicBezTo>
                  <a:pt x="263" y="997"/>
                  <a:pt x="311" y="976"/>
                  <a:pt x="296" y="969"/>
                </a:cubicBezTo>
                <a:cubicBezTo>
                  <a:pt x="281" y="962"/>
                  <a:pt x="211" y="981"/>
                  <a:pt x="184" y="977"/>
                </a:cubicBezTo>
                <a:cubicBezTo>
                  <a:pt x="157" y="973"/>
                  <a:pt x="125" y="968"/>
                  <a:pt x="136" y="945"/>
                </a:cubicBezTo>
                <a:cubicBezTo>
                  <a:pt x="147" y="922"/>
                  <a:pt x="224" y="870"/>
                  <a:pt x="248" y="841"/>
                </a:cubicBezTo>
                <a:cubicBezTo>
                  <a:pt x="272" y="812"/>
                  <a:pt x="301" y="785"/>
                  <a:pt x="280" y="769"/>
                </a:cubicBezTo>
                <a:cubicBezTo>
                  <a:pt x="259" y="753"/>
                  <a:pt x="159" y="764"/>
                  <a:pt x="120" y="745"/>
                </a:cubicBezTo>
                <a:cubicBezTo>
                  <a:pt x="81" y="726"/>
                  <a:pt x="60" y="693"/>
                  <a:pt x="48" y="657"/>
                </a:cubicBezTo>
                <a:cubicBezTo>
                  <a:pt x="36" y="621"/>
                  <a:pt x="55" y="569"/>
                  <a:pt x="48" y="529"/>
                </a:cubicBezTo>
                <a:cubicBezTo>
                  <a:pt x="41" y="489"/>
                  <a:pt x="0" y="445"/>
                  <a:pt x="8" y="417"/>
                </a:cubicBezTo>
                <a:cubicBezTo>
                  <a:pt x="16" y="389"/>
                  <a:pt x="63" y="393"/>
                  <a:pt x="96" y="361"/>
                </a:cubicBezTo>
                <a:cubicBezTo>
                  <a:pt x="129" y="329"/>
                  <a:pt x="180" y="249"/>
                  <a:pt x="208" y="225"/>
                </a:cubicBezTo>
                <a:cubicBezTo>
                  <a:pt x="236" y="201"/>
                  <a:pt x="248" y="226"/>
                  <a:pt x="264" y="217"/>
                </a:cubicBezTo>
                <a:cubicBezTo>
                  <a:pt x="280" y="208"/>
                  <a:pt x="265" y="184"/>
                  <a:pt x="304" y="169"/>
                </a:cubicBezTo>
                <a:cubicBezTo>
                  <a:pt x="343" y="154"/>
                  <a:pt x="445" y="149"/>
                  <a:pt x="496" y="129"/>
                </a:cubicBezTo>
                <a:cubicBezTo>
                  <a:pt x="547" y="109"/>
                  <a:pt x="561" y="68"/>
                  <a:pt x="608" y="49"/>
                </a:cubicBezTo>
                <a:cubicBezTo>
                  <a:pt x="655" y="30"/>
                  <a:pt x="707" y="0"/>
                  <a:pt x="776" y="17"/>
                </a:cubicBezTo>
                <a:cubicBezTo>
                  <a:pt x="845" y="34"/>
                  <a:pt x="964" y="132"/>
                  <a:pt x="1024" y="153"/>
                </a:cubicBezTo>
                <a:cubicBezTo>
                  <a:pt x="1084" y="174"/>
                  <a:pt x="1101" y="126"/>
                  <a:pt x="1136" y="145"/>
                </a:cubicBezTo>
                <a:cubicBezTo>
                  <a:pt x="1171" y="164"/>
                  <a:pt x="1192" y="234"/>
                  <a:pt x="1232" y="265"/>
                </a:cubicBezTo>
                <a:cubicBezTo>
                  <a:pt x="1272" y="296"/>
                  <a:pt x="1339" y="292"/>
                  <a:pt x="1376" y="329"/>
                </a:cubicBezTo>
                <a:cubicBezTo>
                  <a:pt x="1413" y="366"/>
                  <a:pt x="1421" y="450"/>
                  <a:pt x="1456" y="489"/>
                </a:cubicBezTo>
                <a:cubicBezTo>
                  <a:pt x="1491" y="528"/>
                  <a:pt x="1544" y="510"/>
                  <a:pt x="1584" y="561"/>
                </a:cubicBezTo>
                <a:cubicBezTo>
                  <a:pt x="1624" y="612"/>
                  <a:pt x="1671" y="760"/>
                  <a:pt x="1696" y="793"/>
                </a:cubicBezTo>
                <a:cubicBezTo>
                  <a:pt x="1721" y="826"/>
                  <a:pt x="1717" y="753"/>
                  <a:pt x="1736" y="761"/>
                </a:cubicBezTo>
                <a:cubicBezTo>
                  <a:pt x="1755" y="769"/>
                  <a:pt x="1791" y="820"/>
                  <a:pt x="1808" y="841"/>
                </a:cubicBezTo>
                <a:cubicBezTo>
                  <a:pt x="1825" y="862"/>
                  <a:pt x="1828" y="873"/>
                  <a:pt x="1840" y="889"/>
                </a:cubicBezTo>
                <a:cubicBezTo>
                  <a:pt x="1852" y="905"/>
                  <a:pt x="1863" y="929"/>
                  <a:pt x="1880" y="937"/>
                </a:cubicBezTo>
                <a:cubicBezTo>
                  <a:pt x="1897" y="945"/>
                  <a:pt x="1924" y="925"/>
                  <a:pt x="1944" y="937"/>
                </a:cubicBezTo>
                <a:cubicBezTo>
                  <a:pt x="1964" y="949"/>
                  <a:pt x="1988" y="987"/>
                  <a:pt x="2000" y="1009"/>
                </a:cubicBezTo>
                <a:cubicBezTo>
                  <a:pt x="2012" y="1031"/>
                  <a:pt x="1987" y="1049"/>
                  <a:pt x="2016" y="1073"/>
                </a:cubicBezTo>
                <a:cubicBezTo>
                  <a:pt x="2045" y="1097"/>
                  <a:pt x="2136" y="1138"/>
                  <a:pt x="2176" y="1153"/>
                </a:cubicBezTo>
                <a:cubicBezTo>
                  <a:pt x="2216" y="1168"/>
                  <a:pt x="2231" y="1138"/>
                  <a:pt x="2256" y="1161"/>
                </a:cubicBezTo>
                <a:cubicBezTo>
                  <a:pt x="2281" y="1184"/>
                  <a:pt x="2301" y="1270"/>
                  <a:pt x="2328" y="1289"/>
                </a:cubicBezTo>
                <a:cubicBezTo>
                  <a:pt x="2355" y="1308"/>
                  <a:pt x="2396" y="1266"/>
                  <a:pt x="2416" y="1273"/>
                </a:cubicBezTo>
                <a:cubicBezTo>
                  <a:pt x="2436" y="1280"/>
                  <a:pt x="2421" y="1318"/>
                  <a:pt x="2448" y="1329"/>
                </a:cubicBezTo>
                <a:cubicBezTo>
                  <a:pt x="2475" y="1340"/>
                  <a:pt x="2552" y="1317"/>
                  <a:pt x="2576" y="1337"/>
                </a:cubicBezTo>
                <a:cubicBezTo>
                  <a:pt x="2600" y="1357"/>
                  <a:pt x="2592" y="1420"/>
                  <a:pt x="2592" y="1449"/>
                </a:cubicBezTo>
                <a:cubicBezTo>
                  <a:pt x="2592" y="1478"/>
                  <a:pt x="2576" y="1493"/>
                  <a:pt x="2576" y="1513"/>
                </a:cubicBezTo>
                <a:cubicBezTo>
                  <a:pt x="2576" y="1533"/>
                  <a:pt x="2585" y="1546"/>
                  <a:pt x="2592" y="1569"/>
                </a:cubicBezTo>
                <a:cubicBezTo>
                  <a:pt x="2599" y="1592"/>
                  <a:pt x="2623" y="1631"/>
                  <a:pt x="2616" y="1649"/>
                </a:cubicBezTo>
                <a:cubicBezTo>
                  <a:pt x="2609" y="1667"/>
                  <a:pt x="2548" y="1633"/>
                  <a:pt x="2552" y="1681"/>
                </a:cubicBezTo>
                <a:cubicBezTo>
                  <a:pt x="2556" y="1729"/>
                  <a:pt x="2632" y="1888"/>
                  <a:pt x="2640" y="1937"/>
                </a:cubicBezTo>
                <a:cubicBezTo>
                  <a:pt x="2648" y="1986"/>
                  <a:pt x="2616" y="1951"/>
                  <a:pt x="2600" y="1977"/>
                </a:cubicBezTo>
                <a:cubicBezTo>
                  <a:pt x="2584" y="2003"/>
                  <a:pt x="2532" y="2059"/>
                  <a:pt x="2544" y="2097"/>
                </a:cubicBezTo>
                <a:cubicBezTo>
                  <a:pt x="2556" y="2135"/>
                  <a:pt x="2651" y="2182"/>
                  <a:pt x="2672" y="2209"/>
                </a:cubicBezTo>
                <a:cubicBezTo>
                  <a:pt x="2693" y="2236"/>
                  <a:pt x="2683" y="2248"/>
                  <a:pt x="2672" y="2257"/>
                </a:cubicBezTo>
                <a:cubicBezTo>
                  <a:pt x="2661" y="2266"/>
                  <a:pt x="2613" y="2254"/>
                  <a:pt x="2608" y="2265"/>
                </a:cubicBezTo>
                <a:cubicBezTo>
                  <a:pt x="2603" y="2276"/>
                  <a:pt x="2635" y="2297"/>
                  <a:pt x="2640" y="2321"/>
                </a:cubicBezTo>
                <a:cubicBezTo>
                  <a:pt x="2645" y="2345"/>
                  <a:pt x="2643" y="2373"/>
                  <a:pt x="2640" y="2409"/>
                </a:cubicBezTo>
                <a:cubicBezTo>
                  <a:pt x="2637" y="2445"/>
                  <a:pt x="2625" y="2497"/>
                  <a:pt x="2624" y="2537"/>
                </a:cubicBezTo>
                <a:cubicBezTo>
                  <a:pt x="2623" y="2577"/>
                  <a:pt x="2639" y="2626"/>
                  <a:pt x="2632" y="2649"/>
                </a:cubicBezTo>
                <a:cubicBezTo>
                  <a:pt x="2625" y="2672"/>
                  <a:pt x="2595" y="2657"/>
                  <a:pt x="2584" y="2673"/>
                </a:cubicBezTo>
                <a:cubicBezTo>
                  <a:pt x="2573" y="2689"/>
                  <a:pt x="2592" y="2722"/>
                  <a:pt x="2568" y="2745"/>
                </a:cubicBezTo>
                <a:cubicBezTo>
                  <a:pt x="2544" y="2768"/>
                  <a:pt x="2496" y="2778"/>
                  <a:pt x="2440" y="2809"/>
                </a:cubicBezTo>
                <a:cubicBezTo>
                  <a:pt x="2384" y="2840"/>
                  <a:pt x="2356" y="3030"/>
                  <a:pt x="2232" y="2945"/>
                </a:cubicBezTo>
                <a:close/>
              </a:path>
            </a:pathLst>
          </a:custGeom>
          <a:noFill/>
          <a:ln w="57150" cap="flat" cmpd="sng">
            <a:solidFill>
              <a:schemeClr val="accent1"/>
            </a:solidFill>
            <a:prstDash val="solid"/>
            <a:round/>
            <a:headEnd type="none" w="lg" len="med"/>
            <a:tailEnd type="none" w="lg" len="med"/>
          </a:ln>
          <a:effectLst/>
        </p:spPr>
        <p:txBody>
          <a:bodyPr wrap="none" anchor="ctr">
            <a:spAutoFit/>
          </a:bodyPr>
          <a:lstStyle/>
          <a:p>
            <a:endParaRPr lang="en-US"/>
          </a:p>
        </p:txBody>
      </p:sp>
      <p:sp>
        <p:nvSpPr>
          <p:cNvPr id="83973" name="Rectangle 5"/>
          <p:cNvSpPr>
            <a:spLocks noChangeArrowheads="1"/>
          </p:cNvSpPr>
          <p:nvPr/>
        </p:nvSpPr>
        <p:spPr bwMode="auto">
          <a:xfrm>
            <a:off x="336550" y="4503738"/>
            <a:ext cx="3476625" cy="822325"/>
          </a:xfrm>
          <a:prstGeom prst="rect">
            <a:avLst/>
          </a:prstGeom>
          <a:noFill/>
          <a:ln w="12700">
            <a:noFill/>
            <a:miter lim="800000"/>
            <a:headEnd type="none" w="lg" len="med"/>
            <a:tailEnd type="none" w="lg" len="med"/>
          </a:ln>
          <a:effectLst/>
        </p:spPr>
        <p:txBody>
          <a:bodyPr wrap="none" anchor="ctr">
            <a:spAutoFit/>
          </a:bodyPr>
          <a:lstStyle/>
          <a:p>
            <a:pPr>
              <a:spcBef>
                <a:spcPts val="500"/>
              </a:spcBef>
              <a:spcAft>
                <a:spcPts val="500"/>
              </a:spcAft>
            </a:pPr>
            <a:r>
              <a:rPr lang="en-US" sz="2400"/>
              <a:t>Lower Mississippi Region </a:t>
            </a:r>
            <a:br>
              <a:rPr lang="en-US" sz="2400"/>
            </a:br>
            <a:r>
              <a:rPr lang="en-US" sz="2400"/>
              <a:t>Lower Red-Ouachita </a:t>
            </a:r>
          </a:p>
        </p:txBody>
      </p:sp>
      <p:sp>
        <p:nvSpPr>
          <p:cNvPr id="83974" name="AutoShape 6">
            <a:hlinkClick r:id="rId3" action="ppaction://hlinksldjump" highlightClick="1"/>
          </p:cNvPr>
          <p:cNvSpPr>
            <a:spLocks noChangeArrowheads="1"/>
          </p:cNvSpPr>
          <p:nvPr/>
        </p:nvSpPr>
        <p:spPr bwMode="auto">
          <a:xfrm>
            <a:off x="3289300" y="6248400"/>
            <a:ext cx="520700" cy="609600"/>
          </a:xfrm>
          <a:prstGeom prst="actionButtonReturn">
            <a:avLst/>
          </a:prstGeom>
          <a:solidFill>
            <a:schemeClr val="hlink"/>
          </a:solidFill>
          <a:ln w="12700">
            <a:solidFill>
              <a:schemeClr val="tx1"/>
            </a:solidFill>
            <a:miter lim="800000"/>
            <a:headEnd type="none" w="lg" len="med"/>
            <a:tailEnd type="none" w="lg" len="med"/>
          </a:ln>
          <a:effectLst/>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39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39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animBg="1"/>
      <p:bldP spid="8397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2"/>
          <p:cNvPicPr>
            <a:picLocks noChangeAspect="1" noChangeArrowheads="1"/>
          </p:cNvPicPr>
          <p:nvPr/>
        </p:nvPicPr>
        <p:blipFill>
          <a:blip r:embed="rId2" cstate="print"/>
          <a:srcRect t="19629"/>
          <a:stretch>
            <a:fillRect/>
          </a:stretch>
        </p:blipFill>
        <p:spPr bwMode="auto">
          <a:xfrm>
            <a:off x="0" y="1762125"/>
            <a:ext cx="9144000" cy="5095875"/>
          </a:xfrm>
          <a:prstGeom prst="rect">
            <a:avLst/>
          </a:prstGeom>
          <a:noFill/>
          <a:ln w="12700">
            <a:noFill/>
            <a:miter lim="800000"/>
            <a:headEnd type="none" w="lg" len="med"/>
            <a:tailEnd type="none" w="lg" len="med"/>
          </a:ln>
          <a:effectLst/>
        </p:spPr>
      </p:pic>
      <p:sp>
        <p:nvSpPr>
          <p:cNvPr id="84995" name="Rectangle 3"/>
          <p:cNvSpPr>
            <a:spLocks noGrp="1" noChangeArrowheads="1"/>
          </p:cNvSpPr>
          <p:nvPr>
            <p:ph type="title"/>
          </p:nvPr>
        </p:nvSpPr>
        <p:spPr>
          <a:effectLst/>
        </p:spPr>
        <p:txBody>
          <a:bodyPr/>
          <a:lstStyle/>
          <a:p>
            <a:r>
              <a:rPr lang="en-US"/>
              <a:t>Rain Gage Size</a:t>
            </a:r>
          </a:p>
        </p:txBody>
      </p:sp>
      <p:sp>
        <p:nvSpPr>
          <p:cNvPr id="84996" name="Oval 4"/>
          <p:cNvSpPr>
            <a:spLocks noChangeArrowheads="1"/>
          </p:cNvSpPr>
          <p:nvPr/>
        </p:nvSpPr>
        <p:spPr bwMode="auto">
          <a:xfrm rot="-1053705">
            <a:off x="9201150" y="-346075"/>
            <a:ext cx="8234363" cy="7361238"/>
          </a:xfrm>
          <a:prstGeom prst="ellipse">
            <a:avLst/>
          </a:prstGeom>
          <a:gradFill rotWithShape="0">
            <a:gsLst>
              <a:gs pos="0">
                <a:schemeClr val="accent1"/>
              </a:gs>
              <a:gs pos="100000">
                <a:srgbClr val="B7FC88"/>
              </a:gs>
            </a:gsLst>
            <a:path path="shape">
              <a:fillToRect l="50000" t="50000" r="50000" b="50000"/>
            </a:path>
          </a:gradFill>
          <a:ln w="12700">
            <a:noFill/>
            <a:round/>
            <a:headEnd type="none" w="lg" len="med"/>
            <a:tailEnd type="none" w="lg" len="med"/>
          </a:ln>
          <a:effectLst/>
        </p:spPr>
        <p:txBody>
          <a:bodyPr anchor="ctr">
            <a:spAutoFit/>
          </a:bodyPr>
          <a:lstStyle/>
          <a:p>
            <a:endParaRPr lang="en-US"/>
          </a:p>
        </p:txBody>
      </p:sp>
      <p:sp>
        <p:nvSpPr>
          <p:cNvPr id="84997" name="Oval 5"/>
          <p:cNvSpPr>
            <a:spLocks noChangeArrowheads="1"/>
          </p:cNvSpPr>
          <p:nvPr/>
        </p:nvSpPr>
        <p:spPr bwMode="auto">
          <a:xfrm rot="-1053705">
            <a:off x="9155113" y="2100263"/>
            <a:ext cx="4473575" cy="2579687"/>
          </a:xfrm>
          <a:prstGeom prst="ellipse">
            <a:avLst/>
          </a:prstGeom>
          <a:gradFill rotWithShape="0">
            <a:gsLst>
              <a:gs pos="0">
                <a:schemeClr val="accent1"/>
              </a:gs>
              <a:gs pos="100000">
                <a:srgbClr val="B7FC88"/>
              </a:gs>
            </a:gsLst>
            <a:path path="shape">
              <a:fillToRect l="50000" t="50000" r="50000" b="50000"/>
            </a:path>
          </a:gradFill>
          <a:ln w="12700">
            <a:noFill/>
            <a:round/>
            <a:headEnd type="none" w="lg" len="med"/>
            <a:tailEnd type="none" w="lg" len="med"/>
          </a:ln>
          <a:effectLst/>
        </p:spPr>
        <p:txBody>
          <a:bodyPr anchor="ctr">
            <a:spAutoFit/>
          </a:bodyPr>
          <a:lstStyle/>
          <a:p>
            <a:endParaRPr lang="en-US"/>
          </a:p>
        </p:txBody>
      </p:sp>
      <p:sp>
        <p:nvSpPr>
          <p:cNvPr id="84998" name="Oval 6"/>
          <p:cNvSpPr>
            <a:spLocks noChangeArrowheads="1"/>
          </p:cNvSpPr>
          <p:nvPr/>
        </p:nvSpPr>
        <p:spPr bwMode="auto">
          <a:xfrm>
            <a:off x="4432300" y="3262313"/>
            <a:ext cx="241300" cy="254000"/>
          </a:xfrm>
          <a:prstGeom prst="ellipse">
            <a:avLst/>
          </a:prstGeom>
          <a:solidFill>
            <a:schemeClr val="bg1"/>
          </a:solidFill>
          <a:ln w="12700">
            <a:solidFill>
              <a:schemeClr val="hlink"/>
            </a:solidFill>
            <a:round/>
            <a:headEnd type="none" w="lg" len="med"/>
            <a:tailEnd type="none" w="lg" len="med"/>
          </a:ln>
          <a:effectLst/>
        </p:spPr>
        <p:txBody>
          <a:bodyPr wrap="none" anchor="ctr">
            <a:spAutoFit/>
          </a:bodyPr>
          <a:lstStyle/>
          <a:p>
            <a:endParaRPr lang="en-US"/>
          </a:p>
        </p:txBody>
      </p:sp>
      <p:sp>
        <p:nvSpPr>
          <p:cNvPr id="84999" name="Freeform 7"/>
          <p:cNvSpPr>
            <a:spLocks/>
          </p:cNvSpPr>
          <p:nvPr/>
        </p:nvSpPr>
        <p:spPr bwMode="auto">
          <a:xfrm>
            <a:off x="1803400" y="1057275"/>
            <a:ext cx="5335588" cy="6003925"/>
          </a:xfrm>
          <a:custGeom>
            <a:avLst/>
            <a:gdLst/>
            <a:ahLst/>
            <a:cxnLst>
              <a:cxn ang="0">
                <a:pos x="1696" y="2297"/>
              </a:cxn>
              <a:cxn ang="0">
                <a:pos x="1072" y="1857"/>
              </a:cxn>
              <a:cxn ang="0">
                <a:pos x="952" y="1545"/>
              </a:cxn>
              <a:cxn ang="0">
                <a:pos x="936" y="1161"/>
              </a:cxn>
              <a:cxn ang="0">
                <a:pos x="816" y="1097"/>
              </a:cxn>
              <a:cxn ang="0">
                <a:pos x="648" y="1057"/>
              </a:cxn>
              <a:cxn ang="0">
                <a:pos x="568" y="1017"/>
              </a:cxn>
              <a:cxn ang="0">
                <a:pos x="456" y="1001"/>
              </a:cxn>
              <a:cxn ang="0">
                <a:pos x="272" y="1017"/>
              </a:cxn>
              <a:cxn ang="0">
                <a:pos x="184" y="977"/>
              </a:cxn>
              <a:cxn ang="0">
                <a:pos x="248" y="841"/>
              </a:cxn>
              <a:cxn ang="0">
                <a:pos x="120" y="745"/>
              </a:cxn>
              <a:cxn ang="0">
                <a:pos x="48" y="529"/>
              </a:cxn>
              <a:cxn ang="0">
                <a:pos x="96" y="361"/>
              </a:cxn>
              <a:cxn ang="0">
                <a:pos x="264" y="217"/>
              </a:cxn>
              <a:cxn ang="0">
                <a:pos x="496" y="129"/>
              </a:cxn>
              <a:cxn ang="0">
                <a:pos x="776" y="17"/>
              </a:cxn>
              <a:cxn ang="0">
                <a:pos x="1136" y="145"/>
              </a:cxn>
              <a:cxn ang="0">
                <a:pos x="1376" y="329"/>
              </a:cxn>
              <a:cxn ang="0">
                <a:pos x="1584" y="561"/>
              </a:cxn>
              <a:cxn ang="0">
                <a:pos x="1736" y="761"/>
              </a:cxn>
              <a:cxn ang="0">
                <a:pos x="1840" y="889"/>
              </a:cxn>
              <a:cxn ang="0">
                <a:pos x="1944" y="937"/>
              </a:cxn>
              <a:cxn ang="0">
                <a:pos x="2016" y="1073"/>
              </a:cxn>
              <a:cxn ang="0">
                <a:pos x="2256" y="1161"/>
              </a:cxn>
              <a:cxn ang="0">
                <a:pos x="2416" y="1273"/>
              </a:cxn>
              <a:cxn ang="0">
                <a:pos x="2576" y="1337"/>
              </a:cxn>
              <a:cxn ang="0">
                <a:pos x="2576" y="1513"/>
              </a:cxn>
              <a:cxn ang="0">
                <a:pos x="2616" y="1649"/>
              </a:cxn>
              <a:cxn ang="0">
                <a:pos x="2640" y="1937"/>
              </a:cxn>
              <a:cxn ang="0">
                <a:pos x="2544" y="2097"/>
              </a:cxn>
              <a:cxn ang="0">
                <a:pos x="2672" y="2257"/>
              </a:cxn>
              <a:cxn ang="0">
                <a:pos x="2640" y="2321"/>
              </a:cxn>
              <a:cxn ang="0">
                <a:pos x="2624" y="2537"/>
              </a:cxn>
              <a:cxn ang="0">
                <a:pos x="2584" y="2673"/>
              </a:cxn>
              <a:cxn ang="0">
                <a:pos x="2440" y="2809"/>
              </a:cxn>
            </a:cxnLst>
            <a:rect l="0" t="0" r="r" b="b"/>
            <a:pathLst>
              <a:path w="2693" h="3030">
                <a:moveTo>
                  <a:pt x="2232" y="2945"/>
                </a:moveTo>
                <a:cubicBezTo>
                  <a:pt x="2108" y="2860"/>
                  <a:pt x="1847" y="2396"/>
                  <a:pt x="1696" y="2297"/>
                </a:cubicBezTo>
                <a:cubicBezTo>
                  <a:pt x="1545" y="2198"/>
                  <a:pt x="1432" y="2426"/>
                  <a:pt x="1328" y="2353"/>
                </a:cubicBezTo>
                <a:cubicBezTo>
                  <a:pt x="1224" y="2280"/>
                  <a:pt x="1119" y="1982"/>
                  <a:pt x="1072" y="1857"/>
                </a:cubicBezTo>
                <a:cubicBezTo>
                  <a:pt x="1025" y="1732"/>
                  <a:pt x="1068" y="1653"/>
                  <a:pt x="1048" y="1601"/>
                </a:cubicBezTo>
                <a:cubicBezTo>
                  <a:pt x="1028" y="1549"/>
                  <a:pt x="981" y="1596"/>
                  <a:pt x="952" y="1545"/>
                </a:cubicBezTo>
                <a:cubicBezTo>
                  <a:pt x="923" y="1494"/>
                  <a:pt x="875" y="1361"/>
                  <a:pt x="872" y="1297"/>
                </a:cubicBezTo>
                <a:cubicBezTo>
                  <a:pt x="869" y="1233"/>
                  <a:pt x="953" y="1178"/>
                  <a:pt x="936" y="1161"/>
                </a:cubicBezTo>
                <a:cubicBezTo>
                  <a:pt x="919" y="1144"/>
                  <a:pt x="788" y="1204"/>
                  <a:pt x="768" y="1193"/>
                </a:cubicBezTo>
                <a:cubicBezTo>
                  <a:pt x="748" y="1182"/>
                  <a:pt x="835" y="1101"/>
                  <a:pt x="816" y="1097"/>
                </a:cubicBezTo>
                <a:cubicBezTo>
                  <a:pt x="797" y="1093"/>
                  <a:pt x="684" y="1176"/>
                  <a:pt x="656" y="1169"/>
                </a:cubicBezTo>
                <a:cubicBezTo>
                  <a:pt x="628" y="1162"/>
                  <a:pt x="660" y="1074"/>
                  <a:pt x="648" y="1057"/>
                </a:cubicBezTo>
                <a:cubicBezTo>
                  <a:pt x="636" y="1040"/>
                  <a:pt x="597" y="1072"/>
                  <a:pt x="584" y="1065"/>
                </a:cubicBezTo>
                <a:cubicBezTo>
                  <a:pt x="571" y="1058"/>
                  <a:pt x="587" y="1016"/>
                  <a:pt x="568" y="1017"/>
                </a:cubicBezTo>
                <a:cubicBezTo>
                  <a:pt x="549" y="1018"/>
                  <a:pt x="491" y="1076"/>
                  <a:pt x="472" y="1073"/>
                </a:cubicBezTo>
                <a:cubicBezTo>
                  <a:pt x="453" y="1070"/>
                  <a:pt x="476" y="998"/>
                  <a:pt x="456" y="1001"/>
                </a:cubicBezTo>
                <a:cubicBezTo>
                  <a:pt x="436" y="1004"/>
                  <a:pt x="383" y="1086"/>
                  <a:pt x="352" y="1089"/>
                </a:cubicBezTo>
                <a:cubicBezTo>
                  <a:pt x="321" y="1092"/>
                  <a:pt x="281" y="1037"/>
                  <a:pt x="272" y="1017"/>
                </a:cubicBezTo>
                <a:cubicBezTo>
                  <a:pt x="263" y="997"/>
                  <a:pt x="311" y="976"/>
                  <a:pt x="296" y="969"/>
                </a:cubicBezTo>
                <a:cubicBezTo>
                  <a:pt x="281" y="962"/>
                  <a:pt x="211" y="981"/>
                  <a:pt x="184" y="977"/>
                </a:cubicBezTo>
                <a:cubicBezTo>
                  <a:pt x="157" y="973"/>
                  <a:pt x="125" y="968"/>
                  <a:pt x="136" y="945"/>
                </a:cubicBezTo>
                <a:cubicBezTo>
                  <a:pt x="147" y="922"/>
                  <a:pt x="224" y="870"/>
                  <a:pt x="248" y="841"/>
                </a:cubicBezTo>
                <a:cubicBezTo>
                  <a:pt x="272" y="812"/>
                  <a:pt x="301" y="785"/>
                  <a:pt x="280" y="769"/>
                </a:cubicBezTo>
                <a:cubicBezTo>
                  <a:pt x="259" y="753"/>
                  <a:pt x="159" y="764"/>
                  <a:pt x="120" y="745"/>
                </a:cubicBezTo>
                <a:cubicBezTo>
                  <a:pt x="81" y="726"/>
                  <a:pt x="60" y="693"/>
                  <a:pt x="48" y="657"/>
                </a:cubicBezTo>
                <a:cubicBezTo>
                  <a:pt x="36" y="621"/>
                  <a:pt x="55" y="569"/>
                  <a:pt x="48" y="529"/>
                </a:cubicBezTo>
                <a:cubicBezTo>
                  <a:pt x="41" y="489"/>
                  <a:pt x="0" y="445"/>
                  <a:pt x="8" y="417"/>
                </a:cubicBezTo>
                <a:cubicBezTo>
                  <a:pt x="16" y="389"/>
                  <a:pt x="63" y="393"/>
                  <a:pt x="96" y="361"/>
                </a:cubicBezTo>
                <a:cubicBezTo>
                  <a:pt x="129" y="329"/>
                  <a:pt x="180" y="249"/>
                  <a:pt x="208" y="225"/>
                </a:cubicBezTo>
                <a:cubicBezTo>
                  <a:pt x="236" y="201"/>
                  <a:pt x="248" y="226"/>
                  <a:pt x="264" y="217"/>
                </a:cubicBezTo>
                <a:cubicBezTo>
                  <a:pt x="280" y="208"/>
                  <a:pt x="265" y="184"/>
                  <a:pt x="304" y="169"/>
                </a:cubicBezTo>
                <a:cubicBezTo>
                  <a:pt x="343" y="154"/>
                  <a:pt x="445" y="149"/>
                  <a:pt x="496" y="129"/>
                </a:cubicBezTo>
                <a:cubicBezTo>
                  <a:pt x="547" y="109"/>
                  <a:pt x="561" y="68"/>
                  <a:pt x="608" y="49"/>
                </a:cubicBezTo>
                <a:cubicBezTo>
                  <a:pt x="655" y="30"/>
                  <a:pt x="707" y="0"/>
                  <a:pt x="776" y="17"/>
                </a:cubicBezTo>
                <a:cubicBezTo>
                  <a:pt x="845" y="34"/>
                  <a:pt x="964" y="132"/>
                  <a:pt x="1024" y="153"/>
                </a:cubicBezTo>
                <a:cubicBezTo>
                  <a:pt x="1084" y="174"/>
                  <a:pt x="1101" y="126"/>
                  <a:pt x="1136" y="145"/>
                </a:cubicBezTo>
                <a:cubicBezTo>
                  <a:pt x="1171" y="164"/>
                  <a:pt x="1192" y="234"/>
                  <a:pt x="1232" y="265"/>
                </a:cubicBezTo>
                <a:cubicBezTo>
                  <a:pt x="1272" y="296"/>
                  <a:pt x="1339" y="292"/>
                  <a:pt x="1376" y="329"/>
                </a:cubicBezTo>
                <a:cubicBezTo>
                  <a:pt x="1413" y="366"/>
                  <a:pt x="1421" y="450"/>
                  <a:pt x="1456" y="489"/>
                </a:cubicBezTo>
                <a:cubicBezTo>
                  <a:pt x="1491" y="528"/>
                  <a:pt x="1544" y="510"/>
                  <a:pt x="1584" y="561"/>
                </a:cubicBezTo>
                <a:cubicBezTo>
                  <a:pt x="1624" y="612"/>
                  <a:pt x="1671" y="760"/>
                  <a:pt x="1696" y="793"/>
                </a:cubicBezTo>
                <a:cubicBezTo>
                  <a:pt x="1721" y="826"/>
                  <a:pt x="1717" y="753"/>
                  <a:pt x="1736" y="761"/>
                </a:cubicBezTo>
                <a:cubicBezTo>
                  <a:pt x="1755" y="769"/>
                  <a:pt x="1791" y="820"/>
                  <a:pt x="1808" y="841"/>
                </a:cubicBezTo>
                <a:cubicBezTo>
                  <a:pt x="1825" y="862"/>
                  <a:pt x="1828" y="873"/>
                  <a:pt x="1840" y="889"/>
                </a:cubicBezTo>
                <a:cubicBezTo>
                  <a:pt x="1852" y="905"/>
                  <a:pt x="1863" y="929"/>
                  <a:pt x="1880" y="937"/>
                </a:cubicBezTo>
                <a:cubicBezTo>
                  <a:pt x="1897" y="945"/>
                  <a:pt x="1924" y="925"/>
                  <a:pt x="1944" y="937"/>
                </a:cubicBezTo>
                <a:cubicBezTo>
                  <a:pt x="1964" y="949"/>
                  <a:pt x="1988" y="987"/>
                  <a:pt x="2000" y="1009"/>
                </a:cubicBezTo>
                <a:cubicBezTo>
                  <a:pt x="2012" y="1031"/>
                  <a:pt x="1987" y="1049"/>
                  <a:pt x="2016" y="1073"/>
                </a:cubicBezTo>
                <a:cubicBezTo>
                  <a:pt x="2045" y="1097"/>
                  <a:pt x="2136" y="1138"/>
                  <a:pt x="2176" y="1153"/>
                </a:cubicBezTo>
                <a:cubicBezTo>
                  <a:pt x="2216" y="1168"/>
                  <a:pt x="2231" y="1138"/>
                  <a:pt x="2256" y="1161"/>
                </a:cubicBezTo>
                <a:cubicBezTo>
                  <a:pt x="2281" y="1184"/>
                  <a:pt x="2301" y="1270"/>
                  <a:pt x="2328" y="1289"/>
                </a:cubicBezTo>
                <a:cubicBezTo>
                  <a:pt x="2355" y="1308"/>
                  <a:pt x="2396" y="1266"/>
                  <a:pt x="2416" y="1273"/>
                </a:cubicBezTo>
                <a:cubicBezTo>
                  <a:pt x="2436" y="1280"/>
                  <a:pt x="2421" y="1318"/>
                  <a:pt x="2448" y="1329"/>
                </a:cubicBezTo>
                <a:cubicBezTo>
                  <a:pt x="2475" y="1340"/>
                  <a:pt x="2552" y="1317"/>
                  <a:pt x="2576" y="1337"/>
                </a:cubicBezTo>
                <a:cubicBezTo>
                  <a:pt x="2600" y="1357"/>
                  <a:pt x="2592" y="1420"/>
                  <a:pt x="2592" y="1449"/>
                </a:cubicBezTo>
                <a:cubicBezTo>
                  <a:pt x="2592" y="1478"/>
                  <a:pt x="2576" y="1493"/>
                  <a:pt x="2576" y="1513"/>
                </a:cubicBezTo>
                <a:cubicBezTo>
                  <a:pt x="2576" y="1533"/>
                  <a:pt x="2585" y="1546"/>
                  <a:pt x="2592" y="1569"/>
                </a:cubicBezTo>
                <a:cubicBezTo>
                  <a:pt x="2599" y="1592"/>
                  <a:pt x="2623" y="1631"/>
                  <a:pt x="2616" y="1649"/>
                </a:cubicBezTo>
                <a:cubicBezTo>
                  <a:pt x="2609" y="1667"/>
                  <a:pt x="2548" y="1633"/>
                  <a:pt x="2552" y="1681"/>
                </a:cubicBezTo>
                <a:cubicBezTo>
                  <a:pt x="2556" y="1729"/>
                  <a:pt x="2632" y="1888"/>
                  <a:pt x="2640" y="1937"/>
                </a:cubicBezTo>
                <a:cubicBezTo>
                  <a:pt x="2648" y="1986"/>
                  <a:pt x="2616" y="1951"/>
                  <a:pt x="2600" y="1977"/>
                </a:cubicBezTo>
                <a:cubicBezTo>
                  <a:pt x="2584" y="2003"/>
                  <a:pt x="2532" y="2059"/>
                  <a:pt x="2544" y="2097"/>
                </a:cubicBezTo>
                <a:cubicBezTo>
                  <a:pt x="2556" y="2135"/>
                  <a:pt x="2651" y="2182"/>
                  <a:pt x="2672" y="2209"/>
                </a:cubicBezTo>
                <a:cubicBezTo>
                  <a:pt x="2693" y="2236"/>
                  <a:pt x="2683" y="2248"/>
                  <a:pt x="2672" y="2257"/>
                </a:cubicBezTo>
                <a:cubicBezTo>
                  <a:pt x="2661" y="2266"/>
                  <a:pt x="2613" y="2254"/>
                  <a:pt x="2608" y="2265"/>
                </a:cubicBezTo>
                <a:cubicBezTo>
                  <a:pt x="2603" y="2276"/>
                  <a:pt x="2635" y="2297"/>
                  <a:pt x="2640" y="2321"/>
                </a:cubicBezTo>
                <a:cubicBezTo>
                  <a:pt x="2645" y="2345"/>
                  <a:pt x="2643" y="2373"/>
                  <a:pt x="2640" y="2409"/>
                </a:cubicBezTo>
                <a:cubicBezTo>
                  <a:pt x="2637" y="2445"/>
                  <a:pt x="2625" y="2497"/>
                  <a:pt x="2624" y="2537"/>
                </a:cubicBezTo>
                <a:cubicBezTo>
                  <a:pt x="2623" y="2577"/>
                  <a:pt x="2639" y="2626"/>
                  <a:pt x="2632" y="2649"/>
                </a:cubicBezTo>
                <a:cubicBezTo>
                  <a:pt x="2625" y="2672"/>
                  <a:pt x="2595" y="2657"/>
                  <a:pt x="2584" y="2673"/>
                </a:cubicBezTo>
                <a:cubicBezTo>
                  <a:pt x="2573" y="2689"/>
                  <a:pt x="2592" y="2722"/>
                  <a:pt x="2568" y="2745"/>
                </a:cubicBezTo>
                <a:cubicBezTo>
                  <a:pt x="2544" y="2768"/>
                  <a:pt x="2496" y="2778"/>
                  <a:pt x="2440" y="2809"/>
                </a:cubicBezTo>
                <a:cubicBezTo>
                  <a:pt x="2384" y="2840"/>
                  <a:pt x="2356" y="3030"/>
                  <a:pt x="2232" y="2945"/>
                </a:cubicBezTo>
                <a:close/>
              </a:path>
            </a:pathLst>
          </a:custGeom>
          <a:noFill/>
          <a:ln w="57150" cap="flat" cmpd="sng">
            <a:solidFill>
              <a:schemeClr val="accent1"/>
            </a:solidFill>
            <a:prstDash val="solid"/>
            <a:round/>
            <a:headEnd type="none" w="lg" len="med"/>
            <a:tailEnd type="none" w="lg" len="med"/>
          </a:ln>
          <a:effectLst/>
        </p:spPr>
        <p:txBody>
          <a:bodyPr anchor="ctr">
            <a:spAutoFit/>
          </a:bodyPr>
          <a:lstStyle/>
          <a:p>
            <a:endParaRPr lang="en-US"/>
          </a:p>
        </p:txBody>
      </p:sp>
      <p:sp>
        <p:nvSpPr>
          <p:cNvPr id="85000" name="AutoShape 8">
            <a:hlinkClick r:id="rId3" action="ppaction://hlinksldjump" highlightClick="1"/>
          </p:cNvPr>
          <p:cNvSpPr>
            <a:spLocks noChangeArrowheads="1"/>
          </p:cNvSpPr>
          <p:nvPr/>
        </p:nvSpPr>
        <p:spPr bwMode="auto">
          <a:xfrm>
            <a:off x="8407400" y="6261100"/>
            <a:ext cx="736600" cy="596900"/>
          </a:xfrm>
          <a:prstGeom prst="actionButtonReturn">
            <a:avLst/>
          </a:prstGeom>
          <a:solidFill>
            <a:schemeClr val="hlink"/>
          </a:solidFill>
          <a:ln w="12700">
            <a:solidFill>
              <a:schemeClr val="tx1"/>
            </a:solidFill>
            <a:miter lim="800000"/>
            <a:headEnd type="none" w="lg" len="med"/>
            <a:tailEnd type="none" w="lg" len="med"/>
          </a:ln>
          <a:effectLst/>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4997"/>
                                        </p:tgtEl>
                                        <p:attrNameLst>
                                          <p:attrName>style.visibility</p:attrName>
                                        </p:attrNameLst>
                                      </p:cBhvr>
                                      <p:to>
                                        <p:strVal val="visible"/>
                                      </p:to>
                                    </p:set>
                                    <p:anim calcmode="lin" valueType="num">
                                      <p:cBhvr additive="base">
                                        <p:cTn id="7" dur="500" fill="hold"/>
                                        <p:tgtEl>
                                          <p:spTgt spid="84997"/>
                                        </p:tgtEl>
                                        <p:attrNameLst>
                                          <p:attrName>ppt_x</p:attrName>
                                        </p:attrNameLst>
                                      </p:cBhvr>
                                      <p:tavLst>
                                        <p:tav tm="0">
                                          <p:val>
                                            <p:strVal val="0-#ppt_w/2"/>
                                          </p:val>
                                        </p:tav>
                                        <p:tav tm="100000">
                                          <p:val>
                                            <p:strVal val="#ppt_x"/>
                                          </p:val>
                                        </p:tav>
                                      </p:tavLst>
                                    </p:anim>
                                    <p:anim calcmode="lin" valueType="num">
                                      <p:cBhvr additive="base">
                                        <p:cTn id="8" dur="500" fill="hold"/>
                                        <p:tgtEl>
                                          <p:spTgt spid="8499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8" fill="hold" grpId="0" nodeType="clickEffect">
                                  <p:stCondLst>
                                    <p:cond delay="0"/>
                                  </p:stCondLst>
                                  <p:childTnLst>
                                    <p:set>
                                      <p:cBhvr>
                                        <p:cTn id="12" dur="1" fill="hold">
                                          <p:stCondLst>
                                            <p:cond delay="0"/>
                                          </p:stCondLst>
                                        </p:cTn>
                                        <p:tgtEl>
                                          <p:spTgt spid="84996"/>
                                        </p:tgtEl>
                                        <p:attrNameLst>
                                          <p:attrName>style.visibility</p:attrName>
                                        </p:attrNameLst>
                                      </p:cBhvr>
                                      <p:to>
                                        <p:strVal val="visible"/>
                                      </p:to>
                                    </p:set>
                                    <p:anim calcmode="lin" valueType="num">
                                      <p:cBhvr additive="base">
                                        <p:cTn id="13" dur="5000" fill="hold"/>
                                        <p:tgtEl>
                                          <p:spTgt spid="84996"/>
                                        </p:tgtEl>
                                        <p:attrNameLst>
                                          <p:attrName>ppt_x</p:attrName>
                                        </p:attrNameLst>
                                      </p:cBhvr>
                                      <p:tavLst>
                                        <p:tav tm="0">
                                          <p:val>
                                            <p:strVal val="0-#ppt_w/2"/>
                                          </p:val>
                                        </p:tav>
                                        <p:tav tm="100000">
                                          <p:val>
                                            <p:strVal val="#ppt_x"/>
                                          </p:val>
                                        </p:tav>
                                      </p:tavLst>
                                    </p:anim>
                                    <p:anim calcmode="lin" valueType="num">
                                      <p:cBhvr additive="base">
                                        <p:cTn id="14" dur="5000" fill="hold"/>
                                        <p:tgtEl>
                                          <p:spTgt spid="8499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50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animBg="1"/>
      <p:bldP spid="84997" grpId="0" animBg="1"/>
      <p:bldP spid="85000"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effectLst/>
        </p:spPr>
        <p:txBody>
          <a:bodyPr/>
          <a:lstStyle/>
          <a:p>
            <a:r>
              <a:rPr lang="en-US"/>
              <a:t>Rational Formula Example</a:t>
            </a:r>
          </a:p>
        </p:txBody>
      </p:sp>
      <p:sp>
        <p:nvSpPr>
          <p:cNvPr id="86019" name="Rectangle 3"/>
          <p:cNvSpPr>
            <a:spLocks noGrp="1" noChangeArrowheads="1"/>
          </p:cNvSpPr>
          <p:nvPr>
            <p:ph type="body" idx="1"/>
          </p:nvPr>
        </p:nvSpPr>
        <p:spPr/>
        <p:txBody>
          <a:bodyPr/>
          <a:lstStyle/>
          <a:p>
            <a:r>
              <a:rPr lang="en-US"/>
              <a:t>Suppose it rains 0.25” in 30 minutes on Fall Creek watershed and runoff coefficient is 0.25. What is the peak flow?</a:t>
            </a:r>
          </a:p>
        </p:txBody>
      </p:sp>
      <p:graphicFrame>
        <p:nvGraphicFramePr>
          <p:cNvPr id="86020" name="Object 4">
            <a:hlinkClick r:id="" action="ppaction://ole?verb=0"/>
          </p:cNvPr>
          <p:cNvGraphicFramePr>
            <a:graphicFrameLocks/>
          </p:cNvGraphicFramePr>
          <p:nvPr/>
        </p:nvGraphicFramePr>
        <p:xfrm>
          <a:off x="711200" y="3616325"/>
          <a:ext cx="1179513" cy="420688"/>
        </p:xfrm>
        <a:graphic>
          <a:graphicData uri="http://schemas.openxmlformats.org/presentationml/2006/ole">
            <p:oleObj spid="_x0000_s86020" name="Equation" r:id="rId3" imgW="1180800" imgH="419040" progId="Equation.3">
              <p:embed/>
            </p:oleObj>
          </a:graphicData>
        </a:graphic>
      </p:graphicFrame>
      <p:graphicFrame>
        <p:nvGraphicFramePr>
          <p:cNvPr id="86021" name="Object 5">
            <a:hlinkClick r:id="" action="ppaction://ole?verb=0"/>
          </p:cNvPr>
          <p:cNvGraphicFramePr>
            <a:graphicFrameLocks/>
          </p:cNvGraphicFramePr>
          <p:nvPr/>
        </p:nvGraphicFramePr>
        <p:xfrm>
          <a:off x="657225" y="4232275"/>
          <a:ext cx="6265863" cy="968375"/>
        </p:xfrm>
        <a:graphic>
          <a:graphicData uri="http://schemas.openxmlformats.org/presentationml/2006/ole">
            <p:oleObj spid="_x0000_s86021" name="Equation" r:id="rId4" imgW="6273720" imgH="965160" progId="Equation.3">
              <p:embed/>
            </p:oleObj>
          </a:graphicData>
        </a:graphic>
      </p:graphicFrame>
      <p:graphicFrame>
        <p:nvGraphicFramePr>
          <p:cNvPr id="86022" name="Object 6">
            <a:hlinkClick r:id="" action="ppaction://ole?verb=0"/>
          </p:cNvPr>
          <p:cNvGraphicFramePr>
            <a:graphicFrameLocks/>
          </p:cNvGraphicFramePr>
          <p:nvPr/>
        </p:nvGraphicFramePr>
        <p:xfrm>
          <a:off x="681038" y="5402263"/>
          <a:ext cx="3422650" cy="457200"/>
        </p:xfrm>
        <a:graphic>
          <a:graphicData uri="http://schemas.openxmlformats.org/presentationml/2006/ole">
            <p:oleObj spid="_x0000_s86022" name="Equation" r:id="rId5" imgW="3429000" imgH="457200" progId="Equation.3">
              <p:embed/>
            </p:oleObj>
          </a:graphicData>
        </a:graphic>
      </p:graphicFrame>
      <p:sp>
        <p:nvSpPr>
          <p:cNvPr id="86023" name="Text Box 7"/>
          <p:cNvSpPr txBox="1">
            <a:spLocks noChangeArrowheads="1"/>
          </p:cNvSpPr>
          <p:nvPr/>
        </p:nvSpPr>
        <p:spPr bwMode="auto">
          <a:xfrm>
            <a:off x="982663" y="5892800"/>
            <a:ext cx="6437312" cy="457200"/>
          </a:xfrm>
          <a:prstGeom prst="rect">
            <a:avLst/>
          </a:prstGeom>
          <a:noFill/>
          <a:ln w="12700">
            <a:noFill/>
            <a:miter lim="800000"/>
            <a:headEnd type="none" w="lg" len="med"/>
            <a:tailEnd type="none" w="lg" len="med"/>
          </a:ln>
          <a:effectLst/>
        </p:spPr>
        <p:txBody>
          <a:bodyPr wrap="none" anchor="ctr">
            <a:spAutoFit/>
          </a:bodyPr>
          <a:lstStyle/>
          <a:p>
            <a:pPr algn="ctr"/>
            <a:r>
              <a:rPr lang="en-US" sz="2400"/>
              <a:t>Peak flow in record was 450 m</a:t>
            </a:r>
            <a:r>
              <a:rPr lang="en-US" sz="2400" baseline="30000"/>
              <a:t>3</a:t>
            </a:r>
            <a:r>
              <a:rPr lang="en-US" sz="2400"/>
              <a:t>/s. What is wrong? </a:t>
            </a:r>
          </a:p>
        </p:txBody>
      </p:sp>
      <p:sp>
        <p:nvSpPr>
          <p:cNvPr id="86024" name="AutoShape 8">
            <a:hlinkClick r:id="rId6" action="ppaction://hlinksldjump" highlightClick="1"/>
          </p:cNvPr>
          <p:cNvSpPr>
            <a:spLocks noChangeArrowheads="1"/>
          </p:cNvSpPr>
          <p:nvPr/>
        </p:nvSpPr>
        <p:spPr bwMode="auto">
          <a:xfrm>
            <a:off x="8597900" y="6426200"/>
            <a:ext cx="546100" cy="431800"/>
          </a:xfrm>
          <a:prstGeom prst="actionButtonReturn">
            <a:avLst/>
          </a:prstGeom>
          <a:solidFill>
            <a:schemeClr val="hlink"/>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86025" name="Text Box 9"/>
          <p:cNvSpPr txBox="1">
            <a:spLocks noChangeArrowheads="1"/>
          </p:cNvSpPr>
          <p:nvPr/>
        </p:nvSpPr>
        <p:spPr bwMode="auto">
          <a:xfrm>
            <a:off x="857250" y="6350000"/>
            <a:ext cx="6770688" cy="457200"/>
          </a:xfrm>
          <a:prstGeom prst="rect">
            <a:avLst/>
          </a:prstGeom>
          <a:noFill/>
          <a:ln w="12700">
            <a:noFill/>
            <a:miter lim="800000"/>
            <a:headEnd type="none" w="lg" len="med"/>
            <a:tailEnd type="none" w="lg" len="med"/>
          </a:ln>
          <a:effectLst/>
        </p:spPr>
        <p:txBody>
          <a:bodyPr wrap="none" anchor="ctr">
            <a:spAutoFit/>
          </a:bodyPr>
          <a:lstStyle/>
          <a:p>
            <a:pPr algn="ctr"/>
            <a:r>
              <a:rPr lang="en-US" sz="2400">
                <a:solidFill>
                  <a:schemeClr val="folHlink"/>
                </a:solidFill>
              </a:rPr>
              <a:t>Method not valid for storms with duration less than t</a:t>
            </a:r>
            <a:r>
              <a:rPr lang="en-US" sz="2400" baseline="-25000">
                <a:solidFill>
                  <a:schemeClr val="folHlink"/>
                </a:solidFill>
              </a:rPr>
              <a:t>c</a:t>
            </a:r>
            <a:r>
              <a:rPr lang="en-US" sz="2400">
                <a:solidFill>
                  <a:schemeClr val="folHlink"/>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60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60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860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602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602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60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3" grpId="0" build="p" autoUpdateAnimBg="0"/>
      <p:bldP spid="86024" grpId="0" animBg="1"/>
      <p:bldP spid="86025"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effectLst/>
        </p:spPr>
        <p:txBody>
          <a:bodyPr/>
          <a:lstStyle/>
          <a:p>
            <a:r>
              <a:rPr lang="en-US"/>
              <a:t>NRCS Unit Hydrograph Example</a:t>
            </a:r>
          </a:p>
        </p:txBody>
      </p:sp>
      <p:sp>
        <p:nvSpPr>
          <p:cNvPr id="87043" name="Rectangle 3"/>
          <p:cNvSpPr>
            <a:spLocks noGrp="1" noChangeArrowheads="1"/>
          </p:cNvSpPr>
          <p:nvPr>
            <p:ph type="body" idx="1"/>
          </p:nvPr>
        </p:nvSpPr>
        <p:spPr/>
        <p:txBody>
          <a:bodyPr/>
          <a:lstStyle/>
          <a:p>
            <a:r>
              <a:rPr lang="en-US"/>
              <a:t>Suppose it rains 1” in 30 minutes on Fall Creek watershed and produces 1/4” of runoff. What is the peak flow?</a:t>
            </a:r>
          </a:p>
        </p:txBody>
      </p:sp>
      <p:sp>
        <p:nvSpPr>
          <p:cNvPr id="87044" name="Text Box 4"/>
          <p:cNvSpPr txBox="1">
            <a:spLocks noChangeArrowheads="1"/>
          </p:cNvSpPr>
          <p:nvPr/>
        </p:nvSpPr>
        <p:spPr bwMode="auto">
          <a:xfrm>
            <a:off x="982663" y="5892800"/>
            <a:ext cx="6437312" cy="457200"/>
          </a:xfrm>
          <a:prstGeom prst="rect">
            <a:avLst/>
          </a:prstGeom>
          <a:noFill/>
          <a:ln w="12700">
            <a:noFill/>
            <a:miter lim="800000"/>
            <a:headEnd type="none" w="lg" len="med"/>
            <a:tailEnd type="none" w="lg" len="med"/>
          </a:ln>
          <a:effectLst/>
        </p:spPr>
        <p:txBody>
          <a:bodyPr wrap="none" anchor="ctr">
            <a:spAutoFit/>
          </a:bodyPr>
          <a:lstStyle/>
          <a:p>
            <a:pPr algn="ctr"/>
            <a:r>
              <a:rPr lang="en-US" sz="2400"/>
              <a:t>Peak flow in record was 450 m</a:t>
            </a:r>
            <a:r>
              <a:rPr lang="en-US" sz="2400" baseline="30000"/>
              <a:t>3</a:t>
            </a:r>
            <a:r>
              <a:rPr lang="en-US" sz="2400"/>
              <a:t>/s. What is wrong? </a:t>
            </a:r>
          </a:p>
        </p:txBody>
      </p:sp>
      <p:sp>
        <p:nvSpPr>
          <p:cNvPr id="87045" name="AutoShape 5">
            <a:hlinkClick r:id="rId2" action="ppaction://hlinksldjump" highlightClick="1"/>
          </p:cNvPr>
          <p:cNvSpPr>
            <a:spLocks noChangeArrowheads="1"/>
          </p:cNvSpPr>
          <p:nvPr/>
        </p:nvSpPr>
        <p:spPr bwMode="auto">
          <a:xfrm>
            <a:off x="8597900" y="6426200"/>
            <a:ext cx="546100" cy="431800"/>
          </a:xfrm>
          <a:prstGeom prst="actionButtonReturn">
            <a:avLst/>
          </a:prstGeom>
          <a:solidFill>
            <a:schemeClr val="hlink"/>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87046" name="Text Box 6"/>
          <p:cNvSpPr txBox="1">
            <a:spLocks noChangeArrowheads="1"/>
          </p:cNvSpPr>
          <p:nvPr/>
        </p:nvSpPr>
        <p:spPr bwMode="auto">
          <a:xfrm>
            <a:off x="857250" y="6350000"/>
            <a:ext cx="6770688" cy="457200"/>
          </a:xfrm>
          <a:prstGeom prst="rect">
            <a:avLst/>
          </a:prstGeom>
          <a:noFill/>
          <a:ln w="12700">
            <a:noFill/>
            <a:miter lim="800000"/>
            <a:headEnd type="none" w="lg" len="med"/>
            <a:tailEnd type="none" w="lg" len="med"/>
          </a:ln>
          <a:effectLst/>
        </p:spPr>
        <p:txBody>
          <a:bodyPr wrap="none" anchor="ctr">
            <a:spAutoFit/>
          </a:bodyPr>
          <a:lstStyle/>
          <a:p>
            <a:pPr algn="ctr"/>
            <a:r>
              <a:rPr lang="en-US" sz="2400">
                <a:solidFill>
                  <a:schemeClr val="folHlink"/>
                </a:solidFill>
              </a:rPr>
              <a:t>Method not valid for storms with duration less than t</a:t>
            </a:r>
            <a:r>
              <a:rPr lang="en-US" sz="2400" baseline="-25000">
                <a:solidFill>
                  <a:schemeClr val="folHlink"/>
                </a:solidFill>
              </a:rPr>
              <a:t>c</a:t>
            </a:r>
            <a:r>
              <a:rPr lang="en-US" sz="2400">
                <a:solidFill>
                  <a:schemeClr val="folHlink"/>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70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704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70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build="p" autoUpdateAnimBg="0"/>
      <p:bldP spid="87045" grpId="0" animBg="1"/>
      <p:bldP spid="87046"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noFill/>
          <a:ln/>
          <a:effectLst/>
        </p:spPr>
        <p:txBody>
          <a:bodyPr lIns="90488" tIns="44450" rIns="90488" bIns="44450" anchor="b"/>
          <a:lstStyle/>
          <a:p>
            <a:r>
              <a:rPr lang="en-US"/>
              <a:t>Fall Creek Unit Hydrograph</a:t>
            </a:r>
          </a:p>
        </p:txBody>
      </p:sp>
      <p:sp>
        <p:nvSpPr>
          <p:cNvPr id="88067" name="Rectangle 3"/>
          <p:cNvSpPr>
            <a:spLocks noGrp="1" noChangeArrowheads="1"/>
          </p:cNvSpPr>
          <p:nvPr>
            <p:ph type="body" idx="1"/>
          </p:nvPr>
        </p:nvSpPr>
        <p:spPr>
          <a:xfrm>
            <a:off x="685800" y="1981200"/>
            <a:ext cx="4419600" cy="4114800"/>
          </a:xfrm>
          <a:noFill/>
          <a:ln/>
        </p:spPr>
        <p:txBody>
          <a:bodyPr lIns="90488" tIns="44450" rIns="90488" bIns="44450"/>
          <a:lstStyle/>
          <a:p>
            <a:pPr>
              <a:buFont typeface="Wingdings" pitchFamily="2" charset="2"/>
              <a:buNone/>
            </a:pPr>
            <a:r>
              <a:rPr lang="en-US" sz="2800"/>
              <a:t>L ­ 15 miles ­ 80,000 ft</a:t>
            </a:r>
          </a:p>
          <a:p>
            <a:pPr>
              <a:buFont typeface="Wingdings" pitchFamily="2" charset="2"/>
              <a:buNone/>
            </a:pPr>
            <a:r>
              <a:rPr lang="en-US" sz="2800"/>
              <a:t>S ­ 0.01</a:t>
            </a:r>
          </a:p>
          <a:p>
            <a:pPr>
              <a:buFont typeface="Wingdings" pitchFamily="2" charset="2"/>
              <a:buNone/>
            </a:pPr>
            <a:r>
              <a:rPr lang="en-US" sz="2800"/>
              <a:t>CN ­ 70 (soil C, woods)</a:t>
            </a:r>
          </a:p>
          <a:p>
            <a:pPr>
              <a:buFont typeface="Wingdings" pitchFamily="2" charset="2"/>
              <a:buNone/>
            </a:pPr>
            <a:r>
              <a:rPr lang="en-US" sz="2800"/>
              <a:t>T</a:t>
            </a:r>
            <a:r>
              <a:rPr lang="en-US" sz="2800" baseline="-25000"/>
              <a:t>l</a:t>
            </a:r>
            <a:r>
              <a:rPr lang="en-US" sz="2800"/>
              <a:t> ­ 14 hr</a:t>
            </a:r>
          </a:p>
          <a:p>
            <a:pPr>
              <a:buFont typeface="Wingdings" pitchFamily="2" charset="2"/>
              <a:buNone/>
            </a:pPr>
            <a:r>
              <a:rPr lang="en-US" sz="2800"/>
              <a:t>Let D = 0.5 hr</a:t>
            </a:r>
          </a:p>
          <a:p>
            <a:pPr>
              <a:buFont typeface="Wingdings" pitchFamily="2" charset="2"/>
              <a:buNone/>
            </a:pPr>
            <a:r>
              <a:rPr lang="en-US" sz="2800"/>
              <a:t>T</a:t>
            </a:r>
            <a:r>
              <a:rPr lang="en-US" sz="2800" baseline="-25000"/>
              <a:t>p</a:t>
            </a:r>
            <a:r>
              <a:rPr lang="en-US" sz="2800"/>
              <a:t> ­ 14.25 hr</a:t>
            </a:r>
          </a:p>
          <a:p>
            <a:pPr>
              <a:buFont typeface="Wingdings" pitchFamily="2" charset="2"/>
              <a:buNone/>
            </a:pPr>
            <a:r>
              <a:rPr lang="en-US" sz="2800"/>
              <a:t>Area  = 126 mi</a:t>
            </a:r>
            <a:r>
              <a:rPr lang="en-US" sz="2800" baseline="33000"/>
              <a:t>2</a:t>
            </a:r>
            <a:endParaRPr lang="en-US" sz="2800"/>
          </a:p>
          <a:p>
            <a:pPr>
              <a:buFont typeface="Wingdings" pitchFamily="2" charset="2"/>
              <a:buNone/>
            </a:pPr>
            <a:r>
              <a:rPr lang="en-US" sz="2800"/>
              <a:t>Q</a:t>
            </a:r>
            <a:r>
              <a:rPr lang="en-US" sz="2800" baseline="-25000"/>
              <a:t>p</a:t>
            </a:r>
            <a:r>
              <a:rPr lang="en-US" sz="2800"/>
              <a:t> ­ 4200 cfs</a:t>
            </a:r>
          </a:p>
        </p:txBody>
      </p:sp>
      <p:graphicFrame>
        <p:nvGraphicFramePr>
          <p:cNvPr id="88068" name="Object 4">
            <a:hlinkClick r:id="" action="ppaction://ole?verb=0"/>
          </p:cNvPr>
          <p:cNvGraphicFramePr>
            <a:graphicFrameLocks/>
          </p:cNvGraphicFramePr>
          <p:nvPr/>
        </p:nvGraphicFramePr>
        <p:xfrm>
          <a:off x="5892800" y="3897313"/>
          <a:ext cx="2324100" cy="995362"/>
        </p:xfrm>
        <a:graphic>
          <a:graphicData uri="http://schemas.openxmlformats.org/presentationml/2006/ole">
            <p:oleObj spid="_x0000_s88068" name="Equation" r:id="rId3" imgW="1168200" imgH="507960" progId="Equation.2">
              <p:embed/>
            </p:oleObj>
          </a:graphicData>
        </a:graphic>
      </p:graphicFrame>
      <p:graphicFrame>
        <p:nvGraphicFramePr>
          <p:cNvPr id="88069" name="Object 5">
            <a:hlinkClick r:id="" action="ppaction://ole?verb=0"/>
          </p:cNvPr>
          <p:cNvGraphicFramePr>
            <a:graphicFrameLocks/>
          </p:cNvGraphicFramePr>
          <p:nvPr/>
        </p:nvGraphicFramePr>
        <p:xfrm>
          <a:off x="5930900" y="5141913"/>
          <a:ext cx="2133600" cy="1182687"/>
        </p:xfrm>
        <a:graphic>
          <a:graphicData uri="http://schemas.openxmlformats.org/presentationml/2006/ole">
            <p:oleObj spid="_x0000_s88069" name="Equation" r:id="rId4" imgW="1066680" imgH="596880" progId="Equation.2">
              <p:embed/>
            </p:oleObj>
          </a:graphicData>
        </a:graphic>
      </p:graphicFrame>
      <p:graphicFrame>
        <p:nvGraphicFramePr>
          <p:cNvPr id="88070" name="Object 6">
            <a:hlinkClick r:id="" action="ppaction://ole?verb=0"/>
          </p:cNvPr>
          <p:cNvGraphicFramePr>
            <a:graphicFrameLocks/>
          </p:cNvGraphicFramePr>
          <p:nvPr/>
        </p:nvGraphicFramePr>
        <p:xfrm>
          <a:off x="5105400" y="1903413"/>
          <a:ext cx="3529013" cy="1814512"/>
        </p:xfrm>
        <a:graphic>
          <a:graphicData uri="http://schemas.openxmlformats.org/presentationml/2006/ole">
            <p:oleObj spid="_x0000_s88070" name="Equation" r:id="rId5" imgW="2793960" imgH="1447560" progId="Equation.3">
              <p:embed/>
            </p:oleObj>
          </a:graphicData>
        </a:graphic>
      </p:graphicFrame>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noFill/>
          <a:ln/>
          <a:effectLst/>
        </p:spPr>
        <p:txBody>
          <a:bodyPr lIns="90488" tIns="44450" rIns="90488" bIns="44450" anchor="b"/>
          <a:lstStyle/>
          <a:p>
            <a:r>
              <a:rPr lang="en-US"/>
              <a:t>Stage Measurements</a:t>
            </a:r>
          </a:p>
        </p:txBody>
      </p:sp>
      <p:sp>
        <p:nvSpPr>
          <p:cNvPr id="89091" name="Rectangle 3"/>
          <p:cNvSpPr>
            <a:spLocks noChangeArrowheads="1"/>
          </p:cNvSpPr>
          <p:nvPr/>
        </p:nvSpPr>
        <p:spPr bwMode="auto">
          <a:xfrm>
            <a:off x="763588" y="1792288"/>
            <a:ext cx="7515225" cy="333375"/>
          </a:xfrm>
          <a:prstGeom prst="rect">
            <a:avLst/>
          </a:prstGeom>
          <a:noFill/>
          <a:ln w="12700">
            <a:noFill/>
            <a:miter lim="800000"/>
            <a:headEnd/>
            <a:tailEnd/>
          </a:ln>
          <a:effectLst/>
        </p:spPr>
        <p:txBody>
          <a:bodyPr lIns="90488" tIns="44450" rIns="90488" bIns="44450">
            <a:spAutoFit/>
          </a:bodyPr>
          <a:lstStyle/>
          <a:p>
            <a:pPr>
              <a:spcBef>
                <a:spcPct val="50000"/>
              </a:spcBef>
            </a:pPr>
            <a:r>
              <a:rPr lang="en-US" sz="1600"/>
              <a:t>http://h2o.er.usgs.gov/public/pubs/circ1123/collection.html#HDR8</a:t>
            </a:r>
          </a:p>
        </p:txBody>
      </p:sp>
      <p:sp>
        <p:nvSpPr>
          <p:cNvPr id="89092" name="Rectangle 4"/>
          <p:cNvSpPr>
            <a:spLocks noChangeArrowheads="1"/>
          </p:cNvSpPr>
          <p:nvPr/>
        </p:nvSpPr>
        <p:spPr bwMode="auto">
          <a:xfrm>
            <a:off x="457200" y="2209800"/>
            <a:ext cx="4495800" cy="4208463"/>
          </a:xfrm>
          <a:prstGeom prst="rect">
            <a:avLst/>
          </a:prstGeom>
          <a:noFill/>
          <a:ln w="12700">
            <a:noFill/>
            <a:miter lim="800000"/>
            <a:headEnd/>
            <a:tailEnd/>
          </a:ln>
          <a:effectLst/>
        </p:spPr>
        <p:txBody>
          <a:bodyPr lIns="90488" tIns="44450" rIns="90488" bIns="44450">
            <a:spAutoFit/>
          </a:bodyPr>
          <a:lstStyle/>
          <a:p>
            <a:r>
              <a:rPr lang="en-US" sz="1800"/>
              <a:t>Stilling well</a:t>
            </a:r>
          </a:p>
          <a:p>
            <a:endParaRPr lang="en-US" sz="1800"/>
          </a:p>
          <a:p>
            <a:r>
              <a:rPr lang="en-US" sz="1800"/>
              <a:t>Bubbler system: the shelter and recorders can be located hundreds of feet from the stream. An orifice is attached securely below the water surface and connected to the instrumentation by a length of tubing. Pressurized gas (usually nitrogen or air) is forced through the tubing and out the orifice. Because the pressure in the tubing is a function of the depth of water over the orifice, a change in the stage of the river produces a corresponding change in pressure in the tubing. Changes in the pressure in the tubing are recorded and are converted to a record of the river stage.</a:t>
            </a:r>
          </a:p>
        </p:txBody>
      </p:sp>
      <p:pic>
        <p:nvPicPr>
          <p:cNvPr id="89093" name="Picture 5"/>
          <p:cNvPicPr>
            <a:picLocks noChangeAspect="1" noChangeArrowheads="1"/>
          </p:cNvPicPr>
          <p:nvPr/>
        </p:nvPicPr>
        <p:blipFill>
          <a:blip r:embed="rId2" cstate="print"/>
          <a:srcRect/>
          <a:stretch>
            <a:fillRect/>
          </a:stretch>
        </p:blipFill>
        <p:spPr bwMode="auto">
          <a:xfrm>
            <a:off x="5257800" y="2362200"/>
            <a:ext cx="3419475" cy="3295650"/>
          </a:xfrm>
          <a:prstGeom prst="rect">
            <a:avLst/>
          </a:prstGeom>
          <a:noFill/>
          <a:ln w="12700">
            <a:noFill/>
            <a:miter lim="800000"/>
            <a:headEnd/>
            <a:tailEnd/>
          </a:ln>
          <a:effectLst/>
        </p:spPr>
      </p:pic>
      <p:sp>
        <p:nvSpPr>
          <p:cNvPr id="89094" name="Text Box 6"/>
          <p:cNvSpPr txBox="1">
            <a:spLocks noChangeArrowheads="1"/>
          </p:cNvSpPr>
          <p:nvPr/>
        </p:nvSpPr>
        <p:spPr bwMode="auto">
          <a:xfrm>
            <a:off x="5318125" y="5767388"/>
            <a:ext cx="1679575" cy="457200"/>
          </a:xfrm>
          <a:prstGeom prst="rect">
            <a:avLst/>
          </a:prstGeom>
          <a:noFill/>
          <a:ln w="12700">
            <a:noFill/>
            <a:miter lim="800000"/>
            <a:headEnd/>
            <a:tailEnd/>
          </a:ln>
          <a:effectLst/>
        </p:spPr>
        <p:txBody>
          <a:bodyPr wrap="none">
            <a:spAutoFit/>
          </a:bodyPr>
          <a:lstStyle/>
          <a:p>
            <a:r>
              <a:rPr lang="en-US" sz="2400"/>
              <a:t>Stilling well</a:t>
            </a: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effectLst/>
        </p:spPr>
        <p:txBody>
          <a:bodyPr/>
          <a:lstStyle/>
          <a:p>
            <a:r>
              <a:rPr lang="en-US"/>
              <a:t>Discharge Measurements</a:t>
            </a:r>
          </a:p>
        </p:txBody>
      </p:sp>
      <p:sp>
        <p:nvSpPr>
          <p:cNvPr id="90115" name="Rectangle 3"/>
          <p:cNvSpPr>
            <a:spLocks noGrp="1" noChangeArrowheads="1"/>
          </p:cNvSpPr>
          <p:nvPr>
            <p:ph type="body" idx="1"/>
          </p:nvPr>
        </p:nvSpPr>
        <p:spPr>
          <a:xfrm>
            <a:off x="901700" y="2119313"/>
            <a:ext cx="7340600" cy="3741737"/>
          </a:xfrm>
        </p:spPr>
        <p:txBody>
          <a:bodyPr/>
          <a:lstStyle/>
          <a:p>
            <a:pPr>
              <a:spcBef>
                <a:spcPts val="500"/>
              </a:spcBef>
              <a:spcAft>
                <a:spcPts val="500"/>
              </a:spcAft>
            </a:pPr>
            <a:r>
              <a:rPr lang="en-US"/>
              <a:t>The USGS makes more than 60,000 discharge measurements each year</a:t>
            </a:r>
          </a:p>
          <a:p>
            <a:r>
              <a:rPr lang="en-US"/>
              <a:t>Most commonly use velocity-area method</a:t>
            </a:r>
          </a:p>
        </p:txBody>
      </p:sp>
      <p:sp>
        <p:nvSpPr>
          <p:cNvPr id="90116" name="Text Box 4"/>
          <p:cNvSpPr txBox="1">
            <a:spLocks noChangeArrowheads="1"/>
          </p:cNvSpPr>
          <p:nvPr/>
        </p:nvSpPr>
        <p:spPr bwMode="auto">
          <a:xfrm>
            <a:off x="533400" y="3276600"/>
            <a:ext cx="8153400" cy="3725863"/>
          </a:xfrm>
          <a:prstGeom prst="rect">
            <a:avLst/>
          </a:prstGeom>
          <a:noFill/>
          <a:ln w="12700">
            <a:noFill/>
            <a:miter lim="800000"/>
            <a:headEnd/>
            <a:tailEnd/>
          </a:ln>
          <a:effectLst/>
        </p:spPr>
        <p:txBody>
          <a:bodyPr>
            <a:spAutoFit/>
          </a:bodyPr>
          <a:lstStyle/>
          <a:p>
            <a:pPr>
              <a:spcBef>
                <a:spcPts val="500"/>
              </a:spcBef>
              <a:spcAft>
                <a:spcPts val="500"/>
              </a:spcAft>
            </a:pPr>
            <a:r>
              <a:rPr lang="en-US" sz="1800"/>
              <a:t>The width of the stream is divided into a number of increments; the size of the increments depends on the depth and velocity of the stream. The purpose is to divide the section into about 25 increments with approximately equal discharges. For each incremental width, the stream depth and average velocity of flow are measured. For each incremental width, the meter is placed at a depth where average velocity is expected to occur. That depth has been determined to be about 0.6 of the distance from the water surface to the streambed when depths are shallow. When depths are large, the average velocity is best represented by averaging velocity readings at 0.2 and 0.8 of the distance from the water surface to the streambed. The product of the width, depth, and velocity of the section is the discharge through that increment of the cross section. The total of the incremental section discharges equals the discharge of the river. </a:t>
            </a:r>
          </a:p>
          <a:p>
            <a:endParaRPr lang="en-US" sz="180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effectLst/>
        </p:spPr>
        <p:txBody>
          <a:bodyPr/>
          <a:lstStyle/>
          <a:p>
            <a:r>
              <a:rPr lang="en-US"/>
              <a:t>Stage-discharge:</a:t>
            </a:r>
            <a:br>
              <a:rPr lang="en-US"/>
            </a:br>
            <a:r>
              <a:rPr lang="en-US"/>
              <a:t>An Ever-changing Relationship</a:t>
            </a:r>
          </a:p>
        </p:txBody>
      </p:sp>
      <p:sp>
        <p:nvSpPr>
          <p:cNvPr id="91139" name="Rectangle 3"/>
          <p:cNvSpPr>
            <a:spLocks noGrp="1" noChangeArrowheads="1"/>
          </p:cNvSpPr>
          <p:nvPr>
            <p:ph type="body" idx="1"/>
          </p:nvPr>
        </p:nvSpPr>
        <p:spPr>
          <a:xfrm>
            <a:off x="152400" y="1905000"/>
            <a:ext cx="3352800" cy="4114800"/>
          </a:xfrm>
        </p:spPr>
        <p:txBody>
          <a:bodyPr/>
          <a:lstStyle/>
          <a:p>
            <a:pPr>
              <a:lnSpc>
                <a:spcPct val="90000"/>
              </a:lnSpc>
              <a:spcBef>
                <a:spcPts val="500"/>
              </a:spcBef>
              <a:spcAft>
                <a:spcPts val="500"/>
              </a:spcAft>
            </a:pPr>
            <a:r>
              <a:rPr lang="en-US" sz="2000"/>
              <a:t>Sediment and other material may be eroded from or deposited on the streambed or banks</a:t>
            </a:r>
          </a:p>
          <a:p>
            <a:pPr>
              <a:lnSpc>
                <a:spcPct val="90000"/>
              </a:lnSpc>
              <a:spcBef>
                <a:spcPts val="500"/>
              </a:spcBef>
              <a:spcAft>
                <a:spcPts val="500"/>
              </a:spcAft>
            </a:pPr>
            <a:r>
              <a:rPr lang="en-US" sz="2000"/>
              <a:t>Growth of vegetation along the banks and aquatic growth in the channel itself can impede the velocity, as can deposition of downed trees in the channel </a:t>
            </a:r>
          </a:p>
          <a:p>
            <a:pPr>
              <a:lnSpc>
                <a:spcPct val="90000"/>
              </a:lnSpc>
              <a:spcBef>
                <a:spcPts val="500"/>
              </a:spcBef>
              <a:spcAft>
                <a:spcPts val="500"/>
              </a:spcAft>
            </a:pPr>
            <a:r>
              <a:rPr lang="en-US" sz="2000"/>
              <a:t>Ice and snow can produce large changes in stage-discharge relations, and the degree of change can vary dramatically with time </a:t>
            </a:r>
          </a:p>
          <a:p>
            <a:pPr>
              <a:lnSpc>
                <a:spcPct val="90000"/>
              </a:lnSpc>
            </a:pPr>
            <a:endParaRPr lang="en-US" sz="2000"/>
          </a:p>
        </p:txBody>
      </p:sp>
      <p:pic>
        <p:nvPicPr>
          <p:cNvPr id="91140" name="Picture 4"/>
          <p:cNvPicPr>
            <a:picLocks noChangeAspect="1" noChangeArrowheads="1"/>
          </p:cNvPicPr>
          <p:nvPr/>
        </p:nvPicPr>
        <p:blipFill>
          <a:blip r:embed="rId2" cstate="print"/>
          <a:srcRect/>
          <a:stretch>
            <a:fillRect/>
          </a:stretch>
        </p:blipFill>
        <p:spPr bwMode="auto">
          <a:xfrm>
            <a:off x="3409950" y="1981200"/>
            <a:ext cx="5734050" cy="3962400"/>
          </a:xfrm>
          <a:prstGeom prst="rect">
            <a:avLst/>
          </a:prstGeom>
          <a:noFill/>
          <a:ln w="12700">
            <a:noFill/>
            <a:miter lim="800000"/>
            <a:headEnd/>
            <a:tailEnd/>
          </a:ln>
          <a:effec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noFill/>
          <a:ln/>
          <a:effectLst/>
        </p:spPr>
        <p:txBody>
          <a:bodyPr lIns="90488" tIns="44450" rIns="90488" bIns="44450" anchor="b"/>
          <a:lstStyle/>
          <a:p>
            <a:r>
              <a:rPr lang="en-US"/>
              <a:t>Storm Hydrograph</a:t>
            </a:r>
            <a:br>
              <a:rPr lang="en-US"/>
            </a:br>
            <a:r>
              <a:rPr lang="en-US"/>
              <a:t> </a:t>
            </a:r>
            <a:r>
              <a:rPr lang="en-US" sz="2800"/>
              <a:t>Wynoochee River Near Montesano in Washington</a:t>
            </a:r>
          </a:p>
        </p:txBody>
      </p:sp>
      <p:pic>
        <p:nvPicPr>
          <p:cNvPr id="92163" name="Picture 3"/>
          <p:cNvPicPr>
            <a:picLocks noChangeArrowheads="1"/>
          </p:cNvPicPr>
          <p:nvPr/>
        </p:nvPicPr>
        <p:blipFill>
          <a:blip r:embed="rId2" cstate="print"/>
          <a:srcRect/>
          <a:stretch>
            <a:fillRect/>
          </a:stretch>
        </p:blipFill>
        <p:spPr bwMode="auto">
          <a:xfrm>
            <a:off x="1676400" y="1968500"/>
            <a:ext cx="5549900" cy="4432300"/>
          </a:xfrm>
          <a:prstGeom prst="rect">
            <a:avLst/>
          </a:prstGeom>
          <a:noFill/>
          <a:ln w="12700">
            <a:noFill/>
            <a:miter lim="800000"/>
            <a:headEnd/>
            <a:tailEnd/>
          </a:ln>
          <a:effectLst/>
        </p:spPr>
      </p:pic>
      <p:sp>
        <p:nvSpPr>
          <p:cNvPr id="92164" name="AutoShape 4">
            <a:hlinkClick r:id="rId3" action="ppaction://hlinksldjump" highlightClick="1"/>
          </p:cNvPr>
          <p:cNvSpPr>
            <a:spLocks noChangeArrowheads="1"/>
          </p:cNvSpPr>
          <p:nvPr/>
        </p:nvSpPr>
        <p:spPr bwMode="auto">
          <a:xfrm>
            <a:off x="8547100" y="6426200"/>
            <a:ext cx="596900" cy="431800"/>
          </a:xfrm>
          <a:prstGeom prst="actionButtonReturn">
            <a:avLst/>
          </a:prstGeom>
          <a:solidFill>
            <a:schemeClr val="hlink"/>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92165" name="Text Box 5"/>
          <p:cNvSpPr txBox="1">
            <a:spLocks noChangeArrowheads="1"/>
          </p:cNvSpPr>
          <p:nvPr/>
        </p:nvSpPr>
        <p:spPr bwMode="auto">
          <a:xfrm rot="-5400000">
            <a:off x="938213" y="3465513"/>
            <a:ext cx="1631950" cy="457200"/>
          </a:xfrm>
          <a:prstGeom prst="rect">
            <a:avLst/>
          </a:prstGeom>
          <a:noFill/>
          <a:ln w="12700">
            <a:noFill/>
            <a:miter lim="800000"/>
            <a:headEnd type="none" w="lg" len="med"/>
            <a:tailEnd type="none" w="lg" len="med"/>
          </a:ln>
          <a:effectLst/>
        </p:spPr>
        <p:txBody>
          <a:bodyPr wrap="none" anchor="ctr">
            <a:spAutoFit/>
          </a:bodyPr>
          <a:lstStyle/>
          <a:p>
            <a:pPr algn="ctr"/>
            <a:r>
              <a:rPr lang="en-US" sz="2400">
                <a:solidFill>
                  <a:schemeClr val="tx2"/>
                </a:solidFill>
              </a:rPr>
              <a:t>Flow (m</a:t>
            </a:r>
            <a:r>
              <a:rPr lang="en-US" sz="2400" baseline="30000">
                <a:solidFill>
                  <a:schemeClr val="tx2"/>
                </a:solidFill>
              </a:rPr>
              <a:t>3</a:t>
            </a:r>
            <a:r>
              <a:rPr lang="en-US" sz="2400">
                <a:solidFill>
                  <a:schemeClr val="tx2"/>
                </a:solidFill>
              </a:rPr>
              <a:t>/s)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2"/>
          <p:cNvGraphicFramePr>
            <a:graphicFrameLocks noChangeAspect="1"/>
          </p:cNvGraphicFramePr>
          <p:nvPr/>
        </p:nvGraphicFramePr>
        <p:xfrm>
          <a:off x="636588" y="1838325"/>
          <a:ext cx="7442200" cy="5029200"/>
        </p:xfrm>
        <a:graphic>
          <a:graphicData uri="http://schemas.openxmlformats.org/drawingml/2006/chart">
            <c:chart xmlns:c="http://schemas.openxmlformats.org/drawingml/2006/chart" xmlns:r="http://schemas.openxmlformats.org/officeDocument/2006/relationships" r:id="rId2"/>
          </a:graphicData>
        </a:graphic>
      </p:graphicFrame>
      <p:sp>
        <p:nvSpPr>
          <p:cNvPr id="13315" name="Rectangle 3"/>
          <p:cNvSpPr>
            <a:spLocks noGrp="1" noChangeArrowheads="1"/>
          </p:cNvSpPr>
          <p:nvPr>
            <p:ph type="title"/>
          </p:nvPr>
        </p:nvSpPr>
        <p:spPr>
          <a:noFill/>
          <a:ln/>
          <a:effectLst/>
        </p:spPr>
        <p:txBody>
          <a:bodyPr lIns="90488" tIns="44450" rIns="90488" bIns="44450" anchor="b"/>
          <a:lstStyle/>
          <a:p>
            <a:r>
              <a:rPr lang="en-US"/>
              <a:t>Fall Creek Above Beebe Lake </a:t>
            </a:r>
            <a:br>
              <a:rPr lang="en-US"/>
            </a:br>
            <a:r>
              <a:rPr lang="en-US"/>
              <a:t>(Peak Annual Discharge)</a:t>
            </a:r>
          </a:p>
        </p:txBody>
      </p:sp>
      <p:sp>
        <p:nvSpPr>
          <p:cNvPr id="13316" name="Line 4"/>
          <p:cNvSpPr>
            <a:spLocks noChangeShapeType="1"/>
          </p:cNvSpPr>
          <p:nvPr/>
        </p:nvSpPr>
        <p:spPr bwMode="auto">
          <a:xfrm>
            <a:off x="2609850" y="4875213"/>
            <a:ext cx="139700" cy="0"/>
          </a:xfrm>
          <a:prstGeom prst="line">
            <a:avLst/>
          </a:prstGeom>
          <a:noFill/>
          <a:ln w="12700">
            <a:noFill/>
            <a:round/>
            <a:headEnd/>
            <a:tailEnd/>
          </a:ln>
          <a:effectLst/>
        </p:spPr>
        <p:txBody>
          <a:bodyPr wrap="none" anchor="ctr"/>
          <a:lstStyle/>
          <a:p>
            <a:endParaRPr lang="en-US"/>
          </a:p>
        </p:txBody>
      </p:sp>
      <p:sp>
        <p:nvSpPr>
          <p:cNvPr id="13317" name="Line 5"/>
          <p:cNvSpPr>
            <a:spLocks noChangeShapeType="1"/>
          </p:cNvSpPr>
          <p:nvPr/>
        </p:nvSpPr>
        <p:spPr bwMode="auto">
          <a:xfrm>
            <a:off x="2609850" y="4568825"/>
            <a:ext cx="139700" cy="0"/>
          </a:xfrm>
          <a:prstGeom prst="line">
            <a:avLst/>
          </a:prstGeom>
          <a:noFill/>
          <a:ln w="12700">
            <a:noFill/>
            <a:round/>
            <a:headEnd/>
            <a:tailEnd/>
          </a:ln>
          <a:effectLst/>
        </p:spPr>
        <p:txBody>
          <a:bodyPr wrap="none" anchor="ctr"/>
          <a:lstStyle/>
          <a:p>
            <a:endParaRPr lang="en-US"/>
          </a:p>
        </p:txBody>
      </p:sp>
      <p:sp>
        <p:nvSpPr>
          <p:cNvPr id="13318" name="Line 6"/>
          <p:cNvSpPr>
            <a:spLocks noChangeShapeType="1"/>
          </p:cNvSpPr>
          <p:nvPr/>
        </p:nvSpPr>
        <p:spPr bwMode="auto">
          <a:xfrm>
            <a:off x="2609850" y="4224338"/>
            <a:ext cx="139700" cy="0"/>
          </a:xfrm>
          <a:prstGeom prst="line">
            <a:avLst/>
          </a:prstGeom>
          <a:noFill/>
          <a:ln w="12700">
            <a:noFill/>
            <a:round/>
            <a:headEnd/>
            <a:tailEnd/>
          </a:ln>
          <a:effectLst/>
        </p:spPr>
        <p:txBody>
          <a:bodyPr wrap="none" anchor="ctr"/>
          <a:lstStyle/>
          <a:p>
            <a:endParaRPr lang="en-US"/>
          </a:p>
        </p:txBody>
      </p:sp>
      <p:sp>
        <p:nvSpPr>
          <p:cNvPr id="13319" name="Rectangle 7"/>
          <p:cNvSpPr>
            <a:spLocks noChangeArrowheads="1"/>
          </p:cNvSpPr>
          <p:nvPr/>
        </p:nvSpPr>
        <p:spPr bwMode="auto">
          <a:xfrm>
            <a:off x="2847975" y="2520950"/>
            <a:ext cx="1082675" cy="393700"/>
          </a:xfrm>
          <a:prstGeom prst="rect">
            <a:avLst/>
          </a:prstGeom>
          <a:noFill/>
          <a:ln w="12700">
            <a:noFill/>
            <a:miter lim="800000"/>
            <a:headEnd/>
            <a:tailEnd/>
          </a:ln>
          <a:effectLst/>
        </p:spPr>
        <p:txBody>
          <a:bodyPr wrap="none" lIns="90488" tIns="44450" rIns="90488" bIns="44450">
            <a:spAutoFit/>
          </a:bodyPr>
          <a:lstStyle/>
          <a:p>
            <a:r>
              <a:rPr lang="en-US" sz="2000"/>
              <a:t>7/8/1935</a:t>
            </a:r>
          </a:p>
        </p:txBody>
      </p:sp>
      <p:sp>
        <p:nvSpPr>
          <p:cNvPr id="13320" name="Rectangle 8"/>
          <p:cNvSpPr>
            <a:spLocks noChangeArrowheads="1"/>
          </p:cNvSpPr>
          <p:nvPr/>
        </p:nvSpPr>
        <p:spPr bwMode="auto">
          <a:xfrm>
            <a:off x="6154738" y="3157538"/>
            <a:ext cx="1336675" cy="393700"/>
          </a:xfrm>
          <a:prstGeom prst="rect">
            <a:avLst/>
          </a:prstGeom>
          <a:noFill/>
          <a:ln w="12700">
            <a:noFill/>
            <a:miter lim="800000"/>
            <a:headEnd/>
            <a:tailEnd/>
          </a:ln>
          <a:effectLst/>
        </p:spPr>
        <p:txBody>
          <a:bodyPr lIns="90488" tIns="44450" rIns="90488" bIns="44450">
            <a:spAutoFit/>
          </a:bodyPr>
          <a:lstStyle/>
          <a:p>
            <a:r>
              <a:rPr lang="en-US" sz="2000"/>
              <a:t>10/27/1977</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effectLst/>
        </p:spPr>
        <p:txBody>
          <a:bodyPr/>
          <a:lstStyle/>
          <a:p>
            <a:r>
              <a:rPr lang="en-US"/>
              <a:t>Forecasting Stream Flows</a:t>
            </a:r>
          </a:p>
        </p:txBody>
      </p:sp>
      <p:sp>
        <p:nvSpPr>
          <p:cNvPr id="14339" name="Rectangle 3"/>
          <p:cNvSpPr>
            <a:spLocks noGrp="1" noChangeArrowheads="1"/>
          </p:cNvSpPr>
          <p:nvPr>
            <p:ph type="body" idx="1"/>
          </p:nvPr>
        </p:nvSpPr>
        <p:spPr>
          <a:xfrm>
            <a:off x="173038" y="1751013"/>
            <a:ext cx="3889375" cy="4114800"/>
          </a:xfrm>
        </p:spPr>
        <p:txBody>
          <a:bodyPr/>
          <a:lstStyle/>
          <a:p>
            <a:r>
              <a:rPr lang="en-US" sz="2800"/>
              <a:t>Natural processes - not easily predicted in a deterministic way</a:t>
            </a:r>
          </a:p>
          <a:p>
            <a:pPr lvl="1"/>
            <a:r>
              <a:rPr lang="en-US" sz="2400"/>
              <a:t>We cannot predict the monthly stream flow in Fall Creek</a:t>
            </a:r>
          </a:p>
          <a:p>
            <a:pPr lvl="1"/>
            <a:r>
              <a:rPr lang="en-US" sz="2400"/>
              <a:t>We will use probability distributions instead of  predictions</a:t>
            </a:r>
          </a:p>
        </p:txBody>
      </p:sp>
      <p:sp>
        <p:nvSpPr>
          <p:cNvPr id="14340" name="Text Box 4"/>
          <p:cNvSpPr txBox="1">
            <a:spLocks noChangeArrowheads="1"/>
          </p:cNvSpPr>
          <p:nvPr/>
        </p:nvSpPr>
        <p:spPr bwMode="auto">
          <a:xfrm>
            <a:off x="4475163" y="6119813"/>
            <a:ext cx="4427537" cy="457200"/>
          </a:xfrm>
          <a:prstGeom prst="rect">
            <a:avLst/>
          </a:prstGeom>
          <a:noFill/>
          <a:ln w="12700">
            <a:noFill/>
            <a:miter lim="800000"/>
            <a:headEnd type="none" w="lg" len="med"/>
            <a:tailEnd type="none" w="lg" len="med"/>
          </a:ln>
          <a:effectLst/>
        </p:spPr>
        <p:txBody>
          <a:bodyPr wrap="none" anchor="ctr">
            <a:spAutoFit/>
          </a:bodyPr>
          <a:lstStyle/>
          <a:p>
            <a:pPr algn="ctr"/>
            <a:r>
              <a:rPr lang="en-US" sz="2400"/>
              <a:t>Seasonal trend with large variation</a:t>
            </a:r>
          </a:p>
        </p:txBody>
      </p:sp>
      <p:sp>
        <p:nvSpPr>
          <p:cNvPr id="14341" name="Text Box 5"/>
          <p:cNvSpPr txBox="1">
            <a:spLocks noChangeArrowheads="1"/>
          </p:cNvSpPr>
          <p:nvPr/>
        </p:nvSpPr>
        <p:spPr bwMode="auto">
          <a:xfrm>
            <a:off x="5857875" y="2055813"/>
            <a:ext cx="2795588" cy="457200"/>
          </a:xfrm>
          <a:prstGeom prst="rect">
            <a:avLst/>
          </a:prstGeom>
          <a:noFill/>
          <a:ln w="12700">
            <a:noFill/>
            <a:miter lim="800000"/>
            <a:headEnd type="none" w="lg" len="med"/>
            <a:tailEnd type="none" w="lg" len="med"/>
          </a:ln>
          <a:effectLst/>
        </p:spPr>
        <p:txBody>
          <a:bodyPr wrap="none" anchor="ctr">
            <a:spAutoFit/>
          </a:bodyPr>
          <a:lstStyle/>
          <a:p>
            <a:pPr algn="ctr"/>
            <a:r>
              <a:rPr lang="en-US" sz="2400"/>
              <a:t>10 year daily average</a:t>
            </a:r>
          </a:p>
        </p:txBody>
      </p:sp>
      <p:graphicFrame>
        <p:nvGraphicFramePr>
          <p:cNvPr id="10" name="Object 6"/>
          <p:cNvGraphicFramePr>
            <a:graphicFrameLocks noChangeAspect="1"/>
          </p:cNvGraphicFramePr>
          <p:nvPr/>
        </p:nvGraphicFramePr>
        <p:xfrm>
          <a:off x="3935413" y="1866900"/>
          <a:ext cx="5157787" cy="4614863"/>
        </p:xfrm>
        <a:graphic>
          <a:graphicData uri="http://schemas.openxmlformats.org/drawingml/2006/chart">
            <c:chart xmlns:c="http://schemas.openxmlformats.org/drawingml/2006/chart" xmlns:r="http://schemas.openxmlformats.org/officeDocument/2006/relationships" r:id="rId2"/>
          </a:graphicData>
        </a:graphic>
      </p:graphicFrame>
      <p:pic>
        <p:nvPicPr>
          <p:cNvPr id="14344" name="Picture 8" descr="Binghamton NY climatology"/>
          <p:cNvPicPr>
            <a:picLocks noChangeAspect="1" noChangeArrowheads="1"/>
          </p:cNvPicPr>
          <p:nvPr/>
        </p:nvPicPr>
        <p:blipFill>
          <a:blip r:embed="rId3" cstate="print"/>
          <a:srcRect/>
          <a:stretch>
            <a:fillRect/>
          </a:stretch>
        </p:blipFill>
        <p:spPr bwMode="auto">
          <a:xfrm>
            <a:off x="9144000" y="0"/>
            <a:ext cx="5302250" cy="685800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5.55556E-7 -3.39203E-6 L -0.57326 -3.39203E-6 " pathEditMode="relative" rAng="0" ptsTypes="AA">
                                      <p:cBhvr>
                                        <p:cTn id="6" dur="500" fill="hold"/>
                                        <p:tgtEl>
                                          <p:spTgt spid="14344"/>
                                        </p:tgtEl>
                                        <p:attrNameLst>
                                          <p:attrName>ppt_x</p:attrName>
                                          <p:attrName>ppt_y</p:attrName>
                                        </p:attrNameLst>
                                      </p:cBhvr>
                                      <p:rCtr x="-28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aching">
  <a:themeElements>
    <a:clrScheme name="teaching 7">
      <a:dk1>
        <a:srgbClr val="663300"/>
      </a:dk1>
      <a:lt1>
        <a:srgbClr val="FFFFFF"/>
      </a:lt1>
      <a:dk2>
        <a:srgbClr val="003A1A"/>
      </a:dk2>
      <a:lt2>
        <a:srgbClr val="000000"/>
      </a:lt2>
      <a:accent1>
        <a:srgbClr val="F14343"/>
      </a:accent1>
      <a:accent2>
        <a:srgbClr val="FBA305"/>
      </a:accent2>
      <a:accent3>
        <a:srgbClr val="FFFFFF"/>
      </a:accent3>
      <a:accent4>
        <a:srgbClr val="562A00"/>
      </a:accent4>
      <a:accent5>
        <a:srgbClr val="F7B0B0"/>
      </a:accent5>
      <a:accent6>
        <a:srgbClr val="E39304"/>
      </a:accent6>
      <a:hlink>
        <a:srgbClr val="7E69FF"/>
      </a:hlink>
      <a:folHlink>
        <a:srgbClr val="AC0000"/>
      </a:folHlink>
    </a:clrScheme>
    <a:fontScheme name="teaching">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eaching 1">
        <a:dk1>
          <a:srgbClr val="000000"/>
        </a:dk1>
        <a:lt1>
          <a:srgbClr val="FFFFFF"/>
        </a:lt1>
        <a:dk2>
          <a:srgbClr val="000000"/>
        </a:dk2>
        <a:lt2>
          <a:srgbClr val="FFFFFF"/>
        </a:lt2>
        <a:accent1>
          <a:srgbClr val="969696"/>
        </a:accent1>
        <a:accent2>
          <a:srgbClr val="C0C0C0"/>
        </a:accent2>
        <a:accent3>
          <a:srgbClr val="FFFFFF"/>
        </a:accent3>
        <a:accent4>
          <a:srgbClr val="000000"/>
        </a:accent4>
        <a:accent5>
          <a:srgbClr val="C9C9C9"/>
        </a:accent5>
        <a:accent6>
          <a:srgbClr val="AEAEAE"/>
        </a:accent6>
        <a:hlink>
          <a:srgbClr val="EAEAEA"/>
        </a:hlink>
        <a:folHlink>
          <a:srgbClr val="000000"/>
        </a:folHlink>
      </a:clrScheme>
      <a:clrMap bg1="lt1" tx1="dk1" bg2="lt2" tx2="dk2" accent1="accent1" accent2="accent2" accent3="accent3" accent4="accent4" accent5="accent5" accent6="accent6" hlink="hlink" folHlink="folHlink"/>
    </a:extraClrScheme>
    <a:extraClrScheme>
      <a:clrScheme name="teaching 2">
        <a:dk1>
          <a:srgbClr val="000000"/>
        </a:dk1>
        <a:lt1>
          <a:srgbClr val="FFFFFF"/>
        </a:lt1>
        <a:dk2>
          <a:srgbClr val="003225"/>
        </a:dk2>
        <a:lt2>
          <a:srgbClr val="85FFBC"/>
        </a:lt2>
        <a:accent1>
          <a:srgbClr val="FA3A57"/>
        </a:accent1>
        <a:accent2>
          <a:srgbClr val="FBA305"/>
        </a:accent2>
        <a:accent3>
          <a:srgbClr val="AAADAC"/>
        </a:accent3>
        <a:accent4>
          <a:srgbClr val="DADADA"/>
        </a:accent4>
        <a:accent5>
          <a:srgbClr val="FCAEB4"/>
        </a:accent5>
        <a:accent6>
          <a:srgbClr val="E39304"/>
        </a:accent6>
        <a:hlink>
          <a:srgbClr val="3DA3FF"/>
        </a:hlink>
        <a:folHlink>
          <a:srgbClr val="FFFF00"/>
        </a:folHlink>
      </a:clrScheme>
      <a:clrMap bg1="dk2" tx1="lt1" bg2="dk1" tx2="lt2" accent1="accent1" accent2="accent2" accent3="accent3" accent4="accent4" accent5="accent5" accent6="accent6" hlink="hlink" folHlink="folHlink"/>
    </a:extraClrScheme>
    <a:extraClrScheme>
      <a:clrScheme name="teaching 3">
        <a:dk1>
          <a:srgbClr val="000000"/>
        </a:dk1>
        <a:lt1>
          <a:srgbClr val="FFFFFF"/>
        </a:lt1>
        <a:dk2>
          <a:srgbClr val="000044"/>
        </a:dk2>
        <a:lt2>
          <a:srgbClr val="FBBFF4"/>
        </a:lt2>
        <a:accent1>
          <a:srgbClr val="BC3C48"/>
        </a:accent1>
        <a:accent2>
          <a:srgbClr val="FF00FF"/>
        </a:accent2>
        <a:accent3>
          <a:srgbClr val="AAAAB0"/>
        </a:accent3>
        <a:accent4>
          <a:srgbClr val="DADADA"/>
        </a:accent4>
        <a:accent5>
          <a:srgbClr val="DAAFB1"/>
        </a:accent5>
        <a:accent6>
          <a:srgbClr val="E700E7"/>
        </a:accent6>
        <a:hlink>
          <a:srgbClr val="0000FF"/>
        </a:hlink>
        <a:folHlink>
          <a:srgbClr val="FFFF00"/>
        </a:folHlink>
      </a:clrScheme>
      <a:clrMap bg1="dk2" tx1="lt1" bg2="dk1" tx2="lt2" accent1="accent1" accent2="accent2" accent3="accent3" accent4="accent4" accent5="accent5" accent6="accent6" hlink="hlink" folHlink="folHlink"/>
    </a:extraClrScheme>
    <a:extraClrScheme>
      <a:clrScheme name="teaching 4">
        <a:dk1>
          <a:srgbClr val="000000"/>
        </a:dk1>
        <a:lt1>
          <a:srgbClr val="F8F8F8"/>
        </a:lt1>
        <a:dk2>
          <a:srgbClr val="2A002A"/>
        </a:dk2>
        <a:lt2>
          <a:srgbClr val="FFC9FF"/>
        </a:lt2>
        <a:accent1>
          <a:srgbClr val="CB9661"/>
        </a:accent1>
        <a:accent2>
          <a:srgbClr val="90F4B8"/>
        </a:accent2>
        <a:accent3>
          <a:srgbClr val="ACAAAC"/>
        </a:accent3>
        <a:accent4>
          <a:srgbClr val="D4D4D4"/>
        </a:accent4>
        <a:accent5>
          <a:srgbClr val="E2C9B7"/>
        </a:accent5>
        <a:accent6>
          <a:srgbClr val="82DDA6"/>
        </a:accent6>
        <a:hlink>
          <a:srgbClr val="0000FF"/>
        </a:hlink>
        <a:folHlink>
          <a:srgbClr val="FFFF00"/>
        </a:folHlink>
      </a:clrScheme>
      <a:clrMap bg1="dk2" tx1="lt1" bg2="dk1" tx2="lt2" accent1="accent1" accent2="accent2" accent3="accent3" accent4="accent4" accent5="accent5" accent6="accent6" hlink="hlink" folHlink="folHlink"/>
    </a:extraClrScheme>
    <a:extraClrScheme>
      <a:clrScheme name="teaching 5">
        <a:dk1>
          <a:srgbClr val="000000"/>
        </a:dk1>
        <a:lt1>
          <a:srgbClr val="FFFFFF"/>
        </a:lt1>
        <a:dk2>
          <a:srgbClr val="000000"/>
        </a:dk2>
        <a:lt2>
          <a:srgbClr val="FFFFFF"/>
        </a:lt2>
        <a:accent1>
          <a:srgbClr val="5F5F5F"/>
        </a:accent1>
        <a:accent2>
          <a:srgbClr val="808080"/>
        </a:accent2>
        <a:accent3>
          <a:srgbClr val="FFFFFF"/>
        </a:accent3>
        <a:accent4>
          <a:srgbClr val="000000"/>
        </a:accent4>
        <a:accent5>
          <a:srgbClr val="B6B6B6"/>
        </a:accent5>
        <a:accent6>
          <a:srgbClr val="737373"/>
        </a:accent6>
        <a:hlink>
          <a:srgbClr val="B2B2B2"/>
        </a:hlink>
        <a:folHlink>
          <a:srgbClr val="FFFFFF"/>
        </a:folHlink>
      </a:clrScheme>
      <a:clrMap bg1="lt1" tx1="dk1" bg2="lt2" tx2="dk2" accent1="accent1" accent2="accent2" accent3="accent3" accent4="accent4" accent5="accent5" accent6="accent6" hlink="hlink" folHlink="folHlink"/>
    </a:extraClrScheme>
    <a:extraClrScheme>
      <a:clrScheme name="teaching 6">
        <a:dk1>
          <a:srgbClr val="663300"/>
        </a:dk1>
        <a:lt1>
          <a:srgbClr val="FFFFFF"/>
        </a:lt1>
        <a:dk2>
          <a:srgbClr val="85FFBC"/>
        </a:dk2>
        <a:lt2>
          <a:srgbClr val="000000"/>
        </a:lt2>
        <a:accent1>
          <a:srgbClr val="FA3A57"/>
        </a:accent1>
        <a:accent2>
          <a:srgbClr val="FBA305"/>
        </a:accent2>
        <a:accent3>
          <a:srgbClr val="FFFFFF"/>
        </a:accent3>
        <a:accent4>
          <a:srgbClr val="562A00"/>
        </a:accent4>
        <a:accent5>
          <a:srgbClr val="FCAEB4"/>
        </a:accent5>
        <a:accent6>
          <a:srgbClr val="E39304"/>
        </a:accent6>
        <a:hlink>
          <a:srgbClr val="3DA3FF"/>
        </a:hlink>
        <a:folHlink>
          <a:srgbClr val="FFFF00"/>
        </a:folHlink>
      </a:clrScheme>
      <a:clrMap bg1="lt1" tx1="dk1" bg2="lt2" tx2="dk2" accent1="accent1" accent2="accent2" accent3="accent3" accent4="accent4" accent5="accent5" accent6="accent6" hlink="hlink" folHlink="folHlink"/>
    </a:extraClrScheme>
    <a:extraClrScheme>
      <a:clrScheme name="teaching 7">
        <a:dk1>
          <a:srgbClr val="663300"/>
        </a:dk1>
        <a:lt1>
          <a:srgbClr val="FFFFFF"/>
        </a:lt1>
        <a:dk2>
          <a:srgbClr val="003A1A"/>
        </a:dk2>
        <a:lt2>
          <a:srgbClr val="000000"/>
        </a:lt2>
        <a:accent1>
          <a:srgbClr val="F14343"/>
        </a:accent1>
        <a:accent2>
          <a:srgbClr val="FBA305"/>
        </a:accent2>
        <a:accent3>
          <a:srgbClr val="FFFFFF"/>
        </a:accent3>
        <a:accent4>
          <a:srgbClr val="562A00"/>
        </a:accent4>
        <a:accent5>
          <a:srgbClr val="F7B0B0"/>
        </a:accent5>
        <a:accent6>
          <a:srgbClr val="E39304"/>
        </a:accent6>
        <a:hlink>
          <a:srgbClr val="7E69FF"/>
        </a:hlink>
        <a:folHlink>
          <a:srgbClr val="AC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teaching2</Template>
  <TotalTime>1285</TotalTime>
  <Words>3541</Words>
  <Application>Microsoft Office PowerPoint</Application>
  <PresentationFormat>On-screen Show (4:3)</PresentationFormat>
  <Paragraphs>592</Paragraphs>
  <Slides>79</Slides>
  <Notes>10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5</vt:i4>
      </vt:variant>
      <vt:variant>
        <vt:lpstr>Slide Titles</vt:lpstr>
      </vt:variant>
      <vt:variant>
        <vt:i4>79</vt:i4>
      </vt:variant>
    </vt:vector>
  </HeadingPairs>
  <TitlesOfParts>
    <vt:vector size="89" baseType="lpstr">
      <vt:lpstr>Arial</vt:lpstr>
      <vt:lpstr>Times New Roman</vt:lpstr>
      <vt:lpstr>Wingdings</vt:lpstr>
      <vt:lpstr>Symbol</vt:lpstr>
      <vt:lpstr>teaching</vt:lpstr>
      <vt:lpstr>Microsoft Clip Gallery</vt:lpstr>
      <vt:lpstr>MathType 5.0 Equation</vt:lpstr>
      <vt:lpstr>Microsoft Equation 3.0</vt:lpstr>
      <vt:lpstr>Equation</vt:lpstr>
      <vt:lpstr>MathType 4.0 Equation</vt:lpstr>
      <vt:lpstr>Hydrology</vt:lpstr>
      <vt:lpstr>Hydrology</vt:lpstr>
      <vt:lpstr>Intersection of Hydrology and Hydraulics</vt:lpstr>
      <vt:lpstr>Engineering Uses of  Surface Water Hydrology</vt:lpstr>
      <vt:lpstr>Flood Design Techniques </vt:lpstr>
      <vt:lpstr>Sources of Data</vt:lpstr>
      <vt:lpstr>Fall Creek (Daily Discharge) </vt:lpstr>
      <vt:lpstr>Fall Creek Above Beebe Lake  (Peak Annual Discharge)</vt:lpstr>
      <vt:lpstr>Forecasting Stream Flows</vt:lpstr>
      <vt:lpstr>Stochastic Processes</vt:lpstr>
      <vt:lpstr>Fall Creek: Stream Flow Probability Distribution</vt:lpstr>
      <vt:lpstr>Prob and Stat</vt:lpstr>
      <vt:lpstr>Choice of Return Periods: RISK!!!</vt:lpstr>
      <vt:lpstr>Design Flood Exceedance</vt:lpstr>
      <vt:lpstr>Probability of exceeding 100 year flood in only one year in 50 years?</vt:lpstr>
      <vt:lpstr>Empirical Estimation of 10 Year Flood</vt:lpstr>
      <vt:lpstr>Extreme Events</vt:lpstr>
      <vt:lpstr>Reflections on predicting extreme floods</vt:lpstr>
      <vt:lpstr>Extreme Events</vt:lpstr>
      <vt:lpstr>Quantifying Extreme Events</vt:lpstr>
      <vt:lpstr>Extreme Extrapolation</vt:lpstr>
      <vt:lpstr>Alternative Methods to Predict Stream Flows</vt:lpstr>
      <vt:lpstr>Local Rain Gage Records  (Point Rainfall)</vt:lpstr>
      <vt:lpstr>Rain Gage Area Correction Factor</vt:lpstr>
      <vt:lpstr>US National Weather Service Maps</vt:lpstr>
      <vt:lpstr>10-year 1-hour Rainfall</vt:lpstr>
      <vt:lpstr>10-year 6-hour Rainfall</vt:lpstr>
      <vt:lpstr>10-year 24-hour Rainfall</vt:lpstr>
      <vt:lpstr>Global Extreme Events</vt:lpstr>
      <vt:lpstr>Global Extreme Events</vt:lpstr>
      <vt:lpstr>Global Maximum Precipitation</vt:lpstr>
      <vt:lpstr>Probable Maximum Precipitation (PMP)</vt:lpstr>
      <vt:lpstr>Synthetic Storm Design</vt:lpstr>
      <vt:lpstr>Summary: Synthetic Flood Design</vt:lpstr>
      <vt:lpstr>Flood Design Process</vt:lpstr>
      <vt:lpstr>Methods to Predict Runoff </vt:lpstr>
      <vt:lpstr>Engineering (Empirical) Hydrology</vt:lpstr>
      <vt:lpstr>“Rational Formula”</vt:lpstr>
      <vt:lpstr>“Rational Formula” - Method to Choose Rainfall Intensity</vt:lpstr>
      <vt:lpstr>“Rational Formula” - Time of Concentration (Tc)</vt:lpstr>
      <vt:lpstr>Time of Concentration (Tc): Kirpich</vt:lpstr>
      <vt:lpstr>Time of Concentration (Tc): Hatheway</vt:lpstr>
      <vt:lpstr>“Rational Formula” - Review</vt:lpstr>
      <vt:lpstr>“Rational Formula” - Fall Creek 10 Year Storm</vt:lpstr>
      <vt:lpstr>“Rational Formula” - Fall Creek 10 Year Storm</vt:lpstr>
      <vt:lpstr>“Rational Method” Limitations</vt:lpstr>
      <vt:lpstr>Flood Design Process (Review)</vt:lpstr>
      <vt:lpstr>Runoff As a Function of Rainfall</vt:lpstr>
      <vt:lpstr>Infiltration</vt:lpstr>
      <vt:lpstr>Soil-Cover Complex Method</vt:lpstr>
      <vt:lpstr>Soil-Cover Complex Method</vt:lpstr>
      <vt:lpstr>CN = F(soil Type, Land Use, Hydrologic Condition, Antecedent Moisture)</vt:lpstr>
      <vt:lpstr>Soil-Cover Complex Method</vt:lpstr>
      <vt:lpstr>Soil-Cover Complex Method: Graph</vt:lpstr>
      <vt:lpstr>Soil-cover Complex Method</vt:lpstr>
      <vt:lpstr>Stream Flow</vt:lpstr>
      <vt:lpstr>Hydrographs</vt:lpstr>
      <vt:lpstr>Hydrographs</vt:lpstr>
      <vt:lpstr>Hydrograph Nomenclature</vt:lpstr>
      <vt:lpstr>NRCS* Dimensionless Unit Hydrograph</vt:lpstr>
      <vt:lpstr>NRCS Dimensionless Unit Hydrograph</vt:lpstr>
      <vt:lpstr>Fall Creek Unit Hydrograph</vt:lpstr>
      <vt:lpstr>Storm Hydrograph</vt:lpstr>
      <vt:lpstr>Addition of Hydrographs</vt:lpstr>
      <vt:lpstr>What are NRCS Limitations?</vt:lpstr>
      <vt:lpstr>Hydrology Summary</vt:lpstr>
      <vt:lpstr>Sixmile Creek</vt:lpstr>
      <vt:lpstr>Where Are We Going?</vt:lpstr>
      <vt:lpstr>Watersheds of the United States</vt:lpstr>
      <vt:lpstr>Where Does Our Water Go?</vt:lpstr>
      <vt:lpstr>Classic Watershed</vt:lpstr>
      <vt:lpstr>Rain Gage Size</vt:lpstr>
      <vt:lpstr>Rational Formula Example</vt:lpstr>
      <vt:lpstr>NRCS Unit Hydrograph Example</vt:lpstr>
      <vt:lpstr>Fall Creek Unit Hydrograph</vt:lpstr>
      <vt:lpstr>Stage Measurements</vt:lpstr>
      <vt:lpstr>Discharge Measurements</vt:lpstr>
      <vt:lpstr>Stage-discharge: An Ever-changing Relationship</vt:lpstr>
      <vt:lpstr>Storm Hydrograph  Wynoochee River Near Montesano in Washington</vt:lpstr>
    </vt:vector>
  </TitlesOfParts>
  <Company>Cornell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Hydrology</dc:title>
  <dc:creator>Monroe Weber-Shirk 2</dc:creator>
  <cp:lastModifiedBy>mw24</cp:lastModifiedBy>
  <cp:revision>6</cp:revision>
  <dcterms:created xsi:type="dcterms:W3CDTF">2005-03-17T20:15:39Z</dcterms:created>
  <dcterms:modified xsi:type="dcterms:W3CDTF">2012-12-18T18:33:37Z</dcterms:modified>
</cp:coreProperties>
</file>