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3" r:id="rId3"/>
    <p:sldId id="274" r:id="rId4"/>
    <p:sldId id="275" r:id="rId5"/>
    <p:sldId id="276" r:id="rId6"/>
    <p:sldId id="277" r:id="rId7"/>
    <p:sldId id="278" r:id="rId8"/>
    <p:sldId id="279" r:id="rId9"/>
    <p:sldId id="258" r:id="rId10"/>
    <p:sldId id="264" r:id="rId11"/>
    <p:sldId id="265" r:id="rId12"/>
    <p:sldId id="280" r:id="rId13"/>
    <p:sldId id="267" r:id="rId14"/>
    <p:sldId id="259" r:id="rId15"/>
    <p:sldId id="269" r:id="rId16"/>
    <p:sldId id="272" r:id="rId17"/>
    <p:sldId id="273" r:id="rId18"/>
    <p:sldId id="283" r:id="rId19"/>
    <p:sldId id="281" r:id="rId20"/>
    <p:sldId id="284" r:id="rId21"/>
    <p:sldId id="285" r:id="rId22"/>
    <p:sldId id="286" r:id="rId23"/>
    <p:sldId id="270" r:id="rId24"/>
    <p:sldId id="271" r:id="rId25"/>
    <p:sldId id="268" r:id="rId26"/>
  </p:sldIdLst>
  <p:sldSz cx="9144000" cy="6858000" type="screen4x3"/>
  <p:notesSz cx="6858000" cy="9144000"/>
  <p:embeddedFontLst>
    <p:embeddedFont>
      <p:font typeface="MT Extra" pitchFamily="18" charset="2"/>
      <p:regular r:id="rId29"/>
    </p:embeddedFont>
    <p:embeddedFont>
      <p:font typeface="Book Antiqua" pitchFamily="18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-12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image" Target="../media/image28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image" Target="../media/image35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8.png"/><Relationship Id="rId1" Type="http://schemas.openxmlformats.org/officeDocument/2006/relationships/image" Target="../media/image10.png"/><Relationship Id="rId6" Type="http://schemas.openxmlformats.org/officeDocument/2006/relationships/image" Target="../media/image5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image" Target="../media/image8.png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10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png"/><Relationship Id="rId1" Type="http://schemas.openxmlformats.org/officeDocument/2006/relationships/image" Target="../media/image28.png"/><Relationship Id="rId4" Type="http://schemas.openxmlformats.org/officeDocument/2006/relationships/image" Target="../media/image2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40A0B4D-B303-4894-A93F-C3FCCC7C5B0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533400" y="8648700"/>
            <a:ext cx="28575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latin typeface="Book Antiqua" pitchFamily="18" charset="0"/>
              </a:rPr>
              <a:t>CEE 332: Hydraulic Engineering</a:t>
            </a:r>
          </a:p>
          <a:p>
            <a:r>
              <a:rPr lang="en-US" sz="1200">
                <a:latin typeface="Book Antiqua" pitchFamily="18" charset="0"/>
              </a:rPr>
              <a:t>Monroe Weber-Shirk    </a:t>
            </a:r>
            <a:fld id="{20782EA1-58EE-4AB0-8E81-DD6391A01EEB}" type="datetime4">
              <a:rPr lang="en-US" sz="1200">
                <a:latin typeface="Book Antiqua" pitchFamily="18" charset="0"/>
              </a:rPr>
              <a:pPr/>
              <a:t>December 18, 2012</a:t>
            </a:fld>
            <a:endParaRPr lang="en-US" sz="1200">
              <a:latin typeface="Book Antiqua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32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1463B50-EB95-446D-B928-B50DDF56E21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E71EAA-7BFC-4D49-AD81-C70A512EFD7D}" type="slidenum">
              <a:rPr lang="en-US"/>
              <a:pPr/>
              <a:t>6</a:t>
            </a:fld>
            <a:endParaRPr lang="en-US"/>
          </a:p>
        </p:txBody>
      </p:sp>
      <p:sp>
        <p:nvSpPr>
          <p:cNvPr id="54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</a:rPr>
              <a:t>1. Assume a water surface elevation at the upstream cross section (or</a:t>
            </a:r>
          </a:p>
          <a:p>
            <a:r>
              <a:rPr lang="en-US">
                <a:latin typeface="Times New Roman" pitchFamily="18" charset="0"/>
              </a:rPr>
              <a:t>downstream cross section if a supercritical profile is being calculated).</a:t>
            </a:r>
          </a:p>
          <a:p>
            <a:r>
              <a:rPr lang="en-US">
                <a:latin typeface="Times New Roman" pitchFamily="18" charset="0"/>
              </a:rPr>
              <a:t>2. Based on the assumed water surface elevation, determine the</a:t>
            </a:r>
          </a:p>
          <a:p>
            <a:r>
              <a:rPr lang="en-US">
                <a:latin typeface="Times New Roman" pitchFamily="18" charset="0"/>
              </a:rPr>
              <a:t>corresponding total conveyance and velocity head.</a:t>
            </a:r>
          </a:p>
          <a:p>
            <a:r>
              <a:rPr lang="en-US">
                <a:latin typeface="Times New Roman" pitchFamily="18" charset="0"/>
              </a:rPr>
              <a:t>3. With values from step 2, compute S</a:t>
            </a:r>
            <a:endParaRPr lang="en-US"/>
          </a:p>
          <a:p>
            <a:r>
              <a:rPr lang="en-US">
                <a:latin typeface="Times New Roman" pitchFamily="18" charset="0"/>
              </a:rPr>
              <a:t>f and solve Equation 2-2 for he.</a:t>
            </a:r>
          </a:p>
          <a:p>
            <a:r>
              <a:rPr lang="en-US">
                <a:latin typeface="Times New Roman" pitchFamily="18" charset="0"/>
              </a:rPr>
              <a:t>4. With values from steps 2 and 3, solve Equation 2-1 for WS2.</a:t>
            </a:r>
          </a:p>
          <a:p>
            <a:r>
              <a:rPr lang="en-US">
                <a:latin typeface="Times New Roman" pitchFamily="18" charset="0"/>
              </a:rPr>
              <a:t>5. Compare the computed value of WS2 with the value assumed in step 1;</a:t>
            </a:r>
          </a:p>
          <a:p>
            <a:r>
              <a:rPr lang="en-US">
                <a:latin typeface="Times New Roman" pitchFamily="18" charset="0"/>
              </a:rPr>
              <a:t>repeat steps 1 through 5 until the values agree to within .01 feet (.003</a:t>
            </a:r>
          </a:p>
          <a:p>
            <a:r>
              <a:rPr lang="en-US">
                <a:latin typeface="Times New Roman" pitchFamily="18" charset="0"/>
              </a:rPr>
              <a:t>m), or the user-defined tolerance.</a:t>
            </a:r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e.cornell.edu/faculty/info.cfm?abbrev=faculty&amp;shorttitle=bio&amp;netid=mw24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ceeserver.cee.cornell.edu/mw24/Default.ht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cornell.edu/" TargetMode="External"/><Relationship Id="rId5" Type="http://schemas.openxmlformats.org/officeDocument/2006/relationships/hyperlink" Target="http://www.cee.cornell.edu/index.cfm" TargetMode="Externa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ltGray">
          <a:xfrm>
            <a:off x="0" y="32004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ltGray">
          <a:xfrm>
            <a:off x="0" y="34099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62000" y="1905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913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dt" sz="quarter" idx="2"/>
          </p:nvPr>
        </p:nvSpPr>
        <p:spPr>
          <a:xfrm>
            <a:off x="12128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651250" y="623252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2472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802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B5F01DC-C630-4DE6-BFF4-C9D4F186B5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609600" y="6451600"/>
            <a:ext cx="3276600" cy="381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/>
          <a:lstStyle/>
          <a:p>
            <a:r>
              <a:rPr lang="en-US" sz="2000">
                <a:hlinkClick r:id="rId2"/>
              </a:rPr>
              <a:t>Monroe L. Weber-Shirk </a:t>
            </a:r>
            <a:endParaRPr lang="en-US" sz="2000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1117600" y="15208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62475" name="Picture 11" descr="mw24 pho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61075"/>
            <a:ext cx="542925" cy="796925"/>
          </a:xfrm>
          <a:prstGeom prst="rect">
            <a:avLst/>
          </a:prstGeom>
          <a:noFill/>
        </p:spPr>
      </p:pic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-485775" y="29575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3568700" y="6156325"/>
            <a:ext cx="3124200" cy="7016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hlinkClick r:id="rId5"/>
              </a:rPr>
              <a:t>S</a:t>
            </a:r>
            <a:r>
              <a:rPr lang="en-US" sz="1400">
                <a:hlinkClick r:id="rId5"/>
              </a:rPr>
              <a:t>chool of </a:t>
            </a:r>
            <a:r>
              <a:rPr lang="en-US" sz="2000">
                <a:hlinkClick r:id="rId5"/>
              </a:rPr>
              <a:t>Civil </a:t>
            </a:r>
            <a:r>
              <a:rPr lang="en-US" sz="1400">
                <a:hlinkClick r:id="rId5"/>
              </a:rPr>
              <a:t>and</a:t>
            </a:r>
            <a:r>
              <a:rPr lang="en-US" sz="2000">
                <a:hlinkClick r:id="rId5"/>
              </a:rPr>
              <a:t> Environmental Engineering</a:t>
            </a:r>
            <a:endParaRPr lang="en-US" sz="2000"/>
          </a:p>
        </p:txBody>
      </p:sp>
      <p:pic>
        <p:nvPicPr>
          <p:cNvPr id="62478" name="Picture 14" descr="culogo_web_60red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38925" y="6134100"/>
            <a:ext cx="2505075" cy="7239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A6E8ED-B10A-4C74-A0C9-52B71411E5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EB5EB5-5111-423B-AD3E-4F5FE75DFC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1970B8-702D-42FB-8B46-4AE0CB37A3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5C5DD8-CD3D-4D86-80A9-E9E0F259C2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C3CB3-F449-40B5-B03E-23BA460FB0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58F283-DDD7-4D88-8A17-838200B56B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0DEAB9-994F-4E71-83A3-A06FC5144E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C08BFC-2D7A-4A41-89A2-428D2F3CB3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9791CA-DB74-4C83-AA51-DEC7AD02C1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D471A5-4D4D-4267-991F-7F86BB6D22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ltGray">
          <a:xfrm>
            <a:off x="0" y="15240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ltGray">
          <a:xfrm>
            <a:off x="0" y="17335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14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1pPr>
          </a:lstStyle>
          <a:p>
            <a:fld id="{ADE1C4F9-0A9D-46AF-87E1-B169327F9B9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ec.usace.army.mil/software/hec-ras/hecras-hecras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4.png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oleObject" Target="../embeddings/oleObject24.bin"/><Relationship Id="rId3" Type="http://schemas.openxmlformats.org/officeDocument/2006/relationships/image" Target="../media/image27.png"/><Relationship Id="rId7" Type="http://schemas.openxmlformats.org/officeDocument/2006/relationships/oleObject" Target="../embeddings/oleObject20.bin"/><Relationship Id="rId12" Type="http://schemas.openxmlformats.org/officeDocument/2006/relationships/slide" Target="slide24.xml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7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6.bin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7.bin"/><Relationship Id="rId9" Type="http://schemas.openxmlformats.org/officeDocument/2006/relationships/slide" Target="slide23.xml"/><Relationship Id="rId14" Type="http://schemas.openxmlformats.org/officeDocument/2006/relationships/oleObject" Target="../embeddings/oleObject2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34.bin"/><Relationship Id="rId4" Type="http://schemas.openxmlformats.org/officeDocument/2006/relationships/slide" Target="slide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35.bin"/><Relationship Id="rId4" Type="http://schemas.openxmlformats.org/officeDocument/2006/relationships/slide" Target="slide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37.bin"/><Relationship Id="rId4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Line 48"/>
          <p:cNvSpPr>
            <a:spLocks noChangeShapeType="1"/>
          </p:cNvSpPr>
          <p:nvPr/>
        </p:nvSpPr>
        <p:spPr bwMode="auto">
          <a:xfrm>
            <a:off x="5943600" y="1222375"/>
            <a:ext cx="1295400" cy="3175"/>
          </a:xfrm>
          <a:prstGeom prst="line">
            <a:avLst/>
          </a:prstGeom>
          <a:noFill/>
          <a:ln w="0" cap="sq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13" name="Rectangle 65"/>
          <p:cNvSpPr>
            <a:spLocks noGrp="1" noChangeArrowheads="1"/>
          </p:cNvSpPr>
          <p:nvPr>
            <p:ph type="ctrTitle"/>
          </p:nvPr>
        </p:nvSpPr>
        <p:spPr>
          <a:effectLst/>
        </p:spPr>
        <p:txBody>
          <a:bodyPr/>
          <a:lstStyle/>
          <a:p>
            <a:r>
              <a:rPr lang="en-US"/>
              <a:t>HEC-RAS</a:t>
            </a:r>
          </a:p>
        </p:txBody>
      </p:sp>
      <p:sp>
        <p:nvSpPr>
          <p:cNvPr id="2114" name="Rectangle 66"/>
          <p:cNvSpPr>
            <a:spLocks noGrp="1" noChangeArrowheads="1"/>
          </p:cNvSpPr>
          <p:nvPr>
            <p:ph type="subTitle" idx="1"/>
          </p:nvPr>
        </p:nvSpPr>
        <p:spPr>
          <a:xfrm>
            <a:off x="5205413" y="3886200"/>
            <a:ext cx="3938587" cy="1752600"/>
          </a:xfrm>
        </p:spPr>
        <p:txBody>
          <a:bodyPr/>
          <a:lstStyle/>
          <a:p>
            <a:r>
              <a:rPr lang="en-US" sz="2400"/>
              <a:t>US Army Corps of Engineers</a:t>
            </a:r>
          </a:p>
          <a:p>
            <a:r>
              <a:rPr lang="en-US" sz="2400"/>
              <a:t>Hydrologic Engineering Center</a:t>
            </a:r>
          </a:p>
          <a:p>
            <a:r>
              <a:rPr lang="en-US" sz="2400"/>
              <a:t>River Analysis System</a:t>
            </a:r>
          </a:p>
        </p:txBody>
      </p:sp>
      <p:grpSp>
        <p:nvGrpSpPr>
          <p:cNvPr id="2119" name="Group 71"/>
          <p:cNvGrpSpPr>
            <a:grpSpLocks/>
          </p:cNvGrpSpPr>
          <p:nvPr/>
        </p:nvGrpSpPr>
        <p:grpSpPr bwMode="auto">
          <a:xfrm>
            <a:off x="207963" y="274638"/>
            <a:ext cx="5334000" cy="6096000"/>
            <a:chOff x="131" y="173"/>
            <a:chExt cx="3360" cy="3840"/>
          </a:xfrm>
        </p:grpSpPr>
        <p:grpSp>
          <p:nvGrpSpPr>
            <p:cNvPr id="2115" name="Group 67"/>
            <p:cNvGrpSpPr>
              <a:grpSpLocks/>
            </p:cNvGrpSpPr>
            <p:nvPr/>
          </p:nvGrpSpPr>
          <p:grpSpPr bwMode="auto">
            <a:xfrm>
              <a:off x="266" y="2835"/>
              <a:ext cx="1382" cy="1094"/>
              <a:chOff x="266" y="2835"/>
              <a:chExt cx="1382" cy="1094"/>
            </a:xfrm>
          </p:grpSpPr>
          <p:sp>
            <p:nvSpPr>
              <p:cNvPr id="2095" name="Rectangle 47"/>
              <p:cNvSpPr>
                <a:spLocks noChangeArrowheads="1"/>
              </p:cNvSpPr>
              <p:nvPr/>
            </p:nvSpPr>
            <p:spPr bwMode="auto">
              <a:xfrm>
                <a:off x="334" y="2835"/>
                <a:ext cx="39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>
                    <a:latin typeface="Arial" pitchFamily="34" charset="0"/>
                  </a:rPr>
                  <a:t>Legend</a:t>
                </a:r>
                <a:endParaRPr lang="en-US" sz="1400"/>
              </a:p>
            </p:txBody>
          </p:sp>
          <p:sp>
            <p:nvSpPr>
              <p:cNvPr id="2097" name="Rectangle 49"/>
              <p:cNvSpPr>
                <a:spLocks noChangeArrowheads="1"/>
              </p:cNvSpPr>
              <p:nvPr/>
            </p:nvSpPr>
            <p:spPr bwMode="auto">
              <a:xfrm>
                <a:off x="266" y="3011"/>
                <a:ext cx="680" cy="78"/>
              </a:xfrm>
              <a:prstGeom prst="rect">
                <a:avLst/>
              </a:prstGeom>
              <a:solidFill>
                <a:schemeClr val="hlink"/>
              </a:solidFill>
              <a:ln w="0" cap="sq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8" name="Rectangle 50"/>
              <p:cNvSpPr>
                <a:spLocks noChangeArrowheads="1"/>
              </p:cNvSpPr>
              <p:nvPr/>
            </p:nvSpPr>
            <p:spPr bwMode="auto">
              <a:xfrm>
                <a:off x="966" y="2979"/>
                <a:ext cx="460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latin typeface="Arial" pitchFamily="34" charset="0"/>
                  </a:rPr>
                  <a:t>WS 10 yr</a:t>
                </a:r>
                <a:endParaRPr lang="en-US" sz="1400"/>
              </a:p>
            </p:txBody>
          </p:sp>
          <p:sp>
            <p:nvSpPr>
              <p:cNvPr id="2099" name="Rectangle 51"/>
              <p:cNvSpPr>
                <a:spLocks noChangeArrowheads="1"/>
              </p:cNvSpPr>
              <p:nvPr/>
            </p:nvSpPr>
            <p:spPr bwMode="auto">
              <a:xfrm>
                <a:off x="266" y="3215"/>
                <a:ext cx="680" cy="88"/>
              </a:xfrm>
              <a:prstGeom prst="rect">
                <a:avLst/>
              </a:prstGeom>
              <a:solidFill>
                <a:schemeClr val="accent1"/>
              </a:solidFill>
              <a:ln w="0" cap="sq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0" name="Rectangle 52"/>
              <p:cNvSpPr>
                <a:spLocks noChangeArrowheads="1"/>
              </p:cNvSpPr>
              <p:nvPr/>
            </p:nvSpPr>
            <p:spPr bwMode="auto">
              <a:xfrm>
                <a:off x="1014" y="3171"/>
                <a:ext cx="460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latin typeface="Arial" pitchFamily="34" charset="0"/>
                  </a:rPr>
                  <a:t>WS 50 yr</a:t>
                </a:r>
                <a:endParaRPr lang="en-US" sz="1400"/>
              </a:p>
            </p:txBody>
          </p:sp>
          <p:sp>
            <p:nvSpPr>
              <p:cNvPr id="2101" name="Rectangle 53"/>
              <p:cNvSpPr>
                <a:spLocks noChangeArrowheads="1"/>
              </p:cNvSpPr>
              <p:nvPr/>
            </p:nvSpPr>
            <p:spPr bwMode="auto">
              <a:xfrm>
                <a:off x="266" y="3430"/>
                <a:ext cx="680" cy="78"/>
              </a:xfrm>
              <a:prstGeom prst="rect">
                <a:avLst/>
              </a:prstGeom>
              <a:solidFill>
                <a:schemeClr val="accent2"/>
              </a:solidFill>
              <a:ln w="0" cap="sq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2" name="Rectangle 54"/>
              <p:cNvSpPr>
                <a:spLocks noChangeArrowheads="1"/>
              </p:cNvSpPr>
              <p:nvPr/>
            </p:nvSpPr>
            <p:spPr bwMode="auto">
              <a:xfrm>
                <a:off x="966" y="3411"/>
                <a:ext cx="52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latin typeface="Arial" pitchFamily="34" charset="0"/>
                  </a:rPr>
                  <a:t>WS 100 yr</a:t>
                </a:r>
                <a:endParaRPr lang="en-US" sz="1400"/>
              </a:p>
            </p:txBody>
          </p:sp>
          <p:sp>
            <p:nvSpPr>
              <p:cNvPr id="2103" name="Line 55"/>
              <p:cNvSpPr>
                <a:spLocks noChangeShapeType="1"/>
              </p:cNvSpPr>
              <p:nvPr/>
            </p:nvSpPr>
            <p:spPr bwMode="auto">
              <a:xfrm>
                <a:off x="266" y="3664"/>
                <a:ext cx="680" cy="1"/>
              </a:xfrm>
              <a:prstGeom prst="line">
                <a:avLst/>
              </a:prstGeom>
              <a:noFill/>
              <a:ln w="0" cap="sq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4" name="Rectangle 56"/>
              <p:cNvSpPr>
                <a:spLocks noChangeArrowheads="1"/>
              </p:cNvSpPr>
              <p:nvPr/>
            </p:nvSpPr>
            <p:spPr bwMode="auto">
              <a:xfrm>
                <a:off x="1014" y="3603"/>
                <a:ext cx="37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latin typeface="Arial" pitchFamily="34" charset="0"/>
                  </a:rPr>
                  <a:t>Ground</a:t>
                </a:r>
                <a:endParaRPr lang="en-US" sz="1400"/>
              </a:p>
            </p:txBody>
          </p:sp>
          <p:sp>
            <p:nvSpPr>
              <p:cNvPr id="2105" name="Oval 57"/>
              <p:cNvSpPr>
                <a:spLocks noChangeArrowheads="1"/>
              </p:cNvSpPr>
              <p:nvPr/>
            </p:nvSpPr>
            <p:spPr bwMode="auto">
              <a:xfrm>
                <a:off x="583" y="3859"/>
                <a:ext cx="46" cy="39"/>
              </a:xfrm>
              <a:prstGeom prst="ellipse">
                <a:avLst/>
              </a:prstGeom>
              <a:solidFill>
                <a:srgbClr val="FF3300"/>
              </a:solidFill>
              <a:ln w="0" cap="sq">
                <a:solidFill>
                  <a:srgbClr val="FF33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6" name="Rectangle 58"/>
              <p:cNvSpPr>
                <a:spLocks noChangeArrowheads="1"/>
              </p:cNvSpPr>
              <p:nvPr/>
            </p:nvSpPr>
            <p:spPr bwMode="auto">
              <a:xfrm>
                <a:off x="1014" y="3795"/>
                <a:ext cx="634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latin typeface="Arial" pitchFamily="34" charset="0"/>
                  </a:rPr>
                  <a:t>Bank Station</a:t>
                </a:r>
                <a:endParaRPr lang="en-US" sz="1400"/>
              </a:p>
            </p:txBody>
          </p:sp>
        </p:grpSp>
        <p:sp>
          <p:nvSpPr>
            <p:cNvPr id="2053" name="Freeform 5"/>
            <p:cNvSpPr>
              <a:spLocks/>
            </p:cNvSpPr>
            <p:nvPr/>
          </p:nvSpPr>
          <p:spPr bwMode="auto">
            <a:xfrm>
              <a:off x="555" y="1084"/>
              <a:ext cx="2335" cy="2520"/>
            </a:xfrm>
            <a:custGeom>
              <a:avLst/>
              <a:gdLst/>
              <a:ahLst/>
              <a:cxnLst>
                <a:cxn ang="0">
                  <a:pos x="648" y="0"/>
                </a:cxn>
                <a:cxn ang="0">
                  <a:pos x="702" y="6"/>
                </a:cxn>
                <a:cxn ang="0">
                  <a:pos x="66" y="816"/>
                </a:cxn>
                <a:cxn ang="0">
                  <a:pos x="1188" y="1626"/>
                </a:cxn>
                <a:cxn ang="0">
                  <a:pos x="1122" y="1626"/>
                </a:cxn>
                <a:cxn ang="0">
                  <a:pos x="0" y="816"/>
                </a:cxn>
                <a:cxn ang="0">
                  <a:pos x="648" y="0"/>
                </a:cxn>
              </a:cxnLst>
              <a:rect l="0" t="0" r="r" b="b"/>
              <a:pathLst>
                <a:path w="1188" h="1626">
                  <a:moveTo>
                    <a:pt x="648" y="0"/>
                  </a:moveTo>
                  <a:lnTo>
                    <a:pt x="702" y="6"/>
                  </a:lnTo>
                  <a:lnTo>
                    <a:pt x="66" y="816"/>
                  </a:lnTo>
                  <a:lnTo>
                    <a:pt x="1188" y="1626"/>
                  </a:lnTo>
                  <a:lnTo>
                    <a:pt x="1122" y="1626"/>
                  </a:lnTo>
                  <a:lnTo>
                    <a:pt x="0" y="816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chemeClr val="hlink"/>
            </a:solidFill>
            <a:ln w="0" cap="sq">
              <a:solidFill>
                <a:srgbClr val="010000"/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4" name="Freeform 6"/>
            <p:cNvSpPr>
              <a:spLocks/>
            </p:cNvSpPr>
            <p:nvPr/>
          </p:nvSpPr>
          <p:spPr bwMode="auto">
            <a:xfrm>
              <a:off x="343" y="722"/>
              <a:ext cx="3007" cy="2575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1014" y="36"/>
                </a:cxn>
                <a:cxn ang="0">
                  <a:pos x="414" y="846"/>
                </a:cxn>
                <a:cxn ang="0">
                  <a:pos x="1530" y="1650"/>
                </a:cxn>
                <a:cxn ang="0">
                  <a:pos x="1146" y="1662"/>
                </a:cxn>
                <a:cxn ang="0">
                  <a:pos x="0" y="828"/>
                </a:cxn>
                <a:cxn ang="0">
                  <a:pos x="666" y="0"/>
                </a:cxn>
              </a:cxnLst>
              <a:rect l="0" t="0" r="r" b="b"/>
              <a:pathLst>
                <a:path w="1530" h="1662">
                  <a:moveTo>
                    <a:pt x="666" y="0"/>
                  </a:moveTo>
                  <a:lnTo>
                    <a:pt x="1014" y="36"/>
                  </a:lnTo>
                  <a:lnTo>
                    <a:pt x="414" y="846"/>
                  </a:lnTo>
                  <a:lnTo>
                    <a:pt x="1530" y="1650"/>
                  </a:lnTo>
                  <a:lnTo>
                    <a:pt x="1146" y="1662"/>
                  </a:lnTo>
                  <a:lnTo>
                    <a:pt x="0" y="828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chemeClr val="accent1"/>
            </a:solidFill>
            <a:ln w="0" cap="sq">
              <a:solidFill>
                <a:srgbClr val="010000"/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5" name="Freeform 7"/>
            <p:cNvSpPr>
              <a:spLocks/>
            </p:cNvSpPr>
            <p:nvPr/>
          </p:nvSpPr>
          <p:spPr bwMode="auto">
            <a:xfrm>
              <a:off x="190" y="443"/>
              <a:ext cx="3254" cy="2566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1116" y="42"/>
                </a:cxn>
                <a:cxn ang="0">
                  <a:pos x="522" y="846"/>
                </a:cxn>
                <a:cxn ang="0">
                  <a:pos x="1656" y="1644"/>
                </a:cxn>
                <a:cxn ang="0">
                  <a:pos x="1122" y="1656"/>
                </a:cxn>
                <a:cxn ang="0">
                  <a:pos x="0" y="828"/>
                </a:cxn>
                <a:cxn ang="0">
                  <a:pos x="684" y="0"/>
                </a:cxn>
              </a:cxnLst>
              <a:rect l="0" t="0" r="r" b="b"/>
              <a:pathLst>
                <a:path w="1656" h="1656">
                  <a:moveTo>
                    <a:pt x="684" y="0"/>
                  </a:moveTo>
                  <a:lnTo>
                    <a:pt x="1116" y="42"/>
                  </a:lnTo>
                  <a:lnTo>
                    <a:pt x="522" y="846"/>
                  </a:lnTo>
                  <a:lnTo>
                    <a:pt x="1656" y="1644"/>
                  </a:lnTo>
                  <a:lnTo>
                    <a:pt x="1122" y="1656"/>
                  </a:lnTo>
                  <a:lnTo>
                    <a:pt x="0" y="828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chemeClr val="accent2"/>
            </a:solidFill>
            <a:ln w="0" cap="sq">
              <a:solidFill>
                <a:srgbClr val="010000"/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6" name="Freeform 8"/>
            <p:cNvSpPr>
              <a:spLocks/>
            </p:cNvSpPr>
            <p:nvPr/>
          </p:nvSpPr>
          <p:spPr bwMode="auto">
            <a:xfrm>
              <a:off x="1487" y="173"/>
              <a:ext cx="931" cy="1311"/>
            </a:xfrm>
            <a:custGeom>
              <a:avLst/>
              <a:gdLst/>
              <a:ahLst/>
              <a:cxnLst>
                <a:cxn ang="0">
                  <a:pos x="474" y="90"/>
                </a:cxn>
                <a:cxn ang="0">
                  <a:pos x="426" y="402"/>
                </a:cxn>
                <a:cxn ang="0">
                  <a:pos x="234" y="456"/>
                </a:cxn>
                <a:cxn ang="0">
                  <a:pos x="210" y="846"/>
                </a:cxn>
                <a:cxn ang="0">
                  <a:pos x="186" y="804"/>
                </a:cxn>
                <a:cxn ang="0">
                  <a:pos x="162" y="408"/>
                </a:cxn>
                <a:cxn ang="0">
                  <a:pos x="48" y="318"/>
                </a:cxn>
                <a:cxn ang="0">
                  <a:pos x="0" y="0"/>
                </a:cxn>
              </a:cxnLst>
              <a:rect l="0" t="0" r="r" b="b"/>
              <a:pathLst>
                <a:path w="474" h="846">
                  <a:moveTo>
                    <a:pt x="474" y="90"/>
                  </a:moveTo>
                  <a:lnTo>
                    <a:pt x="426" y="402"/>
                  </a:lnTo>
                  <a:lnTo>
                    <a:pt x="234" y="456"/>
                  </a:lnTo>
                  <a:lnTo>
                    <a:pt x="210" y="846"/>
                  </a:lnTo>
                  <a:lnTo>
                    <a:pt x="186" y="804"/>
                  </a:lnTo>
                  <a:lnTo>
                    <a:pt x="162" y="408"/>
                  </a:lnTo>
                  <a:lnTo>
                    <a:pt x="48" y="318"/>
                  </a:lnTo>
                  <a:lnTo>
                    <a:pt x="0" y="0"/>
                  </a:lnTo>
                </a:path>
              </a:pathLst>
            </a:custGeom>
            <a:noFill/>
            <a:ln w="0" cap="sq">
              <a:solidFill>
                <a:schemeClr val="tx2"/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1923" y="861"/>
              <a:ext cx="47" cy="37"/>
            </a:xfrm>
            <a:prstGeom prst="ellipse">
              <a:avLst/>
            </a:prstGeom>
            <a:solidFill>
              <a:srgbClr val="FF0000"/>
            </a:solidFill>
            <a:ln w="0" cap="sq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782" y="787"/>
              <a:ext cx="47" cy="37"/>
            </a:xfrm>
            <a:prstGeom prst="ellipse">
              <a:avLst/>
            </a:prstGeom>
            <a:solidFill>
              <a:srgbClr val="FF0000"/>
            </a:solidFill>
            <a:ln w="0" cap="sq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9" name="Line 11"/>
            <p:cNvSpPr>
              <a:spLocks noChangeShapeType="1"/>
            </p:cNvSpPr>
            <p:nvPr/>
          </p:nvSpPr>
          <p:spPr bwMode="auto">
            <a:xfrm flipH="1" flipV="1">
              <a:off x="1829" y="1084"/>
              <a:ext cx="106" cy="9"/>
            </a:xfrm>
            <a:prstGeom prst="line">
              <a:avLst/>
            </a:prstGeom>
            <a:noFill/>
            <a:ln w="0" cap="sq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0" name="Line 12"/>
            <p:cNvSpPr>
              <a:spLocks noChangeShapeType="1"/>
            </p:cNvSpPr>
            <p:nvPr/>
          </p:nvSpPr>
          <p:spPr bwMode="auto">
            <a:xfrm flipH="1" flipV="1">
              <a:off x="1652" y="722"/>
              <a:ext cx="684" cy="55"/>
            </a:xfrm>
            <a:prstGeom prst="line">
              <a:avLst/>
            </a:prstGeom>
            <a:noFill/>
            <a:ln w="0" cap="sq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2" name="Freeform 14"/>
            <p:cNvSpPr>
              <a:spLocks/>
            </p:cNvSpPr>
            <p:nvPr/>
          </p:nvSpPr>
          <p:spPr bwMode="auto">
            <a:xfrm>
              <a:off x="1640" y="703"/>
              <a:ext cx="24" cy="28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2" y="18"/>
                </a:cxn>
                <a:cxn ang="0">
                  <a:pos x="6" y="0"/>
                </a:cxn>
                <a:cxn ang="0">
                  <a:pos x="0" y="18"/>
                </a:cxn>
              </a:cxnLst>
              <a:rect l="0" t="0" r="r" b="b"/>
              <a:pathLst>
                <a:path w="12" h="18">
                  <a:moveTo>
                    <a:pt x="0" y="18"/>
                  </a:moveTo>
                  <a:lnTo>
                    <a:pt x="12" y="18"/>
                  </a:lnTo>
                  <a:lnTo>
                    <a:pt x="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FF"/>
            </a:solidFill>
            <a:ln w="0" cap="sq">
              <a:solidFill>
                <a:srgbClr val="0000FF"/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3" name="Line 15"/>
            <p:cNvSpPr>
              <a:spLocks noChangeShapeType="1"/>
            </p:cNvSpPr>
            <p:nvPr/>
          </p:nvSpPr>
          <p:spPr bwMode="auto">
            <a:xfrm flipH="1" flipV="1">
              <a:off x="1534" y="443"/>
              <a:ext cx="849" cy="65"/>
            </a:xfrm>
            <a:prstGeom prst="line">
              <a:avLst/>
            </a:prstGeom>
            <a:noFill/>
            <a:ln w="0" cap="sq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4" name="Freeform 16"/>
            <p:cNvSpPr>
              <a:spLocks/>
            </p:cNvSpPr>
            <p:nvPr/>
          </p:nvSpPr>
          <p:spPr bwMode="auto">
            <a:xfrm>
              <a:off x="2371" y="498"/>
              <a:ext cx="24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6" y="18"/>
                </a:cxn>
                <a:cxn ang="0">
                  <a:pos x="0" y="0"/>
                </a:cxn>
              </a:cxnLst>
              <a:rect l="0" t="0" r="r" b="b"/>
              <a:pathLst>
                <a:path w="12" h="18">
                  <a:moveTo>
                    <a:pt x="0" y="0"/>
                  </a:moveTo>
                  <a:lnTo>
                    <a:pt x="12" y="0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0" cap="sq">
              <a:solidFill>
                <a:srgbClr val="0000FF"/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5" name="Freeform 17"/>
            <p:cNvSpPr>
              <a:spLocks/>
            </p:cNvSpPr>
            <p:nvPr/>
          </p:nvSpPr>
          <p:spPr bwMode="auto">
            <a:xfrm>
              <a:off x="1522" y="433"/>
              <a:ext cx="24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6" y="18"/>
                </a:cxn>
                <a:cxn ang="0">
                  <a:pos x="0" y="0"/>
                </a:cxn>
              </a:cxnLst>
              <a:rect l="0" t="0" r="r" b="b"/>
              <a:pathLst>
                <a:path w="12" h="18">
                  <a:moveTo>
                    <a:pt x="0" y="0"/>
                  </a:moveTo>
                  <a:lnTo>
                    <a:pt x="12" y="0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0" cap="sq">
              <a:solidFill>
                <a:srgbClr val="0000FF"/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1263" y="312"/>
              <a:ext cx="1155" cy="1256"/>
            </a:xfrm>
            <a:prstGeom prst="line">
              <a:avLst/>
            </a:prstGeom>
            <a:noFill/>
            <a:ln w="0" cap="sq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 flipH="1">
              <a:off x="131" y="173"/>
              <a:ext cx="1356" cy="1292"/>
            </a:xfrm>
            <a:prstGeom prst="line">
              <a:avLst/>
            </a:prstGeom>
            <a:noFill/>
            <a:ln w="0" cap="sq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697" y="880"/>
              <a:ext cx="1250" cy="1273"/>
            </a:xfrm>
            <a:prstGeom prst="line">
              <a:avLst/>
            </a:prstGeom>
            <a:noFill/>
            <a:ln w="0" cap="sq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9" name="Line 21"/>
            <p:cNvSpPr>
              <a:spLocks noChangeShapeType="1"/>
            </p:cNvSpPr>
            <p:nvPr/>
          </p:nvSpPr>
          <p:spPr bwMode="auto">
            <a:xfrm flipH="1">
              <a:off x="532" y="805"/>
              <a:ext cx="1273" cy="1283"/>
            </a:xfrm>
            <a:prstGeom prst="line">
              <a:avLst/>
            </a:prstGeom>
            <a:noFill/>
            <a:ln w="0" cap="sq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0" name="Freeform 22"/>
            <p:cNvSpPr>
              <a:spLocks/>
            </p:cNvSpPr>
            <p:nvPr/>
          </p:nvSpPr>
          <p:spPr bwMode="auto">
            <a:xfrm>
              <a:off x="131" y="1465"/>
              <a:ext cx="1132" cy="1302"/>
            </a:xfrm>
            <a:custGeom>
              <a:avLst/>
              <a:gdLst/>
              <a:ahLst/>
              <a:cxnLst>
                <a:cxn ang="0">
                  <a:pos x="576" y="66"/>
                </a:cxn>
                <a:cxn ang="0">
                  <a:pos x="522" y="378"/>
                </a:cxn>
                <a:cxn ang="0">
                  <a:pos x="288" y="444"/>
                </a:cxn>
                <a:cxn ang="0">
                  <a:pos x="258" y="840"/>
                </a:cxn>
                <a:cxn ang="0">
                  <a:pos x="234" y="798"/>
                </a:cxn>
                <a:cxn ang="0">
                  <a:pos x="204" y="402"/>
                </a:cxn>
                <a:cxn ang="0">
                  <a:pos x="60" y="318"/>
                </a:cxn>
                <a:cxn ang="0">
                  <a:pos x="0" y="0"/>
                </a:cxn>
              </a:cxnLst>
              <a:rect l="0" t="0" r="r" b="b"/>
              <a:pathLst>
                <a:path w="576" h="840">
                  <a:moveTo>
                    <a:pt x="576" y="66"/>
                  </a:moveTo>
                  <a:lnTo>
                    <a:pt x="522" y="378"/>
                  </a:lnTo>
                  <a:lnTo>
                    <a:pt x="288" y="444"/>
                  </a:lnTo>
                  <a:lnTo>
                    <a:pt x="258" y="840"/>
                  </a:lnTo>
                  <a:lnTo>
                    <a:pt x="234" y="798"/>
                  </a:lnTo>
                  <a:lnTo>
                    <a:pt x="204" y="402"/>
                  </a:lnTo>
                  <a:lnTo>
                    <a:pt x="60" y="318"/>
                  </a:lnTo>
                  <a:lnTo>
                    <a:pt x="0" y="0"/>
                  </a:lnTo>
                </a:path>
              </a:pathLst>
            </a:custGeom>
            <a:noFill/>
            <a:ln w="0" cap="sq">
              <a:solidFill>
                <a:schemeClr val="tx2"/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1" name="Oval 23"/>
            <p:cNvSpPr>
              <a:spLocks noChangeArrowheads="1"/>
            </p:cNvSpPr>
            <p:nvPr/>
          </p:nvSpPr>
          <p:spPr bwMode="auto">
            <a:xfrm>
              <a:off x="673" y="2135"/>
              <a:ext cx="47" cy="37"/>
            </a:xfrm>
            <a:prstGeom prst="ellipse">
              <a:avLst/>
            </a:prstGeom>
            <a:solidFill>
              <a:srgbClr val="FF0000"/>
            </a:solidFill>
            <a:ln w="0" cap="sq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2" name="Oval 24"/>
            <p:cNvSpPr>
              <a:spLocks noChangeArrowheads="1"/>
            </p:cNvSpPr>
            <p:nvPr/>
          </p:nvSpPr>
          <p:spPr bwMode="auto">
            <a:xfrm>
              <a:off x="508" y="2070"/>
              <a:ext cx="47" cy="37"/>
            </a:xfrm>
            <a:prstGeom prst="ellipse">
              <a:avLst/>
            </a:prstGeom>
            <a:solidFill>
              <a:srgbClr val="FF0000"/>
            </a:solidFill>
            <a:ln w="0" cap="sq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 flipH="1">
              <a:off x="555" y="2349"/>
              <a:ext cx="130" cy="1"/>
            </a:xfrm>
            <a:prstGeom prst="line">
              <a:avLst/>
            </a:prstGeom>
            <a:noFill/>
            <a:ln w="0" cap="sq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 flipV="1">
              <a:off x="343" y="2005"/>
              <a:ext cx="814" cy="28"/>
            </a:xfrm>
            <a:prstGeom prst="line">
              <a:avLst/>
            </a:prstGeom>
            <a:noFill/>
            <a:ln w="0" cap="sq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5" name="Freeform 27"/>
            <p:cNvSpPr>
              <a:spLocks/>
            </p:cNvSpPr>
            <p:nvPr/>
          </p:nvSpPr>
          <p:spPr bwMode="auto">
            <a:xfrm>
              <a:off x="1145" y="2014"/>
              <a:ext cx="23" cy="28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2" y="18"/>
                </a:cxn>
                <a:cxn ang="0">
                  <a:pos x="6" y="0"/>
                </a:cxn>
                <a:cxn ang="0">
                  <a:pos x="0" y="18"/>
                </a:cxn>
              </a:cxnLst>
              <a:rect l="0" t="0" r="r" b="b"/>
              <a:pathLst>
                <a:path w="12" h="18">
                  <a:moveTo>
                    <a:pt x="0" y="18"/>
                  </a:moveTo>
                  <a:lnTo>
                    <a:pt x="12" y="18"/>
                  </a:lnTo>
                  <a:lnTo>
                    <a:pt x="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FF"/>
            </a:solidFill>
            <a:ln w="0" cap="sq">
              <a:solidFill>
                <a:srgbClr val="0000FF"/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6" name="Freeform 28"/>
            <p:cNvSpPr>
              <a:spLocks/>
            </p:cNvSpPr>
            <p:nvPr/>
          </p:nvSpPr>
          <p:spPr bwMode="auto">
            <a:xfrm>
              <a:off x="331" y="1986"/>
              <a:ext cx="24" cy="28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2" y="18"/>
                </a:cxn>
                <a:cxn ang="0">
                  <a:pos x="6" y="0"/>
                </a:cxn>
                <a:cxn ang="0">
                  <a:pos x="0" y="18"/>
                </a:cxn>
              </a:cxnLst>
              <a:rect l="0" t="0" r="r" b="b"/>
              <a:pathLst>
                <a:path w="12" h="18">
                  <a:moveTo>
                    <a:pt x="0" y="18"/>
                  </a:moveTo>
                  <a:lnTo>
                    <a:pt x="12" y="18"/>
                  </a:lnTo>
                  <a:lnTo>
                    <a:pt x="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FF"/>
            </a:solidFill>
            <a:ln w="0" cap="sq">
              <a:solidFill>
                <a:srgbClr val="0000FF"/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7" name="Line 29"/>
            <p:cNvSpPr>
              <a:spLocks noChangeShapeType="1"/>
            </p:cNvSpPr>
            <p:nvPr/>
          </p:nvSpPr>
          <p:spPr bwMode="auto">
            <a:xfrm flipH="1" flipV="1">
              <a:off x="190" y="1726"/>
              <a:ext cx="1026" cy="28"/>
            </a:xfrm>
            <a:prstGeom prst="line">
              <a:avLst/>
            </a:prstGeom>
            <a:noFill/>
            <a:ln w="0" cap="sq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8" name="Freeform 30"/>
            <p:cNvSpPr>
              <a:spLocks/>
            </p:cNvSpPr>
            <p:nvPr/>
          </p:nvSpPr>
          <p:spPr bwMode="auto">
            <a:xfrm>
              <a:off x="1204" y="1744"/>
              <a:ext cx="23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6" y="18"/>
                </a:cxn>
                <a:cxn ang="0">
                  <a:pos x="0" y="0"/>
                </a:cxn>
              </a:cxnLst>
              <a:rect l="0" t="0" r="r" b="b"/>
              <a:pathLst>
                <a:path w="12" h="18">
                  <a:moveTo>
                    <a:pt x="0" y="0"/>
                  </a:moveTo>
                  <a:lnTo>
                    <a:pt x="12" y="0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0" cap="sq">
              <a:solidFill>
                <a:srgbClr val="0000FF"/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9" name="Freeform 31"/>
            <p:cNvSpPr>
              <a:spLocks/>
            </p:cNvSpPr>
            <p:nvPr/>
          </p:nvSpPr>
          <p:spPr bwMode="auto">
            <a:xfrm>
              <a:off x="178" y="1716"/>
              <a:ext cx="24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6" y="18"/>
                </a:cxn>
                <a:cxn ang="0">
                  <a:pos x="0" y="0"/>
                </a:cxn>
              </a:cxnLst>
              <a:rect l="0" t="0" r="r" b="b"/>
              <a:pathLst>
                <a:path w="12" h="18">
                  <a:moveTo>
                    <a:pt x="0" y="0"/>
                  </a:moveTo>
                  <a:lnTo>
                    <a:pt x="12" y="0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0" cap="sq">
              <a:solidFill>
                <a:srgbClr val="0000FF"/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>
              <a:off x="1263" y="1568"/>
              <a:ext cx="2228" cy="1208"/>
            </a:xfrm>
            <a:prstGeom prst="line">
              <a:avLst/>
            </a:prstGeom>
            <a:noFill/>
            <a:ln w="0" cap="sq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1" name="Line 33"/>
            <p:cNvSpPr>
              <a:spLocks noChangeShapeType="1"/>
            </p:cNvSpPr>
            <p:nvPr/>
          </p:nvSpPr>
          <p:spPr bwMode="auto">
            <a:xfrm>
              <a:off x="131" y="1465"/>
              <a:ext cx="2193" cy="1283"/>
            </a:xfrm>
            <a:prstGeom prst="line">
              <a:avLst/>
            </a:prstGeom>
            <a:noFill/>
            <a:ln w="0" cap="sq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2" name="Line 34"/>
            <p:cNvSpPr>
              <a:spLocks noChangeShapeType="1"/>
            </p:cNvSpPr>
            <p:nvPr/>
          </p:nvSpPr>
          <p:spPr bwMode="auto">
            <a:xfrm>
              <a:off x="697" y="2153"/>
              <a:ext cx="2216" cy="1246"/>
            </a:xfrm>
            <a:prstGeom prst="line">
              <a:avLst/>
            </a:prstGeom>
            <a:noFill/>
            <a:ln w="0" cap="sq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3" name="Line 35"/>
            <p:cNvSpPr>
              <a:spLocks noChangeShapeType="1"/>
            </p:cNvSpPr>
            <p:nvPr/>
          </p:nvSpPr>
          <p:spPr bwMode="auto">
            <a:xfrm>
              <a:off x="532" y="2088"/>
              <a:ext cx="2204" cy="1256"/>
            </a:xfrm>
            <a:prstGeom prst="line">
              <a:avLst/>
            </a:prstGeom>
            <a:noFill/>
            <a:ln w="0" cap="sq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4" name="Freeform 36"/>
            <p:cNvSpPr>
              <a:spLocks/>
            </p:cNvSpPr>
            <p:nvPr/>
          </p:nvSpPr>
          <p:spPr bwMode="auto">
            <a:xfrm>
              <a:off x="2324" y="2748"/>
              <a:ext cx="1167" cy="1265"/>
            </a:xfrm>
            <a:custGeom>
              <a:avLst/>
              <a:gdLst/>
              <a:ahLst/>
              <a:cxnLst>
                <a:cxn ang="0">
                  <a:pos x="594" y="18"/>
                </a:cxn>
                <a:cxn ang="0">
                  <a:pos x="534" y="336"/>
                </a:cxn>
                <a:cxn ang="0">
                  <a:pos x="300" y="420"/>
                </a:cxn>
                <a:cxn ang="0">
                  <a:pos x="270" y="816"/>
                </a:cxn>
                <a:cxn ang="0">
                  <a:pos x="240" y="780"/>
                </a:cxn>
                <a:cxn ang="0">
                  <a:pos x="210" y="384"/>
                </a:cxn>
                <a:cxn ang="0">
                  <a:pos x="60" y="312"/>
                </a:cxn>
                <a:cxn ang="0">
                  <a:pos x="0" y="0"/>
                </a:cxn>
              </a:cxnLst>
              <a:rect l="0" t="0" r="r" b="b"/>
              <a:pathLst>
                <a:path w="594" h="816">
                  <a:moveTo>
                    <a:pt x="594" y="18"/>
                  </a:moveTo>
                  <a:lnTo>
                    <a:pt x="534" y="336"/>
                  </a:lnTo>
                  <a:lnTo>
                    <a:pt x="300" y="420"/>
                  </a:lnTo>
                  <a:lnTo>
                    <a:pt x="270" y="816"/>
                  </a:lnTo>
                  <a:lnTo>
                    <a:pt x="240" y="780"/>
                  </a:lnTo>
                  <a:lnTo>
                    <a:pt x="210" y="384"/>
                  </a:lnTo>
                  <a:lnTo>
                    <a:pt x="60" y="312"/>
                  </a:lnTo>
                  <a:lnTo>
                    <a:pt x="0" y="0"/>
                  </a:lnTo>
                </a:path>
              </a:pathLst>
            </a:custGeom>
            <a:noFill/>
            <a:ln w="0" cap="sq">
              <a:solidFill>
                <a:schemeClr val="tx2"/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5" name="Oval 37"/>
            <p:cNvSpPr>
              <a:spLocks noChangeArrowheads="1"/>
            </p:cNvSpPr>
            <p:nvPr/>
          </p:nvSpPr>
          <p:spPr bwMode="auto">
            <a:xfrm>
              <a:off x="2890" y="3381"/>
              <a:ext cx="47" cy="37"/>
            </a:xfrm>
            <a:prstGeom prst="ellipse">
              <a:avLst/>
            </a:prstGeom>
            <a:solidFill>
              <a:srgbClr val="FF0000"/>
            </a:solidFill>
            <a:ln w="0" cap="sq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6" name="Oval 38"/>
            <p:cNvSpPr>
              <a:spLocks noChangeArrowheads="1"/>
            </p:cNvSpPr>
            <p:nvPr/>
          </p:nvSpPr>
          <p:spPr bwMode="auto">
            <a:xfrm>
              <a:off x="2713" y="3325"/>
              <a:ext cx="47" cy="37"/>
            </a:xfrm>
            <a:prstGeom prst="ellipse">
              <a:avLst/>
            </a:prstGeom>
            <a:solidFill>
              <a:srgbClr val="FF0000"/>
            </a:solidFill>
            <a:ln w="0" cap="sq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7" name="Line 39"/>
            <p:cNvSpPr>
              <a:spLocks noChangeShapeType="1"/>
            </p:cNvSpPr>
            <p:nvPr/>
          </p:nvSpPr>
          <p:spPr bwMode="auto">
            <a:xfrm flipH="1">
              <a:off x="2760" y="3604"/>
              <a:ext cx="130" cy="1"/>
            </a:xfrm>
            <a:prstGeom prst="line">
              <a:avLst/>
            </a:prstGeom>
            <a:noFill/>
            <a:ln w="0" cap="sq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8" name="Line 40"/>
            <p:cNvSpPr>
              <a:spLocks noChangeShapeType="1"/>
            </p:cNvSpPr>
            <p:nvPr/>
          </p:nvSpPr>
          <p:spPr bwMode="auto">
            <a:xfrm flipH="1">
              <a:off x="2595" y="3278"/>
              <a:ext cx="755" cy="19"/>
            </a:xfrm>
            <a:prstGeom prst="line">
              <a:avLst/>
            </a:prstGeom>
            <a:noFill/>
            <a:ln w="0" cap="sq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9" name="Freeform 41"/>
            <p:cNvSpPr>
              <a:spLocks/>
            </p:cNvSpPr>
            <p:nvPr/>
          </p:nvSpPr>
          <p:spPr bwMode="auto">
            <a:xfrm>
              <a:off x="3338" y="3260"/>
              <a:ext cx="23" cy="28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2" y="18"/>
                </a:cxn>
                <a:cxn ang="0">
                  <a:pos x="6" y="0"/>
                </a:cxn>
                <a:cxn ang="0">
                  <a:pos x="0" y="18"/>
                </a:cxn>
              </a:cxnLst>
              <a:rect l="0" t="0" r="r" b="b"/>
              <a:pathLst>
                <a:path w="12" h="18">
                  <a:moveTo>
                    <a:pt x="0" y="18"/>
                  </a:moveTo>
                  <a:lnTo>
                    <a:pt x="12" y="18"/>
                  </a:lnTo>
                  <a:lnTo>
                    <a:pt x="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FF"/>
            </a:solidFill>
            <a:ln w="0" cap="sq">
              <a:solidFill>
                <a:srgbClr val="0000FF"/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90" name="Freeform 42"/>
            <p:cNvSpPr>
              <a:spLocks/>
            </p:cNvSpPr>
            <p:nvPr/>
          </p:nvSpPr>
          <p:spPr bwMode="auto">
            <a:xfrm>
              <a:off x="2583" y="3278"/>
              <a:ext cx="24" cy="28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2" y="18"/>
                </a:cxn>
                <a:cxn ang="0">
                  <a:pos x="6" y="0"/>
                </a:cxn>
                <a:cxn ang="0">
                  <a:pos x="0" y="18"/>
                </a:cxn>
              </a:cxnLst>
              <a:rect l="0" t="0" r="r" b="b"/>
              <a:pathLst>
                <a:path w="12" h="18">
                  <a:moveTo>
                    <a:pt x="0" y="18"/>
                  </a:moveTo>
                  <a:lnTo>
                    <a:pt x="12" y="18"/>
                  </a:lnTo>
                  <a:lnTo>
                    <a:pt x="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FF"/>
            </a:solidFill>
            <a:ln w="0" cap="sq">
              <a:solidFill>
                <a:srgbClr val="0000FF"/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91" name="Line 43"/>
            <p:cNvSpPr>
              <a:spLocks noChangeShapeType="1"/>
            </p:cNvSpPr>
            <p:nvPr/>
          </p:nvSpPr>
          <p:spPr bwMode="auto">
            <a:xfrm flipH="1">
              <a:off x="2395" y="2990"/>
              <a:ext cx="1049" cy="19"/>
            </a:xfrm>
            <a:prstGeom prst="line">
              <a:avLst/>
            </a:prstGeom>
            <a:noFill/>
            <a:ln w="0" cap="sq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92" name="Freeform 44"/>
            <p:cNvSpPr>
              <a:spLocks/>
            </p:cNvSpPr>
            <p:nvPr/>
          </p:nvSpPr>
          <p:spPr bwMode="auto">
            <a:xfrm>
              <a:off x="3432" y="2981"/>
              <a:ext cx="24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6" y="18"/>
                </a:cxn>
                <a:cxn ang="0">
                  <a:pos x="0" y="0"/>
                </a:cxn>
              </a:cxnLst>
              <a:rect l="0" t="0" r="r" b="b"/>
              <a:pathLst>
                <a:path w="12" h="18">
                  <a:moveTo>
                    <a:pt x="0" y="0"/>
                  </a:moveTo>
                  <a:lnTo>
                    <a:pt x="12" y="0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0" cap="sq">
              <a:solidFill>
                <a:srgbClr val="0000FF"/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93" name="Freeform 45"/>
            <p:cNvSpPr>
              <a:spLocks/>
            </p:cNvSpPr>
            <p:nvPr/>
          </p:nvSpPr>
          <p:spPr bwMode="auto">
            <a:xfrm>
              <a:off x="2383" y="3000"/>
              <a:ext cx="23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6" y="18"/>
                </a:cxn>
                <a:cxn ang="0">
                  <a:pos x="0" y="0"/>
                </a:cxn>
              </a:cxnLst>
              <a:rect l="0" t="0" r="r" b="b"/>
              <a:pathLst>
                <a:path w="12" h="18">
                  <a:moveTo>
                    <a:pt x="0" y="0"/>
                  </a:moveTo>
                  <a:lnTo>
                    <a:pt x="12" y="0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0" cap="sq">
              <a:solidFill>
                <a:srgbClr val="0000FF"/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1" name="Freeform 13"/>
            <p:cNvSpPr>
              <a:spLocks/>
            </p:cNvSpPr>
            <p:nvPr/>
          </p:nvSpPr>
          <p:spPr bwMode="auto">
            <a:xfrm>
              <a:off x="2324" y="759"/>
              <a:ext cx="23" cy="28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2" y="18"/>
                </a:cxn>
                <a:cxn ang="0">
                  <a:pos x="6" y="0"/>
                </a:cxn>
                <a:cxn ang="0">
                  <a:pos x="0" y="18"/>
                </a:cxn>
              </a:cxnLst>
              <a:rect l="0" t="0" r="r" b="b"/>
              <a:pathLst>
                <a:path w="12" h="18">
                  <a:moveTo>
                    <a:pt x="0" y="18"/>
                  </a:moveTo>
                  <a:lnTo>
                    <a:pt x="12" y="18"/>
                  </a:lnTo>
                  <a:lnTo>
                    <a:pt x="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FF"/>
            </a:solidFill>
            <a:ln w="0" cap="sq">
              <a:solidFill>
                <a:srgbClr val="0000FF"/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18" name="Text Box 70"/>
          <p:cNvSpPr txBox="1">
            <a:spLocks noChangeArrowheads="1"/>
          </p:cNvSpPr>
          <p:nvPr/>
        </p:nvSpPr>
        <p:spPr bwMode="auto">
          <a:xfrm>
            <a:off x="0" y="0"/>
            <a:ext cx="96202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MT Extra" pitchFamily="18" charset="2"/>
              </a:rPr>
              <a:t>   </a:t>
            </a:r>
          </a:p>
        </p:txBody>
      </p:sp>
      <p:sp>
        <p:nvSpPr>
          <p:cNvPr id="2120" name="Rectangle 72"/>
          <p:cNvSpPr>
            <a:spLocks noChangeArrowheads="1"/>
          </p:cNvSpPr>
          <p:nvPr/>
        </p:nvSpPr>
        <p:spPr bwMode="auto">
          <a:xfrm>
            <a:off x="3354388" y="2822575"/>
            <a:ext cx="5789612" cy="3365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hlinkClick r:id="rId2"/>
              </a:rPr>
              <a:t>http://www.hec.usace.army.mil/software/hec-ras/hecras-hecras.html</a:t>
            </a:r>
            <a:r>
              <a:rPr lang="en-US" sz="160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Cross Section Data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3695700" cy="4114800"/>
          </a:xfrm>
        </p:spPr>
        <p:txBody>
          <a:bodyPr/>
          <a:lstStyle/>
          <a:p>
            <a:r>
              <a:rPr lang="en-US"/>
              <a:t>x-y coordinates of channel bottom</a:t>
            </a:r>
          </a:p>
          <a:p>
            <a:r>
              <a:rPr lang="en-US"/>
              <a:t>distance to downstream cross-section</a:t>
            </a:r>
          </a:p>
          <a:p>
            <a:r>
              <a:rPr lang="en-US"/>
              <a:t>Manning’s n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 cstate="print"/>
          <a:srcRect l="30106" t="23474" r="30046" b="23958"/>
          <a:stretch>
            <a:fillRect/>
          </a:stretch>
        </p:blipFill>
        <p:spPr bwMode="auto">
          <a:xfrm>
            <a:off x="3678238" y="1450975"/>
            <a:ext cx="5465762" cy="54070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8267700" y="0"/>
          <a:ext cx="876300" cy="950913"/>
        </p:xfrm>
        <a:graphic>
          <a:graphicData uri="http://schemas.openxmlformats.org/presentationml/2006/ole">
            <p:oleObj spid="_x0000_s22533" name="Photo Editor Photo" r:id="rId4" imgW="219222" imgH="237969" progId="MSPhotoEd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Channel Cross Section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/>
          <a:srcRect l="33755" t="17361" r="5647" b="16037"/>
          <a:stretch>
            <a:fillRect/>
          </a:stretch>
        </p:blipFill>
        <p:spPr bwMode="auto">
          <a:xfrm>
            <a:off x="4251325" y="1743075"/>
            <a:ext cx="4892675" cy="40338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8193088" y="0"/>
          <a:ext cx="950912" cy="950913"/>
        </p:xfrm>
        <a:graphic>
          <a:graphicData uri="http://schemas.openxmlformats.org/presentationml/2006/ole">
            <p:oleObj spid="_x0000_s23557" name="Photo Editor Photo" r:id="rId4" imgW="237969" imgH="237969" progId="MSPhotoEd.3">
              <p:embed/>
            </p:oleObj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7242175" y="0"/>
          <a:ext cx="876300" cy="950913"/>
        </p:xfrm>
        <a:graphic>
          <a:graphicData uri="http://schemas.openxmlformats.org/presentationml/2006/ole">
            <p:oleObj spid="_x0000_s23558" name="Photo Editor Photo" r:id="rId5" imgW="219222" imgH="237969" progId="MSPhotoEd.3">
              <p:embed/>
            </p:oleObj>
          </a:graphicData>
        </a:graphic>
      </p:graphicFrame>
      <p:graphicFrame>
        <p:nvGraphicFramePr>
          <p:cNvPr id="23559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4383088" y="5811838"/>
          <a:ext cx="3141662" cy="1046162"/>
        </p:xfrm>
        <a:graphic>
          <a:graphicData uri="http://schemas.openxmlformats.org/presentationml/2006/ole">
            <p:oleObj spid="_x0000_s23559" name="Equation" r:id="rId6" imgW="3162240" imgH="1066680" progId="Equation.3">
              <p:embed/>
            </p:oleObj>
          </a:graphicData>
        </a:graphic>
      </p:graphicFrame>
      <p:graphicFrame>
        <p:nvGraphicFramePr>
          <p:cNvPr id="23560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384175" y="6315075"/>
          <a:ext cx="2341563" cy="352425"/>
        </p:xfrm>
        <a:graphic>
          <a:graphicData uri="http://schemas.openxmlformats.org/presentationml/2006/ole">
            <p:oleObj spid="_x0000_s23560" name="Equation" r:id="rId7" imgW="2361960" imgH="368280" progId="Equation.3">
              <p:embed/>
            </p:oleObj>
          </a:graphicData>
        </a:graphic>
      </p:graphicFrame>
      <p:graphicFrame>
        <p:nvGraphicFramePr>
          <p:cNvPr id="23561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312738" y="5718175"/>
          <a:ext cx="2720975" cy="403225"/>
        </p:xfrm>
        <a:graphic>
          <a:graphicData uri="http://schemas.openxmlformats.org/presentationml/2006/ole">
            <p:oleObj spid="_x0000_s23561" name="Equation" r:id="rId8" imgW="2743200" imgH="419040" progId="Equation.3">
              <p:embed/>
            </p:oleObj>
          </a:graphicData>
        </a:graphic>
      </p:graphicFrame>
      <p:graphicFrame>
        <p:nvGraphicFramePr>
          <p:cNvPr id="23562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381000" y="4635500"/>
          <a:ext cx="2290763" cy="855663"/>
        </p:xfrm>
        <a:graphic>
          <a:graphicData uri="http://schemas.openxmlformats.org/presentationml/2006/ole">
            <p:oleObj spid="_x0000_s23562" name="Equation" r:id="rId9" imgW="2311200" imgH="876240" progId="Equation.3">
              <p:embed/>
            </p:oleObj>
          </a:graphicData>
        </a:graphic>
      </p:graphicFrame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0" y="1851025"/>
            <a:ext cx="4232275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r>
              <a:rPr lang="en-US" sz="2400"/>
              <a:t>Manning n for overbank areas usually higher than for main channel</a:t>
            </a:r>
          </a:p>
          <a:p>
            <a:r>
              <a:rPr lang="en-US" sz="2400"/>
              <a:t>Composite channel calculations...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Channel Section Interpolation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/>
              <a:t>Water surfaces are calculated at each river station</a:t>
            </a:r>
          </a:p>
          <a:p>
            <a:r>
              <a:rPr lang="en-US"/>
              <a:t>If water depth changes too much between river stations then the calculations are imprecise</a:t>
            </a:r>
          </a:p>
          <a:p>
            <a:r>
              <a:rPr lang="en-US"/>
              <a:t>Interpolate between rivers stations of known geometry</a:t>
            </a:r>
          </a:p>
          <a:p>
            <a:endParaRPr lang="en-US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 cstate="print"/>
          <a:srcRect l="30000" t="26750" r="24367" b="50385"/>
          <a:stretch>
            <a:fillRect/>
          </a:stretch>
        </p:blipFill>
        <p:spPr bwMode="auto">
          <a:xfrm>
            <a:off x="4008438" y="4927600"/>
            <a:ext cx="5135562" cy="19304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Inline Weir Station Elevation Editor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/>
          <a:srcRect l="41438" t="21854" r="22168" b="29210"/>
          <a:stretch>
            <a:fillRect/>
          </a:stretch>
        </p:blipFill>
        <p:spPr bwMode="auto">
          <a:xfrm>
            <a:off x="0" y="2455863"/>
            <a:ext cx="4364038" cy="44021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8267700" y="0"/>
          <a:ext cx="876300" cy="950913"/>
        </p:xfrm>
        <a:graphic>
          <a:graphicData uri="http://schemas.openxmlformats.org/presentationml/2006/ole">
            <p:oleObj spid="_x0000_s25605" name="Photo Editor Photo" r:id="rId4" imgW="219222" imgH="237969" progId="MSPhotoEd.3">
              <p:embed/>
            </p:oleObj>
          </a:graphicData>
        </a:graphic>
      </p:graphicFrame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5" cstate="print"/>
          <a:srcRect l="22786" t="27713" r="38054" b="25542"/>
          <a:stretch>
            <a:fillRect/>
          </a:stretch>
        </p:blipFill>
        <p:spPr bwMode="auto">
          <a:xfrm>
            <a:off x="4359275" y="2573338"/>
            <a:ext cx="4784725" cy="428466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5062538" y="1820863"/>
            <a:ext cx="2992437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Resulting cross section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1308100" y="1820863"/>
            <a:ext cx="162877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Weir Editor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Boundary Conditions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</p:spPr>
        <p:txBody>
          <a:bodyPr/>
          <a:lstStyle/>
          <a:p>
            <a:r>
              <a:rPr lang="en-US"/>
              <a:t>Ways to specify Boundary Conditions</a:t>
            </a:r>
          </a:p>
          <a:p>
            <a:pPr lvl="1"/>
            <a:r>
              <a:rPr lang="en-US"/>
              <a:t>Known Water Surface Elevations</a:t>
            </a:r>
          </a:p>
          <a:p>
            <a:pPr lvl="1"/>
            <a:r>
              <a:rPr lang="en-US"/>
              <a:t>Critical Depth     _______________</a:t>
            </a:r>
          </a:p>
          <a:p>
            <a:pPr lvl="1"/>
            <a:r>
              <a:rPr lang="en-US"/>
              <a:t>Normal Depth     _______________</a:t>
            </a:r>
          </a:p>
          <a:p>
            <a:pPr lvl="1"/>
            <a:r>
              <a:rPr lang="en-US"/>
              <a:t>Rating Curve       _______________</a:t>
            </a:r>
          </a:p>
          <a:p>
            <a:r>
              <a:rPr lang="en-US"/>
              <a:t>Boundary Condition Requirements</a:t>
            </a:r>
          </a:p>
          <a:p>
            <a:pPr lvl="1"/>
            <a:r>
              <a:rPr lang="en-US"/>
              <a:t>Supercritical Flow ______________</a:t>
            </a:r>
          </a:p>
          <a:p>
            <a:pPr lvl="1"/>
            <a:r>
              <a:rPr lang="en-US"/>
              <a:t>Subcritical Flow    ______________</a:t>
            </a:r>
          </a:p>
          <a:p>
            <a:pPr lvl="1"/>
            <a:r>
              <a:rPr lang="en-US"/>
              <a:t>Mixed Flow           ______________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889375" y="3132138"/>
            <a:ext cx="31686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Mild to Steep Transition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3889375" y="3651250"/>
            <a:ext cx="1868488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Uniform flow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3889375" y="4132263"/>
            <a:ext cx="2255838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Control structure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4203700" y="5248275"/>
            <a:ext cx="212090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Upstream depth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4203700" y="5767388"/>
            <a:ext cx="2493963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Downstream depth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203700" y="6248400"/>
            <a:ext cx="351790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Upstream and Downstream</a:t>
            </a:r>
          </a:p>
        </p:txBody>
      </p:sp>
      <p:graphicFrame>
        <p:nvGraphicFramePr>
          <p:cNvPr id="5130" name="Object 10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8193088" y="0"/>
          <a:ext cx="950912" cy="950913"/>
        </p:xfrm>
        <a:graphic>
          <a:graphicData uri="http://schemas.openxmlformats.org/presentationml/2006/ole">
            <p:oleObj spid="_x0000_s5130" name="Photo Editor Photo" r:id="rId4" imgW="237969" imgH="237969" progId="MSPhotoEd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utoUpdateAnimBg="0"/>
      <p:bldP spid="5125" grpId="0" autoUpdateAnimBg="0"/>
      <p:bldP spid="5126" grpId="0" autoUpdateAnimBg="0"/>
      <p:bldP spid="5127" grpId="0" autoUpdateAnimBg="0"/>
      <p:bldP spid="5128" grpId="0" autoUpdateAnimBg="0"/>
      <p:bldP spid="512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Program Structure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 cstate="print"/>
          <a:srcRect l="7893" t="14691" r="58847" b="80957"/>
          <a:stretch>
            <a:fillRect/>
          </a:stretch>
        </p:blipFill>
        <p:spPr bwMode="auto">
          <a:xfrm>
            <a:off x="4113213" y="0"/>
            <a:ext cx="5030787" cy="4937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44450" y="2865438"/>
          <a:ext cx="876300" cy="950912"/>
        </p:xfrm>
        <a:graphic>
          <a:graphicData uri="http://schemas.openxmlformats.org/presentationml/2006/ole">
            <p:oleObj spid="_x0000_s27653" name="Photo Editor Photo" r:id="rId4" imgW="219222" imgH="237969" progId="MSPhotoEd.3">
              <p:embed/>
            </p:oleObj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7938" y="3816350"/>
          <a:ext cx="950912" cy="950913"/>
        </p:xfrm>
        <a:graphic>
          <a:graphicData uri="http://schemas.openxmlformats.org/presentationml/2006/ole">
            <p:oleObj spid="_x0000_s27654" name="Photo Editor Photo" r:id="rId5" imgW="237969" imgH="237969" progId="MSPhotoEd.3">
              <p:embed/>
            </p:oleObj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3402013" y="1797050"/>
          <a:ext cx="950912" cy="950913"/>
        </p:xfrm>
        <a:graphic>
          <a:graphicData uri="http://schemas.openxmlformats.org/presentationml/2006/ole">
            <p:oleObj spid="_x0000_s27655" name="Photo Editor Photo" r:id="rId6" imgW="237969" imgH="237969" progId="MSPhotoEd.3">
              <p:embed/>
            </p:oleObj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0" y="5907088"/>
          <a:ext cx="950913" cy="950912"/>
        </p:xfrm>
        <a:graphic>
          <a:graphicData uri="http://schemas.openxmlformats.org/presentationml/2006/ole">
            <p:oleObj spid="_x0000_s27656" name="Photo Editor Photo" r:id="rId7" imgW="237969" imgH="237969" progId="MSPhotoEd.3">
              <p:embed/>
            </p:oleObj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4818063" y="2598738"/>
          <a:ext cx="593725" cy="593725"/>
        </p:xfrm>
        <a:graphic>
          <a:graphicData uri="http://schemas.openxmlformats.org/presentationml/2006/ole">
            <p:oleObj spid="_x0000_s27657" name="Photo Editor Photo" r:id="rId8" imgW="237969" imgH="237969" progId="MSPhotoEd.3">
              <p:embed/>
            </p:oleObj>
          </a:graphicData>
        </a:graphic>
      </p:graphicFrame>
      <p:graphicFrame>
        <p:nvGraphicFramePr>
          <p:cNvPr id="27658" name="Object 10">
            <a:hlinkClick r:id="rId9" action="ppaction://hlinksldjump"/>
          </p:cNvPr>
          <p:cNvGraphicFramePr>
            <a:graphicFrameLocks noChangeAspect="1"/>
          </p:cNvGraphicFramePr>
          <p:nvPr/>
        </p:nvGraphicFramePr>
        <p:xfrm>
          <a:off x="4818063" y="3190875"/>
          <a:ext cx="593725" cy="593725"/>
        </p:xfrm>
        <a:graphic>
          <a:graphicData uri="http://schemas.openxmlformats.org/presentationml/2006/ole">
            <p:oleObj spid="_x0000_s27658" name="Photo Editor Photo" r:id="rId10" imgW="237969" imgH="237969" progId="MSPhotoEd.3">
              <p:embed/>
            </p:oleObj>
          </a:graphicData>
        </a:graphic>
      </p:graphicFrame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4818063" y="3781425"/>
          <a:ext cx="593725" cy="593725"/>
        </p:xfrm>
        <a:graphic>
          <a:graphicData uri="http://schemas.openxmlformats.org/presentationml/2006/ole">
            <p:oleObj spid="_x0000_s27659" name="Photo Editor Photo" r:id="rId11" imgW="237969" imgH="237969" progId="MSPhotoEd.3">
              <p:embed/>
            </p:oleObj>
          </a:graphicData>
        </a:graphic>
      </p:graphicFrame>
      <p:graphicFrame>
        <p:nvGraphicFramePr>
          <p:cNvPr id="27660" name="Object 12">
            <a:hlinkClick r:id="rId12" action="ppaction://hlinksldjump"/>
          </p:cNvPr>
          <p:cNvGraphicFramePr>
            <a:graphicFrameLocks noChangeAspect="1"/>
          </p:cNvGraphicFramePr>
          <p:nvPr/>
        </p:nvGraphicFramePr>
        <p:xfrm>
          <a:off x="4818063" y="4371975"/>
          <a:ext cx="593725" cy="593725"/>
        </p:xfrm>
        <a:graphic>
          <a:graphicData uri="http://schemas.openxmlformats.org/presentationml/2006/ole">
            <p:oleObj spid="_x0000_s27660" name="Photo Editor Photo" r:id="rId13" imgW="237969" imgH="237969" progId="MSPhotoEd.3">
              <p:embed/>
            </p:oleObj>
          </a:graphicData>
        </a:graphic>
      </p:graphicFrame>
      <p:graphicFrame>
        <p:nvGraphicFramePr>
          <p:cNvPr id="27661" name="Object 13"/>
          <p:cNvGraphicFramePr>
            <a:graphicFrameLocks noChangeAspect="1"/>
          </p:cNvGraphicFramePr>
          <p:nvPr/>
        </p:nvGraphicFramePr>
        <p:xfrm>
          <a:off x="4818063" y="4962525"/>
          <a:ext cx="593725" cy="593725"/>
        </p:xfrm>
        <a:graphic>
          <a:graphicData uri="http://schemas.openxmlformats.org/presentationml/2006/ole">
            <p:oleObj spid="_x0000_s27661" name="Photo Editor Photo" r:id="rId14" imgW="237969" imgH="237969" progId="MSPhotoEd.3">
              <p:embed/>
            </p:oleObj>
          </a:graphicData>
        </a:graphic>
      </p:graphicFrame>
      <p:graphicFrame>
        <p:nvGraphicFramePr>
          <p:cNvPr id="27662" name="Object 14"/>
          <p:cNvGraphicFramePr>
            <a:graphicFrameLocks noChangeAspect="1"/>
          </p:cNvGraphicFramePr>
          <p:nvPr/>
        </p:nvGraphicFramePr>
        <p:xfrm>
          <a:off x="4819650" y="5553075"/>
          <a:ext cx="593725" cy="593725"/>
        </p:xfrm>
        <a:graphic>
          <a:graphicData uri="http://schemas.openxmlformats.org/presentationml/2006/ole">
            <p:oleObj spid="_x0000_s27662" name="Photo Editor Photo" r:id="rId15" imgW="237969" imgH="237969" progId="MSPhotoEd.3">
              <p:embed/>
            </p:oleObj>
          </a:graphicData>
        </a:graphic>
      </p:graphicFrame>
      <p:graphicFrame>
        <p:nvGraphicFramePr>
          <p:cNvPr id="27663" name="Object 15"/>
          <p:cNvGraphicFramePr>
            <a:graphicFrameLocks noChangeAspect="1"/>
          </p:cNvGraphicFramePr>
          <p:nvPr/>
        </p:nvGraphicFramePr>
        <p:xfrm>
          <a:off x="4819650" y="6143625"/>
          <a:ext cx="593725" cy="593725"/>
        </p:xfrm>
        <a:graphic>
          <a:graphicData uri="http://schemas.openxmlformats.org/presentationml/2006/ole">
            <p:oleObj spid="_x0000_s27663" name="Photo Editor Photo" r:id="rId16" imgW="237969" imgH="237969" progId="MSPhotoEd.3">
              <p:embed/>
            </p:oleObj>
          </a:graphicData>
        </a:graphic>
      </p:graphicFrame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954088" y="1798638"/>
            <a:ext cx="1041400" cy="5794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3200"/>
              <a:t>Input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6254750" y="1754188"/>
            <a:ext cx="1312863" cy="5794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3200"/>
              <a:t>Output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1047750" y="3084513"/>
            <a:ext cx="2424113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2400"/>
              <a:t>Channel geometry</a:t>
            </a:r>
          </a:p>
        </p:txBody>
      </p:sp>
      <p:sp>
        <p:nvSpPr>
          <p:cNvPr id="27668" name="Text Box 20"/>
          <p:cNvSpPr txBox="1">
            <a:spLocks noChangeArrowheads="1"/>
          </p:cNvSpPr>
          <p:nvPr/>
        </p:nvSpPr>
        <p:spPr bwMode="auto">
          <a:xfrm>
            <a:off x="1004888" y="3838575"/>
            <a:ext cx="3444875" cy="8223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r>
              <a:rPr lang="en-US" sz="2400"/>
              <a:t>Flows and boundary conditions for each profile </a:t>
            </a:r>
          </a:p>
        </p:txBody>
      </p:sp>
      <p:sp>
        <p:nvSpPr>
          <p:cNvPr id="27669" name="Text Box 21"/>
          <p:cNvSpPr txBox="1">
            <a:spLocks noChangeArrowheads="1"/>
          </p:cNvSpPr>
          <p:nvPr/>
        </p:nvSpPr>
        <p:spPr bwMode="auto">
          <a:xfrm>
            <a:off x="5502275" y="2627313"/>
            <a:ext cx="19875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2400"/>
              <a:t>Cross Sections</a:t>
            </a:r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5502275" y="3244850"/>
            <a:ext cx="1131888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2400"/>
              <a:t>Profiles</a:t>
            </a:r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5502275" y="3836988"/>
            <a:ext cx="327977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2400"/>
              <a:t>Computed Rating Curves</a:t>
            </a:r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5502275" y="4440238"/>
            <a:ext cx="2538413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2400"/>
              <a:t>3-D Cross Sections</a:t>
            </a:r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5502275" y="5289550"/>
            <a:ext cx="178117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2400"/>
              <a:t>Tabular Data</a:t>
            </a:r>
          </a:p>
        </p:txBody>
      </p: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5502275" y="6210300"/>
            <a:ext cx="9461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2400"/>
              <a:t>Errors</a:t>
            </a:r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1241425" y="4991100"/>
            <a:ext cx="2635250" cy="5794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3200"/>
              <a:t>Other Analysis</a:t>
            </a:r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1258888" y="6094413"/>
            <a:ext cx="2163762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2400"/>
              <a:t>Scour at bridges</a:t>
            </a:r>
          </a:p>
        </p:txBody>
      </p:sp>
      <p:sp>
        <p:nvSpPr>
          <p:cNvPr id="27677" name="Line 29"/>
          <p:cNvSpPr>
            <a:spLocks noChangeShapeType="1"/>
          </p:cNvSpPr>
          <p:nvPr/>
        </p:nvSpPr>
        <p:spPr bwMode="auto">
          <a:xfrm>
            <a:off x="685800" y="2282825"/>
            <a:ext cx="1830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78" name="Line 30"/>
          <p:cNvSpPr>
            <a:spLocks noChangeShapeType="1"/>
          </p:cNvSpPr>
          <p:nvPr/>
        </p:nvSpPr>
        <p:spPr bwMode="auto">
          <a:xfrm>
            <a:off x="5930900" y="2251075"/>
            <a:ext cx="1830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>
            <a:off x="1357313" y="5480050"/>
            <a:ext cx="24526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6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25" y="1758950"/>
            <a:ext cx="6477000" cy="48482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Change from Mild to Steep Slope</a:t>
            </a:r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6219825" y="2857500"/>
          <a:ext cx="2924175" cy="1301750"/>
        </p:xfrm>
        <a:graphic>
          <a:graphicData uri="http://schemas.openxmlformats.org/presentationml/2006/ole">
            <p:oleObj spid="_x0000_s30726" name="Photo Editor Photo" r:id="rId4" imgW="4877481" imgH="2172003" progId="MSPhotoEd.3">
              <p:embed/>
            </p:oleObj>
          </a:graphicData>
        </a:graphic>
      </p:graphicFrame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6696075" y="4208463"/>
          <a:ext cx="2447925" cy="2649537"/>
        </p:xfrm>
        <a:graphic>
          <a:graphicData uri="http://schemas.openxmlformats.org/presentationml/2006/ole">
            <p:oleObj spid="_x0000_s30728" name="Photo Editor Photo" r:id="rId5" imgW="4161905" imgH="4505954" progId="MSPhotoEd.3">
              <p:embed/>
            </p:oleObj>
          </a:graphicData>
        </a:graphic>
      </p:graphicFrame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4516438" y="3621088"/>
            <a:ext cx="620712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M</a:t>
            </a:r>
            <a:r>
              <a:rPr lang="en-US" baseline="-25000">
                <a:solidFill>
                  <a:schemeClr val="folHlink"/>
                </a:solidFill>
              </a:rPr>
              <a:t>2</a:t>
            </a:r>
            <a:endParaRPr lang="en-US">
              <a:solidFill>
                <a:schemeClr val="folHlink"/>
              </a:solidFill>
            </a:endParaRP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1547813" y="4211638"/>
            <a:ext cx="503237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S</a:t>
            </a:r>
            <a:r>
              <a:rPr lang="en-US" baseline="-25000">
                <a:solidFill>
                  <a:schemeClr val="folHlink"/>
                </a:solidFill>
              </a:rPr>
              <a:t>2</a:t>
            </a:r>
            <a:endParaRPr lang="en-US">
              <a:solidFill>
                <a:schemeClr val="folHlink"/>
              </a:solidFill>
            </a:endParaRPr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4551363" y="4138613"/>
            <a:ext cx="5984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>
            <a:off x="1587500" y="4713288"/>
            <a:ext cx="450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884238" y="2019300"/>
            <a:ext cx="4889500" cy="8223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r>
              <a:rPr lang="en-US" sz="2400"/>
              <a:t>From this plot how can you know if flow is super or sub critical?</a:t>
            </a:r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 flipV="1">
            <a:off x="2649538" y="4249738"/>
            <a:ext cx="0" cy="1306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840" name="Object 120">
            <a:hlinkClick r:id="" action="ppaction://ole?verb=0"/>
          </p:cNvPr>
          <p:cNvGraphicFramePr>
            <a:graphicFrameLocks/>
          </p:cNvGraphicFramePr>
          <p:nvPr/>
        </p:nvGraphicFramePr>
        <p:xfrm>
          <a:off x="4200525" y="4900613"/>
          <a:ext cx="1262063" cy="854075"/>
        </p:xfrm>
        <a:graphic>
          <a:graphicData uri="http://schemas.openxmlformats.org/presentationml/2006/ole">
            <p:oleObj spid="_x0000_s30840" name="Equation" r:id="rId6" imgW="1282680" imgH="876240" progId="Equation.3">
              <p:embed/>
            </p:oleObj>
          </a:graphicData>
        </a:graphic>
      </p:graphicFrame>
      <p:graphicFrame>
        <p:nvGraphicFramePr>
          <p:cNvPr id="30841" name="Object 121"/>
          <p:cNvGraphicFramePr>
            <a:graphicFrameLocks noChangeAspect="1"/>
          </p:cNvGraphicFramePr>
          <p:nvPr/>
        </p:nvGraphicFramePr>
        <p:xfrm>
          <a:off x="8550275" y="0"/>
          <a:ext cx="593725" cy="593725"/>
        </p:xfrm>
        <a:graphic>
          <a:graphicData uri="http://schemas.openxmlformats.org/presentationml/2006/ole">
            <p:oleObj spid="_x0000_s30841" name="Photo Editor Photo" r:id="rId7" imgW="237969" imgH="237969" progId="MSPhotoEd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1" grpId="0" build="p" autoUpdateAnimBg="0"/>
      <p:bldP spid="30732" grpId="0" build="p" autoUpdateAnimBg="0"/>
      <p:bldP spid="307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Mild slope behind Obstruction</a:t>
            </a:r>
          </a:p>
        </p:txBody>
      </p:sp>
      <p:pic>
        <p:nvPicPr>
          <p:cNvPr id="31748" name="Picture 10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3963" y="1800225"/>
            <a:ext cx="6477000" cy="48482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graphicFrame>
        <p:nvGraphicFramePr>
          <p:cNvPr id="31749" name="Object 1029"/>
          <p:cNvGraphicFramePr>
            <a:graphicFrameLocks noChangeAspect="1"/>
          </p:cNvGraphicFramePr>
          <p:nvPr/>
        </p:nvGraphicFramePr>
        <p:xfrm>
          <a:off x="5891213" y="4640263"/>
          <a:ext cx="2924175" cy="1301750"/>
        </p:xfrm>
        <a:graphic>
          <a:graphicData uri="http://schemas.openxmlformats.org/presentationml/2006/ole">
            <p:oleObj spid="_x0000_s31749" name="Photo Editor Photo" r:id="rId4" imgW="4877481" imgH="2172003" progId="MSPhotoEd.3">
              <p:embed/>
            </p:oleObj>
          </a:graphicData>
        </a:graphic>
      </p:graphicFrame>
      <p:sp>
        <p:nvSpPr>
          <p:cNvPr id="31750" name="Text Box 1030"/>
          <p:cNvSpPr txBox="1">
            <a:spLocks noChangeArrowheads="1"/>
          </p:cNvSpPr>
          <p:nvPr/>
        </p:nvSpPr>
        <p:spPr bwMode="auto">
          <a:xfrm>
            <a:off x="3665538" y="3328988"/>
            <a:ext cx="620712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M</a:t>
            </a:r>
            <a:r>
              <a:rPr lang="en-US" baseline="-25000">
                <a:solidFill>
                  <a:schemeClr val="folHlink"/>
                </a:solidFill>
              </a:rPr>
              <a:t>1</a:t>
            </a:r>
            <a:endParaRPr lang="en-US">
              <a:solidFill>
                <a:schemeClr val="folHlink"/>
              </a:solidFill>
            </a:endParaRPr>
          </a:p>
        </p:txBody>
      </p:sp>
      <p:sp>
        <p:nvSpPr>
          <p:cNvPr id="31751" name="Line 1031"/>
          <p:cNvSpPr>
            <a:spLocks noChangeShapeType="1"/>
          </p:cNvSpPr>
          <p:nvPr/>
        </p:nvSpPr>
        <p:spPr bwMode="auto">
          <a:xfrm>
            <a:off x="3700463" y="3833813"/>
            <a:ext cx="5984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1752" name="Object 1032"/>
          <p:cNvGraphicFramePr>
            <a:graphicFrameLocks noChangeAspect="1"/>
          </p:cNvGraphicFramePr>
          <p:nvPr/>
        </p:nvGraphicFramePr>
        <p:xfrm>
          <a:off x="8550275" y="0"/>
          <a:ext cx="593725" cy="593725"/>
        </p:xfrm>
        <a:graphic>
          <a:graphicData uri="http://schemas.openxmlformats.org/presentationml/2006/ole">
            <p:oleObj spid="_x0000_s31752" name="Photo Editor Photo" r:id="rId5" imgW="237969" imgH="237969" progId="MSPhotoEd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Additional Capabilities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Stable Channel Design</a:t>
            </a:r>
          </a:p>
          <a:p>
            <a:pPr lvl="1"/>
            <a:r>
              <a:rPr lang="en-US"/>
              <a:t>Sediment transport problem</a:t>
            </a:r>
          </a:p>
          <a:p>
            <a:r>
              <a:rPr lang="en-US"/>
              <a:t>Perform Channel Modifications</a:t>
            </a:r>
          </a:p>
          <a:p>
            <a:pPr lvl="1"/>
            <a:r>
              <a:rPr lang="en-US"/>
              <a:t>Cut and fill calculations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HEC-RAS Summary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HEC-RAS solves the energy and momentum equations to calculate water surface profiles</a:t>
            </a:r>
          </a:p>
          <a:p>
            <a:r>
              <a:rPr lang="en-US"/>
              <a:t>Modeling natural rivers is made difficult by the need to obtain and enter the geometric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Software for Steady-State Water Surface Profiles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1866900"/>
            <a:ext cx="7772400" cy="41148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800"/>
              <a:t>HEC-RAS analyzes networks of natural and man-made channels and computes water surface profiles based on steady one-dimensional flow hydraulics. </a:t>
            </a:r>
          </a:p>
          <a:p>
            <a:pPr>
              <a:lnSpc>
                <a:spcPct val="90000"/>
              </a:lnSpc>
            </a:pPr>
            <a:r>
              <a:rPr lang="en-US" sz="2800"/>
              <a:t>includes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composite channels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supercritical-to-subcritical flows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multi-waterway bridges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culvert options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Stable channel design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Wee Stinky Creek Problems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What is wrong with Wee Stinky Creek?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Bank erosion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Is channel bed eroding also?</a:t>
            </a:r>
          </a:p>
          <a:p>
            <a:pPr>
              <a:lnSpc>
                <a:spcPct val="90000"/>
              </a:lnSpc>
            </a:pPr>
            <a:r>
              <a:rPr lang="en-US" sz="2800"/>
              <a:t>Why is erosion a concern?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Local - land/soil loss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Downstream – sediment deposition</a:t>
            </a:r>
          </a:p>
          <a:p>
            <a:pPr>
              <a:lnSpc>
                <a:spcPct val="90000"/>
              </a:lnSpc>
            </a:pPr>
            <a:r>
              <a:rPr lang="en-US" sz="2800"/>
              <a:t>What could be causing the erosion?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Steep slope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Impermeable surfaces with high runoff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Lack of bank vegetation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Lawn mowers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Wee Stinky Creek Solutions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Decrease stream slope</a:t>
            </a:r>
          </a:p>
          <a:p>
            <a:pPr lvl="1"/>
            <a:r>
              <a:rPr lang="en-US" sz="2400"/>
              <a:t>Meander</a:t>
            </a:r>
          </a:p>
          <a:p>
            <a:pPr lvl="1"/>
            <a:r>
              <a:rPr lang="en-US" sz="2400"/>
              <a:t>Raise downstream sill</a:t>
            </a:r>
          </a:p>
          <a:p>
            <a:r>
              <a:rPr lang="en-US" sz="2800"/>
              <a:t>Increase bottom width</a:t>
            </a:r>
          </a:p>
          <a:p>
            <a:r>
              <a:rPr lang="en-US" sz="2800"/>
              <a:t>Decrease side slope</a:t>
            </a:r>
          </a:p>
          <a:p>
            <a:r>
              <a:rPr lang="en-US" sz="2800"/>
              <a:t>Plant vegetation with deep roots next to stream</a:t>
            </a:r>
          </a:p>
          <a:p>
            <a:r>
              <a:rPr lang="en-US" sz="2800"/>
              <a:t>Keep the lawn equipment away from the stream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Wee Stinky Design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will you provide evidence that your design will solve the problem?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Water Surface Profiles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 cstate="print"/>
          <a:srcRect l="34424" t="28711" r="19157" b="24371"/>
          <a:stretch>
            <a:fillRect/>
          </a:stretch>
        </p:blipFill>
        <p:spPr bwMode="auto">
          <a:xfrm>
            <a:off x="2917825" y="2033588"/>
            <a:ext cx="6042025" cy="45799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graphicFrame>
        <p:nvGraphicFramePr>
          <p:cNvPr id="65536" name="Object 0">
            <a:hlinkClick r:id="rId4" action="ppaction://hlinksldjump"/>
          </p:cNvPr>
          <p:cNvGraphicFramePr>
            <a:graphicFrameLocks noChangeAspect="1"/>
          </p:cNvGraphicFramePr>
          <p:nvPr/>
        </p:nvGraphicFramePr>
        <p:xfrm>
          <a:off x="8550275" y="0"/>
          <a:ext cx="593725" cy="593725"/>
        </p:xfrm>
        <a:graphic>
          <a:graphicData uri="http://schemas.openxmlformats.org/presentationml/2006/ole">
            <p:oleObj spid="_x0000_s65536" name="Photo Editor Photo" r:id="rId5" imgW="237969" imgH="237969" progId="MSPhotoEd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Broad-crested Weir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3-D Cross Sections</a:t>
            </a: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7925" y="2733675"/>
            <a:ext cx="6696075" cy="41243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graphicFrame>
        <p:nvGraphicFramePr>
          <p:cNvPr id="29702" name="Object 6">
            <a:hlinkClick r:id="rId4" action="ppaction://hlinksldjump"/>
          </p:cNvPr>
          <p:cNvGraphicFramePr>
            <a:graphicFrameLocks noChangeAspect="1"/>
          </p:cNvGraphicFramePr>
          <p:nvPr/>
        </p:nvGraphicFramePr>
        <p:xfrm>
          <a:off x="8550275" y="0"/>
          <a:ext cx="593725" cy="593725"/>
        </p:xfrm>
        <a:graphic>
          <a:graphicData uri="http://schemas.openxmlformats.org/presentationml/2006/ole">
            <p:oleObj spid="_x0000_s29702" name="Photo Editor Photo" r:id="rId5" imgW="237969" imgH="237969" progId="MSPhotoEd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Boundary Condition Editor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441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Known Water Surface</a:t>
            </a:r>
          </a:p>
          <a:p>
            <a:pPr>
              <a:lnSpc>
                <a:spcPct val="90000"/>
              </a:lnSpc>
            </a:pPr>
            <a:r>
              <a:rPr lang="en-US" sz="2800"/>
              <a:t>Critical Depth</a:t>
            </a:r>
          </a:p>
          <a:p>
            <a:pPr>
              <a:lnSpc>
                <a:spcPct val="90000"/>
              </a:lnSpc>
            </a:pPr>
            <a:r>
              <a:rPr lang="en-US" sz="2800"/>
              <a:t>Normal Depth</a:t>
            </a:r>
          </a:p>
          <a:p>
            <a:pPr>
              <a:lnSpc>
                <a:spcPct val="90000"/>
              </a:lnSpc>
            </a:pPr>
            <a:r>
              <a:rPr lang="en-US" sz="2800"/>
              <a:t>Rating Curve</a:t>
            </a: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2106613" y="4543425"/>
          <a:ext cx="7037387" cy="2314575"/>
        </p:xfrm>
        <a:graphic>
          <a:graphicData uri="http://schemas.openxmlformats.org/presentationml/2006/ole">
            <p:oleObj spid="_x0000_s26630" name="Photo Editor Photo" r:id="rId3" imgW="5210902" imgH="1714739" progId="MSPhotoEd.3">
              <p:embed/>
            </p:oleObj>
          </a:graphicData>
        </a:graphic>
      </p:graphicFrame>
      <p:graphicFrame>
        <p:nvGraphicFramePr>
          <p:cNvPr id="26632" name="Object 8">
            <a:hlinkClick r:id="rId4" action="ppaction://hlinksldjump"/>
          </p:cNvPr>
          <p:cNvGraphicFramePr>
            <a:graphicFrameLocks noChangeAspect="1"/>
          </p:cNvGraphicFramePr>
          <p:nvPr/>
        </p:nvGraphicFramePr>
        <p:xfrm>
          <a:off x="8193088" y="0"/>
          <a:ext cx="950912" cy="950913"/>
        </p:xfrm>
        <a:graphic>
          <a:graphicData uri="http://schemas.openxmlformats.org/presentationml/2006/ole">
            <p:oleObj spid="_x0000_s26632" name="Photo Editor Photo" r:id="rId5" imgW="237969" imgH="237969" progId="MSPhotoEd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Hydraulic Analysis Components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676400"/>
            <a:ext cx="8224837" cy="5181600"/>
          </a:xfrm>
        </p:spPr>
        <p:txBody>
          <a:bodyPr/>
          <a:lstStyle/>
          <a:p>
            <a:r>
              <a:rPr lang="en-US" sz="2800"/>
              <a:t>Steady Flow Water Surface Profiles</a:t>
            </a:r>
          </a:p>
          <a:p>
            <a:pPr lvl="1"/>
            <a:r>
              <a:rPr lang="en-US" sz="2400"/>
              <a:t>flood plain management</a:t>
            </a:r>
          </a:p>
          <a:p>
            <a:pPr lvl="1"/>
            <a:r>
              <a:rPr lang="en-US" sz="2400"/>
              <a:t>flood insurance studies</a:t>
            </a:r>
          </a:p>
          <a:p>
            <a:pPr lvl="1"/>
            <a:r>
              <a:rPr lang="en-US" sz="2400"/>
              <a:t>effects of channel modifications</a:t>
            </a:r>
          </a:p>
          <a:p>
            <a:r>
              <a:rPr lang="en-US" sz="2800"/>
              <a:t>Unsteady Flow Simulation</a:t>
            </a:r>
          </a:p>
          <a:p>
            <a:pPr lvl="1"/>
            <a:r>
              <a:rPr lang="en-US" sz="2400"/>
              <a:t>model __________</a:t>
            </a:r>
          </a:p>
          <a:p>
            <a:pPr lvl="1"/>
            <a:r>
              <a:rPr lang="en-US" sz="2400"/>
              <a:t>levee failures</a:t>
            </a:r>
          </a:p>
          <a:p>
            <a:r>
              <a:rPr lang="en-US" sz="2800"/>
              <a:t>Sediment Transport/Movable Boundary</a:t>
            </a:r>
          </a:p>
          <a:p>
            <a:pPr lvl="1"/>
            <a:r>
              <a:rPr lang="en-US" sz="2400"/>
              <a:t>long term trends of scour and deposition</a:t>
            </a:r>
          </a:p>
          <a:p>
            <a:pPr lvl="1"/>
            <a:r>
              <a:rPr lang="en-US" sz="2400"/>
              <a:t>maximum scour during large flood events</a:t>
            </a:r>
          </a:p>
          <a:p>
            <a:pPr lvl="1"/>
            <a:r>
              <a:rPr lang="en-US" sz="2400"/>
              <a:t>design channels to maintain navigation depths</a:t>
            </a:r>
          </a:p>
          <a:p>
            <a:pPr lvl="1"/>
            <a:endParaRPr lang="en-US" sz="240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209800" y="3962400"/>
            <a:ext cx="106362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Steady Flow Water Surface Profiles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65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Systems of channels</a:t>
            </a:r>
          </a:p>
          <a:p>
            <a:pPr lvl="1">
              <a:lnSpc>
                <a:spcPct val="90000"/>
              </a:lnSpc>
            </a:pPr>
            <a:r>
              <a:rPr lang="en-US"/>
              <a:t>network</a:t>
            </a:r>
          </a:p>
          <a:p>
            <a:pPr lvl="1">
              <a:lnSpc>
                <a:spcPct val="90000"/>
              </a:lnSpc>
            </a:pPr>
            <a:r>
              <a:rPr lang="en-US"/>
              <a:t>dendritic</a:t>
            </a:r>
          </a:p>
          <a:p>
            <a:pPr lvl="1">
              <a:lnSpc>
                <a:spcPct val="90000"/>
              </a:lnSpc>
            </a:pPr>
            <a:r>
              <a:rPr lang="en-US"/>
              <a:t>single river reach</a:t>
            </a:r>
          </a:p>
          <a:p>
            <a:pPr>
              <a:lnSpc>
                <a:spcPct val="90000"/>
              </a:lnSpc>
            </a:pPr>
            <a:r>
              <a:rPr lang="en-US"/>
              <a:t>Subcritical, Supercritical, and Mixed</a:t>
            </a:r>
          </a:p>
          <a:p>
            <a:pPr>
              <a:lnSpc>
                <a:spcPct val="90000"/>
              </a:lnSpc>
            </a:pPr>
            <a:r>
              <a:rPr lang="en-US"/>
              <a:t>Channel Controls/Obstructions</a:t>
            </a:r>
          </a:p>
          <a:p>
            <a:pPr lvl="1">
              <a:lnSpc>
                <a:spcPct val="90000"/>
              </a:lnSpc>
            </a:pPr>
            <a:r>
              <a:rPr lang="en-US"/>
              <a:t>bridge piers</a:t>
            </a:r>
          </a:p>
          <a:p>
            <a:pPr lvl="1">
              <a:lnSpc>
                <a:spcPct val="90000"/>
              </a:lnSpc>
            </a:pPr>
            <a:r>
              <a:rPr lang="en-US"/>
              <a:t>culverts</a:t>
            </a:r>
          </a:p>
          <a:p>
            <a:pPr lvl="1">
              <a:lnSpc>
                <a:spcPct val="90000"/>
              </a:lnSpc>
            </a:pPr>
            <a:r>
              <a:rPr lang="en-US"/>
              <a:t>weirs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038475" y="2933700"/>
            <a:ext cx="1401763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branching</a:t>
            </a:r>
            <a:endParaRPr lang="en-US" sz="2400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2968625" y="3349625"/>
            <a:ext cx="1568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z="4000"/>
              <a:t>Computational Procedure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60900"/>
          </a:xfrm>
        </p:spPr>
        <p:txBody>
          <a:bodyPr/>
          <a:lstStyle/>
          <a:p>
            <a:r>
              <a:rPr lang="en-US" sz="2800"/>
              <a:t>One-dimensional energy equation (_______ ___)</a:t>
            </a:r>
          </a:p>
          <a:p>
            <a:pPr lvl="1"/>
            <a:endParaRPr lang="en-US" sz="2400"/>
          </a:p>
          <a:p>
            <a:pPr lvl="1"/>
            <a:endParaRPr lang="en-US" sz="2400"/>
          </a:p>
          <a:p>
            <a:pPr lvl="1"/>
            <a:r>
              <a:rPr lang="en-US" sz="2400"/>
              <a:t>energy losses</a:t>
            </a:r>
          </a:p>
          <a:p>
            <a:pPr lvl="2"/>
            <a:r>
              <a:rPr lang="en-US" sz="2000"/>
              <a:t>friction - Manning Equation</a:t>
            </a:r>
          </a:p>
          <a:p>
            <a:pPr lvl="2"/>
            <a:r>
              <a:rPr lang="en-US" sz="2000"/>
              <a:t>contraction/expansion - loss coefficient</a:t>
            </a:r>
          </a:p>
          <a:p>
            <a:r>
              <a:rPr lang="en-US" sz="2800"/>
              <a:t>Momentum equation</a:t>
            </a:r>
          </a:p>
          <a:p>
            <a:pPr lvl="1"/>
            <a:r>
              <a:rPr lang="en-US" sz="2400"/>
              <a:t>hydraulic jumps</a:t>
            </a:r>
          </a:p>
          <a:p>
            <a:pPr lvl="1"/>
            <a:r>
              <a:rPr lang="en-US" sz="2400"/>
              <a:t>hydraulics of bridges</a:t>
            </a:r>
          </a:p>
          <a:p>
            <a:pPr lvl="1"/>
            <a:r>
              <a:rPr lang="en-US" sz="2400"/>
              <a:t>stream junctions</a:t>
            </a:r>
            <a:endParaRPr 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6029325" y="1995488"/>
            <a:ext cx="204787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standard step</a:t>
            </a:r>
          </a:p>
        </p:txBody>
      </p:sp>
      <p:graphicFrame>
        <p:nvGraphicFramePr>
          <p:cNvPr id="34821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257800" y="3505200"/>
          <a:ext cx="3148013" cy="992188"/>
        </p:xfrm>
        <a:graphic>
          <a:graphicData uri="http://schemas.openxmlformats.org/presentationml/2006/ole">
            <p:oleObj spid="_x0000_s34821" name="Equation" r:id="rId3" imgW="3174840" imgH="1015920" progId="Equation.3">
              <p:embed/>
            </p:oleObj>
          </a:graphicData>
        </a:graphic>
      </p:graphicFrame>
      <p:graphicFrame>
        <p:nvGraphicFramePr>
          <p:cNvPr id="34822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1752600" y="2514600"/>
          <a:ext cx="3919538" cy="871538"/>
        </p:xfrm>
        <a:graphic>
          <a:graphicData uri="http://schemas.openxmlformats.org/presentationml/2006/ole">
            <p:oleObj spid="_x0000_s34822" name="Equation" r:id="rId4" imgW="3936960" imgH="888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Computational Procedure (1)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Assume a water surface elevation at the upstream cross section (or downstream cross section if a supercritical profile is being calculated)</a:t>
            </a:r>
          </a:p>
          <a:p>
            <a:r>
              <a:rPr lang="en-US"/>
              <a:t>Based on the assumed water surface elevation, determine the corresponding total conveyance and velocity head.</a:t>
            </a:r>
          </a:p>
        </p:txBody>
      </p:sp>
      <p:graphicFrame>
        <p:nvGraphicFramePr>
          <p:cNvPr id="64512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381000" y="5791200"/>
          <a:ext cx="2290763" cy="855663"/>
        </p:xfrm>
        <a:graphic>
          <a:graphicData uri="http://schemas.openxmlformats.org/presentationml/2006/ole">
            <p:oleObj spid="_x0000_s64512" name="Equation" r:id="rId4" imgW="2311200" imgH="876240" progId="Equation.3">
              <p:embed/>
            </p:oleObj>
          </a:graphicData>
        </a:graphic>
      </p:graphicFrame>
      <p:graphicFrame>
        <p:nvGraphicFramePr>
          <p:cNvPr id="64513" name="Object 1">
            <a:hlinkClick r:id="" action="ppaction://ole?verb=0"/>
          </p:cNvPr>
          <p:cNvGraphicFramePr>
            <a:graphicFrameLocks/>
          </p:cNvGraphicFramePr>
          <p:nvPr/>
        </p:nvGraphicFramePr>
        <p:xfrm>
          <a:off x="3505200" y="5791200"/>
          <a:ext cx="1522413" cy="768350"/>
        </p:xfrm>
        <a:graphic>
          <a:graphicData uri="http://schemas.openxmlformats.org/presentationml/2006/ole">
            <p:oleObj spid="_x0000_s64513" name="Equation" r:id="rId5" imgW="1536480" imgH="787320" progId="Equation.3">
              <p:embed/>
            </p:oleObj>
          </a:graphicData>
        </a:graphic>
      </p:graphicFrame>
      <p:graphicFrame>
        <p:nvGraphicFramePr>
          <p:cNvPr id="64514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6400800" y="5791200"/>
          <a:ext cx="1233488" cy="446088"/>
        </p:xfrm>
        <a:graphic>
          <a:graphicData uri="http://schemas.openxmlformats.org/presentationml/2006/ole">
            <p:oleObj spid="_x0000_s64514" name="Equation" r:id="rId6" imgW="1244520" imgH="457200" progId="Equation.3">
              <p:embed/>
            </p:oleObj>
          </a:graphicData>
        </a:graphic>
      </p:graphicFrame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1143000" y="5486400"/>
            <a:ext cx="1905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2667000" y="5486400"/>
            <a:ext cx="838200" cy="533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 animBg="1"/>
      <p:bldP spid="358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Computational Procedure (2)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37088"/>
          </a:xfrm>
        </p:spPr>
        <p:txBody>
          <a:bodyPr/>
          <a:lstStyle/>
          <a:p>
            <a:r>
              <a:rPr lang="en-US"/>
              <a:t>Compute S</a:t>
            </a:r>
            <a:r>
              <a:rPr lang="en-US" baseline="-25000"/>
              <a:t>f</a:t>
            </a:r>
            <a:r>
              <a:rPr lang="en-US"/>
              <a:t> and solve for losses</a:t>
            </a:r>
          </a:p>
          <a:p>
            <a:endParaRPr lang="en-US"/>
          </a:p>
          <a:p>
            <a:r>
              <a:rPr lang="en-US"/>
              <a:t>Solve the energy equation for the water surface</a:t>
            </a:r>
          </a:p>
          <a:p>
            <a:endParaRPr lang="en-US"/>
          </a:p>
          <a:p>
            <a:r>
              <a:rPr lang="en-US"/>
              <a:t>Compare the computed value of depth with the assumed value  and ______ until the values agree within 0.01 feet.</a:t>
            </a:r>
          </a:p>
        </p:txBody>
      </p:sp>
      <p:graphicFrame>
        <p:nvGraphicFramePr>
          <p:cNvPr id="3686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5562600" y="2286000"/>
          <a:ext cx="3148013" cy="992188"/>
        </p:xfrm>
        <a:graphic>
          <a:graphicData uri="http://schemas.openxmlformats.org/presentationml/2006/ole">
            <p:oleObj spid="_x0000_s36868" name="Equation" r:id="rId3" imgW="3174840" imgH="1015920" progId="Equation.3">
              <p:embed/>
            </p:oleObj>
          </a:graphicData>
        </a:graphic>
      </p:graphicFrame>
      <p:graphicFrame>
        <p:nvGraphicFramePr>
          <p:cNvPr id="36869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2971800" y="3810000"/>
          <a:ext cx="3919538" cy="871538"/>
        </p:xfrm>
        <a:graphic>
          <a:graphicData uri="http://schemas.openxmlformats.org/presentationml/2006/ole">
            <p:oleObj spid="_x0000_s36869" name="Equation" r:id="rId4" imgW="3936960" imgH="888840" progId="Equation.3">
              <p:embed/>
            </p:oleObj>
          </a:graphicData>
        </a:graphic>
      </p:graphicFrame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4994275" y="5272088"/>
            <a:ext cx="1200150" cy="5794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3200">
                <a:solidFill>
                  <a:schemeClr val="folHlink"/>
                </a:solidFill>
              </a:rPr>
              <a:t>iterate</a:t>
            </a:r>
          </a:p>
        </p:txBody>
      </p:sp>
      <p:grpSp>
        <p:nvGrpSpPr>
          <p:cNvPr id="36874" name="Group 10"/>
          <p:cNvGrpSpPr>
            <a:grpSpLocks/>
          </p:cNvGrpSpPr>
          <p:nvPr/>
        </p:nvGrpSpPr>
        <p:grpSpPr bwMode="auto">
          <a:xfrm>
            <a:off x="6199188" y="3884613"/>
            <a:ext cx="2344737" cy="652462"/>
            <a:chOff x="3905" y="2447"/>
            <a:chExt cx="1477" cy="411"/>
          </a:xfrm>
        </p:grpSpPr>
        <p:sp>
          <p:nvSpPr>
            <p:cNvPr id="36871" name="Oval 7"/>
            <p:cNvSpPr>
              <a:spLocks noChangeArrowheads="1"/>
            </p:cNvSpPr>
            <p:nvPr/>
          </p:nvSpPr>
          <p:spPr bwMode="auto">
            <a:xfrm>
              <a:off x="3905" y="2469"/>
              <a:ext cx="479" cy="389"/>
            </a:xfrm>
            <a:prstGeom prst="ellipse">
              <a:avLst/>
            </a:prstGeom>
            <a:noFill/>
            <a:ln w="38100">
              <a:solidFill>
                <a:schemeClr val="folHlink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872" name="Text Box 8"/>
            <p:cNvSpPr txBox="1">
              <a:spLocks noChangeArrowheads="1"/>
            </p:cNvSpPr>
            <p:nvPr/>
          </p:nvSpPr>
          <p:spPr bwMode="auto">
            <a:xfrm>
              <a:off x="4880" y="2447"/>
              <a:ext cx="502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folHlink"/>
                  </a:solidFill>
                </a:rPr>
                <a:t>= h</a:t>
              </a:r>
              <a:r>
                <a:rPr lang="en-US" i="1" baseline="-25000">
                  <a:solidFill>
                    <a:schemeClr val="folHlink"/>
                  </a:solidFill>
                </a:rPr>
                <a:t>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Data Requirements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Channel description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length of reach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channel roughness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channel cross-section geometry</a:t>
            </a:r>
          </a:p>
          <a:p>
            <a:pPr>
              <a:lnSpc>
                <a:spcPct val="90000"/>
              </a:lnSpc>
            </a:pPr>
            <a:r>
              <a:rPr lang="en-US" sz="2800"/>
              <a:t>Boundary conditions</a:t>
            </a:r>
          </a:p>
          <a:p>
            <a:pPr>
              <a:lnSpc>
                <a:spcPct val="90000"/>
              </a:lnSpc>
            </a:pPr>
            <a:r>
              <a:rPr lang="en-US" sz="2800"/>
              <a:t>Structure geometry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bridges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culverts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weirs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River Reach</a:t>
            </a:r>
          </a:p>
        </p:txBody>
      </p:sp>
      <p:sp>
        <p:nvSpPr>
          <p:cNvPr id="4101" name="Freeform 5"/>
          <p:cNvSpPr>
            <a:spLocks/>
          </p:cNvSpPr>
          <p:nvPr/>
        </p:nvSpPr>
        <p:spPr bwMode="auto">
          <a:xfrm>
            <a:off x="4492625" y="1852613"/>
            <a:ext cx="2400300" cy="2655887"/>
          </a:xfrm>
          <a:custGeom>
            <a:avLst/>
            <a:gdLst/>
            <a:ahLst/>
            <a:cxnLst>
              <a:cxn ang="0">
                <a:pos x="1512" y="0"/>
              </a:cxn>
              <a:cxn ang="0">
                <a:pos x="1399" y="24"/>
              </a:cxn>
              <a:cxn ang="0">
                <a:pos x="1237" y="89"/>
              </a:cxn>
              <a:cxn ang="0">
                <a:pos x="1116" y="226"/>
              </a:cxn>
              <a:cxn ang="0">
                <a:pos x="971" y="380"/>
              </a:cxn>
              <a:cxn ang="0">
                <a:pos x="906" y="525"/>
              </a:cxn>
              <a:cxn ang="0">
                <a:pos x="744" y="647"/>
              </a:cxn>
              <a:cxn ang="0">
                <a:pos x="615" y="719"/>
              </a:cxn>
              <a:cxn ang="0">
                <a:pos x="477" y="800"/>
              </a:cxn>
              <a:cxn ang="0">
                <a:pos x="340" y="921"/>
              </a:cxn>
              <a:cxn ang="0">
                <a:pos x="211" y="1107"/>
              </a:cxn>
              <a:cxn ang="0">
                <a:pos x="170" y="1269"/>
              </a:cxn>
              <a:cxn ang="0">
                <a:pos x="146" y="1447"/>
              </a:cxn>
              <a:cxn ang="0">
                <a:pos x="73" y="1560"/>
              </a:cxn>
              <a:cxn ang="0">
                <a:pos x="0" y="1673"/>
              </a:cxn>
            </a:cxnLst>
            <a:rect l="0" t="0" r="r" b="b"/>
            <a:pathLst>
              <a:path w="1512" h="1673">
                <a:moveTo>
                  <a:pt x="1512" y="0"/>
                </a:moveTo>
                <a:lnTo>
                  <a:pt x="1399" y="24"/>
                </a:lnTo>
                <a:lnTo>
                  <a:pt x="1237" y="89"/>
                </a:lnTo>
                <a:lnTo>
                  <a:pt x="1116" y="226"/>
                </a:lnTo>
                <a:lnTo>
                  <a:pt x="971" y="380"/>
                </a:lnTo>
                <a:lnTo>
                  <a:pt x="906" y="525"/>
                </a:lnTo>
                <a:lnTo>
                  <a:pt x="744" y="647"/>
                </a:lnTo>
                <a:lnTo>
                  <a:pt x="615" y="719"/>
                </a:lnTo>
                <a:lnTo>
                  <a:pt x="477" y="800"/>
                </a:lnTo>
                <a:lnTo>
                  <a:pt x="340" y="921"/>
                </a:lnTo>
                <a:lnTo>
                  <a:pt x="211" y="1107"/>
                </a:lnTo>
                <a:lnTo>
                  <a:pt x="170" y="1269"/>
                </a:lnTo>
                <a:lnTo>
                  <a:pt x="146" y="1447"/>
                </a:lnTo>
                <a:lnTo>
                  <a:pt x="73" y="1560"/>
                </a:lnTo>
                <a:lnTo>
                  <a:pt x="0" y="1673"/>
                </a:lnTo>
              </a:path>
            </a:pathLst>
          </a:custGeom>
          <a:noFill/>
          <a:ln w="28575" cap="sq" cmpd="sng">
            <a:solidFill>
              <a:schemeClr val="tx2"/>
            </a:solidFill>
            <a:prstDash val="solid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2" name="Freeform 6"/>
          <p:cNvSpPr>
            <a:spLocks/>
          </p:cNvSpPr>
          <p:nvPr/>
        </p:nvSpPr>
        <p:spPr bwMode="auto">
          <a:xfrm>
            <a:off x="2106613" y="2160588"/>
            <a:ext cx="2386012" cy="2347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" y="113"/>
              </a:cxn>
              <a:cxn ang="0">
                <a:pos x="162" y="234"/>
              </a:cxn>
              <a:cxn ang="0">
                <a:pos x="186" y="372"/>
              </a:cxn>
              <a:cxn ang="0">
                <a:pos x="162" y="525"/>
              </a:cxn>
              <a:cxn ang="0">
                <a:pos x="226" y="703"/>
              </a:cxn>
              <a:cxn ang="0">
                <a:pos x="388" y="849"/>
              </a:cxn>
              <a:cxn ang="0">
                <a:pos x="493" y="978"/>
              </a:cxn>
              <a:cxn ang="0">
                <a:pos x="622" y="1075"/>
              </a:cxn>
              <a:cxn ang="0">
                <a:pos x="800" y="1132"/>
              </a:cxn>
              <a:cxn ang="0">
                <a:pos x="986" y="1196"/>
              </a:cxn>
              <a:cxn ang="0">
                <a:pos x="1148" y="1261"/>
              </a:cxn>
              <a:cxn ang="0">
                <a:pos x="1285" y="1318"/>
              </a:cxn>
              <a:cxn ang="0">
                <a:pos x="1406" y="1407"/>
              </a:cxn>
              <a:cxn ang="0">
                <a:pos x="1503" y="1479"/>
              </a:cxn>
            </a:cxnLst>
            <a:rect l="0" t="0" r="r" b="b"/>
            <a:pathLst>
              <a:path w="1503" h="1479">
                <a:moveTo>
                  <a:pt x="0" y="0"/>
                </a:moveTo>
                <a:lnTo>
                  <a:pt x="105" y="113"/>
                </a:lnTo>
                <a:lnTo>
                  <a:pt x="162" y="234"/>
                </a:lnTo>
                <a:lnTo>
                  <a:pt x="186" y="372"/>
                </a:lnTo>
                <a:lnTo>
                  <a:pt x="162" y="525"/>
                </a:lnTo>
                <a:lnTo>
                  <a:pt x="226" y="703"/>
                </a:lnTo>
                <a:lnTo>
                  <a:pt x="388" y="849"/>
                </a:lnTo>
                <a:lnTo>
                  <a:pt x="493" y="978"/>
                </a:lnTo>
                <a:lnTo>
                  <a:pt x="622" y="1075"/>
                </a:lnTo>
                <a:lnTo>
                  <a:pt x="800" y="1132"/>
                </a:lnTo>
                <a:lnTo>
                  <a:pt x="986" y="1196"/>
                </a:lnTo>
                <a:lnTo>
                  <a:pt x="1148" y="1261"/>
                </a:lnTo>
                <a:lnTo>
                  <a:pt x="1285" y="1318"/>
                </a:lnTo>
                <a:lnTo>
                  <a:pt x="1406" y="1407"/>
                </a:lnTo>
                <a:lnTo>
                  <a:pt x="1503" y="1479"/>
                </a:lnTo>
              </a:path>
            </a:pathLst>
          </a:custGeom>
          <a:noFill/>
          <a:ln w="28575" cap="sq" cmpd="sng">
            <a:solidFill>
              <a:schemeClr val="tx2"/>
            </a:solidFill>
            <a:prstDash val="solid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3" name="Freeform 7"/>
          <p:cNvSpPr>
            <a:spLocks/>
          </p:cNvSpPr>
          <p:nvPr/>
        </p:nvSpPr>
        <p:spPr bwMode="auto">
          <a:xfrm>
            <a:off x="4492625" y="4508500"/>
            <a:ext cx="2990850" cy="2195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1" y="162"/>
              </a:cxn>
              <a:cxn ang="0">
                <a:pos x="275" y="275"/>
              </a:cxn>
              <a:cxn ang="0">
                <a:pos x="380" y="429"/>
              </a:cxn>
              <a:cxn ang="0">
                <a:pos x="510" y="558"/>
              </a:cxn>
              <a:cxn ang="0">
                <a:pos x="639" y="671"/>
              </a:cxn>
              <a:cxn ang="0">
                <a:pos x="768" y="752"/>
              </a:cxn>
              <a:cxn ang="0">
                <a:pos x="954" y="785"/>
              </a:cxn>
              <a:cxn ang="0">
                <a:pos x="1092" y="801"/>
              </a:cxn>
              <a:cxn ang="0">
                <a:pos x="1237" y="857"/>
              </a:cxn>
              <a:cxn ang="0">
                <a:pos x="1334" y="954"/>
              </a:cxn>
              <a:cxn ang="0">
                <a:pos x="1439" y="1076"/>
              </a:cxn>
              <a:cxn ang="0">
                <a:pos x="1528" y="1140"/>
              </a:cxn>
              <a:cxn ang="0">
                <a:pos x="1666" y="1205"/>
              </a:cxn>
              <a:cxn ang="0">
                <a:pos x="1763" y="1262"/>
              </a:cxn>
              <a:cxn ang="0">
                <a:pos x="1884" y="1383"/>
              </a:cxn>
            </a:cxnLst>
            <a:rect l="0" t="0" r="r" b="b"/>
            <a:pathLst>
              <a:path w="1884" h="1383">
                <a:moveTo>
                  <a:pt x="0" y="0"/>
                </a:moveTo>
                <a:lnTo>
                  <a:pt x="211" y="162"/>
                </a:lnTo>
                <a:lnTo>
                  <a:pt x="275" y="275"/>
                </a:lnTo>
                <a:lnTo>
                  <a:pt x="380" y="429"/>
                </a:lnTo>
                <a:lnTo>
                  <a:pt x="510" y="558"/>
                </a:lnTo>
                <a:lnTo>
                  <a:pt x="639" y="671"/>
                </a:lnTo>
                <a:lnTo>
                  <a:pt x="768" y="752"/>
                </a:lnTo>
                <a:lnTo>
                  <a:pt x="954" y="785"/>
                </a:lnTo>
                <a:lnTo>
                  <a:pt x="1092" y="801"/>
                </a:lnTo>
                <a:lnTo>
                  <a:pt x="1237" y="857"/>
                </a:lnTo>
                <a:lnTo>
                  <a:pt x="1334" y="954"/>
                </a:lnTo>
                <a:lnTo>
                  <a:pt x="1439" y="1076"/>
                </a:lnTo>
                <a:lnTo>
                  <a:pt x="1528" y="1140"/>
                </a:lnTo>
                <a:lnTo>
                  <a:pt x="1666" y="1205"/>
                </a:lnTo>
                <a:lnTo>
                  <a:pt x="1763" y="1262"/>
                </a:lnTo>
                <a:lnTo>
                  <a:pt x="1884" y="1383"/>
                </a:lnTo>
              </a:path>
            </a:pathLst>
          </a:custGeom>
          <a:noFill/>
          <a:ln w="28575" cap="sq" cmpd="sng">
            <a:solidFill>
              <a:schemeClr val="tx2"/>
            </a:solidFill>
            <a:prstDash val="solid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4" name="Oval 8"/>
          <p:cNvSpPr>
            <a:spLocks noChangeArrowheads="1"/>
          </p:cNvSpPr>
          <p:nvPr/>
        </p:nvSpPr>
        <p:spPr bwMode="auto">
          <a:xfrm>
            <a:off x="4467225" y="4483100"/>
            <a:ext cx="52388" cy="52388"/>
          </a:xfrm>
          <a:prstGeom prst="ellipse">
            <a:avLst/>
          </a:prstGeom>
          <a:solidFill>
            <a:schemeClr val="accent1"/>
          </a:solidFill>
          <a:ln w="0" cap="sq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 flipH="1" flipV="1">
            <a:off x="6867525" y="1787525"/>
            <a:ext cx="63500" cy="153988"/>
          </a:xfrm>
          <a:prstGeom prst="line">
            <a:avLst/>
          </a:prstGeom>
          <a:noFill/>
          <a:ln w="38100" cap="sq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 flipH="1" flipV="1">
            <a:off x="5378450" y="2955925"/>
            <a:ext cx="141288" cy="128588"/>
          </a:xfrm>
          <a:prstGeom prst="line">
            <a:avLst/>
          </a:prstGeom>
          <a:noFill/>
          <a:ln w="38100" cap="sq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 flipH="1" flipV="1">
            <a:off x="4454525" y="4394200"/>
            <a:ext cx="206375" cy="63500"/>
          </a:xfrm>
          <a:prstGeom prst="line">
            <a:avLst/>
          </a:prstGeom>
          <a:noFill/>
          <a:ln w="38100" cap="sq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 flipH="1">
            <a:off x="1836738" y="2082800"/>
            <a:ext cx="461962" cy="193675"/>
          </a:xfrm>
          <a:prstGeom prst="line">
            <a:avLst/>
          </a:prstGeom>
          <a:noFill/>
          <a:ln w="38100" cap="sq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 flipH="1">
            <a:off x="2490788" y="3482975"/>
            <a:ext cx="449262" cy="166688"/>
          </a:xfrm>
          <a:prstGeom prst="line">
            <a:avLst/>
          </a:prstGeom>
          <a:noFill/>
          <a:ln w="38100" cap="sq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 flipH="1">
            <a:off x="4237038" y="4381500"/>
            <a:ext cx="307975" cy="192088"/>
          </a:xfrm>
          <a:prstGeom prst="line">
            <a:avLst/>
          </a:prstGeom>
          <a:noFill/>
          <a:ln w="38100" cap="sq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 flipH="1">
            <a:off x="4403725" y="4495800"/>
            <a:ext cx="242888" cy="166688"/>
          </a:xfrm>
          <a:prstGeom prst="line">
            <a:avLst/>
          </a:prstGeom>
          <a:noFill/>
          <a:ln w="38100" cap="sq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 flipH="1">
            <a:off x="5135563" y="5356225"/>
            <a:ext cx="307975" cy="166688"/>
          </a:xfrm>
          <a:prstGeom prst="line">
            <a:avLst/>
          </a:prstGeom>
          <a:noFill/>
          <a:ln w="38100" cap="sq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Line 17"/>
          <p:cNvSpPr>
            <a:spLocks noChangeShapeType="1"/>
          </p:cNvSpPr>
          <p:nvPr/>
        </p:nvSpPr>
        <p:spPr bwMode="auto">
          <a:xfrm flipH="1">
            <a:off x="6315075" y="5883275"/>
            <a:ext cx="334963" cy="153988"/>
          </a:xfrm>
          <a:prstGeom prst="line">
            <a:avLst/>
          </a:prstGeom>
          <a:noFill/>
          <a:ln w="38100" cap="sq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 flipH="1">
            <a:off x="7291388" y="6640513"/>
            <a:ext cx="320675" cy="166687"/>
          </a:xfrm>
          <a:prstGeom prst="line">
            <a:avLst/>
          </a:prstGeom>
          <a:noFill/>
          <a:ln w="38100" cap="sq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5" name="Freeform 19"/>
          <p:cNvSpPr>
            <a:spLocks/>
          </p:cNvSpPr>
          <p:nvPr/>
        </p:nvSpPr>
        <p:spPr bwMode="auto">
          <a:xfrm>
            <a:off x="5083175" y="2865438"/>
            <a:ext cx="411163" cy="219075"/>
          </a:xfrm>
          <a:custGeom>
            <a:avLst/>
            <a:gdLst/>
            <a:ahLst/>
            <a:cxnLst>
              <a:cxn ang="0">
                <a:pos x="259" y="0"/>
              </a:cxn>
              <a:cxn ang="0">
                <a:pos x="25" y="122"/>
              </a:cxn>
              <a:cxn ang="0">
                <a:pos x="65" y="130"/>
              </a:cxn>
              <a:cxn ang="0">
                <a:pos x="0" y="138"/>
              </a:cxn>
              <a:cxn ang="0">
                <a:pos x="25" y="98"/>
              </a:cxn>
              <a:cxn ang="0">
                <a:pos x="25" y="122"/>
              </a:cxn>
            </a:cxnLst>
            <a:rect l="0" t="0" r="r" b="b"/>
            <a:pathLst>
              <a:path w="259" h="138">
                <a:moveTo>
                  <a:pt x="259" y="0"/>
                </a:moveTo>
                <a:lnTo>
                  <a:pt x="25" y="122"/>
                </a:lnTo>
                <a:lnTo>
                  <a:pt x="65" y="130"/>
                </a:lnTo>
                <a:lnTo>
                  <a:pt x="0" y="138"/>
                </a:lnTo>
                <a:lnTo>
                  <a:pt x="25" y="98"/>
                </a:lnTo>
                <a:lnTo>
                  <a:pt x="25" y="122"/>
                </a:lnTo>
              </a:path>
            </a:pathLst>
          </a:custGeom>
          <a:noFill/>
          <a:ln w="0" cap="sq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6" name="Freeform 20"/>
          <p:cNvSpPr>
            <a:spLocks/>
          </p:cNvSpPr>
          <p:nvPr/>
        </p:nvSpPr>
        <p:spPr bwMode="auto">
          <a:xfrm>
            <a:off x="2667000" y="3505200"/>
            <a:ext cx="230188" cy="307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9" y="177"/>
              </a:cxn>
              <a:cxn ang="0">
                <a:pos x="137" y="145"/>
              </a:cxn>
              <a:cxn ang="0">
                <a:pos x="145" y="194"/>
              </a:cxn>
              <a:cxn ang="0">
                <a:pos x="89" y="169"/>
              </a:cxn>
              <a:cxn ang="0">
                <a:pos x="129" y="177"/>
              </a:cxn>
            </a:cxnLst>
            <a:rect l="0" t="0" r="r" b="b"/>
            <a:pathLst>
              <a:path w="145" h="194">
                <a:moveTo>
                  <a:pt x="0" y="0"/>
                </a:moveTo>
                <a:lnTo>
                  <a:pt x="129" y="177"/>
                </a:lnTo>
                <a:lnTo>
                  <a:pt x="137" y="145"/>
                </a:lnTo>
                <a:lnTo>
                  <a:pt x="145" y="194"/>
                </a:lnTo>
                <a:lnTo>
                  <a:pt x="89" y="169"/>
                </a:lnTo>
                <a:lnTo>
                  <a:pt x="129" y="177"/>
                </a:lnTo>
              </a:path>
            </a:pathLst>
          </a:custGeom>
          <a:solidFill>
            <a:schemeClr val="tx1"/>
          </a:solidFill>
          <a:ln w="0" cap="sq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7" name="Freeform 21"/>
          <p:cNvSpPr>
            <a:spLocks/>
          </p:cNvSpPr>
          <p:nvPr/>
        </p:nvSpPr>
        <p:spPr bwMode="auto">
          <a:xfrm>
            <a:off x="5584825" y="5780088"/>
            <a:ext cx="487363" cy="1031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5" y="48"/>
              </a:cxn>
              <a:cxn ang="0">
                <a:pos x="258" y="24"/>
              </a:cxn>
              <a:cxn ang="0">
                <a:pos x="307" y="48"/>
              </a:cxn>
              <a:cxn ang="0">
                <a:pos x="242" y="65"/>
              </a:cxn>
              <a:cxn ang="0">
                <a:pos x="275" y="48"/>
              </a:cxn>
            </a:cxnLst>
            <a:rect l="0" t="0" r="r" b="b"/>
            <a:pathLst>
              <a:path w="307" h="65">
                <a:moveTo>
                  <a:pt x="0" y="0"/>
                </a:moveTo>
                <a:lnTo>
                  <a:pt x="275" y="48"/>
                </a:lnTo>
                <a:lnTo>
                  <a:pt x="258" y="24"/>
                </a:lnTo>
                <a:lnTo>
                  <a:pt x="307" y="48"/>
                </a:lnTo>
                <a:lnTo>
                  <a:pt x="242" y="65"/>
                </a:lnTo>
                <a:lnTo>
                  <a:pt x="275" y="48"/>
                </a:lnTo>
              </a:path>
            </a:pathLst>
          </a:custGeom>
          <a:noFill/>
          <a:ln w="0" cap="sq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8" name="Rectangle 22"/>
          <p:cNvSpPr>
            <a:spLocks noChangeArrowheads="1"/>
          </p:cNvSpPr>
          <p:nvPr/>
        </p:nvSpPr>
        <p:spPr bwMode="auto">
          <a:xfrm>
            <a:off x="6084888" y="2532063"/>
            <a:ext cx="65405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300">
                <a:latin typeface="Arial" pitchFamily="34" charset="0"/>
              </a:rPr>
              <a:t>Tributary</a:t>
            </a:r>
            <a:endParaRPr lang="en-US"/>
          </a:p>
        </p:txBody>
      </p: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6996113" y="1878013"/>
            <a:ext cx="2301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300">
                <a:latin typeface="Arial" pitchFamily="34" charset="0"/>
              </a:rPr>
              <a:t>0.2</a:t>
            </a:r>
            <a:endParaRPr lang="en-US"/>
          </a:p>
        </p:txBody>
      </p:sp>
      <p:sp>
        <p:nvSpPr>
          <p:cNvPr id="4120" name="Rectangle 24"/>
          <p:cNvSpPr>
            <a:spLocks noChangeArrowheads="1"/>
          </p:cNvSpPr>
          <p:nvPr/>
        </p:nvSpPr>
        <p:spPr bwMode="auto">
          <a:xfrm>
            <a:off x="5584825" y="3021013"/>
            <a:ext cx="230188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300">
                <a:latin typeface="Arial" pitchFamily="34" charset="0"/>
              </a:rPr>
              <a:t>0.1</a:t>
            </a:r>
            <a:endParaRPr lang="en-US"/>
          </a:p>
        </p:txBody>
      </p:sp>
      <p:sp>
        <p:nvSpPr>
          <p:cNvPr id="4121" name="Rectangle 25"/>
          <p:cNvSpPr>
            <a:spLocks noChangeArrowheads="1"/>
          </p:cNvSpPr>
          <p:nvPr/>
        </p:nvSpPr>
        <p:spPr bwMode="auto">
          <a:xfrm>
            <a:off x="4724400" y="4394200"/>
            <a:ext cx="23018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300">
                <a:latin typeface="Arial" pitchFamily="34" charset="0"/>
              </a:rPr>
              <a:t>0.0</a:t>
            </a:r>
            <a:endParaRPr lang="en-US"/>
          </a:p>
        </p:txBody>
      </p:sp>
      <p:sp>
        <p:nvSpPr>
          <p:cNvPr id="4122" name="Rectangle 26"/>
          <p:cNvSpPr>
            <a:spLocks noChangeArrowheads="1"/>
          </p:cNvSpPr>
          <p:nvPr/>
        </p:nvSpPr>
        <p:spPr bwMode="auto">
          <a:xfrm rot="17100000">
            <a:off x="4859338" y="3598863"/>
            <a:ext cx="10953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300">
                <a:latin typeface="Arial" pitchFamily="34" charset="0"/>
              </a:rPr>
              <a:t>B</a:t>
            </a:r>
            <a:endParaRPr lang="en-US"/>
          </a:p>
        </p:txBody>
      </p:sp>
      <p:sp>
        <p:nvSpPr>
          <p:cNvPr id="4123" name="Rectangle 27"/>
          <p:cNvSpPr>
            <a:spLocks noChangeArrowheads="1"/>
          </p:cNvSpPr>
          <p:nvPr/>
        </p:nvSpPr>
        <p:spPr bwMode="auto">
          <a:xfrm rot="18120000">
            <a:off x="4885531" y="3534569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300">
                <a:latin typeface="Arial" pitchFamily="34" charset="0"/>
              </a:rPr>
              <a:t>u</a:t>
            </a:r>
            <a:endParaRPr lang="en-US"/>
          </a:p>
        </p:txBody>
      </p:sp>
      <p:sp>
        <p:nvSpPr>
          <p:cNvPr id="4124" name="Rectangle 28"/>
          <p:cNvSpPr>
            <a:spLocks noChangeArrowheads="1"/>
          </p:cNvSpPr>
          <p:nvPr/>
        </p:nvSpPr>
        <p:spPr bwMode="auto">
          <a:xfrm rot="18120000">
            <a:off x="4962525" y="3457575"/>
            <a:ext cx="460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300">
                <a:latin typeface="Arial" pitchFamily="34" charset="0"/>
              </a:rPr>
              <a:t>t</a:t>
            </a:r>
            <a:endParaRPr lang="en-US"/>
          </a:p>
        </p:txBody>
      </p:sp>
      <p:sp>
        <p:nvSpPr>
          <p:cNvPr id="4125" name="Rectangle 29"/>
          <p:cNvSpPr>
            <a:spLocks noChangeArrowheads="1"/>
          </p:cNvSpPr>
          <p:nvPr/>
        </p:nvSpPr>
        <p:spPr bwMode="auto">
          <a:xfrm rot="18120000">
            <a:off x="5014913" y="3379788"/>
            <a:ext cx="4603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300">
                <a:latin typeface="Arial" pitchFamily="34" charset="0"/>
              </a:rPr>
              <a:t>t</a:t>
            </a:r>
            <a:endParaRPr lang="en-US"/>
          </a:p>
        </p:txBody>
      </p:sp>
      <p:sp>
        <p:nvSpPr>
          <p:cNvPr id="4126" name="Rectangle 30"/>
          <p:cNvSpPr>
            <a:spLocks noChangeArrowheads="1"/>
          </p:cNvSpPr>
          <p:nvPr/>
        </p:nvSpPr>
        <p:spPr bwMode="auto">
          <a:xfrm rot="18120000">
            <a:off x="5039519" y="3304382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300">
                <a:latin typeface="Arial" pitchFamily="34" charset="0"/>
              </a:rPr>
              <a:t>e</a:t>
            </a:r>
            <a:endParaRPr lang="en-US"/>
          </a:p>
        </p:txBody>
      </p:sp>
      <p:sp>
        <p:nvSpPr>
          <p:cNvPr id="4127" name="Rectangle 31"/>
          <p:cNvSpPr>
            <a:spLocks noChangeArrowheads="1"/>
          </p:cNvSpPr>
          <p:nvPr/>
        </p:nvSpPr>
        <p:spPr bwMode="auto">
          <a:xfrm rot="19080000">
            <a:off x="5092700" y="3257550"/>
            <a:ext cx="460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300">
                <a:latin typeface="Arial" pitchFamily="34" charset="0"/>
              </a:rPr>
              <a:t> </a:t>
            </a:r>
            <a:endParaRPr lang="en-US"/>
          </a:p>
        </p:txBody>
      </p:sp>
      <p:sp>
        <p:nvSpPr>
          <p:cNvPr id="4128" name="Rectangle 32"/>
          <p:cNvSpPr>
            <a:spLocks noChangeArrowheads="1"/>
          </p:cNvSpPr>
          <p:nvPr/>
        </p:nvSpPr>
        <p:spPr bwMode="auto">
          <a:xfrm rot="19080000">
            <a:off x="5132388" y="3195638"/>
            <a:ext cx="11906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300">
                <a:latin typeface="Arial" pitchFamily="34" charset="0"/>
              </a:rPr>
              <a:t>C</a:t>
            </a:r>
            <a:endParaRPr lang="en-US"/>
          </a:p>
        </p:txBody>
      </p:sp>
      <p:sp>
        <p:nvSpPr>
          <p:cNvPr id="4129" name="Rectangle 33"/>
          <p:cNvSpPr>
            <a:spLocks noChangeArrowheads="1"/>
          </p:cNvSpPr>
          <p:nvPr/>
        </p:nvSpPr>
        <p:spPr bwMode="auto">
          <a:xfrm rot="19080000">
            <a:off x="5227638" y="3143250"/>
            <a:ext cx="555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300">
                <a:latin typeface="Arial" pitchFamily="34" charset="0"/>
              </a:rPr>
              <a:t>r</a:t>
            </a:r>
            <a:endParaRPr lang="en-US"/>
          </a:p>
        </p:txBody>
      </p:sp>
      <p:sp>
        <p:nvSpPr>
          <p:cNvPr id="4130" name="Rectangle 34"/>
          <p:cNvSpPr>
            <a:spLocks noChangeArrowheads="1"/>
          </p:cNvSpPr>
          <p:nvPr/>
        </p:nvSpPr>
        <p:spPr bwMode="auto">
          <a:xfrm rot="19860000">
            <a:off x="5289550" y="3097213"/>
            <a:ext cx="46038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300">
                <a:latin typeface="Arial" pitchFamily="34" charset="0"/>
              </a:rPr>
              <a:t>.</a:t>
            </a:r>
            <a:endParaRPr lang="en-US"/>
          </a:p>
        </p:txBody>
      </p:sp>
      <p:sp>
        <p:nvSpPr>
          <p:cNvPr id="4131" name="Rectangle 35"/>
          <p:cNvSpPr>
            <a:spLocks noChangeArrowheads="1"/>
          </p:cNvSpPr>
          <p:nvPr/>
        </p:nvSpPr>
        <p:spPr bwMode="auto">
          <a:xfrm>
            <a:off x="2517775" y="3006725"/>
            <a:ext cx="97472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300">
                <a:latin typeface="Arial" pitchFamily="34" charset="0"/>
              </a:rPr>
              <a:t>Upper Reach</a:t>
            </a:r>
            <a:endParaRPr lang="en-US"/>
          </a:p>
        </p:txBody>
      </p:sp>
      <p:sp>
        <p:nvSpPr>
          <p:cNvPr id="4132" name="Rectangle 36"/>
          <p:cNvSpPr>
            <a:spLocks noChangeArrowheads="1"/>
          </p:cNvSpPr>
          <p:nvPr/>
        </p:nvSpPr>
        <p:spPr bwMode="auto">
          <a:xfrm>
            <a:off x="2363788" y="2019300"/>
            <a:ext cx="1841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300">
                <a:latin typeface="Arial" pitchFamily="34" charset="0"/>
              </a:rPr>
              <a:t>10</a:t>
            </a:r>
            <a:endParaRPr lang="en-US"/>
          </a:p>
        </p:txBody>
      </p:sp>
      <p:sp>
        <p:nvSpPr>
          <p:cNvPr id="4133" name="Rectangle 37"/>
          <p:cNvSpPr>
            <a:spLocks noChangeArrowheads="1"/>
          </p:cNvSpPr>
          <p:nvPr/>
        </p:nvSpPr>
        <p:spPr bwMode="auto">
          <a:xfrm>
            <a:off x="3005138" y="3417888"/>
            <a:ext cx="2301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300">
                <a:latin typeface="Arial" pitchFamily="34" charset="0"/>
              </a:rPr>
              <a:t>9.9</a:t>
            </a:r>
            <a:endParaRPr lang="en-US"/>
          </a:p>
        </p:txBody>
      </p:sp>
      <p:sp>
        <p:nvSpPr>
          <p:cNvPr id="4134" name="Rectangle 38"/>
          <p:cNvSpPr>
            <a:spLocks noChangeArrowheads="1"/>
          </p:cNvSpPr>
          <p:nvPr/>
        </p:nvSpPr>
        <p:spPr bwMode="auto">
          <a:xfrm>
            <a:off x="4608513" y="4191000"/>
            <a:ext cx="23018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300">
                <a:latin typeface="Arial" pitchFamily="34" charset="0"/>
              </a:rPr>
              <a:t>9.8</a:t>
            </a:r>
            <a:endParaRPr lang="en-US"/>
          </a:p>
        </p:txBody>
      </p:sp>
      <p:sp>
        <p:nvSpPr>
          <p:cNvPr id="4135" name="Rectangle 39"/>
          <p:cNvSpPr>
            <a:spLocks noChangeArrowheads="1"/>
          </p:cNvSpPr>
          <p:nvPr/>
        </p:nvSpPr>
        <p:spPr bwMode="auto">
          <a:xfrm rot="5940000">
            <a:off x="2213769" y="2836069"/>
            <a:ext cx="1016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300">
                <a:latin typeface="Arial" pitchFamily="34" charset="0"/>
              </a:rPr>
              <a:t>F</a:t>
            </a:r>
            <a:endParaRPr lang="en-US"/>
          </a:p>
        </p:txBody>
      </p:sp>
      <p:sp>
        <p:nvSpPr>
          <p:cNvPr id="4136" name="Rectangle 40"/>
          <p:cNvSpPr>
            <a:spLocks noChangeArrowheads="1"/>
          </p:cNvSpPr>
          <p:nvPr/>
        </p:nvSpPr>
        <p:spPr bwMode="auto">
          <a:xfrm rot="4200000">
            <a:off x="2235994" y="2978944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300">
                <a:latin typeface="Arial" pitchFamily="34" charset="0"/>
              </a:rPr>
              <a:t>a</a:t>
            </a:r>
            <a:endParaRPr lang="en-US"/>
          </a:p>
        </p:txBody>
      </p:sp>
      <p:sp>
        <p:nvSpPr>
          <p:cNvPr id="4137" name="Rectangle 41"/>
          <p:cNvSpPr>
            <a:spLocks noChangeArrowheads="1"/>
          </p:cNvSpPr>
          <p:nvPr/>
        </p:nvSpPr>
        <p:spPr bwMode="auto">
          <a:xfrm rot="4200000">
            <a:off x="2287587" y="3062288"/>
            <a:ext cx="3651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300">
                <a:latin typeface="Arial" pitchFamily="34" charset="0"/>
              </a:rPr>
              <a:t>l</a:t>
            </a:r>
            <a:endParaRPr lang="en-US"/>
          </a:p>
        </p:txBody>
      </p:sp>
      <p:sp>
        <p:nvSpPr>
          <p:cNvPr id="4138" name="Rectangle 42"/>
          <p:cNvSpPr>
            <a:spLocks noChangeArrowheads="1"/>
          </p:cNvSpPr>
          <p:nvPr/>
        </p:nvSpPr>
        <p:spPr bwMode="auto">
          <a:xfrm rot="4200000">
            <a:off x="2325688" y="3140075"/>
            <a:ext cx="3651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300">
                <a:latin typeface="Arial" pitchFamily="34" charset="0"/>
              </a:rPr>
              <a:t>l</a:t>
            </a:r>
            <a:endParaRPr lang="en-US"/>
          </a:p>
        </p:txBody>
      </p:sp>
      <p:sp>
        <p:nvSpPr>
          <p:cNvPr id="4139" name="Rectangle 43"/>
          <p:cNvSpPr>
            <a:spLocks noChangeArrowheads="1"/>
          </p:cNvSpPr>
          <p:nvPr/>
        </p:nvSpPr>
        <p:spPr bwMode="auto">
          <a:xfrm rot="2340000">
            <a:off x="2397125" y="3271838"/>
            <a:ext cx="46038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300">
                <a:latin typeface="Arial" pitchFamily="34" charset="0"/>
              </a:rPr>
              <a:t> </a:t>
            </a:r>
            <a:endParaRPr lang="en-US"/>
          </a:p>
        </p:txBody>
      </p:sp>
      <p:sp>
        <p:nvSpPr>
          <p:cNvPr id="4140" name="Rectangle 44"/>
          <p:cNvSpPr>
            <a:spLocks noChangeArrowheads="1"/>
          </p:cNvSpPr>
          <p:nvPr/>
        </p:nvSpPr>
        <p:spPr bwMode="auto">
          <a:xfrm rot="2340000">
            <a:off x="2424113" y="3324225"/>
            <a:ext cx="1190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300">
                <a:latin typeface="Arial" pitchFamily="34" charset="0"/>
              </a:rPr>
              <a:t>R</a:t>
            </a:r>
            <a:endParaRPr lang="en-US"/>
          </a:p>
        </p:txBody>
      </p:sp>
      <p:sp>
        <p:nvSpPr>
          <p:cNvPr id="4141" name="Rectangle 45"/>
          <p:cNvSpPr>
            <a:spLocks noChangeArrowheads="1"/>
          </p:cNvSpPr>
          <p:nvPr/>
        </p:nvSpPr>
        <p:spPr bwMode="auto">
          <a:xfrm rot="2340000">
            <a:off x="2540000" y="3386138"/>
            <a:ext cx="3651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300">
                <a:latin typeface="Arial" pitchFamily="34" charset="0"/>
              </a:rPr>
              <a:t>i</a:t>
            </a:r>
            <a:endParaRPr lang="en-US"/>
          </a:p>
        </p:txBody>
      </p:sp>
      <p:sp>
        <p:nvSpPr>
          <p:cNvPr id="4142" name="Rectangle 46"/>
          <p:cNvSpPr>
            <a:spLocks noChangeArrowheads="1"/>
          </p:cNvSpPr>
          <p:nvPr/>
        </p:nvSpPr>
        <p:spPr bwMode="auto">
          <a:xfrm rot="2340000">
            <a:off x="2589213" y="3459163"/>
            <a:ext cx="8255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300">
                <a:latin typeface="Arial" pitchFamily="34" charset="0"/>
              </a:rPr>
              <a:t>v</a:t>
            </a:r>
            <a:endParaRPr lang="en-US"/>
          </a:p>
        </p:txBody>
      </p:sp>
      <p:sp>
        <p:nvSpPr>
          <p:cNvPr id="4143" name="Rectangle 47"/>
          <p:cNvSpPr>
            <a:spLocks noChangeArrowheads="1"/>
          </p:cNvSpPr>
          <p:nvPr/>
        </p:nvSpPr>
        <p:spPr bwMode="auto">
          <a:xfrm rot="3120000">
            <a:off x="2626519" y="3496469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300">
                <a:latin typeface="Arial" pitchFamily="34" charset="0"/>
              </a:rPr>
              <a:t>e</a:t>
            </a:r>
            <a:endParaRPr lang="en-US"/>
          </a:p>
        </p:txBody>
      </p:sp>
      <p:sp>
        <p:nvSpPr>
          <p:cNvPr id="4144" name="Rectangle 48"/>
          <p:cNvSpPr>
            <a:spLocks noChangeArrowheads="1"/>
          </p:cNvSpPr>
          <p:nvPr/>
        </p:nvSpPr>
        <p:spPr bwMode="auto">
          <a:xfrm rot="3120000">
            <a:off x="2697163" y="3575050"/>
            <a:ext cx="555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300">
                <a:latin typeface="Arial" pitchFamily="34" charset="0"/>
              </a:rPr>
              <a:t>r</a:t>
            </a:r>
            <a:endParaRPr lang="en-US"/>
          </a:p>
        </p:txBody>
      </p:sp>
      <p:sp>
        <p:nvSpPr>
          <p:cNvPr id="4145" name="Rectangle 49"/>
          <p:cNvSpPr>
            <a:spLocks noChangeArrowheads="1"/>
          </p:cNvSpPr>
          <p:nvPr/>
        </p:nvSpPr>
        <p:spPr bwMode="auto">
          <a:xfrm>
            <a:off x="5943600" y="5510213"/>
            <a:ext cx="97472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300">
                <a:latin typeface="Arial" pitchFamily="34" charset="0"/>
              </a:rPr>
              <a:t>Lower Reach</a:t>
            </a:r>
            <a:endParaRPr lang="en-US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auto">
          <a:xfrm>
            <a:off x="5507038" y="5292725"/>
            <a:ext cx="23018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300">
                <a:latin typeface="Arial" pitchFamily="34" charset="0"/>
              </a:rPr>
              <a:t>9.7</a:t>
            </a:r>
            <a:endParaRPr lang="en-US"/>
          </a:p>
        </p:txBody>
      </p:sp>
      <p:sp>
        <p:nvSpPr>
          <p:cNvPr id="4147" name="Rectangle 51"/>
          <p:cNvSpPr>
            <a:spLocks noChangeArrowheads="1"/>
          </p:cNvSpPr>
          <p:nvPr/>
        </p:nvSpPr>
        <p:spPr bwMode="auto">
          <a:xfrm>
            <a:off x="6713538" y="5818188"/>
            <a:ext cx="2301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300">
                <a:latin typeface="Arial" pitchFamily="34" charset="0"/>
              </a:rPr>
              <a:t>9.6</a:t>
            </a:r>
            <a:endParaRPr lang="en-US"/>
          </a:p>
        </p:txBody>
      </p:sp>
      <p:sp>
        <p:nvSpPr>
          <p:cNvPr id="4148" name="Rectangle 52"/>
          <p:cNvSpPr>
            <a:spLocks noChangeArrowheads="1"/>
          </p:cNvSpPr>
          <p:nvPr/>
        </p:nvSpPr>
        <p:spPr bwMode="auto">
          <a:xfrm>
            <a:off x="7675563" y="6575425"/>
            <a:ext cx="23018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300">
                <a:latin typeface="Arial" pitchFamily="34" charset="0"/>
              </a:rPr>
              <a:t>9.5</a:t>
            </a:r>
            <a:endParaRPr lang="en-US"/>
          </a:p>
        </p:txBody>
      </p:sp>
      <p:sp>
        <p:nvSpPr>
          <p:cNvPr id="4149" name="Rectangle 53"/>
          <p:cNvSpPr>
            <a:spLocks noChangeArrowheads="1"/>
          </p:cNvSpPr>
          <p:nvPr/>
        </p:nvSpPr>
        <p:spPr bwMode="auto">
          <a:xfrm rot="2820000">
            <a:off x="4979194" y="5164931"/>
            <a:ext cx="1016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300">
                <a:latin typeface="Arial" pitchFamily="34" charset="0"/>
              </a:rPr>
              <a:t>F</a:t>
            </a:r>
            <a:endParaRPr lang="en-US"/>
          </a:p>
        </p:txBody>
      </p:sp>
      <p:sp>
        <p:nvSpPr>
          <p:cNvPr id="4150" name="Rectangle 54"/>
          <p:cNvSpPr>
            <a:spLocks noChangeArrowheads="1"/>
          </p:cNvSpPr>
          <p:nvPr/>
        </p:nvSpPr>
        <p:spPr bwMode="auto">
          <a:xfrm rot="2820000">
            <a:off x="5044281" y="5225257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300">
                <a:latin typeface="Arial" pitchFamily="34" charset="0"/>
              </a:rPr>
              <a:t>a</a:t>
            </a:r>
            <a:endParaRPr lang="en-US"/>
          </a:p>
        </p:txBody>
      </p:sp>
      <p:sp>
        <p:nvSpPr>
          <p:cNvPr id="4151" name="Rectangle 55"/>
          <p:cNvSpPr>
            <a:spLocks noChangeArrowheads="1"/>
          </p:cNvSpPr>
          <p:nvPr/>
        </p:nvSpPr>
        <p:spPr bwMode="auto">
          <a:xfrm rot="2820000">
            <a:off x="5133975" y="5287963"/>
            <a:ext cx="3651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300">
                <a:latin typeface="Arial" pitchFamily="34" charset="0"/>
              </a:rPr>
              <a:t>l</a:t>
            </a:r>
            <a:endParaRPr lang="en-US"/>
          </a:p>
        </p:txBody>
      </p:sp>
      <p:sp>
        <p:nvSpPr>
          <p:cNvPr id="4152" name="Rectangle 56"/>
          <p:cNvSpPr>
            <a:spLocks noChangeArrowheads="1"/>
          </p:cNvSpPr>
          <p:nvPr/>
        </p:nvSpPr>
        <p:spPr bwMode="auto">
          <a:xfrm rot="2460000">
            <a:off x="5207000" y="5360988"/>
            <a:ext cx="3651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300">
                <a:latin typeface="Arial" pitchFamily="34" charset="0"/>
              </a:rPr>
              <a:t>l</a:t>
            </a:r>
            <a:endParaRPr lang="en-US"/>
          </a:p>
        </p:txBody>
      </p:sp>
      <p:sp>
        <p:nvSpPr>
          <p:cNvPr id="4153" name="Rectangle 57"/>
          <p:cNvSpPr>
            <a:spLocks noChangeArrowheads="1"/>
          </p:cNvSpPr>
          <p:nvPr/>
        </p:nvSpPr>
        <p:spPr bwMode="auto">
          <a:xfrm rot="2460000">
            <a:off x="5268913" y="5429250"/>
            <a:ext cx="4603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300">
                <a:latin typeface="Arial" pitchFamily="34" charset="0"/>
              </a:rPr>
              <a:t> </a:t>
            </a:r>
            <a:endParaRPr lang="en-US"/>
          </a:p>
        </p:txBody>
      </p:sp>
      <p:sp>
        <p:nvSpPr>
          <p:cNvPr id="4154" name="Rectangle 58"/>
          <p:cNvSpPr>
            <a:spLocks noChangeArrowheads="1"/>
          </p:cNvSpPr>
          <p:nvPr/>
        </p:nvSpPr>
        <p:spPr bwMode="auto">
          <a:xfrm rot="2460000">
            <a:off x="5310188" y="5492750"/>
            <a:ext cx="1190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300">
                <a:latin typeface="Arial" pitchFamily="34" charset="0"/>
              </a:rPr>
              <a:t>R</a:t>
            </a:r>
            <a:endParaRPr lang="en-US"/>
          </a:p>
        </p:txBody>
      </p:sp>
      <p:sp>
        <p:nvSpPr>
          <p:cNvPr id="4155" name="Rectangle 59"/>
          <p:cNvSpPr>
            <a:spLocks noChangeArrowheads="1"/>
          </p:cNvSpPr>
          <p:nvPr/>
        </p:nvSpPr>
        <p:spPr bwMode="auto">
          <a:xfrm rot="1740000">
            <a:off x="5424488" y="5557838"/>
            <a:ext cx="365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300">
                <a:latin typeface="Arial" pitchFamily="34" charset="0"/>
              </a:rPr>
              <a:t>i</a:t>
            </a:r>
            <a:endParaRPr lang="en-US"/>
          </a:p>
        </p:txBody>
      </p:sp>
      <p:sp>
        <p:nvSpPr>
          <p:cNvPr id="4156" name="Rectangle 60"/>
          <p:cNvSpPr>
            <a:spLocks noChangeArrowheads="1"/>
          </p:cNvSpPr>
          <p:nvPr/>
        </p:nvSpPr>
        <p:spPr bwMode="auto">
          <a:xfrm rot="1740000">
            <a:off x="5487988" y="5613400"/>
            <a:ext cx="825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300">
                <a:latin typeface="Arial" pitchFamily="34" charset="0"/>
              </a:rPr>
              <a:t>v</a:t>
            </a:r>
            <a:endParaRPr lang="en-US"/>
          </a:p>
        </p:txBody>
      </p:sp>
      <p:sp>
        <p:nvSpPr>
          <p:cNvPr id="4157" name="Rectangle 61"/>
          <p:cNvSpPr>
            <a:spLocks noChangeArrowheads="1"/>
          </p:cNvSpPr>
          <p:nvPr/>
        </p:nvSpPr>
        <p:spPr bwMode="auto">
          <a:xfrm rot="1740000">
            <a:off x="5564188" y="564832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300">
                <a:latin typeface="Arial" pitchFamily="34" charset="0"/>
              </a:rPr>
              <a:t>e</a:t>
            </a:r>
            <a:endParaRPr lang="en-US"/>
          </a:p>
        </p:txBody>
      </p:sp>
      <p:sp>
        <p:nvSpPr>
          <p:cNvPr id="4158" name="Rectangle 62"/>
          <p:cNvSpPr>
            <a:spLocks noChangeArrowheads="1"/>
          </p:cNvSpPr>
          <p:nvPr/>
        </p:nvSpPr>
        <p:spPr bwMode="auto">
          <a:xfrm rot="600000">
            <a:off x="5689600" y="5707063"/>
            <a:ext cx="555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300">
                <a:latin typeface="Arial" pitchFamily="34" charset="0"/>
              </a:rPr>
              <a:t>r</a:t>
            </a:r>
            <a:endParaRPr lang="en-US"/>
          </a:p>
        </p:txBody>
      </p:sp>
      <p:sp>
        <p:nvSpPr>
          <p:cNvPr id="4159" name="Rectangle 63"/>
          <p:cNvSpPr>
            <a:spLocks noChangeArrowheads="1"/>
          </p:cNvSpPr>
          <p:nvPr/>
        </p:nvSpPr>
        <p:spPr bwMode="auto">
          <a:xfrm>
            <a:off x="3825875" y="4611688"/>
            <a:ext cx="508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500">
                <a:latin typeface="Arial" pitchFamily="34" charset="0"/>
              </a:rPr>
              <a:t>Sutter</a:t>
            </a:r>
            <a:endParaRPr lang="en-US" sz="3200"/>
          </a:p>
        </p:txBody>
      </p:sp>
      <p:sp>
        <p:nvSpPr>
          <p:cNvPr id="4161" name="Oval 65"/>
          <p:cNvSpPr>
            <a:spLocks noChangeArrowheads="1"/>
          </p:cNvSpPr>
          <p:nvPr/>
        </p:nvSpPr>
        <p:spPr bwMode="auto">
          <a:xfrm>
            <a:off x="2209800" y="3505200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63" name="Text Box 67"/>
          <p:cNvSpPr txBox="1">
            <a:spLocks noChangeArrowheads="1"/>
          </p:cNvSpPr>
          <p:nvPr/>
        </p:nvSpPr>
        <p:spPr bwMode="auto">
          <a:xfrm>
            <a:off x="6257925" y="3259138"/>
            <a:ext cx="220662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River Stations</a:t>
            </a:r>
          </a:p>
        </p:txBody>
      </p:sp>
      <p:sp>
        <p:nvSpPr>
          <p:cNvPr id="4164" name="Line 68"/>
          <p:cNvSpPr>
            <a:spLocks noChangeShapeType="1"/>
          </p:cNvSpPr>
          <p:nvPr/>
        </p:nvSpPr>
        <p:spPr bwMode="auto">
          <a:xfrm flipH="1" flipV="1">
            <a:off x="5678488" y="3260725"/>
            <a:ext cx="328612" cy="195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65" name="Line 69"/>
          <p:cNvSpPr>
            <a:spLocks noChangeShapeType="1"/>
          </p:cNvSpPr>
          <p:nvPr/>
        </p:nvSpPr>
        <p:spPr bwMode="auto">
          <a:xfrm flipH="1" flipV="1">
            <a:off x="6972300" y="2038350"/>
            <a:ext cx="158750" cy="1196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66" name="Line 70"/>
          <p:cNvSpPr>
            <a:spLocks noChangeShapeType="1"/>
          </p:cNvSpPr>
          <p:nvPr/>
        </p:nvSpPr>
        <p:spPr bwMode="auto">
          <a:xfrm>
            <a:off x="6313488" y="3711575"/>
            <a:ext cx="2051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67" name="Text Box 71"/>
          <p:cNvSpPr txBox="1">
            <a:spLocks noChangeArrowheads="1"/>
          </p:cNvSpPr>
          <p:nvPr/>
        </p:nvSpPr>
        <p:spPr bwMode="auto">
          <a:xfrm>
            <a:off x="6294438" y="3802063"/>
            <a:ext cx="2681287" cy="8223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r>
              <a:rPr lang="en-US" sz="2400"/>
              <a:t>Numeric labels increase upstream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3" grpId="0" autoUpdateAnimBg="0"/>
    </p:bldLst>
  </p:timing>
</p:sld>
</file>

<file path=ppt/theme/theme1.xml><?xml version="1.0" encoding="utf-8"?>
<a:theme xmlns:a="http://schemas.openxmlformats.org/drawingml/2006/main" name="teaching">
  <a:themeElements>
    <a:clrScheme name="teaching 7">
      <a:dk1>
        <a:srgbClr val="663300"/>
      </a:dk1>
      <a:lt1>
        <a:srgbClr val="FFFFFF"/>
      </a:lt1>
      <a:dk2>
        <a:srgbClr val="003A1A"/>
      </a:dk2>
      <a:lt2>
        <a:srgbClr val="000000"/>
      </a:lt2>
      <a:accent1>
        <a:srgbClr val="F14343"/>
      </a:accent1>
      <a:accent2>
        <a:srgbClr val="FBA305"/>
      </a:accent2>
      <a:accent3>
        <a:srgbClr val="FFFFFF"/>
      </a:accent3>
      <a:accent4>
        <a:srgbClr val="562A00"/>
      </a:accent4>
      <a:accent5>
        <a:srgbClr val="F7B0B0"/>
      </a:accent5>
      <a:accent6>
        <a:srgbClr val="E39304"/>
      </a:accent6>
      <a:hlink>
        <a:srgbClr val="7E69FF"/>
      </a:hlink>
      <a:folHlink>
        <a:srgbClr val="AC0000"/>
      </a:folHlink>
    </a:clrScheme>
    <a:fontScheme name="teaching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eaching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AEAEAE"/>
        </a:accent6>
        <a:hlink>
          <a:srgbClr val="EAEAEA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2">
        <a:dk1>
          <a:srgbClr val="000000"/>
        </a:dk1>
        <a:lt1>
          <a:srgbClr val="FFFFFF"/>
        </a:lt1>
        <a:dk2>
          <a:srgbClr val="003225"/>
        </a:dk2>
        <a:lt2>
          <a:srgbClr val="85FFBC"/>
        </a:lt2>
        <a:accent1>
          <a:srgbClr val="FA3A57"/>
        </a:accent1>
        <a:accent2>
          <a:srgbClr val="FBA305"/>
        </a:accent2>
        <a:accent3>
          <a:srgbClr val="AAADAC"/>
        </a:accent3>
        <a:accent4>
          <a:srgbClr val="DADADA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ing 3">
        <a:dk1>
          <a:srgbClr val="000000"/>
        </a:dk1>
        <a:lt1>
          <a:srgbClr val="FFFFFF"/>
        </a:lt1>
        <a:dk2>
          <a:srgbClr val="000044"/>
        </a:dk2>
        <a:lt2>
          <a:srgbClr val="FBBFF4"/>
        </a:lt2>
        <a:accent1>
          <a:srgbClr val="BC3C48"/>
        </a:accent1>
        <a:accent2>
          <a:srgbClr val="FF00FF"/>
        </a:accent2>
        <a:accent3>
          <a:srgbClr val="AAAAB0"/>
        </a:accent3>
        <a:accent4>
          <a:srgbClr val="DADADA"/>
        </a:accent4>
        <a:accent5>
          <a:srgbClr val="DAAFB1"/>
        </a:accent5>
        <a:accent6>
          <a:srgbClr val="E700E7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ing 4">
        <a:dk1>
          <a:srgbClr val="000000"/>
        </a:dk1>
        <a:lt1>
          <a:srgbClr val="F8F8F8"/>
        </a:lt1>
        <a:dk2>
          <a:srgbClr val="2A002A"/>
        </a:dk2>
        <a:lt2>
          <a:srgbClr val="FFC9FF"/>
        </a:lt2>
        <a:accent1>
          <a:srgbClr val="CB9661"/>
        </a:accent1>
        <a:accent2>
          <a:srgbClr val="90F4B8"/>
        </a:accent2>
        <a:accent3>
          <a:srgbClr val="ACAAAC"/>
        </a:accent3>
        <a:accent4>
          <a:srgbClr val="D4D4D4"/>
        </a:accent4>
        <a:accent5>
          <a:srgbClr val="E2C9B7"/>
        </a:accent5>
        <a:accent6>
          <a:srgbClr val="82DDA6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ing 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5F5F5F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737373"/>
        </a:accent6>
        <a:hlink>
          <a:srgbClr val="B2B2B2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6">
        <a:dk1>
          <a:srgbClr val="663300"/>
        </a:dk1>
        <a:lt1>
          <a:srgbClr val="FFFFFF"/>
        </a:lt1>
        <a:dk2>
          <a:srgbClr val="85FFBC"/>
        </a:dk2>
        <a:lt2>
          <a:srgbClr val="000000"/>
        </a:lt2>
        <a:accent1>
          <a:srgbClr val="FA3A57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7">
        <a:dk1>
          <a:srgbClr val="663300"/>
        </a:dk1>
        <a:lt1>
          <a:srgbClr val="FFFFFF"/>
        </a:lt1>
        <a:dk2>
          <a:srgbClr val="003A1A"/>
        </a:dk2>
        <a:lt2>
          <a:srgbClr val="000000"/>
        </a:lt2>
        <a:accent1>
          <a:srgbClr val="F14343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7B0B0"/>
        </a:accent5>
        <a:accent6>
          <a:srgbClr val="E39304"/>
        </a:accent6>
        <a:hlink>
          <a:srgbClr val="7E69FF"/>
        </a:hlink>
        <a:folHlink>
          <a:srgbClr val="A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6576</TotalTime>
  <Words>792</Words>
  <Application>Microsoft Office PowerPoint</Application>
  <PresentationFormat>On-screen Show (4:3)</PresentationFormat>
  <Paragraphs>220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Times New Roman</vt:lpstr>
      <vt:lpstr>Wingdings</vt:lpstr>
      <vt:lpstr>Arial</vt:lpstr>
      <vt:lpstr>MT Extra</vt:lpstr>
      <vt:lpstr>Book Antiqua</vt:lpstr>
      <vt:lpstr>teaching</vt:lpstr>
      <vt:lpstr>Microsoft Photo Editor 3.0 Photo</vt:lpstr>
      <vt:lpstr>Microsoft Equation 3.0</vt:lpstr>
      <vt:lpstr>HEC-RAS</vt:lpstr>
      <vt:lpstr>Software for Steady-State Water Surface Profiles</vt:lpstr>
      <vt:lpstr>Hydraulic Analysis Components</vt:lpstr>
      <vt:lpstr>Steady Flow Water Surface Profiles</vt:lpstr>
      <vt:lpstr>Computational Procedure</vt:lpstr>
      <vt:lpstr>Computational Procedure (1)</vt:lpstr>
      <vt:lpstr>Computational Procedure (2)</vt:lpstr>
      <vt:lpstr>Data Requirements</vt:lpstr>
      <vt:lpstr>River Reach</vt:lpstr>
      <vt:lpstr>Cross Section Data</vt:lpstr>
      <vt:lpstr>Channel Cross Section</vt:lpstr>
      <vt:lpstr>Channel Section Interpolation</vt:lpstr>
      <vt:lpstr>Inline Weir Station Elevation Editor</vt:lpstr>
      <vt:lpstr>Boundary Conditions</vt:lpstr>
      <vt:lpstr>Program Structure</vt:lpstr>
      <vt:lpstr>Change from Mild to Steep Slope</vt:lpstr>
      <vt:lpstr>Mild slope behind Obstruction</vt:lpstr>
      <vt:lpstr>Additional Capabilities</vt:lpstr>
      <vt:lpstr>HEC-RAS Summary</vt:lpstr>
      <vt:lpstr>Wee Stinky Creek Problems</vt:lpstr>
      <vt:lpstr>Wee Stinky Creek Solutions</vt:lpstr>
      <vt:lpstr>Wee Stinky Design</vt:lpstr>
      <vt:lpstr>Water Surface Profiles</vt:lpstr>
      <vt:lpstr>Broad-crested Weir</vt:lpstr>
      <vt:lpstr>Boundary Condition Editor</vt:lpstr>
    </vt:vector>
  </TitlesOfParts>
  <Company>Cornell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Monroe L. Weber-Shirk</dc:creator>
  <cp:lastModifiedBy>mw24</cp:lastModifiedBy>
  <cp:revision>43</cp:revision>
  <cp:lastPrinted>1999-04-26T20:04:32Z</cp:lastPrinted>
  <dcterms:created xsi:type="dcterms:W3CDTF">1998-04-15T16:28:48Z</dcterms:created>
  <dcterms:modified xsi:type="dcterms:W3CDTF">2012-12-18T18:36:35Z</dcterms:modified>
</cp:coreProperties>
</file>