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9" r:id="rId1"/>
  </p:sldMasterIdLst>
  <p:notesMasterIdLst>
    <p:notesMasterId r:id="rId46"/>
  </p:notesMasterIdLst>
  <p:handoutMasterIdLst>
    <p:handoutMasterId r:id="rId47"/>
  </p:handoutMasterIdLst>
  <p:sldIdLst>
    <p:sldId id="282" r:id="rId2"/>
    <p:sldId id="299" r:id="rId3"/>
    <p:sldId id="295" r:id="rId4"/>
    <p:sldId id="257" r:id="rId5"/>
    <p:sldId id="258" r:id="rId6"/>
    <p:sldId id="259" r:id="rId7"/>
    <p:sldId id="260" r:id="rId8"/>
    <p:sldId id="267" r:id="rId9"/>
    <p:sldId id="269" r:id="rId10"/>
    <p:sldId id="270" r:id="rId11"/>
    <p:sldId id="271" r:id="rId12"/>
    <p:sldId id="272" r:id="rId13"/>
    <p:sldId id="273" r:id="rId14"/>
    <p:sldId id="303" r:id="rId15"/>
    <p:sldId id="296" r:id="rId16"/>
    <p:sldId id="289" r:id="rId17"/>
    <p:sldId id="261" r:id="rId18"/>
    <p:sldId id="262" r:id="rId19"/>
    <p:sldId id="263" r:id="rId20"/>
    <p:sldId id="264" r:id="rId21"/>
    <p:sldId id="297" r:id="rId22"/>
    <p:sldId id="298" r:id="rId23"/>
    <p:sldId id="265" r:id="rId24"/>
    <p:sldId id="266" r:id="rId25"/>
    <p:sldId id="284" r:id="rId26"/>
    <p:sldId id="300" r:id="rId27"/>
    <p:sldId id="304" r:id="rId28"/>
    <p:sldId id="301" r:id="rId29"/>
    <p:sldId id="302" r:id="rId30"/>
    <p:sldId id="274" r:id="rId31"/>
    <p:sldId id="275" r:id="rId32"/>
    <p:sldId id="276" r:id="rId33"/>
    <p:sldId id="277" r:id="rId34"/>
    <p:sldId id="278" r:id="rId35"/>
    <p:sldId id="290" r:id="rId36"/>
    <p:sldId id="279" r:id="rId37"/>
    <p:sldId id="281" r:id="rId38"/>
    <p:sldId id="280" r:id="rId39"/>
    <p:sldId id="293" r:id="rId40"/>
    <p:sldId id="294" r:id="rId41"/>
    <p:sldId id="285" r:id="rId42"/>
    <p:sldId id="286" r:id="rId43"/>
    <p:sldId id="287" r:id="rId44"/>
    <p:sldId id="283" r:id="rId45"/>
  </p:sldIdLst>
  <p:sldSz cx="9144000" cy="6858000" type="letter"/>
  <p:notesSz cx="6858000" cy="9144000"/>
  <p:embeddedFontLst>
    <p:embeddedFont>
      <p:font typeface="Monotype Sorts" pitchFamily="2" charset="2"/>
      <p:regular r:id="rId48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ADEFE429-D8BF-4D7E-88EE-1C87548FB48B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3400" y="8648700"/>
            <a:ext cx="28575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CEE 332: Hydraulic Engineering</a:t>
            </a:r>
          </a:p>
          <a:p>
            <a:r>
              <a:rPr lang="en-US" sz="1200"/>
              <a:t>Monroe Weber-Shirk    </a:t>
            </a:r>
            <a:fld id="{08063930-B4CF-461D-8A9D-5C9DEA5A0B06}" type="datetime4">
              <a:rPr lang="en-US" sz="1200"/>
              <a:pPr/>
              <a:t>December 18, 2012</a:t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786438"/>
            <a:ext cx="2646363" cy="12271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B542892D-518E-45B0-847A-21A4D0CB5C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F9B72-CE69-44DD-BF8C-C5ED11593E2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90D6E-44AE-4918-A58C-2173AB83BAF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D0169E4-C4F2-4F07-BDC7-A1C985D787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9099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89102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C335B-3D04-4A4F-9F28-CF77A2AAE6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C93AE-B9CA-4560-8B42-6AFD05D31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3088E-119E-4181-9B6E-95BC9919A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ADDE4-96D4-4E87-9D60-422F5F011F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ACA98-90E8-4BDE-8B78-1DD2D1FD37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93DD6-6FBC-4D93-BC16-C55A9A9360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3664B-A0D8-4B38-BEE9-24C333E0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F054-7F8F-4D3E-ADA6-AEF4BD162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36C8D-4719-4E64-A8CF-47DAF97171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ED27D-EDAD-4C3C-86BD-B0AA7E210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9DA28888-E653-4BA3-8BBF-AA05260D12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da.gov/stream_restoration/" TargetMode="External"/><Relationship Id="rId2" Type="http://schemas.openxmlformats.org/officeDocument/2006/relationships/hyperlink" Target="http://www.hec.usace.army.mil/software/hec-ras/documents/hydref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 cstate="print"/>
          <a:srcRect r="1587"/>
          <a:stretch>
            <a:fillRect/>
          </a:stretch>
        </p:blipFill>
        <p:spPr bwMode="auto">
          <a:xfrm>
            <a:off x="450850" y="269875"/>
            <a:ext cx="3676650" cy="2738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 r="3575"/>
          <a:stretch>
            <a:fillRect/>
          </a:stretch>
        </p:blipFill>
        <p:spPr bwMode="auto">
          <a:xfrm>
            <a:off x="4699000" y="269875"/>
            <a:ext cx="3951288" cy="269398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154238"/>
            <a:ext cx="5078413" cy="3854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z="6000"/>
              <a:t>Channel Design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2944813"/>
            <a:ext cx="6400800" cy="1752600"/>
          </a:xfrm>
        </p:spPr>
        <p:txBody>
          <a:bodyPr/>
          <a:lstStyle/>
          <a:p>
            <a:pPr algn="l"/>
            <a:r>
              <a:rPr lang="en-US"/>
              <a:t>River Engineering</a:t>
            </a:r>
          </a:p>
          <a:p>
            <a:pPr algn="l"/>
            <a:r>
              <a:rPr lang="en-US"/>
              <a:t>Stream Restoration</a:t>
            </a:r>
          </a:p>
          <a:p>
            <a:pPr algn="l"/>
            <a:r>
              <a:rPr lang="en-US"/>
              <a:t>Canals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Suspended Sediment</a:t>
            </a:r>
            <a:br>
              <a:rPr lang="en-US"/>
            </a:br>
            <a:r>
              <a:rPr lang="en-US"/>
              <a:t>Concentration Profile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82738" y="1771650"/>
            <a:ext cx="50244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at steady state we have:</a:t>
            </a:r>
          </a:p>
          <a:p>
            <a:r>
              <a:rPr lang="en-US" sz="2400"/>
              <a:t>upward transport = downward transport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706938" y="5005388"/>
            <a:ext cx="29860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Result after integration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17688" y="3519488"/>
            <a:ext cx="44291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boundary condition: c = c</a:t>
            </a:r>
            <a:r>
              <a:rPr lang="en-US" sz="2400" baseline="-25000"/>
              <a:t>a</a:t>
            </a:r>
            <a:r>
              <a:rPr lang="en-US" sz="2400"/>
              <a:t> @ z = a</a:t>
            </a:r>
          </a:p>
          <a:p>
            <a:r>
              <a:rPr lang="en-US" sz="2400"/>
              <a:t>by convention: a = 0.05h</a:t>
            </a:r>
          </a:p>
        </p:txBody>
      </p:sp>
      <p:graphicFrame>
        <p:nvGraphicFramePr>
          <p:cNvPr id="2048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3438" y="4381500"/>
          <a:ext cx="3625850" cy="1635125"/>
        </p:xfrm>
        <a:graphic>
          <a:graphicData uri="http://schemas.openxmlformats.org/presentationml/2006/ole">
            <p:oleObj spid="_x0000_s20487" name="Equation" r:id="rId3" imgW="2234880" imgH="1015920" progId="Equation.DSMT4">
              <p:embed/>
            </p:oleObj>
          </a:graphicData>
        </a:graphic>
      </p:graphicFrame>
      <p:graphicFrame>
        <p:nvGraphicFramePr>
          <p:cNvPr id="2048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73438" y="2689225"/>
          <a:ext cx="1470025" cy="768350"/>
        </p:xfrm>
        <a:graphic>
          <a:graphicData uri="http://schemas.openxmlformats.org/presentationml/2006/ole">
            <p:oleObj spid="_x0000_s20488" name="Equation" r:id="rId4" imgW="1485720" imgH="787320" progId="Equation.3">
              <p:embed/>
            </p:oleObj>
          </a:graphicData>
        </a:graphic>
      </p:graphicFrame>
      <p:graphicFrame>
        <p:nvGraphicFramePr>
          <p:cNvPr id="2048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21413" y="2662238"/>
          <a:ext cx="2139950" cy="757237"/>
        </p:xfrm>
        <a:graphic>
          <a:graphicData uri="http://schemas.openxmlformats.org/presentationml/2006/ole">
            <p:oleObj spid="_x0000_s20489" name="Equation" r:id="rId5" imgW="2158920" imgH="774360" progId="Equation.DSMT4">
              <p:embed/>
            </p:oleObj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167313" y="2805113"/>
            <a:ext cx="9255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where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791075" y="4337050"/>
            <a:ext cx="29464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sedimentation velocity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848225" y="4749800"/>
            <a:ext cx="3063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4325938" y="4481513"/>
            <a:ext cx="363537" cy="96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Freeform 14"/>
          <p:cNvSpPr>
            <a:spLocks/>
          </p:cNvSpPr>
          <p:nvPr/>
        </p:nvSpPr>
        <p:spPr bwMode="auto">
          <a:xfrm>
            <a:off x="4573588" y="3198813"/>
            <a:ext cx="2606675" cy="1246187"/>
          </a:xfrm>
          <a:custGeom>
            <a:avLst/>
            <a:gdLst/>
            <a:ahLst/>
            <a:cxnLst>
              <a:cxn ang="0">
                <a:pos x="1480" y="785"/>
              </a:cxn>
              <a:cxn ang="0">
                <a:pos x="1434" y="123"/>
              </a:cxn>
              <a:cxn ang="0">
                <a:pos x="234" y="154"/>
              </a:cxn>
              <a:cxn ang="0">
                <a:pos x="27" y="0"/>
              </a:cxn>
            </a:cxnLst>
            <a:rect l="0" t="0" r="r" b="b"/>
            <a:pathLst>
              <a:path w="1642" h="785">
                <a:moveTo>
                  <a:pt x="1480" y="785"/>
                </a:moveTo>
                <a:cubicBezTo>
                  <a:pt x="1561" y="506"/>
                  <a:pt x="1642" y="228"/>
                  <a:pt x="1434" y="123"/>
                </a:cubicBezTo>
                <a:cubicBezTo>
                  <a:pt x="1226" y="18"/>
                  <a:pt x="468" y="174"/>
                  <a:pt x="234" y="154"/>
                </a:cubicBezTo>
                <a:cubicBezTo>
                  <a:pt x="0" y="134"/>
                  <a:pt x="13" y="67"/>
                  <a:pt x="27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Suspended Sediment Equilibrium Profile</a:t>
            </a: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1263650" y="2173288"/>
            <a:ext cx="2592388" cy="4014787"/>
          </a:xfrm>
          <a:custGeom>
            <a:avLst/>
            <a:gdLst/>
            <a:ahLst/>
            <a:cxnLst>
              <a:cxn ang="0">
                <a:pos x="0" y="2528"/>
              </a:cxn>
              <a:cxn ang="0">
                <a:pos x="0" y="0"/>
              </a:cxn>
              <a:cxn ang="0">
                <a:pos x="1632" y="0"/>
              </a:cxn>
              <a:cxn ang="0">
                <a:pos x="1632" y="2528"/>
              </a:cxn>
              <a:cxn ang="0">
                <a:pos x="0" y="2528"/>
              </a:cxn>
            </a:cxnLst>
            <a:rect l="0" t="0" r="r" b="b"/>
            <a:pathLst>
              <a:path w="1633" h="2529">
                <a:moveTo>
                  <a:pt x="0" y="2528"/>
                </a:moveTo>
                <a:lnTo>
                  <a:pt x="0" y="0"/>
                </a:lnTo>
                <a:lnTo>
                  <a:pt x="1632" y="0"/>
                </a:lnTo>
                <a:lnTo>
                  <a:pt x="1632" y="2528"/>
                </a:lnTo>
                <a:lnTo>
                  <a:pt x="0" y="252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270000" y="6180138"/>
            <a:ext cx="257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1270000" y="6142038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1917700" y="614203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2565400" y="614203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3213100" y="614203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3860800" y="6142038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1270000" y="2166938"/>
            <a:ext cx="0" cy="402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H="1" flipV="1">
            <a:off x="1219200" y="6184900"/>
            <a:ext cx="952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1225550" y="538638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1225550" y="458628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1225550" y="377348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225550" y="297338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1225550" y="2173288"/>
            <a:ext cx="8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Freeform 17"/>
          <p:cNvSpPr>
            <a:spLocks/>
          </p:cNvSpPr>
          <p:nvPr/>
        </p:nvSpPr>
        <p:spPr bwMode="auto">
          <a:xfrm>
            <a:off x="1295400" y="2146300"/>
            <a:ext cx="2592388" cy="3811588"/>
          </a:xfrm>
          <a:custGeom>
            <a:avLst/>
            <a:gdLst/>
            <a:ahLst/>
            <a:cxnLst>
              <a:cxn ang="0">
                <a:pos x="1440" y="2392"/>
              </a:cxn>
              <a:cxn ang="0">
                <a:pos x="1208" y="2368"/>
              </a:cxn>
              <a:cxn ang="0">
                <a:pos x="992" y="2344"/>
              </a:cxn>
              <a:cxn ang="0">
                <a:pos x="808" y="2320"/>
              </a:cxn>
              <a:cxn ang="0">
                <a:pos x="640" y="2272"/>
              </a:cxn>
              <a:cxn ang="0">
                <a:pos x="496" y="2224"/>
              </a:cxn>
              <a:cxn ang="0">
                <a:pos x="400" y="2176"/>
              </a:cxn>
              <a:cxn ang="0">
                <a:pos x="328" y="2120"/>
              </a:cxn>
              <a:cxn ang="0">
                <a:pos x="256" y="2048"/>
              </a:cxn>
              <a:cxn ang="0">
                <a:pos x="216" y="2000"/>
              </a:cxn>
              <a:cxn ang="0">
                <a:pos x="184" y="1944"/>
              </a:cxn>
              <a:cxn ang="0">
                <a:pos x="152" y="1872"/>
              </a:cxn>
              <a:cxn ang="0">
                <a:pos x="128" y="1808"/>
              </a:cxn>
              <a:cxn ang="0">
                <a:pos x="112" y="1744"/>
              </a:cxn>
              <a:cxn ang="0">
                <a:pos x="96" y="1672"/>
              </a:cxn>
              <a:cxn ang="0">
                <a:pos x="88" y="1616"/>
              </a:cxn>
              <a:cxn ang="0">
                <a:pos x="72" y="1544"/>
              </a:cxn>
              <a:cxn ang="0">
                <a:pos x="64" y="1488"/>
              </a:cxn>
              <a:cxn ang="0">
                <a:pos x="56" y="1440"/>
              </a:cxn>
              <a:cxn ang="0">
                <a:pos x="48" y="1384"/>
              </a:cxn>
              <a:cxn ang="0">
                <a:pos x="48" y="1336"/>
              </a:cxn>
              <a:cxn ang="0">
                <a:pos x="40" y="1288"/>
              </a:cxn>
              <a:cxn ang="0">
                <a:pos x="40" y="1216"/>
              </a:cxn>
              <a:cxn ang="0">
                <a:pos x="32" y="1176"/>
              </a:cxn>
              <a:cxn ang="0">
                <a:pos x="32" y="1112"/>
              </a:cxn>
              <a:cxn ang="0">
                <a:pos x="24" y="1064"/>
              </a:cxn>
              <a:cxn ang="0">
                <a:pos x="24" y="1008"/>
              </a:cxn>
              <a:cxn ang="0">
                <a:pos x="24" y="936"/>
              </a:cxn>
              <a:cxn ang="0">
                <a:pos x="16" y="888"/>
              </a:cxn>
              <a:cxn ang="0">
                <a:pos x="16" y="832"/>
              </a:cxn>
              <a:cxn ang="0">
                <a:pos x="16" y="760"/>
              </a:cxn>
              <a:cxn ang="0">
                <a:pos x="16" y="704"/>
              </a:cxn>
              <a:cxn ang="0">
                <a:pos x="8" y="656"/>
              </a:cxn>
              <a:cxn ang="0">
                <a:pos x="8" y="584"/>
              </a:cxn>
              <a:cxn ang="0">
                <a:pos x="8" y="528"/>
              </a:cxn>
              <a:cxn ang="0">
                <a:pos x="8" y="456"/>
              </a:cxn>
              <a:cxn ang="0">
                <a:pos x="8" y="392"/>
              </a:cxn>
              <a:cxn ang="0">
                <a:pos x="0" y="344"/>
              </a:cxn>
              <a:cxn ang="0">
                <a:pos x="0" y="280"/>
              </a:cxn>
              <a:cxn ang="0">
                <a:pos x="0" y="224"/>
              </a:cxn>
              <a:cxn ang="0">
                <a:pos x="0" y="152"/>
              </a:cxn>
              <a:cxn ang="0">
                <a:pos x="0" y="88"/>
              </a:cxn>
              <a:cxn ang="0">
                <a:pos x="0" y="24"/>
              </a:cxn>
            </a:cxnLst>
            <a:rect l="0" t="0" r="r" b="b"/>
            <a:pathLst>
              <a:path w="1633" h="2401">
                <a:moveTo>
                  <a:pt x="1632" y="2400"/>
                </a:moveTo>
                <a:lnTo>
                  <a:pt x="1528" y="2392"/>
                </a:lnTo>
                <a:lnTo>
                  <a:pt x="1440" y="2392"/>
                </a:lnTo>
                <a:lnTo>
                  <a:pt x="1352" y="2384"/>
                </a:lnTo>
                <a:lnTo>
                  <a:pt x="1280" y="2376"/>
                </a:lnTo>
                <a:lnTo>
                  <a:pt x="1208" y="2368"/>
                </a:lnTo>
                <a:lnTo>
                  <a:pt x="1152" y="2368"/>
                </a:lnTo>
                <a:lnTo>
                  <a:pt x="1040" y="2352"/>
                </a:lnTo>
                <a:lnTo>
                  <a:pt x="992" y="2344"/>
                </a:lnTo>
                <a:lnTo>
                  <a:pt x="952" y="2344"/>
                </a:lnTo>
                <a:lnTo>
                  <a:pt x="872" y="2328"/>
                </a:lnTo>
                <a:lnTo>
                  <a:pt x="808" y="2320"/>
                </a:lnTo>
                <a:lnTo>
                  <a:pt x="744" y="2304"/>
                </a:lnTo>
                <a:lnTo>
                  <a:pt x="688" y="2288"/>
                </a:lnTo>
                <a:lnTo>
                  <a:pt x="640" y="2272"/>
                </a:lnTo>
                <a:lnTo>
                  <a:pt x="600" y="2256"/>
                </a:lnTo>
                <a:lnTo>
                  <a:pt x="560" y="2248"/>
                </a:lnTo>
                <a:lnTo>
                  <a:pt x="496" y="2224"/>
                </a:lnTo>
                <a:lnTo>
                  <a:pt x="440" y="2200"/>
                </a:lnTo>
                <a:lnTo>
                  <a:pt x="416" y="2192"/>
                </a:lnTo>
                <a:lnTo>
                  <a:pt x="400" y="2176"/>
                </a:lnTo>
                <a:lnTo>
                  <a:pt x="360" y="2152"/>
                </a:lnTo>
                <a:lnTo>
                  <a:pt x="344" y="2136"/>
                </a:lnTo>
                <a:lnTo>
                  <a:pt x="328" y="2120"/>
                </a:lnTo>
                <a:lnTo>
                  <a:pt x="296" y="2096"/>
                </a:lnTo>
                <a:lnTo>
                  <a:pt x="272" y="2072"/>
                </a:lnTo>
                <a:lnTo>
                  <a:pt x="256" y="2048"/>
                </a:lnTo>
                <a:lnTo>
                  <a:pt x="240" y="2040"/>
                </a:lnTo>
                <a:lnTo>
                  <a:pt x="232" y="2024"/>
                </a:lnTo>
                <a:lnTo>
                  <a:pt x="216" y="2000"/>
                </a:lnTo>
                <a:lnTo>
                  <a:pt x="208" y="1984"/>
                </a:lnTo>
                <a:lnTo>
                  <a:pt x="200" y="1968"/>
                </a:lnTo>
                <a:lnTo>
                  <a:pt x="184" y="1944"/>
                </a:lnTo>
                <a:lnTo>
                  <a:pt x="176" y="1920"/>
                </a:lnTo>
                <a:lnTo>
                  <a:pt x="160" y="1896"/>
                </a:lnTo>
                <a:lnTo>
                  <a:pt x="152" y="1872"/>
                </a:lnTo>
                <a:lnTo>
                  <a:pt x="144" y="1848"/>
                </a:lnTo>
                <a:lnTo>
                  <a:pt x="136" y="1824"/>
                </a:lnTo>
                <a:lnTo>
                  <a:pt x="128" y="1808"/>
                </a:lnTo>
                <a:lnTo>
                  <a:pt x="128" y="1792"/>
                </a:lnTo>
                <a:lnTo>
                  <a:pt x="120" y="1768"/>
                </a:lnTo>
                <a:lnTo>
                  <a:pt x="112" y="1744"/>
                </a:lnTo>
                <a:lnTo>
                  <a:pt x="104" y="1720"/>
                </a:lnTo>
                <a:lnTo>
                  <a:pt x="96" y="1696"/>
                </a:lnTo>
                <a:lnTo>
                  <a:pt x="96" y="1672"/>
                </a:lnTo>
                <a:lnTo>
                  <a:pt x="88" y="1656"/>
                </a:lnTo>
                <a:lnTo>
                  <a:pt x="88" y="1640"/>
                </a:lnTo>
                <a:lnTo>
                  <a:pt x="88" y="1616"/>
                </a:lnTo>
                <a:lnTo>
                  <a:pt x="80" y="1592"/>
                </a:lnTo>
                <a:lnTo>
                  <a:pt x="72" y="1568"/>
                </a:lnTo>
                <a:lnTo>
                  <a:pt x="72" y="1544"/>
                </a:lnTo>
                <a:lnTo>
                  <a:pt x="72" y="1520"/>
                </a:lnTo>
                <a:lnTo>
                  <a:pt x="64" y="1504"/>
                </a:lnTo>
                <a:lnTo>
                  <a:pt x="64" y="1488"/>
                </a:lnTo>
                <a:lnTo>
                  <a:pt x="64" y="1464"/>
                </a:lnTo>
                <a:lnTo>
                  <a:pt x="56" y="1456"/>
                </a:lnTo>
                <a:lnTo>
                  <a:pt x="56" y="1440"/>
                </a:lnTo>
                <a:lnTo>
                  <a:pt x="56" y="1416"/>
                </a:lnTo>
                <a:lnTo>
                  <a:pt x="56" y="1392"/>
                </a:lnTo>
                <a:lnTo>
                  <a:pt x="48" y="1384"/>
                </a:lnTo>
                <a:lnTo>
                  <a:pt x="48" y="1368"/>
                </a:lnTo>
                <a:lnTo>
                  <a:pt x="48" y="1352"/>
                </a:lnTo>
                <a:lnTo>
                  <a:pt x="48" y="1336"/>
                </a:lnTo>
                <a:lnTo>
                  <a:pt x="48" y="1312"/>
                </a:lnTo>
                <a:lnTo>
                  <a:pt x="40" y="1304"/>
                </a:lnTo>
                <a:lnTo>
                  <a:pt x="40" y="1288"/>
                </a:lnTo>
                <a:lnTo>
                  <a:pt x="40" y="1264"/>
                </a:lnTo>
                <a:lnTo>
                  <a:pt x="40" y="1240"/>
                </a:lnTo>
                <a:lnTo>
                  <a:pt x="40" y="1216"/>
                </a:lnTo>
                <a:lnTo>
                  <a:pt x="32" y="1208"/>
                </a:lnTo>
                <a:lnTo>
                  <a:pt x="32" y="1192"/>
                </a:lnTo>
                <a:lnTo>
                  <a:pt x="32" y="1176"/>
                </a:lnTo>
                <a:lnTo>
                  <a:pt x="32" y="1160"/>
                </a:lnTo>
                <a:lnTo>
                  <a:pt x="32" y="1136"/>
                </a:lnTo>
                <a:lnTo>
                  <a:pt x="32" y="1112"/>
                </a:lnTo>
                <a:lnTo>
                  <a:pt x="32" y="1088"/>
                </a:lnTo>
                <a:lnTo>
                  <a:pt x="24" y="1080"/>
                </a:lnTo>
                <a:lnTo>
                  <a:pt x="24" y="1064"/>
                </a:lnTo>
                <a:lnTo>
                  <a:pt x="24" y="1040"/>
                </a:lnTo>
                <a:lnTo>
                  <a:pt x="24" y="1024"/>
                </a:lnTo>
                <a:lnTo>
                  <a:pt x="24" y="1008"/>
                </a:lnTo>
                <a:lnTo>
                  <a:pt x="24" y="984"/>
                </a:lnTo>
                <a:lnTo>
                  <a:pt x="24" y="960"/>
                </a:lnTo>
                <a:lnTo>
                  <a:pt x="24" y="936"/>
                </a:lnTo>
                <a:lnTo>
                  <a:pt x="24" y="912"/>
                </a:lnTo>
                <a:lnTo>
                  <a:pt x="16" y="904"/>
                </a:lnTo>
                <a:lnTo>
                  <a:pt x="16" y="888"/>
                </a:lnTo>
                <a:lnTo>
                  <a:pt x="16" y="872"/>
                </a:lnTo>
                <a:lnTo>
                  <a:pt x="16" y="856"/>
                </a:lnTo>
                <a:lnTo>
                  <a:pt x="16" y="832"/>
                </a:lnTo>
                <a:lnTo>
                  <a:pt x="16" y="808"/>
                </a:lnTo>
                <a:lnTo>
                  <a:pt x="16" y="784"/>
                </a:lnTo>
                <a:lnTo>
                  <a:pt x="16" y="760"/>
                </a:lnTo>
                <a:lnTo>
                  <a:pt x="16" y="736"/>
                </a:lnTo>
                <a:lnTo>
                  <a:pt x="16" y="720"/>
                </a:lnTo>
                <a:lnTo>
                  <a:pt x="16" y="704"/>
                </a:lnTo>
                <a:lnTo>
                  <a:pt x="8" y="688"/>
                </a:lnTo>
                <a:lnTo>
                  <a:pt x="8" y="680"/>
                </a:lnTo>
                <a:lnTo>
                  <a:pt x="8" y="656"/>
                </a:lnTo>
                <a:lnTo>
                  <a:pt x="8" y="632"/>
                </a:lnTo>
                <a:lnTo>
                  <a:pt x="8" y="608"/>
                </a:lnTo>
                <a:lnTo>
                  <a:pt x="8" y="584"/>
                </a:lnTo>
                <a:lnTo>
                  <a:pt x="8" y="560"/>
                </a:lnTo>
                <a:lnTo>
                  <a:pt x="8" y="544"/>
                </a:lnTo>
                <a:lnTo>
                  <a:pt x="8" y="528"/>
                </a:lnTo>
                <a:lnTo>
                  <a:pt x="8" y="504"/>
                </a:lnTo>
                <a:lnTo>
                  <a:pt x="8" y="480"/>
                </a:lnTo>
                <a:lnTo>
                  <a:pt x="8" y="456"/>
                </a:lnTo>
                <a:lnTo>
                  <a:pt x="8" y="432"/>
                </a:lnTo>
                <a:lnTo>
                  <a:pt x="8" y="408"/>
                </a:lnTo>
                <a:lnTo>
                  <a:pt x="8" y="392"/>
                </a:lnTo>
                <a:lnTo>
                  <a:pt x="8" y="376"/>
                </a:lnTo>
                <a:lnTo>
                  <a:pt x="8" y="352"/>
                </a:lnTo>
                <a:lnTo>
                  <a:pt x="0" y="344"/>
                </a:lnTo>
                <a:lnTo>
                  <a:pt x="0" y="328"/>
                </a:lnTo>
                <a:lnTo>
                  <a:pt x="0" y="304"/>
                </a:lnTo>
                <a:lnTo>
                  <a:pt x="0" y="280"/>
                </a:lnTo>
                <a:lnTo>
                  <a:pt x="0" y="256"/>
                </a:lnTo>
                <a:lnTo>
                  <a:pt x="0" y="240"/>
                </a:lnTo>
                <a:lnTo>
                  <a:pt x="0" y="224"/>
                </a:lnTo>
                <a:lnTo>
                  <a:pt x="0" y="200"/>
                </a:lnTo>
                <a:lnTo>
                  <a:pt x="0" y="176"/>
                </a:lnTo>
                <a:lnTo>
                  <a:pt x="0" y="152"/>
                </a:lnTo>
                <a:lnTo>
                  <a:pt x="0" y="128"/>
                </a:lnTo>
                <a:lnTo>
                  <a:pt x="0" y="104"/>
                </a:lnTo>
                <a:lnTo>
                  <a:pt x="0" y="88"/>
                </a:lnTo>
                <a:lnTo>
                  <a:pt x="0" y="72"/>
                </a:lnTo>
                <a:lnTo>
                  <a:pt x="0" y="48"/>
                </a:lnTo>
                <a:lnTo>
                  <a:pt x="0" y="24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1263650" y="2173288"/>
            <a:ext cx="2605088" cy="3849687"/>
          </a:xfrm>
          <a:custGeom>
            <a:avLst/>
            <a:gdLst/>
            <a:ahLst/>
            <a:cxnLst>
              <a:cxn ang="0">
                <a:pos x="1624" y="2376"/>
              </a:cxn>
              <a:cxn ang="0">
                <a:pos x="1608" y="2304"/>
              </a:cxn>
              <a:cxn ang="0">
                <a:pos x="1600" y="2248"/>
              </a:cxn>
              <a:cxn ang="0">
                <a:pos x="1592" y="2200"/>
              </a:cxn>
              <a:cxn ang="0">
                <a:pos x="1584" y="2152"/>
              </a:cxn>
              <a:cxn ang="0">
                <a:pos x="1576" y="2104"/>
              </a:cxn>
              <a:cxn ang="0">
                <a:pos x="1576" y="2048"/>
              </a:cxn>
              <a:cxn ang="0">
                <a:pos x="1568" y="2000"/>
              </a:cxn>
              <a:cxn ang="0">
                <a:pos x="1560" y="1952"/>
              </a:cxn>
              <a:cxn ang="0">
                <a:pos x="1560" y="1896"/>
              </a:cxn>
              <a:cxn ang="0">
                <a:pos x="1552" y="1848"/>
              </a:cxn>
              <a:cxn ang="0">
                <a:pos x="1552" y="1792"/>
              </a:cxn>
              <a:cxn ang="0">
                <a:pos x="1544" y="1744"/>
              </a:cxn>
              <a:cxn ang="0">
                <a:pos x="1544" y="1672"/>
              </a:cxn>
              <a:cxn ang="0">
                <a:pos x="1536" y="1616"/>
              </a:cxn>
              <a:cxn ang="0">
                <a:pos x="1536" y="1544"/>
              </a:cxn>
              <a:cxn ang="0">
                <a:pos x="1528" y="1504"/>
              </a:cxn>
              <a:cxn ang="0">
                <a:pos x="1528" y="1440"/>
              </a:cxn>
              <a:cxn ang="0">
                <a:pos x="1520" y="1392"/>
              </a:cxn>
              <a:cxn ang="0">
                <a:pos x="1520" y="1336"/>
              </a:cxn>
              <a:cxn ang="0">
                <a:pos x="1520" y="1264"/>
              </a:cxn>
              <a:cxn ang="0">
                <a:pos x="1512" y="1216"/>
              </a:cxn>
              <a:cxn ang="0">
                <a:pos x="1512" y="1160"/>
              </a:cxn>
              <a:cxn ang="0">
                <a:pos x="1504" y="1112"/>
              </a:cxn>
              <a:cxn ang="0">
                <a:pos x="1504" y="1040"/>
              </a:cxn>
              <a:cxn ang="0">
                <a:pos x="1496" y="992"/>
              </a:cxn>
              <a:cxn ang="0">
                <a:pos x="1496" y="936"/>
              </a:cxn>
              <a:cxn ang="0">
                <a:pos x="1488" y="872"/>
              </a:cxn>
              <a:cxn ang="0">
                <a:pos x="1488" y="808"/>
              </a:cxn>
              <a:cxn ang="0">
                <a:pos x="1480" y="752"/>
              </a:cxn>
              <a:cxn ang="0">
                <a:pos x="1480" y="704"/>
              </a:cxn>
              <a:cxn ang="0">
                <a:pos x="1472" y="648"/>
              </a:cxn>
              <a:cxn ang="0">
                <a:pos x="1472" y="584"/>
              </a:cxn>
              <a:cxn ang="0">
                <a:pos x="1464" y="528"/>
              </a:cxn>
              <a:cxn ang="0">
                <a:pos x="1456" y="472"/>
              </a:cxn>
              <a:cxn ang="0">
                <a:pos x="1456" y="408"/>
              </a:cxn>
              <a:cxn ang="0">
                <a:pos x="1448" y="352"/>
              </a:cxn>
              <a:cxn ang="0">
                <a:pos x="1440" y="304"/>
              </a:cxn>
              <a:cxn ang="0">
                <a:pos x="1432" y="256"/>
              </a:cxn>
              <a:cxn ang="0">
                <a:pos x="1424" y="208"/>
              </a:cxn>
              <a:cxn ang="0">
                <a:pos x="1416" y="152"/>
              </a:cxn>
              <a:cxn ang="0">
                <a:pos x="1400" y="88"/>
              </a:cxn>
              <a:cxn ang="0">
                <a:pos x="1368" y="40"/>
              </a:cxn>
              <a:cxn ang="0">
                <a:pos x="1304" y="24"/>
              </a:cxn>
              <a:cxn ang="0">
                <a:pos x="1104" y="16"/>
              </a:cxn>
              <a:cxn ang="0">
                <a:pos x="760" y="16"/>
              </a:cxn>
              <a:cxn ang="0">
                <a:pos x="176" y="0"/>
              </a:cxn>
            </a:cxnLst>
            <a:rect l="0" t="0" r="r" b="b"/>
            <a:pathLst>
              <a:path w="1641" h="2425">
                <a:moveTo>
                  <a:pt x="1640" y="2424"/>
                </a:moveTo>
                <a:lnTo>
                  <a:pt x="1632" y="2400"/>
                </a:lnTo>
                <a:lnTo>
                  <a:pt x="1624" y="2376"/>
                </a:lnTo>
                <a:lnTo>
                  <a:pt x="1616" y="2352"/>
                </a:lnTo>
                <a:lnTo>
                  <a:pt x="1608" y="2328"/>
                </a:lnTo>
                <a:lnTo>
                  <a:pt x="1608" y="2304"/>
                </a:lnTo>
                <a:lnTo>
                  <a:pt x="1600" y="2288"/>
                </a:lnTo>
                <a:lnTo>
                  <a:pt x="1600" y="2272"/>
                </a:lnTo>
                <a:lnTo>
                  <a:pt x="1600" y="2248"/>
                </a:lnTo>
                <a:lnTo>
                  <a:pt x="1592" y="2240"/>
                </a:lnTo>
                <a:lnTo>
                  <a:pt x="1592" y="2224"/>
                </a:lnTo>
                <a:lnTo>
                  <a:pt x="1592" y="2200"/>
                </a:lnTo>
                <a:lnTo>
                  <a:pt x="1584" y="2192"/>
                </a:lnTo>
                <a:lnTo>
                  <a:pt x="1584" y="2176"/>
                </a:lnTo>
                <a:lnTo>
                  <a:pt x="1584" y="2152"/>
                </a:lnTo>
                <a:lnTo>
                  <a:pt x="1584" y="2136"/>
                </a:lnTo>
                <a:lnTo>
                  <a:pt x="1584" y="2120"/>
                </a:lnTo>
                <a:lnTo>
                  <a:pt x="1576" y="2104"/>
                </a:lnTo>
                <a:lnTo>
                  <a:pt x="1576" y="2096"/>
                </a:lnTo>
                <a:lnTo>
                  <a:pt x="1576" y="2072"/>
                </a:lnTo>
                <a:lnTo>
                  <a:pt x="1576" y="2048"/>
                </a:lnTo>
                <a:lnTo>
                  <a:pt x="1568" y="2040"/>
                </a:lnTo>
                <a:lnTo>
                  <a:pt x="1568" y="2024"/>
                </a:lnTo>
                <a:lnTo>
                  <a:pt x="1568" y="2000"/>
                </a:lnTo>
                <a:lnTo>
                  <a:pt x="1568" y="1984"/>
                </a:lnTo>
                <a:lnTo>
                  <a:pt x="1568" y="1968"/>
                </a:lnTo>
                <a:lnTo>
                  <a:pt x="1560" y="1952"/>
                </a:lnTo>
                <a:lnTo>
                  <a:pt x="1560" y="1944"/>
                </a:lnTo>
                <a:lnTo>
                  <a:pt x="1560" y="1920"/>
                </a:lnTo>
                <a:lnTo>
                  <a:pt x="1560" y="1896"/>
                </a:lnTo>
                <a:lnTo>
                  <a:pt x="1560" y="1872"/>
                </a:lnTo>
                <a:lnTo>
                  <a:pt x="1552" y="1864"/>
                </a:lnTo>
                <a:lnTo>
                  <a:pt x="1552" y="1848"/>
                </a:lnTo>
                <a:lnTo>
                  <a:pt x="1552" y="1824"/>
                </a:lnTo>
                <a:lnTo>
                  <a:pt x="1552" y="1808"/>
                </a:lnTo>
                <a:lnTo>
                  <a:pt x="1552" y="1792"/>
                </a:lnTo>
                <a:lnTo>
                  <a:pt x="1552" y="1768"/>
                </a:lnTo>
                <a:lnTo>
                  <a:pt x="1544" y="1760"/>
                </a:lnTo>
                <a:lnTo>
                  <a:pt x="1544" y="1744"/>
                </a:lnTo>
                <a:lnTo>
                  <a:pt x="1544" y="1720"/>
                </a:lnTo>
                <a:lnTo>
                  <a:pt x="1544" y="1696"/>
                </a:lnTo>
                <a:lnTo>
                  <a:pt x="1544" y="1672"/>
                </a:lnTo>
                <a:lnTo>
                  <a:pt x="1536" y="1656"/>
                </a:lnTo>
                <a:lnTo>
                  <a:pt x="1536" y="1640"/>
                </a:lnTo>
                <a:lnTo>
                  <a:pt x="1536" y="1616"/>
                </a:lnTo>
                <a:lnTo>
                  <a:pt x="1536" y="1592"/>
                </a:lnTo>
                <a:lnTo>
                  <a:pt x="1536" y="1568"/>
                </a:lnTo>
                <a:lnTo>
                  <a:pt x="1536" y="1544"/>
                </a:lnTo>
                <a:lnTo>
                  <a:pt x="1528" y="1536"/>
                </a:lnTo>
                <a:lnTo>
                  <a:pt x="1528" y="1520"/>
                </a:lnTo>
                <a:lnTo>
                  <a:pt x="1528" y="1504"/>
                </a:lnTo>
                <a:lnTo>
                  <a:pt x="1528" y="1488"/>
                </a:lnTo>
                <a:lnTo>
                  <a:pt x="1528" y="1464"/>
                </a:lnTo>
                <a:lnTo>
                  <a:pt x="1528" y="1440"/>
                </a:lnTo>
                <a:lnTo>
                  <a:pt x="1528" y="1416"/>
                </a:lnTo>
                <a:lnTo>
                  <a:pt x="1520" y="1408"/>
                </a:lnTo>
                <a:lnTo>
                  <a:pt x="1520" y="1392"/>
                </a:lnTo>
                <a:lnTo>
                  <a:pt x="1520" y="1368"/>
                </a:lnTo>
                <a:lnTo>
                  <a:pt x="1520" y="1352"/>
                </a:lnTo>
                <a:lnTo>
                  <a:pt x="1520" y="1336"/>
                </a:lnTo>
                <a:lnTo>
                  <a:pt x="1520" y="1312"/>
                </a:lnTo>
                <a:lnTo>
                  <a:pt x="1520" y="1288"/>
                </a:lnTo>
                <a:lnTo>
                  <a:pt x="1520" y="1264"/>
                </a:lnTo>
                <a:lnTo>
                  <a:pt x="1512" y="1256"/>
                </a:lnTo>
                <a:lnTo>
                  <a:pt x="1512" y="1240"/>
                </a:lnTo>
                <a:lnTo>
                  <a:pt x="1512" y="1216"/>
                </a:lnTo>
                <a:lnTo>
                  <a:pt x="1512" y="1192"/>
                </a:lnTo>
                <a:lnTo>
                  <a:pt x="1512" y="1176"/>
                </a:lnTo>
                <a:lnTo>
                  <a:pt x="1512" y="1160"/>
                </a:lnTo>
                <a:lnTo>
                  <a:pt x="1512" y="1136"/>
                </a:lnTo>
                <a:lnTo>
                  <a:pt x="1504" y="1128"/>
                </a:lnTo>
                <a:lnTo>
                  <a:pt x="1504" y="1112"/>
                </a:lnTo>
                <a:lnTo>
                  <a:pt x="1504" y="1088"/>
                </a:lnTo>
                <a:lnTo>
                  <a:pt x="1504" y="1064"/>
                </a:lnTo>
                <a:lnTo>
                  <a:pt x="1504" y="1040"/>
                </a:lnTo>
                <a:lnTo>
                  <a:pt x="1504" y="1024"/>
                </a:lnTo>
                <a:lnTo>
                  <a:pt x="1504" y="1008"/>
                </a:lnTo>
                <a:lnTo>
                  <a:pt x="1496" y="992"/>
                </a:lnTo>
                <a:lnTo>
                  <a:pt x="1496" y="984"/>
                </a:lnTo>
                <a:lnTo>
                  <a:pt x="1496" y="960"/>
                </a:lnTo>
                <a:lnTo>
                  <a:pt x="1496" y="936"/>
                </a:lnTo>
                <a:lnTo>
                  <a:pt x="1496" y="912"/>
                </a:lnTo>
                <a:lnTo>
                  <a:pt x="1496" y="888"/>
                </a:lnTo>
                <a:lnTo>
                  <a:pt x="1488" y="872"/>
                </a:lnTo>
                <a:lnTo>
                  <a:pt x="1488" y="856"/>
                </a:lnTo>
                <a:lnTo>
                  <a:pt x="1488" y="832"/>
                </a:lnTo>
                <a:lnTo>
                  <a:pt x="1488" y="808"/>
                </a:lnTo>
                <a:lnTo>
                  <a:pt x="1488" y="784"/>
                </a:lnTo>
                <a:lnTo>
                  <a:pt x="1488" y="760"/>
                </a:lnTo>
                <a:lnTo>
                  <a:pt x="1480" y="752"/>
                </a:lnTo>
                <a:lnTo>
                  <a:pt x="1480" y="736"/>
                </a:lnTo>
                <a:lnTo>
                  <a:pt x="1480" y="720"/>
                </a:lnTo>
                <a:lnTo>
                  <a:pt x="1480" y="704"/>
                </a:lnTo>
                <a:lnTo>
                  <a:pt x="1480" y="680"/>
                </a:lnTo>
                <a:lnTo>
                  <a:pt x="1480" y="656"/>
                </a:lnTo>
                <a:lnTo>
                  <a:pt x="1472" y="648"/>
                </a:lnTo>
                <a:lnTo>
                  <a:pt x="1472" y="632"/>
                </a:lnTo>
                <a:lnTo>
                  <a:pt x="1472" y="608"/>
                </a:lnTo>
                <a:lnTo>
                  <a:pt x="1472" y="584"/>
                </a:lnTo>
                <a:lnTo>
                  <a:pt x="1472" y="560"/>
                </a:lnTo>
                <a:lnTo>
                  <a:pt x="1464" y="544"/>
                </a:lnTo>
                <a:lnTo>
                  <a:pt x="1464" y="528"/>
                </a:lnTo>
                <a:lnTo>
                  <a:pt x="1464" y="504"/>
                </a:lnTo>
                <a:lnTo>
                  <a:pt x="1464" y="480"/>
                </a:lnTo>
                <a:lnTo>
                  <a:pt x="1456" y="472"/>
                </a:lnTo>
                <a:lnTo>
                  <a:pt x="1456" y="456"/>
                </a:lnTo>
                <a:lnTo>
                  <a:pt x="1456" y="432"/>
                </a:lnTo>
                <a:lnTo>
                  <a:pt x="1456" y="408"/>
                </a:lnTo>
                <a:lnTo>
                  <a:pt x="1448" y="392"/>
                </a:lnTo>
                <a:lnTo>
                  <a:pt x="1448" y="376"/>
                </a:lnTo>
                <a:lnTo>
                  <a:pt x="1448" y="352"/>
                </a:lnTo>
                <a:lnTo>
                  <a:pt x="1448" y="328"/>
                </a:lnTo>
                <a:lnTo>
                  <a:pt x="1440" y="320"/>
                </a:lnTo>
                <a:lnTo>
                  <a:pt x="1440" y="304"/>
                </a:lnTo>
                <a:lnTo>
                  <a:pt x="1440" y="280"/>
                </a:lnTo>
                <a:lnTo>
                  <a:pt x="1432" y="272"/>
                </a:lnTo>
                <a:lnTo>
                  <a:pt x="1432" y="256"/>
                </a:lnTo>
                <a:lnTo>
                  <a:pt x="1432" y="240"/>
                </a:lnTo>
                <a:lnTo>
                  <a:pt x="1432" y="224"/>
                </a:lnTo>
                <a:lnTo>
                  <a:pt x="1424" y="208"/>
                </a:lnTo>
                <a:lnTo>
                  <a:pt x="1424" y="200"/>
                </a:lnTo>
                <a:lnTo>
                  <a:pt x="1424" y="176"/>
                </a:lnTo>
                <a:lnTo>
                  <a:pt x="1416" y="152"/>
                </a:lnTo>
                <a:lnTo>
                  <a:pt x="1408" y="128"/>
                </a:lnTo>
                <a:lnTo>
                  <a:pt x="1400" y="104"/>
                </a:lnTo>
                <a:lnTo>
                  <a:pt x="1400" y="88"/>
                </a:lnTo>
                <a:lnTo>
                  <a:pt x="1392" y="72"/>
                </a:lnTo>
                <a:lnTo>
                  <a:pt x="1376" y="48"/>
                </a:lnTo>
                <a:lnTo>
                  <a:pt x="1368" y="40"/>
                </a:lnTo>
                <a:lnTo>
                  <a:pt x="1360" y="24"/>
                </a:lnTo>
                <a:lnTo>
                  <a:pt x="1352" y="24"/>
                </a:lnTo>
                <a:lnTo>
                  <a:pt x="1304" y="24"/>
                </a:lnTo>
                <a:lnTo>
                  <a:pt x="1248" y="24"/>
                </a:lnTo>
                <a:lnTo>
                  <a:pt x="1184" y="16"/>
                </a:lnTo>
                <a:lnTo>
                  <a:pt x="1104" y="16"/>
                </a:lnTo>
                <a:lnTo>
                  <a:pt x="1024" y="16"/>
                </a:lnTo>
                <a:lnTo>
                  <a:pt x="944" y="16"/>
                </a:lnTo>
                <a:lnTo>
                  <a:pt x="760" y="16"/>
                </a:lnTo>
                <a:lnTo>
                  <a:pt x="568" y="8"/>
                </a:lnTo>
                <a:lnTo>
                  <a:pt x="368" y="8"/>
                </a:lnTo>
                <a:lnTo>
                  <a:pt x="176" y="0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1147763" y="622300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1795463" y="622300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405063" y="622300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052763" y="622300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15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3700463" y="6223000"/>
            <a:ext cx="3587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20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936625" y="603250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855663" y="5227638"/>
            <a:ext cx="403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0.2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855663" y="4427538"/>
            <a:ext cx="403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0.4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855663" y="3614738"/>
            <a:ext cx="403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0.6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855663" y="2814638"/>
            <a:ext cx="403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0.8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936625" y="2019300"/>
            <a:ext cx="269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1504950" y="6538913"/>
            <a:ext cx="23082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/>
              <a:t>sediment concentration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 rot="21600000">
            <a:off x="155575" y="3883025"/>
            <a:ext cx="968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Depth/D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>
            <a:off x="4524375" y="2217738"/>
            <a:ext cx="3894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AutoShape 36"/>
          <p:cNvSpPr>
            <a:spLocks noChangeArrowheads="1"/>
          </p:cNvSpPr>
          <p:nvPr/>
        </p:nvSpPr>
        <p:spPr bwMode="auto">
          <a:xfrm rot="10800000" flipH="1">
            <a:off x="7145338" y="2128838"/>
            <a:ext cx="166687" cy="84137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4657725" y="6234113"/>
            <a:ext cx="401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8270875" y="2224088"/>
            <a:ext cx="0" cy="400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8085138" y="3582988"/>
            <a:ext cx="401637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 flipV="1">
            <a:off x="4654550" y="2225675"/>
            <a:ext cx="0" cy="4014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4508500" y="1703388"/>
            <a:ext cx="315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z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7862888" y="5888038"/>
            <a:ext cx="3159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>
            <a:off x="7877175" y="599916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 flipV="1">
            <a:off x="8008938" y="574516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8004175" y="6238875"/>
            <a:ext cx="0" cy="23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Freeform 46"/>
          <p:cNvSpPr>
            <a:spLocks/>
          </p:cNvSpPr>
          <p:nvPr/>
        </p:nvSpPr>
        <p:spPr bwMode="auto">
          <a:xfrm>
            <a:off x="4635500" y="2212975"/>
            <a:ext cx="2071688" cy="4022725"/>
          </a:xfrm>
          <a:custGeom>
            <a:avLst/>
            <a:gdLst/>
            <a:ahLst/>
            <a:cxnLst>
              <a:cxn ang="0">
                <a:pos x="152" y="53"/>
              </a:cxn>
              <a:cxn ang="0">
                <a:pos x="248" y="106"/>
              </a:cxn>
              <a:cxn ang="0">
                <a:pos x="344" y="160"/>
              </a:cxn>
              <a:cxn ang="0">
                <a:pos x="432" y="213"/>
              </a:cxn>
              <a:cxn ang="0">
                <a:pos x="536" y="266"/>
              </a:cxn>
              <a:cxn ang="0">
                <a:pos x="616" y="319"/>
              </a:cxn>
              <a:cxn ang="0">
                <a:pos x="704" y="383"/>
              </a:cxn>
              <a:cxn ang="0">
                <a:pos x="768" y="436"/>
              </a:cxn>
              <a:cxn ang="0">
                <a:pos x="824" y="479"/>
              </a:cxn>
              <a:cxn ang="0">
                <a:pos x="880" y="522"/>
              </a:cxn>
              <a:cxn ang="0">
                <a:pos x="944" y="575"/>
              </a:cxn>
              <a:cxn ang="0">
                <a:pos x="992" y="628"/>
              </a:cxn>
              <a:cxn ang="0">
                <a:pos x="1032" y="671"/>
              </a:cxn>
              <a:cxn ang="0">
                <a:pos x="1072" y="724"/>
              </a:cxn>
              <a:cxn ang="0">
                <a:pos x="1128" y="777"/>
              </a:cxn>
              <a:cxn ang="0">
                <a:pos x="1160" y="830"/>
              </a:cxn>
              <a:cxn ang="0">
                <a:pos x="1200" y="894"/>
              </a:cxn>
              <a:cxn ang="0">
                <a:pos x="1232" y="947"/>
              </a:cxn>
              <a:cxn ang="0">
                <a:pos x="1256" y="1000"/>
              </a:cxn>
              <a:cxn ang="0">
                <a:pos x="1272" y="1054"/>
              </a:cxn>
              <a:cxn ang="0">
                <a:pos x="1288" y="1107"/>
              </a:cxn>
              <a:cxn ang="0">
                <a:pos x="1296" y="1149"/>
              </a:cxn>
              <a:cxn ang="0">
                <a:pos x="1304" y="1192"/>
              </a:cxn>
              <a:cxn ang="0">
                <a:pos x="1304" y="1235"/>
              </a:cxn>
              <a:cxn ang="0">
                <a:pos x="1304" y="1288"/>
              </a:cxn>
              <a:cxn ang="0">
                <a:pos x="1296" y="1330"/>
              </a:cxn>
              <a:cxn ang="0">
                <a:pos x="1296" y="1373"/>
              </a:cxn>
              <a:cxn ang="0">
                <a:pos x="1288" y="1416"/>
              </a:cxn>
              <a:cxn ang="0">
                <a:pos x="1272" y="1469"/>
              </a:cxn>
              <a:cxn ang="0">
                <a:pos x="1240" y="1533"/>
              </a:cxn>
              <a:cxn ang="0">
                <a:pos x="1216" y="1586"/>
              </a:cxn>
              <a:cxn ang="0">
                <a:pos x="1184" y="1639"/>
              </a:cxn>
              <a:cxn ang="0">
                <a:pos x="1152" y="1692"/>
              </a:cxn>
              <a:cxn ang="0">
                <a:pos x="1120" y="1745"/>
              </a:cxn>
              <a:cxn ang="0">
                <a:pos x="1064" y="1799"/>
              </a:cxn>
              <a:cxn ang="0">
                <a:pos x="1024" y="1852"/>
              </a:cxn>
              <a:cxn ang="0">
                <a:pos x="976" y="1894"/>
              </a:cxn>
              <a:cxn ang="0">
                <a:pos x="928" y="1948"/>
              </a:cxn>
              <a:cxn ang="0">
                <a:pos x="864" y="2001"/>
              </a:cxn>
              <a:cxn ang="0">
                <a:pos x="808" y="2043"/>
              </a:cxn>
              <a:cxn ang="0">
                <a:pos x="736" y="2097"/>
              </a:cxn>
              <a:cxn ang="0">
                <a:pos x="664" y="2150"/>
              </a:cxn>
              <a:cxn ang="0">
                <a:pos x="592" y="2203"/>
              </a:cxn>
              <a:cxn ang="0">
                <a:pos x="512" y="2256"/>
              </a:cxn>
              <a:cxn ang="0">
                <a:pos x="408" y="2310"/>
              </a:cxn>
              <a:cxn ang="0">
                <a:pos x="320" y="2363"/>
              </a:cxn>
              <a:cxn ang="0">
                <a:pos x="200" y="2427"/>
              </a:cxn>
              <a:cxn ang="0">
                <a:pos x="104" y="2480"/>
              </a:cxn>
              <a:cxn ang="0">
                <a:pos x="0" y="2533"/>
              </a:cxn>
            </a:cxnLst>
            <a:rect l="0" t="0" r="r" b="b"/>
            <a:pathLst>
              <a:path w="1305" h="2534">
                <a:moveTo>
                  <a:pt x="56" y="0"/>
                </a:moveTo>
                <a:lnTo>
                  <a:pt x="104" y="32"/>
                </a:lnTo>
                <a:lnTo>
                  <a:pt x="152" y="53"/>
                </a:lnTo>
                <a:lnTo>
                  <a:pt x="176" y="64"/>
                </a:lnTo>
                <a:lnTo>
                  <a:pt x="200" y="85"/>
                </a:lnTo>
                <a:lnTo>
                  <a:pt x="248" y="106"/>
                </a:lnTo>
                <a:lnTo>
                  <a:pt x="296" y="128"/>
                </a:lnTo>
                <a:lnTo>
                  <a:pt x="320" y="138"/>
                </a:lnTo>
                <a:lnTo>
                  <a:pt x="344" y="160"/>
                </a:lnTo>
                <a:lnTo>
                  <a:pt x="384" y="181"/>
                </a:lnTo>
                <a:lnTo>
                  <a:pt x="408" y="192"/>
                </a:lnTo>
                <a:lnTo>
                  <a:pt x="432" y="213"/>
                </a:lnTo>
                <a:lnTo>
                  <a:pt x="472" y="234"/>
                </a:lnTo>
                <a:lnTo>
                  <a:pt x="512" y="255"/>
                </a:lnTo>
                <a:lnTo>
                  <a:pt x="536" y="266"/>
                </a:lnTo>
                <a:lnTo>
                  <a:pt x="552" y="287"/>
                </a:lnTo>
                <a:lnTo>
                  <a:pt x="592" y="309"/>
                </a:lnTo>
                <a:lnTo>
                  <a:pt x="616" y="319"/>
                </a:lnTo>
                <a:lnTo>
                  <a:pt x="632" y="341"/>
                </a:lnTo>
                <a:lnTo>
                  <a:pt x="664" y="362"/>
                </a:lnTo>
                <a:lnTo>
                  <a:pt x="704" y="383"/>
                </a:lnTo>
                <a:lnTo>
                  <a:pt x="720" y="394"/>
                </a:lnTo>
                <a:lnTo>
                  <a:pt x="736" y="415"/>
                </a:lnTo>
                <a:lnTo>
                  <a:pt x="768" y="436"/>
                </a:lnTo>
                <a:lnTo>
                  <a:pt x="792" y="447"/>
                </a:lnTo>
                <a:lnTo>
                  <a:pt x="808" y="468"/>
                </a:lnTo>
                <a:lnTo>
                  <a:pt x="824" y="479"/>
                </a:lnTo>
                <a:lnTo>
                  <a:pt x="832" y="490"/>
                </a:lnTo>
                <a:lnTo>
                  <a:pt x="864" y="511"/>
                </a:lnTo>
                <a:lnTo>
                  <a:pt x="880" y="522"/>
                </a:lnTo>
                <a:lnTo>
                  <a:pt x="896" y="543"/>
                </a:lnTo>
                <a:lnTo>
                  <a:pt x="928" y="564"/>
                </a:lnTo>
                <a:lnTo>
                  <a:pt x="944" y="575"/>
                </a:lnTo>
                <a:lnTo>
                  <a:pt x="952" y="596"/>
                </a:lnTo>
                <a:lnTo>
                  <a:pt x="976" y="617"/>
                </a:lnTo>
                <a:lnTo>
                  <a:pt x="992" y="628"/>
                </a:lnTo>
                <a:lnTo>
                  <a:pt x="1008" y="639"/>
                </a:lnTo>
                <a:lnTo>
                  <a:pt x="1024" y="649"/>
                </a:lnTo>
                <a:lnTo>
                  <a:pt x="1032" y="671"/>
                </a:lnTo>
                <a:lnTo>
                  <a:pt x="1056" y="692"/>
                </a:lnTo>
                <a:lnTo>
                  <a:pt x="1064" y="702"/>
                </a:lnTo>
                <a:lnTo>
                  <a:pt x="1072" y="724"/>
                </a:lnTo>
                <a:lnTo>
                  <a:pt x="1096" y="745"/>
                </a:lnTo>
                <a:lnTo>
                  <a:pt x="1120" y="766"/>
                </a:lnTo>
                <a:lnTo>
                  <a:pt x="1128" y="777"/>
                </a:lnTo>
                <a:lnTo>
                  <a:pt x="1136" y="798"/>
                </a:lnTo>
                <a:lnTo>
                  <a:pt x="1152" y="820"/>
                </a:lnTo>
                <a:lnTo>
                  <a:pt x="1160" y="830"/>
                </a:lnTo>
                <a:lnTo>
                  <a:pt x="1168" y="851"/>
                </a:lnTo>
                <a:lnTo>
                  <a:pt x="1184" y="873"/>
                </a:lnTo>
                <a:lnTo>
                  <a:pt x="1200" y="894"/>
                </a:lnTo>
                <a:lnTo>
                  <a:pt x="1208" y="905"/>
                </a:lnTo>
                <a:lnTo>
                  <a:pt x="1216" y="926"/>
                </a:lnTo>
                <a:lnTo>
                  <a:pt x="1232" y="947"/>
                </a:lnTo>
                <a:lnTo>
                  <a:pt x="1240" y="958"/>
                </a:lnTo>
                <a:lnTo>
                  <a:pt x="1240" y="979"/>
                </a:lnTo>
                <a:lnTo>
                  <a:pt x="1256" y="1000"/>
                </a:lnTo>
                <a:lnTo>
                  <a:pt x="1264" y="1022"/>
                </a:lnTo>
                <a:lnTo>
                  <a:pt x="1272" y="1032"/>
                </a:lnTo>
                <a:lnTo>
                  <a:pt x="1272" y="1054"/>
                </a:lnTo>
                <a:lnTo>
                  <a:pt x="1280" y="1075"/>
                </a:lnTo>
                <a:lnTo>
                  <a:pt x="1288" y="1086"/>
                </a:lnTo>
                <a:lnTo>
                  <a:pt x="1288" y="1107"/>
                </a:lnTo>
                <a:lnTo>
                  <a:pt x="1288" y="1128"/>
                </a:lnTo>
                <a:lnTo>
                  <a:pt x="1296" y="1139"/>
                </a:lnTo>
                <a:lnTo>
                  <a:pt x="1296" y="1149"/>
                </a:lnTo>
                <a:lnTo>
                  <a:pt x="1296" y="1160"/>
                </a:lnTo>
                <a:lnTo>
                  <a:pt x="1296" y="1181"/>
                </a:lnTo>
                <a:lnTo>
                  <a:pt x="1304" y="1192"/>
                </a:lnTo>
                <a:lnTo>
                  <a:pt x="1304" y="1203"/>
                </a:lnTo>
                <a:lnTo>
                  <a:pt x="1304" y="1213"/>
                </a:lnTo>
                <a:lnTo>
                  <a:pt x="1304" y="1235"/>
                </a:lnTo>
                <a:lnTo>
                  <a:pt x="1304" y="1256"/>
                </a:lnTo>
                <a:lnTo>
                  <a:pt x="1304" y="1277"/>
                </a:lnTo>
                <a:lnTo>
                  <a:pt x="1304" y="1288"/>
                </a:lnTo>
                <a:lnTo>
                  <a:pt x="1304" y="1309"/>
                </a:lnTo>
                <a:lnTo>
                  <a:pt x="1304" y="1320"/>
                </a:lnTo>
                <a:lnTo>
                  <a:pt x="1296" y="1330"/>
                </a:lnTo>
                <a:lnTo>
                  <a:pt x="1296" y="1341"/>
                </a:lnTo>
                <a:lnTo>
                  <a:pt x="1296" y="1362"/>
                </a:lnTo>
                <a:lnTo>
                  <a:pt x="1296" y="1373"/>
                </a:lnTo>
                <a:lnTo>
                  <a:pt x="1288" y="1384"/>
                </a:lnTo>
                <a:lnTo>
                  <a:pt x="1288" y="1405"/>
                </a:lnTo>
                <a:lnTo>
                  <a:pt x="1288" y="1416"/>
                </a:lnTo>
                <a:lnTo>
                  <a:pt x="1280" y="1437"/>
                </a:lnTo>
                <a:lnTo>
                  <a:pt x="1272" y="1458"/>
                </a:lnTo>
                <a:lnTo>
                  <a:pt x="1272" y="1469"/>
                </a:lnTo>
                <a:lnTo>
                  <a:pt x="1264" y="1490"/>
                </a:lnTo>
                <a:lnTo>
                  <a:pt x="1248" y="1511"/>
                </a:lnTo>
                <a:lnTo>
                  <a:pt x="1240" y="1533"/>
                </a:lnTo>
                <a:lnTo>
                  <a:pt x="1240" y="1543"/>
                </a:lnTo>
                <a:lnTo>
                  <a:pt x="1232" y="1565"/>
                </a:lnTo>
                <a:lnTo>
                  <a:pt x="1216" y="1586"/>
                </a:lnTo>
                <a:lnTo>
                  <a:pt x="1208" y="1596"/>
                </a:lnTo>
                <a:lnTo>
                  <a:pt x="1200" y="1618"/>
                </a:lnTo>
                <a:lnTo>
                  <a:pt x="1184" y="1639"/>
                </a:lnTo>
                <a:lnTo>
                  <a:pt x="1168" y="1660"/>
                </a:lnTo>
                <a:lnTo>
                  <a:pt x="1160" y="1671"/>
                </a:lnTo>
                <a:lnTo>
                  <a:pt x="1152" y="1692"/>
                </a:lnTo>
                <a:lnTo>
                  <a:pt x="1136" y="1714"/>
                </a:lnTo>
                <a:lnTo>
                  <a:pt x="1128" y="1724"/>
                </a:lnTo>
                <a:lnTo>
                  <a:pt x="1120" y="1745"/>
                </a:lnTo>
                <a:lnTo>
                  <a:pt x="1096" y="1767"/>
                </a:lnTo>
                <a:lnTo>
                  <a:pt x="1072" y="1788"/>
                </a:lnTo>
                <a:lnTo>
                  <a:pt x="1064" y="1799"/>
                </a:lnTo>
                <a:lnTo>
                  <a:pt x="1056" y="1820"/>
                </a:lnTo>
                <a:lnTo>
                  <a:pt x="1032" y="1841"/>
                </a:lnTo>
                <a:lnTo>
                  <a:pt x="1024" y="1852"/>
                </a:lnTo>
                <a:lnTo>
                  <a:pt x="1008" y="1873"/>
                </a:lnTo>
                <a:lnTo>
                  <a:pt x="992" y="1884"/>
                </a:lnTo>
                <a:lnTo>
                  <a:pt x="976" y="1894"/>
                </a:lnTo>
                <a:lnTo>
                  <a:pt x="952" y="1916"/>
                </a:lnTo>
                <a:lnTo>
                  <a:pt x="944" y="1926"/>
                </a:lnTo>
                <a:lnTo>
                  <a:pt x="928" y="1948"/>
                </a:lnTo>
                <a:lnTo>
                  <a:pt x="896" y="1969"/>
                </a:lnTo>
                <a:lnTo>
                  <a:pt x="880" y="1980"/>
                </a:lnTo>
                <a:lnTo>
                  <a:pt x="864" y="2001"/>
                </a:lnTo>
                <a:lnTo>
                  <a:pt x="832" y="2022"/>
                </a:lnTo>
                <a:lnTo>
                  <a:pt x="824" y="2033"/>
                </a:lnTo>
                <a:lnTo>
                  <a:pt x="808" y="2043"/>
                </a:lnTo>
                <a:lnTo>
                  <a:pt x="792" y="2054"/>
                </a:lnTo>
                <a:lnTo>
                  <a:pt x="768" y="2075"/>
                </a:lnTo>
                <a:lnTo>
                  <a:pt x="736" y="2097"/>
                </a:lnTo>
                <a:lnTo>
                  <a:pt x="720" y="2107"/>
                </a:lnTo>
                <a:lnTo>
                  <a:pt x="704" y="2129"/>
                </a:lnTo>
                <a:lnTo>
                  <a:pt x="664" y="2150"/>
                </a:lnTo>
                <a:lnTo>
                  <a:pt x="632" y="2171"/>
                </a:lnTo>
                <a:lnTo>
                  <a:pt x="616" y="2182"/>
                </a:lnTo>
                <a:lnTo>
                  <a:pt x="592" y="2203"/>
                </a:lnTo>
                <a:lnTo>
                  <a:pt x="552" y="2224"/>
                </a:lnTo>
                <a:lnTo>
                  <a:pt x="536" y="2235"/>
                </a:lnTo>
                <a:lnTo>
                  <a:pt x="512" y="2256"/>
                </a:lnTo>
                <a:lnTo>
                  <a:pt x="472" y="2278"/>
                </a:lnTo>
                <a:lnTo>
                  <a:pt x="432" y="2299"/>
                </a:lnTo>
                <a:lnTo>
                  <a:pt x="408" y="2310"/>
                </a:lnTo>
                <a:lnTo>
                  <a:pt x="384" y="2331"/>
                </a:lnTo>
                <a:lnTo>
                  <a:pt x="344" y="2352"/>
                </a:lnTo>
                <a:lnTo>
                  <a:pt x="320" y="2363"/>
                </a:lnTo>
                <a:lnTo>
                  <a:pt x="296" y="2384"/>
                </a:lnTo>
                <a:lnTo>
                  <a:pt x="248" y="2405"/>
                </a:lnTo>
                <a:lnTo>
                  <a:pt x="200" y="2427"/>
                </a:lnTo>
                <a:lnTo>
                  <a:pt x="176" y="2437"/>
                </a:lnTo>
                <a:lnTo>
                  <a:pt x="152" y="2459"/>
                </a:lnTo>
                <a:lnTo>
                  <a:pt x="104" y="2480"/>
                </a:lnTo>
                <a:lnTo>
                  <a:pt x="80" y="2490"/>
                </a:lnTo>
                <a:lnTo>
                  <a:pt x="56" y="2512"/>
                </a:lnTo>
                <a:lnTo>
                  <a:pt x="0" y="2533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1" name="Line 47"/>
          <p:cNvSpPr>
            <a:spLocks noChangeShapeType="1"/>
          </p:cNvSpPr>
          <p:nvPr/>
        </p:nvSpPr>
        <p:spPr bwMode="auto">
          <a:xfrm>
            <a:off x="4660900" y="6234113"/>
            <a:ext cx="1865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 flipH="1">
            <a:off x="1998663" y="4173538"/>
            <a:ext cx="1738312" cy="169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3" name="Rectangle 49"/>
          <p:cNvSpPr>
            <a:spLocks noChangeArrowheads="1"/>
          </p:cNvSpPr>
          <p:nvPr/>
        </p:nvSpPr>
        <p:spPr bwMode="auto">
          <a:xfrm>
            <a:off x="2300288" y="5202238"/>
            <a:ext cx="333375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v</a:t>
            </a:r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1263650" y="2173288"/>
            <a:ext cx="2592388" cy="3811587"/>
          </a:xfrm>
          <a:custGeom>
            <a:avLst/>
            <a:gdLst/>
            <a:ahLst/>
            <a:cxnLst>
              <a:cxn ang="0">
                <a:pos x="1592" y="2376"/>
              </a:cxn>
              <a:cxn ang="0">
                <a:pos x="1536" y="2328"/>
              </a:cxn>
              <a:cxn ang="0">
                <a:pos x="1496" y="2288"/>
              </a:cxn>
              <a:cxn ang="0">
                <a:pos x="1464" y="2248"/>
              </a:cxn>
              <a:cxn ang="0">
                <a:pos x="1432" y="2200"/>
              </a:cxn>
              <a:cxn ang="0">
                <a:pos x="1400" y="2152"/>
              </a:cxn>
              <a:cxn ang="0">
                <a:pos x="1392" y="2120"/>
              </a:cxn>
              <a:cxn ang="0">
                <a:pos x="1368" y="2072"/>
              </a:cxn>
              <a:cxn ang="0">
                <a:pos x="1344" y="2024"/>
              </a:cxn>
              <a:cxn ang="0">
                <a:pos x="1328" y="1984"/>
              </a:cxn>
              <a:cxn ang="0">
                <a:pos x="1312" y="1944"/>
              </a:cxn>
              <a:cxn ang="0">
                <a:pos x="1296" y="1896"/>
              </a:cxn>
              <a:cxn ang="0">
                <a:pos x="1280" y="1848"/>
              </a:cxn>
              <a:cxn ang="0">
                <a:pos x="1264" y="1808"/>
              </a:cxn>
              <a:cxn ang="0">
                <a:pos x="1256" y="1768"/>
              </a:cxn>
              <a:cxn ang="0">
                <a:pos x="1240" y="1720"/>
              </a:cxn>
              <a:cxn ang="0">
                <a:pos x="1224" y="1672"/>
              </a:cxn>
              <a:cxn ang="0">
                <a:pos x="1224" y="1640"/>
              </a:cxn>
              <a:cxn ang="0">
                <a:pos x="1208" y="1592"/>
              </a:cxn>
              <a:cxn ang="0">
                <a:pos x="1192" y="1544"/>
              </a:cxn>
              <a:cxn ang="0">
                <a:pos x="1192" y="1504"/>
              </a:cxn>
              <a:cxn ang="0">
                <a:pos x="1176" y="1464"/>
              </a:cxn>
              <a:cxn ang="0">
                <a:pos x="1168" y="1416"/>
              </a:cxn>
              <a:cxn ang="0">
                <a:pos x="1152" y="1368"/>
              </a:cxn>
              <a:cxn ang="0">
                <a:pos x="1144" y="1336"/>
              </a:cxn>
              <a:cxn ang="0">
                <a:pos x="1136" y="1288"/>
              </a:cxn>
              <a:cxn ang="0">
                <a:pos x="1120" y="1240"/>
              </a:cxn>
              <a:cxn ang="0">
                <a:pos x="1112" y="1192"/>
              </a:cxn>
              <a:cxn ang="0">
                <a:pos x="1104" y="1160"/>
              </a:cxn>
              <a:cxn ang="0">
                <a:pos x="1096" y="1112"/>
              </a:cxn>
              <a:cxn ang="0">
                <a:pos x="1088" y="1064"/>
              </a:cxn>
              <a:cxn ang="0">
                <a:pos x="1072" y="1024"/>
              </a:cxn>
              <a:cxn ang="0">
                <a:pos x="1072" y="984"/>
              </a:cxn>
              <a:cxn ang="0">
                <a:pos x="1056" y="936"/>
              </a:cxn>
              <a:cxn ang="0">
                <a:pos x="1048" y="888"/>
              </a:cxn>
              <a:cxn ang="0">
                <a:pos x="1040" y="856"/>
              </a:cxn>
              <a:cxn ang="0">
                <a:pos x="1024" y="808"/>
              </a:cxn>
              <a:cxn ang="0">
                <a:pos x="1016" y="760"/>
              </a:cxn>
              <a:cxn ang="0">
                <a:pos x="1000" y="720"/>
              </a:cxn>
              <a:cxn ang="0">
                <a:pos x="1000" y="680"/>
              </a:cxn>
              <a:cxn ang="0">
                <a:pos x="984" y="632"/>
              </a:cxn>
              <a:cxn ang="0">
                <a:pos x="968" y="584"/>
              </a:cxn>
              <a:cxn ang="0">
                <a:pos x="968" y="544"/>
              </a:cxn>
              <a:cxn ang="0">
                <a:pos x="952" y="504"/>
              </a:cxn>
              <a:cxn ang="0">
                <a:pos x="936" y="456"/>
              </a:cxn>
              <a:cxn ang="0">
                <a:pos x="920" y="408"/>
              </a:cxn>
              <a:cxn ang="0">
                <a:pos x="912" y="376"/>
              </a:cxn>
              <a:cxn ang="0">
                <a:pos x="888" y="328"/>
              </a:cxn>
              <a:cxn ang="0">
                <a:pos x="872" y="280"/>
              </a:cxn>
              <a:cxn ang="0">
                <a:pos x="848" y="240"/>
              </a:cxn>
              <a:cxn ang="0">
                <a:pos x="832" y="200"/>
              </a:cxn>
              <a:cxn ang="0">
                <a:pos x="800" y="152"/>
              </a:cxn>
              <a:cxn ang="0">
                <a:pos x="760" y="104"/>
              </a:cxn>
              <a:cxn ang="0">
                <a:pos x="728" y="72"/>
              </a:cxn>
              <a:cxn ang="0">
                <a:pos x="696" y="48"/>
              </a:cxn>
              <a:cxn ang="0">
                <a:pos x="672" y="40"/>
              </a:cxn>
              <a:cxn ang="0">
                <a:pos x="632" y="24"/>
              </a:cxn>
              <a:cxn ang="0">
                <a:pos x="512" y="16"/>
              </a:cxn>
              <a:cxn ang="0">
                <a:pos x="352" y="16"/>
              </a:cxn>
              <a:cxn ang="0">
                <a:pos x="80" y="0"/>
              </a:cxn>
            </a:cxnLst>
            <a:rect l="0" t="0" r="r" b="b"/>
            <a:pathLst>
              <a:path w="1633" h="2401">
                <a:moveTo>
                  <a:pt x="1632" y="2400"/>
                </a:moveTo>
                <a:lnTo>
                  <a:pt x="1592" y="2376"/>
                </a:lnTo>
                <a:lnTo>
                  <a:pt x="1560" y="2352"/>
                </a:lnTo>
                <a:lnTo>
                  <a:pt x="1536" y="2328"/>
                </a:lnTo>
                <a:lnTo>
                  <a:pt x="1512" y="2304"/>
                </a:lnTo>
                <a:lnTo>
                  <a:pt x="1496" y="2288"/>
                </a:lnTo>
                <a:lnTo>
                  <a:pt x="1488" y="2272"/>
                </a:lnTo>
                <a:lnTo>
                  <a:pt x="1464" y="2248"/>
                </a:lnTo>
                <a:lnTo>
                  <a:pt x="1448" y="2224"/>
                </a:lnTo>
                <a:lnTo>
                  <a:pt x="1432" y="2200"/>
                </a:lnTo>
                <a:lnTo>
                  <a:pt x="1416" y="2176"/>
                </a:lnTo>
                <a:lnTo>
                  <a:pt x="1400" y="2152"/>
                </a:lnTo>
                <a:lnTo>
                  <a:pt x="1392" y="2136"/>
                </a:lnTo>
                <a:lnTo>
                  <a:pt x="1392" y="2120"/>
                </a:lnTo>
                <a:lnTo>
                  <a:pt x="1376" y="2096"/>
                </a:lnTo>
                <a:lnTo>
                  <a:pt x="1368" y="2072"/>
                </a:lnTo>
                <a:lnTo>
                  <a:pt x="1352" y="2048"/>
                </a:lnTo>
                <a:lnTo>
                  <a:pt x="1344" y="2024"/>
                </a:lnTo>
                <a:lnTo>
                  <a:pt x="1336" y="2000"/>
                </a:lnTo>
                <a:lnTo>
                  <a:pt x="1328" y="1984"/>
                </a:lnTo>
                <a:lnTo>
                  <a:pt x="1320" y="1968"/>
                </a:lnTo>
                <a:lnTo>
                  <a:pt x="1312" y="1944"/>
                </a:lnTo>
                <a:lnTo>
                  <a:pt x="1304" y="1920"/>
                </a:lnTo>
                <a:lnTo>
                  <a:pt x="1296" y="1896"/>
                </a:lnTo>
                <a:lnTo>
                  <a:pt x="1288" y="1872"/>
                </a:lnTo>
                <a:lnTo>
                  <a:pt x="1280" y="1848"/>
                </a:lnTo>
                <a:lnTo>
                  <a:pt x="1272" y="1824"/>
                </a:lnTo>
                <a:lnTo>
                  <a:pt x="1264" y="1808"/>
                </a:lnTo>
                <a:lnTo>
                  <a:pt x="1264" y="1792"/>
                </a:lnTo>
                <a:lnTo>
                  <a:pt x="1256" y="1768"/>
                </a:lnTo>
                <a:lnTo>
                  <a:pt x="1248" y="1744"/>
                </a:lnTo>
                <a:lnTo>
                  <a:pt x="1240" y="1720"/>
                </a:lnTo>
                <a:lnTo>
                  <a:pt x="1232" y="1696"/>
                </a:lnTo>
                <a:lnTo>
                  <a:pt x="1224" y="1672"/>
                </a:lnTo>
                <a:lnTo>
                  <a:pt x="1224" y="1656"/>
                </a:lnTo>
                <a:lnTo>
                  <a:pt x="1224" y="1640"/>
                </a:lnTo>
                <a:lnTo>
                  <a:pt x="1216" y="1616"/>
                </a:lnTo>
                <a:lnTo>
                  <a:pt x="1208" y="1592"/>
                </a:lnTo>
                <a:lnTo>
                  <a:pt x="1200" y="1568"/>
                </a:lnTo>
                <a:lnTo>
                  <a:pt x="1192" y="1544"/>
                </a:lnTo>
                <a:lnTo>
                  <a:pt x="1192" y="1520"/>
                </a:lnTo>
                <a:lnTo>
                  <a:pt x="1192" y="1504"/>
                </a:lnTo>
                <a:lnTo>
                  <a:pt x="1184" y="1488"/>
                </a:lnTo>
                <a:lnTo>
                  <a:pt x="1176" y="1464"/>
                </a:lnTo>
                <a:lnTo>
                  <a:pt x="1168" y="1440"/>
                </a:lnTo>
                <a:lnTo>
                  <a:pt x="1168" y="1416"/>
                </a:lnTo>
                <a:lnTo>
                  <a:pt x="1160" y="1392"/>
                </a:lnTo>
                <a:lnTo>
                  <a:pt x="1152" y="1368"/>
                </a:lnTo>
                <a:lnTo>
                  <a:pt x="1144" y="1352"/>
                </a:lnTo>
                <a:lnTo>
                  <a:pt x="1144" y="1336"/>
                </a:lnTo>
                <a:lnTo>
                  <a:pt x="1144" y="1312"/>
                </a:lnTo>
                <a:lnTo>
                  <a:pt x="1136" y="1288"/>
                </a:lnTo>
                <a:lnTo>
                  <a:pt x="1128" y="1264"/>
                </a:lnTo>
                <a:lnTo>
                  <a:pt x="1120" y="1240"/>
                </a:lnTo>
                <a:lnTo>
                  <a:pt x="1120" y="1216"/>
                </a:lnTo>
                <a:lnTo>
                  <a:pt x="1112" y="1192"/>
                </a:lnTo>
                <a:lnTo>
                  <a:pt x="1104" y="1176"/>
                </a:lnTo>
                <a:lnTo>
                  <a:pt x="1104" y="1160"/>
                </a:lnTo>
                <a:lnTo>
                  <a:pt x="1104" y="1136"/>
                </a:lnTo>
                <a:lnTo>
                  <a:pt x="1096" y="1112"/>
                </a:lnTo>
                <a:lnTo>
                  <a:pt x="1088" y="1088"/>
                </a:lnTo>
                <a:lnTo>
                  <a:pt x="1088" y="1064"/>
                </a:lnTo>
                <a:lnTo>
                  <a:pt x="1080" y="1040"/>
                </a:lnTo>
                <a:lnTo>
                  <a:pt x="1072" y="1024"/>
                </a:lnTo>
                <a:lnTo>
                  <a:pt x="1072" y="1008"/>
                </a:lnTo>
                <a:lnTo>
                  <a:pt x="1072" y="984"/>
                </a:lnTo>
                <a:lnTo>
                  <a:pt x="1064" y="960"/>
                </a:lnTo>
                <a:lnTo>
                  <a:pt x="1056" y="936"/>
                </a:lnTo>
                <a:lnTo>
                  <a:pt x="1048" y="912"/>
                </a:lnTo>
                <a:lnTo>
                  <a:pt x="1048" y="888"/>
                </a:lnTo>
                <a:lnTo>
                  <a:pt x="1048" y="872"/>
                </a:lnTo>
                <a:lnTo>
                  <a:pt x="1040" y="856"/>
                </a:lnTo>
                <a:lnTo>
                  <a:pt x="1032" y="832"/>
                </a:lnTo>
                <a:lnTo>
                  <a:pt x="1024" y="808"/>
                </a:lnTo>
                <a:lnTo>
                  <a:pt x="1024" y="784"/>
                </a:lnTo>
                <a:lnTo>
                  <a:pt x="1016" y="760"/>
                </a:lnTo>
                <a:lnTo>
                  <a:pt x="1008" y="736"/>
                </a:lnTo>
                <a:lnTo>
                  <a:pt x="1000" y="720"/>
                </a:lnTo>
                <a:lnTo>
                  <a:pt x="1000" y="704"/>
                </a:lnTo>
                <a:lnTo>
                  <a:pt x="1000" y="680"/>
                </a:lnTo>
                <a:lnTo>
                  <a:pt x="992" y="656"/>
                </a:lnTo>
                <a:lnTo>
                  <a:pt x="984" y="632"/>
                </a:lnTo>
                <a:lnTo>
                  <a:pt x="976" y="608"/>
                </a:lnTo>
                <a:lnTo>
                  <a:pt x="968" y="584"/>
                </a:lnTo>
                <a:lnTo>
                  <a:pt x="968" y="560"/>
                </a:lnTo>
                <a:lnTo>
                  <a:pt x="968" y="544"/>
                </a:lnTo>
                <a:lnTo>
                  <a:pt x="960" y="528"/>
                </a:lnTo>
                <a:lnTo>
                  <a:pt x="952" y="504"/>
                </a:lnTo>
                <a:lnTo>
                  <a:pt x="944" y="480"/>
                </a:lnTo>
                <a:lnTo>
                  <a:pt x="936" y="456"/>
                </a:lnTo>
                <a:lnTo>
                  <a:pt x="928" y="432"/>
                </a:lnTo>
                <a:lnTo>
                  <a:pt x="920" y="408"/>
                </a:lnTo>
                <a:lnTo>
                  <a:pt x="912" y="392"/>
                </a:lnTo>
                <a:lnTo>
                  <a:pt x="912" y="376"/>
                </a:lnTo>
                <a:lnTo>
                  <a:pt x="904" y="352"/>
                </a:lnTo>
                <a:lnTo>
                  <a:pt x="888" y="328"/>
                </a:lnTo>
                <a:lnTo>
                  <a:pt x="880" y="304"/>
                </a:lnTo>
                <a:lnTo>
                  <a:pt x="872" y="280"/>
                </a:lnTo>
                <a:lnTo>
                  <a:pt x="856" y="256"/>
                </a:lnTo>
                <a:lnTo>
                  <a:pt x="848" y="240"/>
                </a:lnTo>
                <a:lnTo>
                  <a:pt x="848" y="224"/>
                </a:lnTo>
                <a:lnTo>
                  <a:pt x="832" y="200"/>
                </a:lnTo>
                <a:lnTo>
                  <a:pt x="816" y="176"/>
                </a:lnTo>
                <a:lnTo>
                  <a:pt x="800" y="152"/>
                </a:lnTo>
                <a:lnTo>
                  <a:pt x="784" y="128"/>
                </a:lnTo>
                <a:lnTo>
                  <a:pt x="760" y="104"/>
                </a:lnTo>
                <a:lnTo>
                  <a:pt x="744" y="88"/>
                </a:lnTo>
                <a:lnTo>
                  <a:pt x="728" y="72"/>
                </a:lnTo>
                <a:lnTo>
                  <a:pt x="712" y="56"/>
                </a:lnTo>
                <a:lnTo>
                  <a:pt x="696" y="48"/>
                </a:lnTo>
                <a:lnTo>
                  <a:pt x="688" y="40"/>
                </a:lnTo>
                <a:lnTo>
                  <a:pt x="672" y="40"/>
                </a:lnTo>
                <a:lnTo>
                  <a:pt x="656" y="32"/>
                </a:lnTo>
                <a:lnTo>
                  <a:pt x="632" y="24"/>
                </a:lnTo>
                <a:lnTo>
                  <a:pt x="584" y="24"/>
                </a:lnTo>
                <a:lnTo>
                  <a:pt x="512" y="16"/>
                </a:lnTo>
                <a:lnTo>
                  <a:pt x="440" y="16"/>
                </a:lnTo>
                <a:lnTo>
                  <a:pt x="352" y="16"/>
                </a:lnTo>
                <a:lnTo>
                  <a:pt x="168" y="8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1263650" y="2173288"/>
            <a:ext cx="2592388" cy="3811587"/>
          </a:xfrm>
          <a:custGeom>
            <a:avLst/>
            <a:gdLst/>
            <a:ahLst/>
            <a:cxnLst>
              <a:cxn ang="0">
                <a:pos x="1592" y="2392"/>
              </a:cxn>
              <a:cxn ang="0">
                <a:pos x="1520" y="2368"/>
              </a:cxn>
              <a:cxn ang="0">
                <a:pos x="1440" y="2328"/>
              </a:cxn>
              <a:cxn ang="0">
                <a:pos x="1368" y="2288"/>
              </a:cxn>
              <a:cxn ang="0">
                <a:pos x="1320" y="2248"/>
              </a:cxn>
              <a:cxn ang="0">
                <a:pos x="1256" y="2200"/>
              </a:cxn>
              <a:cxn ang="0">
                <a:pos x="1208" y="2152"/>
              </a:cxn>
              <a:cxn ang="0">
                <a:pos x="1184" y="2120"/>
              </a:cxn>
              <a:cxn ang="0">
                <a:pos x="1144" y="2072"/>
              </a:cxn>
              <a:cxn ang="0">
                <a:pos x="1120" y="2048"/>
              </a:cxn>
              <a:cxn ang="0">
                <a:pos x="1088" y="2000"/>
              </a:cxn>
              <a:cxn ang="0">
                <a:pos x="1072" y="1968"/>
              </a:cxn>
              <a:cxn ang="0">
                <a:pos x="1040" y="1920"/>
              </a:cxn>
              <a:cxn ang="0">
                <a:pos x="1016" y="1872"/>
              </a:cxn>
              <a:cxn ang="0">
                <a:pos x="992" y="1824"/>
              </a:cxn>
              <a:cxn ang="0">
                <a:pos x="976" y="1792"/>
              </a:cxn>
              <a:cxn ang="0">
                <a:pos x="952" y="1744"/>
              </a:cxn>
              <a:cxn ang="0">
                <a:pos x="936" y="1696"/>
              </a:cxn>
              <a:cxn ang="0">
                <a:pos x="912" y="1656"/>
              </a:cxn>
              <a:cxn ang="0">
                <a:pos x="904" y="1616"/>
              </a:cxn>
              <a:cxn ang="0">
                <a:pos x="880" y="1568"/>
              </a:cxn>
              <a:cxn ang="0">
                <a:pos x="864" y="1520"/>
              </a:cxn>
              <a:cxn ang="0">
                <a:pos x="856" y="1488"/>
              </a:cxn>
              <a:cxn ang="0">
                <a:pos x="840" y="1440"/>
              </a:cxn>
              <a:cxn ang="0">
                <a:pos x="824" y="1392"/>
              </a:cxn>
              <a:cxn ang="0">
                <a:pos x="808" y="1352"/>
              </a:cxn>
              <a:cxn ang="0">
                <a:pos x="800" y="1312"/>
              </a:cxn>
              <a:cxn ang="0">
                <a:pos x="784" y="1264"/>
              </a:cxn>
              <a:cxn ang="0">
                <a:pos x="768" y="1216"/>
              </a:cxn>
              <a:cxn ang="0">
                <a:pos x="752" y="1176"/>
              </a:cxn>
              <a:cxn ang="0">
                <a:pos x="744" y="1136"/>
              </a:cxn>
              <a:cxn ang="0">
                <a:pos x="728" y="1088"/>
              </a:cxn>
              <a:cxn ang="0">
                <a:pos x="712" y="1040"/>
              </a:cxn>
              <a:cxn ang="0">
                <a:pos x="704" y="1008"/>
              </a:cxn>
              <a:cxn ang="0">
                <a:pos x="688" y="960"/>
              </a:cxn>
              <a:cxn ang="0">
                <a:pos x="680" y="912"/>
              </a:cxn>
              <a:cxn ang="0">
                <a:pos x="664" y="872"/>
              </a:cxn>
              <a:cxn ang="0">
                <a:pos x="656" y="832"/>
              </a:cxn>
              <a:cxn ang="0">
                <a:pos x="640" y="784"/>
              </a:cxn>
              <a:cxn ang="0">
                <a:pos x="624" y="736"/>
              </a:cxn>
              <a:cxn ang="0">
                <a:pos x="616" y="704"/>
              </a:cxn>
              <a:cxn ang="0">
                <a:pos x="600" y="656"/>
              </a:cxn>
              <a:cxn ang="0">
                <a:pos x="584" y="608"/>
              </a:cxn>
              <a:cxn ang="0">
                <a:pos x="568" y="560"/>
              </a:cxn>
              <a:cxn ang="0">
                <a:pos x="560" y="528"/>
              </a:cxn>
              <a:cxn ang="0">
                <a:pos x="544" y="480"/>
              </a:cxn>
              <a:cxn ang="0">
                <a:pos x="528" y="432"/>
              </a:cxn>
              <a:cxn ang="0">
                <a:pos x="512" y="392"/>
              </a:cxn>
              <a:cxn ang="0">
                <a:pos x="496" y="352"/>
              </a:cxn>
              <a:cxn ang="0">
                <a:pos x="472" y="304"/>
              </a:cxn>
              <a:cxn ang="0">
                <a:pos x="448" y="256"/>
              </a:cxn>
              <a:cxn ang="0">
                <a:pos x="440" y="224"/>
              </a:cxn>
              <a:cxn ang="0">
                <a:pos x="408" y="176"/>
              </a:cxn>
              <a:cxn ang="0">
                <a:pos x="376" y="128"/>
              </a:cxn>
              <a:cxn ang="0">
                <a:pos x="344" y="88"/>
              </a:cxn>
              <a:cxn ang="0">
                <a:pos x="296" y="48"/>
              </a:cxn>
              <a:cxn ang="0">
                <a:pos x="248" y="24"/>
              </a:cxn>
              <a:cxn ang="0">
                <a:pos x="200" y="16"/>
              </a:cxn>
              <a:cxn ang="0">
                <a:pos x="64" y="8"/>
              </a:cxn>
            </a:cxnLst>
            <a:rect l="0" t="0" r="r" b="b"/>
            <a:pathLst>
              <a:path w="1633" h="2401">
                <a:moveTo>
                  <a:pt x="1632" y="2400"/>
                </a:moveTo>
                <a:lnTo>
                  <a:pt x="1592" y="2392"/>
                </a:lnTo>
                <a:lnTo>
                  <a:pt x="1552" y="2376"/>
                </a:lnTo>
                <a:lnTo>
                  <a:pt x="1520" y="2368"/>
                </a:lnTo>
                <a:lnTo>
                  <a:pt x="1496" y="2352"/>
                </a:lnTo>
                <a:lnTo>
                  <a:pt x="1440" y="2328"/>
                </a:lnTo>
                <a:lnTo>
                  <a:pt x="1392" y="2304"/>
                </a:lnTo>
                <a:lnTo>
                  <a:pt x="1368" y="2288"/>
                </a:lnTo>
                <a:lnTo>
                  <a:pt x="1352" y="2272"/>
                </a:lnTo>
                <a:lnTo>
                  <a:pt x="1320" y="2248"/>
                </a:lnTo>
                <a:lnTo>
                  <a:pt x="1288" y="2224"/>
                </a:lnTo>
                <a:lnTo>
                  <a:pt x="1256" y="2200"/>
                </a:lnTo>
                <a:lnTo>
                  <a:pt x="1232" y="2176"/>
                </a:lnTo>
                <a:lnTo>
                  <a:pt x="1208" y="2152"/>
                </a:lnTo>
                <a:lnTo>
                  <a:pt x="1192" y="2136"/>
                </a:lnTo>
                <a:lnTo>
                  <a:pt x="1184" y="2120"/>
                </a:lnTo>
                <a:lnTo>
                  <a:pt x="1160" y="2096"/>
                </a:lnTo>
                <a:lnTo>
                  <a:pt x="1144" y="2072"/>
                </a:lnTo>
                <a:lnTo>
                  <a:pt x="1128" y="2064"/>
                </a:lnTo>
                <a:lnTo>
                  <a:pt x="1120" y="2048"/>
                </a:lnTo>
                <a:lnTo>
                  <a:pt x="1104" y="2024"/>
                </a:lnTo>
                <a:lnTo>
                  <a:pt x="1088" y="2000"/>
                </a:lnTo>
                <a:lnTo>
                  <a:pt x="1080" y="1984"/>
                </a:lnTo>
                <a:lnTo>
                  <a:pt x="1072" y="1968"/>
                </a:lnTo>
                <a:lnTo>
                  <a:pt x="1056" y="1944"/>
                </a:lnTo>
                <a:lnTo>
                  <a:pt x="1040" y="1920"/>
                </a:lnTo>
                <a:lnTo>
                  <a:pt x="1032" y="1896"/>
                </a:lnTo>
                <a:lnTo>
                  <a:pt x="1016" y="1872"/>
                </a:lnTo>
                <a:lnTo>
                  <a:pt x="1000" y="1848"/>
                </a:lnTo>
                <a:lnTo>
                  <a:pt x="992" y="1824"/>
                </a:lnTo>
                <a:lnTo>
                  <a:pt x="984" y="1808"/>
                </a:lnTo>
                <a:lnTo>
                  <a:pt x="976" y="1792"/>
                </a:lnTo>
                <a:lnTo>
                  <a:pt x="968" y="1768"/>
                </a:lnTo>
                <a:lnTo>
                  <a:pt x="952" y="1744"/>
                </a:lnTo>
                <a:lnTo>
                  <a:pt x="944" y="1720"/>
                </a:lnTo>
                <a:lnTo>
                  <a:pt x="936" y="1696"/>
                </a:lnTo>
                <a:lnTo>
                  <a:pt x="920" y="1672"/>
                </a:lnTo>
                <a:lnTo>
                  <a:pt x="912" y="1656"/>
                </a:lnTo>
                <a:lnTo>
                  <a:pt x="912" y="1640"/>
                </a:lnTo>
                <a:lnTo>
                  <a:pt x="904" y="1616"/>
                </a:lnTo>
                <a:lnTo>
                  <a:pt x="896" y="1592"/>
                </a:lnTo>
                <a:lnTo>
                  <a:pt x="880" y="1568"/>
                </a:lnTo>
                <a:lnTo>
                  <a:pt x="872" y="1544"/>
                </a:lnTo>
                <a:lnTo>
                  <a:pt x="864" y="1520"/>
                </a:lnTo>
                <a:lnTo>
                  <a:pt x="856" y="1504"/>
                </a:lnTo>
                <a:lnTo>
                  <a:pt x="856" y="1488"/>
                </a:lnTo>
                <a:lnTo>
                  <a:pt x="848" y="1464"/>
                </a:lnTo>
                <a:lnTo>
                  <a:pt x="840" y="1440"/>
                </a:lnTo>
                <a:lnTo>
                  <a:pt x="832" y="1416"/>
                </a:lnTo>
                <a:lnTo>
                  <a:pt x="824" y="1392"/>
                </a:lnTo>
                <a:lnTo>
                  <a:pt x="816" y="1368"/>
                </a:lnTo>
                <a:lnTo>
                  <a:pt x="808" y="1352"/>
                </a:lnTo>
                <a:lnTo>
                  <a:pt x="808" y="1336"/>
                </a:lnTo>
                <a:lnTo>
                  <a:pt x="800" y="1312"/>
                </a:lnTo>
                <a:lnTo>
                  <a:pt x="792" y="1288"/>
                </a:lnTo>
                <a:lnTo>
                  <a:pt x="784" y="1264"/>
                </a:lnTo>
                <a:lnTo>
                  <a:pt x="776" y="1240"/>
                </a:lnTo>
                <a:lnTo>
                  <a:pt x="768" y="1216"/>
                </a:lnTo>
                <a:lnTo>
                  <a:pt x="760" y="1192"/>
                </a:lnTo>
                <a:lnTo>
                  <a:pt x="752" y="1176"/>
                </a:lnTo>
                <a:lnTo>
                  <a:pt x="752" y="1160"/>
                </a:lnTo>
                <a:lnTo>
                  <a:pt x="744" y="1136"/>
                </a:lnTo>
                <a:lnTo>
                  <a:pt x="736" y="1112"/>
                </a:lnTo>
                <a:lnTo>
                  <a:pt x="728" y="1088"/>
                </a:lnTo>
                <a:lnTo>
                  <a:pt x="720" y="1064"/>
                </a:lnTo>
                <a:lnTo>
                  <a:pt x="712" y="1040"/>
                </a:lnTo>
                <a:lnTo>
                  <a:pt x="704" y="1024"/>
                </a:lnTo>
                <a:lnTo>
                  <a:pt x="704" y="1008"/>
                </a:lnTo>
                <a:lnTo>
                  <a:pt x="696" y="984"/>
                </a:lnTo>
                <a:lnTo>
                  <a:pt x="688" y="960"/>
                </a:lnTo>
                <a:lnTo>
                  <a:pt x="688" y="936"/>
                </a:lnTo>
                <a:lnTo>
                  <a:pt x="680" y="912"/>
                </a:lnTo>
                <a:lnTo>
                  <a:pt x="672" y="888"/>
                </a:lnTo>
                <a:lnTo>
                  <a:pt x="664" y="872"/>
                </a:lnTo>
                <a:lnTo>
                  <a:pt x="664" y="856"/>
                </a:lnTo>
                <a:lnTo>
                  <a:pt x="656" y="832"/>
                </a:lnTo>
                <a:lnTo>
                  <a:pt x="648" y="808"/>
                </a:lnTo>
                <a:lnTo>
                  <a:pt x="640" y="784"/>
                </a:lnTo>
                <a:lnTo>
                  <a:pt x="632" y="760"/>
                </a:lnTo>
                <a:lnTo>
                  <a:pt x="624" y="736"/>
                </a:lnTo>
                <a:lnTo>
                  <a:pt x="616" y="720"/>
                </a:lnTo>
                <a:lnTo>
                  <a:pt x="616" y="704"/>
                </a:lnTo>
                <a:lnTo>
                  <a:pt x="608" y="680"/>
                </a:lnTo>
                <a:lnTo>
                  <a:pt x="600" y="656"/>
                </a:lnTo>
                <a:lnTo>
                  <a:pt x="592" y="632"/>
                </a:lnTo>
                <a:lnTo>
                  <a:pt x="584" y="608"/>
                </a:lnTo>
                <a:lnTo>
                  <a:pt x="576" y="584"/>
                </a:lnTo>
                <a:lnTo>
                  <a:pt x="568" y="560"/>
                </a:lnTo>
                <a:lnTo>
                  <a:pt x="560" y="544"/>
                </a:lnTo>
                <a:lnTo>
                  <a:pt x="560" y="528"/>
                </a:lnTo>
                <a:lnTo>
                  <a:pt x="552" y="504"/>
                </a:lnTo>
                <a:lnTo>
                  <a:pt x="544" y="480"/>
                </a:lnTo>
                <a:lnTo>
                  <a:pt x="536" y="456"/>
                </a:lnTo>
                <a:lnTo>
                  <a:pt x="528" y="432"/>
                </a:lnTo>
                <a:lnTo>
                  <a:pt x="520" y="408"/>
                </a:lnTo>
                <a:lnTo>
                  <a:pt x="512" y="392"/>
                </a:lnTo>
                <a:lnTo>
                  <a:pt x="504" y="376"/>
                </a:lnTo>
                <a:lnTo>
                  <a:pt x="496" y="352"/>
                </a:lnTo>
                <a:lnTo>
                  <a:pt x="488" y="328"/>
                </a:lnTo>
                <a:lnTo>
                  <a:pt x="472" y="304"/>
                </a:lnTo>
                <a:lnTo>
                  <a:pt x="464" y="280"/>
                </a:lnTo>
                <a:lnTo>
                  <a:pt x="448" y="256"/>
                </a:lnTo>
                <a:lnTo>
                  <a:pt x="440" y="240"/>
                </a:lnTo>
                <a:lnTo>
                  <a:pt x="440" y="224"/>
                </a:lnTo>
                <a:lnTo>
                  <a:pt x="424" y="200"/>
                </a:lnTo>
                <a:lnTo>
                  <a:pt x="408" y="176"/>
                </a:lnTo>
                <a:lnTo>
                  <a:pt x="392" y="152"/>
                </a:lnTo>
                <a:lnTo>
                  <a:pt x="376" y="128"/>
                </a:lnTo>
                <a:lnTo>
                  <a:pt x="352" y="104"/>
                </a:lnTo>
                <a:lnTo>
                  <a:pt x="344" y="88"/>
                </a:lnTo>
                <a:lnTo>
                  <a:pt x="328" y="72"/>
                </a:lnTo>
                <a:lnTo>
                  <a:pt x="296" y="48"/>
                </a:lnTo>
                <a:lnTo>
                  <a:pt x="280" y="40"/>
                </a:lnTo>
                <a:lnTo>
                  <a:pt x="248" y="24"/>
                </a:lnTo>
                <a:lnTo>
                  <a:pt x="224" y="24"/>
                </a:lnTo>
                <a:lnTo>
                  <a:pt x="200" y="16"/>
                </a:lnTo>
                <a:lnTo>
                  <a:pt x="136" y="16"/>
                </a:lnTo>
                <a:lnTo>
                  <a:pt x="64" y="8"/>
                </a:lnTo>
                <a:lnTo>
                  <a:pt x="0" y="0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6624638" y="5991225"/>
            <a:ext cx="484187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t</a:t>
            </a:r>
          </a:p>
        </p:txBody>
      </p:sp>
      <p:sp>
        <p:nvSpPr>
          <p:cNvPr id="21557" name="Text Box 53"/>
          <p:cNvSpPr txBox="1">
            <a:spLocks noChangeArrowheads="1"/>
          </p:cNvSpPr>
          <p:nvPr/>
        </p:nvSpPr>
        <p:spPr bwMode="auto">
          <a:xfrm>
            <a:off x="1668463" y="1666875"/>
            <a:ext cx="10318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Why?</a:t>
            </a:r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 flipH="1">
            <a:off x="1317625" y="1884363"/>
            <a:ext cx="430213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Bed Load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Dependent on</a:t>
            </a:r>
          </a:p>
          <a:p>
            <a:pPr lvl="1"/>
            <a:r>
              <a:rPr lang="en-US" sz="2400"/>
              <a:t>sediment size distribution</a:t>
            </a:r>
          </a:p>
          <a:p>
            <a:pPr lvl="1"/>
            <a:r>
              <a:rPr lang="en-US" sz="2400"/>
              <a:t>bed shape (ripples, dunes, etc.)</a:t>
            </a:r>
          </a:p>
          <a:p>
            <a:pPr lvl="1"/>
            <a:r>
              <a:rPr lang="en-US" sz="2400"/>
              <a:t>sediment density</a:t>
            </a:r>
          </a:p>
          <a:p>
            <a:pPr lvl="1"/>
            <a:r>
              <a:rPr lang="en-US" sz="2400"/>
              <a:t>shear stress at the bed</a:t>
            </a:r>
          </a:p>
          <a:p>
            <a:r>
              <a:rPr lang="en-US" sz="2800"/>
              <a:t>Bed Load Equations</a:t>
            </a:r>
          </a:p>
          <a:p>
            <a:pPr lvl="1"/>
            <a:r>
              <a:rPr lang="en-US" sz="2400"/>
              <a:t>many researchers have proposed equations</a:t>
            </a:r>
          </a:p>
          <a:p>
            <a:pPr lvl="1"/>
            <a:r>
              <a:rPr lang="en-US" sz="2400"/>
              <a:t>each equation only applies to the data that was used to obtain the equation!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Total Sediment Carrying Capacity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Power law relations between sediment flux (J</a:t>
            </a:r>
            <a:r>
              <a:rPr lang="en-US" sz="2800" baseline="-25000"/>
              <a:t>s</a:t>
            </a:r>
            <a:r>
              <a:rPr lang="en-US" sz="2800"/>
              <a:t>) and specific discharge (q) fit the data when the exponent (n) is between 2 and 3</a:t>
            </a:r>
          </a:p>
          <a:p>
            <a:pPr>
              <a:lnSpc>
                <a:spcPct val="90000"/>
              </a:lnSpc>
            </a:pPr>
            <a:r>
              <a:rPr lang="en-US" sz="2800"/>
              <a:t>Consequences: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 q decreases J</a:t>
            </a:r>
            <a:r>
              <a:rPr lang="en-US" sz="2400" baseline="-25000"/>
              <a:t>s</a:t>
            </a:r>
            <a:r>
              <a:rPr lang="en-US" sz="2400"/>
              <a:t> decreases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abstraction of flow from a river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for irrigation, water supply or flood relief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sediment carrying capacity decreases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river channel tends to clog with sediment to reach new equilibrium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greatest transport of sediment occurs during floods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rivers below reservoirs tend to erode</a:t>
            </a:r>
          </a:p>
        </p:txBody>
      </p:sp>
      <p:graphicFrame>
        <p:nvGraphicFramePr>
          <p:cNvPr id="235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75375" y="2946400"/>
          <a:ext cx="1928813" cy="714375"/>
        </p:xfrm>
        <a:graphic>
          <a:graphicData uri="http://schemas.openxmlformats.org/presentationml/2006/ole">
            <p:oleObj spid="_x0000_s23556" name="Equation" r:id="rId3" imgW="1104840" imgH="419040" progId="Equation.3">
              <p:embed/>
            </p:oleObj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Sediment Rating Curve:</a:t>
            </a:r>
            <a:br>
              <a:rPr lang="en-US"/>
            </a:br>
            <a:endParaRPr lang="en-US" baseline="-2500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1854200"/>
            <a:ext cx="8232775" cy="50038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979863" y="2784475"/>
            <a:ext cx="1479550" cy="15065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464175" y="2778125"/>
            <a:ext cx="1479550" cy="15065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4116388" y="5195888"/>
            <a:ext cx="3959225" cy="762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10Q yields 100J</a:t>
            </a:r>
            <a:r>
              <a:rPr lang="en-US" sz="4400" baseline="-25000">
                <a:solidFill>
                  <a:schemeClr val="tx2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Causes of Stream Erosion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464050" cy="4114800"/>
          </a:xfrm>
        </p:spPr>
        <p:txBody>
          <a:bodyPr/>
          <a:lstStyle/>
          <a:p>
            <a:r>
              <a:rPr lang="en-US"/>
              <a:t>What can increase the rate of erosion?</a:t>
            </a:r>
          </a:p>
          <a:p>
            <a:pPr lvl="1"/>
            <a:r>
              <a:rPr lang="en-US"/>
              <a:t>Increased stream flow</a:t>
            </a:r>
          </a:p>
          <a:p>
            <a:pPr lvl="2"/>
            <a:r>
              <a:rPr lang="en-US"/>
              <a:t>Increased runoff</a:t>
            </a:r>
          </a:p>
          <a:p>
            <a:pPr lvl="2"/>
            <a:r>
              <a:rPr lang="en-US"/>
              <a:t>Decreased flood plain storage</a:t>
            </a:r>
          </a:p>
          <a:p>
            <a:pPr lvl="1"/>
            <a:r>
              <a:rPr lang="en-US"/>
              <a:t>Decrease in sediment from upstream</a:t>
            </a:r>
          </a:p>
          <a:p>
            <a:pPr lvl="1"/>
            <a:endParaRPr lang="en-US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1763" y="1866900"/>
            <a:ext cx="3932237" cy="2667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Channel Design:</a:t>
            </a:r>
            <a:br>
              <a:rPr lang="en-US"/>
            </a:br>
            <a:r>
              <a:rPr lang="en-US"/>
              <a:t>Identify the Parameters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Channel Geometry</a:t>
            </a:r>
          </a:p>
          <a:p>
            <a:pPr lvl="1"/>
            <a:r>
              <a:rPr lang="en-US"/>
              <a:t>Channel Slope</a:t>
            </a:r>
          </a:p>
          <a:p>
            <a:pPr lvl="1"/>
            <a:r>
              <a:rPr lang="en-US"/>
              <a:t>Cross section</a:t>
            </a:r>
          </a:p>
          <a:p>
            <a:pPr lvl="1"/>
            <a:r>
              <a:rPr lang="en-US"/>
              <a:t>Roughness</a:t>
            </a:r>
          </a:p>
          <a:p>
            <a:pPr lvl="1"/>
            <a:r>
              <a:rPr lang="en-US"/>
              <a:t>Meander</a:t>
            </a:r>
          </a:p>
          <a:p>
            <a:r>
              <a:rPr lang="en-US"/>
              <a:t>Soil</a:t>
            </a:r>
          </a:p>
          <a:p>
            <a:pPr lvl="1"/>
            <a:r>
              <a:rPr lang="en-US"/>
              <a:t>Grain size</a:t>
            </a:r>
          </a:p>
          <a:p>
            <a:pPr lvl="1"/>
            <a:r>
              <a:rPr lang="en-US"/>
              <a:t>Cohesive/uncohesive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Lining type</a:t>
            </a:r>
          </a:p>
          <a:p>
            <a:pPr lvl="1"/>
            <a:r>
              <a:rPr lang="en-US"/>
              <a:t>Lined</a:t>
            </a:r>
          </a:p>
          <a:p>
            <a:pPr lvl="1"/>
            <a:r>
              <a:rPr lang="en-US"/>
              <a:t>Unlined</a:t>
            </a:r>
          </a:p>
          <a:p>
            <a:pPr lvl="1"/>
            <a:r>
              <a:rPr lang="en-US"/>
              <a:t>Grass</a:t>
            </a:r>
          </a:p>
          <a:p>
            <a:r>
              <a:rPr lang="en-US"/>
              <a:t>Design Flow</a:t>
            </a:r>
          </a:p>
          <a:p>
            <a:pPr lvl="1"/>
            <a:r>
              <a:rPr lang="en-US"/>
              <a:t>Bank full</a:t>
            </a:r>
          </a:p>
          <a:p>
            <a:pPr lvl="1"/>
            <a:r>
              <a:rPr lang="en-US"/>
              <a:t>Or based on a recurrence interval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Stable Unlined Channel Design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Threshold of movement</a:t>
            </a:r>
          </a:p>
          <a:p>
            <a:pPr lvl="1"/>
            <a:r>
              <a:rPr lang="en-US"/>
              <a:t>Will determine minimum size of sediment that will be at rest</a:t>
            </a:r>
          </a:p>
          <a:p>
            <a:pPr lvl="1"/>
            <a:r>
              <a:rPr lang="en-US"/>
              <a:t>Can be used as basis for stable bed design</a:t>
            </a:r>
          </a:p>
          <a:p>
            <a:pPr lvl="1"/>
            <a:r>
              <a:rPr lang="en-US"/>
              <a:t>Based on Shield’s diagram</a:t>
            </a:r>
          </a:p>
          <a:p>
            <a:pPr lvl="1"/>
            <a:r>
              <a:rPr lang="en-US"/>
              <a:t>Modified to include the effect of side slope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Basic Mechanism of Bed Load Sediment Transport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981200"/>
            <a:ext cx="44450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drag force exerted by fluid flow on individual grains</a:t>
            </a:r>
          </a:p>
          <a:p>
            <a:r>
              <a:rPr lang="en-US" sz="2800"/>
              <a:t>retarding force exerted by the bed on grains at the interface</a:t>
            </a:r>
          </a:p>
          <a:p>
            <a:r>
              <a:rPr lang="en-US" sz="2800"/>
              <a:t>particle moves when resultant passes through (or above) point of support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81013" y="5670550"/>
            <a:ext cx="4929187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800"/>
              <a:t>Grains: usually we mean incoherent sands, gravels,  and silt, but also sometimes we include cohesive soils (clays) that form larger particles (aggregates)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 rot="21060000">
            <a:off x="5994400" y="4035425"/>
            <a:ext cx="209550" cy="2365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 rot="21060000">
            <a:off x="6273800" y="4083050"/>
            <a:ext cx="677863" cy="581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 rot="21060000">
            <a:off x="7431088" y="4319588"/>
            <a:ext cx="317500" cy="31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 rot="21060000">
            <a:off x="7035800" y="4189413"/>
            <a:ext cx="469900" cy="469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 rot="21060000">
            <a:off x="6715125" y="4549775"/>
            <a:ext cx="469900" cy="469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 rot="21060000">
            <a:off x="7758113" y="4210050"/>
            <a:ext cx="469900" cy="4032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 rot="21060000">
            <a:off x="5529263" y="4144963"/>
            <a:ext cx="677862" cy="581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 rot="21060000">
            <a:off x="6191250" y="4516438"/>
            <a:ext cx="317500" cy="31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 rot="21060000">
            <a:off x="6719888" y="3914775"/>
            <a:ext cx="469900" cy="4032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 rot="21060000">
            <a:off x="7378700" y="4557713"/>
            <a:ext cx="209550" cy="2365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 rot="21060000">
            <a:off x="6196013" y="4075113"/>
            <a:ext cx="209550" cy="2365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 rot="21060000">
            <a:off x="7780338" y="4572000"/>
            <a:ext cx="317500" cy="31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 rot="21060000">
            <a:off x="8107363" y="4462463"/>
            <a:ext cx="469900" cy="4032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 rot="21060000">
            <a:off x="5060950" y="3925888"/>
            <a:ext cx="677863" cy="581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 rot="21060000">
            <a:off x="8023225" y="4999038"/>
            <a:ext cx="209550" cy="2365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 rot="21060000">
            <a:off x="7246938" y="4670425"/>
            <a:ext cx="677862" cy="581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 rot="21060000">
            <a:off x="5948363" y="4622800"/>
            <a:ext cx="317500" cy="31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 rot="21060000">
            <a:off x="6311900" y="4654550"/>
            <a:ext cx="469900" cy="469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 rot="21060000">
            <a:off x="8110538" y="4187825"/>
            <a:ext cx="469900" cy="469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 rot="21060000">
            <a:off x="5513388" y="4664075"/>
            <a:ext cx="469900" cy="4032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Oval 25"/>
          <p:cNvSpPr>
            <a:spLocks noChangeArrowheads="1"/>
          </p:cNvSpPr>
          <p:nvPr/>
        </p:nvSpPr>
        <p:spPr bwMode="auto">
          <a:xfrm rot="21060000">
            <a:off x="7931150" y="4854575"/>
            <a:ext cx="677863" cy="581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Oval 26"/>
          <p:cNvSpPr>
            <a:spLocks noChangeArrowheads="1"/>
          </p:cNvSpPr>
          <p:nvPr/>
        </p:nvSpPr>
        <p:spPr bwMode="auto">
          <a:xfrm rot="21060000">
            <a:off x="8509000" y="4303713"/>
            <a:ext cx="317500" cy="31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Oval 27"/>
          <p:cNvSpPr>
            <a:spLocks noChangeArrowheads="1"/>
          </p:cNvSpPr>
          <p:nvPr/>
        </p:nvSpPr>
        <p:spPr bwMode="auto">
          <a:xfrm rot="21060000">
            <a:off x="6884988" y="4851400"/>
            <a:ext cx="469900" cy="4032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 rot="21060000">
            <a:off x="6670675" y="5021263"/>
            <a:ext cx="209550" cy="2365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 rot="21060000">
            <a:off x="7974013" y="4770438"/>
            <a:ext cx="209550" cy="2365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 rot="21060000">
            <a:off x="7546975" y="4133850"/>
            <a:ext cx="317500" cy="31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Oval 31"/>
          <p:cNvSpPr>
            <a:spLocks noChangeArrowheads="1"/>
          </p:cNvSpPr>
          <p:nvPr/>
        </p:nvSpPr>
        <p:spPr bwMode="auto">
          <a:xfrm rot="21060000">
            <a:off x="8588375" y="4052888"/>
            <a:ext cx="469900" cy="4032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Oval 32"/>
          <p:cNvSpPr>
            <a:spLocks noChangeArrowheads="1"/>
          </p:cNvSpPr>
          <p:nvPr/>
        </p:nvSpPr>
        <p:spPr bwMode="auto">
          <a:xfrm rot="21060000">
            <a:off x="8526463" y="4549775"/>
            <a:ext cx="677862" cy="5810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5075238" y="1882775"/>
            <a:ext cx="407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365750" y="2613025"/>
            <a:ext cx="2085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5268913" y="3967163"/>
            <a:ext cx="1477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5761038" y="3533775"/>
            <a:ext cx="452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</a:t>
            </a:r>
            <a:r>
              <a:rPr lang="en-US" sz="2400" baseline="-25000"/>
              <a:t>d</a:t>
            </a:r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 rot="10800000" flipH="1">
            <a:off x="6332538" y="1779588"/>
            <a:ext cx="166687" cy="84137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8880475" y="1903413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8701088" y="2703513"/>
            <a:ext cx="333375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6926263" y="4070350"/>
            <a:ext cx="55562" cy="841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4862513" y="3182938"/>
            <a:ext cx="3165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force of drag will vary with time</a:t>
            </a: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7581900" y="2344738"/>
            <a:ext cx="4016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V</a:t>
            </a:r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6953250" y="4346575"/>
            <a:ext cx="1588" cy="1366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6384925" y="5384800"/>
            <a:ext cx="4524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</a:t>
            </a:r>
            <a:r>
              <a:rPr lang="en-US" sz="2400" baseline="-25000"/>
              <a:t>g</a:t>
            </a:r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7132638" y="4276725"/>
            <a:ext cx="1133475" cy="168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6894513" y="5919788"/>
            <a:ext cx="21272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point of support</a:t>
            </a:r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7319963" y="5422900"/>
            <a:ext cx="339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Symbol" pitchFamily="18" charset="2"/>
              </a:rPr>
              <a:t>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Threshold of Movement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30213" y="1916113"/>
            <a:ext cx="40100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Force on particle due to gravity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17513" y="2730500"/>
            <a:ext cx="45450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Force on particle due to shear stress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68275" y="3530600"/>
            <a:ext cx="35702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We expect movement when</a:t>
            </a:r>
          </a:p>
        </p:txBody>
      </p:sp>
      <p:graphicFrame>
        <p:nvGraphicFramePr>
          <p:cNvPr id="1229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70788" y="2733675"/>
          <a:ext cx="1393825" cy="365125"/>
        </p:xfrm>
        <a:graphic>
          <a:graphicData uri="http://schemas.openxmlformats.org/presentationml/2006/ole">
            <p:oleObj spid="_x0000_s12294" name="Equation" r:id="rId4" imgW="1409400" imgH="380880" progId="Equation.3">
              <p:embed/>
            </p:oleObj>
          </a:graphicData>
        </a:graphic>
      </p:graphicFrame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6178550" y="5899150"/>
            <a:ext cx="1477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6165850" y="4194175"/>
            <a:ext cx="14288" cy="1712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rot="10800000">
            <a:off x="6180138" y="4194175"/>
            <a:ext cx="1450975" cy="169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173788" y="4414838"/>
            <a:ext cx="339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Symbol" pitchFamily="18" charset="2"/>
              </a:rPr>
              <a:t></a:t>
            </a:r>
          </a:p>
        </p:txBody>
      </p:sp>
      <p:graphicFrame>
        <p:nvGraphicFramePr>
          <p:cNvPr id="12299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05300" y="4733925"/>
          <a:ext cx="1811338" cy="768350"/>
        </p:xfrm>
        <a:graphic>
          <a:graphicData uri="http://schemas.openxmlformats.org/presentationml/2006/ole">
            <p:oleObj spid="_x0000_s12299" name="Equation" r:id="rId5" imgW="1828800" imgH="787320" progId="Equation.3">
              <p:embed/>
            </p:oleObj>
          </a:graphicData>
        </a:graphic>
      </p:graphicFrame>
      <p:graphicFrame>
        <p:nvGraphicFramePr>
          <p:cNvPr id="12300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4413" y="5956300"/>
          <a:ext cx="1582737" cy="403225"/>
        </p:xfrm>
        <a:graphic>
          <a:graphicData uri="http://schemas.openxmlformats.org/presentationml/2006/ole">
            <p:oleObj spid="_x0000_s12300" name="Equation" r:id="rId6" imgW="1600200" imgH="419040" progId="Equation.3">
              <p:embed/>
            </p:oleObj>
          </a:graphicData>
        </a:graphic>
      </p:graphicFrame>
      <p:graphicFrame>
        <p:nvGraphicFramePr>
          <p:cNvPr id="12301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7875" y="4181475"/>
          <a:ext cx="2154238" cy="768350"/>
        </p:xfrm>
        <a:graphic>
          <a:graphicData uri="http://schemas.openxmlformats.org/presentationml/2006/ole">
            <p:oleObj spid="_x0000_s12301" name="Equation" r:id="rId7" imgW="2171520" imgH="787320" progId="Equation.3">
              <p:embed/>
            </p:oleObj>
          </a:graphicData>
        </a:graphic>
      </p:graphicFrame>
      <p:graphicFrame>
        <p:nvGraphicFramePr>
          <p:cNvPr id="12302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99063" y="1752600"/>
          <a:ext cx="1811337" cy="768350"/>
        </p:xfrm>
        <a:graphic>
          <a:graphicData uri="http://schemas.openxmlformats.org/presentationml/2006/ole">
            <p:oleObj spid="_x0000_s12302" name="Equation" r:id="rId8" imgW="1828800" imgH="787320" progId="Equation.3">
              <p:embed/>
            </p:oleObj>
          </a:graphicData>
        </a:graphic>
      </p:graphicFrame>
      <p:graphicFrame>
        <p:nvGraphicFramePr>
          <p:cNvPr id="12303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97525" y="2735263"/>
          <a:ext cx="1584325" cy="403225"/>
        </p:xfrm>
        <a:graphic>
          <a:graphicData uri="http://schemas.openxmlformats.org/presentationml/2006/ole">
            <p:oleObj spid="_x0000_s12303" name="Equation" r:id="rId9" imgW="1600200" imgH="419040" progId="Equation.3">
              <p:embed/>
            </p:oleObj>
          </a:graphicData>
        </a:graphic>
      </p:graphicFrame>
      <p:graphicFrame>
        <p:nvGraphicFramePr>
          <p:cNvPr id="12304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27488" y="3246438"/>
          <a:ext cx="2141537" cy="1187450"/>
        </p:xfrm>
        <a:graphic>
          <a:graphicData uri="http://schemas.openxmlformats.org/presentationml/2006/ole">
            <p:oleObj spid="_x0000_s12304" name="Equation" r:id="rId10" imgW="2158920" imgH="1206360" progId="Equation.3">
              <p:embed/>
            </p:oleObj>
          </a:graphicData>
        </a:graphic>
      </p:graphicFrame>
      <p:graphicFrame>
        <p:nvGraphicFramePr>
          <p:cNvPr id="12305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7213" y="5045075"/>
          <a:ext cx="1862137" cy="831850"/>
        </p:xfrm>
        <a:graphic>
          <a:graphicData uri="http://schemas.openxmlformats.org/presentationml/2006/ole">
            <p:oleObj spid="_x0000_s12305" name="Equation" r:id="rId11" imgW="1879560" imgH="850680" progId="Equation.3">
              <p:embed/>
            </p:oleObj>
          </a:graphicData>
        </a:graphic>
      </p:graphicFrame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23838" y="6140450"/>
            <a:ext cx="31988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dimensionless parameter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V="1">
            <a:off x="1011238" y="5824538"/>
            <a:ext cx="0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967538" y="3470275"/>
            <a:ext cx="18827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Force balance</a:t>
            </a: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V="1">
            <a:off x="7985125" y="3113088"/>
            <a:ext cx="0" cy="280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7008813" y="3883025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Chapter 12 Stable Channel Design Functions in the HEC-RAS Hydraulic Reference</a:t>
            </a:r>
          </a:p>
          <a:p>
            <a:r>
              <a:rPr lang="en-US" sz="2800"/>
              <a:t>FISRWG (10/1998). Stream Corridor Restoration: Principles, Processes, and Practices. By the Federal Interagency Stream Restoration Working Group (FISRWG)</a:t>
            </a:r>
          </a:p>
          <a:p>
            <a:r>
              <a:rPr lang="en-US" sz="2800"/>
              <a:t>Chapter 4 in Water Resources Engineering by David Chin (2000)</a:t>
            </a:r>
          </a:p>
        </p:txBody>
      </p:sp>
      <p:sp>
        <p:nvSpPr>
          <p:cNvPr id="72711" name="AutoShape 7">
            <a:hlinkClick r:id="rId2" highlightClick="1"/>
          </p:cNvPr>
          <p:cNvSpPr>
            <a:spLocks noChangeArrowheads="1"/>
          </p:cNvSpPr>
          <p:nvPr/>
        </p:nvSpPr>
        <p:spPr bwMode="auto">
          <a:xfrm>
            <a:off x="8418513" y="2205038"/>
            <a:ext cx="511175" cy="538162"/>
          </a:xfrm>
          <a:prstGeom prst="actionButtonInformation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12" name="AutoShape 8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8418513" y="3389313"/>
            <a:ext cx="511175" cy="538162"/>
          </a:xfrm>
          <a:prstGeom prst="actionButtonInformation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Shields Diagram (1936)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2127250" y="4110038"/>
            <a:ext cx="44100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127250" y="2844800"/>
            <a:ext cx="44100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3597275" y="2844800"/>
            <a:ext cx="1588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067300" y="2844800"/>
            <a:ext cx="1588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6537325" y="2844800"/>
            <a:ext cx="1588" cy="2517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127250" y="2844800"/>
            <a:ext cx="4422775" cy="111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6537325" y="2844800"/>
            <a:ext cx="12700" cy="2530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127250" y="5362575"/>
            <a:ext cx="4422775" cy="127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127250" y="2844800"/>
            <a:ext cx="12700" cy="25304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2127250" y="2844800"/>
            <a:ext cx="1588" cy="251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2076450" y="5362575"/>
            <a:ext cx="508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2076450" y="4110038"/>
            <a:ext cx="508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2076450" y="2844800"/>
            <a:ext cx="508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2127250" y="5362575"/>
            <a:ext cx="44100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V="1">
            <a:off x="2127250" y="5362575"/>
            <a:ext cx="1588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V="1">
            <a:off x="3597275" y="5362575"/>
            <a:ext cx="1588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V="1">
            <a:off x="5067300" y="5362575"/>
            <a:ext cx="1588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6537325" y="5362575"/>
            <a:ext cx="1588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414" name="Group 78"/>
          <p:cNvGrpSpPr>
            <a:grpSpLocks/>
          </p:cNvGrpSpPr>
          <p:nvPr/>
        </p:nvGrpSpPr>
        <p:grpSpPr bwMode="auto">
          <a:xfrm>
            <a:off x="2128838" y="4059238"/>
            <a:ext cx="4408487" cy="647700"/>
            <a:chOff x="1341" y="2557"/>
            <a:chExt cx="2777" cy="408"/>
          </a:xfrm>
        </p:grpSpPr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1341" y="2557"/>
              <a:ext cx="143" cy="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>
              <a:off x="1485" y="2653"/>
              <a:ext cx="142" cy="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1627" y="2748"/>
              <a:ext cx="144" cy="8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1771" y="2836"/>
              <a:ext cx="64" cy="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1835" y="2868"/>
              <a:ext cx="64" cy="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1899" y="2900"/>
              <a:ext cx="56" cy="2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42"/>
            <p:cNvSpPr>
              <a:spLocks noChangeShapeType="1"/>
            </p:cNvSpPr>
            <p:nvPr/>
          </p:nvSpPr>
          <p:spPr bwMode="auto">
            <a:xfrm>
              <a:off x="1955" y="2924"/>
              <a:ext cx="48" cy="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>
              <a:off x="2003" y="2940"/>
              <a:ext cx="79" cy="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2091" y="2956"/>
              <a:ext cx="71" cy="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45"/>
            <p:cNvSpPr>
              <a:spLocks noChangeShapeType="1"/>
            </p:cNvSpPr>
            <p:nvPr/>
          </p:nvSpPr>
          <p:spPr bwMode="auto">
            <a:xfrm>
              <a:off x="2162" y="2964"/>
              <a:ext cx="48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>
              <a:off x="2210" y="2964"/>
              <a:ext cx="56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2266" y="2964"/>
              <a:ext cx="64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 flipV="1">
              <a:off x="2330" y="2956"/>
              <a:ext cx="64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49"/>
            <p:cNvSpPr>
              <a:spLocks noChangeShapeType="1"/>
            </p:cNvSpPr>
            <p:nvPr/>
          </p:nvSpPr>
          <p:spPr bwMode="auto">
            <a:xfrm flipV="1">
              <a:off x="2394" y="2949"/>
              <a:ext cx="151" cy="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Line 50"/>
            <p:cNvSpPr>
              <a:spLocks noChangeShapeType="1"/>
            </p:cNvSpPr>
            <p:nvPr/>
          </p:nvSpPr>
          <p:spPr bwMode="auto">
            <a:xfrm flipV="1">
              <a:off x="2554" y="2933"/>
              <a:ext cx="143" cy="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 flipV="1">
              <a:off x="2697" y="2924"/>
              <a:ext cx="64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 flipV="1">
              <a:off x="2761" y="2916"/>
              <a:ext cx="64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53"/>
            <p:cNvSpPr>
              <a:spLocks noChangeShapeType="1"/>
            </p:cNvSpPr>
            <p:nvPr/>
          </p:nvSpPr>
          <p:spPr bwMode="auto">
            <a:xfrm flipV="1">
              <a:off x="2825" y="2909"/>
              <a:ext cx="55" cy="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54"/>
            <p:cNvSpPr>
              <a:spLocks noChangeShapeType="1"/>
            </p:cNvSpPr>
            <p:nvPr/>
          </p:nvSpPr>
          <p:spPr bwMode="auto">
            <a:xfrm>
              <a:off x="2880" y="2908"/>
              <a:ext cx="48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 flipV="1">
              <a:off x="2932" y="2893"/>
              <a:ext cx="76" cy="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 flipV="1">
              <a:off x="3008" y="2884"/>
              <a:ext cx="80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Line 57"/>
            <p:cNvSpPr>
              <a:spLocks noChangeShapeType="1"/>
            </p:cNvSpPr>
            <p:nvPr/>
          </p:nvSpPr>
          <p:spPr bwMode="auto">
            <a:xfrm flipV="1">
              <a:off x="3088" y="2876"/>
              <a:ext cx="48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 flipV="1">
              <a:off x="3136" y="2868"/>
              <a:ext cx="56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 flipV="1">
              <a:off x="3192" y="2860"/>
              <a:ext cx="64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 flipV="1">
              <a:off x="3256" y="2845"/>
              <a:ext cx="63" cy="1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 flipV="1">
              <a:off x="3325" y="2821"/>
              <a:ext cx="146" cy="2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Line 62"/>
            <p:cNvSpPr>
              <a:spLocks noChangeShapeType="1"/>
            </p:cNvSpPr>
            <p:nvPr/>
          </p:nvSpPr>
          <p:spPr bwMode="auto">
            <a:xfrm flipV="1">
              <a:off x="3471" y="2796"/>
              <a:ext cx="152" cy="2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 flipV="1">
              <a:off x="3623" y="2788"/>
              <a:ext cx="64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Line 64"/>
            <p:cNvSpPr>
              <a:spLocks noChangeShapeType="1"/>
            </p:cNvSpPr>
            <p:nvPr/>
          </p:nvSpPr>
          <p:spPr bwMode="auto">
            <a:xfrm flipV="1">
              <a:off x="3687" y="2781"/>
              <a:ext cx="63" cy="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Line 65"/>
            <p:cNvSpPr>
              <a:spLocks noChangeShapeType="1"/>
            </p:cNvSpPr>
            <p:nvPr/>
          </p:nvSpPr>
          <p:spPr bwMode="auto">
            <a:xfrm flipV="1">
              <a:off x="3762" y="2773"/>
              <a:ext cx="92" cy="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Line 66"/>
            <p:cNvSpPr>
              <a:spLocks noChangeShapeType="1"/>
            </p:cNvSpPr>
            <p:nvPr/>
          </p:nvSpPr>
          <p:spPr bwMode="auto">
            <a:xfrm>
              <a:off x="3854" y="2772"/>
              <a:ext cx="88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Line 67"/>
            <p:cNvSpPr>
              <a:spLocks noChangeShapeType="1"/>
            </p:cNvSpPr>
            <p:nvPr/>
          </p:nvSpPr>
          <p:spPr bwMode="auto">
            <a:xfrm>
              <a:off x="3942" y="2780"/>
              <a:ext cx="88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>
              <a:off x="4030" y="2780"/>
              <a:ext cx="88" cy="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1684338" y="5248275"/>
            <a:ext cx="311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Symbol" pitchFamily="18" charset="2"/>
              </a:rPr>
              <a:t>0.01</a:t>
            </a:r>
            <a:endParaRPr lang="en-US" sz="2400"/>
          </a:p>
        </p:txBody>
      </p:sp>
      <p:sp>
        <p:nvSpPr>
          <p:cNvPr id="14406" name="Rectangle 70"/>
          <p:cNvSpPr>
            <a:spLocks noChangeArrowheads="1"/>
          </p:cNvSpPr>
          <p:nvPr/>
        </p:nvSpPr>
        <p:spPr bwMode="auto">
          <a:xfrm>
            <a:off x="1773238" y="3995738"/>
            <a:ext cx="222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Symbol" pitchFamily="18" charset="2"/>
              </a:rPr>
              <a:t>0.1</a:t>
            </a:r>
            <a:endParaRPr lang="en-US" sz="2400"/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1911350" y="2728913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Symbol" pitchFamily="18" charset="2"/>
              </a:rPr>
              <a:t>1</a:t>
            </a:r>
            <a:endParaRPr lang="en-US" sz="2400"/>
          </a:p>
        </p:txBody>
      </p:sp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2089150" y="55022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Symbol" pitchFamily="18" charset="2"/>
              </a:rPr>
              <a:t>1</a:t>
            </a:r>
            <a:endParaRPr lang="en-US" sz="2400"/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3508375" y="5502275"/>
            <a:ext cx="1778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Symbol" pitchFamily="18" charset="2"/>
              </a:rPr>
              <a:t>10</a:t>
            </a:r>
            <a:endParaRPr lang="en-US" sz="2400"/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4940300" y="5502275"/>
            <a:ext cx="2667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Symbol" pitchFamily="18" charset="2"/>
              </a:rPr>
              <a:t>100</a:t>
            </a:r>
            <a:endParaRPr lang="en-US" sz="2400"/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6359525" y="5502275"/>
            <a:ext cx="355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Symbol" pitchFamily="18" charset="2"/>
              </a:rPr>
              <a:t>1000</a:t>
            </a:r>
            <a:endParaRPr lang="en-US" sz="24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124700" y="4811713"/>
            <a:ext cx="17303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Threshold of movement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423025" y="6151563"/>
            <a:ext cx="21939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Turbulent flow of bed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332163" y="6134100"/>
            <a:ext cx="20669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Laminar flow of bed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6538913" y="4437063"/>
            <a:ext cx="455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035675" y="4429125"/>
            <a:ext cx="0" cy="208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042025" y="6311900"/>
            <a:ext cx="38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5614988" y="6310313"/>
            <a:ext cx="412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536950" y="2881313"/>
            <a:ext cx="12223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Suspension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644900" y="3351213"/>
            <a:ext cx="9937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Saltation</a:t>
            </a:r>
          </a:p>
        </p:txBody>
      </p:sp>
      <p:graphicFrame>
        <p:nvGraphicFramePr>
          <p:cNvPr id="14349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7325" y="3684588"/>
          <a:ext cx="1412875" cy="769937"/>
        </p:xfrm>
        <a:graphic>
          <a:graphicData uri="http://schemas.openxmlformats.org/presentationml/2006/ole">
            <p:oleObj spid="_x0000_s14349" name="Equation" r:id="rId4" imgW="1447560" imgH="787320" progId="Equation.DSMT4">
              <p:embed/>
            </p:oleObj>
          </a:graphicData>
        </a:graphic>
      </p:graphicFrame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3522663" y="4870450"/>
            <a:ext cx="14827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No movement</a:t>
            </a:r>
          </a:p>
        </p:txBody>
      </p:sp>
      <p:graphicFrame>
        <p:nvGraphicFramePr>
          <p:cNvPr id="14351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76650" y="5426075"/>
          <a:ext cx="1227138" cy="706438"/>
        </p:xfrm>
        <a:graphic>
          <a:graphicData uri="http://schemas.openxmlformats.org/presentationml/2006/ole">
            <p:oleObj spid="_x0000_s14351" name="Equation" r:id="rId5" imgW="1244520" imgH="723600" progId="Equation.DSMT4">
              <p:embed/>
            </p:oleObj>
          </a:graphicData>
        </a:graphic>
      </p:graphicFrame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6208713" y="4419600"/>
            <a:ext cx="925512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946900" y="4262438"/>
            <a:ext cx="6953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0.056</a:t>
            </a:r>
          </a:p>
        </p:txBody>
      </p:sp>
      <p:sp>
        <p:nvSpPr>
          <p:cNvPr id="14412" name="Line 76"/>
          <p:cNvSpPr>
            <a:spLocks noChangeShapeType="1"/>
          </p:cNvSpPr>
          <p:nvPr/>
        </p:nvSpPr>
        <p:spPr bwMode="auto">
          <a:xfrm>
            <a:off x="7229475" y="5116513"/>
            <a:ext cx="1465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13" name="Line 77"/>
          <p:cNvSpPr>
            <a:spLocks noChangeShapeType="1"/>
          </p:cNvSpPr>
          <p:nvPr/>
        </p:nvSpPr>
        <p:spPr bwMode="auto">
          <a:xfrm>
            <a:off x="7204075" y="5434013"/>
            <a:ext cx="1501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416" name="Object 8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3425" y="5937250"/>
          <a:ext cx="1752600" cy="517525"/>
        </p:xfrm>
        <a:graphic>
          <a:graphicData uri="http://schemas.openxmlformats.org/presentationml/2006/ole">
            <p:oleObj spid="_x0000_s14416" name="Equation" r:id="rId6" imgW="1600200" imgH="495000" progId="Equation.DSMT4">
              <p:embed/>
            </p:oleObj>
          </a:graphicData>
        </a:graphic>
      </p:graphicFrame>
      <p:sp>
        <p:nvSpPr>
          <p:cNvPr id="14417" name="Text Box 81"/>
          <p:cNvSpPr txBox="1">
            <a:spLocks noChangeArrowheads="1"/>
          </p:cNvSpPr>
          <p:nvPr/>
        </p:nvSpPr>
        <p:spPr bwMode="auto">
          <a:xfrm>
            <a:off x="512763" y="1908175"/>
            <a:ext cx="35369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</a:t>
            </a:r>
            <a:r>
              <a:rPr lang="en-US" baseline="-25000"/>
              <a:t>* </a:t>
            </a:r>
            <a:r>
              <a:rPr lang="en-US"/>
              <a:t>_____________   =</a:t>
            </a:r>
          </a:p>
        </p:txBody>
      </p:sp>
      <p:sp>
        <p:nvSpPr>
          <p:cNvPr id="14418" name="Text Box 82"/>
          <p:cNvSpPr txBox="1">
            <a:spLocks noChangeArrowheads="1"/>
          </p:cNvSpPr>
          <p:nvPr/>
        </p:nvSpPr>
        <p:spPr bwMode="auto">
          <a:xfrm>
            <a:off x="1212850" y="1908175"/>
            <a:ext cx="24241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Shear Reynolds</a:t>
            </a:r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>
            <a:off x="4267200" y="2192338"/>
            <a:ext cx="1101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20" name="Text Box 84"/>
          <p:cNvSpPr txBox="1">
            <a:spLocks noChangeArrowheads="1"/>
          </p:cNvSpPr>
          <p:nvPr/>
        </p:nvSpPr>
        <p:spPr bwMode="auto">
          <a:xfrm>
            <a:off x="4224338" y="1666875"/>
            <a:ext cx="11890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inertial</a:t>
            </a:r>
          </a:p>
        </p:txBody>
      </p:sp>
      <p:sp>
        <p:nvSpPr>
          <p:cNvPr id="14421" name="Text Box 85"/>
          <p:cNvSpPr txBox="1">
            <a:spLocks noChangeArrowheads="1"/>
          </p:cNvSpPr>
          <p:nvPr/>
        </p:nvSpPr>
        <p:spPr bwMode="auto">
          <a:xfrm>
            <a:off x="4194175" y="2178050"/>
            <a:ext cx="124936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viscous</a:t>
            </a:r>
          </a:p>
        </p:txBody>
      </p:sp>
      <p:sp>
        <p:nvSpPr>
          <p:cNvPr id="14422" name="Text Box 86"/>
          <p:cNvSpPr txBox="1">
            <a:spLocks noChangeArrowheads="1"/>
          </p:cNvSpPr>
          <p:nvPr/>
        </p:nvSpPr>
        <p:spPr bwMode="auto">
          <a:xfrm>
            <a:off x="5484813" y="1908175"/>
            <a:ext cx="16827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at the bed!</a:t>
            </a:r>
          </a:p>
        </p:txBody>
      </p:sp>
      <p:sp>
        <p:nvSpPr>
          <p:cNvPr id="14423" name="Line 87"/>
          <p:cNvSpPr>
            <a:spLocks noChangeShapeType="1"/>
          </p:cNvSpPr>
          <p:nvPr/>
        </p:nvSpPr>
        <p:spPr bwMode="auto">
          <a:xfrm>
            <a:off x="5553075" y="2352675"/>
            <a:ext cx="1506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424" name="Text Box 88"/>
          <p:cNvSpPr txBox="1">
            <a:spLocks noChangeArrowheads="1"/>
          </p:cNvSpPr>
          <p:nvPr/>
        </p:nvSpPr>
        <p:spPr bwMode="auto">
          <a:xfrm>
            <a:off x="6010275" y="2447925"/>
            <a:ext cx="31337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 = particle diameter</a:t>
            </a:r>
          </a:p>
        </p:txBody>
      </p:sp>
      <p:graphicFrame>
        <p:nvGraphicFramePr>
          <p:cNvPr id="14425" name="Object 8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7225" y="4491038"/>
          <a:ext cx="866775" cy="769937"/>
        </p:xfrm>
        <a:graphic>
          <a:graphicData uri="http://schemas.openxmlformats.org/presentationml/2006/ole">
            <p:oleObj spid="_x0000_s14425" name="Equation" r:id="rId7" imgW="888840" imgH="787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418" grpId="0" build="p" autoUpdateAnimBg="0"/>
      <p:bldP spid="14422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Shear Velocity</a:t>
            </a:r>
          </a:p>
        </p:txBody>
      </p:sp>
      <p:graphicFrame>
        <p:nvGraphicFramePr>
          <p:cNvPr id="706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25875" y="2565400"/>
          <a:ext cx="482600" cy="750888"/>
        </p:xfrm>
        <a:graphic>
          <a:graphicData uri="http://schemas.openxmlformats.org/presentationml/2006/ole">
            <p:oleObj spid="_x0000_s70662" name="Equation" r:id="rId3" imgW="545760" imgH="863280" progId="Equation.DSMT4">
              <p:embed/>
            </p:oleObj>
          </a:graphicData>
        </a:graphic>
      </p:graphicFrame>
      <p:graphicFrame>
        <p:nvGraphicFramePr>
          <p:cNvPr id="70667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33463" y="3617913"/>
          <a:ext cx="1935162" cy="501650"/>
        </p:xfrm>
        <a:graphic>
          <a:graphicData uri="http://schemas.openxmlformats.org/presentationml/2006/ole">
            <p:oleObj spid="_x0000_s70667" name="Equation" r:id="rId4" imgW="1574640" imgH="419040" progId="Equation.DSMT4">
              <p:embed/>
            </p:oleObj>
          </a:graphicData>
        </a:graphic>
      </p:graphicFrame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4524375" y="1957388"/>
            <a:ext cx="20875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Bottom shear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4575175" y="2411413"/>
            <a:ext cx="1941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1009650" y="2670175"/>
            <a:ext cx="27082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u</a:t>
            </a:r>
            <a:r>
              <a:rPr lang="en-US" sz="2400" baseline="-25000"/>
              <a:t>*</a:t>
            </a:r>
            <a:r>
              <a:rPr lang="en-US" sz="2400"/>
              <a:t> = shear velocity =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4302125" y="2520950"/>
            <a:ext cx="366713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3506788" y="3517900"/>
            <a:ext cx="294640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From force balance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3556000" y="3997325"/>
            <a:ext cx="285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82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00125" y="4498975"/>
          <a:ext cx="1752600" cy="517525"/>
        </p:xfrm>
        <a:graphic>
          <a:graphicData uri="http://schemas.openxmlformats.org/presentationml/2006/ole">
            <p:oleObj spid="_x0000_s70682" name="Equation" r:id="rId5" imgW="1600200" imgH="495000" progId="Equation.DSMT4">
              <p:embed/>
            </p:oleObj>
          </a:graphicData>
        </a:graphic>
      </p:graphicFrame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969963" y="5162550"/>
            <a:ext cx="6891337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Shear velocity is related to _________ velocity</a:t>
            </a: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4994275" y="5159375"/>
            <a:ext cx="14668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turbulent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1" grpId="0" build="p" autoUpdateAnimBg="0"/>
      <p:bldP spid="70675" grpId="0" build="p" autoUpdateAnimBg="0"/>
      <p:bldP spid="7068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10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989013" y="4689475"/>
          <a:ext cx="1692275" cy="723900"/>
        </p:xfrm>
        <a:graphic>
          <a:graphicData uri="http://schemas.openxmlformats.org/presentationml/2006/ole">
            <p:oleObj spid="_x0000_s71682" name="Equation" r:id="rId3" imgW="1688760" imgH="723600" progId="Equation.DSMT4">
              <p:embed/>
            </p:oleObj>
          </a:graphicData>
        </a:graphic>
      </p:graphicFrame>
      <p:sp>
        <p:nvSpPr>
          <p:cNvPr id="71683" name="Rectangle 1027"/>
          <p:cNvSpPr>
            <a:spLocks noChangeArrowheads="1"/>
          </p:cNvSpPr>
          <p:nvPr/>
        </p:nvSpPr>
        <p:spPr bwMode="auto">
          <a:xfrm>
            <a:off x="4983163" y="4586288"/>
            <a:ext cx="29908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Manning Eq. (SI) units</a:t>
            </a:r>
          </a:p>
        </p:txBody>
      </p:sp>
      <p:sp>
        <p:nvSpPr>
          <p:cNvPr id="71684" name="Rectangle 1028"/>
          <p:cNvSpPr>
            <a:spLocks noChangeArrowheads="1"/>
          </p:cNvSpPr>
          <p:nvPr/>
        </p:nvSpPr>
        <p:spPr bwMode="auto">
          <a:xfrm>
            <a:off x="4995863" y="5000625"/>
            <a:ext cx="2246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assume n of 0.03</a:t>
            </a:r>
          </a:p>
        </p:txBody>
      </p:sp>
      <p:graphicFrame>
        <p:nvGraphicFramePr>
          <p:cNvPr id="71685" name="Object 10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4313" y="5907088"/>
          <a:ext cx="4260850" cy="587375"/>
        </p:xfrm>
        <a:graphic>
          <a:graphicData uri="http://schemas.openxmlformats.org/presentationml/2006/ole">
            <p:oleObj spid="_x0000_s71685" name="Equation" r:id="rId4" imgW="4711680" imgH="723600" progId="Equation.DSMT4">
              <p:embed/>
            </p:oleObj>
          </a:graphicData>
        </a:graphic>
      </p:graphicFrame>
      <p:graphicFrame>
        <p:nvGraphicFramePr>
          <p:cNvPr id="71686" name="Object 10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48038" y="3625850"/>
          <a:ext cx="5195887" cy="547688"/>
        </p:xfrm>
        <a:graphic>
          <a:graphicData uri="http://schemas.openxmlformats.org/presentationml/2006/ole">
            <p:oleObj spid="_x0000_s71686" name="Equation" r:id="rId5" imgW="5194080" imgH="545760" progId="Equation.DSMT4">
              <p:embed/>
            </p:oleObj>
          </a:graphicData>
        </a:graphic>
      </p:graphicFrame>
      <p:sp>
        <p:nvSpPr>
          <p:cNvPr id="71687" name="Rectangle 1031"/>
          <p:cNvSpPr>
            <a:spLocks noChangeArrowheads="1"/>
          </p:cNvSpPr>
          <p:nvPr/>
        </p:nvSpPr>
        <p:spPr bwMode="auto">
          <a:xfrm>
            <a:off x="4808538" y="5868988"/>
            <a:ext cx="382428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Velocity fluctuations in rivers</a:t>
            </a:r>
          </a:p>
          <a:p>
            <a:r>
              <a:rPr lang="en-US" sz="2400"/>
              <a:t>are typically ­ _____</a:t>
            </a:r>
          </a:p>
        </p:txBody>
      </p:sp>
      <p:graphicFrame>
        <p:nvGraphicFramePr>
          <p:cNvPr id="71688" name="Object 103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12800" y="3657600"/>
          <a:ext cx="1585913" cy="493713"/>
        </p:xfrm>
        <a:graphic>
          <a:graphicData uri="http://schemas.openxmlformats.org/presentationml/2006/ole">
            <p:oleObj spid="_x0000_s71688" name="Equation" r:id="rId6" imgW="1587240" imgH="495000" progId="Equation.DSMT4">
              <p:embed/>
            </p:oleObj>
          </a:graphicData>
        </a:graphic>
      </p:graphicFrame>
      <p:sp>
        <p:nvSpPr>
          <p:cNvPr id="71689" name="Rectangle 103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Magnitude of Shear Velocity in a River</a:t>
            </a:r>
          </a:p>
        </p:txBody>
      </p:sp>
      <p:sp>
        <p:nvSpPr>
          <p:cNvPr id="71690" name="Rectangle 1034"/>
          <p:cNvSpPr>
            <a:spLocks noGrp="1" noChangeArrowheads="1"/>
          </p:cNvSpPr>
          <p:nvPr>
            <p:ph type="body" idx="1"/>
          </p:nvPr>
        </p:nvSpPr>
        <p:spPr>
          <a:xfrm>
            <a:off x="685800" y="1765300"/>
            <a:ext cx="7772400" cy="1771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Example: moderately sloped river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Susquehanna at Binghamton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  = 10</a:t>
            </a:r>
            <a:r>
              <a:rPr lang="en-US" sz="2400" baseline="30000"/>
              <a:t>-4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d =R</a:t>
            </a:r>
            <a:r>
              <a:rPr lang="en-US" sz="2400" baseline="-25000"/>
              <a:t>h</a:t>
            </a:r>
            <a:r>
              <a:rPr lang="en-US" sz="2400"/>
              <a:t>= 1 m</a:t>
            </a:r>
          </a:p>
        </p:txBody>
      </p:sp>
      <p:sp>
        <p:nvSpPr>
          <p:cNvPr id="71691" name="Rectangle 1035"/>
          <p:cNvSpPr>
            <a:spLocks noChangeArrowheads="1"/>
          </p:cNvSpPr>
          <p:nvPr/>
        </p:nvSpPr>
        <p:spPr bwMode="auto">
          <a:xfrm>
            <a:off x="6561138" y="6149975"/>
            <a:ext cx="8858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0.1V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Application of Shield’s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90625" y="2246313"/>
            <a:ext cx="28448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Often bed is turbulent</a:t>
            </a:r>
          </a:p>
        </p:txBody>
      </p:sp>
      <p:graphicFrame>
        <p:nvGraphicFramePr>
          <p:cNvPr id="1536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31913" y="2636838"/>
          <a:ext cx="1773237" cy="768350"/>
        </p:xfrm>
        <a:graphic>
          <a:graphicData uri="http://schemas.openxmlformats.org/presentationml/2006/ole">
            <p:oleObj spid="_x0000_s15364" name="Equation" r:id="rId3" imgW="1790640" imgH="787320" progId="Equation.DSMT4">
              <p:embed/>
            </p:oleObj>
          </a:graphicData>
        </a:graphic>
      </p:graphicFrame>
      <p:graphicFrame>
        <p:nvGraphicFramePr>
          <p:cNvPr id="1536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90925" y="2825750"/>
          <a:ext cx="1619250" cy="401638"/>
        </p:xfrm>
        <a:graphic>
          <a:graphicData uri="http://schemas.openxmlformats.org/presentationml/2006/ole">
            <p:oleObj spid="_x0000_s15365" name="Equation" r:id="rId4" imgW="1638000" imgH="419040" progId="Equation.DSMT4">
              <p:embed/>
            </p:oleObj>
          </a:graphicData>
        </a:graphic>
      </p:graphicFrame>
      <p:graphicFrame>
        <p:nvGraphicFramePr>
          <p:cNvPr id="1536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11538" y="3640138"/>
          <a:ext cx="2065337" cy="390525"/>
        </p:xfrm>
        <a:graphic>
          <a:graphicData uri="http://schemas.openxmlformats.org/presentationml/2006/ole">
            <p:oleObj spid="_x0000_s15366" name="Equation" r:id="rId5" imgW="2082600" imgH="406080" progId="Equation.3">
              <p:embed/>
            </p:oleObj>
          </a:graphicData>
        </a:graphic>
      </p:graphicFrame>
      <p:graphicFrame>
        <p:nvGraphicFramePr>
          <p:cNvPr id="1536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58888" y="3506788"/>
          <a:ext cx="1620837" cy="808037"/>
        </p:xfrm>
        <a:graphic>
          <a:graphicData uri="http://schemas.openxmlformats.org/presentationml/2006/ole">
            <p:oleObj spid="_x0000_s15367" name="Equation" r:id="rId6" imgW="1638000" imgH="825480" progId="Equation.DSMT4">
              <p:embed/>
            </p:oleObj>
          </a:graphicData>
        </a:graphic>
      </p:graphicFrame>
      <p:graphicFrame>
        <p:nvGraphicFramePr>
          <p:cNvPr id="1536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36663" y="4370388"/>
          <a:ext cx="1366837" cy="400050"/>
        </p:xfrm>
        <a:graphic>
          <a:graphicData uri="http://schemas.openxmlformats.org/presentationml/2006/ole">
            <p:oleObj spid="_x0000_s15368" name="Equation" r:id="rId7" imgW="1384200" imgH="419040" progId="Equation.DSMT4">
              <p:embed/>
            </p:oleObj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941388" y="1736725"/>
            <a:ext cx="5791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Find minimum particle size that will be at rest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903288" y="4694238"/>
            <a:ext cx="5962650" cy="1184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Example (Susquehanna River at Binghamton)</a:t>
            </a:r>
          </a:p>
          <a:p>
            <a:r>
              <a:rPr lang="en-US" sz="2400"/>
              <a:t>1 m deep, S = 10</a:t>
            </a:r>
            <a:r>
              <a:rPr lang="en-US" sz="2400" baseline="30000"/>
              <a:t>-4</a:t>
            </a:r>
            <a:endParaRPr lang="en-US" sz="2400"/>
          </a:p>
          <a:p>
            <a:r>
              <a:rPr lang="en-US" sz="2400"/>
              <a:t>Therefore 1.1 mm diameter sand will be at rest.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949325" y="5864225"/>
            <a:ext cx="77406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Result is “armoring” of river bed with large gravel as smaller sediment is flushed out.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707063" y="3606800"/>
            <a:ext cx="1792287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quartz sediment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Application to Channel Stability</a:t>
            </a:r>
          </a:p>
        </p:txBody>
      </p:sp>
      <p:graphicFrame>
        <p:nvGraphicFramePr>
          <p:cNvPr id="1638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79475" y="1897063"/>
          <a:ext cx="1252538" cy="363537"/>
        </p:xfrm>
        <a:graphic>
          <a:graphicData uri="http://schemas.openxmlformats.org/presentationml/2006/ole">
            <p:oleObj spid="_x0000_s16387" name="Equation" r:id="rId3" imgW="1269720" imgH="380880" progId="Equation.3">
              <p:embed/>
            </p:oleObj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62225" y="1827213"/>
            <a:ext cx="53260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Assumed uniform shear stress distribution</a:t>
            </a:r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1852613" y="3290888"/>
            <a:ext cx="4614862" cy="1395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59"/>
              </a:cxn>
              <a:cxn ang="0">
                <a:pos x="135" y="111"/>
              </a:cxn>
              <a:cxn ang="0">
                <a:pos x="198" y="170"/>
              </a:cxn>
              <a:cxn ang="0">
                <a:pos x="260" y="221"/>
              </a:cxn>
              <a:cxn ang="0">
                <a:pos x="323" y="273"/>
              </a:cxn>
              <a:cxn ang="0">
                <a:pos x="385" y="332"/>
              </a:cxn>
              <a:cxn ang="0">
                <a:pos x="448" y="384"/>
              </a:cxn>
              <a:cxn ang="0">
                <a:pos x="510" y="435"/>
              </a:cxn>
              <a:cxn ang="0">
                <a:pos x="573" y="487"/>
              </a:cxn>
              <a:cxn ang="0">
                <a:pos x="635" y="539"/>
              </a:cxn>
              <a:cxn ang="0">
                <a:pos x="677" y="568"/>
              </a:cxn>
              <a:cxn ang="0">
                <a:pos x="719" y="590"/>
              </a:cxn>
              <a:cxn ang="0">
                <a:pos x="781" y="635"/>
              </a:cxn>
              <a:cxn ang="0">
                <a:pos x="844" y="671"/>
              </a:cxn>
              <a:cxn ang="0">
                <a:pos x="865" y="694"/>
              </a:cxn>
              <a:cxn ang="0">
                <a:pos x="906" y="716"/>
              </a:cxn>
              <a:cxn ang="0">
                <a:pos x="969" y="753"/>
              </a:cxn>
              <a:cxn ang="0">
                <a:pos x="1031" y="782"/>
              </a:cxn>
              <a:cxn ang="0">
                <a:pos x="1094" y="812"/>
              </a:cxn>
              <a:cxn ang="0">
                <a:pos x="1156" y="834"/>
              </a:cxn>
              <a:cxn ang="0">
                <a:pos x="1219" y="848"/>
              </a:cxn>
              <a:cxn ang="0">
                <a:pos x="1281" y="863"/>
              </a:cxn>
              <a:cxn ang="0">
                <a:pos x="1344" y="871"/>
              </a:cxn>
              <a:cxn ang="0">
                <a:pos x="1385" y="878"/>
              </a:cxn>
              <a:cxn ang="0">
                <a:pos x="1427" y="878"/>
              </a:cxn>
              <a:cxn ang="0">
                <a:pos x="1489" y="878"/>
              </a:cxn>
              <a:cxn ang="0">
                <a:pos x="1552" y="871"/>
              </a:cxn>
              <a:cxn ang="0">
                <a:pos x="1614" y="863"/>
              </a:cxn>
              <a:cxn ang="0">
                <a:pos x="1677" y="848"/>
              </a:cxn>
              <a:cxn ang="0">
                <a:pos x="1739" y="826"/>
              </a:cxn>
              <a:cxn ang="0">
                <a:pos x="1802" y="804"/>
              </a:cxn>
              <a:cxn ang="0">
                <a:pos x="1864" y="775"/>
              </a:cxn>
              <a:cxn ang="0">
                <a:pos x="1927" y="738"/>
              </a:cxn>
              <a:cxn ang="0">
                <a:pos x="1989" y="701"/>
              </a:cxn>
              <a:cxn ang="0">
                <a:pos x="2052" y="664"/>
              </a:cxn>
              <a:cxn ang="0">
                <a:pos x="2114" y="620"/>
              </a:cxn>
              <a:cxn ang="0">
                <a:pos x="2156" y="598"/>
              </a:cxn>
              <a:cxn ang="0">
                <a:pos x="2198" y="575"/>
              </a:cxn>
              <a:cxn ang="0">
                <a:pos x="2260" y="524"/>
              </a:cxn>
              <a:cxn ang="0">
                <a:pos x="2323" y="472"/>
              </a:cxn>
              <a:cxn ang="0">
                <a:pos x="2385" y="421"/>
              </a:cxn>
              <a:cxn ang="0">
                <a:pos x="2448" y="369"/>
              </a:cxn>
              <a:cxn ang="0">
                <a:pos x="2510" y="317"/>
              </a:cxn>
              <a:cxn ang="0">
                <a:pos x="2573" y="258"/>
              </a:cxn>
              <a:cxn ang="0">
                <a:pos x="2635" y="207"/>
              </a:cxn>
              <a:cxn ang="0">
                <a:pos x="2698" y="148"/>
              </a:cxn>
              <a:cxn ang="0">
                <a:pos x="2760" y="96"/>
              </a:cxn>
              <a:cxn ang="0">
                <a:pos x="2823" y="44"/>
              </a:cxn>
              <a:cxn ang="0">
                <a:pos x="2864" y="22"/>
              </a:cxn>
              <a:cxn ang="0">
                <a:pos x="2906" y="0"/>
              </a:cxn>
            </a:cxnLst>
            <a:rect l="0" t="0" r="r" b="b"/>
            <a:pathLst>
              <a:path w="2907" h="879">
                <a:moveTo>
                  <a:pt x="0" y="0"/>
                </a:moveTo>
                <a:lnTo>
                  <a:pt x="73" y="59"/>
                </a:lnTo>
                <a:lnTo>
                  <a:pt x="135" y="111"/>
                </a:lnTo>
                <a:lnTo>
                  <a:pt x="198" y="170"/>
                </a:lnTo>
                <a:lnTo>
                  <a:pt x="260" y="221"/>
                </a:lnTo>
                <a:lnTo>
                  <a:pt x="323" y="273"/>
                </a:lnTo>
                <a:lnTo>
                  <a:pt x="385" y="332"/>
                </a:lnTo>
                <a:lnTo>
                  <a:pt x="448" y="384"/>
                </a:lnTo>
                <a:lnTo>
                  <a:pt x="510" y="435"/>
                </a:lnTo>
                <a:lnTo>
                  <a:pt x="573" y="487"/>
                </a:lnTo>
                <a:lnTo>
                  <a:pt x="635" y="539"/>
                </a:lnTo>
                <a:lnTo>
                  <a:pt x="677" y="568"/>
                </a:lnTo>
                <a:lnTo>
                  <a:pt x="719" y="590"/>
                </a:lnTo>
                <a:lnTo>
                  <a:pt x="781" y="635"/>
                </a:lnTo>
                <a:lnTo>
                  <a:pt x="844" y="671"/>
                </a:lnTo>
                <a:lnTo>
                  <a:pt x="865" y="694"/>
                </a:lnTo>
                <a:lnTo>
                  <a:pt x="906" y="716"/>
                </a:lnTo>
                <a:lnTo>
                  <a:pt x="969" y="753"/>
                </a:lnTo>
                <a:lnTo>
                  <a:pt x="1031" y="782"/>
                </a:lnTo>
                <a:lnTo>
                  <a:pt x="1094" y="812"/>
                </a:lnTo>
                <a:lnTo>
                  <a:pt x="1156" y="834"/>
                </a:lnTo>
                <a:lnTo>
                  <a:pt x="1219" y="848"/>
                </a:lnTo>
                <a:lnTo>
                  <a:pt x="1281" y="863"/>
                </a:lnTo>
                <a:lnTo>
                  <a:pt x="1344" y="871"/>
                </a:lnTo>
                <a:lnTo>
                  <a:pt x="1385" y="878"/>
                </a:lnTo>
                <a:lnTo>
                  <a:pt x="1427" y="878"/>
                </a:lnTo>
                <a:lnTo>
                  <a:pt x="1489" y="878"/>
                </a:lnTo>
                <a:lnTo>
                  <a:pt x="1552" y="871"/>
                </a:lnTo>
                <a:lnTo>
                  <a:pt x="1614" y="863"/>
                </a:lnTo>
                <a:lnTo>
                  <a:pt x="1677" y="848"/>
                </a:lnTo>
                <a:lnTo>
                  <a:pt x="1739" y="826"/>
                </a:lnTo>
                <a:lnTo>
                  <a:pt x="1802" y="804"/>
                </a:lnTo>
                <a:lnTo>
                  <a:pt x="1864" y="775"/>
                </a:lnTo>
                <a:lnTo>
                  <a:pt x="1927" y="738"/>
                </a:lnTo>
                <a:lnTo>
                  <a:pt x="1989" y="701"/>
                </a:lnTo>
                <a:lnTo>
                  <a:pt x="2052" y="664"/>
                </a:lnTo>
                <a:lnTo>
                  <a:pt x="2114" y="620"/>
                </a:lnTo>
                <a:lnTo>
                  <a:pt x="2156" y="598"/>
                </a:lnTo>
                <a:lnTo>
                  <a:pt x="2198" y="575"/>
                </a:lnTo>
                <a:lnTo>
                  <a:pt x="2260" y="524"/>
                </a:lnTo>
                <a:lnTo>
                  <a:pt x="2323" y="472"/>
                </a:lnTo>
                <a:lnTo>
                  <a:pt x="2385" y="421"/>
                </a:lnTo>
                <a:lnTo>
                  <a:pt x="2448" y="369"/>
                </a:lnTo>
                <a:lnTo>
                  <a:pt x="2510" y="317"/>
                </a:lnTo>
                <a:lnTo>
                  <a:pt x="2573" y="258"/>
                </a:lnTo>
                <a:lnTo>
                  <a:pt x="2635" y="207"/>
                </a:lnTo>
                <a:lnTo>
                  <a:pt x="2698" y="148"/>
                </a:lnTo>
                <a:lnTo>
                  <a:pt x="2760" y="96"/>
                </a:lnTo>
                <a:lnTo>
                  <a:pt x="2823" y="44"/>
                </a:lnTo>
                <a:lnTo>
                  <a:pt x="2864" y="22"/>
                </a:lnTo>
                <a:lnTo>
                  <a:pt x="2906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515100" y="3448050"/>
            <a:ext cx="22637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 i="1">
                <a:latin typeface="Symbol" pitchFamily="18" charset="2"/>
              </a:rPr>
              <a:t></a:t>
            </a:r>
            <a:r>
              <a:rPr lang="en-US" sz="2400"/>
              <a:t> = max angle of repose ­ 35°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1803400" y="3276600"/>
            <a:ext cx="470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 rot="10800000" flipH="1">
            <a:off x="3240088" y="3160713"/>
            <a:ext cx="220662" cy="11112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510338" y="3276600"/>
            <a:ext cx="554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99263" y="2778125"/>
            <a:ext cx="2952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 i="1">
                <a:latin typeface="Symbol" pitchFamily="18" charset="2"/>
              </a:rPr>
              <a:t>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6524625" y="2655888"/>
            <a:ext cx="696913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Freeform 12"/>
          <p:cNvSpPr>
            <a:spLocks/>
          </p:cNvSpPr>
          <p:nvPr/>
        </p:nvSpPr>
        <p:spPr bwMode="auto">
          <a:xfrm>
            <a:off x="1811338" y="3290888"/>
            <a:ext cx="4700587" cy="2168525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64" y="92"/>
              </a:cxn>
              <a:cxn ang="0">
                <a:pos x="128" y="172"/>
              </a:cxn>
              <a:cxn ang="0">
                <a:pos x="192" y="264"/>
              </a:cxn>
              <a:cxn ang="0">
                <a:pos x="256" y="344"/>
              </a:cxn>
              <a:cxn ang="0">
                <a:pos x="319" y="424"/>
              </a:cxn>
              <a:cxn ang="0">
                <a:pos x="383" y="516"/>
              </a:cxn>
              <a:cxn ang="0">
                <a:pos x="447" y="596"/>
              </a:cxn>
              <a:cxn ang="0">
                <a:pos x="511" y="677"/>
              </a:cxn>
              <a:cxn ang="0">
                <a:pos x="575" y="757"/>
              </a:cxn>
              <a:cxn ang="0">
                <a:pos x="639" y="837"/>
              </a:cxn>
              <a:cxn ang="0">
                <a:pos x="681" y="883"/>
              </a:cxn>
              <a:cxn ang="0">
                <a:pos x="724" y="918"/>
              </a:cxn>
              <a:cxn ang="0">
                <a:pos x="788" y="986"/>
              </a:cxn>
              <a:cxn ang="0">
                <a:pos x="852" y="1044"/>
              </a:cxn>
              <a:cxn ang="0">
                <a:pos x="873" y="1078"/>
              </a:cxn>
              <a:cxn ang="0">
                <a:pos x="916" y="1113"/>
              </a:cxn>
              <a:cxn ang="0">
                <a:pos x="980" y="1170"/>
              </a:cxn>
              <a:cxn ang="0">
                <a:pos x="1043" y="1216"/>
              </a:cxn>
              <a:cxn ang="0">
                <a:pos x="1107" y="1262"/>
              </a:cxn>
              <a:cxn ang="0">
                <a:pos x="1171" y="1296"/>
              </a:cxn>
              <a:cxn ang="0">
                <a:pos x="1235" y="1319"/>
              </a:cxn>
              <a:cxn ang="0">
                <a:pos x="1299" y="1342"/>
              </a:cxn>
              <a:cxn ang="0">
                <a:pos x="1363" y="1354"/>
              </a:cxn>
              <a:cxn ang="0">
                <a:pos x="1405" y="1365"/>
              </a:cxn>
              <a:cxn ang="0">
                <a:pos x="1448" y="1365"/>
              </a:cxn>
              <a:cxn ang="0">
                <a:pos x="1512" y="1365"/>
              </a:cxn>
              <a:cxn ang="0">
                <a:pos x="1576" y="1354"/>
              </a:cxn>
              <a:cxn ang="0">
                <a:pos x="1640" y="1342"/>
              </a:cxn>
              <a:cxn ang="0">
                <a:pos x="1704" y="1319"/>
              </a:cxn>
              <a:cxn ang="0">
                <a:pos x="1767" y="1285"/>
              </a:cxn>
              <a:cxn ang="0">
                <a:pos x="1831" y="1250"/>
              </a:cxn>
              <a:cxn ang="0">
                <a:pos x="1895" y="1204"/>
              </a:cxn>
              <a:cxn ang="0">
                <a:pos x="1959" y="1147"/>
              </a:cxn>
              <a:cxn ang="0">
                <a:pos x="2023" y="1090"/>
              </a:cxn>
              <a:cxn ang="0">
                <a:pos x="2087" y="1032"/>
              </a:cxn>
              <a:cxn ang="0">
                <a:pos x="2151" y="964"/>
              </a:cxn>
              <a:cxn ang="0">
                <a:pos x="2193" y="929"/>
              </a:cxn>
              <a:cxn ang="0">
                <a:pos x="2236" y="895"/>
              </a:cxn>
              <a:cxn ang="0">
                <a:pos x="2300" y="814"/>
              </a:cxn>
              <a:cxn ang="0">
                <a:pos x="2364" y="734"/>
              </a:cxn>
              <a:cxn ang="0">
                <a:pos x="2428" y="654"/>
              </a:cxn>
              <a:cxn ang="0">
                <a:pos x="2492" y="574"/>
              </a:cxn>
              <a:cxn ang="0">
                <a:pos x="2555" y="493"/>
              </a:cxn>
              <a:cxn ang="0">
                <a:pos x="2619" y="401"/>
              </a:cxn>
              <a:cxn ang="0">
                <a:pos x="2683" y="321"/>
              </a:cxn>
              <a:cxn ang="0">
                <a:pos x="2747" y="229"/>
              </a:cxn>
              <a:cxn ang="0">
                <a:pos x="2811" y="149"/>
              </a:cxn>
              <a:cxn ang="0">
                <a:pos x="2875" y="69"/>
              </a:cxn>
              <a:cxn ang="0">
                <a:pos x="2917" y="34"/>
              </a:cxn>
              <a:cxn ang="0">
                <a:pos x="2960" y="0"/>
              </a:cxn>
            </a:cxnLst>
            <a:rect l="0" t="0" r="r" b="b"/>
            <a:pathLst>
              <a:path w="2961" h="1366">
                <a:moveTo>
                  <a:pt x="0" y="11"/>
                </a:moveTo>
                <a:lnTo>
                  <a:pt x="64" y="92"/>
                </a:lnTo>
                <a:lnTo>
                  <a:pt x="128" y="172"/>
                </a:lnTo>
                <a:lnTo>
                  <a:pt x="192" y="264"/>
                </a:lnTo>
                <a:lnTo>
                  <a:pt x="256" y="344"/>
                </a:lnTo>
                <a:lnTo>
                  <a:pt x="319" y="424"/>
                </a:lnTo>
                <a:lnTo>
                  <a:pt x="383" y="516"/>
                </a:lnTo>
                <a:lnTo>
                  <a:pt x="447" y="596"/>
                </a:lnTo>
                <a:lnTo>
                  <a:pt x="511" y="677"/>
                </a:lnTo>
                <a:lnTo>
                  <a:pt x="575" y="757"/>
                </a:lnTo>
                <a:lnTo>
                  <a:pt x="639" y="837"/>
                </a:lnTo>
                <a:lnTo>
                  <a:pt x="681" y="883"/>
                </a:lnTo>
                <a:lnTo>
                  <a:pt x="724" y="918"/>
                </a:lnTo>
                <a:lnTo>
                  <a:pt x="788" y="986"/>
                </a:lnTo>
                <a:lnTo>
                  <a:pt x="852" y="1044"/>
                </a:lnTo>
                <a:lnTo>
                  <a:pt x="873" y="1078"/>
                </a:lnTo>
                <a:lnTo>
                  <a:pt x="916" y="1113"/>
                </a:lnTo>
                <a:lnTo>
                  <a:pt x="980" y="1170"/>
                </a:lnTo>
                <a:lnTo>
                  <a:pt x="1043" y="1216"/>
                </a:lnTo>
                <a:lnTo>
                  <a:pt x="1107" y="1262"/>
                </a:lnTo>
                <a:lnTo>
                  <a:pt x="1171" y="1296"/>
                </a:lnTo>
                <a:lnTo>
                  <a:pt x="1235" y="1319"/>
                </a:lnTo>
                <a:lnTo>
                  <a:pt x="1299" y="1342"/>
                </a:lnTo>
                <a:lnTo>
                  <a:pt x="1363" y="1354"/>
                </a:lnTo>
                <a:lnTo>
                  <a:pt x="1405" y="1365"/>
                </a:lnTo>
                <a:lnTo>
                  <a:pt x="1448" y="1365"/>
                </a:lnTo>
                <a:lnTo>
                  <a:pt x="1512" y="1365"/>
                </a:lnTo>
                <a:lnTo>
                  <a:pt x="1576" y="1354"/>
                </a:lnTo>
                <a:lnTo>
                  <a:pt x="1640" y="1342"/>
                </a:lnTo>
                <a:lnTo>
                  <a:pt x="1704" y="1319"/>
                </a:lnTo>
                <a:lnTo>
                  <a:pt x="1767" y="1285"/>
                </a:lnTo>
                <a:lnTo>
                  <a:pt x="1831" y="1250"/>
                </a:lnTo>
                <a:lnTo>
                  <a:pt x="1895" y="1204"/>
                </a:lnTo>
                <a:lnTo>
                  <a:pt x="1959" y="1147"/>
                </a:lnTo>
                <a:lnTo>
                  <a:pt x="2023" y="1090"/>
                </a:lnTo>
                <a:lnTo>
                  <a:pt x="2087" y="1032"/>
                </a:lnTo>
                <a:lnTo>
                  <a:pt x="2151" y="964"/>
                </a:lnTo>
                <a:lnTo>
                  <a:pt x="2193" y="929"/>
                </a:lnTo>
                <a:lnTo>
                  <a:pt x="2236" y="895"/>
                </a:lnTo>
                <a:lnTo>
                  <a:pt x="2300" y="814"/>
                </a:lnTo>
                <a:lnTo>
                  <a:pt x="2364" y="734"/>
                </a:lnTo>
                <a:lnTo>
                  <a:pt x="2428" y="654"/>
                </a:lnTo>
                <a:lnTo>
                  <a:pt x="2492" y="574"/>
                </a:lnTo>
                <a:lnTo>
                  <a:pt x="2555" y="493"/>
                </a:lnTo>
                <a:lnTo>
                  <a:pt x="2619" y="401"/>
                </a:lnTo>
                <a:lnTo>
                  <a:pt x="2683" y="321"/>
                </a:lnTo>
                <a:lnTo>
                  <a:pt x="2747" y="229"/>
                </a:lnTo>
                <a:lnTo>
                  <a:pt x="2811" y="149"/>
                </a:lnTo>
                <a:lnTo>
                  <a:pt x="2875" y="69"/>
                </a:lnTo>
                <a:lnTo>
                  <a:pt x="2917" y="34"/>
                </a:lnTo>
                <a:lnTo>
                  <a:pt x="296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102100" y="4705350"/>
            <a:ext cx="0" cy="746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4075113" y="4827588"/>
            <a:ext cx="6651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latin typeface="Symbol" pitchFamily="18" charset="2"/>
              </a:rPr>
              <a:t></a:t>
            </a:r>
            <a:r>
              <a:rPr lang="en-US" sz="2400" baseline="-25000"/>
              <a:t>max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3336925" y="4608513"/>
            <a:ext cx="303213" cy="525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646488" y="3559175"/>
            <a:ext cx="755650" cy="454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river</a:t>
            </a:r>
          </a:p>
        </p:txBody>
      </p:sp>
      <p:graphicFrame>
        <p:nvGraphicFramePr>
          <p:cNvPr id="16402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6925" y="6102350"/>
          <a:ext cx="1316038" cy="365125"/>
        </p:xfrm>
        <a:graphic>
          <a:graphicData uri="http://schemas.openxmlformats.org/presentationml/2006/ole">
            <p:oleObj spid="_x0000_s16402" name="Equation" r:id="rId4" imgW="1333440" imgH="380880" progId="Equation.3">
              <p:embed/>
            </p:oleObj>
          </a:graphicData>
        </a:graphic>
      </p:graphicFrame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2279650" y="6002338"/>
            <a:ext cx="3648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to prevent erosion of bottom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Channel Side Slope Stability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Takes into account the shear stress, force of gravity and coefficient of friction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Meandering (sinuous) canals scour more easily than straight canals (see Table 4.15 in Chin)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998788" y="6338888"/>
            <a:ext cx="614521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 12 in HEC-RAS Hydraulic Reference </a:t>
            </a:r>
          </a:p>
        </p:txBody>
      </p:sp>
      <p:graphicFrame>
        <p:nvGraphicFramePr>
          <p:cNvPr id="512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66988" y="4284663"/>
          <a:ext cx="2665412" cy="862012"/>
        </p:xfrm>
        <a:graphic>
          <a:graphicData uri="http://schemas.openxmlformats.org/presentationml/2006/ole">
            <p:oleObj spid="_x0000_s51205" name="Equation" r:id="rId3" imgW="2705040" imgH="901440" progId="Equation.DSMT4">
              <p:embed/>
            </p:oleObj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11150" y="2930525"/>
            <a:ext cx="3062288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Critical shear stress on the side slope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697413" y="2901950"/>
            <a:ext cx="283845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Critical shear stress on the bed</a:t>
            </a:r>
          </a:p>
        </p:txBody>
      </p:sp>
      <p:graphicFrame>
        <p:nvGraphicFramePr>
          <p:cNvPr id="5120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38488" y="3746500"/>
          <a:ext cx="1393825" cy="388938"/>
        </p:xfrm>
        <a:graphic>
          <a:graphicData uri="http://schemas.openxmlformats.org/presentationml/2006/ole">
            <p:oleObj spid="_x0000_s51208" name="Equation" r:id="rId4" imgW="1409400" imgH="406080" progId="Equation.DSMT4">
              <p:embed/>
            </p:oleObj>
          </a:graphicData>
        </a:graphic>
      </p:graphicFrame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2998788" y="3482975"/>
            <a:ext cx="214312" cy="322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4075113" y="3402013"/>
            <a:ext cx="725487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6026150" y="4089400"/>
            <a:ext cx="25114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Side slope angle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972175" y="4573588"/>
            <a:ext cx="24542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Angle of repose</a:t>
            </a: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5230813" y="4343400"/>
            <a:ext cx="860425" cy="188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5203825" y="4881563"/>
            <a:ext cx="860425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92113" y="4221163"/>
            <a:ext cx="20923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Tractive force ratio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1841500" y="4545013"/>
            <a:ext cx="700088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HEC-RAS Hydraulic Design: Stable Channel Design</a:t>
            </a:r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Copeland*</a:t>
            </a:r>
          </a:p>
          <a:p>
            <a:pPr>
              <a:lnSpc>
                <a:spcPct val="90000"/>
              </a:lnSpc>
            </a:pPr>
            <a:r>
              <a:rPr lang="en-US" sz="2800"/>
              <a:t>Regime*</a:t>
            </a:r>
          </a:p>
          <a:p>
            <a:pPr>
              <a:lnSpc>
                <a:spcPct val="90000"/>
              </a:lnSpc>
            </a:pPr>
            <a:r>
              <a:rPr lang="en-US" sz="2800"/>
              <a:t>Tractive Force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Doesn’t account for input sediment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Utilizes critical shear stress to determine when bed motion begins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Particle size (d)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Depth (D)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Bottom Width (B)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Slope (S)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Uses shear stress and Manning equations </a:t>
            </a:r>
          </a:p>
        </p:txBody>
      </p:sp>
      <p:pic>
        <p:nvPicPr>
          <p:cNvPr id="73732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7663" y="1568450"/>
            <a:ext cx="2533650" cy="14398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73733" name="Picture 1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4175" y="1574800"/>
            <a:ext cx="2608263" cy="1346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73734" name="Rectangle 1030"/>
          <p:cNvSpPr>
            <a:spLocks noChangeArrowheads="1"/>
          </p:cNvSpPr>
          <p:nvPr/>
        </p:nvSpPr>
        <p:spPr bwMode="auto">
          <a:xfrm>
            <a:off x="4527550" y="6400800"/>
            <a:ext cx="44196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*Require input sediment discharge</a:t>
            </a:r>
          </a:p>
        </p:txBody>
      </p:sp>
      <p:sp>
        <p:nvSpPr>
          <p:cNvPr id="73735" name="Text Box 1031"/>
          <p:cNvSpPr txBox="1">
            <a:spLocks noChangeArrowheads="1"/>
          </p:cNvSpPr>
          <p:nvPr/>
        </p:nvSpPr>
        <p:spPr bwMode="auto">
          <a:xfrm>
            <a:off x="4238625" y="4651375"/>
            <a:ext cx="4603750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Given any two can solve for the other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Implications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could you reduce erosion in a stream?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Are we managing causes or treating symptoms?</a:t>
            </a:r>
          </a:p>
          <a:p>
            <a:endParaRPr lang="en-US"/>
          </a:p>
        </p:txBody>
      </p:sp>
      <p:sp>
        <p:nvSpPr>
          <p:cNvPr id="81924" name="Text Box 1028"/>
          <p:cNvSpPr txBox="1">
            <a:spLocks noChangeArrowheads="1"/>
          </p:cNvSpPr>
          <p:nvPr/>
        </p:nvSpPr>
        <p:spPr bwMode="auto">
          <a:xfrm>
            <a:off x="1076325" y="3092450"/>
            <a:ext cx="23225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Decrease slope</a:t>
            </a:r>
          </a:p>
        </p:txBody>
      </p:sp>
      <p:graphicFrame>
        <p:nvGraphicFramePr>
          <p:cNvPr id="81925" name="Object 10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69088" y="712788"/>
          <a:ext cx="1366837" cy="400050"/>
        </p:xfrm>
        <a:graphic>
          <a:graphicData uri="http://schemas.openxmlformats.org/presentationml/2006/ole">
            <p:oleObj spid="_x0000_s81925" name="Equation" r:id="rId3" imgW="1384200" imgH="419040" progId="Equation.DSMT4">
              <p:embed/>
            </p:oleObj>
          </a:graphicData>
        </a:graphic>
      </p:graphicFrame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1076325" y="3790950"/>
            <a:ext cx="71866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Decrease depth (increase width or decrease flow)</a:t>
            </a:r>
          </a:p>
        </p:txBody>
      </p:sp>
      <p:sp>
        <p:nvSpPr>
          <p:cNvPr id="81927" name="Text Box 1031"/>
          <p:cNvSpPr txBox="1">
            <a:spLocks noChangeArrowheads="1"/>
          </p:cNvSpPr>
          <p:nvPr/>
        </p:nvSpPr>
        <p:spPr bwMode="auto">
          <a:xfrm>
            <a:off x="1076325" y="4491038"/>
            <a:ext cx="31591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Increase particle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utoUpdateAnimBg="0"/>
      <p:bldP spid="81926" grpId="0" build="p" autoUpdateAnimBg="0"/>
      <p:bldP spid="8192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Vertical Stabilizing Techniques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362200"/>
            <a:ext cx="3810000" cy="4114800"/>
          </a:xfrm>
        </p:spPr>
        <p:txBody>
          <a:bodyPr/>
          <a:lstStyle/>
          <a:p>
            <a:r>
              <a:rPr lang="en-US" sz="2400"/>
              <a:t>stabilizing eroding channels upstream</a:t>
            </a:r>
          </a:p>
          <a:p>
            <a:r>
              <a:rPr lang="en-US" sz="2400"/>
              <a:t>controlling erosion on the watershed</a:t>
            </a:r>
          </a:p>
          <a:p>
            <a:r>
              <a:rPr lang="en-US" sz="2400"/>
              <a:t>installing sediment traps, ponds, or debris basins</a:t>
            </a:r>
          </a:p>
          <a:p>
            <a:r>
              <a:rPr lang="en-US" sz="2400"/>
              <a:t>narrowing the channel, although a narrower channel might require more bank stabilization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362200"/>
            <a:ext cx="3810000" cy="4114800"/>
          </a:xfrm>
        </p:spPr>
        <p:txBody>
          <a:bodyPr/>
          <a:lstStyle/>
          <a:p>
            <a:r>
              <a:rPr lang="en-US"/>
              <a:t>flow modification</a:t>
            </a:r>
          </a:p>
          <a:p>
            <a:r>
              <a:rPr lang="en-US"/>
              <a:t>grade control measures</a:t>
            </a:r>
          </a:p>
          <a:p>
            <a:r>
              <a:rPr lang="en-US"/>
              <a:t>other approaches that dissipate the energy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198563" y="1846263"/>
            <a:ext cx="1960562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Aggradation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538788" y="1860550"/>
            <a:ext cx="16891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Degradation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263650" y="2357438"/>
            <a:ext cx="177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5449888" y="2357438"/>
            <a:ext cx="177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5300663" y="4960938"/>
            <a:ext cx="15446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meanders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354638" y="5581650"/>
            <a:ext cx="14081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boulders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 build="p" autoUpdateAnimBg="0"/>
      <p:bldP spid="7476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Bank Stabilizing Techniques</a:t>
            </a:r>
          </a:p>
        </p:txBody>
      </p:sp>
      <p:sp>
        <p:nvSpPr>
          <p:cNvPr id="757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74625" y="1981200"/>
            <a:ext cx="4321175" cy="4114800"/>
          </a:xfrm>
        </p:spPr>
        <p:txBody>
          <a:bodyPr/>
          <a:lstStyle/>
          <a:p>
            <a:r>
              <a:rPr lang="en-US" sz="2400"/>
              <a:t>Indirect methods</a:t>
            </a:r>
          </a:p>
          <a:p>
            <a:pPr lvl="1"/>
            <a:r>
              <a:rPr lang="en-US" sz="2000"/>
              <a:t>extend into the stream channel and redirect the flow so that hydraulic forces at the channel boundary are reduced to a nonerosive level</a:t>
            </a:r>
          </a:p>
          <a:p>
            <a:pPr lvl="1"/>
            <a:r>
              <a:rPr lang="en-US" sz="2000"/>
              <a:t>dikes (permeable and impermeable) </a:t>
            </a:r>
          </a:p>
          <a:p>
            <a:pPr lvl="1"/>
            <a:r>
              <a:rPr lang="en-US" sz="2000"/>
              <a:t>flow deflectors such as bendway weirs, stream “barbs,” and Iowa vanes</a:t>
            </a:r>
          </a:p>
        </p:txBody>
      </p:sp>
      <p:sp>
        <p:nvSpPr>
          <p:cNvPr id="75781" name="Rectangle 1029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267200" cy="4114800"/>
          </a:xfrm>
        </p:spPr>
        <p:txBody>
          <a:bodyPr/>
          <a:lstStyle/>
          <a:p>
            <a:r>
              <a:rPr lang="en-US" sz="2400"/>
              <a:t>Surface armor</a:t>
            </a:r>
          </a:p>
          <a:p>
            <a:pPr lvl="1"/>
            <a:r>
              <a:rPr lang="en-US" sz="2000"/>
              <a:t>Armor is a protective material in direct contact with the streambank</a:t>
            </a:r>
          </a:p>
          <a:p>
            <a:pPr lvl="1"/>
            <a:r>
              <a:rPr lang="en-US" sz="2000"/>
              <a:t>Stone and other self-adjusting armor (sacks, blocks, rubble, etc.)</a:t>
            </a:r>
          </a:p>
          <a:p>
            <a:pPr lvl="1"/>
            <a:r>
              <a:rPr lang="en-US" sz="2000"/>
              <a:t>Rigid armor (concrete, soil cement, grouted riprap, etc.) </a:t>
            </a:r>
          </a:p>
          <a:p>
            <a:pPr lvl="1"/>
            <a:r>
              <a:rPr lang="en-US" sz="2000"/>
              <a:t>Flexible mattress (gabions, concrete blocks, etc.)</a:t>
            </a:r>
          </a:p>
          <a:p>
            <a:endParaRPr lang="en-US" sz="2400"/>
          </a:p>
        </p:txBody>
      </p:sp>
      <p:sp>
        <p:nvSpPr>
          <p:cNvPr id="75782" name="Rectangle 1030"/>
          <p:cNvSpPr>
            <a:spLocks noChangeArrowheads="1"/>
          </p:cNvSpPr>
          <p:nvPr/>
        </p:nvSpPr>
        <p:spPr bwMode="auto">
          <a:xfrm>
            <a:off x="296863" y="5553075"/>
            <a:ext cx="8362950" cy="112236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sz="2400"/>
              <a:t>Vegetative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5000"/>
              <a:buFont typeface="Monotype Sorts" pitchFamily="2" charset="2"/>
              <a:buChar char="ä"/>
            </a:pPr>
            <a:r>
              <a:rPr lang="en-US" sz="2000"/>
              <a:t>can function as either armor or indirect protection and in some applications can function as both simultaneously.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Sediment transport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Effects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Suspended and Bed load</a:t>
            </a:r>
          </a:p>
          <a:p>
            <a:pPr>
              <a:lnSpc>
                <a:spcPct val="90000"/>
              </a:lnSpc>
            </a:pPr>
            <a:r>
              <a:rPr lang="en-US" sz="2800"/>
              <a:t>Stable unlined channel design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Tractive Force method</a:t>
            </a:r>
          </a:p>
          <a:p>
            <a:pPr>
              <a:lnSpc>
                <a:spcPct val="90000"/>
              </a:lnSpc>
            </a:pPr>
            <a:r>
              <a:rPr lang="en-US" sz="2800"/>
              <a:t>Bed forms</a:t>
            </a:r>
          </a:p>
          <a:p>
            <a:pPr>
              <a:lnSpc>
                <a:spcPct val="90000"/>
              </a:lnSpc>
            </a:pPr>
            <a:r>
              <a:rPr lang="en-US" sz="2800"/>
              <a:t>Channel forms</a:t>
            </a:r>
          </a:p>
          <a:p>
            <a:pPr>
              <a:lnSpc>
                <a:spcPct val="90000"/>
              </a:lnSpc>
            </a:pPr>
            <a:r>
              <a:rPr lang="en-US" sz="2800"/>
              <a:t>River Training</a:t>
            </a:r>
          </a:p>
          <a:p>
            <a:pPr>
              <a:lnSpc>
                <a:spcPct val="90000"/>
              </a:lnSpc>
            </a:pPr>
            <a:r>
              <a:rPr lang="en-US" sz="2800"/>
              <a:t>Stream Restoration Principles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Bed Formation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Variety of bed forms are possible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be 3 dimensional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vary greatly across a river or in the direction of flow</a:t>
            </a:r>
          </a:p>
          <a:p>
            <a:pPr>
              <a:lnSpc>
                <a:spcPct val="90000"/>
              </a:lnSpc>
            </a:pPr>
            <a:r>
              <a:rPr lang="en-US" sz="2800"/>
              <a:t>Bed forms depend on Froude number and affect ____________</a:t>
            </a:r>
          </a:p>
          <a:p>
            <a:pPr>
              <a:lnSpc>
                <a:spcPct val="90000"/>
              </a:lnSpc>
            </a:pPr>
            <a:r>
              <a:rPr lang="en-US" sz="2800"/>
              <a:t>Bed forms result from scour and deposition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deposition occurs over the crests and scour occurs in the trough</a:t>
            </a:r>
          </a:p>
          <a:p>
            <a:pPr>
              <a:lnSpc>
                <a:spcPct val="90000"/>
              </a:lnSpc>
            </a:pPr>
            <a:r>
              <a:rPr lang="en-US" sz="2800"/>
              <a:t>Bed forms are the consequence of instability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small disturbance on an initially flat bed can result in formation of crests and troughs</a:t>
            </a:r>
          </a:p>
        </p:txBody>
      </p:sp>
      <p:graphicFrame>
        <p:nvGraphicFramePr>
          <p:cNvPr id="2458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7929563" y="3819525"/>
          <a:ext cx="1214437" cy="869950"/>
        </p:xfrm>
        <a:graphic>
          <a:graphicData uri="http://schemas.openxmlformats.org/presentationml/2006/ole">
            <p:oleObj spid="_x0000_s24580" name="Equation" r:id="rId3" imgW="1231560" imgH="888840" progId="Equation.3">
              <p:embed/>
            </p:oleObj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123950" y="3922713"/>
            <a:ext cx="16256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roughness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3" name="Freeform 53"/>
          <p:cNvSpPr>
            <a:spLocks/>
          </p:cNvSpPr>
          <p:nvPr/>
        </p:nvSpPr>
        <p:spPr bwMode="auto">
          <a:xfrm>
            <a:off x="4564063" y="5162550"/>
            <a:ext cx="4198937" cy="981075"/>
          </a:xfrm>
          <a:custGeom>
            <a:avLst/>
            <a:gdLst/>
            <a:ahLst/>
            <a:cxnLst>
              <a:cxn ang="0">
                <a:pos x="101" y="54"/>
              </a:cxn>
              <a:cxn ang="0">
                <a:pos x="221" y="450"/>
              </a:cxn>
              <a:cxn ang="0">
                <a:pos x="323" y="456"/>
              </a:cxn>
              <a:cxn ang="0">
                <a:pos x="515" y="528"/>
              </a:cxn>
              <a:cxn ang="0">
                <a:pos x="641" y="558"/>
              </a:cxn>
              <a:cxn ang="0">
                <a:pos x="779" y="600"/>
              </a:cxn>
              <a:cxn ang="0">
                <a:pos x="917" y="618"/>
              </a:cxn>
              <a:cxn ang="0">
                <a:pos x="1253" y="612"/>
              </a:cxn>
              <a:cxn ang="0">
                <a:pos x="1385" y="594"/>
              </a:cxn>
              <a:cxn ang="0">
                <a:pos x="1451" y="576"/>
              </a:cxn>
              <a:cxn ang="0">
                <a:pos x="1697" y="504"/>
              </a:cxn>
              <a:cxn ang="0">
                <a:pos x="2189" y="582"/>
              </a:cxn>
              <a:cxn ang="0">
                <a:pos x="2591" y="576"/>
              </a:cxn>
              <a:cxn ang="0">
                <a:pos x="2627" y="564"/>
              </a:cxn>
              <a:cxn ang="0">
                <a:pos x="2645" y="564"/>
              </a:cxn>
              <a:cxn ang="0">
                <a:pos x="2645" y="6"/>
              </a:cxn>
              <a:cxn ang="0">
                <a:pos x="2333" y="6"/>
              </a:cxn>
              <a:cxn ang="0">
                <a:pos x="2105" y="24"/>
              </a:cxn>
              <a:cxn ang="0">
                <a:pos x="1601" y="90"/>
              </a:cxn>
              <a:cxn ang="0">
                <a:pos x="1205" y="84"/>
              </a:cxn>
              <a:cxn ang="0">
                <a:pos x="1031" y="48"/>
              </a:cxn>
              <a:cxn ang="0">
                <a:pos x="635" y="0"/>
              </a:cxn>
              <a:cxn ang="0">
                <a:pos x="203" y="24"/>
              </a:cxn>
              <a:cxn ang="0">
                <a:pos x="101" y="54"/>
              </a:cxn>
            </a:cxnLst>
            <a:rect l="0" t="0" r="r" b="b"/>
            <a:pathLst>
              <a:path w="2645" h="618">
                <a:moveTo>
                  <a:pt x="101" y="54"/>
                </a:moveTo>
                <a:cubicBezTo>
                  <a:pt x="106" y="386"/>
                  <a:pt x="0" y="435"/>
                  <a:pt x="221" y="450"/>
                </a:cubicBezTo>
                <a:cubicBezTo>
                  <a:pt x="255" y="452"/>
                  <a:pt x="289" y="454"/>
                  <a:pt x="323" y="456"/>
                </a:cubicBezTo>
                <a:cubicBezTo>
                  <a:pt x="388" y="478"/>
                  <a:pt x="450" y="506"/>
                  <a:pt x="515" y="528"/>
                </a:cubicBezTo>
                <a:cubicBezTo>
                  <a:pt x="556" y="542"/>
                  <a:pt x="600" y="546"/>
                  <a:pt x="641" y="558"/>
                </a:cubicBezTo>
                <a:cubicBezTo>
                  <a:pt x="687" y="572"/>
                  <a:pt x="733" y="585"/>
                  <a:pt x="779" y="600"/>
                </a:cubicBezTo>
                <a:cubicBezTo>
                  <a:pt x="823" y="615"/>
                  <a:pt x="871" y="611"/>
                  <a:pt x="917" y="618"/>
                </a:cubicBezTo>
                <a:cubicBezTo>
                  <a:pt x="1029" y="616"/>
                  <a:pt x="1141" y="615"/>
                  <a:pt x="1253" y="612"/>
                </a:cubicBezTo>
                <a:cubicBezTo>
                  <a:pt x="1297" y="611"/>
                  <a:pt x="1343" y="606"/>
                  <a:pt x="1385" y="594"/>
                </a:cubicBezTo>
                <a:cubicBezTo>
                  <a:pt x="1407" y="588"/>
                  <a:pt x="1451" y="576"/>
                  <a:pt x="1451" y="576"/>
                </a:cubicBezTo>
                <a:cubicBezTo>
                  <a:pt x="1516" y="533"/>
                  <a:pt x="1623" y="529"/>
                  <a:pt x="1697" y="504"/>
                </a:cubicBezTo>
                <a:cubicBezTo>
                  <a:pt x="1862" y="513"/>
                  <a:pt x="2027" y="550"/>
                  <a:pt x="2189" y="582"/>
                </a:cubicBezTo>
                <a:cubicBezTo>
                  <a:pt x="2323" y="580"/>
                  <a:pt x="2457" y="582"/>
                  <a:pt x="2591" y="576"/>
                </a:cubicBezTo>
                <a:cubicBezTo>
                  <a:pt x="2604" y="575"/>
                  <a:pt x="2614" y="564"/>
                  <a:pt x="2627" y="564"/>
                </a:cubicBezTo>
                <a:cubicBezTo>
                  <a:pt x="2633" y="564"/>
                  <a:pt x="2639" y="564"/>
                  <a:pt x="2645" y="564"/>
                </a:cubicBezTo>
                <a:lnTo>
                  <a:pt x="2645" y="6"/>
                </a:lnTo>
                <a:cubicBezTo>
                  <a:pt x="2542" y="29"/>
                  <a:pt x="2437" y="23"/>
                  <a:pt x="2333" y="6"/>
                </a:cubicBezTo>
                <a:cubicBezTo>
                  <a:pt x="2252" y="11"/>
                  <a:pt x="2186" y="19"/>
                  <a:pt x="2105" y="24"/>
                </a:cubicBezTo>
                <a:cubicBezTo>
                  <a:pt x="1935" y="58"/>
                  <a:pt x="1775" y="84"/>
                  <a:pt x="1601" y="90"/>
                </a:cubicBezTo>
                <a:cubicBezTo>
                  <a:pt x="1469" y="88"/>
                  <a:pt x="1337" y="88"/>
                  <a:pt x="1205" y="84"/>
                </a:cubicBezTo>
                <a:cubicBezTo>
                  <a:pt x="1149" y="82"/>
                  <a:pt x="1086" y="57"/>
                  <a:pt x="1031" y="48"/>
                </a:cubicBezTo>
                <a:cubicBezTo>
                  <a:pt x="896" y="25"/>
                  <a:pt x="774" y="5"/>
                  <a:pt x="635" y="0"/>
                </a:cubicBezTo>
                <a:cubicBezTo>
                  <a:pt x="482" y="4"/>
                  <a:pt x="352" y="18"/>
                  <a:pt x="203" y="24"/>
                </a:cubicBezTo>
                <a:cubicBezTo>
                  <a:pt x="169" y="35"/>
                  <a:pt x="135" y="43"/>
                  <a:pt x="101" y="5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52" name="Freeform 52"/>
          <p:cNvSpPr>
            <a:spLocks/>
          </p:cNvSpPr>
          <p:nvPr/>
        </p:nvSpPr>
        <p:spPr bwMode="auto">
          <a:xfrm>
            <a:off x="4695825" y="3571875"/>
            <a:ext cx="4067175" cy="1073150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8" y="486"/>
              </a:cxn>
              <a:cxn ang="0">
                <a:pos x="126" y="516"/>
              </a:cxn>
              <a:cxn ang="0">
                <a:pos x="504" y="564"/>
              </a:cxn>
              <a:cxn ang="0">
                <a:pos x="774" y="612"/>
              </a:cxn>
              <a:cxn ang="0">
                <a:pos x="1392" y="660"/>
              </a:cxn>
              <a:cxn ang="0">
                <a:pos x="1608" y="666"/>
              </a:cxn>
              <a:cxn ang="0">
                <a:pos x="1692" y="648"/>
              </a:cxn>
              <a:cxn ang="0">
                <a:pos x="1818" y="612"/>
              </a:cxn>
              <a:cxn ang="0">
                <a:pos x="1986" y="594"/>
              </a:cxn>
              <a:cxn ang="0">
                <a:pos x="2544" y="552"/>
              </a:cxn>
              <a:cxn ang="0">
                <a:pos x="2562" y="54"/>
              </a:cxn>
              <a:cxn ang="0">
                <a:pos x="2466" y="54"/>
              </a:cxn>
              <a:cxn ang="0">
                <a:pos x="2412" y="72"/>
              </a:cxn>
              <a:cxn ang="0">
                <a:pos x="2418" y="54"/>
              </a:cxn>
              <a:cxn ang="0">
                <a:pos x="2382" y="72"/>
              </a:cxn>
              <a:cxn ang="0">
                <a:pos x="2250" y="90"/>
              </a:cxn>
              <a:cxn ang="0">
                <a:pos x="2058" y="66"/>
              </a:cxn>
              <a:cxn ang="0">
                <a:pos x="1830" y="42"/>
              </a:cxn>
              <a:cxn ang="0">
                <a:pos x="1548" y="18"/>
              </a:cxn>
              <a:cxn ang="0">
                <a:pos x="1338" y="0"/>
              </a:cxn>
              <a:cxn ang="0">
                <a:pos x="1020" y="24"/>
              </a:cxn>
              <a:cxn ang="0">
                <a:pos x="846" y="48"/>
              </a:cxn>
              <a:cxn ang="0">
                <a:pos x="636" y="66"/>
              </a:cxn>
              <a:cxn ang="0">
                <a:pos x="438" y="78"/>
              </a:cxn>
              <a:cxn ang="0">
                <a:pos x="162" y="54"/>
              </a:cxn>
              <a:cxn ang="0">
                <a:pos x="108" y="48"/>
              </a:cxn>
              <a:cxn ang="0">
                <a:pos x="0" y="42"/>
              </a:cxn>
            </a:cxnLst>
            <a:rect l="0" t="0" r="r" b="b"/>
            <a:pathLst>
              <a:path w="2562" h="676">
                <a:moveTo>
                  <a:pt x="0" y="42"/>
                </a:moveTo>
                <a:cubicBezTo>
                  <a:pt x="6" y="190"/>
                  <a:pt x="6" y="338"/>
                  <a:pt x="18" y="486"/>
                </a:cubicBezTo>
                <a:cubicBezTo>
                  <a:pt x="19" y="496"/>
                  <a:pt x="109" y="513"/>
                  <a:pt x="126" y="516"/>
                </a:cubicBezTo>
                <a:cubicBezTo>
                  <a:pt x="251" y="537"/>
                  <a:pt x="378" y="550"/>
                  <a:pt x="504" y="564"/>
                </a:cubicBezTo>
                <a:cubicBezTo>
                  <a:pt x="590" y="593"/>
                  <a:pt x="684" y="604"/>
                  <a:pt x="774" y="612"/>
                </a:cubicBezTo>
                <a:cubicBezTo>
                  <a:pt x="972" y="662"/>
                  <a:pt x="1190" y="656"/>
                  <a:pt x="1392" y="660"/>
                </a:cubicBezTo>
                <a:cubicBezTo>
                  <a:pt x="1556" y="674"/>
                  <a:pt x="1484" y="676"/>
                  <a:pt x="1608" y="666"/>
                </a:cubicBezTo>
                <a:cubicBezTo>
                  <a:pt x="1636" y="659"/>
                  <a:pt x="1664" y="655"/>
                  <a:pt x="1692" y="648"/>
                </a:cubicBezTo>
                <a:cubicBezTo>
                  <a:pt x="1734" y="637"/>
                  <a:pt x="1774" y="617"/>
                  <a:pt x="1818" y="612"/>
                </a:cubicBezTo>
                <a:cubicBezTo>
                  <a:pt x="1874" y="606"/>
                  <a:pt x="1930" y="599"/>
                  <a:pt x="1986" y="594"/>
                </a:cubicBezTo>
                <a:cubicBezTo>
                  <a:pt x="2165" y="534"/>
                  <a:pt x="2359" y="552"/>
                  <a:pt x="2544" y="552"/>
                </a:cubicBezTo>
                <a:lnTo>
                  <a:pt x="2562" y="54"/>
                </a:lnTo>
                <a:lnTo>
                  <a:pt x="2466" y="54"/>
                </a:lnTo>
                <a:cubicBezTo>
                  <a:pt x="2425" y="81"/>
                  <a:pt x="2438" y="66"/>
                  <a:pt x="2412" y="72"/>
                </a:cubicBezTo>
                <a:cubicBezTo>
                  <a:pt x="2414" y="66"/>
                  <a:pt x="2424" y="57"/>
                  <a:pt x="2418" y="54"/>
                </a:cubicBezTo>
                <a:cubicBezTo>
                  <a:pt x="2406" y="48"/>
                  <a:pt x="2395" y="68"/>
                  <a:pt x="2382" y="72"/>
                </a:cubicBezTo>
                <a:cubicBezTo>
                  <a:pt x="2339" y="84"/>
                  <a:pt x="2294" y="86"/>
                  <a:pt x="2250" y="90"/>
                </a:cubicBezTo>
                <a:cubicBezTo>
                  <a:pt x="2184" y="84"/>
                  <a:pt x="2125" y="71"/>
                  <a:pt x="2058" y="66"/>
                </a:cubicBezTo>
                <a:cubicBezTo>
                  <a:pt x="1994" y="45"/>
                  <a:pt x="1898" y="47"/>
                  <a:pt x="1830" y="42"/>
                </a:cubicBezTo>
                <a:cubicBezTo>
                  <a:pt x="1737" y="26"/>
                  <a:pt x="1642" y="23"/>
                  <a:pt x="1548" y="18"/>
                </a:cubicBezTo>
                <a:cubicBezTo>
                  <a:pt x="1478" y="6"/>
                  <a:pt x="1393" y="2"/>
                  <a:pt x="1338" y="0"/>
                </a:cubicBezTo>
                <a:cubicBezTo>
                  <a:pt x="1224" y="6"/>
                  <a:pt x="1137" y="20"/>
                  <a:pt x="1020" y="24"/>
                </a:cubicBezTo>
                <a:cubicBezTo>
                  <a:pt x="959" y="39"/>
                  <a:pt x="910" y="44"/>
                  <a:pt x="846" y="48"/>
                </a:cubicBezTo>
                <a:cubicBezTo>
                  <a:pt x="775" y="60"/>
                  <a:pt x="708" y="62"/>
                  <a:pt x="636" y="66"/>
                </a:cubicBezTo>
                <a:cubicBezTo>
                  <a:pt x="570" y="70"/>
                  <a:pt x="438" y="78"/>
                  <a:pt x="438" y="78"/>
                </a:cubicBezTo>
                <a:cubicBezTo>
                  <a:pt x="311" y="74"/>
                  <a:pt x="263" y="70"/>
                  <a:pt x="162" y="54"/>
                </a:cubicBezTo>
                <a:cubicBezTo>
                  <a:pt x="144" y="51"/>
                  <a:pt x="126" y="49"/>
                  <a:pt x="108" y="48"/>
                </a:cubicBezTo>
                <a:cubicBezTo>
                  <a:pt x="72" y="45"/>
                  <a:pt x="0" y="42"/>
                  <a:pt x="0" y="42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8" name="Freeform 48"/>
          <p:cNvSpPr>
            <a:spLocks/>
          </p:cNvSpPr>
          <p:nvPr/>
        </p:nvSpPr>
        <p:spPr bwMode="auto">
          <a:xfrm>
            <a:off x="4648200" y="1905000"/>
            <a:ext cx="41148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4"/>
              </a:cxn>
              <a:cxn ang="0">
                <a:pos x="480" y="336"/>
              </a:cxn>
              <a:cxn ang="0">
                <a:pos x="576" y="432"/>
              </a:cxn>
              <a:cxn ang="0">
                <a:pos x="864" y="336"/>
              </a:cxn>
              <a:cxn ang="0">
                <a:pos x="912" y="384"/>
              </a:cxn>
              <a:cxn ang="0">
                <a:pos x="1152" y="336"/>
              </a:cxn>
              <a:cxn ang="0">
                <a:pos x="1344" y="432"/>
              </a:cxn>
              <a:cxn ang="0">
                <a:pos x="1728" y="384"/>
              </a:cxn>
              <a:cxn ang="0">
                <a:pos x="2064" y="336"/>
              </a:cxn>
              <a:cxn ang="0">
                <a:pos x="2160" y="384"/>
              </a:cxn>
              <a:cxn ang="0">
                <a:pos x="2496" y="336"/>
              </a:cxn>
              <a:cxn ang="0">
                <a:pos x="2496" y="0"/>
              </a:cxn>
              <a:cxn ang="0">
                <a:pos x="0" y="0"/>
              </a:cxn>
            </a:cxnLst>
            <a:rect l="0" t="0" r="r" b="b"/>
            <a:pathLst>
              <a:path w="2496" h="432">
                <a:moveTo>
                  <a:pt x="0" y="0"/>
                </a:moveTo>
                <a:lnTo>
                  <a:pt x="0" y="384"/>
                </a:lnTo>
                <a:lnTo>
                  <a:pt x="480" y="336"/>
                </a:lnTo>
                <a:lnTo>
                  <a:pt x="576" y="432"/>
                </a:lnTo>
                <a:lnTo>
                  <a:pt x="864" y="336"/>
                </a:lnTo>
                <a:lnTo>
                  <a:pt x="912" y="384"/>
                </a:lnTo>
                <a:lnTo>
                  <a:pt x="1152" y="336"/>
                </a:lnTo>
                <a:lnTo>
                  <a:pt x="1344" y="432"/>
                </a:lnTo>
                <a:lnTo>
                  <a:pt x="1728" y="384"/>
                </a:lnTo>
                <a:lnTo>
                  <a:pt x="2064" y="336"/>
                </a:lnTo>
                <a:lnTo>
                  <a:pt x="2160" y="384"/>
                </a:lnTo>
                <a:lnTo>
                  <a:pt x="2496" y="336"/>
                </a:lnTo>
                <a:lnTo>
                  <a:pt x="24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08" name="Freeform 8" descr="Small confetti"/>
          <p:cNvSpPr>
            <a:spLocks/>
          </p:cNvSpPr>
          <p:nvPr/>
        </p:nvSpPr>
        <p:spPr bwMode="auto">
          <a:xfrm>
            <a:off x="4429125" y="2359025"/>
            <a:ext cx="4667250" cy="609600"/>
          </a:xfrm>
          <a:custGeom>
            <a:avLst/>
            <a:gdLst/>
            <a:ahLst/>
            <a:cxnLst>
              <a:cxn ang="0">
                <a:pos x="0" y="383"/>
              </a:cxn>
              <a:cxn ang="0">
                <a:pos x="0" y="9"/>
              </a:cxn>
              <a:cxn ang="0">
                <a:pos x="104" y="70"/>
              </a:cxn>
              <a:cxn ang="0">
                <a:pos x="669" y="0"/>
              </a:cxn>
              <a:cxn ang="0">
                <a:pos x="765" y="70"/>
              </a:cxn>
              <a:cxn ang="0">
                <a:pos x="1061" y="17"/>
              </a:cxn>
              <a:cxn ang="0">
                <a:pos x="1087" y="44"/>
              </a:cxn>
              <a:cxn ang="0">
                <a:pos x="1365" y="0"/>
              </a:cxn>
              <a:cxn ang="0">
                <a:pos x="1521" y="96"/>
              </a:cxn>
              <a:cxn ang="0">
                <a:pos x="1895" y="35"/>
              </a:cxn>
              <a:cxn ang="0">
                <a:pos x="1965" y="61"/>
              </a:cxn>
              <a:cxn ang="0">
                <a:pos x="2243" y="9"/>
              </a:cxn>
              <a:cxn ang="0">
                <a:pos x="2356" y="61"/>
              </a:cxn>
              <a:cxn ang="0">
                <a:pos x="2808" y="0"/>
              </a:cxn>
              <a:cxn ang="0">
                <a:pos x="2939" y="52"/>
              </a:cxn>
              <a:cxn ang="0">
                <a:pos x="2939" y="339"/>
              </a:cxn>
            </a:cxnLst>
            <a:rect l="0" t="0" r="r" b="b"/>
            <a:pathLst>
              <a:path w="2940" h="384">
                <a:moveTo>
                  <a:pt x="0" y="383"/>
                </a:moveTo>
                <a:lnTo>
                  <a:pt x="0" y="9"/>
                </a:lnTo>
                <a:lnTo>
                  <a:pt x="104" y="70"/>
                </a:lnTo>
                <a:lnTo>
                  <a:pt x="669" y="0"/>
                </a:lnTo>
                <a:lnTo>
                  <a:pt x="765" y="70"/>
                </a:lnTo>
                <a:lnTo>
                  <a:pt x="1061" y="17"/>
                </a:lnTo>
                <a:lnTo>
                  <a:pt x="1087" y="44"/>
                </a:lnTo>
                <a:lnTo>
                  <a:pt x="1365" y="0"/>
                </a:lnTo>
                <a:lnTo>
                  <a:pt x="1521" y="96"/>
                </a:lnTo>
                <a:lnTo>
                  <a:pt x="1895" y="35"/>
                </a:lnTo>
                <a:lnTo>
                  <a:pt x="1965" y="61"/>
                </a:lnTo>
                <a:lnTo>
                  <a:pt x="2243" y="9"/>
                </a:lnTo>
                <a:lnTo>
                  <a:pt x="2356" y="61"/>
                </a:lnTo>
                <a:lnTo>
                  <a:pt x="2808" y="0"/>
                </a:lnTo>
                <a:lnTo>
                  <a:pt x="2939" y="52"/>
                </a:lnTo>
                <a:lnTo>
                  <a:pt x="2939" y="339"/>
                </a:lnTo>
              </a:path>
            </a:pathLst>
          </a:custGeom>
          <a:pattFill prst="smConfetti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2" name="Freeform 2"/>
          <p:cNvSpPr>
            <a:spLocks/>
          </p:cNvSpPr>
          <p:nvPr/>
        </p:nvSpPr>
        <p:spPr bwMode="auto">
          <a:xfrm>
            <a:off x="4759325" y="5183188"/>
            <a:ext cx="4078288" cy="139700"/>
          </a:xfrm>
          <a:custGeom>
            <a:avLst/>
            <a:gdLst/>
            <a:ahLst/>
            <a:cxnLst>
              <a:cxn ang="0">
                <a:pos x="25" y="36"/>
              </a:cxn>
              <a:cxn ang="0">
                <a:pos x="76" y="28"/>
              </a:cxn>
              <a:cxn ang="0">
                <a:pos x="117" y="23"/>
              </a:cxn>
              <a:cxn ang="0">
                <a:pos x="159" y="18"/>
              </a:cxn>
              <a:cxn ang="0">
                <a:pos x="210" y="12"/>
              </a:cxn>
              <a:cxn ang="0">
                <a:pos x="260" y="7"/>
              </a:cxn>
              <a:cxn ang="0">
                <a:pos x="311" y="4"/>
              </a:cxn>
              <a:cxn ang="0">
                <a:pos x="361" y="1"/>
              </a:cxn>
              <a:cxn ang="0">
                <a:pos x="411" y="0"/>
              </a:cxn>
              <a:cxn ang="0">
                <a:pos x="445" y="0"/>
              </a:cxn>
              <a:cxn ang="0">
                <a:pos x="495" y="1"/>
              </a:cxn>
              <a:cxn ang="0">
                <a:pos x="545" y="4"/>
              </a:cxn>
              <a:cxn ang="0">
                <a:pos x="596" y="7"/>
              </a:cxn>
              <a:cxn ang="0">
                <a:pos x="646" y="12"/>
              </a:cxn>
              <a:cxn ang="0">
                <a:pos x="697" y="18"/>
              </a:cxn>
              <a:cxn ang="0">
                <a:pos x="730" y="22"/>
              </a:cxn>
              <a:cxn ang="0">
                <a:pos x="780" y="28"/>
              </a:cxn>
              <a:cxn ang="0">
                <a:pos x="831" y="36"/>
              </a:cxn>
              <a:cxn ang="0">
                <a:pos x="881" y="44"/>
              </a:cxn>
              <a:cxn ang="0">
                <a:pos x="932" y="52"/>
              </a:cxn>
              <a:cxn ang="0">
                <a:pos x="982" y="59"/>
              </a:cxn>
              <a:cxn ang="0">
                <a:pos x="1024" y="65"/>
              </a:cxn>
              <a:cxn ang="0">
                <a:pos x="1066" y="70"/>
              </a:cxn>
              <a:cxn ang="0">
                <a:pos x="1099" y="74"/>
              </a:cxn>
              <a:cxn ang="0">
                <a:pos x="1141" y="78"/>
              </a:cxn>
              <a:cxn ang="0">
                <a:pos x="1192" y="82"/>
              </a:cxn>
              <a:cxn ang="0">
                <a:pos x="1242" y="85"/>
              </a:cxn>
              <a:cxn ang="0">
                <a:pos x="1292" y="86"/>
              </a:cxn>
              <a:cxn ang="0">
                <a:pos x="1326" y="87"/>
              </a:cxn>
              <a:cxn ang="0">
                <a:pos x="1376" y="86"/>
              </a:cxn>
              <a:cxn ang="0">
                <a:pos x="1427" y="85"/>
              </a:cxn>
              <a:cxn ang="0">
                <a:pos x="1477" y="82"/>
              </a:cxn>
              <a:cxn ang="0">
                <a:pos x="1527" y="77"/>
              </a:cxn>
              <a:cxn ang="0">
                <a:pos x="1578" y="72"/>
              </a:cxn>
              <a:cxn ang="0">
                <a:pos x="1620" y="67"/>
              </a:cxn>
              <a:cxn ang="0">
                <a:pos x="1662" y="62"/>
              </a:cxn>
              <a:cxn ang="0">
                <a:pos x="1712" y="54"/>
              </a:cxn>
              <a:cxn ang="0">
                <a:pos x="1762" y="47"/>
              </a:cxn>
              <a:cxn ang="0">
                <a:pos x="1813" y="39"/>
              </a:cxn>
              <a:cxn ang="0">
                <a:pos x="1863" y="31"/>
              </a:cxn>
              <a:cxn ang="0">
                <a:pos x="1905" y="26"/>
              </a:cxn>
              <a:cxn ang="0">
                <a:pos x="1939" y="22"/>
              </a:cxn>
              <a:cxn ang="0">
                <a:pos x="1972" y="17"/>
              </a:cxn>
              <a:cxn ang="0">
                <a:pos x="2023" y="12"/>
              </a:cxn>
              <a:cxn ang="0">
                <a:pos x="2073" y="7"/>
              </a:cxn>
              <a:cxn ang="0">
                <a:pos x="2123" y="3"/>
              </a:cxn>
              <a:cxn ang="0">
                <a:pos x="2174" y="1"/>
              </a:cxn>
              <a:cxn ang="0">
                <a:pos x="2216" y="0"/>
              </a:cxn>
              <a:cxn ang="0">
                <a:pos x="2257" y="0"/>
              </a:cxn>
              <a:cxn ang="0">
                <a:pos x="2308" y="2"/>
              </a:cxn>
              <a:cxn ang="0">
                <a:pos x="2358" y="4"/>
              </a:cxn>
              <a:cxn ang="0">
                <a:pos x="2409" y="8"/>
              </a:cxn>
              <a:cxn ang="0">
                <a:pos x="2459" y="13"/>
              </a:cxn>
              <a:cxn ang="0">
                <a:pos x="2501" y="17"/>
              </a:cxn>
              <a:cxn ang="0">
                <a:pos x="2543" y="22"/>
              </a:cxn>
            </a:cxnLst>
            <a:rect l="0" t="0" r="r" b="b"/>
            <a:pathLst>
              <a:path w="2569" h="88">
                <a:moveTo>
                  <a:pt x="0" y="40"/>
                </a:moveTo>
                <a:lnTo>
                  <a:pt x="25" y="36"/>
                </a:lnTo>
                <a:lnTo>
                  <a:pt x="50" y="32"/>
                </a:lnTo>
                <a:lnTo>
                  <a:pt x="76" y="28"/>
                </a:lnTo>
                <a:lnTo>
                  <a:pt x="101" y="25"/>
                </a:lnTo>
                <a:lnTo>
                  <a:pt x="117" y="23"/>
                </a:lnTo>
                <a:lnTo>
                  <a:pt x="134" y="21"/>
                </a:lnTo>
                <a:lnTo>
                  <a:pt x="159" y="18"/>
                </a:lnTo>
                <a:lnTo>
                  <a:pt x="185" y="15"/>
                </a:lnTo>
                <a:lnTo>
                  <a:pt x="210" y="12"/>
                </a:lnTo>
                <a:lnTo>
                  <a:pt x="235" y="9"/>
                </a:lnTo>
                <a:lnTo>
                  <a:pt x="260" y="7"/>
                </a:lnTo>
                <a:lnTo>
                  <a:pt x="285" y="5"/>
                </a:lnTo>
                <a:lnTo>
                  <a:pt x="311" y="4"/>
                </a:lnTo>
                <a:lnTo>
                  <a:pt x="336" y="2"/>
                </a:lnTo>
                <a:lnTo>
                  <a:pt x="361" y="1"/>
                </a:lnTo>
                <a:lnTo>
                  <a:pt x="386" y="1"/>
                </a:lnTo>
                <a:lnTo>
                  <a:pt x="411" y="0"/>
                </a:lnTo>
                <a:lnTo>
                  <a:pt x="428" y="0"/>
                </a:lnTo>
                <a:lnTo>
                  <a:pt x="445" y="0"/>
                </a:lnTo>
                <a:lnTo>
                  <a:pt x="470" y="1"/>
                </a:lnTo>
                <a:lnTo>
                  <a:pt x="495" y="1"/>
                </a:lnTo>
                <a:lnTo>
                  <a:pt x="520" y="2"/>
                </a:lnTo>
                <a:lnTo>
                  <a:pt x="545" y="4"/>
                </a:lnTo>
                <a:lnTo>
                  <a:pt x="571" y="5"/>
                </a:lnTo>
                <a:lnTo>
                  <a:pt x="596" y="7"/>
                </a:lnTo>
                <a:lnTo>
                  <a:pt x="621" y="9"/>
                </a:lnTo>
                <a:lnTo>
                  <a:pt x="646" y="12"/>
                </a:lnTo>
                <a:lnTo>
                  <a:pt x="671" y="15"/>
                </a:lnTo>
                <a:lnTo>
                  <a:pt x="697" y="18"/>
                </a:lnTo>
                <a:lnTo>
                  <a:pt x="713" y="20"/>
                </a:lnTo>
                <a:lnTo>
                  <a:pt x="730" y="22"/>
                </a:lnTo>
                <a:lnTo>
                  <a:pt x="755" y="25"/>
                </a:lnTo>
                <a:lnTo>
                  <a:pt x="780" y="28"/>
                </a:lnTo>
                <a:lnTo>
                  <a:pt x="806" y="32"/>
                </a:lnTo>
                <a:lnTo>
                  <a:pt x="831" y="36"/>
                </a:lnTo>
                <a:lnTo>
                  <a:pt x="856" y="40"/>
                </a:lnTo>
                <a:lnTo>
                  <a:pt x="881" y="44"/>
                </a:lnTo>
                <a:lnTo>
                  <a:pt x="906" y="48"/>
                </a:lnTo>
                <a:lnTo>
                  <a:pt x="932" y="52"/>
                </a:lnTo>
                <a:lnTo>
                  <a:pt x="957" y="55"/>
                </a:lnTo>
                <a:lnTo>
                  <a:pt x="982" y="59"/>
                </a:lnTo>
                <a:lnTo>
                  <a:pt x="1007" y="63"/>
                </a:lnTo>
                <a:lnTo>
                  <a:pt x="1024" y="65"/>
                </a:lnTo>
                <a:lnTo>
                  <a:pt x="1041" y="66"/>
                </a:lnTo>
                <a:lnTo>
                  <a:pt x="1066" y="70"/>
                </a:lnTo>
                <a:lnTo>
                  <a:pt x="1091" y="72"/>
                </a:lnTo>
                <a:lnTo>
                  <a:pt x="1099" y="74"/>
                </a:lnTo>
                <a:lnTo>
                  <a:pt x="1116" y="75"/>
                </a:lnTo>
                <a:lnTo>
                  <a:pt x="1141" y="78"/>
                </a:lnTo>
                <a:lnTo>
                  <a:pt x="1167" y="80"/>
                </a:lnTo>
                <a:lnTo>
                  <a:pt x="1192" y="82"/>
                </a:lnTo>
                <a:lnTo>
                  <a:pt x="1217" y="84"/>
                </a:lnTo>
                <a:lnTo>
                  <a:pt x="1242" y="85"/>
                </a:lnTo>
                <a:lnTo>
                  <a:pt x="1267" y="86"/>
                </a:lnTo>
                <a:lnTo>
                  <a:pt x="1292" y="86"/>
                </a:lnTo>
                <a:lnTo>
                  <a:pt x="1309" y="87"/>
                </a:lnTo>
                <a:lnTo>
                  <a:pt x="1326" y="87"/>
                </a:lnTo>
                <a:lnTo>
                  <a:pt x="1351" y="87"/>
                </a:lnTo>
                <a:lnTo>
                  <a:pt x="1376" y="86"/>
                </a:lnTo>
                <a:lnTo>
                  <a:pt x="1401" y="86"/>
                </a:lnTo>
                <a:lnTo>
                  <a:pt x="1427" y="85"/>
                </a:lnTo>
                <a:lnTo>
                  <a:pt x="1452" y="83"/>
                </a:lnTo>
                <a:lnTo>
                  <a:pt x="1477" y="82"/>
                </a:lnTo>
                <a:lnTo>
                  <a:pt x="1502" y="80"/>
                </a:lnTo>
                <a:lnTo>
                  <a:pt x="1527" y="77"/>
                </a:lnTo>
                <a:lnTo>
                  <a:pt x="1553" y="74"/>
                </a:lnTo>
                <a:lnTo>
                  <a:pt x="1578" y="72"/>
                </a:lnTo>
                <a:lnTo>
                  <a:pt x="1603" y="69"/>
                </a:lnTo>
                <a:lnTo>
                  <a:pt x="1620" y="67"/>
                </a:lnTo>
                <a:lnTo>
                  <a:pt x="1636" y="65"/>
                </a:lnTo>
                <a:lnTo>
                  <a:pt x="1662" y="62"/>
                </a:lnTo>
                <a:lnTo>
                  <a:pt x="1687" y="58"/>
                </a:lnTo>
                <a:lnTo>
                  <a:pt x="1712" y="54"/>
                </a:lnTo>
                <a:lnTo>
                  <a:pt x="1737" y="51"/>
                </a:lnTo>
                <a:lnTo>
                  <a:pt x="1762" y="47"/>
                </a:lnTo>
                <a:lnTo>
                  <a:pt x="1788" y="43"/>
                </a:lnTo>
                <a:lnTo>
                  <a:pt x="1813" y="39"/>
                </a:lnTo>
                <a:lnTo>
                  <a:pt x="1838" y="35"/>
                </a:lnTo>
                <a:lnTo>
                  <a:pt x="1863" y="31"/>
                </a:lnTo>
                <a:lnTo>
                  <a:pt x="1888" y="27"/>
                </a:lnTo>
                <a:lnTo>
                  <a:pt x="1905" y="26"/>
                </a:lnTo>
                <a:lnTo>
                  <a:pt x="1922" y="24"/>
                </a:lnTo>
                <a:lnTo>
                  <a:pt x="1939" y="22"/>
                </a:lnTo>
                <a:lnTo>
                  <a:pt x="1947" y="21"/>
                </a:lnTo>
                <a:lnTo>
                  <a:pt x="1972" y="17"/>
                </a:lnTo>
                <a:lnTo>
                  <a:pt x="1997" y="14"/>
                </a:lnTo>
                <a:lnTo>
                  <a:pt x="2023" y="12"/>
                </a:lnTo>
                <a:lnTo>
                  <a:pt x="2048" y="9"/>
                </a:lnTo>
                <a:lnTo>
                  <a:pt x="2073" y="7"/>
                </a:lnTo>
                <a:lnTo>
                  <a:pt x="2098" y="5"/>
                </a:lnTo>
                <a:lnTo>
                  <a:pt x="2123" y="3"/>
                </a:lnTo>
                <a:lnTo>
                  <a:pt x="2148" y="2"/>
                </a:lnTo>
                <a:lnTo>
                  <a:pt x="2174" y="1"/>
                </a:lnTo>
                <a:lnTo>
                  <a:pt x="2199" y="1"/>
                </a:lnTo>
                <a:lnTo>
                  <a:pt x="2216" y="0"/>
                </a:lnTo>
                <a:lnTo>
                  <a:pt x="2232" y="0"/>
                </a:lnTo>
                <a:lnTo>
                  <a:pt x="2257" y="0"/>
                </a:lnTo>
                <a:lnTo>
                  <a:pt x="2283" y="1"/>
                </a:lnTo>
                <a:lnTo>
                  <a:pt x="2308" y="2"/>
                </a:lnTo>
                <a:lnTo>
                  <a:pt x="2333" y="3"/>
                </a:lnTo>
                <a:lnTo>
                  <a:pt x="2358" y="4"/>
                </a:lnTo>
                <a:lnTo>
                  <a:pt x="2383" y="6"/>
                </a:lnTo>
                <a:lnTo>
                  <a:pt x="2409" y="8"/>
                </a:lnTo>
                <a:lnTo>
                  <a:pt x="2434" y="10"/>
                </a:lnTo>
                <a:lnTo>
                  <a:pt x="2459" y="13"/>
                </a:lnTo>
                <a:lnTo>
                  <a:pt x="2484" y="16"/>
                </a:lnTo>
                <a:lnTo>
                  <a:pt x="2501" y="17"/>
                </a:lnTo>
                <a:lnTo>
                  <a:pt x="2518" y="19"/>
                </a:lnTo>
                <a:lnTo>
                  <a:pt x="2543" y="22"/>
                </a:lnTo>
                <a:lnTo>
                  <a:pt x="2568" y="2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4683125" y="5692775"/>
            <a:ext cx="4229100" cy="581025"/>
            <a:chOff x="2950" y="3586"/>
            <a:chExt cx="2664" cy="366"/>
          </a:xfrm>
        </p:grpSpPr>
        <p:sp>
          <p:nvSpPr>
            <p:cNvPr id="25603" name="Freeform 3" descr="Small confetti"/>
            <p:cNvSpPr>
              <a:spLocks/>
            </p:cNvSpPr>
            <p:nvPr/>
          </p:nvSpPr>
          <p:spPr bwMode="auto">
            <a:xfrm>
              <a:off x="2950" y="3625"/>
              <a:ext cx="1356" cy="310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" y="58"/>
                </a:cxn>
                <a:cxn ang="0">
                  <a:pos x="37" y="46"/>
                </a:cxn>
                <a:cxn ang="0">
                  <a:pos x="55" y="36"/>
                </a:cxn>
                <a:cxn ang="0">
                  <a:pos x="90" y="26"/>
                </a:cxn>
                <a:cxn ang="0">
                  <a:pos x="125" y="18"/>
                </a:cxn>
                <a:cxn ang="0">
                  <a:pos x="161" y="13"/>
                </a:cxn>
                <a:cxn ang="0">
                  <a:pos x="178" y="9"/>
                </a:cxn>
                <a:cxn ang="0">
                  <a:pos x="213" y="8"/>
                </a:cxn>
                <a:cxn ang="0">
                  <a:pos x="255" y="6"/>
                </a:cxn>
                <a:cxn ang="0">
                  <a:pos x="288" y="1"/>
                </a:cxn>
                <a:cxn ang="0">
                  <a:pos x="332" y="1"/>
                </a:cxn>
                <a:cxn ang="0">
                  <a:pos x="370" y="1"/>
                </a:cxn>
                <a:cxn ang="0">
                  <a:pos x="383" y="0"/>
                </a:cxn>
                <a:cxn ang="0">
                  <a:pos x="409" y="0"/>
                </a:cxn>
                <a:cxn ang="0">
                  <a:pos x="438" y="22"/>
                </a:cxn>
                <a:cxn ang="0">
                  <a:pos x="469" y="50"/>
                </a:cxn>
                <a:cxn ang="0">
                  <a:pos x="517" y="81"/>
                </a:cxn>
                <a:cxn ang="0">
                  <a:pos x="548" y="97"/>
                </a:cxn>
                <a:cxn ang="0">
                  <a:pos x="583" y="112"/>
                </a:cxn>
                <a:cxn ang="0">
                  <a:pos x="636" y="137"/>
                </a:cxn>
                <a:cxn ang="0">
                  <a:pos x="671" y="149"/>
                </a:cxn>
                <a:cxn ang="0">
                  <a:pos x="706" y="159"/>
                </a:cxn>
                <a:cxn ang="0">
                  <a:pos x="741" y="169"/>
                </a:cxn>
                <a:cxn ang="0">
                  <a:pos x="759" y="176"/>
                </a:cxn>
                <a:cxn ang="0">
                  <a:pos x="776" y="182"/>
                </a:cxn>
                <a:cxn ang="0">
                  <a:pos x="812" y="186"/>
                </a:cxn>
                <a:cxn ang="0">
                  <a:pos x="847" y="187"/>
                </a:cxn>
                <a:cxn ang="0">
                  <a:pos x="882" y="187"/>
                </a:cxn>
                <a:cxn ang="0">
                  <a:pos x="900" y="186"/>
                </a:cxn>
                <a:cxn ang="0">
                  <a:pos x="935" y="182"/>
                </a:cxn>
                <a:cxn ang="0">
                  <a:pos x="970" y="175"/>
                </a:cxn>
                <a:cxn ang="0">
                  <a:pos x="1005" y="167"/>
                </a:cxn>
                <a:cxn ang="0">
                  <a:pos x="1023" y="158"/>
                </a:cxn>
                <a:cxn ang="0">
                  <a:pos x="1045" y="161"/>
                </a:cxn>
                <a:cxn ang="0">
                  <a:pos x="1093" y="136"/>
                </a:cxn>
                <a:cxn ang="0">
                  <a:pos x="1128" y="122"/>
                </a:cxn>
                <a:cxn ang="0">
                  <a:pos x="1181" y="96"/>
                </a:cxn>
                <a:cxn ang="0">
                  <a:pos x="1234" y="70"/>
                </a:cxn>
                <a:cxn ang="0">
                  <a:pos x="1269" y="57"/>
                </a:cxn>
                <a:cxn ang="0">
                  <a:pos x="1355" y="39"/>
                </a:cxn>
                <a:cxn ang="0">
                  <a:pos x="1355" y="309"/>
                </a:cxn>
              </a:cxnLst>
              <a:rect l="0" t="0" r="r" b="b"/>
              <a:pathLst>
                <a:path w="1356" h="310">
                  <a:moveTo>
                    <a:pt x="0" y="309"/>
                  </a:moveTo>
                  <a:lnTo>
                    <a:pt x="2" y="58"/>
                  </a:lnTo>
                  <a:lnTo>
                    <a:pt x="37" y="46"/>
                  </a:lnTo>
                  <a:lnTo>
                    <a:pt x="55" y="36"/>
                  </a:lnTo>
                  <a:lnTo>
                    <a:pt x="90" y="26"/>
                  </a:lnTo>
                  <a:lnTo>
                    <a:pt x="125" y="18"/>
                  </a:lnTo>
                  <a:lnTo>
                    <a:pt x="161" y="13"/>
                  </a:lnTo>
                  <a:lnTo>
                    <a:pt x="178" y="9"/>
                  </a:lnTo>
                  <a:lnTo>
                    <a:pt x="213" y="8"/>
                  </a:lnTo>
                  <a:lnTo>
                    <a:pt x="255" y="6"/>
                  </a:lnTo>
                  <a:lnTo>
                    <a:pt x="288" y="1"/>
                  </a:lnTo>
                  <a:lnTo>
                    <a:pt x="332" y="1"/>
                  </a:lnTo>
                  <a:lnTo>
                    <a:pt x="370" y="1"/>
                  </a:lnTo>
                  <a:lnTo>
                    <a:pt x="383" y="0"/>
                  </a:lnTo>
                  <a:lnTo>
                    <a:pt x="409" y="0"/>
                  </a:lnTo>
                  <a:lnTo>
                    <a:pt x="438" y="22"/>
                  </a:lnTo>
                  <a:lnTo>
                    <a:pt x="469" y="50"/>
                  </a:lnTo>
                  <a:lnTo>
                    <a:pt x="517" y="81"/>
                  </a:lnTo>
                  <a:lnTo>
                    <a:pt x="548" y="97"/>
                  </a:lnTo>
                  <a:lnTo>
                    <a:pt x="583" y="112"/>
                  </a:lnTo>
                  <a:lnTo>
                    <a:pt x="636" y="137"/>
                  </a:lnTo>
                  <a:lnTo>
                    <a:pt x="671" y="149"/>
                  </a:lnTo>
                  <a:lnTo>
                    <a:pt x="706" y="159"/>
                  </a:lnTo>
                  <a:lnTo>
                    <a:pt x="741" y="169"/>
                  </a:lnTo>
                  <a:lnTo>
                    <a:pt x="759" y="176"/>
                  </a:lnTo>
                  <a:lnTo>
                    <a:pt x="776" y="182"/>
                  </a:lnTo>
                  <a:lnTo>
                    <a:pt x="812" y="186"/>
                  </a:lnTo>
                  <a:lnTo>
                    <a:pt x="847" y="187"/>
                  </a:lnTo>
                  <a:lnTo>
                    <a:pt x="882" y="187"/>
                  </a:lnTo>
                  <a:lnTo>
                    <a:pt x="900" y="186"/>
                  </a:lnTo>
                  <a:lnTo>
                    <a:pt x="935" y="182"/>
                  </a:lnTo>
                  <a:lnTo>
                    <a:pt x="970" y="175"/>
                  </a:lnTo>
                  <a:lnTo>
                    <a:pt x="1005" y="167"/>
                  </a:lnTo>
                  <a:lnTo>
                    <a:pt x="1023" y="158"/>
                  </a:lnTo>
                  <a:lnTo>
                    <a:pt x="1045" y="161"/>
                  </a:lnTo>
                  <a:lnTo>
                    <a:pt x="1093" y="136"/>
                  </a:lnTo>
                  <a:lnTo>
                    <a:pt x="1128" y="122"/>
                  </a:lnTo>
                  <a:lnTo>
                    <a:pt x="1181" y="96"/>
                  </a:lnTo>
                  <a:lnTo>
                    <a:pt x="1234" y="70"/>
                  </a:lnTo>
                  <a:lnTo>
                    <a:pt x="1269" y="57"/>
                  </a:lnTo>
                  <a:lnTo>
                    <a:pt x="1355" y="39"/>
                  </a:lnTo>
                  <a:lnTo>
                    <a:pt x="1355" y="309"/>
                  </a:lnTo>
                </a:path>
              </a:pathLst>
            </a:custGeom>
            <a:pattFill prst="smConfetti">
              <a:fgClr>
                <a:schemeClr val="tx1"/>
              </a:fgClr>
              <a:bgClr>
                <a:schemeClr val="bg1"/>
              </a:bgClr>
            </a:patt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4" name="Freeform 4" descr="Small confetti"/>
            <p:cNvSpPr>
              <a:spLocks/>
            </p:cNvSpPr>
            <p:nvPr/>
          </p:nvSpPr>
          <p:spPr bwMode="auto">
            <a:xfrm>
              <a:off x="4306" y="3586"/>
              <a:ext cx="1308" cy="366"/>
            </a:xfrm>
            <a:custGeom>
              <a:avLst/>
              <a:gdLst/>
              <a:ahLst/>
              <a:cxnLst>
                <a:cxn ang="0">
                  <a:pos x="0" y="339"/>
                </a:cxn>
                <a:cxn ang="0">
                  <a:pos x="0" y="69"/>
                </a:cxn>
                <a:cxn ang="0">
                  <a:pos x="40" y="58"/>
                </a:cxn>
                <a:cxn ang="0">
                  <a:pos x="75" y="46"/>
                </a:cxn>
                <a:cxn ang="0">
                  <a:pos x="92" y="36"/>
                </a:cxn>
                <a:cxn ang="0">
                  <a:pos x="128" y="26"/>
                </a:cxn>
                <a:cxn ang="0">
                  <a:pos x="163" y="18"/>
                </a:cxn>
                <a:cxn ang="0">
                  <a:pos x="198" y="13"/>
                </a:cxn>
                <a:cxn ang="0">
                  <a:pos x="216" y="9"/>
                </a:cxn>
                <a:cxn ang="0">
                  <a:pos x="251" y="8"/>
                </a:cxn>
                <a:cxn ang="0">
                  <a:pos x="293" y="6"/>
                </a:cxn>
                <a:cxn ang="0">
                  <a:pos x="326" y="1"/>
                </a:cxn>
                <a:cxn ang="0">
                  <a:pos x="370" y="1"/>
                </a:cxn>
                <a:cxn ang="0">
                  <a:pos x="407" y="1"/>
                </a:cxn>
                <a:cxn ang="0">
                  <a:pos x="420" y="0"/>
                </a:cxn>
                <a:cxn ang="0">
                  <a:pos x="447" y="0"/>
                </a:cxn>
                <a:cxn ang="0">
                  <a:pos x="475" y="22"/>
                </a:cxn>
                <a:cxn ang="0">
                  <a:pos x="506" y="50"/>
                </a:cxn>
                <a:cxn ang="0">
                  <a:pos x="554" y="80"/>
                </a:cxn>
                <a:cxn ang="0">
                  <a:pos x="585" y="97"/>
                </a:cxn>
                <a:cxn ang="0">
                  <a:pos x="620" y="112"/>
                </a:cxn>
                <a:cxn ang="0">
                  <a:pos x="673" y="137"/>
                </a:cxn>
                <a:cxn ang="0">
                  <a:pos x="709" y="149"/>
                </a:cxn>
                <a:cxn ang="0">
                  <a:pos x="744" y="159"/>
                </a:cxn>
                <a:cxn ang="0">
                  <a:pos x="779" y="169"/>
                </a:cxn>
                <a:cxn ang="0">
                  <a:pos x="797" y="176"/>
                </a:cxn>
                <a:cxn ang="0">
                  <a:pos x="814" y="182"/>
                </a:cxn>
                <a:cxn ang="0">
                  <a:pos x="849" y="186"/>
                </a:cxn>
                <a:cxn ang="0">
                  <a:pos x="885" y="187"/>
                </a:cxn>
                <a:cxn ang="0">
                  <a:pos x="920" y="187"/>
                </a:cxn>
                <a:cxn ang="0">
                  <a:pos x="937" y="186"/>
                </a:cxn>
                <a:cxn ang="0">
                  <a:pos x="973" y="182"/>
                </a:cxn>
                <a:cxn ang="0">
                  <a:pos x="1008" y="175"/>
                </a:cxn>
                <a:cxn ang="0">
                  <a:pos x="1043" y="167"/>
                </a:cxn>
                <a:cxn ang="0">
                  <a:pos x="1061" y="158"/>
                </a:cxn>
                <a:cxn ang="0">
                  <a:pos x="1096" y="147"/>
                </a:cxn>
                <a:cxn ang="0">
                  <a:pos x="1131" y="136"/>
                </a:cxn>
                <a:cxn ang="0">
                  <a:pos x="1166" y="122"/>
                </a:cxn>
                <a:cxn ang="0">
                  <a:pos x="1219" y="96"/>
                </a:cxn>
                <a:cxn ang="0">
                  <a:pos x="1272" y="70"/>
                </a:cxn>
                <a:cxn ang="0">
                  <a:pos x="1307" y="57"/>
                </a:cxn>
                <a:cxn ang="0">
                  <a:pos x="1305" y="365"/>
                </a:cxn>
              </a:cxnLst>
              <a:rect l="0" t="0" r="r" b="b"/>
              <a:pathLst>
                <a:path w="1308" h="366">
                  <a:moveTo>
                    <a:pt x="0" y="339"/>
                  </a:moveTo>
                  <a:lnTo>
                    <a:pt x="0" y="69"/>
                  </a:lnTo>
                  <a:lnTo>
                    <a:pt x="40" y="58"/>
                  </a:lnTo>
                  <a:lnTo>
                    <a:pt x="75" y="46"/>
                  </a:lnTo>
                  <a:lnTo>
                    <a:pt x="92" y="36"/>
                  </a:lnTo>
                  <a:lnTo>
                    <a:pt x="128" y="26"/>
                  </a:lnTo>
                  <a:lnTo>
                    <a:pt x="163" y="18"/>
                  </a:lnTo>
                  <a:lnTo>
                    <a:pt x="198" y="13"/>
                  </a:lnTo>
                  <a:lnTo>
                    <a:pt x="216" y="9"/>
                  </a:lnTo>
                  <a:lnTo>
                    <a:pt x="251" y="8"/>
                  </a:lnTo>
                  <a:lnTo>
                    <a:pt x="293" y="6"/>
                  </a:lnTo>
                  <a:lnTo>
                    <a:pt x="326" y="1"/>
                  </a:lnTo>
                  <a:lnTo>
                    <a:pt x="370" y="1"/>
                  </a:lnTo>
                  <a:lnTo>
                    <a:pt x="407" y="1"/>
                  </a:lnTo>
                  <a:lnTo>
                    <a:pt x="420" y="0"/>
                  </a:lnTo>
                  <a:lnTo>
                    <a:pt x="447" y="0"/>
                  </a:lnTo>
                  <a:lnTo>
                    <a:pt x="475" y="22"/>
                  </a:lnTo>
                  <a:lnTo>
                    <a:pt x="506" y="50"/>
                  </a:lnTo>
                  <a:lnTo>
                    <a:pt x="554" y="80"/>
                  </a:lnTo>
                  <a:lnTo>
                    <a:pt x="585" y="97"/>
                  </a:lnTo>
                  <a:lnTo>
                    <a:pt x="620" y="112"/>
                  </a:lnTo>
                  <a:lnTo>
                    <a:pt x="673" y="137"/>
                  </a:lnTo>
                  <a:lnTo>
                    <a:pt x="709" y="149"/>
                  </a:lnTo>
                  <a:lnTo>
                    <a:pt x="744" y="159"/>
                  </a:lnTo>
                  <a:lnTo>
                    <a:pt x="779" y="169"/>
                  </a:lnTo>
                  <a:lnTo>
                    <a:pt x="797" y="176"/>
                  </a:lnTo>
                  <a:lnTo>
                    <a:pt x="814" y="182"/>
                  </a:lnTo>
                  <a:lnTo>
                    <a:pt x="849" y="186"/>
                  </a:lnTo>
                  <a:lnTo>
                    <a:pt x="885" y="187"/>
                  </a:lnTo>
                  <a:lnTo>
                    <a:pt x="920" y="187"/>
                  </a:lnTo>
                  <a:lnTo>
                    <a:pt x="937" y="186"/>
                  </a:lnTo>
                  <a:lnTo>
                    <a:pt x="973" y="182"/>
                  </a:lnTo>
                  <a:lnTo>
                    <a:pt x="1008" y="175"/>
                  </a:lnTo>
                  <a:lnTo>
                    <a:pt x="1043" y="167"/>
                  </a:lnTo>
                  <a:lnTo>
                    <a:pt x="1061" y="158"/>
                  </a:lnTo>
                  <a:lnTo>
                    <a:pt x="1096" y="147"/>
                  </a:lnTo>
                  <a:lnTo>
                    <a:pt x="1131" y="136"/>
                  </a:lnTo>
                  <a:lnTo>
                    <a:pt x="1166" y="122"/>
                  </a:lnTo>
                  <a:lnTo>
                    <a:pt x="1219" y="96"/>
                  </a:lnTo>
                  <a:lnTo>
                    <a:pt x="1272" y="70"/>
                  </a:lnTo>
                  <a:lnTo>
                    <a:pt x="1307" y="57"/>
                  </a:lnTo>
                  <a:lnTo>
                    <a:pt x="1305" y="365"/>
                  </a:lnTo>
                </a:path>
              </a:pathLst>
            </a:custGeom>
            <a:pattFill prst="smConfetti">
              <a:fgClr>
                <a:schemeClr val="tx1"/>
              </a:fgClr>
              <a:bgClr>
                <a:schemeClr val="bg1"/>
              </a:bgClr>
            </a:patt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Bed Forms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495800" y="19050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781550" y="2136775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AutoShape 13"/>
          <p:cNvSpPr>
            <a:spLocks noChangeArrowheads="1"/>
          </p:cNvSpPr>
          <p:nvPr/>
        </p:nvSpPr>
        <p:spPr bwMode="auto">
          <a:xfrm rot="10800000" flipH="1">
            <a:off x="5830888" y="1820863"/>
            <a:ext cx="152400" cy="84137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AutoShape 15"/>
          <p:cNvSpPr>
            <a:spLocks noChangeArrowheads="1"/>
          </p:cNvSpPr>
          <p:nvPr/>
        </p:nvSpPr>
        <p:spPr bwMode="auto">
          <a:xfrm rot="10800000" flipH="1">
            <a:off x="5583238" y="3546475"/>
            <a:ext cx="152400" cy="8413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783138" y="3851275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5775325" y="2890838"/>
            <a:ext cx="16827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Ripples, Fr &lt;&lt; 1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683125" y="4625975"/>
            <a:ext cx="36687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Dunes with superposed ripples, Fr &lt; 1</a:t>
            </a: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5734050" y="6365875"/>
            <a:ext cx="143986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Dunes, Fr &lt; 1</a:t>
            </a:r>
          </a:p>
        </p:txBody>
      </p:sp>
      <p:sp>
        <p:nvSpPr>
          <p:cNvPr id="25620" name="AutoShape 20"/>
          <p:cNvSpPr>
            <a:spLocks noChangeArrowheads="1"/>
          </p:cNvSpPr>
          <p:nvPr/>
        </p:nvSpPr>
        <p:spPr bwMode="auto">
          <a:xfrm rot="10800000" flipH="1">
            <a:off x="5597525" y="5106988"/>
            <a:ext cx="152400" cy="84137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4768850" y="5453063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164513" y="5148263"/>
            <a:ext cx="4984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boil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6230938" y="3575050"/>
            <a:ext cx="9779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weak boil</a:t>
            </a: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12700" y="3249613"/>
            <a:ext cx="910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12700" y="5003800"/>
            <a:ext cx="910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200025" y="5126038"/>
            <a:ext cx="411956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larger and more rounded than ripples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119063" y="3616325"/>
            <a:ext cx="42719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intermediate between ripples and dunes</a:t>
            </a:r>
          </a:p>
        </p:txBody>
      </p:sp>
      <p:sp>
        <p:nvSpPr>
          <p:cNvPr id="25629" name="Rectangle 29" descr="Small confetti"/>
          <p:cNvSpPr>
            <a:spLocks noChangeArrowheads="1"/>
          </p:cNvSpPr>
          <p:nvPr/>
        </p:nvSpPr>
        <p:spPr bwMode="auto">
          <a:xfrm>
            <a:off x="6823075" y="5816600"/>
            <a:ext cx="95250" cy="414338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Freeform 6" descr="Small confetti"/>
          <p:cNvSpPr>
            <a:spLocks/>
          </p:cNvSpPr>
          <p:nvPr/>
        </p:nvSpPr>
        <p:spPr bwMode="auto">
          <a:xfrm>
            <a:off x="4608513" y="4065588"/>
            <a:ext cx="4143375" cy="636587"/>
          </a:xfrm>
          <a:custGeom>
            <a:avLst/>
            <a:gdLst/>
            <a:ahLst/>
            <a:cxnLst>
              <a:cxn ang="0">
                <a:pos x="19" y="158"/>
              </a:cxn>
              <a:cxn ang="0">
                <a:pos x="72" y="125"/>
              </a:cxn>
              <a:cxn ang="0">
                <a:pos x="126" y="91"/>
              </a:cxn>
              <a:cxn ang="0">
                <a:pos x="172" y="59"/>
              </a:cxn>
              <a:cxn ang="0">
                <a:pos x="226" y="75"/>
              </a:cxn>
              <a:cxn ang="0">
                <a:pos x="279" y="91"/>
              </a:cxn>
              <a:cxn ang="0">
                <a:pos x="333" y="75"/>
              </a:cxn>
              <a:cxn ang="0">
                <a:pos x="387" y="66"/>
              </a:cxn>
              <a:cxn ang="0">
                <a:pos x="441" y="50"/>
              </a:cxn>
              <a:cxn ang="0">
                <a:pos x="496" y="34"/>
              </a:cxn>
              <a:cxn ang="0">
                <a:pos x="549" y="16"/>
              </a:cxn>
              <a:cxn ang="0">
                <a:pos x="603" y="16"/>
              </a:cxn>
              <a:cxn ang="0">
                <a:pos x="639" y="59"/>
              </a:cxn>
              <a:cxn ang="0">
                <a:pos x="674" y="91"/>
              </a:cxn>
              <a:cxn ang="0">
                <a:pos x="711" y="133"/>
              </a:cxn>
              <a:cxn ang="0">
                <a:pos x="756" y="158"/>
              </a:cxn>
              <a:cxn ang="0">
                <a:pos x="810" y="175"/>
              </a:cxn>
              <a:cxn ang="0">
                <a:pos x="873" y="200"/>
              </a:cxn>
              <a:cxn ang="0">
                <a:pos x="936" y="217"/>
              </a:cxn>
              <a:cxn ang="0">
                <a:pos x="990" y="225"/>
              </a:cxn>
              <a:cxn ang="0">
                <a:pos x="1044" y="250"/>
              </a:cxn>
              <a:cxn ang="0">
                <a:pos x="1098" y="267"/>
              </a:cxn>
              <a:cxn ang="0">
                <a:pos x="1151" y="275"/>
              </a:cxn>
              <a:cxn ang="0">
                <a:pos x="1206" y="292"/>
              </a:cxn>
              <a:cxn ang="0">
                <a:pos x="1260" y="300"/>
              </a:cxn>
              <a:cxn ang="0">
                <a:pos x="1314" y="300"/>
              </a:cxn>
              <a:cxn ang="0">
                <a:pos x="1368" y="300"/>
              </a:cxn>
              <a:cxn ang="0">
                <a:pos x="1431" y="300"/>
              </a:cxn>
              <a:cxn ang="0">
                <a:pos x="1494" y="283"/>
              </a:cxn>
              <a:cxn ang="0">
                <a:pos x="1548" y="258"/>
              </a:cxn>
              <a:cxn ang="0">
                <a:pos x="1601" y="225"/>
              </a:cxn>
              <a:cxn ang="0">
                <a:pos x="1655" y="192"/>
              </a:cxn>
              <a:cxn ang="0">
                <a:pos x="1709" y="183"/>
              </a:cxn>
              <a:cxn ang="0">
                <a:pos x="1764" y="158"/>
              </a:cxn>
              <a:cxn ang="0">
                <a:pos x="1818" y="158"/>
              </a:cxn>
              <a:cxn ang="0">
                <a:pos x="1862" y="192"/>
              </a:cxn>
              <a:cxn ang="0">
                <a:pos x="1908" y="167"/>
              </a:cxn>
              <a:cxn ang="0">
                <a:pos x="1961" y="150"/>
              </a:cxn>
              <a:cxn ang="0">
                <a:pos x="2015" y="133"/>
              </a:cxn>
              <a:cxn ang="0">
                <a:pos x="2069" y="100"/>
              </a:cxn>
              <a:cxn ang="0">
                <a:pos x="2115" y="75"/>
              </a:cxn>
              <a:cxn ang="0">
                <a:pos x="2159" y="41"/>
              </a:cxn>
              <a:cxn ang="0">
                <a:pos x="2213" y="25"/>
              </a:cxn>
              <a:cxn ang="0">
                <a:pos x="2268" y="8"/>
              </a:cxn>
              <a:cxn ang="0">
                <a:pos x="2321" y="16"/>
              </a:cxn>
              <a:cxn ang="0">
                <a:pos x="2366" y="50"/>
              </a:cxn>
              <a:cxn ang="0">
                <a:pos x="2411" y="75"/>
              </a:cxn>
              <a:cxn ang="0">
                <a:pos x="2456" y="108"/>
              </a:cxn>
              <a:cxn ang="0">
                <a:pos x="2510" y="108"/>
              </a:cxn>
              <a:cxn ang="0">
                <a:pos x="2565" y="91"/>
              </a:cxn>
              <a:cxn ang="0">
                <a:pos x="2609" y="133"/>
              </a:cxn>
            </a:cxnLst>
            <a:rect l="0" t="0" r="r" b="b"/>
            <a:pathLst>
              <a:path w="2610" h="401">
                <a:moveTo>
                  <a:pt x="0" y="391"/>
                </a:moveTo>
                <a:lnTo>
                  <a:pt x="0" y="158"/>
                </a:lnTo>
                <a:lnTo>
                  <a:pt x="19" y="158"/>
                </a:lnTo>
                <a:lnTo>
                  <a:pt x="36" y="150"/>
                </a:lnTo>
                <a:lnTo>
                  <a:pt x="54" y="133"/>
                </a:lnTo>
                <a:lnTo>
                  <a:pt x="72" y="125"/>
                </a:lnTo>
                <a:lnTo>
                  <a:pt x="90" y="108"/>
                </a:lnTo>
                <a:lnTo>
                  <a:pt x="109" y="100"/>
                </a:lnTo>
                <a:lnTo>
                  <a:pt x="126" y="91"/>
                </a:lnTo>
                <a:lnTo>
                  <a:pt x="144" y="75"/>
                </a:lnTo>
                <a:lnTo>
                  <a:pt x="153" y="59"/>
                </a:lnTo>
                <a:lnTo>
                  <a:pt x="172" y="59"/>
                </a:lnTo>
                <a:lnTo>
                  <a:pt x="189" y="59"/>
                </a:lnTo>
                <a:lnTo>
                  <a:pt x="207" y="59"/>
                </a:lnTo>
                <a:lnTo>
                  <a:pt x="226" y="75"/>
                </a:lnTo>
                <a:lnTo>
                  <a:pt x="243" y="83"/>
                </a:lnTo>
                <a:lnTo>
                  <a:pt x="261" y="91"/>
                </a:lnTo>
                <a:lnTo>
                  <a:pt x="279" y="91"/>
                </a:lnTo>
                <a:lnTo>
                  <a:pt x="297" y="91"/>
                </a:lnTo>
                <a:lnTo>
                  <a:pt x="316" y="83"/>
                </a:lnTo>
                <a:lnTo>
                  <a:pt x="333" y="75"/>
                </a:lnTo>
                <a:lnTo>
                  <a:pt x="351" y="75"/>
                </a:lnTo>
                <a:lnTo>
                  <a:pt x="369" y="66"/>
                </a:lnTo>
                <a:lnTo>
                  <a:pt x="387" y="66"/>
                </a:lnTo>
                <a:lnTo>
                  <a:pt x="406" y="59"/>
                </a:lnTo>
                <a:lnTo>
                  <a:pt x="423" y="50"/>
                </a:lnTo>
                <a:lnTo>
                  <a:pt x="441" y="50"/>
                </a:lnTo>
                <a:lnTo>
                  <a:pt x="459" y="50"/>
                </a:lnTo>
                <a:lnTo>
                  <a:pt x="477" y="41"/>
                </a:lnTo>
                <a:lnTo>
                  <a:pt x="496" y="34"/>
                </a:lnTo>
                <a:lnTo>
                  <a:pt x="513" y="34"/>
                </a:lnTo>
                <a:lnTo>
                  <a:pt x="531" y="25"/>
                </a:lnTo>
                <a:lnTo>
                  <a:pt x="549" y="16"/>
                </a:lnTo>
                <a:lnTo>
                  <a:pt x="567" y="16"/>
                </a:lnTo>
                <a:lnTo>
                  <a:pt x="586" y="8"/>
                </a:lnTo>
                <a:lnTo>
                  <a:pt x="603" y="16"/>
                </a:lnTo>
                <a:lnTo>
                  <a:pt x="612" y="34"/>
                </a:lnTo>
                <a:lnTo>
                  <a:pt x="630" y="41"/>
                </a:lnTo>
                <a:lnTo>
                  <a:pt x="639" y="59"/>
                </a:lnTo>
                <a:lnTo>
                  <a:pt x="657" y="66"/>
                </a:lnTo>
                <a:lnTo>
                  <a:pt x="674" y="75"/>
                </a:lnTo>
                <a:lnTo>
                  <a:pt x="674" y="91"/>
                </a:lnTo>
                <a:lnTo>
                  <a:pt x="693" y="100"/>
                </a:lnTo>
                <a:lnTo>
                  <a:pt x="702" y="116"/>
                </a:lnTo>
                <a:lnTo>
                  <a:pt x="711" y="133"/>
                </a:lnTo>
                <a:lnTo>
                  <a:pt x="729" y="133"/>
                </a:lnTo>
                <a:lnTo>
                  <a:pt x="738" y="150"/>
                </a:lnTo>
                <a:lnTo>
                  <a:pt x="756" y="158"/>
                </a:lnTo>
                <a:lnTo>
                  <a:pt x="774" y="158"/>
                </a:lnTo>
                <a:lnTo>
                  <a:pt x="792" y="175"/>
                </a:lnTo>
                <a:lnTo>
                  <a:pt x="810" y="175"/>
                </a:lnTo>
                <a:lnTo>
                  <a:pt x="828" y="183"/>
                </a:lnTo>
                <a:lnTo>
                  <a:pt x="846" y="192"/>
                </a:lnTo>
                <a:lnTo>
                  <a:pt x="873" y="200"/>
                </a:lnTo>
                <a:lnTo>
                  <a:pt x="891" y="200"/>
                </a:lnTo>
                <a:lnTo>
                  <a:pt x="909" y="208"/>
                </a:lnTo>
                <a:lnTo>
                  <a:pt x="936" y="217"/>
                </a:lnTo>
                <a:lnTo>
                  <a:pt x="954" y="217"/>
                </a:lnTo>
                <a:lnTo>
                  <a:pt x="971" y="225"/>
                </a:lnTo>
                <a:lnTo>
                  <a:pt x="990" y="225"/>
                </a:lnTo>
                <a:lnTo>
                  <a:pt x="1008" y="242"/>
                </a:lnTo>
                <a:lnTo>
                  <a:pt x="1026" y="242"/>
                </a:lnTo>
                <a:lnTo>
                  <a:pt x="1044" y="250"/>
                </a:lnTo>
                <a:lnTo>
                  <a:pt x="1061" y="258"/>
                </a:lnTo>
                <a:lnTo>
                  <a:pt x="1080" y="267"/>
                </a:lnTo>
                <a:lnTo>
                  <a:pt x="1098" y="267"/>
                </a:lnTo>
                <a:lnTo>
                  <a:pt x="1116" y="275"/>
                </a:lnTo>
                <a:lnTo>
                  <a:pt x="1134" y="275"/>
                </a:lnTo>
                <a:lnTo>
                  <a:pt x="1151" y="275"/>
                </a:lnTo>
                <a:lnTo>
                  <a:pt x="1170" y="283"/>
                </a:lnTo>
                <a:lnTo>
                  <a:pt x="1188" y="283"/>
                </a:lnTo>
                <a:lnTo>
                  <a:pt x="1206" y="292"/>
                </a:lnTo>
                <a:lnTo>
                  <a:pt x="1224" y="292"/>
                </a:lnTo>
                <a:lnTo>
                  <a:pt x="1241" y="292"/>
                </a:lnTo>
                <a:lnTo>
                  <a:pt x="1260" y="300"/>
                </a:lnTo>
                <a:lnTo>
                  <a:pt x="1278" y="300"/>
                </a:lnTo>
                <a:lnTo>
                  <a:pt x="1295" y="300"/>
                </a:lnTo>
                <a:lnTo>
                  <a:pt x="1314" y="300"/>
                </a:lnTo>
                <a:lnTo>
                  <a:pt x="1331" y="300"/>
                </a:lnTo>
                <a:lnTo>
                  <a:pt x="1350" y="300"/>
                </a:lnTo>
                <a:lnTo>
                  <a:pt x="1368" y="300"/>
                </a:lnTo>
                <a:lnTo>
                  <a:pt x="1385" y="300"/>
                </a:lnTo>
                <a:lnTo>
                  <a:pt x="1404" y="300"/>
                </a:lnTo>
                <a:lnTo>
                  <a:pt x="1431" y="300"/>
                </a:lnTo>
                <a:lnTo>
                  <a:pt x="1458" y="292"/>
                </a:lnTo>
                <a:lnTo>
                  <a:pt x="1475" y="292"/>
                </a:lnTo>
                <a:lnTo>
                  <a:pt x="1494" y="283"/>
                </a:lnTo>
                <a:lnTo>
                  <a:pt x="1511" y="275"/>
                </a:lnTo>
                <a:lnTo>
                  <a:pt x="1530" y="267"/>
                </a:lnTo>
                <a:lnTo>
                  <a:pt x="1548" y="258"/>
                </a:lnTo>
                <a:lnTo>
                  <a:pt x="1565" y="250"/>
                </a:lnTo>
                <a:lnTo>
                  <a:pt x="1584" y="233"/>
                </a:lnTo>
                <a:lnTo>
                  <a:pt x="1601" y="225"/>
                </a:lnTo>
                <a:lnTo>
                  <a:pt x="1620" y="208"/>
                </a:lnTo>
                <a:lnTo>
                  <a:pt x="1638" y="208"/>
                </a:lnTo>
                <a:lnTo>
                  <a:pt x="1655" y="192"/>
                </a:lnTo>
                <a:lnTo>
                  <a:pt x="1674" y="192"/>
                </a:lnTo>
                <a:lnTo>
                  <a:pt x="1691" y="183"/>
                </a:lnTo>
                <a:lnTo>
                  <a:pt x="1709" y="183"/>
                </a:lnTo>
                <a:lnTo>
                  <a:pt x="1728" y="175"/>
                </a:lnTo>
                <a:lnTo>
                  <a:pt x="1745" y="167"/>
                </a:lnTo>
                <a:lnTo>
                  <a:pt x="1764" y="158"/>
                </a:lnTo>
                <a:lnTo>
                  <a:pt x="1781" y="150"/>
                </a:lnTo>
                <a:lnTo>
                  <a:pt x="1799" y="150"/>
                </a:lnTo>
                <a:lnTo>
                  <a:pt x="1818" y="158"/>
                </a:lnTo>
                <a:lnTo>
                  <a:pt x="1835" y="167"/>
                </a:lnTo>
                <a:lnTo>
                  <a:pt x="1854" y="175"/>
                </a:lnTo>
                <a:lnTo>
                  <a:pt x="1862" y="192"/>
                </a:lnTo>
                <a:lnTo>
                  <a:pt x="1871" y="175"/>
                </a:lnTo>
                <a:lnTo>
                  <a:pt x="1889" y="167"/>
                </a:lnTo>
                <a:lnTo>
                  <a:pt x="1908" y="167"/>
                </a:lnTo>
                <a:lnTo>
                  <a:pt x="1925" y="167"/>
                </a:lnTo>
                <a:lnTo>
                  <a:pt x="1944" y="158"/>
                </a:lnTo>
                <a:lnTo>
                  <a:pt x="1961" y="150"/>
                </a:lnTo>
                <a:lnTo>
                  <a:pt x="1979" y="150"/>
                </a:lnTo>
                <a:lnTo>
                  <a:pt x="1998" y="142"/>
                </a:lnTo>
                <a:lnTo>
                  <a:pt x="2015" y="133"/>
                </a:lnTo>
                <a:lnTo>
                  <a:pt x="2034" y="116"/>
                </a:lnTo>
                <a:lnTo>
                  <a:pt x="2051" y="108"/>
                </a:lnTo>
                <a:lnTo>
                  <a:pt x="2069" y="100"/>
                </a:lnTo>
                <a:lnTo>
                  <a:pt x="2088" y="91"/>
                </a:lnTo>
                <a:lnTo>
                  <a:pt x="2096" y="75"/>
                </a:lnTo>
                <a:lnTo>
                  <a:pt x="2115" y="75"/>
                </a:lnTo>
                <a:lnTo>
                  <a:pt x="2123" y="59"/>
                </a:lnTo>
                <a:lnTo>
                  <a:pt x="2141" y="50"/>
                </a:lnTo>
                <a:lnTo>
                  <a:pt x="2159" y="41"/>
                </a:lnTo>
                <a:lnTo>
                  <a:pt x="2178" y="34"/>
                </a:lnTo>
                <a:lnTo>
                  <a:pt x="2195" y="25"/>
                </a:lnTo>
                <a:lnTo>
                  <a:pt x="2213" y="25"/>
                </a:lnTo>
                <a:lnTo>
                  <a:pt x="2231" y="16"/>
                </a:lnTo>
                <a:lnTo>
                  <a:pt x="2249" y="8"/>
                </a:lnTo>
                <a:lnTo>
                  <a:pt x="2268" y="8"/>
                </a:lnTo>
                <a:lnTo>
                  <a:pt x="2285" y="0"/>
                </a:lnTo>
                <a:lnTo>
                  <a:pt x="2303" y="8"/>
                </a:lnTo>
                <a:lnTo>
                  <a:pt x="2321" y="16"/>
                </a:lnTo>
                <a:lnTo>
                  <a:pt x="2330" y="34"/>
                </a:lnTo>
                <a:lnTo>
                  <a:pt x="2348" y="41"/>
                </a:lnTo>
                <a:lnTo>
                  <a:pt x="2366" y="50"/>
                </a:lnTo>
                <a:lnTo>
                  <a:pt x="2385" y="59"/>
                </a:lnTo>
                <a:lnTo>
                  <a:pt x="2393" y="75"/>
                </a:lnTo>
                <a:lnTo>
                  <a:pt x="2411" y="75"/>
                </a:lnTo>
                <a:lnTo>
                  <a:pt x="2429" y="83"/>
                </a:lnTo>
                <a:lnTo>
                  <a:pt x="2448" y="91"/>
                </a:lnTo>
                <a:lnTo>
                  <a:pt x="2456" y="108"/>
                </a:lnTo>
                <a:lnTo>
                  <a:pt x="2475" y="108"/>
                </a:lnTo>
                <a:lnTo>
                  <a:pt x="2492" y="108"/>
                </a:lnTo>
                <a:lnTo>
                  <a:pt x="2510" y="108"/>
                </a:lnTo>
                <a:lnTo>
                  <a:pt x="2528" y="108"/>
                </a:lnTo>
                <a:lnTo>
                  <a:pt x="2546" y="100"/>
                </a:lnTo>
                <a:lnTo>
                  <a:pt x="2565" y="91"/>
                </a:lnTo>
                <a:lnTo>
                  <a:pt x="2573" y="108"/>
                </a:lnTo>
                <a:lnTo>
                  <a:pt x="2591" y="116"/>
                </a:lnTo>
                <a:lnTo>
                  <a:pt x="2609" y="133"/>
                </a:lnTo>
                <a:lnTo>
                  <a:pt x="2609" y="400"/>
                </a:lnTo>
              </a:path>
            </a:pathLst>
          </a:custGeom>
          <a:pattFill prst="smConfetti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4" name="Freeform 14"/>
          <p:cNvSpPr>
            <a:spLocks/>
          </p:cNvSpPr>
          <p:nvPr/>
        </p:nvSpPr>
        <p:spPr bwMode="auto">
          <a:xfrm>
            <a:off x="4703763" y="3581400"/>
            <a:ext cx="4078287" cy="112713"/>
          </a:xfrm>
          <a:custGeom>
            <a:avLst/>
            <a:gdLst/>
            <a:ahLst/>
            <a:cxnLst>
              <a:cxn ang="0">
                <a:pos x="25" y="41"/>
              </a:cxn>
              <a:cxn ang="0">
                <a:pos x="76" y="47"/>
              </a:cxn>
              <a:cxn ang="0">
                <a:pos x="117" y="52"/>
              </a:cxn>
              <a:cxn ang="0">
                <a:pos x="159" y="56"/>
              </a:cxn>
              <a:cxn ang="0">
                <a:pos x="210" y="60"/>
              </a:cxn>
              <a:cxn ang="0">
                <a:pos x="260" y="64"/>
              </a:cxn>
              <a:cxn ang="0">
                <a:pos x="311" y="67"/>
              </a:cxn>
              <a:cxn ang="0">
                <a:pos x="361" y="69"/>
              </a:cxn>
              <a:cxn ang="0">
                <a:pos x="411" y="70"/>
              </a:cxn>
              <a:cxn ang="0">
                <a:pos x="445" y="70"/>
              </a:cxn>
              <a:cxn ang="0">
                <a:pos x="495" y="69"/>
              </a:cxn>
              <a:cxn ang="0">
                <a:pos x="545" y="67"/>
              </a:cxn>
              <a:cxn ang="0">
                <a:pos x="596" y="64"/>
              </a:cxn>
              <a:cxn ang="0">
                <a:pos x="646" y="60"/>
              </a:cxn>
              <a:cxn ang="0">
                <a:pos x="697" y="55"/>
              </a:cxn>
              <a:cxn ang="0">
                <a:pos x="730" y="53"/>
              </a:cxn>
              <a:cxn ang="0">
                <a:pos x="780" y="47"/>
              </a:cxn>
              <a:cxn ang="0">
                <a:pos x="831" y="41"/>
              </a:cxn>
              <a:cxn ang="0">
                <a:pos x="881" y="35"/>
              </a:cxn>
              <a:cxn ang="0">
                <a:pos x="932" y="28"/>
              </a:cxn>
              <a:cxn ang="0">
                <a:pos x="982" y="22"/>
              </a:cxn>
              <a:cxn ang="0">
                <a:pos x="1024" y="18"/>
              </a:cxn>
              <a:cxn ang="0">
                <a:pos x="1066" y="14"/>
              </a:cxn>
              <a:cxn ang="0">
                <a:pos x="1099" y="11"/>
              </a:cxn>
              <a:cxn ang="0">
                <a:pos x="1141" y="7"/>
              </a:cxn>
              <a:cxn ang="0">
                <a:pos x="1192" y="4"/>
              </a:cxn>
              <a:cxn ang="0">
                <a:pos x="1242" y="2"/>
              </a:cxn>
              <a:cxn ang="0">
                <a:pos x="1292" y="0"/>
              </a:cxn>
              <a:cxn ang="0">
                <a:pos x="1326" y="0"/>
              </a:cxn>
              <a:cxn ang="0">
                <a:pos x="1376" y="0"/>
              </a:cxn>
              <a:cxn ang="0">
                <a:pos x="1427" y="2"/>
              </a:cxn>
              <a:cxn ang="0">
                <a:pos x="1477" y="4"/>
              </a:cxn>
              <a:cxn ang="0">
                <a:pos x="1527" y="8"/>
              </a:cxn>
              <a:cxn ang="0">
                <a:pos x="1578" y="12"/>
              </a:cxn>
              <a:cxn ang="0">
                <a:pos x="1620" y="16"/>
              </a:cxn>
              <a:cxn ang="0">
                <a:pos x="1662" y="20"/>
              </a:cxn>
              <a:cxn ang="0">
                <a:pos x="1712" y="26"/>
              </a:cxn>
              <a:cxn ang="0">
                <a:pos x="1762" y="32"/>
              </a:cxn>
              <a:cxn ang="0">
                <a:pos x="1813" y="39"/>
              </a:cxn>
              <a:cxn ang="0">
                <a:pos x="1863" y="45"/>
              </a:cxn>
              <a:cxn ang="0">
                <a:pos x="1905" y="49"/>
              </a:cxn>
              <a:cxn ang="0">
                <a:pos x="1939" y="52"/>
              </a:cxn>
              <a:cxn ang="0">
                <a:pos x="1972" y="56"/>
              </a:cxn>
              <a:cxn ang="0">
                <a:pos x="2023" y="61"/>
              </a:cxn>
              <a:cxn ang="0">
                <a:pos x="2073" y="64"/>
              </a:cxn>
              <a:cxn ang="0">
                <a:pos x="2123" y="67"/>
              </a:cxn>
              <a:cxn ang="0">
                <a:pos x="2174" y="69"/>
              </a:cxn>
              <a:cxn ang="0">
                <a:pos x="2216" y="70"/>
              </a:cxn>
              <a:cxn ang="0">
                <a:pos x="2257" y="70"/>
              </a:cxn>
              <a:cxn ang="0">
                <a:pos x="2308" y="69"/>
              </a:cxn>
              <a:cxn ang="0">
                <a:pos x="2358" y="67"/>
              </a:cxn>
              <a:cxn ang="0">
                <a:pos x="2409" y="64"/>
              </a:cxn>
              <a:cxn ang="0">
                <a:pos x="2459" y="60"/>
              </a:cxn>
              <a:cxn ang="0">
                <a:pos x="2501" y="56"/>
              </a:cxn>
              <a:cxn ang="0">
                <a:pos x="2543" y="52"/>
              </a:cxn>
            </a:cxnLst>
            <a:rect l="0" t="0" r="r" b="b"/>
            <a:pathLst>
              <a:path w="2569" h="71">
                <a:moveTo>
                  <a:pt x="0" y="38"/>
                </a:moveTo>
                <a:lnTo>
                  <a:pt x="25" y="41"/>
                </a:lnTo>
                <a:lnTo>
                  <a:pt x="50" y="44"/>
                </a:lnTo>
                <a:lnTo>
                  <a:pt x="76" y="47"/>
                </a:lnTo>
                <a:lnTo>
                  <a:pt x="101" y="50"/>
                </a:lnTo>
                <a:lnTo>
                  <a:pt x="117" y="52"/>
                </a:lnTo>
                <a:lnTo>
                  <a:pt x="134" y="53"/>
                </a:lnTo>
                <a:lnTo>
                  <a:pt x="159" y="56"/>
                </a:lnTo>
                <a:lnTo>
                  <a:pt x="185" y="58"/>
                </a:lnTo>
                <a:lnTo>
                  <a:pt x="210" y="60"/>
                </a:lnTo>
                <a:lnTo>
                  <a:pt x="235" y="62"/>
                </a:lnTo>
                <a:lnTo>
                  <a:pt x="260" y="64"/>
                </a:lnTo>
                <a:lnTo>
                  <a:pt x="285" y="66"/>
                </a:lnTo>
                <a:lnTo>
                  <a:pt x="311" y="67"/>
                </a:lnTo>
                <a:lnTo>
                  <a:pt x="336" y="68"/>
                </a:lnTo>
                <a:lnTo>
                  <a:pt x="361" y="69"/>
                </a:lnTo>
                <a:lnTo>
                  <a:pt x="386" y="70"/>
                </a:lnTo>
                <a:lnTo>
                  <a:pt x="411" y="70"/>
                </a:lnTo>
                <a:lnTo>
                  <a:pt x="428" y="70"/>
                </a:lnTo>
                <a:lnTo>
                  <a:pt x="445" y="70"/>
                </a:lnTo>
                <a:lnTo>
                  <a:pt x="470" y="70"/>
                </a:lnTo>
                <a:lnTo>
                  <a:pt x="495" y="69"/>
                </a:lnTo>
                <a:lnTo>
                  <a:pt x="520" y="68"/>
                </a:lnTo>
                <a:lnTo>
                  <a:pt x="545" y="67"/>
                </a:lnTo>
                <a:lnTo>
                  <a:pt x="571" y="66"/>
                </a:lnTo>
                <a:lnTo>
                  <a:pt x="596" y="64"/>
                </a:lnTo>
                <a:lnTo>
                  <a:pt x="621" y="62"/>
                </a:lnTo>
                <a:lnTo>
                  <a:pt x="646" y="60"/>
                </a:lnTo>
                <a:lnTo>
                  <a:pt x="671" y="58"/>
                </a:lnTo>
                <a:lnTo>
                  <a:pt x="697" y="55"/>
                </a:lnTo>
                <a:lnTo>
                  <a:pt x="713" y="54"/>
                </a:lnTo>
                <a:lnTo>
                  <a:pt x="730" y="53"/>
                </a:lnTo>
                <a:lnTo>
                  <a:pt x="755" y="50"/>
                </a:lnTo>
                <a:lnTo>
                  <a:pt x="780" y="47"/>
                </a:lnTo>
                <a:lnTo>
                  <a:pt x="806" y="44"/>
                </a:lnTo>
                <a:lnTo>
                  <a:pt x="831" y="41"/>
                </a:lnTo>
                <a:lnTo>
                  <a:pt x="856" y="38"/>
                </a:lnTo>
                <a:lnTo>
                  <a:pt x="881" y="35"/>
                </a:lnTo>
                <a:lnTo>
                  <a:pt x="906" y="31"/>
                </a:lnTo>
                <a:lnTo>
                  <a:pt x="932" y="28"/>
                </a:lnTo>
                <a:lnTo>
                  <a:pt x="957" y="25"/>
                </a:lnTo>
                <a:lnTo>
                  <a:pt x="982" y="22"/>
                </a:lnTo>
                <a:lnTo>
                  <a:pt x="1007" y="20"/>
                </a:lnTo>
                <a:lnTo>
                  <a:pt x="1024" y="18"/>
                </a:lnTo>
                <a:lnTo>
                  <a:pt x="1041" y="17"/>
                </a:lnTo>
                <a:lnTo>
                  <a:pt x="1066" y="14"/>
                </a:lnTo>
                <a:lnTo>
                  <a:pt x="1091" y="12"/>
                </a:lnTo>
                <a:lnTo>
                  <a:pt x="1099" y="11"/>
                </a:lnTo>
                <a:lnTo>
                  <a:pt x="1116" y="9"/>
                </a:lnTo>
                <a:lnTo>
                  <a:pt x="1141" y="7"/>
                </a:lnTo>
                <a:lnTo>
                  <a:pt x="1167" y="6"/>
                </a:lnTo>
                <a:lnTo>
                  <a:pt x="1192" y="4"/>
                </a:lnTo>
                <a:lnTo>
                  <a:pt x="1217" y="3"/>
                </a:lnTo>
                <a:lnTo>
                  <a:pt x="1242" y="2"/>
                </a:lnTo>
                <a:lnTo>
                  <a:pt x="1267" y="1"/>
                </a:lnTo>
                <a:lnTo>
                  <a:pt x="1292" y="0"/>
                </a:lnTo>
                <a:lnTo>
                  <a:pt x="1309" y="0"/>
                </a:lnTo>
                <a:lnTo>
                  <a:pt x="1326" y="0"/>
                </a:lnTo>
                <a:lnTo>
                  <a:pt x="1351" y="0"/>
                </a:lnTo>
                <a:lnTo>
                  <a:pt x="1376" y="0"/>
                </a:lnTo>
                <a:lnTo>
                  <a:pt x="1401" y="1"/>
                </a:lnTo>
                <a:lnTo>
                  <a:pt x="1427" y="2"/>
                </a:lnTo>
                <a:lnTo>
                  <a:pt x="1452" y="3"/>
                </a:lnTo>
                <a:lnTo>
                  <a:pt x="1477" y="4"/>
                </a:lnTo>
                <a:lnTo>
                  <a:pt x="1502" y="6"/>
                </a:lnTo>
                <a:lnTo>
                  <a:pt x="1527" y="8"/>
                </a:lnTo>
                <a:lnTo>
                  <a:pt x="1553" y="10"/>
                </a:lnTo>
                <a:lnTo>
                  <a:pt x="1578" y="12"/>
                </a:lnTo>
                <a:lnTo>
                  <a:pt x="1603" y="15"/>
                </a:lnTo>
                <a:lnTo>
                  <a:pt x="1620" y="16"/>
                </a:lnTo>
                <a:lnTo>
                  <a:pt x="1636" y="17"/>
                </a:lnTo>
                <a:lnTo>
                  <a:pt x="1662" y="20"/>
                </a:lnTo>
                <a:lnTo>
                  <a:pt x="1687" y="23"/>
                </a:lnTo>
                <a:lnTo>
                  <a:pt x="1712" y="26"/>
                </a:lnTo>
                <a:lnTo>
                  <a:pt x="1737" y="29"/>
                </a:lnTo>
                <a:lnTo>
                  <a:pt x="1762" y="32"/>
                </a:lnTo>
                <a:lnTo>
                  <a:pt x="1788" y="36"/>
                </a:lnTo>
                <a:lnTo>
                  <a:pt x="1813" y="39"/>
                </a:lnTo>
                <a:lnTo>
                  <a:pt x="1838" y="42"/>
                </a:lnTo>
                <a:lnTo>
                  <a:pt x="1863" y="45"/>
                </a:lnTo>
                <a:lnTo>
                  <a:pt x="1888" y="48"/>
                </a:lnTo>
                <a:lnTo>
                  <a:pt x="1905" y="49"/>
                </a:lnTo>
                <a:lnTo>
                  <a:pt x="1922" y="50"/>
                </a:lnTo>
                <a:lnTo>
                  <a:pt x="1939" y="52"/>
                </a:lnTo>
                <a:lnTo>
                  <a:pt x="1947" y="53"/>
                </a:lnTo>
                <a:lnTo>
                  <a:pt x="1972" y="56"/>
                </a:lnTo>
                <a:lnTo>
                  <a:pt x="1997" y="59"/>
                </a:lnTo>
                <a:lnTo>
                  <a:pt x="2023" y="61"/>
                </a:lnTo>
                <a:lnTo>
                  <a:pt x="2048" y="63"/>
                </a:lnTo>
                <a:lnTo>
                  <a:pt x="2073" y="64"/>
                </a:lnTo>
                <a:lnTo>
                  <a:pt x="2098" y="66"/>
                </a:lnTo>
                <a:lnTo>
                  <a:pt x="2123" y="67"/>
                </a:lnTo>
                <a:lnTo>
                  <a:pt x="2148" y="68"/>
                </a:lnTo>
                <a:lnTo>
                  <a:pt x="2174" y="69"/>
                </a:lnTo>
                <a:lnTo>
                  <a:pt x="2199" y="70"/>
                </a:lnTo>
                <a:lnTo>
                  <a:pt x="2216" y="70"/>
                </a:lnTo>
                <a:lnTo>
                  <a:pt x="2232" y="70"/>
                </a:lnTo>
                <a:lnTo>
                  <a:pt x="2257" y="70"/>
                </a:lnTo>
                <a:lnTo>
                  <a:pt x="2283" y="70"/>
                </a:lnTo>
                <a:lnTo>
                  <a:pt x="2308" y="69"/>
                </a:lnTo>
                <a:lnTo>
                  <a:pt x="2333" y="68"/>
                </a:lnTo>
                <a:lnTo>
                  <a:pt x="2358" y="67"/>
                </a:lnTo>
                <a:lnTo>
                  <a:pt x="2383" y="65"/>
                </a:lnTo>
                <a:lnTo>
                  <a:pt x="2409" y="64"/>
                </a:lnTo>
                <a:lnTo>
                  <a:pt x="2434" y="62"/>
                </a:lnTo>
                <a:lnTo>
                  <a:pt x="2459" y="60"/>
                </a:lnTo>
                <a:lnTo>
                  <a:pt x="2484" y="57"/>
                </a:lnTo>
                <a:lnTo>
                  <a:pt x="2501" y="56"/>
                </a:lnTo>
                <a:lnTo>
                  <a:pt x="2518" y="55"/>
                </a:lnTo>
                <a:lnTo>
                  <a:pt x="2543" y="52"/>
                </a:lnTo>
                <a:lnTo>
                  <a:pt x="2568" y="4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319588" y="1812925"/>
            <a:ext cx="385762" cy="50323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8753475" y="1836738"/>
            <a:ext cx="390525" cy="45878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187325" y="1858963"/>
            <a:ext cx="458470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low velocity, fine sediment</a:t>
            </a:r>
          </a:p>
          <a:p>
            <a:r>
              <a:rPr lang="en-US" sz="2400"/>
              <a:t>sand wave moves down stream</a:t>
            </a:r>
          </a:p>
          <a:p>
            <a:r>
              <a:rPr lang="en-US" sz="2400"/>
              <a:t>wavelength less than 15 cm</a:t>
            </a:r>
          </a:p>
          <a:p>
            <a:pPr latinLnBrk="1"/>
            <a:endParaRPr lang="en-US" sz="24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reeform 2"/>
          <p:cNvSpPr>
            <a:spLocks/>
          </p:cNvSpPr>
          <p:nvPr/>
        </p:nvSpPr>
        <p:spPr bwMode="auto">
          <a:xfrm>
            <a:off x="4843463" y="5381625"/>
            <a:ext cx="4078287" cy="566738"/>
          </a:xfrm>
          <a:custGeom>
            <a:avLst/>
            <a:gdLst/>
            <a:ahLst/>
            <a:cxnLst>
              <a:cxn ang="0">
                <a:pos x="25" y="147"/>
              </a:cxn>
              <a:cxn ang="0">
                <a:pos x="76" y="117"/>
              </a:cxn>
              <a:cxn ang="0">
                <a:pos x="117" y="93"/>
              </a:cxn>
              <a:cxn ang="0">
                <a:pos x="159" y="73"/>
              </a:cxn>
              <a:cxn ang="0">
                <a:pos x="210" y="50"/>
              </a:cxn>
              <a:cxn ang="0">
                <a:pos x="260" y="30"/>
              </a:cxn>
              <a:cxn ang="0">
                <a:pos x="311" y="15"/>
              </a:cxn>
              <a:cxn ang="0">
                <a:pos x="361" y="4"/>
              </a:cxn>
              <a:cxn ang="0">
                <a:pos x="411" y="0"/>
              </a:cxn>
              <a:cxn ang="0">
                <a:pos x="445" y="0"/>
              </a:cxn>
              <a:cxn ang="0">
                <a:pos x="495" y="4"/>
              </a:cxn>
              <a:cxn ang="0">
                <a:pos x="545" y="15"/>
              </a:cxn>
              <a:cxn ang="0">
                <a:pos x="596" y="30"/>
              </a:cxn>
              <a:cxn ang="0">
                <a:pos x="646" y="50"/>
              </a:cxn>
              <a:cxn ang="0">
                <a:pos x="697" y="76"/>
              </a:cxn>
              <a:cxn ang="0">
                <a:pos x="730" y="88"/>
              </a:cxn>
              <a:cxn ang="0">
                <a:pos x="780" y="117"/>
              </a:cxn>
              <a:cxn ang="0">
                <a:pos x="831" y="149"/>
              </a:cxn>
              <a:cxn ang="0">
                <a:pos x="881" y="179"/>
              </a:cxn>
              <a:cxn ang="0">
                <a:pos x="932" y="211"/>
              </a:cxn>
              <a:cxn ang="0">
                <a:pos x="982" y="242"/>
              </a:cxn>
              <a:cxn ang="0">
                <a:pos x="1024" y="265"/>
              </a:cxn>
              <a:cxn ang="0">
                <a:pos x="1066" y="285"/>
              </a:cxn>
              <a:cxn ang="0">
                <a:pos x="1099" y="302"/>
              </a:cxn>
              <a:cxn ang="0">
                <a:pos x="1141" y="319"/>
              </a:cxn>
              <a:cxn ang="0">
                <a:pos x="1192" y="337"/>
              </a:cxn>
              <a:cxn ang="0">
                <a:pos x="1242" y="347"/>
              </a:cxn>
              <a:cxn ang="0">
                <a:pos x="1292" y="354"/>
              </a:cxn>
              <a:cxn ang="0">
                <a:pos x="1326" y="356"/>
              </a:cxn>
              <a:cxn ang="0">
                <a:pos x="1376" y="354"/>
              </a:cxn>
              <a:cxn ang="0">
                <a:pos x="1427" y="347"/>
              </a:cxn>
              <a:cxn ang="0">
                <a:pos x="1477" y="334"/>
              </a:cxn>
              <a:cxn ang="0">
                <a:pos x="1527" y="315"/>
              </a:cxn>
              <a:cxn ang="0">
                <a:pos x="1578" y="293"/>
              </a:cxn>
              <a:cxn ang="0">
                <a:pos x="1620" y="274"/>
              </a:cxn>
              <a:cxn ang="0">
                <a:pos x="1662" y="252"/>
              </a:cxn>
              <a:cxn ang="0">
                <a:pos x="1712" y="222"/>
              </a:cxn>
              <a:cxn ang="0">
                <a:pos x="1762" y="192"/>
              </a:cxn>
              <a:cxn ang="0">
                <a:pos x="1813" y="160"/>
              </a:cxn>
              <a:cxn ang="0">
                <a:pos x="1863" y="127"/>
              </a:cxn>
              <a:cxn ang="0">
                <a:pos x="1905" y="106"/>
              </a:cxn>
              <a:cxn ang="0">
                <a:pos x="1939" y="91"/>
              </a:cxn>
              <a:cxn ang="0">
                <a:pos x="1972" y="71"/>
              </a:cxn>
              <a:cxn ang="0">
                <a:pos x="2023" y="47"/>
              </a:cxn>
              <a:cxn ang="0">
                <a:pos x="2073" y="28"/>
              </a:cxn>
              <a:cxn ang="0">
                <a:pos x="2123" y="13"/>
              </a:cxn>
              <a:cxn ang="0">
                <a:pos x="2174" y="4"/>
              </a:cxn>
              <a:cxn ang="0">
                <a:pos x="2216" y="0"/>
              </a:cxn>
              <a:cxn ang="0">
                <a:pos x="2257" y="0"/>
              </a:cxn>
              <a:cxn ang="0">
                <a:pos x="2308" y="6"/>
              </a:cxn>
              <a:cxn ang="0">
                <a:pos x="2358" y="17"/>
              </a:cxn>
              <a:cxn ang="0">
                <a:pos x="2409" y="32"/>
              </a:cxn>
              <a:cxn ang="0">
                <a:pos x="2459" y="52"/>
              </a:cxn>
              <a:cxn ang="0">
                <a:pos x="2501" y="71"/>
              </a:cxn>
              <a:cxn ang="0">
                <a:pos x="2543" y="91"/>
              </a:cxn>
            </a:cxnLst>
            <a:rect l="0" t="0" r="r" b="b"/>
            <a:pathLst>
              <a:path w="2569" h="357">
                <a:moveTo>
                  <a:pt x="0" y="162"/>
                </a:moveTo>
                <a:lnTo>
                  <a:pt x="25" y="147"/>
                </a:lnTo>
                <a:lnTo>
                  <a:pt x="50" y="132"/>
                </a:lnTo>
                <a:lnTo>
                  <a:pt x="76" y="117"/>
                </a:lnTo>
                <a:lnTo>
                  <a:pt x="101" y="101"/>
                </a:lnTo>
                <a:lnTo>
                  <a:pt x="117" y="93"/>
                </a:lnTo>
                <a:lnTo>
                  <a:pt x="134" y="86"/>
                </a:lnTo>
                <a:lnTo>
                  <a:pt x="159" y="73"/>
                </a:lnTo>
                <a:lnTo>
                  <a:pt x="185" y="60"/>
                </a:lnTo>
                <a:lnTo>
                  <a:pt x="210" y="50"/>
                </a:lnTo>
                <a:lnTo>
                  <a:pt x="235" y="39"/>
                </a:lnTo>
                <a:lnTo>
                  <a:pt x="260" y="30"/>
                </a:lnTo>
                <a:lnTo>
                  <a:pt x="285" y="22"/>
                </a:lnTo>
                <a:lnTo>
                  <a:pt x="311" y="15"/>
                </a:lnTo>
                <a:lnTo>
                  <a:pt x="336" y="9"/>
                </a:lnTo>
                <a:lnTo>
                  <a:pt x="361" y="4"/>
                </a:lnTo>
                <a:lnTo>
                  <a:pt x="386" y="2"/>
                </a:lnTo>
                <a:lnTo>
                  <a:pt x="411" y="0"/>
                </a:lnTo>
                <a:lnTo>
                  <a:pt x="428" y="0"/>
                </a:lnTo>
                <a:lnTo>
                  <a:pt x="445" y="0"/>
                </a:lnTo>
                <a:lnTo>
                  <a:pt x="470" y="2"/>
                </a:lnTo>
                <a:lnTo>
                  <a:pt x="495" y="4"/>
                </a:lnTo>
                <a:lnTo>
                  <a:pt x="520" y="9"/>
                </a:lnTo>
                <a:lnTo>
                  <a:pt x="545" y="15"/>
                </a:lnTo>
                <a:lnTo>
                  <a:pt x="571" y="22"/>
                </a:lnTo>
                <a:lnTo>
                  <a:pt x="596" y="30"/>
                </a:lnTo>
                <a:lnTo>
                  <a:pt x="621" y="39"/>
                </a:lnTo>
                <a:lnTo>
                  <a:pt x="646" y="50"/>
                </a:lnTo>
                <a:lnTo>
                  <a:pt x="671" y="63"/>
                </a:lnTo>
                <a:lnTo>
                  <a:pt x="697" y="76"/>
                </a:lnTo>
                <a:lnTo>
                  <a:pt x="713" y="82"/>
                </a:lnTo>
                <a:lnTo>
                  <a:pt x="730" y="88"/>
                </a:lnTo>
                <a:lnTo>
                  <a:pt x="755" y="101"/>
                </a:lnTo>
                <a:lnTo>
                  <a:pt x="780" y="117"/>
                </a:lnTo>
                <a:lnTo>
                  <a:pt x="806" y="132"/>
                </a:lnTo>
                <a:lnTo>
                  <a:pt x="831" y="149"/>
                </a:lnTo>
                <a:lnTo>
                  <a:pt x="856" y="164"/>
                </a:lnTo>
                <a:lnTo>
                  <a:pt x="881" y="179"/>
                </a:lnTo>
                <a:lnTo>
                  <a:pt x="906" y="196"/>
                </a:lnTo>
                <a:lnTo>
                  <a:pt x="932" y="211"/>
                </a:lnTo>
                <a:lnTo>
                  <a:pt x="957" y="227"/>
                </a:lnTo>
                <a:lnTo>
                  <a:pt x="982" y="242"/>
                </a:lnTo>
                <a:lnTo>
                  <a:pt x="1007" y="257"/>
                </a:lnTo>
                <a:lnTo>
                  <a:pt x="1024" y="265"/>
                </a:lnTo>
                <a:lnTo>
                  <a:pt x="1041" y="272"/>
                </a:lnTo>
                <a:lnTo>
                  <a:pt x="1066" y="285"/>
                </a:lnTo>
                <a:lnTo>
                  <a:pt x="1091" y="296"/>
                </a:lnTo>
                <a:lnTo>
                  <a:pt x="1099" y="302"/>
                </a:lnTo>
                <a:lnTo>
                  <a:pt x="1116" y="309"/>
                </a:lnTo>
                <a:lnTo>
                  <a:pt x="1141" y="319"/>
                </a:lnTo>
                <a:lnTo>
                  <a:pt x="1167" y="328"/>
                </a:lnTo>
                <a:lnTo>
                  <a:pt x="1192" y="337"/>
                </a:lnTo>
                <a:lnTo>
                  <a:pt x="1217" y="343"/>
                </a:lnTo>
                <a:lnTo>
                  <a:pt x="1242" y="347"/>
                </a:lnTo>
                <a:lnTo>
                  <a:pt x="1267" y="352"/>
                </a:lnTo>
                <a:lnTo>
                  <a:pt x="1292" y="354"/>
                </a:lnTo>
                <a:lnTo>
                  <a:pt x="1309" y="356"/>
                </a:lnTo>
                <a:lnTo>
                  <a:pt x="1326" y="356"/>
                </a:lnTo>
                <a:lnTo>
                  <a:pt x="1351" y="356"/>
                </a:lnTo>
                <a:lnTo>
                  <a:pt x="1376" y="354"/>
                </a:lnTo>
                <a:lnTo>
                  <a:pt x="1401" y="352"/>
                </a:lnTo>
                <a:lnTo>
                  <a:pt x="1427" y="347"/>
                </a:lnTo>
                <a:lnTo>
                  <a:pt x="1452" y="341"/>
                </a:lnTo>
                <a:lnTo>
                  <a:pt x="1477" y="334"/>
                </a:lnTo>
                <a:lnTo>
                  <a:pt x="1502" y="326"/>
                </a:lnTo>
                <a:lnTo>
                  <a:pt x="1527" y="315"/>
                </a:lnTo>
                <a:lnTo>
                  <a:pt x="1553" y="304"/>
                </a:lnTo>
                <a:lnTo>
                  <a:pt x="1578" y="293"/>
                </a:lnTo>
                <a:lnTo>
                  <a:pt x="1603" y="280"/>
                </a:lnTo>
                <a:lnTo>
                  <a:pt x="1620" y="274"/>
                </a:lnTo>
                <a:lnTo>
                  <a:pt x="1636" y="268"/>
                </a:lnTo>
                <a:lnTo>
                  <a:pt x="1662" y="252"/>
                </a:lnTo>
                <a:lnTo>
                  <a:pt x="1687" y="237"/>
                </a:lnTo>
                <a:lnTo>
                  <a:pt x="1712" y="222"/>
                </a:lnTo>
                <a:lnTo>
                  <a:pt x="1737" y="207"/>
                </a:lnTo>
                <a:lnTo>
                  <a:pt x="1762" y="192"/>
                </a:lnTo>
                <a:lnTo>
                  <a:pt x="1788" y="175"/>
                </a:lnTo>
                <a:lnTo>
                  <a:pt x="1813" y="160"/>
                </a:lnTo>
                <a:lnTo>
                  <a:pt x="1838" y="142"/>
                </a:lnTo>
                <a:lnTo>
                  <a:pt x="1863" y="127"/>
                </a:lnTo>
                <a:lnTo>
                  <a:pt x="1888" y="112"/>
                </a:lnTo>
                <a:lnTo>
                  <a:pt x="1905" y="106"/>
                </a:lnTo>
                <a:lnTo>
                  <a:pt x="1922" y="99"/>
                </a:lnTo>
                <a:lnTo>
                  <a:pt x="1939" y="91"/>
                </a:lnTo>
                <a:lnTo>
                  <a:pt x="1947" y="84"/>
                </a:lnTo>
                <a:lnTo>
                  <a:pt x="1972" y="71"/>
                </a:lnTo>
                <a:lnTo>
                  <a:pt x="1997" y="58"/>
                </a:lnTo>
                <a:lnTo>
                  <a:pt x="2023" y="47"/>
                </a:lnTo>
                <a:lnTo>
                  <a:pt x="2048" y="37"/>
                </a:lnTo>
                <a:lnTo>
                  <a:pt x="2073" y="28"/>
                </a:lnTo>
                <a:lnTo>
                  <a:pt x="2098" y="19"/>
                </a:lnTo>
                <a:lnTo>
                  <a:pt x="2123" y="13"/>
                </a:lnTo>
                <a:lnTo>
                  <a:pt x="2148" y="9"/>
                </a:lnTo>
                <a:lnTo>
                  <a:pt x="2174" y="4"/>
                </a:lnTo>
                <a:lnTo>
                  <a:pt x="2199" y="2"/>
                </a:lnTo>
                <a:lnTo>
                  <a:pt x="2216" y="0"/>
                </a:lnTo>
                <a:lnTo>
                  <a:pt x="2232" y="0"/>
                </a:lnTo>
                <a:lnTo>
                  <a:pt x="2257" y="0"/>
                </a:lnTo>
                <a:lnTo>
                  <a:pt x="2283" y="2"/>
                </a:lnTo>
                <a:lnTo>
                  <a:pt x="2308" y="6"/>
                </a:lnTo>
                <a:lnTo>
                  <a:pt x="2333" y="11"/>
                </a:lnTo>
                <a:lnTo>
                  <a:pt x="2358" y="17"/>
                </a:lnTo>
                <a:lnTo>
                  <a:pt x="2383" y="24"/>
                </a:lnTo>
                <a:lnTo>
                  <a:pt x="2409" y="32"/>
                </a:lnTo>
                <a:lnTo>
                  <a:pt x="2434" y="41"/>
                </a:lnTo>
                <a:lnTo>
                  <a:pt x="2459" y="52"/>
                </a:lnTo>
                <a:lnTo>
                  <a:pt x="2484" y="65"/>
                </a:lnTo>
                <a:lnTo>
                  <a:pt x="2501" y="71"/>
                </a:lnTo>
                <a:lnTo>
                  <a:pt x="2518" y="78"/>
                </a:lnTo>
                <a:lnTo>
                  <a:pt x="2543" y="91"/>
                </a:lnTo>
                <a:lnTo>
                  <a:pt x="2568" y="10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8" name="Arc 4"/>
          <p:cNvSpPr>
            <a:spLocks/>
          </p:cNvSpPr>
          <p:nvPr/>
        </p:nvSpPr>
        <p:spPr bwMode="auto">
          <a:xfrm rot="10140000">
            <a:off x="4708525" y="5724525"/>
            <a:ext cx="642938" cy="2254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8" name="Group 44"/>
          <p:cNvGrpSpPr>
            <a:grpSpLocks/>
          </p:cNvGrpSpPr>
          <p:nvPr/>
        </p:nvGrpSpPr>
        <p:grpSpPr bwMode="auto">
          <a:xfrm>
            <a:off x="4800600" y="5278438"/>
            <a:ext cx="4027488" cy="1243012"/>
            <a:chOff x="3024" y="3269"/>
            <a:chExt cx="2537" cy="783"/>
          </a:xfrm>
        </p:grpSpPr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3024" y="3335"/>
              <a:ext cx="2501" cy="649"/>
            </a:xfrm>
            <a:custGeom>
              <a:avLst/>
              <a:gdLst/>
              <a:ahLst/>
              <a:cxnLst>
                <a:cxn ang="0">
                  <a:pos x="21" y="160"/>
                </a:cxn>
                <a:cxn ang="0">
                  <a:pos x="111" y="125"/>
                </a:cxn>
                <a:cxn ang="0">
                  <a:pos x="146" y="95"/>
                </a:cxn>
                <a:cxn ang="0">
                  <a:pos x="426" y="5"/>
                </a:cxn>
                <a:cxn ang="0">
                  <a:pos x="631" y="40"/>
                </a:cxn>
                <a:cxn ang="0">
                  <a:pos x="676" y="55"/>
                </a:cxn>
                <a:cxn ang="0">
                  <a:pos x="781" y="105"/>
                </a:cxn>
                <a:cxn ang="0">
                  <a:pos x="811" y="125"/>
                </a:cxn>
                <a:cxn ang="0">
                  <a:pos x="886" y="160"/>
                </a:cxn>
                <a:cxn ang="0">
                  <a:pos x="976" y="230"/>
                </a:cxn>
                <a:cxn ang="0">
                  <a:pos x="1066" y="270"/>
                </a:cxn>
                <a:cxn ang="0">
                  <a:pos x="1171" y="330"/>
                </a:cxn>
                <a:cxn ang="0">
                  <a:pos x="1196" y="330"/>
                </a:cxn>
                <a:cxn ang="0">
                  <a:pos x="1231" y="335"/>
                </a:cxn>
                <a:cxn ang="0">
                  <a:pos x="1286" y="350"/>
                </a:cxn>
                <a:cxn ang="0">
                  <a:pos x="1316" y="360"/>
                </a:cxn>
                <a:cxn ang="0">
                  <a:pos x="1436" y="350"/>
                </a:cxn>
                <a:cxn ang="0">
                  <a:pos x="1536" y="313"/>
                </a:cxn>
                <a:cxn ang="0">
                  <a:pos x="1551" y="325"/>
                </a:cxn>
                <a:cxn ang="0">
                  <a:pos x="1566" y="315"/>
                </a:cxn>
                <a:cxn ang="0">
                  <a:pos x="1656" y="275"/>
                </a:cxn>
                <a:cxn ang="0">
                  <a:pos x="1756" y="215"/>
                </a:cxn>
                <a:cxn ang="0">
                  <a:pos x="1906" y="130"/>
                </a:cxn>
                <a:cxn ang="0">
                  <a:pos x="1991" y="85"/>
                </a:cxn>
                <a:cxn ang="0">
                  <a:pos x="1968" y="73"/>
                </a:cxn>
                <a:cxn ang="0">
                  <a:pos x="1996" y="75"/>
                </a:cxn>
                <a:cxn ang="0">
                  <a:pos x="2041" y="55"/>
                </a:cxn>
                <a:cxn ang="0">
                  <a:pos x="2101" y="25"/>
                </a:cxn>
                <a:cxn ang="0">
                  <a:pos x="2231" y="0"/>
                </a:cxn>
                <a:cxn ang="0">
                  <a:pos x="2496" y="50"/>
                </a:cxn>
                <a:cxn ang="0">
                  <a:pos x="2501" y="495"/>
                </a:cxn>
                <a:cxn ang="0">
                  <a:pos x="1440" y="649"/>
                </a:cxn>
                <a:cxn ang="0">
                  <a:pos x="1104" y="649"/>
                </a:cxn>
                <a:cxn ang="0">
                  <a:pos x="768" y="553"/>
                </a:cxn>
                <a:cxn ang="0">
                  <a:pos x="432" y="505"/>
                </a:cxn>
                <a:cxn ang="0">
                  <a:pos x="48" y="553"/>
                </a:cxn>
                <a:cxn ang="0">
                  <a:pos x="0" y="553"/>
                </a:cxn>
                <a:cxn ang="0">
                  <a:pos x="21" y="160"/>
                </a:cxn>
              </a:cxnLst>
              <a:rect l="0" t="0" r="r" b="b"/>
              <a:pathLst>
                <a:path w="2501" h="649">
                  <a:moveTo>
                    <a:pt x="21" y="160"/>
                  </a:moveTo>
                  <a:cubicBezTo>
                    <a:pt x="48" y="142"/>
                    <a:pt x="75" y="139"/>
                    <a:pt x="111" y="125"/>
                  </a:cubicBezTo>
                  <a:cubicBezTo>
                    <a:pt x="69" y="114"/>
                    <a:pt x="132" y="99"/>
                    <a:pt x="146" y="95"/>
                  </a:cubicBezTo>
                  <a:cubicBezTo>
                    <a:pt x="215" y="49"/>
                    <a:pt x="342" y="14"/>
                    <a:pt x="426" y="5"/>
                  </a:cubicBezTo>
                  <a:cubicBezTo>
                    <a:pt x="504" y="9"/>
                    <a:pt x="560" y="16"/>
                    <a:pt x="631" y="40"/>
                  </a:cubicBezTo>
                  <a:cubicBezTo>
                    <a:pt x="644" y="44"/>
                    <a:pt x="665" y="47"/>
                    <a:pt x="676" y="55"/>
                  </a:cubicBezTo>
                  <a:cubicBezTo>
                    <a:pt x="701" y="72"/>
                    <a:pt x="752" y="95"/>
                    <a:pt x="781" y="105"/>
                  </a:cubicBezTo>
                  <a:cubicBezTo>
                    <a:pt x="792" y="109"/>
                    <a:pt x="800" y="121"/>
                    <a:pt x="811" y="125"/>
                  </a:cubicBezTo>
                  <a:cubicBezTo>
                    <a:pt x="814" y="126"/>
                    <a:pt x="881" y="157"/>
                    <a:pt x="886" y="160"/>
                  </a:cubicBezTo>
                  <a:cubicBezTo>
                    <a:pt x="918" y="181"/>
                    <a:pt x="944" y="209"/>
                    <a:pt x="976" y="230"/>
                  </a:cubicBezTo>
                  <a:cubicBezTo>
                    <a:pt x="996" y="243"/>
                    <a:pt x="1043" y="257"/>
                    <a:pt x="1066" y="270"/>
                  </a:cubicBezTo>
                  <a:cubicBezTo>
                    <a:pt x="1101" y="290"/>
                    <a:pt x="1109" y="315"/>
                    <a:pt x="1171" y="330"/>
                  </a:cubicBezTo>
                  <a:cubicBezTo>
                    <a:pt x="1135" y="298"/>
                    <a:pt x="1153" y="318"/>
                    <a:pt x="1196" y="330"/>
                  </a:cubicBezTo>
                  <a:cubicBezTo>
                    <a:pt x="1207" y="333"/>
                    <a:pt x="1219" y="333"/>
                    <a:pt x="1231" y="335"/>
                  </a:cubicBezTo>
                  <a:cubicBezTo>
                    <a:pt x="1261" y="355"/>
                    <a:pt x="1231" y="338"/>
                    <a:pt x="1286" y="350"/>
                  </a:cubicBezTo>
                  <a:cubicBezTo>
                    <a:pt x="1296" y="352"/>
                    <a:pt x="1298" y="358"/>
                    <a:pt x="1316" y="360"/>
                  </a:cubicBezTo>
                  <a:cubicBezTo>
                    <a:pt x="1356" y="361"/>
                    <a:pt x="1391" y="358"/>
                    <a:pt x="1436" y="350"/>
                  </a:cubicBezTo>
                  <a:cubicBezTo>
                    <a:pt x="1469" y="338"/>
                    <a:pt x="1501" y="321"/>
                    <a:pt x="1536" y="313"/>
                  </a:cubicBezTo>
                  <a:cubicBezTo>
                    <a:pt x="1542" y="312"/>
                    <a:pt x="1545" y="325"/>
                    <a:pt x="1551" y="325"/>
                  </a:cubicBezTo>
                  <a:cubicBezTo>
                    <a:pt x="1557" y="325"/>
                    <a:pt x="1561" y="317"/>
                    <a:pt x="1566" y="315"/>
                  </a:cubicBezTo>
                  <a:cubicBezTo>
                    <a:pt x="1596" y="302"/>
                    <a:pt x="1637" y="283"/>
                    <a:pt x="1656" y="275"/>
                  </a:cubicBezTo>
                  <a:cubicBezTo>
                    <a:pt x="1691" y="260"/>
                    <a:pt x="1723" y="226"/>
                    <a:pt x="1756" y="215"/>
                  </a:cubicBezTo>
                  <a:cubicBezTo>
                    <a:pt x="1811" y="197"/>
                    <a:pt x="1858" y="162"/>
                    <a:pt x="1906" y="130"/>
                  </a:cubicBezTo>
                  <a:cubicBezTo>
                    <a:pt x="1926" y="100"/>
                    <a:pt x="1997" y="86"/>
                    <a:pt x="1991" y="85"/>
                  </a:cubicBezTo>
                  <a:cubicBezTo>
                    <a:pt x="1983" y="81"/>
                    <a:pt x="1964" y="81"/>
                    <a:pt x="1968" y="73"/>
                  </a:cubicBezTo>
                  <a:cubicBezTo>
                    <a:pt x="1972" y="65"/>
                    <a:pt x="1987" y="77"/>
                    <a:pt x="1996" y="75"/>
                  </a:cubicBezTo>
                  <a:cubicBezTo>
                    <a:pt x="2012" y="72"/>
                    <a:pt x="2025" y="60"/>
                    <a:pt x="2041" y="55"/>
                  </a:cubicBezTo>
                  <a:cubicBezTo>
                    <a:pt x="2061" y="48"/>
                    <a:pt x="2081" y="34"/>
                    <a:pt x="2101" y="25"/>
                  </a:cubicBezTo>
                  <a:cubicBezTo>
                    <a:pt x="2142" y="7"/>
                    <a:pt x="2188" y="5"/>
                    <a:pt x="2231" y="0"/>
                  </a:cubicBezTo>
                  <a:cubicBezTo>
                    <a:pt x="2317" y="4"/>
                    <a:pt x="2416" y="10"/>
                    <a:pt x="2496" y="50"/>
                  </a:cubicBezTo>
                  <a:cubicBezTo>
                    <a:pt x="2498" y="198"/>
                    <a:pt x="2499" y="347"/>
                    <a:pt x="2501" y="495"/>
                  </a:cubicBezTo>
                  <a:lnTo>
                    <a:pt x="1440" y="649"/>
                  </a:lnTo>
                  <a:lnTo>
                    <a:pt x="1104" y="649"/>
                  </a:lnTo>
                  <a:lnTo>
                    <a:pt x="768" y="553"/>
                  </a:lnTo>
                  <a:lnTo>
                    <a:pt x="432" y="505"/>
                  </a:lnTo>
                  <a:lnTo>
                    <a:pt x="48" y="553"/>
                  </a:lnTo>
                  <a:lnTo>
                    <a:pt x="0" y="553"/>
                  </a:lnTo>
                  <a:lnTo>
                    <a:pt x="21" y="16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27" name="Freeform 3" descr="Small confetti"/>
            <p:cNvSpPr>
              <a:spLocks/>
            </p:cNvSpPr>
            <p:nvPr/>
          </p:nvSpPr>
          <p:spPr bwMode="auto">
            <a:xfrm>
              <a:off x="3035" y="3673"/>
              <a:ext cx="2526" cy="379"/>
            </a:xfrm>
            <a:custGeom>
              <a:avLst/>
              <a:gdLst/>
              <a:ahLst/>
              <a:cxnLst>
                <a:cxn ang="0">
                  <a:pos x="3" y="109"/>
                </a:cxn>
                <a:cxn ang="0">
                  <a:pos x="54" y="86"/>
                </a:cxn>
                <a:cxn ang="0">
                  <a:pos x="96" y="69"/>
                </a:cxn>
                <a:cxn ang="0">
                  <a:pos x="138" y="54"/>
                </a:cxn>
                <a:cxn ang="0">
                  <a:pos x="188" y="37"/>
                </a:cxn>
                <a:cxn ang="0">
                  <a:pos x="239" y="22"/>
                </a:cxn>
                <a:cxn ang="0">
                  <a:pos x="289" y="11"/>
                </a:cxn>
                <a:cxn ang="0">
                  <a:pos x="339" y="3"/>
                </a:cxn>
                <a:cxn ang="0">
                  <a:pos x="390" y="0"/>
                </a:cxn>
                <a:cxn ang="0">
                  <a:pos x="423" y="0"/>
                </a:cxn>
                <a:cxn ang="0">
                  <a:pos x="474" y="3"/>
                </a:cxn>
                <a:cxn ang="0">
                  <a:pos x="524" y="11"/>
                </a:cxn>
                <a:cxn ang="0">
                  <a:pos x="575" y="22"/>
                </a:cxn>
                <a:cxn ang="0">
                  <a:pos x="625" y="37"/>
                </a:cxn>
                <a:cxn ang="0">
                  <a:pos x="676" y="56"/>
                </a:cxn>
                <a:cxn ang="0">
                  <a:pos x="709" y="65"/>
                </a:cxn>
                <a:cxn ang="0">
                  <a:pos x="760" y="86"/>
                </a:cxn>
                <a:cxn ang="0">
                  <a:pos x="810" y="110"/>
                </a:cxn>
                <a:cxn ang="0">
                  <a:pos x="861" y="133"/>
                </a:cxn>
                <a:cxn ang="0">
                  <a:pos x="911" y="156"/>
                </a:cxn>
                <a:cxn ang="0">
                  <a:pos x="961" y="179"/>
                </a:cxn>
                <a:cxn ang="0">
                  <a:pos x="1003" y="196"/>
                </a:cxn>
                <a:cxn ang="0">
                  <a:pos x="1046" y="211"/>
                </a:cxn>
                <a:cxn ang="0">
                  <a:pos x="1079" y="224"/>
                </a:cxn>
                <a:cxn ang="0">
                  <a:pos x="1121" y="236"/>
                </a:cxn>
                <a:cxn ang="0">
                  <a:pos x="1172" y="249"/>
                </a:cxn>
                <a:cxn ang="0">
                  <a:pos x="1222" y="257"/>
                </a:cxn>
                <a:cxn ang="0">
                  <a:pos x="1272" y="262"/>
                </a:cxn>
                <a:cxn ang="0">
                  <a:pos x="1306" y="263"/>
                </a:cxn>
                <a:cxn ang="0">
                  <a:pos x="1357" y="262"/>
                </a:cxn>
                <a:cxn ang="0">
                  <a:pos x="1407" y="257"/>
                </a:cxn>
                <a:cxn ang="0">
                  <a:pos x="1457" y="247"/>
                </a:cxn>
                <a:cxn ang="0">
                  <a:pos x="1508" y="233"/>
                </a:cxn>
                <a:cxn ang="0">
                  <a:pos x="1558" y="217"/>
                </a:cxn>
                <a:cxn ang="0">
                  <a:pos x="1600" y="203"/>
                </a:cxn>
                <a:cxn ang="0">
                  <a:pos x="1642" y="187"/>
                </a:cxn>
                <a:cxn ang="0">
                  <a:pos x="1693" y="164"/>
                </a:cxn>
                <a:cxn ang="0">
                  <a:pos x="1743" y="142"/>
                </a:cxn>
                <a:cxn ang="0">
                  <a:pos x="1794" y="118"/>
                </a:cxn>
                <a:cxn ang="0">
                  <a:pos x="1844" y="94"/>
                </a:cxn>
                <a:cxn ang="0">
                  <a:pos x="1886" y="78"/>
                </a:cxn>
                <a:cxn ang="0">
                  <a:pos x="1920" y="67"/>
                </a:cxn>
                <a:cxn ang="0">
                  <a:pos x="1953" y="53"/>
                </a:cxn>
                <a:cxn ang="0">
                  <a:pos x="2004" y="35"/>
                </a:cxn>
                <a:cxn ang="0">
                  <a:pos x="2054" y="21"/>
                </a:cxn>
                <a:cxn ang="0">
                  <a:pos x="2105" y="10"/>
                </a:cxn>
                <a:cxn ang="0">
                  <a:pos x="2155" y="3"/>
                </a:cxn>
                <a:cxn ang="0">
                  <a:pos x="2197" y="0"/>
                </a:cxn>
                <a:cxn ang="0">
                  <a:pos x="2239" y="0"/>
                </a:cxn>
                <a:cxn ang="0">
                  <a:pos x="2290" y="5"/>
                </a:cxn>
                <a:cxn ang="0">
                  <a:pos x="2340" y="13"/>
                </a:cxn>
                <a:cxn ang="0">
                  <a:pos x="2391" y="24"/>
                </a:cxn>
                <a:cxn ang="0">
                  <a:pos x="2441" y="38"/>
                </a:cxn>
                <a:cxn ang="0">
                  <a:pos x="2483" y="53"/>
                </a:cxn>
                <a:cxn ang="0">
                  <a:pos x="2525" y="67"/>
                </a:cxn>
              </a:cxnLst>
              <a:rect l="0" t="0" r="r" b="b"/>
              <a:pathLst>
                <a:path w="2526" h="379">
                  <a:moveTo>
                    <a:pt x="0" y="378"/>
                  </a:moveTo>
                  <a:lnTo>
                    <a:pt x="3" y="109"/>
                  </a:lnTo>
                  <a:lnTo>
                    <a:pt x="28" y="97"/>
                  </a:lnTo>
                  <a:lnTo>
                    <a:pt x="54" y="86"/>
                  </a:lnTo>
                  <a:lnTo>
                    <a:pt x="79" y="75"/>
                  </a:lnTo>
                  <a:lnTo>
                    <a:pt x="96" y="69"/>
                  </a:lnTo>
                  <a:lnTo>
                    <a:pt x="112" y="64"/>
                  </a:lnTo>
                  <a:lnTo>
                    <a:pt x="138" y="54"/>
                  </a:lnTo>
                  <a:lnTo>
                    <a:pt x="163" y="45"/>
                  </a:lnTo>
                  <a:lnTo>
                    <a:pt x="188" y="37"/>
                  </a:lnTo>
                  <a:lnTo>
                    <a:pt x="213" y="29"/>
                  </a:lnTo>
                  <a:lnTo>
                    <a:pt x="239" y="22"/>
                  </a:lnTo>
                  <a:lnTo>
                    <a:pt x="264" y="16"/>
                  </a:lnTo>
                  <a:lnTo>
                    <a:pt x="289" y="11"/>
                  </a:lnTo>
                  <a:lnTo>
                    <a:pt x="314" y="6"/>
                  </a:lnTo>
                  <a:lnTo>
                    <a:pt x="339" y="3"/>
                  </a:lnTo>
                  <a:lnTo>
                    <a:pt x="365" y="2"/>
                  </a:lnTo>
                  <a:lnTo>
                    <a:pt x="390" y="0"/>
                  </a:lnTo>
                  <a:lnTo>
                    <a:pt x="407" y="0"/>
                  </a:lnTo>
                  <a:lnTo>
                    <a:pt x="423" y="0"/>
                  </a:lnTo>
                  <a:lnTo>
                    <a:pt x="449" y="2"/>
                  </a:lnTo>
                  <a:lnTo>
                    <a:pt x="474" y="3"/>
                  </a:lnTo>
                  <a:lnTo>
                    <a:pt x="499" y="6"/>
                  </a:lnTo>
                  <a:lnTo>
                    <a:pt x="524" y="11"/>
                  </a:lnTo>
                  <a:lnTo>
                    <a:pt x="550" y="16"/>
                  </a:lnTo>
                  <a:lnTo>
                    <a:pt x="575" y="22"/>
                  </a:lnTo>
                  <a:lnTo>
                    <a:pt x="600" y="29"/>
                  </a:lnTo>
                  <a:lnTo>
                    <a:pt x="625" y="37"/>
                  </a:lnTo>
                  <a:lnTo>
                    <a:pt x="650" y="46"/>
                  </a:lnTo>
                  <a:lnTo>
                    <a:pt x="676" y="56"/>
                  </a:lnTo>
                  <a:lnTo>
                    <a:pt x="692" y="61"/>
                  </a:lnTo>
                  <a:lnTo>
                    <a:pt x="709" y="65"/>
                  </a:lnTo>
                  <a:lnTo>
                    <a:pt x="734" y="75"/>
                  </a:lnTo>
                  <a:lnTo>
                    <a:pt x="760" y="86"/>
                  </a:lnTo>
                  <a:lnTo>
                    <a:pt x="785" y="97"/>
                  </a:lnTo>
                  <a:lnTo>
                    <a:pt x="810" y="110"/>
                  </a:lnTo>
                  <a:lnTo>
                    <a:pt x="835" y="121"/>
                  </a:lnTo>
                  <a:lnTo>
                    <a:pt x="861" y="133"/>
                  </a:lnTo>
                  <a:lnTo>
                    <a:pt x="886" y="145"/>
                  </a:lnTo>
                  <a:lnTo>
                    <a:pt x="911" y="156"/>
                  </a:lnTo>
                  <a:lnTo>
                    <a:pt x="936" y="168"/>
                  </a:lnTo>
                  <a:lnTo>
                    <a:pt x="961" y="179"/>
                  </a:lnTo>
                  <a:lnTo>
                    <a:pt x="987" y="190"/>
                  </a:lnTo>
                  <a:lnTo>
                    <a:pt x="1003" y="196"/>
                  </a:lnTo>
                  <a:lnTo>
                    <a:pt x="1020" y="201"/>
                  </a:lnTo>
                  <a:lnTo>
                    <a:pt x="1046" y="211"/>
                  </a:lnTo>
                  <a:lnTo>
                    <a:pt x="1071" y="219"/>
                  </a:lnTo>
                  <a:lnTo>
                    <a:pt x="1079" y="224"/>
                  </a:lnTo>
                  <a:lnTo>
                    <a:pt x="1096" y="228"/>
                  </a:lnTo>
                  <a:lnTo>
                    <a:pt x="1121" y="236"/>
                  </a:lnTo>
                  <a:lnTo>
                    <a:pt x="1146" y="243"/>
                  </a:lnTo>
                  <a:lnTo>
                    <a:pt x="1172" y="249"/>
                  </a:lnTo>
                  <a:lnTo>
                    <a:pt x="1197" y="254"/>
                  </a:lnTo>
                  <a:lnTo>
                    <a:pt x="1222" y="257"/>
                  </a:lnTo>
                  <a:lnTo>
                    <a:pt x="1247" y="260"/>
                  </a:lnTo>
                  <a:lnTo>
                    <a:pt x="1272" y="262"/>
                  </a:lnTo>
                  <a:lnTo>
                    <a:pt x="1289" y="263"/>
                  </a:lnTo>
                  <a:lnTo>
                    <a:pt x="1306" y="263"/>
                  </a:lnTo>
                  <a:lnTo>
                    <a:pt x="1331" y="263"/>
                  </a:lnTo>
                  <a:lnTo>
                    <a:pt x="1357" y="262"/>
                  </a:lnTo>
                  <a:lnTo>
                    <a:pt x="1382" y="260"/>
                  </a:lnTo>
                  <a:lnTo>
                    <a:pt x="1407" y="257"/>
                  </a:lnTo>
                  <a:lnTo>
                    <a:pt x="1432" y="252"/>
                  </a:lnTo>
                  <a:lnTo>
                    <a:pt x="1457" y="247"/>
                  </a:lnTo>
                  <a:lnTo>
                    <a:pt x="1483" y="241"/>
                  </a:lnTo>
                  <a:lnTo>
                    <a:pt x="1508" y="233"/>
                  </a:lnTo>
                  <a:lnTo>
                    <a:pt x="1533" y="225"/>
                  </a:lnTo>
                  <a:lnTo>
                    <a:pt x="1558" y="217"/>
                  </a:lnTo>
                  <a:lnTo>
                    <a:pt x="1584" y="208"/>
                  </a:lnTo>
                  <a:lnTo>
                    <a:pt x="1600" y="203"/>
                  </a:lnTo>
                  <a:lnTo>
                    <a:pt x="1617" y="198"/>
                  </a:lnTo>
                  <a:lnTo>
                    <a:pt x="1642" y="187"/>
                  </a:lnTo>
                  <a:lnTo>
                    <a:pt x="1668" y="176"/>
                  </a:lnTo>
                  <a:lnTo>
                    <a:pt x="1693" y="164"/>
                  </a:lnTo>
                  <a:lnTo>
                    <a:pt x="1718" y="153"/>
                  </a:lnTo>
                  <a:lnTo>
                    <a:pt x="1743" y="142"/>
                  </a:lnTo>
                  <a:lnTo>
                    <a:pt x="1768" y="129"/>
                  </a:lnTo>
                  <a:lnTo>
                    <a:pt x="1794" y="118"/>
                  </a:lnTo>
                  <a:lnTo>
                    <a:pt x="1819" y="105"/>
                  </a:lnTo>
                  <a:lnTo>
                    <a:pt x="1844" y="94"/>
                  </a:lnTo>
                  <a:lnTo>
                    <a:pt x="1869" y="83"/>
                  </a:lnTo>
                  <a:lnTo>
                    <a:pt x="1886" y="78"/>
                  </a:lnTo>
                  <a:lnTo>
                    <a:pt x="1903" y="73"/>
                  </a:lnTo>
                  <a:lnTo>
                    <a:pt x="1920" y="67"/>
                  </a:lnTo>
                  <a:lnTo>
                    <a:pt x="1928" y="62"/>
                  </a:lnTo>
                  <a:lnTo>
                    <a:pt x="1953" y="53"/>
                  </a:lnTo>
                  <a:lnTo>
                    <a:pt x="1979" y="43"/>
                  </a:lnTo>
                  <a:lnTo>
                    <a:pt x="2004" y="35"/>
                  </a:lnTo>
                  <a:lnTo>
                    <a:pt x="2029" y="27"/>
                  </a:lnTo>
                  <a:lnTo>
                    <a:pt x="2054" y="21"/>
                  </a:lnTo>
                  <a:lnTo>
                    <a:pt x="2079" y="14"/>
                  </a:lnTo>
                  <a:lnTo>
                    <a:pt x="2105" y="10"/>
                  </a:lnTo>
                  <a:lnTo>
                    <a:pt x="2130" y="6"/>
                  </a:lnTo>
                  <a:lnTo>
                    <a:pt x="2155" y="3"/>
                  </a:lnTo>
                  <a:lnTo>
                    <a:pt x="2180" y="2"/>
                  </a:lnTo>
                  <a:lnTo>
                    <a:pt x="2197" y="0"/>
                  </a:lnTo>
                  <a:lnTo>
                    <a:pt x="2214" y="0"/>
                  </a:lnTo>
                  <a:lnTo>
                    <a:pt x="2239" y="0"/>
                  </a:lnTo>
                  <a:lnTo>
                    <a:pt x="2264" y="2"/>
                  </a:lnTo>
                  <a:lnTo>
                    <a:pt x="2290" y="5"/>
                  </a:lnTo>
                  <a:lnTo>
                    <a:pt x="2315" y="8"/>
                  </a:lnTo>
                  <a:lnTo>
                    <a:pt x="2340" y="13"/>
                  </a:lnTo>
                  <a:lnTo>
                    <a:pt x="2365" y="18"/>
                  </a:lnTo>
                  <a:lnTo>
                    <a:pt x="2391" y="24"/>
                  </a:lnTo>
                  <a:lnTo>
                    <a:pt x="2416" y="30"/>
                  </a:lnTo>
                  <a:lnTo>
                    <a:pt x="2441" y="38"/>
                  </a:lnTo>
                  <a:lnTo>
                    <a:pt x="2466" y="48"/>
                  </a:lnTo>
                  <a:lnTo>
                    <a:pt x="2483" y="53"/>
                  </a:lnTo>
                  <a:lnTo>
                    <a:pt x="2500" y="57"/>
                  </a:lnTo>
                  <a:lnTo>
                    <a:pt x="2525" y="67"/>
                  </a:lnTo>
                  <a:lnTo>
                    <a:pt x="2522" y="378"/>
                  </a:lnTo>
                </a:path>
              </a:pathLst>
            </a:custGeom>
            <a:pattFill prst="smConfetti">
              <a:fgClr>
                <a:schemeClr val="tx1"/>
              </a:fgClr>
              <a:bgClr>
                <a:schemeClr val="bg1"/>
              </a:bgClr>
            </a:patt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AutoShape 5"/>
            <p:cNvSpPr>
              <a:spLocks noChangeArrowheads="1"/>
            </p:cNvSpPr>
            <p:nvPr/>
          </p:nvSpPr>
          <p:spPr bwMode="auto">
            <a:xfrm rot="10800000" flipH="1">
              <a:off x="3449" y="3269"/>
              <a:ext cx="96" cy="53"/>
            </a:xfrm>
            <a:prstGeom prst="triangle">
              <a:avLst>
                <a:gd name="adj" fmla="val 4999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Bed Forms (2)</a:t>
            </a:r>
          </a:p>
        </p:txBody>
      </p:sp>
      <p:sp>
        <p:nvSpPr>
          <p:cNvPr id="26631" name="Freeform 7" descr="Small confetti"/>
          <p:cNvSpPr>
            <a:spLocks/>
          </p:cNvSpPr>
          <p:nvPr/>
        </p:nvSpPr>
        <p:spPr bwMode="auto">
          <a:xfrm>
            <a:off x="4464050" y="2330450"/>
            <a:ext cx="4668838" cy="568325"/>
          </a:xfrm>
          <a:custGeom>
            <a:avLst/>
            <a:gdLst/>
            <a:ahLst/>
            <a:cxnLst>
              <a:cxn ang="0">
                <a:pos x="17" y="15"/>
              </a:cxn>
              <a:cxn ang="0">
                <a:pos x="70" y="15"/>
              </a:cxn>
              <a:cxn ang="0">
                <a:pos x="122" y="15"/>
              </a:cxn>
              <a:cxn ang="0">
                <a:pos x="175" y="15"/>
              </a:cxn>
              <a:cxn ang="0">
                <a:pos x="227" y="15"/>
              </a:cxn>
              <a:cxn ang="0">
                <a:pos x="288" y="15"/>
              </a:cxn>
              <a:cxn ang="0">
                <a:pos x="349" y="23"/>
              </a:cxn>
              <a:cxn ang="0">
                <a:pos x="401" y="30"/>
              </a:cxn>
              <a:cxn ang="0">
                <a:pos x="453" y="30"/>
              </a:cxn>
              <a:cxn ang="0">
                <a:pos x="506" y="30"/>
              </a:cxn>
              <a:cxn ang="0">
                <a:pos x="576" y="30"/>
              </a:cxn>
              <a:cxn ang="0">
                <a:pos x="637" y="30"/>
              </a:cxn>
              <a:cxn ang="0">
                <a:pos x="689" y="30"/>
              </a:cxn>
              <a:cxn ang="0">
                <a:pos x="741" y="30"/>
              </a:cxn>
              <a:cxn ang="0">
                <a:pos x="793" y="30"/>
              </a:cxn>
              <a:cxn ang="0">
                <a:pos x="847" y="23"/>
              </a:cxn>
              <a:cxn ang="0">
                <a:pos x="907" y="15"/>
              </a:cxn>
              <a:cxn ang="0">
                <a:pos x="968" y="7"/>
              </a:cxn>
              <a:cxn ang="0">
                <a:pos x="1020" y="0"/>
              </a:cxn>
              <a:cxn ang="0">
                <a:pos x="1081" y="7"/>
              </a:cxn>
              <a:cxn ang="0">
                <a:pos x="1142" y="15"/>
              </a:cxn>
              <a:cxn ang="0">
                <a:pos x="1204" y="23"/>
              </a:cxn>
              <a:cxn ang="0">
                <a:pos x="1256" y="30"/>
              </a:cxn>
              <a:cxn ang="0">
                <a:pos x="1326" y="30"/>
              </a:cxn>
              <a:cxn ang="0">
                <a:pos x="1378" y="30"/>
              </a:cxn>
              <a:cxn ang="0">
                <a:pos x="1456" y="30"/>
              </a:cxn>
              <a:cxn ang="0">
                <a:pos x="1509" y="30"/>
              </a:cxn>
              <a:cxn ang="0">
                <a:pos x="1562" y="23"/>
              </a:cxn>
              <a:cxn ang="0">
                <a:pos x="1614" y="23"/>
              </a:cxn>
              <a:cxn ang="0">
                <a:pos x="1666" y="23"/>
              </a:cxn>
              <a:cxn ang="0">
                <a:pos x="1736" y="30"/>
              </a:cxn>
              <a:cxn ang="0">
                <a:pos x="1806" y="30"/>
              </a:cxn>
              <a:cxn ang="0">
                <a:pos x="1858" y="38"/>
              </a:cxn>
              <a:cxn ang="0">
                <a:pos x="1919" y="30"/>
              </a:cxn>
              <a:cxn ang="0">
                <a:pos x="1971" y="30"/>
              </a:cxn>
              <a:cxn ang="0">
                <a:pos x="2050" y="23"/>
              </a:cxn>
              <a:cxn ang="0">
                <a:pos x="2102" y="23"/>
              </a:cxn>
              <a:cxn ang="0">
                <a:pos x="2164" y="15"/>
              </a:cxn>
              <a:cxn ang="0">
                <a:pos x="2224" y="15"/>
              </a:cxn>
              <a:cxn ang="0">
                <a:pos x="2277" y="15"/>
              </a:cxn>
              <a:cxn ang="0">
                <a:pos x="2346" y="23"/>
              </a:cxn>
              <a:cxn ang="0">
                <a:pos x="2416" y="23"/>
              </a:cxn>
              <a:cxn ang="0">
                <a:pos x="2469" y="23"/>
              </a:cxn>
              <a:cxn ang="0">
                <a:pos x="2530" y="23"/>
              </a:cxn>
              <a:cxn ang="0">
                <a:pos x="2599" y="23"/>
              </a:cxn>
              <a:cxn ang="0">
                <a:pos x="2678" y="23"/>
              </a:cxn>
              <a:cxn ang="0">
                <a:pos x="2739" y="23"/>
              </a:cxn>
              <a:cxn ang="0">
                <a:pos x="2800" y="23"/>
              </a:cxn>
              <a:cxn ang="0">
                <a:pos x="2870" y="23"/>
              </a:cxn>
              <a:cxn ang="0">
                <a:pos x="2922" y="15"/>
              </a:cxn>
            </a:cxnLst>
            <a:rect l="0" t="0" r="r" b="b"/>
            <a:pathLst>
              <a:path w="2941" h="358">
                <a:moveTo>
                  <a:pt x="0" y="357"/>
                </a:moveTo>
                <a:lnTo>
                  <a:pt x="0" y="15"/>
                </a:lnTo>
                <a:lnTo>
                  <a:pt x="17" y="15"/>
                </a:lnTo>
                <a:lnTo>
                  <a:pt x="35" y="15"/>
                </a:lnTo>
                <a:lnTo>
                  <a:pt x="52" y="15"/>
                </a:lnTo>
                <a:lnTo>
                  <a:pt x="70" y="15"/>
                </a:lnTo>
                <a:lnTo>
                  <a:pt x="87" y="15"/>
                </a:lnTo>
                <a:lnTo>
                  <a:pt x="104" y="15"/>
                </a:lnTo>
                <a:lnTo>
                  <a:pt x="122" y="15"/>
                </a:lnTo>
                <a:lnTo>
                  <a:pt x="139" y="15"/>
                </a:lnTo>
                <a:lnTo>
                  <a:pt x="157" y="15"/>
                </a:lnTo>
                <a:lnTo>
                  <a:pt x="175" y="15"/>
                </a:lnTo>
                <a:lnTo>
                  <a:pt x="192" y="15"/>
                </a:lnTo>
                <a:lnTo>
                  <a:pt x="210" y="15"/>
                </a:lnTo>
                <a:lnTo>
                  <a:pt x="227" y="15"/>
                </a:lnTo>
                <a:lnTo>
                  <a:pt x="253" y="15"/>
                </a:lnTo>
                <a:lnTo>
                  <a:pt x="271" y="15"/>
                </a:lnTo>
                <a:lnTo>
                  <a:pt x="288" y="15"/>
                </a:lnTo>
                <a:lnTo>
                  <a:pt x="305" y="15"/>
                </a:lnTo>
                <a:lnTo>
                  <a:pt x="332" y="23"/>
                </a:lnTo>
                <a:lnTo>
                  <a:pt x="349" y="23"/>
                </a:lnTo>
                <a:lnTo>
                  <a:pt x="366" y="23"/>
                </a:lnTo>
                <a:lnTo>
                  <a:pt x="384" y="23"/>
                </a:lnTo>
                <a:lnTo>
                  <a:pt x="401" y="30"/>
                </a:lnTo>
                <a:lnTo>
                  <a:pt x="418" y="30"/>
                </a:lnTo>
                <a:lnTo>
                  <a:pt x="436" y="30"/>
                </a:lnTo>
                <a:lnTo>
                  <a:pt x="453" y="30"/>
                </a:lnTo>
                <a:lnTo>
                  <a:pt x="471" y="30"/>
                </a:lnTo>
                <a:lnTo>
                  <a:pt x="488" y="30"/>
                </a:lnTo>
                <a:lnTo>
                  <a:pt x="506" y="30"/>
                </a:lnTo>
                <a:lnTo>
                  <a:pt x="533" y="30"/>
                </a:lnTo>
                <a:lnTo>
                  <a:pt x="559" y="30"/>
                </a:lnTo>
                <a:lnTo>
                  <a:pt x="576" y="30"/>
                </a:lnTo>
                <a:lnTo>
                  <a:pt x="593" y="30"/>
                </a:lnTo>
                <a:lnTo>
                  <a:pt x="611" y="30"/>
                </a:lnTo>
                <a:lnTo>
                  <a:pt x="637" y="30"/>
                </a:lnTo>
                <a:lnTo>
                  <a:pt x="654" y="30"/>
                </a:lnTo>
                <a:lnTo>
                  <a:pt x="672" y="30"/>
                </a:lnTo>
                <a:lnTo>
                  <a:pt x="689" y="30"/>
                </a:lnTo>
                <a:lnTo>
                  <a:pt x="706" y="30"/>
                </a:lnTo>
                <a:lnTo>
                  <a:pt x="724" y="30"/>
                </a:lnTo>
                <a:lnTo>
                  <a:pt x="741" y="30"/>
                </a:lnTo>
                <a:lnTo>
                  <a:pt x="759" y="30"/>
                </a:lnTo>
                <a:lnTo>
                  <a:pt x="776" y="30"/>
                </a:lnTo>
                <a:lnTo>
                  <a:pt x="793" y="30"/>
                </a:lnTo>
                <a:lnTo>
                  <a:pt x="811" y="30"/>
                </a:lnTo>
                <a:lnTo>
                  <a:pt x="829" y="23"/>
                </a:lnTo>
                <a:lnTo>
                  <a:pt x="847" y="23"/>
                </a:lnTo>
                <a:lnTo>
                  <a:pt x="864" y="23"/>
                </a:lnTo>
                <a:lnTo>
                  <a:pt x="881" y="15"/>
                </a:lnTo>
                <a:lnTo>
                  <a:pt x="907" y="15"/>
                </a:lnTo>
                <a:lnTo>
                  <a:pt x="925" y="15"/>
                </a:lnTo>
                <a:lnTo>
                  <a:pt x="942" y="7"/>
                </a:lnTo>
                <a:lnTo>
                  <a:pt x="968" y="7"/>
                </a:lnTo>
                <a:lnTo>
                  <a:pt x="986" y="0"/>
                </a:lnTo>
                <a:lnTo>
                  <a:pt x="1003" y="0"/>
                </a:lnTo>
                <a:lnTo>
                  <a:pt x="1020" y="0"/>
                </a:lnTo>
                <a:lnTo>
                  <a:pt x="1047" y="0"/>
                </a:lnTo>
                <a:lnTo>
                  <a:pt x="1064" y="0"/>
                </a:lnTo>
                <a:lnTo>
                  <a:pt x="1081" y="7"/>
                </a:lnTo>
                <a:lnTo>
                  <a:pt x="1099" y="7"/>
                </a:lnTo>
                <a:lnTo>
                  <a:pt x="1116" y="7"/>
                </a:lnTo>
                <a:lnTo>
                  <a:pt x="1142" y="15"/>
                </a:lnTo>
                <a:lnTo>
                  <a:pt x="1169" y="15"/>
                </a:lnTo>
                <a:lnTo>
                  <a:pt x="1187" y="15"/>
                </a:lnTo>
                <a:lnTo>
                  <a:pt x="1204" y="23"/>
                </a:lnTo>
                <a:lnTo>
                  <a:pt x="1221" y="23"/>
                </a:lnTo>
                <a:lnTo>
                  <a:pt x="1239" y="30"/>
                </a:lnTo>
                <a:lnTo>
                  <a:pt x="1256" y="30"/>
                </a:lnTo>
                <a:lnTo>
                  <a:pt x="1282" y="30"/>
                </a:lnTo>
                <a:lnTo>
                  <a:pt x="1300" y="30"/>
                </a:lnTo>
                <a:lnTo>
                  <a:pt x="1326" y="30"/>
                </a:lnTo>
                <a:lnTo>
                  <a:pt x="1343" y="30"/>
                </a:lnTo>
                <a:lnTo>
                  <a:pt x="1361" y="30"/>
                </a:lnTo>
                <a:lnTo>
                  <a:pt x="1378" y="30"/>
                </a:lnTo>
                <a:lnTo>
                  <a:pt x="1395" y="30"/>
                </a:lnTo>
                <a:lnTo>
                  <a:pt x="1439" y="30"/>
                </a:lnTo>
                <a:lnTo>
                  <a:pt x="1456" y="30"/>
                </a:lnTo>
                <a:lnTo>
                  <a:pt x="1475" y="30"/>
                </a:lnTo>
                <a:lnTo>
                  <a:pt x="1492" y="30"/>
                </a:lnTo>
                <a:lnTo>
                  <a:pt x="1509" y="30"/>
                </a:lnTo>
                <a:lnTo>
                  <a:pt x="1527" y="30"/>
                </a:lnTo>
                <a:lnTo>
                  <a:pt x="1544" y="23"/>
                </a:lnTo>
                <a:lnTo>
                  <a:pt x="1562" y="23"/>
                </a:lnTo>
                <a:lnTo>
                  <a:pt x="1579" y="23"/>
                </a:lnTo>
                <a:lnTo>
                  <a:pt x="1596" y="23"/>
                </a:lnTo>
                <a:lnTo>
                  <a:pt x="1614" y="23"/>
                </a:lnTo>
                <a:lnTo>
                  <a:pt x="1631" y="23"/>
                </a:lnTo>
                <a:lnTo>
                  <a:pt x="1649" y="23"/>
                </a:lnTo>
                <a:lnTo>
                  <a:pt x="1666" y="23"/>
                </a:lnTo>
                <a:lnTo>
                  <a:pt x="1683" y="23"/>
                </a:lnTo>
                <a:lnTo>
                  <a:pt x="1709" y="23"/>
                </a:lnTo>
                <a:lnTo>
                  <a:pt x="1736" y="30"/>
                </a:lnTo>
                <a:lnTo>
                  <a:pt x="1753" y="30"/>
                </a:lnTo>
                <a:lnTo>
                  <a:pt x="1779" y="30"/>
                </a:lnTo>
                <a:lnTo>
                  <a:pt x="1806" y="30"/>
                </a:lnTo>
                <a:lnTo>
                  <a:pt x="1823" y="38"/>
                </a:lnTo>
                <a:lnTo>
                  <a:pt x="1841" y="38"/>
                </a:lnTo>
                <a:lnTo>
                  <a:pt x="1858" y="38"/>
                </a:lnTo>
                <a:lnTo>
                  <a:pt x="1876" y="38"/>
                </a:lnTo>
                <a:lnTo>
                  <a:pt x="1902" y="30"/>
                </a:lnTo>
                <a:lnTo>
                  <a:pt x="1919" y="30"/>
                </a:lnTo>
                <a:lnTo>
                  <a:pt x="1937" y="30"/>
                </a:lnTo>
                <a:lnTo>
                  <a:pt x="1954" y="30"/>
                </a:lnTo>
                <a:lnTo>
                  <a:pt x="1971" y="30"/>
                </a:lnTo>
                <a:lnTo>
                  <a:pt x="1997" y="30"/>
                </a:lnTo>
                <a:lnTo>
                  <a:pt x="2032" y="23"/>
                </a:lnTo>
                <a:lnTo>
                  <a:pt x="2050" y="23"/>
                </a:lnTo>
                <a:lnTo>
                  <a:pt x="2067" y="23"/>
                </a:lnTo>
                <a:lnTo>
                  <a:pt x="2084" y="23"/>
                </a:lnTo>
                <a:lnTo>
                  <a:pt x="2102" y="23"/>
                </a:lnTo>
                <a:lnTo>
                  <a:pt x="2129" y="15"/>
                </a:lnTo>
                <a:lnTo>
                  <a:pt x="2146" y="15"/>
                </a:lnTo>
                <a:lnTo>
                  <a:pt x="2164" y="15"/>
                </a:lnTo>
                <a:lnTo>
                  <a:pt x="2181" y="15"/>
                </a:lnTo>
                <a:lnTo>
                  <a:pt x="2207" y="15"/>
                </a:lnTo>
                <a:lnTo>
                  <a:pt x="2224" y="15"/>
                </a:lnTo>
                <a:lnTo>
                  <a:pt x="2242" y="15"/>
                </a:lnTo>
                <a:lnTo>
                  <a:pt x="2259" y="15"/>
                </a:lnTo>
                <a:lnTo>
                  <a:pt x="2277" y="15"/>
                </a:lnTo>
                <a:lnTo>
                  <a:pt x="2294" y="15"/>
                </a:lnTo>
                <a:lnTo>
                  <a:pt x="2320" y="15"/>
                </a:lnTo>
                <a:lnTo>
                  <a:pt x="2346" y="23"/>
                </a:lnTo>
                <a:lnTo>
                  <a:pt x="2364" y="23"/>
                </a:lnTo>
                <a:lnTo>
                  <a:pt x="2390" y="23"/>
                </a:lnTo>
                <a:lnTo>
                  <a:pt x="2416" y="23"/>
                </a:lnTo>
                <a:lnTo>
                  <a:pt x="2433" y="23"/>
                </a:lnTo>
                <a:lnTo>
                  <a:pt x="2452" y="23"/>
                </a:lnTo>
                <a:lnTo>
                  <a:pt x="2469" y="23"/>
                </a:lnTo>
                <a:lnTo>
                  <a:pt x="2495" y="23"/>
                </a:lnTo>
                <a:lnTo>
                  <a:pt x="2512" y="23"/>
                </a:lnTo>
                <a:lnTo>
                  <a:pt x="2530" y="23"/>
                </a:lnTo>
                <a:lnTo>
                  <a:pt x="2556" y="23"/>
                </a:lnTo>
                <a:lnTo>
                  <a:pt x="2582" y="23"/>
                </a:lnTo>
                <a:lnTo>
                  <a:pt x="2599" y="23"/>
                </a:lnTo>
                <a:lnTo>
                  <a:pt x="2634" y="23"/>
                </a:lnTo>
                <a:lnTo>
                  <a:pt x="2652" y="23"/>
                </a:lnTo>
                <a:lnTo>
                  <a:pt x="2678" y="23"/>
                </a:lnTo>
                <a:lnTo>
                  <a:pt x="2695" y="23"/>
                </a:lnTo>
                <a:lnTo>
                  <a:pt x="2721" y="23"/>
                </a:lnTo>
                <a:lnTo>
                  <a:pt x="2739" y="23"/>
                </a:lnTo>
                <a:lnTo>
                  <a:pt x="2756" y="23"/>
                </a:lnTo>
                <a:lnTo>
                  <a:pt x="2783" y="23"/>
                </a:lnTo>
                <a:lnTo>
                  <a:pt x="2800" y="23"/>
                </a:lnTo>
                <a:lnTo>
                  <a:pt x="2826" y="23"/>
                </a:lnTo>
                <a:lnTo>
                  <a:pt x="2853" y="23"/>
                </a:lnTo>
                <a:lnTo>
                  <a:pt x="2870" y="23"/>
                </a:lnTo>
                <a:lnTo>
                  <a:pt x="2887" y="15"/>
                </a:lnTo>
                <a:lnTo>
                  <a:pt x="2905" y="15"/>
                </a:lnTo>
                <a:lnTo>
                  <a:pt x="2922" y="15"/>
                </a:lnTo>
                <a:lnTo>
                  <a:pt x="2940" y="15"/>
                </a:lnTo>
                <a:lnTo>
                  <a:pt x="2940" y="341"/>
                </a:lnTo>
              </a:path>
            </a:pathLst>
          </a:custGeom>
          <a:pattFill prst="smConfetti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4818063" y="3629025"/>
            <a:ext cx="4078287" cy="441325"/>
          </a:xfrm>
          <a:custGeom>
            <a:avLst/>
            <a:gdLst/>
            <a:ahLst/>
            <a:cxnLst>
              <a:cxn ang="0">
                <a:pos x="25" y="114"/>
              </a:cxn>
              <a:cxn ang="0">
                <a:pos x="76" y="91"/>
              </a:cxn>
              <a:cxn ang="0">
                <a:pos x="117" y="72"/>
              </a:cxn>
              <a:cxn ang="0">
                <a:pos x="159" y="57"/>
              </a:cxn>
              <a:cxn ang="0">
                <a:pos x="210" y="39"/>
              </a:cxn>
              <a:cxn ang="0">
                <a:pos x="260" y="24"/>
              </a:cxn>
              <a:cxn ang="0">
                <a:pos x="311" y="12"/>
              </a:cxn>
              <a:cxn ang="0">
                <a:pos x="361" y="3"/>
              </a:cxn>
              <a:cxn ang="0">
                <a:pos x="411" y="0"/>
              </a:cxn>
              <a:cxn ang="0">
                <a:pos x="445" y="0"/>
              </a:cxn>
              <a:cxn ang="0">
                <a:pos x="495" y="3"/>
              </a:cxn>
              <a:cxn ang="0">
                <a:pos x="545" y="12"/>
              </a:cxn>
              <a:cxn ang="0">
                <a:pos x="596" y="24"/>
              </a:cxn>
              <a:cxn ang="0">
                <a:pos x="646" y="39"/>
              </a:cxn>
              <a:cxn ang="0">
                <a:pos x="697" y="59"/>
              </a:cxn>
              <a:cxn ang="0">
                <a:pos x="730" y="69"/>
              </a:cxn>
              <a:cxn ang="0">
                <a:pos x="780" y="91"/>
              </a:cxn>
              <a:cxn ang="0">
                <a:pos x="831" y="116"/>
              </a:cxn>
              <a:cxn ang="0">
                <a:pos x="881" y="139"/>
              </a:cxn>
              <a:cxn ang="0">
                <a:pos x="932" y="165"/>
              </a:cxn>
              <a:cxn ang="0">
                <a:pos x="982" y="188"/>
              </a:cxn>
              <a:cxn ang="0">
                <a:pos x="1024" y="206"/>
              </a:cxn>
              <a:cxn ang="0">
                <a:pos x="1066" y="222"/>
              </a:cxn>
              <a:cxn ang="0">
                <a:pos x="1099" y="235"/>
              </a:cxn>
              <a:cxn ang="0">
                <a:pos x="1141" y="248"/>
              </a:cxn>
              <a:cxn ang="0">
                <a:pos x="1192" y="262"/>
              </a:cxn>
              <a:cxn ang="0">
                <a:pos x="1242" y="270"/>
              </a:cxn>
              <a:cxn ang="0">
                <a:pos x="1292" y="275"/>
              </a:cxn>
              <a:cxn ang="0">
                <a:pos x="1326" y="277"/>
              </a:cxn>
              <a:cxn ang="0">
                <a:pos x="1376" y="275"/>
              </a:cxn>
              <a:cxn ang="0">
                <a:pos x="1427" y="270"/>
              </a:cxn>
              <a:cxn ang="0">
                <a:pos x="1477" y="260"/>
              </a:cxn>
              <a:cxn ang="0">
                <a:pos x="1527" y="245"/>
              </a:cxn>
              <a:cxn ang="0">
                <a:pos x="1578" y="228"/>
              </a:cxn>
              <a:cxn ang="0">
                <a:pos x="1620" y="213"/>
              </a:cxn>
              <a:cxn ang="0">
                <a:pos x="1662" y="196"/>
              </a:cxn>
              <a:cxn ang="0">
                <a:pos x="1712" y="173"/>
              </a:cxn>
              <a:cxn ang="0">
                <a:pos x="1762" y="149"/>
              </a:cxn>
              <a:cxn ang="0">
                <a:pos x="1813" y="124"/>
              </a:cxn>
              <a:cxn ang="0">
                <a:pos x="1863" y="99"/>
              </a:cxn>
              <a:cxn ang="0">
                <a:pos x="1905" y="82"/>
              </a:cxn>
              <a:cxn ang="0">
                <a:pos x="1939" y="71"/>
              </a:cxn>
              <a:cxn ang="0">
                <a:pos x="1972" y="55"/>
              </a:cxn>
              <a:cxn ang="0">
                <a:pos x="2023" y="37"/>
              </a:cxn>
              <a:cxn ang="0">
                <a:pos x="2073" y="22"/>
              </a:cxn>
              <a:cxn ang="0">
                <a:pos x="2123" y="10"/>
              </a:cxn>
              <a:cxn ang="0">
                <a:pos x="2174" y="3"/>
              </a:cxn>
              <a:cxn ang="0">
                <a:pos x="2216" y="0"/>
              </a:cxn>
              <a:cxn ang="0">
                <a:pos x="2257" y="0"/>
              </a:cxn>
              <a:cxn ang="0">
                <a:pos x="2308" y="5"/>
              </a:cxn>
              <a:cxn ang="0">
                <a:pos x="2358" y="13"/>
              </a:cxn>
              <a:cxn ang="0">
                <a:pos x="2409" y="25"/>
              </a:cxn>
              <a:cxn ang="0">
                <a:pos x="2459" y="40"/>
              </a:cxn>
              <a:cxn ang="0">
                <a:pos x="2501" y="55"/>
              </a:cxn>
              <a:cxn ang="0">
                <a:pos x="2543" y="71"/>
              </a:cxn>
            </a:cxnLst>
            <a:rect l="0" t="0" r="r" b="b"/>
            <a:pathLst>
              <a:path w="2569" h="278">
                <a:moveTo>
                  <a:pt x="0" y="126"/>
                </a:moveTo>
                <a:lnTo>
                  <a:pt x="25" y="114"/>
                </a:lnTo>
                <a:lnTo>
                  <a:pt x="50" y="102"/>
                </a:lnTo>
                <a:lnTo>
                  <a:pt x="76" y="91"/>
                </a:lnTo>
                <a:lnTo>
                  <a:pt x="101" y="79"/>
                </a:lnTo>
                <a:lnTo>
                  <a:pt x="117" y="72"/>
                </a:lnTo>
                <a:lnTo>
                  <a:pt x="134" y="67"/>
                </a:lnTo>
                <a:lnTo>
                  <a:pt x="159" y="57"/>
                </a:lnTo>
                <a:lnTo>
                  <a:pt x="185" y="47"/>
                </a:lnTo>
                <a:lnTo>
                  <a:pt x="210" y="39"/>
                </a:lnTo>
                <a:lnTo>
                  <a:pt x="235" y="30"/>
                </a:lnTo>
                <a:lnTo>
                  <a:pt x="260" y="24"/>
                </a:lnTo>
                <a:lnTo>
                  <a:pt x="285" y="17"/>
                </a:lnTo>
                <a:lnTo>
                  <a:pt x="311" y="12"/>
                </a:lnTo>
                <a:lnTo>
                  <a:pt x="336" y="7"/>
                </a:lnTo>
                <a:lnTo>
                  <a:pt x="361" y="3"/>
                </a:lnTo>
                <a:lnTo>
                  <a:pt x="386" y="2"/>
                </a:lnTo>
                <a:lnTo>
                  <a:pt x="411" y="0"/>
                </a:lnTo>
                <a:lnTo>
                  <a:pt x="428" y="0"/>
                </a:lnTo>
                <a:lnTo>
                  <a:pt x="445" y="0"/>
                </a:lnTo>
                <a:lnTo>
                  <a:pt x="470" y="2"/>
                </a:lnTo>
                <a:lnTo>
                  <a:pt x="495" y="3"/>
                </a:lnTo>
                <a:lnTo>
                  <a:pt x="520" y="7"/>
                </a:lnTo>
                <a:lnTo>
                  <a:pt x="545" y="12"/>
                </a:lnTo>
                <a:lnTo>
                  <a:pt x="571" y="17"/>
                </a:lnTo>
                <a:lnTo>
                  <a:pt x="596" y="24"/>
                </a:lnTo>
                <a:lnTo>
                  <a:pt x="621" y="30"/>
                </a:lnTo>
                <a:lnTo>
                  <a:pt x="646" y="39"/>
                </a:lnTo>
                <a:lnTo>
                  <a:pt x="671" y="49"/>
                </a:lnTo>
                <a:lnTo>
                  <a:pt x="697" y="59"/>
                </a:lnTo>
                <a:lnTo>
                  <a:pt x="713" y="64"/>
                </a:lnTo>
                <a:lnTo>
                  <a:pt x="730" y="69"/>
                </a:lnTo>
                <a:lnTo>
                  <a:pt x="755" y="79"/>
                </a:lnTo>
                <a:lnTo>
                  <a:pt x="780" y="91"/>
                </a:lnTo>
                <a:lnTo>
                  <a:pt x="806" y="102"/>
                </a:lnTo>
                <a:lnTo>
                  <a:pt x="831" y="116"/>
                </a:lnTo>
                <a:lnTo>
                  <a:pt x="856" y="128"/>
                </a:lnTo>
                <a:lnTo>
                  <a:pt x="881" y="139"/>
                </a:lnTo>
                <a:lnTo>
                  <a:pt x="906" y="153"/>
                </a:lnTo>
                <a:lnTo>
                  <a:pt x="932" y="165"/>
                </a:lnTo>
                <a:lnTo>
                  <a:pt x="957" y="176"/>
                </a:lnTo>
                <a:lnTo>
                  <a:pt x="982" y="188"/>
                </a:lnTo>
                <a:lnTo>
                  <a:pt x="1007" y="200"/>
                </a:lnTo>
                <a:lnTo>
                  <a:pt x="1024" y="206"/>
                </a:lnTo>
                <a:lnTo>
                  <a:pt x="1041" y="212"/>
                </a:lnTo>
                <a:lnTo>
                  <a:pt x="1066" y="222"/>
                </a:lnTo>
                <a:lnTo>
                  <a:pt x="1091" y="230"/>
                </a:lnTo>
                <a:lnTo>
                  <a:pt x="1099" y="235"/>
                </a:lnTo>
                <a:lnTo>
                  <a:pt x="1116" y="240"/>
                </a:lnTo>
                <a:lnTo>
                  <a:pt x="1141" y="248"/>
                </a:lnTo>
                <a:lnTo>
                  <a:pt x="1167" y="255"/>
                </a:lnTo>
                <a:lnTo>
                  <a:pt x="1192" y="262"/>
                </a:lnTo>
                <a:lnTo>
                  <a:pt x="1217" y="267"/>
                </a:lnTo>
                <a:lnTo>
                  <a:pt x="1242" y="270"/>
                </a:lnTo>
                <a:lnTo>
                  <a:pt x="1267" y="274"/>
                </a:lnTo>
                <a:lnTo>
                  <a:pt x="1292" y="275"/>
                </a:lnTo>
                <a:lnTo>
                  <a:pt x="1309" y="277"/>
                </a:lnTo>
                <a:lnTo>
                  <a:pt x="1326" y="277"/>
                </a:lnTo>
                <a:lnTo>
                  <a:pt x="1351" y="277"/>
                </a:lnTo>
                <a:lnTo>
                  <a:pt x="1376" y="275"/>
                </a:lnTo>
                <a:lnTo>
                  <a:pt x="1401" y="274"/>
                </a:lnTo>
                <a:lnTo>
                  <a:pt x="1427" y="270"/>
                </a:lnTo>
                <a:lnTo>
                  <a:pt x="1452" y="265"/>
                </a:lnTo>
                <a:lnTo>
                  <a:pt x="1477" y="260"/>
                </a:lnTo>
                <a:lnTo>
                  <a:pt x="1502" y="253"/>
                </a:lnTo>
                <a:lnTo>
                  <a:pt x="1527" y="245"/>
                </a:lnTo>
                <a:lnTo>
                  <a:pt x="1553" y="237"/>
                </a:lnTo>
                <a:lnTo>
                  <a:pt x="1578" y="228"/>
                </a:lnTo>
                <a:lnTo>
                  <a:pt x="1603" y="218"/>
                </a:lnTo>
                <a:lnTo>
                  <a:pt x="1620" y="213"/>
                </a:lnTo>
                <a:lnTo>
                  <a:pt x="1636" y="208"/>
                </a:lnTo>
                <a:lnTo>
                  <a:pt x="1662" y="196"/>
                </a:lnTo>
                <a:lnTo>
                  <a:pt x="1687" y="185"/>
                </a:lnTo>
                <a:lnTo>
                  <a:pt x="1712" y="173"/>
                </a:lnTo>
                <a:lnTo>
                  <a:pt x="1737" y="161"/>
                </a:lnTo>
                <a:lnTo>
                  <a:pt x="1762" y="149"/>
                </a:lnTo>
                <a:lnTo>
                  <a:pt x="1788" y="136"/>
                </a:lnTo>
                <a:lnTo>
                  <a:pt x="1813" y="124"/>
                </a:lnTo>
                <a:lnTo>
                  <a:pt x="1838" y="111"/>
                </a:lnTo>
                <a:lnTo>
                  <a:pt x="1863" y="99"/>
                </a:lnTo>
                <a:lnTo>
                  <a:pt x="1888" y="87"/>
                </a:lnTo>
                <a:lnTo>
                  <a:pt x="1905" y="82"/>
                </a:lnTo>
                <a:lnTo>
                  <a:pt x="1922" y="77"/>
                </a:lnTo>
                <a:lnTo>
                  <a:pt x="1939" y="71"/>
                </a:lnTo>
                <a:lnTo>
                  <a:pt x="1947" y="65"/>
                </a:lnTo>
                <a:lnTo>
                  <a:pt x="1972" y="55"/>
                </a:lnTo>
                <a:lnTo>
                  <a:pt x="1997" y="45"/>
                </a:lnTo>
                <a:lnTo>
                  <a:pt x="2023" y="37"/>
                </a:lnTo>
                <a:lnTo>
                  <a:pt x="2048" y="29"/>
                </a:lnTo>
                <a:lnTo>
                  <a:pt x="2073" y="22"/>
                </a:lnTo>
                <a:lnTo>
                  <a:pt x="2098" y="15"/>
                </a:lnTo>
                <a:lnTo>
                  <a:pt x="2123" y="10"/>
                </a:lnTo>
                <a:lnTo>
                  <a:pt x="2148" y="7"/>
                </a:lnTo>
                <a:lnTo>
                  <a:pt x="2174" y="3"/>
                </a:lnTo>
                <a:lnTo>
                  <a:pt x="2199" y="2"/>
                </a:lnTo>
                <a:lnTo>
                  <a:pt x="2216" y="0"/>
                </a:lnTo>
                <a:lnTo>
                  <a:pt x="2232" y="0"/>
                </a:lnTo>
                <a:lnTo>
                  <a:pt x="2257" y="0"/>
                </a:lnTo>
                <a:lnTo>
                  <a:pt x="2283" y="2"/>
                </a:lnTo>
                <a:lnTo>
                  <a:pt x="2308" y="5"/>
                </a:lnTo>
                <a:lnTo>
                  <a:pt x="2333" y="8"/>
                </a:lnTo>
                <a:lnTo>
                  <a:pt x="2358" y="13"/>
                </a:lnTo>
                <a:lnTo>
                  <a:pt x="2383" y="18"/>
                </a:lnTo>
                <a:lnTo>
                  <a:pt x="2409" y="25"/>
                </a:lnTo>
                <a:lnTo>
                  <a:pt x="2434" y="32"/>
                </a:lnTo>
                <a:lnTo>
                  <a:pt x="2459" y="40"/>
                </a:lnTo>
                <a:lnTo>
                  <a:pt x="2484" y="50"/>
                </a:lnTo>
                <a:lnTo>
                  <a:pt x="2501" y="55"/>
                </a:lnTo>
                <a:lnTo>
                  <a:pt x="2518" y="60"/>
                </a:lnTo>
                <a:lnTo>
                  <a:pt x="2543" y="71"/>
                </a:lnTo>
                <a:lnTo>
                  <a:pt x="2568" y="8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6666" name="Group 42"/>
          <p:cNvGrpSpPr>
            <a:grpSpLocks/>
          </p:cNvGrpSpPr>
          <p:nvPr/>
        </p:nvGrpSpPr>
        <p:grpSpPr bwMode="auto">
          <a:xfrm>
            <a:off x="4716463" y="1900238"/>
            <a:ext cx="4265612" cy="703262"/>
            <a:chOff x="2971" y="1141"/>
            <a:chExt cx="2687" cy="443"/>
          </a:xfrm>
        </p:grpSpPr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3039" y="1141"/>
              <a:ext cx="2481" cy="4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3"/>
                </a:cxn>
                <a:cxn ang="0">
                  <a:pos x="2481" y="443"/>
                </a:cxn>
                <a:cxn ang="0">
                  <a:pos x="2481" y="11"/>
                </a:cxn>
                <a:cxn ang="0">
                  <a:pos x="0" y="0"/>
                </a:cxn>
              </a:cxnLst>
              <a:rect l="0" t="0" r="r" b="b"/>
              <a:pathLst>
                <a:path w="2481" h="443">
                  <a:moveTo>
                    <a:pt x="0" y="0"/>
                  </a:moveTo>
                  <a:cubicBezTo>
                    <a:pt x="0" y="144"/>
                    <a:pt x="0" y="289"/>
                    <a:pt x="0" y="433"/>
                  </a:cubicBezTo>
                  <a:lnTo>
                    <a:pt x="2481" y="443"/>
                  </a:lnTo>
                  <a:lnTo>
                    <a:pt x="248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2971" y="1143"/>
              <a:ext cx="2687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910138" y="2197100"/>
            <a:ext cx="608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AutoShape 15"/>
          <p:cNvSpPr>
            <a:spLocks noChangeArrowheads="1"/>
          </p:cNvSpPr>
          <p:nvPr/>
        </p:nvSpPr>
        <p:spPr bwMode="auto">
          <a:xfrm rot="10800000" flipH="1">
            <a:off x="5338763" y="1812925"/>
            <a:ext cx="152400" cy="8413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Freeform 34"/>
          <p:cNvSpPr>
            <a:spLocks/>
          </p:cNvSpPr>
          <p:nvPr/>
        </p:nvSpPr>
        <p:spPr bwMode="auto">
          <a:xfrm>
            <a:off x="4800600" y="3594100"/>
            <a:ext cx="3962400" cy="11430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624"/>
              </a:cxn>
              <a:cxn ang="0">
                <a:pos x="1200" y="720"/>
              </a:cxn>
              <a:cxn ang="0">
                <a:pos x="2448" y="624"/>
              </a:cxn>
              <a:cxn ang="0">
                <a:pos x="2496" y="624"/>
              </a:cxn>
              <a:cxn ang="0">
                <a:pos x="2496" y="48"/>
              </a:cxn>
              <a:cxn ang="0">
                <a:pos x="2381" y="37"/>
              </a:cxn>
              <a:cxn ang="0">
                <a:pos x="2246" y="22"/>
              </a:cxn>
              <a:cxn ang="0">
                <a:pos x="2151" y="27"/>
              </a:cxn>
              <a:cxn ang="0">
                <a:pos x="2061" y="57"/>
              </a:cxn>
              <a:cxn ang="0">
                <a:pos x="1916" y="102"/>
              </a:cxn>
              <a:cxn ang="0">
                <a:pos x="1871" y="122"/>
              </a:cxn>
              <a:cxn ang="0">
                <a:pos x="1841" y="142"/>
              </a:cxn>
              <a:cxn ang="0">
                <a:pos x="1721" y="202"/>
              </a:cxn>
              <a:cxn ang="0">
                <a:pos x="1691" y="212"/>
              </a:cxn>
              <a:cxn ang="0">
                <a:pos x="1661" y="232"/>
              </a:cxn>
              <a:cxn ang="0">
                <a:pos x="1536" y="272"/>
              </a:cxn>
              <a:cxn ang="0">
                <a:pos x="1461" y="292"/>
              </a:cxn>
              <a:cxn ang="0">
                <a:pos x="1436" y="297"/>
              </a:cxn>
              <a:cxn ang="0">
                <a:pos x="1248" y="288"/>
              </a:cxn>
              <a:cxn ang="0">
                <a:pos x="1191" y="287"/>
              </a:cxn>
              <a:cxn ang="0">
                <a:pos x="1101" y="262"/>
              </a:cxn>
              <a:cxn ang="0">
                <a:pos x="1041" y="222"/>
              </a:cxn>
              <a:cxn ang="0">
                <a:pos x="936" y="187"/>
              </a:cxn>
              <a:cxn ang="0">
                <a:pos x="846" y="137"/>
              </a:cxn>
              <a:cxn ang="0">
                <a:pos x="771" y="107"/>
              </a:cxn>
              <a:cxn ang="0">
                <a:pos x="720" y="96"/>
              </a:cxn>
              <a:cxn ang="0">
                <a:pos x="716" y="82"/>
              </a:cxn>
              <a:cxn ang="0">
                <a:pos x="486" y="22"/>
              </a:cxn>
              <a:cxn ang="0">
                <a:pos x="480" y="0"/>
              </a:cxn>
              <a:cxn ang="0">
                <a:pos x="471" y="22"/>
              </a:cxn>
              <a:cxn ang="0">
                <a:pos x="381" y="27"/>
              </a:cxn>
              <a:cxn ang="0">
                <a:pos x="251" y="57"/>
              </a:cxn>
              <a:cxn ang="0">
                <a:pos x="161" y="82"/>
              </a:cxn>
              <a:cxn ang="0">
                <a:pos x="101" y="107"/>
              </a:cxn>
              <a:cxn ang="0">
                <a:pos x="0" y="144"/>
              </a:cxn>
            </a:cxnLst>
            <a:rect l="0" t="0" r="r" b="b"/>
            <a:pathLst>
              <a:path w="2496" h="720">
                <a:moveTo>
                  <a:pt x="0" y="144"/>
                </a:moveTo>
                <a:lnTo>
                  <a:pt x="0" y="624"/>
                </a:lnTo>
                <a:lnTo>
                  <a:pt x="1200" y="720"/>
                </a:lnTo>
                <a:lnTo>
                  <a:pt x="2448" y="624"/>
                </a:lnTo>
                <a:lnTo>
                  <a:pt x="2496" y="624"/>
                </a:lnTo>
                <a:lnTo>
                  <a:pt x="2496" y="48"/>
                </a:lnTo>
                <a:cubicBezTo>
                  <a:pt x="2457" y="76"/>
                  <a:pt x="2424" y="42"/>
                  <a:pt x="2381" y="37"/>
                </a:cubicBezTo>
                <a:cubicBezTo>
                  <a:pt x="2283" y="25"/>
                  <a:pt x="2328" y="29"/>
                  <a:pt x="2246" y="22"/>
                </a:cubicBezTo>
                <a:cubicBezTo>
                  <a:pt x="2214" y="24"/>
                  <a:pt x="2182" y="23"/>
                  <a:pt x="2151" y="27"/>
                </a:cubicBezTo>
                <a:cubicBezTo>
                  <a:pt x="2122" y="30"/>
                  <a:pt x="2089" y="48"/>
                  <a:pt x="2061" y="57"/>
                </a:cubicBezTo>
                <a:cubicBezTo>
                  <a:pt x="2013" y="73"/>
                  <a:pt x="1964" y="86"/>
                  <a:pt x="1916" y="102"/>
                </a:cubicBezTo>
                <a:cubicBezTo>
                  <a:pt x="1903" y="106"/>
                  <a:pt x="1883" y="118"/>
                  <a:pt x="1871" y="122"/>
                </a:cubicBezTo>
                <a:cubicBezTo>
                  <a:pt x="1860" y="126"/>
                  <a:pt x="1852" y="138"/>
                  <a:pt x="1841" y="142"/>
                </a:cubicBezTo>
                <a:cubicBezTo>
                  <a:pt x="1799" y="156"/>
                  <a:pt x="1762" y="184"/>
                  <a:pt x="1721" y="202"/>
                </a:cubicBezTo>
                <a:cubicBezTo>
                  <a:pt x="1711" y="206"/>
                  <a:pt x="1701" y="209"/>
                  <a:pt x="1691" y="212"/>
                </a:cubicBezTo>
                <a:cubicBezTo>
                  <a:pt x="1680" y="216"/>
                  <a:pt x="1672" y="228"/>
                  <a:pt x="1661" y="232"/>
                </a:cubicBezTo>
                <a:cubicBezTo>
                  <a:pt x="1619" y="246"/>
                  <a:pt x="1578" y="258"/>
                  <a:pt x="1536" y="272"/>
                </a:cubicBezTo>
                <a:cubicBezTo>
                  <a:pt x="1511" y="280"/>
                  <a:pt x="1486" y="286"/>
                  <a:pt x="1461" y="292"/>
                </a:cubicBezTo>
                <a:cubicBezTo>
                  <a:pt x="1453" y="294"/>
                  <a:pt x="1436" y="297"/>
                  <a:pt x="1436" y="297"/>
                </a:cubicBezTo>
                <a:lnTo>
                  <a:pt x="1248" y="288"/>
                </a:lnTo>
                <a:cubicBezTo>
                  <a:pt x="1229" y="302"/>
                  <a:pt x="1214" y="291"/>
                  <a:pt x="1191" y="287"/>
                </a:cubicBezTo>
                <a:cubicBezTo>
                  <a:pt x="1164" y="282"/>
                  <a:pt x="1125" y="278"/>
                  <a:pt x="1101" y="262"/>
                </a:cubicBezTo>
                <a:cubicBezTo>
                  <a:pt x="1087" y="253"/>
                  <a:pt x="1059" y="228"/>
                  <a:pt x="1041" y="222"/>
                </a:cubicBezTo>
                <a:cubicBezTo>
                  <a:pt x="1006" y="210"/>
                  <a:pt x="971" y="199"/>
                  <a:pt x="936" y="187"/>
                </a:cubicBezTo>
                <a:cubicBezTo>
                  <a:pt x="904" y="176"/>
                  <a:pt x="877" y="151"/>
                  <a:pt x="846" y="137"/>
                </a:cubicBezTo>
                <a:cubicBezTo>
                  <a:pt x="821" y="126"/>
                  <a:pt x="840" y="114"/>
                  <a:pt x="771" y="107"/>
                </a:cubicBezTo>
                <a:cubicBezTo>
                  <a:pt x="754" y="103"/>
                  <a:pt x="736" y="103"/>
                  <a:pt x="720" y="96"/>
                </a:cubicBezTo>
                <a:cubicBezTo>
                  <a:pt x="716" y="94"/>
                  <a:pt x="732" y="82"/>
                  <a:pt x="716" y="82"/>
                </a:cubicBezTo>
                <a:cubicBezTo>
                  <a:pt x="639" y="53"/>
                  <a:pt x="557" y="12"/>
                  <a:pt x="486" y="22"/>
                </a:cubicBezTo>
                <a:cubicBezTo>
                  <a:pt x="484" y="15"/>
                  <a:pt x="488" y="0"/>
                  <a:pt x="480" y="0"/>
                </a:cubicBezTo>
                <a:cubicBezTo>
                  <a:pt x="472" y="0"/>
                  <a:pt x="479" y="20"/>
                  <a:pt x="471" y="22"/>
                </a:cubicBezTo>
                <a:cubicBezTo>
                  <a:pt x="442" y="30"/>
                  <a:pt x="411" y="25"/>
                  <a:pt x="381" y="27"/>
                </a:cubicBezTo>
                <a:cubicBezTo>
                  <a:pt x="336" y="35"/>
                  <a:pt x="295" y="46"/>
                  <a:pt x="251" y="57"/>
                </a:cubicBezTo>
                <a:cubicBezTo>
                  <a:pt x="224" y="64"/>
                  <a:pt x="186" y="69"/>
                  <a:pt x="161" y="82"/>
                </a:cubicBezTo>
                <a:cubicBezTo>
                  <a:pt x="141" y="92"/>
                  <a:pt x="122" y="100"/>
                  <a:pt x="101" y="107"/>
                </a:cubicBezTo>
                <a:cubicBezTo>
                  <a:pt x="69" y="118"/>
                  <a:pt x="34" y="153"/>
                  <a:pt x="0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3" name="Freeform 9" descr="Small confetti"/>
          <p:cNvSpPr>
            <a:spLocks/>
          </p:cNvSpPr>
          <p:nvPr/>
        </p:nvSpPr>
        <p:spPr bwMode="auto">
          <a:xfrm>
            <a:off x="4792663" y="4194175"/>
            <a:ext cx="4010025" cy="628650"/>
          </a:xfrm>
          <a:custGeom>
            <a:avLst/>
            <a:gdLst/>
            <a:ahLst/>
            <a:cxnLst>
              <a:cxn ang="0">
                <a:pos x="3" y="113"/>
              </a:cxn>
              <a:cxn ang="0">
                <a:pos x="54" y="90"/>
              </a:cxn>
              <a:cxn ang="0">
                <a:pos x="96" y="72"/>
              </a:cxn>
              <a:cxn ang="0">
                <a:pos x="138" y="57"/>
              </a:cxn>
              <a:cxn ang="0">
                <a:pos x="188" y="38"/>
              </a:cxn>
              <a:cxn ang="0">
                <a:pos x="239" y="23"/>
              </a:cxn>
              <a:cxn ang="0">
                <a:pos x="289" y="12"/>
              </a:cxn>
              <a:cxn ang="0">
                <a:pos x="339" y="3"/>
              </a:cxn>
              <a:cxn ang="0">
                <a:pos x="390" y="0"/>
              </a:cxn>
              <a:cxn ang="0">
                <a:pos x="423" y="0"/>
              </a:cxn>
              <a:cxn ang="0">
                <a:pos x="474" y="3"/>
              </a:cxn>
              <a:cxn ang="0">
                <a:pos x="524" y="12"/>
              </a:cxn>
              <a:cxn ang="0">
                <a:pos x="575" y="23"/>
              </a:cxn>
              <a:cxn ang="0">
                <a:pos x="625" y="38"/>
              </a:cxn>
              <a:cxn ang="0">
                <a:pos x="676" y="58"/>
              </a:cxn>
              <a:cxn ang="0">
                <a:pos x="709" y="68"/>
              </a:cxn>
              <a:cxn ang="0">
                <a:pos x="760" y="90"/>
              </a:cxn>
              <a:cxn ang="0">
                <a:pos x="810" y="115"/>
              </a:cxn>
              <a:cxn ang="0">
                <a:pos x="861" y="138"/>
              </a:cxn>
              <a:cxn ang="0">
                <a:pos x="911" y="164"/>
              </a:cxn>
              <a:cxn ang="0">
                <a:pos x="961" y="187"/>
              </a:cxn>
              <a:cxn ang="0">
                <a:pos x="1003" y="205"/>
              </a:cxn>
              <a:cxn ang="0">
                <a:pos x="1046" y="220"/>
              </a:cxn>
              <a:cxn ang="0">
                <a:pos x="1079" y="234"/>
              </a:cxn>
              <a:cxn ang="0">
                <a:pos x="1121" y="247"/>
              </a:cxn>
              <a:cxn ang="0">
                <a:pos x="1172" y="260"/>
              </a:cxn>
              <a:cxn ang="0">
                <a:pos x="1222" y="269"/>
              </a:cxn>
              <a:cxn ang="0">
                <a:pos x="1272" y="274"/>
              </a:cxn>
              <a:cxn ang="0">
                <a:pos x="1306" y="275"/>
              </a:cxn>
              <a:cxn ang="0">
                <a:pos x="1357" y="274"/>
              </a:cxn>
              <a:cxn ang="0">
                <a:pos x="1407" y="269"/>
              </a:cxn>
              <a:cxn ang="0">
                <a:pos x="1457" y="259"/>
              </a:cxn>
              <a:cxn ang="0">
                <a:pos x="1508" y="244"/>
              </a:cxn>
              <a:cxn ang="0">
                <a:pos x="1558" y="227"/>
              </a:cxn>
              <a:cxn ang="0">
                <a:pos x="1600" y="212"/>
              </a:cxn>
              <a:cxn ang="0">
                <a:pos x="1642" y="195"/>
              </a:cxn>
              <a:cxn ang="0">
                <a:pos x="1693" y="172"/>
              </a:cxn>
              <a:cxn ang="0">
                <a:pos x="1743" y="148"/>
              </a:cxn>
              <a:cxn ang="0">
                <a:pos x="1794" y="123"/>
              </a:cxn>
              <a:cxn ang="0">
                <a:pos x="1844" y="98"/>
              </a:cxn>
              <a:cxn ang="0">
                <a:pos x="1886" y="82"/>
              </a:cxn>
              <a:cxn ang="0">
                <a:pos x="1920" y="70"/>
              </a:cxn>
              <a:cxn ang="0">
                <a:pos x="1953" y="55"/>
              </a:cxn>
              <a:cxn ang="0">
                <a:pos x="2004" y="37"/>
              </a:cxn>
              <a:cxn ang="0">
                <a:pos x="2054" y="22"/>
              </a:cxn>
              <a:cxn ang="0">
                <a:pos x="2105" y="10"/>
              </a:cxn>
              <a:cxn ang="0">
                <a:pos x="2155" y="3"/>
              </a:cxn>
              <a:cxn ang="0">
                <a:pos x="2197" y="0"/>
              </a:cxn>
              <a:cxn ang="0">
                <a:pos x="2239" y="0"/>
              </a:cxn>
              <a:cxn ang="0">
                <a:pos x="2290" y="5"/>
              </a:cxn>
              <a:cxn ang="0">
                <a:pos x="2340" y="13"/>
              </a:cxn>
              <a:cxn ang="0">
                <a:pos x="2391" y="25"/>
              </a:cxn>
              <a:cxn ang="0">
                <a:pos x="2441" y="40"/>
              </a:cxn>
              <a:cxn ang="0">
                <a:pos x="2483" y="55"/>
              </a:cxn>
              <a:cxn ang="0">
                <a:pos x="2525" y="70"/>
              </a:cxn>
            </a:cxnLst>
            <a:rect l="0" t="0" r="r" b="b"/>
            <a:pathLst>
              <a:path w="2526" h="396">
                <a:moveTo>
                  <a:pt x="0" y="395"/>
                </a:moveTo>
                <a:lnTo>
                  <a:pt x="3" y="113"/>
                </a:lnTo>
                <a:lnTo>
                  <a:pt x="28" y="102"/>
                </a:lnTo>
                <a:lnTo>
                  <a:pt x="54" y="90"/>
                </a:lnTo>
                <a:lnTo>
                  <a:pt x="79" y="78"/>
                </a:lnTo>
                <a:lnTo>
                  <a:pt x="96" y="72"/>
                </a:lnTo>
                <a:lnTo>
                  <a:pt x="112" y="67"/>
                </a:lnTo>
                <a:lnTo>
                  <a:pt x="138" y="57"/>
                </a:lnTo>
                <a:lnTo>
                  <a:pt x="163" y="47"/>
                </a:lnTo>
                <a:lnTo>
                  <a:pt x="188" y="38"/>
                </a:lnTo>
                <a:lnTo>
                  <a:pt x="213" y="30"/>
                </a:lnTo>
                <a:lnTo>
                  <a:pt x="239" y="23"/>
                </a:lnTo>
                <a:lnTo>
                  <a:pt x="264" y="17"/>
                </a:lnTo>
                <a:lnTo>
                  <a:pt x="289" y="12"/>
                </a:lnTo>
                <a:lnTo>
                  <a:pt x="314" y="7"/>
                </a:lnTo>
                <a:lnTo>
                  <a:pt x="339" y="3"/>
                </a:lnTo>
                <a:lnTo>
                  <a:pt x="365" y="2"/>
                </a:lnTo>
                <a:lnTo>
                  <a:pt x="390" y="0"/>
                </a:lnTo>
                <a:lnTo>
                  <a:pt x="407" y="0"/>
                </a:lnTo>
                <a:lnTo>
                  <a:pt x="423" y="0"/>
                </a:lnTo>
                <a:lnTo>
                  <a:pt x="449" y="2"/>
                </a:lnTo>
                <a:lnTo>
                  <a:pt x="474" y="3"/>
                </a:lnTo>
                <a:lnTo>
                  <a:pt x="499" y="7"/>
                </a:lnTo>
                <a:lnTo>
                  <a:pt x="524" y="12"/>
                </a:lnTo>
                <a:lnTo>
                  <a:pt x="550" y="17"/>
                </a:lnTo>
                <a:lnTo>
                  <a:pt x="575" y="23"/>
                </a:lnTo>
                <a:lnTo>
                  <a:pt x="600" y="30"/>
                </a:lnTo>
                <a:lnTo>
                  <a:pt x="625" y="38"/>
                </a:lnTo>
                <a:lnTo>
                  <a:pt x="650" y="48"/>
                </a:lnTo>
                <a:lnTo>
                  <a:pt x="676" y="58"/>
                </a:lnTo>
                <a:lnTo>
                  <a:pt x="692" y="63"/>
                </a:lnTo>
                <a:lnTo>
                  <a:pt x="709" y="68"/>
                </a:lnTo>
                <a:lnTo>
                  <a:pt x="734" y="78"/>
                </a:lnTo>
                <a:lnTo>
                  <a:pt x="760" y="90"/>
                </a:lnTo>
                <a:lnTo>
                  <a:pt x="785" y="102"/>
                </a:lnTo>
                <a:lnTo>
                  <a:pt x="810" y="115"/>
                </a:lnTo>
                <a:lnTo>
                  <a:pt x="835" y="127"/>
                </a:lnTo>
                <a:lnTo>
                  <a:pt x="861" y="138"/>
                </a:lnTo>
                <a:lnTo>
                  <a:pt x="886" y="152"/>
                </a:lnTo>
                <a:lnTo>
                  <a:pt x="911" y="164"/>
                </a:lnTo>
                <a:lnTo>
                  <a:pt x="936" y="175"/>
                </a:lnTo>
                <a:lnTo>
                  <a:pt x="961" y="187"/>
                </a:lnTo>
                <a:lnTo>
                  <a:pt x="987" y="199"/>
                </a:lnTo>
                <a:lnTo>
                  <a:pt x="1003" y="205"/>
                </a:lnTo>
                <a:lnTo>
                  <a:pt x="1020" y="210"/>
                </a:lnTo>
                <a:lnTo>
                  <a:pt x="1046" y="220"/>
                </a:lnTo>
                <a:lnTo>
                  <a:pt x="1071" y="229"/>
                </a:lnTo>
                <a:lnTo>
                  <a:pt x="1079" y="234"/>
                </a:lnTo>
                <a:lnTo>
                  <a:pt x="1096" y="239"/>
                </a:lnTo>
                <a:lnTo>
                  <a:pt x="1121" y="247"/>
                </a:lnTo>
                <a:lnTo>
                  <a:pt x="1146" y="254"/>
                </a:lnTo>
                <a:lnTo>
                  <a:pt x="1172" y="260"/>
                </a:lnTo>
                <a:lnTo>
                  <a:pt x="1197" y="265"/>
                </a:lnTo>
                <a:lnTo>
                  <a:pt x="1222" y="269"/>
                </a:lnTo>
                <a:lnTo>
                  <a:pt x="1247" y="272"/>
                </a:lnTo>
                <a:lnTo>
                  <a:pt x="1272" y="274"/>
                </a:lnTo>
                <a:lnTo>
                  <a:pt x="1289" y="275"/>
                </a:lnTo>
                <a:lnTo>
                  <a:pt x="1306" y="275"/>
                </a:lnTo>
                <a:lnTo>
                  <a:pt x="1331" y="275"/>
                </a:lnTo>
                <a:lnTo>
                  <a:pt x="1357" y="274"/>
                </a:lnTo>
                <a:lnTo>
                  <a:pt x="1382" y="272"/>
                </a:lnTo>
                <a:lnTo>
                  <a:pt x="1407" y="269"/>
                </a:lnTo>
                <a:lnTo>
                  <a:pt x="1432" y="264"/>
                </a:lnTo>
                <a:lnTo>
                  <a:pt x="1457" y="259"/>
                </a:lnTo>
                <a:lnTo>
                  <a:pt x="1483" y="252"/>
                </a:lnTo>
                <a:lnTo>
                  <a:pt x="1508" y="244"/>
                </a:lnTo>
                <a:lnTo>
                  <a:pt x="1533" y="235"/>
                </a:lnTo>
                <a:lnTo>
                  <a:pt x="1558" y="227"/>
                </a:lnTo>
                <a:lnTo>
                  <a:pt x="1584" y="217"/>
                </a:lnTo>
                <a:lnTo>
                  <a:pt x="1600" y="212"/>
                </a:lnTo>
                <a:lnTo>
                  <a:pt x="1617" y="207"/>
                </a:lnTo>
                <a:lnTo>
                  <a:pt x="1642" y="195"/>
                </a:lnTo>
                <a:lnTo>
                  <a:pt x="1668" y="184"/>
                </a:lnTo>
                <a:lnTo>
                  <a:pt x="1693" y="172"/>
                </a:lnTo>
                <a:lnTo>
                  <a:pt x="1718" y="160"/>
                </a:lnTo>
                <a:lnTo>
                  <a:pt x="1743" y="148"/>
                </a:lnTo>
                <a:lnTo>
                  <a:pt x="1768" y="135"/>
                </a:lnTo>
                <a:lnTo>
                  <a:pt x="1794" y="123"/>
                </a:lnTo>
                <a:lnTo>
                  <a:pt x="1819" y="110"/>
                </a:lnTo>
                <a:lnTo>
                  <a:pt x="1844" y="98"/>
                </a:lnTo>
                <a:lnTo>
                  <a:pt x="1869" y="87"/>
                </a:lnTo>
                <a:lnTo>
                  <a:pt x="1886" y="82"/>
                </a:lnTo>
                <a:lnTo>
                  <a:pt x="1903" y="77"/>
                </a:lnTo>
                <a:lnTo>
                  <a:pt x="1920" y="70"/>
                </a:lnTo>
                <a:lnTo>
                  <a:pt x="1928" y="65"/>
                </a:lnTo>
                <a:lnTo>
                  <a:pt x="1953" y="55"/>
                </a:lnTo>
                <a:lnTo>
                  <a:pt x="1979" y="45"/>
                </a:lnTo>
                <a:lnTo>
                  <a:pt x="2004" y="37"/>
                </a:lnTo>
                <a:lnTo>
                  <a:pt x="2029" y="28"/>
                </a:lnTo>
                <a:lnTo>
                  <a:pt x="2054" y="22"/>
                </a:lnTo>
                <a:lnTo>
                  <a:pt x="2079" y="15"/>
                </a:lnTo>
                <a:lnTo>
                  <a:pt x="2105" y="10"/>
                </a:lnTo>
                <a:lnTo>
                  <a:pt x="2130" y="7"/>
                </a:lnTo>
                <a:lnTo>
                  <a:pt x="2155" y="3"/>
                </a:lnTo>
                <a:lnTo>
                  <a:pt x="2180" y="2"/>
                </a:lnTo>
                <a:lnTo>
                  <a:pt x="2197" y="0"/>
                </a:lnTo>
                <a:lnTo>
                  <a:pt x="2214" y="0"/>
                </a:lnTo>
                <a:lnTo>
                  <a:pt x="2239" y="0"/>
                </a:lnTo>
                <a:lnTo>
                  <a:pt x="2264" y="2"/>
                </a:lnTo>
                <a:lnTo>
                  <a:pt x="2290" y="5"/>
                </a:lnTo>
                <a:lnTo>
                  <a:pt x="2315" y="8"/>
                </a:lnTo>
                <a:lnTo>
                  <a:pt x="2340" y="13"/>
                </a:lnTo>
                <a:lnTo>
                  <a:pt x="2365" y="18"/>
                </a:lnTo>
                <a:lnTo>
                  <a:pt x="2391" y="25"/>
                </a:lnTo>
                <a:lnTo>
                  <a:pt x="2416" y="32"/>
                </a:lnTo>
                <a:lnTo>
                  <a:pt x="2441" y="40"/>
                </a:lnTo>
                <a:lnTo>
                  <a:pt x="2466" y="50"/>
                </a:lnTo>
                <a:lnTo>
                  <a:pt x="2483" y="55"/>
                </a:lnTo>
                <a:lnTo>
                  <a:pt x="2500" y="60"/>
                </a:lnTo>
                <a:lnTo>
                  <a:pt x="2525" y="70"/>
                </a:lnTo>
                <a:lnTo>
                  <a:pt x="2522" y="395"/>
                </a:lnTo>
              </a:path>
            </a:pathLst>
          </a:custGeom>
          <a:pattFill prst="smConfetti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34" name="Arc 10"/>
          <p:cNvSpPr>
            <a:spLocks/>
          </p:cNvSpPr>
          <p:nvPr/>
        </p:nvSpPr>
        <p:spPr bwMode="auto">
          <a:xfrm rot="10140000">
            <a:off x="4738688" y="3873500"/>
            <a:ext cx="642937" cy="2254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 rot="10800000" flipH="1">
            <a:off x="5395913" y="3529013"/>
            <a:ext cx="152400" cy="84137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081713" y="2922588"/>
            <a:ext cx="15986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Flat bed, Fr = 1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5695950" y="4757738"/>
            <a:ext cx="22971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Standing waves, Fr &gt; 1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916613" y="6469063"/>
            <a:ext cx="192405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/>
              <a:t>Antidunes, Fr &gt;&gt; 1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6105525" y="5145088"/>
            <a:ext cx="19812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1400"/>
              <a:t>incipient breaking and moving upstream</a:t>
            </a: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7697788" y="5429250"/>
            <a:ext cx="277812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87325" y="3573463"/>
            <a:ext cx="429895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Standing waves in phase with water waves</a:t>
            </a:r>
          </a:p>
        </p:txBody>
      </p:sp>
      <p:sp>
        <p:nvSpPr>
          <p:cNvPr id="26650" name="Freeform 26"/>
          <p:cNvSpPr>
            <a:spLocks/>
          </p:cNvSpPr>
          <p:nvPr/>
        </p:nvSpPr>
        <p:spPr bwMode="auto">
          <a:xfrm>
            <a:off x="4792663" y="5395913"/>
            <a:ext cx="485775" cy="292100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0" y="139"/>
              </a:cxn>
              <a:cxn ang="0">
                <a:pos x="18" y="157"/>
              </a:cxn>
              <a:cxn ang="0">
                <a:pos x="35" y="165"/>
              </a:cxn>
              <a:cxn ang="0">
                <a:pos x="52" y="174"/>
              </a:cxn>
              <a:cxn ang="0">
                <a:pos x="70" y="183"/>
              </a:cxn>
              <a:cxn ang="0">
                <a:pos x="87" y="174"/>
              </a:cxn>
              <a:cxn ang="0">
                <a:pos x="105" y="165"/>
              </a:cxn>
              <a:cxn ang="0">
                <a:pos x="113" y="148"/>
              </a:cxn>
              <a:cxn ang="0">
                <a:pos x="122" y="131"/>
              </a:cxn>
              <a:cxn ang="0">
                <a:pos x="122" y="113"/>
              </a:cxn>
              <a:cxn ang="0">
                <a:pos x="105" y="105"/>
              </a:cxn>
              <a:cxn ang="0">
                <a:pos x="87" y="96"/>
              </a:cxn>
              <a:cxn ang="0">
                <a:pos x="70" y="87"/>
              </a:cxn>
              <a:cxn ang="0">
                <a:pos x="52" y="87"/>
              </a:cxn>
              <a:cxn ang="0">
                <a:pos x="44" y="105"/>
              </a:cxn>
              <a:cxn ang="0">
                <a:pos x="44" y="122"/>
              </a:cxn>
              <a:cxn ang="0">
                <a:pos x="61" y="122"/>
              </a:cxn>
              <a:cxn ang="0">
                <a:pos x="79" y="131"/>
              </a:cxn>
              <a:cxn ang="0">
                <a:pos x="96" y="139"/>
              </a:cxn>
              <a:cxn ang="0">
                <a:pos x="122" y="139"/>
              </a:cxn>
              <a:cxn ang="0">
                <a:pos x="139" y="131"/>
              </a:cxn>
              <a:cxn ang="0">
                <a:pos x="157" y="131"/>
              </a:cxn>
              <a:cxn ang="0">
                <a:pos x="166" y="113"/>
              </a:cxn>
              <a:cxn ang="0">
                <a:pos x="192" y="113"/>
              </a:cxn>
              <a:cxn ang="0">
                <a:pos x="209" y="105"/>
              </a:cxn>
              <a:cxn ang="0">
                <a:pos x="226" y="96"/>
              </a:cxn>
              <a:cxn ang="0">
                <a:pos x="235" y="78"/>
              </a:cxn>
              <a:cxn ang="0">
                <a:pos x="244" y="61"/>
              </a:cxn>
              <a:cxn ang="0">
                <a:pos x="252" y="44"/>
              </a:cxn>
              <a:cxn ang="0">
                <a:pos x="235" y="35"/>
              </a:cxn>
              <a:cxn ang="0">
                <a:pos x="226" y="18"/>
              </a:cxn>
              <a:cxn ang="0">
                <a:pos x="209" y="18"/>
              </a:cxn>
              <a:cxn ang="0">
                <a:pos x="192" y="9"/>
              </a:cxn>
              <a:cxn ang="0">
                <a:pos x="174" y="9"/>
              </a:cxn>
              <a:cxn ang="0">
                <a:pos x="157" y="9"/>
              </a:cxn>
              <a:cxn ang="0">
                <a:pos x="157" y="26"/>
              </a:cxn>
              <a:cxn ang="0">
                <a:pos x="139" y="52"/>
              </a:cxn>
              <a:cxn ang="0">
                <a:pos x="139" y="70"/>
              </a:cxn>
              <a:cxn ang="0">
                <a:pos x="157" y="87"/>
              </a:cxn>
              <a:cxn ang="0">
                <a:pos x="174" y="96"/>
              </a:cxn>
              <a:cxn ang="0">
                <a:pos x="192" y="105"/>
              </a:cxn>
              <a:cxn ang="0">
                <a:pos x="209" y="105"/>
              </a:cxn>
              <a:cxn ang="0">
                <a:pos x="226" y="105"/>
              </a:cxn>
              <a:cxn ang="0">
                <a:pos x="244" y="105"/>
              </a:cxn>
              <a:cxn ang="0">
                <a:pos x="261" y="96"/>
              </a:cxn>
              <a:cxn ang="0">
                <a:pos x="279" y="96"/>
              </a:cxn>
              <a:cxn ang="0">
                <a:pos x="296" y="87"/>
              </a:cxn>
              <a:cxn ang="0">
                <a:pos x="305" y="70"/>
              </a:cxn>
              <a:cxn ang="0">
                <a:pos x="305" y="52"/>
              </a:cxn>
              <a:cxn ang="0">
                <a:pos x="305" y="35"/>
              </a:cxn>
              <a:cxn ang="0">
                <a:pos x="287" y="18"/>
              </a:cxn>
              <a:cxn ang="0">
                <a:pos x="270" y="9"/>
              </a:cxn>
              <a:cxn ang="0">
                <a:pos x="252" y="0"/>
              </a:cxn>
              <a:cxn ang="0">
                <a:pos x="235" y="0"/>
              </a:cxn>
              <a:cxn ang="0">
                <a:pos x="218" y="9"/>
              </a:cxn>
              <a:cxn ang="0">
                <a:pos x="200" y="18"/>
              </a:cxn>
              <a:cxn ang="0">
                <a:pos x="200" y="35"/>
              </a:cxn>
              <a:cxn ang="0">
                <a:pos x="192" y="61"/>
              </a:cxn>
              <a:cxn ang="0">
                <a:pos x="218" y="70"/>
              </a:cxn>
              <a:cxn ang="0">
                <a:pos x="235" y="70"/>
              </a:cxn>
              <a:cxn ang="0">
                <a:pos x="252" y="70"/>
              </a:cxn>
              <a:cxn ang="0">
                <a:pos x="270" y="61"/>
              </a:cxn>
            </a:cxnLst>
            <a:rect l="0" t="0" r="r" b="b"/>
            <a:pathLst>
              <a:path w="306" h="184">
                <a:moveTo>
                  <a:pt x="0" y="113"/>
                </a:moveTo>
                <a:lnTo>
                  <a:pt x="0" y="139"/>
                </a:lnTo>
                <a:lnTo>
                  <a:pt x="18" y="157"/>
                </a:lnTo>
                <a:lnTo>
                  <a:pt x="35" y="165"/>
                </a:lnTo>
                <a:lnTo>
                  <a:pt x="52" y="174"/>
                </a:lnTo>
                <a:lnTo>
                  <a:pt x="70" y="183"/>
                </a:lnTo>
                <a:lnTo>
                  <a:pt x="87" y="174"/>
                </a:lnTo>
                <a:lnTo>
                  <a:pt x="105" y="165"/>
                </a:lnTo>
                <a:lnTo>
                  <a:pt x="113" y="148"/>
                </a:lnTo>
                <a:lnTo>
                  <a:pt x="122" y="131"/>
                </a:lnTo>
                <a:lnTo>
                  <a:pt x="122" y="113"/>
                </a:lnTo>
                <a:lnTo>
                  <a:pt x="105" y="105"/>
                </a:lnTo>
                <a:lnTo>
                  <a:pt x="87" y="96"/>
                </a:lnTo>
                <a:lnTo>
                  <a:pt x="70" y="87"/>
                </a:lnTo>
                <a:lnTo>
                  <a:pt x="52" y="87"/>
                </a:lnTo>
                <a:lnTo>
                  <a:pt x="44" y="105"/>
                </a:lnTo>
                <a:lnTo>
                  <a:pt x="44" y="122"/>
                </a:lnTo>
                <a:lnTo>
                  <a:pt x="61" y="122"/>
                </a:lnTo>
                <a:lnTo>
                  <a:pt x="79" y="131"/>
                </a:lnTo>
                <a:lnTo>
                  <a:pt x="96" y="139"/>
                </a:lnTo>
                <a:lnTo>
                  <a:pt x="122" y="139"/>
                </a:lnTo>
                <a:lnTo>
                  <a:pt x="139" y="131"/>
                </a:lnTo>
                <a:lnTo>
                  <a:pt x="157" y="131"/>
                </a:lnTo>
                <a:lnTo>
                  <a:pt x="166" y="113"/>
                </a:lnTo>
                <a:lnTo>
                  <a:pt x="192" y="113"/>
                </a:lnTo>
                <a:lnTo>
                  <a:pt x="209" y="105"/>
                </a:lnTo>
                <a:lnTo>
                  <a:pt x="226" y="96"/>
                </a:lnTo>
                <a:lnTo>
                  <a:pt x="235" y="78"/>
                </a:lnTo>
                <a:lnTo>
                  <a:pt x="244" y="61"/>
                </a:lnTo>
                <a:lnTo>
                  <a:pt x="252" y="44"/>
                </a:lnTo>
                <a:lnTo>
                  <a:pt x="235" y="35"/>
                </a:lnTo>
                <a:lnTo>
                  <a:pt x="226" y="18"/>
                </a:lnTo>
                <a:lnTo>
                  <a:pt x="209" y="18"/>
                </a:lnTo>
                <a:lnTo>
                  <a:pt x="192" y="9"/>
                </a:lnTo>
                <a:lnTo>
                  <a:pt x="174" y="9"/>
                </a:lnTo>
                <a:lnTo>
                  <a:pt x="157" y="9"/>
                </a:lnTo>
                <a:lnTo>
                  <a:pt x="157" y="26"/>
                </a:lnTo>
                <a:lnTo>
                  <a:pt x="139" y="52"/>
                </a:lnTo>
                <a:lnTo>
                  <a:pt x="139" y="70"/>
                </a:lnTo>
                <a:lnTo>
                  <a:pt x="157" y="87"/>
                </a:lnTo>
                <a:lnTo>
                  <a:pt x="174" y="96"/>
                </a:lnTo>
                <a:lnTo>
                  <a:pt x="192" y="105"/>
                </a:lnTo>
                <a:lnTo>
                  <a:pt x="209" y="105"/>
                </a:lnTo>
                <a:lnTo>
                  <a:pt x="226" y="105"/>
                </a:lnTo>
                <a:lnTo>
                  <a:pt x="244" y="105"/>
                </a:lnTo>
                <a:lnTo>
                  <a:pt x="261" y="96"/>
                </a:lnTo>
                <a:lnTo>
                  <a:pt x="279" y="96"/>
                </a:lnTo>
                <a:lnTo>
                  <a:pt x="296" y="87"/>
                </a:lnTo>
                <a:lnTo>
                  <a:pt x="305" y="70"/>
                </a:lnTo>
                <a:lnTo>
                  <a:pt x="305" y="52"/>
                </a:lnTo>
                <a:lnTo>
                  <a:pt x="305" y="35"/>
                </a:lnTo>
                <a:lnTo>
                  <a:pt x="287" y="18"/>
                </a:lnTo>
                <a:lnTo>
                  <a:pt x="270" y="9"/>
                </a:lnTo>
                <a:lnTo>
                  <a:pt x="252" y="0"/>
                </a:lnTo>
                <a:lnTo>
                  <a:pt x="235" y="0"/>
                </a:lnTo>
                <a:lnTo>
                  <a:pt x="218" y="9"/>
                </a:lnTo>
                <a:lnTo>
                  <a:pt x="200" y="18"/>
                </a:lnTo>
                <a:lnTo>
                  <a:pt x="200" y="35"/>
                </a:lnTo>
                <a:lnTo>
                  <a:pt x="192" y="61"/>
                </a:lnTo>
                <a:lnTo>
                  <a:pt x="218" y="70"/>
                </a:lnTo>
                <a:lnTo>
                  <a:pt x="235" y="70"/>
                </a:lnTo>
                <a:lnTo>
                  <a:pt x="252" y="70"/>
                </a:lnTo>
                <a:lnTo>
                  <a:pt x="270" y="6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7761288" y="5354638"/>
            <a:ext cx="485775" cy="292100"/>
          </a:xfrm>
          <a:custGeom>
            <a:avLst/>
            <a:gdLst/>
            <a:ahLst/>
            <a:cxnLst>
              <a:cxn ang="0">
                <a:pos x="0" y="113"/>
              </a:cxn>
              <a:cxn ang="0">
                <a:pos x="0" y="139"/>
              </a:cxn>
              <a:cxn ang="0">
                <a:pos x="18" y="157"/>
              </a:cxn>
              <a:cxn ang="0">
                <a:pos x="35" y="165"/>
              </a:cxn>
              <a:cxn ang="0">
                <a:pos x="52" y="174"/>
              </a:cxn>
              <a:cxn ang="0">
                <a:pos x="70" y="183"/>
              </a:cxn>
              <a:cxn ang="0">
                <a:pos x="87" y="174"/>
              </a:cxn>
              <a:cxn ang="0">
                <a:pos x="105" y="165"/>
              </a:cxn>
              <a:cxn ang="0">
                <a:pos x="113" y="148"/>
              </a:cxn>
              <a:cxn ang="0">
                <a:pos x="122" y="131"/>
              </a:cxn>
              <a:cxn ang="0">
                <a:pos x="122" y="113"/>
              </a:cxn>
              <a:cxn ang="0">
                <a:pos x="105" y="105"/>
              </a:cxn>
              <a:cxn ang="0">
                <a:pos x="87" y="96"/>
              </a:cxn>
              <a:cxn ang="0">
                <a:pos x="70" y="87"/>
              </a:cxn>
              <a:cxn ang="0">
                <a:pos x="52" y="87"/>
              </a:cxn>
              <a:cxn ang="0">
                <a:pos x="44" y="105"/>
              </a:cxn>
              <a:cxn ang="0">
                <a:pos x="44" y="122"/>
              </a:cxn>
              <a:cxn ang="0">
                <a:pos x="61" y="122"/>
              </a:cxn>
              <a:cxn ang="0">
                <a:pos x="79" y="131"/>
              </a:cxn>
              <a:cxn ang="0">
                <a:pos x="96" y="139"/>
              </a:cxn>
              <a:cxn ang="0">
                <a:pos x="122" y="139"/>
              </a:cxn>
              <a:cxn ang="0">
                <a:pos x="139" y="131"/>
              </a:cxn>
              <a:cxn ang="0">
                <a:pos x="157" y="131"/>
              </a:cxn>
              <a:cxn ang="0">
                <a:pos x="166" y="113"/>
              </a:cxn>
              <a:cxn ang="0">
                <a:pos x="192" y="113"/>
              </a:cxn>
              <a:cxn ang="0">
                <a:pos x="209" y="105"/>
              </a:cxn>
              <a:cxn ang="0">
                <a:pos x="226" y="96"/>
              </a:cxn>
              <a:cxn ang="0">
                <a:pos x="235" y="78"/>
              </a:cxn>
              <a:cxn ang="0">
                <a:pos x="244" y="61"/>
              </a:cxn>
              <a:cxn ang="0">
                <a:pos x="252" y="44"/>
              </a:cxn>
              <a:cxn ang="0">
                <a:pos x="235" y="35"/>
              </a:cxn>
              <a:cxn ang="0">
                <a:pos x="226" y="18"/>
              </a:cxn>
              <a:cxn ang="0">
                <a:pos x="209" y="18"/>
              </a:cxn>
              <a:cxn ang="0">
                <a:pos x="192" y="9"/>
              </a:cxn>
              <a:cxn ang="0">
                <a:pos x="174" y="9"/>
              </a:cxn>
              <a:cxn ang="0">
                <a:pos x="157" y="9"/>
              </a:cxn>
              <a:cxn ang="0">
                <a:pos x="157" y="26"/>
              </a:cxn>
              <a:cxn ang="0">
                <a:pos x="139" y="52"/>
              </a:cxn>
              <a:cxn ang="0">
                <a:pos x="139" y="70"/>
              </a:cxn>
              <a:cxn ang="0">
                <a:pos x="157" y="87"/>
              </a:cxn>
              <a:cxn ang="0">
                <a:pos x="174" y="96"/>
              </a:cxn>
              <a:cxn ang="0">
                <a:pos x="192" y="105"/>
              </a:cxn>
              <a:cxn ang="0">
                <a:pos x="209" y="105"/>
              </a:cxn>
              <a:cxn ang="0">
                <a:pos x="226" y="105"/>
              </a:cxn>
              <a:cxn ang="0">
                <a:pos x="244" y="105"/>
              </a:cxn>
              <a:cxn ang="0">
                <a:pos x="261" y="96"/>
              </a:cxn>
              <a:cxn ang="0">
                <a:pos x="279" y="96"/>
              </a:cxn>
              <a:cxn ang="0">
                <a:pos x="296" y="87"/>
              </a:cxn>
              <a:cxn ang="0">
                <a:pos x="305" y="70"/>
              </a:cxn>
              <a:cxn ang="0">
                <a:pos x="305" y="52"/>
              </a:cxn>
              <a:cxn ang="0">
                <a:pos x="305" y="35"/>
              </a:cxn>
              <a:cxn ang="0">
                <a:pos x="287" y="18"/>
              </a:cxn>
              <a:cxn ang="0">
                <a:pos x="270" y="9"/>
              </a:cxn>
              <a:cxn ang="0">
                <a:pos x="252" y="0"/>
              </a:cxn>
              <a:cxn ang="0">
                <a:pos x="235" y="0"/>
              </a:cxn>
              <a:cxn ang="0">
                <a:pos x="218" y="9"/>
              </a:cxn>
              <a:cxn ang="0">
                <a:pos x="200" y="18"/>
              </a:cxn>
              <a:cxn ang="0">
                <a:pos x="200" y="35"/>
              </a:cxn>
              <a:cxn ang="0">
                <a:pos x="192" y="61"/>
              </a:cxn>
              <a:cxn ang="0">
                <a:pos x="218" y="70"/>
              </a:cxn>
              <a:cxn ang="0">
                <a:pos x="235" y="70"/>
              </a:cxn>
              <a:cxn ang="0">
                <a:pos x="252" y="70"/>
              </a:cxn>
              <a:cxn ang="0">
                <a:pos x="270" y="61"/>
              </a:cxn>
            </a:cxnLst>
            <a:rect l="0" t="0" r="r" b="b"/>
            <a:pathLst>
              <a:path w="306" h="184">
                <a:moveTo>
                  <a:pt x="0" y="113"/>
                </a:moveTo>
                <a:lnTo>
                  <a:pt x="0" y="139"/>
                </a:lnTo>
                <a:lnTo>
                  <a:pt x="18" y="157"/>
                </a:lnTo>
                <a:lnTo>
                  <a:pt x="35" y="165"/>
                </a:lnTo>
                <a:lnTo>
                  <a:pt x="52" y="174"/>
                </a:lnTo>
                <a:lnTo>
                  <a:pt x="70" y="183"/>
                </a:lnTo>
                <a:lnTo>
                  <a:pt x="87" y="174"/>
                </a:lnTo>
                <a:lnTo>
                  <a:pt x="105" y="165"/>
                </a:lnTo>
                <a:lnTo>
                  <a:pt x="113" y="148"/>
                </a:lnTo>
                <a:lnTo>
                  <a:pt x="122" y="131"/>
                </a:lnTo>
                <a:lnTo>
                  <a:pt x="122" y="113"/>
                </a:lnTo>
                <a:lnTo>
                  <a:pt x="105" y="105"/>
                </a:lnTo>
                <a:lnTo>
                  <a:pt x="87" y="96"/>
                </a:lnTo>
                <a:lnTo>
                  <a:pt x="70" y="87"/>
                </a:lnTo>
                <a:lnTo>
                  <a:pt x="52" y="87"/>
                </a:lnTo>
                <a:lnTo>
                  <a:pt x="44" y="105"/>
                </a:lnTo>
                <a:lnTo>
                  <a:pt x="44" y="122"/>
                </a:lnTo>
                <a:lnTo>
                  <a:pt x="61" y="122"/>
                </a:lnTo>
                <a:lnTo>
                  <a:pt x="79" y="131"/>
                </a:lnTo>
                <a:lnTo>
                  <a:pt x="96" y="139"/>
                </a:lnTo>
                <a:lnTo>
                  <a:pt x="122" y="139"/>
                </a:lnTo>
                <a:lnTo>
                  <a:pt x="139" y="131"/>
                </a:lnTo>
                <a:lnTo>
                  <a:pt x="157" y="131"/>
                </a:lnTo>
                <a:lnTo>
                  <a:pt x="166" y="113"/>
                </a:lnTo>
                <a:lnTo>
                  <a:pt x="192" y="113"/>
                </a:lnTo>
                <a:lnTo>
                  <a:pt x="209" y="105"/>
                </a:lnTo>
                <a:lnTo>
                  <a:pt x="226" y="96"/>
                </a:lnTo>
                <a:lnTo>
                  <a:pt x="235" y="78"/>
                </a:lnTo>
                <a:lnTo>
                  <a:pt x="244" y="61"/>
                </a:lnTo>
                <a:lnTo>
                  <a:pt x="252" y="44"/>
                </a:lnTo>
                <a:lnTo>
                  <a:pt x="235" y="35"/>
                </a:lnTo>
                <a:lnTo>
                  <a:pt x="226" y="18"/>
                </a:lnTo>
                <a:lnTo>
                  <a:pt x="209" y="18"/>
                </a:lnTo>
                <a:lnTo>
                  <a:pt x="192" y="9"/>
                </a:lnTo>
                <a:lnTo>
                  <a:pt x="174" y="9"/>
                </a:lnTo>
                <a:lnTo>
                  <a:pt x="157" y="9"/>
                </a:lnTo>
                <a:lnTo>
                  <a:pt x="157" y="26"/>
                </a:lnTo>
                <a:lnTo>
                  <a:pt x="139" y="52"/>
                </a:lnTo>
                <a:lnTo>
                  <a:pt x="139" y="70"/>
                </a:lnTo>
                <a:lnTo>
                  <a:pt x="157" y="87"/>
                </a:lnTo>
                <a:lnTo>
                  <a:pt x="174" y="96"/>
                </a:lnTo>
                <a:lnTo>
                  <a:pt x="192" y="105"/>
                </a:lnTo>
                <a:lnTo>
                  <a:pt x="209" y="105"/>
                </a:lnTo>
                <a:lnTo>
                  <a:pt x="226" y="105"/>
                </a:lnTo>
                <a:lnTo>
                  <a:pt x="244" y="105"/>
                </a:lnTo>
                <a:lnTo>
                  <a:pt x="261" y="96"/>
                </a:lnTo>
                <a:lnTo>
                  <a:pt x="279" y="96"/>
                </a:lnTo>
                <a:lnTo>
                  <a:pt x="296" y="87"/>
                </a:lnTo>
                <a:lnTo>
                  <a:pt x="305" y="70"/>
                </a:lnTo>
                <a:lnTo>
                  <a:pt x="305" y="52"/>
                </a:lnTo>
                <a:lnTo>
                  <a:pt x="305" y="35"/>
                </a:lnTo>
                <a:lnTo>
                  <a:pt x="287" y="18"/>
                </a:lnTo>
                <a:lnTo>
                  <a:pt x="270" y="9"/>
                </a:lnTo>
                <a:lnTo>
                  <a:pt x="252" y="0"/>
                </a:lnTo>
                <a:lnTo>
                  <a:pt x="235" y="0"/>
                </a:lnTo>
                <a:lnTo>
                  <a:pt x="218" y="9"/>
                </a:lnTo>
                <a:lnTo>
                  <a:pt x="200" y="18"/>
                </a:lnTo>
                <a:lnTo>
                  <a:pt x="200" y="35"/>
                </a:lnTo>
                <a:lnTo>
                  <a:pt x="192" y="61"/>
                </a:lnTo>
                <a:lnTo>
                  <a:pt x="218" y="70"/>
                </a:lnTo>
                <a:lnTo>
                  <a:pt x="235" y="70"/>
                </a:lnTo>
                <a:lnTo>
                  <a:pt x="252" y="70"/>
                </a:lnTo>
                <a:lnTo>
                  <a:pt x="270" y="6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271463" y="5141913"/>
            <a:ext cx="3573462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Sand waves move upstream</a:t>
            </a:r>
          </a:p>
          <a:p>
            <a:r>
              <a:rPr lang="en-US" sz="2400"/>
              <a:t>wavelength is </a:t>
            </a:r>
          </a:p>
        </p:txBody>
      </p:sp>
      <p:graphicFrame>
        <p:nvGraphicFramePr>
          <p:cNvPr id="26653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9838" y="5659438"/>
          <a:ext cx="719137" cy="869950"/>
        </p:xfrm>
        <a:graphic>
          <a:graphicData uri="http://schemas.openxmlformats.org/presentationml/2006/ole">
            <p:oleObj spid="_x0000_s26653" name="Equation" r:id="rId3" imgW="736560" imgH="888840" progId="Equation.3">
              <p:embed/>
            </p:oleObj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419600" y="1800225"/>
            <a:ext cx="385763" cy="5057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8755063" y="1809750"/>
            <a:ext cx="388937" cy="48450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12700" y="3338513"/>
            <a:ext cx="95916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12700" y="5092700"/>
            <a:ext cx="95916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33350" y="1804988"/>
            <a:ext cx="4572000" cy="154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Dunes are eroded at Froude number close to 1</a:t>
            </a:r>
          </a:p>
          <a:p>
            <a:r>
              <a:rPr lang="en-US" sz="2400"/>
              <a:t>Note reduction in friction factor or Manning n!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River Channels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Alluvial soils</a:t>
            </a:r>
          </a:p>
          <a:p>
            <a:pPr lvl="1">
              <a:lnSpc>
                <a:spcPct val="90000"/>
              </a:lnSpc>
            </a:pPr>
            <a:r>
              <a:rPr lang="en-US"/>
              <a:t>river can form its own bed</a:t>
            </a:r>
          </a:p>
          <a:p>
            <a:pPr lvl="1">
              <a:lnSpc>
                <a:spcPct val="90000"/>
              </a:lnSpc>
            </a:pPr>
            <a:r>
              <a:rPr lang="en-US"/>
              <a:t>river will meander in time and space</a:t>
            </a:r>
          </a:p>
          <a:p>
            <a:pPr lvl="1">
              <a:lnSpc>
                <a:spcPct val="90000"/>
              </a:lnSpc>
            </a:pPr>
            <a:r>
              <a:rPr lang="en-US"/>
              <a:t>steep slopes</a:t>
            </a:r>
          </a:p>
          <a:p>
            <a:pPr lvl="2">
              <a:lnSpc>
                <a:spcPct val="90000"/>
              </a:lnSpc>
            </a:pPr>
            <a:r>
              <a:rPr lang="en-US"/>
              <a:t>braided channel</a:t>
            </a:r>
          </a:p>
          <a:p>
            <a:pPr lvl="1">
              <a:lnSpc>
                <a:spcPct val="90000"/>
              </a:lnSpc>
            </a:pPr>
            <a:r>
              <a:rPr lang="en-US"/>
              <a:t>intermediate slopes</a:t>
            </a:r>
          </a:p>
          <a:p>
            <a:pPr lvl="2">
              <a:lnSpc>
                <a:spcPct val="90000"/>
              </a:lnSpc>
            </a:pPr>
            <a:r>
              <a:rPr lang="en-US"/>
              <a:t>riffle pool formation</a:t>
            </a:r>
          </a:p>
          <a:p>
            <a:pPr lvl="1">
              <a:lnSpc>
                <a:spcPct val="90000"/>
              </a:lnSpc>
            </a:pPr>
            <a:r>
              <a:rPr lang="en-US"/>
              <a:t>mild slopes</a:t>
            </a:r>
          </a:p>
          <a:p>
            <a:pPr lvl="2">
              <a:lnSpc>
                <a:spcPct val="90000"/>
              </a:lnSpc>
            </a:pPr>
            <a:r>
              <a:rPr lang="en-US"/>
              <a:t>meandering channel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3594100"/>
            <a:ext cx="4133850" cy="28670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0" name="Freeform 28"/>
          <p:cNvSpPr>
            <a:spLocks/>
          </p:cNvSpPr>
          <p:nvPr/>
        </p:nvSpPr>
        <p:spPr bwMode="auto">
          <a:xfrm>
            <a:off x="685800" y="2895600"/>
            <a:ext cx="7772400" cy="23622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0" y="1200"/>
              </a:cxn>
              <a:cxn ang="0">
                <a:pos x="2976" y="1488"/>
              </a:cxn>
              <a:cxn ang="0">
                <a:pos x="4896" y="1200"/>
              </a:cxn>
              <a:cxn ang="0">
                <a:pos x="4896" y="192"/>
              </a:cxn>
              <a:cxn ang="0">
                <a:pos x="3648" y="96"/>
              </a:cxn>
              <a:cxn ang="0">
                <a:pos x="2304" y="480"/>
              </a:cxn>
              <a:cxn ang="0">
                <a:pos x="1344" y="96"/>
              </a:cxn>
              <a:cxn ang="0">
                <a:pos x="384" y="0"/>
              </a:cxn>
              <a:cxn ang="0">
                <a:pos x="0" y="48"/>
              </a:cxn>
              <a:cxn ang="0">
                <a:pos x="0" y="432"/>
              </a:cxn>
            </a:cxnLst>
            <a:rect l="0" t="0" r="r" b="b"/>
            <a:pathLst>
              <a:path w="4896" h="1488">
                <a:moveTo>
                  <a:pt x="0" y="432"/>
                </a:moveTo>
                <a:lnTo>
                  <a:pt x="0" y="1200"/>
                </a:lnTo>
                <a:lnTo>
                  <a:pt x="2976" y="1488"/>
                </a:lnTo>
                <a:lnTo>
                  <a:pt x="4896" y="1200"/>
                </a:lnTo>
                <a:lnTo>
                  <a:pt x="4896" y="192"/>
                </a:lnTo>
                <a:lnTo>
                  <a:pt x="3648" y="96"/>
                </a:lnTo>
                <a:lnTo>
                  <a:pt x="2304" y="480"/>
                </a:lnTo>
                <a:lnTo>
                  <a:pt x="1344" y="96"/>
                </a:lnTo>
                <a:lnTo>
                  <a:pt x="384" y="0"/>
                </a:lnTo>
                <a:lnTo>
                  <a:pt x="0" y="48"/>
                </a:lnTo>
                <a:lnTo>
                  <a:pt x="0" y="432"/>
                </a:lnTo>
                <a:close/>
              </a:path>
            </a:pathLst>
          </a:custGeom>
          <a:solidFill>
            <a:schemeClr val="hlink"/>
          </a:solidFill>
          <a:ln w="12700" cap="flat" cmpd="sng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Meandering Channel</a:t>
            </a:r>
          </a:p>
        </p:txBody>
      </p:sp>
      <p:sp>
        <p:nvSpPr>
          <p:cNvPr id="28675" name="Freeform 3" descr="Small confetti"/>
          <p:cNvSpPr>
            <a:spLocks/>
          </p:cNvSpPr>
          <p:nvPr/>
        </p:nvSpPr>
        <p:spPr bwMode="auto">
          <a:xfrm>
            <a:off x="555625" y="2425700"/>
            <a:ext cx="8186738" cy="1627188"/>
          </a:xfrm>
          <a:custGeom>
            <a:avLst/>
            <a:gdLst/>
            <a:ahLst/>
            <a:cxnLst>
              <a:cxn ang="0">
                <a:pos x="0" y="765"/>
              </a:cxn>
              <a:cxn ang="0">
                <a:pos x="151" y="696"/>
              </a:cxn>
              <a:cxn ang="0">
                <a:pos x="236" y="664"/>
              </a:cxn>
              <a:cxn ang="0">
                <a:pos x="321" y="637"/>
              </a:cxn>
              <a:cxn ang="0">
                <a:pos x="423" y="605"/>
              </a:cxn>
              <a:cxn ang="0">
                <a:pos x="526" y="578"/>
              </a:cxn>
              <a:cxn ang="0">
                <a:pos x="628" y="557"/>
              </a:cxn>
              <a:cxn ang="0">
                <a:pos x="730" y="543"/>
              </a:cxn>
              <a:cxn ang="0">
                <a:pos x="832" y="537"/>
              </a:cxn>
              <a:cxn ang="0">
                <a:pos x="900" y="537"/>
              </a:cxn>
              <a:cxn ang="0">
                <a:pos x="1002" y="543"/>
              </a:cxn>
              <a:cxn ang="0">
                <a:pos x="1104" y="557"/>
              </a:cxn>
              <a:cxn ang="0">
                <a:pos x="1207" y="578"/>
              </a:cxn>
              <a:cxn ang="0">
                <a:pos x="1309" y="605"/>
              </a:cxn>
              <a:cxn ang="0">
                <a:pos x="1411" y="640"/>
              </a:cxn>
              <a:cxn ang="0">
                <a:pos x="1479" y="658"/>
              </a:cxn>
              <a:cxn ang="0">
                <a:pos x="1581" y="696"/>
              </a:cxn>
              <a:cxn ang="0">
                <a:pos x="1683" y="740"/>
              </a:cxn>
              <a:cxn ang="0">
                <a:pos x="1785" y="782"/>
              </a:cxn>
              <a:cxn ang="0">
                <a:pos x="1887" y="826"/>
              </a:cxn>
              <a:cxn ang="0">
                <a:pos x="1990" y="867"/>
              </a:cxn>
              <a:cxn ang="0">
                <a:pos x="2075" y="900"/>
              </a:cxn>
              <a:cxn ang="0">
                <a:pos x="2160" y="927"/>
              </a:cxn>
              <a:cxn ang="0">
                <a:pos x="2228" y="950"/>
              </a:cxn>
              <a:cxn ang="0">
                <a:pos x="2313" y="974"/>
              </a:cxn>
              <a:cxn ang="0">
                <a:pos x="2415" y="997"/>
              </a:cxn>
              <a:cxn ang="0">
                <a:pos x="2517" y="1012"/>
              </a:cxn>
              <a:cxn ang="0">
                <a:pos x="2619" y="1021"/>
              </a:cxn>
              <a:cxn ang="0">
                <a:pos x="2688" y="1024"/>
              </a:cxn>
              <a:cxn ang="0">
                <a:pos x="2790" y="1021"/>
              </a:cxn>
              <a:cxn ang="0">
                <a:pos x="2892" y="1012"/>
              </a:cxn>
              <a:cxn ang="0">
                <a:pos x="2994" y="994"/>
              </a:cxn>
              <a:cxn ang="0">
                <a:pos x="3096" y="968"/>
              </a:cxn>
              <a:cxn ang="0">
                <a:pos x="3198" y="938"/>
              </a:cxn>
              <a:cxn ang="0">
                <a:pos x="3283" y="912"/>
              </a:cxn>
              <a:cxn ang="0">
                <a:pos x="3369" y="882"/>
              </a:cxn>
              <a:cxn ang="0">
                <a:pos x="3471" y="841"/>
              </a:cxn>
              <a:cxn ang="0">
                <a:pos x="3573" y="800"/>
              </a:cxn>
              <a:cxn ang="0">
                <a:pos x="3675" y="755"/>
              </a:cxn>
              <a:cxn ang="0">
                <a:pos x="3777" y="711"/>
              </a:cxn>
              <a:cxn ang="0">
                <a:pos x="3862" y="681"/>
              </a:cxn>
              <a:cxn ang="0">
                <a:pos x="3930" y="661"/>
              </a:cxn>
              <a:cxn ang="0">
                <a:pos x="3998" y="634"/>
              </a:cxn>
              <a:cxn ang="0">
                <a:pos x="4101" y="602"/>
              </a:cxn>
              <a:cxn ang="0">
                <a:pos x="4203" y="575"/>
              </a:cxn>
              <a:cxn ang="0">
                <a:pos x="4305" y="554"/>
              </a:cxn>
              <a:cxn ang="0">
                <a:pos x="4407" y="543"/>
              </a:cxn>
              <a:cxn ang="0">
                <a:pos x="4492" y="537"/>
              </a:cxn>
              <a:cxn ang="0">
                <a:pos x="4577" y="537"/>
              </a:cxn>
              <a:cxn ang="0">
                <a:pos x="4679" y="546"/>
              </a:cxn>
              <a:cxn ang="0">
                <a:pos x="4781" y="560"/>
              </a:cxn>
              <a:cxn ang="0">
                <a:pos x="4884" y="581"/>
              </a:cxn>
              <a:cxn ang="0">
                <a:pos x="4986" y="608"/>
              </a:cxn>
              <a:cxn ang="0">
                <a:pos x="5071" y="634"/>
              </a:cxn>
              <a:cxn ang="0">
                <a:pos x="5156" y="661"/>
              </a:cxn>
            </a:cxnLst>
            <a:rect l="0" t="0" r="r" b="b"/>
            <a:pathLst>
              <a:path w="5157" h="1025">
                <a:moveTo>
                  <a:pt x="0" y="0"/>
                </a:moveTo>
                <a:lnTo>
                  <a:pt x="0" y="765"/>
                </a:lnTo>
                <a:lnTo>
                  <a:pt x="100" y="717"/>
                </a:lnTo>
                <a:lnTo>
                  <a:pt x="151" y="696"/>
                </a:lnTo>
                <a:lnTo>
                  <a:pt x="202" y="676"/>
                </a:lnTo>
                <a:lnTo>
                  <a:pt x="236" y="664"/>
                </a:lnTo>
                <a:lnTo>
                  <a:pt x="270" y="655"/>
                </a:lnTo>
                <a:lnTo>
                  <a:pt x="321" y="637"/>
                </a:lnTo>
                <a:lnTo>
                  <a:pt x="372" y="619"/>
                </a:lnTo>
                <a:lnTo>
                  <a:pt x="423" y="605"/>
                </a:lnTo>
                <a:lnTo>
                  <a:pt x="475" y="590"/>
                </a:lnTo>
                <a:lnTo>
                  <a:pt x="526" y="578"/>
                </a:lnTo>
                <a:lnTo>
                  <a:pt x="577" y="566"/>
                </a:lnTo>
                <a:lnTo>
                  <a:pt x="628" y="557"/>
                </a:lnTo>
                <a:lnTo>
                  <a:pt x="679" y="549"/>
                </a:lnTo>
                <a:lnTo>
                  <a:pt x="730" y="543"/>
                </a:lnTo>
                <a:lnTo>
                  <a:pt x="781" y="540"/>
                </a:lnTo>
                <a:lnTo>
                  <a:pt x="832" y="537"/>
                </a:lnTo>
                <a:lnTo>
                  <a:pt x="866" y="537"/>
                </a:lnTo>
                <a:lnTo>
                  <a:pt x="900" y="537"/>
                </a:lnTo>
                <a:lnTo>
                  <a:pt x="951" y="540"/>
                </a:lnTo>
                <a:lnTo>
                  <a:pt x="1002" y="543"/>
                </a:lnTo>
                <a:lnTo>
                  <a:pt x="1053" y="549"/>
                </a:lnTo>
                <a:lnTo>
                  <a:pt x="1104" y="557"/>
                </a:lnTo>
                <a:lnTo>
                  <a:pt x="1155" y="566"/>
                </a:lnTo>
                <a:lnTo>
                  <a:pt x="1207" y="578"/>
                </a:lnTo>
                <a:lnTo>
                  <a:pt x="1258" y="590"/>
                </a:lnTo>
                <a:lnTo>
                  <a:pt x="1309" y="605"/>
                </a:lnTo>
                <a:lnTo>
                  <a:pt x="1360" y="622"/>
                </a:lnTo>
                <a:lnTo>
                  <a:pt x="1411" y="640"/>
                </a:lnTo>
                <a:lnTo>
                  <a:pt x="1445" y="649"/>
                </a:lnTo>
                <a:lnTo>
                  <a:pt x="1479" y="658"/>
                </a:lnTo>
                <a:lnTo>
                  <a:pt x="1530" y="676"/>
                </a:lnTo>
                <a:lnTo>
                  <a:pt x="1581" y="696"/>
                </a:lnTo>
                <a:lnTo>
                  <a:pt x="1632" y="717"/>
                </a:lnTo>
                <a:lnTo>
                  <a:pt x="1683" y="740"/>
                </a:lnTo>
                <a:lnTo>
                  <a:pt x="1734" y="761"/>
                </a:lnTo>
                <a:lnTo>
                  <a:pt x="1785" y="782"/>
                </a:lnTo>
                <a:lnTo>
                  <a:pt x="1836" y="805"/>
                </a:lnTo>
                <a:lnTo>
                  <a:pt x="1887" y="826"/>
                </a:lnTo>
                <a:lnTo>
                  <a:pt x="1939" y="847"/>
                </a:lnTo>
                <a:lnTo>
                  <a:pt x="1990" y="867"/>
                </a:lnTo>
                <a:lnTo>
                  <a:pt x="2041" y="888"/>
                </a:lnTo>
                <a:lnTo>
                  <a:pt x="2075" y="900"/>
                </a:lnTo>
                <a:lnTo>
                  <a:pt x="2109" y="909"/>
                </a:lnTo>
                <a:lnTo>
                  <a:pt x="2160" y="927"/>
                </a:lnTo>
                <a:lnTo>
                  <a:pt x="2211" y="941"/>
                </a:lnTo>
                <a:lnTo>
                  <a:pt x="2228" y="950"/>
                </a:lnTo>
                <a:lnTo>
                  <a:pt x="2262" y="959"/>
                </a:lnTo>
                <a:lnTo>
                  <a:pt x="2313" y="974"/>
                </a:lnTo>
                <a:lnTo>
                  <a:pt x="2364" y="986"/>
                </a:lnTo>
                <a:lnTo>
                  <a:pt x="2415" y="997"/>
                </a:lnTo>
                <a:lnTo>
                  <a:pt x="2466" y="1006"/>
                </a:lnTo>
                <a:lnTo>
                  <a:pt x="2517" y="1012"/>
                </a:lnTo>
                <a:lnTo>
                  <a:pt x="2568" y="1018"/>
                </a:lnTo>
                <a:lnTo>
                  <a:pt x="2619" y="1021"/>
                </a:lnTo>
                <a:lnTo>
                  <a:pt x="2654" y="1024"/>
                </a:lnTo>
                <a:lnTo>
                  <a:pt x="2688" y="1024"/>
                </a:lnTo>
                <a:lnTo>
                  <a:pt x="2739" y="1024"/>
                </a:lnTo>
                <a:lnTo>
                  <a:pt x="2790" y="1021"/>
                </a:lnTo>
                <a:lnTo>
                  <a:pt x="2841" y="1018"/>
                </a:lnTo>
                <a:lnTo>
                  <a:pt x="2892" y="1012"/>
                </a:lnTo>
                <a:lnTo>
                  <a:pt x="2943" y="1003"/>
                </a:lnTo>
                <a:lnTo>
                  <a:pt x="2994" y="994"/>
                </a:lnTo>
                <a:lnTo>
                  <a:pt x="3045" y="983"/>
                </a:lnTo>
                <a:lnTo>
                  <a:pt x="3096" y="968"/>
                </a:lnTo>
                <a:lnTo>
                  <a:pt x="3147" y="953"/>
                </a:lnTo>
                <a:lnTo>
                  <a:pt x="3198" y="938"/>
                </a:lnTo>
                <a:lnTo>
                  <a:pt x="3249" y="921"/>
                </a:lnTo>
                <a:lnTo>
                  <a:pt x="3283" y="912"/>
                </a:lnTo>
                <a:lnTo>
                  <a:pt x="3317" y="903"/>
                </a:lnTo>
                <a:lnTo>
                  <a:pt x="3369" y="882"/>
                </a:lnTo>
                <a:lnTo>
                  <a:pt x="3420" y="862"/>
                </a:lnTo>
                <a:lnTo>
                  <a:pt x="3471" y="841"/>
                </a:lnTo>
                <a:lnTo>
                  <a:pt x="3522" y="820"/>
                </a:lnTo>
                <a:lnTo>
                  <a:pt x="3573" y="800"/>
                </a:lnTo>
                <a:lnTo>
                  <a:pt x="3624" y="776"/>
                </a:lnTo>
                <a:lnTo>
                  <a:pt x="3675" y="755"/>
                </a:lnTo>
                <a:lnTo>
                  <a:pt x="3726" y="732"/>
                </a:lnTo>
                <a:lnTo>
                  <a:pt x="3777" y="711"/>
                </a:lnTo>
                <a:lnTo>
                  <a:pt x="3828" y="690"/>
                </a:lnTo>
                <a:lnTo>
                  <a:pt x="3862" y="681"/>
                </a:lnTo>
                <a:lnTo>
                  <a:pt x="3896" y="673"/>
                </a:lnTo>
                <a:lnTo>
                  <a:pt x="3930" y="661"/>
                </a:lnTo>
                <a:lnTo>
                  <a:pt x="3947" y="652"/>
                </a:lnTo>
                <a:lnTo>
                  <a:pt x="3998" y="634"/>
                </a:lnTo>
                <a:lnTo>
                  <a:pt x="4049" y="616"/>
                </a:lnTo>
                <a:lnTo>
                  <a:pt x="4101" y="602"/>
                </a:lnTo>
                <a:lnTo>
                  <a:pt x="4152" y="587"/>
                </a:lnTo>
                <a:lnTo>
                  <a:pt x="4203" y="575"/>
                </a:lnTo>
                <a:lnTo>
                  <a:pt x="4254" y="563"/>
                </a:lnTo>
                <a:lnTo>
                  <a:pt x="4305" y="554"/>
                </a:lnTo>
                <a:lnTo>
                  <a:pt x="4356" y="549"/>
                </a:lnTo>
                <a:lnTo>
                  <a:pt x="4407" y="543"/>
                </a:lnTo>
                <a:lnTo>
                  <a:pt x="4458" y="540"/>
                </a:lnTo>
                <a:lnTo>
                  <a:pt x="4492" y="537"/>
                </a:lnTo>
                <a:lnTo>
                  <a:pt x="4526" y="537"/>
                </a:lnTo>
                <a:lnTo>
                  <a:pt x="4577" y="537"/>
                </a:lnTo>
                <a:lnTo>
                  <a:pt x="4628" y="540"/>
                </a:lnTo>
                <a:lnTo>
                  <a:pt x="4679" y="546"/>
                </a:lnTo>
                <a:lnTo>
                  <a:pt x="4730" y="551"/>
                </a:lnTo>
                <a:lnTo>
                  <a:pt x="4781" y="560"/>
                </a:lnTo>
                <a:lnTo>
                  <a:pt x="4833" y="569"/>
                </a:lnTo>
                <a:lnTo>
                  <a:pt x="4884" y="581"/>
                </a:lnTo>
                <a:lnTo>
                  <a:pt x="4935" y="593"/>
                </a:lnTo>
                <a:lnTo>
                  <a:pt x="4986" y="608"/>
                </a:lnTo>
                <a:lnTo>
                  <a:pt x="5037" y="625"/>
                </a:lnTo>
                <a:lnTo>
                  <a:pt x="5071" y="634"/>
                </a:lnTo>
                <a:lnTo>
                  <a:pt x="5105" y="643"/>
                </a:lnTo>
                <a:lnTo>
                  <a:pt x="5156" y="661"/>
                </a:lnTo>
                <a:lnTo>
                  <a:pt x="5156" y="6"/>
                </a:lnTo>
              </a:path>
            </a:pathLst>
          </a:custGeom>
          <a:pattFill prst="smConfetti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Freeform 4" descr="Small confetti"/>
          <p:cNvSpPr>
            <a:spLocks/>
          </p:cNvSpPr>
          <p:nvPr/>
        </p:nvSpPr>
        <p:spPr bwMode="auto">
          <a:xfrm>
            <a:off x="500063" y="4271963"/>
            <a:ext cx="8132762" cy="1104900"/>
          </a:xfrm>
          <a:custGeom>
            <a:avLst/>
            <a:gdLst/>
            <a:ahLst/>
            <a:cxnLst>
              <a:cxn ang="0">
                <a:pos x="6" y="200"/>
              </a:cxn>
              <a:cxn ang="0">
                <a:pos x="109" y="159"/>
              </a:cxn>
              <a:cxn ang="0">
                <a:pos x="194" y="126"/>
              </a:cxn>
              <a:cxn ang="0">
                <a:pos x="279" y="100"/>
              </a:cxn>
              <a:cxn ang="0">
                <a:pos x="382" y="68"/>
              </a:cxn>
              <a:cxn ang="0">
                <a:pos x="484" y="41"/>
              </a:cxn>
              <a:cxn ang="0">
                <a:pos x="586" y="21"/>
              </a:cxn>
              <a:cxn ang="0">
                <a:pos x="688" y="6"/>
              </a:cxn>
              <a:cxn ang="0">
                <a:pos x="791" y="0"/>
              </a:cxn>
              <a:cxn ang="0">
                <a:pos x="859" y="0"/>
              </a:cxn>
              <a:cxn ang="0">
                <a:pos x="961" y="6"/>
              </a:cxn>
              <a:cxn ang="0">
                <a:pos x="1064" y="21"/>
              </a:cxn>
              <a:cxn ang="0">
                <a:pos x="1166" y="41"/>
              </a:cxn>
              <a:cxn ang="0">
                <a:pos x="1268" y="68"/>
              </a:cxn>
              <a:cxn ang="0">
                <a:pos x="1371" y="103"/>
              </a:cxn>
              <a:cxn ang="0">
                <a:pos x="1439" y="120"/>
              </a:cxn>
              <a:cxn ang="0">
                <a:pos x="1541" y="159"/>
              </a:cxn>
              <a:cxn ang="0">
                <a:pos x="1643" y="203"/>
              </a:cxn>
              <a:cxn ang="0">
                <a:pos x="1746" y="244"/>
              </a:cxn>
              <a:cxn ang="0">
                <a:pos x="1848" y="288"/>
              </a:cxn>
              <a:cxn ang="0">
                <a:pos x="1950" y="329"/>
              </a:cxn>
              <a:cxn ang="0">
                <a:pos x="2036" y="361"/>
              </a:cxn>
              <a:cxn ang="0">
                <a:pos x="2121" y="387"/>
              </a:cxn>
              <a:cxn ang="0">
                <a:pos x="2189" y="411"/>
              </a:cxn>
              <a:cxn ang="0">
                <a:pos x="2274" y="434"/>
              </a:cxn>
              <a:cxn ang="0">
                <a:pos x="2377" y="458"/>
              </a:cxn>
              <a:cxn ang="0">
                <a:pos x="2479" y="473"/>
              </a:cxn>
              <a:cxn ang="0">
                <a:pos x="2581" y="481"/>
              </a:cxn>
              <a:cxn ang="0">
                <a:pos x="2649" y="484"/>
              </a:cxn>
              <a:cxn ang="0">
                <a:pos x="2752" y="481"/>
              </a:cxn>
              <a:cxn ang="0">
                <a:pos x="2854" y="473"/>
              </a:cxn>
              <a:cxn ang="0">
                <a:pos x="2956" y="455"/>
              </a:cxn>
              <a:cxn ang="0">
                <a:pos x="3059" y="429"/>
              </a:cxn>
              <a:cxn ang="0">
                <a:pos x="3161" y="399"/>
              </a:cxn>
              <a:cxn ang="0">
                <a:pos x="3246" y="373"/>
              </a:cxn>
              <a:cxn ang="0">
                <a:pos x="3332" y="343"/>
              </a:cxn>
              <a:cxn ang="0">
                <a:pos x="3434" y="302"/>
              </a:cxn>
              <a:cxn ang="0">
                <a:pos x="3536" y="261"/>
              </a:cxn>
              <a:cxn ang="0">
                <a:pos x="3638" y="217"/>
              </a:cxn>
              <a:cxn ang="0">
                <a:pos x="3741" y="173"/>
              </a:cxn>
              <a:cxn ang="0">
                <a:pos x="3826" y="144"/>
              </a:cxn>
              <a:cxn ang="0">
                <a:pos x="3894" y="123"/>
              </a:cxn>
              <a:cxn ang="0">
                <a:pos x="3962" y="97"/>
              </a:cxn>
              <a:cxn ang="0">
                <a:pos x="4065" y="65"/>
              </a:cxn>
              <a:cxn ang="0">
                <a:pos x="4167" y="38"/>
              </a:cxn>
              <a:cxn ang="0">
                <a:pos x="4269" y="18"/>
              </a:cxn>
              <a:cxn ang="0">
                <a:pos x="4372" y="6"/>
              </a:cxn>
              <a:cxn ang="0">
                <a:pos x="4457" y="0"/>
              </a:cxn>
              <a:cxn ang="0">
                <a:pos x="4542" y="0"/>
              </a:cxn>
              <a:cxn ang="0">
                <a:pos x="4645" y="9"/>
              </a:cxn>
              <a:cxn ang="0">
                <a:pos x="4747" y="23"/>
              </a:cxn>
              <a:cxn ang="0">
                <a:pos x="4849" y="44"/>
              </a:cxn>
              <a:cxn ang="0">
                <a:pos x="4951" y="70"/>
              </a:cxn>
              <a:cxn ang="0">
                <a:pos x="5037" y="97"/>
              </a:cxn>
              <a:cxn ang="0">
                <a:pos x="5122" y="123"/>
              </a:cxn>
            </a:cxnLst>
            <a:rect l="0" t="0" r="r" b="b"/>
            <a:pathLst>
              <a:path w="5123" h="696">
                <a:moveTo>
                  <a:pt x="0" y="695"/>
                </a:moveTo>
                <a:lnTo>
                  <a:pt x="6" y="200"/>
                </a:lnTo>
                <a:lnTo>
                  <a:pt x="58" y="179"/>
                </a:lnTo>
                <a:lnTo>
                  <a:pt x="109" y="159"/>
                </a:lnTo>
                <a:lnTo>
                  <a:pt x="160" y="138"/>
                </a:lnTo>
                <a:lnTo>
                  <a:pt x="194" y="126"/>
                </a:lnTo>
                <a:lnTo>
                  <a:pt x="228" y="117"/>
                </a:lnTo>
                <a:lnTo>
                  <a:pt x="279" y="100"/>
                </a:lnTo>
                <a:lnTo>
                  <a:pt x="330" y="82"/>
                </a:lnTo>
                <a:lnTo>
                  <a:pt x="382" y="68"/>
                </a:lnTo>
                <a:lnTo>
                  <a:pt x="433" y="53"/>
                </a:lnTo>
                <a:lnTo>
                  <a:pt x="484" y="41"/>
                </a:lnTo>
                <a:lnTo>
                  <a:pt x="535" y="29"/>
                </a:lnTo>
                <a:lnTo>
                  <a:pt x="586" y="21"/>
                </a:lnTo>
                <a:lnTo>
                  <a:pt x="637" y="12"/>
                </a:lnTo>
                <a:lnTo>
                  <a:pt x="688" y="6"/>
                </a:lnTo>
                <a:lnTo>
                  <a:pt x="740" y="3"/>
                </a:lnTo>
                <a:lnTo>
                  <a:pt x="791" y="0"/>
                </a:lnTo>
                <a:lnTo>
                  <a:pt x="825" y="0"/>
                </a:lnTo>
                <a:lnTo>
                  <a:pt x="859" y="0"/>
                </a:lnTo>
                <a:lnTo>
                  <a:pt x="910" y="3"/>
                </a:lnTo>
                <a:lnTo>
                  <a:pt x="961" y="6"/>
                </a:lnTo>
                <a:lnTo>
                  <a:pt x="1012" y="12"/>
                </a:lnTo>
                <a:lnTo>
                  <a:pt x="1064" y="21"/>
                </a:lnTo>
                <a:lnTo>
                  <a:pt x="1115" y="29"/>
                </a:lnTo>
                <a:lnTo>
                  <a:pt x="1166" y="41"/>
                </a:lnTo>
                <a:lnTo>
                  <a:pt x="1217" y="53"/>
                </a:lnTo>
                <a:lnTo>
                  <a:pt x="1268" y="68"/>
                </a:lnTo>
                <a:lnTo>
                  <a:pt x="1319" y="85"/>
                </a:lnTo>
                <a:lnTo>
                  <a:pt x="1371" y="103"/>
                </a:lnTo>
                <a:lnTo>
                  <a:pt x="1405" y="112"/>
                </a:lnTo>
                <a:lnTo>
                  <a:pt x="1439" y="120"/>
                </a:lnTo>
                <a:lnTo>
                  <a:pt x="1490" y="138"/>
                </a:lnTo>
                <a:lnTo>
                  <a:pt x="1541" y="159"/>
                </a:lnTo>
                <a:lnTo>
                  <a:pt x="1592" y="179"/>
                </a:lnTo>
                <a:lnTo>
                  <a:pt x="1643" y="203"/>
                </a:lnTo>
                <a:lnTo>
                  <a:pt x="1695" y="223"/>
                </a:lnTo>
                <a:lnTo>
                  <a:pt x="1746" y="244"/>
                </a:lnTo>
                <a:lnTo>
                  <a:pt x="1797" y="267"/>
                </a:lnTo>
                <a:lnTo>
                  <a:pt x="1848" y="288"/>
                </a:lnTo>
                <a:lnTo>
                  <a:pt x="1899" y="308"/>
                </a:lnTo>
                <a:lnTo>
                  <a:pt x="1950" y="329"/>
                </a:lnTo>
                <a:lnTo>
                  <a:pt x="2001" y="349"/>
                </a:lnTo>
                <a:lnTo>
                  <a:pt x="2036" y="361"/>
                </a:lnTo>
                <a:lnTo>
                  <a:pt x="2070" y="370"/>
                </a:lnTo>
                <a:lnTo>
                  <a:pt x="2121" y="387"/>
                </a:lnTo>
                <a:lnTo>
                  <a:pt x="2172" y="402"/>
                </a:lnTo>
                <a:lnTo>
                  <a:pt x="2189" y="411"/>
                </a:lnTo>
                <a:lnTo>
                  <a:pt x="2223" y="420"/>
                </a:lnTo>
                <a:lnTo>
                  <a:pt x="2274" y="434"/>
                </a:lnTo>
                <a:lnTo>
                  <a:pt x="2325" y="446"/>
                </a:lnTo>
                <a:lnTo>
                  <a:pt x="2377" y="458"/>
                </a:lnTo>
                <a:lnTo>
                  <a:pt x="2428" y="467"/>
                </a:lnTo>
                <a:lnTo>
                  <a:pt x="2479" y="473"/>
                </a:lnTo>
                <a:lnTo>
                  <a:pt x="2530" y="479"/>
                </a:lnTo>
                <a:lnTo>
                  <a:pt x="2581" y="481"/>
                </a:lnTo>
                <a:lnTo>
                  <a:pt x="2615" y="484"/>
                </a:lnTo>
                <a:lnTo>
                  <a:pt x="2649" y="484"/>
                </a:lnTo>
                <a:lnTo>
                  <a:pt x="2701" y="484"/>
                </a:lnTo>
                <a:lnTo>
                  <a:pt x="2752" y="481"/>
                </a:lnTo>
                <a:lnTo>
                  <a:pt x="2803" y="479"/>
                </a:lnTo>
                <a:lnTo>
                  <a:pt x="2854" y="473"/>
                </a:lnTo>
                <a:lnTo>
                  <a:pt x="2905" y="464"/>
                </a:lnTo>
                <a:lnTo>
                  <a:pt x="2956" y="455"/>
                </a:lnTo>
                <a:lnTo>
                  <a:pt x="3008" y="443"/>
                </a:lnTo>
                <a:lnTo>
                  <a:pt x="3059" y="429"/>
                </a:lnTo>
                <a:lnTo>
                  <a:pt x="3110" y="414"/>
                </a:lnTo>
                <a:lnTo>
                  <a:pt x="3161" y="399"/>
                </a:lnTo>
                <a:lnTo>
                  <a:pt x="3212" y="382"/>
                </a:lnTo>
                <a:lnTo>
                  <a:pt x="3246" y="373"/>
                </a:lnTo>
                <a:lnTo>
                  <a:pt x="3280" y="364"/>
                </a:lnTo>
                <a:lnTo>
                  <a:pt x="3332" y="343"/>
                </a:lnTo>
                <a:lnTo>
                  <a:pt x="3383" y="323"/>
                </a:lnTo>
                <a:lnTo>
                  <a:pt x="3434" y="302"/>
                </a:lnTo>
                <a:lnTo>
                  <a:pt x="3485" y="282"/>
                </a:lnTo>
                <a:lnTo>
                  <a:pt x="3536" y="261"/>
                </a:lnTo>
                <a:lnTo>
                  <a:pt x="3587" y="238"/>
                </a:lnTo>
                <a:lnTo>
                  <a:pt x="3638" y="217"/>
                </a:lnTo>
                <a:lnTo>
                  <a:pt x="3690" y="194"/>
                </a:lnTo>
                <a:lnTo>
                  <a:pt x="3741" y="173"/>
                </a:lnTo>
                <a:lnTo>
                  <a:pt x="3792" y="153"/>
                </a:lnTo>
                <a:lnTo>
                  <a:pt x="3826" y="144"/>
                </a:lnTo>
                <a:lnTo>
                  <a:pt x="3860" y="135"/>
                </a:lnTo>
                <a:lnTo>
                  <a:pt x="3894" y="123"/>
                </a:lnTo>
                <a:lnTo>
                  <a:pt x="3911" y="114"/>
                </a:lnTo>
                <a:lnTo>
                  <a:pt x="3962" y="97"/>
                </a:lnTo>
                <a:lnTo>
                  <a:pt x="4014" y="79"/>
                </a:lnTo>
                <a:lnTo>
                  <a:pt x="4065" y="65"/>
                </a:lnTo>
                <a:lnTo>
                  <a:pt x="4116" y="50"/>
                </a:lnTo>
                <a:lnTo>
                  <a:pt x="4167" y="38"/>
                </a:lnTo>
                <a:lnTo>
                  <a:pt x="4218" y="26"/>
                </a:lnTo>
                <a:lnTo>
                  <a:pt x="4269" y="18"/>
                </a:lnTo>
                <a:lnTo>
                  <a:pt x="4321" y="12"/>
                </a:lnTo>
                <a:lnTo>
                  <a:pt x="4372" y="6"/>
                </a:lnTo>
                <a:lnTo>
                  <a:pt x="4423" y="3"/>
                </a:lnTo>
                <a:lnTo>
                  <a:pt x="4457" y="0"/>
                </a:lnTo>
                <a:lnTo>
                  <a:pt x="4491" y="0"/>
                </a:lnTo>
                <a:lnTo>
                  <a:pt x="4542" y="0"/>
                </a:lnTo>
                <a:lnTo>
                  <a:pt x="4593" y="3"/>
                </a:lnTo>
                <a:lnTo>
                  <a:pt x="4645" y="9"/>
                </a:lnTo>
                <a:lnTo>
                  <a:pt x="4696" y="15"/>
                </a:lnTo>
                <a:lnTo>
                  <a:pt x="4747" y="23"/>
                </a:lnTo>
                <a:lnTo>
                  <a:pt x="4798" y="32"/>
                </a:lnTo>
                <a:lnTo>
                  <a:pt x="4849" y="44"/>
                </a:lnTo>
                <a:lnTo>
                  <a:pt x="4900" y="56"/>
                </a:lnTo>
                <a:lnTo>
                  <a:pt x="4951" y="70"/>
                </a:lnTo>
                <a:lnTo>
                  <a:pt x="5003" y="88"/>
                </a:lnTo>
                <a:lnTo>
                  <a:pt x="5037" y="97"/>
                </a:lnTo>
                <a:lnTo>
                  <a:pt x="5071" y="106"/>
                </a:lnTo>
                <a:lnTo>
                  <a:pt x="5122" y="123"/>
                </a:lnTo>
                <a:lnTo>
                  <a:pt x="5116" y="695"/>
                </a:lnTo>
              </a:path>
            </a:pathLst>
          </a:custGeom>
          <a:pattFill prst="smConfetti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738" y="1882775"/>
            <a:ext cx="593725" cy="4349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873250" y="2062163"/>
            <a:ext cx="5853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929063" y="1839913"/>
            <a:ext cx="366712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L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3184525" y="3754438"/>
            <a:ext cx="414338" cy="868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197225" y="3952875"/>
            <a:ext cx="384175" cy="454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1866900" y="2055813"/>
            <a:ext cx="0" cy="22209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7721600" y="2055813"/>
            <a:ext cx="0" cy="22209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Freeform 12"/>
          <p:cNvSpPr>
            <a:spLocks/>
          </p:cNvSpPr>
          <p:nvPr/>
        </p:nvSpPr>
        <p:spPr bwMode="auto">
          <a:xfrm>
            <a:off x="814388" y="3608388"/>
            <a:ext cx="8123237" cy="1106487"/>
          </a:xfrm>
          <a:custGeom>
            <a:avLst/>
            <a:gdLst/>
            <a:ahLst/>
            <a:cxnLst>
              <a:cxn ang="0">
                <a:pos x="51" y="257"/>
              </a:cxn>
              <a:cxn ang="0">
                <a:pos x="153" y="198"/>
              </a:cxn>
              <a:cxn ang="0">
                <a:pos x="222" y="169"/>
              </a:cxn>
              <a:cxn ang="0">
                <a:pos x="324" y="118"/>
              </a:cxn>
              <a:cxn ang="0">
                <a:pos x="426" y="76"/>
              </a:cxn>
              <a:cxn ang="0">
                <a:pos x="529" y="42"/>
              </a:cxn>
              <a:cxn ang="0">
                <a:pos x="631" y="17"/>
              </a:cxn>
              <a:cxn ang="0">
                <a:pos x="733" y="4"/>
              </a:cxn>
              <a:cxn ang="0">
                <a:pos x="819" y="0"/>
              </a:cxn>
              <a:cxn ang="0">
                <a:pos x="904" y="4"/>
              </a:cxn>
              <a:cxn ang="0">
                <a:pos x="1006" y="17"/>
              </a:cxn>
              <a:cxn ang="0">
                <a:pos x="1108" y="42"/>
              </a:cxn>
              <a:cxn ang="0">
                <a:pos x="1211" y="76"/>
              </a:cxn>
              <a:cxn ang="0">
                <a:pos x="1313" y="122"/>
              </a:cxn>
              <a:cxn ang="0">
                <a:pos x="1398" y="160"/>
              </a:cxn>
              <a:cxn ang="0">
                <a:pos x="1484" y="198"/>
              </a:cxn>
              <a:cxn ang="0">
                <a:pos x="1586" y="257"/>
              </a:cxn>
              <a:cxn ang="0">
                <a:pos x="1688" y="321"/>
              </a:cxn>
              <a:cxn ang="0">
                <a:pos x="1791" y="384"/>
              </a:cxn>
              <a:cxn ang="0">
                <a:pos x="1893" y="443"/>
              </a:cxn>
              <a:cxn ang="0">
                <a:pos x="1995" y="502"/>
              </a:cxn>
              <a:cxn ang="0">
                <a:pos x="2063" y="531"/>
              </a:cxn>
              <a:cxn ang="0">
                <a:pos x="2166" y="578"/>
              </a:cxn>
              <a:cxn ang="0">
                <a:pos x="2217" y="603"/>
              </a:cxn>
              <a:cxn ang="0">
                <a:pos x="2319" y="641"/>
              </a:cxn>
              <a:cxn ang="0">
                <a:pos x="2422" y="671"/>
              </a:cxn>
              <a:cxn ang="0">
                <a:pos x="2524" y="688"/>
              </a:cxn>
              <a:cxn ang="0">
                <a:pos x="2609" y="696"/>
              </a:cxn>
              <a:cxn ang="0">
                <a:pos x="2694" y="696"/>
              </a:cxn>
              <a:cxn ang="0">
                <a:pos x="2797" y="688"/>
              </a:cxn>
              <a:cxn ang="0">
                <a:pos x="2899" y="666"/>
              </a:cxn>
              <a:cxn ang="0">
                <a:pos x="3001" y="637"/>
              </a:cxn>
              <a:cxn ang="0">
                <a:pos x="3104" y="595"/>
              </a:cxn>
              <a:cxn ang="0">
                <a:pos x="3206" y="548"/>
              </a:cxn>
              <a:cxn ang="0">
                <a:pos x="3274" y="523"/>
              </a:cxn>
              <a:cxn ang="0">
                <a:pos x="3377" y="464"/>
              </a:cxn>
              <a:cxn ang="0">
                <a:pos x="3479" y="405"/>
              </a:cxn>
              <a:cxn ang="0">
                <a:pos x="3581" y="342"/>
              </a:cxn>
              <a:cxn ang="0">
                <a:pos x="3684" y="278"/>
              </a:cxn>
              <a:cxn ang="0">
                <a:pos x="3786" y="219"/>
              </a:cxn>
              <a:cxn ang="0">
                <a:pos x="3854" y="194"/>
              </a:cxn>
              <a:cxn ang="0">
                <a:pos x="3905" y="165"/>
              </a:cxn>
              <a:cxn ang="0">
                <a:pos x="4008" y="114"/>
              </a:cxn>
              <a:cxn ang="0">
                <a:pos x="4110" y="72"/>
              </a:cxn>
              <a:cxn ang="0">
                <a:pos x="4212" y="38"/>
              </a:cxn>
              <a:cxn ang="0">
                <a:pos x="4314" y="17"/>
              </a:cxn>
              <a:cxn ang="0">
                <a:pos x="4417" y="4"/>
              </a:cxn>
              <a:cxn ang="0">
                <a:pos x="4485" y="0"/>
              </a:cxn>
              <a:cxn ang="0">
                <a:pos x="4587" y="4"/>
              </a:cxn>
              <a:cxn ang="0">
                <a:pos x="4690" y="21"/>
              </a:cxn>
              <a:cxn ang="0">
                <a:pos x="4792" y="46"/>
              </a:cxn>
              <a:cxn ang="0">
                <a:pos x="4894" y="80"/>
              </a:cxn>
              <a:cxn ang="0">
                <a:pos x="4997" y="127"/>
              </a:cxn>
              <a:cxn ang="0">
                <a:pos x="5065" y="152"/>
              </a:cxn>
            </a:cxnLst>
            <a:rect l="0" t="0" r="r" b="b"/>
            <a:pathLst>
              <a:path w="5117" h="697">
                <a:moveTo>
                  <a:pt x="0" y="287"/>
                </a:moveTo>
                <a:lnTo>
                  <a:pt x="51" y="257"/>
                </a:lnTo>
                <a:lnTo>
                  <a:pt x="102" y="228"/>
                </a:lnTo>
                <a:lnTo>
                  <a:pt x="153" y="198"/>
                </a:lnTo>
                <a:lnTo>
                  <a:pt x="188" y="181"/>
                </a:lnTo>
                <a:lnTo>
                  <a:pt x="222" y="169"/>
                </a:lnTo>
                <a:lnTo>
                  <a:pt x="273" y="143"/>
                </a:lnTo>
                <a:lnTo>
                  <a:pt x="324" y="118"/>
                </a:lnTo>
                <a:lnTo>
                  <a:pt x="375" y="97"/>
                </a:lnTo>
                <a:lnTo>
                  <a:pt x="426" y="76"/>
                </a:lnTo>
                <a:lnTo>
                  <a:pt x="477" y="59"/>
                </a:lnTo>
                <a:lnTo>
                  <a:pt x="529" y="42"/>
                </a:lnTo>
                <a:lnTo>
                  <a:pt x="580" y="30"/>
                </a:lnTo>
                <a:lnTo>
                  <a:pt x="631" y="17"/>
                </a:lnTo>
                <a:lnTo>
                  <a:pt x="682" y="8"/>
                </a:lnTo>
                <a:lnTo>
                  <a:pt x="733" y="4"/>
                </a:lnTo>
                <a:lnTo>
                  <a:pt x="784" y="0"/>
                </a:lnTo>
                <a:lnTo>
                  <a:pt x="819" y="0"/>
                </a:lnTo>
                <a:lnTo>
                  <a:pt x="853" y="0"/>
                </a:lnTo>
                <a:lnTo>
                  <a:pt x="904" y="4"/>
                </a:lnTo>
                <a:lnTo>
                  <a:pt x="955" y="8"/>
                </a:lnTo>
                <a:lnTo>
                  <a:pt x="1006" y="17"/>
                </a:lnTo>
                <a:lnTo>
                  <a:pt x="1057" y="30"/>
                </a:lnTo>
                <a:lnTo>
                  <a:pt x="1108" y="42"/>
                </a:lnTo>
                <a:lnTo>
                  <a:pt x="1160" y="59"/>
                </a:lnTo>
                <a:lnTo>
                  <a:pt x="1211" y="76"/>
                </a:lnTo>
                <a:lnTo>
                  <a:pt x="1262" y="97"/>
                </a:lnTo>
                <a:lnTo>
                  <a:pt x="1313" y="122"/>
                </a:lnTo>
                <a:lnTo>
                  <a:pt x="1364" y="148"/>
                </a:lnTo>
                <a:lnTo>
                  <a:pt x="1398" y="160"/>
                </a:lnTo>
                <a:lnTo>
                  <a:pt x="1432" y="173"/>
                </a:lnTo>
                <a:lnTo>
                  <a:pt x="1484" y="198"/>
                </a:lnTo>
                <a:lnTo>
                  <a:pt x="1535" y="228"/>
                </a:lnTo>
                <a:lnTo>
                  <a:pt x="1586" y="257"/>
                </a:lnTo>
                <a:lnTo>
                  <a:pt x="1637" y="291"/>
                </a:lnTo>
                <a:lnTo>
                  <a:pt x="1688" y="321"/>
                </a:lnTo>
                <a:lnTo>
                  <a:pt x="1739" y="350"/>
                </a:lnTo>
                <a:lnTo>
                  <a:pt x="1791" y="384"/>
                </a:lnTo>
                <a:lnTo>
                  <a:pt x="1842" y="413"/>
                </a:lnTo>
                <a:lnTo>
                  <a:pt x="1893" y="443"/>
                </a:lnTo>
                <a:lnTo>
                  <a:pt x="1944" y="472"/>
                </a:lnTo>
                <a:lnTo>
                  <a:pt x="1995" y="502"/>
                </a:lnTo>
                <a:lnTo>
                  <a:pt x="2029" y="519"/>
                </a:lnTo>
                <a:lnTo>
                  <a:pt x="2063" y="531"/>
                </a:lnTo>
                <a:lnTo>
                  <a:pt x="2115" y="557"/>
                </a:lnTo>
                <a:lnTo>
                  <a:pt x="2166" y="578"/>
                </a:lnTo>
                <a:lnTo>
                  <a:pt x="2183" y="591"/>
                </a:lnTo>
                <a:lnTo>
                  <a:pt x="2217" y="603"/>
                </a:lnTo>
                <a:lnTo>
                  <a:pt x="2268" y="624"/>
                </a:lnTo>
                <a:lnTo>
                  <a:pt x="2319" y="641"/>
                </a:lnTo>
                <a:lnTo>
                  <a:pt x="2370" y="658"/>
                </a:lnTo>
                <a:lnTo>
                  <a:pt x="2422" y="671"/>
                </a:lnTo>
                <a:lnTo>
                  <a:pt x="2473" y="679"/>
                </a:lnTo>
                <a:lnTo>
                  <a:pt x="2524" y="688"/>
                </a:lnTo>
                <a:lnTo>
                  <a:pt x="2575" y="692"/>
                </a:lnTo>
                <a:lnTo>
                  <a:pt x="2609" y="696"/>
                </a:lnTo>
                <a:lnTo>
                  <a:pt x="2643" y="696"/>
                </a:lnTo>
                <a:lnTo>
                  <a:pt x="2694" y="696"/>
                </a:lnTo>
                <a:lnTo>
                  <a:pt x="2746" y="692"/>
                </a:lnTo>
                <a:lnTo>
                  <a:pt x="2797" y="688"/>
                </a:lnTo>
                <a:lnTo>
                  <a:pt x="2848" y="679"/>
                </a:lnTo>
                <a:lnTo>
                  <a:pt x="2899" y="666"/>
                </a:lnTo>
                <a:lnTo>
                  <a:pt x="2950" y="654"/>
                </a:lnTo>
                <a:lnTo>
                  <a:pt x="3001" y="637"/>
                </a:lnTo>
                <a:lnTo>
                  <a:pt x="3053" y="616"/>
                </a:lnTo>
                <a:lnTo>
                  <a:pt x="3104" y="595"/>
                </a:lnTo>
                <a:lnTo>
                  <a:pt x="3155" y="574"/>
                </a:lnTo>
                <a:lnTo>
                  <a:pt x="3206" y="548"/>
                </a:lnTo>
                <a:lnTo>
                  <a:pt x="3240" y="536"/>
                </a:lnTo>
                <a:lnTo>
                  <a:pt x="3274" y="523"/>
                </a:lnTo>
                <a:lnTo>
                  <a:pt x="3325" y="494"/>
                </a:lnTo>
                <a:lnTo>
                  <a:pt x="3377" y="464"/>
                </a:lnTo>
                <a:lnTo>
                  <a:pt x="3428" y="434"/>
                </a:lnTo>
                <a:lnTo>
                  <a:pt x="3479" y="405"/>
                </a:lnTo>
                <a:lnTo>
                  <a:pt x="3530" y="375"/>
                </a:lnTo>
                <a:lnTo>
                  <a:pt x="3581" y="342"/>
                </a:lnTo>
                <a:lnTo>
                  <a:pt x="3632" y="312"/>
                </a:lnTo>
                <a:lnTo>
                  <a:pt x="3684" y="278"/>
                </a:lnTo>
                <a:lnTo>
                  <a:pt x="3735" y="249"/>
                </a:lnTo>
                <a:lnTo>
                  <a:pt x="3786" y="219"/>
                </a:lnTo>
                <a:lnTo>
                  <a:pt x="3820" y="207"/>
                </a:lnTo>
                <a:lnTo>
                  <a:pt x="3854" y="194"/>
                </a:lnTo>
                <a:lnTo>
                  <a:pt x="3888" y="177"/>
                </a:lnTo>
                <a:lnTo>
                  <a:pt x="3905" y="165"/>
                </a:lnTo>
                <a:lnTo>
                  <a:pt x="3956" y="139"/>
                </a:lnTo>
                <a:lnTo>
                  <a:pt x="4008" y="114"/>
                </a:lnTo>
                <a:lnTo>
                  <a:pt x="4059" y="93"/>
                </a:lnTo>
                <a:lnTo>
                  <a:pt x="4110" y="72"/>
                </a:lnTo>
                <a:lnTo>
                  <a:pt x="4161" y="55"/>
                </a:lnTo>
                <a:lnTo>
                  <a:pt x="4212" y="38"/>
                </a:lnTo>
                <a:lnTo>
                  <a:pt x="4263" y="25"/>
                </a:lnTo>
                <a:lnTo>
                  <a:pt x="4314" y="17"/>
                </a:lnTo>
                <a:lnTo>
                  <a:pt x="4366" y="8"/>
                </a:lnTo>
                <a:lnTo>
                  <a:pt x="4417" y="4"/>
                </a:lnTo>
                <a:lnTo>
                  <a:pt x="4451" y="0"/>
                </a:lnTo>
                <a:lnTo>
                  <a:pt x="4485" y="0"/>
                </a:lnTo>
                <a:lnTo>
                  <a:pt x="4536" y="0"/>
                </a:lnTo>
                <a:lnTo>
                  <a:pt x="4587" y="4"/>
                </a:lnTo>
                <a:lnTo>
                  <a:pt x="4639" y="13"/>
                </a:lnTo>
                <a:lnTo>
                  <a:pt x="4690" y="21"/>
                </a:lnTo>
                <a:lnTo>
                  <a:pt x="4741" y="34"/>
                </a:lnTo>
                <a:lnTo>
                  <a:pt x="4792" y="46"/>
                </a:lnTo>
                <a:lnTo>
                  <a:pt x="4843" y="63"/>
                </a:lnTo>
                <a:lnTo>
                  <a:pt x="4894" y="80"/>
                </a:lnTo>
                <a:lnTo>
                  <a:pt x="4945" y="101"/>
                </a:lnTo>
                <a:lnTo>
                  <a:pt x="4997" y="127"/>
                </a:lnTo>
                <a:lnTo>
                  <a:pt x="5031" y="139"/>
                </a:lnTo>
                <a:lnTo>
                  <a:pt x="5065" y="152"/>
                </a:lnTo>
                <a:lnTo>
                  <a:pt x="5116" y="177"/>
                </a:lnTo>
              </a:path>
            </a:pathLst>
          </a:custGeom>
          <a:noFill/>
          <a:ln w="381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102225" y="5538788"/>
            <a:ext cx="20145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flow centerline</a:t>
            </a: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 flipV="1">
            <a:off x="5435600" y="4651375"/>
            <a:ext cx="315913" cy="935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4683125" y="2263775"/>
            <a:ext cx="0" cy="2468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2825750" y="2271713"/>
            <a:ext cx="1839913" cy="162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4637088" y="2971800"/>
            <a:ext cx="3730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r</a:t>
            </a:r>
            <a:r>
              <a:rPr lang="en-US" sz="2400" baseline="-25000"/>
              <a:t>c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668713" y="5622925"/>
            <a:ext cx="841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scour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V="1">
            <a:off x="4197350" y="5022850"/>
            <a:ext cx="1054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1136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3625" y="5969000"/>
          <a:ext cx="1330325" cy="768350"/>
        </p:xfrm>
        <a:graphic>
          <a:graphicData uri="http://schemas.openxmlformats.org/presentationml/2006/ole">
            <p:oleObj spid="_x0000_s91136" name="Equation" r:id="rId3" imgW="1346040" imgH="787320" progId="Equation.3">
              <p:embed/>
            </p:oleObj>
          </a:graphicData>
        </a:graphic>
      </p:graphicFrame>
      <p:graphicFrame>
        <p:nvGraphicFramePr>
          <p:cNvPr id="91137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68625" y="5969000"/>
          <a:ext cx="1203325" cy="768350"/>
        </p:xfrm>
        <a:graphic>
          <a:graphicData uri="http://schemas.openxmlformats.org/presentationml/2006/ole">
            <p:oleObj spid="_x0000_s91137" name="Equation" r:id="rId4" imgW="1218960" imgH="787320" progId="Equation.3">
              <p:embed/>
            </p:oleObj>
          </a:graphicData>
        </a:graphic>
      </p:graphicFrame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537075" y="6091238"/>
            <a:ext cx="36306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surprisingly small variation!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8480425" y="1895475"/>
            <a:ext cx="593725" cy="43497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Bed Forms in Meandering Channels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125" y="2009775"/>
            <a:ext cx="5000625" cy="43545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23863" y="1992313"/>
            <a:ext cx="2071687" cy="18002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Channel is deepest on the outside of the curves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River Training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Prevent shifting of river bed!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navigation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want the docks to be on the river!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flood control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want river to be between the levees!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bridges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want bridges to cross the river!</a:t>
            </a:r>
          </a:p>
          <a:p>
            <a:pPr>
              <a:lnSpc>
                <a:spcPct val="90000"/>
              </a:lnSpc>
            </a:pPr>
            <a:r>
              <a:rPr lang="en-US" sz="2800"/>
              <a:t>Canalize - straighten out meanders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cutoff meander - increases slope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increases erosion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deposition further downstream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Changes to Mississippi River</a:t>
            </a:r>
          </a:p>
        </p:txBody>
      </p: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2209800" y="1247775"/>
            <a:ext cx="5702300" cy="5708650"/>
            <a:chOff x="1392" y="610"/>
            <a:chExt cx="3592" cy="3596"/>
          </a:xfrm>
        </p:grpSpPr>
        <p:pic>
          <p:nvPicPr>
            <p:cNvPr id="4096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80" y="610"/>
              <a:ext cx="2604" cy="180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4096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56" y="1506"/>
              <a:ext cx="2604" cy="180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92" y="2400"/>
              <a:ext cx="2604" cy="180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646238"/>
            <a:ext cx="3090863" cy="24542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06388" y="4337050"/>
            <a:ext cx="1319212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Arkansas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502525" y="4368800"/>
            <a:ext cx="15732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/>
              <a:t>Mississippi</a:t>
            </a:r>
          </a:p>
        </p:txBody>
      </p:sp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574675" y="5141913"/>
            <a:ext cx="3529013" cy="889000"/>
            <a:chOff x="362" y="3239"/>
            <a:chExt cx="2223" cy="560"/>
          </a:xfrm>
        </p:grpSpPr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362" y="3281"/>
              <a:ext cx="765" cy="51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Former Oxbow</a:t>
              </a: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V="1">
              <a:off x="1169" y="3239"/>
              <a:ext cx="1416" cy="2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6142038" y="2006600"/>
            <a:ext cx="2895600" cy="457200"/>
            <a:chOff x="3869" y="1264"/>
            <a:chExt cx="1824" cy="288"/>
          </a:xfrm>
        </p:grpSpPr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4326" y="1264"/>
              <a:ext cx="13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folHlink"/>
                  </a:solidFill>
                </a:rPr>
                <a:t>Braided channel</a:t>
              </a: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3869" y="1419"/>
              <a:ext cx="337" cy="3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658813" y="5592763"/>
            <a:ext cx="1014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695325" y="5934075"/>
            <a:ext cx="96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6911975" y="2405063"/>
            <a:ext cx="206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551613" y="5835650"/>
            <a:ext cx="23717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Consequences?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River Training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Current  practice - “Stabilize” in natural form</a:t>
            </a:r>
          </a:p>
          <a:p>
            <a:pPr lvl="1"/>
            <a:r>
              <a:rPr lang="en-US"/>
              <a:t>bank protection</a:t>
            </a:r>
          </a:p>
          <a:p>
            <a:pPr lvl="2"/>
            <a:r>
              <a:rPr lang="en-US"/>
              <a:t>rip-rap (armoring)</a:t>
            </a:r>
          </a:p>
          <a:p>
            <a:pPr lvl="1"/>
            <a:r>
              <a:rPr lang="en-US"/>
              <a:t>Groins (indirect)</a:t>
            </a:r>
          </a:p>
        </p:txBody>
      </p:sp>
      <p:grpSp>
        <p:nvGrpSpPr>
          <p:cNvPr id="30732" name="Group 12"/>
          <p:cNvGrpSpPr>
            <a:grpSpLocks/>
          </p:cNvGrpSpPr>
          <p:nvPr/>
        </p:nvGrpSpPr>
        <p:grpSpPr bwMode="auto">
          <a:xfrm>
            <a:off x="2725738" y="4454525"/>
            <a:ext cx="6418262" cy="2403475"/>
            <a:chOff x="1621" y="2544"/>
            <a:chExt cx="4043" cy="1514"/>
          </a:xfrm>
        </p:grpSpPr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632" y="2880"/>
              <a:ext cx="4032" cy="1056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22" name="Freeform 2" descr="Light vertical"/>
            <p:cNvSpPr>
              <a:spLocks/>
            </p:cNvSpPr>
            <p:nvPr/>
          </p:nvSpPr>
          <p:spPr bwMode="auto">
            <a:xfrm>
              <a:off x="3880" y="3510"/>
              <a:ext cx="644" cy="375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643" y="130"/>
                </a:cxn>
                <a:cxn ang="0">
                  <a:pos x="608" y="0"/>
                </a:cxn>
                <a:cxn ang="0">
                  <a:pos x="0" y="374"/>
                </a:cxn>
              </a:cxnLst>
              <a:rect l="0" t="0" r="r" b="b"/>
              <a:pathLst>
                <a:path w="644" h="375">
                  <a:moveTo>
                    <a:pt x="0" y="374"/>
                  </a:moveTo>
                  <a:lnTo>
                    <a:pt x="643" y="130"/>
                  </a:lnTo>
                  <a:lnTo>
                    <a:pt x="608" y="0"/>
                  </a:lnTo>
                  <a:lnTo>
                    <a:pt x="0" y="374"/>
                  </a:lnTo>
                </a:path>
              </a:pathLst>
            </a:custGeom>
            <a:pattFill prst="ltVert">
              <a:fgClr>
                <a:schemeClr val="tx1"/>
              </a:fgClr>
              <a:bgClr>
                <a:schemeClr val="bg1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3" name="Freeform 3" descr="Light vertical"/>
            <p:cNvSpPr>
              <a:spLocks/>
            </p:cNvSpPr>
            <p:nvPr/>
          </p:nvSpPr>
          <p:spPr bwMode="auto">
            <a:xfrm>
              <a:off x="2462" y="2969"/>
              <a:ext cx="644" cy="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3" y="244"/>
                </a:cxn>
                <a:cxn ang="0">
                  <a:pos x="608" y="374"/>
                </a:cxn>
                <a:cxn ang="0">
                  <a:pos x="0" y="0"/>
                </a:cxn>
              </a:cxnLst>
              <a:rect l="0" t="0" r="r" b="b"/>
              <a:pathLst>
                <a:path w="644" h="375">
                  <a:moveTo>
                    <a:pt x="0" y="0"/>
                  </a:moveTo>
                  <a:lnTo>
                    <a:pt x="643" y="244"/>
                  </a:lnTo>
                  <a:lnTo>
                    <a:pt x="608" y="374"/>
                  </a:lnTo>
                  <a:lnTo>
                    <a:pt x="0" y="0"/>
                  </a:lnTo>
                </a:path>
              </a:pathLst>
            </a:custGeom>
            <a:pattFill prst="ltVert">
              <a:fgClr>
                <a:schemeClr val="tx1"/>
              </a:fgClr>
              <a:bgClr>
                <a:schemeClr val="bg1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Freeform 6" descr="Small confetti"/>
            <p:cNvSpPr>
              <a:spLocks/>
            </p:cNvSpPr>
            <p:nvPr/>
          </p:nvSpPr>
          <p:spPr bwMode="auto">
            <a:xfrm>
              <a:off x="1621" y="2544"/>
              <a:ext cx="4043" cy="835"/>
            </a:xfrm>
            <a:custGeom>
              <a:avLst/>
              <a:gdLst/>
              <a:ahLst/>
              <a:cxnLst>
                <a:cxn ang="0">
                  <a:pos x="0" y="623"/>
                </a:cxn>
                <a:cxn ang="0">
                  <a:pos x="118" y="567"/>
                </a:cxn>
                <a:cxn ang="0">
                  <a:pos x="185" y="541"/>
                </a:cxn>
                <a:cxn ang="0">
                  <a:pos x="252" y="519"/>
                </a:cxn>
                <a:cxn ang="0">
                  <a:pos x="332" y="492"/>
                </a:cxn>
                <a:cxn ang="0">
                  <a:pos x="412" y="471"/>
                </a:cxn>
                <a:cxn ang="0">
                  <a:pos x="492" y="454"/>
                </a:cxn>
                <a:cxn ang="0">
                  <a:pos x="572" y="442"/>
                </a:cxn>
                <a:cxn ang="0">
                  <a:pos x="652" y="437"/>
                </a:cxn>
                <a:cxn ang="0">
                  <a:pos x="706" y="437"/>
                </a:cxn>
                <a:cxn ang="0">
                  <a:pos x="786" y="442"/>
                </a:cxn>
                <a:cxn ang="0">
                  <a:pos x="866" y="454"/>
                </a:cxn>
                <a:cxn ang="0">
                  <a:pos x="946" y="471"/>
                </a:cxn>
                <a:cxn ang="0">
                  <a:pos x="1026" y="492"/>
                </a:cxn>
                <a:cxn ang="0">
                  <a:pos x="1106" y="521"/>
                </a:cxn>
                <a:cxn ang="0">
                  <a:pos x="1159" y="536"/>
                </a:cxn>
                <a:cxn ang="0">
                  <a:pos x="1239" y="567"/>
                </a:cxn>
                <a:cxn ang="0">
                  <a:pos x="1320" y="603"/>
                </a:cxn>
                <a:cxn ang="0">
                  <a:pos x="1400" y="637"/>
                </a:cxn>
                <a:cxn ang="0">
                  <a:pos x="1480" y="673"/>
                </a:cxn>
                <a:cxn ang="0">
                  <a:pos x="1560" y="707"/>
                </a:cxn>
                <a:cxn ang="0">
                  <a:pos x="1626" y="733"/>
                </a:cxn>
                <a:cxn ang="0">
                  <a:pos x="1693" y="755"/>
                </a:cxn>
                <a:cxn ang="0">
                  <a:pos x="1747" y="774"/>
                </a:cxn>
                <a:cxn ang="0">
                  <a:pos x="1813" y="793"/>
                </a:cxn>
                <a:cxn ang="0">
                  <a:pos x="1893" y="812"/>
                </a:cxn>
                <a:cxn ang="0">
                  <a:pos x="1973" y="824"/>
                </a:cxn>
                <a:cxn ang="0">
                  <a:pos x="2054" y="832"/>
                </a:cxn>
                <a:cxn ang="0">
                  <a:pos x="2107" y="834"/>
                </a:cxn>
                <a:cxn ang="0">
                  <a:pos x="2187" y="832"/>
                </a:cxn>
                <a:cxn ang="0">
                  <a:pos x="2267" y="824"/>
                </a:cxn>
                <a:cxn ang="0">
                  <a:pos x="2347" y="810"/>
                </a:cxn>
                <a:cxn ang="0">
                  <a:pos x="2427" y="788"/>
                </a:cxn>
                <a:cxn ang="0">
                  <a:pos x="2507" y="764"/>
                </a:cxn>
                <a:cxn ang="0">
                  <a:pos x="2574" y="743"/>
                </a:cxn>
                <a:cxn ang="0">
                  <a:pos x="2641" y="719"/>
                </a:cxn>
                <a:cxn ang="0">
                  <a:pos x="2721" y="685"/>
                </a:cxn>
                <a:cxn ang="0">
                  <a:pos x="2801" y="651"/>
                </a:cxn>
                <a:cxn ang="0">
                  <a:pos x="2881" y="615"/>
                </a:cxn>
                <a:cxn ang="0">
                  <a:pos x="2961" y="579"/>
                </a:cxn>
                <a:cxn ang="0">
                  <a:pos x="3028" y="555"/>
                </a:cxn>
                <a:cxn ang="0">
                  <a:pos x="3081" y="538"/>
                </a:cxn>
                <a:cxn ang="0">
                  <a:pos x="3135" y="517"/>
                </a:cxn>
                <a:cxn ang="0">
                  <a:pos x="3215" y="490"/>
                </a:cxn>
                <a:cxn ang="0">
                  <a:pos x="3295" y="468"/>
                </a:cxn>
                <a:cxn ang="0">
                  <a:pos x="3375" y="452"/>
                </a:cxn>
                <a:cxn ang="0">
                  <a:pos x="3455" y="442"/>
                </a:cxn>
                <a:cxn ang="0">
                  <a:pos x="3522" y="437"/>
                </a:cxn>
                <a:cxn ang="0">
                  <a:pos x="3588" y="437"/>
                </a:cxn>
                <a:cxn ang="0">
                  <a:pos x="3668" y="444"/>
                </a:cxn>
                <a:cxn ang="0">
                  <a:pos x="3748" y="456"/>
                </a:cxn>
                <a:cxn ang="0">
                  <a:pos x="3828" y="473"/>
                </a:cxn>
                <a:cxn ang="0">
                  <a:pos x="3909" y="495"/>
                </a:cxn>
                <a:cxn ang="0">
                  <a:pos x="3975" y="517"/>
                </a:cxn>
                <a:cxn ang="0">
                  <a:pos x="4042" y="538"/>
                </a:cxn>
              </a:cxnLst>
              <a:rect l="0" t="0" r="r" b="b"/>
              <a:pathLst>
                <a:path w="4043" h="835">
                  <a:moveTo>
                    <a:pt x="0" y="0"/>
                  </a:moveTo>
                  <a:lnTo>
                    <a:pt x="0" y="623"/>
                  </a:lnTo>
                  <a:lnTo>
                    <a:pt x="78" y="584"/>
                  </a:lnTo>
                  <a:lnTo>
                    <a:pt x="118" y="567"/>
                  </a:lnTo>
                  <a:lnTo>
                    <a:pt x="158" y="550"/>
                  </a:lnTo>
                  <a:lnTo>
                    <a:pt x="185" y="541"/>
                  </a:lnTo>
                  <a:lnTo>
                    <a:pt x="212" y="533"/>
                  </a:lnTo>
                  <a:lnTo>
                    <a:pt x="252" y="519"/>
                  </a:lnTo>
                  <a:lnTo>
                    <a:pt x="292" y="504"/>
                  </a:lnTo>
                  <a:lnTo>
                    <a:pt x="332" y="492"/>
                  </a:lnTo>
                  <a:lnTo>
                    <a:pt x="372" y="480"/>
                  </a:lnTo>
                  <a:lnTo>
                    <a:pt x="412" y="471"/>
                  </a:lnTo>
                  <a:lnTo>
                    <a:pt x="452" y="461"/>
                  </a:lnTo>
                  <a:lnTo>
                    <a:pt x="492" y="454"/>
                  </a:lnTo>
                  <a:lnTo>
                    <a:pt x="532" y="447"/>
                  </a:lnTo>
                  <a:lnTo>
                    <a:pt x="572" y="442"/>
                  </a:lnTo>
                  <a:lnTo>
                    <a:pt x="612" y="440"/>
                  </a:lnTo>
                  <a:lnTo>
                    <a:pt x="652" y="437"/>
                  </a:lnTo>
                  <a:lnTo>
                    <a:pt x="679" y="437"/>
                  </a:lnTo>
                  <a:lnTo>
                    <a:pt x="706" y="437"/>
                  </a:lnTo>
                  <a:lnTo>
                    <a:pt x="746" y="440"/>
                  </a:lnTo>
                  <a:lnTo>
                    <a:pt x="786" y="442"/>
                  </a:lnTo>
                  <a:lnTo>
                    <a:pt x="826" y="447"/>
                  </a:lnTo>
                  <a:lnTo>
                    <a:pt x="866" y="454"/>
                  </a:lnTo>
                  <a:lnTo>
                    <a:pt x="906" y="461"/>
                  </a:lnTo>
                  <a:lnTo>
                    <a:pt x="946" y="471"/>
                  </a:lnTo>
                  <a:lnTo>
                    <a:pt x="986" y="480"/>
                  </a:lnTo>
                  <a:lnTo>
                    <a:pt x="1026" y="492"/>
                  </a:lnTo>
                  <a:lnTo>
                    <a:pt x="1066" y="507"/>
                  </a:lnTo>
                  <a:lnTo>
                    <a:pt x="1106" y="521"/>
                  </a:lnTo>
                  <a:lnTo>
                    <a:pt x="1133" y="529"/>
                  </a:lnTo>
                  <a:lnTo>
                    <a:pt x="1159" y="536"/>
                  </a:lnTo>
                  <a:lnTo>
                    <a:pt x="1199" y="550"/>
                  </a:lnTo>
                  <a:lnTo>
                    <a:pt x="1239" y="567"/>
                  </a:lnTo>
                  <a:lnTo>
                    <a:pt x="1279" y="584"/>
                  </a:lnTo>
                  <a:lnTo>
                    <a:pt x="1320" y="603"/>
                  </a:lnTo>
                  <a:lnTo>
                    <a:pt x="1360" y="620"/>
                  </a:lnTo>
                  <a:lnTo>
                    <a:pt x="1400" y="637"/>
                  </a:lnTo>
                  <a:lnTo>
                    <a:pt x="1440" y="656"/>
                  </a:lnTo>
                  <a:lnTo>
                    <a:pt x="1480" y="673"/>
                  </a:lnTo>
                  <a:lnTo>
                    <a:pt x="1520" y="690"/>
                  </a:lnTo>
                  <a:lnTo>
                    <a:pt x="1560" y="707"/>
                  </a:lnTo>
                  <a:lnTo>
                    <a:pt x="1600" y="723"/>
                  </a:lnTo>
                  <a:lnTo>
                    <a:pt x="1626" y="733"/>
                  </a:lnTo>
                  <a:lnTo>
                    <a:pt x="1653" y="740"/>
                  </a:lnTo>
                  <a:lnTo>
                    <a:pt x="1693" y="755"/>
                  </a:lnTo>
                  <a:lnTo>
                    <a:pt x="1733" y="767"/>
                  </a:lnTo>
                  <a:lnTo>
                    <a:pt x="1747" y="774"/>
                  </a:lnTo>
                  <a:lnTo>
                    <a:pt x="1773" y="781"/>
                  </a:lnTo>
                  <a:lnTo>
                    <a:pt x="1813" y="793"/>
                  </a:lnTo>
                  <a:lnTo>
                    <a:pt x="1853" y="803"/>
                  </a:lnTo>
                  <a:lnTo>
                    <a:pt x="1893" y="812"/>
                  </a:lnTo>
                  <a:lnTo>
                    <a:pt x="1933" y="820"/>
                  </a:lnTo>
                  <a:lnTo>
                    <a:pt x="1973" y="824"/>
                  </a:lnTo>
                  <a:lnTo>
                    <a:pt x="2013" y="829"/>
                  </a:lnTo>
                  <a:lnTo>
                    <a:pt x="2054" y="832"/>
                  </a:lnTo>
                  <a:lnTo>
                    <a:pt x="2080" y="834"/>
                  </a:lnTo>
                  <a:lnTo>
                    <a:pt x="2107" y="834"/>
                  </a:lnTo>
                  <a:lnTo>
                    <a:pt x="2147" y="834"/>
                  </a:lnTo>
                  <a:lnTo>
                    <a:pt x="2187" y="832"/>
                  </a:lnTo>
                  <a:lnTo>
                    <a:pt x="2227" y="829"/>
                  </a:lnTo>
                  <a:lnTo>
                    <a:pt x="2267" y="824"/>
                  </a:lnTo>
                  <a:lnTo>
                    <a:pt x="2307" y="817"/>
                  </a:lnTo>
                  <a:lnTo>
                    <a:pt x="2347" y="810"/>
                  </a:lnTo>
                  <a:lnTo>
                    <a:pt x="2387" y="800"/>
                  </a:lnTo>
                  <a:lnTo>
                    <a:pt x="2427" y="788"/>
                  </a:lnTo>
                  <a:lnTo>
                    <a:pt x="2467" y="776"/>
                  </a:lnTo>
                  <a:lnTo>
                    <a:pt x="2507" y="764"/>
                  </a:lnTo>
                  <a:lnTo>
                    <a:pt x="2547" y="750"/>
                  </a:lnTo>
                  <a:lnTo>
                    <a:pt x="2574" y="743"/>
                  </a:lnTo>
                  <a:lnTo>
                    <a:pt x="2601" y="735"/>
                  </a:lnTo>
                  <a:lnTo>
                    <a:pt x="2641" y="719"/>
                  </a:lnTo>
                  <a:lnTo>
                    <a:pt x="2681" y="702"/>
                  </a:lnTo>
                  <a:lnTo>
                    <a:pt x="2721" y="685"/>
                  </a:lnTo>
                  <a:lnTo>
                    <a:pt x="2761" y="668"/>
                  </a:lnTo>
                  <a:lnTo>
                    <a:pt x="2801" y="651"/>
                  </a:lnTo>
                  <a:lnTo>
                    <a:pt x="2841" y="632"/>
                  </a:lnTo>
                  <a:lnTo>
                    <a:pt x="2881" y="615"/>
                  </a:lnTo>
                  <a:lnTo>
                    <a:pt x="2921" y="596"/>
                  </a:lnTo>
                  <a:lnTo>
                    <a:pt x="2961" y="579"/>
                  </a:lnTo>
                  <a:lnTo>
                    <a:pt x="3001" y="562"/>
                  </a:lnTo>
                  <a:lnTo>
                    <a:pt x="3028" y="555"/>
                  </a:lnTo>
                  <a:lnTo>
                    <a:pt x="3054" y="548"/>
                  </a:lnTo>
                  <a:lnTo>
                    <a:pt x="3081" y="538"/>
                  </a:lnTo>
                  <a:lnTo>
                    <a:pt x="3094" y="531"/>
                  </a:lnTo>
                  <a:lnTo>
                    <a:pt x="3135" y="517"/>
                  </a:lnTo>
                  <a:lnTo>
                    <a:pt x="3175" y="502"/>
                  </a:lnTo>
                  <a:lnTo>
                    <a:pt x="3215" y="490"/>
                  </a:lnTo>
                  <a:lnTo>
                    <a:pt x="3255" y="478"/>
                  </a:lnTo>
                  <a:lnTo>
                    <a:pt x="3295" y="468"/>
                  </a:lnTo>
                  <a:lnTo>
                    <a:pt x="3335" y="459"/>
                  </a:lnTo>
                  <a:lnTo>
                    <a:pt x="3375" y="452"/>
                  </a:lnTo>
                  <a:lnTo>
                    <a:pt x="3415" y="447"/>
                  </a:lnTo>
                  <a:lnTo>
                    <a:pt x="3455" y="442"/>
                  </a:lnTo>
                  <a:lnTo>
                    <a:pt x="3495" y="440"/>
                  </a:lnTo>
                  <a:lnTo>
                    <a:pt x="3522" y="437"/>
                  </a:lnTo>
                  <a:lnTo>
                    <a:pt x="3548" y="437"/>
                  </a:lnTo>
                  <a:lnTo>
                    <a:pt x="3588" y="437"/>
                  </a:lnTo>
                  <a:lnTo>
                    <a:pt x="3628" y="440"/>
                  </a:lnTo>
                  <a:lnTo>
                    <a:pt x="3668" y="444"/>
                  </a:lnTo>
                  <a:lnTo>
                    <a:pt x="3708" y="449"/>
                  </a:lnTo>
                  <a:lnTo>
                    <a:pt x="3748" y="456"/>
                  </a:lnTo>
                  <a:lnTo>
                    <a:pt x="3788" y="464"/>
                  </a:lnTo>
                  <a:lnTo>
                    <a:pt x="3828" y="473"/>
                  </a:lnTo>
                  <a:lnTo>
                    <a:pt x="3869" y="483"/>
                  </a:lnTo>
                  <a:lnTo>
                    <a:pt x="3909" y="495"/>
                  </a:lnTo>
                  <a:lnTo>
                    <a:pt x="3949" y="509"/>
                  </a:lnTo>
                  <a:lnTo>
                    <a:pt x="3975" y="517"/>
                  </a:lnTo>
                  <a:lnTo>
                    <a:pt x="4002" y="524"/>
                  </a:lnTo>
                  <a:lnTo>
                    <a:pt x="4042" y="538"/>
                  </a:lnTo>
                  <a:lnTo>
                    <a:pt x="4042" y="5"/>
                  </a:lnTo>
                </a:path>
              </a:pathLst>
            </a:custGeom>
            <a:pattFill prst="smConfetti">
              <a:fgClr>
                <a:schemeClr val="tx1"/>
              </a:fgClr>
              <a:bgClr>
                <a:schemeClr val="bg1"/>
              </a:bgClr>
            </a:patt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Freeform 7" descr="Small confetti"/>
            <p:cNvSpPr>
              <a:spLocks/>
            </p:cNvSpPr>
            <p:nvPr/>
          </p:nvSpPr>
          <p:spPr bwMode="auto">
            <a:xfrm>
              <a:off x="1632" y="3491"/>
              <a:ext cx="4016" cy="567"/>
            </a:xfrm>
            <a:custGeom>
              <a:avLst/>
              <a:gdLst/>
              <a:ahLst/>
              <a:cxnLst>
                <a:cxn ang="0">
                  <a:pos x="5" y="163"/>
                </a:cxn>
                <a:cxn ang="0">
                  <a:pos x="85" y="129"/>
                </a:cxn>
                <a:cxn ang="0">
                  <a:pos x="152" y="103"/>
                </a:cxn>
                <a:cxn ang="0">
                  <a:pos x="219" y="81"/>
                </a:cxn>
                <a:cxn ang="0">
                  <a:pos x="299" y="55"/>
                </a:cxn>
                <a:cxn ang="0">
                  <a:pos x="379" y="33"/>
                </a:cxn>
                <a:cxn ang="0">
                  <a:pos x="459" y="17"/>
                </a:cxn>
                <a:cxn ang="0">
                  <a:pos x="540" y="5"/>
                </a:cxn>
                <a:cxn ang="0">
                  <a:pos x="620" y="0"/>
                </a:cxn>
                <a:cxn ang="0">
                  <a:pos x="673" y="0"/>
                </a:cxn>
                <a:cxn ang="0">
                  <a:pos x="754" y="5"/>
                </a:cxn>
                <a:cxn ang="0">
                  <a:pos x="834" y="17"/>
                </a:cxn>
                <a:cxn ang="0">
                  <a:pos x="914" y="33"/>
                </a:cxn>
                <a:cxn ang="0">
                  <a:pos x="994" y="55"/>
                </a:cxn>
                <a:cxn ang="0">
                  <a:pos x="1074" y="84"/>
                </a:cxn>
                <a:cxn ang="0">
                  <a:pos x="1128" y="98"/>
                </a:cxn>
                <a:cxn ang="0">
                  <a:pos x="1208" y="129"/>
                </a:cxn>
                <a:cxn ang="0">
                  <a:pos x="1288" y="165"/>
                </a:cxn>
                <a:cxn ang="0">
                  <a:pos x="1368" y="198"/>
                </a:cxn>
                <a:cxn ang="0">
                  <a:pos x="1449" y="234"/>
                </a:cxn>
                <a:cxn ang="0">
                  <a:pos x="1529" y="268"/>
                </a:cxn>
                <a:cxn ang="0">
                  <a:pos x="1596" y="294"/>
                </a:cxn>
                <a:cxn ang="0">
                  <a:pos x="1662" y="316"/>
                </a:cxn>
                <a:cxn ang="0">
                  <a:pos x="1716" y="335"/>
                </a:cxn>
                <a:cxn ang="0">
                  <a:pos x="1783" y="354"/>
                </a:cxn>
                <a:cxn ang="0">
                  <a:pos x="1863" y="373"/>
                </a:cxn>
                <a:cxn ang="0">
                  <a:pos x="1943" y="385"/>
                </a:cxn>
                <a:cxn ang="0">
                  <a:pos x="2023" y="392"/>
                </a:cxn>
                <a:cxn ang="0">
                  <a:pos x="2077" y="394"/>
                </a:cxn>
                <a:cxn ang="0">
                  <a:pos x="2157" y="392"/>
                </a:cxn>
                <a:cxn ang="0">
                  <a:pos x="2237" y="385"/>
                </a:cxn>
                <a:cxn ang="0">
                  <a:pos x="2317" y="371"/>
                </a:cxn>
                <a:cxn ang="0">
                  <a:pos x="2398" y="349"/>
                </a:cxn>
                <a:cxn ang="0">
                  <a:pos x="2478" y="325"/>
                </a:cxn>
                <a:cxn ang="0">
                  <a:pos x="2545" y="304"/>
                </a:cxn>
                <a:cxn ang="0">
                  <a:pos x="2612" y="280"/>
                </a:cxn>
                <a:cxn ang="0">
                  <a:pos x="2692" y="246"/>
                </a:cxn>
                <a:cxn ang="0">
                  <a:pos x="2772" y="213"/>
                </a:cxn>
                <a:cxn ang="0">
                  <a:pos x="2852" y="177"/>
                </a:cxn>
                <a:cxn ang="0">
                  <a:pos x="2932" y="141"/>
                </a:cxn>
                <a:cxn ang="0">
                  <a:pos x="2999" y="117"/>
                </a:cxn>
                <a:cxn ang="0">
                  <a:pos x="3053" y="100"/>
                </a:cxn>
                <a:cxn ang="0">
                  <a:pos x="3106" y="79"/>
                </a:cxn>
                <a:cxn ang="0">
                  <a:pos x="3186" y="53"/>
                </a:cxn>
                <a:cxn ang="0">
                  <a:pos x="3266" y="31"/>
                </a:cxn>
                <a:cxn ang="0">
                  <a:pos x="3347" y="14"/>
                </a:cxn>
                <a:cxn ang="0">
                  <a:pos x="3427" y="5"/>
                </a:cxn>
                <a:cxn ang="0">
                  <a:pos x="3494" y="0"/>
                </a:cxn>
                <a:cxn ang="0">
                  <a:pos x="3561" y="0"/>
                </a:cxn>
                <a:cxn ang="0">
                  <a:pos x="3641" y="7"/>
                </a:cxn>
                <a:cxn ang="0">
                  <a:pos x="3721" y="19"/>
                </a:cxn>
                <a:cxn ang="0">
                  <a:pos x="3801" y="36"/>
                </a:cxn>
                <a:cxn ang="0">
                  <a:pos x="3881" y="57"/>
                </a:cxn>
                <a:cxn ang="0">
                  <a:pos x="3948" y="79"/>
                </a:cxn>
                <a:cxn ang="0">
                  <a:pos x="4015" y="100"/>
                </a:cxn>
              </a:cxnLst>
              <a:rect l="0" t="0" r="r" b="b"/>
              <a:pathLst>
                <a:path w="4016" h="567">
                  <a:moveTo>
                    <a:pt x="0" y="566"/>
                  </a:moveTo>
                  <a:lnTo>
                    <a:pt x="5" y="163"/>
                  </a:lnTo>
                  <a:lnTo>
                    <a:pt x="45" y="146"/>
                  </a:lnTo>
                  <a:lnTo>
                    <a:pt x="85" y="129"/>
                  </a:lnTo>
                  <a:lnTo>
                    <a:pt x="125" y="112"/>
                  </a:lnTo>
                  <a:lnTo>
                    <a:pt x="152" y="103"/>
                  </a:lnTo>
                  <a:lnTo>
                    <a:pt x="179" y="96"/>
                  </a:lnTo>
                  <a:lnTo>
                    <a:pt x="219" y="81"/>
                  </a:lnTo>
                  <a:lnTo>
                    <a:pt x="259" y="67"/>
                  </a:lnTo>
                  <a:lnTo>
                    <a:pt x="299" y="55"/>
                  </a:lnTo>
                  <a:lnTo>
                    <a:pt x="339" y="43"/>
                  </a:lnTo>
                  <a:lnTo>
                    <a:pt x="379" y="33"/>
                  </a:lnTo>
                  <a:lnTo>
                    <a:pt x="419" y="24"/>
                  </a:lnTo>
                  <a:lnTo>
                    <a:pt x="459" y="17"/>
                  </a:lnTo>
                  <a:lnTo>
                    <a:pt x="500" y="10"/>
                  </a:lnTo>
                  <a:lnTo>
                    <a:pt x="540" y="5"/>
                  </a:lnTo>
                  <a:lnTo>
                    <a:pt x="580" y="2"/>
                  </a:lnTo>
                  <a:lnTo>
                    <a:pt x="620" y="0"/>
                  </a:lnTo>
                  <a:lnTo>
                    <a:pt x="647" y="0"/>
                  </a:lnTo>
                  <a:lnTo>
                    <a:pt x="673" y="0"/>
                  </a:lnTo>
                  <a:lnTo>
                    <a:pt x="713" y="2"/>
                  </a:lnTo>
                  <a:lnTo>
                    <a:pt x="754" y="5"/>
                  </a:lnTo>
                  <a:lnTo>
                    <a:pt x="794" y="10"/>
                  </a:lnTo>
                  <a:lnTo>
                    <a:pt x="834" y="17"/>
                  </a:lnTo>
                  <a:lnTo>
                    <a:pt x="874" y="24"/>
                  </a:lnTo>
                  <a:lnTo>
                    <a:pt x="914" y="33"/>
                  </a:lnTo>
                  <a:lnTo>
                    <a:pt x="954" y="43"/>
                  </a:lnTo>
                  <a:lnTo>
                    <a:pt x="994" y="55"/>
                  </a:lnTo>
                  <a:lnTo>
                    <a:pt x="1034" y="69"/>
                  </a:lnTo>
                  <a:lnTo>
                    <a:pt x="1074" y="84"/>
                  </a:lnTo>
                  <a:lnTo>
                    <a:pt x="1101" y="91"/>
                  </a:lnTo>
                  <a:lnTo>
                    <a:pt x="1128" y="98"/>
                  </a:lnTo>
                  <a:lnTo>
                    <a:pt x="1168" y="112"/>
                  </a:lnTo>
                  <a:lnTo>
                    <a:pt x="1208" y="129"/>
                  </a:lnTo>
                  <a:lnTo>
                    <a:pt x="1248" y="146"/>
                  </a:lnTo>
                  <a:lnTo>
                    <a:pt x="1288" y="165"/>
                  </a:lnTo>
                  <a:lnTo>
                    <a:pt x="1328" y="182"/>
                  </a:lnTo>
                  <a:lnTo>
                    <a:pt x="1368" y="198"/>
                  </a:lnTo>
                  <a:lnTo>
                    <a:pt x="1409" y="218"/>
                  </a:lnTo>
                  <a:lnTo>
                    <a:pt x="1449" y="234"/>
                  </a:lnTo>
                  <a:lnTo>
                    <a:pt x="1489" y="251"/>
                  </a:lnTo>
                  <a:lnTo>
                    <a:pt x="1529" y="268"/>
                  </a:lnTo>
                  <a:lnTo>
                    <a:pt x="1569" y="284"/>
                  </a:lnTo>
                  <a:lnTo>
                    <a:pt x="1596" y="294"/>
                  </a:lnTo>
                  <a:lnTo>
                    <a:pt x="1622" y="301"/>
                  </a:lnTo>
                  <a:lnTo>
                    <a:pt x="1662" y="316"/>
                  </a:lnTo>
                  <a:lnTo>
                    <a:pt x="1703" y="328"/>
                  </a:lnTo>
                  <a:lnTo>
                    <a:pt x="1716" y="335"/>
                  </a:lnTo>
                  <a:lnTo>
                    <a:pt x="1743" y="342"/>
                  </a:lnTo>
                  <a:lnTo>
                    <a:pt x="1783" y="354"/>
                  </a:lnTo>
                  <a:lnTo>
                    <a:pt x="1823" y="363"/>
                  </a:lnTo>
                  <a:lnTo>
                    <a:pt x="1863" y="373"/>
                  </a:lnTo>
                  <a:lnTo>
                    <a:pt x="1903" y="380"/>
                  </a:lnTo>
                  <a:lnTo>
                    <a:pt x="1943" y="385"/>
                  </a:lnTo>
                  <a:lnTo>
                    <a:pt x="1983" y="390"/>
                  </a:lnTo>
                  <a:lnTo>
                    <a:pt x="2023" y="392"/>
                  </a:lnTo>
                  <a:lnTo>
                    <a:pt x="2050" y="394"/>
                  </a:lnTo>
                  <a:lnTo>
                    <a:pt x="2077" y="394"/>
                  </a:lnTo>
                  <a:lnTo>
                    <a:pt x="2117" y="394"/>
                  </a:lnTo>
                  <a:lnTo>
                    <a:pt x="2157" y="392"/>
                  </a:lnTo>
                  <a:lnTo>
                    <a:pt x="2197" y="390"/>
                  </a:lnTo>
                  <a:lnTo>
                    <a:pt x="2237" y="385"/>
                  </a:lnTo>
                  <a:lnTo>
                    <a:pt x="2277" y="378"/>
                  </a:lnTo>
                  <a:lnTo>
                    <a:pt x="2317" y="371"/>
                  </a:lnTo>
                  <a:lnTo>
                    <a:pt x="2358" y="361"/>
                  </a:lnTo>
                  <a:lnTo>
                    <a:pt x="2398" y="349"/>
                  </a:lnTo>
                  <a:lnTo>
                    <a:pt x="2438" y="337"/>
                  </a:lnTo>
                  <a:lnTo>
                    <a:pt x="2478" y="325"/>
                  </a:lnTo>
                  <a:lnTo>
                    <a:pt x="2518" y="311"/>
                  </a:lnTo>
                  <a:lnTo>
                    <a:pt x="2545" y="304"/>
                  </a:lnTo>
                  <a:lnTo>
                    <a:pt x="2571" y="296"/>
                  </a:lnTo>
                  <a:lnTo>
                    <a:pt x="2612" y="280"/>
                  </a:lnTo>
                  <a:lnTo>
                    <a:pt x="2652" y="263"/>
                  </a:lnTo>
                  <a:lnTo>
                    <a:pt x="2692" y="246"/>
                  </a:lnTo>
                  <a:lnTo>
                    <a:pt x="2732" y="230"/>
                  </a:lnTo>
                  <a:lnTo>
                    <a:pt x="2772" y="213"/>
                  </a:lnTo>
                  <a:lnTo>
                    <a:pt x="2812" y="194"/>
                  </a:lnTo>
                  <a:lnTo>
                    <a:pt x="2852" y="177"/>
                  </a:lnTo>
                  <a:lnTo>
                    <a:pt x="2892" y="158"/>
                  </a:lnTo>
                  <a:lnTo>
                    <a:pt x="2932" y="141"/>
                  </a:lnTo>
                  <a:lnTo>
                    <a:pt x="2972" y="124"/>
                  </a:lnTo>
                  <a:lnTo>
                    <a:pt x="2999" y="117"/>
                  </a:lnTo>
                  <a:lnTo>
                    <a:pt x="3026" y="110"/>
                  </a:lnTo>
                  <a:lnTo>
                    <a:pt x="3053" y="100"/>
                  </a:lnTo>
                  <a:lnTo>
                    <a:pt x="3066" y="93"/>
                  </a:lnTo>
                  <a:lnTo>
                    <a:pt x="3106" y="79"/>
                  </a:lnTo>
                  <a:lnTo>
                    <a:pt x="3146" y="65"/>
                  </a:lnTo>
                  <a:lnTo>
                    <a:pt x="3186" y="53"/>
                  </a:lnTo>
                  <a:lnTo>
                    <a:pt x="3226" y="41"/>
                  </a:lnTo>
                  <a:lnTo>
                    <a:pt x="3266" y="31"/>
                  </a:lnTo>
                  <a:lnTo>
                    <a:pt x="3307" y="22"/>
                  </a:lnTo>
                  <a:lnTo>
                    <a:pt x="3347" y="14"/>
                  </a:lnTo>
                  <a:lnTo>
                    <a:pt x="3387" y="10"/>
                  </a:lnTo>
                  <a:lnTo>
                    <a:pt x="3427" y="5"/>
                  </a:lnTo>
                  <a:lnTo>
                    <a:pt x="3467" y="2"/>
                  </a:lnTo>
                  <a:lnTo>
                    <a:pt x="3494" y="0"/>
                  </a:lnTo>
                  <a:lnTo>
                    <a:pt x="3520" y="0"/>
                  </a:lnTo>
                  <a:lnTo>
                    <a:pt x="3561" y="0"/>
                  </a:lnTo>
                  <a:lnTo>
                    <a:pt x="3601" y="2"/>
                  </a:lnTo>
                  <a:lnTo>
                    <a:pt x="3641" y="7"/>
                  </a:lnTo>
                  <a:lnTo>
                    <a:pt x="3681" y="12"/>
                  </a:lnTo>
                  <a:lnTo>
                    <a:pt x="3721" y="19"/>
                  </a:lnTo>
                  <a:lnTo>
                    <a:pt x="3761" y="26"/>
                  </a:lnTo>
                  <a:lnTo>
                    <a:pt x="3801" y="36"/>
                  </a:lnTo>
                  <a:lnTo>
                    <a:pt x="3841" y="45"/>
                  </a:lnTo>
                  <a:lnTo>
                    <a:pt x="3881" y="57"/>
                  </a:lnTo>
                  <a:lnTo>
                    <a:pt x="3921" y="72"/>
                  </a:lnTo>
                  <a:lnTo>
                    <a:pt x="3948" y="79"/>
                  </a:lnTo>
                  <a:lnTo>
                    <a:pt x="3975" y="86"/>
                  </a:lnTo>
                  <a:lnTo>
                    <a:pt x="4015" y="100"/>
                  </a:lnTo>
                  <a:lnTo>
                    <a:pt x="4010" y="566"/>
                  </a:lnTo>
                </a:path>
              </a:pathLst>
            </a:custGeom>
            <a:pattFill prst="smConfetti">
              <a:fgClr>
                <a:schemeClr val="tx1"/>
              </a:fgClr>
              <a:bgClr>
                <a:schemeClr val="bg1"/>
              </a:bgClr>
            </a:patt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Stream Corridor Condition Continuum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At one end of this continuum, conditions may be categorized as being natural, pristine, or unimpaired by human activities</a:t>
            </a:r>
          </a:p>
          <a:p>
            <a:r>
              <a:rPr lang="en-US">
                <a:cs typeface="Times New Roman" pitchFamily="18" charset="0"/>
              </a:rPr>
              <a:t>At the other end of the continuum, stream corridor conditions may be considered severely altered or impaired</a:t>
            </a:r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1638" y="5129213"/>
            <a:ext cx="2392362" cy="172878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1388" y="5130800"/>
            <a:ext cx="1844675" cy="172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4213" y="5162550"/>
            <a:ext cx="2438400" cy="1695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0513" y="5145088"/>
            <a:ext cx="1412875" cy="17129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Problems of Sediment Transport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895475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Impingement of Sediment Particles</a:t>
            </a:r>
          </a:p>
          <a:p>
            <a:pPr lvl="1"/>
            <a:r>
              <a:rPr lang="en-US" sz="2400"/>
              <a:t>damage to bridge abutments by boulders</a:t>
            </a:r>
          </a:p>
          <a:p>
            <a:pPr lvl="1"/>
            <a:r>
              <a:rPr lang="en-US" sz="2400"/>
              <a:t>huge boulders (up to several tons) can be set in motion by torrential flood flows in mountain streams</a:t>
            </a:r>
          </a:p>
          <a:p>
            <a:pPr lvl="1"/>
            <a:r>
              <a:rPr lang="en-US" sz="2400"/>
              <a:t>sand-sized particles damage turbines and pumps</a:t>
            </a:r>
          </a:p>
          <a:p>
            <a:r>
              <a:rPr lang="en-US" sz="2800"/>
              <a:t>Sediment in Suspension</a:t>
            </a:r>
          </a:p>
          <a:p>
            <a:pPr lvl="1"/>
            <a:r>
              <a:rPr lang="en-US" sz="2400"/>
              <a:t>fish don’t like muddy water</a:t>
            </a:r>
          </a:p>
          <a:p>
            <a:pPr lvl="1"/>
            <a:r>
              <a:rPr lang="en-US" sz="2400"/>
              <a:t>municipal water treatment costs are related to amount of sediment in the water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Common Impaired or Degraded Stream Corridor Conditions</a:t>
            </a:r>
            <a:endParaRPr lang="es-H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Stream aggradation—filling (rise in bed elevation over</a:t>
            </a:r>
            <a:br>
              <a:rPr lang="en-US" sz="2400"/>
            </a:br>
            <a:r>
              <a:rPr lang="en-US" sz="2400"/>
              <a:t>time)</a:t>
            </a:r>
          </a:p>
          <a:p>
            <a:pPr>
              <a:lnSpc>
                <a:spcPct val="90000"/>
              </a:lnSpc>
            </a:pPr>
            <a:r>
              <a:rPr lang="en-US" sz="2400"/>
              <a:t>Stream degradation—incision (drop in bed elevation</a:t>
            </a:r>
            <a:br>
              <a:rPr lang="en-US" sz="2400"/>
            </a:br>
            <a:r>
              <a:rPr lang="en-US" sz="2400"/>
              <a:t>over time)</a:t>
            </a:r>
          </a:p>
          <a:p>
            <a:pPr>
              <a:lnSpc>
                <a:spcPct val="90000"/>
              </a:lnSpc>
            </a:pPr>
            <a:r>
              <a:rPr lang="en-US" sz="2400"/>
              <a:t>Streambank erosion</a:t>
            </a:r>
          </a:p>
          <a:p>
            <a:pPr>
              <a:lnSpc>
                <a:spcPct val="90000"/>
              </a:lnSpc>
            </a:pPr>
            <a:r>
              <a:rPr lang="en-US" sz="2400"/>
              <a:t>Impaired aquatic, riparian, and terrestrial habitat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Increased peak flood elevation</a:t>
            </a:r>
          </a:p>
          <a:p>
            <a:pPr>
              <a:lnSpc>
                <a:spcPct val="90000"/>
              </a:lnSpc>
            </a:pPr>
            <a:r>
              <a:rPr lang="en-US" sz="2400"/>
              <a:t>Increased bank failure</a:t>
            </a:r>
          </a:p>
          <a:p>
            <a:pPr>
              <a:lnSpc>
                <a:spcPct val="90000"/>
              </a:lnSpc>
            </a:pPr>
            <a:r>
              <a:rPr lang="en-US" sz="2400"/>
              <a:t>Lower water table levels</a:t>
            </a:r>
          </a:p>
          <a:p>
            <a:pPr>
              <a:lnSpc>
                <a:spcPct val="90000"/>
              </a:lnSpc>
            </a:pPr>
            <a:r>
              <a:rPr lang="en-US" sz="2400"/>
              <a:t>Increase of fine sediment in the corridor</a:t>
            </a:r>
          </a:p>
          <a:p>
            <a:pPr>
              <a:lnSpc>
                <a:spcPct val="90000"/>
              </a:lnSpc>
            </a:pPr>
            <a:r>
              <a:rPr lang="en-US" sz="2400"/>
              <a:t>Decrease of species diversity</a:t>
            </a:r>
          </a:p>
          <a:p>
            <a:pPr>
              <a:lnSpc>
                <a:spcPct val="90000"/>
              </a:lnSpc>
            </a:pPr>
            <a:r>
              <a:rPr lang="en-US" sz="2400"/>
              <a:t>Impaired water quality</a:t>
            </a:r>
          </a:p>
          <a:p>
            <a:pPr>
              <a:lnSpc>
                <a:spcPct val="90000"/>
              </a:lnSpc>
            </a:pPr>
            <a:r>
              <a:rPr lang="en-US" sz="2400"/>
              <a:t>Altered hydrology</a:t>
            </a:r>
            <a:br>
              <a:rPr lang="en-US" sz="2400"/>
            </a:br>
            <a:endParaRPr lang="en-US" sz="240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597150" y="6491288"/>
            <a:ext cx="6546850" cy="3667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i="1">
                <a:cs typeface="Times New Roman" pitchFamily="18" charset="0"/>
              </a:rPr>
              <a:t>Stream Corridor Restoration: Principles, Processes, Practices p 227</a:t>
            </a:r>
            <a:r>
              <a:rPr lang="en-US" sz="180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Design of Open Channels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objective is to determine channel shape that will carry the design flow</a:t>
            </a:r>
          </a:p>
          <a:p>
            <a:pPr lvl="1">
              <a:lnSpc>
                <a:spcPct val="90000"/>
              </a:lnSpc>
            </a:pPr>
            <a:r>
              <a:rPr lang="en-US"/>
              <a:t>Reasonable cost</a:t>
            </a:r>
          </a:p>
          <a:p>
            <a:pPr lvl="1">
              <a:lnSpc>
                <a:spcPct val="90000"/>
              </a:lnSpc>
            </a:pPr>
            <a:r>
              <a:rPr lang="en-US"/>
              <a:t>Limit erosion</a:t>
            </a:r>
          </a:p>
          <a:p>
            <a:pPr lvl="1">
              <a:lnSpc>
                <a:spcPct val="90000"/>
              </a:lnSpc>
            </a:pPr>
            <a:r>
              <a:rPr lang="en-US"/>
              <a:t>Limit deposition</a:t>
            </a:r>
          </a:p>
          <a:p>
            <a:pPr>
              <a:lnSpc>
                <a:spcPct val="90000"/>
              </a:lnSpc>
            </a:pPr>
            <a:r>
              <a:rPr lang="en-US"/>
              <a:t>Efficient Hydraulic Section</a:t>
            </a:r>
          </a:p>
          <a:p>
            <a:pPr>
              <a:lnSpc>
                <a:spcPct val="90000"/>
              </a:lnSpc>
            </a:pPr>
            <a:r>
              <a:rPr lang="en-US"/>
              <a:t>Freeboard to prevent overtopping</a:t>
            </a:r>
          </a:p>
          <a:p>
            <a:pPr>
              <a:lnSpc>
                <a:spcPct val="90000"/>
              </a:lnSpc>
            </a:pPr>
            <a:r>
              <a:rPr lang="en-US"/>
              <a:t>Return to “natural state”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4114800" y="5332413"/>
            <a:ext cx="1022350" cy="687387"/>
            <a:chOff x="2341" y="3568"/>
            <a:chExt cx="644" cy="433"/>
          </a:xfrm>
        </p:grpSpPr>
        <p:sp>
          <p:nvSpPr>
            <p:cNvPr id="55305" name="AutoShape 9"/>
            <p:cNvSpPr>
              <a:spLocks noChangeArrowheads="1"/>
            </p:cNvSpPr>
            <p:nvPr/>
          </p:nvSpPr>
          <p:spPr bwMode="auto">
            <a:xfrm>
              <a:off x="2461" y="3614"/>
              <a:ext cx="448" cy="387"/>
            </a:xfrm>
            <a:prstGeom prst="hexagon">
              <a:avLst>
                <a:gd name="adj" fmla="val 28941"/>
                <a:gd name="vf" fmla="val 115470"/>
              </a:avLst>
            </a:prstGeom>
            <a:noFill/>
            <a:ln w="12700">
              <a:solidFill>
                <a:schemeClr val="folHlink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341" y="3568"/>
              <a:ext cx="644" cy="2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Most Efficient Hydraulic Sections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A section that gives maximum discharge for a specified flow area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Minimum perimeter per area</a:t>
            </a:r>
          </a:p>
          <a:p>
            <a:pPr>
              <a:lnSpc>
                <a:spcPct val="90000"/>
              </a:lnSpc>
            </a:pPr>
            <a:r>
              <a:rPr lang="en-US" sz="2800"/>
              <a:t>No frictional losses on the free surface</a:t>
            </a:r>
          </a:p>
          <a:p>
            <a:pPr>
              <a:lnSpc>
                <a:spcPct val="90000"/>
              </a:lnSpc>
            </a:pPr>
            <a:r>
              <a:rPr lang="en-US" sz="2800"/>
              <a:t>Analogy to pipe flow</a:t>
            </a:r>
          </a:p>
          <a:p>
            <a:pPr>
              <a:lnSpc>
                <a:spcPct val="90000"/>
              </a:lnSpc>
            </a:pPr>
            <a:r>
              <a:rPr lang="en-US" sz="2800"/>
              <a:t>Best hydraulic shapes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best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best with 2 sides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best with 3 sides</a:t>
            </a:r>
          </a:p>
        </p:txBody>
      </p:sp>
      <p:sp>
        <p:nvSpPr>
          <p:cNvPr id="55300" name="Freeform 4"/>
          <p:cNvSpPr>
            <a:spLocks/>
          </p:cNvSpPr>
          <p:nvPr/>
        </p:nvSpPr>
        <p:spPr bwMode="auto">
          <a:xfrm>
            <a:off x="5613400" y="5359400"/>
            <a:ext cx="1830388" cy="1169988"/>
          </a:xfrm>
          <a:custGeom>
            <a:avLst/>
            <a:gdLst/>
            <a:ahLst/>
            <a:cxnLst>
              <a:cxn ang="0">
                <a:pos x="32" y="72"/>
              </a:cxn>
              <a:cxn ang="0">
                <a:pos x="48" y="104"/>
              </a:cxn>
              <a:cxn ang="0">
                <a:pos x="56" y="136"/>
              </a:cxn>
              <a:cxn ang="0">
                <a:pos x="56" y="168"/>
              </a:cxn>
              <a:cxn ang="0">
                <a:pos x="40" y="208"/>
              </a:cxn>
              <a:cxn ang="0">
                <a:pos x="16" y="240"/>
              </a:cxn>
              <a:cxn ang="0">
                <a:pos x="8" y="288"/>
              </a:cxn>
              <a:cxn ang="0">
                <a:pos x="16" y="328"/>
              </a:cxn>
              <a:cxn ang="0">
                <a:pos x="32" y="368"/>
              </a:cxn>
              <a:cxn ang="0">
                <a:pos x="40" y="424"/>
              </a:cxn>
              <a:cxn ang="0">
                <a:pos x="40" y="456"/>
              </a:cxn>
              <a:cxn ang="0">
                <a:pos x="56" y="504"/>
              </a:cxn>
              <a:cxn ang="0">
                <a:pos x="96" y="528"/>
              </a:cxn>
              <a:cxn ang="0">
                <a:pos x="120" y="552"/>
              </a:cxn>
              <a:cxn ang="0">
                <a:pos x="136" y="576"/>
              </a:cxn>
              <a:cxn ang="0">
                <a:pos x="168" y="608"/>
              </a:cxn>
              <a:cxn ang="0">
                <a:pos x="264" y="656"/>
              </a:cxn>
              <a:cxn ang="0">
                <a:pos x="296" y="672"/>
              </a:cxn>
              <a:cxn ang="0">
                <a:pos x="336" y="680"/>
              </a:cxn>
              <a:cxn ang="0">
                <a:pos x="376" y="680"/>
              </a:cxn>
              <a:cxn ang="0">
                <a:pos x="432" y="688"/>
              </a:cxn>
              <a:cxn ang="0">
                <a:pos x="480" y="696"/>
              </a:cxn>
              <a:cxn ang="0">
                <a:pos x="504" y="720"/>
              </a:cxn>
              <a:cxn ang="0">
                <a:pos x="544" y="736"/>
              </a:cxn>
              <a:cxn ang="0">
                <a:pos x="592" y="736"/>
              </a:cxn>
              <a:cxn ang="0">
                <a:pos x="632" y="712"/>
              </a:cxn>
              <a:cxn ang="0">
                <a:pos x="672" y="704"/>
              </a:cxn>
              <a:cxn ang="0">
                <a:pos x="712" y="704"/>
              </a:cxn>
              <a:cxn ang="0">
                <a:pos x="744" y="688"/>
              </a:cxn>
              <a:cxn ang="0">
                <a:pos x="768" y="656"/>
              </a:cxn>
              <a:cxn ang="0">
                <a:pos x="776" y="624"/>
              </a:cxn>
              <a:cxn ang="0">
                <a:pos x="808" y="584"/>
              </a:cxn>
              <a:cxn ang="0">
                <a:pos x="1080" y="312"/>
              </a:cxn>
              <a:cxn ang="0">
                <a:pos x="1104" y="280"/>
              </a:cxn>
              <a:cxn ang="0">
                <a:pos x="1128" y="232"/>
              </a:cxn>
              <a:cxn ang="0">
                <a:pos x="1136" y="192"/>
              </a:cxn>
              <a:cxn ang="0">
                <a:pos x="1152" y="152"/>
              </a:cxn>
              <a:cxn ang="0">
                <a:pos x="1072" y="80"/>
              </a:cxn>
              <a:cxn ang="0">
                <a:pos x="1088" y="48"/>
              </a:cxn>
              <a:cxn ang="0">
                <a:pos x="1104" y="16"/>
              </a:cxn>
            </a:cxnLst>
            <a:rect l="0" t="0" r="r" b="b"/>
            <a:pathLst>
              <a:path w="1153" h="737">
                <a:moveTo>
                  <a:pt x="0" y="16"/>
                </a:moveTo>
                <a:lnTo>
                  <a:pt x="32" y="72"/>
                </a:lnTo>
                <a:lnTo>
                  <a:pt x="40" y="88"/>
                </a:lnTo>
                <a:lnTo>
                  <a:pt x="48" y="104"/>
                </a:lnTo>
                <a:lnTo>
                  <a:pt x="48" y="120"/>
                </a:lnTo>
                <a:lnTo>
                  <a:pt x="56" y="136"/>
                </a:lnTo>
                <a:lnTo>
                  <a:pt x="56" y="152"/>
                </a:lnTo>
                <a:lnTo>
                  <a:pt x="56" y="168"/>
                </a:lnTo>
                <a:lnTo>
                  <a:pt x="56" y="184"/>
                </a:lnTo>
                <a:lnTo>
                  <a:pt x="40" y="208"/>
                </a:lnTo>
                <a:lnTo>
                  <a:pt x="32" y="224"/>
                </a:lnTo>
                <a:lnTo>
                  <a:pt x="16" y="240"/>
                </a:lnTo>
                <a:lnTo>
                  <a:pt x="8" y="264"/>
                </a:lnTo>
                <a:lnTo>
                  <a:pt x="8" y="288"/>
                </a:lnTo>
                <a:lnTo>
                  <a:pt x="16" y="312"/>
                </a:lnTo>
                <a:lnTo>
                  <a:pt x="16" y="328"/>
                </a:lnTo>
                <a:lnTo>
                  <a:pt x="24" y="344"/>
                </a:lnTo>
                <a:lnTo>
                  <a:pt x="32" y="368"/>
                </a:lnTo>
                <a:lnTo>
                  <a:pt x="32" y="400"/>
                </a:lnTo>
                <a:lnTo>
                  <a:pt x="40" y="424"/>
                </a:lnTo>
                <a:lnTo>
                  <a:pt x="40" y="440"/>
                </a:lnTo>
                <a:lnTo>
                  <a:pt x="40" y="456"/>
                </a:lnTo>
                <a:lnTo>
                  <a:pt x="48" y="488"/>
                </a:lnTo>
                <a:lnTo>
                  <a:pt x="56" y="504"/>
                </a:lnTo>
                <a:lnTo>
                  <a:pt x="80" y="520"/>
                </a:lnTo>
                <a:lnTo>
                  <a:pt x="96" y="528"/>
                </a:lnTo>
                <a:lnTo>
                  <a:pt x="112" y="536"/>
                </a:lnTo>
                <a:lnTo>
                  <a:pt x="120" y="552"/>
                </a:lnTo>
                <a:lnTo>
                  <a:pt x="136" y="560"/>
                </a:lnTo>
                <a:lnTo>
                  <a:pt x="136" y="576"/>
                </a:lnTo>
                <a:lnTo>
                  <a:pt x="152" y="592"/>
                </a:lnTo>
                <a:lnTo>
                  <a:pt x="168" y="608"/>
                </a:lnTo>
                <a:lnTo>
                  <a:pt x="240" y="648"/>
                </a:lnTo>
                <a:lnTo>
                  <a:pt x="264" y="656"/>
                </a:lnTo>
                <a:lnTo>
                  <a:pt x="280" y="672"/>
                </a:lnTo>
                <a:lnTo>
                  <a:pt x="296" y="672"/>
                </a:lnTo>
                <a:lnTo>
                  <a:pt x="320" y="680"/>
                </a:lnTo>
                <a:lnTo>
                  <a:pt x="336" y="680"/>
                </a:lnTo>
                <a:lnTo>
                  <a:pt x="360" y="680"/>
                </a:lnTo>
                <a:lnTo>
                  <a:pt x="376" y="680"/>
                </a:lnTo>
                <a:lnTo>
                  <a:pt x="400" y="680"/>
                </a:lnTo>
                <a:lnTo>
                  <a:pt x="432" y="688"/>
                </a:lnTo>
                <a:lnTo>
                  <a:pt x="464" y="696"/>
                </a:lnTo>
                <a:lnTo>
                  <a:pt x="480" y="696"/>
                </a:lnTo>
                <a:lnTo>
                  <a:pt x="496" y="704"/>
                </a:lnTo>
                <a:lnTo>
                  <a:pt x="504" y="720"/>
                </a:lnTo>
                <a:lnTo>
                  <a:pt x="520" y="728"/>
                </a:lnTo>
                <a:lnTo>
                  <a:pt x="544" y="736"/>
                </a:lnTo>
                <a:lnTo>
                  <a:pt x="576" y="736"/>
                </a:lnTo>
                <a:lnTo>
                  <a:pt x="592" y="736"/>
                </a:lnTo>
                <a:lnTo>
                  <a:pt x="616" y="720"/>
                </a:lnTo>
                <a:lnTo>
                  <a:pt x="632" y="712"/>
                </a:lnTo>
                <a:lnTo>
                  <a:pt x="656" y="712"/>
                </a:lnTo>
                <a:lnTo>
                  <a:pt x="672" y="704"/>
                </a:lnTo>
                <a:lnTo>
                  <a:pt x="688" y="704"/>
                </a:lnTo>
                <a:lnTo>
                  <a:pt x="712" y="704"/>
                </a:lnTo>
                <a:lnTo>
                  <a:pt x="728" y="696"/>
                </a:lnTo>
                <a:lnTo>
                  <a:pt x="744" y="688"/>
                </a:lnTo>
                <a:lnTo>
                  <a:pt x="760" y="672"/>
                </a:lnTo>
                <a:lnTo>
                  <a:pt x="768" y="656"/>
                </a:lnTo>
                <a:lnTo>
                  <a:pt x="768" y="640"/>
                </a:lnTo>
                <a:lnTo>
                  <a:pt x="776" y="624"/>
                </a:lnTo>
                <a:lnTo>
                  <a:pt x="792" y="608"/>
                </a:lnTo>
                <a:lnTo>
                  <a:pt x="808" y="584"/>
                </a:lnTo>
                <a:lnTo>
                  <a:pt x="1072" y="336"/>
                </a:lnTo>
                <a:lnTo>
                  <a:pt x="1080" y="312"/>
                </a:lnTo>
                <a:lnTo>
                  <a:pt x="1096" y="304"/>
                </a:lnTo>
                <a:lnTo>
                  <a:pt x="1104" y="280"/>
                </a:lnTo>
                <a:lnTo>
                  <a:pt x="1112" y="248"/>
                </a:lnTo>
                <a:lnTo>
                  <a:pt x="1128" y="232"/>
                </a:lnTo>
                <a:lnTo>
                  <a:pt x="1128" y="216"/>
                </a:lnTo>
                <a:lnTo>
                  <a:pt x="1136" y="192"/>
                </a:lnTo>
                <a:lnTo>
                  <a:pt x="1144" y="176"/>
                </a:lnTo>
                <a:lnTo>
                  <a:pt x="1152" y="152"/>
                </a:lnTo>
                <a:lnTo>
                  <a:pt x="1152" y="136"/>
                </a:lnTo>
                <a:lnTo>
                  <a:pt x="1072" y="80"/>
                </a:lnTo>
                <a:lnTo>
                  <a:pt x="1072" y="64"/>
                </a:lnTo>
                <a:lnTo>
                  <a:pt x="1088" y="48"/>
                </a:lnTo>
                <a:lnTo>
                  <a:pt x="1088" y="32"/>
                </a:lnTo>
                <a:lnTo>
                  <a:pt x="1104" y="16"/>
                </a:lnTo>
                <a:lnTo>
                  <a:pt x="1120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1" name="Freeform 5"/>
          <p:cNvSpPr>
            <a:spLocks/>
          </p:cNvSpPr>
          <p:nvPr/>
        </p:nvSpPr>
        <p:spPr bwMode="auto">
          <a:xfrm>
            <a:off x="5613400" y="4241800"/>
            <a:ext cx="1830388" cy="1169988"/>
          </a:xfrm>
          <a:custGeom>
            <a:avLst/>
            <a:gdLst/>
            <a:ahLst/>
            <a:cxnLst>
              <a:cxn ang="0">
                <a:pos x="32" y="664"/>
              </a:cxn>
              <a:cxn ang="0">
                <a:pos x="48" y="632"/>
              </a:cxn>
              <a:cxn ang="0">
                <a:pos x="56" y="600"/>
              </a:cxn>
              <a:cxn ang="0">
                <a:pos x="56" y="568"/>
              </a:cxn>
              <a:cxn ang="0">
                <a:pos x="40" y="528"/>
              </a:cxn>
              <a:cxn ang="0">
                <a:pos x="16" y="496"/>
              </a:cxn>
              <a:cxn ang="0">
                <a:pos x="8" y="448"/>
              </a:cxn>
              <a:cxn ang="0">
                <a:pos x="16" y="408"/>
              </a:cxn>
              <a:cxn ang="0">
                <a:pos x="32" y="368"/>
              </a:cxn>
              <a:cxn ang="0">
                <a:pos x="40" y="312"/>
              </a:cxn>
              <a:cxn ang="0">
                <a:pos x="40" y="280"/>
              </a:cxn>
              <a:cxn ang="0">
                <a:pos x="56" y="232"/>
              </a:cxn>
              <a:cxn ang="0">
                <a:pos x="96" y="208"/>
              </a:cxn>
              <a:cxn ang="0">
                <a:pos x="120" y="184"/>
              </a:cxn>
              <a:cxn ang="0">
                <a:pos x="136" y="160"/>
              </a:cxn>
              <a:cxn ang="0">
                <a:pos x="168" y="128"/>
              </a:cxn>
              <a:cxn ang="0">
                <a:pos x="264" y="80"/>
              </a:cxn>
              <a:cxn ang="0">
                <a:pos x="296" y="64"/>
              </a:cxn>
              <a:cxn ang="0">
                <a:pos x="336" y="56"/>
              </a:cxn>
              <a:cxn ang="0">
                <a:pos x="376" y="56"/>
              </a:cxn>
              <a:cxn ang="0">
                <a:pos x="432" y="48"/>
              </a:cxn>
              <a:cxn ang="0">
                <a:pos x="480" y="40"/>
              </a:cxn>
              <a:cxn ang="0">
                <a:pos x="504" y="16"/>
              </a:cxn>
              <a:cxn ang="0">
                <a:pos x="544" y="0"/>
              </a:cxn>
              <a:cxn ang="0">
                <a:pos x="592" y="0"/>
              </a:cxn>
              <a:cxn ang="0">
                <a:pos x="632" y="24"/>
              </a:cxn>
              <a:cxn ang="0">
                <a:pos x="672" y="32"/>
              </a:cxn>
              <a:cxn ang="0">
                <a:pos x="712" y="32"/>
              </a:cxn>
              <a:cxn ang="0">
                <a:pos x="744" y="48"/>
              </a:cxn>
              <a:cxn ang="0">
                <a:pos x="768" y="80"/>
              </a:cxn>
              <a:cxn ang="0">
                <a:pos x="776" y="112"/>
              </a:cxn>
              <a:cxn ang="0">
                <a:pos x="808" y="152"/>
              </a:cxn>
              <a:cxn ang="0">
                <a:pos x="1080" y="424"/>
              </a:cxn>
              <a:cxn ang="0">
                <a:pos x="1104" y="456"/>
              </a:cxn>
              <a:cxn ang="0">
                <a:pos x="1128" y="504"/>
              </a:cxn>
              <a:cxn ang="0">
                <a:pos x="1136" y="544"/>
              </a:cxn>
              <a:cxn ang="0">
                <a:pos x="1152" y="584"/>
              </a:cxn>
              <a:cxn ang="0">
                <a:pos x="1072" y="656"/>
              </a:cxn>
              <a:cxn ang="0">
                <a:pos x="1088" y="688"/>
              </a:cxn>
              <a:cxn ang="0">
                <a:pos x="1104" y="720"/>
              </a:cxn>
            </a:cxnLst>
            <a:rect l="0" t="0" r="r" b="b"/>
            <a:pathLst>
              <a:path w="1153" h="737">
                <a:moveTo>
                  <a:pt x="0" y="720"/>
                </a:moveTo>
                <a:lnTo>
                  <a:pt x="32" y="664"/>
                </a:lnTo>
                <a:lnTo>
                  <a:pt x="40" y="648"/>
                </a:lnTo>
                <a:lnTo>
                  <a:pt x="48" y="632"/>
                </a:lnTo>
                <a:lnTo>
                  <a:pt x="48" y="616"/>
                </a:lnTo>
                <a:lnTo>
                  <a:pt x="56" y="600"/>
                </a:lnTo>
                <a:lnTo>
                  <a:pt x="56" y="584"/>
                </a:lnTo>
                <a:lnTo>
                  <a:pt x="56" y="568"/>
                </a:lnTo>
                <a:lnTo>
                  <a:pt x="56" y="552"/>
                </a:lnTo>
                <a:lnTo>
                  <a:pt x="40" y="528"/>
                </a:lnTo>
                <a:lnTo>
                  <a:pt x="32" y="512"/>
                </a:lnTo>
                <a:lnTo>
                  <a:pt x="16" y="496"/>
                </a:lnTo>
                <a:lnTo>
                  <a:pt x="8" y="472"/>
                </a:lnTo>
                <a:lnTo>
                  <a:pt x="8" y="448"/>
                </a:lnTo>
                <a:lnTo>
                  <a:pt x="16" y="424"/>
                </a:lnTo>
                <a:lnTo>
                  <a:pt x="16" y="408"/>
                </a:lnTo>
                <a:lnTo>
                  <a:pt x="24" y="392"/>
                </a:lnTo>
                <a:lnTo>
                  <a:pt x="32" y="368"/>
                </a:lnTo>
                <a:lnTo>
                  <a:pt x="32" y="336"/>
                </a:lnTo>
                <a:lnTo>
                  <a:pt x="40" y="312"/>
                </a:lnTo>
                <a:lnTo>
                  <a:pt x="40" y="296"/>
                </a:lnTo>
                <a:lnTo>
                  <a:pt x="40" y="280"/>
                </a:lnTo>
                <a:lnTo>
                  <a:pt x="48" y="248"/>
                </a:lnTo>
                <a:lnTo>
                  <a:pt x="56" y="232"/>
                </a:lnTo>
                <a:lnTo>
                  <a:pt x="80" y="216"/>
                </a:lnTo>
                <a:lnTo>
                  <a:pt x="96" y="208"/>
                </a:lnTo>
                <a:lnTo>
                  <a:pt x="112" y="200"/>
                </a:lnTo>
                <a:lnTo>
                  <a:pt x="120" y="184"/>
                </a:lnTo>
                <a:lnTo>
                  <a:pt x="136" y="176"/>
                </a:lnTo>
                <a:lnTo>
                  <a:pt x="136" y="160"/>
                </a:lnTo>
                <a:lnTo>
                  <a:pt x="152" y="144"/>
                </a:lnTo>
                <a:lnTo>
                  <a:pt x="168" y="128"/>
                </a:lnTo>
                <a:lnTo>
                  <a:pt x="240" y="88"/>
                </a:lnTo>
                <a:lnTo>
                  <a:pt x="264" y="80"/>
                </a:lnTo>
                <a:lnTo>
                  <a:pt x="280" y="64"/>
                </a:lnTo>
                <a:lnTo>
                  <a:pt x="296" y="64"/>
                </a:lnTo>
                <a:lnTo>
                  <a:pt x="320" y="56"/>
                </a:lnTo>
                <a:lnTo>
                  <a:pt x="336" y="56"/>
                </a:lnTo>
                <a:lnTo>
                  <a:pt x="360" y="56"/>
                </a:lnTo>
                <a:lnTo>
                  <a:pt x="376" y="56"/>
                </a:lnTo>
                <a:lnTo>
                  <a:pt x="400" y="56"/>
                </a:lnTo>
                <a:lnTo>
                  <a:pt x="432" y="48"/>
                </a:lnTo>
                <a:lnTo>
                  <a:pt x="464" y="40"/>
                </a:lnTo>
                <a:lnTo>
                  <a:pt x="480" y="40"/>
                </a:lnTo>
                <a:lnTo>
                  <a:pt x="496" y="32"/>
                </a:lnTo>
                <a:lnTo>
                  <a:pt x="504" y="16"/>
                </a:lnTo>
                <a:lnTo>
                  <a:pt x="520" y="8"/>
                </a:lnTo>
                <a:lnTo>
                  <a:pt x="544" y="0"/>
                </a:lnTo>
                <a:lnTo>
                  <a:pt x="576" y="0"/>
                </a:lnTo>
                <a:lnTo>
                  <a:pt x="592" y="0"/>
                </a:lnTo>
                <a:lnTo>
                  <a:pt x="616" y="16"/>
                </a:lnTo>
                <a:lnTo>
                  <a:pt x="632" y="24"/>
                </a:lnTo>
                <a:lnTo>
                  <a:pt x="656" y="24"/>
                </a:lnTo>
                <a:lnTo>
                  <a:pt x="672" y="32"/>
                </a:lnTo>
                <a:lnTo>
                  <a:pt x="688" y="32"/>
                </a:lnTo>
                <a:lnTo>
                  <a:pt x="712" y="32"/>
                </a:lnTo>
                <a:lnTo>
                  <a:pt x="728" y="40"/>
                </a:lnTo>
                <a:lnTo>
                  <a:pt x="744" y="48"/>
                </a:lnTo>
                <a:lnTo>
                  <a:pt x="760" y="64"/>
                </a:lnTo>
                <a:lnTo>
                  <a:pt x="768" y="80"/>
                </a:lnTo>
                <a:lnTo>
                  <a:pt x="768" y="96"/>
                </a:lnTo>
                <a:lnTo>
                  <a:pt x="776" y="112"/>
                </a:lnTo>
                <a:lnTo>
                  <a:pt x="792" y="128"/>
                </a:lnTo>
                <a:lnTo>
                  <a:pt x="808" y="152"/>
                </a:lnTo>
                <a:lnTo>
                  <a:pt x="1072" y="400"/>
                </a:lnTo>
                <a:lnTo>
                  <a:pt x="1080" y="424"/>
                </a:lnTo>
                <a:lnTo>
                  <a:pt x="1096" y="432"/>
                </a:lnTo>
                <a:lnTo>
                  <a:pt x="1104" y="456"/>
                </a:lnTo>
                <a:lnTo>
                  <a:pt x="1112" y="488"/>
                </a:lnTo>
                <a:lnTo>
                  <a:pt x="1128" y="504"/>
                </a:lnTo>
                <a:lnTo>
                  <a:pt x="1128" y="520"/>
                </a:lnTo>
                <a:lnTo>
                  <a:pt x="1136" y="544"/>
                </a:lnTo>
                <a:lnTo>
                  <a:pt x="1144" y="560"/>
                </a:lnTo>
                <a:lnTo>
                  <a:pt x="1152" y="584"/>
                </a:lnTo>
                <a:lnTo>
                  <a:pt x="1152" y="600"/>
                </a:lnTo>
                <a:lnTo>
                  <a:pt x="1072" y="656"/>
                </a:lnTo>
                <a:lnTo>
                  <a:pt x="1072" y="672"/>
                </a:lnTo>
                <a:lnTo>
                  <a:pt x="1088" y="688"/>
                </a:lnTo>
                <a:lnTo>
                  <a:pt x="1088" y="704"/>
                </a:lnTo>
                <a:lnTo>
                  <a:pt x="1104" y="720"/>
                </a:lnTo>
                <a:lnTo>
                  <a:pt x="1120" y="736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H="1">
            <a:off x="5073650" y="5384800"/>
            <a:ext cx="283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Arc 7"/>
          <p:cNvSpPr>
            <a:spLocks/>
          </p:cNvSpPr>
          <p:nvPr/>
        </p:nvSpPr>
        <p:spPr bwMode="auto">
          <a:xfrm flipV="1">
            <a:off x="4181475" y="4484688"/>
            <a:ext cx="901700" cy="4794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2 w 43200"/>
              <a:gd name="T1" fmla="*/ 22953 h 22953"/>
              <a:gd name="T2" fmla="*/ 43200 w 43200"/>
              <a:gd name="T3" fmla="*/ 21600 h 22953"/>
              <a:gd name="T4" fmla="*/ 21600 w 43200"/>
              <a:gd name="T5" fmla="*/ 21600 h 22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953" fill="none" extrusionOk="0">
                <a:moveTo>
                  <a:pt x="42" y="22952"/>
                </a:moveTo>
                <a:cubicBezTo>
                  <a:pt x="14" y="22502"/>
                  <a:pt x="0" y="2205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953" stroke="0" extrusionOk="0">
                <a:moveTo>
                  <a:pt x="42" y="22952"/>
                </a:moveTo>
                <a:cubicBezTo>
                  <a:pt x="14" y="22502"/>
                  <a:pt x="0" y="2205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4" name="AutoShape 8"/>
          <p:cNvSpPr>
            <a:spLocks noChangeArrowheads="1"/>
          </p:cNvSpPr>
          <p:nvPr/>
        </p:nvSpPr>
        <p:spPr bwMode="auto">
          <a:xfrm flipV="1">
            <a:off x="4216400" y="5094288"/>
            <a:ext cx="877888" cy="45085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130675" y="5032375"/>
            <a:ext cx="1022350" cy="714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  <p:bldP spid="5530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Why isn’t the most efficient hydraulic section the best design?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42925" y="2065338"/>
            <a:ext cx="7065963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Minimum area = least excavation only if top of channel is at grade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42925" y="3262313"/>
            <a:ext cx="19732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Cost of liner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42925" y="4094163"/>
            <a:ext cx="39925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Complexity of form work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42925" y="4927600"/>
            <a:ext cx="63039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Erosion constraint - stability of side walls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42925" y="5737225"/>
            <a:ext cx="630396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Freeboard is also required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autoUpdateAnimBg="0"/>
      <p:bldP spid="56325" grpId="0" autoUpdateAnimBg="0"/>
      <p:bldP spid="56326" grpId="0" autoUpdateAnimBg="0"/>
      <p:bldP spid="5632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Freeboard and Superelevation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Freeboard: vertical distance between the water surface at the design flow and the top of channel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Rational design could be based on wave height, risk of flows greater than design flow, and potential damage from overtopping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Empirical design – 0.5 m to 0.9 m</a:t>
            </a:r>
          </a:p>
          <a:p>
            <a:pPr>
              <a:lnSpc>
                <a:spcPct val="90000"/>
              </a:lnSpc>
            </a:pPr>
            <a:r>
              <a:rPr lang="en-US" sz="2800"/>
              <a:t>Superelevation at bends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 is top width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</a:t>
            </a:r>
            <a:r>
              <a:rPr lang="en-US" sz="2400" baseline="-25000"/>
              <a:t>c</a:t>
            </a:r>
            <a:r>
              <a:rPr lang="en-US" sz="2400"/>
              <a:t> is radius of curvature of the centerline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Valid for r</a:t>
            </a:r>
            <a:r>
              <a:rPr lang="en-US" sz="2400" baseline="-25000"/>
              <a:t>c</a:t>
            </a:r>
            <a:r>
              <a:rPr lang="en-US" sz="2400"/>
              <a:t> &gt; 3T</a:t>
            </a:r>
          </a:p>
        </p:txBody>
      </p:sp>
      <p:graphicFrame>
        <p:nvGraphicFramePr>
          <p:cNvPr id="92160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270750" y="5129213"/>
          <a:ext cx="1114425" cy="800100"/>
        </p:xfrm>
        <a:graphic>
          <a:graphicData uri="http://schemas.openxmlformats.org/presentationml/2006/ole">
            <p:oleObj spid="_x0000_s92160" name="Equation" r:id="rId3" imgW="1130040" imgH="838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Problems of Sediment Deposition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47850"/>
            <a:ext cx="423545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Flood Plain Deposits</a:t>
            </a:r>
          </a:p>
          <a:p>
            <a:pPr lvl="1">
              <a:lnSpc>
                <a:spcPct val="90000"/>
              </a:lnSpc>
            </a:pPr>
            <a:r>
              <a:rPr lang="en-US"/>
              <a:t>may bury crops</a:t>
            </a:r>
          </a:p>
          <a:p>
            <a:pPr lvl="1">
              <a:lnSpc>
                <a:spcPct val="90000"/>
              </a:lnSpc>
            </a:pPr>
            <a:r>
              <a:rPr lang="en-US"/>
              <a:t>deposition of infertile material (like sand) may reduce fertility</a:t>
            </a:r>
          </a:p>
          <a:p>
            <a:pPr lvl="1">
              <a:lnSpc>
                <a:spcPct val="90000"/>
              </a:lnSpc>
            </a:pPr>
            <a:r>
              <a:rPr lang="en-US"/>
              <a:t>Urban areas may receive deposition on streets, railroads, and in buildings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398963" y="1847850"/>
            <a:ext cx="4745037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r>
              <a:rPr lang="en-US" sz="2400"/>
              <a:t>irrigation ditches</a:t>
            </a:r>
          </a:p>
          <a:p>
            <a:pPr lvl="1"/>
            <a:r>
              <a:rPr lang="en-US" sz="2400"/>
              <a:t>reduce carrying capacity</a:t>
            </a:r>
          </a:p>
          <a:p>
            <a:pPr lvl="1"/>
            <a:r>
              <a:rPr lang="en-US" sz="2400"/>
              <a:t>require extensive maintenance</a:t>
            </a:r>
          </a:p>
          <a:p>
            <a:r>
              <a:rPr lang="en-US" sz="2400"/>
              <a:t>drainage ditches</a:t>
            </a:r>
          </a:p>
          <a:p>
            <a:pPr lvl="1"/>
            <a:r>
              <a:rPr lang="en-US" sz="2400"/>
              <a:t>raise the water table</a:t>
            </a:r>
          </a:p>
          <a:p>
            <a:pPr lvl="1"/>
            <a:r>
              <a:rPr lang="en-US" sz="2400"/>
              <a:t>fine sediments are usually fertile - increase vegetation growth - increase Manning 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Problems of Sediment Deposition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6400" y="1895475"/>
            <a:ext cx="8383588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channels, waterways, and harbors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requires extensive dredging to maintain navigation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decrease carrying capacity and thus increase flooding</a:t>
            </a:r>
          </a:p>
          <a:p>
            <a:pPr>
              <a:lnSpc>
                <a:spcPct val="90000"/>
              </a:lnSpc>
            </a:pPr>
            <a:r>
              <a:rPr lang="en-US" sz="2800"/>
              <a:t>lakes and reservoirs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lakes with no outlets all of the incoming sediment is deposited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converts beaches to mud flats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fine sediment can encourage prolific plan growth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storage capacity is lost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by 1973 10% of reservoirs built prior to 1935 in the Great Plain states and the Southeast had lost all usable storage!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Sediment Load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132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Mass of sediment carried per unit time by a channel</a:t>
            </a:r>
          </a:p>
          <a:p>
            <a:pPr>
              <a:lnSpc>
                <a:spcPct val="90000"/>
              </a:lnSpc>
            </a:pPr>
            <a:r>
              <a:rPr lang="en-US"/>
              <a:t>Sediment load is carried by two mechanisms</a:t>
            </a:r>
          </a:p>
          <a:p>
            <a:pPr lvl="1">
              <a:lnSpc>
                <a:spcPct val="90000"/>
              </a:lnSpc>
            </a:pPr>
            <a:r>
              <a:rPr lang="en-US"/>
              <a:t>Bed load: grains roll along the bed with occasional jumps</a:t>
            </a:r>
          </a:p>
          <a:p>
            <a:pPr lvl="2">
              <a:lnSpc>
                <a:spcPct val="90000"/>
              </a:lnSpc>
            </a:pPr>
            <a:r>
              <a:rPr lang="en-US"/>
              <a:t>primarily course material</a:t>
            </a:r>
          </a:p>
          <a:p>
            <a:pPr lvl="1">
              <a:lnSpc>
                <a:spcPct val="90000"/>
              </a:lnSpc>
            </a:pPr>
            <a:r>
              <a:rPr lang="en-US"/>
              <a:t>Suspended load: material maintained in suspension by the _________ of flowing water</a:t>
            </a:r>
          </a:p>
          <a:p>
            <a:pPr lvl="2">
              <a:lnSpc>
                <a:spcPct val="90000"/>
              </a:lnSpc>
            </a:pPr>
            <a:r>
              <a:rPr lang="en-US"/>
              <a:t>primarily fine material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033838" y="5541963"/>
            <a:ext cx="16827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turbulence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Suspended Load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784350"/>
            <a:ext cx="8736013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Sediment suspended by fluid turbulence</a:t>
            </a:r>
          </a:p>
          <a:p>
            <a:pPr>
              <a:lnSpc>
                <a:spcPct val="90000"/>
              </a:lnSpc>
            </a:pPr>
            <a:r>
              <a:rPr lang="en-US" sz="2800"/>
              <a:t>Concentration can be substantial in cases of high flows and fine sediment (up to 60% by weight!)</a:t>
            </a:r>
          </a:p>
          <a:p>
            <a:pPr>
              <a:lnSpc>
                <a:spcPct val="90000"/>
              </a:lnSpc>
            </a:pPr>
            <a:r>
              <a:rPr lang="en-US" sz="2800"/>
              <a:t>Vertical distribution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concentration near bottom</a:t>
            </a:r>
          </a:p>
          <a:p>
            <a:pPr marL="1085850" lvl="2">
              <a:lnSpc>
                <a:spcPct val="90000"/>
              </a:lnSpc>
            </a:pPr>
            <a:r>
              <a:rPr lang="en-US" sz="2000"/>
              <a:t>coarse fractions - concentration decreases rapidly above bed</a:t>
            </a:r>
          </a:p>
          <a:p>
            <a:pPr marL="1085850" lvl="2">
              <a:lnSpc>
                <a:spcPct val="90000"/>
              </a:lnSpc>
            </a:pPr>
            <a:r>
              <a:rPr lang="en-US" sz="2000"/>
              <a:t>fine fractions - concentration may be nearly uniform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theory for concentration at the interface with the bed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given sediment concentration at one elevation above the bed it is possible to derive sediment concentration as a function of depth (compare local fall velocity with local turbulent transport)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/>
              <a:t>Suspended Sediment</a:t>
            </a:r>
            <a:br>
              <a:rPr lang="en-US"/>
            </a:br>
            <a:r>
              <a:rPr lang="en-US"/>
              <a:t>Upward Transport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9088" y="1808163"/>
            <a:ext cx="45751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upward transport is due to diffusion flux (Fick’s first law)</a:t>
            </a:r>
          </a:p>
        </p:txBody>
      </p:sp>
      <p:graphicFrame>
        <p:nvGraphicFramePr>
          <p:cNvPr id="194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63675" y="2603500"/>
          <a:ext cx="1225550" cy="708025"/>
        </p:xfrm>
        <a:graphic>
          <a:graphicData uri="http://schemas.openxmlformats.org/presentationml/2006/ole">
            <p:oleObj spid="_x0000_s19460" name="Equation" r:id="rId3" imgW="1244520" imgH="723600" progId="Equation.DSMT4">
              <p:embed/>
            </p:oleObj>
          </a:graphicData>
        </a:graphic>
      </p:graphicFrame>
      <p:graphicFrame>
        <p:nvGraphicFramePr>
          <p:cNvPr id="1946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5013" y="3983038"/>
          <a:ext cx="2139950" cy="758825"/>
        </p:xfrm>
        <a:graphic>
          <a:graphicData uri="http://schemas.openxmlformats.org/presentationml/2006/ole">
            <p:oleObj spid="_x0000_s19461" name="Equation" r:id="rId4" imgW="2158920" imgH="774360" progId="Equation.DSMT4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68275" y="3214688"/>
            <a:ext cx="420211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sz="2400"/>
              <a:t>The diffusion coefficient is a function of depth!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910138" y="2062163"/>
            <a:ext cx="3894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 rot="10800000" flipH="1">
            <a:off x="7531100" y="1973263"/>
            <a:ext cx="166688" cy="84137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043488" y="6078538"/>
            <a:ext cx="4017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8534400" y="2068513"/>
            <a:ext cx="0" cy="400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8382000" y="3421063"/>
            <a:ext cx="401638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 flipV="1">
            <a:off x="5040313" y="2070100"/>
            <a:ext cx="0" cy="4014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Freeform 13"/>
          <p:cNvSpPr>
            <a:spLocks/>
          </p:cNvSpPr>
          <p:nvPr/>
        </p:nvSpPr>
        <p:spPr bwMode="auto">
          <a:xfrm>
            <a:off x="5021263" y="2057400"/>
            <a:ext cx="2071687" cy="4022725"/>
          </a:xfrm>
          <a:custGeom>
            <a:avLst/>
            <a:gdLst/>
            <a:ahLst/>
            <a:cxnLst>
              <a:cxn ang="0">
                <a:pos x="152" y="53"/>
              </a:cxn>
              <a:cxn ang="0">
                <a:pos x="248" y="106"/>
              </a:cxn>
              <a:cxn ang="0">
                <a:pos x="344" y="160"/>
              </a:cxn>
              <a:cxn ang="0">
                <a:pos x="432" y="213"/>
              </a:cxn>
              <a:cxn ang="0">
                <a:pos x="536" y="266"/>
              </a:cxn>
              <a:cxn ang="0">
                <a:pos x="616" y="319"/>
              </a:cxn>
              <a:cxn ang="0">
                <a:pos x="704" y="383"/>
              </a:cxn>
              <a:cxn ang="0">
                <a:pos x="768" y="436"/>
              </a:cxn>
              <a:cxn ang="0">
                <a:pos x="824" y="479"/>
              </a:cxn>
              <a:cxn ang="0">
                <a:pos x="880" y="522"/>
              </a:cxn>
              <a:cxn ang="0">
                <a:pos x="944" y="575"/>
              </a:cxn>
              <a:cxn ang="0">
                <a:pos x="992" y="628"/>
              </a:cxn>
              <a:cxn ang="0">
                <a:pos x="1032" y="671"/>
              </a:cxn>
              <a:cxn ang="0">
                <a:pos x="1072" y="724"/>
              </a:cxn>
              <a:cxn ang="0">
                <a:pos x="1128" y="777"/>
              </a:cxn>
              <a:cxn ang="0">
                <a:pos x="1160" y="830"/>
              </a:cxn>
              <a:cxn ang="0">
                <a:pos x="1200" y="894"/>
              </a:cxn>
              <a:cxn ang="0">
                <a:pos x="1232" y="947"/>
              </a:cxn>
              <a:cxn ang="0">
                <a:pos x="1256" y="1000"/>
              </a:cxn>
              <a:cxn ang="0">
                <a:pos x="1272" y="1054"/>
              </a:cxn>
              <a:cxn ang="0">
                <a:pos x="1288" y="1107"/>
              </a:cxn>
              <a:cxn ang="0">
                <a:pos x="1296" y="1149"/>
              </a:cxn>
              <a:cxn ang="0">
                <a:pos x="1304" y="1192"/>
              </a:cxn>
              <a:cxn ang="0">
                <a:pos x="1304" y="1235"/>
              </a:cxn>
              <a:cxn ang="0">
                <a:pos x="1304" y="1288"/>
              </a:cxn>
              <a:cxn ang="0">
                <a:pos x="1296" y="1330"/>
              </a:cxn>
              <a:cxn ang="0">
                <a:pos x="1296" y="1373"/>
              </a:cxn>
              <a:cxn ang="0">
                <a:pos x="1288" y="1416"/>
              </a:cxn>
              <a:cxn ang="0">
                <a:pos x="1272" y="1469"/>
              </a:cxn>
              <a:cxn ang="0">
                <a:pos x="1240" y="1533"/>
              </a:cxn>
              <a:cxn ang="0">
                <a:pos x="1216" y="1586"/>
              </a:cxn>
              <a:cxn ang="0">
                <a:pos x="1184" y="1639"/>
              </a:cxn>
              <a:cxn ang="0">
                <a:pos x="1152" y="1692"/>
              </a:cxn>
              <a:cxn ang="0">
                <a:pos x="1120" y="1745"/>
              </a:cxn>
              <a:cxn ang="0">
                <a:pos x="1064" y="1799"/>
              </a:cxn>
              <a:cxn ang="0">
                <a:pos x="1024" y="1852"/>
              </a:cxn>
              <a:cxn ang="0">
                <a:pos x="976" y="1894"/>
              </a:cxn>
              <a:cxn ang="0">
                <a:pos x="928" y="1948"/>
              </a:cxn>
              <a:cxn ang="0">
                <a:pos x="864" y="2001"/>
              </a:cxn>
              <a:cxn ang="0">
                <a:pos x="808" y="2043"/>
              </a:cxn>
              <a:cxn ang="0">
                <a:pos x="736" y="2097"/>
              </a:cxn>
              <a:cxn ang="0">
                <a:pos x="664" y="2150"/>
              </a:cxn>
              <a:cxn ang="0">
                <a:pos x="592" y="2203"/>
              </a:cxn>
              <a:cxn ang="0">
                <a:pos x="512" y="2256"/>
              </a:cxn>
              <a:cxn ang="0">
                <a:pos x="408" y="2310"/>
              </a:cxn>
              <a:cxn ang="0">
                <a:pos x="320" y="2363"/>
              </a:cxn>
              <a:cxn ang="0">
                <a:pos x="200" y="2427"/>
              </a:cxn>
              <a:cxn ang="0">
                <a:pos x="104" y="2480"/>
              </a:cxn>
              <a:cxn ang="0">
                <a:pos x="0" y="2533"/>
              </a:cxn>
            </a:cxnLst>
            <a:rect l="0" t="0" r="r" b="b"/>
            <a:pathLst>
              <a:path w="1305" h="2534">
                <a:moveTo>
                  <a:pt x="56" y="0"/>
                </a:moveTo>
                <a:lnTo>
                  <a:pt x="104" y="32"/>
                </a:lnTo>
                <a:lnTo>
                  <a:pt x="152" y="53"/>
                </a:lnTo>
                <a:lnTo>
                  <a:pt x="176" y="64"/>
                </a:lnTo>
                <a:lnTo>
                  <a:pt x="200" y="85"/>
                </a:lnTo>
                <a:lnTo>
                  <a:pt x="248" y="106"/>
                </a:lnTo>
                <a:lnTo>
                  <a:pt x="296" y="128"/>
                </a:lnTo>
                <a:lnTo>
                  <a:pt x="320" y="138"/>
                </a:lnTo>
                <a:lnTo>
                  <a:pt x="344" y="160"/>
                </a:lnTo>
                <a:lnTo>
                  <a:pt x="384" y="181"/>
                </a:lnTo>
                <a:lnTo>
                  <a:pt x="408" y="192"/>
                </a:lnTo>
                <a:lnTo>
                  <a:pt x="432" y="213"/>
                </a:lnTo>
                <a:lnTo>
                  <a:pt x="472" y="234"/>
                </a:lnTo>
                <a:lnTo>
                  <a:pt x="512" y="255"/>
                </a:lnTo>
                <a:lnTo>
                  <a:pt x="536" y="266"/>
                </a:lnTo>
                <a:lnTo>
                  <a:pt x="552" y="287"/>
                </a:lnTo>
                <a:lnTo>
                  <a:pt x="592" y="309"/>
                </a:lnTo>
                <a:lnTo>
                  <a:pt x="616" y="319"/>
                </a:lnTo>
                <a:lnTo>
                  <a:pt x="632" y="341"/>
                </a:lnTo>
                <a:lnTo>
                  <a:pt x="664" y="362"/>
                </a:lnTo>
                <a:lnTo>
                  <a:pt x="704" y="383"/>
                </a:lnTo>
                <a:lnTo>
                  <a:pt x="720" y="394"/>
                </a:lnTo>
                <a:lnTo>
                  <a:pt x="736" y="415"/>
                </a:lnTo>
                <a:lnTo>
                  <a:pt x="768" y="436"/>
                </a:lnTo>
                <a:lnTo>
                  <a:pt x="792" y="447"/>
                </a:lnTo>
                <a:lnTo>
                  <a:pt x="808" y="468"/>
                </a:lnTo>
                <a:lnTo>
                  <a:pt x="824" y="479"/>
                </a:lnTo>
                <a:lnTo>
                  <a:pt x="832" y="490"/>
                </a:lnTo>
                <a:lnTo>
                  <a:pt x="864" y="511"/>
                </a:lnTo>
                <a:lnTo>
                  <a:pt x="880" y="522"/>
                </a:lnTo>
                <a:lnTo>
                  <a:pt x="896" y="543"/>
                </a:lnTo>
                <a:lnTo>
                  <a:pt x="928" y="564"/>
                </a:lnTo>
                <a:lnTo>
                  <a:pt x="944" y="575"/>
                </a:lnTo>
                <a:lnTo>
                  <a:pt x="952" y="596"/>
                </a:lnTo>
                <a:lnTo>
                  <a:pt x="976" y="617"/>
                </a:lnTo>
                <a:lnTo>
                  <a:pt x="992" y="628"/>
                </a:lnTo>
                <a:lnTo>
                  <a:pt x="1008" y="639"/>
                </a:lnTo>
                <a:lnTo>
                  <a:pt x="1024" y="649"/>
                </a:lnTo>
                <a:lnTo>
                  <a:pt x="1032" y="671"/>
                </a:lnTo>
                <a:lnTo>
                  <a:pt x="1056" y="692"/>
                </a:lnTo>
                <a:lnTo>
                  <a:pt x="1064" y="702"/>
                </a:lnTo>
                <a:lnTo>
                  <a:pt x="1072" y="724"/>
                </a:lnTo>
                <a:lnTo>
                  <a:pt x="1096" y="745"/>
                </a:lnTo>
                <a:lnTo>
                  <a:pt x="1120" y="766"/>
                </a:lnTo>
                <a:lnTo>
                  <a:pt x="1128" y="777"/>
                </a:lnTo>
                <a:lnTo>
                  <a:pt x="1136" y="798"/>
                </a:lnTo>
                <a:lnTo>
                  <a:pt x="1152" y="820"/>
                </a:lnTo>
                <a:lnTo>
                  <a:pt x="1160" y="830"/>
                </a:lnTo>
                <a:lnTo>
                  <a:pt x="1168" y="851"/>
                </a:lnTo>
                <a:lnTo>
                  <a:pt x="1184" y="873"/>
                </a:lnTo>
                <a:lnTo>
                  <a:pt x="1200" y="894"/>
                </a:lnTo>
                <a:lnTo>
                  <a:pt x="1208" y="905"/>
                </a:lnTo>
                <a:lnTo>
                  <a:pt x="1216" y="926"/>
                </a:lnTo>
                <a:lnTo>
                  <a:pt x="1232" y="947"/>
                </a:lnTo>
                <a:lnTo>
                  <a:pt x="1240" y="958"/>
                </a:lnTo>
                <a:lnTo>
                  <a:pt x="1240" y="979"/>
                </a:lnTo>
                <a:lnTo>
                  <a:pt x="1256" y="1000"/>
                </a:lnTo>
                <a:lnTo>
                  <a:pt x="1264" y="1022"/>
                </a:lnTo>
                <a:lnTo>
                  <a:pt x="1272" y="1032"/>
                </a:lnTo>
                <a:lnTo>
                  <a:pt x="1272" y="1054"/>
                </a:lnTo>
                <a:lnTo>
                  <a:pt x="1280" y="1075"/>
                </a:lnTo>
                <a:lnTo>
                  <a:pt x="1288" y="1086"/>
                </a:lnTo>
                <a:lnTo>
                  <a:pt x="1288" y="1107"/>
                </a:lnTo>
                <a:lnTo>
                  <a:pt x="1288" y="1128"/>
                </a:lnTo>
                <a:lnTo>
                  <a:pt x="1296" y="1139"/>
                </a:lnTo>
                <a:lnTo>
                  <a:pt x="1296" y="1149"/>
                </a:lnTo>
                <a:lnTo>
                  <a:pt x="1296" y="1160"/>
                </a:lnTo>
                <a:lnTo>
                  <a:pt x="1296" y="1181"/>
                </a:lnTo>
                <a:lnTo>
                  <a:pt x="1304" y="1192"/>
                </a:lnTo>
                <a:lnTo>
                  <a:pt x="1304" y="1203"/>
                </a:lnTo>
                <a:lnTo>
                  <a:pt x="1304" y="1213"/>
                </a:lnTo>
                <a:lnTo>
                  <a:pt x="1304" y="1235"/>
                </a:lnTo>
                <a:lnTo>
                  <a:pt x="1304" y="1256"/>
                </a:lnTo>
                <a:lnTo>
                  <a:pt x="1304" y="1277"/>
                </a:lnTo>
                <a:lnTo>
                  <a:pt x="1304" y="1288"/>
                </a:lnTo>
                <a:lnTo>
                  <a:pt x="1304" y="1309"/>
                </a:lnTo>
                <a:lnTo>
                  <a:pt x="1304" y="1320"/>
                </a:lnTo>
                <a:lnTo>
                  <a:pt x="1296" y="1330"/>
                </a:lnTo>
                <a:lnTo>
                  <a:pt x="1296" y="1341"/>
                </a:lnTo>
                <a:lnTo>
                  <a:pt x="1296" y="1362"/>
                </a:lnTo>
                <a:lnTo>
                  <a:pt x="1296" y="1373"/>
                </a:lnTo>
                <a:lnTo>
                  <a:pt x="1288" y="1384"/>
                </a:lnTo>
                <a:lnTo>
                  <a:pt x="1288" y="1405"/>
                </a:lnTo>
                <a:lnTo>
                  <a:pt x="1288" y="1416"/>
                </a:lnTo>
                <a:lnTo>
                  <a:pt x="1280" y="1437"/>
                </a:lnTo>
                <a:lnTo>
                  <a:pt x="1272" y="1458"/>
                </a:lnTo>
                <a:lnTo>
                  <a:pt x="1272" y="1469"/>
                </a:lnTo>
                <a:lnTo>
                  <a:pt x="1264" y="1490"/>
                </a:lnTo>
                <a:lnTo>
                  <a:pt x="1248" y="1511"/>
                </a:lnTo>
                <a:lnTo>
                  <a:pt x="1240" y="1533"/>
                </a:lnTo>
                <a:lnTo>
                  <a:pt x="1240" y="1543"/>
                </a:lnTo>
                <a:lnTo>
                  <a:pt x="1232" y="1565"/>
                </a:lnTo>
                <a:lnTo>
                  <a:pt x="1216" y="1586"/>
                </a:lnTo>
                <a:lnTo>
                  <a:pt x="1208" y="1596"/>
                </a:lnTo>
                <a:lnTo>
                  <a:pt x="1200" y="1618"/>
                </a:lnTo>
                <a:lnTo>
                  <a:pt x="1184" y="1639"/>
                </a:lnTo>
                <a:lnTo>
                  <a:pt x="1168" y="1660"/>
                </a:lnTo>
                <a:lnTo>
                  <a:pt x="1160" y="1671"/>
                </a:lnTo>
                <a:lnTo>
                  <a:pt x="1152" y="1692"/>
                </a:lnTo>
                <a:lnTo>
                  <a:pt x="1136" y="1714"/>
                </a:lnTo>
                <a:lnTo>
                  <a:pt x="1128" y="1724"/>
                </a:lnTo>
                <a:lnTo>
                  <a:pt x="1120" y="1745"/>
                </a:lnTo>
                <a:lnTo>
                  <a:pt x="1096" y="1767"/>
                </a:lnTo>
                <a:lnTo>
                  <a:pt x="1072" y="1788"/>
                </a:lnTo>
                <a:lnTo>
                  <a:pt x="1064" y="1799"/>
                </a:lnTo>
                <a:lnTo>
                  <a:pt x="1056" y="1820"/>
                </a:lnTo>
                <a:lnTo>
                  <a:pt x="1032" y="1841"/>
                </a:lnTo>
                <a:lnTo>
                  <a:pt x="1024" y="1852"/>
                </a:lnTo>
                <a:lnTo>
                  <a:pt x="1008" y="1873"/>
                </a:lnTo>
                <a:lnTo>
                  <a:pt x="992" y="1884"/>
                </a:lnTo>
                <a:lnTo>
                  <a:pt x="976" y="1894"/>
                </a:lnTo>
                <a:lnTo>
                  <a:pt x="952" y="1916"/>
                </a:lnTo>
                <a:lnTo>
                  <a:pt x="944" y="1926"/>
                </a:lnTo>
                <a:lnTo>
                  <a:pt x="928" y="1948"/>
                </a:lnTo>
                <a:lnTo>
                  <a:pt x="896" y="1969"/>
                </a:lnTo>
                <a:lnTo>
                  <a:pt x="880" y="1980"/>
                </a:lnTo>
                <a:lnTo>
                  <a:pt x="864" y="2001"/>
                </a:lnTo>
                <a:lnTo>
                  <a:pt x="832" y="2022"/>
                </a:lnTo>
                <a:lnTo>
                  <a:pt x="824" y="2033"/>
                </a:lnTo>
                <a:lnTo>
                  <a:pt x="808" y="2043"/>
                </a:lnTo>
                <a:lnTo>
                  <a:pt x="792" y="2054"/>
                </a:lnTo>
                <a:lnTo>
                  <a:pt x="768" y="2075"/>
                </a:lnTo>
                <a:lnTo>
                  <a:pt x="736" y="2097"/>
                </a:lnTo>
                <a:lnTo>
                  <a:pt x="720" y="2107"/>
                </a:lnTo>
                <a:lnTo>
                  <a:pt x="704" y="2129"/>
                </a:lnTo>
                <a:lnTo>
                  <a:pt x="664" y="2150"/>
                </a:lnTo>
                <a:lnTo>
                  <a:pt x="632" y="2171"/>
                </a:lnTo>
                <a:lnTo>
                  <a:pt x="616" y="2182"/>
                </a:lnTo>
                <a:lnTo>
                  <a:pt x="592" y="2203"/>
                </a:lnTo>
                <a:lnTo>
                  <a:pt x="552" y="2224"/>
                </a:lnTo>
                <a:lnTo>
                  <a:pt x="536" y="2235"/>
                </a:lnTo>
                <a:lnTo>
                  <a:pt x="512" y="2256"/>
                </a:lnTo>
                <a:lnTo>
                  <a:pt x="472" y="2278"/>
                </a:lnTo>
                <a:lnTo>
                  <a:pt x="432" y="2299"/>
                </a:lnTo>
                <a:lnTo>
                  <a:pt x="408" y="2310"/>
                </a:lnTo>
                <a:lnTo>
                  <a:pt x="384" y="2331"/>
                </a:lnTo>
                <a:lnTo>
                  <a:pt x="344" y="2352"/>
                </a:lnTo>
                <a:lnTo>
                  <a:pt x="320" y="2363"/>
                </a:lnTo>
                <a:lnTo>
                  <a:pt x="296" y="2384"/>
                </a:lnTo>
                <a:lnTo>
                  <a:pt x="248" y="2405"/>
                </a:lnTo>
                <a:lnTo>
                  <a:pt x="200" y="2427"/>
                </a:lnTo>
                <a:lnTo>
                  <a:pt x="176" y="2437"/>
                </a:lnTo>
                <a:lnTo>
                  <a:pt x="152" y="2459"/>
                </a:lnTo>
                <a:lnTo>
                  <a:pt x="104" y="2480"/>
                </a:lnTo>
                <a:lnTo>
                  <a:pt x="80" y="2490"/>
                </a:lnTo>
                <a:lnTo>
                  <a:pt x="56" y="2512"/>
                </a:lnTo>
                <a:lnTo>
                  <a:pt x="0" y="253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046663" y="6078538"/>
            <a:ext cx="1865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972300" y="5822950"/>
            <a:ext cx="458788" cy="4540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t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889500" y="1652588"/>
            <a:ext cx="315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/>
              <a:t>z</a:t>
            </a:r>
          </a:p>
        </p:txBody>
      </p:sp>
      <p:grpSp>
        <p:nvGrpSpPr>
          <p:cNvPr id="19476" name="Group 20"/>
          <p:cNvGrpSpPr>
            <a:grpSpLocks/>
          </p:cNvGrpSpPr>
          <p:nvPr/>
        </p:nvGrpSpPr>
        <p:grpSpPr bwMode="auto">
          <a:xfrm>
            <a:off x="7581900" y="3833813"/>
            <a:ext cx="449263" cy="439737"/>
            <a:chOff x="4776" y="2415"/>
            <a:chExt cx="283" cy="277"/>
          </a:xfrm>
        </p:grpSpPr>
        <p:sp>
          <p:nvSpPr>
            <p:cNvPr id="19473" name="Arc 17"/>
            <p:cNvSpPr>
              <a:spLocks/>
            </p:cNvSpPr>
            <p:nvPr/>
          </p:nvSpPr>
          <p:spPr bwMode="auto">
            <a:xfrm>
              <a:off x="4924" y="2415"/>
              <a:ext cx="135" cy="1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Arc 18"/>
            <p:cNvSpPr>
              <a:spLocks/>
            </p:cNvSpPr>
            <p:nvPr/>
          </p:nvSpPr>
          <p:spPr bwMode="auto">
            <a:xfrm rot="5400000">
              <a:off x="4921" y="2556"/>
              <a:ext cx="135" cy="1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Arc 19"/>
            <p:cNvSpPr>
              <a:spLocks/>
            </p:cNvSpPr>
            <p:nvPr/>
          </p:nvSpPr>
          <p:spPr bwMode="auto">
            <a:xfrm rot="10800000">
              <a:off x="4776" y="2557"/>
              <a:ext cx="135" cy="1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7505700" y="5434013"/>
            <a:ext cx="261938" cy="219075"/>
            <a:chOff x="4728" y="3423"/>
            <a:chExt cx="165" cy="138"/>
          </a:xfrm>
        </p:grpSpPr>
        <p:sp>
          <p:nvSpPr>
            <p:cNvPr id="19477" name="Arc 21"/>
            <p:cNvSpPr>
              <a:spLocks/>
            </p:cNvSpPr>
            <p:nvPr/>
          </p:nvSpPr>
          <p:spPr bwMode="auto">
            <a:xfrm>
              <a:off x="4815" y="3423"/>
              <a:ext cx="78" cy="63"/>
            </a:xfrm>
            <a:custGeom>
              <a:avLst/>
              <a:gdLst>
                <a:gd name="G0" fmla="+- 276 0 0"/>
                <a:gd name="G1" fmla="+- 21600 0 0"/>
                <a:gd name="G2" fmla="+- 21600 0 0"/>
                <a:gd name="T0" fmla="*/ 0 w 21873"/>
                <a:gd name="T1" fmla="*/ 2 h 21600"/>
                <a:gd name="T2" fmla="*/ 21873 w 21873"/>
                <a:gd name="T3" fmla="*/ 21252 h 21600"/>
                <a:gd name="T4" fmla="*/ 276 w 218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3" h="21600" fill="none" extrusionOk="0">
                  <a:moveTo>
                    <a:pt x="-1" y="1"/>
                  </a:moveTo>
                  <a:cubicBezTo>
                    <a:pt x="91" y="0"/>
                    <a:pt x="183" y="-1"/>
                    <a:pt x="276" y="0"/>
                  </a:cubicBezTo>
                  <a:cubicBezTo>
                    <a:pt x="12069" y="0"/>
                    <a:pt x="21683" y="9459"/>
                    <a:pt x="21873" y="21251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1" y="0"/>
                    <a:pt x="183" y="-1"/>
                    <a:pt x="276" y="0"/>
                  </a:cubicBezTo>
                  <a:cubicBezTo>
                    <a:pt x="12069" y="0"/>
                    <a:pt x="21683" y="9459"/>
                    <a:pt x="21873" y="21251"/>
                  </a:cubicBezTo>
                  <a:lnTo>
                    <a:pt x="276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Arc 22"/>
            <p:cNvSpPr>
              <a:spLocks/>
            </p:cNvSpPr>
            <p:nvPr/>
          </p:nvSpPr>
          <p:spPr bwMode="auto">
            <a:xfrm rot="5400000">
              <a:off x="4812" y="3490"/>
              <a:ext cx="79" cy="63"/>
            </a:xfrm>
            <a:custGeom>
              <a:avLst/>
              <a:gdLst>
                <a:gd name="G0" fmla="+- 279 0 0"/>
                <a:gd name="G1" fmla="+- 21600 0 0"/>
                <a:gd name="G2" fmla="+- 21600 0 0"/>
                <a:gd name="T0" fmla="*/ 0 w 21879"/>
                <a:gd name="T1" fmla="*/ 2 h 21600"/>
                <a:gd name="T2" fmla="*/ 21879 w 21879"/>
                <a:gd name="T3" fmla="*/ 21600 h 21600"/>
                <a:gd name="T4" fmla="*/ 279 w 218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9" h="21600" fill="none" extrusionOk="0">
                  <a:moveTo>
                    <a:pt x="-1" y="1"/>
                  </a:moveTo>
                  <a:cubicBezTo>
                    <a:pt x="92" y="0"/>
                    <a:pt x="185" y="-1"/>
                    <a:pt x="279" y="0"/>
                  </a:cubicBezTo>
                  <a:cubicBezTo>
                    <a:pt x="12208" y="0"/>
                    <a:pt x="21879" y="9670"/>
                    <a:pt x="21879" y="21600"/>
                  </a:cubicBezTo>
                </a:path>
                <a:path w="21879" h="21600" stroke="0" extrusionOk="0">
                  <a:moveTo>
                    <a:pt x="-1" y="1"/>
                  </a:moveTo>
                  <a:cubicBezTo>
                    <a:pt x="92" y="0"/>
                    <a:pt x="185" y="-1"/>
                    <a:pt x="279" y="0"/>
                  </a:cubicBezTo>
                  <a:cubicBezTo>
                    <a:pt x="12208" y="0"/>
                    <a:pt x="21879" y="9670"/>
                    <a:pt x="21879" y="21600"/>
                  </a:cubicBezTo>
                  <a:lnTo>
                    <a:pt x="279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Arc 23"/>
            <p:cNvSpPr>
              <a:spLocks/>
            </p:cNvSpPr>
            <p:nvPr/>
          </p:nvSpPr>
          <p:spPr bwMode="auto">
            <a:xfrm rot="10800000">
              <a:off x="4728" y="3491"/>
              <a:ext cx="78" cy="63"/>
            </a:xfrm>
            <a:custGeom>
              <a:avLst/>
              <a:gdLst>
                <a:gd name="G0" fmla="+- 276 0 0"/>
                <a:gd name="G1" fmla="+- 21600 0 0"/>
                <a:gd name="G2" fmla="+- 21600 0 0"/>
                <a:gd name="T0" fmla="*/ 0 w 21873"/>
                <a:gd name="T1" fmla="*/ 2 h 21600"/>
                <a:gd name="T2" fmla="*/ 21873 w 21873"/>
                <a:gd name="T3" fmla="*/ 21252 h 21600"/>
                <a:gd name="T4" fmla="*/ 276 w 218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3" h="21600" fill="none" extrusionOk="0">
                  <a:moveTo>
                    <a:pt x="-1" y="1"/>
                  </a:moveTo>
                  <a:cubicBezTo>
                    <a:pt x="91" y="0"/>
                    <a:pt x="183" y="-1"/>
                    <a:pt x="276" y="0"/>
                  </a:cubicBezTo>
                  <a:cubicBezTo>
                    <a:pt x="12069" y="0"/>
                    <a:pt x="21683" y="9459"/>
                    <a:pt x="21873" y="21251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1" y="0"/>
                    <a:pt x="183" y="-1"/>
                    <a:pt x="276" y="0"/>
                  </a:cubicBezTo>
                  <a:cubicBezTo>
                    <a:pt x="12069" y="0"/>
                    <a:pt x="21683" y="9459"/>
                    <a:pt x="21873" y="21251"/>
                  </a:cubicBezTo>
                  <a:lnTo>
                    <a:pt x="276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28"/>
          <p:cNvGrpSpPr>
            <a:grpSpLocks/>
          </p:cNvGrpSpPr>
          <p:nvPr/>
        </p:nvGrpSpPr>
        <p:grpSpPr bwMode="auto">
          <a:xfrm>
            <a:off x="7353300" y="2690813"/>
            <a:ext cx="261938" cy="219075"/>
            <a:chOff x="4632" y="1695"/>
            <a:chExt cx="165" cy="138"/>
          </a:xfrm>
        </p:grpSpPr>
        <p:sp>
          <p:nvSpPr>
            <p:cNvPr id="19481" name="Arc 25"/>
            <p:cNvSpPr>
              <a:spLocks/>
            </p:cNvSpPr>
            <p:nvPr/>
          </p:nvSpPr>
          <p:spPr bwMode="auto">
            <a:xfrm>
              <a:off x="4719" y="1695"/>
              <a:ext cx="78" cy="63"/>
            </a:xfrm>
            <a:custGeom>
              <a:avLst/>
              <a:gdLst>
                <a:gd name="G0" fmla="+- 276 0 0"/>
                <a:gd name="G1" fmla="+- 21600 0 0"/>
                <a:gd name="G2" fmla="+- 21600 0 0"/>
                <a:gd name="T0" fmla="*/ 0 w 21873"/>
                <a:gd name="T1" fmla="*/ 2 h 21600"/>
                <a:gd name="T2" fmla="*/ 21873 w 21873"/>
                <a:gd name="T3" fmla="*/ 21252 h 21600"/>
                <a:gd name="T4" fmla="*/ 276 w 218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3" h="21600" fill="none" extrusionOk="0">
                  <a:moveTo>
                    <a:pt x="-1" y="1"/>
                  </a:moveTo>
                  <a:cubicBezTo>
                    <a:pt x="91" y="0"/>
                    <a:pt x="183" y="-1"/>
                    <a:pt x="276" y="0"/>
                  </a:cubicBezTo>
                  <a:cubicBezTo>
                    <a:pt x="12069" y="0"/>
                    <a:pt x="21683" y="9459"/>
                    <a:pt x="21873" y="21251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1" y="0"/>
                    <a:pt x="183" y="-1"/>
                    <a:pt x="276" y="0"/>
                  </a:cubicBezTo>
                  <a:cubicBezTo>
                    <a:pt x="12069" y="0"/>
                    <a:pt x="21683" y="9459"/>
                    <a:pt x="21873" y="21251"/>
                  </a:cubicBezTo>
                  <a:lnTo>
                    <a:pt x="276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Arc 26"/>
            <p:cNvSpPr>
              <a:spLocks/>
            </p:cNvSpPr>
            <p:nvPr/>
          </p:nvSpPr>
          <p:spPr bwMode="auto">
            <a:xfrm rot="5400000">
              <a:off x="4716" y="1762"/>
              <a:ext cx="79" cy="63"/>
            </a:xfrm>
            <a:custGeom>
              <a:avLst/>
              <a:gdLst>
                <a:gd name="G0" fmla="+- 279 0 0"/>
                <a:gd name="G1" fmla="+- 21600 0 0"/>
                <a:gd name="G2" fmla="+- 21600 0 0"/>
                <a:gd name="T0" fmla="*/ 0 w 21879"/>
                <a:gd name="T1" fmla="*/ 2 h 21600"/>
                <a:gd name="T2" fmla="*/ 21879 w 21879"/>
                <a:gd name="T3" fmla="*/ 21600 h 21600"/>
                <a:gd name="T4" fmla="*/ 279 w 2187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9" h="21600" fill="none" extrusionOk="0">
                  <a:moveTo>
                    <a:pt x="-1" y="1"/>
                  </a:moveTo>
                  <a:cubicBezTo>
                    <a:pt x="92" y="0"/>
                    <a:pt x="185" y="-1"/>
                    <a:pt x="279" y="0"/>
                  </a:cubicBezTo>
                  <a:cubicBezTo>
                    <a:pt x="12208" y="0"/>
                    <a:pt x="21879" y="9670"/>
                    <a:pt x="21879" y="21600"/>
                  </a:cubicBezTo>
                </a:path>
                <a:path w="21879" h="21600" stroke="0" extrusionOk="0">
                  <a:moveTo>
                    <a:pt x="-1" y="1"/>
                  </a:moveTo>
                  <a:cubicBezTo>
                    <a:pt x="92" y="0"/>
                    <a:pt x="185" y="-1"/>
                    <a:pt x="279" y="0"/>
                  </a:cubicBezTo>
                  <a:cubicBezTo>
                    <a:pt x="12208" y="0"/>
                    <a:pt x="21879" y="9670"/>
                    <a:pt x="21879" y="21600"/>
                  </a:cubicBezTo>
                  <a:lnTo>
                    <a:pt x="279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Arc 27"/>
            <p:cNvSpPr>
              <a:spLocks/>
            </p:cNvSpPr>
            <p:nvPr/>
          </p:nvSpPr>
          <p:spPr bwMode="auto">
            <a:xfrm rot="10800000">
              <a:off x="4632" y="1763"/>
              <a:ext cx="78" cy="63"/>
            </a:xfrm>
            <a:custGeom>
              <a:avLst/>
              <a:gdLst>
                <a:gd name="G0" fmla="+- 276 0 0"/>
                <a:gd name="G1" fmla="+- 21600 0 0"/>
                <a:gd name="G2" fmla="+- 21600 0 0"/>
                <a:gd name="T0" fmla="*/ 0 w 21873"/>
                <a:gd name="T1" fmla="*/ 2 h 21600"/>
                <a:gd name="T2" fmla="*/ 21873 w 21873"/>
                <a:gd name="T3" fmla="*/ 21252 h 21600"/>
                <a:gd name="T4" fmla="*/ 276 w 2187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3" h="21600" fill="none" extrusionOk="0">
                  <a:moveTo>
                    <a:pt x="-1" y="1"/>
                  </a:moveTo>
                  <a:cubicBezTo>
                    <a:pt x="91" y="0"/>
                    <a:pt x="183" y="-1"/>
                    <a:pt x="276" y="0"/>
                  </a:cubicBezTo>
                  <a:cubicBezTo>
                    <a:pt x="12069" y="0"/>
                    <a:pt x="21683" y="9459"/>
                    <a:pt x="21873" y="21251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1" y="0"/>
                    <a:pt x="183" y="-1"/>
                    <a:pt x="276" y="0"/>
                  </a:cubicBezTo>
                  <a:cubicBezTo>
                    <a:pt x="12069" y="0"/>
                    <a:pt x="21683" y="9459"/>
                    <a:pt x="21873" y="21251"/>
                  </a:cubicBezTo>
                  <a:lnTo>
                    <a:pt x="276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2"/>
          <p:cNvGrpSpPr>
            <a:grpSpLocks/>
          </p:cNvGrpSpPr>
          <p:nvPr/>
        </p:nvGrpSpPr>
        <p:grpSpPr bwMode="auto">
          <a:xfrm>
            <a:off x="7505700" y="4519613"/>
            <a:ext cx="412750" cy="369887"/>
            <a:chOff x="4728" y="2847"/>
            <a:chExt cx="260" cy="233"/>
          </a:xfrm>
        </p:grpSpPr>
        <p:sp>
          <p:nvSpPr>
            <p:cNvPr id="19485" name="Arc 29"/>
            <p:cNvSpPr>
              <a:spLocks/>
            </p:cNvSpPr>
            <p:nvPr/>
          </p:nvSpPr>
          <p:spPr bwMode="auto">
            <a:xfrm>
              <a:off x="4864" y="2847"/>
              <a:ext cx="124" cy="1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30"/>
            <p:cNvSpPr>
              <a:spLocks/>
            </p:cNvSpPr>
            <p:nvPr/>
          </p:nvSpPr>
          <p:spPr bwMode="auto">
            <a:xfrm rot="5400000">
              <a:off x="4861" y="2963"/>
              <a:ext cx="124" cy="1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Arc 31"/>
            <p:cNvSpPr>
              <a:spLocks/>
            </p:cNvSpPr>
            <p:nvPr/>
          </p:nvSpPr>
          <p:spPr bwMode="auto">
            <a:xfrm rot="10800000">
              <a:off x="4728" y="2964"/>
              <a:ext cx="124" cy="1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6"/>
          <p:cNvGrpSpPr>
            <a:grpSpLocks/>
          </p:cNvGrpSpPr>
          <p:nvPr/>
        </p:nvGrpSpPr>
        <p:grpSpPr bwMode="auto">
          <a:xfrm>
            <a:off x="7429500" y="3148013"/>
            <a:ext cx="412750" cy="369887"/>
            <a:chOff x="4680" y="1983"/>
            <a:chExt cx="260" cy="233"/>
          </a:xfrm>
        </p:grpSpPr>
        <p:sp>
          <p:nvSpPr>
            <p:cNvPr id="19489" name="Arc 33"/>
            <p:cNvSpPr>
              <a:spLocks/>
            </p:cNvSpPr>
            <p:nvPr/>
          </p:nvSpPr>
          <p:spPr bwMode="auto">
            <a:xfrm>
              <a:off x="4816" y="1983"/>
              <a:ext cx="124" cy="1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Arc 34"/>
            <p:cNvSpPr>
              <a:spLocks/>
            </p:cNvSpPr>
            <p:nvPr/>
          </p:nvSpPr>
          <p:spPr bwMode="auto">
            <a:xfrm rot="5400000">
              <a:off x="4813" y="2099"/>
              <a:ext cx="124" cy="1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Arc 35"/>
            <p:cNvSpPr>
              <a:spLocks/>
            </p:cNvSpPr>
            <p:nvPr/>
          </p:nvSpPr>
          <p:spPr bwMode="auto">
            <a:xfrm rot="10800000">
              <a:off x="4680" y="2100"/>
              <a:ext cx="124" cy="1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81000" y="5943600"/>
            <a:ext cx="3922713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000"/>
              <a:t>k = von Kármán’s universal constant</a:t>
            </a:r>
          </a:p>
          <a:p>
            <a:r>
              <a:rPr lang="en-US" sz="2000"/>
              <a:t>k = 0.4 for clear fluids</a:t>
            </a:r>
          </a:p>
        </p:txBody>
      </p:sp>
      <p:graphicFrame>
        <p:nvGraphicFramePr>
          <p:cNvPr id="19494" name="Object 38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7063" y="5164138"/>
          <a:ext cx="1089025" cy="895350"/>
        </p:xfrm>
        <a:graphic>
          <a:graphicData uri="http://schemas.openxmlformats.org/presentationml/2006/ole">
            <p:oleObj spid="_x0000_s19494" name="Equation" r:id="rId5" imgW="1104840" imgH="914400" progId="Equation.3">
              <p:embed/>
            </p:oleObj>
          </a:graphicData>
        </a:graphic>
      </p:graphicFrame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565150" y="4638675"/>
            <a:ext cx="3638550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 = Velocity * Distance</a:t>
            </a:r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631825" y="5110163"/>
            <a:ext cx="354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0" grpId="0" build="p" autoUpdateAnimBg="0"/>
    </p:bldLst>
  </p:timing>
</p:sld>
</file>

<file path=ppt/theme/theme1.xml><?xml version="1.0" encoding="utf-8"?>
<a:theme xmlns:a="http://schemas.openxmlformats.org/drawingml/2006/main" name="teaching">
  <a:themeElements>
    <a:clrScheme name="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12232637</TotalTime>
  <Pages>25</Pages>
  <Words>2000</Words>
  <Application>Microsoft Office PowerPoint</Application>
  <PresentationFormat>Letter Paper (8.5x11 in)</PresentationFormat>
  <Paragraphs>404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Times New Roman</vt:lpstr>
      <vt:lpstr>Wingdings</vt:lpstr>
      <vt:lpstr>Symbol</vt:lpstr>
      <vt:lpstr>Monotype Sorts</vt:lpstr>
      <vt:lpstr>Arial</vt:lpstr>
      <vt:lpstr>teaching</vt:lpstr>
      <vt:lpstr>Microsoft Equation 3.0</vt:lpstr>
      <vt:lpstr>MathType 4.0 Equation</vt:lpstr>
      <vt:lpstr>Channel Design</vt:lpstr>
      <vt:lpstr>References</vt:lpstr>
      <vt:lpstr>Outline</vt:lpstr>
      <vt:lpstr>Problems of Sediment Transport</vt:lpstr>
      <vt:lpstr>Problems of Sediment Deposition</vt:lpstr>
      <vt:lpstr>Problems of Sediment Deposition</vt:lpstr>
      <vt:lpstr>Sediment Load</vt:lpstr>
      <vt:lpstr>Suspended Load</vt:lpstr>
      <vt:lpstr>Suspended Sediment Upward Transport</vt:lpstr>
      <vt:lpstr>Suspended Sediment Concentration Profile</vt:lpstr>
      <vt:lpstr>Suspended Sediment Equilibrium Profile</vt:lpstr>
      <vt:lpstr>Bed Load</vt:lpstr>
      <vt:lpstr>Total Sediment Carrying Capacity</vt:lpstr>
      <vt:lpstr>Sediment Rating Curve: </vt:lpstr>
      <vt:lpstr>Causes of Stream Erosion</vt:lpstr>
      <vt:lpstr>Channel Design: Identify the Parameters</vt:lpstr>
      <vt:lpstr>Stable Unlined Channel Design</vt:lpstr>
      <vt:lpstr>Basic Mechanism of Bed Load Sediment Transport</vt:lpstr>
      <vt:lpstr>Threshold of Movement</vt:lpstr>
      <vt:lpstr>Shields Diagram (1936)</vt:lpstr>
      <vt:lpstr>Shear Velocity</vt:lpstr>
      <vt:lpstr>Magnitude of Shear Velocity in a River</vt:lpstr>
      <vt:lpstr>Application of Shield’s Diagram</vt:lpstr>
      <vt:lpstr>Application to Channel Stability</vt:lpstr>
      <vt:lpstr>Channel Side Slope Stability </vt:lpstr>
      <vt:lpstr>HEC-RAS Hydraulic Design: Stable Channel Design</vt:lpstr>
      <vt:lpstr>Implications</vt:lpstr>
      <vt:lpstr>Vertical Stabilizing Techniques</vt:lpstr>
      <vt:lpstr>Bank Stabilizing Techniques</vt:lpstr>
      <vt:lpstr>Bed Formation</vt:lpstr>
      <vt:lpstr>Bed Forms</vt:lpstr>
      <vt:lpstr>Bed Forms (2)</vt:lpstr>
      <vt:lpstr>River Channels</vt:lpstr>
      <vt:lpstr>Meandering Channel</vt:lpstr>
      <vt:lpstr>Bed Forms in Meandering Channels</vt:lpstr>
      <vt:lpstr>River Training</vt:lpstr>
      <vt:lpstr>Changes to Mississippi River</vt:lpstr>
      <vt:lpstr>River Training</vt:lpstr>
      <vt:lpstr>Stream Corridor Condition Continuum</vt:lpstr>
      <vt:lpstr>Common Impaired or Degraded Stream Corridor Conditions</vt:lpstr>
      <vt:lpstr>Design of Open Channels</vt:lpstr>
      <vt:lpstr>Most Efficient Hydraulic Sections</vt:lpstr>
      <vt:lpstr>Why isn’t the most efficient hydraulic section the best design?</vt:lpstr>
      <vt:lpstr>Freeboard and Superelevation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 Engineering</dc:title>
  <dc:subject/>
  <dc:creator>Monroe Weber-Shirk</dc:creator>
  <cp:keywords/>
  <dc:description/>
  <cp:lastModifiedBy>mw24</cp:lastModifiedBy>
  <cp:revision>70</cp:revision>
  <cp:lastPrinted>1999-05-05T14:25:09Z</cp:lastPrinted>
  <dcterms:created xsi:type="dcterms:W3CDTF">1996-04-12T11:34:14Z</dcterms:created>
  <dcterms:modified xsi:type="dcterms:W3CDTF">2012-12-18T18:37:03Z</dcterms:modified>
</cp:coreProperties>
</file>