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Layouts/slideLayout99.xml" ContentType="application/vnd.openxmlformats-officedocument.presentationml.slideLayout+xml"/>
  <Override PartName="/ppt/theme/theme9.xml" ContentType="application/vnd.openxmlformats-officedocument.theme+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wmf" ContentType="image/x-wmf"/>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63" r:id="rId1"/>
    <p:sldMasterId id="2147483675" r:id="rId2"/>
    <p:sldMasterId id="2147483687" r:id="rId3"/>
    <p:sldMasterId id="2147483699" r:id="rId4"/>
    <p:sldMasterId id="2147483711" r:id="rId5"/>
    <p:sldMasterId id="2147483723" r:id="rId6"/>
    <p:sldMasterId id="2147483735" r:id="rId7"/>
    <p:sldMasterId id="2147483747" r:id="rId8"/>
    <p:sldMasterId id="2147483759" r:id="rId9"/>
    <p:sldMasterId id="2147483771" r:id="rId10"/>
  </p:sldMasterIdLst>
  <p:notesMasterIdLst>
    <p:notesMasterId r:id="rId13"/>
  </p:notesMasterIdLst>
  <p:handoutMasterIdLst>
    <p:handoutMasterId r:id="rId14"/>
  </p:handoutMasterIdLst>
  <p:sldIdLst>
    <p:sldId id="256" r:id="rId11"/>
    <p:sldId id="257" r:id="rId12"/>
  </p:sldIdLst>
  <p:sldSz cx="9144000" cy="6858000" type="letter"/>
  <p:notesSz cx="6858000" cy="9144000"/>
  <p:embeddedFontLst>
    <p:embeddedFont>
      <p:font typeface="Book Antiqua" pitchFamily="18" charset="0"/>
      <p:regular r:id="rId15"/>
      <p:bold r:id="rId16"/>
      <p:italic r:id="rId17"/>
      <p:boldItalic r:id="rId18"/>
    </p:embeddedFont>
    <p:embeddedFont>
      <p:font typeface="Candara" pitchFamily="34" charset="0"/>
      <p:regular r:id="rId19"/>
      <p:bold r:id="rId20"/>
      <p:italic r:id="rId21"/>
      <p:boldItalic r:id="rId22"/>
    </p:embeddedFont>
    <p:embeddedFont>
      <p:font typeface="MT Extra" pitchFamily="18" charset="2"/>
      <p:regular r:id="rId23"/>
    </p:embeddedFont>
    <p:embeddedFont>
      <p:font typeface="Calibri" pitchFamily="34" charset="0"/>
      <p:regular r:id="rId24"/>
      <p:bold r:id="rId25"/>
      <p:italic r:id="rId26"/>
      <p:boldItalic r:id="rId27"/>
    </p:embeddedFont>
  </p:embeddedFont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Book Antiqua" pitchFamily="18" charset="0"/>
        <a:ea typeface="+mn-ea"/>
        <a:cs typeface="+mn-cs"/>
      </a:defRPr>
    </a:lvl1pPr>
    <a:lvl2pPr marL="457200" algn="l" rtl="0" eaLnBrk="0" fontAlgn="base" hangingPunct="0">
      <a:spcBef>
        <a:spcPct val="0"/>
      </a:spcBef>
      <a:spcAft>
        <a:spcPct val="0"/>
      </a:spcAft>
      <a:defRPr sz="2400" kern="1200">
        <a:solidFill>
          <a:schemeClr val="tx1"/>
        </a:solidFill>
        <a:latin typeface="Book Antiqua" pitchFamily="18" charset="0"/>
        <a:ea typeface="+mn-ea"/>
        <a:cs typeface="+mn-cs"/>
      </a:defRPr>
    </a:lvl2pPr>
    <a:lvl3pPr marL="914400" algn="l" rtl="0" eaLnBrk="0" fontAlgn="base" hangingPunct="0">
      <a:spcBef>
        <a:spcPct val="0"/>
      </a:spcBef>
      <a:spcAft>
        <a:spcPct val="0"/>
      </a:spcAft>
      <a:defRPr sz="2400" kern="1200">
        <a:solidFill>
          <a:schemeClr val="tx1"/>
        </a:solidFill>
        <a:latin typeface="Book Antiqua"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Book Antiqua"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Book Antiqua" pitchFamily="18" charset="0"/>
        <a:ea typeface="+mn-ea"/>
        <a:cs typeface="+mn-cs"/>
      </a:defRPr>
    </a:lvl5pPr>
    <a:lvl6pPr marL="2286000" algn="l" defTabSz="914400" rtl="0" eaLnBrk="1" latinLnBrk="0" hangingPunct="1">
      <a:defRPr sz="2400" kern="1200">
        <a:solidFill>
          <a:schemeClr val="tx1"/>
        </a:solidFill>
        <a:latin typeface="Book Antiqua" pitchFamily="18" charset="0"/>
        <a:ea typeface="+mn-ea"/>
        <a:cs typeface="+mn-cs"/>
      </a:defRPr>
    </a:lvl6pPr>
    <a:lvl7pPr marL="2743200" algn="l" defTabSz="914400" rtl="0" eaLnBrk="1" latinLnBrk="0" hangingPunct="1">
      <a:defRPr sz="2400" kern="1200">
        <a:solidFill>
          <a:schemeClr val="tx1"/>
        </a:solidFill>
        <a:latin typeface="Book Antiqua" pitchFamily="18" charset="0"/>
        <a:ea typeface="+mn-ea"/>
        <a:cs typeface="+mn-cs"/>
      </a:defRPr>
    </a:lvl7pPr>
    <a:lvl8pPr marL="3200400" algn="l" defTabSz="914400" rtl="0" eaLnBrk="1" latinLnBrk="0" hangingPunct="1">
      <a:defRPr sz="2400" kern="1200">
        <a:solidFill>
          <a:schemeClr val="tx1"/>
        </a:solidFill>
        <a:latin typeface="Book Antiqua" pitchFamily="18" charset="0"/>
        <a:ea typeface="+mn-ea"/>
        <a:cs typeface="+mn-cs"/>
      </a:defRPr>
    </a:lvl8pPr>
    <a:lvl9pPr marL="3657600" algn="l" defTabSz="914400" rtl="0" eaLnBrk="1" latinLnBrk="0" hangingPunct="1">
      <a:defRPr sz="2400" kern="1200">
        <a:solidFill>
          <a:schemeClr val="tx1"/>
        </a:solidFill>
        <a:latin typeface="Book Antiqua"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4" d="100"/>
          <a:sy n="84" d="100"/>
        </p:scale>
        <p:origin x="-12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font" Target="fonts/font10.fntdata"/><Relationship Id="rId5" Type="http://schemas.openxmlformats.org/officeDocument/2006/relationships/slideMaster" Target="slideMasters/slideMaster5.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4925" y="8743950"/>
            <a:ext cx="409575" cy="314325"/>
          </a:xfrm>
          <a:prstGeom prst="rect">
            <a:avLst/>
          </a:prstGeom>
          <a:noFill/>
          <a:ln w="12700">
            <a:noFill/>
            <a:miter lim="800000"/>
            <a:headEnd/>
            <a:tailEnd/>
          </a:ln>
          <a:effectLst/>
        </p:spPr>
        <p:txBody>
          <a:bodyPr wrap="none" lIns="90488" tIns="44450" rIns="90488" bIns="44450" anchor="ctr">
            <a:spAutoFit/>
          </a:bodyPr>
          <a:lstStyle/>
          <a:p>
            <a:pPr algn="r"/>
            <a:fld id="{023D031E-2FF4-4FB1-946C-36164BB78FE9}" type="slidenum">
              <a:rPr lang="en-US" sz="1400"/>
              <a:pPr algn="r"/>
              <a:t>‹#›</a:t>
            </a:fld>
            <a:endParaRPr lang="en-US" sz="1400"/>
          </a:p>
        </p:txBody>
      </p:sp>
      <p:sp>
        <p:nvSpPr>
          <p:cNvPr id="3075" name="Text Box 3"/>
          <p:cNvSpPr txBox="1">
            <a:spLocks noChangeArrowheads="1"/>
          </p:cNvSpPr>
          <p:nvPr/>
        </p:nvSpPr>
        <p:spPr bwMode="auto">
          <a:xfrm>
            <a:off x="533400" y="8648700"/>
            <a:ext cx="2857500" cy="457200"/>
          </a:xfrm>
          <a:prstGeom prst="rect">
            <a:avLst/>
          </a:prstGeom>
          <a:noFill/>
          <a:ln w="12700">
            <a:noFill/>
            <a:miter lim="800000"/>
            <a:headEnd/>
            <a:tailEnd/>
          </a:ln>
          <a:effectLst/>
        </p:spPr>
        <p:txBody>
          <a:bodyPr wrap="none">
            <a:spAutoFit/>
          </a:bodyPr>
          <a:lstStyle/>
          <a:p>
            <a:r>
              <a:rPr lang="en-US" sz="1200"/>
              <a:t>CEE 332: Hydraulic Engineering</a:t>
            </a:r>
          </a:p>
          <a:p>
            <a:r>
              <a:rPr lang="en-US" sz="1200"/>
              <a:t>Monroe Weber-Shirk    </a:t>
            </a:r>
            <a:fld id="{A87877CB-9D92-47C6-8C44-E23FDB381879}" type="datetime4">
              <a:rPr lang="en-US" sz="1200"/>
              <a:pPr/>
              <a:t>December 18, 2012</a:t>
            </a:fld>
            <a:endParaRPr 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2051" name="Rectangle 3"/>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384925" y="8743950"/>
            <a:ext cx="409575" cy="314325"/>
          </a:xfrm>
          <a:prstGeom prst="rect">
            <a:avLst/>
          </a:prstGeom>
          <a:noFill/>
          <a:ln w="12700">
            <a:noFill/>
            <a:miter lim="800000"/>
            <a:headEnd/>
            <a:tailEnd/>
          </a:ln>
          <a:effectLst/>
        </p:spPr>
        <p:txBody>
          <a:bodyPr wrap="none" lIns="90488" tIns="44450" rIns="90488" bIns="44450" anchor="ctr">
            <a:spAutoFit/>
          </a:bodyPr>
          <a:lstStyle/>
          <a:p>
            <a:pPr algn="r"/>
            <a:fld id="{EFF38B00-7730-4702-BCEA-6FA8C7CE4D69}" type="slidenum">
              <a:rPr lang="en-US" sz="1400"/>
              <a:pPr algn="r"/>
              <a:t>‹#›</a:t>
            </a:fld>
            <a:endParaRPr lang="en-US" sz="140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DA1ACB6A-2849-45B0-BF0B-7ABC3CFC8981}"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E33971-22B1-4103-B105-C9A7CF4CF33F}" type="slidenum">
              <a:rPr lang="en-US" smtClean="0"/>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04F038-9BD3-4CAA-A5C1-2A4E181458BA}" type="slidenum">
              <a:rPr lang="en-US" smtClean="0"/>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023C6D-5308-4E29-B954-AA04E4192AD2}"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1E5B76-78C4-4147-BEB5-32DA0B9D2BBE}"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4E0404-FB9C-4473-B139-0FC3DAEEA2CA}" type="slidenum">
              <a:rPr lang="en-US" smtClean="0"/>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C1A5670-B9CD-4A9F-8AEB-5D95364C5C62}" type="slidenum">
              <a:rPr lang="en-US" smtClean="0"/>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2E48CE1-1CA8-4D1E-8E9F-FF0654ABEAD3}" type="slidenum">
              <a:rPr lang="en-US" smtClean="0"/>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FA5D443-CBD3-4457-B64B-01E5B30DB3A1}" type="slidenum">
              <a:rPr lang="en-US" smtClean="0"/>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18/12/2012</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A218BA-5272-4E43-B0A3-5ABDBF5A463F}" type="slidenum">
              <a:rPr lang="en-US" smtClean="0"/>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0EE21B-AD2F-4FCF-8E0C-C276ADA0037F}" type="slidenum">
              <a:rPr lang="en-US" smtClean="0"/>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C1A77148-7574-4999-9149-12E1AAD82BDD}"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18/12/2012</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18/12/2012</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18/12/2012</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a:effectLst/>
        </p:spPr>
        <p:txBody>
          <a:bodyPr lIns="90488" tIns="44450" rIns="90488" bIns="44450" anchor="b"/>
          <a:lstStyle/>
          <a:p>
            <a:r>
              <a:rPr lang="en-US"/>
              <a:t>Water problem?</a:t>
            </a:r>
          </a:p>
        </p:txBody>
      </p:sp>
      <p:sp>
        <p:nvSpPr>
          <p:cNvPr id="4099" name="Rectangle 3"/>
          <p:cNvSpPr>
            <a:spLocks noChangeArrowheads="1"/>
          </p:cNvSpPr>
          <p:nvPr/>
        </p:nvSpPr>
        <p:spPr bwMode="auto">
          <a:xfrm>
            <a:off x="376238" y="1952625"/>
            <a:ext cx="8304212" cy="4208463"/>
          </a:xfrm>
          <a:prstGeom prst="rect">
            <a:avLst/>
          </a:prstGeom>
          <a:noFill/>
          <a:ln w="12700">
            <a:noFill/>
            <a:miter lim="800000"/>
            <a:headEnd/>
            <a:tailEnd/>
          </a:ln>
          <a:effectLst/>
        </p:spPr>
        <p:txBody>
          <a:bodyPr lIns="90488" tIns="44450" rIns="90488" bIns="44450">
            <a:spAutoFit/>
          </a:bodyPr>
          <a:lstStyle/>
          <a:p>
            <a:r>
              <a:rPr lang="en-US" sz="1800"/>
              <a:t>Early in my college days I took a break and spent 17 months in Salvadoran refugee camps in Honduras. The refugee camps were located high in the mountains and for several of the camps the only sources of water large enough to sustain the population of 6-10,000 were located at much lower elevations. So it was necessary to lift water to the camps using pumps. </a:t>
            </a:r>
          </a:p>
          <a:p>
            <a:endParaRPr lang="en-US" sz="1800"/>
          </a:p>
          <a:p>
            <a:r>
              <a:rPr lang="en-US" sz="1800"/>
              <a:t>When I arrived at the camps the pumps were failing frequently and the pipes were bursting frequently. Piston pumps were used. The refugees were complaining because they needed water. The Honduran army batallon was nervous because they don’t want any refugees leaving the camp. There was only one set of spare parts for the pump and the last set of spare parts only lasted a few days. The pump repair crew didn’t want to start using the pump until the real cause of the problem was fixed because spare parts have to be flown in from Miami.</a:t>
            </a:r>
          </a:p>
          <a:p>
            <a:pPr latinLnBrk="1"/>
            <a:endParaRPr lang="en-US" sz="1800"/>
          </a:p>
        </p:txBody>
      </p:sp>
      <p:sp>
        <p:nvSpPr>
          <p:cNvPr id="4100" name="Text Box 4"/>
          <p:cNvSpPr txBox="1">
            <a:spLocks noChangeArrowheads="1"/>
          </p:cNvSpPr>
          <p:nvPr/>
        </p:nvSpPr>
        <p:spPr bwMode="auto">
          <a:xfrm>
            <a:off x="0" y="0"/>
            <a:ext cx="962025" cy="519113"/>
          </a:xfrm>
          <a:prstGeom prst="rect">
            <a:avLst/>
          </a:prstGeom>
          <a:noFill/>
          <a:ln w="12700">
            <a:noFill/>
            <a:miter lim="800000"/>
            <a:headEnd type="none" w="lg" len="med"/>
            <a:tailEnd type="none" w="lg" len="med"/>
          </a:ln>
          <a:effectLst/>
        </p:spPr>
        <p:txBody>
          <a:bodyPr>
            <a:spAutoFit/>
          </a:bodyPr>
          <a:lstStyle/>
          <a:p>
            <a:r>
              <a:rPr lang="en-US" sz="2800">
                <a:latin typeface="MT Extra" pitchFamily="18" charset="2"/>
              </a:rPr>
              <a:t>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a:effectLst/>
        </p:spPr>
        <p:txBody>
          <a:bodyPr lIns="90488" tIns="44450" rIns="90488" bIns="44450" anchor="b"/>
          <a:lstStyle/>
          <a:p>
            <a:r>
              <a:rPr lang="en-US"/>
              <a:t>Water problem: </a:t>
            </a:r>
            <a:br>
              <a:rPr lang="en-US"/>
            </a:br>
            <a:r>
              <a:rPr lang="en-US"/>
              <a:t>proposed solutions?</a:t>
            </a:r>
          </a:p>
        </p:txBody>
      </p:sp>
      <p:grpSp>
        <p:nvGrpSpPr>
          <p:cNvPr id="5129" name="Group 9"/>
          <p:cNvGrpSpPr>
            <a:grpSpLocks/>
          </p:cNvGrpSpPr>
          <p:nvPr/>
        </p:nvGrpSpPr>
        <p:grpSpPr bwMode="auto">
          <a:xfrm>
            <a:off x="1447800" y="4654550"/>
            <a:ext cx="1295400" cy="1136650"/>
            <a:chOff x="912" y="2932"/>
            <a:chExt cx="816" cy="716"/>
          </a:xfrm>
        </p:grpSpPr>
        <p:grpSp>
          <p:nvGrpSpPr>
            <p:cNvPr id="5126" name="Group 6"/>
            <p:cNvGrpSpPr>
              <a:grpSpLocks/>
            </p:cNvGrpSpPr>
            <p:nvPr/>
          </p:nvGrpSpPr>
          <p:grpSpPr bwMode="auto">
            <a:xfrm>
              <a:off x="912" y="2932"/>
              <a:ext cx="816" cy="716"/>
              <a:chOff x="912" y="2932"/>
              <a:chExt cx="816" cy="716"/>
            </a:xfrm>
          </p:grpSpPr>
          <p:sp>
            <p:nvSpPr>
              <p:cNvPr id="5123" name="Line 3"/>
              <p:cNvSpPr>
                <a:spLocks noChangeShapeType="1"/>
              </p:cNvSpPr>
              <p:nvPr/>
            </p:nvSpPr>
            <p:spPr bwMode="auto">
              <a:xfrm>
                <a:off x="912" y="2932"/>
                <a:ext cx="0" cy="712"/>
              </a:xfrm>
              <a:prstGeom prst="line">
                <a:avLst/>
              </a:prstGeom>
              <a:noFill/>
              <a:ln w="12700">
                <a:solidFill>
                  <a:schemeClr val="tx1"/>
                </a:solidFill>
                <a:round/>
                <a:headEnd/>
                <a:tailEnd/>
              </a:ln>
              <a:effectLst/>
            </p:spPr>
            <p:txBody>
              <a:bodyPr wrap="none" anchor="ctr"/>
              <a:lstStyle/>
              <a:p>
                <a:endParaRPr lang="en-US"/>
              </a:p>
            </p:txBody>
          </p:sp>
          <p:sp>
            <p:nvSpPr>
              <p:cNvPr id="5124" name="Line 4"/>
              <p:cNvSpPr>
                <a:spLocks noChangeShapeType="1"/>
              </p:cNvSpPr>
              <p:nvPr/>
            </p:nvSpPr>
            <p:spPr bwMode="auto">
              <a:xfrm>
                <a:off x="916" y="3648"/>
                <a:ext cx="808" cy="0"/>
              </a:xfrm>
              <a:prstGeom prst="line">
                <a:avLst/>
              </a:prstGeom>
              <a:noFill/>
              <a:ln w="12700">
                <a:solidFill>
                  <a:schemeClr val="tx1"/>
                </a:solidFill>
                <a:round/>
                <a:headEnd/>
                <a:tailEnd/>
              </a:ln>
              <a:effectLst/>
            </p:spPr>
            <p:txBody>
              <a:bodyPr wrap="none" anchor="ctr"/>
              <a:lstStyle/>
              <a:p>
                <a:endParaRPr lang="en-US"/>
              </a:p>
            </p:txBody>
          </p:sp>
          <p:sp>
            <p:nvSpPr>
              <p:cNvPr id="5125" name="Line 5"/>
              <p:cNvSpPr>
                <a:spLocks noChangeShapeType="1"/>
              </p:cNvSpPr>
              <p:nvPr/>
            </p:nvSpPr>
            <p:spPr bwMode="auto">
              <a:xfrm>
                <a:off x="1728" y="2932"/>
                <a:ext cx="0" cy="712"/>
              </a:xfrm>
              <a:prstGeom prst="line">
                <a:avLst/>
              </a:prstGeom>
              <a:noFill/>
              <a:ln w="12700">
                <a:solidFill>
                  <a:schemeClr val="tx1"/>
                </a:solidFill>
                <a:round/>
                <a:headEnd/>
                <a:tailEnd/>
              </a:ln>
              <a:effectLst/>
            </p:spPr>
            <p:txBody>
              <a:bodyPr wrap="none" anchor="ctr"/>
              <a:lstStyle/>
              <a:p>
                <a:endParaRPr lang="en-US"/>
              </a:p>
            </p:txBody>
          </p:sp>
        </p:grpSp>
        <p:sp>
          <p:nvSpPr>
            <p:cNvPr id="5127" name="AutoShape 7"/>
            <p:cNvSpPr>
              <a:spLocks noChangeArrowheads="1"/>
            </p:cNvSpPr>
            <p:nvPr/>
          </p:nvSpPr>
          <p:spPr bwMode="auto">
            <a:xfrm rot="10800000">
              <a:off x="1060" y="2932"/>
              <a:ext cx="184" cy="88"/>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sp>
          <p:nvSpPr>
            <p:cNvPr id="5128" name="Rectangle 8"/>
            <p:cNvSpPr>
              <a:spLocks noChangeArrowheads="1"/>
            </p:cNvSpPr>
            <p:nvPr/>
          </p:nvSpPr>
          <p:spPr bwMode="auto">
            <a:xfrm>
              <a:off x="916" y="3028"/>
              <a:ext cx="808" cy="616"/>
            </a:xfrm>
            <a:prstGeom prst="rect">
              <a:avLst/>
            </a:prstGeom>
            <a:solidFill>
              <a:schemeClr val="hlink"/>
            </a:solidFill>
            <a:ln w="12700">
              <a:solidFill>
                <a:schemeClr val="tx1"/>
              </a:solidFill>
              <a:miter lim="800000"/>
              <a:headEnd/>
              <a:tailEnd/>
            </a:ln>
            <a:effectLst/>
          </p:spPr>
          <p:txBody>
            <a:bodyPr wrap="none" anchor="ctr"/>
            <a:lstStyle/>
            <a:p>
              <a:endParaRPr lang="en-US"/>
            </a:p>
          </p:txBody>
        </p:sp>
      </p:grpSp>
      <p:sp>
        <p:nvSpPr>
          <p:cNvPr id="5132" name="Rectangle 12"/>
          <p:cNvSpPr>
            <a:spLocks noChangeArrowheads="1"/>
          </p:cNvSpPr>
          <p:nvPr/>
        </p:nvSpPr>
        <p:spPr bwMode="auto">
          <a:xfrm rot="19560000">
            <a:off x="3562350" y="3054350"/>
            <a:ext cx="3949700" cy="63500"/>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5133" name="Rectangle 13"/>
          <p:cNvSpPr>
            <a:spLocks noChangeArrowheads="1"/>
          </p:cNvSpPr>
          <p:nvPr/>
        </p:nvSpPr>
        <p:spPr bwMode="auto">
          <a:xfrm>
            <a:off x="3078163" y="5084763"/>
            <a:ext cx="3500437" cy="466725"/>
          </a:xfrm>
          <a:prstGeom prst="rect">
            <a:avLst/>
          </a:prstGeom>
          <a:noFill/>
          <a:ln w="12700">
            <a:noFill/>
            <a:miter lim="800000"/>
            <a:headEnd/>
            <a:tailEnd/>
          </a:ln>
          <a:effectLst/>
        </p:spPr>
        <p:txBody>
          <a:bodyPr wrap="none" lIns="90488" tIns="44450" rIns="90488" bIns="44450">
            <a:spAutoFit/>
          </a:bodyPr>
          <a:lstStyle/>
          <a:p>
            <a:r>
              <a:rPr lang="en-US"/>
              <a:t>piston pump (80 L/min)</a:t>
            </a:r>
          </a:p>
        </p:txBody>
      </p:sp>
      <p:sp>
        <p:nvSpPr>
          <p:cNvPr id="5134" name="Freeform 14"/>
          <p:cNvSpPr>
            <a:spLocks/>
          </p:cNvSpPr>
          <p:nvPr/>
        </p:nvSpPr>
        <p:spPr bwMode="auto">
          <a:xfrm>
            <a:off x="2286000" y="4279900"/>
            <a:ext cx="1271588" cy="687388"/>
          </a:xfrm>
          <a:custGeom>
            <a:avLst/>
            <a:gdLst/>
            <a:ahLst/>
            <a:cxnLst>
              <a:cxn ang="0">
                <a:pos x="800" y="0"/>
              </a:cxn>
              <a:cxn ang="0">
                <a:pos x="0" y="0"/>
              </a:cxn>
              <a:cxn ang="0">
                <a:pos x="0" y="432"/>
              </a:cxn>
              <a:cxn ang="0">
                <a:pos x="88" y="432"/>
              </a:cxn>
              <a:cxn ang="0">
                <a:pos x="88" y="72"/>
              </a:cxn>
              <a:cxn ang="0">
                <a:pos x="800" y="72"/>
              </a:cxn>
            </a:cxnLst>
            <a:rect l="0" t="0" r="r" b="b"/>
            <a:pathLst>
              <a:path w="801" h="433">
                <a:moveTo>
                  <a:pt x="800" y="0"/>
                </a:moveTo>
                <a:lnTo>
                  <a:pt x="0" y="0"/>
                </a:lnTo>
                <a:lnTo>
                  <a:pt x="0" y="432"/>
                </a:lnTo>
                <a:lnTo>
                  <a:pt x="88" y="432"/>
                </a:lnTo>
                <a:lnTo>
                  <a:pt x="88" y="72"/>
                </a:lnTo>
                <a:lnTo>
                  <a:pt x="800" y="72"/>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US"/>
          </a:p>
        </p:txBody>
      </p:sp>
      <p:sp>
        <p:nvSpPr>
          <p:cNvPr id="5135" name="Rectangle 15"/>
          <p:cNvSpPr>
            <a:spLocks noChangeArrowheads="1"/>
          </p:cNvSpPr>
          <p:nvPr/>
        </p:nvSpPr>
        <p:spPr bwMode="auto">
          <a:xfrm>
            <a:off x="5707063" y="3179763"/>
            <a:ext cx="3251200" cy="1562100"/>
          </a:xfrm>
          <a:prstGeom prst="rect">
            <a:avLst/>
          </a:prstGeom>
          <a:noFill/>
          <a:ln w="12700">
            <a:noFill/>
            <a:miter lim="800000"/>
            <a:headEnd/>
            <a:tailEnd/>
          </a:ln>
          <a:effectLst/>
        </p:spPr>
        <p:txBody>
          <a:bodyPr lIns="90488" tIns="44450" rIns="90488" bIns="44450">
            <a:spAutoFit/>
          </a:bodyPr>
          <a:lstStyle/>
          <a:p>
            <a:r>
              <a:rPr lang="en-US"/>
              <a:t>2 km pipeline (2” galvanized and then 3” PVC) with rise of 100 m</a:t>
            </a:r>
          </a:p>
        </p:txBody>
      </p:sp>
      <p:pic>
        <p:nvPicPr>
          <p:cNvPr id="5138" name="Picture 18"/>
          <p:cNvPicPr>
            <a:picLocks noChangeAspect="1" noChangeArrowheads="1"/>
          </p:cNvPicPr>
          <p:nvPr/>
        </p:nvPicPr>
        <p:blipFill>
          <a:blip r:embed="rId2" cstate="print"/>
          <a:srcRect/>
          <a:stretch>
            <a:fillRect/>
          </a:stretch>
        </p:blipFill>
        <p:spPr bwMode="auto">
          <a:xfrm>
            <a:off x="3429000" y="4114800"/>
            <a:ext cx="609600" cy="609600"/>
          </a:xfrm>
          <a:prstGeom prst="rect">
            <a:avLst/>
          </a:prstGeom>
          <a:noFill/>
          <a:ln w="12700">
            <a:noFill/>
            <a:miter lim="800000"/>
            <a:headEnd type="none" w="lg" len="med"/>
            <a:tailEnd type="none" w="lg" len="med"/>
          </a:ln>
          <a:effectLst/>
        </p:spPr>
      </p:pic>
    </p:spTree>
  </p:cSld>
  <p:clrMapOvr>
    <a:masterClrMapping/>
  </p:clrMapOvr>
  <p:transition>
    <p:fade/>
  </p:transition>
</p:sld>
</file>

<file path=ppt/theme/theme1.xml><?xml version="1.0" encoding="utf-8"?>
<a:theme xmlns:a="http://schemas.openxmlformats.org/drawingml/2006/main" name="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627707564</TotalTime>
  <Pages>2</Pages>
  <Words>202</Words>
  <Application>Microsoft Office PowerPoint</Application>
  <PresentationFormat>Letter Paper (8.5x11 in)</PresentationFormat>
  <Paragraphs>8</Paragraphs>
  <Slides>2</Slides>
  <Notes>0</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2</vt:i4>
      </vt:variant>
    </vt:vector>
  </HeadingPairs>
  <TitlesOfParts>
    <vt:vector size="19" baseType="lpstr">
      <vt:lpstr>Times New Roman</vt:lpstr>
      <vt:lpstr>Arial</vt:lpstr>
      <vt:lpstr>Book Antiqua</vt:lpstr>
      <vt:lpstr>Candara</vt:lpstr>
      <vt:lpstr>MT Extra</vt:lpstr>
      <vt:lpstr>Wingdings</vt:lpstr>
      <vt:lpstr>Calibri</vt:lpstr>
      <vt:lpstr>Lectures</vt:lpstr>
      <vt:lpstr>AguaClara</vt:lpstr>
      <vt:lpstr>1_AguaClara</vt:lpstr>
      <vt:lpstr>2_AguaClara</vt:lpstr>
      <vt:lpstr>3_AguaClara</vt:lpstr>
      <vt:lpstr>4_AguaClara</vt:lpstr>
      <vt:lpstr>5_AguaClara</vt:lpstr>
      <vt:lpstr>6_AguaClara</vt:lpstr>
      <vt:lpstr>7_AguaClara</vt:lpstr>
      <vt:lpstr>8_AguaClara</vt:lpstr>
      <vt:lpstr>Water problem?</vt:lpstr>
      <vt:lpstr>Water problem:  proposed solutions?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problem?</dc:title>
  <dc:subject/>
  <dc:creator>Monroe Weber-Shirk</dc:creator>
  <cp:keywords/>
  <dc:description/>
  <cp:lastModifiedBy>mw24</cp:lastModifiedBy>
  <cp:revision>6</cp:revision>
  <cp:lastPrinted>1996-02-21T06:39:20Z</cp:lastPrinted>
  <dcterms:created xsi:type="dcterms:W3CDTF">1997-01-29T11:56:54Z</dcterms:created>
  <dcterms:modified xsi:type="dcterms:W3CDTF">2012-12-18T18:37:41Z</dcterms:modified>
</cp:coreProperties>
</file>