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9" r:id="rId1"/>
  </p:sldMasterIdLst>
  <p:notesMasterIdLst>
    <p:notesMasterId r:id="rId67"/>
  </p:notesMasterIdLst>
  <p:handoutMasterIdLst>
    <p:handoutMasterId r:id="rId68"/>
  </p:handoutMasterIdLst>
  <p:sldIdLst>
    <p:sldId id="32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98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302" r:id="rId41"/>
    <p:sldId id="303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9" r:id="rId52"/>
    <p:sldId id="320" r:id="rId53"/>
    <p:sldId id="321" r:id="rId54"/>
    <p:sldId id="322" r:id="rId55"/>
    <p:sldId id="295" r:id="rId56"/>
    <p:sldId id="299" r:id="rId57"/>
    <p:sldId id="296" r:id="rId58"/>
    <p:sldId id="297" r:id="rId59"/>
    <p:sldId id="324" r:id="rId60"/>
    <p:sldId id="325" r:id="rId61"/>
    <p:sldId id="315" r:id="rId62"/>
    <p:sldId id="316" r:id="rId63"/>
    <p:sldId id="317" r:id="rId64"/>
    <p:sldId id="318" r:id="rId65"/>
    <p:sldId id="323" r:id="rId66"/>
  </p:sldIdLst>
  <p:sldSz cx="9144000" cy="6858000" type="letter"/>
  <p:notesSz cx="6858000" cy="9144000"/>
  <p:embeddedFontLst>
    <p:embeddedFont>
      <p:font typeface="Book Antiqua" pitchFamily="18" charset="0"/>
      <p:regular r:id="rId69"/>
      <p:bold r:id="rId70"/>
      <p:italic r:id="rId71"/>
      <p:boldItalic r:id="rId7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AFD00"/>
    <a:srgbClr val="FC0128"/>
    <a:srgbClr val="037C03"/>
    <a:srgbClr val="003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91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28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6989D1E3-1F57-426E-BFF5-79DC93E71A07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3400" y="8697913"/>
            <a:ext cx="24161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CEE 332: Hydraulic Engineering</a:t>
            </a:r>
          </a:p>
          <a:p>
            <a:r>
              <a:rPr lang="en-US" sz="1000"/>
              <a:t>Monroe Weber-Shirk    </a:t>
            </a:r>
            <a:fld id="{29C0ADAE-2EEF-4B14-BBD6-8C996E92B740}" type="datetime4">
              <a:rPr lang="en-US" sz="1000"/>
              <a:pPr/>
              <a:t>December 18, 2012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5786438"/>
            <a:ext cx="2646363" cy="12271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79AA9453-E31B-4E57-B7CA-904A7BDF22A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B75EA-EC76-44E1-94AD-C3A916E3452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09047-4CF7-4BAF-80C5-99916B589B51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631B8-AE64-4663-AF9F-8ADB56D64A33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64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3C316B1-BA59-40C8-BC78-206473843D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1265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11265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98BA2-0A47-490B-9AC8-F3801D87A0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86300-9BFE-4B23-A55A-4F96461C63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76518-D819-4068-B56E-46E05B8875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88261-4CB8-4D8A-9CF0-39FBC04DEA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42C57-CD52-4A4E-9FC1-BBE741FBC7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A0676-27B2-4C79-A594-4BC694A112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C708E-F1F1-4546-ADDF-91C788FAF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56190-F9ED-4DC7-BFFF-4D32EB6ED8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AEC80-454A-438A-A24E-848371D57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5D3A2-95FD-4D71-B088-F95F24C7E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16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3E38D85B-1B25-48EB-825A-B92380405C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hyperlink" Target="plume%20in%20boundary%20layer.avi" TargetMode="External"/><Relationship Id="rId4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9" Type="http://schemas.openxmlformats.org/officeDocument/2006/relationships/slide" Target="slide6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66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7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slide" Target="slide6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86.png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8.jpeg"/><Relationship Id="rId4" Type="http://schemas.openxmlformats.org/officeDocument/2006/relationships/image" Target="../media/image87.jpeg"/><Relationship Id="rId9" Type="http://schemas.openxmlformats.org/officeDocument/2006/relationships/oleObject" Target="../embeddings/oleObject8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96.jpeg"/><Relationship Id="rId4" Type="http://schemas.openxmlformats.org/officeDocument/2006/relationships/image" Target="../media/image95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hyperlink" Target="http://steens.ese.ogi.edu/19,Aug91,P15l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/>
              <a:t>Environmental Fluid Mechanics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Coefficient of Molecular Diffusion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6250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D = f(solvent, solute, temperature)	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23913" y="5548313"/>
            <a:ext cx="701040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Gas molecules have much more kinetic energy (higher velocity) and greater distance between molecules and thus diffusion in air is higher than diffusion in water.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Rectangle 55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5" name="Rectangle 67"/>
          <p:cNvSpPr>
            <a:spLocks noChangeArrowheads="1"/>
          </p:cNvSpPr>
          <p:nvPr/>
        </p:nvSpPr>
        <p:spPr bwMode="auto">
          <a:xfrm>
            <a:off x="1712913" y="2871788"/>
            <a:ext cx="2184400" cy="158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Rectangle 68"/>
          <p:cNvSpPr>
            <a:spLocks noChangeArrowheads="1"/>
          </p:cNvSpPr>
          <p:nvPr/>
        </p:nvSpPr>
        <p:spPr bwMode="auto">
          <a:xfrm>
            <a:off x="1712913" y="2897188"/>
            <a:ext cx="2184400" cy="158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7" name="Rectangle 69"/>
          <p:cNvSpPr>
            <a:spLocks noChangeArrowheads="1"/>
          </p:cNvSpPr>
          <p:nvPr/>
        </p:nvSpPr>
        <p:spPr bwMode="auto">
          <a:xfrm>
            <a:off x="3910013" y="2871788"/>
            <a:ext cx="25400" cy="158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Rectangle 70"/>
          <p:cNvSpPr>
            <a:spLocks noChangeArrowheads="1"/>
          </p:cNvSpPr>
          <p:nvPr/>
        </p:nvSpPr>
        <p:spPr bwMode="auto">
          <a:xfrm>
            <a:off x="3910013" y="2897188"/>
            <a:ext cx="25400" cy="158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3948113" y="2871788"/>
            <a:ext cx="1409700" cy="158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Rectangle 72"/>
          <p:cNvSpPr>
            <a:spLocks noChangeArrowheads="1"/>
          </p:cNvSpPr>
          <p:nvPr/>
        </p:nvSpPr>
        <p:spPr bwMode="auto">
          <a:xfrm>
            <a:off x="3948113" y="2897188"/>
            <a:ext cx="1409700" cy="158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Rectangle 73"/>
          <p:cNvSpPr>
            <a:spLocks noChangeArrowheads="1"/>
          </p:cNvSpPr>
          <p:nvPr/>
        </p:nvSpPr>
        <p:spPr bwMode="auto">
          <a:xfrm>
            <a:off x="5370513" y="2871788"/>
            <a:ext cx="25400" cy="158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Rectangle 74"/>
          <p:cNvSpPr>
            <a:spLocks noChangeArrowheads="1"/>
          </p:cNvSpPr>
          <p:nvPr/>
        </p:nvSpPr>
        <p:spPr bwMode="auto">
          <a:xfrm>
            <a:off x="5370513" y="2897188"/>
            <a:ext cx="25400" cy="158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3" name="Rectangle 75"/>
          <p:cNvSpPr>
            <a:spLocks noChangeArrowheads="1"/>
          </p:cNvSpPr>
          <p:nvPr/>
        </p:nvSpPr>
        <p:spPr bwMode="auto">
          <a:xfrm>
            <a:off x="5408613" y="2871788"/>
            <a:ext cx="1981200" cy="158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4" name="Rectangle 76"/>
          <p:cNvSpPr>
            <a:spLocks noChangeArrowheads="1"/>
          </p:cNvSpPr>
          <p:nvPr/>
        </p:nvSpPr>
        <p:spPr bwMode="auto">
          <a:xfrm>
            <a:off x="5408613" y="2897188"/>
            <a:ext cx="1981200" cy="158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Rectangle 80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6" name="Rectangle 88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" name="Rectangle 103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2" name="Rectangle 114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7" name="Rectangle 129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" name="Rectangle 133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4" name="Rectangle 136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30" name="Rectangle 142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33" name="Rectangle 145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37" name="Rectangle 149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40" name="Rectangle 152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46" name="Rectangle 158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49" name="Rectangle 161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3" name="Rectangle 165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7" name="Rectangle 169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3" name="Rectangle 175"/>
          <p:cNvSpPr>
            <a:spLocks noChangeArrowheads="1"/>
          </p:cNvSpPr>
          <p:nvPr/>
        </p:nvSpPr>
        <p:spPr bwMode="auto">
          <a:xfrm>
            <a:off x="1763713" y="2414588"/>
            <a:ext cx="1587" cy="15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5" name="Text Box 187"/>
          <p:cNvSpPr txBox="1">
            <a:spLocks noChangeArrowheads="1"/>
          </p:cNvSpPr>
          <p:nvPr/>
        </p:nvSpPr>
        <p:spPr bwMode="auto">
          <a:xfrm>
            <a:off x="998538" y="2381250"/>
            <a:ext cx="6215062" cy="30813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257300" algn="ctr"/>
                <a:tab pos="3309938" algn="ctr"/>
                <a:tab pos="5262563" algn="ctr"/>
              </a:tabLst>
            </a:pPr>
            <a:r>
              <a:rPr lang="en-US"/>
              <a:t>	Carrying Fluid	Solute	D</a:t>
            </a:r>
            <a:r>
              <a:rPr lang="en-US" baseline="-25000"/>
              <a:t>m</a:t>
            </a:r>
            <a:r>
              <a:rPr lang="en-US"/>
              <a:t>(cm</a:t>
            </a:r>
            <a:r>
              <a:rPr lang="en-US" baseline="30000"/>
              <a:t>2</a:t>
            </a:r>
            <a:r>
              <a:rPr lang="en-US"/>
              <a:t>/s)</a:t>
            </a:r>
          </a:p>
          <a:p>
            <a:pPr>
              <a:tabLst>
                <a:tab pos="1257300" algn="ctr"/>
                <a:tab pos="3309938" algn="ctr"/>
                <a:tab pos="5262563" algn="ctr"/>
              </a:tabLst>
            </a:pPr>
            <a:r>
              <a:rPr lang="en-US"/>
              <a:t>	H</a:t>
            </a:r>
            <a:r>
              <a:rPr lang="en-US" baseline="-25000"/>
              <a:t>2</a:t>
            </a:r>
            <a:r>
              <a:rPr lang="en-US"/>
              <a:t>O	O</a:t>
            </a:r>
            <a:r>
              <a:rPr lang="en-US" baseline="-25000"/>
              <a:t>2</a:t>
            </a:r>
            <a:r>
              <a:rPr lang="en-US"/>
              <a:t>	2.4x10</a:t>
            </a:r>
            <a:r>
              <a:rPr lang="en-US" baseline="30000"/>
              <a:t>-5</a:t>
            </a:r>
            <a:endParaRPr lang="en-US"/>
          </a:p>
          <a:p>
            <a:pPr>
              <a:tabLst>
                <a:tab pos="1257300" algn="ctr"/>
                <a:tab pos="3309938" algn="ctr"/>
                <a:tab pos="5262563" algn="ctr"/>
              </a:tabLst>
            </a:pPr>
            <a:r>
              <a:rPr lang="en-US"/>
              <a:t>	 H</a:t>
            </a:r>
            <a:r>
              <a:rPr lang="en-US" baseline="-25000"/>
              <a:t>2</a:t>
            </a:r>
            <a:r>
              <a:rPr lang="en-US"/>
              <a:t>O	NaCl	1.545x10</a:t>
            </a:r>
            <a:r>
              <a:rPr lang="en-US" baseline="30000"/>
              <a:t>-5</a:t>
            </a:r>
            <a:endParaRPr lang="en-US"/>
          </a:p>
          <a:p>
            <a:pPr>
              <a:tabLst>
                <a:tab pos="1257300" algn="ctr"/>
                <a:tab pos="3309938" algn="ctr"/>
                <a:tab pos="5262563" algn="ctr"/>
              </a:tabLst>
            </a:pPr>
            <a:r>
              <a:rPr lang="en-US"/>
              <a:t>	 H</a:t>
            </a:r>
            <a:r>
              <a:rPr lang="en-US" baseline="-25000"/>
              <a:t>2</a:t>
            </a:r>
            <a:r>
              <a:rPr lang="en-US"/>
              <a:t>O	C</a:t>
            </a:r>
            <a:r>
              <a:rPr lang="en-US" baseline="-25000"/>
              <a:t>6</a:t>
            </a:r>
            <a:r>
              <a:rPr lang="en-US"/>
              <a:t>H</a:t>
            </a:r>
            <a:r>
              <a:rPr lang="en-US" baseline="-25000"/>
              <a:t>12</a:t>
            </a:r>
            <a:r>
              <a:rPr lang="en-US"/>
              <a:t>O</a:t>
            </a:r>
            <a:r>
              <a:rPr lang="en-US" baseline="-25000"/>
              <a:t>6</a:t>
            </a:r>
            <a:r>
              <a:rPr lang="en-US"/>
              <a:t>	0.673x10</a:t>
            </a:r>
            <a:r>
              <a:rPr lang="en-US" baseline="30000"/>
              <a:t>-5</a:t>
            </a:r>
            <a:endParaRPr lang="en-US"/>
          </a:p>
          <a:p>
            <a:pPr>
              <a:tabLst>
                <a:tab pos="1257300" algn="ctr"/>
                <a:tab pos="3309938" algn="ctr"/>
                <a:tab pos="5262563" algn="ctr"/>
              </a:tabLst>
            </a:pPr>
            <a:r>
              <a:rPr lang="en-US"/>
              <a:t>	Air	 H</a:t>
            </a:r>
            <a:r>
              <a:rPr lang="en-US" baseline="-25000"/>
              <a:t>2</a:t>
            </a:r>
            <a:r>
              <a:rPr lang="en-US"/>
              <a:t>	0.634</a:t>
            </a:r>
          </a:p>
          <a:p>
            <a:pPr>
              <a:tabLst>
                <a:tab pos="1257300" algn="ctr"/>
                <a:tab pos="3309938" algn="ctr"/>
                <a:tab pos="5262563" algn="ctr"/>
              </a:tabLst>
            </a:pPr>
            <a:r>
              <a:rPr lang="en-US"/>
              <a:t>	Air	 O</a:t>
            </a:r>
            <a:r>
              <a:rPr lang="en-US" baseline="-25000"/>
              <a:t>2</a:t>
            </a:r>
            <a:r>
              <a:rPr lang="en-US"/>
              <a:t>	0.178</a:t>
            </a:r>
          </a:p>
          <a:p>
            <a:pPr>
              <a:tabLst>
                <a:tab pos="1257300" algn="ctr"/>
                <a:tab pos="3309938" algn="ctr"/>
                <a:tab pos="5262563" algn="ctr"/>
              </a:tabLst>
            </a:pPr>
            <a:r>
              <a:rPr lang="en-US"/>
              <a:t>	Air	C O</a:t>
            </a:r>
            <a:r>
              <a:rPr lang="en-US" baseline="-25000"/>
              <a:t>2</a:t>
            </a:r>
            <a:r>
              <a:rPr lang="en-US"/>
              <a:t>	0.139</a:t>
            </a:r>
          </a:p>
        </p:txBody>
      </p:sp>
      <p:sp>
        <p:nvSpPr>
          <p:cNvPr id="12476" name="Line 188"/>
          <p:cNvSpPr>
            <a:spLocks noChangeShapeType="1"/>
          </p:cNvSpPr>
          <p:nvPr/>
        </p:nvSpPr>
        <p:spPr bwMode="auto">
          <a:xfrm>
            <a:off x="1098550" y="2871788"/>
            <a:ext cx="641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Similarity of Transport Mechanisms: (</a:t>
            </a:r>
            <a:r>
              <a:rPr lang="en-US" sz="2000"/>
              <a:t>Mass, </a:t>
            </a:r>
            <a:r>
              <a:rPr lang="en-US"/>
              <a:t>Momentum, </a:t>
            </a:r>
            <a:r>
              <a:rPr lang="en-US" sz="2000"/>
              <a:t>Heat</a:t>
            </a:r>
            <a:r>
              <a:rPr lang="en-US"/>
              <a:t>)</a:t>
            </a:r>
          </a:p>
        </p:txBody>
      </p:sp>
      <p:graphicFrame>
        <p:nvGraphicFramePr>
          <p:cNvPr id="115712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0" y="2209800"/>
          <a:ext cx="1654175" cy="923925"/>
        </p:xfrm>
        <a:graphic>
          <a:graphicData uri="http://schemas.openxmlformats.org/presentationml/2006/ole">
            <p:oleObj spid="_x0000_s115712" name="Equation" r:id="rId3" imgW="1650960" imgH="927000" progId="Equation.3">
              <p:embed/>
            </p:oleObj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1913" y="3109913"/>
            <a:ext cx="355441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Shear Stress</a:t>
            </a:r>
          </a:p>
          <a:p>
            <a:r>
              <a:rPr lang="en-US" sz="2400"/>
              <a:t>(Momentum transport/area)</a:t>
            </a:r>
          </a:p>
        </p:txBody>
      </p:sp>
      <p:graphicFrame>
        <p:nvGraphicFramePr>
          <p:cNvPr id="115713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24200" y="4800600"/>
          <a:ext cx="1855788" cy="923925"/>
        </p:xfrm>
        <a:graphic>
          <a:graphicData uri="http://schemas.openxmlformats.org/presentationml/2006/ole">
            <p:oleObj spid="_x0000_s115713" name="Equation" r:id="rId4" imgW="1854000" imgH="927000" progId="Equation.3">
              <p:embed/>
            </p:oleObj>
          </a:graphicData>
        </a:graphic>
      </p:graphicFrame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725" y="3489325"/>
            <a:ext cx="3735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493963" y="1890713"/>
            <a:ext cx="3371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Newton’s law of viscosity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024313" y="3795713"/>
            <a:ext cx="46180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coefficient of viscosity</a:t>
            </a:r>
          </a:p>
          <a:p>
            <a:r>
              <a:rPr lang="en-US" sz="2400"/>
              <a:t>coefficient of momentum diffusivity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 flipV="1">
            <a:off x="4114800" y="281940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368550" y="2819400"/>
            <a:ext cx="67945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Similarity of Transport Mechanisms: (</a:t>
            </a:r>
            <a:r>
              <a:rPr lang="en-US" sz="2000"/>
              <a:t>Mass, Momentum,</a:t>
            </a:r>
            <a:r>
              <a:rPr lang="en-US"/>
              <a:t> Heat)</a:t>
            </a:r>
          </a:p>
        </p:txBody>
      </p:sp>
      <p:graphicFrame>
        <p:nvGraphicFramePr>
          <p:cNvPr id="1536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00400" y="4343400"/>
          <a:ext cx="2455863" cy="873125"/>
        </p:xfrm>
        <a:graphic>
          <a:graphicData uri="http://schemas.openxmlformats.org/presentationml/2006/ole">
            <p:oleObj spid="_x0000_s15363" name="Equation" r:id="rId3" imgW="2450880" imgH="876240" progId="Equation.3">
              <p:embed/>
            </p:oleObj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195513" y="1738313"/>
            <a:ext cx="3886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Fourier’s law of heat transport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862513" y="3414713"/>
            <a:ext cx="37385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coefficient of conductivity</a:t>
            </a:r>
          </a:p>
          <a:p>
            <a:r>
              <a:rPr lang="en-US" sz="2400"/>
              <a:t>coefficient of heat diffusivity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85913" y="3643313"/>
            <a:ext cx="27066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specific heat/volume</a:t>
            </a:r>
          </a:p>
        </p:txBody>
      </p:sp>
      <p:graphicFrame>
        <p:nvGraphicFramePr>
          <p:cNvPr id="1536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95600" y="2133600"/>
          <a:ext cx="2667000" cy="1066800"/>
        </p:xfrm>
        <a:graphic>
          <a:graphicData uri="http://schemas.openxmlformats.org/presentationml/2006/ole">
            <p:oleObj spid="_x0000_s15367" name="Equation" r:id="rId4" imgW="2222280" imgH="876240" progId="Equation.3">
              <p:embed/>
            </p:oleObj>
          </a:graphicData>
        </a:graphic>
      </p:graphicFrame>
      <p:sp>
        <p:nvSpPr>
          <p:cNvPr id="15368" name="Freeform 8"/>
          <p:cNvSpPr>
            <a:spLocks/>
          </p:cNvSpPr>
          <p:nvPr/>
        </p:nvSpPr>
        <p:spPr bwMode="auto">
          <a:xfrm>
            <a:off x="4114800" y="3048000"/>
            <a:ext cx="534988" cy="230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336" y="144"/>
              </a:cxn>
              <a:cxn ang="0">
                <a:pos x="336" y="0"/>
              </a:cxn>
            </a:cxnLst>
            <a:rect l="0" t="0" r="r" b="b"/>
            <a:pathLst>
              <a:path w="337" h="145">
                <a:moveTo>
                  <a:pt x="0" y="0"/>
                </a:moveTo>
                <a:lnTo>
                  <a:pt x="0" y="144"/>
                </a:lnTo>
                <a:lnTo>
                  <a:pt x="336" y="144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4343400" y="3270250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4870450" y="2965450"/>
            <a:ext cx="1651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5" name="Line 41"/>
          <p:cNvSpPr>
            <a:spLocks noChangeShapeType="1"/>
          </p:cNvSpPr>
          <p:nvPr/>
        </p:nvSpPr>
        <p:spPr bwMode="auto">
          <a:xfrm flipV="1">
            <a:off x="2370138" y="6032500"/>
            <a:ext cx="452437" cy="5127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V="1">
            <a:off x="3644900" y="5989638"/>
            <a:ext cx="452438" cy="5127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5834063" y="5983288"/>
            <a:ext cx="452437" cy="5127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 flipV="1">
            <a:off x="3352800" y="5976938"/>
            <a:ext cx="452438" cy="5127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V="1">
            <a:off x="4300538" y="5983288"/>
            <a:ext cx="452437" cy="5127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V="1">
            <a:off x="2679700" y="6000750"/>
            <a:ext cx="452438" cy="5127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 flipV="1">
            <a:off x="5468938" y="5969000"/>
            <a:ext cx="452437" cy="5127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6" name="Freeform 2"/>
          <p:cNvSpPr>
            <a:spLocks/>
          </p:cNvSpPr>
          <p:nvPr/>
        </p:nvSpPr>
        <p:spPr bwMode="auto">
          <a:xfrm>
            <a:off x="3605213" y="3324225"/>
            <a:ext cx="382587" cy="15255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0"/>
              </a:cxn>
              <a:cxn ang="0">
                <a:pos x="240" y="624"/>
              </a:cxn>
              <a:cxn ang="0">
                <a:pos x="0" y="960"/>
              </a:cxn>
              <a:cxn ang="0">
                <a:pos x="0" y="336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636588" y="207963"/>
            <a:ext cx="777240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Combination of Mass Transport &amp; Mass Conservation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992563" y="3330575"/>
            <a:ext cx="4445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078163" y="416242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1166813" y="3324225"/>
            <a:ext cx="382587" cy="15255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0"/>
              </a:cxn>
              <a:cxn ang="0">
                <a:pos x="240" y="624"/>
              </a:cxn>
              <a:cxn ang="0">
                <a:pos x="0" y="960"/>
              </a:cxn>
              <a:cxn ang="0">
                <a:pos x="0" y="336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6500813" y="3324225"/>
            <a:ext cx="382587" cy="15255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0"/>
              </a:cxn>
              <a:cxn ang="0">
                <a:pos x="240" y="624"/>
              </a:cxn>
              <a:cxn ang="0">
                <a:pos x="0" y="960"/>
              </a:cxn>
              <a:cxn ang="0">
                <a:pos x="0" y="336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554163" y="3324225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1554163" y="4314825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173163" y="4848225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590925" y="4910138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dx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152525" y="3919538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7116763" y="408622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7705725" y="384333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605213" y="4930775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062413" y="4930775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152525" y="5291138"/>
            <a:ext cx="5054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change in mass = net transport (in - out)</a:t>
            </a:r>
          </a:p>
        </p:txBody>
      </p:sp>
      <p:graphicFrame>
        <p:nvGraphicFramePr>
          <p:cNvPr id="116736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62213" y="3933825"/>
          <a:ext cx="554037" cy="363538"/>
        </p:xfrm>
        <a:graphic>
          <a:graphicData uri="http://schemas.openxmlformats.org/presentationml/2006/ole">
            <p:oleObj spid="_x0000_s116736" name="Equation" r:id="rId3" imgW="571320" imgH="380880" progId="Equation.3">
              <p:embed/>
            </p:oleObj>
          </a:graphicData>
        </a:graphic>
      </p:graphicFrame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1547813" y="2416175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1554163" y="3171825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1152525" y="2243138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554163" y="2714625"/>
            <a:ext cx="181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3382963" y="2720975"/>
            <a:ext cx="2044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5440363" y="3019425"/>
            <a:ext cx="143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2828925" y="2243138"/>
            <a:ext cx="3683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Only diffusion, no advection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611563" y="3863975"/>
            <a:ext cx="4445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4062413" y="3324225"/>
            <a:ext cx="382587" cy="15255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0"/>
              </a:cxn>
              <a:cxn ang="0">
                <a:pos x="240" y="624"/>
              </a:cxn>
              <a:cxn ang="0">
                <a:pos x="0" y="960"/>
              </a:cxn>
              <a:cxn ang="0">
                <a:pos x="0" y="336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accent1">
              <a:alpha val="50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1173163" y="3857625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4297363" y="408622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37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83113" y="3771900"/>
          <a:ext cx="2058987" cy="795338"/>
        </p:xfrm>
        <a:graphic>
          <a:graphicData uri="http://schemas.openxmlformats.org/presentationml/2006/ole">
            <p:oleObj spid="_x0000_s116737" name="Equation" r:id="rId4" imgW="2082600" imgH="812520" progId="Equation.DSMT4">
              <p:embed/>
            </p:oleObj>
          </a:graphicData>
        </a:graphic>
      </p:graphicFrame>
      <p:graphicFrame>
        <p:nvGraphicFramePr>
          <p:cNvPr id="116738" name="Object 10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08175" y="5822950"/>
          <a:ext cx="4246563" cy="876300"/>
        </p:xfrm>
        <a:graphic>
          <a:graphicData uri="http://schemas.openxmlformats.org/presentationml/2006/ole">
            <p:oleObj spid="_x0000_s116738" name="Equation" r:id="rId5" imgW="4279680" imgH="8888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5" grpId="0" animBg="1"/>
      <p:bldP spid="16426" grpId="0" animBg="1"/>
      <p:bldP spid="16427" grpId="0" animBg="1"/>
      <p:bldP spid="16428" grpId="0" animBg="1"/>
      <p:bldP spid="16429" grpId="0" animBg="1"/>
      <p:bldP spid="16430" grpId="0" animBg="1"/>
      <p:bldP spid="164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Governing Equation for 1-D mass transport by diffusion</a:t>
            </a:r>
          </a:p>
        </p:txBody>
      </p:sp>
      <p:graphicFrame>
        <p:nvGraphicFramePr>
          <p:cNvPr id="117760" name="Object 10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2963" y="5583238"/>
          <a:ext cx="1673225" cy="822325"/>
        </p:xfrm>
        <a:graphic>
          <a:graphicData uri="http://schemas.openxmlformats.org/presentationml/2006/ole">
            <p:oleObj spid="_x0000_s117760" name="Equation" r:id="rId3" imgW="1676160" imgH="825480" progId="Equation.3">
              <p:embed/>
            </p:oleObj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19438" y="6403975"/>
            <a:ext cx="5262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Can be generalized to 2 and 3 dimensions</a:t>
            </a:r>
          </a:p>
        </p:txBody>
      </p:sp>
      <p:graphicFrame>
        <p:nvGraphicFramePr>
          <p:cNvPr id="117761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955675" y="2055813"/>
          <a:ext cx="1447800" cy="787400"/>
        </p:xfrm>
        <a:graphic>
          <a:graphicData uri="http://schemas.openxmlformats.org/presentationml/2006/ole">
            <p:oleObj spid="_x0000_s117761" name="Equation" r:id="rId4" imgW="1447560" imgH="787320" progId="Equation.3">
              <p:embed/>
            </p:oleObj>
          </a:graphicData>
        </a:graphic>
      </p:graphicFrame>
      <p:graphicFrame>
        <p:nvGraphicFramePr>
          <p:cNvPr id="117762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063" y="4368800"/>
          <a:ext cx="2614612" cy="889000"/>
        </p:xfrm>
        <a:graphic>
          <a:graphicData uri="http://schemas.openxmlformats.org/presentationml/2006/ole">
            <p:oleObj spid="_x0000_s117762" name="Equation" r:id="rId5" imgW="2616120" imgH="888840" progId="Equation.3">
              <p:embed/>
            </p:oleObj>
          </a:graphicData>
        </a:graphic>
      </p:graphicFrame>
      <p:graphicFrame>
        <p:nvGraphicFramePr>
          <p:cNvPr id="117763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2313" y="3167063"/>
          <a:ext cx="1916112" cy="876300"/>
        </p:xfrm>
        <a:graphic>
          <a:graphicData uri="http://schemas.openxmlformats.org/presentationml/2006/ole">
            <p:oleObj spid="_x0000_s117763" name="Equation" r:id="rId6" imgW="1917360" imgH="876240" progId="Equation.3">
              <p:embed/>
            </p:oleObj>
          </a:graphicData>
        </a:graphic>
      </p:graphicFrame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217863" y="5759450"/>
            <a:ext cx="22145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If </a:t>
            </a:r>
            <a:r>
              <a:rPr lang="en-US" i="1">
                <a:solidFill>
                  <a:schemeClr val="folHlink"/>
                </a:solidFill>
              </a:rPr>
              <a:t>D</a:t>
            </a:r>
            <a:r>
              <a:rPr lang="en-US" i="1" baseline="-25000">
                <a:solidFill>
                  <a:schemeClr val="folHlink"/>
                </a:solidFill>
              </a:rPr>
              <a:t>m</a:t>
            </a:r>
            <a:r>
              <a:rPr lang="en-US">
                <a:solidFill>
                  <a:schemeClr val="folHlink"/>
                </a:solidFill>
              </a:rPr>
              <a:t> constant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108325" y="2212975"/>
            <a:ext cx="24606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Mass conservation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3184525" y="2649538"/>
            <a:ext cx="229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362325" y="3317875"/>
            <a:ext cx="19288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Fick’s 1</a:t>
            </a:r>
            <a:r>
              <a:rPr lang="en-US" sz="2400" baseline="30000">
                <a:solidFill>
                  <a:schemeClr val="folHlink"/>
                </a:solidFill>
              </a:rPr>
              <a:t>st</a:t>
            </a:r>
            <a:r>
              <a:rPr lang="en-US" sz="2400">
                <a:solidFill>
                  <a:schemeClr val="folHlink"/>
                </a:solidFill>
              </a:rPr>
              <a:t> Law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3165475" y="3754438"/>
            <a:ext cx="229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3279775" y="6262688"/>
            <a:ext cx="229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utoUpdateAnimBg="0"/>
      <p:bldP spid="17421" grpId="0" build="p" autoUpdateAnimBg="0"/>
      <p:bldP spid="1742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Diffusion</a:t>
            </a:r>
          </a:p>
        </p:txBody>
      </p:sp>
      <p:graphicFrame>
        <p:nvGraphicFramePr>
          <p:cNvPr id="118784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55888" y="3009900"/>
          <a:ext cx="2293937" cy="793750"/>
        </p:xfrm>
        <a:graphic>
          <a:graphicData uri="http://schemas.openxmlformats.org/presentationml/2006/ole">
            <p:oleObj spid="_x0000_s118784" name="Equation" r:id="rId3" imgW="2311200" imgH="812520" progId="Equation.DSMT4">
              <p:embed/>
            </p:oleObj>
          </a:graphicData>
        </a:graphic>
      </p:graphicFrame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481013" y="1963738"/>
            <a:ext cx="2143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Fick's first law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0" y="3081338"/>
            <a:ext cx="2676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Fick's second law</a:t>
            </a:r>
          </a:p>
        </p:txBody>
      </p:sp>
      <p:graphicFrame>
        <p:nvGraphicFramePr>
          <p:cNvPr id="118785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30538" y="1881188"/>
          <a:ext cx="1477962" cy="711200"/>
        </p:xfrm>
        <a:graphic>
          <a:graphicData uri="http://schemas.openxmlformats.org/presentationml/2006/ole">
            <p:oleObj spid="_x0000_s118785" name="Equation" r:id="rId4" imgW="1498320" imgH="723600" progId="Equation.DSMT4">
              <p:embed/>
            </p:oleObj>
          </a:graphicData>
        </a:graphic>
      </p:graphicFrame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439738" y="4259263"/>
            <a:ext cx="28956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What does it look like a short time later?</a:t>
            </a:r>
          </a:p>
        </p:txBody>
      </p:sp>
      <p:grpSp>
        <p:nvGrpSpPr>
          <p:cNvPr id="18465" name="Group 33"/>
          <p:cNvGrpSpPr>
            <a:grpSpLocks/>
          </p:cNvGrpSpPr>
          <p:nvPr/>
        </p:nvGrpSpPr>
        <p:grpSpPr bwMode="auto">
          <a:xfrm>
            <a:off x="5000625" y="1828800"/>
            <a:ext cx="4065588" cy="1828800"/>
            <a:chOff x="3172" y="1152"/>
            <a:chExt cx="2561" cy="1152"/>
          </a:xfrm>
        </p:grpSpPr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 flipV="1">
              <a:off x="3294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 flipV="1">
              <a:off x="3294" y="2160"/>
              <a:ext cx="21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5521" y="20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x</a:t>
              </a:r>
            </a:p>
          </p:txBody>
        </p:sp>
        <p:sp>
          <p:nvSpPr>
            <p:cNvPr id="18469" name="Text Box 37"/>
            <p:cNvSpPr txBox="1">
              <a:spLocks noChangeArrowheads="1"/>
            </p:cNvSpPr>
            <p:nvPr/>
          </p:nvSpPr>
          <p:spPr bwMode="auto">
            <a:xfrm>
              <a:off x="3172" y="1152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18470" name="Freeform 38"/>
            <p:cNvSpPr>
              <a:spLocks/>
            </p:cNvSpPr>
            <p:nvPr/>
          </p:nvSpPr>
          <p:spPr bwMode="auto">
            <a:xfrm>
              <a:off x="3438" y="1533"/>
              <a:ext cx="1728" cy="627"/>
            </a:xfrm>
            <a:custGeom>
              <a:avLst/>
              <a:gdLst/>
              <a:ahLst/>
              <a:cxnLst>
                <a:cxn ang="0">
                  <a:pos x="0" y="627"/>
                </a:cxn>
                <a:cxn ang="0">
                  <a:pos x="384" y="3"/>
                </a:cxn>
                <a:cxn ang="0">
                  <a:pos x="1374" y="0"/>
                </a:cxn>
                <a:cxn ang="0">
                  <a:pos x="1728" y="627"/>
                </a:cxn>
              </a:cxnLst>
              <a:rect l="0" t="0" r="r" b="b"/>
              <a:pathLst>
                <a:path w="1728" h="627">
                  <a:moveTo>
                    <a:pt x="0" y="627"/>
                  </a:moveTo>
                  <a:lnTo>
                    <a:pt x="384" y="3"/>
                  </a:lnTo>
                  <a:lnTo>
                    <a:pt x="1374" y="0"/>
                  </a:lnTo>
                  <a:lnTo>
                    <a:pt x="1728" y="627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471" name="Line 39"/>
          <p:cNvSpPr>
            <a:spLocks noChangeShapeType="1"/>
          </p:cNvSpPr>
          <p:nvPr/>
        </p:nvSpPr>
        <p:spPr bwMode="auto">
          <a:xfrm flipV="1">
            <a:off x="4699000" y="4800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 flipV="1">
            <a:off x="4684713" y="5943600"/>
            <a:ext cx="4043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8805863" y="5715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x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4505325" y="4343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18475" name="Freeform 43"/>
          <p:cNvSpPr>
            <a:spLocks/>
          </p:cNvSpPr>
          <p:nvPr/>
        </p:nvSpPr>
        <p:spPr bwMode="auto">
          <a:xfrm>
            <a:off x="5270500" y="4948238"/>
            <a:ext cx="2743200" cy="995362"/>
          </a:xfrm>
          <a:custGeom>
            <a:avLst/>
            <a:gdLst/>
            <a:ahLst/>
            <a:cxnLst>
              <a:cxn ang="0">
                <a:pos x="0" y="627"/>
              </a:cxn>
              <a:cxn ang="0">
                <a:pos x="384" y="3"/>
              </a:cxn>
              <a:cxn ang="0">
                <a:pos x="1374" y="0"/>
              </a:cxn>
              <a:cxn ang="0">
                <a:pos x="1728" y="62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76" name="Freeform 44"/>
          <p:cNvSpPr>
            <a:spLocks/>
          </p:cNvSpPr>
          <p:nvPr/>
        </p:nvSpPr>
        <p:spPr bwMode="auto">
          <a:xfrm>
            <a:off x="4765675" y="4919663"/>
            <a:ext cx="3770313" cy="1108075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80" y="349"/>
              </a:cxn>
              <a:cxn ang="0">
                <a:pos x="1200" y="13"/>
              </a:cxn>
              <a:cxn ang="0">
                <a:pos x="1872" y="349"/>
              </a:cxn>
              <a:cxn ang="0">
                <a:pos x="2352" y="637"/>
              </a:cxn>
            </a:cxnLst>
            <a:rect l="0" t="0" r="r" b="b"/>
            <a:pathLst>
              <a:path w="2352" h="698">
                <a:moveTo>
                  <a:pt x="0" y="637"/>
                </a:moveTo>
                <a:cubicBezTo>
                  <a:pt x="178" y="639"/>
                  <a:pt x="290" y="652"/>
                  <a:pt x="480" y="349"/>
                </a:cubicBezTo>
                <a:cubicBezTo>
                  <a:pt x="670" y="46"/>
                  <a:pt x="968" y="13"/>
                  <a:pt x="1200" y="13"/>
                </a:cubicBezTo>
                <a:cubicBezTo>
                  <a:pt x="1432" y="13"/>
                  <a:pt x="1693" y="0"/>
                  <a:pt x="1872" y="349"/>
                </a:cubicBezTo>
                <a:cubicBezTo>
                  <a:pt x="2051" y="698"/>
                  <a:pt x="2186" y="639"/>
                  <a:pt x="2352" y="637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77" name="Oval 45"/>
          <p:cNvSpPr>
            <a:spLocks noChangeArrowheads="1"/>
          </p:cNvSpPr>
          <p:nvPr/>
        </p:nvSpPr>
        <p:spPr bwMode="auto">
          <a:xfrm>
            <a:off x="4356100" y="2921000"/>
            <a:ext cx="685800" cy="9144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nimBg="1"/>
      <p:bldP spid="184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682750" y="3790950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Solutions to diffusion of slug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1000"/>
            <a:ext cx="7772400" cy="1074738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Fundamental Solution - response to the introduction of slug of mass M</a:t>
            </a:r>
          </a:p>
        </p:txBody>
      </p:sp>
      <p:sp>
        <p:nvSpPr>
          <p:cNvPr id="20484" name="Freeform 4"/>
          <p:cNvSpPr>
            <a:spLocks/>
          </p:cNvSpPr>
          <p:nvPr/>
        </p:nvSpPr>
        <p:spPr bwMode="auto">
          <a:xfrm>
            <a:off x="3810000" y="2800350"/>
            <a:ext cx="382588" cy="15255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0"/>
              </a:cxn>
              <a:cxn ang="0">
                <a:pos x="240" y="624"/>
              </a:cxn>
              <a:cxn ang="0">
                <a:pos x="0" y="960"/>
              </a:cxn>
              <a:cxn ang="0">
                <a:pos x="0" y="336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5" name="Freeform 5"/>
          <p:cNvSpPr>
            <a:spLocks/>
          </p:cNvSpPr>
          <p:nvPr/>
        </p:nvSpPr>
        <p:spPr bwMode="auto">
          <a:xfrm>
            <a:off x="1295400" y="2800350"/>
            <a:ext cx="382588" cy="15255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0"/>
              </a:cxn>
              <a:cxn ang="0">
                <a:pos x="240" y="624"/>
              </a:cxn>
              <a:cxn ang="0">
                <a:pos x="0" y="960"/>
              </a:cxn>
              <a:cxn ang="0">
                <a:pos x="0" y="336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6629400" y="2800350"/>
            <a:ext cx="382588" cy="15255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0"/>
              </a:cxn>
              <a:cxn ang="0">
                <a:pos x="240" y="624"/>
              </a:cxn>
              <a:cxn ang="0">
                <a:pos x="0" y="960"/>
              </a:cxn>
              <a:cxn ang="0">
                <a:pos x="0" y="336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682750" y="2800350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301750" y="3333750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301750" y="4330700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281113" y="3395663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7245350" y="356235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7834313" y="33194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948113" y="2593975"/>
            <a:ext cx="7937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9808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81363" y="4518025"/>
          <a:ext cx="4021137" cy="1173163"/>
        </p:xfrm>
        <a:graphic>
          <a:graphicData uri="http://schemas.openxmlformats.org/presentationml/2006/ole">
            <p:oleObj spid="_x0000_s119808" name="Equation" r:id="rId3" imgW="4038480" imgH="1193760" progId="Equation.3">
              <p:embed/>
            </p:oleObj>
          </a:graphicData>
        </a:graphic>
      </p:graphicFrame>
      <p:graphicFrame>
        <p:nvGraphicFramePr>
          <p:cNvPr id="119809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06938" y="5830888"/>
          <a:ext cx="3048000" cy="881062"/>
        </p:xfrm>
        <a:graphic>
          <a:graphicData uri="http://schemas.openxmlformats.org/presentationml/2006/ole">
            <p:oleObj spid="_x0000_s119809" name="Equation" r:id="rId4" imgW="3682800" imgH="1079280" progId="Equation.3">
              <p:embed/>
            </p:oleObj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61925" y="5940425"/>
            <a:ext cx="7889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note:</a:t>
            </a:r>
          </a:p>
        </p:txBody>
      </p:sp>
      <p:graphicFrame>
        <p:nvGraphicFramePr>
          <p:cNvPr id="119810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09663" y="5861050"/>
          <a:ext cx="2971800" cy="811213"/>
        </p:xfrm>
        <a:graphic>
          <a:graphicData uri="http://schemas.openxmlformats.org/presentationml/2006/ole">
            <p:oleObj spid="_x0000_s119810" name="Equation" r:id="rId5" imgW="3441600" imgH="952200" progId="Equation.3">
              <p:embed/>
            </p:oleObj>
          </a:graphicData>
        </a:graphic>
      </p:graphicFrame>
      <p:graphicFrame>
        <p:nvGraphicFramePr>
          <p:cNvPr id="119811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4363" y="4740275"/>
          <a:ext cx="1660525" cy="806450"/>
        </p:xfrm>
        <a:graphic>
          <a:graphicData uri="http://schemas.openxmlformats.org/presentationml/2006/ole">
            <p:oleObj spid="_x0000_s119811" name="Equation" r:id="rId6" imgW="1676160" imgH="825480" progId="Equation.3">
              <p:embed/>
            </p:oleObj>
          </a:graphicData>
        </a:graphic>
      </p:graphicFrame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444750" y="5148263"/>
            <a:ext cx="711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2111375" y="27892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49288" y="268288"/>
            <a:ext cx="777240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Solution to 1-D problem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4070350" y="3348038"/>
            <a:ext cx="352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900">
                <a:latin typeface="Symbol" pitchFamily="18" charset="2"/>
              </a:rPr>
              <a:t>120</a:t>
            </a:r>
            <a:endParaRPr lang="en-US" sz="90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497388" y="3451225"/>
            <a:ext cx="0" cy="2463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459288" y="5927725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459288" y="55213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459288" y="51022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459288" y="46958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459288" y="42767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4459288" y="38703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459288" y="34512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2808288" y="5927725"/>
            <a:ext cx="336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2801938" y="588327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3640138" y="588327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49103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Freeform 17"/>
          <p:cNvSpPr>
            <a:spLocks/>
          </p:cNvSpPr>
          <p:nvPr/>
        </p:nvSpPr>
        <p:spPr bwMode="auto">
          <a:xfrm>
            <a:off x="2816225" y="3673475"/>
            <a:ext cx="3379788" cy="2249488"/>
          </a:xfrm>
          <a:custGeom>
            <a:avLst/>
            <a:gdLst/>
            <a:ahLst/>
            <a:cxnLst>
              <a:cxn ang="0">
                <a:pos x="40" y="1416"/>
              </a:cxn>
              <a:cxn ang="0">
                <a:pos x="104" y="1416"/>
              </a:cxn>
              <a:cxn ang="0">
                <a:pos x="168" y="1416"/>
              </a:cxn>
              <a:cxn ang="0">
                <a:pos x="232" y="1416"/>
              </a:cxn>
              <a:cxn ang="0">
                <a:pos x="296" y="1416"/>
              </a:cxn>
              <a:cxn ang="0">
                <a:pos x="360" y="1416"/>
              </a:cxn>
              <a:cxn ang="0">
                <a:pos x="424" y="1416"/>
              </a:cxn>
              <a:cxn ang="0">
                <a:pos x="488" y="1416"/>
              </a:cxn>
              <a:cxn ang="0">
                <a:pos x="552" y="1416"/>
              </a:cxn>
              <a:cxn ang="0">
                <a:pos x="592" y="1416"/>
              </a:cxn>
              <a:cxn ang="0">
                <a:pos x="656" y="1416"/>
              </a:cxn>
              <a:cxn ang="0">
                <a:pos x="720" y="1416"/>
              </a:cxn>
              <a:cxn ang="0">
                <a:pos x="784" y="1416"/>
              </a:cxn>
              <a:cxn ang="0">
                <a:pos x="848" y="1416"/>
              </a:cxn>
              <a:cxn ang="0">
                <a:pos x="912" y="1416"/>
              </a:cxn>
              <a:cxn ang="0">
                <a:pos x="960" y="1384"/>
              </a:cxn>
              <a:cxn ang="0">
                <a:pos x="976" y="1288"/>
              </a:cxn>
              <a:cxn ang="0">
                <a:pos x="992" y="1120"/>
              </a:cxn>
              <a:cxn ang="0">
                <a:pos x="1016" y="848"/>
              </a:cxn>
              <a:cxn ang="0">
                <a:pos x="1032" y="520"/>
              </a:cxn>
              <a:cxn ang="0">
                <a:pos x="1040" y="240"/>
              </a:cxn>
              <a:cxn ang="0">
                <a:pos x="1048" y="64"/>
              </a:cxn>
              <a:cxn ang="0">
                <a:pos x="1064" y="8"/>
              </a:cxn>
              <a:cxn ang="0">
                <a:pos x="1072" y="16"/>
              </a:cxn>
              <a:cxn ang="0">
                <a:pos x="1080" y="128"/>
              </a:cxn>
              <a:cxn ang="0">
                <a:pos x="1096" y="288"/>
              </a:cxn>
              <a:cxn ang="0">
                <a:pos x="1104" y="632"/>
              </a:cxn>
              <a:cxn ang="0">
                <a:pos x="1120" y="960"/>
              </a:cxn>
              <a:cxn ang="0">
                <a:pos x="1144" y="1184"/>
              </a:cxn>
              <a:cxn ang="0">
                <a:pos x="1160" y="1320"/>
              </a:cxn>
              <a:cxn ang="0">
                <a:pos x="1176" y="1400"/>
              </a:cxn>
              <a:cxn ang="0">
                <a:pos x="1232" y="1416"/>
              </a:cxn>
              <a:cxn ang="0">
                <a:pos x="1296" y="1416"/>
              </a:cxn>
              <a:cxn ang="0">
                <a:pos x="1360" y="1416"/>
              </a:cxn>
              <a:cxn ang="0">
                <a:pos x="1424" y="1416"/>
              </a:cxn>
              <a:cxn ang="0">
                <a:pos x="1488" y="1416"/>
              </a:cxn>
              <a:cxn ang="0">
                <a:pos x="1552" y="1416"/>
              </a:cxn>
              <a:cxn ang="0">
                <a:pos x="1616" y="1416"/>
              </a:cxn>
              <a:cxn ang="0">
                <a:pos x="1656" y="1416"/>
              </a:cxn>
              <a:cxn ang="0">
                <a:pos x="1720" y="1416"/>
              </a:cxn>
              <a:cxn ang="0">
                <a:pos x="1784" y="1416"/>
              </a:cxn>
              <a:cxn ang="0">
                <a:pos x="1848" y="1416"/>
              </a:cxn>
              <a:cxn ang="0">
                <a:pos x="1912" y="1416"/>
              </a:cxn>
              <a:cxn ang="0">
                <a:pos x="1976" y="1416"/>
              </a:cxn>
              <a:cxn ang="0">
                <a:pos x="2040" y="1416"/>
              </a:cxn>
              <a:cxn ang="0">
                <a:pos x="2104" y="1416"/>
              </a:cxn>
            </a:cxnLst>
            <a:rect l="0" t="0" r="r" b="b"/>
            <a:pathLst>
              <a:path w="2129" h="1417">
                <a:moveTo>
                  <a:pt x="0" y="1416"/>
                </a:moveTo>
                <a:lnTo>
                  <a:pt x="24" y="1416"/>
                </a:lnTo>
                <a:lnTo>
                  <a:pt x="40" y="1416"/>
                </a:lnTo>
                <a:lnTo>
                  <a:pt x="64" y="1416"/>
                </a:lnTo>
                <a:lnTo>
                  <a:pt x="88" y="1416"/>
                </a:lnTo>
                <a:lnTo>
                  <a:pt x="104" y="1416"/>
                </a:lnTo>
                <a:lnTo>
                  <a:pt x="128" y="1416"/>
                </a:lnTo>
                <a:lnTo>
                  <a:pt x="152" y="1416"/>
                </a:lnTo>
                <a:lnTo>
                  <a:pt x="168" y="1416"/>
                </a:lnTo>
                <a:lnTo>
                  <a:pt x="192" y="1416"/>
                </a:lnTo>
                <a:lnTo>
                  <a:pt x="216" y="1416"/>
                </a:lnTo>
                <a:lnTo>
                  <a:pt x="232" y="1416"/>
                </a:lnTo>
                <a:lnTo>
                  <a:pt x="256" y="1416"/>
                </a:lnTo>
                <a:lnTo>
                  <a:pt x="280" y="1416"/>
                </a:lnTo>
                <a:lnTo>
                  <a:pt x="296" y="1416"/>
                </a:lnTo>
                <a:lnTo>
                  <a:pt x="320" y="1416"/>
                </a:lnTo>
                <a:lnTo>
                  <a:pt x="344" y="1416"/>
                </a:lnTo>
                <a:lnTo>
                  <a:pt x="360" y="1416"/>
                </a:lnTo>
                <a:lnTo>
                  <a:pt x="384" y="1416"/>
                </a:lnTo>
                <a:lnTo>
                  <a:pt x="408" y="1416"/>
                </a:lnTo>
                <a:lnTo>
                  <a:pt x="424" y="1416"/>
                </a:lnTo>
                <a:lnTo>
                  <a:pt x="448" y="1416"/>
                </a:lnTo>
                <a:lnTo>
                  <a:pt x="472" y="1416"/>
                </a:lnTo>
                <a:lnTo>
                  <a:pt x="488" y="1416"/>
                </a:lnTo>
                <a:lnTo>
                  <a:pt x="512" y="1416"/>
                </a:lnTo>
                <a:lnTo>
                  <a:pt x="536" y="1416"/>
                </a:lnTo>
                <a:lnTo>
                  <a:pt x="552" y="1416"/>
                </a:lnTo>
                <a:lnTo>
                  <a:pt x="560" y="1416"/>
                </a:lnTo>
                <a:lnTo>
                  <a:pt x="576" y="1416"/>
                </a:lnTo>
                <a:lnTo>
                  <a:pt x="592" y="1416"/>
                </a:lnTo>
                <a:lnTo>
                  <a:pt x="616" y="1416"/>
                </a:lnTo>
                <a:lnTo>
                  <a:pt x="640" y="1416"/>
                </a:lnTo>
                <a:lnTo>
                  <a:pt x="656" y="1416"/>
                </a:lnTo>
                <a:lnTo>
                  <a:pt x="680" y="1416"/>
                </a:lnTo>
                <a:lnTo>
                  <a:pt x="704" y="1416"/>
                </a:lnTo>
                <a:lnTo>
                  <a:pt x="720" y="1416"/>
                </a:lnTo>
                <a:lnTo>
                  <a:pt x="744" y="1416"/>
                </a:lnTo>
                <a:lnTo>
                  <a:pt x="768" y="1416"/>
                </a:lnTo>
                <a:lnTo>
                  <a:pt x="784" y="1416"/>
                </a:lnTo>
                <a:lnTo>
                  <a:pt x="808" y="1416"/>
                </a:lnTo>
                <a:lnTo>
                  <a:pt x="832" y="1416"/>
                </a:lnTo>
                <a:lnTo>
                  <a:pt x="848" y="1416"/>
                </a:lnTo>
                <a:lnTo>
                  <a:pt x="872" y="1416"/>
                </a:lnTo>
                <a:lnTo>
                  <a:pt x="896" y="1416"/>
                </a:lnTo>
                <a:lnTo>
                  <a:pt x="912" y="1416"/>
                </a:lnTo>
                <a:lnTo>
                  <a:pt x="936" y="1408"/>
                </a:lnTo>
                <a:lnTo>
                  <a:pt x="952" y="1400"/>
                </a:lnTo>
                <a:lnTo>
                  <a:pt x="960" y="1384"/>
                </a:lnTo>
                <a:lnTo>
                  <a:pt x="968" y="1344"/>
                </a:lnTo>
                <a:lnTo>
                  <a:pt x="968" y="1320"/>
                </a:lnTo>
                <a:lnTo>
                  <a:pt x="976" y="1288"/>
                </a:lnTo>
                <a:lnTo>
                  <a:pt x="984" y="1240"/>
                </a:lnTo>
                <a:lnTo>
                  <a:pt x="984" y="1184"/>
                </a:lnTo>
                <a:lnTo>
                  <a:pt x="992" y="1120"/>
                </a:lnTo>
                <a:lnTo>
                  <a:pt x="1000" y="1048"/>
                </a:lnTo>
                <a:lnTo>
                  <a:pt x="1008" y="960"/>
                </a:lnTo>
                <a:lnTo>
                  <a:pt x="1016" y="848"/>
                </a:lnTo>
                <a:lnTo>
                  <a:pt x="1016" y="744"/>
                </a:lnTo>
                <a:lnTo>
                  <a:pt x="1024" y="632"/>
                </a:lnTo>
                <a:lnTo>
                  <a:pt x="1032" y="520"/>
                </a:lnTo>
                <a:lnTo>
                  <a:pt x="1032" y="400"/>
                </a:lnTo>
                <a:lnTo>
                  <a:pt x="1032" y="288"/>
                </a:lnTo>
                <a:lnTo>
                  <a:pt x="1040" y="240"/>
                </a:lnTo>
                <a:lnTo>
                  <a:pt x="1040" y="200"/>
                </a:lnTo>
                <a:lnTo>
                  <a:pt x="1048" y="128"/>
                </a:lnTo>
                <a:lnTo>
                  <a:pt x="1048" y="64"/>
                </a:lnTo>
                <a:lnTo>
                  <a:pt x="1056" y="40"/>
                </a:lnTo>
                <a:lnTo>
                  <a:pt x="1056" y="16"/>
                </a:lnTo>
                <a:lnTo>
                  <a:pt x="1064" y="8"/>
                </a:lnTo>
                <a:lnTo>
                  <a:pt x="1064" y="0"/>
                </a:lnTo>
                <a:lnTo>
                  <a:pt x="1064" y="8"/>
                </a:lnTo>
                <a:lnTo>
                  <a:pt x="1072" y="16"/>
                </a:lnTo>
                <a:lnTo>
                  <a:pt x="1072" y="40"/>
                </a:lnTo>
                <a:lnTo>
                  <a:pt x="1080" y="64"/>
                </a:lnTo>
                <a:lnTo>
                  <a:pt x="1080" y="128"/>
                </a:lnTo>
                <a:lnTo>
                  <a:pt x="1088" y="200"/>
                </a:lnTo>
                <a:lnTo>
                  <a:pt x="1088" y="240"/>
                </a:lnTo>
                <a:lnTo>
                  <a:pt x="1096" y="288"/>
                </a:lnTo>
                <a:lnTo>
                  <a:pt x="1096" y="400"/>
                </a:lnTo>
                <a:lnTo>
                  <a:pt x="1096" y="520"/>
                </a:lnTo>
                <a:lnTo>
                  <a:pt x="1104" y="632"/>
                </a:lnTo>
                <a:lnTo>
                  <a:pt x="1112" y="744"/>
                </a:lnTo>
                <a:lnTo>
                  <a:pt x="1112" y="848"/>
                </a:lnTo>
                <a:lnTo>
                  <a:pt x="1120" y="960"/>
                </a:lnTo>
                <a:lnTo>
                  <a:pt x="1128" y="1048"/>
                </a:lnTo>
                <a:lnTo>
                  <a:pt x="1136" y="1120"/>
                </a:lnTo>
                <a:lnTo>
                  <a:pt x="1144" y="1184"/>
                </a:lnTo>
                <a:lnTo>
                  <a:pt x="1144" y="1240"/>
                </a:lnTo>
                <a:lnTo>
                  <a:pt x="1152" y="1288"/>
                </a:lnTo>
                <a:lnTo>
                  <a:pt x="1160" y="1320"/>
                </a:lnTo>
                <a:lnTo>
                  <a:pt x="1160" y="1344"/>
                </a:lnTo>
                <a:lnTo>
                  <a:pt x="1168" y="1384"/>
                </a:lnTo>
                <a:lnTo>
                  <a:pt x="1176" y="1400"/>
                </a:lnTo>
                <a:lnTo>
                  <a:pt x="1192" y="1408"/>
                </a:lnTo>
                <a:lnTo>
                  <a:pt x="1216" y="1416"/>
                </a:lnTo>
                <a:lnTo>
                  <a:pt x="1232" y="1416"/>
                </a:lnTo>
                <a:lnTo>
                  <a:pt x="1256" y="1416"/>
                </a:lnTo>
                <a:lnTo>
                  <a:pt x="1280" y="1416"/>
                </a:lnTo>
                <a:lnTo>
                  <a:pt x="1296" y="1416"/>
                </a:lnTo>
                <a:lnTo>
                  <a:pt x="1320" y="1416"/>
                </a:lnTo>
                <a:lnTo>
                  <a:pt x="1344" y="1416"/>
                </a:lnTo>
                <a:lnTo>
                  <a:pt x="1360" y="1416"/>
                </a:lnTo>
                <a:lnTo>
                  <a:pt x="1384" y="1416"/>
                </a:lnTo>
                <a:lnTo>
                  <a:pt x="1408" y="1416"/>
                </a:lnTo>
                <a:lnTo>
                  <a:pt x="1424" y="1416"/>
                </a:lnTo>
                <a:lnTo>
                  <a:pt x="1448" y="1416"/>
                </a:lnTo>
                <a:lnTo>
                  <a:pt x="1472" y="1416"/>
                </a:lnTo>
                <a:lnTo>
                  <a:pt x="1488" y="1416"/>
                </a:lnTo>
                <a:lnTo>
                  <a:pt x="1512" y="1416"/>
                </a:lnTo>
                <a:lnTo>
                  <a:pt x="1536" y="1416"/>
                </a:lnTo>
                <a:lnTo>
                  <a:pt x="1552" y="1416"/>
                </a:lnTo>
                <a:lnTo>
                  <a:pt x="1576" y="1416"/>
                </a:lnTo>
                <a:lnTo>
                  <a:pt x="1600" y="1416"/>
                </a:lnTo>
                <a:lnTo>
                  <a:pt x="1616" y="1416"/>
                </a:lnTo>
                <a:lnTo>
                  <a:pt x="1624" y="1416"/>
                </a:lnTo>
                <a:lnTo>
                  <a:pt x="1640" y="1416"/>
                </a:lnTo>
                <a:lnTo>
                  <a:pt x="1656" y="1416"/>
                </a:lnTo>
                <a:lnTo>
                  <a:pt x="1680" y="1416"/>
                </a:lnTo>
                <a:lnTo>
                  <a:pt x="1704" y="1416"/>
                </a:lnTo>
                <a:lnTo>
                  <a:pt x="1720" y="1416"/>
                </a:lnTo>
                <a:lnTo>
                  <a:pt x="1744" y="1416"/>
                </a:lnTo>
                <a:lnTo>
                  <a:pt x="1768" y="1416"/>
                </a:lnTo>
                <a:lnTo>
                  <a:pt x="1784" y="1416"/>
                </a:lnTo>
                <a:lnTo>
                  <a:pt x="1808" y="1416"/>
                </a:lnTo>
                <a:lnTo>
                  <a:pt x="1832" y="1416"/>
                </a:lnTo>
                <a:lnTo>
                  <a:pt x="1848" y="1416"/>
                </a:lnTo>
                <a:lnTo>
                  <a:pt x="1872" y="1416"/>
                </a:lnTo>
                <a:lnTo>
                  <a:pt x="1896" y="1416"/>
                </a:lnTo>
                <a:lnTo>
                  <a:pt x="1912" y="1416"/>
                </a:lnTo>
                <a:lnTo>
                  <a:pt x="1936" y="1416"/>
                </a:lnTo>
                <a:lnTo>
                  <a:pt x="1960" y="1416"/>
                </a:lnTo>
                <a:lnTo>
                  <a:pt x="1976" y="1416"/>
                </a:lnTo>
                <a:lnTo>
                  <a:pt x="2000" y="1416"/>
                </a:lnTo>
                <a:lnTo>
                  <a:pt x="2024" y="1416"/>
                </a:lnTo>
                <a:lnTo>
                  <a:pt x="2040" y="1416"/>
                </a:lnTo>
                <a:lnTo>
                  <a:pt x="2064" y="1416"/>
                </a:lnTo>
                <a:lnTo>
                  <a:pt x="2088" y="1416"/>
                </a:lnTo>
                <a:lnTo>
                  <a:pt x="2104" y="1416"/>
                </a:lnTo>
                <a:lnTo>
                  <a:pt x="2128" y="1416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4222750" y="5824538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Symbol" pitchFamily="18" charset="2"/>
              </a:rPr>
              <a:t>0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4146550" y="5418138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Symbol" pitchFamily="18" charset="2"/>
              </a:rPr>
              <a:t>20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4146550" y="4999038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Symbol" pitchFamily="18" charset="2"/>
              </a:rPr>
              <a:t>40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4146550" y="4592638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Symbol" pitchFamily="18" charset="2"/>
              </a:rPr>
              <a:t>60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146550" y="4173538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Symbol" pitchFamily="18" charset="2"/>
              </a:rPr>
              <a:t>80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4070350" y="3767138"/>
            <a:ext cx="4476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Symbol" pitchFamily="18" charset="2"/>
              </a:rPr>
              <a:t>100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584450" y="6002338"/>
            <a:ext cx="5000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Symbol" pitchFamily="18" charset="2"/>
              </a:rPr>
              <a:t>-0.1</a:t>
            </a:r>
            <a:endParaRPr lang="en-US" sz="140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384550" y="6002338"/>
            <a:ext cx="588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Symbol" pitchFamily="18" charset="2"/>
              </a:rPr>
              <a:t>-0.05</a:t>
            </a:r>
            <a:endParaRPr lang="en-US" sz="140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4362450" y="6002338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Symbol" pitchFamily="18" charset="2"/>
              </a:rPr>
              <a:t>0</a:t>
            </a:r>
            <a:endParaRPr lang="en-US" sz="140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3792538" y="6197600"/>
            <a:ext cx="16240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distance (cm)</a:t>
            </a: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 rot="16200000">
            <a:off x="1421606" y="4537869"/>
            <a:ext cx="22574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concentration</a:t>
            </a:r>
            <a:r>
              <a:rPr lang="en-US" sz="1800" b="1">
                <a:solidFill>
                  <a:srgbClr val="000000"/>
                </a:solidFill>
              </a:rPr>
              <a:t> </a:t>
            </a:r>
            <a:r>
              <a:rPr lang="en-US" sz="1800" b="1"/>
              <a:t>(g/mL)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 flipV="1">
            <a:off x="5357813" y="5888038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5140325" y="6007100"/>
            <a:ext cx="4921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Symbol" pitchFamily="18" charset="2"/>
              </a:rPr>
              <a:t>0.05</a:t>
            </a:r>
            <a:endParaRPr lang="en-US" sz="140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6029325" y="6015038"/>
            <a:ext cx="403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Symbol" pitchFamily="18" charset="2"/>
              </a:rPr>
              <a:t>0.1</a:t>
            </a:r>
            <a:endParaRPr lang="en-US" sz="140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4813300" y="3746500"/>
            <a:ext cx="528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1 s</a:t>
            </a:r>
            <a:endParaRPr lang="en-US" sz="3200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 flipV="1">
            <a:off x="4565650" y="3944938"/>
            <a:ext cx="290513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55" name="Group 51"/>
          <p:cNvGrpSpPr>
            <a:grpSpLocks/>
          </p:cNvGrpSpPr>
          <p:nvPr/>
        </p:nvGrpSpPr>
        <p:grpSpPr bwMode="auto">
          <a:xfrm>
            <a:off x="2801938" y="5073650"/>
            <a:ext cx="3379787" cy="849313"/>
            <a:chOff x="1765" y="3196"/>
            <a:chExt cx="2129" cy="535"/>
          </a:xfrm>
        </p:grpSpPr>
        <p:sp>
          <p:nvSpPr>
            <p:cNvPr id="21534" name="Freeform 30"/>
            <p:cNvSpPr>
              <a:spLocks/>
            </p:cNvSpPr>
            <p:nvPr/>
          </p:nvSpPr>
          <p:spPr bwMode="auto">
            <a:xfrm>
              <a:off x="1765" y="3282"/>
              <a:ext cx="2129" cy="449"/>
            </a:xfrm>
            <a:custGeom>
              <a:avLst/>
              <a:gdLst/>
              <a:ahLst/>
              <a:cxnLst>
                <a:cxn ang="0">
                  <a:pos x="24" y="448"/>
                </a:cxn>
                <a:cxn ang="0">
                  <a:pos x="64" y="448"/>
                </a:cxn>
                <a:cxn ang="0">
                  <a:pos x="104" y="448"/>
                </a:cxn>
                <a:cxn ang="0">
                  <a:pos x="152" y="448"/>
                </a:cxn>
                <a:cxn ang="0">
                  <a:pos x="192" y="448"/>
                </a:cxn>
                <a:cxn ang="0">
                  <a:pos x="232" y="448"/>
                </a:cxn>
                <a:cxn ang="0">
                  <a:pos x="280" y="448"/>
                </a:cxn>
                <a:cxn ang="0">
                  <a:pos x="320" y="448"/>
                </a:cxn>
                <a:cxn ang="0">
                  <a:pos x="360" y="448"/>
                </a:cxn>
                <a:cxn ang="0">
                  <a:pos x="408" y="448"/>
                </a:cxn>
                <a:cxn ang="0">
                  <a:pos x="448" y="448"/>
                </a:cxn>
                <a:cxn ang="0">
                  <a:pos x="488" y="448"/>
                </a:cxn>
                <a:cxn ang="0">
                  <a:pos x="536" y="448"/>
                </a:cxn>
                <a:cxn ang="0">
                  <a:pos x="560" y="448"/>
                </a:cxn>
                <a:cxn ang="0">
                  <a:pos x="592" y="448"/>
                </a:cxn>
                <a:cxn ang="0">
                  <a:pos x="640" y="448"/>
                </a:cxn>
                <a:cxn ang="0">
                  <a:pos x="680" y="448"/>
                </a:cxn>
                <a:cxn ang="0">
                  <a:pos x="704" y="440"/>
                </a:cxn>
                <a:cxn ang="0">
                  <a:pos x="744" y="432"/>
                </a:cxn>
                <a:cxn ang="0">
                  <a:pos x="784" y="408"/>
                </a:cxn>
                <a:cxn ang="0">
                  <a:pos x="824" y="384"/>
                </a:cxn>
                <a:cxn ang="0">
                  <a:pos x="840" y="360"/>
                </a:cxn>
                <a:cxn ang="0">
                  <a:pos x="872" y="312"/>
                </a:cxn>
                <a:cxn ang="0">
                  <a:pos x="912" y="232"/>
                </a:cxn>
                <a:cxn ang="0">
                  <a:pos x="960" y="136"/>
                </a:cxn>
                <a:cxn ang="0">
                  <a:pos x="1000" y="56"/>
                </a:cxn>
                <a:cxn ang="0">
                  <a:pos x="1040" y="8"/>
                </a:cxn>
                <a:cxn ang="0">
                  <a:pos x="1088" y="8"/>
                </a:cxn>
                <a:cxn ang="0">
                  <a:pos x="1128" y="56"/>
                </a:cxn>
                <a:cxn ang="0">
                  <a:pos x="1168" y="136"/>
                </a:cxn>
                <a:cxn ang="0">
                  <a:pos x="1216" y="232"/>
                </a:cxn>
                <a:cxn ang="0">
                  <a:pos x="1256" y="312"/>
                </a:cxn>
                <a:cxn ang="0">
                  <a:pos x="1288" y="360"/>
                </a:cxn>
                <a:cxn ang="0">
                  <a:pos x="1304" y="384"/>
                </a:cxn>
                <a:cxn ang="0">
                  <a:pos x="1344" y="408"/>
                </a:cxn>
                <a:cxn ang="0">
                  <a:pos x="1384" y="432"/>
                </a:cxn>
                <a:cxn ang="0">
                  <a:pos x="1424" y="440"/>
                </a:cxn>
                <a:cxn ang="0">
                  <a:pos x="1448" y="448"/>
                </a:cxn>
                <a:cxn ang="0">
                  <a:pos x="1488" y="448"/>
                </a:cxn>
                <a:cxn ang="0">
                  <a:pos x="1536" y="448"/>
                </a:cxn>
                <a:cxn ang="0">
                  <a:pos x="1576" y="448"/>
                </a:cxn>
                <a:cxn ang="0">
                  <a:pos x="1616" y="448"/>
                </a:cxn>
                <a:cxn ang="0">
                  <a:pos x="1640" y="448"/>
                </a:cxn>
                <a:cxn ang="0">
                  <a:pos x="1680" y="448"/>
                </a:cxn>
                <a:cxn ang="0">
                  <a:pos x="1720" y="448"/>
                </a:cxn>
                <a:cxn ang="0">
                  <a:pos x="1768" y="448"/>
                </a:cxn>
                <a:cxn ang="0">
                  <a:pos x="1808" y="448"/>
                </a:cxn>
                <a:cxn ang="0">
                  <a:pos x="1848" y="448"/>
                </a:cxn>
                <a:cxn ang="0">
                  <a:pos x="1896" y="448"/>
                </a:cxn>
                <a:cxn ang="0">
                  <a:pos x="1936" y="448"/>
                </a:cxn>
                <a:cxn ang="0">
                  <a:pos x="1976" y="448"/>
                </a:cxn>
                <a:cxn ang="0">
                  <a:pos x="2024" y="448"/>
                </a:cxn>
                <a:cxn ang="0">
                  <a:pos x="2064" y="448"/>
                </a:cxn>
                <a:cxn ang="0">
                  <a:pos x="2104" y="448"/>
                </a:cxn>
              </a:cxnLst>
              <a:rect l="0" t="0" r="r" b="b"/>
              <a:pathLst>
                <a:path w="2129" h="449">
                  <a:moveTo>
                    <a:pt x="0" y="448"/>
                  </a:moveTo>
                  <a:lnTo>
                    <a:pt x="24" y="448"/>
                  </a:lnTo>
                  <a:lnTo>
                    <a:pt x="40" y="448"/>
                  </a:lnTo>
                  <a:lnTo>
                    <a:pt x="64" y="448"/>
                  </a:lnTo>
                  <a:lnTo>
                    <a:pt x="88" y="448"/>
                  </a:lnTo>
                  <a:lnTo>
                    <a:pt x="104" y="448"/>
                  </a:lnTo>
                  <a:lnTo>
                    <a:pt x="128" y="448"/>
                  </a:lnTo>
                  <a:lnTo>
                    <a:pt x="152" y="448"/>
                  </a:lnTo>
                  <a:lnTo>
                    <a:pt x="168" y="448"/>
                  </a:lnTo>
                  <a:lnTo>
                    <a:pt x="192" y="448"/>
                  </a:lnTo>
                  <a:lnTo>
                    <a:pt x="216" y="448"/>
                  </a:lnTo>
                  <a:lnTo>
                    <a:pt x="232" y="448"/>
                  </a:lnTo>
                  <a:lnTo>
                    <a:pt x="256" y="448"/>
                  </a:lnTo>
                  <a:lnTo>
                    <a:pt x="280" y="448"/>
                  </a:lnTo>
                  <a:lnTo>
                    <a:pt x="296" y="448"/>
                  </a:lnTo>
                  <a:lnTo>
                    <a:pt x="320" y="448"/>
                  </a:lnTo>
                  <a:lnTo>
                    <a:pt x="344" y="448"/>
                  </a:lnTo>
                  <a:lnTo>
                    <a:pt x="360" y="448"/>
                  </a:lnTo>
                  <a:lnTo>
                    <a:pt x="384" y="448"/>
                  </a:lnTo>
                  <a:lnTo>
                    <a:pt x="408" y="448"/>
                  </a:lnTo>
                  <a:lnTo>
                    <a:pt x="424" y="448"/>
                  </a:lnTo>
                  <a:lnTo>
                    <a:pt x="448" y="448"/>
                  </a:lnTo>
                  <a:lnTo>
                    <a:pt x="472" y="448"/>
                  </a:lnTo>
                  <a:lnTo>
                    <a:pt x="488" y="448"/>
                  </a:lnTo>
                  <a:lnTo>
                    <a:pt x="512" y="448"/>
                  </a:lnTo>
                  <a:lnTo>
                    <a:pt x="536" y="448"/>
                  </a:lnTo>
                  <a:lnTo>
                    <a:pt x="552" y="448"/>
                  </a:lnTo>
                  <a:lnTo>
                    <a:pt x="560" y="448"/>
                  </a:lnTo>
                  <a:lnTo>
                    <a:pt x="576" y="448"/>
                  </a:lnTo>
                  <a:lnTo>
                    <a:pt x="592" y="448"/>
                  </a:lnTo>
                  <a:lnTo>
                    <a:pt x="616" y="448"/>
                  </a:lnTo>
                  <a:lnTo>
                    <a:pt x="640" y="448"/>
                  </a:lnTo>
                  <a:lnTo>
                    <a:pt x="656" y="448"/>
                  </a:lnTo>
                  <a:lnTo>
                    <a:pt x="680" y="448"/>
                  </a:lnTo>
                  <a:lnTo>
                    <a:pt x="696" y="440"/>
                  </a:lnTo>
                  <a:lnTo>
                    <a:pt x="704" y="440"/>
                  </a:lnTo>
                  <a:lnTo>
                    <a:pt x="720" y="440"/>
                  </a:lnTo>
                  <a:lnTo>
                    <a:pt x="744" y="432"/>
                  </a:lnTo>
                  <a:lnTo>
                    <a:pt x="768" y="424"/>
                  </a:lnTo>
                  <a:lnTo>
                    <a:pt x="784" y="408"/>
                  </a:lnTo>
                  <a:lnTo>
                    <a:pt x="808" y="392"/>
                  </a:lnTo>
                  <a:lnTo>
                    <a:pt x="824" y="384"/>
                  </a:lnTo>
                  <a:lnTo>
                    <a:pt x="832" y="376"/>
                  </a:lnTo>
                  <a:lnTo>
                    <a:pt x="840" y="360"/>
                  </a:lnTo>
                  <a:lnTo>
                    <a:pt x="848" y="344"/>
                  </a:lnTo>
                  <a:lnTo>
                    <a:pt x="872" y="312"/>
                  </a:lnTo>
                  <a:lnTo>
                    <a:pt x="896" y="272"/>
                  </a:lnTo>
                  <a:lnTo>
                    <a:pt x="912" y="232"/>
                  </a:lnTo>
                  <a:lnTo>
                    <a:pt x="936" y="184"/>
                  </a:lnTo>
                  <a:lnTo>
                    <a:pt x="960" y="136"/>
                  </a:lnTo>
                  <a:lnTo>
                    <a:pt x="976" y="96"/>
                  </a:lnTo>
                  <a:lnTo>
                    <a:pt x="1000" y="56"/>
                  </a:lnTo>
                  <a:lnTo>
                    <a:pt x="1024" y="24"/>
                  </a:lnTo>
                  <a:lnTo>
                    <a:pt x="1040" y="8"/>
                  </a:lnTo>
                  <a:lnTo>
                    <a:pt x="1064" y="0"/>
                  </a:lnTo>
                  <a:lnTo>
                    <a:pt x="1088" y="8"/>
                  </a:lnTo>
                  <a:lnTo>
                    <a:pt x="1104" y="24"/>
                  </a:lnTo>
                  <a:lnTo>
                    <a:pt x="1128" y="56"/>
                  </a:lnTo>
                  <a:lnTo>
                    <a:pt x="1152" y="96"/>
                  </a:lnTo>
                  <a:lnTo>
                    <a:pt x="1168" y="136"/>
                  </a:lnTo>
                  <a:lnTo>
                    <a:pt x="1192" y="184"/>
                  </a:lnTo>
                  <a:lnTo>
                    <a:pt x="1216" y="232"/>
                  </a:lnTo>
                  <a:lnTo>
                    <a:pt x="1232" y="272"/>
                  </a:lnTo>
                  <a:lnTo>
                    <a:pt x="1256" y="312"/>
                  </a:lnTo>
                  <a:lnTo>
                    <a:pt x="1280" y="344"/>
                  </a:lnTo>
                  <a:lnTo>
                    <a:pt x="1288" y="360"/>
                  </a:lnTo>
                  <a:lnTo>
                    <a:pt x="1296" y="376"/>
                  </a:lnTo>
                  <a:lnTo>
                    <a:pt x="1304" y="384"/>
                  </a:lnTo>
                  <a:lnTo>
                    <a:pt x="1320" y="392"/>
                  </a:lnTo>
                  <a:lnTo>
                    <a:pt x="1344" y="408"/>
                  </a:lnTo>
                  <a:lnTo>
                    <a:pt x="1360" y="424"/>
                  </a:lnTo>
                  <a:lnTo>
                    <a:pt x="1384" y="432"/>
                  </a:lnTo>
                  <a:lnTo>
                    <a:pt x="1408" y="440"/>
                  </a:lnTo>
                  <a:lnTo>
                    <a:pt x="1424" y="440"/>
                  </a:lnTo>
                  <a:lnTo>
                    <a:pt x="1432" y="440"/>
                  </a:lnTo>
                  <a:lnTo>
                    <a:pt x="1448" y="448"/>
                  </a:lnTo>
                  <a:lnTo>
                    <a:pt x="1472" y="448"/>
                  </a:lnTo>
                  <a:lnTo>
                    <a:pt x="1488" y="448"/>
                  </a:lnTo>
                  <a:lnTo>
                    <a:pt x="1512" y="448"/>
                  </a:lnTo>
                  <a:lnTo>
                    <a:pt x="1536" y="448"/>
                  </a:lnTo>
                  <a:lnTo>
                    <a:pt x="1552" y="448"/>
                  </a:lnTo>
                  <a:lnTo>
                    <a:pt x="1576" y="448"/>
                  </a:lnTo>
                  <a:lnTo>
                    <a:pt x="1600" y="448"/>
                  </a:lnTo>
                  <a:lnTo>
                    <a:pt x="1616" y="448"/>
                  </a:lnTo>
                  <a:lnTo>
                    <a:pt x="1624" y="448"/>
                  </a:lnTo>
                  <a:lnTo>
                    <a:pt x="1640" y="448"/>
                  </a:lnTo>
                  <a:lnTo>
                    <a:pt x="1656" y="448"/>
                  </a:lnTo>
                  <a:lnTo>
                    <a:pt x="1680" y="448"/>
                  </a:lnTo>
                  <a:lnTo>
                    <a:pt x="1704" y="448"/>
                  </a:lnTo>
                  <a:lnTo>
                    <a:pt x="1720" y="448"/>
                  </a:lnTo>
                  <a:lnTo>
                    <a:pt x="1744" y="448"/>
                  </a:lnTo>
                  <a:lnTo>
                    <a:pt x="1768" y="448"/>
                  </a:lnTo>
                  <a:lnTo>
                    <a:pt x="1784" y="448"/>
                  </a:lnTo>
                  <a:lnTo>
                    <a:pt x="1808" y="448"/>
                  </a:lnTo>
                  <a:lnTo>
                    <a:pt x="1832" y="448"/>
                  </a:lnTo>
                  <a:lnTo>
                    <a:pt x="1848" y="448"/>
                  </a:lnTo>
                  <a:lnTo>
                    <a:pt x="1872" y="448"/>
                  </a:lnTo>
                  <a:lnTo>
                    <a:pt x="1896" y="448"/>
                  </a:lnTo>
                  <a:lnTo>
                    <a:pt x="1912" y="448"/>
                  </a:lnTo>
                  <a:lnTo>
                    <a:pt x="1936" y="448"/>
                  </a:lnTo>
                  <a:lnTo>
                    <a:pt x="1960" y="448"/>
                  </a:lnTo>
                  <a:lnTo>
                    <a:pt x="1976" y="448"/>
                  </a:lnTo>
                  <a:lnTo>
                    <a:pt x="2000" y="448"/>
                  </a:lnTo>
                  <a:lnTo>
                    <a:pt x="2024" y="448"/>
                  </a:lnTo>
                  <a:lnTo>
                    <a:pt x="2040" y="448"/>
                  </a:lnTo>
                  <a:lnTo>
                    <a:pt x="2064" y="448"/>
                  </a:lnTo>
                  <a:lnTo>
                    <a:pt x="2088" y="448"/>
                  </a:lnTo>
                  <a:lnTo>
                    <a:pt x="2104" y="448"/>
                  </a:lnTo>
                  <a:lnTo>
                    <a:pt x="2128" y="448"/>
                  </a:lnTo>
                </a:path>
              </a:pathLst>
            </a:custGeom>
            <a:noFill/>
            <a:ln w="381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3128" y="3196"/>
              <a:ext cx="4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10 s</a:t>
              </a:r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 flipV="1">
              <a:off x="2972" y="3346"/>
              <a:ext cx="183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45" name="Freeform 41"/>
          <p:cNvSpPr>
            <a:spLocks/>
          </p:cNvSpPr>
          <p:nvPr/>
        </p:nvSpPr>
        <p:spPr bwMode="auto">
          <a:xfrm>
            <a:off x="4238625" y="1798638"/>
            <a:ext cx="382588" cy="1525587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0"/>
              </a:cxn>
              <a:cxn ang="0">
                <a:pos x="240" y="624"/>
              </a:cxn>
              <a:cxn ang="0">
                <a:pos x="0" y="960"/>
              </a:cxn>
              <a:cxn ang="0">
                <a:pos x="0" y="336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6" name="Freeform 42"/>
          <p:cNvSpPr>
            <a:spLocks/>
          </p:cNvSpPr>
          <p:nvPr/>
        </p:nvSpPr>
        <p:spPr bwMode="auto">
          <a:xfrm>
            <a:off x="1724025" y="1798638"/>
            <a:ext cx="382588" cy="1525587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0"/>
              </a:cxn>
              <a:cxn ang="0">
                <a:pos x="240" y="624"/>
              </a:cxn>
              <a:cxn ang="0">
                <a:pos x="0" y="960"/>
              </a:cxn>
              <a:cxn ang="0">
                <a:pos x="0" y="336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7" name="Freeform 43"/>
          <p:cNvSpPr>
            <a:spLocks/>
          </p:cNvSpPr>
          <p:nvPr/>
        </p:nvSpPr>
        <p:spPr bwMode="auto">
          <a:xfrm>
            <a:off x="7058025" y="1798638"/>
            <a:ext cx="382588" cy="1525587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0"/>
              </a:cxn>
              <a:cxn ang="0">
                <a:pos x="240" y="624"/>
              </a:cxn>
              <a:cxn ang="0">
                <a:pos x="0" y="960"/>
              </a:cxn>
              <a:cxn ang="0">
                <a:pos x="0" y="336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2111375" y="17986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1730375" y="23320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Line 46"/>
          <p:cNvSpPr>
            <a:spLocks noChangeShapeType="1"/>
          </p:cNvSpPr>
          <p:nvPr/>
        </p:nvSpPr>
        <p:spPr bwMode="auto">
          <a:xfrm>
            <a:off x="1730375" y="33226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1709738" y="2393950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5578475" y="3395663"/>
            <a:ext cx="310197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  <a:r>
              <a:rPr lang="en-US" sz="2400" baseline="-25000"/>
              <a:t>m</a:t>
            </a:r>
            <a:r>
              <a:rPr lang="en-US" sz="2400"/>
              <a:t> = 0.673 x 10</a:t>
            </a:r>
            <a:r>
              <a:rPr lang="en-US" sz="2400" baseline="30000"/>
              <a:t>-5</a:t>
            </a:r>
            <a:r>
              <a:rPr lang="en-US" sz="2400"/>
              <a:t> cm</a:t>
            </a:r>
            <a:r>
              <a:rPr lang="en-US" sz="2400" baseline="30000"/>
              <a:t>2</a:t>
            </a:r>
            <a:r>
              <a:rPr lang="en-US" sz="2400"/>
              <a:t>/s</a:t>
            </a:r>
          </a:p>
          <a:p>
            <a:r>
              <a:rPr lang="en-US" sz="2400"/>
              <a:t>M = 1 g</a:t>
            </a:r>
          </a:p>
          <a:p>
            <a:r>
              <a:rPr lang="en-US" sz="2400"/>
              <a:t>A = 1 cm</a:t>
            </a:r>
            <a:r>
              <a:rPr lang="en-US" sz="2400" baseline="30000"/>
              <a:t>2</a:t>
            </a:r>
          </a:p>
        </p:txBody>
      </p:sp>
      <p:graphicFrame>
        <p:nvGraphicFramePr>
          <p:cNvPr id="120832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86400" y="4495800"/>
          <a:ext cx="3327400" cy="971550"/>
        </p:xfrm>
        <a:graphic>
          <a:graphicData uri="http://schemas.openxmlformats.org/presentationml/2006/ole">
            <p:oleObj spid="_x0000_s120832" name="Equation" r:id="rId3" imgW="4038480" imgH="1193760" progId="Equation.3">
              <p:embed/>
            </p:oleObj>
          </a:graphicData>
        </a:graphic>
      </p:graphicFrame>
      <p:grpSp>
        <p:nvGrpSpPr>
          <p:cNvPr id="21557" name="Group 53"/>
          <p:cNvGrpSpPr>
            <a:grpSpLocks/>
          </p:cNvGrpSpPr>
          <p:nvPr/>
        </p:nvGrpSpPr>
        <p:grpSpPr bwMode="auto">
          <a:xfrm>
            <a:off x="2820988" y="5459413"/>
            <a:ext cx="3641725" cy="463550"/>
            <a:chOff x="1777" y="3439"/>
            <a:chExt cx="2294" cy="292"/>
          </a:xfrm>
        </p:grpSpPr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3615" y="3439"/>
              <a:ext cx="45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solidFill>
                    <a:schemeClr val="accent1"/>
                  </a:solidFill>
                </a:rPr>
                <a:t>100 s</a:t>
              </a:r>
            </a:p>
          </p:txBody>
        </p:sp>
        <p:sp>
          <p:nvSpPr>
            <p:cNvPr id="21543" name="Line 39"/>
            <p:cNvSpPr>
              <a:spLocks noChangeShapeType="1"/>
            </p:cNvSpPr>
            <p:nvPr/>
          </p:nvSpPr>
          <p:spPr bwMode="auto">
            <a:xfrm flipV="1">
              <a:off x="3460" y="3572"/>
              <a:ext cx="183" cy="10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1777" y="3586"/>
              <a:ext cx="2129" cy="145"/>
            </a:xfrm>
            <a:custGeom>
              <a:avLst/>
              <a:gdLst/>
              <a:ahLst/>
              <a:cxnLst>
                <a:cxn ang="0">
                  <a:pos x="32" y="136"/>
                </a:cxn>
                <a:cxn ang="0">
                  <a:pos x="88" y="136"/>
                </a:cxn>
                <a:cxn ang="0">
                  <a:pos x="152" y="136"/>
                </a:cxn>
                <a:cxn ang="0">
                  <a:pos x="208" y="128"/>
                </a:cxn>
                <a:cxn ang="0">
                  <a:pos x="256" y="128"/>
                </a:cxn>
                <a:cxn ang="0">
                  <a:pos x="296" y="120"/>
                </a:cxn>
                <a:cxn ang="0">
                  <a:pos x="352" y="112"/>
                </a:cxn>
                <a:cxn ang="0">
                  <a:pos x="408" y="112"/>
                </a:cxn>
                <a:cxn ang="0">
                  <a:pos x="448" y="104"/>
                </a:cxn>
                <a:cxn ang="0">
                  <a:pos x="488" y="96"/>
                </a:cxn>
                <a:cxn ang="0">
                  <a:pos x="552" y="80"/>
                </a:cxn>
                <a:cxn ang="0">
                  <a:pos x="584" y="72"/>
                </a:cxn>
                <a:cxn ang="0">
                  <a:pos x="632" y="64"/>
                </a:cxn>
                <a:cxn ang="0">
                  <a:pos x="680" y="56"/>
                </a:cxn>
                <a:cxn ang="0">
                  <a:pos x="728" y="40"/>
                </a:cxn>
                <a:cxn ang="0">
                  <a:pos x="776" y="32"/>
                </a:cxn>
                <a:cxn ang="0">
                  <a:pos x="824" y="24"/>
                </a:cxn>
                <a:cxn ang="0">
                  <a:pos x="856" y="16"/>
                </a:cxn>
                <a:cxn ang="0">
                  <a:pos x="912" y="16"/>
                </a:cxn>
                <a:cxn ang="0">
                  <a:pos x="960" y="8"/>
                </a:cxn>
                <a:cxn ang="0">
                  <a:pos x="1016" y="0"/>
                </a:cxn>
                <a:cxn ang="0">
                  <a:pos x="1064" y="0"/>
                </a:cxn>
                <a:cxn ang="0">
                  <a:pos x="1112" y="0"/>
                </a:cxn>
                <a:cxn ang="0">
                  <a:pos x="1168" y="8"/>
                </a:cxn>
                <a:cxn ang="0">
                  <a:pos x="1216" y="16"/>
                </a:cxn>
                <a:cxn ang="0">
                  <a:pos x="1272" y="16"/>
                </a:cxn>
                <a:cxn ang="0">
                  <a:pos x="1304" y="24"/>
                </a:cxn>
                <a:cxn ang="0">
                  <a:pos x="1352" y="32"/>
                </a:cxn>
                <a:cxn ang="0">
                  <a:pos x="1400" y="40"/>
                </a:cxn>
                <a:cxn ang="0">
                  <a:pos x="1448" y="56"/>
                </a:cxn>
                <a:cxn ang="0">
                  <a:pos x="1496" y="64"/>
                </a:cxn>
                <a:cxn ang="0">
                  <a:pos x="1544" y="72"/>
                </a:cxn>
                <a:cxn ang="0">
                  <a:pos x="1600" y="88"/>
                </a:cxn>
                <a:cxn ang="0">
                  <a:pos x="1640" y="96"/>
                </a:cxn>
                <a:cxn ang="0">
                  <a:pos x="1680" y="104"/>
                </a:cxn>
                <a:cxn ang="0">
                  <a:pos x="1720" y="112"/>
                </a:cxn>
                <a:cxn ang="0">
                  <a:pos x="1776" y="112"/>
                </a:cxn>
                <a:cxn ang="0">
                  <a:pos x="1832" y="120"/>
                </a:cxn>
                <a:cxn ang="0">
                  <a:pos x="1872" y="128"/>
                </a:cxn>
                <a:cxn ang="0">
                  <a:pos x="1920" y="128"/>
                </a:cxn>
                <a:cxn ang="0">
                  <a:pos x="1976" y="136"/>
                </a:cxn>
                <a:cxn ang="0">
                  <a:pos x="2040" y="136"/>
                </a:cxn>
                <a:cxn ang="0">
                  <a:pos x="2096" y="136"/>
                </a:cxn>
              </a:cxnLst>
              <a:rect l="0" t="0" r="r" b="b"/>
              <a:pathLst>
                <a:path w="2129" h="145">
                  <a:moveTo>
                    <a:pt x="0" y="144"/>
                  </a:moveTo>
                  <a:lnTo>
                    <a:pt x="24" y="144"/>
                  </a:lnTo>
                  <a:lnTo>
                    <a:pt x="32" y="136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8" y="136"/>
                  </a:lnTo>
                  <a:lnTo>
                    <a:pt x="104" y="136"/>
                  </a:lnTo>
                  <a:lnTo>
                    <a:pt x="128" y="136"/>
                  </a:lnTo>
                  <a:lnTo>
                    <a:pt x="152" y="136"/>
                  </a:lnTo>
                  <a:lnTo>
                    <a:pt x="168" y="136"/>
                  </a:lnTo>
                  <a:lnTo>
                    <a:pt x="192" y="136"/>
                  </a:lnTo>
                  <a:lnTo>
                    <a:pt x="208" y="128"/>
                  </a:lnTo>
                  <a:lnTo>
                    <a:pt x="216" y="128"/>
                  </a:lnTo>
                  <a:lnTo>
                    <a:pt x="232" y="128"/>
                  </a:lnTo>
                  <a:lnTo>
                    <a:pt x="256" y="128"/>
                  </a:lnTo>
                  <a:lnTo>
                    <a:pt x="280" y="128"/>
                  </a:lnTo>
                  <a:lnTo>
                    <a:pt x="288" y="120"/>
                  </a:lnTo>
                  <a:lnTo>
                    <a:pt x="296" y="120"/>
                  </a:lnTo>
                  <a:lnTo>
                    <a:pt x="320" y="120"/>
                  </a:lnTo>
                  <a:lnTo>
                    <a:pt x="344" y="120"/>
                  </a:lnTo>
                  <a:lnTo>
                    <a:pt x="352" y="112"/>
                  </a:lnTo>
                  <a:lnTo>
                    <a:pt x="360" y="112"/>
                  </a:lnTo>
                  <a:lnTo>
                    <a:pt x="384" y="112"/>
                  </a:lnTo>
                  <a:lnTo>
                    <a:pt x="408" y="112"/>
                  </a:lnTo>
                  <a:lnTo>
                    <a:pt x="416" y="104"/>
                  </a:lnTo>
                  <a:lnTo>
                    <a:pt x="424" y="104"/>
                  </a:lnTo>
                  <a:lnTo>
                    <a:pt x="448" y="104"/>
                  </a:lnTo>
                  <a:lnTo>
                    <a:pt x="464" y="96"/>
                  </a:lnTo>
                  <a:lnTo>
                    <a:pt x="472" y="96"/>
                  </a:lnTo>
                  <a:lnTo>
                    <a:pt x="488" y="96"/>
                  </a:lnTo>
                  <a:lnTo>
                    <a:pt x="512" y="96"/>
                  </a:lnTo>
                  <a:lnTo>
                    <a:pt x="536" y="88"/>
                  </a:lnTo>
                  <a:lnTo>
                    <a:pt x="552" y="80"/>
                  </a:lnTo>
                  <a:lnTo>
                    <a:pt x="560" y="80"/>
                  </a:lnTo>
                  <a:lnTo>
                    <a:pt x="576" y="80"/>
                  </a:lnTo>
                  <a:lnTo>
                    <a:pt x="584" y="72"/>
                  </a:lnTo>
                  <a:lnTo>
                    <a:pt x="592" y="72"/>
                  </a:lnTo>
                  <a:lnTo>
                    <a:pt x="616" y="72"/>
                  </a:lnTo>
                  <a:lnTo>
                    <a:pt x="632" y="64"/>
                  </a:lnTo>
                  <a:lnTo>
                    <a:pt x="640" y="64"/>
                  </a:lnTo>
                  <a:lnTo>
                    <a:pt x="656" y="64"/>
                  </a:lnTo>
                  <a:lnTo>
                    <a:pt x="680" y="56"/>
                  </a:lnTo>
                  <a:lnTo>
                    <a:pt x="704" y="48"/>
                  </a:lnTo>
                  <a:lnTo>
                    <a:pt x="720" y="48"/>
                  </a:lnTo>
                  <a:lnTo>
                    <a:pt x="728" y="40"/>
                  </a:lnTo>
                  <a:lnTo>
                    <a:pt x="744" y="40"/>
                  </a:lnTo>
                  <a:lnTo>
                    <a:pt x="768" y="40"/>
                  </a:lnTo>
                  <a:lnTo>
                    <a:pt x="776" y="32"/>
                  </a:lnTo>
                  <a:lnTo>
                    <a:pt x="784" y="32"/>
                  </a:lnTo>
                  <a:lnTo>
                    <a:pt x="808" y="32"/>
                  </a:lnTo>
                  <a:lnTo>
                    <a:pt x="824" y="24"/>
                  </a:lnTo>
                  <a:lnTo>
                    <a:pt x="832" y="24"/>
                  </a:lnTo>
                  <a:lnTo>
                    <a:pt x="848" y="24"/>
                  </a:lnTo>
                  <a:lnTo>
                    <a:pt x="856" y="16"/>
                  </a:lnTo>
                  <a:lnTo>
                    <a:pt x="872" y="16"/>
                  </a:lnTo>
                  <a:lnTo>
                    <a:pt x="896" y="16"/>
                  </a:lnTo>
                  <a:lnTo>
                    <a:pt x="912" y="16"/>
                  </a:lnTo>
                  <a:lnTo>
                    <a:pt x="920" y="8"/>
                  </a:lnTo>
                  <a:lnTo>
                    <a:pt x="936" y="8"/>
                  </a:lnTo>
                  <a:lnTo>
                    <a:pt x="960" y="8"/>
                  </a:lnTo>
                  <a:lnTo>
                    <a:pt x="976" y="8"/>
                  </a:lnTo>
                  <a:lnTo>
                    <a:pt x="1000" y="8"/>
                  </a:lnTo>
                  <a:lnTo>
                    <a:pt x="1016" y="0"/>
                  </a:lnTo>
                  <a:lnTo>
                    <a:pt x="1024" y="0"/>
                  </a:lnTo>
                  <a:lnTo>
                    <a:pt x="1040" y="0"/>
                  </a:lnTo>
                  <a:lnTo>
                    <a:pt x="1064" y="0"/>
                  </a:lnTo>
                  <a:lnTo>
                    <a:pt x="1088" y="0"/>
                  </a:lnTo>
                  <a:lnTo>
                    <a:pt x="1104" y="0"/>
                  </a:lnTo>
                  <a:lnTo>
                    <a:pt x="1112" y="0"/>
                  </a:lnTo>
                  <a:lnTo>
                    <a:pt x="1128" y="8"/>
                  </a:lnTo>
                  <a:lnTo>
                    <a:pt x="1152" y="8"/>
                  </a:lnTo>
                  <a:lnTo>
                    <a:pt x="1168" y="8"/>
                  </a:lnTo>
                  <a:lnTo>
                    <a:pt x="1192" y="8"/>
                  </a:lnTo>
                  <a:lnTo>
                    <a:pt x="1208" y="8"/>
                  </a:lnTo>
                  <a:lnTo>
                    <a:pt x="1216" y="16"/>
                  </a:lnTo>
                  <a:lnTo>
                    <a:pt x="1232" y="16"/>
                  </a:lnTo>
                  <a:lnTo>
                    <a:pt x="1256" y="16"/>
                  </a:lnTo>
                  <a:lnTo>
                    <a:pt x="1272" y="16"/>
                  </a:lnTo>
                  <a:lnTo>
                    <a:pt x="1280" y="24"/>
                  </a:lnTo>
                  <a:lnTo>
                    <a:pt x="1296" y="24"/>
                  </a:lnTo>
                  <a:lnTo>
                    <a:pt x="1304" y="24"/>
                  </a:lnTo>
                  <a:lnTo>
                    <a:pt x="1320" y="32"/>
                  </a:lnTo>
                  <a:lnTo>
                    <a:pt x="1344" y="32"/>
                  </a:lnTo>
                  <a:lnTo>
                    <a:pt x="1352" y="32"/>
                  </a:lnTo>
                  <a:lnTo>
                    <a:pt x="1360" y="40"/>
                  </a:lnTo>
                  <a:lnTo>
                    <a:pt x="1384" y="40"/>
                  </a:lnTo>
                  <a:lnTo>
                    <a:pt x="1400" y="40"/>
                  </a:lnTo>
                  <a:lnTo>
                    <a:pt x="1408" y="48"/>
                  </a:lnTo>
                  <a:lnTo>
                    <a:pt x="1424" y="48"/>
                  </a:lnTo>
                  <a:lnTo>
                    <a:pt x="1448" y="56"/>
                  </a:lnTo>
                  <a:lnTo>
                    <a:pt x="1472" y="64"/>
                  </a:lnTo>
                  <a:lnTo>
                    <a:pt x="1488" y="64"/>
                  </a:lnTo>
                  <a:lnTo>
                    <a:pt x="1496" y="64"/>
                  </a:lnTo>
                  <a:lnTo>
                    <a:pt x="1512" y="72"/>
                  </a:lnTo>
                  <a:lnTo>
                    <a:pt x="1536" y="72"/>
                  </a:lnTo>
                  <a:lnTo>
                    <a:pt x="1544" y="72"/>
                  </a:lnTo>
                  <a:lnTo>
                    <a:pt x="1552" y="80"/>
                  </a:lnTo>
                  <a:lnTo>
                    <a:pt x="1576" y="80"/>
                  </a:lnTo>
                  <a:lnTo>
                    <a:pt x="1600" y="88"/>
                  </a:lnTo>
                  <a:lnTo>
                    <a:pt x="1616" y="96"/>
                  </a:lnTo>
                  <a:lnTo>
                    <a:pt x="1624" y="96"/>
                  </a:lnTo>
                  <a:lnTo>
                    <a:pt x="1640" y="96"/>
                  </a:lnTo>
                  <a:lnTo>
                    <a:pt x="1656" y="96"/>
                  </a:lnTo>
                  <a:lnTo>
                    <a:pt x="1664" y="96"/>
                  </a:lnTo>
                  <a:lnTo>
                    <a:pt x="1680" y="104"/>
                  </a:lnTo>
                  <a:lnTo>
                    <a:pt x="1704" y="104"/>
                  </a:lnTo>
                  <a:lnTo>
                    <a:pt x="1712" y="104"/>
                  </a:lnTo>
                  <a:lnTo>
                    <a:pt x="1720" y="112"/>
                  </a:lnTo>
                  <a:lnTo>
                    <a:pt x="1744" y="112"/>
                  </a:lnTo>
                  <a:lnTo>
                    <a:pt x="1768" y="112"/>
                  </a:lnTo>
                  <a:lnTo>
                    <a:pt x="1776" y="112"/>
                  </a:lnTo>
                  <a:lnTo>
                    <a:pt x="1784" y="120"/>
                  </a:lnTo>
                  <a:lnTo>
                    <a:pt x="1808" y="120"/>
                  </a:lnTo>
                  <a:lnTo>
                    <a:pt x="1832" y="120"/>
                  </a:lnTo>
                  <a:lnTo>
                    <a:pt x="1840" y="120"/>
                  </a:lnTo>
                  <a:lnTo>
                    <a:pt x="1848" y="128"/>
                  </a:lnTo>
                  <a:lnTo>
                    <a:pt x="1872" y="128"/>
                  </a:lnTo>
                  <a:lnTo>
                    <a:pt x="1896" y="128"/>
                  </a:lnTo>
                  <a:lnTo>
                    <a:pt x="1912" y="128"/>
                  </a:lnTo>
                  <a:lnTo>
                    <a:pt x="1920" y="128"/>
                  </a:lnTo>
                  <a:lnTo>
                    <a:pt x="1936" y="136"/>
                  </a:lnTo>
                  <a:lnTo>
                    <a:pt x="1960" y="136"/>
                  </a:lnTo>
                  <a:lnTo>
                    <a:pt x="1976" y="136"/>
                  </a:lnTo>
                  <a:lnTo>
                    <a:pt x="2000" y="136"/>
                  </a:lnTo>
                  <a:lnTo>
                    <a:pt x="2024" y="136"/>
                  </a:lnTo>
                  <a:lnTo>
                    <a:pt x="2040" y="136"/>
                  </a:lnTo>
                  <a:lnTo>
                    <a:pt x="2064" y="136"/>
                  </a:lnTo>
                  <a:lnTo>
                    <a:pt x="2088" y="136"/>
                  </a:lnTo>
                  <a:lnTo>
                    <a:pt x="2096" y="136"/>
                  </a:lnTo>
                  <a:lnTo>
                    <a:pt x="2104" y="144"/>
                  </a:lnTo>
                  <a:lnTo>
                    <a:pt x="2128" y="144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Lateral Distribution of Slug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85913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Example: Find the distance from the center of the plume where the concentration is 10% of the maximum (as a function of time).</a:t>
            </a:r>
          </a:p>
        </p:txBody>
      </p:sp>
      <p:sp>
        <p:nvSpPr>
          <p:cNvPr id="22538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58125" y="6334125"/>
            <a:ext cx="1285875" cy="523875"/>
          </a:xfrm>
          <a:prstGeom prst="actionButtonBlank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Solution</a:t>
            </a:r>
          </a:p>
        </p:txBody>
      </p:sp>
      <p:sp>
        <p:nvSpPr>
          <p:cNvPr id="22540" name="Freeform 12"/>
          <p:cNvSpPr>
            <a:spLocks/>
          </p:cNvSpPr>
          <p:nvPr/>
        </p:nvSpPr>
        <p:spPr bwMode="auto">
          <a:xfrm>
            <a:off x="1250950" y="3671888"/>
            <a:ext cx="4465638" cy="1262062"/>
          </a:xfrm>
          <a:custGeom>
            <a:avLst/>
            <a:gdLst/>
            <a:ahLst/>
            <a:cxnLst>
              <a:cxn ang="0">
                <a:pos x="24" y="448"/>
              </a:cxn>
              <a:cxn ang="0">
                <a:pos x="64" y="448"/>
              </a:cxn>
              <a:cxn ang="0">
                <a:pos x="104" y="448"/>
              </a:cxn>
              <a:cxn ang="0">
                <a:pos x="152" y="448"/>
              </a:cxn>
              <a:cxn ang="0">
                <a:pos x="192" y="448"/>
              </a:cxn>
              <a:cxn ang="0">
                <a:pos x="232" y="448"/>
              </a:cxn>
              <a:cxn ang="0">
                <a:pos x="280" y="448"/>
              </a:cxn>
              <a:cxn ang="0">
                <a:pos x="320" y="448"/>
              </a:cxn>
              <a:cxn ang="0">
                <a:pos x="360" y="448"/>
              </a:cxn>
              <a:cxn ang="0">
                <a:pos x="408" y="448"/>
              </a:cxn>
              <a:cxn ang="0">
                <a:pos x="448" y="448"/>
              </a:cxn>
              <a:cxn ang="0">
                <a:pos x="488" y="448"/>
              </a:cxn>
              <a:cxn ang="0">
                <a:pos x="536" y="448"/>
              </a:cxn>
              <a:cxn ang="0">
                <a:pos x="560" y="448"/>
              </a:cxn>
              <a:cxn ang="0">
                <a:pos x="592" y="448"/>
              </a:cxn>
              <a:cxn ang="0">
                <a:pos x="640" y="448"/>
              </a:cxn>
              <a:cxn ang="0">
                <a:pos x="680" y="448"/>
              </a:cxn>
              <a:cxn ang="0">
                <a:pos x="704" y="440"/>
              </a:cxn>
              <a:cxn ang="0">
                <a:pos x="744" y="432"/>
              </a:cxn>
              <a:cxn ang="0">
                <a:pos x="784" y="408"/>
              </a:cxn>
              <a:cxn ang="0">
                <a:pos x="824" y="384"/>
              </a:cxn>
              <a:cxn ang="0">
                <a:pos x="840" y="360"/>
              </a:cxn>
              <a:cxn ang="0">
                <a:pos x="872" y="312"/>
              </a:cxn>
              <a:cxn ang="0">
                <a:pos x="912" y="232"/>
              </a:cxn>
              <a:cxn ang="0">
                <a:pos x="960" y="136"/>
              </a:cxn>
              <a:cxn ang="0">
                <a:pos x="1000" y="56"/>
              </a:cxn>
              <a:cxn ang="0">
                <a:pos x="1040" y="8"/>
              </a:cxn>
              <a:cxn ang="0">
                <a:pos x="1088" y="8"/>
              </a:cxn>
              <a:cxn ang="0">
                <a:pos x="1128" y="56"/>
              </a:cxn>
              <a:cxn ang="0">
                <a:pos x="1168" y="136"/>
              </a:cxn>
              <a:cxn ang="0">
                <a:pos x="1216" y="232"/>
              </a:cxn>
              <a:cxn ang="0">
                <a:pos x="1256" y="312"/>
              </a:cxn>
              <a:cxn ang="0">
                <a:pos x="1288" y="360"/>
              </a:cxn>
              <a:cxn ang="0">
                <a:pos x="1304" y="384"/>
              </a:cxn>
              <a:cxn ang="0">
                <a:pos x="1344" y="408"/>
              </a:cxn>
              <a:cxn ang="0">
                <a:pos x="1384" y="432"/>
              </a:cxn>
              <a:cxn ang="0">
                <a:pos x="1424" y="440"/>
              </a:cxn>
              <a:cxn ang="0">
                <a:pos x="1448" y="448"/>
              </a:cxn>
              <a:cxn ang="0">
                <a:pos x="1488" y="448"/>
              </a:cxn>
              <a:cxn ang="0">
                <a:pos x="1536" y="448"/>
              </a:cxn>
              <a:cxn ang="0">
                <a:pos x="1576" y="448"/>
              </a:cxn>
              <a:cxn ang="0">
                <a:pos x="1616" y="448"/>
              </a:cxn>
              <a:cxn ang="0">
                <a:pos x="1640" y="448"/>
              </a:cxn>
              <a:cxn ang="0">
                <a:pos x="1680" y="448"/>
              </a:cxn>
              <a:cxn ang="0">
                <a:pos x="1720" y="448"/>
              </a:cxn>
              <a:cxn ang="0">
                <a:pos x="1768" y="448"/>
              </a:cxn>
              <a:cxn ang="0">
                <a:pos x="1808" y="448"/>
              </a:cxn>
              <a:cxn ang="0">
                <a:pos x="1848" y="448"/>
              </a:cxn>
              <a:cxn ang="0">
                <a:pos x="1896" y="448"/>
              </a:cxn>
              <a:cxn ang="0">
                <a:pos x="1936" y="448"/>
              </a:cxn>
              <a:cxn ang="0">
                <a:pos x="1976" y="448"/>
              </a:cxn>
              <a:cxn ang="0">
                <a:pos x="2024" y="448"/>
              </a:cxn>
              <a:cxn ang="0">
                <a:pos x="2064" y="448"/>
              </a:cxn>
              <a:cxn ang="0">
                <a:pos x="2104" y="448"/>
              </a:cxn>
            </a:cxnLst>
            <a:rect l="0" t="0" r="r" b="b"/>
            <a:pathLst>
              <a:path w="2129" h="449">
                <a:moveTo>
                  <a:pt x="0" y="448"/>
                </a:moveTo>
                <a:lnTo>
                  <a:pt x="24" y="448"/>
                </a:lnTo>
                <a:lnTo>
                  <a:pt x="40" y="448"/>
                </a:lnTo>
                <a:lnTo>
                  <a:pt x="64" y="448"/>
                </a:lnTo>
                <a:lnTo>
                  <a:pt x="88" y="448"/>
                </a:lnTo>
                <a:lnTo>
                  <a:pt x="104" y="448"/>
                </a:lnTo>
                <a:lnTo>
                  <a:pt x="128" y="448"/>
                </a:lnTo>
                <a:lnTo>
                  <a:pt x="152" y="448"/>
                </a:lnTo>
                <a:lnTo>
                  <a:pt x="168" y="448"/>
                </a:lnTo>
                <a:lnTo>
                  <a:pt x="192" y="448"/>
                </a:lnTo>
                <a:lnTo>
                  <a:pt x="216" y="448"/>
                </a:lnTo>
                <a:lnTo>
                  <a:pt x="232" y="448"/>
                </a:lnTo>
                <a:lnTo>
                  <a:pt x="256" y="448"/>
                </a:lnTo>
                <a:lnTo>
                  <a:pt x="280" y="448"/>
                </a:lnTo>
                <a:lnTo>
                  <a:pt x="296" y="448"/>
                </a:lnTo>
                <a:lnTo>
                  <a:pt x="320" y="448"/>
                </a:lnTo>
                <a:lnTo>
                  <a:pt x="344" y="448"/>
                </a:lnTo>
                <a:lnTo>
                  <a:pt x="360" y="448"/>
                </a:lnTo>
                <a:lnTo>
                  <a:pt x="384" y="448"/>
                </a:lnTo>
                <a:lnTo>
                  <a:pt x="408" y="448"/>
                </a:lnTo>
                <a:lnTo>
                  <a:pt x="424" y="448"/>
                </a:lnTo>
                <a:lnTo>
                  <a:pt x="448" y="448"/>
                </a:lnTo>
                <a:lnTo>
                  <a:pt x="472" y="448"/>
                </a:lnTo>
                <a:lnTo>
                  <a:pt x="488" y="448"/>
                </a:lnTo>
                <a:lnTo>
                  <a:pt x="512" y="448"/>
                </a:lnTo>
                <a:lnTo>
                  <a:pt x="536" y="448"/>
                </a:lnTo>
                <a:lnTo>
                  <a:pt x="552" y="448"/>
                </a:lnTo>
                <a:lnTo>
                  <a:pt x="560" y="448"/>
                </a:lnTo>
                <a:lnTo>
                  <a:pt x="576" y="448"/>
                </a:lnTo>
                <a:lnTo>
                  <a:pt x="592" y="448"/>
                </a:lnTo>
                <a:lnTo>
                  <a:pt x="616" y="448"/>
                </a:lnTo>
                <a:lnTo>
                  <a:pt x="640" y="448"/>
                </a:lnTo>
                <a:lnTo>
                  <a:pt x="656" y="448"/>
                </a:lnTo>
                <a:lnTo>
                  <a:pt x="680" y="448"/>
                </a:lnTo>
                <a:lnTo>
                  <a:pt x="696" y="440"/>
                </a:lnTo>
                <a:lnTo>
                  <a:pt x="704" y="440"/>
                </a:lnTo>
                <a:lnTo>
                  <a:pt x="720" y="440"/>
                </a:lnTo>
                <a:lnTo>
                  <a:pt x="744" y="432"/>
                </a:lnTo>
                <a:lnTo>
                  <a:pt x="768" y="424"/>
                </a:lnTo>
                <a:lnTo>
                  <a:pt x="784" y="408"/>
                </a:lnTo>
                <a:lnTo>
                  <a:pt x="808" y="392"/>
                </a:lnTo>
                <a:lnTo>
                  <a:pt x="824" y="384"/>
                </a:lnTo>
                <a:lnTo>
                  <a:pt x="832" y="376"/>
                </a:lnTo>
                <a:lnTo>
                  <a:pt x="840" y="360"/>
                </a:lnTo>
                <a:lnTo>
                  <a:pt x="848" y="344"/>
                </a:lnTo>
                <a:lnTo>
                  <a:pt x="872" y="312"/>
                </a:lnTo>
                <a:lnTo>
                  <a:pt x="896" y="272"/>
                </a:lnTo>
                <a:lnTo>
                  <a:pt x="912" y="232"/>
                </a:lnTo>
                <a:lnTo>
                  <a:pt x="936" y="184"/>
                </a:lnTo>
                <a:lnTo>
                  <a:pt x="960" y="136"/>
                </a:lnTo>
                <a:lnTo>
                  <a:pt x="976" y="96"/>
                </a:lnTo>
                <a:lnTo>
                  <a:pt x="1000" y="56"/>
                </a:lnTo>
                <a:lnTo>
                  <a:pt x="1024" y="24"/>
                </a:lnTo>
                <a:lnTo>
                  <a:pt x="1040" y="8"/>
                </a:lnTo>
                <a:lnTo>
                  <a:pt x="1064" y="0"/>
                </a:lnTo>
                <a:lnTo>
                  <a:pt x="1088" y="8"/>
                </a:lnTo>
                <a:lnTo>
                  <a:pt x="1104" y="24"/>
                </a:lnTo>
                <a:lnTo>
                  <a:pt x="1128" y="56"/>
                </a:lnTo>
                <a:lnTo>
                  <a:pt x="1152" y="96"/>
                </a:lnTo>
                <a:lnTo>
                  <a:pt x="1168" y="136"/>
                </a:lnTo>
                <a:lnTo>
                  <a:pt x="1192" y="184"/>
                </a:lnTo>
                <a:lnTo>
                  <a:pt x="1216" y="232"/>
                </a:lnTo>
                <a:lnTo>
                  <a:pt x="1232" y="272"/>
                </a:lnTo>
                <a:lnTo>
                  <a:pt x="1256" y="312"/>
                </a:lnTo>
                <a:lnTo>
                  <a:pt x="1280" y="344"/>
                </a:lnTo>
                <a:lnTo>
                  <a:pt x="1288" y="360"/>
                </a:lnTo>
                <a:lnTo>
                  <a:pt x="1296" y="376"/>
                </a:lnTo>
                <a:lnTo>
                  <a:pt x="1304" y="384"/>
                </a:lnTo>
                <a:lnTo>
                  <a:pt x="1320" y="392"/>
                </a:lnTo>
                <a:lnTo>
                  <a:pt x="1344" y="408"/>
                </a:lnTo>
                <a:lnTo>
                  <a:pt x="1360" y="424"/>
                </a:lnTo>
                <a:lnTo>
                  <a:pt x="1384" y="432"/>
                </a:lnTo>
                <a:lnTo>
                  <a:pt x="1408" y="440"/>
                </a:lnTo>
                <a:lnTo>
                  <a:pt x="1424" y="440"/>
                </a:lnTo>
                <a:lnTo>
                  <a:pt x="1432" y="440"/>
                </a:lnTo>
                <a:lnTo>
                  <a:pt x="1448" y="448"/>
                </a:lnTo>
                <a:lnTo>
                  <a:pt x="1472" y="448"/>
                </a:lnTo>
                <a:lnTo>
                  <a:pt x="1488" y="448"/>
                </a:lnTo>
                <a:lnTo>
                  <a:pt x="1512" y="448"/>
                </a:lnTo>
                <a:lnTo>
                  <a:pt x="1536" y="448"/>
                </a:lnTo>
                <a:lnTo>
                  <a:pt x="1552" y="448"/>
                </a:lnTo>
                <a:lnTo>
                  <a:pt x="1576" y="448"/>
                </a:lnTo>
                <a:lnTo>
                  <a:pt x="1600" y="448"/>
                </a:lnTo>
                <a:lnTo>
                  <a:pt x="1616" y="448"/>
                </a:lnTo>
                <a:lnTo>
                  <a:pt x="1624" y="448"/>
                </a:lnTo>
                <a:lnTo>
                  <a:pt x="1640" y="448"/>
                </a:lnTo>
                <a:lnTo>
                  <a:pt x="1656" y="448"/>
                </a:lnTo>
                <a:lnTo>
                  <a:pt x="1680" y="448"/>
                </a:lnTo>
                <a:lnTo>
                  <a:pt x="1704" y="448"/>
                </a:lnTo>
                <a:lnTo>
                  <a:pt x="1720" y="448"/>
                </a:lnTo>
                <a:lnTo>
                  <a:pt x="1744" y="448"/>
                </a:lnTo>
                <a:lnTo>
                  <a:pt x="1768" y="448"/>
                </a:lnTo>
                <a:lnTo>
                  <a:pt x="1784" y="448"/>
                </a:lnTo>
                <a:lnTo>
                  <a:pt x="1808" y="448"/>
                </a:lnTo>
                <a:lnTo>
                  <a:pt x="1832" y="448"/>
                </a:lnTo>
                <a:lnTo>
                  <a:pt x="1848" y="448"/>
                </a:lnTo>
                <a:lnTo>
                  <a:pt x="1872" y="448"/>
                </a:lnTo>
                <a:lnTo>
                  <a:pt x="1896" y="448"/>
                </a:lnTo>
                <a:lnTo>
                  <a:pt x="1912" y="448"/>
                </a:lnTo>
                <a:lnTo>
                  <a:pt x="1936" y="448"/>
                </a:lnTo>
                <a:lnTo>
                  <a:pt x="1960" y="448"/>
                </a:lnTo>
                <a:lnTo>
                  <a:pt x="1976" y="448"/>
                </a:lnTo>
                <a:lnTo>
                  <a:pt x="2000" y="448"/>
                </a:lnTo>
                <a:lnTo>
                  <a:pt x="2024" y="448"/>
                </a:lnTo>
                <a:lnTo>
                  <a:pt x="2040" y="448"/>
                </a:lnTo>
                <a:lnTo>
                  <a:pt x="2064" y="448"/>
                </a:lnTo>
                <a:lnTo>
                  <a:pt x="2088" y="448"/>
                </a:lnTo>
                <a:lnTo>
                  <a:pt x="2104" y="448"/>
                </a:lnTo>
                <a:lnTo>
                  <a:pt x="2128" y="448"/>
                </a:lnTo>
              </a:path>
            </a:pathLst>
          </a:custGeom>
          <a:noFill/>
          <a:ln w="381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3443288" y="3687763"/>
            <a:ext cx="180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533775" y="4792663"/>
            <a:ext cx="1808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505200" y="3687763"/>
            <a:ext cx="0" cy="1928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048125" y="4779963"/>
            <a:ext cx="0" cy="841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3589338" y="5192713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?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Molecular Diffusion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How long does it take for a slug of sugar to spread so that the concentration 10 cm away is 10% of the maximum?</a:t>
            </a:r>
          </a:p>
        </p:txBody>
      </p:sp>
      <p:graphicFrame>
        <p:nvGraphicFramePr>
          <p:cNvPr id="235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21313" y="3101975"/>
          <a:ext cx="2892425" cy="403225"/>
        </p:xfrm>
        <a:graphic>
          <a:graphicData uri="http://schemas.openxmlformats.org/presentationml/2006/ole">
            <p:oleObj spid="_x0000_s23556" name="Equation" r:id="rId3" imgW="2908080" imgH="419040" progId="Equation.DSMT4">
              <p:embed/>
            </p:oleObj>
          </a:graphicData>
        </a:graphic>
      </p:graphicFrame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3487738" y="5243513"/>
            <a:ext cx="842962" cy="871537"/>
            <a:chOff x="2197" y="3303"/>
            <a:chExt cx="531" cy="549"/>
          </a:xfrm>
        </p:grpSpPr>
        <p:sp>
          <p:nvSpPr>
            <p:cNvPr id="23557" name="Oval 5" descr="Light upward diagonal"/>
            <p:cNvSpPr>
              <a:spLocks noChangeArrowheads="1"/>
            </p:cNvSpPr>
            <p:nvPr/>
          </p:nvSpPr>
          <p:spPr bwMode="auto">
            <a:xfrm>
              <a:off x="2197" y="3303"/>
              <a:ext cx="531" cy="549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2232" y="3363"/>
              <a:ext cx="427" cy="4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493963" y="5133975"/>
            <a:ext cx="1257300" cy="10906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487613" y="6172200"/>
            <a:ext cx="1270000" cy="12858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Freeform 10" descr="Light upward diagonal"/>
          <p:cNvSpPr>
            <a:spLocks/>
          </p:cNvSpPr>
          <p:nvPr/>
        </p:nvSpPr>
        <p:spPr bwMode="auto">
          <a:xfrm>
            <a:off x="2390775" y="4975225"/>
            <a:ext cx="1465263" cy="14239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0" y="896"/>
              </a:cxn>
              <a:cxn ang="0">
                <a:pos x="922" y="896"/>
              </a:cxn>
              <a:cxn ang="0">
                <a:pos x="922" y="0"/>
              </a:cxn>
              <a:cxn ang="0">
                <a:pos x="861" y="0"/>
              </a:cxn>
              <a:cxn ang="0">
                <a:pos x="861" y="826"/>
              </a:cxn>
              <a:cxn ang="0">
                <a:pos x="61" y="826"/>
              </a:cxn>
              <a:cxn ang="0">
                <a:pos x="61" y="9"/>
              </a:cxn>
              <a:cxn ang="0">
                <a:pos x="0" y="9"/>
              </a:cxn>
            </a:cxnLst>
            <a:rect l="0" t="0" r="r" b="b"/>
            <a:pathLst>
              <a:path w="923" h="897">
                <a:moveTo>
                  <a:pt x="0" y="9"/>
                </a:moveTo>
                <a:lnTo>
                  <a:pt x="0" y="896"/>
                </a:lnTo>
                <a:lnTo>
                  <a:pt x="922" y="896"/>
                </a:lnTo>
                <a:lnTo>
                  <a:pt x="922" y="0"/>
                </a:lnTo>
                <a:lnTo>
                  <a:pt x="861" y="0"/>
                </a:lnTo>
                <a:lnTo>
                  <a:pt x="861" y="826"/>
                </a:lnTo>
                <a:lnTo>
                  <a:pt x="61" y="826"/>
                </a:lnTo>
                <a:lnTo>
                  <a:pt x="61" y="9"/>
                </a:lnTo>
                <a:lnTo>
                  <a:pt x="0" y="9"/>
                </a:lnTo>
              </a:path>
            </a:pathLst>
          </a:custGeom>
          <a:pattFill prst="ltUp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 rot="10800000" flipH="1">
            <a:off x="2825750" y="5022850"/>
            <a:ext cx="207963" cy="9842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019675" y="5732463"/>
            <a:ext cx="2752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dissolved sugar layer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3625850" y="6038850"/>
            <a:ext cx="1338263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1873250" y="5127625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1873250" y="6273800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2087563" y="5133975"/>
            <a:ext cx="0" cy="1131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328738" y="5464175"/>
            <a:ext cx="94615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10 cm</a:t>
            </a:r>
          </a:p>
        </p:txBody>
      </p:sp>
      <p:graphicFrame>
        <p:nvGraphicFramePr>
          <p:cNvPr id="23571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3627438"/>
          <a:ext cx="1738313" cy="823912"/>
        </p:xfrm>
        <a:graphic>
          <a:graphicData uri="http://schemas.openxmlformats.org/presentationml/2006/ole">
            <p:oleObj spid="_x0000_s23571" name="Equation" r:id="rId4" imgW="1752480" imgH="838080" progId="Equation.DSMT4">
              <p:embed/>
            </p:oleObj>
          </a:graphicData>
        </a:graphic>
      </p:graphicFrame>
      <p:graphicFrame>
        <p:nvGraphicFramePr>
          <p:cNvPr id="23573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38375" y="3652838"/>
          <a:ext cx="1825625" cy="823912"/>
        </p:xfrm>
        <a:graphic>
          <a:graphicData uri="http://schemas.openxmlformats.org/presentationml/2006/ole">
            <p:oleObj spid="_x0000_s23573" name="Equation" r:id="rId5" imgW="1841400" imgH="838080" progId="Equation.DSMT4">
              <p:embed/>
            </p:oleObj>
          </a:graphicData>
        </a:graphic>
      </p:graphicFrame>
      <p:graphicFrame>
        <p:nvGraphicFramePr>
          <p:cNvPr id="23574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45050" y="3635375"/>
          <a:ext cx="3825875" cy="911225"/>
        </p:xfrm>
        <a:graphic>
          <a:graphicData uri="http://schemas.openxmlformats.org/presentationml/2006/ole">
            <p:oleObj spid="_x0000_s23574" name="Equation" r:id="rId6" imgW="3860640" imgH="927000" progId="Equation.DSMT4">
              <p:embed/>
            </p:oleObj>
          </a:graphicData>
        </a:graphic>
      </p:graphicFrame>
      <p:graphicFrame>
        <p:nvGraphicFramePr>
          <p:cNvPr id="23575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89638" y="4684713"/>
          <a:ext cx="1636712" cy="336550"/>
        </p:xfrm>
        <a:graphic>
          <a:graphicData uri="http://schemas.openxmlformats.org/presentationml/2006/ole">
            <p:oleObj spid="_x0000_s23575" name="Equation" r:id="rId7" imgW="1650960" imgH="342720" progId="Equation.DSMT4">
              <p:embed/>
            </p:oleObj>
          </a:graphicData>
        </a:graphic>
      </p:graphicFrame>
      <p:graphicFrame>
        <p:nvGraphicFramePr>
          <p:cNvPr id="23576" name="Object 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5192713"/>
          <a:ext cx="1169988" cy="336550"/>
        </p:xfrm>
        <a:graphic>
          <a:graphicData uri="http://schemas.openxmlformats.org/presentationml/2006/ole">
            <p:oleObj spid="_x0000_s23576" name="Equation" r:id="rId8" imgW="1180800" imgH="342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photo8"/>
          <p:cNvPicPr>
            <a:picLocks noChangeAspect="1" noChangeArrowheads="1"/>
          </p:cNvPicPr>
          <p:nvPr/>
        </p:nvPicPr>
        <p:blipFill>
          <a:blip r:embed="rId3" cstate="print"/>
          <a:srcRect t="4961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Environmental Fluid Mechanics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Scope of Environmental Fluid Mechanics</a:t>
            </a:r>
          </a:p>
          <a:p>
            <a:r>
              <a:rPr lang="en-US"/>
              <a:t>Transport Processes</a:t>
            </a:r>
          </a:p>
          <a:p>
            <a:pPr lvl="1"/>
            <a:r>
              <a:rPr lang="en-US"/>
              <a:t>molecular diffusion</a:t>
            </a:r>
          </a:p>
          <a:p>
            <a:pPr lvl="1"/>
            <a:r>
              <a:rPr lang="en-US"/>
              <a:t>turbulent diffusion (detour into turbulence)</a:t>
            </a:r>
          </a:p>
          <a:p>
            <a:pPr lvl="1"/>
            <a:r>
              <a:rPr lang="en-US"/>
              <a:t>advection</a:t>
            </a:r>
          </a:p>
          <a:p>
            <a:r>
              <a:rPr lang="en-US"/>
              <a:t>Turbulent Diffusion + Advection</a:t>
            </a:r>
          </a:p>
          <a:p>
            <a:r>
              <a:rPr lang="en-US"/>
              <a:t>Jet and Plumes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  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146175" y="4356100"/>
            <a:ext cx="7059613" cy="17494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Diffusion in the Environment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How long would it take for the same glucose concentration gradient to disperse in Fall Creek?</a:t>
            </a:r>
          </a:p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174750" y="4356100"/>
            <a:ext cx="692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141413" y="6108700"/>
            <a:ext cx="7062787" cy="1143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 rot="10800000" flipH="1">
            <a:off x="3079750" y="4235450"/>
            <a:ext cx="207963" cy="9842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687513" y="5510213"/>
            <a:ext cx="11112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glucose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800350" y="5772150"/>
            <a:ext cx="7874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 descr="Wide upward diagonal"/>
          <p:cNvSpPr>
            <a:spLocks noChangeArrowheads="1"/>
          </p:cNvSpPr>
          <p:nvPr/>
        </p:nvSpPr>
        <p:spPr bwMode="auto">
          <a:xfrm>
            <a:off x="1130300" y="6223000"/>
            <a:ext cx="7073900" cy="1016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711700" y="4699000"/>
            <a:ext cx="28336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Fall Creek (idealized)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289050" y="4965700"/>
            <a:ext cx="151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2982913" y="4760913"/>
            <a:ext cx="808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Flow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925513" y="3587750"/>
            <a:ext cx="22780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Turbulence!!!!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025525" y="4078288"/>
            <a:ext cx="206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Mean and Variation*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Fluctuations and irregularities in hydrologic systems are just as important as the mean flows for pollutant analysis!</a:t>
            </a:r>
          </a:p>
          <a:p>
            <a:r>
              <a:rPr lang="en-US"/>
              <a:t>The mean flows provide the advection, the fluctuations (turbulence) provide the mixing.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Turbulence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 characteristic of the ____. (contrast with diffusion)</a:t>
            </a:r>
          </a:p>
          <a:p>
            <a:r>
              <a:rPr lang="en-US"/>
              <a:t>How can we characterize turbulence?</a:t>
            </a:r>
          </a:p>
          <a:p>
            <a:pPr lvl="1"/>
            <a:r>
              <a:rPr lang="en-US"/>
              <a:t>intensity of the velocity fluctuations</a:t>
            </a:r>
          </a:p>
          <a:p>
            <a:pPr lvl="1"/>
            <a:r>
              <a:rPr lang="en-US"/>
              <a:t>size of the fluctuations (length scale)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7529513" y="6542088"/>
            <a:ext cx="2651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6578600" y="4803775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584950" y="6626225"/>
            <a:ext cx="241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6584950" y="5318125"/>
            <a:ext cx="241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>
            <a:off x="6578600" y="5191125"/>
            <a:ext cx="2452688" cy="306388"/>
          </a:xfrm>
          <a:custGeom>
            <a:avLst/>
            <a:gdLst/>
            <a:ahLst/>
            <a:cxnLst>
              <a:cxn ang="0">
                <a:pos x="40" y="64"/>
              </a:cxn>
              <a:cxn ang="0">
                <a:pos x="112" y="40"/>
              </a:cxn>
              <a:cxn ang="0">
                <a:pos x="160" y="16"/>
              </a:cxn>
              <a:cxn ang="0">
                <a:pos x="200" y="40"/>
              </a:cxn>
              <a:cxn ang="0">
                <a:pos x="224" y="88"/>
              </a:cxn>
              <a:cxn ang="0">
                <a:pos x="240" y="136"/>
              </a:cxn>
              <a:cxn ang="0">
                <a:pos x="256" y="184"/>
              </a:cxn>
              <a:cxn ang="0">
                <a:pos x="288" y="160"/>
              </a:cxn>
              <a:cxn ang="0">
                <a:pos x="312" y="176"/>
              </a:cxn>
              <a:cxn ang="0">
                <a:pos x="336" y="144"/>
              </a:cxn>
              <a:cxn ang="0">
                <a:pos x="360" y="96"/>
              </a:cxn>
              <a:cxn ang="0">
                <a:pos x="376" y="80"/>
              </a:cxn>
              <a:cxn ang="0">
                <a:pos x="408" y="88"/>
              </a:cxn>
              <a:cxn ang="0">
                <a:pos x="440" y="48"/>
              </a:cxn>
              <a:cxn ang="0">
                <a:pos x="472" y="72"/>
              </a:cxn>
              <a:cxn ang="0">
                <a:pos x="504" y="48"/>
              </a:cxn>
              <a:cxn ang="0">
                <a:pos x="544" y="56"/>
              </a:cxn>
              <a:cxn ang="0">
                <a:pos x="584" y="112"/>
              </a:cxn>
              <a:cxn ang="0">
                <a:pos x="608" y="112"/>
              </a:cxn>
              <a:cxn ang="0">
                <a:pos x="640" y="120"/>
              </a:cxn>
              <a:cxn ang="0">
                <a:pos x="688" y="80"/>
              </a:cxn>
              <a:cxn ang="0">
                <a:pos x="728" y="80"/>
              </a:cxn>
              <a:cxn ang="0">
                <a:pos x="752" y="128"/>
              </a:cxn>
              <a:cxn ang="0">
                <a:pos x="784" y="104"/>
              </a:cxn>
              <a:cxn ang="0">
                <a:pos x="816" y="64"/>
              </a:cxn>
              <a:cxn ang="0">
                <a:pos x="824" y="48"/>
              </a:cxn>
              <a:cxn ang="0">
                <a:pos x="856" y="48"/>
              </a:cxn>
              <a:cxn ang="0">
                <a:pos x="888" y="96"/>
              </a:cxn>
              <a:cxn ang="0">
                <a:pos x="920" y="104"/>
              </a:cxn>
              <a:cxn ang="0">
                <a:pos x="952" y="152"/>
              </a:cxn>
              <a:cxn ang="0">
                <a:pos x="992" y="168"/>
              </a:cxn>
              <a:cxn ang="0">
                <a:pos x="1032" y="144"/>
              </a:cxn>
              <a:cxn ang="0">
                <a:pos x="1064" y="120"/>
              </a:cxn>
              <a:cxn ang="0">
                <a:pos x="1096" y="104"/>
              </a:cxn>
              <a:cxn ang="0">
                <a:pos x="1136" y="64"/>
              </a:cxn>
              <a:cxn ang="0">
                <a:pos x="1168" y="0"/>
              </a:cxn>
              <a:cxn ang="0">
                <a:pos x="1200" y="40"/>
              </a:cxn>
              <a:cxn ang="0">
                <a:pos x="1240" y="56"/>
              </a:cxn>
              <a:cxn ang="0">
                <a:pos x="1264" y="104"/>
              </a:cxn>
              <a:cxn ang="0">
                <a:pos x="1296" y="104"/>
              </a:cxn>
              <a:cxn ang="0">
                <a:pos x="1320" y="152"/>
              </a:cxn>
              <a:cxn ang="0">
                <a:pos x="1352" y="144"/>
              </a:cxn>
              <a:cxn ang="0">
                <a:pos x="1384" y="104"/>
              </a:cxn>
              <a:cxn ang="0">
                <a:pos x="1432" y="72"/>
              </a:cxn>
              <a:cxn ang="0">
                <a:pos x="1464" y="72"/>
              </a:cxn>
              <a:cxn ang="0">
                <a:pos x="1496" y="48"/>
              </a:cxn>
              <a:cxn ang="0">
                <a:pos x="1512" y="64"/>
              </a:cxn>
              <a:cxn ang="0">
                <a:pos x="1536" y="104"/>
              </a:cxn>
            </a:cxnLst>
            <a:rect l="0" t="0" r="r" b="b"/>
            <a:pathLst>
              <a:path w="1545" h="193">
                <a:moveTo>
                  <a:pt x="0" y="64"/>
                </a:moveTo>
                <a:lnTo>
                  <a:pt x="16" y="64"/>
                </a:lnTo>
                <a:lnTo>
                  <a:pt x="40" y="64"/>
                </a:lnTo>
                <a:lnTo>
                  <a:pt x="80" y="56"/>
                </a:lnTo>
                <a:lnTo>
                  <a:pt x="96" y="56"/>
                </a:lnTo>
                <a:lnTo>
                  <a:pt x="112" y="40"/>
                </a:lnTo>
                <a:lnTo>
                  <a:pt x="128" y="32"/>
                </a:lnTo>
                <a:lnTo>
                  <a:pt x="144" y="24"/>
                </a:lnTo>
                <a:lnTo>
                  <a:pt x="160" y="16"/>
                </a:lnTo>
                <a:lnTo>
                  <a:pt x="176" y="16"/>
                </a:lnTo>
                <a:lnTo>
                  <a:pt x="184" y="32"/>
                </a:lnTo>
                <a:lnTo>
                  <a:pt x="200" y="40"/>
                </a:lnTo>
                <a:lnTo>
                  <a:pt x="208" y="56"/>
                </a:lnTo>
                <a:lnTo>
                  <a:pt x="216" y="72"/>
                </a:lnTo>
                <a:lnTo>
                  <a:pt x="224" y="88"/>
                </a:lnTo>
                <a:lnTo>
                  <a:pt x="224" y="104"/>
                </a:lnTo>
                <a:lnTo>
                  <a:pt x="232" y="120"/>
                </a:lnTo>
                <a:lnTo>
                  <a:pt x="240" y="136"/>
                </a:lnTo>
                <a:lnTo>
                  <a:pt x="248" y="152"/>
                </a:lnTo>
                <a:lnTo>
                  <a:pt x="256" y="168"/>
                </a:lnTo>
                <a:lnTo>
                  <a:pt x="256" y="184"/>
                </a:lnTo>
                <a:lnTo>
                  <a:pt x="272" y="192"/>
                </a:lnTo>
                <a:lnTo>
                  <a:pt x="280" y="176"/>
                </a:lnTo>
                <a:lnTo>
                  <a:pt x="288" y="160"/>
                </a:lnTo>
                <a:lnTo>
                  <a:pt x="296" y="144"/>
                </a:lnTo>
                <a:lnTo>
                  <a:pt x="304" y="160"/>
                </a:lnTo>
                <a:lnTo>
                  <a:pt x="312" y="176"/>
                </a:lnTo>
                <a:lnTo>
                  <a:pt x="328" y="176"/>
                </a:lnTo>
                <a:lnTo>
                  <a:pt x="328" y="160"/>
                </a:lnTo>
                <a:lnTo>
                  <a:pt x="336" y="144"/>
                </a:lnTo>
                <a:lnTo>
                  <a:pt x="344" y="128"/>
                </a:lnTo>
                <a:lnTo>
                  <a:pt x="352" y="112"/>
                </a:lnTo>
                <a:lnTo>
                  <a:pt x="360" y="96"/>
                </a:lnTo>
                <a:lnTo>
                  <a:pt x="360" y="80"/>
                </a:lnTo>
                <a:lnTo>
                  <a:pt x="368" y="64"/>
                </a:lnTo>
                <a:lnTo>
                  <a:pt x="376" y="80"/>
                </a:lnTo>
                <a:lnTo>
                  <a:pt x="384" y="104"/>
                </a:lnTo>
                <a:lnTo>
                  <a:pt x="400" y="104"/>
                </a:lnTo>
                <a:lnTo>
                  <a:pt x="408" y="88"/>
                </a:lnTo>
                <a:lnTo>
                  <a:pt x="424" y="80"/>
                </a:lnTo>
                <a:lnTo>
                  <a:pt x="432" y="64"/>
                </a:lnTo>
                <a:lnTo>
                  <a:pt x="440" y="48"/>
                </a:lnTo>
                <a:lnTo>
                  <a:pt x="456" y="48"/>
                </a:lnTo>
                <a:lnTo>
                  <a:pt x="472" y="56"/>
                </a:lnTo>
                <a:lnTo>
                  <a:pt x="472" y="72"/>
                </a:lnTo>
                <a:lnTo>
                  <a:pt x="488" y="72"/>
                </a:lnTo>
                <a:lnTo>
                  <a:pt x="504" y="64"/>
                </a:lnTo>
                <a:lnTo>
                  <a:pt x="504" y="48"/>
                </a:lnTo>
                <a:lnTo>
                  <a:pt x="520" y="40"/>
                </a:lnTo>
                <a:lnTo>
                  <a:pt x="536" y="40"/>
                </a:lnTo>
                <a:lnTo>
                  <a:pt x="544" y="56"/>
                </a:lnTo>
                <a:lnTo>
                  <a:pt x="560" y="72"/>
                </a:lnTo>
                <a:lnTo>
                  <a:pt x="568" y="88"/>
                </a:lnTo>
                <a:lnTo>
                  <a:pt x="584" y="112"/>
                </a:lnTo>
                <a:lnTo>
                  <a:pt x="592" y="128"/>
                </a:lnTo>
                <a:lnTo>
                  <a:pt x="608" y="128"/>
                </a:lnTo>
                <a:lnTo>
                  <a:pt x="608" y="112"/>
                </a:lnTo>
                <a:lnTo>
                  <a:pt x="624" y="120"/>
                </a:lnTo>
                <a:lnTo>
                  <a:pt x="632" y="136"/>
                </a:lnTo>
                <a:lnTo>
                  <a:pt x="640" y="120"/>
                </a:lnTo>
                <a:lnTo>
                  <a:pt x="656" y="112"/>
                </a:lnTo>
                <a:lnTo>
                  <a:pt x="672" y="96"/>
                </a:lnTo>
                <a:lnTo>
                  <a:pt x="688" y="80"/>
                </a:lnTo>
                <a:lnTo>
                  <a:pt x="704" y="64"/>
                </a:lnTo>
                <a:lnTo>
                  <a:pt x="720" y="64"/>
                </a:lnTo>
                <a:lnTo>
                  <a:pt x="728" y="80"/>
                </a:lnTo>
                <a:lnTo>
                  <a:pt x="736" y="96"/>
                </a:lnTo>
                <a:lnTo>
                  <a:pt x="744" y="112"/>
                </a:lnTo>
                <a:lnTo>
                  <a:pt x="752" y="128"/>
                </a:lnTo>
                <a:lnTo>
                  <a:pt x="768" y="128"/>
                </a:lnTo>
                <a:lnTo>
                  <a:pt x="784" y="120"/>
                </a:lnTo>
                <a:lnTo>
                  <a:pt x="784" y="104"/>
                </a:lnTo>
                <a:lnTo>
                  <a:pt x="792" y="88"/>
                </a:lnTo>
                <a:lnTo>
                  <a:pt x="800" y="72"/>
                </a:lnTo>
                <a:lnTo>
                  <a:pt x="816" y="64"/>
                </a:lnTo>
                <a:lnTo>
                  <a:pt x="800" y="72"/>
                </a:lnTo>
                <a:lnTo>
                  <a:pt x="808" y="56"/>
                </a:lnTo>
                <a:lnTo>
                  <a:pt x="824" y="48"/>
                </a:lnTo>
                <a:lnTo>
                  <a:pt x="832" y="32"/>
                </a:lnTo>
                <a:lnTo>
                  <a:pt x="848" y="32"/>
                </a:lnTo>
                <a:lnTo>
                  <a:pt x="856" y="48"/>
                </a:lnTo>
                <a:lnTo>
                  <a:pt x="864" y="64"/>
                </a:lnTo>
                <a:lnTo>
                  <a:pt x="872" y="80"/>
                </a:lnTo>
                <a:lnTo>
                  <a:pt x="888" y="96"/>
                </a:lnTo>
                <a:lnTo>
                  <a:pt x="896" y="80"/>
                </a:lnTo>
                <a:lnTo>
                  <a:pt x="912" y="88"/>
                </a:lnTo>
                <a:lnTo>
                  <a:pt x="920" y="104"/>
                </a:lnTo>
                <a:lnTo>
                  <a:pt x="928" y="120"/>
                </a:lnTo>
                <a:lnTo>
                  <a:pt x="936" y="136"/>
                </a:lnTo>
                <a:lnTo>
                  <a:pt x="952" y="152"/>
                </a:lnTo>
                <a:lnTo>
                  <a:pt x="960" y="168"/>
                </a:lnTo>
                <a:lnTo>
                  <a:pt x="976" y="176"/>
                </a:lnTo>
                <a:lnTo>
                  <a:pt x="992" y="168"/>
                </a:lnTo>
                <a:lnTo>
                  <a:pt x="1008" y="176"/>
                </a:lnTo>
                <a:lnTo>
                  <a:pt x="1024" y="160"/>
                </a:lnTo>
                <a:lnTo>
                  <a:pt x="1032" y="144"/>
                </a:lnTo>
                <a:lnTo>
                  <a:pt x="1040" y="128"/>
                </a:lnTo>
                <a:lnTo>
                  <a:pt x="1056" y="136"/>
                </a:lnTo>
                <a:lnTo>
                  <a:pt x="1064" y="120"/>
                </a:lnTo>
                <a:lnTo>
                  <a:pt x="1072" y="136"/>
                </a:lnTo>
                <a:lnTo>
                  <a:pt x="1080" y="120"/>
                </a:lnTo>
                <a:lnTo>
                  <a:pt x="1096" y="104"/>
                </a:lnTo>
                <a:lnTo>
                  <a:pt x="1112" y="88"/>
                </a:lnTo>
                <a:lnTo>
                  <a:pt x="1128" y="88"/>
                </a:lnTo>
                <a:lnTo>
                  <a:pt x="1136" y="64"/>
                </a:lnTo>
                <a:lnTo>
                  <a:pt x="1144" y="40"/>
                </a:lnTo>
                <a:lnTo>
                  <a:pt x="1160" y="16"/>
                </a:lnTo>
                <a:lnTo>
                  <a:pt x="1168" y="0"/>
                </a:lnTo>
                <a:lnTo>
                  <a:pt x="1184" y="0"/>
                </a:lnTo>
                <a:lnTo>
                  <a:pt x="1184" y="16"/>
                </a:lnTo>
                <a:lnTo>
                  <a:pt x="1200" y="40"/>
                </a:lnTo>
                <a:lnTo>
                  <a:pt x="1208" y="56"/>
                </a:lnTo>
                <a:lnTo>
                  <a:pt x="1224" y="48"/>
                </a:lnTo>
                <a:lnTo>
                  <a:pt x="1240" y="56"/>
                </a:lnTo>
                <a:lnTo>
                  <a:pt x="1248" y="72"/>
                </a:lnTo>
                <a:lnTo>
                  <a:pt x="1264" y="80"/>
                </a:lnTo>
                <a:lnTo>
                  <a:pt x="1264" y="104"/>
                </a:lnTo>
                <a:lnTo>
                  <a:pt x="1280" y="104"/>
                </a:lnTo>
                <a:lnTo>
                  <a:pt x="1288" y="88"/>
                </a:lnTo>
                <a:lnTo>
                  <a:pt x="1296" y="104"/>
                </a:lnTo>
                <a:lnTo>
                  <a:pt x="1304" y="120"/>
                </a:lnTo>
                <a:lnTo>
                  <a:pt x="1312" y="136"/>
                </a:lnTo>
                <a:lnTo>
                  <a:pt x="1320" y="152"/>
                </a:lnTo>
                <a:lnTo>
                  <a:pt x="1336" y="144"/>
                </a:lnTo>
                <a:lnTo>
                  <a:pt x="1344" y="128"/>
                </a:lnTo>
                <a:lnTo>
                  <a:pt x="1352" y="144"/>
                </a:lnTo>
                <a:lnTo>
                  <a:pt x="1368" y="128"/>
                </a:lnTo>
                <a:lnTo>
                  <a:pt x="1384" y="120"/>
                </a:lnTo>
                <a:lnTo>
                  <a:pt x="1384" y="104"/>
                </a:lnTo>
                <a:lnTo>
                  <a:pt x="1400" y="80"/>
                </a:lnTo>
                <a:lnTo>
                  <a:pt x="1416" y="80"/>
                </a:lnTo>
                <a:lnTo>
                  <a:pt x="1432" y="72"/>
                </a:lnTo>
                <a:lnTo>
                  <a:pt x="1440" y="96"/>
                </a:lnTo>
                <a:lnTo>
                  <a:pt x="1456" y="88"/>
                </a:lnTo>
                <a:lnTo>
                  <a:pt x="1464" y="72"/>
                </a:lnTo>
                <a:lnTo>
                  <a:pt x="1480" y="48"/>
                </a:lnTo>
                <a:lnTo>
                  <a:pt x="1488" y="32"/>
                </a:lnTo>
                <a:lnTo>
                  <a:pt x="1496" y="48"/>
                </a:lnTo>
                <a:lnTo>
                  <a:pt x="1504" y="64"/>
                </a:lnTo>
                <a:lnTo>
                  <a:pt x="1512" y="48"/>
                </a:lnTo>
                <a:lnTo>
                  <a:pt x="1512" y="64"/>
                </a:lnTo>
                <a:lnTo>
                  <a:pt x="1520" y="88"/>
                </a:lnTo>
                <a:lnTo>
                  <a:pt x="1520" y="112"/>
                </a:lnTo>
                <a:lnTo>
                  <a:pt x="1536" y="104"/>
                </a:lnTo>
                <a:lnTo>
                  <a:pt x="1544" y="88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2185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62700" y="5241925"/>
          <a:ext cx="152400" cy="165100"/>
        </p:xfrm>
        <a:graphic>
          <a:graphicData uri="http://schemas.openxmlformats.org/presentationml/2006/ole">
            <p:oleObj spid="_x0000_s121856" name="Equation" r:id="rId3" imgW="164880" imgH="177480" progId="Equation.2">
              <p:embed/>
            </p:oleObj>
          </a:graphicData>
        </a:graphic>
      </p:graphicFrame>
      <p:graphicFrame>
        <p:nvGraphicFramePr>
          <p:cNvPr id="121857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27800" y="4606925"/>
          <a:ext cx="127000" cy="139700"/>
        </p:xfrm>
        <a:graphic>
          <a:graphicData uri="http://schemas.openxmlformats.org/presentationml/2006/ole">
            <p:oleObj spid="_x0000_s121857" name="Equation" r:id="rId4" imgW="139680" imgH="152280" progId="Equation.2">
              <p:embed/>
            </p:oleObj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632075" y="6038850"/>
            <a:ext cx="116046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/>
              <a:t>mean</a:t>
            </a:r>
          </a:p>
          <a:p>
            <a:pPr algn="ctr"/>
            <a:r>
              <a:rPr lang="en-US" sz="2400"/>
              <a:t>velocity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12738" y="6038850"/>
            <a:ext cx="18383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/>
              <a:t>instantaneous</a:t>
            </a:r>
          </a:p>
          <a:p>
            <a:pPr algn="ctr"/>
            <a:r>
              <a:rPr lang="en-US" sz="2400"/>
              <a:t>velocity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1257300" y="5665788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3162300" y="5703888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446588" y="6038850"/>
            <a:ext cx="14986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/>
              <a:t>velocity</a:t>
            </a:r>
          </a:p>
          <a:p>
            <a:pPr algn="ctr"/>
            <a:r>
              <a:rPr lang="en-US" sz="2400"/>
              <a:t>fluctuation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5130800" y="5741988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18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814388" y="4611688"/>
          <a:ext cx="5083175" cy="963612"/>
        </p:xfrm>
        <a:graphic>
          <a:graphicData uri="http://schemas.openxmlformats.org/presentationml/2006/ole">
            <p:oleObj spid="_x0000_s121858" name="Equation" r:id="rId5" imgW="1485720" imgH="291960" progId="Equation.3">
              <p:embed/>
            </p:oleObj>
          </a:graphicData>
        </a:graphic>
      </p:graphicFrame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778375" y="1993900"/>
            <a:ext cx="928688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folHlink"/>
                </a:solidFill>
              </a:rPr>
              <a:t>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Turbulence: Size of the Fluctuations or Eddies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Eddies must be smaller than the physical dimension of the flow</a:t>
            </a:r>
          </a:p>
          <a:p>
            <a:r>
              <a:rPr lang="en-US"/>
              <a:t>Generally the largest eddies are of similar size to the smallest dimension of the flow</a:t>
            </a:r>
          </a:p>
          <a:p>
            <a:r>
              <a:rPr lang="en-US"/>
              <a:t>Examples of turbulence length scales</a:t>
            </a:r>
          </a:p>
          <a:p>
            <a:pPr lvl="1"/>
            <a:r>
              <a:rPr lang="en-US"/>
              <a:t>rivers: _________</a:t>
            </a:r>
          </a:p>
          <a:p>
            <a:pPr lvl="1"/>
            <a:r>
              <a:rPr lang="en-US"/>
              <a:t>pipes: __________</a:t>
            </a:r>
          </a:p>
          <a:p>
            <a:r>
              <a:rPr lang="en-US"/>
              <a:t>A spectrum of eddy sizes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597150" y="4708525"/>
            <a:ext cx="9731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depth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540000" y="5208588"/>
            <a:ext cx="14255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diameter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 autoUpdateAnimBg="0"/>
      <p:bldP spid="2867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Turbulence: Flow Instability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32325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In turbulent flow (high Reynolds number) the force leading to stability (viscosity) is small relative to the force leading to instability (inertia). </a:t>
            </a:r>
          </a:p>
          <a:p>
            <a:r>
              <a:rPr lang="en-US" sz="2400"/>
              <a:t>Any disturbance in the flow results in large scale motions superimposed on the mean flow. </a:t>
            </a:r>
          </a:p>
          <a:p>
            <a:r>
              <a:rPr lang="en-US" sz="2400"/>
              <a:t>Some of the kinetic energy of the flow is transferred to these large scale motions (eddies). (__________)</a:t>
            </a:r>
          </a:p>
          <a:p>
            <a:r>
              <a:rPr lang="en-US" sz="2400"/>
              <a:t>Large scale instabilities gradually lose kinetic energy to smaller scale motions.</a:t>
            </a:r>
          </a:p>
          <a:p>
            <a:r>
              <a:rPr lang="en-US" sz="2400"/>
              <a:t>The kinetic energy of the smallest eddies is dissipated by _________ resistance and turned into ______.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499100" y="4267200"/>
            <a:ext cx="16144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head loss!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89038" y="5878513"/>
            <a:ext cx="12493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viscous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759450" y="5891213"/>
            <a:ext cx="7747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heat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autoUpdateAnimBg="0"/>
      <p:bldP spid="29701" grpId="0" build="p" autoUpdateAnimBg="0"/>
      <p:bldP spid="2970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Turbulent Diffusion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814513"/>
            <a:ext cx="7848600" cy="1738312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Mechanism of turbulent diffusion is different than the mechanism of molecular diffusion, but the effect is similar.</a:t>
            </a:r>
          </a:p>
          <a:p>
            <a:pPr>
              <a:lnSpc>
                <a:spcPct val="90000"/>
              </a:lnSpc>
            </a:pPr>
            <a:r>
              <a:rPr lang="en-US" sz="2800"/>
              <a:t>Scale of the motion generating turbulent diffusion is much larger than for molecular diffusion!</a:t>
            </a:r>
          </a:p>
        </p:txBody>
      </p:sp>
      <p:graphicFrame>
        <p:nvGraphicFramePr>
          <p:cNvPr id="122880" name="Object 10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54413" y="4560888"/>
          <a:ext cx="1616075" cy="822325"/>
        </p:xfrm>
        <a:graphic>
          <a:graphicData uri="http://schemas.openxmlformats.org/presentationml/2006/ole">
            <p:oleObj spid="_x0000_s122880" name="Equation" r:id="rId3" imgW="1600200" imgH="825480" progId="Equation.3">
              <p:embed/>
            </p:oleObj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81075" y="5503863"/>
            <a:ext cx="166370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Turbulent diffusion coefficient 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770563" y="4675188"/>
            <a:ext cx="28924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C = time averaged concentration (no fluctuations)</a:t>
            </a:r>
          </a:p>
        </p:txBody>
      </p:sp>
      <p:graphicFrame>
        <p:nvGraphicFramePr>
          <p:cNvPr id="122881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36875" y="6280150"/>
          <a:ext cx="2890838" cy="363538"/>
        </p:xfrm>
        <a:graphic>
          <a:graphicData uri="http://schemas.openxmlformats.org/presentationml/2006/ole">
            <p:oleObj spid="_x0000_s122881" name="Equation" r:id="rId4" imgW="2908080" imgH="380880" progId="Equation.3">
              <p:embed/>
            </p:oleObj>
          </a:graphicData>
        </a:graphic>
      </p:graphicFrame>
      <p:grpSp>
        <p:nvGrpSpPr>
          <p:cNvPr id="30730" name="Group 10"/>
          <p:cNvGrpSpPr>
            <a:grpSpLocks/>
          </p:cNvGrpSpPr>
          <p:nvPr/>
        </p:nvGrpSpPr>
        <p:grpSpPr bwMode="auto">
          <a:xfrm>
            <a:off x="2698750" y="5540375"/>
            <a:ext cx="1654175" cy="663575"/>
            <a:chOff x="1700" y="2730"/>
            <a:chExt cx="1042" cy="418"/>
          </a:xfrm>
        </p:grpSpPr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 flipV="1">
              <a:off x="2742" y="2730"/>
              <a:ext cx="0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V="1">
              <a:off x="1700" y="2924"/>
              <a:ext cx="104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543300" y="2952750"/>
            <a:ext cx="438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641725" y="2524125"/>
            <a:ext cx="39465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If plume size &gt;&gt; eddy size</a:t>
            </a:r>
          </a:p>
        </p:txBody>
      </p:sp>
      <p:sp>
        <p:nvSpPr>
          <p:cNvPr id="30733" name="AutoShape 13">
            <a:hlinkClick r:id="rId5" action="ppaction://hlinkfile" highlightClick="1"/>
          </p:cNvPr>
          <p:cNvSpPr>
            <a:spLocks noChangeArrowheads="1"/>
          </p:cNvSpPr>
          <p:nvPr/>
        </p:nvSpPr>
        <p:spPr bwMode="auto">
          <a:xfrm>
            <a:off x="8191500" y="2552700"/>
            <a:ext cx="685800" cy="381000"/>
          </a:xfrm>
          <a:prstGeom prst="actionButtonMovie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/>
      <p:bldP spid="30732" grpId="0" build="p" autoUpdateAnimBg="0"/>
      <p:bldP spid="307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Turbulent Diffusion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07325" cy="104775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Example: grid generated turbulence. Vortex shedding from grid will generate turbulence in the cup.</a:t>
            </a:r>
          </a:p>
        </p:txBody>
      </p:sp>
      <p:graphicFrame>
        <p:nvGraphicFramePr>
          <p:cNvPr id="31768" name="Object 1048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400" y="3751263"/>
          <a:ext cx="1338263" cy="363537"/>
        </p:xfrm>
        <a:graphic>
          <a:graphicData uri="http://schemas.openxmlformats.org/presentationml/2006/ole">
            <p:oleObj spid="_x0000_s31768" name="Equation" r:id="rId3" imgW="1358640" imgH="380880" progId="Equation.3">
              <p:embed/>
            </p:oleObj>
          </a:graphicData>
        </a:graphic>
      </p:graphicFrame>
      <p:sp>
        <p:nvSpPr>
          <p:cNvPr id="31769" name="Rectangle 1049"/>
          <p:cNvSpPr>
            <a:spLocks noChangeArrowheads="1"/>
          </p:cNvSpPr>
          <p:nvPr/>
        </p:nvSpPr>
        <p:spPr bwMode="auto">
          <a:xfrm>
            <a:off x="3422650" y="3163888"/>
            <a:ext cx="521493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Sugar will spread much faster. How fast?</a:t>
            </a:r>
          </a:p>
          <a:p>
            <a:r>
              <a:rPr lang="en-US" sz="2400"/>
              <a:t>Recall molecular diffusion - (3 weeks)!</a:t>
            </a:r>
          </a:p>
        </p:txBody>
      </p:sp>
      <p:sp>
        <p:nvSpPr>
          <p:cNvPr id="31805" name="Oval 1085" descr="Light upward diagonal"/>
          <p:cNvSpPr>
            <a:spLocks noChangeArrowheads="1"/>
          </p:cNvSpPr>
          <p:nvPr/>
        </p:nvSpPr>
        <p:spPr bwMode="auto">
          <a:xfrm>
            <a:off x="3487738" y="5402263"/>
            <a:ext cx="842962" cy="871537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6" name="Oval 1086"/>
          <p:cNvSpPr>
            <a:spLocks noChangeArrowheads="1"/>
          </p:cNvSpPr>
          <p:nvPr/>
        </p:nvSpPr>
        <p:spPr bwMode="auto">
          <a:xfrm>
            <a:off x="3543300" y="5497513"/>
            <a:ext cx="677863" cy="6778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6" name="Rectangle 1096"/>
          <p:cNvSpPr>
            <a:spLocks noChangeArrowheads="1"/>
          </p:cNvSpPr>
          <p:nvPr/>
        </p:nvSpPr>
        <p:spPr bwMode="auto">
          <a:xfrm>
            <a:off x="2493963" y="5140325"/>
            <a:ext cx="1257300" cy="12430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7" name="Rectangle 1087"/>
          <p:cNvSpPr>
            <a:spLocks noChangeArrowheads="1"/>
          </p:cNvSpPr>
          <p:nvPr/>
        </p:nvSpPr>
        <p:spPr bwMode="auto">
          <a:xfrm>
            <a:off x="5019675" y="5891213"/>
            <a:ext cx="2752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dissolved sugar layer</a:t>
            </a:r>
          </a:p>
        </p:txBody>
      </p:sp>
      <p:sp>
        <p:nvSpPr>
          <p:cNvPr id="31808" name="Line 1088"/>
          <p:cNvSpPr>
            <a:spLocks noChangeShapeType="1"/>
          </p:cNvSpPr>
          <p:nvPr/>
        </p:nvSpPr>
        <p:spPr bwMode="auto">
          <a:xfrm flipH="1">
            <a:off x="3613150" y="6148388"/>
            <a:ext cx="1338263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9" name="Line 1089"/>
          <p:cNvSpPr>
            <a:spLocks noChangeShapeType="1"/>
          </p:cNvSpPr>
          <p:nvPr/>
        </p:nvSpPr>
        <p:spPr bwMode="auto">
          <a:xfrm flipH="1">
            <a:off x="1873250" y="5286375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Line 1090"/>
          <p:cNvSpPr>
            <a:spLocks noChangeShapeType="1"/>
          </p:cNvSpPr>
          <p:nvPr/>
        </p:nvSpPr>
        <p:spPr bwMode="auto">
          <a:xfrm flipH="1">
            <a:off x="1873250" y="6432550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1" name="Line 1091"/>
          <p:cNvSpPr>
            <a:spLocks noChangeShapeType="1"/>
          </p:cNvSpPr>
          <p:nvPr/>
        </p:nvSpPr>
        <p:spPr bwMode="auto">
          <a:xfrm>
            <a:off x="2087563" y="5292725"/>
            <a:ext cx="0" cy="1131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2" name="Rectangle 1092"/>
          <p:cNvSpPr>
            <a:spLocks noChangeArrowheads="1"/>
          </p:cNvSpPr>
          <p:nvPr/>
        </p:nvSpPr>
        <p:spPr bwMode="auto">
          <a:xfrm>
            <a:off x="1328738" y="5622925"/>
            <a:ext cx="946150" cy="466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10 cm</a:t>
            </a:r>
          </a:p>
        </p:txBody>
      </p:sp>
      <p:sp>
        <p:nvSpPr>
          <p:cNvPr id="31814" name="Oval 1094" descr="Small grid"/>
          <p:cNvSpPr>
            <a:spLocks noChangeArrowheads="1"/>
          </p:cNvSpPr>
          <p:nvPr/>
        </p:nvSpPr>
        <p:spPr bwMode="auto">
          <a:xfrm>
            <a:off x="2478088" y="4286250"/>
            <a:ext cx="1228725" cy="484188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5" name="Rectangle 1095"/>
          <p:cNvSpPr>
            <a:spLocks noChangeArrowheads="1"/>
          </p:cNvSpPr>
          <p:nvPr/>
        </p:nvSpPr>
        <p:spPr bwMode="auto">
          <a:xfrm>
            <a:off x="3074988" y="3705225"/>
            <a:ext cx="69850" cy="787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7" name="Rectangle 1097"/>
          <p:cNvSpPr>
            <a:spLocks noChangeArrowheads="1"/>
          </p:cNvSpPr>
          <p:nvPr/>
        </p:nvSpPr>
        <p:spPr bwMode="auto">
          <a:xfrm>
            <a:off x="2487613" y="6292850"/>
            <a:ext cx="1270000" cy="16668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8" name="Freeform 1098" descr="Light upward diagonal"/>
          <p:cNvSpPr>
            <a:spLocks/>
          </p:cNvSpPr>
          <p:nvPr/>
        </p:nvSpPr>
        <p:spPr bwMode="auto">
          <a:xfrm>
            <a:off x="2390775" y="5133975"/>
            <a:ext cx="1465263" cy="14239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0" y="896"/>
              </a:cxn>
              <a:cxn ang="0">
                <a:pos x="922" y="896"/>
              </a:cxn>
              <a:cxn ang="0">
                <a:pos x="922" y="0"/>
              </a:cxn>
              <a:cxn ang="0">
                <a:pos x="861" y="0"/>
              </a:cxn>
              <a:cxn ang="0">
                <a:pos x="861" y="826"/>
              </a:cxn>
              <a:cxn ang="0">
                <a:pos x="61" y="826"/>
              </a:cxn>
              <a:cxn ang="0">
                <a:pos x="61" y="9"/>
              </a:cxn>
              <a:cxn ang="0">
                <a:pos x="0" y="9"/>
              </a:cxn>
            </a:cxnLst>
            <a:rect l="0" t="0" r="r" b="b"/>
            <a:pathLst>
              <a:path w="923" h="897">
                <a:moveTo>
                  <a:pt x="0" y="9"/>
                </a:moveTo>
                <a:lnTo>
                  <a:pt x="0" y="896"/>
                </a:lnTo>
                <a:lnTo>
                  <a:pt x="922" y="896"/>
                </a:lnTo>
                <a:lnTo>
                  <a:pt x="922" y="0"/>
                </a:lnTo>
                <a:lnTo>
                  <a:pt x="861" y="0"/>
                </a:lnTo>
                <a:lnTo>
                  <a:pt x="861" y="826"/>
                </a:lnTo>
                <a:lnTo>
                  <a:pt x="61" y="826"/>
                </a:lnTo>
                <a:lnTo>
                  <a:pt x="61" y="9"/>
                </a:lnTo>
                <a:lnTo>
                  <a:pt x="0" y="9"/>
                </a:lnTo>
              </a:path>
            </a:pathLst>
          </a:custGeom>
          <a:pattFill prst="ltUp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20" name="AutoShape 1100"/>
          <p:cNvSpPr>
            <a:spLocks noChangeArrowheads="1"/>
          </p:cNvSpPr>
          <p:nvPr/>
        </p:nvSpPr>
        <p:spPr bwMode="auto">
          <a:xfrm rot="10800000" flipH="1">
            <a:off x="2992438" y="4940300"/>
            <a:ext cx="207962" cy="9842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3" name="Oval 1093" descr="Light upward diagonal"/>
          <p:cNvSpPr>
            <a:spLocks noChangeArrowheads="1"/>
          </p:cNvSpPr>
          <p:nvPr/>
        </p:nvSpPr>
        <p:spPr bwMode="auto">
          <a:xfrm>
            <a:off x="2397125" y="4813300"/>
            <a:ext cx="1450975" cy="700088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2" name="Rectangle 1102"/>
          <p:cNvSpPr>
            <a:spLocks noChangeArrowheads="1"/>
          </p:cNvSpPr>
          <p:nvPr/>
        </p:nvSpPr>
        <p:spPr bwMode="auto">
          <a:xfrm>
            <a:off x="4108450" y="4235450"/>
            <a:ext cx="739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Grid</a:t>
            </a:r>
          </a:p>
        </p:txBody>
      </p:sp>
      <p:sp>
        <p:nvSpPr>
          <p:cNvPr id="31819" name="Oval 1099"/>
          <p:cNvSpPr>
            <a:spLocks noChangeArrowheads="1"/>
          </p:cNvSpPr>
          <p:nvPr/>
        </p:nvSpPr>
        <p:spPr bwMode="auto">
          <a:xfrm>
            <a:off x="2508250" y="4892675"/>
            <a:ext cx="1219200" cy="5413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1" name="Oval 1101"/>
          <p:cNvSpPr>
            <a:spLocks noChangeArrowheads="1"/>
          </p:cNvSpPr>
          <p:nvPr/>
        </p:nvSpPr>
        <p:spPr bwMode="auto">
          <a:xfrm>
            <a:off x="2497138" y="5060950"/>
            <a:ext cx="1246187" cy="5413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Reynolds Analogy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In turbulent processes all properties are exchanged at the same rate</a:t>
            </a:r>
          </a:p>
          <a:p>
            <a:pPr lvl="1"/>
            <a:r>
              <a:rPr lang="en-US" sz="2400"/>
              <a:t>momentum</a:t>
            </a:r>
          </a:p>
          <a:p>
            <a:pPr lvl="1"/>
            <a:r>
              <a:rPr lang="en-US" sz="2400"/>
              <a:t>heat</a:t>
            </a:r>
          </a:p>
          <a:p>
            <a:pPr lvl="1"/>
            <a:r>
              <a:rPr lang="en-US" sz="2400"/>
              <a:t>mass</a:t>
            </a:r>
          </a:p>
          <a:p>
            <a:r>
              <a:rPr lang="en-US" sz="2800"/>
              <a:t>Diffusion is a function of path length and velocity</a:t>
            </a:r>
          </a:p>
          <a:p>
            <a:pPr lvl="1"/>
            <a:r>
              <a:rPr lang="en-US" sz="2400"/>
              <a:t>Molecular diffusion: ________ between molecules, _________ of molecules</a:t>
            </a:r>
          </a:p>
          <a:p>
            <a:pPr lvl="1"/>
            <a:r>
              <a:rPr lang="en-US" sz="2400"/>
              <a:t>Turbulent diffusion: _____ of eddies, velocity of fluid in eddy relative to mean flow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940050" y="3214688"/>
            <a:ext cx="1273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600"/>
              <a:t>Why?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059238" y="4672013"/>
            <a:ext cx="13462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distance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565275" y="5073650"/>
            <a:ext cx="13271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velocity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095750" y="5489575"/>
            <a:ext cx="7350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size</a:t>
            </a:r>
          </a:p>
        </p:txBody>
      </p:sp>
      <p:graphicFrame>
        <p:nvGraphicFramePr>
          <p:cNvPr id="123904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33988" y="5222875"/>
          <a:ext cx="938212" cy="266700"/>
        </p:xfrm>
        <a:graphic>
          <a:graphicData uri="http://schemas.openxmlformats.org/presentationml/2006/ole">
            <p:oleObj spid="_x0000_s123904" name="Equation" r:id="rId3" imgW="952200" imgH="279360" progId="Equation.3">
              <p:embed/>
            </p:oleObj>
          </a:graphicData>
        </a:graphic>
      </p:graphicFrame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213225" y="2911475"/>
            <a:ext cx="439102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All transported by fluid at rate &gt;&gt; molecular transfer</a:t>
            </a: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4381500" y="38735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5181600" y="554355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/>
      <p:bldP spid="32774" grpId="0" build="p" autoUpdateAnimBg="0"/>
      <p:bldP spid="32775" grpId="0" build="p" autoUpdateAnimBg="0"/>
      <p:bldP spid="3277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Magnitude of Turbulent Diffusion in a River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768475"/>
            <a:ext cx="7835900" cy="147002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for order of magnitude estimate we need to</a:t>
            </a:r>
          </a:p>
          <a:p>
            <a:pPr lvl="1">
              <a:lnSpc>
                <a:spcPct val="90000"/>
              </a:lnSpc>
            </a:pPr>
            <a:r>
              <a:rPr lang="en-US"/>
              <a:t>estimate velocity fluctuations - u’</a:t>
            </a:r>
          </a:p>
          <a:p>
            <a:pPr lvl="1">
              <a:lnSpc>
                <a:spcPct val="90000"/>
              </a:lnSpc>
            </a:pPr>
            <a:r>
              <a:rPr lang="en-US"/>
              <a:t>estimate size of eddies - __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941638" y="3808413"/>
            <a:ext cx="5741987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where u’ = standard deviation of the velocity (often called root mean square or rms velocity)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990600" y="3305175"/>
            <a:ext cx="7345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We could measure u’ directly or estimate it!</a:t>
            </a:r>
          </a:p>
        </p:txBody>
      </p:sp>
      <p:graphicFrame>
        <p:nvGraphicFramePr>
          <p:cNvPr id="348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60788" y="5529263"/>
          <a:ext cx="482600" cy="795337"/>
        </p:xfrm>
        <a:graphic>
          <a:graphicData uri="http://schemas.openxmlformats.org/presentationml/2006/ole">
            <p:oleObj spid="_x0000_s34822" name="Equation" r:id="rId3" imgW="545760" imgH="914400" progId="Equation.3">
              <p:embed/>
            </p:oleObj>
          </a:graphicData>
        </a:graphic>
      </p:graphicFrame>
      <p:graphicFrame>
        <p:nvGraphicFramePr>
          <p:cNvPr id="3482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3088" y="3944938"/>
          <a:ext cx="1631950" cy="365125"/>
        </p:xfrm>
        <a:graphic>
          <a:graphicData uri="http://schemas.openxmlformats.org/presentationml/2006/ole">
            <p:oleObj spid="_x0000_s34823" name="Equation" r:id="rId4" imgW="1650960" imgH="380880" progId="Equation.DSMT4">
              <p:embed/>
            </p:oleObj>
          </a:graphicData>
        </a:graphic>
      </p:graphicFrame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4394200" y="5886450"/>
            <a:ext cx="5397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6858000" y="5886450"/>
            <a:ext cx="5397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6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3875" y="4400550"/>
          <a:ext cx="2128838" cy="1289050"/>
        </p:xfrm>
        <a:graphic>
          <a:graphicData uri="http://schemas.openxmlformats.org/presentationml/2006/ole">
            <p:oleObj spid="_x0000_s34826" name="Equation" r:id="rId5" imgW="2120760" imgH="1295280" progId="Equation.3">
              <p:embed/>
            </p:oleObj>
          </a:graphicData>
        </a:graphic>
      </p:graphicFrame>
      <p:graphicFrame>
        <p:nvGraphicFramePr>
          <p:cNvPr id="3482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57788" y="5657850"/>
          <a:ext cx="1622425" cy="455613"/>
        </p:xfrm>
        <a:graphic>
          <a:graphicData uri="http://schemas.openxmlformats.org/presentationml/2006/ole">
            <p:oleObj spid="_x0000_s34828" name="Equation" r:id="rId6" imgW="1320480" imgH="380880" progId="Equation.DSMT4">
              <p:embed/>
            </p:oleObj>
          </a:graphicData>
        </a:graphic>
      </p:graphicFrame>
      <p:graphicFrame>
        <p:nvGraphicFramePr>
          <p:cNvPr id="34829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6350" y="5678488"/>
          <a:ext cx="1290638" cy="427037"/>
        </p:xfrm>
        <a:graphic>
          <a:graphicData uri="http://schemas.openxmlformats.org/presentationml/2006/ole">
            <p:oleObj spid="_x0000_s34829" name="Equation" r:id="rId7" imgW="1307880" imgH="444240" progId="Equation.DSMT4">
              <p:embed/>
            </p:oleObj>
          </a:graphicData>
        </a:graphic>
      </p:graphicFrame>
      <p:graphicFrame>
        <p:nvGraphicFramePr>
          <p:cNvPr id="34830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8663" y="6281738"/>
          <a:ext cx="1965325" cy="466725"/>
        </p:xfrm>
        <a:graphic>
          <a:graphicData uri="http://schemas.openxmlformats.org/presentationml/2006/ole">
            <p:oleObj spid="_x0000_s34830" name="Equation" r:id="rId8" imgW="1981080" imgH="482400" progId="Equation.DSMT4">
              <p:embed/>
            </p:oleObj>
          </a:graphicData>
        </a:graphic>
      </p:graphicFrame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883150" y="2744788"/>
            <a:ext cx="6604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>
                <a:solidFill>
                  <a:schemeClr val="folHlink"/>
                </a:solidFill>
              </a:rPr>
              <a:t>l</a:t>
            </a:r>
            <a:r>
              <a:rPr lang="en-US">
                <a:solidFill>
                  <a:schemeClr val="folHlink"/>
                </a:solidFill>
              </a:rPr>
              <a:t>=d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4459288" y="4943475"/>
            <a:ext cx="20875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Bottom shear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4510088" y="5397500"/>
            <a:ext cx="1941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390525" y="5656263"/>
            <a:ext cx="32813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u’ </a:t>
            </a:r>
            <a:r>
              <a:rPr lang="en-US" sz="2400">
                <a:latin typeface="Symbol" pitchFamily="18" charset="2"/>
                <a:sym typeface="Symbol" pitchFamily="18" charset="2"/>
              </a:rPr>
              <a:t></a:t>
            </a:r>
            <a:r>
              <a:rPr lang="en-US" sz="2400">
                <a:latin typeface="Symbol" pitchFamily="18" charset="2"/>
              </a:rPr>
              <a:t> </a:t>
            </a:r>
            <a:r>
              <a:rPr lang="en-US" sz="2400"/>
              <a:t>u</a:t>
            </a:r>
            <a:r>
              <a:rPr lang="en-US" sz="2400" baseline="-25000"/>
              <a:t>*</a:t>
            </a:r>
            <a:r>
              <a:rPr lang="en-US" sz="2400"/>
              <a:t> = shear velocity =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>
            <a:off x="4237038" y="5507038"/>
            <a:ext cx="366712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945063" y="6180138"/>
            <a:ext cx="21653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Force balance</a:t>
            </a: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4981575" y="6605588"/>
            <a:ext cx="2125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5661025" y="2708275"/>
            <a:ext cx="23574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(depth of river)</a:t>
            </a: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5753100" y="3175000"/>
            <a:ext cx="223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2" name="Rectangle 26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067300" y="5638800"/>
            <a:ext cx="1752600" cy="50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 build="p" autoUpdateAnimBg="0"/>
      <p:bldP spid="34833" grpId="0" build="p" autoUpdateAnimBg="0"/>
      <p:bldP spid="34838" grpId="0" build="p" autoUpdateAnimBg="0"/>
      <p:bldP spid="3484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28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989013" y="4689475"/>
          <a:ext cx="1692275" cy="723900"/>
        </p:xfrm>
        <a:graphic>
          <a:graphicData uri="http://schemas.openxmlformats.org/presentationml/2006/ole">
            <p:oleObj spid="_x0000_s124928" name="Equation" r:id="rId3" imgW="1688760" imgH="723600" progId="Equation.DSMT4">
              <p:embed/>
            </p:oleObj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983163" y="4586288"/>
            <a:ext cx="2990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Manning Eq. (SI) units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908550" y="5000625"/>
            <a:ext cx="3152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assume n of 0.03</a:t>
            </a:r>
          </a:p>
          <a:p>
            <a:r>
              <a:rPr lang="en-US" sz="2400"/>
              <a:t>wide channel so R</a:t>
            </a:r>
            <a:r>
              <a:rPr lang="en-US" sz="2400" baseline="-25000"/>
              <a:t>h</a:t>
            </a:r>
            <a:r>
              <a:rPr lang="en-US" sz="2400"/>
              <a:t> = __</a:t>
            </a:r>
          </a:p>
        </p:txBody>
      </p:sp>
      <p:graphicFrame>
        <p:nvGraphicFramePr>
          <p:cNvPr id="124929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4313" y="5907088"/>
          <a:ext cx="4260850" cy="587375"/>
        </p:xfrm>
        <a:graphic>
          <a:graphicData uri="http://schemas.openxmlformats.org/presentationml/2006/ole">
            <p:oleObj spid="_x0000_s124929" name="Equation" r:id="rId4" imgW="4711680" imgH="723600" progId="Equation.DSMT4">
              <p:embed/>
            </p:oleObj>
          </a:graphicData>
        </a:graphic>
      </p:graphicFrame>
      <p:graphicFrame>
        <p:nvGraphicFramePr>
          <p:cNvPr id="12493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4388" y="3625850"/>
          <a:ext cx="5183187" cy="547688"/>
        </p:xfrm>
        <a:graphic>
          <a:graphicData uri="http://schemas.openxmlformats.org/presentationml/2006/ole">
            <p:oleObj spid="_x0000_s124930" name="Equation" r:id="rId5" imgW="5181480" imgH="545760" progId="Equation.DSMT4">
              <p:embed/>
            </p:oleObj>
          </a:graphicData>
        </a:graphic>
      </p:graphicFrame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4808538" y="5868988"/>
            <a:ext cx="38242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Velocity fluctuations in rivers</a:t>
            </a:r>
          </a:p>
          <a:p>
            <a:r>
              <a:rPr lang="en-US" sz="2400"/>
              <a:t>are typically ­ _____</a:t>
            </a:r>
          </a:p>
        </p:txBody>
      </p:sp>
      <p:graphicFrame>
        <p:nvGraphicFramePr>
          <p:cNvPr id="12493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52500" y="3683000"/>
          <a:ext cx="1306513" cy="442913"/>
        </p:xfrm>
        <a:graphic>
          <a:graphicData uri="http://schemas.openxmlformats.org/presentationml/2006/ole">
            <p:oleObj spid="_x0000_s124931" name="Equation" r:id="rId6" imgW="1307880" imgH="444240" progId="Equation.DSMT4">
              <p:embed/>
            </p:oleObj>
          </a:graphicData>
        </a:graphic>
      </p:graphicFrame>
      <p:sp>
        <p:nvSpPr>
          <p:cNvPr id="35853" name="Rectangle 1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Magnitude of RMS Velocity (u’) in a River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765300"/>
            <a:ext cx="7772400" cy="1771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Example: moderately sloped river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Susquehanna at Binghamton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  = 10</a:t>
            </a:r>
            <a:r>
              <a:rPr lang="en-US" sz="2400" baseline="30000"/>
              <a:t>-4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d = 1 m = 100 cm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6561138" y="6149975"/>
            <a:ext cx="8858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0.1V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7626350" y="5330825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d</a:t>
            </a:r>
          </a:p>
        </p:txBody>
      </p:sp>
      <p:graphicFrame>
        <p:nvGraphicFramePr>
          <p:cNvPr id="12493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237538" y="4683125"/>
          <a:ext cx="260350" cy="758825"/>
        </p:xfrm>
        <a:graphic>
          <a:graphicData uri="http://schemas.openxmlformats.org/presentationml/2006/ole">
            <p:oleObj spid="_x0000_s124932" name="Equation" r:id="rId7" imgW="266400" imgH="787320" progId="Equation.3">
              <p:embed/>
            </p:oleObj>
          </a:graphicData>
        </a:graphic>
      </p:graphicFrame>
      <p:sp>
        <p:nvSpPr>
          <p:cNvPr id="35858" name="Line 18"/>
          <p:cNvSpPr>
            <a:spLocks noChangeShapeType="1"/>
          </p:cNvSpPr>
          <p:nvPr/>
        </p:nvSpPr>
        <p:spPr bwMode="auto">
          <a:xfrm flipV="1">
            <a:off x="7253288" y="5116513"/>
            <a:ext cx="879475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 build="p" autoUpdateAnimBg="0"/>
      <p:bldP spid="3585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Sources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800"/>
              <a:t>* </a:t>
            </a:r>
            <a:r>
              <a:rPr lang="en-US" sz="2800" i="1"/>
              <a:t>Mixing in Inland and Coastal Waters</a:t>
            </a:r>
            <a:r>
              <a:rPr lang="en-US" sz="2800"/>
              <a:t>. Hugo B. Fisher, E. John List, Robert C. Y. Koh, Jörg Imberger, and Norman H. Brooks. 1979. Academic Press, New York.</a:t>
            </a:r>
          </a:p>
          <a:p>
            <a:r>
              <a:rPr lang="en-US" sz="2800" i="1"/>
              <a:t>Fluid Mechanics</a:t>
            </a:r>
            <a:r>
              <a:rPr lang="en-US" sz="2800"/>
              <a:t>. Victor L. Streeter and E. Benjamin Wylie. 1985. Eighth edition, McGraw-Hill Book Company, New York.</a:t>
            </a:r>
          </a:p>
          <a:p>
            <a:r>
              <a:rPr lang="en-US" sz="2800" i="1"/>
              <a:t>A First Course in Turbulence</a:t>
            </a:r>
            <a:r>
              <a:rPr lang="en-US" sz="2800"/>
              <a:t>. H. Tennekes and J. L. Lumley. 1972. MIT Press, Cambridge.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Magnitude of Turbulent Diffusion in a River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09750"/>
            <a:ext cx="7870825" cy="3348038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Symbol" pitchFamily="18" charset="2"/>
              </a:rPr>
              <a:t></a:t>
            </a:r>
            <a:r>
              <a:rPr lang="en-US"/>
              <a:t> ­ 0.2 for straight channels</a:t>
            </a:r>
          </a:p>
          <a:p>
            <a:r>
              <a:rPr lang="en-US">
                <a:latin typeface="Symbol" pitchFamily="18" charset="2"/>
              </a:rPr>
              <a:t></a:t>
            </a:r>
            <a:r>
              <a:rPr lang="en-US"/>
              <a:t> ­ 0.5 ± 0.2 for natural rivers</a:t>
            </a:r>
          </a:p>
          <a:p>
            <a:r>
              <a:rPr lang="en-US"/>
              <a:t>Example: moderately sloped river </a:t>
            </a:r>
          </a:p>
          <a:p>
            <a:pPr lvl="1"/>
            <a:r>
              <a:rPr lang="en-US"/>
              <a:t>Susquehanna at Binghamton</a:t>
            </a:r>
          </a:p>
          <a:p>
            <a:pPr lvl="1"/>
            <a:r>
              <a:rPr lang="en-US"/>
              <a:t>S  = 10</a:t>
            </a:r>
            <a:r>
              <a:rPr lang="en-US" baseline="70000"/>
              <a:t>-4</a:t>
            </a:r>
            <a:endParaRPr lang="en-US"/>
          </a:p>
          <a:p>
            <a:pPr lvl="1"/>
            <a:r>
              <a:rPr lang="en-US"/>
              <a:t>d = 1 m = 100 cm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52538" y="5330825"/>
            <a:ext cx="661670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Recall D</a:t>
            </a:r>
            <a:r>
              <a:rPr lang="en-US" sz="2400" baseline="-25000"/>
              <a:t>m</a:t>
            </a:r>
            <a:r>
              <a:rPr lang="en-US" sz="2400"/>
              <a:t> is approximately 10</a:t>
            </a:r>
            <a:r>
              <a:rPr lang="en-US" sz="2000" baseline="70000"/>
              <a:t>-5</a:t>
            </a:r>
            <a:r>
              <a:rPr lang="en-US" sz="2400"/>
              <a:t> cm</a:t>
            </a:r>
            <a:r>
              <a:rPr lang="en-US" sz="2000" baseline="70000"/>
              <a:t>2</a:t>
            </a:r>
            <a:r>
              <a:rPr lang="en-US" sz="2400"/>
              <a:t>/s</a:t>
            </a:r>
          </a:p>
          <a:p>
            <a:r>
              <a:rPr lang="en-US" sz="2400"/>
              <a:t>D</a:t>
            </a:r>
            <a:r>
              <a:rPr lang="en-US" sz="2400" baseline="-25000"/>
              <a:t>t</a:t>
            </a:r>
            <a:r>
              <a:rPr lang="en-US" sz="2400"/>
              <a:t> is 7 orders of magnitude larger than D</a:t>
            </a:r>
            <a:r>
              <a:rPr lang="en-US" sz="2400" baseline="-25000"/>
              <a:t>m</a:t>
            </a:r>
            <a:r>
              <a:rPr lang="en-US" sz="2400"/>
              <a:t>!</a:t>
            </a:r>
          </a:p>
          <a:p>
            <a:r>
              <a:rPr lang="en-US" sz="2400"/>
              <a:t>Remember D</a:t>
            </a:r>
            <a:r>
              <a:rPr lang="en-US" sz="2400" baseline="-25000"/>
              <a:t>t</a:t>
            </a:r>
            <a:r>
              <a:rPr lang="en-US" sz="2400"/>
              <a:t> is property of fluid _____.</a:t>
            </a:r>
          </a:p>
        </p:txBody>
      </p:sp>
      <p:graphicFrame>
        <p:nvGraphicFramePr>
          <p:cNvPr id="3686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84513" y="4024313"/>
          <a:ext cx="5838825" cy="819150"/>
        </p:xfrm>
        <a:graphic>
          <a:graphicData uri="http://schemas.openxmlformats.org/presentationml/2006/ole">
            <p:oleObj spid="_x0000_s36869" name="Equation" r:id="rId3" imgW="5854680" imgH="838080" progId="Equation.3">
              <p:embed/>
            </p:oleObj>
          </a:graphicData>
        </a:graphic>
      </p:graphicFrame>
      <p:graphicFrame>
        <p:nvGraphicFramePr>
          <p:cNvPr id="3687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30913" y="1833563"/>
          <a:ext cx="2320925" cy="628650"/>
        </p:xfrm>
        <a:graphic>
          <a:graphicData uri="http://schemas.openxmlformats.org/presentationml/2006/ole">
            <p:oleObj spid="_x0000_s36870" name="Equation" r:id="rId4" imgW="1739880" imgH="482400" progId="Equation.DSMT4">
              <p:embed/>
            </p:oleObj>
          </a:graphicData>
        </a:graphic>
      </p:graphicFrame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481638" y="6003925"/>
            <a:ext cx="8366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Water as transportation medium</a:t>
            </a:r>
          </a:p>
          <a:p>
            <a:pPr>
              <a:lnSpc>
                <a:spcPct val="90000"/>
              </a:lnSpc>
            </a:pPr>
            <a:r>
              <a:rPr lang="en-US" sz="2800"/>
              <a:t>Similarity of transport processes</a:t>
            </a:r>
          </a:p>
          <a:p>
            <a:pPr>
              <a:lnSpc>
                <a:spcPct val="90000"/>
              </a:lnSpc>
            </a:pPr>
            <a:r>
              <a:rPr lang="en-US" sz="2800"/>
              <a:t>Fundamental equation describing diffusion</a:t>
            </a:r>
          </a:p>
          <a:p>
            <a:pPr>
              <a:lnSpc>
                <a:spcPct val="90000"/>
              </a:lnSpc>
            </a:pPr>
            <a:r>
              <a:rPr lang="en-US" sz="2800"/>
              <a:t>Mechanisms of mixing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molecular diffusion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turbulent diffusion</a:t>
            </a:r>
          </a:p>
          <a:p>
            <a:pPr>
              <a:lnSpc>
                <a:spcPct val="90000"/>
              </a:lnSpc>
            </a:pPr>
            <a:r>
              <a:rPr lang="en-US" sz="2800"/>
              <a:t>Reynolds analogy</a:t>
            </a:r>
          </a:p>
          <a:p>
            <a:pPr>
              <a:lnSpc>
                <a:spcPct val="90000"/>
              </a:lnSpc>
            </a:pPr>
            <a:r>
              <a:rPr lang="en-US" sz="2800"/>
              <a:t>Estimates of the magnitude of turbulent diffusion in rivers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reeform 2"/>
          <p:cNvSpPr>
            <a:spLocks/>
          </p:cNvSpPr>
          <p:nvPr/>
        </p:nvSpPr>
        <p:spPr bwMode="auto">
          <a:xfrm>
            <a:off x="2089150" y="1908175"/>
            <a:ext cx="6143625" cy="1535113"/>
          </a:xfrm>
          <a:custGeom>
            <a:avLst/>
            <a:gdLst/>
            <a:ahLst/>
            <a:cxnLst>
              <a:cxn ang="0">
                <a:pos x="0" y="479"/>
              </a:cxn>
              <a:cxn ang="0">
                <a:pos x="3860" y="0"/>
              </a:cxn>
              <a:cxn ang="0">
                <a:pos x="3869" y="966"/>
              </a:cxn>
              <a:cxn ang="0">
                <a:pos x="0" y="479"/>
              </a:cxn>
            </a:cxnLst>
            <a:rect l="0" t="0" r="r" b="b"/>
            <a:pathLst>
              <a:path w="3870" h="967">
                <a:moveTo>
                  <a:pt x="0" y="479"/>
                </a:moveTo>
                <a:lnTo>
                  <a:pt x="3860" y="0"/>
                </a:lnTo>
                <a:lnTo>
                  <a:pt x="3869" y="966"/>
                </a:lnTo>
                <a:lnTo>
                  <a:pt x="0" y="479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50" y="304800"/>
            <a:ext cx="8688388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Advection and Turbulent Diffusion: Passive Plume in River</a:t>
            </a:r>
          </a:p>
        </p:txBody>
      </p:sp>
      <p:graphicFrame>
        <p:nvGraphicFramePr>
          <p:cNvPr id="125952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0" y="3276600"/>
          <a:ext cx="1350963" cy="896938"/>
        </p:xfrm>
        <a:graphic>
          <a:graphicData uri="http://schemas.openxmlformats.org/presentationml/2006/ole">
            <p:oleObj spid="_x0000_s125952" name="Equation" r:id="rId3" imgW="1371600" imgH="914400" progId="Equation.3">
              <p:embed/>
            </p:oleObj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128963" y="203358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x</a:t>
            </a:r>
          </a:p>
        </p:txBody>
      </p:sp>
      <p:graphicFrame>
        <p:nvGraphicFramePr>
          <p:cNvPr id="125953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81450" y="3844925"/>
          <a:ext cx="1085850" cy="350838"/>
        </p:xfrm>
        <a:graphic>
          <a:graphicData uri="http://schemas.openxmlformats.org/presentationml/2006/ole">
            <p:oleObj spid="_x0000_s125953" name="Equation" r:id="rId4" imgW="1104840" imgH="368280" progId="Equation.3">
              <p:embed/>
            </p:oleObj>
          </a:graphicData>
        </a:graphic>
      </p:graphicFrame>
      <p:graphicFrame>
        <p:nvGraphicFramePr>
          <p:cNvPr id="125954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18375" y="3830638"/>
          <a:ext cx="1149350" cy="352425"/>
        </p:xfrm>
        <a:graphic>
          <a:graphicData uri="http://schemas.openxmlformats.org/presentationml/2006/ole">
            <p:oleObj spid="_x0000_s125954" name="Equation" r:id="rId5" imgW="1168200" imgH="368280" progId="Equation.3">
              <p:embed/>
            </p:oleObj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79413" y="2274888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/>
              <a:t>U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906463" y="18415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906463" y="21463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906463" y="24511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906463" y="27559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906463" y="30607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906463" y="33655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1295400" y="1912938"/>
            <a:ext cx="298450" cy="298450"/>
            <a:chOff x="816" y="1205"/>
            <a:chExt cx="188" cy="188"/>
          </a:xfrm>
        </p:grpSpPr>
        <p:sp>
          <p:nvSpPr>
            <p:cNvPr id="39951" name="Arc 15"/>
            <p:cNvSpPr>
              <a:spLocks/>
            </p:cNvSpPr>
            <p:nvPr/>
          </p:nvSpPr>
          <p:spPr bwMode="auto">
            <a:xfrm>
              <a:off x="912" y="1205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Arc 16"/>
            <p:cNvSpPr>
              <a:spLocks/>
            </p:cNvSpPr>
            <p:nvPr/>
          </p:nvSpPr>
          <p:spPr bwMode="auto">
            <a:xfrm rot="5400000">
              <a:off x="912" y="1301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Arc 17"/>
            <p:cNvSpPr>
              <a:spLocks/>
            </p:cNvSpPr>
            <p:nvPr/>
          </p:nvSpPr>
          <p:spPr bwMode="auto">
            <a:xfrm rot="16200000">
              <a:off x="816" y="1205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58" name="Group 22"/>
          <p:cNvGrpSpPr>
            <a:grpSpLocks/>
          </p:cNvGrpSpPr>
          <p:nvPr/>
        </p:nvGrpSpPr>
        <p:grpSpPr bwMode="auto">
          <a:xfrm>
            <a:off x="1295400" y="2370138"/>
            <a:ext cx="298450" cy="298450"/>
            <a:chOff x="816" y="1493"/>
            <a:chExt cx="188" cy="188"/>
          </a:xfrm>
        </p:grpSpPr>
        <p:sp>
          <p:nvSpPr>
            <p:cNvPr id="39955" name="Arc 19"/>
            <p:cNvSpPr>
              <a:spLocks/>
            </p:cNvSpPr>
            <p:nvPr/>
          </p:nvSpPr>
          <p:spPr bwMode="auto">
            <a:xfrm>
              <a:off x="912" y="1493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Arc 20"/>
            <p:cNvSpPr>
              <a:spLocks/>
            </p:cNvSpPr>
            <p:nvPr/>
          </p:nvSpPr>
          <p:spPr bwMode="auto">
            <a:xfrm rot="5400000">
              <a:off x="912" y="1589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Arc 21"/>
            <p:cNvSpPr>
              <a:spLocks/>
            </p:cNvSpPr>
            <p:nvPr/>
          </p:nvSpPr>
          <p:spPr bwMode="auto">
            <a:xfrm rot="16200000">
              <a:off x="816" y="1493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62" name="Group 26"/>
          <p:cNvGrpSpPr>
            <a:grpSpLocks/>
          </p:cNvGrpSpPr>
          <p:nvPr/>
        </p:nvGrpSpPr>
        <p:grpSpPr bwMode="auto">
          <a:xfrm>
            <a:off x="1295400" y="2827338"/>
            <a:ext cx="298450" cy="298450"/>
            <a:chOff x="816" y="1781"/>
            <a:chExt cx="188" cy="188"/>
          </a:xfrm>
        </p:grpSpPr>
        <p:sp>
          <p:nvSpPr>
            <p:cNvPr id="39959" name="Arc 23"/>
            <p:cNvSpPr>
              <a:spLocks/>
            </p:cNvSpPr>
            <p:nvPr/>
          </p:nvSpPr>
          <p:spPr bwMode="auto">
            <a:xfrm>
              <a:off x="912" y="1781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Arc 24"/>
            <p:cNvSpPr>
              <a:spLocks/>
            </p:cNvSpPr>
            <p:nvPr/>
          </p:nvSpPr>
          <p:spPr bwMode="auto">
            <a:xfrm rot="5400000">
              <a:off x="912" y="1877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Arc 25"/>
            <p:cNvSpPr>
              <a:spLocks/>
            </p:cNvSpPr>
            <p:nvPr/>
          </p:nvSpPr>
          <p:spPr bwMode="auto">
            <a:xfrm rot="16200000">
              <a:off x="816" y="1781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2122488" y="1682750"/>
            <a:ext cx="17462" cy="310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2139950" y="2667000"/>
            <a:ext cx="63881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2076450" y="2587625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Freeform 30"/>
          <p:cNvSpPr>
            <a:spLocks/>
          </p:cNvSpPr>
          <p:nvPr/>
        </p:nvSpPr>
        <p:spPr bwMode="auto">
          <a:xfrm>
            <a:off x="2159000" y="1919288"/>
            <a:ext cx="6135688" cy="750887"/>
          </a:xfrm>
          <a:custGeom>
            <a:avLst/>
            <a:gdLst/>
            <a:ahLst/>
            <a:cxnLst>
              <a:cxn ang="0">
                <a:pos x="0" y="472"/>
              </a:cxn>
              <a:cxn ang="0">
                <a:pos x="23" y="451"/>
              </a:cxn>
              <a:cxn ang="0">
                <a:pos x="46" y="427"/>
              </a:cxn>
              <a:cxn ang="0">
                <a:pos x="91" y="407"/>
              </a:cxn>
              <a:cxn ang="0">
                <a:pos x="114" y="389"/>
              </a:cxn>
              <a:cxn ang="0">
                <a:pos x="137" y="379"/>
              </a:cxn>
              <a:cxn ang="0">
                <a:pos x="183" y="369"/>
              </a:cxn>
              <a:cxn ang="0">
                <a:pos x="252" y="355"/>
              </a:cxn>
              <a:cxn ang="0">
                <a:pos x="366" y="327"/>
              </a:cxn>
              <a:cxn ang="0">
                <a:pos x="412" y="317"/>
              </a:cxn>
              <a:cxn ang="0">
                <a:pos x="480" y="307"/>
              </a:cxn>
              <a:cxn ang="0">
                <a:pos x="594" y="286"/>
              </a:cxn>
              <a:cxn ang="0">
                <a:pos x="663" y="276"/>
              </a:cxn>
              <a:cxn ang="0">
                <a:pos x="732" y="269"/>
              </a:cxn>
              <a:cxn ang="0">
                <a:pos x="846" y="252"/>
              </a:cxn>
              <a:cxn ang="0">
                <a:pos x="960" y="238"/>
              </a:cxn>
              <a:cxn ang="0">
                <a:pos x="1075" y="224"/>
              </a:cxn>
              <a:cxn ang="0">
                <a:pos x="1143" y="217"/>
              </a:cxn>
              <a:cxn ang="0">
                <a:pos x="1212" y="210"/>
              </a:cxn>
              <a:cxn ang="0">
                <a:pos x="1326" y="196"/>
              </a:cxn>
              <a:cxn ang="0">
                <a:pos x="1440" y="183"/>
              </a:cxn>
              <a:cxn ang="0">
                <a:pos x="1509" y="176"/>
              </a:cxn>
              <a:cxn ang="0">
                <a:pos x="1578" y="172"/>
              </a:cxn>
              <a:cxn ang="0">
                <a:pos x="1692" y="162"/>
              </a:cxn>
              <a:cxn ang="0">
                <a:pos x="1738" y="155"/>
              </a:cxn>
              <a:cxn ang="0">
                <a:pos x="1806" y="148"/>
              </a:cxn>
              <a:cxn ang="0">
                <a:pos x="1921" y="138"/>
              </a:cxn>
              <a:cxn ang="0">
                <a:pos x="1989" y="131"/>
              </a:cxn>
              <a:cxn ang="0">
                <a:pos x="2058" y="127"/>
              </a:cxn>
              <a:cxn ang="0">
                <a:pos x="2172" y="121"/>
              </a:cxn>
              <a:cxn ang="0">
                <a:pos x="2286" y="110"/>
              </a:cxn>
              <a:cxn ang="0">
                <a:pos x="2355" y="103"/>
              </a:cxn>
              <a:cxn ang="0">
                <a:pos x="2424" y="100"/>
              </a:cxn>
              <a:cxn ang="0">
                <a:pos x="2538" y="90"/>
              </a:cxn>
              <a:cxn ang="0">
                <a:pos x="2652" y="83"/>
              </a:cxn>
              <a:cxn ang="0">
                <a:pos x="2698" y="76"/>
              </a:cxn>
              <a:cxn ang="0">
                <a:pos x="2767" y="72"/>
              </a:cxn>
              <a:cxn ang="0">
                <a:pos x="2835" y="69"/>
              </a:cxn>
              <a:cxn ang="0">
                <a:pos x="2904" y="65"/>
              </a:cxn>
              <a:cxn ang="0">
                <a:pos x="2972" y="59"/>
              </a:cxn>
              <a:cxn ang="0">
                <a:pos x="3018" y="55"/>
              </a:cxn>
              <a:cxn ang="0">
                <a:pos x="3132" y="48"/>
              </a:cxn>
              <a:cxn ang="0">
                <a:pos x="3247" y="41"/>
              </a:cxn>
              <a:cxn ang="0">
                <a:pos x="3315" y="34"/>
              </a:cxn>
              <a:cxn ang="0">
                <a:pos x="3384" y="31"/>
              </a:cxn>
              <a:cxn ang="0">
                <a:pos x="3498" y="24"/>
              </a:cxn>
              <a:cxn ang="0">
                <a:pos x="3612" y="17"/>
              </a:cxn>
              <a:cxn ang="0">
                <a:pos x="3681" y="14"/>
              </a:cxn>
              <a:cxn ang="0">
                <a:pos x="3750" y="10"/>
              </a:cxn>
              <a:cxn ang="0">
                <a:pos x="3864" y="0"/>
              </a:cxn>
            </a:cxnLst>
            <a:rect l="0" t="0" r="r" b="b"/>
            <a:pathLst>
              <a:path w="3865" h="473">
                <a:moveTo>
                  <a:pt x="0" y="472"/>
                </a:moveTo>
                <a:lnTo>
                  <a:pt x="23" y="451"/>
                </a:lnTo>
                <a:lnTo>
                  <a:pt x="46" y="427"/>
                </a:lnTo>
                <a:lnTo>
                  <a:pt x="91" y="407"/>
                </a:lnTo>
                <a:lnTo>
                  <a:pt x="114" y="389"/>
                </a:lnTo>
                <a:lnTo>
                  <a:pt x="137" y="379"/>
                </a:lnTo>
                <a:lnTo>
                  <a:pt x="183" y="369"/>
                </a:lnTo>
                <a:lnTo>
                  <a:pt x="252" y="355"/>
                </a:lnTo>
                <a:lnTo>
                  <a:pt x="366" y="327"/>
                </a:lnTo>
                <a:lnTo>
                  <a:pt x="412" y="317"/>
                </a:lnTo>
                <a:lnTo>
                  <a:pt x="480" y="307"/>
                </a:lnTo>
                <a:lnTo>
                  <a:pt x="594" y="286"/>
                </a:lnTo>
                <a:lnTo>
                  <a:pt x="663" y="276"/>
                </a:lnTo>
                <a:lnTo>
                  <a:pt x="732" y="269"/>
                </a:lnTo>
                <a:lnTo>
                  <a:pt x="846" y="252"/>
                </a:lnTo>
                <a:lnTo>
                  <a:pt x="960" y="238"/>
                </a:lnTo>
                <a:lnTo>
                  <a:pt x="1075" y="224"/>
                </a:lnTo>
                <a:lnTo>
                  <a:pt x="1143" y="217"/>
                </a:lnTo>
                <a:lnTo>
                  <a:pt x="1212" y="210"/>
                </a:lnTo>
                <a:lnTo>
                  <a:pt x="1326" y="196"/>
                </a:lnTo>
                <a:lnTo>
                  <a:pt x="1440" y="183"/>
                </a:lnTo>
                <a:lnTo>
                  <a:pt x="1509" y="176"/>
                </a:lnTo>
                <a:lnTo>
                  <a:pt x="1578" y="172"/>
                </a:lnTo>
                <a:lnTo>
                  <a:pt x="1692" y="162"/>
                </a:lnTo>
                <a:lnTo>
                  <a:pt x="1738" y="155"/>
                </a:lnTo>
                <a:lnTo>
                  <a:pt x="1806" y="148"/>
                </a:lnTo>
                <a:lnTo>
                  <a:pt x="1921" y="138"/>
                </a:lnTo>
                <a:lnTo>
                  <a:pt x="1989" y="131"/>
                </a:lnTo>
                <a:lnTo>
                  <a:pt x="2058" y="127"/>
                </a:lnTo>
                <a:lnTo>
                  <a:pt x="2172" y="121"/>
                </a:lnTo>
                <a:lnTo>
                  <a:pt x="2286" y="110"/>
                </a:lnTo>
                <a:lnTo>
                  <a:pt x="2355" y="103"/>
                </a:lnTo>
                <a:lnTo>
                  <a:pt x="2424" y="100"/>
                </a:lnTo>
                <a:lnTo>
                  <a:pt x="2538" y="90"/>
                </a:lnTo>
                <a:lnTo>
                  <a:pt x="2652" y="83"/>
                </a:lnTo>
                <a:lnTo>
                  <a:pt x="2698" y="76"/>
                </a:lnTo>
                <a:lnTo>
                  <a:pt x="2767" y="72"/>
                </a:lnTo>
                <a:lnTo>
                  <a:pt x="2835" y="69"/>
                </a:lnTo>
                <a:lnTo>
                  <a:pt x="2904" y="65"/>
                </a:lnTo>
                <a:lnTo>
                  <a:pt x="2972" y="59"/>
                </a:lnTo>
                <a:lnTo>
                  <a:pt x="3018" y="55"/>
                </a:lnTo>
                <a:lnTo>
                  <a:pt x="3132" y="48"/>
                </a:lnTo>
                <a:lnTo>
                  <a:pt x="3247" y="41"/>
                </a:lnTo>
                <a:lnTo>
                  <a:pt x="3315" y="34"/>
                </a:lnTo>
                <a:lnTo>
                  <a:pt x="3384" y="31"/>
                </a:lnTo>
                <a:lnTo>
                  <a:pt x="3498" y="24"/>
                </a:lnTo>
                <a:lnTo>
                  <a:pt x="3612" y="17"/>
                </a:lnTo>
                <a:lnTo>
                  <a:pt x="3681" y="14"/>
                </a:lnTo>
                <a:lnTo>
                  <a:pt x="3750" y="10"/>
                </a:lnTo>
                <a:lnTo>
                  <a:pt x="3864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7" name="Freeform 31"/>
          <p:cNvSpPr>
            <a:spLocks/>
          </p:cNvSpPr>
          <p:nvPr/>
        </p:nvSpPr>
        <p:spPr bwMode="auto">
          <a:xfrm>
            <a:off x="2157413" y="2667000"/>
            <a:ext cx="6135687" cy="750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21"/>
              </a:cxn>
              <a:cxn ang="0">
                <a:pos x="46" y="45"/>
              </a:cxn>
              <a:cxn ang="0">
                <a:pos x="91" y="65"/>
              </a:cxn>
              <a:cxn ang="0">
                <a:pos x="114" y="83"/>
              </a:cxn>
              <a:cxn ang="0">
                <a:pos x="137" y="93"/>
              </a:cxn>
              <a:cxn ang="0">
                <a:pos x="183" y="103"/>
              </a:cxn>
              <a:cxn ang="0">
                <a:pos x="252" y="117"/>
              </a:cxn>
              <a:cxn ang="0">
                <a:pos x="366" y="145"/>
              </a:cxn>
              <a:cxn ang="0">
                <a:pos x="412" y="155"/>
              </a:cxn>
              <a:cxn ang="0">
                <a:pos x="480" y="165"/>
              </a:cxn>
              <a:cxn ang="0">
                <a:pos x="594" y="186"/>
              </a:cxn>
              <a:cxn ang="0">
                <a:pos x="663" y="196"/>
              </a:cxn>
              <a:cxn ang="0">
                <a:pos x="732" y="203"/>
              </a:cxn>
              <a:cxn ang="0">
                <a:pos x="846" y="220"/>
              </a:cxn>
              <a:cxn ang="0">
                <a:pos x="960" y="234"/>
              </a:cxn>
              <a:cxn ang="0">
                <a:pos x="1075" y="248"/>
              </a:cxn>
              <a:cxn ang="0">
                <a:pos x="1143" y="255"/>
              </a:cxn>
              <a:cxn ang="0">
                <a:pos x="1212" y="262"/>
              </a:cxn>
              <a:cxn ang="0">
                <a:pos x="1326" y="276"/>
              </a:cxn>
              <a:cxn ang="0">
                <a:pos x="1440" y="289"/>
              </a:cxn>
              <a:cxn ang="0">
                <a:pos x="1509" y="296"/>
              </a:cxn>
              <a:cxn ang="0">
                <a:pos x="1578" y="300"/>
              </a:cxn>
              <a:cxn ang="0">
                <a:pos x="1692" y="310"/>
              </a:cxn>
              <a:cxn ang="0">
                <a:pos x="1738" y="317"/>
              </a:cxn>
              <a:cxn ang="0">
                <a:pos x="1806" y="324"/>
              </a:cxn>
              <a:cxn ang="0">
                <a:pos x="1921" y="334"/>
              </a:cxn>
              <a:cxn ang="0">
                <a:pos x="1989" y="341"/>
              </a:cxn>
              <a:cxn ang="0">
                <a:pos x="2058" y="345"/>
              </a:cxn>
              <a:cxn ang="0">
                <a:pos x="2172" y="351"/>
              </a:cxn>
              <a:cxn ang="0">
                <a:pos x="2286" y="362"/>
              </a:cxn>
              <a:cxn ang="0">
                <a:pos x="2355" y="369"/>
              </a:cxn>
              <a:cxn ang="0">
                <a:pos x="2424" y="372"/>
              </a:cxn>
              <a:cxn ang="0">
                <a:pos x="2538" y="382"/>
              </a:cxn>
              <a:cxn ang="0">
                <a:pos x="2652" y="389"/>
              </a:cxn>
              <a:cxn ang="0">
                <a:pos x="2698" y="396"/>
              </a:cxn>
              <a:cxn ang="0">
                <a:pos x="2767" y="400"/>
              </a:cxn>
              <a:cxn ang="0">
                <a:pos x="2835" y="403"/>
              </a:cxn>
              <a:cxn ang="0">
                <a:pos x="2904" y="407"/>
              </a:cxn>
              <a:cxn ang="0">
                <a:pos x="2972" y="413"/>
              </a:cxn>
              <a:cxn ang="0">
                <a:pos x="3018" y="417"/>
              </a:cxn>
              <a:cxn ang="0">
                <a:pos x="3132" y="424"/>
              </a:cxn>
              <a:cxn ang="0">
                <a:pos x="3247" y="431"/>
              </a:cxn>
              <a:cxn ang="0">
                <a:pos x="3315" y="438"/>
              </a:cxn>
              <a:cxn ang="0">
                <a:pos x="3384" y="441"/>
              </a:cxn>
              <a:cxn ang="0">
                <a:pos x="3498" y="448"/>
              </a:cxn>
              <a:cxn ang="0">
                <a:pos x="3612" y="455"/>
              </a:cxn>
              <a:cxn ang="0">
                <a:pos x="3681" y="458"/>
              </a:cxn>
              <a:cxn ang="0">
                <a:pos x="3750" y="462"/>
              </a:cxn>
              <a:cxn ang="0">
                <a:pos x="3864" y="472"/>
              </a:cxn>
            </a:cxnLst>
            <a:rect l="0" t="0" r="r" b="b"/>
            <a:pathLst>
              <a:path w="3865" h="473">
                <a:moveTo>
                  <a:pt x="0" y="0"/>
                </a:moveTo>
                <a:lnTo>
                  <a:pt x="23" y="21"/>
                </a:lnTo>
                <a:lnTo>
                  <a:pt x="46" y="45"/>
                </a:lnTo>
                <a:lnTo>
                  <a:pt x="91" y="65"/>
                </a:lnTo>
                <a:lnTo>
                  <a:pt x="114" y="83"/>
                </a:lnTo>
                <a:lnTo>
                  <a:pt x="137" y="93"/>
                </a:lnTo>
                <a:lnTo>
                  <a:pt x="183" y="103"/>
                </a:lnTo>
                <a:lnTo>
                  <a:pt x="252" y="117"/>
                </a:lnTo>
                <a:lnTo>
                  <a:pt x="366" y="145"/>
                </a:lnTo>
                <a:lnTo>
                  <a:pt x="412" y="155"/>
                </a:lnTo>
                <a:lnTo>
                  <a:pt x="480" y="165"/>
                </a:lnTo>
                <a:lnTo>
                  <a:pt x="594" y="186"/>
                </a:lnTo>
                <a:lnTo>
                  <a:pt x="663" y="196"/>
                </a:lnTo>
                <a:lnTo>
                  <a:pt x="732" y="203"/>
                </a:lnTo>
                <a:lnTo>
                  <a:pt x="846" y="220"/>
                </a:lnTo>
                <a:lnTo>
                  <a:pt x="960" y="234"/>
                </a:lnTo>
                <a:lnTo>
                  <a:pt x="1075" y="248"/>
                </a:lnTo>
                <a:lnTo>
                  <a:pt x="1143" y="255"/>
                </a:lnTo>
                <a:lnTo>
                  <a:pt x="1212" y="262"/>
                </a:lnTo>
                <a:lnTo>
                  <a:pt x="1326" y="276"/>
                </a:lnTo>
                <a:lnTo>
                  <a:pt x="1440" y="289"/>
                </a:lnTo>
                <a:lnTo>
                  <a:pt x="1509" y="296"/>
                </a:lnTo>
                <a:lnTo>
                  <a:pt x="1578" y="300"/>
                </a:lnTo>
                <a:lnTo>
                  <a:pt x="1692" y="310"/>
                </a:lnTo>
                <a:lnTo>
                  <a:pt x="1738" y="317"/>
                </a:lnTo>
                <a:lnTo>
                  <a:pt x="1806" y="324"/>
                </a:lnTo>
                <a:lnTo>
                  <a:pt x="1921" y="334"/>
                </a:lnTo>
                <a:lnTo>
                  <a:pt x="1989" y="341"/>
                </a:lnTo>
                <a:lnTo>
                  <a:pt x="2058" y="345"/>
                </a:lnTo>
                <a:lnTo>
                  <a:pt x="2172" y="351"/>
                </a:lnTo>
                <a:lnTo>
                  <a:pt x="2286" y="362"/>
                </a:lnTo>
                <a:lnTo>
                  <a:pt x="2355" y="369"/>
                </a:lnTo>
                <a:lnTo>
                  <a:pt x="2424" y="372"/>
                </a:lnTo>
                <a:lnTo>
                  <a:pt x="2538" y="382"/>
                </a:lnTo>
                <a:lnTo>
                  <a:pt x="2652" y="389"/>
                </a:lnTo>
                <a:lnTo>
                  <a:pt x="2698" y="396"/>
                </a:lnTo>
                <a:lnTo>
                  <a:pt x="2767" y="400"/>
                </a:lnTo>
                <a:lnTo>
                  <a:pt x="2835" y="403"/>
                </a:lnTo>
                <a:lnTo>
                  <a:pt x="2904" y="407"/>
                </a:lnTo>
                <a:lnTo>
                  <a:pt x="2972" y="413"/>
                </a:lnTo>
                <a:lnTo>
                  <a:pt x="3018" y="417"/>
                </a:lnTo>
                <a:lnTo>
                  <a:pt x="3132" y="424"/>
                </a:lnTo>
                <a:lnTo>
                  <a:pt x="3247" y="431"/>
                </a:lnTo>
                <a:lnTo>
                  <a:pt x="3315" y="438"/>
                </a:lnTo>
                <a:lnTo>
                  <a:pt x="3384" y="441"/>
                </a:lnTo>
                <a:lnTo>
                  <a:pt x="3498" y="448"/>
                </a:lnTo>
                <a:lnTo>
                  <a:pt x="3612" y="455"/>
                </a:lnTo>
                <a:lnTo>
                  <a:pt x="3681" y="458"/>
                </a:lnTo>
                <a:lnTo>
                  <a:pt x="3750" y="462"/>
                </a:lnTo>
                <a:lnTo>
                  <a:pt x="3864" y="472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8" name="Freeform 32"/>
          <p:cNvSpPr>
            <a:spLocks/>
          </p:cNvSpPr>
          <p:nvPr/>
        </p:nvSpPr>
        <p:spPr bwMode="auto">
          <a:xfrm>
            <a:off x="3025775" y="1982788"/>
            <a:ext cx="1484313" cy="1363662"/>
          </a:xfrm>
          <a:custGeom>
            <a:avLst/>
            <a:gdLst/>
            <a:ahLst/>
            <a:cxnLst>
              <a:cxn ang="0">
                <a:pos x="929" y="845"/>
              </a:cxn>
              <a:cxn ang="0">
                <a:pos x="929" y="824"/>
              </a:cxn>
              <a:cxn ang="0">
                <a:pos x="923" y="806"/>
              </a:cxn>
              <a:cxn ang="0">
                <a:pos x="918" y="790"/>
              </a:cxn>
              <a:cxn ang="0">
                <a:pos x="913" y="772"/>
              </a:cxn>
              <a:cxn ang="0">
                <a:pos x="897" y="751"/>
              </a:cxn>
              <a:cxn ang="0">
                <a:pos x="881" y="730"/>
              </a:cxn>
              <a:cxn ang="0">
                <a:pos x="865" y="712"/>
              </a:cxn>
              <a:cxn ang="0">
                <a:pos x="828" y="691"/>
              </a:cxn>
              <a:cxn ang="0">
                <a:pos x="791" y="670"/>
              </a:cxn>
              <a:cxn ang="0">
                <a:pos x="748" y="651"/>
              </a:cxn>
              <a:cxn ang="0">
                <a:pos x="685" y="630"/>
              </a:cxn>
              <a:cxn ang="0">
                <a:pos x="605" y="609"/>
              </a:cxn>
              <a:cxn ang="0">
                <a:pos x="536" y="591"/>
              </a:cxn>
              <a:cxn ang="0">
                <a:pos x="440" y="570"/>
              </a:cxn>
              <a:cxn ang="0">
                <a:pos x="345" y="549"/>
              </a:cxn>
              <a:cxn ang="0">
                <a:pos x="271" y="531"/>
              </a:cxn>
              <a:cxn ang="0">
                <a:pos x="165" y="507"/>
              </a:cxn>
              <a:cxn ang="0">
                <a:pos x="101" y="489"/>
              </a:cxn>
              <a:cxn ang="0">
                <a:pos x="53" y="471"/>
              </a:cxn>
              <a:cxn ang="0">
                <a:pos x="5" y="447"/>
              </a:cxn>
              <a:cxn ang="0">
                <a:pos x="0" y="429"/>
              </a:cxn>
              <a:cxn ang="0">
                <a:pos x="5" y="411"/>
              </a:cxn>
              <a:cxn ang="0">
                <a:pos x="53" y="387"/>
              </a:cxn>
              <a:cxn ang="0">
                <a:pos x="101" y="369"/>
              </a:cxn>
              <a:cxn ang="0">
                <a:pos x="165" y="351"/>
              </a:cxn>
              <a:cxn ang="0">
                <a:pos x="271" y="327"/>
              </a:cxn>
              <a:cxn ang="0">
                <a:pos x="345" y="309"/>
              </a:cxn>
              <a:cxn ang="0">
                <a:pos x="440" y="288"/>
              </a:cxn>
              <a:cxn ang="0">
                <a:pos x="536" y="267"/>
              </a:cxn>
              <a:cxn ang="0">
                <a:pos x="605" y="249"/>
              </a:cxn>
              <a:cxn ang="0">
                <a:pos x="685" y="228"/>
              </a:cxn>
              <a:cxn ang="0">
                <a:pos x="748" y="207"/>
              </a:cxn>
              <a:cxn ang="0">
                <a:pos x="791" y="188"/>
              </a:cxn>
              <a:cxn ang="0">
                <a:pos x="828" y="167"/>
              </a:cxn>
              <a:cxn ang="0">
                <a:pos x="865" y="146"/>
              </a:cxn>
              <a:cxn ang="0">
                <a:pos x="881" y="128"/>
              </a:cxn>
              <a:cxn ang="0">
                <a:pos x="897" y="107"/>
              </a:cxn>
              <a:cxn ang="0">
                <a:pos x="913" y="86"/>
              </a:cxn>
              <a:cxn ang="0">
                <a:pos x="918" y="68"/>
              </a:cxn>
              <a:cxn ang="0">
                <a:pos x="923" y="52"/>
              </a:cxn>
              <a:cxn ang="0">
                <a:pos x="929" y="34"/>
              </a:cxn>
              <a:cxn ang="0">
                <a:pos x="929" y="13"/>
              </a:cxn>
            </a:cxnLst>
            <a:rect l="0" t="0" r="r" b="b"/>
            <a:pathLst>
              <a:path w="935" h="859">
                <a:moveTo>
                  <a:pt x="934" y="858"/>
                </a:moveTo>
                <a:lnTo>
                  <a:pt x="929" y="850"/>
                </a:lnTo>
                <a:lnTo>
                  <a:pt x="929" y="845"/>
                </a:lnTo>
                <a:lnTo>
                  <a:pt x="929" y="840"/>
                </a:lnTo>
                <a:lnTo>
                  <a:pt x="929" y="832"/>
                </a:lnTo>
                <a:lnTo>
                  <a:pt x="929" y="824"/>
                </a:lnTo>
                <a:lnTo>
                  <a:pt x="929" y="816"/>
                </a:lnTo>
                <a:lnTo>
                  <a:pt x="923" y="811"/>
                </a:lnTo>
                <a:lnTo>
                  <a:pt x="923" y="806"/>
                </a:lnTo>
                <a:lnTo>
                  <a:pt x="923" y="798"/>
                </a:lnTo>
                <a:lnTo>
                  <a:pt x="918" y="795"/>
                </a:lnTo>
                <a:lnTo>
                  <a:pt x="918" y="790"/>
                </a:lnTo>
                <a:lnTo>
                  <a:pt x="918" y="785"/>
                </a:lnTo>
                <a:lnTo>
                  <a:pt x="918" y="780"/>
                </a:lnTo>
                <a:lnTo>
                  <a:pt x="913" y="772"/>
                </a:lnTo>
                <a:lnTo>
                  <a:pt x="907" y="764"/>
                </a:lnTo>
                <a:lnTo>
                  <a:pt x="902" y="756"/>
                </a:lnTo>
                <a:lnTo>
                  <a:pt x="897" y="751"/>
                </a:lnTo>
                <a:lnTo>
                  <a:pt x="897" y="746"/>
                </a:lnTo>
                <a:lnTo>
                  <a:pt x="892" y="738"/>
                </a:lnTo>
                <a:lnTo>
                  <a:pt x="881" y="730"/>
                </a:lnTo>
                <a:lnTo>
                  <a:pt x="876" y="722"/>
                </a:lnTo>
                <a:lnTo>
                  <a:pt x="870" y="717"/>
                </a:lnTo>
                <a:lnTo>
                  <a:pt x="865" y="712"/>
                </a:lnTo>
                <a:lnTo>
                  <a:pt x="854" y="704"/>
                </a:lnTo>
                <a:lnTo>
                  <a:pt x="838" y="696"/>
                </a:lnTo>
                <a:lnTo>
                  <a:pt x="828" y="691"/>
                </a:lnTo>
                <a:lnTo>
                  <a:pt x="823" y="685"/>
                </a:lnTo>
                <a:lnTo>
                  <a:pt x="807" y="678"/>
                </a:lnTo>
                <a:lnTo>
                  <a:pt x="791" y="670"/>
                </a:lnTo>
                <a:lnTo>
                  <a:pt x="769" y="662"/>
                </a:lnTo>
                <a:lnTo>
                  <a:pt x="759" y="657"/>
                </a:lnTo>
                <a:lnTo>
                  <a:pt x="748" y="651"/>
                </a:lnTo>
                <a:lnTo>
                  <a:pt x="722" y="644"/>
                </a:lnTo>
                <a:lnTo>
                  <a:pt x="695" y="636"/>
                </a:lnTo>
                <a:lnTo>
                  <a:pt x="685" y="630"/>
                </a:lnTo>
                <a:lnTo>
                  <a:pt x="669" y="625"/>
                </a:lnTo>
                <a:lnTo>
                  <a:pt x="637" y="617"/>
                </a:lnTo>
                <a:lnTo>
                  <a:pt x="605" y="609"/>
                </a:lnTo>
                <a:lnTo>
                  <a:pt x="573" y="602"/>
                </a:lnTo>
                <a:lnTo>
                  <a:pt x="557" y="596"/>
                </a:lnTo>
                <a:lnTo>
                  <a:pt x="536" y="591"/>
                </a:lnTo>
                <a:lnTo>
                  <a:pt x="499" y="583"/>
                </a:lnTo>
                <a:lnTo>
                  <a:pt x="462" y="575"/>
                </a:lnTo>
                <a:lnTo>
                  <a:pt x="440" y="570"/>
                </a:lnTo>
                <a:lnTo>
                  <a:pt x="425" y="565"/>
                </a:lnTo>
                <a:lnTo>
                  <a:pt x="387" y="557"/>
                </a:lnTo>
                <a:lnTo>
                  <a:pt x="345" y="549"/>
                </a:lnTo>
                <a:lnTo>
                  <a:pt x="308" y="541"/>
                </a:lnTo>
                <a:lnTo>
                  <a:pt x="287" y="536"/>
                </a:lnTo>
                <a:lnTo>
                  <a:pt x="271" y="531"/>
                </a:lnTo>
                <a:lnTo>
                  <a:pt x="234" y="523"/>
                </a:lnTo>
                <a:lnTo>
                  <a:pt x="196" y="515"/>
                </a:lnTo>
                <a:lnTo>
                  <a:pt x="165" y="507"/>
                </a:lnTo>
                <a:lnTo>
                  <a:pt x="149" y="502"/>
                </a:lnTo>
                <a:lnTo>
                  <a:pt x="133" y="497"/>
                </a:lnTo>
                <a:lnTo>
                  <a:pt x="101" y="489"/>
                </a:lnTo>
                <a:lnTo>
                  <a:pt x="74" y="481"/>
                </a:lnTo>
                <a:lnTo>
                  <a:pt x="64" y="476"/>
                </a:lnTo>
                <a:lnTo>
                  <a:pt x="53" y="471"/>
                </a:lnTo>
                <a:lnTo>
                  <a:pt x="32" y="463"/>
                </a:lnTo>
                <a:lnTo>
                  <a:pt x="16" y="455"/>
                </a:lnTo>
                <a:lnTo>
                  <a:pt x="5" y="447"/>
                </a:lnTo>
                <a:lnTo>
                  <a:pt x="0" y="442"/>
                </a:lnTo>
                <a:lnTo>
                  <a:pt x="0" y="437"/>
                </a:lnTo>
                <a:lnTo>
                  <a:pt x="0" y="429"/>
                </a:lnTo>
                <a:lnTo>
                  <a:pt x="0" y="421"/>
                </a:lnTo>
                <a:lnTo>
                  <a:pt x="0" y="416"/>
                </a:lnTo>
                <a:lnTo>
                  <a:pt x="5" y="411"/>
                </a:lnTo>
                <a:lnTo>
                  <a:pt x="16" y="403"/>
                </a:lnTo>
                <a:lnTo>
                  <a:pt x="32" y="395"/>
                </a:lnTo>
                <a:lnTo>
                  <a:pt x="53" y="387"/>
                </a:lnTo>
                <a:lnTo>
                  <a:pt x="64" y="382"/>
                </a:lnTo>
                <a:lnTo>
                  <a:pt x="74" y="377"/>
                </a:lnTo>
                <a:lnTo>
                  <a:pt x="101" y="369"/>
                </a:lnTo>
                <a:lnTo>
                  <a:pt x="133" y="361"/>
                </a:lnTo>
                <a:lnTo>
                  <a:pt x="149" y="356"/>
                </a:lnTo>
                <a:lnTo>
                  <a:pt x="165" y="351"/>
                </a:lnTo>
                <a:lnTo>
                  <a:pt x="196" y="343"/>
                </a:lnTo>
                <a:lnTo>
                  <a:pt x="234" y="335"/>
                </a:lnTo>
                <a:lnTo>
                  <a:pt x="271" y="327"/>
                </a:lnTo>
                <a:lnTo>
                  <a:pt x="287" y="322"/>
                </a:lnTo>
                <a:lnTo>
                  <a:pt x="308" y="317"/>
                </a:lnTo>
                <a:lnTo>
                  <a:pt x="345" y="309"/>
                </a:lnTo>
                <a:lnTo>
                  <a:pt x="387" y="301"/>
                </a:lnTo>
                <a:lnTo>
                  <a:pt x="425" y="293"/>
                </a:lnTo>
                <a:lnTo>
                  <a:pt x="440" y="288"/>
                </a:lnTo>
                <a:lnTo>
                  <a:pt x="462" y="283"/>
                </a:lnTo>
                <a:lnTo>
                  <a:pt x="499" y="275"/>
                </a:lnTo>
                <a:lnTo>
                  <a:pt x="536" y="267"/>
                </a:lnTo>
                <a:lnTo>
                  <a:pt x="557" y="262"/>
                </a:lnTo>
                <a:lnTo>
                  <a:pt x="573" y="256"/>
                </a:lnTo>
                <a:lnTo>
                  <a:pt x="605" y="249"/>
                </a:lnTo>
                <a:lnTo>
                  <a:pt x="637" y="241"/>
                </a:lnTo>
                <a:lnTo>
                  <a:pt x="669" y="233"/>
                </a:lnTo>
                <a:lnTo>
                  <a:pt x="685" y="228"/>
                </a:lnTo>
                <a:lnTo>
                  <a:pt x="695" y="222"/>
                </a:lnTo>
                <a:lnTo>
                  <a:pt x="722" y="215"/>
                </a:lnTo>
                <a:lnTo>
                  <a:pt x="748" y="207"/>
                </a:lnTo>
                <a:lnTo>
                  <a:pt x="759" y="201"/>
                </a:lnTo>
                <a:lnTo>
                  <a:pt x="769" y="196"/>
                </a:lnTo>
                <a:lnTo>
                  <a:pt x="791" y="188"/>
                </a:lnTo>
                <a:lnTo>
                  <a:pt x="807" y="180"/>
                </a:lnTo>
                <a:lnTo>
                  <a:pt x="823" y="173"/>
                </a:lnTo>
                <a:lnTo>
                  <a:pt x="828" y="167"/>
                </a:lnTo>
                <a:lnTo>
                  <a:pt x="838" y="162"/>
                </a:lnTo>
                <a:lnTo>
                  <a:pt x="854" y="154"/>
                </a:lnTo>
                <a:lnTo>
                  <a:pt x="865" y="146"/>
                </a:lnTo>
                <a:lnTo>
                  <a:pt x="870" y="141"/>
                </a:lnTo>
                <a:lnTo>
                  <a:pt x="876" y="136"/>
                </a:lnTo>
                <a:lnTo>
                  <a:pt x="881" y="128"/>
                </a:lnTo>
                <a:lnTo>
                  <a:pt x="892" y="120"/>
                </a:lnTo>
                <a:lnTo>
                  <a:pt x="897" y="112"/>
                </a:lnTo>
                <a:lnTo>
                  <a:pt x="897" y="107"/>
                </a:lnTo>
                <a:lnTo>
                  <a:pt x="902" y="102"/>
                </a:lnTo>
                <a:lnTo>
                  <a:pt x="907" y="94"/>
                </a:lnTo>
                <a:lnTo>
                  <a:pt x="913" y="86"/>
                </a:lnTo>
                <a:lnTo>
                  <a:pt x="918" y="78"/>
                </a:lnTo>
                <a:lnTo>
                  <a:pt x="918" y="73"/>
                </a:lnTo>
                <a:lnTo>
                  <a:pt x="918" y="68"/>
                </a:lnTo>
                <a:lnTo>
                  <a:pt x="918" y="63"/>
                </a:lnTo>
                <a:lnTo>
                  <a:pt x="923" y="60"/>
                </a:lnTo>
                <a:lnTo>
                  <a:pt x="923" y="52"/>
                </a:lnTo>
                <a:lnTo>
                  <a:pt x="923" y="47"/>
                </a:lnTo>
                <a:lnTo>
                  <a:pt x="929" y="42"/>
                </a:lnTo>
                <a:lnTo>
                  <a:pt x="929" y="34"/>
                </a:lnTo>
                <a:lnTo>
                  <a:pt x="929" y="26"/>
                </a:lnTo>
                <a:lnTo>
                  <a:pt x="929" y="18"/>
                </a:lnTo>
                <a:lnTo>
                  <a:pt x="929" y="13"/>
                </a:lnTo>
                <a:lnTo>
                  <a:pt x="929" y="8"/>
                </a:lnTo>
                <a:lnTo>
                  <a:pt x="934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4503738" y="166846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Freeform 34"/>
          <p:cNvSpPr>
            <a:spLocks/>
          </p:cNvSpPr>
          <p:nvPr/>
        </p:nvSpPr>
        <p:spPr bwMode="auto">
          <a:xfrm>
            <a:off x="7097713" y="1554163"/>
            <a:ext cx="850900" cy="2220912"/>
          </a:xfrm>
          <a:custGeom>
            <a:avLst/>
            <a:gdLst/>
            <a:ahLst/>
            <a:cxnLst>
              <a:cxn ang="0">
                <a:pos x="532" y="1377"/>
              </a:cxn>
              <a:cxn ang="0">
                <a:pos x="532" y="1343"/>
              </a:cxn>
              <a:cxn ang="0">
                <a:pos x="529" y="1313"/>
              </a:cxn>
              <a:cxn ang="0">
                <a:pos x="526" y="1287"/>
              </a:cxn>
              <a:cxn ang="0">
                <a:pos x="523" y="1257"/>
              </a:cxn>
              <a:cxn ang="0">
                <a:pos x="514" y="1223"/>
              </a:cxn>
              <a:cxn ang="0">
                <a:pos x="505" y="1189"/>
              </a:cxn>
              <a:cxn ang="0">
                <a:pos x="495" y="1159"/>
              </a:cxn>
              <a:cxn ang="0">
                <a:pos x="474" y="1125"/>
              </a:cxn>
              <a:cxn ang="0">
                <a:pos x="453" y="1091"/>
              </a:cxn>
              <a:cxn ang="0">
                <a:pos x="429" y="1061"/>
              </a:cxn>
              <a:cxn ang="0">
                <a:pos x="392" y="1027"/>
              </a:cxn>
              <a:cxn ang="0">
                <a:pos x="347" y="993"/>
              </a:cxn>
              <a:cxn ang="0">
                <a:pos x="307" y="963"/>
              </a:cxn>
              <a:cxn ang="0">
                <a:pos x="252" y="929"/>
              </a:cxn>
              <a:cxn ang="0">
                <a:pos x="198" y="895"/>
              </a:cxn>
              <a:cxn ang="0">
                <a:pos x="155" y="865"/>
              </a:cxn>
              <a:cxn ang="0">
                <a:pos x="94" y="827"/>
              </a:cxn>
              <a:cxn ang="0">
                <a:pos x="58" y="797"/>
              </a:cxn>
              <a:cxn ang="0">
                <a:pos x="30" y="767"/>
              </a:cxn>
              <a:cxn ang="0">
                <a:pos x="3" y="729"/>
              </a:cxn>
              <a:cxn ang="0">
                <a:pos x="0" y="699"/>
              </a:cxn>
              <a:cxn ang="0">
                <a:pos x="3" y="669"/>
              </a:cxn>
              <a:cxn ang="0">
                <a:pos x="30" y="631"/>
              </a:cxn>
              <a:cxn ang="0">
                <a:pos x="58" y="601"/>
              </a:cxn>
              <a:cxn ang="0">
                <a:pos x="94" y="571"/>
              </a:cxn>
              <a:cxn ang="0">
                <a:pos x="155" y="533"/>
              </a:cxn>
              <a:cxn ang="0">
                <a:pos x="198" y="503"/>
              </a:cxn>
              <a:cxn ang="0">
                <a:pos x="252" y="469"/>
              </a:cxn>
              <a:cxn ang="0">
                <a:pos x="307" y="435"/>
              </a:cxn>
              <a:cxn ang="0">
                <a:pos x="347" y="405"/>
              </a:cxn>
              <a:cxn ang="0">
                <a:pos x="392" y="371"/>
              </a:cxn>
              <a:cxn ang="0">
                <a:pos x="429" y="337"/>
              </a:cxn>
              <a:cxn ang="0">
                <a:pos x="453" y="307"/>
              </a:cxn>
              <a:cxn ang="0">
                <a:pos x="474" y="273"/>
              </a:cxn>
              <a:cxn ang="0">
                <a:pos x="495" y="239"/>
              </a:cxn>
              <a:cxn ang="0">
                <a:pos x="505" y="209"/>
              </a:cxn>
              <a:cxn ang="0">
                <a:pos x="514" y="175"/>
              </a:cxn>
              <a:cxn ang="0">
                <a:pos x="523" y="141"/>
              </a:cxn>
              <a:cxn ang="0">
                <a:pos x="526" y="111"/>
              </a:cxn>
              <a:cxn ang="0">
                <a:pos x="529" y="85"/>
              </a:cxn>
              <a:cxn ang="0">
                <a:pos x="532" y="55"/>
              </a:cxn>
              <a:cxn ang="0">
                <a:pos x="532" y="21"/>
              </a:cxn>
            </a:cxnLst>
            <a:rect l="0" t="0" r="r" b="b"/>
            <a:pathLst>
              <a:path w="536" h="1399">
                <a:moveTo>
                  <a:pt x="535" y="1398"/>
                </a:moveTo>
                <a:lnTo>
                  <a:pt x="532" y="1385"/>
                </a:lnTo>
                <a:lnTo>
                  <a:pt x="532" y="1377"/>
                </a:lnTo>
                <a:lnTo>
                  <a:pt x="532" y="1368"/>
                </a:lnTo>
                <a:lnTo>
                  <a:pt x="532" y="1355"/>
                </a:lnTo>
                <a:lnTo>
                  <a:pt x="532" y="1343"/>
                </a:lnTo>
                <a:lnTo>
                  <a:pt x="532" y="1330"/>
                </a:lnTo>
                <a:lnTo>
                  <a:pt x="529" y="1321"/>
                </a:lnTo>
                <a:lnTo>
                  <a:pt x="529" y="1313"/>
                </a:lnTo>
                <a:lnTo>
                  <a:pt x="529" y="1300"/>
                </a:lnTo>
                <a:lnTo>
                  <a:pt x="526" y="1296"/>
                </a:lnTo>
                <a:lnTo>
                  <a:pt x="526" y="1287"/>
                </a:lnTo>
                <a:lnTo>
                  <a:pt x="526" y="1279"/>
                </a:lnTo>
                <a:lnTo>
                  <a:pt x="526" y="1270"/>
                </a:lnTo>
                <a:lnTo>
                  <a:pt x="523" y="1257"/>
                </a:lnTo>
                <a:lnTo>
                  <a:pt x="520" y="1245"/>
                </a:lnTo>
                <a:lnTo>
                  <a:pt x="517" y="1232"/>
                </a:lnTo>
                <a:lnTo>
                  <a:pt x="514" y="1223"/>
                </a:lnTo>
                <a:lnTo>
                  <a:pt x="514" y="1215"/>
                </a:lnTo>
                <a:lnTo>
                  <a:pt x="511" y="1202"/>
                </a:lnTo>
                <a:lnTo>
                  <a:pt x="505" y="1189"/>
                </a:lnTo>
                <a:lnTo>
                  <a:pt x="502" y="1176"/>
                </a:lnTo>
                <a:lnTo>
                  <a:pt x="499" y="1168"/>
                </a:lnTo>
                <a:lnTo>
                  <a:pt x="495" y="1159"/>
                </a:lnTo>
                <a:lnTo>
                  <a:pt x="489" y="1147"/>
                </a:lnTo>
                <a:lnTo>
                  <a:pt x="480" y="1134"/>
                </a:lnTo>
                <a:lnTo>
                  <a:pt x="474" y="1125"/>
                </a:lnTo>
                <a:lnTo>
                  <a:pt x="471" y="1117"/>
                </a:lnTo>
                <a:lnTo>
                  <a:pt x="462" y="1104"/>
                </a:lnTo>
                <a:lnTo>
                  <a:pt x="453" y="1091"/>
                </a:lnTo>
                <a:lnTo>
                  <a:pt x="441" y="1078"/>
                </a:lnTo>
                <a:lnTo>
                  <a:pt x="435" y="1070"/>
                </a:lnTo>
                <a:lnTo>
                  <a:pt x="429" y="1061"/>
                </a:lnTo>
                <a:lnTo>
                  <a:pt x="413" y="1049"/>
                </a:lnTo>
                <a:lnTo>
                  <a:pt x="398" y="1036"/>
                </a:lnTo>
                <a:lnTo>
                  <a:pt x="392" y="1027"/>
                </a:lnTo>
                <a:lnTo>
                  <a:pt x="383" y="1019"/>
                </a:lnTo>
                <a:lnTo>
                  <a:pt x="365" y="1006"/>
                </a:lnTo>
                <a:lnTo>
                  <a:pt x="347" y="993"/>
                </a:lnTo>
                <a:lnTo>
                  <a:pt x="328" y="980"/>
                </a:lnTo>
                <a:lnTo>
                  <a:pt x="319" y="972"/>
                </a:lnTo>
                <a:lnTo>
                  <a:pt x="307" y="963"/>
                </a:lnTo>
                <a:lnTo>
                  <a:pt x="286" y="950"/>
                </a:lnTo>
                <a:lnTo>
                  <a:pt x="264" y="938"/>
                </a:lnTo>
                <a:lnTo>
                  <a:pt x="252" y="929"/>
                </a:lnTo>
                <a:lnTo>
                  <a:pt x="243" y="921"/>
                </a:lnTo>
                <a:lnTo>
                  <a:pt x="222" y="908"/>
                </a:lnTo>
                <a:lnTo>
                  <a:pt x="198" y="895"/>
                </a:lnTo>
                <a:lnTo>
                  <a:pt x="176" y="882"/>
                </a:lnTo>
                <a:lnTo>
                  <a:pt x="164" y="874"/>
                </a:lnTo>
                <a:lnTo>
                  <a:pt x="155" y="865"/>
                </a:lnTo>
                <a:lnTo>
                  <a:pt x="134" y="852"/>
                </a:lnTo>
                <a:lnTo>
                  <a:pt x="112" y="840"/>
                </a:lnTo>
                <a:lnTo>
                  <a:pt x="94" y="827"/>
                </a:lnTo>
                <a:lnTo>
                  <a:pt x="85" y="818"/>
                </a:lnTo>
                <a:lnTo>
                  <a:pt x="76" y="810"/>
                </a:lnTo>
                <a:lnTo>
                  <a:pt x="58" y="797"/>
                </a:lnTo>
                <a:lnTo>
                  <a:pt x="43" y="784"/>
                </a:lnTo>
                <a:lnTo>
                  <a:pt x="36" y="776"/>
                </a:lnTo>
                <a:lnTo>
                  <a:pt x="30" y="767"/>
                </a:lnTo>
                <a:lnTo>
                  <a:pt x="18" y="754"/>
                </a:lnTo>
                <a:lnTo>
                  <a:pt x="9" y="742"/>
                </a:lnTo>
                <a:lnTo>
                  <a:pt x="3" y="729"/>
                </a:lnTo>
                <a:lnTo>
                  <a:pt x="0" y="720"/>
                </a:lnTo>
                <a:lnTo>
                  <a:pt x="0" y="712"/>
                </a:lnTo>
                <a:lnTo>
                  <a:pt x="0" y="699"/>
                </a:lnTo>
                <a:lnTo>
                  <a:pt x="0" y="686"/>
                </a:lnTo>
                <a:lnTo>
                  <a:pt x="0" y="678"/>
                </a:lnTo>
                <a:lnTo>
                  <a:pt x="3" y="669"/>
                </a:lnTo>
                <a:lnTo>
                  <a:pt x="9" y="656"/>
                </a:lnTo>
                <a:lnTo>
                  <a:pt x="18" y="644"/>
                </a:lnTo>
                <a:lnTo>
                  <a:pt x="30" y="631"/>
                </a:lnTo>
                <a:lnTo>
                  <a:pt x="36" y="622"/>
                </a:lnTo>
                <a:lnTo>
                  <a:pt x="43" y="614"/>
                </a:lnTo>
                <a:lnTo>
                  <a:pt x="58" y="601"/>
                </a:lnTo>
                <a:lnTo>
                  <a:pt x="76" y="588"/>
                </a:lnTo>
                <a:lnTo>
                  <a:pt x="85" y="580"/>
                </a:lnTo>
                <a:lnTo>
                  <a:pt x="94" y="571"/>
                </a:lnTo>
                <a:lnTo>
                  <a:pt x="112" y="558"/>
                </a:lnTo>
                <a:lnTo>
                  <a:pt x="134" y="546"/>
                </a:lnTo>
                <a:lnTo>
                  <a:pt x="155" y="533"/>
                </a:lnTo>
                <a:lnTo>
                  <a:pt x="164" y="524"/>
                </a:lnTo>
                <a:lnTo>
                  <a:pt x="176" y="516"/>
                </a:lnTo>
                <a:lnTo>
                  <a:pt x="198" y="503"/>
                </a:lnTo>
                <a:lnTo>
                  <a:pt x="222" y="490"/>
                </a:lnTo>
                <a:lnTo>
                  <a:pt x="243" y="477"/>
                </a:lnTo>
                <a:lnTo>
                  <a:pt x="252" y="469"/>
                </a:lnTo>
                <a:lnTo>
                  <a:pt x="264" y="460"/>
                </a:lnTo>
                <a:lnTo>
                  <a:pt x="286" y="448"/>
                </a:lnTo>
                <a:lnTo>
                  <a:pt x="307" y="435"/>
                </a:lnTo>
                <a:lnTo>
                  <a:pt x="319" y="426"/>
                </a:lnTo>
                <a:lnTo>
                  <a:pt x="328" y="418"/>
                </a:lnTo>
                <a:lnTo>
                  <a:pt x="347" y="405"/>
                </a:lnTo>
                <a:lnTo>
                  <a:pt x="365" y="392"/>
                </a:lnTo>
                <a:lnTo>
                  <a:pt x="383" y="379"/>
                </a:lnTo>
                <a:lnTo>
                  <a:pt x="392" y="371"/>
                </a:lnTo>
                <a:lnTo>
                  <a:pt x="398" y="362"/>
                </a:lnTo>
                <a:lnTo>
                  <a:pt x="413" y="350"/>
                </a:lnTo>
                <a:lnTo>
                  <a:pt x="429" y="337"/>
                </a:lnTo>
                <a:lnTo>
                  <a:pt x="435" y="328"/>
                </a:lnTo>
                <a:lnTo>
                  <a:pt x="441" y="320"/>
                </a:lnTo>
                <a:lnTo>
                  <a:pt x="453" y="307"/>
                </a:lnTo>
                <a:lnTo>
                  <a:pt x="462" y="294"/>
                </a:lnTo>
                <a:lnTo>
                  <a:pt x="471" y="281"/>
                </a:lnTo>
                <a:lnTo>
                  <a:pt x="474" y="273"/>
                </a:lnTo>
                <a:lnTo>
                  <a:pt x="480" y="264"/>
                </a:lnTo>
                <a:lnTo>
                  <a:pt x="489" y="251"/>
                </a:lnTo>
                <a:lnTo>
                  <a:pt x="495" y="239"/>
                </a:lnTo>
                <a:lnTo>
                  <a:pt x="499" y="230"/>
                </a:lnTo>
                <a:lnTo>
                  <a:pt x="502" y="222"/>
                </a:lnTo>
                <a:lnTo>
                  <a:pt x="505" y="209"/>
                </a:lnTo>
                <a:lnTo>
                  <a:pt x="511" y="196"/>
                </a:lnTo>
                <a:lnTo>
                  <a:pt x="514" y="183"/>
                </a:lnTo>
                <a:lnTo>
                  <a:pt x="514" y="175"/>
                </a:lnTo>
                <a:lnTo>
                  <a:pt x="517" y="166"/>
                </a:lnTo>
                <a:lnTo>
                  <a:pt x="520" y="153"/>
                </a:lnTo>
                <a:lnTo>
                  <a:pt x="523" y="141"/>
                </a:lnTo>
                <a:lnTo>
                  <a:pt x="526" y="128"/>
                </a:lnTo>
                <a:lnTo>
                  <a:pt x="526" y="119"/>
                </a:lnTo>
                <a:lnTo>
                  <a:pt x="526" y="111"/>
                </a:lnTo>
                <a:lnTo>
                  <a:pt x="526" y="102"/>
                </a:lnTo>
                <a:lnTo>
                  <a:pt x="529" y="98"/>
                </a:lnTo>
                <a:lnTo>
                  <a:pt x="529" y="85"/>
                </a:lnTo>
                <a:lnTo>
                  <a:pt x="529" y="77"/>
                </a:lnTo>
                <a:lnTo>
                  <a:pt x="532" y="68"/>
                </a:lnTo>
                <a:lnTo>
                  <a:pt x="532" y="55"/>
                </a:lnTo>
                <a:lnTo>
                  <a:pt x="532" y="43"/>
                </a:lnTo>
                <a:lnTo>
                  <a:pt x="532" y="30"/>
                </a:lnTo>
                <a:lnTo>
                  <a:pt x="532" y="21"/>
                </a:lnTo>
                <a:lnTo>
                  <a:pt x="532" y="13"/>
                </a:lnTo>
                <a:lnTo>
                  <a:pt x="535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7956550" y="166846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V="1">
            <a:off x="1597025" y="4787900"/>
            <a:ext cx="6902450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8636000" y="243363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8470900" y="457358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 flipH="1">
            <a:off x="1570038" y="4395788"/>
            <a:ext cx="684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1855788" y="4859338"/>
            <a:ext cx="657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x=0</a:t>
            </a:r>
          </a:p>
        </p:txBody>
      </p:sp>
      <p:sp>
        <p:nvSpPr>
          <p:cNvPr id="39977" name="AutoShape 41"/>
          <p:cNvSpPr>
            <a:spLocks noChangeArrowheads="1"/>
          </p:cNvSpPr>
          <p:nvPr/>
        </p:nvSpPr>
        <p:spPr bwMode="auto">
          <a:xfrm rot="10800000" flipH="1">
            <a:off x="3681413" y="4303713"/>
            <a:ext cx="166687" cy="84137"/>
          </a:xfrm>
          <a:prstGeom prst="triangle">
            <a:avLst>
              <a:gd name="adj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701675" y="4360863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/>
              <a:t>U</a:t>
            </a:r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1271588" y="4522788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1270000" y="4675188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1728788" y="4440238"/>
            <a:ext cx="298450" cy="298450"/>
            <a:chOff x="1089" y="2797"/>
            <a:chExt cx="188" cy="188"/>
          </a:xfrm>
        </p:grpSpPr>
        <p:sp>
          <p:nvSpPr>
            <p:cNvPr id="39981" name="Arc 45"/>
            <p:cNvSpPr>
              <a:spLocks/>
            </p:cNvSpPr>
            <p:nvPr/>
          </p:nvSpPr>
          <p:spPr bwMode="auto">
            <a:xfrm>
              <a:off x="1185" y="2797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Arc 46"/>
            <p:cNvSpPr>
              <a:spLocks/>
            </p:cNvSpPr>
            <p:nvPr/>
          </p:nvSpPr>
          <p:spPr bwMode="auto">
            <a:xfrm rot="5400000">
              <a:off x="1185" y="2893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3" name="Arc 47"/>
            <p:cNvSpPr>
              <a:spLocks/>
            </p:cNvSpPr>
            <p:nvPr/>
          </p:nvSpPr>
          <p:spPr bwMode="auto">
            <a:xfrm rot="16200000">
              <a:off x="1089" y="2797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85" name="Line 49"/>
          <p:cNvSpPr>
            <a:spLocks noChangeShapeType="1"/>
          </p:cNvSpPr>
          <p:nvPr/>
        </p:nvSpPr>
        <p:spPr bwMode="auto">
          <a:xfrm flipH="1" flipV="1">
            <a:off x="2205038" y="2843213"/>
            <a:ext cx="2619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1776413" y="15081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39987" name="Rectangle 51"/>
          <p:cNvSpPr>
            <a:spLocks noChangeArrowheads="1"/>
          </p:cNvSpPr>
          <p:nvPr/>
        </p:nvSpPr>
        <p:spPr bwMode="auto">
          <a:xfrm>
            <a:off x="5053013" y="436721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V="1">
            <a:off x="5257800" y="41846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9" name="Line 53"/>
          <p:cNvSpPr>
            <a:spLocks noChangeShapeType="1"/>
          </p:cNvSpPr>
          <p:nvPr/>
        </p:nvSpPr>
        <p:spPr bwMode="auto">
          <a:xfrm>
            <a:off x="5257800" y="4806950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0" name="Rectangle 54"/>
          <p:cNvSpPr>
            <a:spLocks noChangeArrowheads="1"/>
          </p:cNvSpPr>
          <p:nvPr/>
        </p:nvSpPr>
        <p:spPr bwMode="auto">
          <a:xfrm>
            <a:off x="4641850" y="4400550"/>
            <a:ext cx="381000" cy="393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1" name="Rectangle 55"/>
          <p:cNvSpPr>
            <a:spLocks noChangeArrowheads="1"/>
          </p:cNvSpPr>
          <p:nvPr/>
        </p:nvSpPr>
        <p:spPr bwMode="auto">
          <a:xfrm>
            <a:off x="4570413" y="4837113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dx</a:t>
            </a:r>
          </a:p>
        </p:txBody>
      </p:sp>
      <p:sp>
        <p:nvSpPr>
          <p:cNvPr id="39992" name="Line 56"/>
          <p:cNvSpPr>
            <a:spLocks noChangeShapeType="1"/>
          </p:cNvSpPr>
          <p:nvPr/>
        </p:nvSpPr>
        <p:spPr bwMode="auto">
          <a:xfrm>
            <a:off x="4635500" y="48577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3" name="Line 57"/>
          <p:cNvSpPr>
            <a:spLocks noChangeShapeType="1"/>
          </p:cNvSpPr>
          <p:nvPr/>
        </p:nvSpPr>
        <p:spPr bwMode="auto">
          <a:xfrm>
            <a:off x="5029200" y="48577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4" name="Rectangle 58"/>
          <p:cNvSpPr>
            <a:spLocks noChangeArrowheads="1"/>
          </p:cNvSpPr>
          <p:nvPr/>
        </p:nvSpPr>
        <p:spPr bwMode="auto">
          <a:xfrm>
            <a:off x="1865313" y="5675313"/>
            <a:ext cx="6299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Assume complete mixing in the vertical direction!</a:t>
            </a:r>
          </a:p>
        </p:txBody>
      </p:sp>
      <p:sp>
        <p:nvSpPr>
          <p:cNvPr id="39995" name="Text Box 59"/>
          <p:cNvSpPr txBox="1">
            <a:spLocks noChangeArrowheads="1"/>
          </p:cNvSpPr>
          <p:nvPr/>
        </p:nvSpPr>
        <p:spPr bwMode="auto">
          <a:xfrm>
            <a:off x="5702300" y="4398963"/>
            <a:ext cx="13938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Side view</a:t>
            </a:r>
          </a:p>
        </p:txBody>
      </p:sp>
      <p:sp>
        <p:nvSpPr>
          <p:cNvPr id="39996" name="Text Box 60"/>
          <p:cNvSpPr txBox="1">
            <a:spLocks noChangeArrowheads="1"/>
          </p:cNvSpPr>
          <p:nvPr/>
        </p:nvSpPr>
        <p:spPr bwMode="auto">
          <a:xfrm>
            <a:off x="2487613" y="1755775"/>
            <a:ext cx="13430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Top view</a:t>
            </a:r>
          </a:p>
        </p:txBody>
      </p:sp>
      <p:sp>
        <p:nvSpPr>
          <p:cNvPr id="39997" name="Text Box 61"/>
          <p:cNvSpPr txBox="1">
            <a:spLocks noChangeArrowheads="1"/>
          </p:cNvSpPr>
          <p:nvPr/>
        </p:nvSpPr>
        <p:spPr bwMode="auto">
          <a:xfrm>
            <a:off x="2541588" y="6230938"/>
            <a:ext cx="49006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Concentration gradients in x are small.</a:t>
            </a:r>
          </a:p>
        </p:txBody>
      </p:sp>
      <p:sp>
        <p:nvSpPr>
          <p:cNvPr id="39998" name="Line 62"/>
          <p:cNvSpPr>
            <a:spLocks noChangeShapeType="1"/>
          </p:cNvSpPr>
          <p:nvPr/>
        </p:nvSpPr>
        <p:spPr bwMode="auto">
          <a:xfrm>
            <a:off x="2271713" y="6642100"/>
            <a:ext cx="537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152400" y="2757488"/>
            <a:ext cx="5670550" cy="3935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976313" algn="ctr"/>
                <a:tab pos="3541713" algn="ctr"/>
              </a:tabLst>
            </a:pPr>
            <a:r>
              <a:rPr lang="en-US"/>
              <a:t>	Pure diffusion	Advective diffusion</a:t>
            </a:r>
          </a:p>
          <a:p>
            <a:pPr>
              <a:tabLst>
                <a:tab pos="976313" algn="ctr"/>
                <a:tab pos="3541713" algn="ctr"/>
              </a:tabLst>
            </a:pPr>
            <a:r>
              <a:rPr lang="en-US"/>
              <a:t>	instantaneous 	continuous 	</a:t>
            </a:r>
          </a:p>
          <a:p>
            <a:pPr>
              <a:tabLst>
                <a:tab pos="976313" algn="ctr"/>
                <a:tab pos="3541713" algn="ctr"/>
              </a:tabLst>
            </a:pPr>
            <a:r>
              <a:rPr lang="en-US" u="sng"/>
              <a:t>	</a:t>
            </a:r>
            <a:r>
              <a:rPr lang="en-US"/>
              <a:t>release	 release</a:t>
            </a:r>
            <a:endParaRPr lang="en-US" u="sng"/>
          </a:p>
          <a:p>
            <a:pPr>
              <a:tabLst>
                <a:tab pos="976313" algn="ctr"/>
                <a:tab pos="3541713" algn="ctr"/>
              </a:tabLst>
            </a:pPr>
            <a:r>
              <a:rPr lang="en-US"/>
              <a:t>	x	_____	</a:t>
            </a:r>
          </a:p>
          <a:p>
            <a:pPr>
              <a:tabLst>
                <a:tab pos="976313" algn="ctr"/>
                <a:tab pos="3541713" algn="ctr"/>
              </a:tabLst>
            </a:pPr>
            <a:r>
              <a:rPr lang="en-US"/>
              <a:t>	t	_____	</a:t>
            </a:r>
          </a:p>
          <a:p>
            <a:pPr>
              <a:tabLst>
                <a:tab pos="976313" algn="ctr"/>
                <a:tab pos="3541713" algn="ctr"/>
              </a:tabLst>
            </a:pPr>
            <a:r>
              <a:rPr lang="en-US"/>
              <a:t>	M	_____</a:t>
            </a:r>
          </a:p>
          <a:p>
            <a:pPr>
              <a:tabLst>
                <a:tab pos="976313" algn="ctr"/>
                <a:tab pos="3541713" algn="ctr"/>
              </a:tabLst>
            </a:pPr>
            <a:r>
              <a:rPr lang="en-US"/>
              <a:t>	A	 ____= ____</a:t>
            </a:r>
          </a:p>
          <a:p>
            <a:pPr>
              <a:tabLst>
                <a:tab pos="976313" algn="ctr"/>
                <a:tab pos="3541713" algn="ctr"/>
              </a:tabLst>
            </a:pPr>
            <a:r>
              <a:rPr lang="en-US"/>
              <a:t>	C(x,t)	_____		</a:t>
            </a:r>
          </a:p>
          <a:p>
            <a:pPr>
              <a:tabLst>
                <a:tab pos="976313" algn="ctr"/>
                <a:tab pos="3541713" algn="ctr"/>
              </a:tabLst>
            </a:pPr>
            <a:endParaRPr lang="en-US"/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3517900" y="5016500"/>
          <a:ext cx="544513" cy="315913"/>
        </p:xfrm>
        <a:graphic>
          <a:graphicData uri="http://schemas.openxmlformats.org/presentationml/2006/ole">
            <p:oleObj spid="_x0000_s42000" name="Equation" r:id="rId3" imgW="545760" imgH="317160" progId="Equation.3">
              <p:embed/>
            </p:oleObj>
          </a:graphicData>
        </a:graphic>
      </p:graphicFrame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396875" y="3986213"/>
            <a:ext cx="44196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Passive Plume in River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27075" y="2157413"/>
            <a:ext cx="29289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Correspondence Table</a:t>
            </a:r>
          </a:p>
        </p:txBody>
      </p:sp>
      <p:grpSp>
        <p:nvGrpSpPr>
          <p:cNvPr id="42003" name="Group 19"/>
          <p:cNvGrpSpPr>
            <a:grpSpLocks/>
          </p:cNvGrpSpPr>
          <p:nvPr/>
        </p:nvGrpSpPr>
        <p:grpSpPr bwMode="auto">
          <a:xfrm>
            <a:off x="1905000" y="4406900"/>
            <a:ext cx="968375" cy="1692275"/>
            <a:chOff x="1200" y="2776"/>
            <a:chExt cx="610" cy="912"/>
          </a:xfrm>
        </p:grpSpPr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>
              <a:off x="1200" y="2776"/>
              <a:ext cx="6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200" y="3004"/>
              <a:ext cx="6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1200" y="3232"/>
              <a:ext cx="6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1200" y="3460"/>
              <a:ext cx="6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1200" y="3688"/>
              <a:ext cx="6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1995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3000" y="2057400"/>
          <a:ext cx="3894138" cy="1173163"/>
        </p:xfrm>
        <a:graphic>
          <a:graphicData uri="http://schemas.openxmlformats.org/presentationml/2006/ole">
            <p:oleObj spid="_x0000_s41995" name="Equation" r:id="rId4" imgW="3911400" imgH="1193760" progId="Equation.3">
              <p:embed/>
            </p:oleObj>
          </a:graphicData>
        </a:graphic>
      </p:graphicFrame>
      <p:graphicFrame>
        <p:nvGraphicFramePr>
          <p:cNvPr id="41996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59400" y="3597275"/>
          <a:ext cx="3397250" cy="1209675"/>
        </p:xfrm>
        <a:graphic>
          <a:graphicData uri="http://schemas.openxmlformats.org/presentationml/2006/ole">
            <p:oleObj spid="_x0000_s41996" name="Equation" r:id="rId5" imgW="4635360" imgH="1663560" progId="Equation.DSMT4">
              <p:embed/>
            </p:oleObj>
          </a:graphicData>
        </a:graphic>
      </p:graphicFrame>
      <p:graphicFrame>
        <p:nvGraphicFramePr>
          <p:cNvPr id="4199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80050" y="5357813"/>
          <a:ext cx="3255963" cy="766762"/>
        </p:xfrm>
        <a:graphic>
          <a:graphicData uri="http://schemas.openxmlformats.org/presentationml/2006/ole">
            <p:oleObj spid="_x0000_s41997" name="Equation" r:id="rId6" imgW="4254480" imgH="1015920" progId="Equation.DSMT4">
              <p:embed/>
            </p:oleObj>
          </a:graphicData>
        </a:graphic>
      </p:graphicFrame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638550" y="3992563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444875" y="4476750"/>
            <a:ext cx="7175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x/U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03575" y="5734050"/>
            <a:ext cx="11033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C(y,x)</a:t>
            </a:r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2330450" y="2662238"/>
            <a:ext cx="0" cy="379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3992563" y="5430838"/>
          <a:ext cx="658812" cy="315912"/>
        </p:xfrm>
        <a:graphic>
          <a:graphicData uri="http://schemas.openxmlformats.org/presentationml/2006/ole">
            <p:oleObj spid="_x0000_s42009" name="Equation" r:id="rId7" imgW="660240" imgH="317160" progId="Equation.DSMT4">
              <p:embed/>
            </p:oleObj>
          </a:graphicData>
        </a:graphic>
      </p:graphicFrame>
      <p:graphicFrame>
        <p:nvGraphicFramePr>
          <p:cNvPr id="42010" name="Object 26"/>
          <p:cNvGraphicFramePr>
            <a:graphicFrameLocks noChangeAspect="1"/>
          </p:cNvGraphicFramePr>
          <p:nvPr/>
        </p:nvGraphicFramePr>
        <p:xfrm>
          <a:off x="3044825" y="5416550"/>
          <a:ext cx="482600" cy="315913"/>
        </p:xfrm>
        <a:graphic>
          <a:graphicData uri="http://schemas.openxmlformats.org/presentationml/2006/ole">
            <p:oleObj spid="_x0000_s42010" name="Equation" r:id="rId8" imgW="482400" imgH="317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2" grpId="0" build="p" autoUpdateAnimBg="0"/>
      <p:bldP spid="42004" grpId="0" build="p" autoUpdateAnimBg="0"/>
      <p:bldP spid="4200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6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5913" y="5937250"/>
          <a:ext cx="3592512" cy="846138"/>
        </p:xfrm>
        <a:graphic>
          <a:graphicData uri="http://schemas.openxmlformats.org/presentationml/2006/ole">
            <p:oleObj spid="_x0000_s126976" name="Equation" r:id="rId3" imgW="4254480" imgH="1015920" progId="Equation.DSMT4">
              <p:embed/>
            </p:oleObj>
          </a:graphicData>
        </a:graphic>
      </p:graphicFrame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Passive Plume in River</a:t>
            </a:r>
          </a:p>
        </p:txBody>
      </p:sp>
      <p:graphicFrame>
        <p:nvGraphicFramePr>
          <p:cNvPr id="126977" name="Object 10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35875" y="3779838"/>
          <a:ext cx="1141413" cy="447675"/>
        </p:xfrm>
        <a:graphic>
          <a:graphicData uri="http://schemas.openxmlformats.org/presentationml/2006/ole">
            <p:oleObj spid="_x0000_s126977" name="Equation" r:id="rId4" imgW="1104840" imgH="444240" progId="Equation.3">
              <p:embed/>
            </p:oleObj>
          </a:graphicData>
        </a:graphic>
      </p:graphicFrame>
      <p:graphicFrame>
        <p:nvGraphicFramePr>
          <p:cNvPr id="126978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28825" y="3063875"/>
          <a:ext cx="1139825" cy="663575"/>
        </p:xfrm>
        <a:graphic>
          <a:graphicData uri="http://schemas.openxmlformats.org/presentationml/2006/ole">
            <p:oleObj spid="_x0000_s126978" name="Equation" r:id="rId5" imgW="1511280" imgH="888840" progId="Equation.3">
              <p:embed/>
            </p:oleObj>
          </a:graphicData>
        </a:graphic>
      </p:graphicFrame>
      <p:sp>
        <p:nvSpPr>
          <p:cNvPr id="44037" name="Freeform 5"/>
          <p:cNvSpPr>
            <a:spLocks/>
          </p:cNvSpPr>
          <p:nvPr/>
        </p:nvSpPr>
        <p:spPr bwMode="auto">
          <a:xfrm>
            <a:off x="1287463" y="1908175"/>
            <a:ext cx="6143625" cy="1535113"/>
          </a:xfrm>
          <a:custGeom>
            <a:avLst/>
            <a:gdLst/>
            <a:ahLst/>
            <a:cxnLst>
              <a:cxn ang="0">
                <a:pos x="0" y="479"/>
              </a:cxn>
              <a:cxn ang="0">
                <a:pos x="3860" y="0"/>
              </a:cxn>
              <a:cxn ang="0">
                <a:pos x="3869" y="966"/>
              </a:cxn>
              <a:cxn ang="0">
                <a:pos x="0" y="479"/>
              </a:cxn>
            </a:cxnLst>
            <a:rect l="0" t="0" r="r" b="b"/>
            <a:pathLst>
              <a:path w="3870" h="967">
                <a:moveTo>
                  <a:pt x="0" y="479"/>
                </a:moveTo>
                <a:lnTo>
                  <a:pt x="3860" y="0"/>
                </a:lnTo>
                <a:lnTo>
                  <a:pt x="3869" y="966"/>
                </a:lnTo>
                <a:lnTo>
                  <a:pt x="0" y="479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314575" y="203358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1308100" y="1682750"/>
            <a:ext cx="6350" cy="310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1325563" y="2667000"/>
            <a:ext cx="63881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1262063" y="2587625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Freeform 10"/>
          <p:cNvSpPr>
            <a:spLocks/>
          </p:cNvSpPr>
          <p:nvPr/>
        </p:nvSpPr>
        <p:spPr bwMode="auto">
          <a:xfrm>
            <a:off x="1344613" y="1919288"/>
            <a:ext cx="6135687" cy="750887"/>
          </a:xfrm>
          <a:custGeom>
            <a:avLst/>
            <a:gdLst/>
            <a:ahLst/>
            <a:cxnLst>
              <a:cxn ang="0">
                <a:pos x="0" y="472"/>
              </a:cxn>
              <a:cxn ang="0">
                <a:pos x="23" y="451"/>
              </a:cxn>
              <a:cxn ang="0">
                <a:pos x="46" y="427"/>
              </a:cxn>
              <a:cxn ang="0">
                <a:pos x="91" y="407"/>
              </a:cxn>
              <a:cxn ang="0">
                <a:pos x="114" y="389"/>
              </a:cxn>
              <a:cxn ang="0">
                <a:pos x="137" y="379"/>
              </a:cxn>
              <a:cxn ang="0">
                <a:pos x="183" y="369"/>
              </a:cxn>
              <a:cxn ang="0">
                <a:pos x="252" y="355"/>
              </a:cxn>
              <a:cxn ang="0">
                <a:pos x="366" y="327"/>
              </a:cxn>
              <a:cxn ang="0">
                <a:pos x="412" y="317"/>
              </a:cxn>
              <a:cxn ang="0">
                <a:pos x="480" y="307"/>
              </a:cxn>
              <a:cxn ang="0">
                <a:pos x="594" y="286"/>
              </a:cxn>
              <a:cxn ang="0">
                <a:pos x="663" y="276"/>
              </a:cxn>
              <a:cxn ang="0">
                <a:pos x="732" y="269"/>
              </a:cxn>
              <a:cxn ang="0">
                <a:pos x="846" y="252"/>
              </a:cxn>
              <a:cxn ang="0">
                <a:pos x="960" y="238"/>
              </a:cxn>
              <a:cxn ang="0">
                <a:pos x="1075" y="224"/>
              </a:cxn>
              <a:cxn ang="0">
                <a:pos x="1143" y="217"/>
              </a:cxn>
              <a:cxn ang="0">
                <a:pos x="1212" y="210"/>
              </a:cxn>
              <a:cxn ang="0">
                <a:pos x="1326" y="196"/>
              </a:cxn>
              <a:cxn ang="0">
                <a:pos x="1440" y="183"/>
              </a:cxn>
              <a:cxn ang="0">
                <a:pos x="1509" y="176"/>
              </a:cxn>
              <a:cxn ang="0">
                <a:pos x="1578" y="172"/>
              </a:cxn>
              <a:cxn ang="0">
                <a:pos x="1692" y="162"/>
              </a:cxn>
              <a:cxn ang="0">
                <a:pos x="1738" y="155"/>
              </a:cxn>
              <a:cxn ang="0">
                <a:pos x="1806" y="148"/>
              </a:cxn>
              <a:cxn ang="0">
                <a:pos x="1921" y="138"/>
              </a:cxn>
              <a:cxn ang="0">
                <a:pos x="1989" y="131"/>
              </a:cxn>
              <a:cxn ang="0">
                <a:pos x="2058" y="127"/>
              </a:cxn>
              <a:cxn ang="0">
                <a:pos x="2172" y="121"/>
              </a:cxn>
              <a:cxn ang="0">
                <a:pos x="2286" y="110"/>
              </a:cxn>
              <a:cxn ang="0">
                <a:pos x="2355" y="103"/>
              </a:cxn>
              <a:cxn ang="0">
                <a:pos x="2424" y="100"/>
              </a:cxn>
              <a:cxn ang="0">
                <a:pos x="2538" y="90"/>
              </a:cxn>
              <a:cxn ang="0">
                <a:pos x="2652" y="83"/>
              </a:cxn>
              <a:cxn ang="0">
                <a:pos x="2698" y="76"/>
              </a:cxn>
              <a:cxn ang="0">
                <a:pos x="2767" y="72"/>
              </a:cxn>
              <a:cxn ang="0">
                <a:pos x="2835" y="69"/>
              </a:cxn>
              <a:cxn ang="0">
                <a:pos x="2904" y="65"/>
              </a:cxn>
              <a:cxn ang="0">
                <a:pos x="2972" y="59"/>
              </a:cxn>
              <a:cxn ang="0">
                <a:pos x="3018" y="55"/>
              </a:cxn>
              <a:cxn ang="0">
                <a:pos x="3132" y="48"/>
              </a:cxn>
              <a:cxn ang="0">
                <a:pos x="3247" y="41"/>
              </a:cxn>
              <a:cxn ang="0">
                <a:pos x="3315" y="34"/>
              </a:cxn>
              <a:cxn ang="0">
                <a:pos x="3384" y="31"/>
              </a:cxn>
              <a:cxn ang="0">
                <a:pos x="3498" y="24"/>
              </a:cxn>
              <a:cxn ang="0">
                <a:pos x="3612" y="17"/>
              </a:cxn>
              <a:cxn ang="0">
                <a:pos x="3681" y="14"/>
              </a:cxn>
              <a:cxn ang="0">
                <a:pos x="3750" y="10"/>
              </a:cxn>
              <a:cxn ang="0">
                <a:pos x="3864" y="0"/>
              </a:cxn>
            </a:cxnLst>
            <a:rect l="0" t="0" r="r" b="b"/>
            <a:pathLst>
              <a:path w="3865" h="473">
                <a:moveTo>
                  <a:pt x="0" y="472"/>
                </a:moveTo>
                <a:lnTo>
                  <a:pt x="23" y="451"/>
                </a:lnTo>
                <a:lnTo>
                  <a:pt x="46" y="427"/>
                </a:lnTo>
                <a:lnTo>
                  <a:pt x="91" y="407"/>
                </a:lnTo>
                <a:lnTo>
                  <a:pt x="114" y="389"/>
                </a:lnTo>
                <a:lnTo>
                  <a:pt x="137" y="379"/>
                </a:lnTo>
                <a:lnTo>
                  <a:pt x="183" y="369"/>
                </a:lnTo>
                <a:lnTo>
                  <a:pt x="252" y="355"/>
                </a:lnTo>
                <a:lnTo>
                  <a:pt x="366" y="327"/>
                </a:lnTo>
                <a:lnTo>
                  <a:pt x="412" y="317"/>
                </a:lnTo>
                <a:lnTo>
                  <a:pt x="480" y="307"/>
                </a:lnTo>
                <a:lnTo>
                  <a:pt x="594" y="286"/>
                </a:lnTo>
                <a:lnTo>
                  <a:pt x="663" y="276"/>
                </a:lnTo>
                <a:lnTo>
                  <a:pt x="732" y="269"/>
                </a:lnTo>
                <a:lnTo>
                  <a:pt x="846" y="252"/>
                </a:lnTo>
                <a:lnTo>
                  <a:pt x="960" y="238"/>
                </a:lnTo>
                <a:lnTo>
                  <a:pt x="1075" y="224"/>
                </a:lnTo>
                <a:lnTo>
                  <a:pt x="1143" y="217"/>
                </a:lnTo>
                <a:lnTo>
                  <a:pt x="1212" y="210"/>
                </a:lnTo>
                <a:lnTo>
                  <a:pt x="1326" y="196"/>
                </a:lnTo>
                <a:lnTo>
                  <a:pt x="1440" y="183"/>
                </a:lnTo>
                <a:lnTo>
                  <a:pt x="1509" y="176"/>
                </a:lnTo>
                <a:lnTo>
                  <a:pt x="1578" y="172"/>
                </a:lnTo>
                <a:lnTo>
                  <a:pt x="1692" y="162"/>
                </a:lnTo>
                <a:lnTo>
                  <a:pt x="1738" y="155"/>
                </a:lnTo>
                <a:lnTo>
                  <a:pt x="1806" y="148"/>
                </a:lnTo>
                <a:lnTo>
                  <a:pt x="1921" y="138"/>
                </a:lnTo>
                <a:lnTo>
                  <a:pt x="1989" y="131"/>
                </a:lnTo>
                <a:lnTo>
                  <a:pt x="2058" y="127"/>
                </a:lnTo>
                <a:lnTo>
                  <a:pt x="2172" y="121"/>
                </a:lnTo>
                <a:lnTo>
                  <a:pt x="2286" y="110"/>
                </a:lnTo>
                <a:lnTo>
                  <a:pt x="2355" y="103"/>
                </a:lnTo>
                <a:lnTo>
                  <a:pt x="2424" y="100"/>
                </a:lnTo>
                <a:lnTo>
                  <a:pt x="2538" y="90"/>
                </a:lnTo>
                <a:lnTo>
                  <a:pt x="2652" y="83"/>
                </a:lnTo>
                <a:lnTo>
                  <a:pt x="2698" y="76"/>
                </a:lnTo>
                <a:lnTo>
                  <a:pt x="2767" y="72"/>
                </a:lnTo>
                <a:lnTo>
                  <a:pt x="2835" y="69"/>
                </a:lnTo>
                <a:lnTo>
                  <a:pt x="2904" y="65"/>
                </a:lnTo>
                <a:lnTo>
                  <a:pt x="2972" y="59"/>
                </a:lnTo>
                <a:lnTo>
                  <a:pt x="3018" y="55"/>
                </a:lnTo>
                <a:lnTo>
                  <a:pt x="3132" y="48"/>
                </a:lnTo>
                <a:lnTo>
                  <a:pt x="3247" y="41"/>
                </a:lnTo>
                <a:lnTo>
                  <a:pt x="3315" y="34"/>
                </a:lnTo>
                <a:lnTo>
                  <a:pt x="3384" y="31"/>
                </a:lnTo>
                <a:lnTo>
                  <a:pt x="3498" y="24"/>
                </a:lnTo>
                <a:lnTo>
                  <a:pt x="3612" y="17"/>
                </a:lnTo>
                <a:lnTo>
                  <a:pt x="3681" y="14"/>
                </a:lnTo>
                <a:lnTo>
                  <a:pt x="3750" y="10"/>
                </a:lnTo>
                <a:lnTo>
                  <a:pt x="3864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3" name="Freeform 11"/>
          <p:cNvSpPr>
            <a:spLocks/>
          </p:cNvSpPr>
          <p:nvPr/>
        </p:nvSpPr>
        <p:spPr bwMode="auto">
          <a:xfrm>
            <a:off x="1343025" y="2667000"/>
            <a:ext cx="6135688" cy="750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21"/>
              </a:cxn>
              <a:cxn ang="0">
                <a:pos x="46" y="45"/>
              </a:cxn>
              <a:cxn ang="0">
                <a:pos x="91" y="65"/>
              </a:cxn>
              <a:cxn ang="0">
                <a:pos x="114" y="83"/>
              </a:cxn>
              <a:cxn ang="0">
                <a:pos x="137" y="93"/>
              </a:cxn>
              <a:cxn ang="0">
                <a:pos x="183" y="103"/>
              </a:cxn>
              <a:cxn ang="0">
                <a:pos x="252" y="117"/>
              </a:cxn>
              <a:cxn ang="0">
                <a:pos x="366" y="145"/>
              </a:cxn>
              <a:cxn ang="0">
                <a:pos x="412" y="155"/>
              </a:cxn>
              <a:cxn ang="0">
                <a:pos x="480" y="165"/>
              </a:cxn>
              <a:cxn ang="0">
                <a:pos x="594" y="186"/>
              </a:cxn>
              <a:cxn ang="0">
                <a:pos x="663" y="196"/>
              </a:cxn>
              <a:cxn ang="0">
                <a:pos x="732" y="203"/>
              </a:cxn>
              <a:cxn ang="0">
                <a:pos x="846" y="220"/>
              </a:cxn>
              <a:cxn ang="0">
                <a:pos x="960" y="234"/>
              </a:cxn>
              <a:cxn ang="0">
                <a:pos x="1075" y="248"/>
              </a:cxn>
              <a:cxn ang="0">
                <a:pos x="1143" y="255"/>
              </a:cxn>
              <a:cxn ang="0">
                <a:pos x="1212" y="262"/>
              </a:cxn>
              <a:cxn ang="0">
                <a:pos x="1326" y="276"/>
              </a:cxn>
              <a:cxn ang="0">
                <a:pos x="1440" y="289"/>
              </a:cxn>
              <a:cxn ang="0">
                <a:pos x="1509" y="296"/>
              </a:cxn>
              <a:cxn ang="0">
                <a:pos x="1578" y="300"/>
              </a:cxn>
              <a:cxn ang="0">
                <a:pos x="1692" y="310"/>
              </a:cxn>
              <a:cxn ang="0">
                <a:pos x="1738" y="317"/>
              </a:cxn>
              <a:cxn ang="0">
                <a:pos x="1806" y="324"/>
              </a:cxn>
              <a:cxn ang="0">
                <a:pos x="1921" y="334"/>
              </a:cxn>
              <a:cxn ang="0">
                <a:pos x="1989" y="341"/>
              </a:cxn>
              <a:cxn ang="0">
                <a:pos x="2058" y="345"/>
              </a:cxn>
              <a:cxn ang="0">
                <a:pos x="2172" y="351"/>
              </a:cxn>
              <a:cxn ang="0">
                <a:pos x="2286" y="362"/>
              </a:cxn>
              <a:cxn ang="0">
                <a:pos x="2355" y="369"/>
              </a:cxn>
              <a:cxn ang="0">
                <a:pos x="2424" y="372"/>
              </a:cxn>
              <a:cxn ang="0">
                <a:pos x="2538" y="382"/>
              </a:cxn>
              <a:cxn ang="0">
                <a:pos x="2652" y="389"/>
              </a:cxn>
              <a:cxn ang="0">
                <a:pos x="2698" y="396"/>
              </a:cxn>
              <a:cxn ang="0">
                <a:pos x="2767" y="400"/>
              </a:cxn>
              <a:cxn ang="0">
                <a:pos x="2835" y="403"/>
              </a:cxn>
              <a:cxn ang="0">
                <a:pos x="2904" y="407"/>
              </a:cxn>
              <a:cxn ang="0">
                <a:pos x="2972" y="413"/>
              </a:cxn>
              <a:cxn ang="0">
                <a:pos x="3018" y="417"/>
              </a:cxn>
              <a:cxn ang="0">
                <a:pos x="3132" y="424"/>
              </a:cxn>
              <a:cxn ang="0">
                <a:pos x="3247" y="431"/>
              </a:cxn>
              <a:cxn ang="0">
                <a:pos x="3315" y="438"/>
              </a:cxn>
              <a:cxn ang="0">
                <a:pos x="3384" y="441"/>
              </a:cxn>
              <a:cxn ang="0">
                <a:pos x="3498" y="448"/>
              </a:cxn>
              <a:cxn ang="0">
                <a:pos x="3612" y="455"/>
              </a:cxn>
              <a:cxn ang="0">
                <a:pos x="3681" y="458"/>
              </a:cxn>
              <a:cxn ang="0">
                <a:pos x="3750" y="462"/>
              </a:cxn>
              <a:cxn ang="0">
                <a:pos x="3864" y="472"/>
              </a:cxn>
            </a:cxnLst>
            <a:rect l="0" t="0" r="r" b="b"/>
            <a:pathLst>
              <a:path w="3865" h="473">
                <a:moveTo>
                  <a:pt x="0" y="0"/>
                </a:moveTo>
                <a:lnTo>
                  <a:pt x="23" y="21"/>
                </a:lnTo>
                <a:lnTo>
                  <a:pt x="46" y="45"/>
                </a:lnTo>
                <a:lnTo>
                  <a:pt x="91" y="65"/>
                </a:lnTo>
                <a:lnTo>
                  <a:pt x="114" y="83"/>
                </a:lnTo>
                <a:lnTo>
                  <a:pt x="137" y="93"/>
                </a:lnTo>
                <a:lnTo>
                  <a:pt x="183" y="103"/>
                </a:lnTo>
                <a:lnTo>
                  <a:pt x="252" y="117"/>
                </a:lnTo>
                <a:lnTo>
                  <a:pt x="366" y="145"/>
                </a:lnTo>
                <a:lnTo>
                  <a:pt x="412" y="155"/>
                </a:lnTo>
                <a:lnTo>
                  <a:pt x="480" y="165"/>
                </a:lnTo>
                <a:lnTo>
                  <a:pt x="594" y="186"/>
                </a:lnTo>
                <a:lnTo>
                  <a:pt x="663" y="196"/>
                </a:lnTo>
                <a:lnTo>
                  <a:pt x="732" y="203"/>
                </a:lnTo>
                <a:lnTo>
                  <a:pt x="846" y="220"/>
                </a:lnTo>
                <a:lnTo>
                  <a:pt x="960" y="234"/>
                </a:lnTo>
                <a:lnTo>
                  <a:pt x="1075" y="248"/>
                </a:lnTo>
                <a:lnTo>
                  <a:pt x="1143" y="255"/>
                </a:lnTo>
                <a:lnTo>
                  <a:pt x="1212" y="262"/>
                </a:lnTo>
                <a:lnTo>
                  <a:pt x="1326" y="276"/>
                </a:lnTo>
                <a:lnTo>
                  <a:pt x="1440" y="289"/>
                </a:lnTo>
                <a:lnTo>
                  <a:pt x="1509" y="296"/>
                </a:lnTo>
                <a:lnTo>
                  <a:pt x="1578" y="300"/>
                </a:lnTo>
                <a:lnTo>
                  <a:pt x="1692" y="310"/>
                </a:lnTo>
                <a:lnTo>
                  <a:pt x="1738" y="317"/>
                </a:lnTo>
                <a:lnTo>
                  <a:pt x="1806" y="324"/>
                </a:lnTo>
                <a:lnTo>
                  <a:pt x="1921" y="334"/>
                </a:lnTo>
                <a:lnTo>
                  <a:pt x="1989" y="341"/>
                </a:lnTo>
                <a:lnTo>
                  <a:pt x="2058" y="345"/>
                </a:lnTo>
                <a:lnTo>
                  <a:pt x="2172" y="351"/>
                </a:lnTo>
                <a:lnTo>
                  <a:pt x="2286" y="362"/>
                </a:lnTo>
                <a:lnTo>
                  <a:pt x="2355" y="369"/>
                </a:lnTo>
                <a:lnTo>
                  <a:pt x="2424" y="372"/>
                </a:lnTo>
                <a:lnTo>
                  <a:pt x="2538" y="382"/>
                </a:lnTo>
                <a:lnTo>
                  <a:pt x="2652" y="389"/>
                </a:lnTo>
                <a:lnTo>
                  <a:pt x="2698" y="396"/>
                </a:lnTo>
                <a:lnTo>
                  <a:pt x="2767" y="400"/>
                </a:lnTo>
                <a:lnTo>
                  <a:pt x="2835" y="403"/>
                </a:lnTo>
                <a:lnTo>
                  <a:pt x="2904" y="407"/>
                </a:lnTo>
                <a:lnTo>
                  <a:pt x="2972" y="413"/>
                </a:lnTo>
                <a:lnTo>
                  <a:pt x="3018" y="417"/>
                </a:lnTo>
                <a:lnTo>
                  <a:pt x="3132" y="424"/>
                </a:lnTo>
                <a:lnTo>
                  <a:pt x="3247" y="431"/>
                </a:lnTo>
                <a:lnTo>
                  <a:pt x="3315" y="438"/>
                </a:lnTo>
                <a:lnTo>
                  <a:pt x="3384" y="441"/>
                </a:lnTo>
                <a:lnTo>
                  <a:pt x="3498" y="448"/>
                </a:lnTo>
                <a:lnTo>
                  <a:pt x="3612" y="455"/>
                </a:lnTo>
                <a:lnTo>
                  <a:pt x="3681" y="458"/>
                </a:lnTo>
                <a:lnTo>
                  <a:pt x="3750" y="462"/>
                </a:lnTo>
                <a:lnTo>
                  <a:pt x="3864" y="472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4" name="Freeform 12"/>
          <p:cNvSpPr>
            <a:spLocks/>
          </p:cNvSpPr>
          <p:nvPr/>
        </p:nvSpPr>
        <p:spPr bwMode="auto">
          <a:xfrm>
            <a:off x="2736850" y="3879850"/>
            <a:ext cx="469900" cy="1824038"/>
          </a:xfrm>
          <a:custGeom>
            <a:avLst/>
            <a:gdLst/>
            <a:ahLst/>
            <a:cxnLst>
              <a:cxn ang="0">
                <a:pos x="293" y="1131"/>
              </a:cxn>
              <a:cxn ang="0">
                <a:pos x="293" y="1103"/>
              </a:cxn>
              <a:cxn ang="0">
                <a:pos x="292" y="1078"/>
              </a:cxn>
              <a:cxn ang="0">
                <a:pos x="290" y="1057"/>
              </a:cxn>
              <a:cxn ang="0">
                <a:pos x="288" y="1033"/>
              </a:cxn>
              <a:cxn ang="0">
                <a:pos x="283" y="1005"/>
              </a:cxn>
              <a:cxn ang="0">
                <a:pos x="278" y="977"/>
              </a:cxn>
              <a:cxn ang="0">
                <a:pos x="273" y="952"/>
              </a:cxn>
              <a:cxn ang="0">
                <a:pos x="261" y="924"/>
              </a:cxn>
              <a:cxn ang="0">
                <a:pos x="250" y="896"/>
              </a:cxn>
              <a:cxn ang="0">
                <a:pos x="236" y="872"/>
              </a:cxn>
              <a:cxn ang="0">
                <a:pos x="216" y="844"/>
              </a:cxn>
              <a:cxn ang="0">
                <a:pos x="191" y="816"/>
              </a:cxn>
              <a:cxn ang="0">
                <a:pos x="169" y="791"/>
              </a:cxn>
              <a:cxn ang="0">
                <a:pos x="139" y="763"/>
              </a:cxn>
              <a:cxn ang="0">
                <a:pos x="109" y="735"/>
              </a:cxn>
              <a:cxn ang="0">
                <a:pos x="85" y="711"/>
              </a:cxn>
              <a:cxn ang="0">
                <a:pos x="52" y="679"/>
              </a:cxn>
              <a:cxn ang="0">
                <a:pos x="32" y="655"/>
              </a:cxn>
              <a:cxn ang="0">
                <a:pos x="17" y="630"/>
              </a:cxn>
              <a:cxn ang="0">
                <a:pos x="2" y="599"/>
              </a:cxn>
              <a:cxn ang="0">
                <a:pos x="0" y="574"/>
              </a:cxn>
              <a:cxn ang="0">
                <a:pos x="2" y="550"/>
              </a:cxn>
              <a:cxn ang="0">
                <a:pos x="17" y="518"/>
              </a:cxn>
              <a:cxn ang="0">
                <a:pos x="32" y="494"/>
              </a:cxn>
              <a:cxn ang="0">
                <a:pos x="52" y="469"/>
              </a:cxn>
              <a:cxn ang="0">
                <a:pos x="85" y="438"/>
              </a:cxn>
              <a:cxn ang="0">
                <a:pos x="109" y="413"/>
              </a:cxn>
              <a:cxn ang="0">
                <a:pos x="139" y="385"/>
              </a:cxn>
              <a:cxn ang="0">
                <a:pos x="169" y="357"/>
              </a:cxn>
              <a:cxn ang="0">
                <a:pos x="191" y="333"/>
              </a:cxn>
              <a:cxn ang="0">
                <a:pos x="216" y="305"/>
              </a:cxn>
              <a:cxn ang="0">
                <a:pos x="236" y="277"/>
              </a:cxn>
              <a:cxn ang="0">
                <a:pos x="250" y="252"/>
              </a:cxn>
              <a:cxn ang="0">
                <a:pos x="261" y="224"/>
              </a:cxn>
              <a:cxn ang="0">
                <a:pos x="273" y="196"/>
              </a:cxn>
              <a:cxn ang="0">
                <a:pos x="278" y="172"/>
              </a:cxn>
              <a:cxn ang="0">
                <a:pos x="283" y="144"/>
              </a:cxn>
              <a:cxn ang="0">
                <a:pos x="288" y="116"/>
              </a:cxn>
              <a:cxn ang="0">
                <a:pos x="290" y="91"/>
              </a:cxn>
              <a:cxn ang="0">
                <a:pos x="292" y="70"/>
              </a:cxn>
              <a:cxn ang="0">
                <a:pos x="293" y="46"/>
              </a:cxn>
              <a:cxn ang="0">
                <a:pos x="293" y="18"/>
              </a:cxn>
            </a:cxnLst>
            <a:rect l="0" t="0" r="r" b="b"/>
            <a:pathLst>
              <a:path w="296" h="1149">
                <a:moveTo>
                  <a:pt x="295" y="1148"/>
                </a:moveTo>
                <a:lnTo>
                  <a:pt x="293" y="1138"/>
                </a:lnTo>
                <a:lnTo>
                  <a:pt x="293" y="1131"/>
                </a:lnTo>
                <a:lnTo>
                  <a:pt x="293" y="1124"/>
                </a:lnTo>
                <a:lnTo>
                  <a:pt x="293" y="1113"/>
                </a:lnTo>
                <a:lnTo>
                  <a:pt x="293" y="1103"/>
                </a:lnTo>
                <a:lnTo>
                  <a:pt x="293" y="1092"/>
                </a:lnTo>
                <a:lnTo>
                  <a:pt x="292" y="1085"/>
                </a:lnTo>
                <a:lnTo>
                  <a:pt x="292" y="1078"/>
                </a:lnTo>
                <a:lnTo>
                  <a:pt x="292" y="1068"/>
                </a:lnTo>
                <a:lnTo>
                  <a:pt x="290" y="1064"/>
                </a:lnTo>
                <a:lnTo>
                  <a:pt x="290" y="1057"/>
                </a:lnTo>
                <a:lnTo>
                  <a:pt x="290" y="1050"/>
                </a:lnTo>
                <a:lnTo>
                  <a:pt x="290" y="1043"/>
                </a:lnTo>
                <a:lnTo>
                  <a:pt x="288" y="1033"/>
                </a:lnTo>
                <a:lnTo>
                  <a:pt x="287" y="1022"/>
                </a:lnTo>
                <a:lnTo>
                  <a:pt x="285" y="1012"/>
                </a:lnTo>
                <a:lnTo>
                  <a:pt x="283" y="1005"/>
                </a:lnTo>
                <a:lnTo>
                  <a:pt x="283" y="998"/>
                </a:lnTo>
                <a:lnTo>
                  <a:pt x="282" y="987"/>
                </a:lnTo>
                <a:lnTo>
                  <a:pt x="278" y="977"/>
                </a:lnTo>
                <a:lnTo>
                  <a:pt x="277" y="966"/>
                </a:lnTo>
                <a:lnTo>
                  <a:pt x="275" y="959"/>
                </a:lnTo>
                <a:lnTo>
                  <a:pt x="273" y="952"/>
                </a:lnTo>
                <a:lnTo>
                  <a:pt x="270" y="942"/>
                </a:lnTo>
                <a:lnTo>
                  <a:pt x="265" y="931"/>
                </a:lnTo>
                <a:lnTo>
                  <a:pt x="261" y="924"/>
                </a:lnTo>
                <a:lnTo>
                  <a:pt x="260" y="917"/>
                </a:lnTo>
                <a:lnTo>
                  <a:pt x="255" y="907"/>
                </a:lnTo>
                <a:lnTo>
                  <a:pt x="250" y="896"/>
                </a:lnTo>
                <a:lnTo>
                  <a:pt x="243" y="886"/>
                </a:lnTo>
                <a:lnTo>
                  <a:pt x="240" y="879"/>
                </a:lnTo>
                <a:lnTo>
                  <a:pt x="236" y="872"/>
                </a:lnTo>
                <a:lnTo>
                  <a:pt x="228" y="861"/>
                </a:lnTo>
                <a:lnTo>
                  <a:pt x="220" y="851"/>
                </a:lnTo>
                <a:lnTo>
                  <a:pt x="216" y="844"/>
                </a:lnTo>
                <a:lnTo>
                  <a:pt x="211" y="837"/>
                </a:lnTo>
                <a:lnTo>
                  <a:pt x="201" y="826"/>
                </a:lnTo>
                <a:lnTo>
                  <a:pt x="191" y="816"/>
                </a:lnTo>
                <a:lnTo>
                  <a:pt x="181" y="805"/>
                </a:lnTo>
                <a:lnTo>
                  <a:pt x="176" y="798"/>
                </a:lnTo>
                <a:lnTo>
                  <a:pt x="169" y="791"/>
                </a:lnTo>
                <a:lnTo>
                  <a:pt x="158" y="781"/>
                </a:lnTo>
                <a:lnTo>
                  <a:pt x="146" y="770"/>
                </a:lnTo>
                <a:lnTo>
                  <a:pt x="139" y="763"/>
                </a:lnTo>
                <a:lnTo>
                  <a:pt x="134" y="756"/>
                </a:lnTo>
                <a:lnTo>
                  <a:pt x="122" y="746"/>
                </a:lnTo>
                <a:lnTo>
                  <a:pt x="109" y="735"/>
                </a:lnTo>
                <a:lnTo>
                  <a:pt x="97" y="725"/>
                </a:lnTo>
                <a:lnTo>
                  <a:pt x="91" y="718"/>
                </a:lnTo>
                <a:lnTo>
                  <a:pt x="85" y="711"/>
                </a:lnTo>
                <a:lnTo>
                  <a:pt x="74" y="700"/>
                </a:lnTo>
                <a:lnTo>
                  <a:pt x="62" y="690"/>
                </a:lnTo>
                <a:lnTo>
                  <a:pt x="52" y="679"/>
                </a:lnTo>
                <a:lnTo>
                  <a:pt x="47" y="672"/>
                </a:lnTo>
                <a:lnTo>
                  <a:pt x="42" y="665"/>
                </a:lnTo>
                <a:lnTo>
                  <a:pt x="32" y="655"/>
                </a:lnTo>
                <a:lnTo>
                  <a:pt x="23" y="644"/>
                </a:lnTo>
                <a:lnTo>
                  <a:pt x="20" y="637"/>
                </a:lnTo>
                <a:lnTo>
                  <a:pt x="17" y="630"/>
                </a:lnTo>
                <a:lnTo>
                  <a:pt x="10" y="620"/>
                </a:lnTo>
                <a:lnTo>
                  <a:pt x="5" y="609"/>
                </a:lnTo>
                <a:lnTo>
                  <a:pt x="2" y="599"/>
                </a:lnTo>
                <a:lnTo>
                  <a:pt x="0" y="592"/>
                </a:lnTo>
                <a:lnTo>
                  <a:pt x="0" y="585"/>
                </a:lnTo>
                <a:lnTo>
                  <a:pt x="0" y="574"/>
                </a:lnTo>
                <a:lnTo>
                  <a:pt x="0" y="564"/>
                </a:lnTo>
                <a:lnTo>
                  <a:pt x="0" y="557"/>
                </a:lnTo>
                <a:lnTo>
                  <a:pt x="2" y="550"/>
                </a:lnTo>
                <a:lnTo>
                  <a:pt x="5" y="539"/>
                </a:lnTo>
                <a:lnTo>
                  <a:pt x="10" y="529"/>
                </a:lnTo>
                <a:lnTo>
                  <a:pt x="17" y="518"/>
                </a:lnTo>
                <a:lnTo>
                  <a:pt x="20" y="511"/>
                </a:lnTo>
                <a:lnTo>
                  <a:pt x="23" y="504"/>
                </a:lnTo>
                <a:lnTo>
                  <a:pt x="32" y="494"/>
                </a:lnTo>
                <a:lnTo>
                  <a:pt x="42" y="483"/>
                </a:lnTo>
                <a:lnTo>
                  <a:pt x="47" y="476"/>
                </a:lnTo>
                <a:lnTo>
                  <a:pt x="52" y="469"/>
                </a:lnTo>
                <a:lnTo>
                  <a:pt x="62" y="459"/>
                </a:lnTo>
                <a:lnTo>
                  <a:pt x="74" y="448"/>
                </a:lnTo>
                <a:lnTo>
                  <a:pt x="85" y="438"/>
                </a:lnTo>
                <a:lnTo>
                  <a:pt x="91" y="431"/>
                </a:lnTo>
                <a:lnTo>
                  <a:pt x="97" y="424"/>
                </a:lnTo>
                <a:lnTo>
                  <a:pt x="109" y="413"/>
                </a:lnTo>
                <a:lnTo>
                  <a:pt x="122" y="403"/>
                </a:lnTo>
                <a:lnTo>
                  <a:pt x="134" y="392"/>
                </a:lnTo>
                <a:lnTo>
                  <a:pt x="139" y="385"/>
                </a:lnTo>
                <a:lnTo>
                  <a:pt x="146" y="378"/>
                </a:lnTo>
                <a:lnTo>
                  <a:pt x="158" y="368"/>
                </a:lnTo>
                <a:lnTo>
                  <a:pt x="169" y="357"/>
                </a:lnTo>
                <a:lnTo>
                  <a:pt x="176" y="350"/>
                </a:lnTo>
                <a:lnTo>
                  <a:pt x="181" y="343"/>
                </a:lnTo>
                <a:lnTo>
                  <a:pt x="191" y="333"/>
                </a:lnTo>
                <a:lnTo>
                  <a:pt x="201" y="322"/>
                </a:lnTo>
                <a:lnTo>
                  <a:pt x="211" y="312"/>
                </a:lnTo>
                <a:lnTo>
                  <a:pt x="216" y="305"/>
                </a:lnTo>
                <a:lnTo>
                  <a:pt x="220" y="298"/>
                </a:lnTo>
                <a:lnTo>
                  <a:pt x="228" y="287"/>
                </a:lnTo>
                <a:lnTo>
                  <a:pt x="236" y="277"/>
                </a:lnTo>
                <a:lnTo>
                  <a:pt x="240" y="270"/>
                </a:lnTo>
                <a:lnTo>
                  <a:pt x="243" y="263"/>
                </a:lnTo>
                <a:lnTo>
                  <a:pt x="250" y="252"/>
                </a:lnTo>
                <a:lnTo>
                  <a:pt x="255" y="242"/>
                </a:lnTo>
                <a:lnTo>
                  <a:pt x="260" y="231"/>
                </a:lnTo>
                <a:lnTo>
                  <a:pt x="261" y="224"/>
                </a:lnTo>
                <a:lnTo>
                  <a:pt x="265" y="217"/>
                </a:lnTo>
                <a:lnTo>
                  <a:pt x="270" y="207"/>
                </a:lnTo>
                <a:lnTo>
                  <a:pt x="273" y="196"/>
                </a:lnTo>
                <a:lnTo>
                  <a:pt x="275" y="189"/>
                </a:lnTo>
                <a:lnTo>
                  <a:pt x="277" y="182"/>
                </a:lnTo>
                <a:lnTo>
                  <a:pt x="278" y="172"/>
                </a:lnTo>
                <a:lnTo>
                  <a:pt x="282" y="161"/>
                </a:lnTo>
                <a:lnTo>
                  <a:pt x="283" y="151"/>
                </a:lnTo>
                <a:lnTo>
                  <a:pt x="283" y="144"/>
                </a:lnTo>
                <a:lnTo>
                  <a:pt x="285" y="137"/>
                </a:lnTo>
                <a:lnTo>
                  <a:pt x="287" y="126"/>
                </a:lnTo>
                <a:lnTo>
                  <a:pt x="288" y="116"/>
                </a:lnTo>
                <a:lnTo>
                  <a:pt x="290" y="105"/>
                </a:lnTo>
                <a:lnTo>
                  <a:pt x="290" y="98"/>
                </a:lnTo>
                <a:lnTo>
                  <a:pt x="290" y="91"/>
                </a:lnTo>
                <a:lnTo>
                  <a:pt x="290" y="84"/>
                </a:lnTo>
                <a:lnTo>
                  <a:pt x="292" y="81"/>
                </a:lnTo>
                <a:lnTo>
                  <a:pt x="292" y="70"/>
                </a:lnTo>
                <a:lnTo>
                  <a:pt x="292" y="63"/>
                </a:lnTo>
                <a:lnTo>
                  <a:pt x="293" y="56"/>
                </a:lnTo>
                <a:lnTo>
                  <a:pt x="293" y="46"/>
                </a:lnTo>
                <a:lnTo>
                  <a:pt x="293" y="35"/>
                </a:lnTo>
                <a:lnTo>
                  <a:pt x="293" y="25"/>
                </a:lnTo>
                <a:lnTo>
                  <a:pt x="293" y="18"/>
                </a:lnTo>
                <a:lnTo>
                  <a:pt x="293" y="11"/>
                </a:lnTo>
                <a:lnTo>
                  <a:pt x="295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3198813" y="3595688"/>
            <a:ext cx="0" cy="2430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7142163" y="166846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782638" y="4787900"/>
            <a:ext cx="6902450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7656513" y="457358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976313" y="5221288"/>
            <a:ext cx="657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x=0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962025" y="15081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44051" name="Freeform 19"/>
          <p:cNvSpPr>
            <a:spLocks/>
          </p:cNvSpPr>
          <p:nvPr/>
        </p:nvSpPr>
        <p:spPr bwMode="auto">
          <a:xfrm>
            <a:off x="1370013" y="2006600"/>
            <a:ext cx="6061075" cy="270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159"/>
              </a:cxn>
              <a:cxn ang="0">
                <a:pos x="61" y="318"/>
              </a:cxn>
              <a:cxn ang="0">
                <a:pos x="81" y="477"/>
              </a:cxn>
              <a:cxn ang="0">
                <a:pos x="122" y="607"/>
              </a:cxn>
              <a:cxn ang="0">
                <a:pos x="142" y="694"/>
              </a:cxn>
              <a:cxn ang="0">
                <a:pos x="183" y="766"/>
              </a:cxn>
              <a:cxn ang="0">
                <a:pos x="223" y="824"/>
              </a:cxn>
              <a:cxn ang="0">
                <a:pos x="244" y="867"/>
              </a:cxn>
              <a:cxn ang="0">
                <a:pos x="284" y="954"/>
              </a:cxn>
              <a:cxn ang="0">
                <a:pos x="345" y="1026"/>
              </a:cxn>
              <a:cxn ang="0">
                <a:pos x="406" y="1084"/>
              </a:cxn>
              <a:cxn ang="0">
                <a:pos x="467" y="1141"/>
              </a:cxn>
              <a:cxn ang="0">
                <a:pos x="589" y="1228"/>
              </a:cxn>
              <a:cxn ang="0">
                <a:pos x="711" y="1286"/>
              </a:cxn>
              <a:cxn ang="0">
                <a:pos x="832" y="1329"/>
              </a:cxn>
              <a:cxn ang="0">
                <a:pos x="954" y="1373"/>
              </a:cxn>
              <a:cxn ang="0">
                <a:pos x="1076" y="1416"/>
              </a:cxn>
              <a:cxn ang="0">
                <a:pos x="1198" y="1445"/>
              </a:cxn>
              <a:cxn ang="0">
                <a:pos x="1299" y="1474"/>
              </a:cxn>
              <a:cxn ang="0">
                <a:pos x="1421" y="1488"/>
              </a:cxn>
              <a:cxn ang="0">
                <a:pos x="1543" y="1517"/>
              </a:cxn>
              <a:cxn ang="0">
                <a:pos x="1665" y="1532"/>
              </a:cxn>
              <a:cxn ang="0">
                <a:pos x="1787" y="1546"/>
              </a:cxn>
              <a:cxn ang="0">
                <a:pos x="1909" y="1561"/>
              </a:cxn>
              <a:cxn ang="0">
                <a:pos x="2030" y="1575"/>
              </a:cxn>
              <a:cxn ang="0">
                <a:pos x="2132" y="1589"/>
              </a:cxn>
              <a:cxn ang="0">
                <a:pos x="2254" y="1604"/>
              </a:cxn>
              <a:cxn ang="0">
                <a:pos x="2375" y="1618"/>
              </a:cxn>
              <a:cxn ang="0">
                <a:pos x="2497" y="1618"/>
              </a:cxn>
              <a:cxn ang="0">
                <a:pos x="2619" y="1633"/>
              </a:cxn>
              <a:cxn ang="0">
                <a:pos x="2741" y="1647"/>
              </a:cxn>
              <a:cxn ang="0">
                <a:pos x="2863" y="1647"/>
              </a:cxn>
              <a:cxn ang="0">
                <a:pos x="2924" y="1647"/>
              </a:cxn>
              <a:cxn ang="0">
                <a:pos x="2985" y="1662"/>
              </a:cxn>
              <a:cxn ang="0">
                <a:pos x="3086" y="1662"/>
              </a:cxn>
              <a:cxn ang="0">
                <a:pos x="3147" y="1662"/>
              </a:cxn>
              <a:cxn ang="0">
                <a:pos x="3208" y="1676"/>
              </a:cxn>
              <a:cxn ang="0">
                <a:pos x="3330" y="1676"/>
              </a:cxn>
              <a:cxn ang="0">
                <a:pos x="3391" y="1676"/>
              </a:cxn>
              <a:cxn ang="0">
                <a:pos x="3452" y="1691"/>
              </a:cxn>
              <a:cxn ang="0">
                <a:pos x="3573" y="1691"/>
              </a:cxn>
              <a:cxn ang="0">
                <a:pos x="3634" y="1691"/>
              </a:cxn>
              <a:cxn ang="0">
                <a:pos x="3695" y="1705"/>
              </a:cxn>
              <a:cxn ang="0">
                <a:pos x="3817" y="1705"/>
              </a:cxn>
            </a:cxnLst>
            <a:rect l="0" t="0" r="r" b="b"/>
            <a:pathLst>
              <a:path w="3818" h="1706">
                <a:moveTo>
                  <a:pt x="0" y="0"/>
                </a:moveTo>
                <a:lnTo>
                  <a:pt x="20" y="159"/>
                </a:lnTo>
                <a:lnTo>
                  <a:pt x="61" y="318"/>
                </a:lnTo>
                <a:lnTo>
                  <a:pt x="81" y="477"/>
                </a:lnTo>
                <a:lnTo>
                  <a:pt x="122" y="607"/>
                </a:lnTo>
                <a:lnTo>
                  <a:pt x="142" y="694"/>
                </a:lnTo>
                <a:lnTo>
                  <a:pt x="183" y="766"/>
                </a:lnTo>
                <a:lnTo>
                  <a:pt x="223" y="824"/>
                </a:lnTo>
                <a:lnTo>
                  <a:pt x="244" y="867"/>
                </a:lnTo>
                <a:lnTo>
                  <a:pt x="284" y="954"/>
                </a:lnTo>
                <a:lnTo>
                  <a:pt x="345" y="1026"/>
                </a:lnTo>
                <a:lnTo>
                  <a:pt x="406" y="1084"/>
                </a:lnTo>
                <a:lnTo>
                  <a:pt x="467" y="1141"/>
                </a:lnTo>
                <a:lnTo>
                  <a:pt x="589" y="1228"/>
                </a:lnTo>
                <a:lnTo>
                  <a:pt x="711" y="1286"/>
                </a:lnTo>
                <a:lnTo>
                  <a:pt x="832" y="1329"/>
                </a:lnTo>
                <a:lnTo>
                  <a:pt x="954" y="1373"/>
                </a:lnTo>
                <a:lnTo>
                  <a:pt x="1076" y="1416"/>
                </a:lnTo>
                <a:lnTo>
                  <a:pt x="1198" y="1445"/>
                </a:lnTo>
                <a:lnTo>
                  <a:pt x="1299" y="1474"/>
                </a:lnTo>
                <a:lnTo>
                  <a:pt x="1421" y="1488"/>
                </a:lnTo>
                <a:lnTo>
                  <a:pt x="1543" y="1517"/>
                </a:lnTo>
                <a:lnTo>
                  <a:pt x="1665" y="1532"/>
                </a:lnTo>
                <a:lnTo>
                  <a:pt x="1787" y="1546"/>
                </a:lnTo>
                <a:lnTo>
                  <a:pt x="1909" y="1561"/>
                </a:lnTo>
                <a:lnTo>
                  <a:pt x="2030" y="1575"/>
                </a:lnTo>
                <a:lnTo>
                  <a:pt x="2132" y="1589"/>
                </a:lnTo>
                <a:lnTo>
                  <a:pt x="2254" y="1604"/>
                </a:lnTo>
                <a:lnTo>
                  <a:pt x="2375" y="1618"/>
                </a:lnTo>
                <a:lnTo>
                  <a:pt x="2497" y="1618"/>
                </a:lnTo>
                <a:lnTo>
                  <a:pt x="2619" y="1633"/>
                </a:lnTo>
                <a:lnTo>
                  <a:pt x="2741" y="1647"/>
                </a:lnTo>
                <a:lnTo>
                  <a:pt x="2863" y="1647"/>
                </a:lnTo>
                <a:lnTo>
                  <a:pt x="2924" y="1647"/>
                </a:lnTo>
                <a:lnTo>
                  <a:pt x="2985" y="1662"/>
                </a:lnTo>
                <a:lnTo>
                  <a:pt x="3086" y="1662"/>
                </a:lnTo>
                <a:lnTo>
                  <a:pt x="3147" y="1662"/>
                </a:lnTo>
                <a:lnTo>
                  <a:pt x="3208" y="1676"/>
                </a:lnTo>
                <a:lnTo>
                  <a:pt x="3330" y="1676"/>
                </a:lnTo>
                <a:lnTo>
                  <a:pt x="3391" y="1676"/>
                </a:lnTo>
                <a:lnTo>
                  <a:pt x="3452" y="1691"/>
                </a:lnTo>
                <a:lnTo>
                  <a:pt x="3573" y="1691"/>
                </a:lnTo>
                <a:lnTo>
                  <a:pt x="3634" y="1691"/>
                </a:lnTo>
                <a:lnTo>
                  <a:pt x="3695" y="1705"/>
                </a:lnTo>
                <a:lnTo>
                  <a:pt x="3817" y="1705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2" name="Freeform 20"/>
          <p:cNvSpPr>
            <a:spLocks/>
          </p:cNvSpPr>
          <p:nvPr/>
        </p:nvSpPr>
        <p:spPr bwMode="auto">
          <a:xfrm>
            <a:off x="1330325" y="4030663"/>
            <a:ext cx="6135688" cy="750887"/>
          </a:xfrm>
          <a:custGeom>
            <a:avLst/>
            <a:gdLst/>
            <a:ahLst/>
            <a:cxnLst>
              <a:cxn ang="0">
                <a:pos x="0" y="472"/>
              </a:cxn>
              <a:cxn ang="0">
                <a:pos x="23" y="451"/>
              </a:cxn>
              <a:cxn ang="0">
                <a:pos x="46" y="427"/>
              </a:cxn>
              <a:cxn ang="0">
                <a:pos x="91" y="407"/>
              </a:cxn>
              <a:cxn ang="0">
                <a:pos x="114" y="389"/>
              </a:cxn>
              <a:cxn ang="0">
                <a:pos x="137" y="379"/>
              </a:cxn>
              <a:cxn ang="0">
                <a:pos x="183" y="369"/>
              </a:cxn>
              <a:cxn ang="0">
                <a:pos x="252" y="355"/>
              </a:cxn>
              <a:cxn ang="0">
                <a:pos x="366" y="327"/>
              </a:cxn>
              <a:cxn ang="0">
                <a:pos x="412" y="317"/>
              </a:cxn>
              <a:cxn ang="0">
                <a:pos x="480" y="307"/>
              </a:cxn>
              <a:cxn ang="0">
                <a:pos x="594" y="286"/>
              </a:cxn>
              <a:cxn ang="0">
                <a:pos x="663" y="276"/>
              </a:cxn>
              <a:cxn ang="0">
                <a:pos x="732" y="269"/>
              </a:cxn>
              <a:cxn ang="0">
                <a:pos x="846" y="252"/>
              </a:cxn>
              <a:cxn ang="0">
                <a:pos x="960" y="238"/>
              </a:cxn>
              <a:cxn ang="0">
                <a:pos x="1075" y="224"/>
              </a:cxn>
              <a:cxn ang="0">
                <a:pos x="1143" y="217"/>
              </a:cxn>
              <a:cxn ang="0">
                <a:pos x="1212" y="210"/>
              </a:cxn>
              <a:cxn ang="0">
                <a:pos x="1326" y="196"/>
              </a:cxn>
              <a:cxn ang="0">
                <a:pos x="1440" y="183"/>
              </a:cxn>
              <a:cxn ang="0">
                <a:pos x="1509" y="176"/>
              </a:cxn>
              <a:cxn ang="0">
                <a:pos x="1578" y="172"/>
              </a:cxn>
              <a:cxn ang="0">
                <a:pos x="1692" y="162"/>
              </a:cxn>
              <a:cxn ang="0">
                <a:pos x="1738" y="155"/>
              </a:cxn>
              <a:cxn ang="0">
                <a:pos x="1806" y="148"/>
              </a:cxn>
              <a:cxn ang="0">
                <a:pos x="1921" y="138"/>
              </a:cxn>
              <a:cxn ang="0">
                <a:pos x="1989" y="131"/>
              </a:cxn>
              <a:cxn ang="0">
                <a:pos x="2058" y="127"/>
              </a:cxn>
              <a:cxn ang="0">
                <a:pos x="2172" y="121"/>
              </a:cxn>
              <a:cxn ang="0">
                <a:pos x="2286" y="110"/>
              </a:cxn>
              <a:cxn ang="0">
                <a:pos x="2355" y="103"/>
              </a:cxn>
              <a:cxn ang="0">
                <a:pos x="2424" y="100"/>
              </a:cxn>
              <a:cxn ang="0">
                <a:pos x="2538" y="90"/>
              </a:cxn>
              <a:cxn ang="0">
                <a:pos x="2652" y="83"/>
              </a:cxn>
              <a:cxn ang="0">
                <a:pos x="2698" y="76"/>
              </a:cxn>
              <a:cxn ang="0">
                <a:pos x="2767" y="72"/>
              </a:cxn>
              <a:cxn ang="0">
                <a:pos x="2835" y="69"/>
              </a:cxn>
              <a:cxn ang="0">
                <a:pos x="2904" y="65"/>
              </a:cxn>
              <a:cxn ang="0">
                <a:pos x="2972" y="59"/>
              </a:cxn>
              <a:cxn ang="0">
                <a:pos x="3018" y="55"/>
              </a:cxn>
              <a:cxn ang="0">
                <a:pos x="3132" y="48"/>
              </a:cxn>
              <a:cxn ang="0">
                <a:pos x="3247" y="41"/>
              </a:cxn>
              <a:cxn ang="0">
                <a:pos x="3315" y="34"/>
              </a:cxn>
              <a:cxn ang="0">
                <a:pos x="3384" y="31"/>
              </a:cxn>
              <a:cxn ang="0">
                <a:pos x="3498" y="24"/>
              </a:cxn>
              <a:cxn ang="0">
                <a:pos x="3612" y="17"/>
              </a:cxn>
              <a:cxn ang="0">
                <a:pos x="3681" y="14"/>
              </a:cxn>
              <a:cxn ang="0">
                <a:pos x="3750" y="10"/>
              </a:cxn>
              <a:cxn ang="0">
                <a:pos x="3864" y="0"/>
              </a:cxn>
            </a:cxnLst>
            <a:rect l="0" t="0" r="r" b="b"/>
            <a:pathLst>
              <a:path w="3865" h="473">
                <a:moveTo>
                  <a:pt x="0" y="472"/>
                </a:moveTo>
                <a:lnTo>
                  <a:pt x="23" y="451"/>
                </a:lnTo>
                <a:lnTo>
                  <a:pt x="46" y="427"/>
                </a:lnTo>
                <a:lnTo>
                  <a:pt x="91" y="407"/>
                </a:lnTo>
                <a:lnTo>
                  <a:pt x="114" y="389"/>
                </a:lnTo>
                <a:lnTo>
                  <a:pt x="137" y="379"/>
                </a:lnTo>
                <a:lnTo>
                  <a:pt x="183" y="369"/>
                </a:lnTo>
                <a:lnTo>
                  <a:pt x="252" y="355"/>
                </a:lnTo>
                <a:lnTo>
                  <a:pt x="366" y="327"/>
                </a:lnTo>
                <a:lnTo>
                  <a:pt x="412" y="317"/>
                </a:lnTo>
                <a:lnTo>
                  <a:pt x="480" y="307"/>
                </a:lnTo>
                <a:lnTo>
                  <a:pt x="594" y="286"/>
                </a:lnTo>
                <a:lnTo>
                  <a:pt x="663" y="276"/>
                </a:lnTo>
                <a:lnTo>
                  <a:pt x="732" y="269"/>
                </a:lnTo>
                <a:lnTo>
                  <a:pt x="846" y="252"/>
                </a:lnTo>
                <a:lnTo>
                  <a:pt x="960" y="238"/>
                </a:lnTo>
                <a:lnTo>
                  <a:pt x="1075" y="224"/>
                </a:lnTo>
                <a:lnTo>
                  <a:pt x="1143" y="217"/>
                </a:lnTo>
                <a:lnTo>
                  <a:pt x="1212" y="210"/>
                </a:lnTo>
                <a:lnTo>
                  <a:pt x="1326" y="196"/>
                </a:lnTo>
                <a:lnTo>
                  <a:pt x="1440" y="183"/>
                </a:lnTo>
                <a:lnTo>
                  <a:pt x="1509" y="176"/>
                </a:lnTo>
                <a:lnTo>
                  <a:pt x="1578" y="172"/>
                </a:lnTo>
                <a:lnTo>
                  <a:pt x="1692" y="162"/>
                </a:lnTo>
                <a:lnTo>
                  <a:pt x="1738" y="155"/>
                </a:lnTo>
                <a:lnTo>
                  <a:pt x="1806" y="148"/>
                </a:lnTo>
                <a:lnTo>
                  <a:pt x="1921" y="138"/>
                </a:lnTo>
                <a:lnTo>
                  <a:pt x="1989" y="131"/>
                </a:lnTo>
                <a:lnTo>
                  <a:pt x="2058" y="127"/>
                </a:lnTo>
                <a:lnTo>
                  <a:pt x="2172" y="121"/>
                </a:lnTo>
                <a:lnTo>
                  <a:pt x="2286" y="110"/>
                </a:lnTo>
                <a:lnTo>
                  <a:pt x="2355" y="103"/>
                </a:lnTo>
                <a:lnTo>
                  <a:pt x="2424" y="100"/>
                </a:lnTo>
                <a:lnTo>
                  <a:pt x="2538" y="90"/>
                </a:lnTo>
                <a:lnTo>
                  <a:pt x="2652" y="83"/>
                </a:lnTo>
                <a:lnTo>
                  <a:pt x="2698" y="76"/>
                </a:lnTo>
                <a:lnTo>
                  <a:pt x="2767" y="72"/>
                </a:lnTo>
                <a:lnTo>
                  <a:pt x="2835" y="69"/>
                </a:lnTo>
                <a:lnTo>
                  <a:pt x="2904" y="65"/>
                </a:lnTo>
                <a:lnTo>
                  <a:pt x="2972" y="59"/>
                </a:lnTo>
                <a:lnTo>
                  <a:pt x="3018" y="55"/>
                </a:lnTo>
                <a:lnTo>
                  <a:pt x="3132" y="48"/>
                </a:lnTo>
                <a:lnTo>
                  <a:pt x="3247" y="41"/>
                </a:lnTo>
                <a:lnTo>
                  <a:pt x="3315" y="34"/>
                </a:lnTo>
                <a:lnTo>
                  <a:pt x="3384" y="31"/>
                </a:lnTo>
                <a:lnTo>
                  <a:pt x="3498" y="24"/>
                </a:lnTo>
                <a:lnTo>
                  <a:pt x="3612" y="17"/>
                </a:lnTo>
                <a:lnTo>
                  <a:pt x="3681" y="14"/>
                </a:lnTo>
                <a:lnTo>
                  <a:pt x="3750" y="10"/>
                </a:lnTo>
                <a:lnTo>
                  <a:pt x="386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3" name="Freeform 21"/>
          <p:cNvSpPr>
            <a:spLocks/>
          </p:cNvSpPr>
          <p:nvPr/>
        </p:nvSpPr>
        <p:spPr bwMode="auto">
          <a:xfrm>
            <a:off x="3894138" y="3587750"/>
            <a:ext cx="298450" cy="2433638"/>
          </a:xfrm>
          <a:custGeom>
            <a:avLst/>
            <a:gdLst/>
            <a:ahLst/>
            <a:cxnLst>
              <a:cxn ang="0">
                <a:pos x="186" y="1509"/>
              </a:cxn>
              <a:cxn ang="0">
                <a:pos x="186" y="1471"/>
              </a:cxn>
              <a:cxn ang="0">
                <a:pos x="185" y="1439"/>
              </a:cxn>
              <a:cxn ang="0">
                <a:pos x="184" y="1411"/>
              </a:cxn>
              <a:cxn ang="0">
                <a:pos x="183" y="1378"/>
              </a:cxn>
              <a:cxn ang="0">
                <a:pos x="180" y="1341"/>
              </a:cxn>
              <a:cxn ang="0">
                <a:pos x="176" y="1303"/>
              </a:cxn>
              <a:cxn ang="0">
                <a:pos x="173" y="1270"/>
              </a:cxn>
              <a:cxn ang="0">
                <a:pos x="166" y="1233"/>
              </a:cxn>
              <a:cxn ang="0">
                <a:pos x="158" y="1196"/>
              </a:cxn>
              <a:cxn ang="0">
                <a:pos x="150" y="1163"/>
              </a:cxn>
              <a:cxn ang="0">
                <a:pos x="137" y="1126"/>
              </a:cxn>
              <a:cxn ang="0">
                <a:pos x="121" y="1088"/>
              </a:cxn>
              <a:cxn ang="0">
                <a:pos x="107" y="1056"/>
              </a:cxn>
              <a:cxn ang="0">
                <a:pos x="88" y="1018"/>
              </a:cxn>
              <a:cxn ang="0">
                <a:pos x="69" y="981"/>
              </a:cxn>
              <a:cxn ang="0">
                <a:pos x="54" y="948"/>
              </a:cxn>
              <a:cxn ang="0">
                <a:pos x="33" y="906"/>
              </a:cxn>
              <a:cxn ang="0">
                <a:pos x="20" y="873"/>
              </a:cxn>
              <a:cxn ang="0">
                <a:pos x="11" y="841"/>
              </a:cxn>
              <a:cxn ang="0">
                <a:pos x="1" y="799"/>
              </a:cxn>
              <a:cxn ang="0">
                <a:pos x="0" y="766"/>
              </a:cxn>
              <a:cxn ang="0">
                <a:pos x="1" y="733"/>
              </a:cxn>
              <a:cxn ang="0">
                <a:pos x="11" y="691"/>
              </a:cxn>
              <a:cxn ang="0">
                <a:pos x="20" y="659"/>
              </a:cxn>
              <a:cxn ang="0">
                <a:pos x="33" y="626"/>
              </a:cxn>
              <a:cxn ang="0">
                <a:pos x="54" y="584"/>
              </a:cxn>
              <a:cxn ang="0">
                <a:pos x="69" y="551"/>
              </a:cxn>
              <a:cxn ang="0">
                <a:pos x="88" y="514"/>
              </a:cxn>
              <a:cxn ang="0">
                <a:pos x="107" y="476"/>
              </a:cxn>
              <a:cxn ang="0">
                <a:pos x="121" y="444"/>
              </a:cxn>
              <a:cxn ang="0">
                <a:pos x="137" y="406"/>
              </a:cxn>
              <a:cxn ang="0">
                <a:pos x="150" y="369"/>
              </a:cxn>
              <a:cxn ang="0">
                <a:pos x="158" y="336"/>
              </a:cxn>
              <a:cxn ang="0">
                <a:pos x="166" y="299"/>
              </a:cxn>
              <a:cxn ang="0">
                <a:pos x="173" y="262"/>
              </a:cxn>
              <a:cxn ang="0">
                <a:pos x="176" y="229"/>
              </a:cxn>
              <a:cxn ang="0">
                <a:pos x="180" y="192"/>
              </a:cxn>
              <a:cxn ang="0">
                <a:pos x="183" y="154"/>
              </a:cxn>
              <a:cxn ang="0">
                <a:pos x="184" y="121"/>
              </a:cxn>
              <a:cxn ang="0">
                <a:pos x="185" y="93"/>
              </a:cxn>
              <a:cxn ang="0">
                <a:pos x="186" y="61"/>
              </a:cxn>
              <a:cxn ang="0">
                <a:pos x="186" y="23"/>
              </a:cxn>
            </a:cxnLst>
            <a:rect l="0" t="0" r="r" b="b"/>
            <a:pathLst>
              <a:path w="188" h="1533">
                <a:moveTo>
                  <a:pt x="187" y="1532"/>
                </a:moveTo>
                <a:lnTo>
                  <a:pt x="186" y="1518"/>
                </a:lnTo>
                <a:lnTo>
                  <a:pt x="186" y="1509"/>
                </a:lnTo>
                <a:lnTo>
                  <a:pt x="186" y="1499"/>
                </a:lnTo>
                <a:lnTo>
                  <a:pt x="186" y="1485"/>
                </a:lnTo>
                <a:lnTo>
                  <a:pt x="186" y="1471"/>
                </a:lnTo>
                <a:lnTo>
                  <a:pt x="186" y="1457"/>
                </a:lnTo>
                <a:lnTo>
                  <a:pt x="185" y="1448"/>
                </a:lnTo>
                <a:lnTo>
                  <a:pt x="185" y="1439"/>
                </a:lnTo>
                <a:lnTo>
                  <a:pt x="185" y="1425"/>
                </a:lnTo>
                <a:lnTo>
                  <a:pt x="184" y="1420"/>
                </a:lnTo>
                <a:lnTo>
                  <a:pt x="184" y="1411"/>
                </a:lnTo>
                <a:lnTo>
                  <a:pt x="184" y="1401"/>
                </a:lnTo>
                <a:lnTo>
                  <a:pt x="184" y="1392"/>
                </a:lnTo>
                <a:lnTo>
                  <a:pt x="183" y="1378"/>
                </a:lnTo>
                <a:lnTo>
                  <a:pt x="182" y="1364"/>
                </a:lnTo>
                <a:lnTo>
                  <a:pt x="181" y="1350"/>
                </a:lnTo>
                <a:lnTo>
                  <a:pt x="180" y="1341"/>
                </a:lnTo>
                <a:lnTo>
                  <a:pt x="180" y="1331"/>
                </a:lnTo>
                <a:lnTo>
                  <a:pt x="179" y="1317"/>
                </a:lnTo>
                <a:lnTo>
                  <a:pt x="176" y="1303"/>
                </a:lnTo>
                <a:lnTo>
                  <a:pt x="175" y="1289"/>
                </a:lnTo>
                <a:lnTo>
                  <a:pt x="174" y="1280"/>
                </a:lnTo>
                <a:lnTo>
                  <a:pt x="173" y="1270"/>
                </a:lnTo>
                <a:lnTo>
                  <a:pt x="171" y="1256"/>
                </a:lnTo>
                <a:lnTo>
                  <a:pt x="168" y="1242"/>
                </a:lnTo>
                <a:lnTo>
                  <a:pt x="166" y="1233"/>
                </a:lnTo>
                <a:lnTo>
                  <a:pt x="165" y="1224"/>
                </a:lnTo>
                <a:lnTo>
                  <a:pt x="162" y="1210"/>
                </a:lnTo>
                <a:lnTo>
                  <a:pt x="158" y="1196"/>
                </a:lnTo>
                <a:lnTo>
                  <a:pt x="154" y="1182"/>
                </a:lnTo>
                <a:lnTo>
                  <a:pt x="152" y="1172"/>
                </a:lnTo>
                <a:lnTo>
                  <a:pt x="150" y="1163"/>
                </a:lnTo>
                <a:lnTo>
                  <a:pt x="145" y="1149"/>
                </a:lnTo>
                <a:lnTo>
                  <a:pt x="139" y="1135"/>
                </a:lnTo>
                <a:lnTo>
                  <a:pt x="137" y="1126"/>
                </a:lnTo>
                <a:lnTo>
                  <a:pt x="134" y="1116"/>
                </a:lnTo>
                <a:lnTo>
                  <a:pt x="128" y="1102"/>
                </a:lnTo>
                <a:lnTo>
                  <a:pt x="121" y="1088"/>
                </a:lnTo>
                <a:lnTo>
                  <a:pt x="115" y="1074"/>
                </a:lnTo>
                <a:lnTo>
                  <a:pt x="112" y="1065"/>
                </a:lnTo>
                <a:lnTo>
                  <a:pt x="107" y="1056"/>
                </a:lnTo>
                <a:lnTo>
                  <a:pt x="100" y="1042"/>
                </a:lnTo>
                <a:lnTo>
                  <a:pt x="92" y="1028"/>
                </a:lnTo>
                <a:lnTo>
                  <a:pt x="88" y="1018"/>
                </a:lnTo>
                <a:lnTo>
                  <a:pt x="85" y="1009"/>
                </a:lnTo>
                <a:lnTo>
                  <a:pt x="78" y="995"/>
                </a:lnTo>
                <a:lnTo>
                  <a:pt x="69" y="981"/>
                </a:lnTo>
                <a:lnTo>
                  <a:pt x="62" y="967"/>
                </a:lnTo>
                <a:lnTo>
                  <a:pt x="57" y="958"/>
                </a:lnTo>
                <a:lnTo>
                  <a:pt x="54" y="948"/>
                </a:lnTo>
                <a:lnTo>
                  <a:pt x="47" y="934"/>
                </a:lnTo>
                <a:lnTo>
                  <a:pt x="39" y="920"/>
                </a:lnTo>
                <a:lnTo>
                  <a:pt x="33" y="906"/>
                </a:lnTo>
                <a:lnTo>
                  <a:pt x="30" y="897"/>
                </a:lnTo>
                <a:lnTo>
                  <a:pt x="27" y="887"/>
                </a:lnTo>
                <a:lnTo>
                  <a:pt x="20" y="873"/>
                </a:lnTo>
                <a:lnTo>
                  <a:pt x="15" y="859"/>
                </a:lnTo>
                <a:lnTo>
                  <a:pt x="13" y="850"/>
                </a:lnTo>
                <a:lnTo>
                  <a:pt x="11" y="841"/>
                </a:lnTo>
                <a:lnTo>
                  <a:pt x="6" y="827"/>
                </a:lnTo>
                <a:lnTo>
                  <a:pt x="3" y="813"/>
                </a:lnTo>
                <a:lnTo>
                  <a:pt x="1" y="799"/>
                </a:lnTo>
                <a:lnTo>
                  <a:pt x="0" y="789"/>
                </a:lnTo>
                <a:lnTo>
                  <a:pt x="0" y="780"/>
                </a:lnTo>
                <a:lnTo>
                  <a:pt x="0" y="766"/>
                </a:lnTo>
                <a:lnTo>
                  <a:pt x="0" y="752"/>
                </a:lnTo>
                <a:lnTo>
                  <a:pt x="0" y="743"/>
                </a:lnTo>
                <a:lnTo>
                  <a:pt x="1" y="733"/>
                </a:lnTo>
                <a:lnTo>
                  <a:pt x="3" y="719"/>
                </a:lnTo>
                <a:lnTo>
                  <a:pt x="6" y="705"/>
                </a:lnTo>
                <a:lnTo>
                  <a:pt x="11" y="691"/>
                </a:lnTo>
                <a:lnTo>
                  <a:pt x="13" y="682"/>
                </a:lnTo>
                <a:lnTo>
                  <a:pt x="15" y="673"/>
                </a:lnTo>
                <a:lnTo>
                  <a:pt x="20" y="659"/>
                </a:lnTo>
                <a:lnTo>
                  <a:pt x="27" y="645"/>
                </a:lnTo>
                <a:lnTo>
                  <a:pt x="30" y="635"/>
                </a:lnTo>
                <a:lnTo>
                  <a:pt x="33" y="626"/>
                </a:lnTo>
                <a:lnTo>
                  <a:pt x="39" y="612"/>
                </a:lnTo>
                <a:lnTo>
                  <a:pt x="47" y="598"/>
                </a:lnTo>
                <a:lnTo>
                  <a:pt x="54" y="584"/>
                </a:lnTo>
                <a:lnTo>
                  <a:pt x="57" y="575"/>
                </a:lnTo>
                <a:lnTo>
                  <a:pt x="62" y="565"/>
                </a:lnTo>
                <a:lnTo>
                  <a:pt x="69" y="551"/>
                </a:lnTo>
                <a:lnTo>
                  <a:pt x="78" y="537"/>
                </a:lnTo>
                <a:lnTo>
                  <a:pt x="85" y="523"/>
                </a:lnTo>
                <a:lnTo>
                  <a:pt x="88" y="514"/>
                </a:lnTo>
                <a:lnTo>
                  <a:pt x="92" y="504"/>
                </a:lnTo>
                <a:lnTo>
                  <a:pt x="100" y="490"/>
                </a:lnTo>
                <a:lnTo>
                  <a:pt x="107" y="476"/>
                </a:lnTo>
                <a:lnTo>
                  <a:pt x="112" y="467"/>
                </a:lnTo>
                <a:lnTo>
                  <a:pt x="115" y="458"/>
                </a:lnTo>
                <a:lnTo>
                  <a:pt x="121" y="444"/>
                </a:lnTo>
                <a:lnTo>
                  <a:pt x="128" y="430"/>
                </a:lnTo>
                <a:lnTo>
                  <a:pt x="134" y="416"/>
                </a:lnTo>
                <a:lnTo>
                  <a:pt x="137" y="406"/>
                </a:lnTo>
                <a:lnTo>
                  <a:pt x="139" y="397"/>
                </a:lnTo>
                <a:lnTo>
                  <a:pt x="145" y="383"/>
                </a:lnTo>
                <a:lnTo>
                  <a:pt x="150" y="369"/>
                </a:lnTo>
                <a:lnTo>
                  <a:pt x="152" y="360"/>
                </a:lnTo>
                <a:lnTo>
                  <a:pt x="154" y="350"/>
                </a:lnTo>
                <a:lnTo>
                  <a:pt x="158" y="336"/>
                </a:lnTo>
                <a:lnTo>
                  <a:pt x="162" y="322"/>
                </a:lnTo>
                <a:lnTo>
                  <a:pt x="165" y="308"/>
                </a:lnTo>
                <a:lnTo>
                  <a:pt x="166" y="299"/>
                </a:lnTo>
                <a:lnTo>
                  <a:pt x="168" y="290"/>
                </a:lnTo>
                <a:lnTo>
                  <a:pt x="171" y="276"/>
                </a:lnTo>
                <a:lnTo>
                  <a:pt x="173" y="262"/>
                </a:lnTo>
                <a:lnTo>
                  <a:pt x="174" y="252"/>
                </a:lnTo>
                <a:lnTo>
                  <a:pt x="175" y="243"/>
                </a:lnTo>
                <a:lnTo>
                  <a:pt x="176" y="229"/>
                </a:lnTo>
                <a:lnTo>
                  <a:pt x="179" y="215"/>
                </a:lnTo>
                <a:lnTo>
                  <a:pt x="180" y="201"/>
                </a:lnTo>
                <a:lnTo>
                  <a:pt x="180" y="192"/>
                </a:lnTo>
                <a:lnTo>
                  <a:pt x="181" y="182"/>
                </a:lnTo>
                <a:lnTo>
                  <a:pt x="182" y="168"/>
                </a:lnTo>
                <a:lnTo>
                  <a:pt x="183" y="154"/>
                </a:lnTo>
                <a:lnTo>
                  <a:pt x="184" y="140"/>
                </a:lnTo>
                <a:lnTo>
                  <a:pt x="184" y="131"/>
                </a:lnTo>
                <a:lnTo>
                  <a:pt x="184" y="121"/>
                </a:lnTo>
                <a:lnTo>
                  <a:pt x="184" y="112"/>
                </a:lnTo>
                <a:lnTo>
                  <a:pt x="185" y="107"/>
                </a:lnTo>
                <a:lnTo>
                  <a:pt x="185" y="93"/>
                </a:lnTo>
                <a:lnTo>
                  <a:pt x="185" y="84"/>
                </a:lnTo>
                <a:lnTo>
                  <a:pt x="186" y="75"/>
                </a:lnTo>
                <a:lnTo>
                  <a:pt x="186" y="61"/>
                </a:lnTo>
                <a:lnTo>
                  <a:pt x="186" y="47"/>
                </a:lnTo>
                <a:lnTo>
                  <a:pt x="186" y="33"/>
                </a:lnTo>
                <a:lnTo>
                  <a:pt x="186" y="23"/>
                </a:lnTo>
                <a:lnTo>
                  <a:pt x="186" y="14"/>
                </a:lnTo>
                <a:lnTo>
                  <a:pt x="187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4186238" y="3160713"/>
            <a:ext cx="0" cy="3354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Freeform 23"/>
          <p:cNvSpPr>
            <a:spLocks/>
          </p:cNvSpPr>
          <p:nvPr/>
        </p:nvSpPr>
        <p:spPr bwMode="auto">
          <a:xfrm>
            <a:off x="4914900" y="3279775"/>
            <a:ext cx="192088" cy="3046413"/>
          </a:xfrm>
          <a:custGeom>
            <a:avLst/>
            <a:gdLst/>
            <a:ahLst/>
            <a:cxnLst>
              <a:cxn ang="0">
                <a:pos x="119" y="1889"/>
              </a:cxn>
              <a:cxn ang="0">
                <a:pos x="119" y="1842"/>
              </a:cxn>
              <a:cxn ang="0">
                <a:pos x="119" y="1801"/>
              </a:cxn>
              <a:cxn ang="0">
                <a:pos x="118" y="1766"/>
              </a:cxn>
              <a:cxn ang="0">
                <a:pos x="117" y="1725"/>
              </a:cxn>
              <a:cxn ang="0">
                <a:pos x="115" y="1678"/>
              </a:cxn>
              <a:cxn ang="0">
                <a:pos x="113" y="1631"/>
              </a:cxn>
              <a:cxn ang="0">
                <a:pos x="111" y="1591"/>
              </a:cxn>
              <a:cxn ang="0">
                <a:pos x="106" y="1544"/>
              </a:cxn>
              <a:cxn ang="0">
                <a:pos x="102" y="1497"/>
              </a:cxn>
              <a:cxn ang="0">
                <a:pos x="96" y="1456"/>
              </a:cxn>
              <a:cxn ang="0">
                <a:pos x="88" y="1409"/>
              </a:cxn>
              <a:cxn ang="0">
                <a:pos x="78" y="1362"/>
              </a:cxn>
              <a:cxn ang="0">
                <a:pos x="69" y="1322"/>
              </a:cxn>
              <a:cxn ang="0">
                <a:pos x="57" y="1275"/>
              </a:cxn>
              <a:cxn ang="0">
                <a:pos x="44" y="1228"/>
              </a:cxn>
              <a:cxn ang="0">
                <a:pos x="35" y="1187"/>
              </a:cxn>
              <a:cxn ang="0">
                <a:pos x="21" y="1134"/>
              </a:cxn>
              <a:cxn ang="0">
                <a:pos x="13" y="1093"/>
              </a:cxn>
              <a:cxn ang="0">
                <a:pos x="7" y="1053"/>
              </a:cxn>
              <a:cxn ang="0">
                <a:pos x="1" y="1000"/>
              </a:cxn>
              <a:cxn ang="0">
                <a:pos x="0" y="959"/>
              </a:cxn>
              <a:cxn ang="0">
                <a:pos x="1" y="918"/>
              </a:cxn>
              <a:cxn ang="0">
                <a:pos x="7" y="865"/>
              </a:cxn>
              <a:cxn ang="0">
                <a:pos x="13" y="825"/>
              </a:cxn>
              <a:cxn ang="0">
                <a:pos x="21" y="784"/>
              </a:cxn>
              <a:cxn ang="0">
                <a:pos x="35" y="731"/>
              </a:cxn>
              <a:cxn ang="0">
                <a:pos x="44" y="690"/>
              </a:cxn>
              <a:cxn ang="0">
                <a:pos x="57" y="643"/>
              </a:cxn>
              <a:cxn ang="0">
                <a:pos x="69" y="596"/>
              </a:cxn>
              <a:cxn ang="0">
                <a:pos x="78" y="556"/>
              </a:cxn>
              <a:cxn ang="0">
                <a:pos x="88" y="509"/>
              </a:cxn>
              <a:cxn ang="0">
                <a:pos x="96" y="462"/>
              </a:cxn>
              <a:cxn ang="0">
                <a:pos x="102" y="421"/>
              </a:cxn>
              <a:cxn ang="0">
                <a:pos x="106" y="374"/>
              </a:cxn>
              <a:cxn ang="0">
                <a:pos x="111" y="327"/>
              </a:cxn>
              <a:cxn ang="0">
                <a:pos x="113" y="287"/>
              </a:cxn>
              <a:cxn ang="0">
                <a:pos x="115" y="240"/>
              </a:cxn>
              <a:cxn ang="0">
                <a:pos x="117" y="193"/>
              </a:cxn>
              <a:cxn ang="0">
                <a:pos x="118" y="152"/>
              </a:cxn>
              <a:cxn ang="0">
                <a:pos x="119" y="117"/>
              </a:cxn>
              <a:cxn ang="0">
                <a:pos x="119" y="76"/>
              </a:cxn>
              <a:cxn ang="0">
                <a:pos x="119" y="29"/>
              </a:cxn>
            </a:cxnLst>
            <a:rect l="0" t="0" r="r" b="b"/>
            <a:pathLst>
              <a:path w="121" h="1919">
                <a:moveTo>
                  <a:pt x="120" y="1918"/>
                </a:moveTo>
                <a:lnTo>
                  <a:pt x="119" y="1900"/>
                </a:lnTo>
                <a:lnTo>
                  <a:pt x="119" y="1889"/>
                </a:lnTo>
                <a:lnTo>
                  <a:pt x="119" y="1877"/>
                </a:lnTo>
                <a:lnTo>
                  <a:pt x="119" y="1860"/>
                </a:lnTo>
                <a:lnTo>
                  <a:pt x="119" y="1842"/>
                </a:lnTo>
                <a:lnTo>
                  <a:pt x="119" y="1824"/>
                </a:lnTo>
                <a:lnTo>
                  <a:pt x="119" y="1813"/>
                </a:lnTo>
                <a:lnTo>
                  <a:pt x="119" y="1801"/>
                </a:lnTo>
                <a:lnTo>
                  <a:pt x="119" y="1784"/>
                </a:lnTo>
                <a:lnTo>
                  <a:pt x="118" y="1778"/>
                </a:lnTo>
                <a:lnTo>
                  <a:pt x="118" y="1766"/>
                </a:lnTo>
                <a:lnTo>
                  <a:pt x="118" y="1754"/>
                </a:lnTo>
                <a:lnTo>
                  <a:pt x="118" y="1743"/>
                </a:lnTo>
                <a:lnTo>
                  <a:pt x="117" y="1725"/>
                </a:lnTo>
                <a:lnTo>
                  <a:pt x="117" y="1707"/>
                </a:lnTo>
                <a:lnTo>
                  <a:pt x="116" y="1690"/>
                </a:lnTo>
                <a:lnTo>
                  <a:pt x="115" y="1678"/>
                </a:lnTo>
                <a:lnTo>
                  <a:pt x="115" y="1667"/>
                </a:lnTo>
                <a:lnTo>
                  <a:pt x="115" y="1649"/>
                </a:lnTo>
                <a:lnTo>
                  <a:pt x="113" y="1631"/>
                </a:lnTo>
                <a:lnTo>
                  <a:pt x="113" y="1614"/>
                </a:lnTo>
                <a:lnTo>
                  <a:pt x="112" y="1602"/>
                </a:lnTo>
                <a:lnTo>
                  <a:pt x="111" y="1591"/>
                </a:lnTo>
                <a:lnTo>
                  <a:pt x="110" y="1573"/>
                </a:lnTo>
                <a:lnTo>
                  <a:pt x="108" y="1555"/>
                </a:lnTo>
                <a:lnTo>
                  <a:pt x="106" y="1544"/>
                </a:lnTo>
                <a:lnTo>
                  <a:pt x="106" y="1532"/>
                </a:lnTo>
                <a:lnTo>
                  <a:pt x="104" y="1515"/>
                </a:lnTo>
                <a:lnTo>
                  <a:pt x="102" y="1497"/>
                </a:lnTo>
                <a:lnTo>
                  <a:pt x="99" y="1479"/>
                </a:lnTo>
                <a:lnTo>
                  <a:pt x="98" y="1468"/>
                </a:lnTo>
                <a:lnTo>
                  <a:pt x="96" y="1456"/>
                </a:lnTo>
                <a:lnTo>
                  <a:pt x="93" y="1439"/>
                </a:lnTo>
                <a:lnTo>
                  <a:pt x="89" y="1421"/>
                </a:lnTo>
                <a:lnTo>
                  <a:pt x="88" y="1409"/>
                </a:lnTo>
                <a:lnTo>
                  <a:pt x="86" y="1398"/>
                </a:lnTo>
                <a:lnTo>
                  <a:pt x="82" y="1380"/>
                </a:lnTo>
                <a:lnTo>
                  <a:pt x="78" y="1362"/>
                </a:lnTo>
                <a:lnTo>
                  <a:pt x="74" y="1345"/>
                </a:lnTo>
                <a:lnTo>
                  <a:pt x="72" y="1333"/>
                </a:lnTo>
                <a:lnTo>
                  <a:pt x="69" y="1322"/>
                </a:lnTo>
                <a:lnTo>
                  <a:pt x="64" y="1304"/>
                </a:lnTo>
                <a:lnTo>
                  <a:pt x="59" y="1286"/>
                </a:lnTo>
                <a:lnTo>
                  <a:pt x="57" y="1275"/>
                </a:lnTo>
                <a:lnTo>
                  <a:pt x="55" y="1263"/>
                </a:lnTo>
                <a:lnTo>
                  <a:pt x="50" y="1246"/>
                </a:lnTo>
                <a:lnTo>
                  <a:pt x="44" y="1228"/>
                </a:lnTo>
                <a:lnTo>
                  <a:pt x="40" y="1210"/>
                </a:lnTo>
                <a:lnTo>
                  <a:pt x="37" y="1199"/>
                </a:lnTo>
                <a:lnTo>
                  <a:pt x="35" y="1187"/>
                </a:lnTo>
                <a:lnTo>
                  <a:pt x="30" y="1170"/>
                </a:lnTo>
                <a:lnTo>
                  <a:pt x="25" y="1152"/>
                </a:lnTo>
                <a:lnTo>
                  <a:pt x="21" y="1134"/>
                </a:lnTo>
                <a:lnTo>
                  <a:pt x="19" y="1123"/>
                </a:lnTo>
                <a:lnTo>
                  <a:pt x="17" y="1111"/>
                </a:lnTo>
                <a:lnTo>
                  <a:pt x="13" y="1093"/>
                </a:lnTo>
                <a:lnTo>
                  <a:pt x="10" y="1076"/>
                </a:lnTo>
                <a:lnTo>
                  <a:pt x="8" y="1064"/>
                </a:lnTo>
                <a:lnTo>
                  <a:pt x="7" y="1053"/>
                </a:lnTo>
                <a:lnTo>
                  <a:pt x="4" y="1035"/>
                </a:lnTo>
                <a:lnTo>
                  <a:pt x="2" y="1017"/>
                </a:lnTo>
                <a:lnTo>
                  <a:pt x="1" y="1000"/>
                </a:lnTo>
                <a:lnTo>
                  <a:pt x="0" y="988"/>
                </a:lnTo>
                <a:lnTo>
                  <a:pt x="0" y="977"/>
                </a:lnTo>
                <a:lnTo>
                  <a:pt x="0" y="959"/>
                </a:lnTo>
                <a:lnTo>
                  <a:pt x="0" y="941"/>
                </a:lnTo>
                <a:lnTo>
                  <a:pt x="0" y="930"/>
                </a:lnTo>
                <a:lnTo>
                  <a:pt x="1" y="918"/>
                </a:lnTo>
                <a:lnTo>
                  <a:pt x="2" y="901"/>
                </a:lnTo>
                <a:lnTo>
                  <a:pt x="4" y="883"/>
                </a:lnTo>
                <a:lnTo>
                  <a:pt x="7" y="865"/>
                </a:lnTo>
                <a:lnTo>
                  <a:pt x="8" y="854"/>
                </a:lnTo>
                <a:lnTo>
                  <a:pt x="10" y="842"/>
                </a:lnTo>
                <a:lnTo>
                  <a:pt x="13" y="825"/>
                </a:lnTo>
                <a:lnTo>
                  <a:pt x="17" y="807"/>
                </a:lnTo>
                <a:lnTo>
                  <a:pt x="19" y="795"/>
                </a:lnTo>
                <a:lnTo>
                  <a:pt x="21" y="784"/>
                </a:lnTo>
                <a:lnTo>
                  <a:pt x="25" y="766"/>
                </a:lnTo>
                <a:lnTo>
                  <a:pt x="30" y="748"/>
                </a:lnTo>
                <a:lnTo>
                  <a:pt x="35" y="731"/>
                </a:lnTo>
                <a:lnTo>
                  <a:pt x="37" y="719"/>
                </a:lnTo>
                <a:lnTo>
                  <a:pt x="40" y="708"/>
                </a:lnTo>
                <a:lnTo>
                  <a:pt x="44" y="690"/>
                </a:lnTo>
                <a:lnTo>
                  <a:pt x="50" y="672"/>
                </a:lnTo>
                <a:lnTo>
                  <a:pt x="55" y="655"/>
                </a:lnTo>
                <a:lnTo>
                  <a:pt x="57" y="643"/>
                </a:lnTo>
                <a:lnTo>
                  <a:pt x="59" y="632"/>
                </a:lnTo>
                <a:lnTo>
                  <a:pt x="64" y="614"/>
                </a:lnTo>
                <a:lnTo>
                  <a:pt x="69" y="596"/>
                </a:lnTo>
                <a:lnTo>
                  <a:pt x="72" y="585"/>
                </a:lnTo>
                <a:lnTo>
                  <a:pt x="74" y="573"/>
                </a:lnTo>
                <a:lnTo>
                  <a:pt x="78" y="556"/>
                </a:lnTo>
                <a:lnTo>
                  <a:pt x="82" y="538"/>
                </a:lnTo>
                <a:lnTo>
                  <a:pt x="86" y="520"/>
                </a:lnTo>
                <a:lnTo>
                  <a:pt x="88" y="509"/>
                </a:lnTo>
                <a:lnTo>
                  <a:pt x="89" y="497"/>
                </a:lnTo>
                <a:lnTo>
                  <a:pt x="93" y="480"/>
                </a:lnTo>
                <a:lnTo>
                  <a:pt x="96" y="462"/>
                </a:lnTo>
                <a:lnTo>
                  <a:pt x="98" y="450"/>
                </a:lnTo>
                <a:lnTo>
                  <a:pt x="99" y="439"/>
                </a:lnTo>
                <a:lnTo>
                  <a:pt x="102" y="421"/>
                </a:lnTo>
                <a:lnTo>
                  <a:pt x="104" y="403"/>
                </a:lnTo>
                <a:lnTo>
                  <a:pt x="106" y="386"/>
                </a:lnTo>
                <a:lnTo>
                  <a:pt x="106" y="374"/>
                </a:lnTo>
                <a:lnTo>
                  <a:pt x="108" y="363"/>
                </a:lnTo>
                <a:lnTo>
                  <a:pt x="110" y="345"/>
                </a:lnTo>
                <a:lnTo>
                  <a:pt x="111" y="327"/>
                </a:lnTo>
                <a:lnTo>
                  <a:pt x="112" y="316"/>
                </a:lnTo>
                <a:lnTo>
                  <a:pt x="113" y="304"/>
                </a:lnTo>
                <a:lnTo>
                  <a:pt x="113" y="287"/>
                </a:lnTo>
                <a:lnTo>
                  <a:pt x="115" y="269"/>
                </a:lnTo>
                <a:lnTo>
                  <a:pt x="115" y="251"/>
                </a:lnTo>
                <a:lnTo>
                  <a:pt x="115" y="240"/>
                </a:lnTo>
                <a:lnTo>
                  <a:pt x="116" y="228"/>
                </a:lnTo>
                <a:lnTo>
                  <a:pt x="117" y="211"/>
                </a:lnTo>
                <a:lnTo>
                  <a:pt x="117" y="193"/>
                </a:lnTo>
                <a:lnTo>
                  <a:pt x="118" y="175"/>
                </a:lnTo>
                <a:lnTo>
                  <a:pt x="118" y="164"/>
                </a:lnTo>
                <a:lnTo>
                  <a:pt x="118" y="152"/>
                </a:lnTo>
                <a:lnTo>
                  <a:pt x="118" y="140"/>
                </a:lnTo>
                <a:lnTo>
                  <a:pt x="119" y="134"/>
                </a:lnTo>
                <a:lnTo>
                  <a:pt x="119" y="117"/>
                </a:lnTo>
                <a:lnTo>
                  <a:pt x="119" y="105"/>
                </a:lnTo>
                <a:lnTo>
                  <a:pt x="119" y="94"/>
                </a:lnTo>
                <a:lnTo>
                  <a:pt x="119" y="76"/>
                </a:lnTo>
                <a:lnTo>
                  <a:pt x="119" y="58"/>
                </a:lnTo>
                <a:lnTo>
                  <a:pt x="119" y="41"/>
                </a:lnTo>
                <a:lnTo>
                  <a:pt x="119" y="29"/>
                </a:lnTo>
                <a:lnTo>
                  <a:pt x="119" y="18"/>
                </a:lnTo>
                <a:lnTo>
                  <a:pt x="12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5105400" y="2927350"/>
            <a:ext cx="4763" cy="383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Freeform 25"/>
          <p:cNvSpPr>
            <a:spLocks/>
          </p:cNvSpPr>
          <p:nvPr/>
        </p:nvSpPr>
        <p:spPr bwMode="auto">
          <a:xfrm>
            <a:off x="5854700" y="3038475"/>
            <a:ext cx="176213" cy="3529013"/>
          </a:xfrm>
          <a:custGeom>
            <a:avLst/>
            <a:gdLst/>
            <a:ahLst/>
            <a:cxnLst>
              <a:cxn ang="0">
                <a:pos x="109" y="2188"/>
              </a:cxn>
              <a:cxn ang="0">
                <a:pos x="109" y="2134"/>
              </a:cxn>
              <a:cxn ang="0">
                <a:pos x="109" y="2087"/>
              </a:cxn>
              <a:cxn ang="0">
                <a:pos x="108" y="2046"/>
              </a:cxn>
              <a:cxn ang="0">
                <a:pos x="108" y="1998"/>
              </a:cxn>
              <a:cxn ang="0">
                <a:pos x="106" y="1944"/>
              </a:cxn>
              <a:cxn ang="0">
                <a:pos x="104" y="1890"/>
              </a:cxn>
              <a:cxn ang="0">
                <a:pos x="102" y="1843"/>
              </a:cxn>
              <a:cxn ang="0">
                <a:pos x="98" y="1788"/>
              </a:cxn>
              <a:cxn ang="0">
                <a:pos x="93" y="1734"/>
              </a:cxn>
              <a:cxn ang="0">
                <a:pos x="88" y="1687"/>
              </a:cxn>
              <a:cxn ang="0">
                <a:pos x="81" y="1633"/>
              </a:cxn>
              <a:cxn ang="0">
                <a:pos x="71" y="1578"/>
              </a:cxn>
              <a:cxn ang="0">
                <a:pos x="63" y="1531"/>
              </a:cxn>
              <a:cxn ang="0">
                <a:pos x="52" y="1477"/>
              </a:cxn>
              <a:cxn ang="0">
                <a:pos x="41" y="1423"/>
              </a:cxn>
              <a:cxn ang="0">
                <a:pos x="32" y="1375"/>
              </a:cxn>
              <a:cxn ang="0">
                <a:pos x="19" y="1314"/>
              </a:cxn>
              <a:cxn ang="0">
                <a:pos x="12" y="1267"/>
              </a:cxn>
              <a:cxn ang="0">
                <a:pos x="6" y="1219"/>
              </a:cxn>
              <a:cxn ang="0">
                <a:pos x="1" y="1158"/>
              </a:cxn>
              <a:cxn ang="0">
                <a:pos x="0" y="1111"/>
              </a:cxn>
              <a:cxn ang="0">
                <a:pos x="1" y="1064"/>
              </a:cxn>
              <a:cxn ang="0">
                <a:pos x="6" y="1003"/>
              </a:cxn>
              <a:cxn ang="0">
                <a:pos x="12" y="955"/>
              </a:cxn>
              <a:cxn ang="0">
                <a:pos x="19" y="908"/>
              </a:cxn>
              <a:cxn ang="0">
                <a:pos x="32" y="847"/>
              </a:cxn>
              <a:cxn ang="0">
                <a:pos x="41" y="799"/>
              </a:cxn>
              <a:cxn ang="0">
                <a:pos x="52" y="745"/>
              </a:cxn>
              <a:cxn ang="0">
                <a:pos x="63" y="691"/>
              </a:cxn>
              <a:cxn ang="0">
                <a:pos x="71" y="644"/>
              </a:cxn>
              <a:cxn ang="0">
                <a:pos x="81" y="589"/>
              </a:cxn>
              <a:cxn ang="0">
                <a:pos x="88" y="535"/>
              </a:cxn>
              <a:cxn ang="0">
                <a:pos x="93" y="488"/>
              </a:cxn>
              <a:cxn ang="0">
                <a:pos x="98" y="434"/>
              </a:cxn>
              <a:cxn ang="0">
                <a:pos x="102" y="379"/>
              </a:cxn>
              <a:cxn ang="0">
                <a:pos x="104" y="332"/>
              </a:cxn>
              <a:cxn ang="0">
                <a:pos x="106" y="278"/>
              </a:cxn>
              <a:cxn ang="0">
                <a:pos x="108" y="224"/>
              </a:cxn>
              <a:cxn ang="0">
                <a:pos x="108" y="176"/>
              </a:cxn>
              <a:cxn ang="0">
                <a:pos x="109" y="135"/>
              </a:cxn>
              <a:cxn ang="0">
                <a:pos x="109" y="88"/>
              </a:cxn>
              <a:cxn ang="0">
                <a:pos x="109" y="34"/>
              </a:cxn>
            </a:cxnLst>
            <a:rect l="0" t="0" r="r" b="b"/>
            <a:pathLst>
              <a:path w="111" h="2223">
                <a:moveTo>
                  <a:pt x="110" y="2222"/>
                </a:moveTo>
                <a:lnTo>
                  <a:pt x="109" y="2202"/>
                </a:lnTo>
                <a:lnTo>
                  <a:pt x="109" y="2188"/>
                </a:lnTo>
                <a:lnTo>
                  <a:pt x="109" y="2175"/>
                </a:lnTo>
                <a:lnTo>
                  <a:pt x="109" y="2154"/>
                </a:lnTo>
                <a:lnTo>
                  <a:pt x="109" y="2134"/>
                </a:lnTo>
                <a:lnTo>
                  <a:pt x="109" y="2114"/>
                </a:lnTo>
                <a:lnTo>
                  <a:pt x="109" y="2100"/>
                </a:lnTo>
                <a:lnTo>
                  <a:pt x="109" y="2087"/>
                </a:lnTo>
                <a:lnTo>
                  <a:pt x="109" y="2066"/>
                </a:lnTo>
                <a:lnTo>
                  <a:pt x="108" y="2059"/>
                </a:lnTo>
                <a:lnTo>
                  <a:pt x="108" y="2046"/>
                </a:lnTo>
                <a:lnTo>
                  <a:pt x="108" y="2032"/>
                </a:lnTo>
                <a:lnTo>
                  <a:pt x="108" y="2019"/>
                </a:lnTo>
                <a:lnTo>
                  <a:pt x="108" y="1998"/>
                </a:lnTo>
                <a:lnTo>
                  <a:pt x="107" y="1978"/>
                </a:lnTo>
                <a:lnTo>
                  <a:pt x="106" y="1958"/>
                </a:lnTo>
                <a:lnTo>
                  <a:pt x="106" y="1944"/>
                </a:lnTo>
                <a:lnTo>
                  <a:pt x="106" y="1931"/>
                </a:lnTo>
                <a:lnTo>
                  <a:pt x="105" y="1910"/>
                </a:lnTo>
                <a:lnTo>
                  <a:pt x="104" y="1890"/>
                </a:lnTo>
                <a:lnTo>
                  <a:pt x="103" y="1870"/>
                </a:lnTo>
                <a:lnTo>
                  <a:pt x="103" y="1856"/>
                </a:lnTo>
                <a:lnTo>
                  <a:pt x="102" y="1843"/>
                </a:lnTo>
                <a:lnTo>
                  <a:pt x="101" y="1822"/>
                </a:lnTo>
                <a:lnTo>
                  <a:pt x="99" y="1802"/>
                </a:lnTo>
                <a:lnTo>
                  <a:pt x="98" y="1788"/>
                </a:lnTo>
                <a:lnTo>
                  <a:pt x="97" y="1775"/>
                </a:lnTo>
                <a:lnTo>
                  <a:pt x="95" y="1755"/>
                </a:lnTo>
                <a:lnTo>
                  <a:pt x="93" y="1734"/>
                </a:lnTo>
                <a:lnTo>
                  <a:pt x="91" y="1714"/>
                </a:lnTo>
                <a:lnTo>
                  <a:pt x="89" y="1700"/>
                </a:lnTo>
                <a:lnTo>
                  <a:pt x="88" y="1687"/>
                </a:lnTo>
                <a:lnTo>
                  <a:pt x="85" y="1667"/>
                </a:lnTo>
                <a:lnTo>
                  <a:pt x="82" y="1646"/>
                </a:lnTo>
                <a:lnTo>
                  <a:pt x="81" y="1633"/>
                </a:lnTo>
                <a:lnTo>
                  <a:pt x="79" y="1619"/>
                </a:lnTo>
                <a:lnTo>
                  <a:pt x="75" y="1599"/>
                </a:lnTo>
                <a:lnTo>
                  <a:pt x="71" y="1578"/>
                </a:lnTo>
                <a:lnTo>
                  <a:pt x="68" y="1558"/>
                </a:lnTo>
                <a:lnTo>
                  <a:pt x="66" y="1545"/>
                </a:lnTo>
                <a:lnTo>
                  <a:pt x="63" y="1531"/>
                </a:lnTo>
                <a:lnTo>
                  <a:pt x="59" y="1511"/>
                </a:lnTo>
                <a:lnTo>
                  <a:pt x="54" y="1490"/>
                </a:lnTo>
                <a:lnTo>
                  <a:pt x="52" y="1477"/>
                </a:lnTo>
                <a:lnTo>
                  <a:pt x="50" y="1463"/>
                </a:lnTo>
                <a:lnTo>
                  <a:pt x="46" y="1443"/>
                </a:lnTo>
                <a:lnTo>
                  <a:pt x="41" y="1423"/>
                </a:lnTo>
                <a:lnTo>
                  <a:pt x="36" y="1402"/>
                </a:lnTo>
                <a:lnTo>
                  <a:pt x="34" y="1389"/>
                </a:lnTo>
                <a:lnTo>
                  <a:pt x="32" y="1375"/>
                </a:lnTo>
                <a:lnTo>
                  <a:pt x="28" y="1355"/>
                </a:lnTo>
                <a:lnTo>
                  <a:pt x="23" y="1335"/>
                </a:lnTo>
                <a:lnTo>
                  <a:pt x="19" y="1314"/>
                </a:lnTo>
                <a:lnTo>
                  <a:pt x="18" y="1301"/>
                </a:lnTo>
                <a:lnTo>
                  <a:pt x="16" y="1287"/>
                </a:lnTo>
                <a:lnTo>
                  <a:pt x="12" y="1267"/>
                </a:lnTo>
                <a:lnTo>
                  <a:pt x="9" y="1246"/>
                </a:lnTo>
                <a:lnTo>
                  <a:pt x="8" y="1233"/>
                </a:lnTo>
                <a:lnTo>
                  <a:pt x="6" y="1219"/>
                </a:lnTo>
                <a:lnTo>
                  <a:pt x="4" y="1199"/>
                </a:lnTo>
                <a:lnTo>
                  <a:pt x="2" y="1179"/>
                </a:lnTo>
                <a:lnTo>
                  <a:pt x="1" y="1158"/>
                </a:lnTo>
                <a:lnTo>
                  <a:pt x="0" y="1145"/>
                </a:lnTo>
                <a:lnTo>
                  <a:pt x="0" y="1131"/>
                </a:lnTo>
                <a:lnTo>
                  <a:pt x="0" y="1111"/>
                </a:lnTo>
                <a:lnTo>
                  <a:pt x="0" y="1091"/>
                </a:lnTo>
                <a:lnTo>
                  <a:pt x="0" y="1077"/>
                </a:lnTo>
                <a:lnTo>
                  <a:pt x="1" y="1064"/>
                </a:lnTo>
                <a:lnTo>
                  <a:pt x="2" y="1043"/>
                </a:lnTo>
                <a:lnTo>
                  <a:pt x="4" y="1023"/>
                </a:lnTo>
                <a:lnTo>
                  <a:pt x="6" y="1003"/>
                </a:lnTo>
                <a:lnTo>
                  <a:pt x="8" y="989"/>
                </a:lnTo>
                <a:lnTo>
                  <a:pt x="9" y="976"/>
                </a:lnTo>
                <a:lnTo>
                  <a:pt x="12" y="955"/>
                </a:lnTo>
                <a:lnTo>
                  <a:pt x="16" y="935"/>
                </a:lnTo>
                <a:lnTo>
                  <a:pt x="18" y="921"/>
                </a:lnTo>
                <a:lnTo>
                  <a:pt x="19" y="908"/>
                </a:lnTo>
                <a:lnTo>
                  <a:pt x="23" y="887"/>
                </a:lnTo>
                <a:lnTo>
                  <a:pt x="28" y="867"/>
                </a:lnTo>
                <a:lnTo>
                  <a:pt x="32" y="847"/>
                </a:lnTo>
                <a:lnTo>
                  <a:pt x="34" y="833"/>
                </a:lnTo>
                <a:lnTo>
                  <a:pt x="36" y="820"/>
                </a:lnTo>
                <a:lnTo>
                  <a:pt x="41" y="799"/>
                </a:lnTo>
                <a:lnTo>
                  <a:pt x="46" y="779"/>
                </a:lnTo>
                <a:lnTo>
                  <a:pt x="50" y="759"/>
                </a:lnTo>
                <a:lnTo>
                  <a:pt x="52" y="745"/>
                </a:lnTo>
                <a:lnTo>
                  <a:pt x="54" y="732"/>
                </a:lnTo>
                <a:lnTo>
                  <a:pt x="59" y="711"/>
                </a:lnTo>
                <a:lnTo>
                  <a:pt x="63" y="691"/>
                </a:lnTo>
                <a:lnTo>
                  <a:pt x="66" y="677"/>
                </a:lnTo>
                <a:lnTo>
                  <a:pt x="68" y="664"/>
                </a:lnTo>
                <a:lnTo>
                  <a:pt x="71" y="644"/>
                </a:lnTo>
                <a:lnTo>
                  <a:pt x="75" y="623"/>
                </a:lnTo>
                <a:lnTo>
                  <a:pt x="79" y="603"/>
                </a:lnTo>
                <a:lnTo>
                  <a:pt x="81" y="589"/>
                </a:lnTo>
                <a:lnTo>
                  <a:pt x="82" y="576"/>
                </a:lnTo>
                <a:lnTo>
                  <a:pt x="85" y="556"/>
                </a:lnTo>
                <a:lnTo>
                  <a:pt x="88" y="535"/>
                </a:lnTo>
                <a:lnTo>
                  <a:pt x="89" y="522"/>
                </a:lnTo>
                <a:lnTo>
                  <a:pt x="91" y="508"/>
                </a:lnTo>
                <a:lnTo>
                  <a:pt x="93" y="488"/>
                </a:lnTo>
                <a:lnTo>
                  <a:pt x="95" y="467"/>
                </a:lnTo>
                <a:lnTo>
                  <a:pt x="97" y="447"/>
                </a:lnTo>
                <a:lnTo>
                  <a:pt x="98" y="434"/>
                </a:lnTo>
                <a:lnTo>
                  <a:pt x="99" y="420"/>
                </a:lnTo>
                <a:lnTo>
                  <a:pt x="101" y="400"/>
                </a:lnTo>
                <a:lnTo>
                  <a:pt x="102" y="379"/>
                </a:lnTo>
                <a:lnTo>
                  <a:pt x="103" y="366"/>
                </a:lnTo>
                <a:lnTo>
                  <a:pt x="103" y="352"/>
                </a:lnTo>
                <a:lnTo>
                  <a:pt x="104" y="332"/>
                </a:lnTo>
                <a:lnTo>
                  <a:pt x="105" y="312"/>
                </a:lnTo>
                <a:lnTo>
                  <a:pt x="106" y="291"/>
                </a:lnTo>
                <a:lnTo>
                  <a:pt x="106" y="278"/>
                </a:lnTo>
                <a:lnTo>
                  <a:pt x="106" y="264"/>
                </a:lnTo>
                <a:lnTo>
                  <a:pt x="107" y="244"/>
                </a:lnTo>
                <a:lnTo>
                  <a:pt x="108" y="224"/>
                </a:lnTo>
                <a:lnTo>
                  <a:pt x="108" y="203"/>
                </a:lnTo>
                <a:lnTo>
                  <a:pt x="108" y="190"/>
                </a:lnTo>
                <a:lnTo>
                  <a:pt x="108" y="176"/>
                </a:lnTo>
                <a:lnTo>
                  <a:pt x="108" y="163"/>
                </a:lnTo>
                <a:lnTo>
                  <a:pt x="109" y="156"/>
                </a:lnTo>
                <a:lnTo>
                  <a:pt x="109" y="135"/>
                </a:lnTo>
                <a:lnTo>
                  <a:pt x="109" y="122"/>
                </a:lnTo>
                <a:lnTo>
                  <a:pt x="109" y="108"/>
                </a:lnTo>
                <a:lnTo>
                  <a:pt x="109" y="88"/>
                </a:lnTo>
                <a:lnTo>
                  <a:pt x="109" y="68"/>
                </a:lnTo>
                <a:lnTo>
                  <a:pt x="109" y="47"/>
                </a:lnTo>
                <a:lnTo>
                  <a:pt x="109" y="34"/>
                </a:lnTo>
                <a:lnTo>
                  <a:pt x="109" y="20"/>
                </a:lnTo>
                <a:lnTo>
                  <a:pt x="11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H="1">
            <a:off x="6029325" y="2833688"/>
            <a:ext cx="15875" cy="400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Freeform 27"/>
          <p:cNvSpPr>
            <a:spLocks/>
          </p:cNvSpPr>
          <p:nvPr/>
        </p:nvSpPr>
        <p:spPr bwMode="auto">
          <a:xfrm>
            <a:off x="1328738" y="4262438"/>
            <a:ext cx="919162" cy="1087437"/>
          </a:xfrm>
          <a:custGeom>
            <a:avLst/>
            <a:gdLst/>
            <a:ahLst/>
            <a:cxnLst>
              <a:cxn ang="0">
                <a:pos x="575" y="674"/>
              </a:cxn>
              <a:cxn ang="0">
                <a:pos x="575" y="657"/>
              </a:cxn>
              <a:cxn ang="0">
                <a:pos x="571" y="642"/>
              </a:cxn>
              <a:cxn ang="0">
                <a:pos x="568" y="630"/>
              </a:cxn>
              <a:cxn ang="0">
                <a:pos x="565" y="615"/>
              </a:cxn>
              <a:cxn ang="0">
                <a:pos x="555" y="599"/>
              </a:cxn>
              <a:cxn ang="0">
                <a:pos x="545" y="582"/>
              </a:cxn>
              <a:cxn ang="0">
                <a:pos x="535" y="567"/>
              </a:cxn>
              <a:cxn ang="0">
                <a:pos x="512" y="551"/>
              </a:cxn>
              <a:cxn ang="0">
                <a:pos x="489" y="534"/>
              </a:cxn>
              <a:cxn ang="0">
                <a:pos x="463" y="519"/>
              </a:cxn>
              <a:cxn ang="0">
                <a:pos x="424" y="503"/>
              </a:cxn>
              <a:cxn ang="0">
                <a:pos x="374" y="486"/>
              </a:cxn>
              <a:cxn ang="0">
                <a:pos x="332" y="471"/>
              </a:cxn>
              <a:cxn ang="0">
                <a:pos x="273" y="455"/>
              </a:cxn>
              <a:cxn ang="0">
                <a:pos x="213" y="438"/>
              </a:cxn>
              <a:cxn ang="0">
                <a:pos x="167" y="423"/>
              </a:cxn>
              <a:cxn ang="0">
                <a:pos x="102" y="405"/>
              </a:cxn>
              <a:cxn ang="0">
                <a:pos x="62" y="390"/>
              </a:cxn>
              <a:cxn ang="0">
                <a:pos x="33" y="375"/>
              </a:cxn>
              <a:cxn ang="0">
                <a:pos x="3" y="357"/>
              </a:cxn>
              <a:cxn ang="0">
                <a:pos x="0" y="342"/>
              </a:cxn>
              <a:cxn ang="0">
                <a:pos x="3" y="327"/>
              </a:cxn>
              <a:cxn ang="0">
                <a:pos x="33" y="309"/>
              </a:cxn>
              <a:cxn ang="0">
                <a:pos x="62" y="294"/>
              </a:cxn>
              <a:cxn ang="0">
                <a:pos x="102" y="279"/>
              </a:cxn>
              <a:cxn ang="0">
                <a:pos x="167" y="261"/>
              </a:cxn>
              <a:cxn ang="0">
                <a:pos x="213" y="246"/>
              </a:cxn>
              <a:cxn ang="0">
                <a:pos x="273" y="229"/>
              </a:cxn>
              <a:cxn ang="0">
                <a:pos x="332" y="213"/>
              </a:cxn>
              <a:cxn ang="0">
                <a:pos x="374" y="198"/>
              </a:cxn>
              <a:cxn ang="0">
                <a:pos x="424" y="181"/>
              </a:cxn>
              <a:cxn ang="0">
                <a:pos x="463" y="165"/>
              </a:cxn>
              <a:cxn ang="0">
                <a:pos x="489" y="150"/>
              </a:cxn>
              <a:cxn ang="0">
                <a:pos x="512" y="133"/>
              </a:cxn>
              <a:cxn ang="0">
                <a:pos x="535" y="117"/>
              </a:cxn>
              <a:cxn ang="0">
                <a:pos x="545" y="102"/>
              </a:cxn>
              <a:cxn ang="0">
                <a:pos x="555" y="86"/>
              </a:cxn>
              <a:cxn ang="0">
                <a:pos x="565" y="69"/>
              </a:cxn>
              <a:cxn ang="0">
                <a:pos x="568" y="54"/>
              </a:cxn>
              <a:cxn ang="0">
                <a:pos x="571" y="42"/>
              </a:cxn>
              <a:cxn ang="0">
                <a:pos x="575" y="27"/>
              </a:cxn>
              <a:cxn ang="0">
                <a:pos x="575" y="10"/>
              </a:cxn>
            </a:cxnLst>
            <a:rect l="0" t="0" r="r" b="b"/>
            <a:pathLst>
              <a:path w="579" h="685">
                <a:moveTo>
                  <a:pt x="578" y="684"/>
                </a:moveTo>
                <a:lnTo>
                  <a:pt x="575" y="678"/>
                </a:lnTo>
                <a:lnTo>
                  <a:pt x="575" y="674"/>
                </a:lnTo>
                <a:lnTo>
                  <a:pt x="575" y="669"/>
                </a:lnTo>
                <a:lnTo>
                  <a:pt x="575" y="663"/>
                </a:lnTo>
                <a:lnTo>
                  <a:pt x="575" y="657"/>
                </a:lnTo>
                <a:lnTo>
                  <a:pt x="575" y="651"/>
                </a:lnTo>
                <a:lnTo>
                  <a:pt x="571" y="646"/>
                </a:lnTo>
                <a:lnTo>
                  <a:pt x="571" y="642"/>
                </a:lnTo>
                <a:lnTo>
                  <a:pt x="571" y="636"/>
                </a:lnTo>
                <a:lnTo>
                  <a:pt x="568" y="634"/>
                </a:lnTo>
                <a:lnTo>
                  <a:pt x="568" y="630"/>
                </a:lnTo>
                <a:lnTo>
                  <a:pt x="568" y="626"/>
                </a:lnTo>
                <a:lnTo>
                  <a:pt x="568" y="621"/>
                </a:lnTo>
                <a:lnTo>
                  <a:pt x="565" y="615"/>
                </a:lnTo>
                <a:lnTo>
                  <a:pt x="562" y="609"/>
                </a:lnTo>
                <a:lnTo>
                  <a:pt x="558" y="603"/>
                </a:lnTo>
                <a:lnTo>
                  <a:pt x="555" y="599"/>
                </a:lnTo>
                <a:lnTo>
                  <a:pt x="555" y="594"/>
                </a:lnTo>
                <a:lnTo>
                  <a:pt x="552" y="588"/>
                </a:lnTo>
                <a:lnTo>
                  <a:pt x="545" y="582"/>
                </a:lnTo>
                <a:lnTo>
                  <a:pt x="542" y="576"/>
                </a:lnTo>
                <a:lnTo>
                  <a:pt x="539" y="571"/>
                </a:lnTo>
                <a:lnTo>
                  <a:pt x="535" y="567"/>
                </a:lnTo>
                <a:lnTo>
                  <a:pt x="529" y="561"/>
                </a:lnTo>
                <a:lnTo>
                  <a:pt x="519" y="555"/>
                </a:lnTo>
                <a:lnTo>
                  <a:pt x="512" y="551"/>
                </a:lnTo>
                <a:lnTo>
                  <a:pt x="509" y="546"/>
                </a:lnTo>
                <a:lnTo>
                  <a:pt x="499" y="540"/>
                </a:lnTo>
                <a:lnTo>
                  <a:pt x="489" y="534"/>
                </a:lnTo>
                <a:lnTo>
                  <a:pt x="476" y="528"/>
                </a:lnTo>
                <a:lnTo>
                  <a:pt x="470" y="523"/>
                </a:lnTo>
                <a:lnTo>
                  <a:pt x="463" y="519"/>
                </a:lnTo>
                <a:lnTo>
                  <a:pt x="447" y="513"/>
                </a:lnTo>
                <a:lnTo>
                  <a:pt x="430" y="507"/>
                </a:lnTo>
                <a:lnTo>
                  <a:pt x="424" y="503"/>
                </a:lnTo>
                <a:lnTo>
                  <a:pt x="414" y="498"/>
                </a:lnTo>
                <a:lnTo>
                  <a:pt x="394" y="492"/>
                </a:lnTo>
                <a:lnTo>
                  <a:pt x="374" y="486"/>
                </a:lnTo>
                <a:lnTo>
                  <a:pt x="355" y="480"/>
                </a:lnTo>
                <a:lnTo>
                  <a:pt x="345" y="475"/>
                </a:lnTo>
                <a:lnTo>
                  <a:pt x="332" y="471"/>
                </a:lnTo>
                <a:lnTo>
                  <a:pt x="309" y="465"/>
                </a:lnTo>
                <a:lnTo>
                  <a:pt x="286" y="459"/>
                </a:lnTo>
                <a:lnTo>
                  <a:pt x="273" y="455"/>
                </a:lnTo>
                <a:lnTo>
                  <a:pt x="263" y="450"/>
                </a:lnTo>
                <a:lnTo>
                  <a:pt x="240" y="444"/>
                </a:lnTo>
                <a:lnTo>
                  <a:pt x="213" y="438"/>
                </a:lnTo>
                <a:lnTo>
                  <a:pt x="190" y="432"/>
                </a:lnTo>
                <a:lnTo>
                  <a:pt x="177" y="428"/>
                </a:lnTo>
                <a:lnTo>
                  <a:pt x="167" y="423"/>
                </a:lnTo>
                <a:lnTo>
                  <a:pt x="145" y="417"/>
                </a:lnTo>
                <a:lnTo>
                  <a:pt x="122" y="411"/>
                </a:lnTo>
                <a:lnTo>
                  <a:pt x="102" y="405"/>
                </a:lnTo>
                <a:lnTo>
                  <a:pt x="92" y="400"/>
                </a:lnTo>
                <a:lnTo>
                  <a:pt x="82" y="396"/>
                </a:lnTo>
                <a:lnTo>
                  <a:pt x="62" y="390"/>
                </a:lnTo>
                <a:lnTo>
                  <a:pt x="46" y="384"/>
                </a:lnTo>
                <a:lnTo>
                  <a:pt x="39" y="380"/>
                </a:lnTo>
                <a:lnTo>
                  <a:pt x="33" y="375"/>
                </a:lnTo>
                <a:lnTo>
                  <a:pt x="20" y="369"/>
                </a:lnTo>
                <a:lnTo>
                  <a:pt x="10" y="363"/>
                </a:lnTo>
                <a:lnTo>
                  <a:pt x="3" y="357"/>
                </a:lnTo>
                <a:lnTo>
                  <a:pt x="0" y="352"/>
                </a:lnTo>
                <a:lnTo>
                  <a:pt x="0" y="348"/>
                </a:lnTo>
                <a:lnTo>
                  <a:pt x="0" y="342"/>
                </a:lnTo>
                <a:lnTo>
                  <a:pt x="0" y="336"/>
                </a:lnTo>
                <a:lnTo>
                  <a:pt x="0" y="332"/>
                </a:lnTo>
                <a:lnTo>
                  <a:pt x="3" y="327"/>
                </a:lnTo>
                <a:lnTo>
                  <a:pt x="10" y="321"/>
                </a:lnTo>
                <a:lnTo>
                  <a:pt x="20" y="315"/>
                </a:lnTo>
                <a:lnTo>
                  <a:pt x="33" y="309"/>
                </a:lnTo>
                <a:lnTo>
                  <a:pt x="39" y="304"/>
                </a:lnTo>
                <a:lnTo>
                  <a:pt x="46" y="300"/>
                </a:lnTo>
                <a:lnTo>
                  <a:pt x="62" y="294"/>
                </a:lnTo>
                <a:lnTo>
                  <a:pt x="82" y="288"/>
                </a:lnTo>
                <a:lnTo>
                  <a:pt x="92" y="284"/>
                </a:lnTo>
                <a:lnTo>
                  <a:pt x="102" y="279"/>
                </a:lnTo>
                <a:lnTo>
                  <a:pt x="122" y="273"/>
                </a:lnTo>
                <a:lnTo>
                  <a:pt x="145" y="267"/>
                </a:lnTo>
                <a:lnTo>
                  <a:pt x="167" y="261"/>
                </a:lnTo>
                <a:lnTo>
                  <a:pt x="177" y="257"/>
                </a:lnTo>
                <a:lnTo>
                  <a:pt x="190" y="252"/>
                </a:lnTo>
                <a:lnTo>
                  <a:pt x="213" y="246"/>
                </a:lnTo>
                <a:lnTo>
                  <a:pt x="240" y="240"/>
                </a:lnTo>
                <a:lnTo>
                  <a:pt x="263" y="234"/>
                </a:lnTo>
                <a:lnTo>
                  <a:pt x="273" y="229"/>
                </a:lnTo>
                <a:lnTo>
                  <a:pt x="286" y="225"/>
                </a:lnTo>
                <a:lnTo>
                  <a:pt x="309" y="219"/>
                </a:lnTo>
                <a:lnTo>
                  <a:pt x="332" y="213"/>
                </a:lnTo>
                <a:lnTo>
                  <a:pt x="345" y="209"/>
                </a:lnTo>
                <a:lnTo>
                  <a:pt x="355" y="204"/>
                </a:lnTo>
                <a:lnTo>
                  <a:pt x="374" y="198"/>
                </a:lnTo>
                <a:lnTo>
                  <a:pt x="394" y="192"/>
                </a:lnTo>
                <a:lnTo>
                  <a:pt x="414" y="186"/>
                </a:lnTo>
                <a:lnTo>
                  <a:pt x="424" y="181"/>
                </a:lnTo>
                <a:lnTo>
                  <a:pt x="430" y="177"/>
                </a:lnTo>
                <a:lnTo>
                  <a:pt x="447" y="171"/>
                </a:lnTo>
                <a:lnTo>
                  <a:pt x="463" y="165"/>
                </a:lnTo>
                <a:lnTo>
                  <a:pt x="470" y="161"/>
                </a:lnTo>
                <a:lnTo>
                  <a:pt x="476" y="156"/>
                </a:lnTo>
                <a:lnTo>
                  <a:pt x="489" y="150"/>
                </a:lnTo>
                <a:lnTo>
                  <a:pt x="499" y="144"/>
                </a:lnTo>
                <a:lnTo>
                  <a:pt x="509" y="138"/>
                </a:lnTo>
                <a:lnTo>
                  <a:pt x="512" y="133"/>
                </a:lnTo>
                <a:lnTo>
                  <a:pt x="519" y="129"/>
                </a:lnTo>
                <a:lnTo>
                  <a:pt x="529" y="123"/>
                </a:lnTo>
                <a:lnTo>
                  <a:pt x="535" y="117"/>
                </a:lnTo>
                <a:lnTo>
                  <a:pt x="539" y="113"/>
                </a:lnTo>
                <a:lnTo>
                  <a:pt x="542" y="108"/>
                </a:lnTo>
                <a:lnTo>
                  <a:pt x="545" y="102"/>
                </a:lnTo>
                <a:lnTo>
                  <a:pt x="552" y="96"/>
                </a:lnTo>
                <a:lnTo>
                  <a:pt x="555" y="90"/>
                </a:lnTo>
                <a:lnTo>
                  <a:pt x="555" y="86"/>
                </a:lnTo>
                <a:lnTo>
                  <a:pt x="558" y="81"/>
                </a:lnTo>
                <a:lnTo>
                  <a:pt x="562" y="75"/>
                </a:lnTo>
                <a:lnTo>
                  <a:pt x="565" y="69"/>
                </a:lnTo>
                <a:lnTo>
                  <a:pt x="568" y="63"/>
                </a:lnTo>
                <a:lnTo>
                  <a:pt x="568" y="58"/>
                </a:lnTo>
                <a:lnTo>
                  <a:pt x="568" y="54"/>
                </a:lnTo>
                <a:lnTo>
                  <a:pt x="568" y="50"/>
                </a:lnTo>
                <a:lnTo>
                  <a:pt x="571" y="48"/>
                </a:lnTo>
                <a:lnTo>
                  <a:pt x="571" y="42"/>
                </a:lnTo>
                <a:lnTo>
                  <a:pt x="571" y="38"/>
                </a:lnTo>
                <a:lnTo>
                  <a:pt x="575" y="33"/>
                </a:lnTo>
                <a:lnTo>
                  <a:pt x="575" y="27"/>
                </a:lnTo>
                <a:lnTo>
                  <a:pt x="575" y="21"/>
                </a:lnTo>
                <a:lnTo>
                  <a:pt x="575" y="15"/>
                </a:lnTo>
                <a:lnTo>
                  <a:pt x="575" y="10"/>
                </a:lnTo>
                <a:lnTo>
                  <a:pt x="575" y="6"/>
                </a:lnTo>
                <a:lnTo>
                  <a:pt x="578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2252663" y="3609975"/>
            <a:ext cx="0" cy="2430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H="1">
            <a:off x="1790700" y="3352800"/>
            <a:ext cx="233363" cy="111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Example: Turbulent Diffusion in the Susquehanna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Wastewater containing 20 mg/L COD (chemical oxygen demand) is discharged at 0.5 m</a:t>
            </a:r>
            <a:r>
              <a:rPr lang="en-US" sz="2800" baseline="30000"/>
              <a:t>3</a:t>
            </a:r>
            <a:r>
              <a:rPr lang="en-US"/>
              <a:t>/s into the center of Susquehanna River at Binghamton. How wide is the plume (defined by 10% of the centerline concentration) as a function of distance downstream and what is the centerline concentration?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795713" y="5594350"/>
            <a:ext cx="347980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 = 1 m</a:t>
            </a:r>
          </a:p>
          <a:p>
            <a:r>
              <a:rPr lang="en-US" sz="2400"/>
              <a:t>D</a:t>
            </a:r>
            <a:r>
              <a:rPr lang="en-US" sz="2400" baseline="-25000"/>
              <a:t>t </a:t>
            </a:r>
            <a:r>
              <a:rPr lang="en-US" sz="2400"/>
              <a:t>=160 cm</a:t>
            </a:r>
            <a:r>
              <a:rPr lang="en-US" sz="2000" baseline="70000"/>
              <a:t>2</a:t>
            </a:r>
            <a:r>
              <a:rPr lang="en-US" sz="2400"/>
              <a:t>/s = 0.016 m</a:t>
            </a:r>
            <a:r>
              <a:rPr lang="en-US" sz="2000" baseline="70000"/>
              <a:t>2</a:t>
            </a:r>
            <a:r>
              <a:rPr lang="en-US" sz="2400"/>
              <a:t>/s</a:t>
            </a:r>
          </a:p>
          <a:p>
            <a:r>
              <a:rPr lang="en-US" sz="2400"/>
              <a:t>U = 1 m/s</a:t>
            </a:r>
          </a:p>
        </p:txBody>
      </p:sp>
      <p:sp>
        <p:nvSpPr>
          <p:cNvPr id="4506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23200" y="6378575"/>
            <a:ext cx="1282700" cy="523875"/>
          </a:xfrm>
          <a:prstGeom prst="actionButtonBlank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Solution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Example: Turbulent Diffusion in the Susquehanna (2)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1300" y="1739900"/>
            <a:ext cx="4111625" cy="483076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Narrow plume</a:t>
            </a:r>
          </a:p>
          <a:p>
            <a:pPr>
              <a:lnSpc>
                <a:spcPct val="90000"/>
              </a:lnSpc>
            </a:pPr>
            <a:r>
              <a:rPr lang="en-US" sz="2800"/>
              <a:t>Dilution by factor of 10 in 120 meters</a:t>
            </a:r>
          </a:p>
          <a:p>
            <a:pPr>
              <a:lnSpc>
                <a:spcPct val="90000"/>
              </a:lnSpc>
            </a:pPr>
            <a:r>
              <a:rPr lang="en-US" sz="2800"/>
              <a:t>Our solution does not apply in the region close to the source (_______)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size of plume must be greater than eddy size for equation to be applicable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maximum concentration can not exceed discharge pipe concentration!</a:t>
            </a:r>
          </a:p>
        </p:txBody>
      </p:sp>
      <p:graphicFrame>
        <p:nvGraphicFramePr>
          <p:cNvPr id="128000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37200" y="6061075"/>
          <a:ext cx="2293938" cy="404813"/>
        </p:xfrm>
        <a:graphic>
          <a:graphicData uri="http://schemas.openxmlformats.org/presentationml/2006/ole">
            <p:oleObj spid="_x0000_s128000" name="Equation" r:id="rId3" imgW="2311200" imgH="419040" progId="Equation.3">
              <p:embed/>
            </p:oleObj>
          </a:graphicData>
        </a:graphic>
      </p:graphicFrame>
      <p:sp>
        <p:nvSpPr>
          <p:cNvPr id="46438" name="Rectangle 358"/>
          <p:cNvSpPr>
            <a:spLocks noChangeArrowheads="1"/>
          </p:cNvSpPr>
          <p:nvPr/>
        </p:nvSpPr>
        <p:spPr bwMode="auto">
          <a:xfrm>
            <a:off x="4757738" y="4414838"/>
            <a:ext cx="1079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39" name="Rectangle 359"/>
          <p:cNvSpPr>
            <a:spLocks noChangeArrowheads="1"/>
          </p:cNvSpPr>
          <p:nvPr/>
        </p:nvSpPr>
        <p:spPr bwMode="auto">
          <a:xfrm>
            <a:off x="4757738" y="3962400"/>
            <a:ext cx="107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5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40" name="Rectangle 360"/>
          <p:cNvSpPr>
            <a:spLocks noChangeArrowheads="1"/>
          </p:cNvSpPr>
          <p:nvPr/>
        </p:nvSpPr>
        <p:spPr bwMode="auto">
          <a:xfrm>
            <a:off x="4656138" y="3509963"/>
            <a:ext cx="215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10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41" name="Rectangle 361"/>
          <p:cNvSpPr>
            <a:spLocks noChangeArrowheads="1"/>
          </p:cNvSpPr>
          <p:nvPr/>
        </p:nvSpPr>
        <p:spPr bwMode="auto">
          <a:xfrm>
            <a:off x="4656138" y="3068638"/>
            <a:ext cx="215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15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42" name="Rectangle 362"/>
          <p:cNvSpPr>
            <a:spLocks noChangeArrowheads="1"/>
          </p:cNvSpPr>
          <p:nvPr/>
        </p:nvSpPr>
        <p:spPr bwMode="auto">
          <a:xfrm>
            <a:off x="4656138" y="2617788"/>
            <a:ext cx="215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20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43" name="Rectangle 363"/>
          <p:cNvSpPr>
            <a:spLocks noChangeArrowheads="1"/>
          </p:cNvSpPr>
          <p:nvPr/>
        </p:nvSpPr>
        <p:spPr bwMode="auto">
          <a:xfrm>
            <a:off x="4656138" y="2165350"/>
            <a:ext cx="2159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25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44" name="Rectangle 364"/>
          <p:cNvSpPr>
            <a:spLocks noChangeArrowheads="1"/>
          </p:cNvSpPr>
          <p:nvPr/>
        </p:nvSpPr>
        <p:spPr bwMode="auto">
          <a:xfrm>
            <a:off x="4983163" y="4741863"/>
            <a:ext cx="1079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45" name="Rectangle 365"/>
          <p:cNvSpPr>
            <a:spLocks noChangeArrowheads="1"/>
          </p:cNvSpPr>
          <p:nvPr/>
        </p:nvSpPr>
        <p:spPr bwMode="auto">
          <a:xfrm>
            <a:off x="6499225" y="4741863"/>
            <a:ext cx="3238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500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46" name="Rectangle 366"/>
          <p:cNvSpPr>
            <a:spLocks noChangeArrowheads="1"/>
          </p:cNvSpPr>
          <p:nvPr/>
        </p:nvSpPr>
        <p:spPr bwMode="auto">
          <a:xfrm>
            <a:off x="8058150" y="4741863"/>
            <a:ext cx="4318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1000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47" name="Rectangle 367"/>
          <p:cNvSpPr>
            <a:spLocks noChangeArrowheads="1"/>
          </p:cNvSpPr>
          <p:nvPr/>
        </p:nvSpPr>
        <p:spPr bwMode="auto">
          <a:xfrm>
            <a:off x="5583238" y="5103813"/>
            <a:ext cx="21796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distance downstream (m)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48" name="Rectangle 368"/>
          <p:cNvSpPr>
            <a:spLocks noChangeArrowheads="1"/>
          </p:cNvSpPr>
          <p:nvPr/>
        </p:nvSpPr>
        <p:spPr bwMode="auto">
          <a:xfrm rot="16200000">
            <a:off x="3725069" y="3207544"/>
            <a:ext cx="14636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Plume width (m)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49" name="Rectangle 369"/>
          <p:cNvSpPr>
            <a:spLocks noChangeArrowheads="1"/>
          </p:cNvSpPr>
          <p:nvPr/>
        </p:nvSpPr>
        <p:spPr bwMode="auto">
          <a:xfrm>
            <a:off x="8431213" y="4414838"/>
            <a:ext cx="1079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50" name="Rectangle 370"/>
          <p:cNvSpPr>
            <a:spLocks noChangeArrowheads="1"/>
          </p:cNvSpPr>
          <p:nvPr/>
        </p:nvSpPr>
        <p:spPr bwMode="auto">
          <a:xfrm>
            <a:off x="8431213" y="4041775"/>
            <a:ext cx="107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1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51" name="Rectangle 371"/>
          <p:cNvSpPr>
            <a:spLocks noChangeArrowheads="1"/>
          </p:cNvSpPr>
          <p:nvPr/>
        </p:nvSpPr>
        <p:spPr bwMode="auto">
          <a:xfrm>
            <a:off x="8431213" y="3668713"/>
            <a:ext cx="1079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2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52" name="Rectangle 372"/>
          <p:cNvSpPr>
            <a:spLocks noChangeArrowheads="1"/>
          </p:cNvSpPr>
          <p:nvPr/>
        </p:nvSpPr>
        <p:spPr bwMode="auto">
          <a:xfrm>
            <a:off x="8431213" y="3295650"/>
            <a:ext cx="107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3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53" name="Rectangle 373"/>
          <p:cNvSpPr>
            <a:spLocks noChangeArrowheads="1"/>
          </p:cNvSpPr>
          <p:nvPr/>
        </p:nvSpPr>
        <p:spPr bwMode="auto">
          <a:xfrm>
            <a:off x="8431213" y="2911475"/>
            <a:ext cx="107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4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54" name="Rectangle 374"/>
          <p:cNvSpPr>
            <a:spLocks noChangeArrowheads="1"/>
          </p:cNvSpPr>
          <p:nvPr/>
        </p:nvSpPr>
        <p:spPr bwMode="auto">
          <a:xfrm>
            <a:off x="8431213" y="2538413"/>
            <a:ext cx="1079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5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55" name="Rectangle 375"/>
          <p:cNvSpPr>
            <a:spLocks noChangeArrowheads="1"/>
          </p:cNvSpPr>
          <p:nvPr/>
        </p:nvSpPr>
        <p:spPr bwMode="auto">
          <a:xfrm>
            <a:off x="8431213" y="2165350"/>
            <a:ext cx="107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6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56" name="Rectangle 376"/>
          <p:cNvSpPr>
            <a:spLocks noChangeArrowheads="1"/>
          </p:cNvSpPr>
          <p:nvPr/>
        </p:nvSpPr>
        <p:spPr bwMode="auto">
          <a:xfrm rot="16200000">
            <a:off x="8684419" y="3704431"/>
            <a:ext cx="1555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chemeClr val="tx2"/>
                </a:solidFill>
              </a:rPr>
              <a:t>C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57" name="Rectangle 377"/>
          <p:cNvSpPr>
            <a:spLocks noChangeArrowheads="1"/>
          </p:cNvSpPr>
          <p:nvPr/>
        </p:nvSpPr>
        <p:spPr bwMode="auto">
          <a:xfrm rot="16200000">
            <a:off x="8682038" y="3541713"/>
            <a:ext cx="2397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y=0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58" name="Rectangle 378"/>
          <p:cNvSpPr>
            <a:spLocks noChangeArrowheads="1"/>
          </p:cNvSpPr>
          <p:nvPr/>
        </p:nvSpPr>
        <p:spPr bwMode="auto">
          <a:xfrm rot="16200000">
            <a:off x="8417719" y="3051969"/>
            <a:ext cx="688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chemeClr val="tx2"/>
                </a:solidFill>
              </a:rPr>
              <a:t> (mg/L)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460" name="Rectangle 380"/>
          <p:cNvSpPr>
            <a:spLocks noChangeArrowheads="1"/>
          </p:cNvSpPr>
          <p:nvPr/>
        </p:nvSpPr>
        <p:spPr bwMode="auto">
          <a:xfrm>
            <a:off x="6397625" y="3351213"/>
            <a:ext cx="857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width (m)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46475" name="Group 395"/>
          <p:cNvGrpSpPr>
            <a:grpSpLocks/>
          </p:cNvGrpSpPr>
          <p:nvPr/>
        </p:nvGrpSpPr>
        <p:grpSpPr bwMode="auto">
          <a:xfrm>
            <a:off x="4960938" y="2266950"/>
            <a:ext cx="3368675" cy="2317750"/>
            <a:chOff x="3125" y="1428"/>
            <a:chExt cx="2122" cy="1460"/>
          </a:xfrm>
        </p:grpSpPr>
        <p:sp>
          <p:nvSpPr>
            <p:cNvPr id="46308" name="Rectangle 228"/>
            <p:cNvSpPr>
              <a:spLocks noChangeArrowheads="1"/>
            </p:cNvSpPr>
            <p:nvPr/>
          </p:nvSpPr>
          <p:spPr bwMode="auto">
            <a:xfrm>
              <a:off x="3168" y="1428"/>
              <a:ext cx="2037" cy="141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09" name="Rectangle 229"/>
            <p:cNvSpPr>
              <a:spLocks noChangeArrowheads="1"/>
            </p:cNvSpPr>
            <p:nvPr/>
          </p:nvSpPr>
          <p:spPr bwMode="auto">
            <a:xfrm>
              <a:off x="3168" y="1428"/>
              <a:ext cx="2037" cy="1417"/>
            </a:xfrm>
            <a:prstGeom prst="rect">
              <a:avLst/>
            </a:prstGeom>
            <a:noFill/>
            <a:ln w="11113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10" name="Line 230"/>
            <p:cNvSpPr>
              <a:spLocks noChangeShapeType="1"/>
            </p:cNvSpPr>
            <p:nvPr/>
          </p:nvSpPr>
          <p:spPr bwMode="auto">
            <a:xfrm>
              <a:off x="3168" y="1428"/>
              <a:ext cx="1" cy="141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11" name="Line 231"/>
            <p:cNvSpPr>
              <a:spLocks noChangeShapeType="1"/>
            </p:cNvSpPr>
            <p:nvPr/>
          </p:nvSpPr>
          <p:spPr bwMode="auto">
            <a:xfrm>
              <a:off x="3125" y="2845"/>
              <a:ext cx="86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12" name="Line 232"/>
            <p:cNvSpPr>
              <a:spLocks noChangeShapeType="1"/>
            </p:cNvSpPr>
            <p:nvPr/>
          </p:nvSpPr>
          <p:spPr bwMode="auto">
            <a:xfrm>
              <a:off x="3125" y="2560"/>
              <a:ext cx="86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13" name="Line 233"/>
            <p:cNvSpPr>
              <a:spLocks noChangeShapeType="1"/>
            </p:cNvSpPr>
            <p:nvPr/>
          </p:nvSpPr>
          <p:spPr bwMode="auto">
            <a:xfrm>
              <a:off x="3125" y="2275"/>
              <a:ext cx="86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14" name="Line 234"/>
            <p:cNvSpPr>
              <a:spLocks noChangeShapeType="1"/>
            </p:cNvSpPr>
            <p:nvPr/>
          </p:nvSpPr>
          <p:spPr bwMode="auto">
            <a:xfrm>
              <a:off x="3125" y="1998"/>
              <a:ext cx="86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15" name="Line 235"/>
            <p:cNvSpPr>
              <a:spLocks noChangeShapeType="1"/>
            </p:cNvSpPr>
            <p:nvPr/>
          </p:nvSpPr>
          <p:spPr bwMode="auto">
            <a:xfrm>
              <a:off x="3125" y="1713"/>
              <a:ext cx="86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16" name="Line 236"/>
            <p:cNvSpPr>
              <a:spLocks noChangeShapeType="1"/>
            </p:cNvSpPr>
            <p:nvPr/>
          </p:nvSpPr>
          <p:spPr bwMode="auto">
            <a:xfrm>
              <a:off x="3125" y="1428"/>
              <a:ext cx="86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17" name="Line 237"/>
            <p:cNvSpPr>
              <a:spLocks noChangeShapeType="1"/>
            </p:cNvSpPr>
            <p:nvPr/>
          </p:nvSpPr>
          <p:spPr bwMode="auto">
            <a:xfrm>
              <a:off x="3168" y="2845"/>
              <a:ext cx="2037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18" name="Line 238"/>
            <p:cNvSpPr>
              <a:spLocks noChangeShapeType="1"/>
            </p:cNvSpPr>
            <p:nvPr/>
          </p:nvSpPr>
          <p:spPr bwMode="auto">
            <a:xfrm flipV="1">
              <a:off x="3168" y="2816"/>
              <a:ext cx="1" cy="5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19" name="Line 239"/>
            <p:cNvSpPr>
              <a:spLocks noChangeShapeType="1"/>
            </p:cNvSpPr>
            <p:nvPr/>
          </p:nvSpPr>
          <p:spPr bwMode="auto">
            <a:xfrm flipV="1">
              <a:off x="3374" y="2816"/>
              <a:ext cx="1" cy="5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20" name="Line 240"/>
            <p:cNvSpPr>
              <a:spLocks noChangeShapeType="1"/>
            </p:cNvSpPr>
            <p:nvPr/>
          </p:nvSpPr>
          <p:spPr bwMode="auto">
            <a:xfrm flipV="1">
              <a:off x="3574" y="2816"/>
              <a:ext cx="1" cy="5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21" name="Line 241"/>
            <p:cNvSpPr>
              <a:spLocks noChangeShapeType="1"/>
            </p:cNvSpPr>
            <p:nvPr/>
          </p:nvSpPr>
          <p:spPr bwMode="auto">
            <a:xfrm flipV="1">
              <a:off x="3780" y="2816"/>
              <a:ext cx="1" cy="5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22" name="Line 242"/>
            <p:cNvSpPr>
              <a:spLocks noChangeShapeType="1"/>
            </p:cNvSpPr>
            <p:nvPr/>
          </p:nvSpPr>
          <p:spPr bwMode="auto">
            <a:xfrm flipV="1">
              <a:off x="3980" y="2816"/>
              <a:ext cx="1" cy="5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23" name="Line 243"/>
            <p:cNvSpPr>
              <a:spLocks noChangeShapeType="1"/>
            </p:cNvSpPr>
            <p:nvPr/>
          </p:nvSpPr>
          <p:spPr bwMode="auto">
            <a:xfrm flipV="1">
              <a:off x="4186" y="2816"/>
              <a:ext cx="1" cy="5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24" name="Line 244"/>
            <p:cNvSpPr>
              <a:spLocks noChangeShapeType="1"/>
            </p:cNvSpPr>
            <p:nvPr/>
          </p:nvSpPr>
          <p:spPr bwMode="auto">
            <a:xfrm flipV="1">
              <a:off x="4393" y="2816"/>
              <a:ext cx="1" cy="5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25" name="Line 245"/>
            <p:cNvSpPr>
              <a:spLocks noChangeShapeType="1"/>
            </p:cNvSpPr>
            <p:nvPr/>
          </p:nvSpPr>
          <p:spPr bwMode="auto">
            <a:xfrm flipV="1">
              <a:off x="4592" y="2816"/>
              <a:ext cx="1" cy="5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26" name="Line 246"/>
            <p:cNvSpPr>
              <a:spLocks noChangeShapeType="1"/>
            </p:cNvSpPr>
            <p:nvPr/>
          </p:nvSpPr>
          <p:spPr bwMode="auto">
            <a:xfrm flipV="1">
              <a:off x="4799" y="2816"/>
              <a:ext cx="1" cy="5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27" name="Line 247"/>
            <p:cNvSpPr>
              <a:spLocks noChangeShapeType="1"/>
            </p:cNvSpPr>
            <p:nvPr/>
          </p:nvSpPr>
          <p:spPr bwMode="auto">
            <a:xfrm flipV="1">
              <a:off x="4998" y="2816"/>
              <a:ext cx="1" cy="5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28" name="Line 248"/>
            <p:cNvSpPr>
              <a:spLocks noChangeShapeType="1"/>
            </p:cNvSpPr>
            <p:nvPr/>
          </p:nvSpPr>
          <p:spPr bwMode="auto">
            <a:xfrm flipV="1">
              <a:off x="5205" y="2816"/>
              <a:ext cx="1" cy="5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29" name="Line 249"/>
            <p:cNvSpPr>
              <a:spLocks noChangeShapeType="1"/>
            </p:cNvSpPr>
            <p:nvPr/>
          </p:nvSpPr>
          <p:spPr bwMode="auto">
            <a:xfrm flipV="1">
              <a:off x="3168" y="2802"/>
              <a:ext cx="1" cy="86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30" name="Line 250"/>
            <p:cNvSpPr>
              <a:spLocks noChangeShapeType="1"/>
            </p:cNvSpPr>
            <p:nvPr/>
          </p:nvSpPr>
          <p:spPr bwMode="auto">
            <a:xfrm flipV="1">
              <a:off x="4186" y="2802"/>
              <a:ext cx="1" cy="86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31" name="Line 251"/>
            <p:cNvSpPr>
              <a:spLocks noChangeShapeType="1"/>
            </p:cNvSpPr>
            <p:nvPr/>
          </p:nvSpPr>
          <p:spPr bwMode="auto">
            <a:xfrm flipV="1">
              <a:off x="5205" y="2802"/>
              <a:ext cx="1" cy="86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81" name="Line 301"/>
            <p:cNvSpPr>
              <a:spLocks noChangeShapeType="1"/>
            </p:cNvSpPr>
            <p:nvPr/>
          </p:nvSpPr>
          <p:spPr bwMode="auto">
            <a:xfrm>
              <a:off x="5205" y="1428"/>
              <a:ext cx="1" cy="1417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82" name="Line 302"/>
            <p:cNvSpPr>
              <a:spLocks noChangeShapeType="1"/>
            </p:cNvSpPr>
            <p:nvPr/>
          </p:nvSpPr>
          <p:spPr bwMode="auto">
            <a:xfrm>
              <a:off x="5162" y="2845"/>
              <a:ext cx="85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83" name="Line 303"/>
            <p:cNvSpPr>
              <a:spLocks noChangeShapeType="1"/>
            </p:cNvSpPr>
            <p:nvPr/>
          </p:nvSpPr>
          <p:spPr bwMode="auto">
            <a:xfrm>
              <a:off x="5162" y="2610"/>
              <a:ext cx="85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84" name="Line 304"/>
            <p:cNvSpPr>
              <a:spLocks noChangeShapeType="1"/>
            </p:cNvSpPr>
            <p:nvPr/>
          </p:nvSpPr>
          <p:spPr bwMode="auto">
            <a:xfrm>
              <a:off x="5162" y="2375"/>
              <a:ext cx="85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85" name="Line 305"/>
            <p:cNvSpPr>
              <a:spLocks noChangeShapeType="1"/>
            </p:cNvSpPr>
            <p:nvPr/>
          </p:nvSpPr>
          <p:spPr bwMode="auto">
            <a:xfrm>
              <a:off x="5162" y="2140"/>
              <a:ext cx="85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86" name="Line 306"/>
            <p:cNvSpPr>
              <a:spLocks noChangeShapeType="1"/>
            </p:cNvSpPr>
            <p:nvPr/>
          </p:nvSpPr>
          <p:spPr bwMode="auto">
            <a:xfrm>
              <a:off x="5162" y="1898"/>
              <a:ext cx="85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87" name="Line 307"/>
            <p:cNvSpPr>
              <a:spLocks noChangeShapeType="1"/>
            </p:cNvSpPr>
            <p:nvPr/>
          </p:nvSpPr>
          <p:spPr bwMode="auto">
            <a:xfrm>
              <a:off x="5162" y="1663"/>
              <a:ext cx="85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88" name="Line 308"/>
            <p:cNvSpPr>
              <a:spLocks noChangeShapeType="1"/>
            </p:cNvSpPr>
            <p:nvPr/>
          </p:nvSpPr>
          <p:spPr bwMode="auto">
            <a:xfrm>
              <a:off x="5162" y="1428"/>
              <a:ext cx="85" cy="1"/>
            </a:xfrm>
            <a:prstGeom prst="line">
              <a:avLst/>
            </a:prstGeom>
            <a:noFill/>
            <a:ln w="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473" name="Group 393"/>
          <p:cNvGrpSpPr>
            <a:grpSpLocks/>
          </p:cNvGrpSpPr>
          <p:nvPr/>
        </p:nvGrpSpPr>
        <p:grpSpPr bwMode="auto">
          <a:xfrm>
            <a:off x="5097463" y="2324100"/>
            <a:ext cx="3165475" cy="1887538"/>
            <a:chOff x="3211" y="1464"/>
            <a:chExt cx="1994" cy="1189"/>
          </a:xfrm>
        </p:grpSpPr>
        <p:grpSp>
          <p:nvGrpSpPr>
            <p:cNvPr id="46470" name="Group 390"/>
            <p:cNvGrpSpPr>
              <a:grpSpLocks/>
            </p:cNvGrpSpPr>
            <p:nvPr/>
          </p:nvGrpSpPr>
          <p:grpSpPr bwMode="auto">
            <a:xfrm>
              <a:off x="3211" y="1464"/>
              <a:ext cx="1994" cy="1189"/>
              <a:chOff x="3211" y="1464"/>
              <a:chExt cx="1994" cy="1189"/>
            </a:xfrm>
          </p:grpSpPr>
          <p:sp>
            <p:nvSpPr>
              <p:cNvPr id="46336" name="Line 256"/>
              <p:cNvSpPr>
                <a:spLocks noChangeShapeType="1"/>
              </p:cNvSpPr>
              <p:nvPr/>
            </p:nvSpPr>
            <p:spPr bwMode="auto">
              <a:xfrm flipV="1">
                <a:off x="3374" y="2368"/>
                <a:ext cx="36" cy="4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38" name="Line 258"/>
              <p:cNvSpPr>
                <a:spLocks noChangeShapeType="1"/>
              </p:cNvSpPr>
              <p:nvPr/>
            </p:nvSpPr>
            <p:spPr bwMode="auto">
              <a:xfrm flipV="1">
                <a:off x="3453" y="2289"/>
                <a:ext cx="42" cy="3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40" name="Line 260"/>
              <p:cNvSpPr>
                <a:spLocks noChangeShapeType="1"/>
              </p:cNvSpPr>
              <p:nvPr/>
            </p:nvSpPr>
            <p:spPr bwMode="auto">
              <a:xfrm flipV="1">
                <a:off x="3531" y="2225"/>
                <a:ext cx="43" cy="3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42" name="Line 262"/>
              <p:cNvSpPr>
                <a:spLocks noChangeShapeType="1"/>
              </p:cNvSpPr>
              <p:nvPr/>
            </p:nvSpPr>
            <p:spPr bwMode="auto">
              <a:xfrm flipV="1">
                <a:off x="3616" y="2168"/>
                <a:ext cx="43" cy="29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44" name="Line 264"/>
              <p:cNvSpPr>
                <a:spLocks noChangeShapeType="1"/>
              </p:cNvSpPr>
              <p:nvPr/>
            </p:nvSpPr>
            <p:spPr bwMode="auto">
              <a:xfrm flipV="1">
                <a:off x="3695" y="2111"/>
                <a:ext cx="43" cy="29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37" name="Line 257"/>
              <p:cNvSpPr>
                <a:spLocks noChangeShapeType="1"/>
              </p:cNvSpPr>
              <p:nvPr/>
            </p:nvSpPr>
            <p:spPr bwMode="auto">
              <a:xfrm flipV="1">
                <a:off x="3410" y="2325"/>
                <a:ext cx="43" cy="4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34" name="Freeform 254"/>
              <p:cNvSpPr>
                <a:spLocks/>
              </p:cNvSpPr>
              <p:nvPr/>
            </p:nvSpPr>
            <p:spPr bwMode="auto">
              <a:xfrm>
                <a:off x="3289" y="2453"/>
                <a:ext cx="43" cy="57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21" y="29"/>
                  </a:cxn>
                  <a:cxn ang="0">
                    <a:pos x="43" y="0"/>
                  </a:cxn>
                </a:cxnLst>
                <a:rect l="0" t="0" r="r" b="b"/>
                <a:pathLst>
                  <a:path w="43" h="57">
                    <a:moveTo>
                      <a:pt x="0" y="57"/>
                    </a:moveTo>
                    <a:lnTo>
                      <a:pt x="21" y="29"/>
                    </a:lnTo>
                    <a:lnTo>
                      <a:pt x="43" y="0"/>
                    </a:ln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32" name="Freeform 252"/>
              <p:cNvSpPr>
                <a:spLocks/>
              </p:cNvSpPr>
              <p:nvPr/>
            </p:nvSpPr>
            <p:spPr bwMode="auto">
              <a:xfrm>
                <a:off x="3211" y="2567"/>
                <a:ext cx="35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14" y="43"/>
                  </a:cxn>
                  <a:cxn ang="0">
                    <a:pos x="35" y="0"/>
                  </a:cxn>
                </a:cxnLst>
                <a:rect l="0" t="0" r="r" b="b"/>
                <a:pathLst>
                  <a:path w="35" h="86">
                    <a:moveTo>
                      <a:pt x="0" y="86"/>
                    </a:moveTo>
                    <a:lnTo>
                      <a:pt x="14" y="43"/>
                    </a:lnTo>
                    <a:lnTo>
                      <a:pt x="35" y="0"/>
                    </a:ln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33" name="Freeform 253"/>
              <p:cNvSpPr>
                <a:spLocks/>
              </p:cNvSpPr>
              <p:nvPr/>
            </p:nvSpPr>
            <p:spPr bwMode="auto">
              <a:xfrm>
                <a:off x="3246" y="2510"/>
                <a:ext cx="43" cy="57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22" y="29"/>
                  </a:cxn>
                  <a:cxn ang="0">
                    <a:pos x="43" y="0"/>
                  </a:cxn>
                </a:cxnLst>
                <a:rect l="0" t="0" r="r" b="b"/>
                <a:pathLst>
                  <a:path w="43" h="57">
                    <a:moveTo>
                      <a:pt x="0" y="57"/>
                    </a:moveTo>
                    <a:lnTo>
                      <a:pt x="22" y="29"/>
                    </a:lnTo>
                    <a:lnTo>
                      <a:pt x="43" y="0"/>
                    </a:ln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35" name="Freeform 255"/>
              <p:cNvSpPr>
                <a:spLocks/>
              </p:cNvSpPr>
              <p:nvPr/>
            </p:nvSpPr>
            <p:spPr bwMode="auto">
              <a:xfrm>
                <a:off x="3332" y="2410"/>
                <a:ext cx="42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21" y="22"/>
                  </a:cxn>
                  <a:cxn ang="0">
                    <a:pos x="42" y="0"/>
                  </a:cxn>
                </a:cxnLst>
                <a:rect l="0" t="0" r="r" b="b"/>
                <a:pathLst>
                  <a:path w="42" h="43">
                    <a:moveTo>
                      <a:pt x="0" y="43"/>
                    </a:moveTo>
                    <a:lnTo>
                      <a:pt x="21" y="22"/>
                    </a:lnTo>
                    <a:lnTo>
                      <a:pt x="42" y="0"/>
                    </a:ln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39" name="Line 259"/>
              <p:cNvSpPr>
                <a:spLocks noChangeShapeType="1"/>
              </p:cNvSpPr>
              <p:nvPr/>
            </p:nvSpPr>
            <p:spPr bwMode="auto">
              <a:xfrm flipV="1">
                <a:off x="3495" y="2261"/>
                <a:ext cx="36" cy="2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41" name="Line 261"/>
              <p:cNvSpPr>
                <a:spLocks noChangeShapeType="1"/>
              </p:cNvSpPr>
              <p:nvPr/>
            </p:nvSpPr>
            <p:spPr bwMode="auto">
              <a:xfrm flipV="1">
                <a:off x="3574" y="2197"/>
                <a:ext cx="42" cy="2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43" name="Line 263"/>
              <p:cNvSpPr>
                <a:spLocks noChangeShapeType="1"/>
              </p:cNvSpPr>
              <p:nvPr/>
            </p:nvSpPr>
            <p:spPr bwMode="auto">
              <a:xfrm flipV="1">
                <a:off x="3659" y="2140"/>
                <a:ext cx="36" cy="2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45" name="Line 265"/>
              <p:cNvSpPr>
                <a:spLocks noChangeShapeType="1"/>
              </p:cNvSpPr>
              <p:nvPr/>
            </p:nvSpPr>
            <p:spPr bwMode="auto">
              <a:xfrm flipV="1">
                <a:off x="3738" y="2090"/>
                <a:ext cx="42" cy="2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46" name="Freeform 266"/>
              <p:cNvSpPr>
                <a:spLocks/>
              </p:cNvSpPr>
              <p:nvPr/>
            </p:nvSpPr>
            <p:spPr bwMode="auto">
              <a:xfrm>
                <a:off x="3780" y="2062"/>
                <a:ext cx="43" cy="28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2" y="14"/>
                  </a:cxn>
                  <a:cxn ang="0">
                    <a:pos x="43" y="0"/>
                  </a:cxn>
                </a:cxnLst>
                <a:rect l="0" t="0" r="r" b="b"/>
                <a:pathLst>
                  <a:path w="43" h="28">
                    <a:moveTo>
                      <a:pt x="0" y="28"/>
                    </a:moveTo>
                    <a:lnTo>
                      <a:pt x="22" y="14"/>
                    </a:lnTo>
                    <a:lnTo>
                      <a:pt x="43" y="0"/>
                    </a:ln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47" name="Line 267"/>
              <p:cNvSpPr>
                <a:spLocks noChangeShapeType="1"/>
              </p:cNvSpPr>
              <p:nvPr/>
            </p:nvSpPr>
            <p:spPr bwMode="auto">
              <a:xfrm flipV="1">
                <a:off x="3823" y="2040"/>
                <a:ext cx="36" cy="2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48" name="Line 268"/>
              <p:cNvSpPr>
                <a:spLocks noChangeShapeType="1"/>
              </p:cNvSpPr>
              <p:nvPr/>
            </p:nvSpPr>
            <p:spPr bwMode="auto">
              <a:xfrm flipV="1">
                <a:off x="3859" y="2019"/>
                <a:ext cx="42" cy="2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49" name="Line 269"/>
              <p:cNvSpPr>
                <a:spLocks noChangeShapeType="1"/>
              </p:cNvSpPr>
              <p:nvPr/>
            </p:nvSpPr>
            <p:spPr bwMode="auto">
              <a:xfrm flipV="1">
                <a:off x="3901" y="1998"/>
                <a:ext cx="43" cy="2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0" name="Freeform 270"/>
              <p:cNvSpPr>
                <a:spLocks/>
              </p:cNvSpPr>
              <p:nvPr/>
            </p:nvSpPr>
            <p:spPr bwMode="auto">
              <a:xfrm>
                <a:off x="3944" y="1969"/>
                <a:ext cx="36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4" y="14"/>
                  </a:cxn>
                  <a:cxn ang="0">
                    <a:pos x="36" y="0"/>
                  </a:cxn>
                </a:cxnLst>
                <a:rect l="0" t="0" r="r" b="b"/>
                <a:pathLst>
                  <a:path w="36" h="29">
                    <a:moveTo>
                      <a:pt x="0" y="29"/>
                    </a:moveTo>
                    <a:lnTo>
                      <a:pt x="14" y="14"/>
                    </a:lnTo>
                    <a:lnTo>
                      <a:pt x="36" y="0"/>
                    </a:ln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1" name="Line 271"/>
              <p:cNvSpPr>
                <a:spLocks noChangeShapeType="1"/>
              </p:cNvSpPr>
              <p:nvPr/>
            </p:nvSpPr>
            <p:spPr bwMode="auto">
              <a:xfrm flipV="1">
                <a:off x="3980" y="1948"/>
                <a:ext cx="42" cy="2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2" name="Line 272"/>
              <p:cNvSpPr>
                <a:spLocks noChangeShapeType="1"/>
              </p:cNvSpPr>
              <p:nvPr/>
            </p:nvSpPr>
            <p:spPr bwMode="auto">
              <a:xfrm flipV="1">
                <a:off x="4022" y="1926"/>
                <a:ext cx="43" cy="2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3" name="Line 273"/>
              <p:cNvSpPr>
                <a:spLocks noChangeShapeType="1"/>
              </p:cNvSpPr>
              <p:nvPr/>
            </p:nvSpPr>
            <p:spPr bwMode="auto">
              <a:xfrm flipV="1">
                <a:off x="4065" y="1912"/>
                <a:ext cx="43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4" name="Line 274"/>
              <p:cNvSpPr>
                <a:spLocks noChangeShapeType="1"/>
              </p:cNvSpPr>
              <p:nvPr/>
            </p:nvSpPr>
            <p:spPr bwMode="auto">
              <a:xfrm flipV="1">
                <a:off x="4108" y="1891"/>
                <a:ext cx="35" cy="2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5" name="Line 275"/>
              <p:cNvSpPr>
                <a:spLocks noChangeShapeType="1"/>
              </p:cNvSpPr>
              <p:nvPr/>
            </p:nvSpPr>
            <p:spPr bwMode="auto">
              <a:xfrm flipV="1">
                <a:off x="4143" y="1869"/>
                <a:ext cx="43" cy="2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6" name="Line 276"/>
              <p:cNvSpPr>
                <a:spLocks noChangeShapeType="1"/>
              </p:cNvSpPr>
              <p:nvPr/>
            </p:nvSpPr>
            <p:spPr bwMode="auto">
              <a:xfrm flipV="1">
                <a:off x="4186" y="1848"/>
                <a:ext cx="43" cy="2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7" name="Line 277"/>
              <p:cNvSpPr>
                <a:spLocks noChangeShapeType="1"/>
              </p:cNvSpPr>
              <p:nvPr/>
            </p:nvSpPr>
            <p:spPr bwMode="auto">
              <a:xfrm flipV="1">
                <a:off x="4229" y="1834"/>
                <a:ext cx="36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8" name="Line 278"/>
              <p:cNvSpPr>
                <a:spLocks noChangeShapeType="1"/>
              </p:cNvSpPr>
              <p:nvPr/>
            </p:nvSpPr>
            <p:spPr bwMode="auto">
              <a:xfrm flipV="1">
                <a:off x="4265" y="1812"/>
                <a:ext cx="42" cy="2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9" name="Line 279"/>
              <p:cNvSpPr>
                <a:spLocks noChangeShapeType="1"/>
              </p:cNvSpPr>
              <p:nvPr/>
            </p:nvSpPr>
            <p:spPr bwMode="auto">
              <a:xfrm flipV="1">
                <a:off x="4307" y="1791"/>
                <a:ext cx="43" cy="2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0" name="Line 280"/>
              <p:cNvSpPr>
                <a:spLocks noChangeShapeType="1"/>
              </p:cNvSpPr>
              <p:nvPr/>
            </p:nvSpPr>
            <p:spPr bwMode="auto">
              <a:xfrm flipV="1">
                <a:off x="4350" y="1777"/>
                <a:ext cx="43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1" name="Freeform 281"/>
              <p:cNvSpPr>
                <a:spLocks/>
              </p:cNvSpPr>
              <p:nvPr/>
            </p:nvSpPr>
            <p:spPr bwMode="auto">
              <a:xfrm>
                <a:off x="4393" y="1755"/>
                <a:ext cx="35" cy="2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4" y="8"/>
                  </a:cxn>
                  <a:cxn ang="0">
                    <a:pos x="35" y="0"/>
                  </a:cxn>
                </a:cxnLst>
                <a:rect l="0" t="0" r="r" b="b"/>
                <a:pathLst>
                  <a:path w="35" h="22">
                    <a:moveTo>
                      <a:pt x="0" y="22"/>
                    </a:moveTo>
                    <a:lnTo>
                      <a:pt x="14" y="8"/>
                    </a:lnTo>
                    <a:lnTo>
                      <a:pt x="35" y="0"/>
                    </a:ln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2" name="Line 282"/>
              <p:cNvSpPr>
                <a:spLocks noChangeShapeType="1"/>
              </p:cNvSpPr>
              <p:nvPr/>
            </p:nvSpPr>
            <p:spPr bwMode="auto">
              <a:xfrm flipV="1">
                <a:off x="4428" y="1741"/>
                <a:ext cx="43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3" name="Line 283"/>
              <p:cNvSpPr>
                <a:spLocks noChangeShapeType="1"/>
              </p:cNvSpPr>
              <p:nvPr/>
            </p:nvSpPr>
            <p:spPr bwMode="auto">
              <a:xfrm flipV="1">
                <a:off x="4471" y="1727"/>
                <a:ext cx="43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4" name="Freeform 284"/>
              <p:cNvSpPr>
                <a:spLocks/>
              </p:cNvSpPr>
              <p:nvPr/>
            </p:nvSpPr>
            <p:spPr bwMode="auto">
              <a:xfrm>
                <a:off x="4514" y="1706"/>
                <a:ext cx="35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" y="7"/>
                  </a:cxn>
                  <a:cxn ang="0">
                    <a:pos x="35" y="0"/>
                  </a:cxn>
                </a:cxnLst>
                <a:rect l="0" t="0" r="r" b="b"/>
                <a:pathLst>
                  <a:path w="35" h="21">
                    <a:moveTo>
                      <a:pt x="0" y="21"/>
                    </a:moveTo>
                    <a:lnTo>
                      <a:pt x="14" y="7"/>
                    </a:lnTo>
                    <a:lnTo>
                      <a:pt x="35" y="0"/>
                    </a:ln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5" name="Line 285"/>
              <p:cNvSpPr>
                <a:spLocks noChangeShapeType="1"/>
              </p:cNvSpPr>
              <p:nvPr/>
            </p:nvSpPr>
            <p:spPr bwMode="auto">
              <a:xfrm flipV="1">
                <a:off x="4549" y="1691"/>
                <a:ext cx="43" cy="1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6" name="Line 286"/>
              <p:cNvSpPr>
                <a:spLocks noChangeShapeType="1"/>
              </p:cNvSpPr>
              <p:nvPr/>
            </p:nvSpPr>
            <p:spPr bwMode="auto">
              <a:xfrm flipV="1">
                <a:off x="4592" y="1677"/>
                <a:ext cx="43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7" name="Freeform 287"/>
              <p:cNvSpPr>
                <a:spLocks/>
              </p:cNvSpPr>
              <p:nvPr/>
            </p:nvSpPr>
            <p:spPr bwMode="auto">
              <a:xfrm>
                <a:off x="4635" y="1656"/>
                <a:ext cx="43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7"/>
                  </a:cxn>
                  <a:cxn ang="0">
                    <a:pos x="43" y="0"/>
                  </a:cxn>
                </a:cxnLst>
                <a:rect l="0" t="0" r="r" b="b"/>
                <a:pathLst>
                  <a:path w="43" h="21">
                    <a:moveTo>
                      <a:pt x="0" y="21"/>
                    </a:moveTo>
                    <a:lnTo>
                      <a:pt x="21" y="7"/>
                    </a:lnTo>
                    <a:lnTo>
                      <a:pt x="43" y="0"/>
                    </a:ln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8" name="Line 288"/>
              <p:cNvSpPr>
                <a:spLocks noChangeShapeType="1"/>
              </p:cNvSpPr>
              <p:nvPr/>
            </p:nvSpPr>
            <p:spPr bwMode="auto">
              <a:xfrm flipV="1">
                <a:off x="4678" y="1642"/>
                <a:ext cx="35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9" name="Line 289"/>
              <p:cNvSpPr>
                <a:spLocks noChangeShapeType="1"/>
              </p:cNvSpPr>
              <p:nvPr/>
            </p:nvSpPr>
            <p:spPr bwMode="auto">
              <a:xfrm flipV="1">
                <a:off x="4713" y="1627"/>
                <a:ext cx="43" cy="1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0" name="Line 290"/>
              <p:cNvSpPr>
                <a:spLocks noChangeShapeType="1"/>
              </p:cNvSpPr>
              <p:nvPr/>
            </p:nvSpPr>
            <p:spPr bwMode="auto">
              <a:xfrm flipV="1">
                <a:off x="4756" y="1613"/>
                <a:ext cx="43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1" name="Freeform 291"/>
              <p:cNvSpPr>
                <a:spLocks/>
              </p:cNvSpPr>
              <p:nvPr/>
            </p:nvSpPr>
            <p:spPr bwMode="auto">
              <a:xfrm>
                <a:off x="4799" y="1592"/>
                <a:ext cx="42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7"/>
                  </a:cxn>
                  <a:cxn ang="0">
                    <a:pos x="42" y="0"/>
                  </a:cxn>
                </a:cxnLst>
                <a:rect l="0" t="0" r="r" b="b"/>
                <a:pathLst>
                  <a:path w="42" h="21">
                    <a:moveTo>
                      <a:pt x="0" y="21"/>
                    </a:moveTo>
                    <a:lnTo>
                      <a:pt x="21" y="7"/>
                    </a:lnTo>
                    <a:lnTo>
                      <a:pt x="42" y="0"/>
                    </a:ln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2" name="Line 292"/>
              <p:cNvSpPr>
                <a:spLocks noChangeShapeType="1"/>
              </p:cNvSpPr>
              <p:nvPr/>
            </p:nvSpPr>
            <p:spPr bwMode="auto">
              <a:xfrm flipV="1">
                <a:off x="4841" y="1577"/>
                <a:ext cx="36" cy="1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3" name="Line 293"/>
              <p:cNvSpPr>
                <a:spLocks noChangeShapeType="1"/>
              </p:cNvSpPr>
              <p:nvPr/>
            </p:nvSpPr>
            <p:spPr bwMode="auto">
              <a:xfrm flipV="1">
                <a:off x="4877" y="1563"/>
                <a:ext cx="43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4" name="Line 294"/>
              <p:cNvSpPr>
                <a:spLocks noChangeShapeType="1"/>
              </p:cNvSpPr>
              <p:nvPr/>
            </p:nvSpPr>
            <p:spPr bwMode="auto">
              <a:xfrm flipV="1">
                <a:off x="4920" y="1549"/>
                <a:ext cx="42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5" name="Line 295"/>
              <p:cNvSpPr>
                <a:spLocks noChangeShapeType="1"/>
              </p:cNvSpPr>
              <p:nvPr/>
            </p:nvSpPr>
            <p:spPr bwMode="auto">
              <a:xfrm flipV="1">
                <a:off x="4962" y="1535"/>
                <a:ext cx="36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6" name="Line 296"/>
              <p:cNvSpPr>
                <a:spLocks noChangeShapeType="1"/>
              </p:cNvSpPr>
              <p:nvPr/>
            </p:nvSpPr>
            <p:spPr bwMode="auto">
              <a:xfrm flipV="1">
                <a:off x="4998" y="1521"/>
                <a:ext cx="43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7" name="Line 297"/>
              <p:cNvSpPr>
                <a:spLocks noChangeShapeType="1"/>
              </p:cNvSpPr>
              <p:nvPr/>
            </p:nvSpPr>
            <p:spPr bwMode="auto">
              <a:xfrm flipV="1">
                <a:off x="5041" y="1506"/>
                <a:ext cx="42" cy="1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8" name="Line 298"/>
              <p:cNvSpPr>
                <a:spLocks noChangeShapeType="1"/>
              </p:cNvSpPr>
              <p:nvPr/>
            </p:nvSpPr>
            <p:spPr bwMode="auto">
              <a:xfrm flipV="1">
                <a:off x="5083" y="1492"/>
                <a:ext cx="43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9" name="Line 299"/>
              <p:cNvSpPr>
                <a:spLocks noChangeShapeType="1"/>
              </p:cNvSpPr>
              <p:nvPr/>
            </p:nvSpPr>
            <p:spPr bwMode="auto">
              <a:xfrm flipV="1">
                <a:off x="5126" y="1478"/>
                <a:ext cx="36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80" name="Line 300"/>
              <p:cNvSpPr>
                <a:spLocks noChangeShapeType="1"/>
              </p:cNvSpPr>
              <p:nvPr/>
            </p:nvSpPr>
            <p:spPr bwMode="auto">
              <a:xfrm flipV="1">
                <a:off x="5162" y="1464"/>
                <a:ext cx="43" cy="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459" name="Line 379"/>
            <p:cNvSpPr>
              <a:spLocks noChangeShapeType="1"/>
            </p:cNvSpPr>
            <p:nvPr/>
          </p:nvSpPr>
          <p:spPr bwMode="auto">
            <a:xfrm>
              <a:off x="3802" y="2183"/>
              <a:ext cx="192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472" name="Group 392"/>
          <p:cNvGrpSpPr>
            <a:grpSpLocks/>
          </p:cNvGrpSpPr>
          <p:nvPr/>
        </p:nvGrpSpPr>
        <p:grpSpPr bwMode="auto">
          <a:xfrm>
            <a:off x="5097463" y="2651125"/>
            <a:ext cx="3165475" cy="1604963"/>
            <a:chOff x="3211" y="1670"/>
            <a:chExt cx="1994" cy="1011"/>
          </a:xfrm>
        </p:grpSpPr>
        <p:sp>
          <p:nvSpPr>
            <p:cNvPr id="46437" name="Line 357"/>
            <p:cNvSpPr>
              <a:spLocks noChangeShapeType="1"/>
            </p:cNvSpPr>
            <p:nvPr/>
          </p:nvSpPr>
          <p:spPr bwMode="auto">
            <a:xfrm>
              <a:off x="5162" y="2674"/>
              <a:ext cx="43" cy="7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89" name="Freeform 309"/>
            <p:cNvSpPr>
              <a:spLocks/>
            </p:cNvSpPr>
            <p:nvPr/>
          </p:nvSpPr>
          <p:spPr bwMode="auto">
            <a:xfrm>
              <a:off x="3211" y="1670"/>
              <a:ext cx="35" cy="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93"/>
                </a:cxn>
                <a:cxn ang="0">
                  <a:pos x="14" y="185"/>
                </a:cxn>
                <a:cxn ang="0">
                  <a:pos x="28" y="271"/>
                </a:cxn>
                <a:cxn ang="0">
                  <a:pos x="28" y="306"/>
                </a:cxn>
                <a:cxn ang="0">
                  <a:pos x="35" y="342"/>
                </a:cxn>
              </a:cxnLst>
              <a:rect l="0" t="0" r="r" b="b"/>
              <a:pathLst>
                <a:path w="35" h="342">
                  <a:moveTo>
                    <a:pt x="0" y="0"/>
                  </a:moveTo>
                  <a:lnTo>
                    <a:pt x="7" y="93"/>
                  </a:lnTo>
                  <a:lnTo>
                    <a:pt x="14" y="185"/>
                  </a:lnTo>
                  <a:lnTo>
                    <a:pt x="28" y="271"/>
                  </a:lnTo>
                  <a:lnTo>
                    <a:pt x="28" y="306"/>
                  </a:lnTo>
                  <a:lnTo>
                    <a:pt x="35" y="342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90" name="Freeform 310"/>
            <p:cNvSpPr>
              <a:spLocks/>
            </p:cNvSpPr>
            <p:nvPr/>
          </p:nvSpPr>
          <p:spPr bwMode="auto">
            <a:xfrm>
              <a:off x="3246" y="2012"/>
              <a:ext cx="43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50"/>
                </a:cxn>
                <a:cxn ang="0">
                  <a:pos x="22" y="92"/>
                </a:cxn>
                <a:cxn ang="0">
                  <a:pos x="29" y="128"/>
                </a:cxn>
                <a:cxn ang="0">
                  <a:pos x="43" y="156"/>
                </a:cxn>
              </a:cxnLst>
              <a:rect l="0" t="0" r="r" b="b"/>
              <a:pathLst>
                <a:path w="43" h="156">
                  <a:moveTo>
                    <a:pt x="0" y="0"/>
                  </a:moveTo>
                  <a:lnTo>
                    <a:pt x="7" y="50"/>
                  </a:lnTo>
                  <a:lnTo>
                    <a:pt x="22" y="92"/>
                  </a:lnTo>
                  <a:lnTo>
                    <a:pt x="29" y="128"/>
                  </a:lnTo>
                  <a:lnTo>
                    <a:pt x="43" y="156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91" name="Freeform 311"/>
            <p:cNvSpPr>
              <a:spLocks/>
            </p:cNvSpPr>
            <p:nvPr/>
          </p:nvSpPr>
          <p:spPr bwMode="auto">
            <a:xfrm>
              <a:off x="3289" y="2168"/>
              <a:ext cx="43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9"/>
                </a:cxn>
                <a:cxn ang="0">
                  <a:pos x="21" y="50"/>
                </a:cxn>
                <a:cxn ang="0">
                  <a:pos x="43" y="86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lnTo>
                    <a:pt x="7" y="29"/>
                  </a:lnTo>
                  <a:lnTo>
                    <a:pt x="21" y="50"/>
                  </a:lnTo>
                  <a:lnTo>
                    <a:pt x="43" y="86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92" name="Line 312"/>
            <p:cNvSpPr>
              <a:spLocks noChangeShapeType="1"/>
            </p:cNvSpPr>
            <p:nvPr/>
          </p:nvSpPr>
          <p:spPr bwMode="auto">
            <a:xfrm>
              <a:off x="3332" y="2254"/>
              <a:ext cx="42" cy="64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93" name="Freeform 313"/>
            <p:cNvSpPr>
              <a:spLocks/>
            </p:cNvSpPr>
            <p:nvPr/>
          </p:nvSpPr>
          <p:spPr bwMode="auto">
            <a:xfrm>
              <a:off x="3374" y="2318"/>
              <a:ext cx="3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21"/>
                </a:cxn>
                <a:cxn ang="0">
                  <a:pos x="36" y="43"/>
                </a:cxn>
              </a:cxnLst>
              <a:rect l="0" t="0" r="r" b="b"/>
              <a:pathLst>
                <a:path w="36" h="43">
                  <a:moveTo>
                    <a:pt x="0" y="0"/>
                  </a:moveTo>
                  <a:lnTo>
                    <a:pt x="15" y="21"/>
                  </a:lnTo>
                  <a:lnTo>
                    <a:pt x="36" y="43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94" name="Line 314"/>
            <p:cNvSpPr>
              <a:spLocks noChangeShapeType="1"/>
            </p:cNvSpPr>
            <p:nvPr/>
          </p:nvSpPr>
          <p:spPr bwMode="auto">
            <a:xfrm>
              <a:off x="3410" y="2361"/>
              <a:ext cx="43" cy="35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95" name="Freeform 315"/>
            <p:cNvSpPr>
              <a:spLocks/>
            </p:cNvSpPr>
            <p:nvPr/>
          </p:nvSpPr>
          <p:spPr bwMode="auto">
            <a:xfrm>
              <a:off x="3453" y="2396"/>
              <a:ext cx="4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2"/>
                </a:cxn>
                <a:cxn ang="0">
                  <a:pos x="42" y="36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21" y="22"/>
                  </a:lnTo>
                  <a:lnTo>
                    <a:pt x="42" y="36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96" name="Freeform 316"/>
            <p:cNvSpPr>
              <a:spLocks/>
            </p:cNvSpPr>
            <p:nvPr/>
          </p:nvSpPr>
          <p:spPr bwMode="auto">
            <a:xfrm>
              <a:off x="3495" y="2432"/>
              <a:ext cx="36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4"/>
                </a:cxn>
                <a:cxn ang="0">
                  <a:pos x="36" y="21"/>
                </a:cxn>
              </a:cxnLst>
              <a:rect l="0" t="0" r="r" b="b"/>
              <a:pathLst>
                <a:path w="36" h="21">
                  <a:moveTo>
                    <a:pt x="0" y="0"/>
                  </a:moveTo>
                  <a:lnTo>
                    <a:pt x="15" y="14"/>
                  </a:lnTo>
                  <a:lnTo>
                    <a:pt x="36" y="21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97" name="Line 317"/>
            <p:cNvSpPr>
              <a:spLocks noChangeShapeType="1"/>
            </p:cNvSpPr>
            <p:nvPr/>
          </p:nvSpPr>
          <p:spPr bwMode="auto">
            <a:xfrm>
              <a:off x="3531" y="2453"/>
              <a:ext cx="43" cy="22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98" name="Line 318"/>
            <p:cNvSpPr>
              <a:spLocks noChangeShapeType="1"/>
            </p:cNvSpPr>
            <p:nvPr/>
          </p:nvSpPr>
          <p:spPr bwMode="auto">
            <a:xfrm>
              <a:off x="3574" y="2475"/>
              <a:ext cx="42" cy="14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399" name="Line 319"/>
            <p:cNvSpPr>
              <a:spLocks noChangeShapeType="1"/>
            </p:cNvSpPr>
            <p:nvPr/>
          </p:nvSpPr>
          <p:spPr bwMode="auto">
            <a:xfrm>
              <a:off x="3616" y="2489"/>
              <a:ext cx="43" cy="14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00" name="Line 320"/>
            <p:cNvSpPr>
              <a:spLocks noChangeShapeType="1"/>
            </p:cNvSpPr>
            <p:nvPr/>
          </p:nvSpPr>
          <p:spPr bwMode="auto">
            <a:xfrm>
              <a:off x="3659" y="2503"/>
              <a:ext cx="36" cy="14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01" name="Line 321"/>
            <p:cNvSpPr>
              <a:spLocks noChangeShapeType="1"/>
            </p:cNvSpPr>
            <p:nvPr/>
          </p:nvSpPr>
          <p:spPr bwMode="auto">
            <a:xfrm>
              <a:off x="3695" y="2517"/>
              <a:ext cx="43" cy="15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02" name="Line 322"/>
            <p:cNvSpPr>
              <a:spLocks noChangeShapeType="1"/>
            </p:cNvSpPr>
            <p:nvPr/>
          </p:nvSpPr>
          <p:spPr bwMode="auto">
            <a:xfrm>
              <a:off x="3738" y="2532"/>
              <a:ext cx="42" cy="7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03" name="Line 323"/>
            <p:cNvSpPr>
              <a:spLocks noChangeShapeType="1"/>
            </p:cNvSpPr>
            <p:nvPr/>
          </p:nvSpPr>
          <p:spPr bwMode="auto">
            <a:xfrm>
              <a:off x="3780" y="2539"/>
              <a:ext cx="43" cy="14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04" name="Line 324"/>
            <p:cNvSpPr>
              <a:spLocks noChangeShapeType="1"/>
            </p:cNvSpPr>
            <p:nvPr/>
          </p:nvSpPr>
          <p:spPr bwMode="auto">
            <a:xfrm>
              <a:off x="3823" y="2553"/>
              <a:ext cx="36" cy="7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05" name="Line 325"/>
            <p:cNvSpPr>
              <a:spLocks noChangeShapeType="1"/>
            </p:cNvSpPr>
            <p:nvPr/>
          </p:nvSpPr>
          <p:spPr bwMode="auto">
            <a:xfrm>
              <a:off x="3859" y="2560"/>
              <a:ext cx="42" cy="7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06" name="Line 326"/>
            <p:cNvSpPr>
              <a:spLocks noChangeShapeType="1"/>
            </p:cNvSpPr>
            <p:nvPr/>
          </p:nvSpPr>
          <p:spPr bwMode="auto">
            <a:xfrm>
              <a:off x="3901" y="2567"/>
              <a:ext cx="43" cy="7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07" name="Line 327"/>
            <p:cNvSpPr>
              <a:spLocks noChangeShapeType="1"/>
            </p:cNvSpPr>
            <p:nvPr/>
          </p:nvSpPr>
          <p:spPr bwMode="auto">
            <a:xfrm>
              <a:off x="3944" y="2574"/>
              <a:ext cx="36" cy="7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08" name="Line 328"/>
            <p:cNvSpPr>
              <a:spLocks noChangeShapeType="1"/>
            </p:cNvSpPr>
            <p:nvPr/>
          </p:nvSpPr>
          <p:spPr bwMode="auto">
            <a:xfrm>
              <a:off x="3980" y="2581"/>
              <a:ext cx="42" cy="7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09" name="Line 329"/>
            <p:cNvSpPr>
              <a:spLocks noChangeShapeType="1"/>
            </p:cNvSpPr>
            <p:nvPr/>
          </p:nvSpPr>
          <p:spPr bwMode="auto">
            <a:xfrm>
              <a:off x="4022" y="2588"/>
              <a:ext cx="43" cy="8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10" name="Line 330"/>
            <p:cNvSpPr>
              <a:spLocks noChangeShapeType="1"/>
            </p:cNvSpPr>
            <p:nvPr/>
          </p:nvSpPr>
          <p:spPr bwMode="auto">
            <a:xfrm>
              <a:off x="4065" y="2596"/>
              <a:ext cx="43" cy="7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11" name="Line 331"/>
            <p:cNvSpPr>
              <a:spLocks noChangeShapeType="1"/>
            </p:cNvSpPr>
            <p:nvPr/>
          </p:nvSpPr>
          <p:spPr bwMode="auto">
            <a:xfrm>
              <a:off x="4108" y="2603"/>
              <a:ext cx="35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12" name="Line 332"/>
            <p:cNvSpPr>
              <a:spLocks noChangeShapeType="1"/>
            </p:cNvSpPr>
            <p:nvPr/>
          </p:nvSpPr>
          <p:spPr bwMode="auto">
            <a:xfrm>
              <a:off x="4143" y="2603"/>
              <a:ext cx="43" cy="7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13" name="Line 333"/>
            <p:cNvSpPr>
              <a:spLocks noChangeShapeType="1"/>
            </p:cNvSpPr>
            <p:nvPr/>
          </p:nvSpPr>
          <p:spPr bwMode="auto">
            <a:xfrm>
              <a:off x="4186" y="2610"/>
              <a:ext cx="43" cy="7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14" name="Line 334"/>
            <p:cNvSpPr>
              <a:spLocks noChangeShapeType="1"/>
            </p:cNvSpPr>
            <p:nvPr/>
          </p:nvSpPr>
          <p:spPr bwMode="auto">
            <a:xfrm>
              <a:off x="4229" y="2617"/>
              <a:ext cx="36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15" name="Freeform 335"/>
            <p:cNvSpPr>
              <a:spLocks/>
            </p:cNvSpPr>
            <p:nvPr/>
          </p:nvSpPr>
          <p:spPr bwMode="auto">
            <a:xfrm>
              <a:off x="4265" y="2617"/>
              <a:ext cx="42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42" y="7"/>
                </a:cxn>
              </a:cxnLst>
              <a:rect l="0" t="0" r="r" b="b"/>
              <a:pathLst>
                <a:path w="42" h="7">
                  <a:moveTo>
                    <a:pt x="0" y="0"/>
                  </a:moveTo>
                  <a:lnTo>
                    <a:pt x="21" y="0"/>
                  </a:lnTo>
                  <a:lnTo>
                    <a:pt x="42" y="7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16" name="Line 336"/>
            <p:cNvSpPr>
              <a:spLocks noChangeShapeType="1"/>
            </p:cNvSpPr>
            <p:nvPr/>
          </p:nvSpPr>
          <p:spPr bwMode="auto">
            <a:xfrm>
              <a:off x="4307" y="2624"/>
              <a:ext cx="43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17" name="Freeform 337"/>
            <p:cNvSpPr>
              <a:spLocks/>
            </p:cNvSpPr>
            <p:nvPr/>
          </p:nvSpPr>
          <p:spPr bwMode="auto">
            <a:xfrm>
              <a:off x="4350" y="2624"/>
              <a:ext cx="4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43" y="7"/>
                </a:cxn>
              </a:cxnLst>
              <a:rect l="0" t="0" r="r" b="b"/>
              <a:pathLst>
                <a:path w="43" h="7">
                  <a:moveTo>
                    <a:pt x="0" y="0"/>
                  </a:moveTo>
                  <a:lnTo>
                    <a:pt x="21" y="0"/>
                  </a:lnTo>
                  <a:lnTo>
                    <a:pt x="43" y="7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18" name="Line 338"/>
            <p:cNvSpPr>
              <a:spLocks noChangeShapeType="1"/>
            </p:cNvSpPr>
            <p:nvPr/>
          </p:nvSpPr>
          <p:spPr bwMode="auto">
            <a:xfrm>
              <a:off x="4393" y="2631"/>
              <a:ext cx="35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19" name="Freeform 339"/>
            <p:cNvSpPr>
              <a:spLocks/>
            </p:cNvSpPr>
            <p:nvPr/>
          </p:nvSpPr>
          <p:spPr bwMode="auto">
            <a:xfrm>
              <a:off x="4428" y="2631"/>
              <a:ext cx="4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43" y="7"/>
                </a:cxn>
              </a:cxnLst>
              <a:rect l="0" t="0" r="r" b="b"/>
              <a:pathLst>
                <a:path w="43" h="7">
                  <a:moveTo>
                    <a:pt x="0" y="0"/>
                  </a:moveTo>
                  <a:lnTo>
                    <a:pt x="22" y="0"/>
                  </a:lnTo>
                  <a:lnTo>
                    <a:pt x="43" y="7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20" name="Line 340"/>
            <p:cNvSpPr>
              <a:spLocks noChangeShapeType="1"/>
            </p:cNvSpPr>
            <p:nvPr/>
          </p:nvSpPr>
          <p:spPr bwMode="auto">
            <a:xfrm>
              <a:off x="4471" y="2638"/>
              <a:ext cx="43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21" name="Freeform 341"/>
            <p:cNvSpPr>
              <a:spLocks/>
            </p:cNvSpPr>
            <p:nvPr/>
          </p:nvSpPr>
          <p:spPr bwMode="auto">
            <a:xfrm>
              <a:off x="4514" y="2638"/>
              <a:ext cx="35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35" y="7"/>
                </a:cxn>
              </a:cxnLst>
              <a:rect l="0" t="0" r="r" b="b"/>
              <a:pathLst>
                <a:path w="35" h="7">
                  <a:moveTo>
                    <a:pt x="0" y="0"/>
                  </a:moveTo>
                  <a:lnTo>
                    <a:pt x="14" y="0"/>
                  </a:lnTo>
                  <a:lnTo>
                    <a:pt x="35" y="7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22" name="Line 342"/>
            <p:cNvSpPr>
              <a:spLocks noChangeShapeType="1"/>
            </p:cNvSpPr>
            <p:nvPr/>
          </p:nvSpPr>
          <p:spPr bwMode="auto">
            <a:xfrm>
              <a:off x="4549" y="2645"/>
              <a:ext cx="43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23" name="Line 343"/>
            <p:cNvSpPr>
              <a:spLocks noChangeShapeType="1"/>
            </p:cNvSpPr>
            <p:nvPr/>
          </p:nvSpPr>
          <p:spPr bwMode="auto">
            <a:xfrm>
              <a:off x="4592" y="2645"/>
              <a:ext cx="43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24" name="Freeform 344"/>
            <p:cNvSpPr>
              <a:spLocks/>
            </p:cNvSpPr>
            <p:nvPr/>
          </p:nvSpPr>
          <p:spPr bwMode="auto">
            <a:xfrm>
              <a:off x="4635" y="2645"/>
              <a:ext cx="43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43" y="8"/>
                </a:cxn>
              </a:cxnLst>
              <a:rect l="0" t="0" r="r" b="b"/>
              <a:pathLst>
                <a:path w="43" h="8">
                  <a:moveTo>
                    <a:pt x="0" y="0"/>
                  </a:moveTo>
                  <a:lnTo>
                    <a:pt x="21" y="0"/>
                  </a:lnTo>
                  <a:lnTo>
                    <a:pt x="43" y="8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25" name="Line 345"/>
            <p:cNvSpPr>
              <a:spLocks noChangeShapeType="1"/>
            </p:cNvSpPr>
            <p:nvPr/>
          </p:nvSpPr>
          <p:spPr bwMode="auto">
            <a:xfrm>
              <a:off x="4678" y="2653"/>
              <a:ext cx="35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26" name="Freeform 346"/>
            <p:cNvSpPr>
              <a:spLocks/>
            </p:cNvSpPr>
            <p:nvPr/>
          </p:nvSpPr>
          <p:spPr bwMode="auto">
            <a:xfrm>
              <a:off x="4713" y="2653"/>
              <a:ext cx="4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43" y="7"/>
                </a:cxn>
              </a:cxnLst>
              <a:rect l="0" t="0" r="r" b="b"/>
              <a:pathLst>
                <a:path w="43" h="7">
                  <a:moveTo>
                    <a:pt x="0" y="0"/>
                  </a:moveTo>
                  <a:lnTo>
                    <a:pt x="22" y="0"/>
                  </a:lnTo>
                  <a:lnTo>
                    <a:pt x="43" y="7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27" name="Line 347"/>
            <p:cNvSpPr>
              <a:spLocks noChangeShapeType="1"/>
            </p:cNvSpPr>
            <p:nvPr/>
          </p:nvSpPr>
          <p:spPr bwMode="auto">
            <a:xfrm>
              <a:off x="4756" y="2660"/>
              <a:ext cx="43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28" name="Line 348"/>
            <p:cNvSpPr>
              <a:spLocks noChangeShapeType="1"/>
            </p:cNvSpPr>
            <p:nvPr/>
          </p:nvSpPr>
          <p:spPr bwMode="auto">
            <a:xfrm>
              <a:off x="4799" y="2660"/>
              <a:ext cx="42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29" name="Line 349"/>
            <p:cNvSpPr>
              <a:spLocks noChangeShapeType="1"/>
            </p:cNvSpPr>
            <p:nvPr/>
          </p:nvSpPr>
          <p:spPr bwMode="auto">
            <a:xfrm>
              <a:off x="4841" y="2660"/>
              <a:ext cx="36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30" name="Freeform 350"/>
            <p:cNvSpPr>
              <a:spLocks/>
            </p:cNvSpPr>
            <p:nvPr/>
          </p:nvSpPr>
          <p:spPr bwMode="auto">
            <a:xfrm>
              <a:off x="4877" y="2660"/>
              <a:ext cx="4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43" y="7"/>
                </a:cxn>
              </a:cxnLst>
              <a:rect l="0" t="0" r="r" b="b"/>
              <a:pathLst>
                <a:path w="43" h="7">
                  <a:moveTo>
                    <a:pt x="0" y="0"/>
                  </a:moveTo>
                  <a:lnTo>
                    <a:pt x="21" y="0"/>
                  </a:lnTo>
                  <a:lnTo>
                    <a:pt x="43" y="7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31" name="Line 351"/>
            <p:cNvSpPr>
              <a:spLocks noChangeShapeType="1"/>
            </p:cNvSpPr>
            <p:nvPr/>
          </p:nvSpPr>
          <p:spPr bwMode="auto">
            <a:xfrm>
              <a:off x="4920" y="2667"/>
              <a:ext cx="42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32" name="Line 352"/>
            <p:cNvSpPr>
              <a:spLocks noChangeShapeType="1"/>
            </p:cNvSpPr>
            <p:nvPr/>
          </p:nvSpPr>
          <p:spPr bwMode="auto">
            <a:xfrm>
              <a:off x="4962" y="2667"/>
              <a:ext cx="36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33" name="Freeform 353"/>
            <p:cNvSpPr>
              <a:spLocks/>
            </p:cNvSpPr>
            <p:nvPr/>
          </p:nvSpPr>
          <p:spPr bwMode="auto">
            <a:xfrm>
              <a:off x="4998" y="2667"/>
              <a:ext cx="4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43" y="7"/>
                </a:cxn>
              </a:cxnLst>
              <a:rect l="0" t="0" r="r" b="b"/>
              <a:pathLst>
                <a:path w="43" h="7">
                  <a:moveTo>
                    <a:pt x="0" y="0"/>
                  </a:moveTo>
                  <a:lnTo>
                    <a:pt x="21" y="0"/>
                  </a:lnTo>
                  <a:lnTo>
                    <a:pt x="43" y="7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34" name="Line 354"/>
            <p:cNvSpPr>
              <a:spLocks noChangeShapeType="1"/>
            </p:cNvSpPr>
            <p:nvPr/>
          </p:nvSpPr>
          <p:spPr bwMode="auto">
            <a:xfrm>
              <a:off x="5041" y="2674"/>
              <a:ext cx="42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35" name="Line 355"/>
            <p:cNvSpPr>
              <a:spLocks noChangeShapeType="1"/>
            </p:cNvSpPr>
            <p:nvPr/>
          </p:nvSpPr>
          <p:spPr bwMode="auto">
            <a:xfrm>
              <a:off x="5083" y="2674"/>
              <a:ext cx="43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36" name="Line 356"/>
            <p:cNvSpPr>
              <a:spLocks noChangeShapeType="1"/>
            </p:cNvSpPr>
            <p:nvPr/>
          </p:nvSpPr>
          <p:spPr bwMode="auto">
            <a:xfrm>
              <a:off x="5126" y="2674"/>
              <a:ext cx="36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461" name="Line 381"/>
            <p:cNvSpPr>
              <a:spLocks noChangeShapeType="1"/>
            </p:cNvSpPr>
            <p:nvPr/>
          </p:nvSpPr>
          <p:spPr bwMode="auto">
            <a:xfrm>
              <a:off x="3802" y="2453"/>
              <a:ext cx="192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462" name="Rectangle 382"/>
          <p:cNvSpPr>
            <a:spLocks noChangeArrowheads="1"/>
          </p:cNvSpPr>
          <p:nvPr/>
        </p:nvSpPr>
        <p:spPr bwMode="auto">
          <a:xfrm>
            <a:off x="6397625" y="3792538"/>
            <a:ext cx="18875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Concentration (mg/L)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6306" name="Rectangle 226"/>
          <p:cNvSpPr>
            <a:spLocks noChangeArrowheads="1"/>
          </p:cNvSpPr>
          <p:nvPr/>
        </p:nvSpPr>
        <p:spPr bwMode="auto">
          <a:xfrm>
            <a:off x="2590800" y="3816350"/>
            <a:ext cx="14462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nearfield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0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River isn’t infinitely wide!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1636713"/>
            <a:ext cx="5870575" cy="5221287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Region 1</a:t>
            </a:r>
          </a:p>
          <a:p>
            <a:pPr lvl="1"/>
            <a:r>
              <a:rPr lang="en-US" sz="2000"/>
              <a:t>mixing in vertical direction</a:t>
            </a:r>
          </a:p>
          <a:p>
            <a:pPr lvl="1"/>
            <a:r>
              <a:rPr lang="en-US" sz="2000"/>
              <a:t>plume __ largest eddies</a:t>
            </a:r>
          </a:p>
          <a:p>
            <a:pPr lvl="1"/>
            <a:r>
              <a:rPr lang="en-US" sz="2000"/>
              <a:t>point source: 3-D problem</a:t>
            </a:r>
          </a:p>
          <a:p>
            <a:r>
              <a:rPr lang="en-US" sz="2400"/>
              <a:t>Region 2</a:t>
            </a:r>
          </a:p>
          <a:p>
            <a:pPr lvl="1"/>
            <a:r>
              <a:rPr lang="en-US" sz="2000"/>
              <a:t>river width __ plume __ river depth</a:t>
            </a:r>
          </a:p>
          <a:p>
            <a:pPr lvl="1"/>
            <a:r>
              <a:rPr lang="en-US" sz="2000"/>
              <a:t>line source: 2-D problem</a:t>
            </a:r>
          </a:p>
          <a:p>
            <a:r>
              <a:rPr lang="en-US" sz="2400"/>
              <a:t>Region 3</a:t>
            </a:r>
          </a:p>
          <a:p>
            <a:pPr lvl="1"/>
            <a:r>
              <a:rPr lang="en-US" sz="2000"/>
              <a:t>plume development is affected by river banks</a:t>
            </a:r>
          </a:p>
          <a:p>
            <a:pPr lvl="1"/>
            <a:r>
              <a:rPr lang="en-US" sz="2000"/>
              <a:t>image sources</a:t>
            </a:r>
          </a:p>
          <a:p>
            <a:r>
              <a:rPr lang="en-US" sz="2400"/>
              <a:t>Region 4</a:t>
            </a:r>
          </a:p>
          <a:p>
            <a:pPr lvl="1"/>
            <a:r>
              <a:rPr lang="en-US" sz="2000"/>
              <a:t>river is completely mixed</a:t>
            </a:r>
          </a:p>
          <a:p>
            <a:pPr lvl="1"/>
            <a:r>
              <a:rPr lang="en-US" sz="2000"/>
              <a:t>plane source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157413" y="2338388"/>
            <a:ext cx="3841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&lt;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676525" y="3479800"/>
            <a:ext cx="3841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&gt;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695700" y="3521075"/>
            <a:ext cx="3841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 autoUpdateAnimBg="0"/>
      <p:bldP spid="48133" grpId="0" build="p" autoUpdateAnimBg="0"/>
      <p:bldP spid="4813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Region 3:</a:t>
            </a:r>
            <a:br>
              <a:rPr lang="en-US"/>
            </a:br>
            <a:r>
              <a:rPr lang="en-US"/>
              <a:t>Image Sources</a:t>
            </a:r>
          </a:p>
        </p:txBody>
      </p:sp>
      <p:grpSp>
        <p:nvGrpSpPr>
          <p:cNvPr id="49160" name="Group 2056"/>
          <p:cNvGrpSpPr>
            <a:grpSpLocks/>
          </p:cNvGrpSpPr>
          <p:nvPr/>
        </p:nvGrpSpPr>
        <p:grpSpPr bwMode="auto">
          <a:xfrm>
            <a:off x="4605338" y="1843088"/>
            <a:ext cx="3529012" cy="4702175"/>
            <a:chOff x="2901" y="1161"/>
            <a:chExt cx="2223" cy="2962"/>
          </a:xfrm>
        </p:grpSpPr>
        <p:sp>
          <p:nvSpPr>
            <p:cNvPr id="49155" name="Freeform 2051"/>
            <p:cNvSpPr>
              <a:spLocks/>
            </p:cNvSpPr>
            <p:nvPr/>
          </p:nvSpPr>
          <p:spPr bwMode="auto">
            <a:xfrm>
              <a:off x="3445" y="2048"/>
              <a:ext cx="1149" cy="296"/>
            </a:xfrm>
            <a:custGeom>
              <a:avLst/>
              <a:gdLst/>
              <a:ahLst/>
              <a:cxnLst>
                <a:cxn ang="0">
                  <a:pos x="18" y="293"/>
                </a:cxn>
                <a:cxn ang="0">
                  <a:pos x="46" y="293"/>
                </a:cxn>
                <a:cxn ang="0">
                  <a:pos x="70" y="292"/>
                </a:cxn>
                <a:cxn ang="0">
                  <a:pos x="91" y="290"/>
                </a:cxn>
                <a:cxn ang="0">
                  <a:pos x="116" y="288"/>
                </a:cxn>
                <a:cxn ang="0">
                  <a:pos x="144" y="283"/>
                </a:cxn>
                <a:cxn ang="0">
                  <a:pos x="172" y="278"/>
                </a:cxn>
                <a:cxn ang="0">
                  <a:pos x="196" y="273"/>
                </a:cxn>
                <a:cxn ang="0">
                  <a:pos x="224" y="261"/>
                </a:cxn>
                <a:cxn ang="0">
                  <a:pos x="252" y="250"/>
                </a:cxn>
                <a:cxn ang="0">
                  <a:pos x="277" y="236"/>
                </a:cxn>
                <a:cxn ang="0">
                  <a:pos x="305" y="216"/>
                </a:cxn>
                <a:cxn ang="0">
                  <a:pos x="333" y="191"/>
                </a:cxn>
                <a:cxn ang="0">
                  <a:pos x="357" y="169"/>
                </a:cxn>
                <a:cxn ang="0">
                  <a:pos x="385" y="139"/>
                </a:cxn>
                <a:cxn ang="0">
                  <a:pos x="413" y="109"/>
                </a:cxn>
                <a:cxn ang="0">
                  <a:pos x="438" y="85"/>
                </a:cxn>
                <a:cxn ang="0">
                  <a:pos x="469" y="52"/>
                </a:cxn>
                <a:cxn ang="0">
                  <a:pos x="494" y="32"/>
                </a:cxn>
                <a:cxn ang="0">
                  <a:pos x="518" y="17"/>
                </a:cxn>
                <a:cxn ang="0">
                  <a:pos x="550" y="2"/>
                </a:cxn>
                <a:cxn ang="0">
                  <a:pos x="574" y="0"/>
                </a:cxn>
                <a:cxn ang="0">
                  <a:pos x="599" y="2"/>
                </a:cxn>
                <a:cxn ang="0">
                  <a:pos x="630" y="17"/>
                </a:cxn>
                <a:cxn ang="0">
                  <a:pos x="655" y="32"/>
                </a:cxn>
                <a:cxn ang="0">
                  <a:pos x="679" y="52"/>
                </a:cxn>
                <a:cxn ang="0">
                  <a:pos x="711" y="85"/>
                </a:cxn>
                <a:cxn ang="0">
                  <a:pos x="735" y="109"/>
                </a:cxn>
                <a:cxn ang="0">
                  <a:pos x="763" y="139"/>
                </a:cxn>
                <a:cxn ang="0">
                  <a:pos x="791" y="169"/>
                </a:cxn>
                <a:cxn ang="0">
                  <a:pos x="816" y="191"/>
                </a:cxn>
                <a:cxn ang="0">
                  <a:pos x="844" y="216"/>
                </a:cxn>
                <a:cxn ang="0">
                  <a:pos x="872" y="236"/>
                </a:cxn>
                <a:cxn ang="0">
                  <a:pos x="896" y="250"/>
                </a:cxn>
                <a:cxn ang="0">
                  <a:pos x="924" y="261"/>
                </a:cxn>
                <a:cxn ang="0">
                  <a:pos x="952" y="273"/>
                </a:cxn>
                <a:cxn ang="0">
                  <a:pos x="977" y="278"/>
                </a:cxn>
                <a:cxn ang="0">
                  <a:pos x="1005" y="283"/>
                </a:cxn>
                <a:cxn ang="0">
                  <a:pos x="1033" y="288"/>
                </a:cxn>
                <a:cxn ang="0">
                  <a:pos x="1057" y="290"/>
                </a:cxn>
                <a:cxn ang="0">
                  <a:pos x="1078" y="292"/>
                </a:cxn>
                <a:cxn ang="0">
                  <a:pos x="1103" y="293"/>
                </a:cxn>
                <a:cxn ang="0">
                  <a:pos x="1131" y="293"/>
                </a:cxn>
              </a:cxnLst>
              <a:rect l="0" t="0" r="r" b="b"/>
              <a:pathLst>
                <a:path w="1149" h="296">
                  <a:moveTo>
                    <a:pt x="0" y="295"/>
                  </a:moveTo>
                  <a:lnTo>
                    <a:pt x="11" y="293"/>
                  </a:lnTo>
                  <a:lnTo>
                    <a:pt x="18" y="293"/>
                  </a:lnTo>
                  <a:lnTo>
                    <a:pt x="25" y="293"/>
                  </a:lnTo>
                  <a:lnTo>
                    <a:pt x="35" y="293"/>
                  </a:lnTo>
                  <a:lnTo>
                    <a:pt x="46" y="293"/>
                  </a:lnTo>
                  <a:lnTo>
                    <a:pt x="56" y="293"/>
                  </a:lnTo>
                  <a:lnTo>
                    <a:pt x="63" y="292"/>
                  </a:lnTo>
                  <a:lnTo>
                    <a:pt x="70" y="292"/>
                  </a:lnTo>
                  <a:lnTo>
                    <a:pt x="81" y="292"/>
                  </a:lnTo>
                  <a:lnTo>
                    <a:pt x="84" y="290"/>
                  </a:lnTo>
                  <a:lnTo>
                    <a:pt x="91" y="290"/>
                  </a:lnTo>
                  <a:lnTo>
                    <a:pt x="98" y="290"/>
                  </a:lnTo>
                  <a:lnTo>
                    <a:pt x="105" y="290"/>
                  </a:lnTo>
                  <a:lnTo>
                    <a:pt x="116" y="288"/>
                  </a:lnTo>
                  <a:lnTo>
                    <a:pt x="126" y="287"/>
                  </a:lnTo>
                  <a:lnTo>
                    <a:pt x="137" y="285"/>
                  </a:lnTo>
                  <a:lnTo>
                    <a:pt x="144" y="283"/>
                  </a:lnTo>
                  <a:lnTo>
                    <a:pt x="151" y="283"/>
                  </a:lnTo>
                  <a:lnTo>
                    <a:pt x="161" y="282"/>
                  </a:lnTo>
                  <a:lnTo>
                    <a:pt x="172" y="278"/>
                  </a:lnTo>
                  <a:lnTo>
                    <a:pt x="182" y="277"/>
                  </a:lnTo>
                  <a:lnTo>
                    <a:pt x="189" y="275"/>
                  </a:lnTo>
                  <a:lnTo>
                    <a:pt x="196" y="273"/>
                  </a:lnTo>
                  <a:lnTo>
                    <a:pt x="207" y="270"/>
                  </a:lnTo>
                  <a:lnTo>
                    <a:pt x="217" y="265"/>
                  </a:lnTo>
                  <a:lnTo>
                    <a:pt x="224" y="261"/>
                  </a:lnTo>
                  <a:lnTo>
                    <a:pt x="231" y="260"/>
                  </a:lnTo>
                  <a:lnTo>
                    <a:pt x="242" y="255"/>
                  </a:lnTo>
                  <a:lnTo>
                    <a:pt x="252" y="250"/>
                  </a:lnTo>
                  <a:lnTo>
                    <a:pt x="263" y="243"/>
                  </a:lnTo>
                  <a:lnTo>
                    <a:pt x="270" y="240"/>
                  </a:lnTo>
                  <a:lnTo>
                    <a:pt x="277" y="236"/>
                  </a:lnTo>
                  <a:lnTo>
                    <a:pt x="287" y="228"/>
                  </a:lnTo>
                  <a:lnTo>
                    <a:pt x="298" y="220"/>
                  </a:lnTo>
                  <a:lnTo>
                    <a:pt x="305" y="216"/>
                  </a:lnTo>
                  <a:lnTo>
                    <a:pt x="312" y="211"/>
                  </a:lnTo>
                  <a:lnTo>
                    <a:pt x="322" y="201"/>
                  </a:lnTo>
                  <a:lnTo>
                    <a:pt x="333" y="191"/>
                  </a:lnTo>
                  <a:lnTo>
                    <a:pt x="343" y="181"/>
                  </a:lnTo>
                  <a:lnTo>
                    <a:pt x="350" y="176"/>
                  </a:lnTo>
                  <a:lnTo>
                    <a:pt x="357" y="169"/>
                  </a:lnTo>
                  <a:lnTo>
                    <a:pt x="368" y="158"/>
                  </a:lnTo>
                  <a:lnTo>
                    <a:pt x="378" y="146"/>
                  </a:lnTo>
                  <a:lnTo>
                    <a:pt x="385" y="139"/>
                  </a:lnTo>
                  <a:lnTo>
                    <a:pt x="392" y="134"/>
                  </a:lnTo>
                  <a:lnTo>
                    <a:pt x="403" y="122"/>
                  </a:lnTo>
                  <a:lnTo>
                    <a:pt x="413" y="109"/>
                  </a:lnTo>
                  <a:lnTo>
                    <a:pt x="424" y="97"/>
                  </a:lnTo>
                  <a:lnTo>
                    <a:pt x="431" y="91"/>
                  </a:lnTo>
                  <a:lnTo>
                    <a:pt x="438" y="85"/>
                  </a:lnTo>
                  <a:lnTo>
                    <a:pt x="448" y="74"/>
                  </a:lnTo>
                  <a:lnTo>
                    <a:pt x="459" y="62"/>
                  </a:lnTo>
                  <a:lnTo>
                    <a:pt x="469" y="52"/>
                  </a:lnTo>
                  <a:lnTo>
                    <a:pt x="476" y="47"/>
                  </a:lnTo>
                  <a:lnTo>
                    <a:pt x="483" y="42"/>
                  </a:lnTo>
                  <a:lnTo>
                    <a:pt x="494" y="32"/>
                  </a:lnTo>
                  <a:lnTo>
                    <a:pt x="504" y="23"/>
                  </a:lnTo>
                  <a:lnTo>
                    <a:pt x="511" y="20"/>
                  </a:lnTo>
                  <a:lnTo>
                    <a:pt x="518" y="17"/>
                  </a:lnTo>
                  <a:lnTo>
                    <a:pt x="529" y="10"/>
                  </a:lnTo>
                  <a:lnTo>
                    <a:pt x="539" y="5"/>
                  </a:lnTo>
                  <a:lnTo>
                    <a:pt x="550" y="2"/>
                  </a:lnTo>
                  <a:lnTo>
                    <a:pt x="557" y="0"/>
                  </a:lnTo>
                  <a:lnTo>
                    <a:pt x="564" y="0"/>
                  </a:lnTo>
                  <a:lnTo>
                    <a:pt x="574" y="0"/>
                  </a:lnTo>
                  <a:lnTo>
                    <a:pt x="585" y="0"/>
                  </a:lnTo>
                  <a:lnTo>
                    <a:pt x="592" y="0"/>
                  </a:lnTo>
                  <a:lnTo>
                    <a:pt x="599" y="2"/>
                  </a:lnTo>
                  <a:lnTo>
                    <a:pt x="609" y="5"/>
                  </a:lnTo>
                  <a:lnTo>
                    <a:pt x="620" y="10"/>
                  </a:lnTo>
                  <a:lnTo>
                    <a:pt x="630" y="17"/>
                  </a:lnTo>
                  <a:lnTo>
                    <a:pt x="637" y="20"/>
                  </a:lnTo>
                  <a:lnTo>
                    <a:pt x="644" y="23"/>
                  </a:lnTo>
                  <a:lnTo>
                    <a:pt x="655" y="32"/>
                  </a:lnTo>
                  <a:lnTo>
                    <a:pt x="665" y="42"/>
                  </a:lnTo>
                  <a:lnTo>
                    <a:pt x="672" y="47"/>
                  </a:lnTo>
                  <a:lnTo>
                    <a:pt x="679" y="52"/>
                  </a:lnTo>
                  <a:lnTo>
                    <a:pt x="690" y="62"/>
                  </a:lnTo>
                  <a:lnTo>
                    <a:pt x="700" y="74"/>
                  </a:lnTo>
                  <a:lnTo>
                    <a:pt x="711" y="85"/>
                  </a:lnTo>
                  <a:lnTo>
                    <a:pt x="718" y="91"/>
                  </a:lnTo>
                  <a:lnTo>
                    <a:pt x="725" y="97"/>
                  </a:lnTo>
                  <a:lnTo>
                    <a:pt x="735" y="109"/>
                  </a:lnTo>
                  <a:lnTo>
                    <a:pt x="746" y="122"/>
                  </a:lnTo>
                  <a:lnTo>
                    <a:pt x="756" y="134"/>
                  </a:lnTo>
                  <a:lnTo>
                    <a:pt x="763" y="139"/>
                  </a:lnTo>
                  <a:lnTo>
                    <a:pt x="770" y="146"/>
                  </a:lnTo>
                  <a:lnTo>
                    <a:pt x="781" y="158"/>
                  </a:lnTo>
                  <a:lnTo>
                    <a:pt x="791" y="169"/>
                  </a:lnTo>
                  <a:lnTo>
                    <a:pt x="798" y="176"/>
                  </a:lnTo>
                  <a:lnTo>
                    <a:pt x="805" y="181"/>
                  </a:lnTo>
                  <a:lnTo>
                    <a:pt x="816" y="191"/>
                  </a:lnTo>
                  <a:lnTo>
                    <a:pt x="826" y="201"/>
                  </a:lnTo>
                  <a:lnTo>
                    <a:pt x="837" y="211"/>
                  </a:lnTo>
                  <a:lnTo>
                    <a:pt x="844" y="216"/>
                  </a:lnTo>
                  <a:lnTo>
                    <a:pt x="851" y="220"/>
                  </a:lnTo>
                  <a:lnTo>
                    <a:pt x="861" y="228"/>
                  </a:lnTo>
                  <a:lnTo>
                    <a:pt x="872" y="236"/>
                  </a:lnTo>
                  <a:lnTo>
                    <a:pt x="879" y="240"/>
                  </a:lnTo>
                  <a:lnTo>
                    <a:pt x="886" y="243"/>
                  </a:lnTo>
                  <a:lnTo>
                    <a:pt x="896" y="250"/>
                  </a:lnTo>
                  <a:lnTo>
                    <a:pt x="907" y="255"/>
                  </a:lnTo>
                  <a:lnTo>
                    <a:pt x="917" y="260"/>
                  </a:lnTo>
                  <a:lnTo>
                    <a:pt x="924" y="261"/>
                  </a:lnTo>
                  <a:lnTo>
                    <a:pt x="931" y="265"/>
                  </a:lnTo>
                  <a:lnTo>
                    <a:pt x="942" y="270"/>
                  </a:lnTo>
                  <a:lnTo>
                    <a:pt x="952" y="273"/>
                  </a:lnTo>
                  <a:lnTo>
                    <a:pt x="959" y="275"/>
                  </a:lnTo>
                  <a:lnTo>
                    <a:pt x="966" y="277"/>
                  </a:lnTo>
                  <a:lnTo>
                    <a:pt x="977" y="278"/>
                  </a:lnTo>
                  <a:lnTo>
                    <a:pt x="987" y="282"/>
                  </a:lnTo>
                  <a:lnTo>
                    <a:pt x="998" y="283"/>
                  </a:lnTo>
                  <a:lnTo>
                    <a:pt x="1005" y="283"/>
                  </a:lnTo>
                  <a:lnTo>
                    <a:pt x="1012" y="285"/>
                  </a:lnTo>
                  <a:lnTo>
                    <a:pt x="1022" y="287"/>
                  </a:lnTo>
                  <a:lnTo>
                    <a:pt x="1033" y="288"/>
                  </a:lnTo>
                  <a:lnTo>
                    <a:pt x="1043" y="290"/>
                  </a:lnTo>
                  <a:lnTo>
                    <a:pt x="1050" y="290"/>
                  </a:lnTo>
                  <a:lnTo>
                    <a:pt x="1057" y="290"/>
                  </a:lnTo>
                  <a:lnTo>
                    <a:pt x="1064" y="290"/>
                  </a:lnTo>
                  <a:lnTo>
                    <a:pt x="1068" y="292"/>
                  </a:lnTo>
                  <a:lnTo>
                    <a:pt x="1078" y="292"/>
                  </a:lnTo>
                  <a:lnTo>
                    <a:pt x="1085" y="292"/>
                  </a:lnTo>
                  <a:lnTo>
                    <a:pt x="1092" y="293"/>
                  </a:lnTo>
                  <a:lnTo>
                    <a:pt x="1103" y="293"/>
                  </a:lnTo>
                  <a:lnTo>
                    <a:pt x="1113" y="293"/>
                  </a:lnTo>
                  <a:lnTo>
                    <a:pt x="1124" y="293"/>
                  </a:lnTo>
                  <a:lnTo>
                    <a:pt x="1131" y="293"/>
                  </a:lnTo>
                  <a:lnTo>
                    <a:pt x="1138" y="293"/>
                  </a:lnTo>
                  <a:lnTo>
                    <a:pt x="1148" y="295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56" name="Freeform 2052"/>
            <p:cNvSpPr>
              <a:spLocks/>
            </p:cNvSpPr>
            <p:nvPr/>
          </p:nvSpPr>
          <p:spPr bwMode="auto">
            <a:xfrm>
              <a:off x="3245" y="2777"/>
              <a:ext cx="1533" cy="188"/>
            </a:xfrm>
            <a:custGeom>
              <a:avLst/>
              <a:gdLst/>
              <a:ahLst/>
              <a:cxnLst>
                <a:cxn ang="0">
                  <a:pos x="23" y="186"/>
                </a:cxn>
                <a:cxn ang="0">
                  <a:pos x="61" y="186"/>
                </a:cxn>
                <a:cxn ang="0">
                  <a:pos x="93" y="185"/>
                </a:cxn>
                <a:cxn ang="0">
                  <a:pos x="121" y="184"/>
                </a:cxn>
                <a:cxn ang="0">
                  <a:pos x="154" y="183"/>
                </a:cxn>
                <a:cxn ang="0">
                  <a:pos x="192" y="180"/>
                </a:cxn>
                <a:cxn ang="0">
                  <a:pos x="229" y="176"/>
                </a:cxn>
                <a:cxn ang="0">
                  <a:pos x="262" y="173"/>
                </a:cxn>
                <a:cxn ang="0">
                  <a:pos x="299" y="166"/>
                </a:cxn>
                <a:cxn ang="0">
                  <a:pos x="336" y="158"/>
                </a:cxn>
                <a:cxn ang="0">
                  <a:pos x="369" y="150"/>
                </a:cxn>
                <a:cxn ang="0">
                  <a:pos x="406" y="137"/>
                </a:cxn>
                <a:cxn ang="0">
                  <a:pos x="444" y="121"/>
                </a:cxn>
                <a:cxn ang="0">
                  <a:pos x="476" y="107"/>
                </a:cxn>
                <a:cxn ang="0">
                  <a:pos x="514" y="88"/>
                </a:cxn>
                <a:cxn ang="0">
                  <a:pos x="551" y="69"/>
                </a:cxn>
                <a:cxn ang="0">
                  <a:pos x="584" y="54"/>
                </a:cxn>
                <a:cxn ang="0">
                  <a:pos x="626" y="33"/>
                </a:cxn>
                <a:cxn ang="0">
                  <a:pos x="659" y="20"/>
                </a:cxn>
                <a:cxn ang="0">
                  <a:pos x="691" y="11"/>
                </a:cxn>
                <a:cxn ang="0">
                  <a:pos x="733" y="1"/>
                </a:cxn>
                <a:cxn ang="0">
                  <a:pos x="766" y="0"/>
                </a:cxn>
                <a:cxn ang="0">
                  <a:pos x="799" y="1"/>
                </a:cxn>
                <a:cxn ang="0">
                  <a:pos x="841" y="11"/>
                </a:cxn>
                <a:cxn ang="0">
                  <a:pos x="873" y="20"/>
                </a:cxn>
                <a:cxn ang="0">
                  <a:pos x="906" y="33"/>
                </a:cxn>
                <a:cxn ang="0">
                  <a:pos x="948" y="54"/>
                </a:cxn>
                <a:cxn ang="0">
                  <a:pos x="981" y="69"/>
                </a:cxn>
                <a:cxn ang="0">
                  <a:pos x="1018" y="88"/>
                </a:cxn>
                <a:cxn ang="0">
                  <a:pos x="1056" y="107"/>
                </a:cxn>
                <a:cxn ang="0">
                  <a:pos x="1088" y="121"/>
                </a:cxn>
                <a:cxn ang="0">
                  <a:pos x="1126" y="137"/>
                </a:cxn>
                <a:cxn ang="0">
                  <a:pos x="1163" y="150"/>
                </a:cxn>
                <a:cxn ang="0">
                  <a:pos x="1196" y="158"/>
                </a:cxn>
                <a:cxn ang="0">
                  <a:pos x="1233" y="166"/>
                </a:cxn>
                <a:cxn ang="0">
                  <a:pos x="1270" y="173"/>
                </a:cxn>
                <a:cxn ang="0">
                  <a:pos x="1303" y="176"/>
                </a:cxn>
                <a:cxn ang="0">
                  <a:pos x="1341" y="180"/>
                </a:cxn>
                <a:cxn ang="0">
                  <a:pos x="1378" y="183"/>
                </a:cxn>
                <a:cxn ang="0">
                  <a:pos x="1411" y="184"/>
                </a:cxn>
                <a:cxn ang="0">
                  <a:pos x="1439" y="185"/>
                </a:cxn>
                <a:cxn ang="0">
                  <a:pos x="1471" y="186"/>
                </a:cxn>
                <a:cxn ang="0">
                  <a:pos x="1509" y="186"/>
                </a:cxn>
              </a:cxnLst>
              <a:rect l="0" t="0" r="r" b="b"/>
              <a:pathLst>
                <a:path w="1533" h="188">
                  <a:moveTo>
                    <a:pt x="0" y="187"/>
                  </a:moveTo>
                  <a:lnTo>
                    <a:pt x="14" y="186"/>
                  </a:lnTo>
                  <a:lnTo>
                    <a:pt x="23" y="186"/>
                  </a:lnTo>
                  <a:lnTo>
                    <a:pt x="33" y="186"/>
                  </a:lnTo>
                  <a:lnTo>
                    <a:pt x="47" y="186"/>
                  </a:lnTo>
                  <a:lnTo>
                    <a:pt x="61" y="186"/>
                  </a:lnTo>
                  <a:lnTo>
                    <a:pt x="75" y="186"/>
                  </a:lnTo>
                  <a:lnTo>
                    <a:pt x="84" y="185"/>
                  </a:lnTo>
                  <a:lnTo>
                    <a:pt x="93" y="185"/>
                  </a:lnTo>
                  <a:lnTo>
                    <a:pt x="107" y="185"/>
                  </a:lnTo>
                  <a:lnTo>
                    <a:pt x="112" y="184"/>
                  </a:lnTo>
                  <a:lnTo>
                    <a:pt x="121" y="184"/>
                  </a:lnTo>
                  <a:lnTo>
                    <a:pt x="131" y="184"/>
                  </a:lnTo>
                  <a:lnTo>
                    <a:pt x="140" y="184"/>
                  </a:lnTo>
                  <a:lnTo>
                    <a:pt x="154" y="183"/>
                  </a:lnTo>
                  <a:lnTo>
                    <a:pt x="168" y="182"/>
                  </a:lnTo>
                  <a:lnTo>
                    <a:pt x="182" y="181"/>
                  </a:lnTo>
                  <a:lnTo>
                    <a:pt x="192" y="180"/>
                  </a:lnTo>
                  <a:lnTo>
                    <a:pt x="201" y="180"/>
                  </a:lnTo>
                  <a:lnTo>
                    <a:pt x="215" y="179"/>
                  </a:lnTo>
                  <a:lnTo>
                    <a:pt x="229" y="176"/>
                  </a:lnTo>
                  <a:lnTo>
                    <a:pt x="243" y="175"/>
                  </a:lnTo>
                  <a:lnTo>
                    <a:pt x="252" y="174"/>
                  </a:lnTo>
                  <a:lnTo>
                    <a:pt x="262" y="173"/>
                  </a:lnTo>
                  <a:lnTo>
                    <a:pt x="276" y="171"/>
                  </a:lnTo>
                  <a:lnTo>
                    <a:pt x="290" y="168"/>
                  </a:lnTo>
                  <a:lnTo>
                    <a:pt x="299" y="166"/>
                  </a:lnTo>
                  <a:lnTo>
                    <a:pt x="308" y="165"/>
                  </a:lnTo>
                  <a:lnTo>
                    <a:pt x="322" y="162"/>
                  </a:lnTo>
                  <a:lnTo>
                    <a:pt x="336" y="158"/>
                  </a:lnTo>
                  <a:lnTo>
                    <a:pt x="350" y="154"/>
                  </a:lnTo>
                  <a:lnTo>
                    <a:pt x="360" y="152"/>
                  </a:lnTo>
                  <a:lnTo>
                    <a:pt x="369" y="150"/>
                  </a:lnTo>
                  <a:lnTo>
                    <a:pt x="383" y="145"/>
                  </a:lnTo>
                  <a:lnTo>
                    <a:pt x="397" y="139"/>
                  </a:lnTo>
                  <a:lnTo>
                    <a:pt x="406" y="137"/>
                  </a:lnTo>
                  <a:lnTo>
                    <a:pt x="416" y="134"/>
                  </a:lnTo>
                  <a:lnTo>
                    <a:pt x="430" y="128"/>
                  </a:lnTo>
                  <a:lnTo>
                    <a:pt x="444" y="121"/>
                  </a:lnTo>
                  <a:lnTo>
                    <a:pt x="458" y="115"/>
                  </a:lnTo>
                  <a:lnTo>
                    <a:pt x="467" y="112"/>
                  </a:lnTo>
                  <a:lnTo>
                    <a:pt x="476" y="107"/>
                  </a:lnTo>
                  <a:lnTo>
                    <a:pt x="490" y="100"/>
                  </a:lnTo>
                  <a:lnTo>
                    <a:pt x="504" y="92"/>
                  </a:lnTo>
                  <a:lnTo>
                    <a:pt x="514" y="88"/>
                  </a:lnTo>
                  <a:lnTo>
                    <a:pt x="523" y="85"/>
                  </a:lnTo>
                  <a:lnTo>
                    <a:pt x="537" y="78"/>
                  </a:lnTo>
                  <a:lnTo>
                    <a:pt x="551" y="69"/>
                  </a:lnTo>
                  <a:lnTo>
                    <a:pt x="565" y="62"/>
                  </a:lnTo>
                  <a:lnTo>
                    <a:pt x="575" y="57"/>
                  </a:lnTo>
                  <a:lnTo>
                    <a:pt x="584" y="54"/>
                  </a:lnTo>
                  <a:lnTo>
                    <a:pt x="598" y="47"/>
                  </a:lnTo>
                  <a:lnTo>
                    <a:pt x="612" y="39"/>
                  </a:lnTo>
                  <a:lnTo>
                    <a:pt x="626" y="33"/>
                  </a:lnTo>
                  <a:lnTo>
                    <a:pt x="635" y="30"/>
                  </a:lnTo>
                  <a:lnTo>
                    <a:pt x="645" y="27"/>
                  </a:lnTo>
                  <a:lnTo>
                    <a:pt x="659" y="20"/>
                  </a:lnTo>
                  <a:lnTo>
                    <a:pt x="673" y="15"/>
                  </a:lnTo>
                  <a:lnTo>
                    <a:pt x="682" y="13"/>
                  </a:lnTo>
                  <a:lnTo>
                    <a:pt x="691" y="11"/>
                  </a:lnTo>
                  <a:lnTo>
                    <a:pt x="705" y="6"/>
                  </a:lnTo>
                  <a:lnTo>
                    <a:pt x="719" y="3"/>
                  </a:lnTo>
                  <a:lnTo>
                    <a:pt x="733" y="1"/>
                  </a:lnTo>
                  <a:lnTo>
                    <a:pt x="743" y="0"/>
                  </a:lnTo>
                  <a:lnTo>
                    <a:pt x="752" y="0"/>
                  </a:lnTo>
                  <a:lnTo>
                    <a:pt x="766" y="0"/>
                  </a:lnTo>
                  <a:lnTo>
                    <a:pt x="780" y="0"/>
                  </a:lnTo>
                  <a:lnTo>
                    <a:pt x="789" y="0"/>
                  </a:lnTo>
                  <a:lnTo>
                    <a:pt x="799" y="1"/>
                  </a:lnTo>
                  <a:lnTo>
                    <a:pt x="813" y="3"/>
                  </a:lnTo>
                  <a:lnTo>
                    <a:pt x="827" y="6"/>
                  </a:lnTo>
                  <a:lnTo>
                    <a:pt x="841" y="11"/>
                  </a:lnTo>
                  <a:lnTo>
                    <a:pt x="850" y="13"/>
                  </a:lnTo>
                  <a:lnTo>
                    <a:pt x="859" y="15"/>
                  </a:lnTo>
                  <a:lnTo>
                    <a:pt x="873" y="20"/>
                  </a:lnTo>
                  <a:lnTo>
                    <a:pt x="887" y="27"/>
                  </a:lnTo>
                  <a:lnTo>
                    <a:pt x="897" y="30"/>
                  </a:lnTo>
                  <a:lnTo>
                    <a:pt x="906" y="33"/>
                  </a:lnTo>
                  <a:lnTo>
                    <a:pt x="920" y="39"/>
                  </a:lnTo>
                  <a:lnTo>
                    <a:pt x="934" y="47"/>
                  </a:lnTo>
                  <a:lnTo>
                    <a:pt x="948" y="54"/>
                  </a:lnTo>
                  <a:lnTo>
                    <a:pt x="958" y="57"/>
                  </a:lnTo>
                  <a:lnTo>
                    <a:pt x="967" y="62"/>
                  </a:lnTo>
                  <a:lnTo>
                    <a:pt x="981" y="69"/>
                  </a:lnTo>
                  <a:lnTo>
                    <a:pt x="995" y="78"/>
                  </a:lnTo>
                  <a:lnTo>
                    <a:pt x="1009" y="85"/>
                  </a:lnTo>
                  <a:lnTo>
                    <a:pt x="1018" y="88"/>
                  </a:lnTo>
                  <a:lnTo>
                    <a:pt x="1028" y="92"/>
                  </a:lnTo>
                  <a:lnTo>
                    <a:pt x="1042" y="100"/>
                  </a:lnTo>
                  <a:lnTo>
                    <a:pt x="1056" y="107"/>
                  </a:lnTo>
                  <a:lnTo>
                    <a:pt x="1065" y="112"/>
                  </a:lnTo>
                  <a:lnTo>
                    <a:pt x="1074" y="115"/>
                  </a:lnTo>
                  <a:lnTo>
                    <a:pt x="1088" y="121"/>
                  </a:lnTo>
                  <a:lnTo>
                    <a:pt x="1102" y="128"/>
                  </a:lnTo>
                  <a:lnTo>
                    <a:pt x="1116" y="134"/>
                  </a:lnTo>
                  <a:lnTo>
                    <a:pt x="1126" y="137"/>
                  </a:lnTo>
                  <a:lnTo>
                    <a:pt x="1135" y="139"/>
                  </a:lnTo>
                  <a:lnTo>
                    <a:pt x="1149" y="145"/>
                  </a:lnTo>
                  <a:lnTo>
                    <a:pt x="1163" y="150"/>
                  </a:lnTo>
                  <a:lnTo>
                    <a:pt x="1172" y="152"/>
                  </a:lnTo>
                  <a:lnTo>
                    <a:pt x="1182" y="154"/>
                  </a:lnTo>
                  <a:lnTo>
                    <a:pt x="1196" y="158"/>
                  </a:lnTo>
                  <a:lnTo>
                    <a:pt x="1210" y="162"/>
                  </a:lnTo>
                  <a:lnTo>
                    <a:pt x="1224" y="165"/>
                  </a:lnTo>
                  <a:lnTo>
                    <a:pt x="1233" y="166"/>
                  </a:lnTo>
                  <a:lnTo>
                    <a:pt x="1242" y="168"/>
                  </a:lnTo>
                  <a:lnTo>
                    <a:pt x="1256" y="171"/>
                  </a:lnTo>
                  <a:lnTo>
                    <a:pt x="1270" y="173"/>
                  </a:lnTo>
                  <a:lnTo>
                    <a:pt x="1280" y="174"/>
                  </a:lnTo>
                  <a:lnTo>
                    <a:pt x="1289" y="175"/>
                  </a:lnTo>
                  <a:lnTo>
                    <a:pt x="1303" y="176"/>
                  </a:lnTo>
                  <a:lnTo>
                    <a:pt x="1317" y="179"/>
                  </a:lnTo>
                  <a:lnTo>
                    <a:pt x="1331" y="180"/>
                  </a:lnTo>
                  <a:lnTo>
                    <a:pt x="1341" y="180"/>
                  </a:lnTo>
                  <a:lnTo>
                    <a:pt x="1350" y="181"/>
                  </a:lnTo>
                  <a:lnTo>
                    <a:pt x="1364" y="182"/>
                  </a:lnTo>
                  <a:lnTo>
                    <a:pt x="1378" y="183"/>
                  </a:lnTo>
                  <a:lnTo>
                    <a:pt x="1392" y="184"/>
                  </a:lnTo>
                  <a:lnTo>
                    <a:pt x="1401" y="184"/>
                  </a:lnTo>
                  <a:lnTo>
                    <a:pt x="1411" y="184"/>
                  </a:lnTo>
                  <a:lnTo>
                    <a:pt x="1420" y="184"/>
                  </a:lnTo>
                  <a:lnTo>
                    <a:pt x="1425" y="185"/>
                  </a:lnTo>
                  <a:lnTo>
                    <a:pt x="1439" y="185"/>
                  </a:lnTo>
                  <a:lnTo>
                    <a:pt x="1448" y="185"/>
                  </a:lnTo>
                  <a:lnTo>
                    <a:pt x="1457" y="186"/>
                  </a:lnTo>
                  <a:lnTo>
                    <a:pt x="1471" y="186"/>
                  </a:lnTo>
                  <a:lnTo>
                    <a:pt x="1485" y="186"/>
                  </a:lnTo>
                  <a:lnTo>
                    <a:pt x="1499" y="186"/>
                  </a:lnTo>
                  <a:lnTo>
                    <a:pt x="1509" y="186"/>
                  </a:lnTo>
                  <a:lnTo>
                    <a:pt x="1518" y="186"/>
                  </a:lnTo>
                  <a:lnTo>
                    <a:pt x="1532" y="187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57" name="Freeform 2053"/>
            <p:cNvSpPr>
              <a:spLocks/>
            </p:cNvSpPr>
            <p:nvPr/>
          </p:nvSpPr>
          <p:spPr bwMode="auto">
            <a:xfrm>
              <a:off x="3053" y="3420"/>
              <a:ext cx="1919" cy="121"/>
            </a:xfrm>
            <a:custGeom>
              <a:avLst/>
              <a:gdLst/>
              <a:ahLst/>
              <a:cxnLst>
                <a:cxn ang="0">
                  <a:pos x="29" y="119"/>
                </a:cxn>
                <a:cxn ang="0">
                  <a:pos x="76" y="119"/>
                </a:cxn>
                <a:cxn ang="0">
                  <a:pos x="117" y="119"/>
                </a:cxn>
                <a:cxn ang="0">
                  <a:pos x="152" y="118"/>
                </a:cxn>
                <a:cxn ang="0">
                  <a:pos x="193" y="117"/>
                </a:cxn>
                <a:cxn ang="0">
                  <a:pos x="240" y="115"/>
                </a:cxn>
                <a:cxn ang="0">
                  <a:pos x="287" y="113"/>
                </a:cxn>
                <a:cxn ang="0">
                  <a:pos x="327" y="111"/>
                </a:cxn>
                <a:cxn ang="0">
                  <a:pos x="374" y="106"/>
                </a:cxn>
                <a:cxn ang="0">
                  <a:pos x="421" y="102"/>
                </a:cxn>
                <a:cxn ang="0">
                  <a:pos x="462" y="96"/>
                </a:cxn>
                <a:cxn ang="0">
                  <a:pos x="509" y="88"/>
                </a:cxn>
                <a:cxn ang="0">
                  <a:pos x="556" y="78"/>
                </a:cxn>
                <a:cxn ang="0">
                  <a:pos x="596" y="69"/>
                </a:cxn>
                <a:cxn ang="0">
                  <a:pos x="643" y="57"/>
                </a:cxn>
                <a:cxn ang="0">
                  <a:pos x="690" y="44"/>
                </a:cxn>
                <a:cxn ang="0">
                  <a:pos x="731" y="35"/>
                </a:cxn>
                <a:cxn ang="0">
                  <a:pos x="784" y="21"/>
                </a:cxn>
                <a:cxn ang="0">
                  <a:pos x="825" y="13"/>
                </a:cxn>
                <a:cxn ang="0">
                  <a:pos x="865" y="7"/>
                </a:cxn>
                <a:cxn ang="0">
                  <a:pos x="918" y="1"/>
                </a:cxn>
                <a:cxn ang="0">
                  <a:pos x="959" y="0"/>
                </a:cxn>
                <a:cxn ang="0">
                  <a:pos x="1000" y="1"/>
                </a:cxn>
                <a:cxn ang="0">
                  <a:pos x="1053" y="7"/>
                </a:cxn>
                <a:cxn ang="0">
                  <a:pos x="1093" y="13"/>
                </a:cxn>
                <a:cxn ang="0">
                  <a:pos x="1134" y="21"/>
                </a:cxn>
                <a:cxn ang="0">
                  <a:pos x="1187" y="35"/>
                </a:cxn>
                <a:cxn ang="0">
                  <a:pos x="1228" y="44"/>
                </a:cxn>
                <a:cxn ang="0">
                  <a:pos x="1275" y="57"/>
                </a:cxn>
                <a:cxn ang="0">
                  <a:pos x="1322" y="69"/>
                </a:cxn>
                <a:cxn ang="0">
                  <a:pos x="1362" y="78"/>
                </a:cxn>
                <a:cxn ang="0">
                  <a:pos x="1409" y="88"/>
                </a:cxn>
                <a:cxn ang="0">
                  <a:pos x="1456" y="96"/>
                </a:cxn>
                <a:cxn ang="0">
                  <a:pos x="1497" y="102"/>
                </a:cxn>
                <a:cxn ang="0">
                  <a:pos x="1544" y="106"/>
                </a:cxn>
                <a:cxn ang="0">
                  <a:pos x="1591" y="111"/>
                </a:cxn>
                <a:cxn ang="0">
                  <a:pos x="1631" y="113"/>
                </a:cxn>
                <a:cxn ang="0">
                  <a:pos x="1678" y="115"/>
                </a:cxn>
                <a:cxn ang="0">
                  <a:pos x="1725" y="117"/>
                </a:cxn>
                <a:cxn ang="0">
                  <a:pos x="1766" y="118"/>
                </a:cxn>
                <a:cxn ang="0">
                  <a:pos x="1801" y="119"/>
                </a:cxn>
                <a:cxn ang="0">
                  <a:pos x="1842" y="119"/>
                </a:cxn>
                <a:cxn ang="0">
                  <a:pos x="1889" y="119"/>
                </a:cxn>
              </a:cxnLst>
              <a:rect l="0" t="0" r="r" b="b"/>
              <a:pathLst>
                <a:path w="1919" h="121">
                  <a:moveTo>
                    <a:pt x="0" y="120"/>
                  </a:moveTo>
                  <a:lnTo>
                    <a:pt x="18" y="119"/>
                  </a:lnTo>
                  <a:lnTo>
                    <a:pt x="29" y="119"/>
                  </a:lnTo>
                  <a:lnTo>
                    <a:pt x="41" y="119"/>
                  </a:lnTo>
                  <a:lnTo>
                    <a:pt x="58" y="119"/>
                  </a:lnTo>
                  <a:lnTo>
                    <a:pt x="76" y="119"/>
                  </a:lnTo>
                  <a:lnTo>
                    <a:pt x="94" y="119"/>
                  </a:lnTo>
                  <a:lnTo>
                    <a:pt x="105" y="119"/>
                  </a:lnTo>
                  <a:lnTo>
                    <a:pt x="117" y="119"/>
                  </a:lnTo>
                  <a:lnTo>
                    <a:pt x="134" y="119"/>
                  </a:lnTo>
                  <a:lnTo>
                    <a:pt x="140" y="118"/>
                  </a:lnTo>
                  <a:lnTo>
                    <a:pt x="152" y="118"/>
                  </a:lnTo>
                  <a:lnTo>
                    <a:pt x="164" y="118"/>
                  </a:lnTo>
                  <a:lnTo>
                    <a:pt x="175" y="118"/>
                  </a:lnTo>
                  <a:lnTo>
                    <a:pt x="193" y="117"/>
                  </a:lnTo>
                  <a:lnTo>
                    <a:pt x="211" y="117"/>
                  </a:lnTo>
                  <a:lnTo>
                    <a:pt x="228" y="116"/>
                  </a:lnTo>
                  <a:lnTo>
                    <a:pt x="240" y="115"/>
                  </a:lnTo>
                  <a:lnTo>
                    <a:pt x="251" y="115"/>
                  </a:lnTo>
                  <a:lnTo>
                    <a:pt x="269" y="115"/>
                  </a:lnTo>
                  <a:lnTo>
                    <a:pt x="287" y="113"/>
                  </a:lnTo>
                  <a:lnTo>
                    <a:pt x="304" y="113"/>
                  </a:lnTo>
                  <a:lnTo>
                    <a:pt x="316" y="112"/>
                  </a:lnTo>
                  <a:lnTo>
                    <a:pt x="327" y="111"/>
                  </a:lnTo>
                  <a:lnTo>
                    <a:pt x="345" y="110"/>
                  </a:lnTo>
                  <a:lnTo>
                    <a:pt x="363" y="108"/>
                  </a:lnTo>
                  <a:lnTo>
                    <a:pt x="374" y="106"/>
                  </a:lnTo>
                  <a:lnTo>
                    <a:pt x="386" y="106"/>
                  </a:lnTo>
                  <a:lnTo>
                    <a:pt x="403" y="104"/>
                  </a:lnTo>
                  <a:lnTo>
                    <a:pt x="421" y="102"/>
                  </a:lnTo>
                  <a:lnTo>
                    <a:pt x="439" y="99"/>
                  </a:lnTo>
                  <a:lnTo>
                    <a:pt x="450" y="98"/>
                  </a:lnTo>
                  <a:lnTo>
                    <a:pt x="462" y="96"/>
                  </a:lnTo>
                  <a:lnTo>
                    <a:pt x="480" y="93"/>
                  </a:lnTo>
                  <a:lnTo>
                    <a:pt x="497" y="89"/>
                  </a:lnTo>
                  <a:lnTo>
                    <a:pt x="509" y="88"/>
                  </a:lnTo>
                  <a:lnTo>
                    <a:pt x="520" y="86"/>
                  </a:lnTo>
                  <a:lnTo>
                    <a:pt x="538" y="82"/>
                  </a:lnTo>
                  <a:lnTo>
                    <a:pt x="556" y="78"/>
                  </a:lnTo>
                  <a:lnTo>
                    <a:pt x="573" y="74"/>
                  </a:lnTo>
                  <a:lnTo>
                    <a:pt x="585" y="72"/>
                  </a:lnTo>
                  <a:lnTo>
                    <a:pt x="596" y="69"/>
                  </a:lnTo>
                  <a:lnTo>
                    <a:pt x="614" y="64"/>
                  </a:lnTo>
                  <a:lnTo>
                    <a:pt x="632" y="59"/>
                  </a:lnTo>
                  <a:lnTo>
                    <a:pt x="643" y="57"/>
                  </a:lnTo>
                  <a:lnTo>
                    <a:pt x="655" y="55"/>
                  </a:lnTo>
                  <a:lnTo>
                    <a:pt x="672" y="50"/>
                  </a:lnTo>
                  <a:lnTo>
                    <a:pt x="690" y="44"/>
                  </a:lnTo>
                  <a:lnTo>
                    <a:pt x="708" y="40"/>
                  </a:lnTo>
                  <a:lnTo>
                    <a:pt x="719" y="37"/>
                  </a:lnTo>
                  <a:lnTo>
                    <a:pt x="731" y="35"/>
                  </a:lnTo>
                  <a:lnTo>
                    <a:pt x="748" y="30"/>
                  </a:lnTo>
                  <a:lnTo>
                    <a:pt x="766" y="25"/>
                  </a:lnTo>
                  <a:lnTo>
                    <a:pt x="784" y="21"/>
                  </a:lnTo>
                  <a:lnTo>
                    <a:pt x="795" y="19"/>
                  </a:lnTo>
                  <a:lnTo>
                    <a:pt x="807" y="17"/>
                  </a:lnTo>
                  <a:lnTo>
                    <a:pt x="825" y="13"/>
                  </a:lnTo>
                  <a:lnTo>
                    <a:pt x="842" y="10"/>
                  </a:lnTo>
                  <a:lnTo>
                    <a:pt x="854" y="8"/>
                  </a:lnTo>
                  <a:lnTo>
                    <a:pt x="865" y="7"/>
                  </a:lnTo>
                  <a:lnTo>
                    <a:pt x="883" y="4"/>
                  </a:lnTo>
                  <a:lnTo>
                    <a:pt x="901" y="2"/>
                  </a:lnTo>
                  <a:lnTo>
                    <a:pt x="918" y="1"/>
                  </a:lnTo>
                  <a:lnTo>
                    <a:pt x="930" y="0"/>
                  </a:lnTo>
                  <a:lnTo>
                    <a:pt x="941" y="0"/>
                  </a:lnTo>
                  <a:lnTo>
                    <a:pt x="959" y="0"/>
                  </a:lnTo>
                  <a:lnTo>
                    <a:pt x="977" y="0"/>
                  </a:lnTo>
                  <a:lnTo>
                    <a:pt x="988" y="0"/>
                  </a:lnTo>
                  <a:lnTo>
                    <a:pt x="1000" y="1"/>
                  </a:lnTo>
                  <a:lnTo>
                    <a:pt x="1017" y="2"/>
                  </a:lnTo>
                  <a:lnTo>
                    <a:pt x="1035" y="4"/>
                  </a:lnTo>
                  <a:lnTo>
                    <a:pt x="1053" y="7"/>
                  </a:lnTo>
                  <a:lnTo>
                    <a:pt x="1064" y="8"/>
                  </a:lnTo>
                  <a:lnTo>
                    <a:pt x="1076" y="10"/>
                  </a:lnTo>
                  <a:lnTo>
                    <a:pt x="1093" y="13"/>
                  </a:lnTo>
                  <a:lnTo>
                    <a:pt x="1111" y="17"/>
                  </a:lnTo>
                  <a:lnTo>
                    <a:pt x="1123" y="19"/>
                  </a:lnTo>
                  <a:lnTo>
                    <a:pt x="1134" y="21"/>
                  </a:lnTo>
                  <a:lnTo>
                    <a:pt x="1152" y="25"/>
                  </a:lnTo>
                  <a:lnTo>
                    <a:pt x="1170" y="30"/>
                  </a:lnTo>
                  <a:lnTo>
                    <a:pt x="1187" y="35"/>
                  </a:lnTo>
                  <a:lnTo>
                    <a:pt x="1199" y="37"/>
                  </a:lnTo>
                  <a:lnTo>
                    <a:pt x="1210" y="40"/>
                  </a:lnTo>
                  <a:lnTo>
                    <a:pt x="1228" y="44"/>
                  </a:lnTo>
                  <a:lnTo>
                    <a:pt x="1246" y="50"/>
                  </a:lnTo>
                  <a:lnTo>
                    <a:pt x="1263" y="55"/>
                  </a:lnTo>
                  <a:lnTo>
                    <a:pt x="1275" y="57"/>
                  </a:lnTo>
                  <a:lnTo>
                    <a:pt x="1286" y="59"/>
                  </a:lnTo>
                  <a:lnTo>
                    <a:pt x="1304" y="64"/>
                  </a:lnTo>
                  <a:lnTo>
                    <a:pt x="1322" y="69"/>
                  </a:lnTo>
                  <a:lnTo>
                    <a:pt x="1333" y="72"/>
                  </a:lnTo>
                  <a:lnTo>
                    <a:pt x="1345" y="74"/>
                  </a:lnTo>
                  <a:lnTo>
                    <a:pt x="1362" y="78"/>
                  </a:lnTo>
                  <a:lnTo>
                    <a:pt x="1380" y="82"/>
                  </a:lnTo>
                  <a:lnTo>
                    <a:pt x="1398" y="86"/>
                  </a:lnTo>
                  <a:lnTo>
                    <a:pt x="1409" y="88"/>
                  </a:lnTo>
                  <a:lnTo>
                    <a:pt x="1421" y="89"/>
                  </a:lnTo>
                  <a:lnTo>
                    <a:pt x="1439" y="93"/>
                  </a:lnTo>
                  <a:lnTo>
                    <a:pt x="1456" y="96"/>
                  </a:lnTo>
                  <a:lnTo>
                    <a:pt x="1468" y="98"/>
                  </a:lnTo>
                  <a:lnTo>
                    <a:pt x="1479" y="99"/>
                  </a:lnTo>
                  <a:lnTo>
                    <a:pt x="1497" y="102"/>
                  </a:lnTo>
                  <a:lnTo>
                    <a:pt x="1515" y="104"/>
                  </a:lnTo>
                  <a:lnTo>
                    <a:pt x="1532" y="106"/>
                  </a:lnTo>
                  <a:lnTo>
                    <a:pt x="1544" y="106"/>
                  </a:lnTo>
                  <a:lnTo>
                    <a:pt x="1555" y="108"/>
                  </a:lnTo>
                  <a:lnTo>
                    <a:pt x="1573" y="110"/>
                  </a:lnTo>
                  <a:lnTo>
                    <a:pt x="1591" y="111"/>
                  </a:lnTo>
                  <a:lnTo>
                    <a:pt x="1602" y="112"/>
                  </a:lnTo>
                  <a:lnTo>
                    <a:pt x="1614" y="113"/>
                  </a:lnTo>
                  <a:lnTo>
                    <a:pt x="1631" y="113"/>
                  </a:lnTo>
                  <a:lnTo>
                    <a:pt x="1649" y="115"/>
                  </a:lnTo>
                  <a:lnTo>
                    <a:pt x="1667" y="115"/>
                  </a:lnTo>
                  <a:lnTo>
                    <a:pt x="1678" y="115"/>
                  </a:lnTo>
                  <a:lnTo>
                    <a:pt x="1690" y="116"/>
                  </a:lnTo>
                  <a:lnTo>
                    <a:pt x="1707" y="117"/>
                  </a:lnTo>
                  <a:lnTo>
                    <a:pt x="1725" y="117"/>
                  </a:lnTo>
                  <a:lnTo>
                    <a:pt x="1743" y="118"/>
                  </a:lnTo>
                  <a:lnTo>
                    <a:pt x="1754" y="118"/>
                  </a:lnTo>
                  <a:lnTo>
                    <a:pt x="1766" y="118"/>
                  </a:lnTo>
                  <a:lnTo>
                    <a:pt x="1778" y="118"/>
                  </a:lnTo>
                  <a:lnTo>
                    <a:pt x="1784" y="119"/>
                  </a:lnTo>
                  <a:lnTo>
                    <a:pt x="1801" y="119"/>
                  </a:lnTo>
                  <a:lnTo>
                    <a:pt x="1813" y="119"/>
                  </a:lnTo>
                  <a:lnTo>
                    <a:pt x="1824" y="119"/>
                  </a:lnTo>
                  <a:lnTo>
                    <a:pt x="1842" y="119"/>
                  </a:lnTo>
                  <a:lnTo>
                    <a:pt x="1860" y="119"/>
                  </a:lnTo>
                  <a:lnTo>
                    <a:pt x="1877" y="119"/>
                  </a:lnTo>
                  <a:lnTo>
                    <a:pt x="1889" y="119"/>
                  </a:lnTo>
                  <a:lnTo>
                    <a:pt x="1900" y="119"/>
                  </a:lnTo>
                  <a:lnTo>
                    <a:pt x="1918" y="12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58" name="Freeform 2054"/>
            <p:cNvSpPr>
              <a:spLocks/>
            </p:cNvSpPr>
            <p:nvPr/>
          </p:nvSpPr>
          <p:spPr bwMode="auto">
            <a:xfrm>
              <a:off x="2901" y="4012"/>
              <a:ext cx="2223" cy="111"/>
            </a:xfrm>
            <a:custGeom>
              <a:avLst/>
              <a:gdLst/>
              <a:ahLst/>
              <a:cxnLst>
                <a:cxn ang="0">
                  <a:pos x="34" y="109"/>
                </a:cxn>
                <a:cxn ang="0">
                  <a:pos x="88" y="109"/>
                </a:cxn>
                <a:cxn ang="0">
                  <a:pos x="135" y="109"/>
                </a:cxn>
                <a:cxn ang="0">
                  <a:pos x="176" y="108"/>
                </a:cxn>
                <a:cxn ang="0">
                  <a:pos x="224" y="108"/>
                </a:cxn>
                <a:cxn ang="0">
                  <a:pos x="278" y="106"/>
                </a:cxn>
                <a:cxn ang="0">
                  <a:pos x="332" y="104"/>
                </a:cxn>
                <a:cxn ang="0">
                  <a:pos x="379" y="102"/>
                </a:cxn>
                <a:cxn ang="0">
                  <a:pos x="434" y="98"/>
                </a:cxn>
                <a:cxn ang="0">
                  <a:pos x="488" y="93"/>
                </a:cxn>
                <a:cxn ang="0">
                  <a:pos x="535" y="88"/>
                </a:cxn>
                <a:cxn ang="0">
                  <a:pos x="589" y="81"/>
                </a:cxn>
                <a:cxn ang="0">
                  <a:pos x="644" y="71"/>
                </a:cxn>
                <a:cxn ang="0">
                  <a:pos x="691" y="63"/>
                </a:cxn>
                <a:cxn ang="0">
                  <a:pos x="745" y="52"/>
                </a:cxn>
                <a:cxn ang="0">
                  <a:pos x="799" y="41"/>
                </a:cxn>
                <a:cxn ang="0">
                  <a:pos x="847" y="32"/>
                </a:cxn>
                <a:cxn ang="0">
                  <a:pos x="908" y="19"/>
                </a:cxn>
                <a:cxn ang="0">
                  <a:pos x="955" y="12"/>
                </a:cxn>
                <a:cxn ang="0">
                  <a:pos x="1003" y="6"/>
                </a:cxn>
                <a:cxn ang="0">
                  <a:pos x="1064" y="1"/>
                </a:cxn>
                <a:cxn ang="0">
                  <a:pos x="1111" y="0"/>
                </a:cxn>
                <a:cxn ang="0">
                  <a:pos x="1158" y="1"/>
                </a:cxn>
                <a:cxn ang="0">
                  <a:pos x="1219" y="6"/>
                </a:cxn>
                <a:cxn ang="0">
                  <a:pos x="1267" y="12"/>
                </a:cxn>
                <a:cxn ang="0">
                  <a:pos x="1314" y="19"/>
                </a:cxn>
                <a:cxn ang="0">
                  <a:pos x="1375" y="32"/>
                </a:cxn>
                <a:cxn ang="0">
                  <a:pos x="1423" y="41"/>
                </a:cxn>
                <a:cxn ang="0">
                  <a:pos x="1477" y="52"/>
                </a:cxn>
                <a:cxn ang="0">
                  <a:pos x="1531" y="63"/>
                </a:cxn>
                <a:cxn ang="0">
                  <a:pos x="1578" y="71"/>
                </a:cxn>
                <a:cxn ang="0">
                  <a:pos x="1633" y="81"/>
                </a:cxn>
                <a:cxn ang="0">
                  <a:pos x="1687" y="88"/>
                </a:cxn>
                <a:cxn ang="0">
                  <a:pos x="1734" y="93"/>
                </a:cxn>
                <a:cxn ang="0">
                  <a:pos x="1788" y="98"/>
                </a:cxn>
                <a:cxn ang="0">
                  <a:pos x="1843" y="102"/>
                </a:cxn>
                <a:cxn ang="0">
                  <a:pos x="1890" y="104"/>
                </a:cxn>
                <a:cxn ang="0">
                  <a:pos x="1944" y="106"/>
                </a:cxn>
                <a:cxn ang="0">
                  <a:pos x="1998" y="108"/>
                </a:cxn>
                <a:cxn ang="0">
                  <a:pos x="2046" y="108"/>
                </a:cxn>
                <a:cxn ang="0">
                  <a:pos x="2087" y="109"/>
                </a:cxn>
                <a:cxn ang="0">
                  <a:pos x="2134" y="109"/>
                </a:cxn>
                <a:cxn ang="0">
                  <a:pos x="2188" y="109"/>
                </a:cxn>
              </a:cxnLst>
              <a:rect l="0" t="0" r="r" b="b"/>
              <a:pathLst>
                <a:path w="2223" h="111">
                  <a:moveTo>
                    <a:pt x="0" y="110"/>
                  </a:moveTo>
                  <a:lnTo>
                    <a:pt x="20" y="109"/>
                  </a:lnTo>
                  <a:lnTo>
                    <a:pt x="34" y="109"/>
                  </a:lnTo>
                  <a:lnTo>
                    <a:pt x="47" y="109"/>
                  </a:lnTo>
                  <a:lnTo>
                    <a:pt x="68" y="109"/>
                  </a:lnTo>
                  <a:lnTo>
                    <a:pt x="88" y="109"/>
                  </a:lnTo>
                  <a:lnTo>
                    <a:pt x="108" y="109"/>
                  </a:lnTo>
                  <a:lnTo>
                    <a:pt x="122" y="109"/>
                  </a:lnTo>
                  <a:lnTo>
                    <a:pt x="135" y="109"/>
                  </a:lnTo>
                  <a:lnTo>
                    <a:pt x="156" y="109"/>
                  </a:lnTo>
                  <a:lnTo>
                    <a:pt x="163" y="108"/>
                  </a:lnTo>
                  <a:lnTo>
                    <a:pt x="176" y="108"/>
                  </a:lnTo>
                  <a:lnTo>
                    <a:pt x="190" y="108"/>
                  </a:lnTo>
                  <a:lnTo>
                    <a:pt x="203" y="108"/>
                  </a:lnTo>
                  <a:lnTo>
                    <a:pt x="224" y="108"/>
                  </a:lnTo>
                  <a:lnTo>
                    <a:pt x="244" y="107"/>
                  </a:lnTo>
                  <a:lnTo>
                    <a:pt x="264" y="106"/>
                  </a:lnTo>
                  <a:lnTo>
                    <a:pt x="278" y="106"/>
                  </a:lnTo>
                  <a:lnTo>
                    <a:pt x="291" y="106"/>
                  </a:lnTo>
                  <a:lnTo>
                    <a:pt x="312" y="105"/>
                  </a:lnTo>
                  <a:lnTo>
                    <a:pt x="332" y="104"/>
                  </a:lnTo>
                  <a:lnTo>
                    <a:pt x="352" y="103"/>
                  </a:lnTo>
                  <a:lnTo>
                    <a:pt x="366" y="103"/>
                  </a:lnTo>
                  <a:lnTo>
                    <a:pt x="379" y="102"/>
                  </a:lnTo>
                  <a:lnTo>
                    <a:pt x="400" y="101"/>
                  </a:lnTo>
                  <a:lnTo>
                    <a:pt x="420" y="99"/>
                  </a:lnTo>
                  <a:lnTo>
                    <a:pt x="434" y="98"/>
                  </a:lnTo>
                  <a:lnTo>
                    <a:pt x="447" y="97"/>
                  </a:lnTo>
                  <a:lnTo>
                    <a:pt x="467" y="95"/>
                  </a:lnTo>
                  <a:lnTo>
                    <a:pt x="488" y="93"/>
                  </a:lnTo>
                  <a:lnTo>
                    <a:pt x="508" y="91"/>
                  </a:lnTo>
                  <a:lnTo>
                    <a:pt x="522" y="89"/>
                  </a:lnTo>
                  <a:lnTo>
                    <a:pt x="535" y="88"/>
                  </a:lnTo>
                  <a:lnTo>
                    <a:pt x="556" y="85"/>
                  </a:lnTo>
                  <a:lnTo>
                    <a:pt x="576" y="82"/>
                  </a:lnTo>
                  <a:lnTo>
                    <a:pt x="589" y="81"/>
                  </a:lnTo>
                  <a:lnTo>
                    <a:pt x="603" y="79"/>
                  </a:lnTo>
                  <a:lnTo>
                    <a:pt x="623" y="75"/>
                  </a:lnTo>
                  <a:lnTo>
                    <a:pt x="644" y="71"/>
                  </a:lnTo>
                  <a:lnTo>
                    <a:pt x="664" y="68"/>
                  </a:lnTo>
                  <a:lnTo>
                    <a:pt x="677" y="66"/>
                  </a:lnTo>
                  <a:lnTo>
                    <a:pt x="691" y="63"/>
                  </a:lnTo>
                  <a:lnTo>
                    <a:pt x="711" y="59"/>
                  </a:lnTo>
                  <a:lnTo>
                    <a:pt x="732" y="54"/>
                  </a:lnTo>
                  <a:lnTo>
                    <a:pt x="745" y="52"/>
                  </a:lnTo>
                  <a:lnTo>
                    <a:pt x="759" y="50"/>
                  </a:lnTo>
                  <a:lnTo>
                    <a:pt x="779" y="46"/>
                  </a:lnTo>
                  <a:lnTo>
                    <a:pt x="799" y="41"/>
                  </a:lnTo>
                  <a:lnTo>
                    <a:pt x="820" y="36"/>
                  </a:lnTo>
                  <a:lnTo>
                    <a:pt x="833" y="34"/>
                  </a:lnTo>
                  <a:lnTo>
                    <a:pt x="847" y="32"/>
                  </a:lnTo>
                  <a:lnTo>
                    <a:pt x="867" y="28"/>
                  </a:lnTo>
                  <a:lnTo>
                    <a:pt x="887" y="23"/>
                  </a:lnTo>
                  <a:lnTo>
                    <a:pt x="908" y="19"/>
                  </a:lnTo>
                  <a:lnTo>
                    <a:pt x="921" y="18"/>
                  </a:lnTo>
                  <a:lnTo>
                    <a:pt x="935" y="16"/>
                  </a:lnTo>
                  <a:lnTo>
                    <a:pt x="955" y="12"/>
                  </a:lnTo>
                  <a:lnTo>
                    <a:pt x="976" y="9"/>
                  </a:lnTo>
                  <a:lnTo>
                    <a:pt x="989" y="8"/>
                  </a:lnTo>
                  <a:lnTo>
                    <a:pt x="1003" y="6"/>
                  </a:lnTo>
                  <a:lnTo>
                    <a:pt x="1023" y="4"/>
                  </a:lnTo>
                  <a:lnTo>
                    <a:pt x="1043" y="2"/>
                  </a:lnTo>
                  <a:lnTo>
                    <a:pt x="1064" y="1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11" y="0"/>
                  </a:lnTo>
                  <a:lnTo>
                    <a:pt x="1131" y="0"/>
                  </a:lnTo>
                  <a:lnTo>
                    <a:pt x="1145" y="0"/>
                  </a:lnTo>
                  <a:lnTo>
                    <a:pt x="1158" y="1"/>
                  </a:lnTo>
                  <a:lnTo>
                    <a:pt x="1179" y="2"/>
                  </a:lnTo>
                  <a:lnTo>
                    <a:pt x="1199" y="4"/>
                  </a:lnTo>
                  <a:lnTo>
                    <a:pt x="1219" y="6"/>
                  </a:lnTo>
                  <a:lnTo>
                    <a:pt x="1233" y="8"/>
                  </a:lnTo>
                  <a:lnTo>
                    <a:pt x="1246" y="9"/>
                  </a:lnTo>
                  <a:lnTo>
                    <a:pt x="1267" y="12"/>
                  </a:lnTo>
                  <a:lnTo>
                    <a:pt x="1287" y="16"/>
                  </a:lnTo>
                  <a:lnTo>
                    <a:pt x="1301" y="18"/>
                  </a:lnTo>
                  <a:lnTo>
                    <a:pt x="1314" y="19"/>
                  </a:lnTo>
                  <a:lnTo>
                    <a:pt x="1335" y="23"/>
                  </a:lnTo>
                  <a:lnTo>
                    <a:pt x="1355" y="28"/>
                  </a:lnTo>
                  <a:lnTo>
                    <a:pt x="1375" y="32"/>
                  </a:lnTo>
                  <a:lnTo>
                    <a:pt x="1389" y="34"/>
                  </a:lnTo>
                  <a:lnTo>
                    <a:pt x="1402" y="36"/>
                  </a:lnTo>
                  <a:lnTo>
                    <a:pt x="1423" y="41"/>
                  </a:lnTo>
                  <a:lnTo>
                    <a:pt x="1443" y="46"/>
                  </a:lnTo>
                  <a:lnTo>
                    <a:pt x="1463" y="50"/>
                  </a:lnTo>
                  <a:lnTo>
                    <a:pt x="1477" y="52"/>
                  </a:lnTo>
                  <a:lnTo>
                    <a:pt x="1490" y="54"/>
                  </a:lnTo>
                  <a:lnTo>
                    <a:pt x="1511" y="59"/>
                  </a:lnTo>
                  <a:lnTo>
                    <a:pt x="1531" y="63"/>
                  </a:lnTo>
                  <a:lnTo>
                    <a:pt x="1545" y="66"/>
                  </a:lnTo>
                  <a:lnTo>
                    <a:pt x="1558" y="68"/>
                  </a:lnTo>
                  <a:lnTo>
                    <a:pt x="1578" y="71"/>
                  </a:lnTo>
                  <a:lnTo>
                    <a:pt x="1599" y="75"/>
                  </a:lnTo>
                  <a:lnTo>
                    <a:pt x="1619" y="79"/>
                  </a:lnTo>
                  <a:lnTo>
                    <a:pt x="1633" y="81"/>
                  </a:lnTo>
                  <a:lnTo>
                    <a:pt x="1646" y="82"/>
                  </a:lnTo>
                  <a:lnTo>
                    <a:pt x="1667" y="85"/>
                  </a:lnTo>
                  <a:lnTo>
                    <a:pt x="1687" y="88"/>
                  </a:lnTo>
                  <a:lnTo>
                    <a:pt x="1700" y="89"/>
                  </a:lnTo>
                  <a:lnTo>
                    <a:pt x="1714" y="91"/>
                  </a:lnTo>
                  <a:lnTo>
                    <a:pt x="1734" y="93"/>
                  </a:lnTo>
                  <a:lnTo>
                    <a:pt x="1755" y="95"/>
                  </a:lnTo>
                  <a:lnTo>
                    <a:pt x="1775" y="97"/>
                  </a:lnTo>
                  <a:lnTo>
                    <a:pt x="1788" y="98"/>
                  </a:lnTo>
                  <a:lnTo>
                    <a:pt x="1802" y="99"/>
                  </a:lnTo>
                  <a:lnTo>
                    <a:pt x="1822" y="101"/>
                  </a:lnTo>
                  <a:lnTo>
                    <a:pt x="1843" y="102"/>
                  </a:lnTo>
                  <a:lnTo>
                    <a:pt x="1856" y="103"/>
                  </a:lnTo>
                  <a:lnTo>
                    <a:pt x="1870" y="103"/>
                  </a:lnTo>
                  <a:lnTo>
                    <a:pt x="1890" y="104"/>
                  </a:lnTo>
                  <a:lnTo>
                    <a:pt x="1910" y="105"/>
                  </a:lnTo>
                  <a:lnTo>
                    <a:pt x="1931" y="106"/>
                  </a:lnTo>
                  <a:lnTo>
                    <a:pt x="1944" y="106"/>
                  </a:lnTo>
                  <a:lnTo>
                    <a:pt x="1958" y="106"/>
                  </a:lnTo>
                  <a:lnTo>
                    <a:pt x="1978" y="107"/>
                  </a:lnTo>
                  <a:lnTo>
                    <a:pt x="1998" y="108"/>
                  </a:lnTo>
                  <a:lnTo>
                    <a:pt x="2019" y="108"/>
                  </a:lnTo>
                  <a:lnTo>
                    <a:pt x="2032" y="108"/>
                  </a:lnTo>
                  <a:lnTo>
                    <a:pt x="2046" y="108"/>
                  </a:lnTo>
                  <a:lnTo>
                    <a:pt x="2059" y="108"/>
                  </a:lnTo>
                  <a:lnTo>
                    <a:pt x="2066" y="109"/>
                  </a:lnTo>
                  <a:lnTo>
                    <a:pt x="2087" y="109"/>
                  </a:lnTo>
                  <a:lnTo>
                    <a:pt x="2100" y="109"/>
                  </a:lnTo>
                  <a:lnTo>
                    <a:pt x="2114" y="109"/>
                  </a:lnTo>
                  <a:lnTo>
                    <a:pt x="2134" y="109"/>
                  </a:lnTo>
                  <a:lnTo>
                    <a:pt x="2154" y="109"/>
                  </a:lnTo>
                  <a:lnTo>
                    <a:pt x="2175" y="109"/>
                  </a:lnTo>
                  <a:lnTo>
                    <a:pt x="2188" y="109"/>
                  </a:lnTo>
                  <a:lnTo>
                    <a:pt x="2202" y="109"/>
                  </a:lnTo>
                  <a:lnTo>
                    <a:pt x="2222" y="11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Freeform 2055"/>
            <p:cNvSpPr>
              <a:spLocks/>
            </p:cNvSpPr>
            <p:nvPr/>
          </p:nvSpPr>
          <p:spPr bwMode="auto">
            <a:xfrm>
              <a:off x="3668" y="1161"/>
              <a:ext cx="685" cy="579"/>
            </a:xfrm>
            <a:custGeom>
              <a:avLst/>
              <a:gdLst/>
              <a:ahLst/>
              <a:cxnLst>
                <a:cxn ang="0">
                  <a:pos x="10" y="575"/>
                </a:cxn>
                <a:cxn ang="0">
                  <a:pos x="27" y="575"/>
                </a:cxn>
                <a:cxn ang="0">
                  <a:pos x="42" y="571"/>
                </a:cxn>
                <a:cxn ang="0">
                  <a:pos x="54" y="568"/>
                </a:cxn>
                <a:cxn ang="0">
                  <a:pos x="69" y="565"/>
                </a:cxn>
                <a:cxn ang="0">
                  <a:pos x="86" y="555"/>
                </a:cxn>
                <a:cxn ang="0">
                  <a:pos x="102" y="545"/>
                </a:cxn>
                <a:cxn ang="0">
                  <a:pos x="117" y="535"/>
                </a:cxn>
                <a:cxn ang="0">
                  <a:pos x="133" y="512"/>
                </a:cxn>
                <a:cxn ang="0">
                  <a:pos x="150" y="489"/>
                </a:cxn>
                <a:cxn ang="0">
                  <a:pos x="165" y="463"/>
                </a:cxn>
                <a:cxn ang="0">
                  <a:pos x="181" y="424"/>
                </a:cxn>
                <a:cxn ang="0">
                  <a:pos x="198" y="374"/>
                </a:cxn>
                <a:cxn ang="0">
                  <a:pos x="213" y="332"/>
                </a:cxn>
                <a:cxn ang="0">
                  <a:pos x="229" y="273"/>
                </a:cxn>
                <a:cxn ang="0">
                  <a:pos x="246" y="213"/>
                </a:cxn>
                <a:cxn ang="0">
                  <a:pos x="261" y="167"/>
                </a:cxn>
                <a:cxn ang="0">
                  <a:pos x="279" y="102"/>
                </a:cxn>
                <a:cxn ang="0">
                  <a:pos x="294" y="62"/>
                </a:cxn>
                <a:cxn ang="0">
                  <a:pos x="309" y="33"/>
                </a:cxn>
                <a:cxn ang="0">
                  <a:pos x="327" y="3"/>
                </a:cxn>
                <a:cxn ang="0">
                  <a:pos x="342" y="0"/>
                </a:cxn>
                <a:cxn ang="0">
                  <a:pos x="357" y="3"/>
                </a:cxn>
                <a:cxn ang="0">
                  <a:pos x="375" y="33"/>
                </a:cxn>
                <a:cxn ang="0">
                  <a:pos x="390" y="62"/>
                </a:cxn>
                <a:cxn ang="0">
                  <a:pos x="405" y="102"/>
                </a:cxn>
                <a:cxn ang="0">
                  <a:pos x="423" y="167"/>
                </a:cxn>
                <a:cxn ang="0">
                  <a:pos x="438" y="213"/>
                </a:cxn>
                <a:cxn ang="0">
                  <a:pos x="455" y="273"/>
                </a:cxn>
                <a:cxn ang="0">
                  <a:pos x="471" y="332"/>
                </a:cxn>
                <a:cxn ang="0">
                  <a:pos x="486" y="374"/>
                </a:cxn>
                <a:cxn ang="0">
                  <a:pos x="503" y="424"/>
                </a:cxn>
                <a:cxn ang="0">
                  <a:pos x="519" y="463"/>
                </a:cxn>
                <a:cxn ang="0">
                  <a:pos x="534" y="489"/>
                </a:cxn>
                <a:cxn ang="0">
                  <a:pos x="551" y="512"/>
                </a:cxn>
                <a:cxn ang="0">
                  <a:pos x="567" y="535"/>
                </a:cxn>
                <a:cxn ang="0">
                  <a:pos x="582" y="545"/>
                </a:cxn>
                <a:cxn ang="0">
                  <a:pos x="599" y="555"/>
                </a:cxn>
                <a:cxn ang="0">
                  <a:pos x="615" y="565"/>
                </a:cxn>
                <a:cxn ang="0">
                  <a:pos x="630" y="568"/>
                </a:cxn>
                <a:cxn ang="0">
                  <a:pos x="642" y="571"/>
                </a:cxn>
                <a:cxn ang="0">
                  <a:pos x="657" y="575"/>
                </a:cxn>
                <a:cxn ang="0">
                  <a:pos x="674" y="575"/>
                </a:cxn>
              </a:cxnLst>
              <a:rect l="0" t="0" r="r" b="b"/>
              <a:pathLst>
                <a:path w="685" h="579">
                  <a:moveTo>
                    <a:pt x="0" y="578"/>
                  </a:moveTo>
                  <a:lnTo>
                    <a:pt x="6" y="575"/>
                  </a:lnTo>
                  <a:lnTo>
                    <a:pt x="10" y="575"/>
                  </a:lnTo>
                  <a:lnTo>
                    <a:pt x="15" y="575"/>
                  </a:lnTo>
                  <a:lnTo>
                    <a:pt x="21" y="575"/>
                  </a:lnTo>
                  <a:lnTo>
                    <a:pt x="27" y="575"/>
                  </a:lnTo>
                  <a:lnTo>
                    <a:pt x="33" y="575"/>
                  </a:lnTo>
                  <a:lnTo>
                    <a:pt x="38" y="571"/>
                  </a:lnTo>
                  <a:lnTo>
                    <a:pt x="42" y="571"/>
                  </a:lnTo>
                  <a:lnTo>
                    <a:pt x="48" y="571"/>
                  </a:lnTo>
                  <a:lnTo>
                    <a:pt x="50" y="568"/>
                  </a:lnTo>
                  <a:lnTo>
                    <a:pt x="54" y="568"/>
                  </a:lnTo>
                  <a:lnTo>
                    <a:pt x="58" y="568"/>
                  </a:lnTo>
                  <a:lnTo>
                    <a:pt x="63" y="568"/>
                  </a:lnTo>
                  <a:lnTo>
                    <a:pt x="69" y="565"/>
                  </a:lnTo>
                  <a:lnTo>
                    <a:pt x="75" y="562"/>
                  </a:lnTo>
                  <a:lnTo>
                    <a:pt x="81" y="558"/>
                  </a:lnTo>
                  <a:lnTo>
                    <a:pt x="86" y="555"/>
                  </a:lnTo>
                  <a:lnTo>
                    <a:pt x="90" y="555"/>
                  </a:lnTo>
                  <a:lnTo>
                    <a:pt x="96" y="552"/>
                  </a:lnTo>
                  <a:lnTo>
                    <a:pt x="102" y="545"/>
                  </a:lnTo>
                  <a:lnTo>
                    <a:pt x="108" y="542"/>
                  </a:lnTo>
                  <a:lnTo>
                    <a:pt x="113" y="539"/>
                  </a:lnTo>
                  <a:lnTo>
                    <a:pt x="117" y="535"/>
                  </a:lnTo>
                  <a:lnTo>
                    <a:pt x="123" y="529"/>
                  </a:lnTo>
                  <a:lnTo>
                    <a:pt x="129" y="519"/>
                  </a:lnTo>
                  <a:lnTo>
                    <a:pt x="133" y="512"/>
                  </a:lnTo>
                  <a:lnTo>
                    <a:pt x="138" y="509"/>
                  </a:lnTo>
                  <a:lnTo>
                    <a:pt x="144" y="499"/>
                  </a:lnTo>
                  <a:lnTo>
                    <a:pt x="150" y="489"/>
                  </a:lnTo>
                  <a:lnTo>
                    <a:pt x="156" y="476"/>
                  </a:lnTo>
                  <a:lnTo>
                    <a:pt x="161" y="470"/>
                  </a:lnTo>
                  <a:lnTo>
                    <a:pt x="165" y="463"/>
                  </a:lnTo>
                  <a:lnTo>
                    <a:pt x="171" y="447"/>
                  </a:lnTo>
                  <a:lnTo>
                    <a:pt x="177" y="430"/>
                  </a:lnTo>
                  <a:lnTo>
                    <a:pt x="181" y="424"/>
                  </a:lnTo>
                  <a:lnTo>
                    <a:pt x="186" y="414"/>
                  </a:lnTo>
                  <a:lnTo>
                    <a:pt x="192" y="394"/>
                  </a:lnTo>
                  <a:lnTo>
                    <a:pt x="198" y="374"/>
                  </a:lnTo>
                  <a:lnTo>
                    <a:pt x="204" y="355"/>
                  </a:lnTo>
                  <a:lnTo>
                    <a:pt x="209" y="345"/>
                  </a:lnTo>
                  <a:lnTo>
                    <a:pt x="213" y="332"/>
                  </a:lnTo>
                  <a:lnTo>
                    <a:pt x="219" y="309"/>
                  </a:lnTo>
                  <a:lnTo>
                    <a:pt x="225" y="286"/>
                  </a:lnTo>
                  <a:lnTo>
                    <a:pt x="229" y="273"/>
                  </a:lnTo>
                  <a:lnTo>
                    <a:pt x="234" y="263"/>
                  </a:lnTo>
                  <a:lnTo>
                    <a:pt x="240" y="240"/>
                  </a:lnTo>
                  <a:lnTo>
                    <a:pt x="246" y="213"/>
                  </a:lnTo>
                  <a:lnTo>
                    <a:pt x="252" y="190"/>
                  </a:lnTo>
                  <a:lnTo>
                    <a:pt x="257" y="177"/>
                  </a:lnTo>
                  <a:lnTo>
                    <a:pt x="261" y="167"/>
                  </a:lnTo>
                  <a:lnTo>
                    <a:pt x="267" y="145"/>
                  </a:lnTo>
                  <a:lnTo>
                    <a:pt x="273" y="122"/>
                  </a:lnTo>
                  <a:lnTo>
                    <a:pt x="279" y="102"/>
                  </a:lnTo>
                  <a:lnTo>
                    <a:pt x="284" y="92"/>
                  </a:lnTo>
                  <a:lnTo>
                    <a:pt x="288" y="82"/>
                  </a:lnTo>
                  <a:lnTo>
                    <a:pt x="294" y="62"/>
                  </a:lnTo>
                  <a:lnTo>
                    <a:pt x="300" y="46"/>
                  </a:lnTo>
                  <a:lnTo>
                    <a:pt x="304" y="39"/>
                  </a:lnTo>
                  <a:lnTo>
                    <a:pt x="309" y="33"/>
                  </a:lnTo>
                  <a:lnTo>
                    <a:pt x="315" y="20"/>
                  </a:lnTo>
                  <a:lnTo>
                    <a:pt x="321" y="10"/>
                  </a:lnTo>
                  <a:lnTo>
                    <a:pt x="327" y="3"/>
                  </a:lnTo>
                  <a:lnTo>
                    <a:pt x="332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2" y="0"/>
                  </a:lnTo>
                  <a:lnTo>
                    <a:pt x="357" y="3"/>
                  </a:lnTo>
                  <a:lnTo>
                    <a:pt x="363" y="10"/>
                  </a:lnTo>
                  <a:lnTo>
                    <a:pt x="369" y="20"/>
                  </a:lnTo>
                  <a:lnTo>
                    <a:pt x="375" y="33"/>
                  </a:lnTo>
                  <a:lnTo>
                    <a:pt x="380" y="39"/>
                  </a:lnTo>
                  <a:lnTo>
                    <a:pt x="384" y="46"/>
                  </a:lnTo>
                  <a:lnTo>
                    <a:pt x="390" y="62"/>
                  </a:lnTo>
                  <a:lnTo>
                    <a:pt x="396" y="82"/>
                  </a:lnTo>
                  <a:lnTo>
                    <a:pt x="400" y="92"/>
                  </a:lnTo>
                  <a:lnTo>
                    <a:pt x="405" y="102"/>
                  </a:lnTo>
                  <a:lnTo>
                    <a:pt x="411" y="122"/>
                  </a:lnTo>
                  <a:lnTo>
                    <a:pt x="417" y="145"/>
                  </a:lnTo>
                  <a:lnTo>
                    <a:pt x="423" y="167"/>
                  </a:lnTo>
                  <a:lnTo>
                    <a:pt x="428" y="177"/>
                  </a:lnTo>
                  <a:lnTo>
                    <a:pt x="432" y="190"/>
                  </a:lnTo>
                  <a:lnTo>
                    <a:pt x="438" y="213"/>
                  </a:lnTo>
                  <a:lnTo>
                    <a:pt x="444" y="240"/>
                  </a:lnTo>
                  <a:lnTo>
                    <a:pt x="450" y="263"/>
                  </a:lnTo>
                  <a:lnTo>
                    <a:pt x="455" y="273"/>
                  </a:lnTo>
                  <a:lnTo>
                    <a:pt x="459" y="286"/>
                  </a:lnTo>
                  <a:lnTo>
                    <a:pt x="465" y="309"/>
                  </a:lnTo>
                  <a:lnTo>
                    <a:pt x="471" y="332"/>
                  </a:lnTo>
                  <a:lnTo>
                    <a:pt x="475" y="345"/>
                  </a:lnTo>
                  <a:lnTo>
                    <a:pt x="480" y="355"/>
                  </a:lnTo>
                  <a:lnTo>
                    <a:pt x="486" y="374"/>
                  </a:lnTo>
                  <a:lnTo>
                    <a:pt x="492" y="394"/>
                  </a:lnTo>
                  <a:lnTo>
                    <a:pt x="498" y="414"/>
                  </a:lnTo>
                  <a:lnTo>
                    <a:pt x="503" y="424"/>
                  </a:lnTo>
                  <a:lnTo>
                    <a:pt x="507" y="430"/>
                  </a:lnTo>
                  <a:lnTo>
                    <a:pt x="513" y="447"/>
                  </a:lnTo>
                  <a:lnTo>
                    <a:pt x="519" y="463"/>
                  </a:lnTo>
                  <a:lnTo>
                    <a:pt x="523" y="470"/>
                  </a:lnTo>
                  <a:lnTo>
                    <a:pt x="528" y="476"/>
                  </a:lnTo>
                  <a:lnTo>
                    <a:pt x="534" y="489"/>
                  </a:lnTo>
                  <a:lnTo>
                    <a:pt x="540" y="499"/>
                  </a:lnTo>
                  <a:lnTo>
                    <a:pt x="546" y="509"/>
                  </a:lnTo>
                  <a:lnTo>
                    <a:pt x="551" y="512"/>
                  </a:lnTo>
                  <a:lnTo>
                    <a:pt x="555" y="519"/>
                  </a:lnTo>
                  <a:lnTo>
                    <a:pt x="561" y="529"/>
                  </a:lnTo>
                  <a:lnTo>
                    <a:pt x="567" y="535"/>
                  </a:lnTo>
                  <a:lnTo>
                    <a:pt x="571" y="539"/>
                  </a:lnTo>
                  <a:lnTo>
                    <a:pt x="576" y="542"/>
                  </a:lnTo>
                  <a:lnTo>
                    <a:pt x="582" y="545"/>
                  </a:lnTo>
                  <a:lnTo>
                    <a:pt x="588" y="552"/>
                  </a:lnTo>
                  <a:lnTo>
                    <a:pt x="594" y="555"/>
                  </a:lnTo>
                  <a:lnTo>
                    <a:pt x="599" y="555"/>
                  </a:lnTo>
                  <a:lnTo>
                    <a:pt x="603" y="558"/>
                  </a:lnTo>
                  <a:lnTo>
                    <a:pt x="609" y="562"/>
                  </a:lnTo>
                  <a:lnTo>
                    <a:pt x="615" y="565"/>
                  </a:lnTo>
                  <a:lnTo>
                    <a:pt x="621" y="568"/>
                  </a:lnTo>
                  <a:lnTo>
                    <a:pt x="626" y="568"/>
                  </a:lnTo>
                  <a:lnTo>
                    <a:pt x="630" y="568"/>
                  </a:lnTo>
                  <a:lnTo>
                    <a:pt x="634" y="568"/>
                  </a:lnTo>
                  <a:lnTo>
                    <a:pt x="636" y="571"/>
                  </a:lnTo>
                  <a:lnTo>
                    <a:pt x="642" y="571"/>
                  </a:lnTo>
                  <a:lnTo>
                    <a:pt x="646" y="571"/>
                  </a:lnTo>
                  <a:lnTo>
                    <a:pt x="651" y="575"/>
                  </a:lnTo>
                  <a:lnTo>
                    <a:pt x="657" y="575"/>
                  </a:lnTo>
                  <a:lnTo>
                    <a:pt x="663" y="575"/>
                  </a:lnTo>
                  <a:lnTo>
                    <a:pt x="669" y="575"/>
                  </a:lnTo>
                  <a:lnTo>
                    <a:pt x="674" y="575"/>
                  </a:lnTo>
                  <a:lnTo>
                    <a:pt x="678" y="575"/>
                  </a:lnTo>
                  <a:lnTo>
                    <a:pt x="684" y="578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6" name="Group 2062"/>
          <p:cNvGrpSpPr>
            <a:grpSpLocks/>
          </p:cNvGrpSpPr>
          <p:nvPr/>
        </p:nvGrpSpPr>
        <p:grpSpPr bwMode="auto">
          <a:xfrm>
            <a:off x="2784475" y="1843088"/>
            <a:ext cx="3529013" cy="4702175"/>
            <a:chOff x="1754" y="1161"/>
            <a:chExt cx="2223" cy="2962"/>
          </a:xfrm>
        </p:grpSpPr>
        <p:sp>
          <p:nvSpPr>
            <p:cNvPr id="49161" name="Freeform 2057"/>
            <p:cNvSpPr>
              <a:spLocks/>
            </p:cNvSpPr>
            <p:nvPr/>
          </p:nvSpPr>
          <p:spPr bwMode="auto">
            <a:xfrm>
              <a:off x="2298" y="2048"/>
              <a:ext cx="1149" cy="296"/>
            </a:xfrm>
            <a:custGeom>
              <a:avLst/>
              <a:gdLst/>
              <a:ahLst/>
              <a:cxnLst>
                <a:cxn ang="0">
                  <a:pos x="18" y="293"/>
                </a:cxn>
                <a:cxn ang="0">
                  <a:pos x="46" y="293"/>
                </a:cxn>
                <a:cxn ang="0">
                  <a:pos x="70" y="292"/>
                </a:cxn>
                <a:cxn ang="0">
                  <a:pos x="91" y="290"/>
                </a:cxn>
                <a:cxn ang="0">
                  <a:pos x="116" y="288"/>
                </a:cxn>
                <a:cxn ang="0">
                  <a:pos x="144" y="283"/>
                </a:cxn>
                <a:cxn ang="0">
                  <a:pos x="172" y="278"/>
                </a:cxn>
                <a:cxn ang="0">
                  <a:pos x="196" y="273"/>
                </a:cxn>
                <a:cxn ang="0">
                  <a:pos x="224" y="261"/>
                </a:cxn>
                <a:cxn ang="0">
                  <a:pos x="252" y="250"/>
                </a:cxn>
                <a:cxn ang="0">
                  <a:pos x="277" y="236"/>
                </a:cxn>
                <a:cxn ang="0">
                  <a:pos x="305" y="216"/>
                </a:cxn>
                <a:cxn ang="0">
                  <a:pos x="333" y="191"/>
                </a:cxn>
                <a:cxn ang="0">
                  <a:pos x="357" y="169"/>
                </a:cxn>
                <a:cxn ang="0">
                  <a:pos x="385" y="139"/>
                </a:cxn>
                <a:cxn ang="0">
                  <a:pos x="413" y="109"/>
                </a:cxn>
                <a:cxn ang="0">
                  <a:pos x="438" y="85"/>
                </a:cxn>
                <a:cxn ang="0">
                  <a:pos x="469" y="52"/>
                </a:cxn>
                <a:cxn ang="0">
                  <a:pos x="494" y="32"/>
                </a:cxn>
                <a:cxn ang="0">
                  <a:pos x="518" y="17"/>
                </a:cxn>
                <a:cxn ang="0">
                  <a:pos x="550" y="2"/>
                </a:cxn>
                <a:cxn ang="0">
                  <a:pos x="574" y="0"/>
                </a:cxn>
                <a:cxn ang="0">
                  <a:pos x="599" y="2"/>
                </a:cxn>
                <a:cxn ang="0">
                  <a:pos x="630" y="17"/>
                </a:cxn>
                <a:cxn ang="0">
                  <a:pos x="655" y="32"/>
                </a:cxn>
                <a:cxn ang="0">
                  <a:pos x="679" y="52"/>
                </a:cxn>
                <a:cxn ang="0">
                  <a:pos x="711" y="85"/>
                </a:cxn>
                <a:cxn ang="0">
                  <a:pos x="735" y="109"/>
                </a:cxn>
                <a:cxn ang="0">
                  <a:pos x="763" y="139"/>
                </a:cxn>
                <a:cxn ang="0">
                  <a:pos x="791" y="169"/>
                </a:cxn>
                <a:cxn ang="0">
                  <a:pos x="816" y="191"/>
                </a:cxn>
                <a:cxn ang="0">
                  <a:pos x="844" y="216"/>
                </a:cxn>
                <a:cxn ang="0">
                  <a:pos x="872" y="236"/>
                </a:cxn>
                <a:cxn ang="0">
                  <a:pos x="896" y="250"/>
                </a:cxn>
                <a:cxn ang="0">
                  <a:pos x="924" y="261"/>
                </a:cxn>
                <a:cxn ang="0">
                  <a:pos x="952" y="273"/>
                </a:cxn>
                <a:cxn ang="0">
                  <a:pos x="977" y="278"/>
                </a:cxn>
                <a:cxn ang="0">
                  <a:pos x="1005" y="283"/>
                </a:cxn>
                <a:cxn ang="0">
                  <a:pos x="1033" y="288"/>
                </a:cxn>
                <a:cxn ang="0">
                  <a:pos x="1057" y="290"/>
                </a:cxn>
                <a:cxn ang="0">
                  <a:pos x="1078" y="292"/>
                </a:cxn>
                <a:cxn ang="0">
                  <a:pos x="1103" y="293"/>
                </a:cxn>
                <a:cxn ang="0">
                  <a:pos x="1131" y="293"/>
                </a:cxn>
              </a:cxnLst>
              <a:rect l="0" t="0" r="r" b="b"/>
              <a:pathLst>
                <a:path w="1149" h="296">
                  <a:moveTo>
                    <a:pt x="0" y="295"/>
                  </a:moveTo>
                  <a:lnTo>
                    <a:pt x="11" y="293"/>
                  </a:lnTo>
                  <a:lnTo>
                    <a:pt x="18" y="293"/>
                  </a:lnTo>
                  <a:lnTo>
                    <a:pt x="25" y="293"/>
                  </a:lnTo>
                  <a:lnTo>
                    <a:pt x="35" y="293"/>
                  </a:lnTo>
                  <a:lnTo>
                    <a:pt x="46" y="293"/>
                  </a:lnTo>
                  <a:lnTo>
                    <a:pt x="56" y="293"/>
                  </a:lnTo>
                  <a:lnTo>
                    <a:pt x="63" y="292"/>
                  </a:lnTo>
                  <a:lnTo>
                    <a:pt x="70" y="292"/>
                  </a:lnTo>
                  <a:lnTo>
                    <a:pt x="81" y="292"/>
                  </a:lnTo>
                  <a:lnTo>
                    <a:pt x="84" y="290"/>
                  </a:lnTo>
                  <a:lnTo>
                    <a:pt x="91" y="290"/>
                  </a:lnTo>
                  <a:lnTo>
                    <a:pt x="98" y="290"/>
                  </a:lnTo>
                  <a:lnTo>
                    <a:pt x="105" y="290"/>
                  </a:lnTo>
                  <a:lnTo>
                    <a:pt x="116" y="288"/>
                  </a:lnTo>
                  <a:lnTo>
                    <a:pt x="126" y="287"/>
                  </a:lnTo>
                  <a:lnTo>
                    <a:pt x="137" y="285"/>
                  </a:lnTo>
                  <a:lnTo>
                    <a:pt x="144" y="283"/>
                  </a:lnTo>
                  <a:lnTo>
                    <a:pt x="151" y="283"/>
                  </a:lnTo>
                  <a:lnTo>
                    <a:pt x="161" y="282"/>
                  </a:lnTo>
                  <a:lnTo>
                    <a:pt x="172" y="278"/>
                  </a:lnTo>
                  <a:lnTo>
                    <a:pt x="182" y="277"/>
                  </a:lnTo>
                  <a:lnTo>
                    <a:pt x="189" y="275"/>
                  </a:lnTo>
                  <a:lnTo>
                    <a:pt x="196" y="273"/>
                  </a:lnTo>
                  <a:lnTo>
                    <a:pt x="207" y="270"/>
                  </a:lnTo>
                  <a:lnTo>
                    <a:pt x="217" y="265"/>
                  </a:lnTo>
                  <a:lnTo>
                    <a:pt x="224" y="261"/>
                  </a:lnTo>
                  <a:lnTo>
                    <a:pt x="231" y="260"/>
                  </a:lnTo>
                  <a:lnTo>
                    <a:pt x="242" y="255"/>
                  </a:lnTo>
                  <a:lnTo>
                    <a:pt x="252" y="250"/>
                  </a:lnTo>
                  <a:lnTo>
                    <a:pt x="263" y="243"/>
                  </a:lnTo>
                  <a:lnTo>
                    <a:pt x="270" y="240"/>
                  </a:lnTo>
                  <a:lnTo>
                    <a:pt x="277" y="236"/>
                  </a:lnTo>
                  <a:lnTo>
                    <a:pt x="287" y="228"/>
                  </a:lnTo>
                  <a:lnTo>
                    <a:pt x="298" y="220"/>
                  </a:lnTo>
                  <a:lnTo>
                    <a:pt x="305" y="216"/>
                  </a:lnTo>
                  <a:lnTo>
                    <a:pt x="312" y="211"/>
                  </a:lnTo>
                  <a:lnTo>
                    <a:pt x="322" y="201"/>
                  </a:lnTo>
                  <a:lnTo>
                    <a:pt x="333" y="191"/>
                  </a:lnTo>
                  <a:lnTo>
                    <a:pt x="343" y="181"/>
                  </a:lnTo>
                  <a:lnTo>
                    <a:pt x="350" y="176"/>
                  </a:lnTo>
                  <a:lnTo>
                    <a:pt x="357" y="169"/>
                  </a:lnTo>
                  <a:lnTo>
                    <a:pt x="368" y="158"/>
                  </a:lnTo>
                  <a:lnTo>
                    <a:pt x="378" y="146"/>
                  </a:lnTo>
                  <a:lnTo>
                    <a:pt x="385" y="139"/>
                  </a:lnTo>
                  <a:lnTo>
                    <a:pt x="392" y="134"/>
                  </a:lnTo>
                  <a:lnTo>
                    <a:pt x="403" y="122"/>
                  </a:lnTo>
                  <a:lnTo>
                    <a:pt x="413" y="109"/>
                  </a:lnTo>
                  <a:lnTo>
                    <a:pt x="424" y="97"/>
                  </a:lnTo>
                  <a:lnTo>
                    <a:pt x="431" y="91"/>
                  </a:lnTo>
                  <a:lnTo>
                    <a:pt x="438" y="85"/>
                  </a:lnTo>
                  <a:lnTo>
                    <a:pt x="448" y="74"/>
                  </a:lnTo>
                  <a:lnTo>
                    <a:pt x="459" y="62"/>
                  </a:lnTo>
                  <a:lnTo>
                    <a:pt x="469" y="52"/>
                  </a:lnTo>
                  <a:lnTo>
                    <a:pt x="476" y="47"/>
                  </a:lnTo>
                  <a:lnTo>
                    <a:pt x="483" y="42"/>
                  </a:lnTo>
                  <a:lnTo>
                    <a:pt x="494" y="32"/>
                  </a:lnTo>
                  <a:lnTo>
                    <a:pt x="504" y="23"/>
                  </a:lnTo>
                  <a:lnTo>
                    <a:pt x="511" y="20"/>
                  </a:lnTo>
                  <a:lnTo>
                    <a:pt x="518" y="17"/>
                  </a:lnTo>
                  <a:lnTo>
                    <a:pt x="529" y="10"/>
                  </a:lnTo>
                  <a:lnTo>
                    <a:pt x="539" y="5"/>
                  </a:lnTo>
                  <a:lnTo>
                    <a:pt x="550" y="2"/>
                  </a:lnTo>
                  <a:lnTo>
                    <a:pt x="557" y="0"/>
                  </a:lnTo>
                  <a:lnTo>
                    <a:pt x="564" y="0"/>
                  </a:lnTo>
                  <a:lnTo>
                    <a:pt x="574" y="0"/>
                  </a:lnTo>
                  <a:lnTo>
                    <a:pt x="585" y="0"/>
                  </a:lnTo>
                  <a:lnTo>
                    <a:pt x="592" y="0"/>
                  </a:lnTo>
                  <a:lnTo>
                    <a:pt x="599" y="2"/>
                  </a:lnTo>
                  <a:lnTo>
                    <a:pt x="609" y="5"/>
                  </a:lnTo>
                  <a:lnTo>
                    <a:pt x="620" y="10"/>
                  </a:lnTo>
                  <a:lnTo>
                    <a:pt x="630" y="17"/>
                  </a:lnTo>
                  <a:lnTo>
                    <a:pt x="637" y="20"/>
                  </a:lnTo>
                  <a:lnTo>
                    <a:pt x="644" y="23"/>
                  </a:lnTo>
                  <a:lnTo>
                    <a:pt x="655" y="32"/>
                  </a:lnTo>
                  <a:lnTo>
                    <a:pt x="665" y="42"/>
                  </a:lnTo>
                  <a:lnTo>
                    <a:pt x="672" y="47"/>
                  </a:lnTo>
                  <a:lnTo>
                    <a:pt x="679" y="52"/>
                  </a:lnTo>
                  <a:lnTo>
                    <a:pt x="690" y="62"/>
                  </a:lnTo>
                  <a:lnTo>
                    <a:pt x="700" y="74"/>
                  </a:lnTo>
                  <a:lnTo>
                    <a:pt x="711" y="85"/>
                  </a:lnTo>
                  <a:lnTo>
                    <a:pt x="718" y="91"/>
                  </a:lnTo>
                  <a:lnTo>
                    <a:pt x="725" y="97"/>
                  </a:lnTo>
                  <a:lnTo>
                    <a:pt x="735" y="109"/>
                  </a:lnTo>
                  <a:lnTo>
                    <a:pt x="746" y="122"/>
                  </a:lnTo>
                  <a:lnTo>
                    <a:pt x="756" y="134"/>
                  </a:lnTo>
                  <a:lnTo>
                    <a:pt x="763" y="139"/>
                  </a:lnTo>
                  <a:lnTo>
                    <a:pt x="770" y="146"/>
                  </a:lnTo>
                  <a:lnTo>
                    <a:pt x="781" y="158"/>
                  </a:lnTo>
                  <a:lnTo>
                    <a:pt x="791" y="169"/>
                  </a:lnTo>
                  <a:lnTo>
                    <a:pt x="798" y="176"/>
                  </a:lnTo>
                  <a:lnTo>
                    <a:pt x="805" y="181"/>
                  </a:lnTo>
                  <a:lnTo>
                    <a:pt x="816" y="191"/>
                  </a:lnTo>
                  <a:lnTo>
                    <a:pt x="826" y="201"/>
                  </a:lnTo>
                  <a:lnTo>
                    <a:pt x="837" y="211"/>
                  </a:lnTo>
                  <a:lnTo>
                    <a:pt x="844" y="216"/>
                  </a:lnTo>
                  <a:lnTo>
                    <a:pt x="851" y="220"/>
                  </a:lnTo>
                  <a:lnTo>
                    <a:pt x="861" y="228"/>
                  </a:lnTo>
                  <a:lnTo>
                    <a:pt x="872" y="236"/>
                  </a:lnTo>
                  <a:lnTo>
                    <a:pt x="879" y="240"/>
                  </a:lnTo>
                  <a:lnTo>
                    <a:pt x="886" y="243"/>
                  </a:lnTo>
                  <a:lnTo>
                    <a:pt x="896" y="250"/>
                  </a:lnTo>
                  <a:lnTo>
                    <a:pt x="907" y="255"/>
                  </a:lnTo>
                  <a:lnTo>
                    <a:pt x="917" y="260"/>
                  </a:lnTo>
                  <a:lnTo>
                    <a:pt x="924" y="261"/>
                  </a:lnTo>
                  <a:lnTo>
                    <a:pt x="931" y="265"/>
                  </a:lnTo>
                  <a:lnTo>
                    <a:pt x="942" y="270"/>
                  </a:lnTo>
                  <a:lnTo>
                    <a:pt x="952" y="273"/>
                  </a:lnTo>
                  <a:lnTo>
                    <a:pt x="959" y="275"/>
                  </a:lnTo>
                  <a:lnTo>
                    <a:pt x="966" y="277"/>
                  </a:lnTo>
                  <a:lnTo>
                    <a:pt x="977" y="278"/>
                  </a:lnTo>
                  <a:lnTo>
                    <a:pt x="987" y="282"/>
                  </a:lnTo>
                  <a:lnTo>
                    <a:pt x="998" y="283"/>
                  </a:lnTo>
                  <a:lnTo>
                    <a:pt x="1005" y="283"/>
                  </a:lnTo>
                  <a:lnTo>
                    <a:pt x="1012" y="285"/>
                  </a:lnTo>
                  <a:lnTo>
                    <a:pt x="1022" y="287"/>
                  </a:lnTo>
                  <a:lnTo>
                    <a:pt x="1033" y="288"/>
                  </a:lnTo>
                  <a:lnTo>
                    <a:pt x="1043" y="290"/>
                  </a:lnTo>
                  <a:lnTo>
                    <a:pt x="1050" y="290"/>
                  </a:lnTo>
                  <a:lnTo>
                    <a:pt x="1057" y="290"/>
                  </a:lnTo>
                  <a:lnTo>
                    <a:pt x="1064" y="290"/>
                  </a:lnTo>
                  <a:lnTo>
                    <a:pt x="1068" y="292"/>
                  </a:lnTo>
                  <a:lnTo>
                    <a:pt x="1078" y="292"/>
                  </a:lnTo>
                  <a:lnTo>
                    <a:pt x="1085" y="292"/>
                  </a:lnTo>
                  <a:lnTo>
                    <a:pt x="1092" y="293"/>
                  </a:lnTo>
                  <a:lnTo>
                    <a:pt x="1103" y="293"/>
                  </a:lnTo>
                  <a:lnTo>
                    <a:pt x="1113" y="293"/>
                  </a:lnTo>
                  <a:lnTo>
                    <a:pt x="1124" y="293"/>
                  </a:lnTo>
                  <a:lnTo>
                    <a:pt x="1131" y="293"/>
                  </a:lnTo>
                  <a:lnTo>
                    <a:pt x="1138" y="293"/>
                  </a:lnTo>
                  <a:lnTo>
                    <a:pt x="1148" y="295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Freeform 2058"/>
            <p:cNvSpPr>
              <a:spLocks/>
            </p:cNvSpPr>
            <p:nvPr/>
          </p:nvSpPr>
          <p:spPr bwMode="auto">
            <a:xfrm>
              <a:off x="2098" y="2777"/>
              <a:ext cx="1533" cy="188"/>
            </a:xfrm>
            <a:custGeom>
              <a:avLst/>
              <a:gdLst/>
              <a:ahLst/>
              <a:cxnLst>
                <a:cxn ang="0">
                  <a:pos x="23" y="186"/>
                </a:cxn>
                <a:cxn ang="0">
                  <a:pos x="61" y="186"/>
                </a:cxn>
                <a:cxn ang="0">
                  <a:pos x="93" y="185"/>
                </a:cxn>
                <a:cxn ang="0">
                  <a:pos x="121" y="184"/>
                </a:cxn>
                <a:cxn ang="0">
                  <a:pos x="154" y="183"/>
                </a:cxn>
                <a:cxn ang="0">
                  <a:pos x="192" y="180"/>
                </a:cxn>
                <a:cxn ang="0">
                  <a:pos x="229" y="176"/>
                </a:cxn>
                <a:cxn ang="0">
                  <a:pos x="262" y="173"/>
                </a:cxn>
                <a:cxn ang="0">
                  <a:pos x="299" y="166"/>
                </a:cxn>
                <a:cxn ang="0">
                  <a:pos x="336" y="158"/>
                </a:cxn>
                <a:cxn ang="0">
                  <a:pos x="369" y="150"/>
                </a:cxn>
                <a:cxn ang="0">
                  <a:pos x="406" y="137"/>
                </a:cxn>
                <a:cxn ang="0">
                  <a:pos x="444" y="121"/>
                </a:cxn>
                <a:cxn ang="0">
                  <a:pos x="476" y="107"/>
                </a:cxn>
                <a:cxn ang="0">
                  <a:pos x="514" y="88"/>
                </a:cxn>
                <a:cxn ang="0">
                  <a:pos x="551" y="69"/>
                </a:cxn>
                <a:cxn ang="0">
                  <a:pos x="584" y="54"/>
                </a:cxn>
                <a:cxn ang="0">
                  <a:pos x="626" y="33"/>
                </a:cxn>
                <a:cxn ang="0">
                  <a:pos x="659" y="20"/>
                </a:cxn>
                <a:cxn ang="0">
                  <a:pos x="691" y="11"/>
                </a:cxn>
                <a:cxn ang="0">
                  <a:pos x="733" y="1"/>
                </a:cxn>
                <a:cxn ang="0">
                  <a:pos x="766" y="0"/>
                </a:cxn>
                <a:cxn ang="0">
                  <a:pos x="799" y="1"/>
                </a:cxn>
                <a:cxn ang="0">
                  <a:pos x="841" y="11"/>
                </a:cxn>
                <a:cxn ang="0">
                  <a:pos x="873" y="20"/>
                </a:cxn>
                <a:cxn ang="0">
                  <a:pos x="906" y="33"/>
                </a:cxn>
                <a:cxn ang="0">
                  <a:pos x="948" y="54"/>
                </a:cxn>
                <a:cxn ang="0">
                  <a:pos x="981" y="69"/>
                </a:cxn>
                <a:cxn ang="0">
                  <a:pos x="1018" y="88"/>
                </a:cxn>
                <a:cxn ang="0">
                  <a:pos x="1056" y="107"/>
                </a:cxn>
                <a:cxn ang="0">
                  <a:pos x="1088" y="121"/>
                </a:cxn>
                <a:cxn ang="0">
                  <a:pos x="1126" y="137"/>
                </a:cxn>
                <a:cxn ang="0">
                  <a:pos x="1163" y="150"/>
                </a:cxn>
                <a:cxn ang="0">
                  <a:pos x="1196" y="158"/>
                </a:cxn>
                <a:cxn ang="0">
                  <a:pos x="1233" y="166"/>
                </a:cxn>
                <a:cxn ang="0">
                  <a:pos x="1270" y="173"/>
                </a:cxn>
                <a:cxn ang="0">
                  <a:pos x="1303" y="176"/>
                </a:cxn>
                <a:cxn ang="0">
                  <a:pos x="1341" y="180"/>
                </a:cxn>
                <a:cxn ang="0">
                  <a:pos x="1378" y="183"/>
                </a:cxn>
                <a:cxn ang="0">
                  <a:pos x="1411" y="184"/>
                </a:cxn>
                <a:cxn ang="0">
                  <a:pos x="1439" y="185"/>
                </a:cxn>
                <a:cxn ang="0">
                  <a:pos x="1471" y="186"/>
                </a:cxn>
                <a:cxn ang="0">
                  <a:pos x="1509" y="186"/>
                </a:cxn>
              </a:cxnLst>
              <a:rect l="0" t="0" r="r" b="b"/>
              <a:pathLst>
                <a:path w="1533" h="188">
                  <a:moveTo>
                    <a:pt x="0" y="187"/>
                  </a:moveTo>
                  <a:lnTo>
                    <a:pt x="14" y="186"/>
                  </a:lnTo>
                  <a:lnTo>
                    <a:pt x="23" y="186"/>
                  </a:lnTo>
                  <a:lnTo>
                    <a:pt x="33" y="186"/>
                  </a:lnTo>
                  <a:lnTo>
                    <a:pt x="47" y="186"/>
                  </a:lnTo>
                  <a:lnTo>
                    <a:pt x="61" y="186"/>
                  </a:lnTo>
                  <a:lnTo>
                    <a:pt x="75" y="186"/>
                  </a:lnTo>
                  <a:lnTo>
                    <a:pt x="84" y="185"/>
                  </a:lnTo>
                  <a:lnTo>
                    <a:pt x="93" y="185"/>
                  </a:lnTo>
                  <a:lnTo>
                    <a:pt x="107" y="185"/>
                  </a:lnTo>
                  <a:lnTo>
                    <a:pt x="112" y="184"/>
                  </a:lnTo>
                  <a:lnTo>
                    <a:pt x="121" y="184"/>
                  </a:lnTo>
                  <a:lnTo>
                    <a:pt x="131" y="184"/>
                  </a:lnTo>
                  <a:lnTo>
                    <a:pt x="140" y="184"/>
                  </a:lnTo>
                  <a:lnTo>
                    <a:pt x="154" y="183"/>
                  </a:lnTo>
                  <a:lnTo>
                    <a:pt x="168" y="182"/>
                  </a:lnTo>
                  <a:lnTo>
                    <a:pt x="182" y="181"/>
                  </a:lnTo>
                  <a:lnTo>
                    <a:pt x="192" y="180"/>
                  </a:lnTo>
                  <a:lnTo>
                    <a:pt x="201" y="180"/>
                  </a:lnTo>
                  <a:lnTo>
                    <a:pt x="215" y="179"/>
                  </a:lnTo>
                  <a:lnTo>
                    <a:pt x="229" y="176"/>
                  </a:lnTo>
                  <a:lnTo>
                    <a:pt x="243" y="175"/>
                  </a:lnTo>
                  <a:lnTo>
                    <a:pt x="252" y="174"/>
                  </a:lnTo>
                  <a:lnTo>
                    <a:pt x="262" y="173"/>
                  </a:lnTo>
                  <a:lnTo>
                    <a:pt x="276" y="171"/>
                  </a:lnTo>
                  <a:lnTo>
                    <a:pt x="290" y="168"/>
                  </a:lnTo>
                  <a:lnTo>
                    <a:pt x="299" y="166"/>
                  </a:lnTo>
                  <a:lnTo>
                    <a:pt x="308" y="165"/>
                  </a:lnTo>
                  <a:lnTo>
                    <a:pt x="322" y="162"/>
                  </a:lnTo>
                  <a:lnTo>
                    <a:pt x="336" y="158"/>
                  </a:lnTo>
                  <a:lnTo>
                    <a:pt x="350" y="154"/>
                  </a:lnTo>
                  <a:lnTo>
                    <a:pt x="360" y="152"/>
                  </a:lnTo>
                  <a:lnTo>
                    <a:pt x="369" y="150"/>
                  </a:lnTo>
                  <a:lnTo>
                    <a:pt x="383" y="145"/>
                  </a:lnTo>
                  <a:lnTo>
                    <a:pt x="397" y="139"/>
                  </a:lnTo>
                  <a:lnTo>
                    <a:pt x="406" y="137"/>
                  </a:lnTo>
                  <a:lnTo>
                    <a:pt x="416" y="134"/>
                  </a:lnTo>
                  <a:lnTo>
                    <a:pt x="430" y="128"/>
                  </a:lnTo>
                  <a:lnTo>
                    <a:pt x="444" y="121"/>
                  </a:lnTo>
                  <a:lnTo>
                    <a:pt x="458" y="115"/>
                  </a:lnTo>
                  <a:lnTo>
                    <a:pt x="467" y="112"/>
                  </a:lnTo>
                  <a:lnTo>
                    <a:pt x="476" y="107"/>
                  </a:lnTo>
                  <a:lnTo>
                    <a:pt x="490" y="100"/>
                  </a:lnTo>
                  <a:lnTo>
                    <a:pt x="504" y="92"/>
                  </a:lnTo>
                  <a:lnTo>
                    <a:pt x="514" y="88"/>
                  </a:lnTo>
                  <a:lnTo>
                    <a:pt x="523" y="85"/>
                  </a:lnTo>
                  <a:lnTo>
                    <a:pt x="537" y="78"/>
                  </a:lnTo>
                  <a:lnTo>
                    <a:pt x="551" y="69"/>
                  </a:lnTo>
                  <a:lnTo>
                    <a:pt x="565" y="62"/>
                  </a:lnTo>
                  <a:lnTo>
                    <a:pt x="575" y="57"/>
                  </a:lnTo>
                  <a:lnTo>
                    <a:pt x="584" y="54"/>
                  </a:lnTo>
                  <a:lnTo>
                    <a:pt x="598" y="47"/>
                  </a:lnTo>
                  <a:lnTo>
                    <a:pt x="612" y="39"/>
                  </a:lnTo>
                  <a:lnTo>
                    <a:pt x="626" y="33"/>
                  </a:lnTo>
                  <a:lnTo>
                    <a:pt x="635" y="30"/>
                  </a:lnTo>
                  <a:lnTo>
                    <a:pt x="645" y="27"/>
                  </a:lnTo>
                  <a:lnTo>
                    <a:pt x="659" y="20"/>
                  </a:lnTo>
                  <a:lnTo>
                    <a:pt x="673" y="15"/>
                  </a:lnTo>
                  <a:lnTo>
                    <a:pt x="682" y="13"/>
                  </a:lnTo>
                  <a:lnTo>
                    <a:pt x="691" y="11"/>
                  </a:lnTo>
                  <a:lnTo>
                    <a:pt x="705" y="6"/>
                  </a:lnTo>
                  <a:lnTo>
                    <a:pt x="719" y="3"/>
                  </a:lnTo>
                  <a:lnTo>
                    <a:pt x="733" y="1"/>
                  </a:lnTo>
                  <a:lnTo>
                    <a:pt x="743" y="0"/>
                  </a:lnTo>
                  <a:lnTo>
                    <a:pt x="752" y="0"/>
                  </a:lnTo>
                  <a:lnTo>
                    <a:pt x="766" y="0"/>
                  </a:lnTo>
                  <a:lnTo>
                    <a:pt x="780" y="0"/>
                  </a:lnTo>
                  <a:lnTo>
                    <a:pt x="789" y="0"/>
                  </a:lnTo>
                  <a:lnTo>
                    <a:pt x="799" y="1"/>
                  </a:lnTo>
                  <a:lnTo>
                    <a:pt x="813" y="3"/>
                  </a:lnTo>
                  <a:lnTo>
                    <a:pt x="827" y="6"/>
                  </a:lnTo>
                  <a:lnTo>
                    <a:pt x="841" y="11"/>
                  </a:lnTo>
                  <a:lnTo>
                    <a:pt x="850" y="13"/>
                  </a:lnTo>
                  <a:lnTo>
                    <a:pt x="859" y="15"/>
                  </a:lnTo>
                  <a:lnTo>
                    <a:pt x="873" y="20"/>
                  </a:lnTo>
                  <a:lnTo>
                    <a:pt x="887" y="27"/>
                  </a:lnTo>
                  <a:lnTo>
                    <a:pt x="897" y="30"/>
                  </a:lnTo>
                  <a:lnTo>
                    <a:pt x="906" y="33"/>
                  </a:lnTo>
                  <a:lnTo>
                    <a:pt x="920" y="39"/>
                  </a:lnTo>
                  <a:lnTo>
                    <a:pt x="934" y="47"/>
                  </a:lnTo>
                  <a:lnTo>
                    <a:pt x="948" y="54"/>
                  </a:lnTo>
                  <a:lnTo>
                    <a:pt x="958" y="57"/>
                  </a:lnTo>
                  <a:lnTo>
                    <a:pt x="967" y="62"/>
                  </a:lnTo>
                  <a:lnTo>
                    <a:pt x="981" y="69"/>
                  </a:lnTo>
                  <a:lnTo>
                    <a:pt x="995" y="78"/>
                  </a:lnTo>
                  <a:lnTo>
                    <a:pt x="1009" y="85"/>
                  </a:lnTo>
                  <a:lnTo>
                    <a:pt x="1018" y="88"/>
                  </a:lnTo>
                  <a:lnTo>
                    <a:pt x="1028" y="92"/>
                  </a:lnTo>
                  <a:lnTo>
                    <a:pt x="1042" y="100"/>
                  </a:lnTo>
                  <a:lnTo>
                    <a:pt x="1056" y="107"/>
                  </a:lnTo>
                  <a:lnTo>
                    <a:pt x="1065" y="112"/>
                  </a:lnTo>
                  <a:lnTo>
                    <a:pt x="1074" y="115"/>
                  </a:lnTo>
                  <a:lnTo>
                    <a:pt x="1088" y="121"/>
                  </a:lnTo>
                  <a:lnTo>
                    <a:pt x="1102" y="128"/>
                  </a:lnTo>
                  <a:lnTo>
                    <a:pt x="1116" y="134"/>
                  </a:lnTo>
                  <a:lnTo>
                    <a:pt x="1126" y="137"/>
                  </a:lnTo>
                  <a:lnTo>
                    <a:pt x="1135" y="139"/>
                  </a:lnTo>
                  <a:lnTo>
                    <a:pt x="1149" y="145"/>
                  </a:lnTo>
                  <a:lnTo>
                    <a:pt x="1163" y="150"/>
                  </a:lnTo>
                  <a:lnTo>
                    <a:pt x="1172" y="152"/>
                  </a:lnTo>
                  <a:lnTo>
                    <a:pt x="1182" y="154"/>
                  </a:lnTo>
                  <a:lnTo>
                    <a:pt x="1196" y="158"/>
                  </a:lnTo>
                  <a:lnTo>
                    <a:pt x="1210" y="162"/>
                  </a:lnTo>
                  <a:lnTo>
                    <a:pt x="1224" y="165"/>
                  </a:lnTo>
                  <a:lnTo>
                    <a:pt x="1233" y="166"/>
                  </a:lnTo>
                  <a:lnTo>
                    <a:pt x="1242" y="168"/>
                  </a:lnTo>
                  <a:lnTo>
                    <a:pt x="1256" y="171"/>
                  </a:lnTo>
                  <a:lnTo>
                    <a:pt x="1270" y="173"/>
                  </a:lnTo>
                  <a:lnTo>
                    <a:pt x="1280" y="174"/>
                  </a:lnTo>
                  <a:lnTo>
                    <a:pt x="1289" y="175"/>
                  </a:lnTo>
                  <a:lnTo>
                    <a:pt x="1303" y="176"/>
                  </a:lnTo>
                  <a:lnTo>
                    <a:pt x="1317" y="179"/>
                  </a:lnTo>
                  <a:lnTo>
                    <a:pt x="1331" y="180"/>
                  </a:lnTo>
                  <a:lnTo>
                    <a:pt x="1341" y="180"/>
                  </a:lnTo>
                  <a:lnTo>
                    <a:pt x="1350" y="181"/>
                  </a:lnTo>
                  <a:lnTo>
                    <a:pt x="1364" y="182"/>
                  </a:lnTo>
                  <a:lnTo>
                    <a:pt x="1378" y="183"/>
                  </a:lnTo>
                  <a:lnTo>
                    <a:pt x="1392" y="184"/>
                  </a:lnTo>
                  <a:lnTo>
                    <a:pt x="1401" y="184"/>
                  </a:lnTo>
                  <a:lnTo>
                    <a:pt x="1411" y="184"/>
                  </a:lnTo>
                  <a:lnTo>
                    <a:pt x="1420" y="184"/>
                  </a:lnTo>
                  <a:lnTo>
                    <a:pt x="1425" y="185"/>
                  </a:lnTo>
                  <a:lnTo>
                    <a:pt x="1439" y="185"/>
                  </a:lnTo>
                  <a:lnTo>
                    <a:pt x="1448" y="185"/>
                  </a:lnTo>
                  <a:lnTo>
                    <a:pt x="1457" y="186"/>
                  </a:lnTo>
                  <a:lnTo>
                    <a:pt x="1471" y="186"/>
                  </a:lnTo>
                  <a:lnTo>
                    <a:pt x="1485" y="186"/>
                  </a:lnTo>
                  <a:lnTo>
                    <a:pt x="1499" y="186"/>
                  </a:lnTo>
                  <a:lnTo>
                    <a:pt x="1509" y="186"/>
                  </a:lnTo>
                  <a:lnTo>
                    <a:pt x="1518" y="186"/>
                  </a:lnTo>
                  <a:lnTo>
                    <a:pt x="1532" y="187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Freeform 2059"/>
            <p:cNvSpPr>
              <a:spLocks/>
            </p:cNvSpPr>
            <p:nvPr/>
          </p:nvSpPr>
          <p:spPr bwMode="auto">
            <a:xfrm>
              <a:off x="1906" y="3420"/>
              <a:ext cx="1919" cy="121"/>
            </a:xfrm>
            <a:custGeom>
              <a:avLst/>
              <a:gdLst/>
              <a:ahLst/>
              <a:cxnLst>
                <a:cxn ang="0">
                  <a:pos x="29" y="119"/>
                </a:cxn>
                <a:cxn ang="0">
                  <a:pos x="76" y="119"/>
                </a:cxn>
                <a:cxn ang="0">
                  <a:pos x="117" y="119"/>
                </a:cxn>
                <a:cxn ang="0">
                  <a:pos x="152" y="118"/>
                </a:cxn>
                <a:cxn ang="0">
                  <a:pos x="193" y="117"/>
                </a:cxn>
                <a:cxn ang="0">
                  <a:pos x="240" y="115"/>
                </a:cxn>
                <a:cxn ang="0">
                  <a:pos x="287" y="113"/>
                </a:cxn>
                <a:cxn ang="0">
                  <a:pos x="327" y="111"/>
                </a:cxn>
                <a:cxn ang="0">
                  <a:pos x="374" y="106"/>
                </a:cxn>
                <a:cxn ang="0">
                  <a:pos x="421" y="102"/>
                </a:cxn>
                <a:cxn ang="0">
                  <a:pos x="462" y="96"/>
                </a:cxn>
                <a:cxn ang="0">
                  <a:pos x="509" y="88"/>
                </a:cxn>
                <a:cxn ang="0">
                  <a:pos x="556" y="78"/>
                </a:cxn>
                <a:cxn ang="0">
                  <a:pos x="596" y="69"/>
                </a:cxn>
                <a:cxn ang="0">
                  <a:pos x="643" y="57"/>
                </a:cxn>
                <a:cxn ang="0">
                  <a:pos x="690" y="44"/>
                </a:cxn>
                <a:cxn ang="0">
                  <a:pos x="731" y="35"/>
                </a:cxn>
                <a:cxn ang="0">
                  <a:pos x="784" y="21"/>
                </a:cxn>
                <a:cxn ang="0">
                  <a:pos x="825" y="13"/>
                </a:cxn>
                <a:cxn ang="0">
                  <a:pos x="865" y="7"/>
                </a:cxn>
                <a:cxn ang="0">
                  <a:pos x="918" y="1"/>
                </a:cxn>
                <a:cxn ang="0">
                  <a:pos x="959" y="0"/>
                </a:cxn>
                <a:cxn ang="0">
                  <a:pos x="1000" y="1"/>
                </a:cxn>
                <a:cxn ang="0">
                  <a:pos x="1053" y="7"/>
                </a:cxn>
                <a:cxn ang="0">
                  <a:pos x="1093" y="13"/>
                </a:cxn>
                <a:cxn ang="0">
                  <a:pos x="1134" y="21"/>
                </a:cxn>
                <a:cxn ang="0">
                  <a:pos x="1187" y="35"/>
                </a:cxn>
                <a:cxn ang="0">
                  <a:pos x="1228" y="44"/>
                </a:cxn>
                <a:cxn ang="0">
                  <a:pos x="1275" y="57"/>
                </a:cxn>
                <a:cxn ang="0">
                  <a:pos x="1322" y="69"/>
                </a:cxn>
                <a:cxn ang="0">
                  <a:pos x="1362" y="78"/>
                </a:cxn>
                <a:cxn ang="0">
                  <a:pos x="1409" y="88"/>
                </a:cxn>
                <a:cxn ang="0">
                  <a:pos x="1456" y="96"/>
                </a:cxn>
                <a:cxn ang="0">
                  <a:pos x="1497" y="102"/>
                </a:cxn>
                <a:cxn ang="0">
                  <a:pos x="1544" y="106"/>
                </a:cxn>
                <a:cxn ang="0">
                  <a:pos x="1591" y="111"/>
                </a:cxn>
                <a:cxn ang="0">
                  <a:pos x="1631" y="113"/>
                </a:cxn>
                <a:cxn ang="0">
                  <a:pos x="1678" y="115"/>
                </a:cxn>
                <a:cxn ang="0">
                  <a:pos x="1725" y="117"/>
                </a:cxn>
                <a:cxn ang="0">
                  <a:pos x="1766" y="118"/>
                </a:cxn>
                <a:cxn ang="0">
                  <a:pos x="1801" y="119"/>
                </a:cxn>
                <a:cxn ang="0">
                  <a:pos x="1842" y="119"/>
                </a:cxn>
                <a:cxn ang="0">
                  <a:pos x="1889" y="119"/>
                </a:cxn>
              </a:cxnLst>
              <a:rect l="0" t="0" r="r" b="b"/>
              <a:pathLst>
                <a:path w="1919" h="121">
                  <a:moveTo>
                    <a:pt x="0" y="120"/>
                  </a:moveTo>
                  <a:lnTo>
                    <a:pt x="18" y="119"/>
                  </a:lnTo>
                  <a:lnTo>
                    <a:pt x="29" y="119"/>
                  </a:lnTo>
                  <a:lnTo>
                    <a:pt x="41" y="119"/>
                  </a:lnTo>
                  <a:lnTo>
                    <a:pt x="58" y="119"/>
                  </a:lnTo>
                  <a:lnTo>
                    <a:pt x="76" y="119"/>
                  </a:lnTo>
                  <a:lnTo>
                    <a:pt x="94" y="119"/>
                  </a:lnTo>
                  <a:lnTo>
                    <a:pt x="105" y="119"/>
                  </a:lnTo>
                  <a:lnTo>
                    <a:pt x="117" y="119"/>
                  </a:lnTo>
                  <a:lnTo>
                    <a:pt x="134" y="119"/>
                  </a:lnTo>
                  <a:lnTo>
                    <a:pt x="140" y="118"/>
                  </a:lnTo>
                  <a:lnTo>
                    <a:pt x="152" y="118"/>
                  </a:lnTo>
                  <a:lnTo>
                    <a:pt x="164" y="118"/>
                  </a:lnTo>
                  <a:lnTo>
                    <a:pt x="175" y="118"/>
                  </a:lnTo>
                  <a:lnTo>
                    <a:pt x="193" y="117"/>
                  </a:lnTo>
                  <a:lnTo>
                    <a:pt x="211" y="117"/>
                  </a:lnTo>
                  <a:lnTo>
                    <a:pt x="228" y="116"/>
                  </a:lnTo>
                  <a:lnTo>
                    <a:pt x="240" y="115"/>
                  </a:lnTo>
                  <a:lnTo>
                    <a:pt x="251" y="115"/>
                  </a:lnTo>
                  <a:lnTo>
                    <a:pt x="269" y="115"/>
                  </a:lnTo>
                  <a:lnTo>
                    <a:pt x="287" y="113"/>
                  </a:lnTo>
                  <a:lnTo>
                    <a:pt x="304" y="113"/>
                  </a:lnTo>
                  <a:lnTo>
                    <a:pt x="316" y="112"/>
                  </a:lnTo>
                  <a:lnTo>
                    <a:pt x="327" y="111"/>
                  </a:lnTo>
                  <a:lnTo>
                    <a:pt x="345" y="110"/>
                  </a:lnTo>
                  <a:lnTo>
                    <a:pt x="363" y="108"/>
                  </a:lnTo>
                  <a:lnTo>
                    <a:pt x="374" y="106"/>
                  </a:lnTo>
                  <a:lnTo>
                    <a:pt x="386" y="106"/>
                  </a:lnTo>
                  <a:lnTo>
                    <a:pt x="403" y="104"/>
                  </a:lnTo>
                  <a:lnTo>
                    <a:pt x="421" y="102"/>
                  </a:lnTo>
                  <a:lnTo>
                    <a:pt x="439" y="99"/>
                  </a:lnTo>
                  <a:lnTo>
                    <a:pt x="450" y="98"/>
                  </a:lnTo>
                  <a:lnTo>
                    <a:pt x="462" y="96"/>
                  </a:lnTo>
                  <a:lnTo>
                    <a:pt x="480" y="93"/>
                  </a:lnTo>
                  <a:lnTo>
                    <a:pt x="497" y="89"/>
                  </a:lnTo>
                  <a:lnTo>
                    <a:pt x="509" y="88"/>
                  </a:lnTo>
                  <a:lnTo>
                    <a:pt x="520" y="86"/>
                  </a:lnTo>
                  <a:lnTo>
                    <a:pt x="538" y="82"/>
                  </a:lnTo>
                  <a:lnTo>
                    <a:pt x="556" y="78"/>
                  </a:lnTo>
                  <a:lnTo>
                    <a:pt x="573" y="74"/>
                  </a:lnTo>
                  <a:lnTo>
                    <a:pt x="585" y="72"/>
                  </a:lnTo>
                  <a:lnTo>
                    <a:pt x="596" y="69"/>
                  </a:lnTo>
                  <a:lnTo>
                    <a:pt x="614" y="64"/>
                  </a:lnTo>
                  <a:lnTo>
                    <a:pt x="632" y="59"/>
                  </a:lnTo>
                  <a:lnTo>
                    <a:pt x="643" y="57"/>
                  </a:lnTo>
                  <a:lnTo>
                    <a:pt x="655" y="55"/>
                  </a:lnTo>
                  <a:lnTo>
                    <a:pt x="672" y="50"/>
                  </a:lnTo>
                  <a:lnTo>
                    <a:pt x="690" y="44"/>
                  </a:lnTo>
                  <a:lnTo>
                    <a:pt x="708" y="40"/>
                  </a:lnTo>
                  <a:lnTo>
                    <a:pt x="719" y="37"/>
                  </a:lnTo>
                  <a:lnTo>
                    <a:pt x="731" y="35"/>
                  </a:lnTo>
                  <a:lnTo>
                    <a:pt x="748" y="30"/>
                  </a:lnTo>
                  <a:lnTo>
                    <a:pt x="766" y="25"/>
                  </a:lnTo>
                  <a:lnTo>
                    <a:pt x="784" y="21"/>
                  </a:lnTo>
                  <a:lnTo>
                    <a:pt x="795" y="19"/>
                  </a:lnTo>
                  <a:lnTo>
                    <a:pt x="807" y="17"/>
                  </a:lnTo>
                  <a:lnTo>
                    <a:pt x="825" y="13"/>
                  </a:lnTo>
                  <a:lnTo>
                    <a:pt x="842" y="10"/>
                  </a:lnTo>
                  <a:lnTo>
                    <a:pt x="854" y="8"/>
                  </a:lnTo>
                  <a:lnTo>
                    <a:pt x="865" y="7"/>
                  </a:lnTo>
                  <a:lnTo>
                    <a:pt x="883" y="4"/>
                  </a:lnTo>
                  <a:lnTo>
                    <a:pt x="901" y="2"/>
                  </a:lnTo>
                  <a:lnTo>
                    <a:pt x="918" y="1"/>
                  </a:lnTo>
                  <a:lnTo>
                    <a:pt x="930" y="0"/>
                  </a:lnTo>
                  <a:lnTo>
                    <a:pt x="941" y="0"/>
                  </a:lnTo>
                  <a:lnTo>
                    <a:pt x="959" y="0"/>
                  </a:lnTo>
                  <a:lnTo>
                    <a:pt x="977" y="0"/>
                  </a:lnTo>
                  <a:lnTo>
                    <a:pt x="988" y="0"/>
                  </a:lnTo>
                  <a:lnTo>
                    <a:pt x="1000" y="1"/>
                  </a:lnTo>
                  <a:lnTo>
                    <a:pt x="1017" y="2"/>
                  </a:lnTo>
                  <a:lnTo>
                    <a:pt x="1035" y="4"/>
                  </a:lnTo>
                  <a:lnTo>
                    <a:pt x="1053" y="7"/>
                  </a:lnTo>
                  <a:lnTo>
                    <a:pt x="1064" y="8"/>
                  </a:lnTo>
                  <a:lnTo>
                    <a:pt x="1076" y="10"/>
                  </a:lnTo>
                  <a:lnTo>
                    <a:pt x="1093" y="13"/>
                  </a:lnTo>
                  <a:lnTo>
                    <a:pt x="1111" y="17"/>
                  </a:lnTo>
                  <a:lnTo>
                    <a:pt x="1123" y="19"/>
                  </a:lnTo>
                  <a:lnTo>
                    <a:pt x="1134" y="21"/>
                  </a:lnTo>
                  <a:lnTo>
                    <a:pt x="1152" y="25"/>
                  </a:lnTo>
                  <a:lnTo>
                    <a:pt x="1170" y="30"/>
                  </a:lnTo>
                  <a:lnTo>
                    <a:pt x="1187" y="35"/>
                  </a:lnTo>
                  <a:lnTo>
                    <a:pt x="1199" y="37"/>
                  </a:lnTo>
                  <a:lnTo>
                    <a:pt x="1210" y="40"/>
                  </a:lnTo>
                  <a:lnTo>
                    <a:pt x="1228" y="44"/>
                  </a:lnTo>
                  <a:lnTo>
                    <a:pt x="1246" y="50"/>
                  </a:lnTo>
                  <a:lnTo>
                    <a:pt x="1263" y="55"/>
                  </a:lnTo>
                  <a:lnTo>
                    <a:pt x="1275" y="57"/>
                  </a:lnTo>
                  <a:lnTo>
                    <a:pt x="1286" y="59"/>
                  </a:lnTo>
                  <a:lnTo>
                    <a:pt x="1304" y="64"/>
                  </a:lnTo>
                  <a:lnTo>
                    <a:pt x="1322" y="69"/>
                  </a:lnTo>
                  <a:lnTo>
                    <a:pt x="1333" y="72"/>
                  </a:lnTo>
                  <a:lnTo>
                    <a:pt x="1345" y="74"/>
                  </a:lnTo>
                  <a:lnTo>
                    <a:pt x="1362" y="78"/>
                  </a:lnTo>
                  <a:lnTo>
                    <a:pt x="1380" y="82"/>
                  </a:lnTo>
                  <a:lnTo>
                    <a:pt x="1398" y="86"/>
                  </a:lnTo>
                  <a:lnTo>
                    <a:pt x="1409" y="88"/>
                  </a:lnTo>
                  <a:lnTo>
                    <a:pt x="1421" y="89"/>
                  </a:lnTo>
                  <a:lnTo>
                    <a:pt x="1439" y="93"/>
                  </a:lnTo>
                  <a:lnTo>
                    <a:pt x="1456" y="96"/>
                  </a:lnTo>
                  <a:lnTo>
                    <a:pt x="1468" y="98"/>
                  </a:lnTo>
                  <a:lnTo>
                    <a:pt x="1479" y="99"/>
                  </a:lnTo>
                  <a:lnTo>
                    <a:pt x="1497" y="102"/>
                  </a:lnTo>
                  <a:lnTo>
                    <a:pt x="1515" y="104"/>
                  </a:lnTo>
                  <a:lnTo>
                    <a:pt x="1532" y="106"/>
                  </a:lnTo>
                  <a:lnTo>
                    <a:pt x="1544" y="106"/>
                  </a:lnTo>
                  <a:lnTo>
                    <a:pt x="1555" y="108"/>
                  </a:lnTo>
                  <a:lnTo>
                    <a:pt x="1573" y="110"/>
                  </a:lnTo>
                  <a:lnTo>
                    <a:pt x="1591" y="111"/>
                  </a:lnTo>
                  <a:lnTo>
                    <a:pt x="1602" y="112"/>
                  </a:lnTo>
                  <a:lnTo>
                    <a:pt x="1614" y="113"/>
                  </a:lnTo>
                  <a:lnTo>
                    <a:pt x="1631" y="113"/>
                  </a:lnTo>
                  <a:lnTo>
                    <a:pt x="1649" y="115"/>
                  </a:lnTo>
                  <a:lnTo>
                    <a:pt x="1667" y="115"/>
                  </a:lnTo>
                  <a:lnTo>
                    <a:pt x="1678" y="115"/>
                  </a:lnTo>
                  <a:lnTo>
                    <a:pt x="1690" y="116"/>
                  </a:lnTo>
                  <a:lnTo>
                    <a:pt x="1707" y="117"/>
                  </a:lnTo>
                  <a:lnTo>
                    <a:pt x="1725" y="117"/>
                  </a:lnTo>
                  <a:lnTo>
                    <a:pt x="1743" y="118"/>
                  </a:lnTo>
                  <a:lnTo>
                    <a:pt x="1754" y="118"/>
                  </a:lnTo>
                  <a:lnTo>
                    <a:pt x="1766" y="118"/>
                  </a:lnTo>
                  <a:lnTo>
                    <a:pt x="1778" y="118"/>
                  </a:lnTo>
                  <a:lnTo>
                    <a:pt x="1784" y="119"/>
                  </a:lnTo>
                  <a:lnTo>
                    <a:pt x="1801" y="119"/>
                  </a:lnTo>
                  <a:lnTo>
                    <a:pt x="1813" y="119"/>
                  </a:lnTo>
                  <a:lnTo>
                    <a:pt x="1824" y="119"/>
                  </a:lnTo>
                  <a:lnTo>
                    <a:pt x="1842" y="119"/>
                  </a:lnTo>
                  <a:lnTo>
                    <a:pt x="1860" y="119"/>
                  </a:lnTo>
                  <a:lnTo>
                    <a:pt x="1877" y="119"/>
                  </a:lnTo>
                  <a:lnTo>
                    <a:pt x="1889" y="119"/>
                  </a:lnTo>
                  <a:lnTo>
                    <a:pt x="1900" y="119"/>
                  </a:lnTo>
                  <a:lnTo>
                    <a:pt x="1918" y="12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Freeform 2060"/>
            <p:cNvSpPr>
              <a:spLocks/>
            </p:cNvSpPr>
            <p:nvPr/>
          </p:nvSpPr>
          <p:spPr bwMode="auto">
            <a:xfrm>
              <a:off x="1754" y="4012"/>
              <a:ext cx="2223" cy="111"/>
            </a:xfrm>
            <a:custGeom>
              <a:avLst/>
              <a:gdLst/>
              <a:ahLst/>
              <a:cxnLst>
                <a:cxn ang="0">
                  <a:pos x="34" y="109"/>
                </a:cxn>
                <a:cxn ang="0">
                  <a:pos x="88" y="109"/>
                </a:cxn>
                <a:cxn ang="0">
                  <a:pos x="135" y="109"/>
                </a:cxn>
                <a:cxn ang="0">
                  <a:pos x="176" y="108"/>
                </a:cxn>
                <a:cxn ang="0">
                  <a:pos x="224" y="108"/>
                </a:cxn>
                <a:cxn ang="0">
                  <a:pos x="278" y="106"/>
                </a:cxn>
                <a:cxn ang="0">
                  <a:pos x="332" y="104"/>
                </a:cxn>
                <a:cxn ang="0">
                  <a:pos x="379" y="102"/>
                </a:cxn>
                <a:cxn ang="0">
                  <a:pos x="434" y="98"/>
                </a:cxn>
                <a:cxn ang="0">
                  <a:pos x="488" y="93"/>
                </a:cxn>
                <a:cxn ang="0">
                  <a:pos x="535" y="88"/>
                </a:cxn>
                <a:cxn ang="0">
                  <a:pos x="589" y="81"/>
                </a:cxn>
                <a:cxn ang="0">
                  <a:pos x="644" y="71"/>
                </a:cxn>
                <a:cxn ang="0">
                  <a:pos x="691" y="63"/>
                </a:cxn>
                <a:cxn ang="0">
                  <a:pos x="745" y="52"/>
                </a:cxn>
                <a:cxn ang="0">
                  <a:pos x="799" y="41"/>
                </a:cxn>
                <a:cxn ang="0">
                  <a:pos x="847" y="32"/>
                </a:cxn>
                <a:cxn ang="0">
                  <a:pos x="908" y="19"/>
                </a:cxn>
                <a:cxn ang="0">
                  <a:pos x="955" y="12"/>
                </a:cxn>
                <a:cxn ang="0">
                  <a:pos x="1003" y="6"/>
                </a:cxn>
                <a:cxn ang="0">
                  <a:pos x="1064" y="1"/>
                </a:cxn>
                <a:cxn ang="0">
                  <a:pos x="1111" y="0"/>
                </a:cxn>
                <a:cxn ang="0">
                  <a:pos x="1158" y="1"/>
                </a:cxn>
                <a:cxn ang="0">
                  <a:pos x="1219" y="6"/>
                </a:cxn>
                <a:cxn ang="0">
                  <a:pos x="1267" y="12"/>
                </a:cxn>
                <a:cxn ang="0">
                  <a:pos x="1314" y="19"/>
                </a:cxn>
                <a:cxn ang="0">
                  <a:pos x="1375" y="32"/>
                </a:cxn>
                <a:cxn ang="0">
                  <a:pos x="1423" y="41"/>
                </a:cxn>
                <a:cxn ang="0">
                  <a:pos x="1477" y="52"/>
                </a:cxn>
                <a:cxn ang="0">
                  <a:pos x="1531" y="63"/>
                </a:cxn>
                <a:cxn ang="0">
                  <a:pos x="1578" y="71"/>
                </a:cxn>
                <a:cxn ang="0">
                  <a:pos x="1633" y="81"/>
                </a:cxn>
                <a:cxn ang="0">
                  <a:pos x="1687" y="88"/>
                </a:cxn>
                <a:cxn ang="0">
                  <a:pos x="1734" y="93"/>
                </a:cxn>
                <a:cxn ang="0">
                  <a:pos x="1788" y="98"/>
                </a:cxn>
                <a:cxn ang="0">
                  <a:pos x="1843" y="102"/>
                </a:cxn>
                <a:cxn ang="0">
                  <a:pos x="1890" y="104"/>
                </a:cxn>
                <a:cxn ang="0">
                  <a:pos x="1944" y="106"/>
                </a:cxn>
                <a:cxn ang="0">
                  <a:pos x="1998" y="108"/>
                </a:cxn>
                <a:cxn ang="0">
                  <a:pos x="2046" y="108"/>
                </a:cxn>
                <a:cxn ang="0">
                  <a:pos x="2087" y="109"/>
                </a:cxn>
                <a:cxn ang="0">
                  <a:pos x="2134" y="109"/>
                </a:cxn>
                <a:cxn ang="0">
                  <a:pos x="2188" y="109"/>
                </a:cxn>
              </a:cxnLst>
              <a:rect l="0" t="0" r="r" b="b"/>
              <a:pathLst>
                <a:path w="2223" h="111">
                  <a:moveTo>
                    <a:pt x="0" y="110"/>
                  </a:moveTo>
                  <a:lnTo>
                    <a:pt x="20" y="109"/>
                  </a:lnTo>
                  <a:lnTo>
                    <a:pt x="34" y="109"/>
                  </a:lnTo>
                  <a:lnTo>
                    <a:pt x="47" y="109"/>
                  </a:lnTo>
                  <a:lnTo>
                    <a:pt x="68" y="109"/>
                  </a:lnTo>
                  <a:lnTo>
                    <a:pt x="88" y="109"/>
                  </a:lnTo>
                  <a:lnTo>
                    <a:pt x="108" y="109"/>
                  </a:lnTo>
                  <a:lnTo>
                    <a:pt x="122" y="109"/>
                  </a:lnTo>
                  <a:lnTo>
                    <a:pt x="135" y="109"/>
                  </a:lnTo>
                  <a:lnTo>
                    <a:pt x="156" y="109"/>
                  </a:lnTo>
                  <a:lnTo>
                    <a:pt x="163" y="108"/>
                  </a:lnTo>
                  <a:lnTo>
                    <a:pt x="176" y="108"/>
                  </a:lnTo>
                  <a:lnTo>
                    <a:pt x="190" y="108"/>
                  </a:lnTo>
                  <a:lnTo>
                    <a:pt x="203" y="108"/>
                  </a:lnTo>
                  <a:lnTo>
                    <a:pt x="224" y="108"/>
                  </a:lnTo>
                  <a:lnTo>
                    <a:pt x="244" y="107"/>
                  </a:lnTo>
                  <a:lnTo>
                    <a:pt x="264" y="106"/>
                  </a:lnTo>
                  <a:lnTo>
                    <a:pt x="278" y="106"/>
                  </a:lnTo>
                  <a:lnTo>
                    <a:pt x="291" y="106"/>
                  </a:lnTo>
                  <a:lnTo>
                    <a:pt x="312" y="105"/>
                  </a:lnTo>
                  <a:lnTo>
                    <a:pt x="332" y="104"/>
                  </a:lnTo>
                  <a:lnTo>
                    <a:pt x="352" y="103"/>
                  </a:lnTo>
                  <a:lnTo>
                    <a:pt x="366" y="103"/>
                  </a:lnTo>
                  <a:lnTo>
                    <a:pt x="379" y="102"/>
                  </a:lnTo>
                  <a:lnTo>
                    <a:pt x="400" y="101"/>
                  </a:lnTo>
                  <a:lnTo>
                    <a:pt x="420" y="99"/>
                  </a:lnTo>
                  <a:lnTo>
                    <a:pt x="434" y="98"/>
                  </a:lnTo>
                  <a:lnTo>
                    <a:pt x="447" y="97"/>
                  </a:lnTo>
                  <a:lnTo>
                    <a:pt x="467" y="95"/>
                  </a:lnTo>
                  <a:lnTo>
                    <a:pt x="488" y="93"/>
                  </a:lnTo>
                  <a:lnTo>
                    <a:pt x="508" y="91"/>
                  </a:lnTo>
                  <a:lnTo>
                    <a:pt x="522" y="89"/>
                  </a:lnTo>
                  <a:lnTo>
                    <a:pt x="535" y="88"/>
                  </a:lnTo>
                  <a:lnTo>
                    <a:pt x="556" y="85"/>
                  </a:lnTo>
                  <a:lnTo>
                    <a:pt x="576" y="82"/>
                  </a:lnTo>
                  <a:lnTo>
                    <a:pt x="589" y="81"/>
                  </a:lnTo>
                  <a:lnTo>
                    <a:pt x="603" y="79"/>
                  </a:lnTo>
                  <a:lnTo>
                    <a:pt x="623" y="75"/>
                  </a:lnTo>
                  <a:lnTo>
                    <a:pt x="644" y="71"/>
                  </a:lnTo>
                  <a:lnTo>
                    <a:pt x="664" y="68"/>
                  </a:lnTo>
                  <a:lnTo>
                    <a:pt x="677" y="66"/>
                  </a:lnTo>
                  <a:lnTo>
                    <a:pt x="691" y="63"/>
                  </a:lnTo>
                  <a:lnTo>
                    <a:pt x="711" y="59"/>
                  </a:lnTo>
                  <a:lnTo>
                    <a:pt x="732" y="54"/>
                  </a:lnTo>
                  <a:lnTo>
                    <a:pt x="745" y="52"/>
                  </a:lnTo>
                  <a:lnTo>
                    <a:pt x="759" y="50"/>
                  </a:lnTo>
                  <a:lnTo>
                    <a:pt x="779" y="46"/>
                  </a:lnTo>
                  <a:lnTo>
                    <a:pt x="799" y="41"/>
                  </a:lnTo>
                  <a:lnTo>
                    <a:pt x="820" y="36"/>
                  </a:lnTo>
                  <a:lnTo>
                    <a:pt x="833" y="34"/>
                  </a:lnTo>
                  <a:lnTo>
                    <a:pt x="847" y="32"/>
                  </a:lnTo>
                  <a:lnTo>
                    <a:pt x="867" y="28"/>
                  </a:lnTo>
                  <a:lnTo>
                    <a:pt x="887" y="23"/>
                  </a:lnTo>
                  <a:lnTo>
                    <a:pt x="908" y="19"/>
                  </a:lnTo>
                  <a:lnTo>
                    <a:pt x="921" y="18"/>
                  </a:lnTo>
                  <a:lnTo>
                    <a:pt x="935" y="16"/>
                  </a:lnTo>
                  <a:lnTo>
                    <a:pt x="955" y="12"/>
                  </a:lnTo>
                  <a:lnTo>
                    <a:pt x="976" y="9"/>
                  </a:lnTo>
                  <a:lnTo>
                    <a:pt x="989" y="8"/>
                  </a:lnTo>
                  <a:lnTo>
                    <a:pt x="1003" y="6"/>
                  </a:lnTo>
                  <a:lnTo>
                    <a:pt x="1023" y="4"/>
                  </a:lnTo>
                  <a:lnTo>
                    <a:pt x="1043" y="2"/>
                  </a:lnTo>
                  <a:lnTo>
                    <a:pt x="1064" y="1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11" y="0"/>
                  </a:lnTo>
                  <a:lnTo>
                    <a:pt x="1131" y="0"/>
                  </a:lnTo>
                  <a:lnTo>
                    <a:pt x="1145" y="0"/>
                  </a:lnTo>
                  <a:lnTo>
                    <a:pt x="1158" y="1"/>
                  </a:lnTo>
                  <a:lnTo>
                    <a:pt x="1179" y="2"/>
                  </a:lnTo>
                  <a:lnTo>
                    <a:pt x="1199" y="4"/>
                  </a:lnTo>
                  <a:lnTo>
                    <a:pt x="1219" y="6"/>
                  </a:lnTo>
                  <a:lnTo>
                    <a:pt x="1233" y="8"/>
                  </a:lnTo>
                  <a:lnTo>
                    <a:pt x="1246" y="9"/>
                  </a:lnTo>
                  <a:lnTo>
                    <a:pt x="1267" y="12"/>
                  </a:lnTo>
                  <a:lnTo>
                    <a:pt x="1287" y="16"/>
                  </a:lnTo>
                  <a:lnTo>
                    <a:pt x="1301" y="18"/>
                  </a:lnTo>
                  <a:lnTo>
                    <a:pt x="1314" y="19"/>
                  </a:lnTo>
                  <a:lnTo>
                    <a:pt x="1335" y="23"/>
                  </a:lnTo>
                  <a:lnTo>
                    <a:pt x="1355" y="28"/>
                  </a:lnTo>
                  <a:lnTo>
                    <a:pt x="1375" y="32"/>
                  </a:lnTo>
                  <a:lnTo>
                    <a:pt x="1389" y="34"/>
                  </a:lnTo>
                  <a:lnTo>
                    <a:pt x="1402" y="36"/>
                  </a:lnTo>
                  <a:lnTo>
                    <a:pt x="1423" y="41"/>
                  </a:lnTo>
                  <a:lnTo>
                    <a:pt x="1443" y="46"/>
                  </a:lnTo>
                  <a:lnTo>
                    <a:pt x="1463" y="50"/>
                  </a:lnTo>
                  <a:lnTo>
                    <a:pt x="1477" y="52"/>
                  </a:lnTo>
                  <a:lnTo>
                    <a:pt x="1490" y="54"/>
                  </a:lnTo>
                  <a:lnTo>
                    <a:pt x="1511" y="59"/>
                  </a:lnTo>
                  <a:lnTo>
                    <a:pt x="1531" y="63"/>
                  </a:lnTo>
                  <a:lnTo>
                    <a:pt x="1545" y="66"/>
                  </a:lnTo>
                  <a:lnTo>
                    <a:pt x="1558" y="68"/>
                  </a:lnTo>
                  <a:lnTo>
                    <a:pt x="1578" y="71"/>
                  </a:lnTo>
                  <a:lnTo>
                    <a:pt x="1599" y="75"/>
                  </a:lnTo>
                  <a:lnTo>
                    <a:pt x="1619" y="79"/>
                  </a:lnTo>
                  <a:lnTo>
                    <a:pt x="1633" y="81"/>
                  </a:lnTo>
                  <a:lnTo>
                    <a:pt x="1646" y="82"/>
                  </a:lnTo>
                  <a:lnTo>
                    <a:pt x="1667" y="85"/>
                  </a:lnTo>
                  <a:lnTo>
                    <a:pt x="1687" y="88"/>
                  </a:lnTo>
                  <a:lnTo>
                    <a:pt x="1700" y="89"/>
                  </a:lnTo>
                  <a:lnTo>
                    <a:pt x="1714" y="91"/>
                  </a:lnTo>
                  <a:lnTo>
                    <a:pt x="1734" y="93"/>
                  </a:lnTo>
                  <a:lnTo>
                    <a:pt x="1755" y="95"/>
                  </a:lnTo>
                  <a:lnTo>
                    <a:pt x="1775" y="97"/>
                  </a:lnTo>
                  <a:lnTo>
                    <a:pt x="1788" y="98"/>
                  </a:lnTo>
                  <a:lnTo>
                    <a:pt x="1802" y="99"/>
                  </a:lnTo>
                  <a:lnTo>
                    <a:pt x="1822" y="101"/>
                  </a:lnTo>
                  <a:lnTo>
                    <a:pt x="1843" y="102"/>
                  </a:lnTo>
                  <a:lnTo>
                    <a:pt x="1856" y="103"/>
                  </a:lnTo>
                  <a:lnTo>
                    <a:pt x="1870" y="103"/>
                  </a:lnTo>
                  <a:lnTo>
                    <a:pt x="1890" y="104"/>
                  </a:lnTo>
                  <a:lnTo>
                    <a:pt x="1910" y="105"/>
                  </a:lnTo>
                  <a:lnTo>
                    <a:pt x="1931" y="106"/>
                  </a:lnTo>
                  <a:lnTo>
                    <a:pt x="1944" y="106"/>
                  </a:lnTo>
                  <a:lnTo>
                    <a:pt x="1958" y="106"/>
                  </a:lnTo>
                  <a:lnTo>
                    <a:pt x="1978" y="107"/>
                  </a:lnTo>
                  <a:lnTo>
                    <a:pt x="1998" y="108"/>
                  </a:lnTo>
                  <a:lnTo>
                    <a:pt x="2019" y="108"/>
                  </a:lnTo>
                  <a:lnTo>
                    <a:pt x="2032" y="108"/>
                  </a:lnTo>
                  <a:lnTo>
                    <a:pt x="2046" y="108"/>
                  </a:lnTo>
                  <a:lnTo>
                    <a:pt x="2059" y="108"/>
                  </a:lnTo>
                  <a:lnTo>
                    <a:pt x="2066" y="109"/>
                  </a:lnTo>
                  <a:lnTo>
                    <a:pt x="2087" y="109"/>
                  </a:lnTo>
                  <a:lnTo>
                    <a:pt x="2100" y="109"/>
                  </a:lnTo>
                  <a:lnTo>
                    <a:pt x="2114" y="109"/>
                  </a:lnTo>
                  <a:lnTo>
                    <a:pt x="2134" y="109"/>
                  </a:lnTo>
                  <a:lnTo>
                    <a:pt x="2154" y="109"/>
                  </a:lnTo>
                  <a:lnTo>
                    <a:pt x="2175" y="109"/>
                  </a:lnTo>
                  <a:lnTo>
                    <a:pt x="2188" y="109"/>
                  </a:lnTo>
                  <a:lnTo>
                    <a:pt x="2202" y="109"/>
                  </a:lnTo>
                  <a:lnTo>
                    <a:pt x="2222" y="11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Freeform 2061"/>
            <p:cNvSpPr>
              <a:spLocks/>
            </p:cNvSpPr>
            <p:nvPr/>
          </p:nvSpPr>
          <p:spPr bwMode="auto">
            <a:xfrm>
              <a:off x="2521" y="1161"/>
              <a:ext cx="685" cy="579"/>
            </a:xfrm>
            <a:custGeom>
              <a:avLst/>
              <a:gdLst/>
              <a:ahLst/>
              <a:cxnLst>
                <a:cxn ang="0">
                  <a:pos x="10" y="575"/>
                </a:cxn>
                <a:cxn ang="0">
                  <a:pos x="27" y="575"/>
                </a:cxn>
                <a:cxn ang="0">
                  <a:pos x="42" y="571"/>
                </a:cxn>
                <a:cxn ang="0">
                  <a:pos x="54" y="568"/>
                </a:cxn>
                <a:cxn ang="0">
                  <a:pos x="69" y="565"/>
                </a:cxn>
                <a:cxn ang="0">
                  <a:pos x="86" y="555"/>
                </a:cxn>
                <a:cxn ang="0">
                  <a:pos x="102" y="545"/>
                </a:cxn>
                <a:cxn ang="0">
                  <a:pos x="117" y="535"/>
                </a:cxn>
                <a:cxn ang="0">
                  <a:pos x="133" y="512"/>
                </a:cxn>
                <a:cxn ang="0">
                  <a:pos x="150" y="489"/>
                </a:cxn>
                <a:cxn ang="0">
                  <a:pos x="165" y="463"/>
                </a:cxn>
                <a:cxn ang="0">
                  <a:pos x="181" y="424"/>
                </a:cxn>
                <a:cxn ang="0">
                  <a:pos x="198" y="374"/>
                </a:cxn>
                <a:cxn ang="0">
                  <a:pos x="213" y="332"/>
                </a:cxn>
                <a:cxn ang="0">
                  <a:pos x="229" y="273"/>
                </a:cxn>
                <a:cxn ang="0">
                  <a:pos x="246" y="213"/>
                </a:cxn>
                <a:cxn ang="0">
                  <a:pos x="261" y="167"/>
                </a:cxn>
                <a:cxn ang="0">
                  <a:pos x="279" y="102"/>
                </a:cxn>
                <a:cxn ang="0">
                  <a:pos x="294" y="62"/>
                </a:cxn>
                <a:cxn ang="0">
                  <a:pos x="309" y="33"/>
                </a:cxn>
                <a:cxn ang="0">
                  <a:pos x="327" y="3"/>
                </a:cxn>
                <a:cxn ang="0">
                  <a:pos x="342" y="0"/>
                </a:cxn>
                <a:cxn ang="0">
                  <a:pos x="357" y="3"/>
                </a:cxn>
                <a:cxn ang="0">
                  <a:pos x="375" y="33"/>
                </a:cxn>
                <a:cxn ang="0">
                  <a:pos x="390" y="62"/>
                </a:cxn>
                <a:cxn ang="0">
                  <a:pos x="405" y="102"/>
                </a:cxn>
                <a:cxn ang="0">
                  <a:pos x="423" y="167"/>
                </a:cxn>
                <a:cxn ang="0">
                  <a:pos x="438" y="213"/>
                </a:cxn>
                <a:cxn ang="0">
                  <a:pos x="455" y="273"/>
                </a:cxn>
                <a:cxn ang="0">
                  <a:pos x="471" y="332"/>
                </a:cxn>
                <a:cxn ang="0">
                  <a:pos x="486" y="374"/>
                </a:cxn>
                <a:cxn ang="0">
                  <a:pos x="503" y="424"/>
                </a:cxn>
                <a:cxn ang="0">
                  <a:pos x="519" y="463"/>
                </a:cxn>
                <a:cxn ang="0">
                  <a:pos x="534" y="489"/>
                </a:cxn>
                <a:cxn ang="0">
                  <a:pos x="551" y="512"/>
                </a:cxn>
                <a:cxn ang="0">
                  <a:pos x="567" y="535"/>
                </a:cxn>
                <a:cxn ang="0">
                  <a:pos x="582" y="545"/>
                </a:cxn>
                <a:cxn ang="0">
                  <a:pos x="599" y="555"/>
                </a:cxn>
                <a:cxn ang="0">
                  <a:pos x="615" y="565"/>
                </a:cxn>
                <a:cxn ang="0">
                  <a:pos x="630" y="568"/>
                </a:cxn>
                <a:cxn ang="0">
                  <a:pos x="642" y="571"/>
                </a:cxn>
                <a:cxn ang="0">
                  <a:pos x="657" y="575"/>
                </a:cxn>
                <a:cxn ang="0">
                  <a:pos x="674" y="575"/>
                </a:cxn>
              </a:cxnLst>
              <a:rect l="0" t="0" r="r" b="b"/>
              <a:pathLst>
                <a:path w="685" h="579">
                  <a:moveTo>
                    <a:pt x="0" y="578"/>
                  </a:moveTo>
                  <a:lnTo>
                    <a:pt x="6" y="575"/>
                  </a:lnTo>
                  <a:lnTo>
                    <a:pt x="10" y="575"/>
                  </a:lnTo>
                  <a:lnTo>
                    <a:pt x="15" y="575"/>
                  </a:lnTo>
                  <a:lnTo>
                    <a:pt x="21" y="575"/>
                  </a:lnTo>
                  <a:lnTo>
                    <a:pt x="27" y="575"/>
                  </a:lnTo>
                  <a:lnTo>
                    <a:pt x="33" y="575"/>
                  </a:lnTo>
                  <a:lnTo>
                    <a:pt x="38" y="571"/>
                  </a:lnTo>
                  <a:lnTo>
                    <a:pt x="42" y="571"/>
                  </a:lnTo>
                  <a:lnTo>
                    <a:pt x="48" y="571"/>
                  </a:lnTo>
                  <a:lnTo>
                    <a:pt x="50" y="568"/>
                  </a:lnTo>
                  <a:lnTo>
                    <a:pt x="54" y="568"/>
                  </a:lnTo>
                  <a:lnTo>
                    <a:pt x="58" y="568"/>
                  </a:lnTo>
                  <a:lnTo>
                    <a:pt x="63" y="568"/>
                  </a:lnTo>
                  <a:lnTo>
                    <a:pt x="69" y="565"/>
                  </a:lnTo>
                  <a:lnTo>
                    <a:pt x="75" y="562"/>
                  </a:lnTo>
                  <a:lnTo>
                    <a:pt x="81" y="558"/>
                  </a:lnTo>
                  <a:lnTo>
                    <a:pt x="86" y="555"/>
                  </a:lnTo>
                  <a:lnTo>
                    <a:pt x="90" y="555"/>
                  </a:lnTo>
                  <a:lnTo>
                    <a:pt x="96" y="552"/>
                  </a:lnTo>
                  <a:lnTo>
                    <a:pt x="102" y="545"/>
                  </a:lnTo>
                  <a:lnTo>
                    <a:pt x="108" y="542"/>
                  </a:lnTo>
                  <a:lnTo>
                    <a:pt x="113" y="539"/>
                  </a:lnTo>
                  <a:lnTo>
                    <a:pt x="117" y="535"/>
                  </a:lnTo>
                  <a:lnTo>
                    <a:pt x="123" y="529"/>
                  </a:lnTo>
                  <a:lnTo>
                    <a:pt x="129" y="519"/>
                  </a:lnTo>
                  <a:lnTo>
                    <a:pt x="133" y="512"/>
                  </a:lnTo>
                  <a:lnTo>
                    <a:pt x="138" y="509"/>
                  </a:lnTo>
                  <a:lnTo>
                    <a:pt x="144" y="499"/>
                  </a:lnTo>
                  <a:lnTo>
                    <a:pt x="150" y="489"/>
                  </a:lnTo>
                  <a:lnTo>
                    <a:pt x="156" y="476"/>
                  </a:lnTo>
                  <a:lnTo>
                    <a:pt x="161" y="470"/>
                  </a:lnTo>
                  <a:lnTo>
                    <a:pt x="165" y="463"/>
                  </a:lnTo>
                  <a:lnTo>
                    <a:pt x="171" y="447"/>
                  </a:lnTo>
                  <a:lnTo>
                    <a:pt x="177" y="430"/>
                  </a:lnTo>
                  <a:lnTo>
                    <a:pt x="181" y="424"/>
                  </a:lnTo>
                  <a:lnTo>
                    <a:pt x="186" y="414"/>
                  </a:lnTo>
                  <a:lnTo>
                    <a:pt x="192" y="394"/>
                  </a:lnTo>
                  <a:lnTo>
                    <a:pt x="198" y="374"/>
                  </a:lnTo>
                  <a:lnTo>
                    <a:pt x="204" y="355"/>
                  </a:lnTo>
                  <a:lnTo>
                    <a:pt x="209" y="345"/>
                  </a:lnTo>
                  <a:lnTo>
                    <a:pt x="213" y="332"/>
                  </a:lnTo>
                  <a:lnTo>
                    <a:pt x="219" y="309"/>
                  </a:lnTo>
                  <a:lnTo>
                    <a:pt x="225" y="286"/>
                  </a:lnTo>
                  <a:lnTo>
                    <a:pt x="229" y="273"/>
                  </a:lnTo>
                  <a:lnTo>
                    <a:pt x="234" y="263"/>
                  </a:lnTo>
                  <a:lnTo>
                    <a:pt x="240" y="240"/>
                  </a:lnTo>
                  <a:lnTo>
                    <a:pt x="246" y="213"/>
                  </a:lnTo>
                  <a:lnTo>
                    <a:pt x="252" y="190"/>
                  </a:lnTo>
                  <a:lnTo>
                    <a:pt x="257" y="177"/>
                  </a:lnTo>
                  <a:lnTo>
                    <a:pt x="261" y="167"/>
                  </a:lnTo>
                  <a:lnTo>
                    <a:pt x="267" y="145"/>
                  </a:lnTo>
                  <a:lnTo>
                    <a:pt x="273" y="122"/>
                  </a:lnTo>
                  <a:lnTo>
                    <a:pt x="279" y="102"/>
                  </a:lnTo>
                  <a:lnTo>
                    <a:pt x="284" y="92"/>
                  </a:lnTo>
                  <a:lnTo>
                    <a:pt x="288" y="82"/>
                  </a:lnTo>
                  <a:lnTo>
                    <a:pt x="294" y="62"/>
                  </a:lnTo>
                  <a:lnTo>
                    <a:pt x="300" y="46"/>
                  </a:lnTo>
                  <a:lnTo>
                    <a:pt x="304" y="39"/>
                  </a:lnTo>
                  <a:lnTo>
                    <a:pt x="309" y="33"/>
                  </a:lnTo>
                  <a:lnTo>
                    <a:pt x="315" y="20"/>
                  </a:lnTo>
                  <a:lnTo>
                    <a:pt x="321" y="10"/>
                  </a:lnTo>
                  <a:lnTo>
                    <a:pt x="327" y="3"/>
                  </a:lnTo>
                  <a:lnTo>
                    <a:pt x="332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2" y="0"/>
                  </a:lnTo>
                  <a:lnTo>
                    <a:pt x="357" y="3"/>
                  </a:lnTo>
                  <a:lnTo>
                    <a:pt x="363" y="10"/>
                  </a:lnTo>
                  <a:lnTo>
                    <a:pt x="369" y="20"/>
                  </a:lnTo>
                  <a:lnTo>
                    <a:pt x="375" y="33"/>
                  </a:lnTo>
                  <a:lnTo>
                    <a:pt x="380" y="39"/>
                  </a:lnTo>
                  <a:lnTo>
                    <a:pt x="384" y="46"/>
                  </a:lnTo>
                  <a:lnTo>
                    <a:pt x="390" y="62"/>
                  </a:lnTo>
                  <a:lnTo>
                    <a:pt x="396" y="82"/>
                  </a:lnTo>
                  <a:lnTo>
                    <a:pt x="400" y="92"/>
                  </a:lnTo>
                  <a:lnTo>
                    <a:pt x="405" y="102"/>
                  </a:lnTo>
                  <a:lnTo>
                    <a:pt x="411" y="122"/>
                  </a:lnTo>
                  <a:lnTo>
                    <a:pt x="417" y="145"/>
                  </a:lnTo>
                  <a:lnTo>
                    <a:pt x="423" y="167"/>
                  </a:lnTo>
                  <a:lnTo>
                    <a:pt x="428" y="177"/>
                  </a:lnTo>
                  <a:lnTo>
                    <a:pt x="432" y="190"/>
                  </a:lnTo>
                  <a:lnTo>
                    <a:pt x="438" y="213"/>
                  </a:lnTo>
                  <a:lnTo>
                    <a:pt x="444" y="240"/>
                  </a:lnTo>
                  <a:lnTo>
                    <a:pt x="450" y="263"/>
                  </a:lnTo>
                  <a:lnTo>
                    <a:pt x="455" y="273"/>
                  </a:lnTo>
                  <a:lnTo>
                    <a:pt x="459" y="286"/>
                  </a:lnTo>
                  <a:lnTo>
                    <a:pt x="465" y="309"/>
                  </a:lnTo>
                  <a:lnTo>
                    <a:pt x="471" y="332"/>
                  </a:lnTo>
                  <a:lnTo>
                    <a:pt x="475" y="345"/>
                  </a:lnTo>
                  <a:lnTo>
                    <a:pt x="480" y="355"/>
                  </a:lnTo>
                  <a:lnTo>
                    <a:pt x="486" y="374"/>
                  </a:lnTo>
                  <a:lnTo>
                    <a:pt x="492" y="394"/>
                  </a:lnTo>
                  <a:lnTo>
                    <a:pt x="498" y="414"/>
                  </a:lnTo>
                  <a:lnTo>
                    <a:pt x="503" y="424"/>
                  </a:lnTo>
                  <a:lnTo>
                    <a:pt x="507" y="430"/>
                  </a:lnTo>
                  <a:lnTo>
                    <a:pt x="513" y="447"/>
                  </a:lnTo>
                  <a:lnTo>
                    <a:pt x="519" y="463"/>
                  </a:lnTo>
                  <a:lnTo>
                    <a:pt x="523" y="470"/>
                  </a:lnTo>
                  <a:lnTo>
                    <a:pt x="528" y="476"/>
                  </a:lnTo>
                  <a:lnTo>
                    <a:pt x="534" y="489"/>
                  </a:lnTo>
                  <a:lnTo>
                    <a:pt x="540" y="499"/>
                  </a:lnTo>
                  <a:lnTo>
                    <a:pt x="546" y="509"/>
                  </a:lnTo>
                  <a:lnTo>
                    <a:pt x="551" y="512"/>
                  </a:lnTo>
                  <a:lnTo>
                    <a:pt x="555" y="519"/>
                  </a:lnTo>
                  <a:lnTo>
                    <a:pt x="561" y="529"/>
                  </a:lnTo>
                  <a:lnTo>
                    <a:pt x="567" y="535"/>
                  </a:lnTo>
                  <a:lnTo>
                    <a:pt x="571" y="539"/>
                  </a:lnTo>
                  <a:lnTo>
                    <a:pt x="576" y="542"/>
                  </a:lnTo>
                  <a:lnTo>
                    <a:pt x="582" y="545"/>
                  </a:lnTo>
                  <a:lnTo>
                    <a:pt x="588" y="552"/>
                  </a:lnTo>
                  <a:lnTo>
                    <a:pt x="594" y="555"/>
                  </a:lnTo>
                  <a:lnTo>
                    <a:pt x="599" y="555"/>
                  </a:lnTo>
                  <a:lnTo>
                    <a:pt x="603" y="558"/>
                  </a:lnTo>
                  <a:lnTo>
                    <a:pt x="609" y="562"/>
                  </a:lnTo>
                  <a:lnTo>
                    <a:pt x="615" y="565"/>
                  </a:lnTo>
                  <a:lnTo>
                    <a:pt x="621" y="568"/>
                  </a:lnTo>
                  <a:lnTo>
                    <a:pt x="626" y="568"/>
                  </a:lnTo>
                  <a:lnTo>
                    <a:pt x="630" y="568"/>
                  </a:lnTo>
                  <a:lnTo>
                    <a:pt x="634" y="568"/>
                  </a:lnTo>
                  <a:lnTo>
                    <a:pt x="636" y="571"/>
                  </a:lnTo>
                  <a:lnTo>
                    <a:pt x="642" y="571"/>
                  </a:lnTo>
                  <a:lnTo>
                    <a:pt x="646" y="571"/>
                  </a:lnTo>
                  <a:lnTo>
                    <a:pt x="651" y="575"/>
                  </a:lnTo>
                  <a:lnTo>
                    <a:pt x="657" y="575"/>
                  </a:lnTo>
                  <a:lnTo>
                    <a:pt x="663" y="575"/>
                  </a:lnTo>
                  <a:lnTo>
                    <a:pt x="669" y="575"/>
                  </a:lnTo>
                  <a:lnTo>
                    <a:pt x="674" y="575"/>
                  </a:lnTo>
                  <a:lnTo>
                    <a:pt x="678" y="575"/>
                  </a:lnTo>
                  <a:lnTo>
                    <a:pt x="684" y="578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72" name="Group 2068"/>
          <p:cNvGrpSpPr>
            <a:grpSpLocks/>
          </p:cNvGrpSpPr>
          <p:nvPr/>
        </p:nvGrpSpPr>
        <p:grpSpPr bwMode="auto">
          <a:xfrm>
            <a:off x="963613" y="1843088"/>
            <a:ext cx="3529012" cy="4702175"/>
            <a:chOff x="607" y="1161"/>
            <a:chExt cx="2223" cy="2962"/>
          </a:xfrm>
        </p:grpSpPr>
        <p:sp>
          <p:nvSpPr>
            <p:cNvPr id="49167" name="Freeform 2063"/>
            <p:cNvSpPr>
              <a:spLocks/>
            </p:cNvSpPr>
            <p:nvPr/>
          </p:nvSpPr>
          <p:spPr bwMode="auto">
            <a:xfrm>
              <a:off x="1151" y="2048"/>
              <a:ext cx="1149" cy="296"/>
            </a:xfrm>
            <a:custGeom>
              <a:avLst/>
              <a:gdLst/>
              <a:ahLst/>
              <a:cxnLst>
                <a:cxn ang="0">
                  <a:pos x="18" y="293"/>
                </a:cxn>
                <a:cxn ang="0">
                  <a:pos x="46" y="293"/>
                </a:cxn>
                <a:cxn ang="0">
                  <a:pos x="70" y="292"/>
                </a:cxn>
                <a:cxn ang="0">
                  <a:pos x="91" y="290"/>
                </a:cxn>
                <a:cxn ang="0">
                  <a:pos x="116" y="288"/>
                </a:cxn>
                <a:cxn ang="0">
                  <a:pos x="144" y="283"/>
                </a:cxn>
                <a:cxn ang="0">
                  <a:pos x="172" y="278"/>
                </a:cxn>
                <a:cxn ang="0">
                  <a:pos x="196" y="273"/>
                </a:cxn>
                <a:cxn ang="0">
                  <a:pos x="224" y="261"/>
                </a:cxn>
                <a:cxn ang="0">
                  <a:pos x="252" y="250"/>
                </a:cxn>
                <a:cxn ang="0">
                  <a:pos x="277" y="236"/>
                </a:cxn>
                <a:cxn ang="0">
                  <a:pos x="305" y="216"/>
                </a:cxn>
                <a:cxn ang="0">
                  <a:pos x="333" y="191"/>
                </a:cxn>
                <a:cxn ang="0">
                  <a:pos x="357" y="169"/>
                </a:cxn>
                <a:cxn ang="0">
                  <a:pos x="385" y="139"/>
                </a:cxn>
                <a:cxn ang="0">
                  <a:pos x="413" y="109"/>
                </a:cxn>
                <a:cxn ang="0">
                  <a:pos x="438" y="85"/>
                </a:cxn>
                <a:cxn ang="0">
                  <a:pos x="469" y="52"/>
                </a:cxn>
                <a:cxn ang="0">
                  <a:pos x="494" y="32"/>
                </a:cxn>
                <a:cxn ang="0">
                  <a:pos x="518" y="17"/>
                </a:cxn>
                <a:cxn ang="0">
                  <a:pos x="550" y="2"/>
                </a:cxn>
                <a:cxn ang="0">
                  <a:pos x="574" y="0"/>
                </a:cxn>
                <a:cxn ang="0">
                  <a:pos x="599" y="2"/>
                </a:cxn>
                <a:cxn ang="0">
                  <a:pos x="630" y="17"/>
                </a:cxn>
                <a:cxn ang="0">
                  <a:pos x="655" y="32"/>
                </a:cxn>
                <a:cxn ang="0">
                  <a:pos x="679" y="52"/>
                </a:cxn>
                <a:cxn ang="0">
                  <a:pos x="711" y="85"/>
                </a:cxn>
                <a:cxn ang="0">
                  <a:pos x="735" y="109"/>
                </a:cxn>
                <a:cxn ang="0">
                  <a:pos x="763" y="139"/>
                </a:cxn>
                <a:cxn ang="0">
                  <a:pos x="791" y="169"/>
                </a:cxn>
                <a:cxn ang="0">
                  <a:pos x="816" y="191"/>
                </a:cxn>
                <a:cxn ang="0">
                  <a:pos x="844" y="216"/>
                </a:cxn>
                <a:cxn ang="0">
                  <a:pos x="872" y="236"/>
                </a:cxn>
                <a:cxn ang="0">
                  <a:pos x="896" y="250"/>
                </a:cxn>
                <a:cxn ang="0">
                  <a:pos x="924" y="261"/>
                </a:cxn>
                <a:cxn ang="0">
                  <a:pos x="952" y="273"/>
                </a:cxn>
                <a:cxn ang="0">
                  <a:pos x="977" y="278"/>
                </a:cxn>
                <a:cxn ang="0">
                  <a:pos x="1005" y="283"/>
                </a:cxn>
                <a:cxn ang="0">
                  <a:pos x="1033" y="288"/>
                </a:cxn>
                <a:cxn ang="0">
                  <a:pos x="1057" y="290"/>
                </a:cxn>
                <a:cxn ang="0">
                  <a:pos x="1078" y="292"/>
                </a:cxn>
                <a:cxn ang="0">
                  <a:pos x="1103" y="293"/>
                </a:cxn>
                <a:cxn ang="0">
                  <a:pos x="1131" y="293"/>
                </a:cxn>
              </a:cxnLst>
              <a:rect l="0" t="0" r="r" b="b"/>
              <a:pathLst>
                <a:path w="1149" h="296">
                  <a:moveTo>
                    <a:pt x="0" y="295"/>
                  </a:moveTo>
                  <a:lnTo>
                    <a:pt x="11" y="293"/>
                  </a:lnTo>
                  <a:lnTo>
                    <a:pt x="18" y="293"/>
                  </a:lnTo>
                  <a:lnTo>
                    <a:pt x="25" y="293"/>
                  </a:lnTo>
                  <a:lnTo>
                    <a:pt x="35" y="293"/>
                  </a:lnTo>
                  <a:lnTo>
                    <a:pt x="46" y="293"/>
                  </a:lnTo>
                  <a:lnTo>
                    <a:pt x="56" y="293"/>
                  </a:lnTo>
                  <a:lnTo>
                    <a:pt x="63" y="292"/>
                  </a:lnTo>
                  <a:lnTo>
                    <a:pt x="70" y="292"/>
                  </a:lnTo>
                  <a:lnTo>
                    <a:pt x="81" y="292"/>
                  </a:lnTo>
                  <a:lnTo>
                    <a:pt x="84" y="290"/>
                  </a:lnTo>
                  <a:lnTo>
                    <a:pt x="91" y="290"/>
                  </a:lnTo>
                  <a:lnTo>
                    <a:pt x="98" y="290"/>
                  </a:lnTo>
                  <a:lnTo>
                    <a:pt x="105" y="290"/>
                  </a:lnTo>
                  <a:lnTo>
                    <a:pt x="116" y="288"/>
                  </a:lnTo>
                  <a:lnTo>
                    <a:pt x="126" y="287"/>
                  </a:lnTo>
                  <a:lnTo>
                    <a:pt x="137" y="285"/>
                  </a:lnTo>
                  <a:lnTo>
                    <a:pt x="144" y="283"/>
                  </a:lnTo>
                  <a:lnTo>
                    <a:pt x="151" y="283"/>
                  </a:lnTo>
                  <a:lnTo>
                    <a:pt x="161" y="282"/>
                  </a:lnTo>
                  <a:lnTo>
                    <a:pt x="172" y="278"/>
                  </a:lnTo>
                  <a:lnTo>
                    <a:pt x="182" y="277"/>
                  </a:lnTo>
                  <a:lnTo>
                    <a:pt x="189" y="275"/>
                  </a:lnTo>
                  <a:lnTo>
                    <a:pt x="196" y="273"/>
                  </a:lnTo>
                  <a:lnTo>
                    <a:pt x="207" y="270"/>
                  </a:lnTo>
                  <a:lnTo>
                    <a:pt x="217" y="265"/>
                  </a:lnTo>
                  <a:lnTo>
                    <a:pt x="224" y="261"/>
                  </a:lnTo>
                  <a:lnTo>
                    <a:pt x="231" y="260"/>
                  </a:lnTo>
                  <a:lnTo>
                    <a:pt x="242" y="255"/>
                  </a:lnTo>
                  <a:lnTo>
                    <a:pt x="252" y="250"/>
                  </a:lnTo>
                  <a:lnTo>
                    <a:pt x="263" y="243"/>
                  </a:lnTo>
                  <a:lnTo>
                    <a:pt x="270" y="240"/>
                  </a:lnTo>
                  <a:lnTo>
                    <a:pt x="277" y="236"/>
                  </a:lnTo>
                  <a:lnTo>
                    <a:pt x="287" y="228"/>
                  </a:lnTo>
                  <a:lnTo>
                    <a:pt x="298" y="220"/>
                  </a:lnTo>
                  <a:lnTo>
                    <a:pt x="305" y="216"/>
                  </a:lnTo>
                  <a:lnTo>
                    <a:pt x="312" y="211"/>
                  </a:lnTo>
                  <a:lnTo>
                    <a:pt x="322" y="201"/>
                  </a:lnTo>
                  <a:lnTo>
                    <a:pt x="333" y="191"/>
                  </a:lnTo>
                  <a:lnTo>
                    <a:pt x="343" y="181"/>
                  </a:lnTo>
                  <a:lnTo>
                    <a:pt x="350" y="176"/>
                  </a:lnTo>
                  <a:lnTo>
                    <a:pt x="357" y="169"/>
                  </a:lnTo>
                  <a:lnTo>
                    <a:pt x="368" y="158"/>
                  </a:lnTo>
                  <a:lnTo>
                    <a:pt x="378" y="146"/>
                  </a:lnTo>
                  <a:lnTo>
                    <a:pt x="385" y="139"/>
                  </a:lnTo>
                  <a:lnTo>
                    <a:pt x="392" y="134"/>
                  </a:lnTo>
                  <a:lnTo>
                    <a:pt x="403" y="122"/>
                  </a:lnTo>
                  <a:lnTo>
                    <a:pt x="413" y="109"/>
                  </a:lnTo>
                  <a:lnTo>
                    <a:pt x="424" y="97"/>
                  </a:lnTo>
                  <a:lnTo>
                    <a:pt x="431" y="91"/>
                  </a:lnTo>
                  <a:lnTo>
                    <a:pt x="438" y="85"/>
                  </a:lnTo>
                  <a:lnTo>
                    <a:pt x="448" y="74"/>
                  </a:lnTo>
                  <a:lnTo>
                    <a:pt x="459" y="62"/>
                  </a:lnTo>
                  <a:lnTo>
                    <a:pt x="469" y="52"/>
                  </a:lnTo>
                  <a:lnTo>
                    <a:pt x="476" y="47"/>
                  </a:lnTo>
                  <a:lnTo>
                    <a:pt x="483" y="42"/>
                  </a:lnTo>
                  <a:lnTo>
                    <a:pt x="494" y="32"/>
                  </a:lnTo>
                  <a:lnTo>
                    <a:pt x="504" y="23"/>
                  </a:lnTo>
                  <a:lnTo>
                    <a:pt x="511" y="20"/>
                  </a:lnTo>
                  <a:lnTo>
                    <a:pt x="518" y="17"/>
                  </a:lnTo>
                  <a:lnTo>
                    <a:pt x="529" y="10"/>
                  </a:lnTo>
                  <a:lnTo>
                    <a:pt x="539" y="5"/>
                  </a:lnTo>
                  <a:lnTo>
                    <a:pt x="550" y="2"/>
                  </a:lnTo>
                  <a:lnTo>
                    <a:pt x="557" y="0"/>
                  </a:lnTo>
                  <a:lnTo>
                    <a:pt x="564" y="0"/>
                  </a:lnTo>
                  <a:lnTo>
                    <a:pt x="574" y="0"/>
                  </a:lnTo>
                  <a:lnTo>
                    <a:pt x="585" y="0"/>
                  </a:lnTo>
                  <a:lnTo>
                    <a:pt x="592" y="0"/>
                  </a:lnTo>
                  <a:lnTo>
                    <a:pt x="599" y="2"/>
                  </a:lnTo>
                  <a:lnTo>
                    <a:pt x="609" y="5"/>
                  </a:lnTo>
                  <a:lnTo>
                    <a:pt x="620" y="10"/>
                  </a:lnTo>
                  <a:lnTo>
                    <a:pt x="630" y="17"/>
                  </a:lnTo>
                  <a:lnTo>
                    <a:pt x="637" y="20"/>
                  </a:lnTo>
                  <a:lnTo>
                    <a:pt x="644" y="23"/>
                  </a:lnTo>
                  <a:lnTo>
                    <a:pt x="655" y="32"/>
                  </a:lnTo>
                  <a:lnTo>
                    <a:pt x="665" y="42"/>
                  </a:lnTo>
                  <a:lnTo>
                    <a:pt x="672" y="47"/>
                  </a:lnTo>
                  <a:lnTo>
                    <a:pt x="679" y="52"/>
                  </a:lnTo>
                  <a:lnTo>
                    <a:pt x="690" y="62"/>
                  </a:lnTo>
                  <a:lnTo>
                    <a:pt x="700" y="74"/>
                  </a:lnTo>
                  <a:lnTo>
                    <a:pt x="711" y="85"/>
                  </a:lnTo>
                  <a:lnTo>
                    <a:pt x="718" y="91"/>
                  </a:lnTo>
                  <a:lnTo>
                    <a:pt x="725" y="97"/>
                  </a:lnTo>
                  <a:lnTo>
                    <a:pt x="735" y="109"/>
                  </a:lnTo>
                  <a:lnTo>
                    <a:pt x="746" y="122"/>
                  </a:lnTo>
                  <a:lnTo>
                    <a:pt x="756" y="134"/>
                  </a:lnTo>
                  <a:lnTo>
                    <a:pt x="763" y="139"/>
                  </a:lnTo>
                  <a:lnTo>
                    <a:pt x="770" y="146"/>
                  </a:lnTo>
                  <a:lnTo>
                    <a:pt x="781" y="158"/>
                  </a:lnTo>
                  <a:lnTo>
                    <a:pt x="791" y="169"/>
                  </a:lnTo>
                  <a:lnTo>
                    <a:pt x="798" y="176"/>
                  </a:lnTo>
                  <a:lnTo>
                    <a:pt x="805" y="181"/>
                  </a:lnTo>
                  <a:lnTo>
                    <a:pt x="816" y="191"/>
                  </a:lnTo>
                  <a:lnTo>
                    <a:pt x="826" y="201"/>
                  </a:lnTo>
                  <a:lnTo>
                    <a:pt x="837" y="211"/>
                  </a:lnTo>
                  <a:lnTo>
                    <a:pt x="844" y="216"/>
                  </a:lnTo>
                  <a:lnTo>
                    <a:pt x="851" y="220"/>
                  </a:lnTo>
                  <a:lnTo>
                    <a:pt x="861" y="228"/>
                  </a:lnTo>
                  <a:lnTo>
                    <a:pt x="872" y="236"/>
                  </a:lnTo>
                  <a:lnTo>
                    <a:pt x="879" y="240"/>
                  </a:lnTo>
                  <a:lnTo>
                    <a:pt x="886" y="243"/>
                  </a:lnTo>
                  <a:lnTo>
                    <a:pt x="896" y="250"/>
                  </a:lnTo>
                  <a:lnTo>
                    <a:pt x="907" y="255"/>
                  </a:lnTo>
                  <a:lnTo>
                    <a:pt x="917" y="260"/>
                  </a:lnTo>
                  <a:lnTo>
                    <a:pt x="924" y="261"/>
                  </a:lnTo>
                  <a:lnTo>
                    <a:pt x="931" y="265"/>
                  </a:lnTo>
                  <a:lnTo>
                    <a:pt x="942" y="270"/>
                  </a:lnTo>
                  <a:lnTo>
                    <a:pt x="952" y="273"/>
                  </a:lnTo>
                  <a:lnTo>
                    <a:pt x="959" y="275"/>
                  </a:lnTo>
                  <a:lnTo>
                    <a:pt x="966" y="277"/>
                  </a:lnTo>
                  <a:lnTo>
                    <a:pt x="977" y="278"/>
                  </a:lnTo>
                  <a:lnTo>
                    <a:pt x="987" y="282"/>
                  </a:lnTo>
                  <a:lnTo>
                    <a:pt x="998" y="283"/>
                  </a:lnTo>
                  <a:lnTo>
                    <a:pt x="1005" y="283"/>
                  </a:lnTo>
                  <a:lnTo>
                    <a:pt x="1012" y="285"/>
                  </a:lnTo>
                  <a:lnTo>
                    <a:pt x="1022" y="287"/>
                  </a:lnTo>
                  <a:lnTo>
                    <a:pt x="1033" y="288"/>
                  </a:lnTo>
                  <a:lnTo>
                    <a:pt x="1043" y="290"/>
                  </a:lnTo>
                  <a:lnTo>
                    <a:pt x="1050" y="290"/>
                  </a:lnTo>
                  <a:lnTo>
                    <a:pt x="1057" y="290"/>
                  </a:lnTo>
                  <a:lnTo>
                    <a:pt x="1064" y="290"/>
                  </a:lnTo>
                  <a:lnTo>
                    <a:pt x="1068" y="292"/>
                  </a:lnTo>
                  <a:lnTo>
                    <a:pt x="1078" y="292"/>
                  </a:lnTo>
                  <a:lnTo>
                    <a:pt x="1085" y="292"/>
                  </a:lnTo>
                  <a:lnTo>
                    <a:pt x="1092" y="293"/>
                  </a:lnTo>
                  <a:lnTo>
                    <a:pt x="1103" y="293"/>
                  </a:lnTo>
                  <a:lnTo>
                    <a:pt x="1113" y="293"/>
                  </a:lnTo>
                  <a:lnTo>
                    <a:pt x="1124" y="293"/>
                  </a:lnTo>
                  <a:lnTo>
                    <a:pt x="1131" y="293"/>
                  </a:lnTo>
                  <a:lnTo>
                    <a:pt x="1138" y="293"/>
                  </a:lnTo>
                  <a:lnTo>
                    <a:pt x="1148" y="295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Freeform 2064"/>
            <p:cNvSpPr>
              <a:spLocks/>
            </p:cNvSpPr>
            <p:nvPr/>
          </p:nvSpPr>
          <p:spPr bwMode="auto">
            <a:xfrm>
              <a:off x="951" y="2777"/>
              <a:ext cx="1533" cy="188"/>
            </a:xfrm>
            <a:custGeom>
              <a:avLst/>
              <a:gdLst/>
              <a:ahLst/>
              <a:cxnLst>
                <a:cxn ang="0">
                  <a:pos x="23" y="186"/>
                </a:cxn>
                <a:cxn ang="0">
                  <a:pos x="61" y="186"/>
                </a:cxn>
                <a:cxn ang="0">
                  <a:pos x="93" y="185"/>
                </a:cxn>
                <a:cxn ang="0">
                  <a:pos x="121" y="184"/>
                </a:cxn>
                <a:cxn ang="0">
                  <a:pos x="154" y="183"/>
                </a:cxn>
                <a:cxn ang="0">
                  <a:pos x="192" y="180"/>
                </a:cxn>
                <a:cxn ang="0">
                  <a:pos x="229" y="176"/>
                </a:cxn>
                <a:cxn ang="0">
                  <a:pos x="262" y="173"/>
                </a:cxn>
                <a:cxn ang="0">
                  <a:pos x="299" y="166"/>
                </a:cxn>
                <a:cxn ang="0">
                  <a:pos x="336" y="158"/>
                </a:cxn>
                <a:cxn ang="0">
                  <a:pos x="369" y="150"/>
                </a:cxn>
                <a:cxn ang="0">
                  <a:pos x="406" y="137"/>
                </a:cxn>
                <a:cxn ang="0">
                  <a:pos x="444" y="121"/>
                </a:cxn>
                <a:cxn ang="0">
                  <a:pos x="476" y="107"/>
                </a:cxn>
                <a:cxn ang="0">
                  <a:pos x="514" y="88"/>
                </a:cxn>
                <a:cxn ang="0">
                  <a:pos x="551" y="69"/>
                </a:cxn>
                <a:cxn ang="0">
                  <a:pos x="584" y="54"/>
                </a:cxn>
                <a:cxn ang="0">
                  <a:pos x="626" y="33"/>
                </a:cxn>
                <a:cxn ang="0">
                  <a:pos x="659" y="20"/>
                </a:cxn>
                <a:cxn ang="0">
                  <a:pos x="691" y="11"/>
                </a:cxn>
                <a:cxn ang="0">
                  <a:pos x="733" y="1"/>
                </a:cxn>
                <a:cxn ang="0">
                  <a:pos x="766" y="0"/>
                </a:cxn>
                <a:cxn ang="0">
                  <a:pos x="799" y="1"/>
                </a:cxn>
                <a:cxn ang="0">
                  <a:pos x="841" y="11"/>
                </a:cxn>
                <a:cxn ang="0">
                  <a:pos x="873" y="20"/>
                </a:cxn>
                <a:cxn ang="0">
                  <a:pos x="906" y="33"/>
                </a:cxn>
                <a:cxn ang="0">
                  <a:pos x="948" y="54"/>
                </a:cxn>
                <a:cxn ang="0">
                  <a:pos x="981" y="69"/>
                </a:cxn>
                <a:cxn ang="0">
                  <a:pos x="1018" y="88"/>
                </a:cxn>
                <a:cxn ang="0">
                  <a:pos x="1056" y="107"/>
                </a:cxn>
                <a:cxn ang="0">
                  <a:pos x="1088" y="121"/>
                </a:cxn>
                <a:cxn ang="0">
                  <a:pos x="1126" y="137"/>
                </a:cxn>
                <a:cxn ang="0">
                  <a:pos x="1163" y="150"/>
                </a:cxn>
                <a:cxn ang="0">
                  <a:pos x="1196" y="158"/>
                </a:cxn>
                <a:cxn ang="0">
                  <a:pos x="1233" y="166"/>
                </a:cxn>
                <a:cxn ang="0">
                  <a:pos x="1270" y="173"/>
                </a:cxn>
                <a:cxn ang="0">
                  <a:pos x="1303" y="176"/>
                </a:cxn>
                <a:cxn ang="0">
                  <a:pos x="1341" y="180"/>
                </a:cxn>
                <a:cxn ang="0">
                  <a:pos x="1378" y="183"/>
                </a:cxn>
                <a:cxn ang="0">
                  <a:pos x="1411" y="184"/>
                </a:cxn>
                <a:cxn ang="0">
                  <a:pos x="1439" y="185"/>
                </a:cxn>
                <a:cxn ang="0">
                  <a:pos x="1471" y="186"/>
                </a:cxn>
                <a:cxn ang="0">
                  <a:pos x="1509" y="186"/>
                </a:cxn>
              </a:cxnLst>
              <a:rect l="0" t="0" r="r" b="b"/>
              <a:pathLst>
                <a:path w="1533" h="188">
                  <a:moveTo>
                    <a:pt x="0" y="187"/>
                  </a:moveTo>
                  <a:lnTo>
                    <a:pt x="14" y="186"/>
                  </a:lnTo>
                  <a:lnTo>
                    <a:pt x="23" y="186"/>
                  </a:lnTo>
                  <a:lnTo>
                    <a:pt x="33" y="186"/>
                  </a:lnTo>
                  <a:lnTo>
                    <a:pt x="47" y="186"/>
                  </a:lnTo>
                  <a:lnTo>
                    <a:pt x="61" y="186"/>
                  </a:lnTo>
                  <a:lnTo>
                    <a:pt x="75" y="186"/>
                  </a:lnTo>
                  <a:lnTo>
                    <a:pt x="84" y="185"/>
                  </a:lnTo>
                  <a:lnTo>
                    <a:pt x="93" y="185"/>
                  </a:lnTo>
                  <a:lnTo>
                    <a:pt x="107" y="185"/>
                  </a:lnTo>
                  <a:lnTo>
                    <a:pt x="112" y="184"/>
                  </a:lnTo>
                  <a:lnTo>
                    <a:pt x="121" y="184"/>
                  </a:lnTo>
                  <a:lnTo>
                    <a:pt x="131" y="184"/>
                  </a:lnTo>
                  <a:lnTo>
                    <a:pt x="140" y="184"/>
                  </a:lnTo>
                  <a:lnTo>
                    <a:pt x="154" y="183"/>
                  </a:lnTo>
                  <a:lnTo>
                    <a:pt x="168" y="182"/>
                  </a:lnTo>
                  <a:lnTo>
                    <a:pt x="182" y="181"/>
                  </a:lnTo>
                  <a:lnTo>
                    <a:pt x="192" y="180"/>
                  </a:lnTo>
                  <a:lnTo>
                    <a:pt x="201" y="180"/>
                  </a:lnTo>
                  <a:lnTo>
                    <a:pt x="215" y="179"/>
                  </a:lnTo>
                  <a:lnTo>
                    <a:pt x="229" y="176"/>
                  </a:lnTo>
                  <a:lnTo>
                    <a:pt x="243" y="175"/>
                  </a:lnTo>
                  <a:lnTo>
                    <a:pt x="252" y="174"/>
                  </a:lnTo>
                  <a:lnTo>
                    <a:pt x="262" y="173"/>
                  </a:lnTo>
                  <a:lnTo>
                    <a:pt x="276" y="171"/>
                  </a:lnTo>
                  <a:lnTo>
                    <a:pt x="290" y="168"/>
                  </a:lnTo>
                  <a:lnTo>
                    <a:pt x="299" y="166"/>
                  </a:lnTo>
                  <a:lnTo>
                    <a:pt x="308" y="165"/>
                  </a:lnTo>
                  <a:lnTo>
                    <a:pt x="322" y="162"/>
                  </a:lnTo>
                  <a:lnTo>
                    <a:pt x="336" y="158"/>
                  </a:lnTo>
                  <a:lnTo>
                    <a:pt x="350" y="154"/>
                  </a:lnTo>
                  <a:lnTo>
                    <a:pt x="360" y="152"/>
                  </a:lnTo>
                  <a:lnTo>
                    <a:pt x="369" y="150"/>
                  </a:lnTo>
                  <a:lnTo>
                    <a:pt x="383" y="145"/>
                  </a:lnTo>
                  <a:lnTo>
                    <a:pt x="397" y="139"/>
                  </a:lnTo>
                  <a:lnTo>
                    <a:pt x="406" y="137"/>
                  </a:lnTo>
                  <a:lnTo>
                    <a:pt x="416" y="134"/>
                  </a:lnTo>
                  <a:lnTo>
                    <a:pt x="430" y="128"/>
                  </a:lnTo>
                  <a:lnTo>
                    <a:pt x="444" y="121"/>
                  </a:lnTo>
                  <a:lnTo>
                    <a:pt x="458" y="115"/>
                  </a:lnTo>
                  <a:lnTo>
                    <a:pt x="467" y="112"/>
                  </a:lnTo>
                  <a:lnTo>
                    <a:pt x="476" y="107"/>
                  </a:lnTo>
                  <a:lnTo>
                    <a:pt x="490" y="100"/>
                  </a:lnTo>
                  <a:lnTo>
                    <a:pt x="504" y="92"/>
                  </a:lnTo>
                  <a:lnTo>
                    <a:pt x="514" y="88"/>
                  </a:lnTo>
                  <a:lnTo>
                    <a:pt x="523" y="85"/>
                  </a:lnTo>
                  <a:lnTo>
                    <a:pt x="537" y="78"/>
                  </a:lnTo>
                  <a:lnTo>
                    <a:pt x="551" y="69"/>
                  </a:lnTo>
                  <a:lnTo>
                    <a:pt x="565" y="62"/>
                  </a:lnTo>
                  <a:lnTo>
                    <a:pt x="575" y="57"/>
                  </a:lnTo>
                  <a:lnTo>
                    <a:pt x="584" y="54"/>
                  </a:lnTo>
                  <a:lnTo>
                    <a:pt x="598" y="47"/>
                  </a:lnTo>
                  <a:lnTo>
                    <a:pt x="612" y="39"/>
                  </a:lnTo>
                  <a:lnTo>
                    <a:pt x="626" y="33"/>
                  </a:lnTo>
                  <a:lnTo>
                    <a:pt x="635" y="30"/>
                  </a:lnTo>
                  <a:lnTo>
                    <a:pt x="645" y="27"/>
                  </a:lnTo>
                  <a:lnTo>
                    <a:pt x="659" y="20"/>
                  </a:lnTo>
                  <a:lnTo>
                    <a:pt x="673" y="15"/>
                  </a:lnTo>
                  <a:lnTo>
                    <a:pt x="682" y="13"/>
                  </a:lnTo>
                  <a:lnTo>
                    <a:pt x="691" y="11"/>
                  </a:lnTo>
                  <a:lnTo>
                    <a:pt x="705" y="6"/>
                  </a:lnTo>
                  <a:lnTo>
                    <a:pt x="719" y="3"/>
                  </a:lnTo>
                  <a:lnTo>
                    <a:pt x="733" y="1"/>
                  </a:lnTo>
                  <a:lnTo>
                    <a:pt x="743" y="0"/>
                  </a:lnTo>
                  <a:lnTo>
                    <a:pt x="752" y="0"/>
                  </a:lnTo>
                  <a:lnTo>
                    <a:pt x="766" y="0"/>
                  </a:lnTo>
                  <a:lnTo>
                    <a:pt x="780" y="0"/>
                  </a:lnTo>
                  <a:lnTo>
                    <a:pt x="789" y="0"/>
                  </a:lnTo>
                  <a:lnTo>
                    <a:pt x="799" y="1"/>
                  </a:lnTo>
                  <a:lnTo>
                    <a:pt x="813" y="3"/>
                  </a:lnTo>
                  <a:lnTo>
                    <a:pt x="827" y="6"/>
                  </a:lnTo>
                  <a:lnTo>
                    <a:pt x="841" y="11"/>
                  </a:lnTo>
                  <a:lnTo>
                    <a:pt x="850" y="13"/>
                  </a:lnTo>
                  <a:lnTo>
                    <a:pt x="859" y="15"/>
                  </a:lnTo>
                  <a:lnTo>
                    <a:pt x="873" y="20"/>
                  </a:lnTo>
                  <a:lnTo>
                    <a:pt x="887" y="27"/>
                  </a:lnTo>
                  <a:lnTo>
                    <a:pt x="897" y="30"/>
                  </a:lnTo>
                  <a:lnTo>
                    <a:pt x="906" y="33"/>
                  </a:lnTo>
                  <a:lnTo>
                    <a:pt x="920" y="39"/>
                  </a:lnTo>
                  <a:lnTo>
                    <a:pt x="934" y="47"/>
                  </a:lnTo>
                  <a:lnTo>
                    <a:pt x="948" y="54"/>
                  </a:lnTo>
                  <a:lnTo>
                    <a:pt x="958" y="57"/>
                  </a:lnTo>
                  <a:lnTo>
                    <a:pt x="967" y="62"/>
                  </a:lnTo>
                  <a:lnTo>
                    <a:pt x="981" y="69"/>
                  </a:lnTo>
                  <a:lnTo>
                    <a:pt x="995" y="78"/>
                  </a:lnTo>
                  <a:lnTo>
                    <a:pt x="1009" y="85"/>
                  </a:lnTo>
                  <a:lnTo>
                    <a:pt x="1018" y="88"/>
                  </a:lnTo>
                  <a:lnTo>
                    <a:pt x="1028" y="92"/>
                  </a:lnTo>
                  <a:lnTo>
                    <a:pt x="1042" y="100"/>
                  </a:lnTo>
                  <a:lnTo>
                    <a:pt x="1056" y="107"/>
                  </a:lnTo>
                  <a:lnTo>
                    <a:pt x="1065" y="112"/>
                  </a:lnTo>
                  <a:lnTo>
                    <a:pt x="1074" y="115"/>
                  </a:lnTo>
                  <a:lnTo>
                    <a:pt x="1088" y="121"/>
                  </a:lnTo>
                  <a:lnTo>
                    <a:pt x="1102" y="128"/>
                  </a:lnTo>
                  <a:lnTo>
                    <a:pt x="1116" y="134"/>
                  </a:lnTo>
                  <a:lnTo>
                    <a:pt x="1126" y="137"/>
                  </a:lnTo>
                  <a:lnTo>
                    <a:pt x="1135" y="139"/>
                  </a:lnTo>
                  <a:lnTo>
                    <a:pt x="1149" y="145"/>
                  </a:lnTo>
                  <a:lnTo>
                    <a:pt x="1163" y="150"/>
                  </a:lnTo>
                  <a:lnTo>
                    <a:pt x="1172" y="152"/>
                  </a:lnTo>
                  <a:lnTo>
                    <a:pt x="1182" y="154"/>
                  </a:lnTo>
                  <a:lnTo>
                    <a:pt x="1196" y="158"/>
                  </a:lnTo>
                  <a:lnTo>
                    <a:pt x="1210" y="162"/>
                  </a:lnTo>
                  <a:lnTo>
                    <a:pt x="1224" y="165"/>
                  </a:lnTo>
                  <a:lnTo>
                    <a:pt x="1233" y="166"/>
                  </a:lnTo>
                  <a:lnTo>
                    <a:pt x="1242" y="168"/>
                  </a:lnTo>
                  <a:lnTo>
                    <a:pt x="1256" y="171"/>
                  </a:lnTo>
                  <a:lnTo>
                    <a:pt x="1270" y="173"/>
                  </a:lnTo>
                  <a:lnTo>
                    <a:pt x="1280" y="174"/>
                  </a:lnTo>
                  <a:lnTo>
                    <a:pt x="1289" y="175"/>
                  </a:lnTo>
                  <a:lnTo>
                    <a:pt x="1303" y="176"/>
                  </a:lnTo>
                  <a:lnTo>
                    <a:pt x="1317" y="179"/>
                  </a:lnTo>
                  <a:lnTo>
                    <a:pt x="1331" y="180"/>
                  </a:lnTo>
                  <a:lnTo>
                    <a:pt x="1341" y="180"/>
                  </a:lnTo>
                  <a:lnTo>
                    <a:pt x="1350" y="181"/>
                  </a:lnTo>
                  <a:lnTo>
                    <a:pt x="1364" y="182"/>
                  </a:lnTo>
                  <a:lnTo>
                    <a:pt x="1378" y="183"/>
                  </a:lnTo>
                  <a:lnTo>
                    <a:pt x="1392" y="184"/>
                  </a:lnTo>
                  <a:lnTo>
                    <a:pt x="1401" y="184"/>
                  </a:lnTo>
                  <a:lnTo>
                    <a:pt x="1411" y="184"/>
                  </a:lnTo>
                  <a:lnTo>
                    <a:pt x="1420" y="184"/>
                  </a:lnTo>
                  <a:lnTo>
                    <a:pt x="1425" y="185"/>
                  </a:lnTo>
                  <a:lnTo>
                    <a:pt x="1439" y="185"/>
                  </a:lnTo>
                  <a:lnTo>
                    <a:pt x="1448" y="185"/>
                  </a:lnTo>
                  <a:lnTo>
                    <a:pt x="1457" y="186"/>
                  </a:lnTo>
                  <a:lnTo>
                    <a:pt x="1471" y="186"/>
                  </a:lnTo>
                  <a:lnTo>
                    <a:pt x="1485" y="186"/>
                  </a:lnTo>
                  <a:lnTo>
                    <a:pt x="1499" y="186"/>
                  </a:lnTo>
                  <a:lnTo>
                    <a:pt x="1509" y="186"/>
                  </a:lnTo>
                  <a:lnTo>
                    <a:pt x="1518" y="186"/>
                  </a:lnTo>
                  <a:lnTo>
                    <a:pt x="1532" y="187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Freeform 2065"/>
            <p:cNvSpPr>
              <a:spLocks/>
            </p:cNvSpPr>
            <p:nvPr/>
          </p:nvSpPr>
          <p:spPr bwMode="auto">
            <a:xfrm>
              <a:off x="759" y="3420"/>
              <a:ext cx="1919" cy="121"/>
            </a:xfrm>
            <a:custGeom>
              <a:avLst/>
              <a:gdLst/>
              <a:ahLst/>
              <a:cxnLst>
                <a:cxn ang="0">
                  <a:pos x="29" y="119"/>
                </a:cxn>
                <a:cxn ang="0">
                  <a:pos x="76" y="119"/>
                </a:cxn>
                <a:cxn ang="0">
                  <a:pos x="117" y="119"/>
                </a:cxn>
                <a:cxn ang="0">
                  <a:pos x="152" y="118"/>
                </a:cxn>
                <a:cxn ang="0">
                  <a:pos x="193" y="117"/>
                </a:cxn>
                <a:cxn ang="0">
                  <a:pos x="240" y="115"/>
                </a:cxn>
                <a:cxn ang="0">
                  <a:pos x="287" y="113"/>
                </a:cxn>
                <a:cxn ang="0">
                  <a:pos x="327" y="111"/>
                </a:cxn>
                <a:cxn ang="0">
                  <a:pos x="374" y="106"/>
                </a:cxn>
                <a:cxn ang="0">
                  <a:pos x="421" y="102"/>
                </a:cxn>
                <a:cxn ang="0">
                  <a:pos x="462" y="96"/>
                </a:cxn>
                <a:cxn ang="0">
                  <a:pos x="509" y="88"/>
                </a:cxn>
                <a:cxn ang="0">
                  <a:pos x="556" y="78"/>
                </a:cxn>
                <a:cxn ang="0">
                  <a:pos x="596" y="69"/>
                </a:cxn>
                <a:cxn ang="0">
                  <a:pos x="643" y="57"/>
                </a:cxn>
                <a:cxn ang="0">
                  <a:pos x="690" y="44"/>
                </a:cxn>
                <a:cxn ang="0">
                  <a:pos x="731" y="35"/>
                </a:cxn>
                <a:cxn ang="0">
                  <a:pos x="784" y="21"/>
                </a:cxn>
                <a:cxn ang="0">
                  <a:pos x="825" y="13"/>
                </a:cxn>
                <a:cxn ang="0">
                  <a:pos x="865" y="7"/>
                </a:cxn>
                <a:cxn ang="0">
                  <a:pos x="918" y="1"/>
                </a:cxn>
                <a:cxn ang="0">
                  <a:pos x="959" y="0"/>
                </a:cxn>
                <a:cxn ang="0">
                  <a:pos x="1000" y="1"/>
                </a:cxn>
                <a:cxn ang="0">
                  <a:pos x="1053" y="7"/>
                </a:cxn>
                <a:cxn ang="0">
                  <a:pos x="1093" y="13"/>
                </a:cxn>
                <a:cxn ang="0">
                  <a:pos x="1134" y="21"/>
                </a:cxn>
                <a:cxn ang="0">
                  <a:pos x="1187" y="35"/>
                </a:cxn>
                <a:cxn ang="0">
                  <a:pos x="1228" y="44"/>
                </a:cxn>
                <a:cxn ang="0">
                  <a:pos x="1275" y="57"/>
                </a:cxn>
                <a:cxn ang="0">
                  <a:pos x="1322" y="69"/>
                </a:cxn>
                <a:cxn ang="0">
                  <a:pos x="1362" y="78"/>
                </a:cxn>
                <a:cxn ang="0">
                  <a:pos x="1409" y="88"/>
                </a:cxn>
                <a:cxn ang="0">
                  <a:pos x="1456" y="96"/>
                </a:cxn>
                <a:cxn ang="0">
                  <a:pos x="1497" y="102"/>
                </a:cxn>
                <a:cxn ang="0">
                  <a:pos x="1544" y="106"/>
                </a:cxn>
                <a:cxn ang="0">
                  <a:pos x="1591" y="111"/>
                </a:cxn>
                <a:cxn ang="0">
                  <a:pos x="1631" y="113"/>
                </a:cxn>
                <a:cxn ang="0">
                  <a:pos x="1678" y="115"/>
                </a:cxn>
                <a:cxn ang="0">
                  <a:pos x="1725" y="117"/>
                </a:cxn>
                <a:cxn ang="0">
                  <a:pos x="1766" y="118"/>
                </a:cxn>
                <a:cxn ang="0">
                  <a:pos x="1801" y="119"/>
                </a:cxn>
                <a:cxn ang="0">
                  <a:pos x="1842" y="119"/>
                </a:cxn>
                <a:cxn ang="0">
                  <a:pos x="1889" y="119"/>
                </a:cxn>
              </a:cxnLst>
              <a:rect l="0" t="0" r="r" b="b"/>
              <a:pathLst>
                <a:path w="1919" h="121">
                  <a:moveTo>
                    <a:pt x="0" y="120"/>
                  </a:moveTo>
                  <a:lnTo>
                    <a:pt x="18" y="119"/>
                  </a:lnTo>
                  <a:lnTo>
                    <a:pt x="29" y="119"/>
                  </a:lnTo>
                  <a:lnTo>
                    <a:pt x="41" y="119"/>
                  </a:lnTo>
                  <a:lnTo>
                    <a:pt x="58" y="119"/>
                  </a:lnTo>
                  <a:lnTo>
                    <a:pt x="76" y="119"/>
                  </a:lnTo>
                  <a:lnTo>
                    <a:pt x="94" y="119"/>
                  </a:lnTo>
                  <a:lnTo>
                    <a:pt x="105" y="119"/>
                  </a:lnTo>
                  <a:lnTo>
                    <a:pt x="117" y="119"/>
                  </a:lnTo>
                  <a:lnTo>
                    <a:pt x="134" y="119"/>
                  </a:lnTo>
                  <a:lnTo>
                    <a:pt x="140" y="118"/>
                  </a:lnTo>
                  <a:lnTo>
                    <a:pt x="152" y="118"/>
                  </a:lnTo>
                  <a:lnTo>
                    <a:pt x="164" y="118"/>
                  </a:lnTo>
                  <a:lnTo>
                    <a:pt x="175" y="118"/>
                  </a:lnTo>
                  <a:lnTo>
                    <a:pt x="193" y="117"/>
                  </a:lnTo>
                  <a:lnTo>
                    <a:pt x="211" y="117"/>
                  </a:lnTo>
                  <a:lnTo>
                    <a:pt x="228" y="116"/>
                  </a:lnTo>
                  <a:lnTo>
                    <a:pt x="240" y="115"/>
                  </a:lnTo>
                  <a:lnTo>
                    <a:pt x="251" y="115"/>
                  </a:lnTo>
                  <a:lnTo>
                    <a:pt x="269" y="115"/>
                  </a:lnTo>
                  <a:lnTo>
                    <a:pt x="287" y="113"/>
                  </a:lnTo>
                  <a:lnTo>
                    <a:pt x="304" y="113"/>
                  </a:lnTo>
                  <a:lnTo>
                    <a:pt x="316" y="112"/>
                  </a:lnTo>
                  <a:lnTo>
                    <a:pt x="327" y="111"/>
                  </a:lnTo>
                  <a:lnTo>
                    <a:pt x="345" y="110"/>
                  </a:lnTo>
                  <a:lnTo>
                    <a:pt x="363" y="108"/>
                  </a:lnTo>
                  <a:lnTo>
                    <a:pt x="374" y="106"/>
                  </a:lnTo>
                  <a:lnTo>
                    <a:pt x="386" y="106"/>
                  </a:lnTo>
                  <a:lnTo>
                    <a:pt x="403" y="104"/>
                  </a:lnTo>
                  <a:lnTo>
                    <a:pt x="421" y="102"/>
                  </a:lnTo>
                  <a:lnTo>
                    <a:pt x="439" y="99"/>
                  </a:lnTo>
                  <a:lnTo>
                    <a:pt x="450" y="98"/>
                  </a:lnTo>
                  <a:lnTo>
                    <a:pt x="462" y="96"/>
                  </a:lnTo>
                  <a:lnTo>
                    <a:pt x="480" y="93"/>
                  </a:lnTo>
                  <a:lnTo>
                    <a:pt x="497" y="89"/>
                  </a:lnTo>
                  <a:lnTo>
                    <a:pt x="509" y="88"/>
                  </a:lnTo>
                  <a:lnTo>
                    <a:pt x="520" y="86"/>
                  </a:lnTo>
                  <a:lnTo>
                    <a:pt x="538" y="82"/>
                  </a:lnTo>
                  <a:lnTo>
                    <a:pt x="556" y="78"/>
                  </a:lnTo>
                  <a:lnTo>
                    <a:pt x="573" y="74"/>
                  </a:lnTo>
                  <a:lnTo>
                    <a:pt x="585" y="72"/>
                  </a:lnTo>
                  <a:lnTo>
                    <a:pt x="596" y="69"/>
                  </a:lnTo>
                  <a:lnTo>
                    <a:pt x="614" y="64"/>
                  </a:lnTo>
                  <a:lnTo>
                    <a:pt x="632" y="59"/>
                  </a:lnTo>
                  <a:lnTo>
                    <a:pt x="643" y="57"/>
                  </a:lnTo>
                  <a:lnTo>
                    <a:pt x="655" y="55"/>
                  </a:lnTo>
                  <a:lnTo>
                    <a:pt x="672" y="50"/>
                  </a:lnTo>
                  <a:lnTo>
                    <a:pt x="690" y="44"/>
                  </a:lnTo>
                  <a:lnTo>
                    <a:pt x="708" y="40"/>
                  </a:lnTo>
                  <a:lnTo>
                    <a:pt x="719" y="37"/>
                  </a:lnTo>
                  <a:lnTo>
                    <a:pt x="731" y="35"/>
                  </a:lnTo>
                  <a:lnTo>
                    <a:pt x="748" y="30"/>
                  </a:lnTo>
                  <a:lnTo>
                    <a:pt x="766" y="25"/>
                  </a:lnTo>
                  <a:lnTo>
                    <a:pt x="784" y="21"/>
                  </a:lnTo>
                  <a:lnTo>
                    <a:pt x="795" y="19"/>
                  </a:lnTo>
                  <a:lnTo>
                    <a:pt x="807" y="17"/>
                  </a:lnTo>
                  <a:lnTo>
                    <a:pt x="825" y="13"/>
                  </a:lnTo>
                  <a:lnTo>
                    <a:pt x="842" y="10"/>
                  </a:lnTo>
                  <a:lnTo>
                    <a:pt x="854" y="8"/>
                  </a:lnTo>
                  <a:lnTo>
                    <a:pt x="865" y="7"/>
                  </a:lnTo>
                  <a:lnTo>
                    <a:pt x="883" y="4"/>
                  </a:lnTo>
                  <a:lnTo>
                    <a:pt x="901" y="2"/>
                  </a:lnTo>
                  <a:lnTo>
                    <a:pt x="918" y="1"/>
                  </a:lnTo>
                  <a:lnTo>
                    <a:pt x="930" y="0"/>
                  </a:lnTo>
                  <a:lnTo>
                    <a:pt x="941" y="0"/>
                  </a:lnTo>
                  <a:lnTo>
                    <a:pt x="959" y="0"/>
                  </a:lnTo>
                  <a:lnTo>
                    <a:pt x="977" y="0"/>
                  </a:lnTo>
                  <a:lnTo>
                    <a:pt x="988" y="0"/>
                  </a:lnTo>
                  <a:lnTo>
                    <a:pt x="1000" y="1"/>
                  </a:lnTo>
                  <a:lnTo>
                    <a:pt x="1017" y="2"/>
                  </a:lnTo>
                  <a:lnTo>
                    <a:pt x="1035" y="4"/>
                  </a:lnTo>
                  <a:lnTo>
                    <a:pt x="1053" y="7"/>
                  </a:lnTo>
                  <a:lnTo>
                    <a:pt x="1064" y="8"/>
                  </a:lnTo>
                  <a:lnTo>
                    <a:pt x="1076" y="10"/>
                  </a:lnTo>
                  <a:lnTo>
                    <a:pt x="1093" y="13"/>
                  </a:lnTo>
                  <a:lnTo>
                    <a:pt x="1111" y="17"/>
                  </a:lnTo>
                  <a:lnTo>
                    <a:pt x="1123" y="19"/>
                  </a:lnTo>
                  <a:lnTo>
                    <a:pt x="1134" y="21"/>
                  </a:lnTo>
                  <a:lnTo>
                    <a:pt x="1152" y="25"/>
                  </a:lnTo>
                  <a:lnTo>
                    <a:pt x="1170" y="30"/>
                  </a:lnTo>
                  <a:lnTo>
                    <a:pt x="1187" y="35"/>
                  </a:lnTo>
                  <a:lnTo>
                    <a:pt x="1199" y="37"/>
                  </a:lnTo>
                  <a:lnTo>
                    <a:pt x="1210" y="40"/>
                  </a:lnTo>
                  <a:lnTo>
                    <a:pt x="1228" y="44"/>
                  </a:lnTo>
                  <a:lnTo>
                    <a:pt x="1246" y="50"/>
                  </a:lnTo>
                  <a:lnTo>
                    <a:pt x="1263" y="55"/>
                  </a:lnTo>
                  <a:lnTo>
                    <a:pt x="1275" y="57"/>
                  </a:lnTo>
                  <a:lnTo>
                    <a:pt x="1286" y="59"/>
                  </a:lnTo>
                  <a:lnTo>
                    <a:pt x="1304" y="64"/>
                  </a:lnTo>
                  <a:lnTo>
                    <a:pt x="1322" y="69"/>
                  </a:lnTo>
                  <a:lnTo>
                    <a:pt x="1333" y="72"/>
                  </a:lnTo>
                  <a:lnTo>
                    <a:pt x="1345" y="74"/>
                  </a:lnTo>
                  <a:lnTo>
                    <a:pt x="1362" y="78"/>
                  </a:lnTo>
                  <a:lnTo>
                    <a:pt x="1380" y="82"/>
                  </a:lnTo>
                  <a:lnTo>
                    <a:pt x="1398" y="86"/>
                  </a:lnTo>
                  <a:lnTo>
                    <a:pt x="1409" y="88"/>
                  </a:lnTo>
                  <a:lnTo>
                    <a:pt x="1421" y="89"/>
                  </a:lnTo>
                  <a:lnTo>
                    <a:pt x="1439" y="93"/>
                  </a:lnTo>
                  <a:lnTo>
                    <a:pt x="1456" y="96"/>
                  </a:lnTo>
                  <a:lnTo>
                    <a:pt x="1468" y="98"/>
                  </a:lnTo>
                  <a:lnTo>
                    <a:pt x="1479" y="99"/>
                  </a:lnTo>
                  <a:lnTo>
                    <a:pt x="1497" y="102"/>
                  </a:lnTo>
                  <a:lnTo>
                    <a:pt x="1515" y="104"/>
                  </a:lnTo>
                  <a:lnTo>
                    <a:pt x="1532" y="106"/>
                  </a:lnTo>
                  <a:lnTo>
                    <a:pt x="1544" y="106"/>
                  </a:lnTo>
                  <a:lnTo>
                    <a:pt x="1555" y="108"/>
                  </a:lnTo>
                  <a:lnTo>
                    <a:pt x="1573" y="110"/>
                  </a:lnTo>
                  <a:lnTo>
                    <a:pt x="1591" y="111"/>
                  </a:lnTo>
                  <a:lnTo>
                    <a:pt x="1602" y="112"/>
                  </a:lnTo>
                  <a:lnTo>
                    <a:pt x="1614" y="113"/>
                  </a:lnTo>
                  <a:lnTo>
                    <a:pt x="1631" y="113"/>
                  </a:lnTo>
                  <a:lnTo>
                    <a:pt x="1649" y="115"/>
                  </a:lnTo>
                  <a:lnTo>
                    <a:pt x="1667" y="115"/>
                  </a:lnTo>
                  <a:lnTo>
                    <a:pt x="1678" y="115"/>
                  </a:lnTo>
                  <a:lnTo>
                    <a:pt x="1690" y="116"/>
                  </a:lnTo>
                  <a:lnTo>
                    <a:pt x="1707" y="117"/>
                  </a:lnTo>
                  <a:lnTo>
                    <a:pt x="1725" y="117"/>
                  </a:lnTo>
                  <a:lnTo>
                    <a:pt x="1743" y="118"/>
                  </a:lnTo>
                  <a:lnTo>
                    <a:pt x="1754" y="118"/>
                  </a:lnTo>
                  <a:lnTo>
                    <a:pt x="1766" y="118"/>
                  </a:lnTo>
                  <a:lnTo>
                    <a:pt x="1778" y="118"/>
                  </a:lnTo>
                  <a:lnTo>
                    <a:pt x="1784" y="119"/>
                  </a:lnTo>
                  <a:lnTo>
                    <a:pt x="1801" y="119"/>
                  </a:lnTo>
                  <a:lnTo>
                    <a:pt x="1813" y="119"/>
                  </a:lnTo>
                  <a:lnTo>
                    <a:pt x="1824" y="119"/>
                  </a:lnTo>
                  <a:lnTo>
                    <a:pt x="1842" y="119"/>
                  </a:lnTo>
                  <a:lnTo>
                    <a:pt x="1860" y="119"/>
                  </a:lnTo>
                  <a:lnTo>
                    <a:pt x="1877" y="119"/>
                  </a:lnTo>
                  <a:lnTo>
                    <a:pt x="1889" y="119"/>
                  </a:lnTo>
                  <a:lnTo>
                    <a:pt x="1900" y="119"/>
                  </a:lnTo>
                  <a:lnTo>
                    <a:pt x="1918" y="12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Freeform 2066"/>
            <p:cNvSpPr>
              <a:spLocks/>
            </p:cNvSpPr>
            <p:nvPr/>
          </p:nvSpPr>
          <p:spPr bwMode="auto">
            <a:xfrm>
              <a:off x="607" y="4012"/>
              <a:ext cx="2223" cy="111"/>
            </a:xfrm>
            <a:custGeom>
              <a:avLst/>
              <a:gdLst/>
              <a:ahLst/>
              <a:cxnLst>
                <a:cxn ang="0">
                  <a:pos x="34" y="109"/>
                </a:cxn>
                <a:cxn ang="0">
                  <a:pos x="88" y="109"/>
                </a:cxn>
                <a:cxn ang="0">
                  <a:pos x="135" y="109"/>
                </a:cxn>
                <a:cxn ang="0">
                  <a:pos x="176" y="108"/>
                </a:cxn>
                <a:cxn ang="0">
                  <a:pos x="224" y="108"/>
                </a:cxn>
                <a:cxn ang="0">
                  <a:pos x="278" y="106"/>
                </a:cxn>
                <a:cxn ang="0">
                  <a:pos x="332" y="104"/>
                </a:cxn>
                <a:cxn ang="0">
                  <a:pos x="379" y="102"/>
                </a:cxn>
                <a:cxn ang="0">
                  <a:pos x="434" y="98"/>
                </a:cxn>
                <a:cxn ang="0">
                  <a:pos x="488" y="93"/>
                </a:cxn>
                <a:cxn ang="0">
                  <a:pos x="535" y="88"/>
                </a:cxn>
                <a:cxn ang="0">
                  <a:pos x="589" y="81"/>
                </a:cxn>
                <a:cxn ang="0">
                  <a:pos x="644" y="71"/>
                </a:cxn>
                <a:cxn ang="0">
                  <a:pos x="691" y="63"/>
                </a:cxn>
                <a:cxn ang="0">
                  <a:pos x="745" y="52"/>
                </a:cxn>
                <a:cxn ang="0">
                  <a:pos x="799" y="41"/>
                </a:cxn>
                <a:cxn ang="0">
                  <a:pos x="847" y="32"/>
                </a:cxn>
                <a:cxn ang="0">
                  <a:pos x="908" y="19"/>
                </a:cxn>
                <a:cxn ang="0">
                  <a:pos x="955" y="12"/>
                </a:cxn>
                <a:cxn ang="0">
                  <a:pos x="1003" y="6"/>
                </a:cxn>
                <a:cxn ang="0">
                  <a:pos x="1064" y="1"/>
                </a:cxn>
                <a:cxn ang="0">
                  <a:pos x="1111" y="0"/>
                </a:cxn>
                <a:cxn ang="0">
                  <a:pos x="1158" y="1"/>
                </a:cxn>
                <a:cxn ang="0">
                  <a:pos x="1219" y="6"/>
                </a:cxn>
                <a:cxn ang="0">
                  <a:pos x="1267" y="12"/>
                </a:cxn>
                <a:cxn ang="0">
                  <a:pos x="1314" y="19"/>
                </a:cxn>
                <a:cxn ang="0">
                  <a:pos x="1375" y="32"/>
                </a:cxn>
                <a:cxn ang="0">
                  <a:pos x="1423" y="41"/>
                </a:cxn>
                <a:cxn ang="0">
                  <a:pos x="1477" y="52"/>
                </a:cxn>
                <a:cxn ang="0">
                  <a:pos x="1531" y="63"/>
                </a:cxn>
                <a:cxn ang="0">
                  <a:pos x="1578" y="71"/>
                </a:cxn>
                <a:cxn ang="0">
                  <a:pos x="1633" y="81"/>
                </a:cxn>
                <a:cxn ang="0">
                  <a:pos x="1687" y="88"/>
                </a:cxn>
                <a:cxn ang="0">
                  <a:pos x="1734" y="93"/>
                </a:cxn>
                <a:cxn ang="0">
                  <a:pos x="1788" y="98"/>
                </a:cxn>
                <a:cxn ang="0">
                  <a:pos x="1843" y="102"/>
                </a:cxn>
                <a:cxn ang="0">
                  <a:pos x="1890" y="104"/>
                </a:cxn>
                <a:cxn ang="0">
                  <a:pos x="1944" y="106"/>
                </a:cxn>
                <a:cxn ang="0">
                  <a:pos x="1998" y="108"/>
                </a:cxn>
                <a:cxn ang="0">
                  <a:pos x="2046" y="108"/>
                </a:cxn>
                <a:cxn ang="0">
                  <a:pos x="2087" y="109"/>
                </a:cxn>
                <a:cxn ang="0">
                  <a:pos x="2134" y="109"/>
                </a:cxn>
                <a:cxn ang="0">
                  <a:pos x="2188" y="109"/>
                </a:cxn>
              </a:cxnLst>
              <a:rect l="0" t="0" r="r" b="b"/>
              <a:pathLst>
                <a:path w="2223" h="111">
                  <a:moveTo>
                    <a:pt x="0" y="110"/>
                  </a:moveTo>
                  <a:lnTo>
                    <a:pt x="20" y="109"/>
                  </a:lnTo>
                  <a:lnTo>
                    <a:pt x="34" y="109"/>
                  </a:lnTo>
                  <a:lnTo>
                    <a:pt x="47" y="109"/>
                  </a:lnTo>
                  <a:lnTo>
                    <a:pt x="68" y="109"/>
                  </a:lnTo>
                  <a:lnTo>
                    <a:pt x="88" y="109"/>
                  </a:lnTo>
                  <a:lnTo>
                    <a:pt x="108" y="109"/>
                  </a:lnTo>
                  <a:lnTo>
                    <a:pt x="122" y="109"/>
                  </a:lnTo>
                  <a:lnTo>
                    <a:pt x="135" y="109"/>
                  </a:lnTo>
                  <a:lnTo>
                    <a:pt x="156" y="109"/>
                  </a:lnTo>
                  <a:lnTo>
                    <a:pt x="163" y="108"/>
                  </a:lnTo>
                  <a:lnTo>
                    <a:pt x="176" y="108"/>
                  </a:lnTo>
                  <a:lnTo>
                    <a:pt x="190" y="108"/>
                  </a:lnTo>
                  <a:lnTo>
                    <a:pt x="203" y="108"/>
                  </a:lnTo>
                  <a:lnTo>
                    <a:pt x="224" y="108"/>
                  </a:lnTo>
                  <a:lnTo>
                    <a:pt x="244" y="107"/>
                  </a:lnTo>
                  <a:lnTo>
                    <a:pt x="264" y="106"/>
                  </a:lnTo>
                  <a:lnTo>
                    <a:pt x="278" y="106"/>
                  </a:lnTo>
                  <a:lnTo>
                    <a:pt x="291" y="106"/>
                  </a:lnTo>
                  <a:lnTo>
                    <a:pt x="312" y="105"/>
                  </a:lnTo>
                  <a:lnTo>
                    <a:pt x="332" y="104"/>
                  </a:lnTo>
                  <a:lnTo>
                    <a:pt x="352" y="103"/>
                  </a:lnTo>
                  <a:lnTo>
                    <a:pt x="366" y="103"/>
                  </a:lnTo>
                  <a:lnTo>
                    <a:pt x="379" y="102"/>
                  </a:lnTo>
                  <a:lnTo>
                    <a:pt x="400" y="101"/>
                  </a:lnTo>
                  <a:lnTo>
                    <a:pt x="420" y="99"/>
                  </a:lnTo>
                  <a:lnTo>
                    <a:pt x="434" y="98"/>
                  </a:lnTo>
                  <a:lnTo>
                    <a:pt x="447" y="97"/>
                  </a:lnTo>
                  <a:lnTo>
                    <a:pt x="467" y="95"/>
                  </a:lnTo>
                  <a:lnTo>
                    <a:pt x="488" y="93"/>
                  </a:lnTo>
                  <a:lnTo>
                    <a:pt x="508" y="91"/>
                  </a:lnTo>
                  <a:lnTo>
                    <a:pt x="522" y="89"/>
                  </a:lnTo>
                  <a:lnTo>
                    <a:pt x="535" y="88"/>
                  </a:lnTo>
                  <a:lnTo>
                    <a:pt x="556" y="85"/>
                  </a:lnTo>
                  <a:lnTo>
                    <a:pt x="576" y="82"/>
                  </a:lnTo>
                  <a:lnTo>
                    <a:pt x="589" y="81"/>
                  </a:lnTo>
                  <a:lnTo>
                    <a:pt x="603" y="79"/>
                  </a:lnTo>
                  <a:lnTo>
                    <a:pt x="623" y="75"/>
                  </a:lnTo>
                  <a:lnTo>
                    <a:pt x="644" y="71"/>
                  </a:lnTo>
                  <a:lnTo>
                    <a:pt x="664" y="68"/>
                  </a:lnTo>
                  <a:lnTo>
                    <a:pt x="677" y="66"/>
                  </a:lnTo>
                  <a:lnTo>
                    <a:pt x="691" y="63"/>
                  </a:lnTo>
                  <a:lnTo>
                    <a:pt x="711" y="59"/>
                  </a:lnTo>
                  <a:lnTo>
                    <a:pt x="732" y="54"/>
                  </a:lnTo>
                  <a:lnTo>
                    <a:pt x="745" y="52"/>
                  </a:lnTo>
                  <a:lnTo>
                    <a:pt x="759" y="50"/>
                  </a:lnTo>
                  <a:lnTo>
                    <a:pt x="779" y="46"/>
                  </a:lnTo>
                  <a:lnTo>
                    <a:pt x="799" y="41"/>
                  </a:lnTo>
                  <a:lnTo>
                    <a:pt x="820" y="36"/>
                  </a:lnTo>
                  <a:lnTo>
                    <a:pt x="833" y="34"/>
                  </a:lnTo>
                  <a:lnTo>
                    <a:pt x="847" y="32"/>
                  </a:lnTo>
                  <a:lnTo>
                    <a:pt x="867" y="28"/>
                  </a:lnTo>
                  <a:lnTo>
                    <a:pt x="887" y="23"/>
                  </a:lnTo>
                  <a:lnTo>
                    <a:pt x="908" y="19"/>
                  </a:lnTo>
                  <a:lnTo>
                    <a:pt x="921" y="18"/>
                  </a:lnTo>
                  <a:lnTo>
                    <a:pt x="935" y="16"/>
                  </a:lnTo>
                  <a:lnTo>
                    <a:pt x="955" y="12"/>
                  </a:lnTo>
                  <a:lnTo>
                    <a:pt x="976" y="9"/>
                  </a:lnTo>
                  <a:lnTo>
                    <a:pt x="989" y="8"/>
                  </a:lnTo>
                  <a:lnTo>
                    <a:pt x="1003" y="6"/>
                  </a:lnTo>
                  <a:lnTo>
                    <a:pt x="1023" y="4"/>
                  </a:lnTo>
                  <a:lnTo>
                    <a:pt x="1043" y="2"/>
                  </a:lnTo>
                  <a:lnTo>
                    <a:pt x="1064" y="1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11" y="0"/>
                  </a:lnTo>
                  <a:lnTo>
                    <a:pt x="1131" y="0"/>
                  </a:lnTo>
                  <a:lnTo>
                    <a:pt x="1145" y="0"/>
                  </a:lnTo>
                  <a:lnTo>
                    <a:pt x="1158" y="1"/>
                  </a:lnTo>
                  <a:lnTo>
                    <a:pt x="1179" y="2"/>
                  </a:lnTo>
                  <a:lnTo>
                    <a:pt x="1199" y="4"/>
                  </a:lnTo>
                  <a:lnTo>
                    <a:pt x="1219" y="6"/>
                  </a:lnTo>
                  <a:lnTo>
                    <a:pt x="1233" y="8"/>
                  </a:lnTo>
                  <a:lnTo>
                    <a:pt x="1246" y="9"/>
                  </a:lnTo>
                  <a:lnTo>
                    <a:pt x="1267" y="12"/>
                  </a:lnTo>
                  <a:lnTo>
                    <a:pt x="1287" y="16"/>
                  </a:lnTo>
                  <a:lnTo>
                    <a:pt x="1301" y="18"/>
                  </a:lnTo>
                  <a:lnTo>
                    <a:pt x="1314" y="19"/>
                  </a:lnTo>
                  <a:lnTo>
                    <a:pt x="1335" y="23"/>
                  </a:lnTo>
                  <a:lnTo>
                    <a:pt x="1355" y="28"/>
                  </a:lnTo>
                  <a:lnTo>
                    <a:pt x="1375" y="32"/>
                  </a:lnTo>
                  <a:lnTo>
                    <a:pt x="1389" y="34"/>
                  </a:lnTo>
                  <a:lnTo>
                    <a:pt x="1402" y="36"/>
                  </a:lnTo>
                  <a:lnTo>
                    <a:pt x="1423" y="41"/>
                  </a:lnTo>
                  <a:lnTo>
                    <a:pt x="1443" y="46"/>
                  </a:lnTo>
                  <a:lnTo>
                    <a:pt x="1463" y="50"/>
                  </a:lnTo>
                  <a:lnTo>
                    <a:pt x="1477" y="52"/>
                  </a:lnTo>
                  <a:lnTo>
                    <a:pt x="1490" y="54"/>
                  </a:lnTo>
                  <a:lnTo>
                    <a:pt x="1511" y="59"/>
                  </a:lnTo>
                  <a:lnTo>
                    <a:pt x="1531" y="63"/>
                  </a:lnTo>
                  <a:lnTo>
                    <a:pt x="1545" y="66"/>
                  </a:lnTo>
                  <a:lnTo>
                    <a:pt x="1558" y="68"/>
                  </a:lnTo>
                  <a:lnTo>
                    <a:pt x="1578" y="71"/>
                  </a:lnTo>
                  <a:lnTo>
                    <a:pt x="1599" y="75"/>
                  </a:lnTo>
                  <a:lnTo>
                    <a:pt x="1619" y="79"/>
                  </a:lnTo>
                  <a:lnTo>
                    <a:pt x="1633" y="81"/>
                  </a:lnTo>
                  <a:lnTo>
                    <a:pt x="1646" y="82"/>
                  </a:lnTo>
                  <a:lnTo>
                    <a:pt x="1667" y="85"/>
                  </a:lnTo>
                  <a:lnTo>
                    <a:pt x="1687" y="88"/>
                  </a:lnTo>
                  <a:lnTo>
                    <a:pt x="1700" y="89"/>
                  </a:lnTo>
                  <a:lnTo>
                    <a:pt x="1714" y="91"/>
                  </a:lnTo>
                  <a:lnTo>
                    <a:pt x="1734" y="93"/>
                  </a:lnTo>
                  <a:lnTo>
                    <a:pt x="1755" y="95"/>
                  </a:lnTo>
                  <a:lnTo>
                    <a:pt x="1775" y="97"/>
                  </a:lnTo>
                  <a:lnTo>
                    <a:pt x="1788" y="98"/>
                  </a:lnTo>
                  <a:lnTo>
                    <a:pt x="1802" y="99"/>
                  </a:lnTo>
                  <a:lnTo>
                    <a:pt x="1822" y="101"/>
                  </a:lnTo>
                  <a:lnTo>
                    <a:pt x="1843" y="102"/>
                  </a:lnTo>
                  <a:lnTo>
                    <a:pt x="1856" y="103"/>
                  </a:lnTo>
                  <a:lnTo>
                    <a:pt x="1870" y="103"/>
                  </a:lnTo>
                  <a:lnTo>
                    <a:pt x="1890" y="104"/>
                  </a:lnTo>
                  <a:lnTo>
                    <a:pt x="1910" y="105"/>
                  </a:lnTo>
                  <a:lnTo>
                    <a:pt x="1931" y="106"/>
                  </a:lnTo>
                  <a:lnTo>
                    <a:pt x="1944" y="106"/>
                  </a:lnTo>
                  <a:lnTo>
                    <a:pt x="1958" y="106"/>
                  </a:lnTo>
                  <a:lnTo>
                    <a:pt x="1978" y="107"/>
                  </a:lnTo>
                  <a:lnTo>
                    <a:pt x="1998" y="108"/>
                  </a:lnTo>
                  <a:lnTo>
                    <a:pt x="2019" y="108"/>
                  </a:lnTo>
                  <a:lnTo>
                    <a:pt x="2032" y="108"/>
                  </a:lnTo>
                  <a:lnTo>
                    <a:pt x="2046" y="108"/>
                  </a:lnTo>
                  <a:lnTo>
                    <a:pt x="2059" y="108"/>
                  </a:lnTo>
                  <a:lnTo>
                    <a:pt x="2066" y="109"/>
                  </a:lnTo>
                  <a:lnTo>
                    <a:pt x="2087" y="109"/>
                  </a:lnTo>
                  <a:lnTo>
                    <a:pt x="2100" y="109"/>
                  </a:lnTo>
                  <a:lnTo>
                    <a:pt x="2114" y="109"/>
                  </a:lnTo>
                  <a:lnTo>
                    <a:pt x="2134" y="109"/>
                  </a:lnTo>
                  <a:lnTo>
                    <a:pt x="2154" y="109"/>
                  </a:lnTo>
                  <a:lnTo>
                    <a:pt x="2175" y="109"/>
                  </a:lnTo>
                  <a:lnTo>
                    <a:pt x="2188" y="109"/>
                  </a:lnTo>
                  <a:lnTo>
                    <a:pt x="2202" y="109"/>
                  </a:lnTo>
                  <a:lnTo>
                    <a:pt x="2222" y="11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Freeform 2067"/>
            <p:cNvSpPr>
              <a:spLocks/>
            </p:cNvSpPr>
            <p:nvPr/>
          </p:nvSpPr>
          <p:spPr bwMode="auto">
            <a:xfrm>
              <a:off x="1374" y="1161"/>
              <a:ext cx="685" cy="579"/>
            </a:xfrm>
            <a:custGeom>
              <a:avLst/>
              <a:gdLst/>
              <a:ahLst/>
              <a:cxnLst>
                <a:cxn ang="0">
                  <a:pos x="10" y="575"/>
                </a:cxn>
                <a:cxn ang="0">
                  <a:pos x="27" y="575"/>
                </a:cxn>
                <a:cxn ang="0">
                  <a:pos x="42" y="571"/>
                </a:cxn>
                <a:cxn ang="0">
                  <a:pos x="54" y="568"/>
                </a:cxn>
                <a:cxn ang="0">
                  <a:pos x="69" y="565"/>
                </a:cxn>
                <a:cxn ang="0">
                  <a:pos x="86" y="555"/>
                </a:cxn>
                <a:cxn ang="0">
                  <a:pos x="102" y="545"/>
                </a:cxn>
                <a:cxn ang="0">
                  <a:pos x="117" y="535"/>
                </a:cxn>
                <a:cxn ang="0">
                  <a:pos x="133" y="512"/>
                </a:cxn>
                <a:cxn ang="0">
                  <a:pos x="150" y="489"/>
                </a:cxn>
                <a:cxn ang="0">
                  <a:pos x="165" y="463"/>
                </a:cxn>
                <a:cxn ang="0">
                  <a:pos x="181" y="424"/>
                </a:cxn>
                <a:cxn ang="0">
                  <a:pos x="198" y="374"/>
                </a:cxn>
                <a:cxn ang="0">
                  <a:pos x="213" y="332"/>
                </a:cxn>
                <a:cxn ang="0">
                  <a:pos x="229" y="273"/>
                </a:cxn>
                <a:cxn ang="0">
                  <a:pos x="246" y="213"/>
                </a:cxn>
                <a:cxn ang="0">
                  <a:pos x="261" y="167"/>
                </a:cxn>
                <a:cxn ang="0">
                  <a:pos x="279" y="102"/>
                </a:cxn>
                <a:cxn ang="0">
                  <a:pos x="294" y="62"/>
                </a:cxn>
                <a:cxn ang="0">
                  <a:pos x="309" y="33"/>
                </a:cxn>
                <a:cxn ang="0">
                  <a:pos x="327" y="3"/>
                </a:cxn>
                <a:cxn ang="0">
                  <a:pos x="342" y="0"/>
                </a:cxn>
                <a:cxn ang="0">
                  <a:pos x="357" y="3"/>
                </a:cxn>
                <a:cxn ang="0">
                  <a:pos x="375" y="33"/>
                </a:cxn>
                <a:cxn ang="0">
                  <a:pos x="390" y="62"/>
                </a:cxn>
                <a:cxn ang="0">
                  <a:pos x="405" y="102"/>
                </a:cxn>
                <a:cxn ang="0">
                  <a:pos x="423" y="167"/>
                </a:cxn>
                <a:cxn ang="0">
                  <a:pos x="438" y="213"/>
                </a:cxn>
                <a:cxn ang="0">
                  <a:pos x="455" y="273"/>
                </a:cxn>
                <a:cxn ang="0">
                  <a:pos x="471" y="332"/>
                </a:cxn>
                <a:cxn ang="0">
                  <a:pos x="486" y="374"/>
                </a:cxn>
                <a:cxn ang="0">
                  <a:pos x="503" y="424"/>
                </a:cxn>
                <a:cxn ang="0">
                  <a:pos x="519" y="463"/>
                </a:cxn>
                <a:cxn ang="0">
                  <a:pos x="534" y="489"/>
                </a:cxn>
                <a:cxn ang="0">
                  <a:pos x="551" y="512"/>
                </a:cxn>
                <a:cxn ang="0">
                  <a:pos x="567" y="535"/>
                </a:cxn>
                <a:cxn ang="0">
                  <a:pos x="582" y="545"/>
                </a:cxn>
                <a:cxn ang="0">
                  <a:pos x="599" y="555"/>
                </a:cxn>
                <a:cxn ang="0">
                  <a:pos x="615" y="565"/>
                </a:cxn>
                <a:cxn ang="0">
                  <a:pos x="630" y="568"/>
                </a:cxn>
                <a:cxn ang="0">
                  <a:pos x="642" y="571"/>
                </a:cxn>
                <a:cxn ang="0">
                  <a:pos x="657" y="575"/>
                </a:cxn>
                <a:cxn ang="0">
                  <a:pos x="674" y="575"/>
                </a:cxn>
              </a:cxnLst>
              <a:rect l="0" t="0" r="r" b="b"/>
              <a:pathLst>
                <a:path w="685" h="579">
                  <a:moveTo>
                    <a:pt x="0" y="578"/>
                  </a:moveTo>
                  <a:lnTo>
                    <a:pt x="6" y="575"/>
                  </a:lnTo>
                  <a:lnTo>
                    <a:pt x="10" y="575"/>
                  </a:lnTo>
                  <a:lnTo>
                    <a:pt x="15" y="575"/>
                  </a:lnTo>
                  <a:lnTo>
                    <a:pt x="21" y="575"/>
                  </a:lnTo>
                  <a:lnTo>
                    <a:pt x="27" y="575"/>
                  </a:lnTo>
                  <a:lnTo>
                    <a:pt x="33" y="575"/>
                  </a:lnTo>
                  <a:lnTo>
                    <a:pt x="38" y="571"/>
                  </a:lnTo>
                  <a:lnTo>
                    <a:pt x="42" y="571"/>
                  </a:lnTo>
                  <a:lnTo>
                    <a:pt x="48" y="571"/>
                  </a:lnTo>
                  <a:lnTo>
                    <a:pt x="50" y="568"/>
                  </a:lnTo>
                  <a:lnTo>
                    <a:pt x="54" y="568"/>
                  </a:lnTo>
                  <a:lnTo>
                    <a:pt x="58" y="568"/>
                  </a:lnTo>
                  <a:lnTo>
                    <a:pt x="63" y="568"/>
                  </a:lnTo>
                  <a:lnTo>
                    <a:pt x="69" y="565"/>
                  </a:lnTo>
                  <a:lnTo>
                    <a:pt x="75" y="562"/>
                  </a:lnTo>
                  <a:lnTo>
                    <a:pt x="81" y="558"/>
                  </a:lnTo>
                  <a:lnTo>
                    <a:pt x="86" y="555"/>
                  </a:lnTo>
                  <a:lnTo>
                    <a:pt x="90" y="555"/>
                  </a:lnTo>
                  <a:lnTo>
                    <a:pt x="96" y="552"/>
                  </a:lnTo>
                  <a:lnTo>
                    <a:pt x="102" y="545"/>
                  </a:lnTo>
                  <a:lnTo>
                    <a:pt x="108" y="542"/>
                  </a:lnTo>
                  <a:lnTo>
                    <a:pt x="113" y="539"/>
                  </a:lnTo>
                  <a:lnTo>
                    <a:pt x="117" y="535"/>
                  </a:lnTo>
                  <a:lnTo>
                    <a:pt x="123" y="529"/>
                  </a:lnTo>
                  <a:lnTo>
                    <a:pt x="129" y="519"/>
                  </a:lnTo>
                  <a:lnTo>
                    <a:pt x="133" y="512"/>
                  </a:lnTo>
                  <a:lnTo>
                    <a:pt x="138" y="509"/>
                  </a:lnTo>
                  <a:lnTo>
                    <a:pt x="144" y="499"/>
                  </a:lnTo>
                  <a:lnTo>
                    <a:pt x="150" y="489"/>
                  </a:lnTo>
                  <a:lnTo>
                    <a:pt x="156" y="476"/>
                  </a:lnTo>
                  <a:lnTo>
                    <a:pt x="161" y="470"/>
                  </a:lnTo>
                  <a:lnTo>
                    <a:pt x="165" y="463"/>
                  </a:lnTo>
                  <a:lnTo>
                    <a:pt x="171" y="447"/>
                  </a:lnTo>
                  <a:lnTo>
                    <a:pt x="177" y="430"/>
                  </a:lnTo>
                  <a:lnTo>
                    <a:pt x="181" y="424"/>
                  </a:lnTo>
                  <a:lnTo>
                    <a:pt x="186" y="414"/>
                  </a:lnTo>
                  <a:lnTo>
                    <a:pt x="192" y="394"/>
                  </a:lnTo>
                  <a:lnTo>
                    <a:pt x="198" y="374"/>
                  </a:lnTo>
                  <a:lnTo>
                    <a:pt x="204" y="355"/>
                  </a:lnTo>
                  <a:lnTo>
                    <a:pt x="209" y="345"/>
                  </a:lnTo>
                  <a:lnTo>
                    <a:pt x="213" y="332"/>
                  </a:lnTo>
                  <a:lnTo>
                    <a:pt x="219" y="309"/>
                  </a:lnTo>
                  <a:lnTo>
                    <a:pt x="225" y="286"/>
                  </a:lnTo>
                  <a:lnTo>
                    <a:pt x="229" y="273"/>
                  </a:lnTo>
                  <a:lnTo>
                    <a:pt x="234" y="263"/>
                  </a:lnTo>
                  <a:lnTo>
                    <a:pt x="240" y="240"/>
                  </a:lnTo>
                  <a:lnTo>
                    <a:pt x="246" y="213"/>
                  </a:lnTo>
                  <a:lnTo>
                    <a:pt x="252" y="190"/>
                  </a:lnTo>
                  <a:lnTo>
                    <a:pt x="257" y="177"/>
                  </a:lnTo>
                  <a:lnTo>
                    <a:pt x="261" y="167"/>
                  </a:lnTo>
                  <a:lnTo>
                    <a:pt x="267" y="145"/>
                  </a:lnTo>
                  <a:lnTo>
                    <a:pt x="273" y="122"/>
                  </a:lnTo>
                  <a:lnTo>
                    <a:pt x="279" y="102"/>
                  </a:lnTo>
                  <a:lnTo>
                    <a:pt x="284" y="92"/>
                  </a:lnTo>
                  <a:lnTo>
                    <a:pt x="288" y="82"/>
                  </a:lnTo>
                  <a:lnTo>
                    <a:pt x="294" y="62"/>
                  </a:lnTo>
                  <a:lnTo>
                    <a:pt x="300" y="46"/>
                  </a:lnTo>
                  <a:lnTo>
                    <a:pt x="304" y="39"/>
                  </a:lnTo>
                  <a:lnTo>
                    <a:pt x="309" y="33"/>
                  </a:lnTo>
                  <a:lnTo>
                    <a:pt x="315" y="20"/>
                  </a:lnTo>
                  <a:lnTo>
                    <a:pt x="321" y="10"/>
                  </a:lnTo>
                  <a:lnTo>
                    <a:pt x="327" y="3"/>
                  </a:lnTo>
                  <a:lnTo>
                    <a:pt x="332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2" y="0"/>
                  </a:lnTo>
                  <a:lnTo>
                    <a:pt x="357" y="3"/>
                  </a:lnTo>
                  <a:lnTo>
                    <a:pt x="363" y="10"/>
                  </a:lnTo>
                  <a:lnTo>
                    <a:pt x="369" y="20"/>
                  </a:lnTo>
                  <a:lnTo>
                    <a:pt x="375" y="33"/>
                  </a:lnTo>
                  <a:lnTo>
                    <a:pt x="380" y="39"/>
                  </a:lnTo>
                  <a:lnTo>
                    <a:pt x="384" y="46"/>
                  </a:lnTo>
                  <a:lnTo>
                    <a:pt x="390" y="62"/>
                  </a:lnTo>
                  <a:lnTo>
                    <a:pt x="396" y="82"/>
                  </a:lnTo>
                  <a:lnTo>
                    <a:pt x="400" y="92"/>
                  </a:lnTo>
                  <a:lnTo>
                    <a:pt x="405" y="102"/>
                  </a:lnTo>
                  <a:lnTo>
                    <a:pt x="411" y="122"/>
                  </a:lnTo>
                  <a:lnTo>
                    <a:pt x="417" y="145"/>
                  </a:lnTo>
                  <a:lnTo>
                    <a:pt x="423" y="167"/>
                  </a:lnTo>
                  <a:lnTo>
                    <a:pt x="428" y="177"/>
                  </a:lnTo>
                  <a:lnTo>
                    <a:pt x="432" y="190"/>
                  </a:lnTo>
                  <a:lnTo>
                    <a:pt x="438" y="213"/>
                  </a:lnTo>
                  <a:lnTo>
                    <a:pt x="444" y="240"/>
                  </a:lnTo>
                  <a:lnTo>
                    <a:pt x="450" y="263"/>
                  </a:lnTo>
                  <a:lnTo>
                    <a:pt x="455" y="273"/>
                  </a:lnTo>
                  <a:lnTo>
                    <a:pt x="459" y="286"/>
                  </a:lnTo>
                  <a:lnTo>
                    <a:pt x="465" y="309"/>
                  </a:lnTo>
                  <a:lnTo>
                    <a:pt x="471" y="332"/>
                  </a:lnTo>
                  <a:lnTo>
                    <a:pt x="475" y="345"/>
                  </a:lnTo>
                  <a:lnTo>
                    <a:pt x="480" y="355"/>
                  </a:lnTo>
                  <a:lnTo>
                    <a:pt x="486" y="374"/>
                  </a:lnTo>
                  <a:lnTo>
                    <a:pt x="492" y="394"/>
                  </a:lnTo>
                  <a:lnTo>
                    <a:pt x="498" y="414"/>
                  </a:lnTo>
                  <a:lnTo>
                    <a:pt x="503" y="424"/>
                  </a:lnTo>
                  <a:lnTo>
                    <a:pt x="507" y="430"/>
                  </a:lnTo>
                  <a:lnTo>
                    <a:pt x="513" y="447"/>
                  </a:lnTo>
                  <a:lnTo>
                    <a:pt x="519" y="463"/>
                  </a:lnTo>
                  <a:lnTo>
                    <a:pt x="523" y="470"/>
                  </a:lnTo>
                  <a:lnTo>
                    <a:pt x="528" y="476"/>
                  </a:lnTo>
                  <a:lnTo>
                    <a:pt x="534" y="489"/>
                  </a:lnTo>
                  <a:lnTo>
                    <a:pt x="540" y="499"/>
                  </a:lnTo>
                  <a:lnTo>
                    <a:pt x="546" y="509"/>
                  </a:lnTo>
                  <a:lnTo>
                    <a:pt x="551" y="512"/>
                  </a:lnTo>
                  <a:lnTo>
                    <a:pt x="555" y="519"/>
                  </a:lnTo>
                  <a:lnTo>
                    <a:pt x="561" y="529"/>
                  </a:lnTo>
                  <a:lnTo>
                    <a:pt x="567" y="535"/>
                  </a:lnTo>
                  <a:lnTo>
                    <a:pt x="571" y="539"/>
                  </a:lnTo>
                  <a:lnTo>
                    <a:pt x="576" y="542"/>
                  </a:lnTo>
                  <a:lnTo>
                    <a:pt x="582" y="545"/>
                  </a:lnTo>
                  <a:lnTo>
                    <a:pt x="588" y="552"/>
                  </a:lnTo>
                  <a:lnTo>
                    <a:pt x="594" y="555"/>
                  </a:lnTo>
                  <a:lnTo>
                    <a:pt x="599" y="555"/>
                  </a:lnTo>
                  <a:lnTo>
                    <a:pt x="603" y="558"/>
                  </a:lnTo>
                  <a:lnTo>
                    <a:pt x="609" y="562"/>
                  </a:lnTo>
                  <a:lnTo>
                    <a:pt x="615" y="565"/>
                  </a:lnTo>
                  <a:lnTo>
                    <a:pt x="621" y="568"/>
                  </a:lnTo>
                  <a:lnTo>
                    <a:pt x="626" y="568"/>
                  </a:lnTo>
                  <a:lnTo>
                    <a:pt x="630" y="568"/>
                  </a:lnTo>
                  <a:lnTo>
                    <a:pt x="634" y="568"/>
                  </a:lnTo>
                  <a:lnTo>
                    <a:pt x="636" y="571"/>
                  </a:lnTo>
                  <a:lnTo>
                    <a:pt x="642" y="571"/>
                  </a:lnTo>
                  <a:lnTo>
                    <a:pt x="646" y="571"/>
                  </a:lnTo>
                  <a:lnTo>
                    <a:pt x="651" y="575"/>
                  </a:lnTo>
                  <a:lnTo>
                    <a:pt x="657" y="575"/>
                  </a:lnTo>
                  <a:lnTo>
                    <a:pt x="663" y="575"/>
                  </a:lnTo>
                  <a:lnTo>
                    <a:pt x="669" y="575"/>
                  </a:lnTo>
                  <a:lnTo>
                    <a:pt x="674" y="575"/>
                  </a:lnTo>
                  <a:lnTo>
                    <a:pt x="678" y="575"/>
                  </a:lnTo>
                  <a:lnTo>
                    <a:pt x="684" y="578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73" name="Line 2069"/>
          <p:cNvSpPr>
            <a:spLocks noChangeShapeType="1"/>
          </p:cNvSpPr>
          <p:nvPr/>
        </p:nvSpPr>
        <p:spPr bwMode="auto">
          <a:xfrm>
            <a:off x="3635375" y="1682750"/>
            <a:ext cx="0" cy="510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2070"/>
          <p:cNvSpPr>
            <a:spLocks noChangeShapeType="1"/>
          </p:cNvSpPr>
          <p:nvPr/>
        </p:nvSpPr>
        <p:spPr bwMode="auto">
          <a:xfrm>
            <a:off x="5457825" y="1641475"/>
            <a:ext cx="0" cy="510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071"/>
          <p:cNvSpPr>
            <a:spLocks noChangeShapeType="1"/>
          </p:cNvSpPr>
          <p:nvPr/>
        </p:nvSpPr>
        <p:spPr bwMode="auto">
          <a:xfrm>
            <a:off x="809625" y="2763838"/>
            <a:ext cx="798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Oval 2072"/>
          <p:cNvSpPr>
            <a:spLocks noChangeArrowheads="1"/>
          </p:cNvSpPr>
          <p:nvPr/>
        </p:nvSpPr>
        <p:spPr bwMode="auto">
          <a:xfrm>
            <a:off x="2674938" y="1641475"/>
            <a:ext cx="96837" cy="968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Oval 2073"/>
          <p:cNvSpPr>
            <a:spLocks noChangeArrowheads="1"/>
          </p:cNvSpPr>
          <p:nvPr/>
        </p:nvSpPr>
        <p:spPr bwMode="auto">
          <a:xfrm>
            <a:off x="4495800" y="1643063"/>
            <a:ext cx="96838" cy="96837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Oval 2074"/>
          <p:cNvSpPr>
            <a:spLocks noChangeArrowheads="1"/>
          </p:cNvSpPr>
          <p:nvPr/>
        </p:nvSpPr>
        <p:spPr bwMode="auto">
          <a:xfrm>
            <a:off x="6316663" y="1644650"/>
            <a:ext cx="96837" cy="968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Line 2075"/>
          <p:cNvSpPr>
            <a:spLocks noChangeShapeType="1"/>
          </p:cNvSpPr>
          <p:nvPr/>
        </p:nvSpPr>
        <p:spPr bwMode="auto">
          <a:xfrm>
            <a:off x="741363" y="3716338"/>
            <a:ext cx="798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Line 2076"/>
          <p:cNvSpPr>
            <a:spLocks noChangeShapeType="1"/>
          </p:cNvSpPr>
          <p:nvPr/>
        </p:nvSpPr>
        <p:spPr bwMode="auto">
          <a:xfrm>
            <a:off x="714375" y="4695825"/>
            <a:ext cx="798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2077"/>
          <p:cNvSpPr>
            <a:spLocks noChangeShapeType="1"/>
          </p:cNvSpPr>
          <p:nvPr/>
        </p:nvSpPr>
        <p:spPr bwMode="auto">
          <a:xfrm>
            <a:off x="576263" y="5621338"/>
            <a:ext cx="798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2078"/>
          <p:cNvSpPr>
            <a:spLocks noChangeShapeType="1"/>
          </p:cNvSpPr>
          <p:nvPr/>
        </p:nvSpPr>
        <p:spPr bwMode="auto">
          <a:xfrm>
            <a:off x="658813" y="6546850"/>
            <a:ext cx="798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2079"/>
          <p:cNvSpPr>
            <a:spLocks noChangeShapeType="1"/>
          </p:cNvSpPr>
          <p:nvPr/>
        </p:nvSpPr>
        <p:spPr bwMode="auto">
          <a:xfrm flipV="1">
            <a:off x="5489575" y="5148263"/>
            <a:ext cx="939800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Rectangle 2080"/>
          <p:cNvSpPr>
            <a:spLocks noChangeArrowheads="1"/>
          </p:cNvSpPr>
          <p:nvPr/>
        </p:nvSpPr>
        <p:spPr bwMode="auto">
          <a:xfrm>
            <a:off x="5695950" y="4765675"/>
            <a:ext cx="27574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Significant reflection</a:t>
            </a:r>
          </a:p>
        </p:txBody>
      </p:sp>
      <p:sp>
        <p:nvSpPr>
          <p:cNvPr id="49185" name="Line 2081"/>
          <p:cNvSpPr>
            <a:spLocks noChangeShapeType="1"/>
          </p:cNvSpPr>
          <p:nvPr/>
        </p:nvSpPr>
        <p:spPr bwMode="auto">
          <a:xfrm>
            <a:off x="512763" y="1697038"/>
            <a:ext cx="0" cy="481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Rectangle 2082"/>
          <p:cNvSpPr>
            <a:spLocks noChangeArrowheads="1"/>
          </p:cNvSpPr>
          <p:nvPr/>
        </p:nvSpPr>
        <p:spPr bwMode="auto">
          <a:xfrm>
            <a:off x="339725" y="640873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49187" name="Rectangle 2083"/>
          <p:cNvSpPr>
            <a:spLocks noChangeArrowheads="1"/>
          </p:cNvSpPr>
          <p:nvPr/>
        </p:nvSpPr>
        <p:spPr bwMode="auto">
          <a:xfrm>
            <a:off x="493713" y="1674813"/>
            <a:ext cx="1966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______ source</a:t>
            </a:r>
          </a:p>
        </p:txBody>
      </p:sp>
      <p:sp>
        <p:nvSpPr>
          <p:cNvPr id="49188" name="Line 2084"/>
          <p:cNvSpPr>
            <a:spLocks noChangeShapeType="1"/>
          </p:cNvSpPr>
          <p:nvPr/>
        </p:nvSpPr>
        <p:spPr bwMode="auto">
          <a:xfrm flipV="1">
            <a:off x="2397125" y="1724025"/>
            <a:ext cx="18097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Rectangle 2085"/>
          <p:cNvSpPr>
            <a:spLocks noChangeArrowheads="1"/>
          </p:cNvSpPr>
          <p:nvPr/>
        </p:nvSpPr>
        <p:spPr bwMode="auto">
          <a:xfrm>
            <a:off x="4953000" y="2794000"/>
            <a:ext cx="1508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real source</a:t>
            </a:r>
          </a:p>
        </p:txBody>
      </p:sp>
      <p:sp>
        <p:nvSpPr>
          <p:cNvPr id="49190" name="Line 2086"/>
          <p:cNvSpPr>
            <a:spLocks noChangeShapeType="1"/>
          </p:cNvSpPr>
          <p:nvPr/>
        </p:nvSpPr>
        <p:spPr bwMode="auto">
          <a:xfrm flipH="1" flipV="1">
            <a:off x="4608513" y="1793875"/>
            <a:ext cx="604837" cy="111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Rectangle 2087"/>
          <p:cNvSpPr>
            <a:spLocks noChangeArrowheads="1"/>
          </p:cNvSpPr>
          <p:nvPr/>
        </p:nvSpPr>
        <p:spPr bwMode="auto">
          <a:xfrm>
            <a:off x="542925" y="1570038"/>
            <a:ext cx="10509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image</a:t>
            </a:r>
          </a:p>
        </p:txBody>
      </p:sp>
      <p:graphicFrame>
        <p:nvGraphicFramePr>
          <p:cNvPr id="49192" name="Object 2088"/>
          <p:cNvGraphicFramePr>
            <a:graphicFrameLocks noChangeAspect="1"/>
          </p:cNvGraphicFramePr>
          <p:nvPr/>
        </p:nvGraphicFramePr>
        <p:xfrm>
          <a:off x="600075" y="5672138"/>
          <a:ext cx="1079500" cy="862012"/>
        </p:xfrm>
        <a:graphic>
          <a:graphicData uri="http://schemas.openxmlformats.org/presentationml/2006/ole">
            <p:oleObj spid="_x0000_s49192" name="Equation" r:id="rId3" imgW="1079280" imgH="863280" progId="Equation.3">
              <p:embed/>
            </p:oleObj>
          </a:graphicData>
        </a:graphic>
      </p:graphicFrame>
      <p:sp>
        <p:nvSpPr>
          <p:cNvPr id="49193" name="Rectangle 2089"/>
          <p:cNvSpPr>
            <a:spLocks noChangeArrowheads="1"/>
          </p:cNvSpPr>
          <p:nvPr/>
        </p:nvSpPr>
        <p:spPr bwMode="auto">
          <a:xfrm>
            <a:off x="1724025" y="5824538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4" name="Line 2090"/>
          <p:cNvSpPr>
            <a:spLocks noChangeShapeType="1"/>
          </p:cNvSpPr>
          <p:nvPr/>
        </p:nvSpPr>
        <p:spPr bwMode="auto">
          <a:xfrm>
            <a:off x="1684338" y="6264275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1" grpId="0" build="p" autoUpdateAnimBg="0"/>
      <p:bldP spid="4919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Sampling time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If we sample for less time than it takes for a large eddy to rotate then our average value may not be a good average</a:t>
            </a:r>
          </a:p>
          <a:p>
            <a:r>
              <a:rPr lang="en-US"/>
              <a:t>Need an estimate of the integral time scale (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).</a:t>
            </a:r>
          </a:p>
        </p:txBody>
      </p:sp>
      <p:graphicFrame>
        <p:nvGraphicFramePr>
          <p:cNvPr id="129024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71713" y="4205288"/>
          <a:ext cx="3111500" cy="1279525"/>
        </p:xfrm>
        <a:graphic>
          <a:graphicData uri="http://schemas.openxmlformats.org/presentationml/2006/ole">
            <p:oleObj spid="_x0000_s129024" name="Equation" r:id="rId3" imgW="1739880" imgH="7236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Environmental Fluid Mechanics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Motion and mixing of fluids in the environment</a:t>
            </a:r>
          </a:p>
          <a:p>
            <a:pPr>
              <a:lnSpc>
                <a:spcPct val="90000"/>
              </a:lnSpc>
            </a:pPr>
            <a:r>
              <a:rPr lang="en-US" sz="2800"/>
              <a:t>Interested in the substances and properties transported by the fluid</a:t>
            </a:r>
          </a:p>
          <a:p>
            <a:pPr>
              <a:lnSpc>
                <a:spcPct val="90000"/>
              </a:lnSpc>
            </a:pPr>
            <a:r>
              <a:rPr lang="en-US" sz="280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wastewater discharge into stream, estuary, or ocean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junction of two rivers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smokestack discharge into atmosphere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contaminant spill into ocean or river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mixing of salt and fresh water in estuaries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mixing of warm and cold water in lakes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Pollutant Mixing in Open Channel Flow: Objectives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Characterize turbulent flow</a:t>
            </a:r>
          </a:p>
          <a:p>
            <a:pPr lvl="1"/>
            <a:r>
              <a:rPr lang="en-US"/>
              <a:t>integral velocity</a:t>
            </a:r>
          </a:p>
          <a:p>
            <a:pPr lvl="1"/>
            <a:r>
              <a:rPr lang="en-US"/>
              <a:t>integral length</a:t>
            </a:r>
          </a:p>
          <a:p>
            <a:pPr lvl="1"/>
            <a:r>
              <a:rPr lang="en-US"/>
              <a:t>“but it doesn’t look turbulent”</a:t>
            </a:r>
          </a:p>
          <a:p>
            <a:r>
              <a:rPr lang="en-US"/>
              <a:t>Apply the advective dispersion equation</a:t>
            </a:r>
          </a:p>
          <a:p>
            <a:r>
              <a:rPr lang="en-US"/>
              <a:t>Measure the dispersion coefficient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Experiment description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Flume (laboratory river)</a:t>
            </a:r>
          </a:p>
          <a:p>
            <a:pPr lvl="1">
              <a:lnSpc>
                <a:spcPct val="90000"/>
              </a:lnSpc>
            </a:pPr>
            <a:r>
              <a:rPr lang="en-US"/>
              <a:t>46 cm wide, 7 m long, variable depth</a:t>
            </a:r>
          </a:p>
          <a:p>
            <a:pPr lvl="1">
              <a:lnSpc>
                <a:spcPct val="90000"/>
              </a:lnSpc>
            </a:pPr>
            <a:r>
              <a:rPr lang="en-US"/>
              <a:t>tap water supply (1.8 L/s)</a:t>
            </a:r>
          </a:p>
          <a:p>
            <a:pPr>
              <a:lnSpc>
                <a:spcPct val="90000"/>
              </a:lnSpc>
            </a:pPr>
            <a:r>
              <a:rPr lang="en-US"/>
              <a:t>Plume</a:t>
            </a:r>
          </a:p>
          <a:p>
            <a:pPr lvl="1">
              <a:lnSpc>
                <a:spcPct val="90000"/>
              </a:lnSpc>
            </a:pPr>
            <a:r>
              <a:rPr lang="en-US"/>
              <a:t>sodium chloride (to increase conductivity)</a:t>
            </a:r>
          </a:p>
          <a:p>
            <a:pPr lvl="1">
              <a:lnSpc>
                <a:spcPct val="90000"/>
              </a:lnSpc>
            </a:pPr>
            <a:r>
              <a:rPr lang="en-US"/>
              <a:t>red dye #40 (for qualitative observations)</a:t>
            </a:r>
          </a:p>
          <a:p>
            <a:pPr lvl="1">
              <a:lnSpc>
                <a:spcPct val="90000"/>
              </a:lnSpc>
            </a:pPr>
            <a:r>
              <a:rPr lang="en-US"/>
              <a:t>discharged by peristaltic pump through single port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Conductivity probe</a:t>
            </a:r>
          </a:p>
        </p:txBody>
      </p:sp>
      <p:pic>
        <p:nvPicPr>
          <p:cNvPr id="84995" name="Picture 102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17700"/>
            <a:ext cx="6083300" cy="467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4996" name="Rectangle 1028"/>
          <p:cNvSpPr>
            <a:spLocks noChangeArrowheads="1"/>
          </p:cNvSpPr>
          <p:nvPr/>
        </p:nvSpPr>
        <p:spPr bwMode="auto">
          <a:xfrm>
            <a:off x="5884863" y="3675063"/>
            <a:ext cx="16002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Platinum electrodes</a:t>
            </a:r>
          </a:p>
        </p:txBody>
      </p:sp>
      <p:sp>
        <p:nvSpPr>
          <p:cNvPr id="84997" name="Line 1029"/>
          <p:cNvSpPr>
            <a:spLocks noChangeShapeType="1"/>
          </p:cNvSpPr>
          <p:nvPr/>
        </p:nvSpPr>
        <p:spPr bwMode="auto">
          <a:xfrm flipV="1">
            <a:off x="4216400" y="4114800"/>
            <a:ext cx="1765300" cy="4953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The Instrument</a:t>
            </a:r>
          </a:p>
        </p:txBody>
      </p:sp>
      <p:pic>
        <p:nvPicPr>
          <p:cNvPr id="86019" name="Picture 1027"/>
          <p:cNvPicPr>
            <a:picLocks noChangeArrowheads="1"/>
          </p:cNvPicPr>
          <p:nvPr/>
        </p:nvPicPr>
        <p:blipFill>
          <a:blip r:embed="rId2" cstate="print"/>
          <a:srcRect t="2798" b="4039"/>
          <a:stretch>
            <a:fillRect/>
          </a:stretch>
        </p:blipFill>
        <p:spPr bwMode="auto">
          <a:xfrm>
            <a:off x="2286000" y="1814513"/>
            <a:ext cx="4038600" cy="5018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6020" name="Rectangle 1028"/>
          <p:cNvSpPr>
            <a:spLocks noChangeArrowheads="1"/>
          </p:cNvSpPr>
          <p:nvPr/>
        </p:nvSpPr>
        <p:spPr bwMode="auto">
          <a:xfrm>
            <a:off x="6548438" y="3167063"/>
            <a:ext cx="20796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pH/ion/conductivity meter</a:t>
            </a:r>
          </a:p>
        </p:txBody>
      </p:sp>
      <p:sp>
        <p:nvSpPr>
          <p:cNvPr id="86021" name="Rectangle 1029"/>
          <p:cNvSpPr>
            <a:spLocks noChangeArrowheads="1"/>
          </p:cNvSpPr>
          <p:nvPr/>
        </p:nvSpPr>
        <p:spPr bwMode="auto">
          <a:xfrm>
            <a:off x="6548438" y="1808163"/>
            <a:ext cx="237490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positioning system controller</a:t>
            </a:r>
          </a:p>
        </p:txBody>
      </p:sp>
      <p:sp>
        <p:nvSpPr>
          <p:cNvPr id="86022" name="Rectangle 1030"/>
          <p:cNvSpPr>
            <a:spLocks noChangeArrowheads="1"/>
          </p:cNvSpPr>
          <p:nvPr/>
        </p:nvSpPr>
        <p:spPr bwMode="auto">
          <a:xfrm>
            <a:off x="334963" y="1947863"/>
            <a:ext cx="148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vertical (z) slide</a:t>
            </a:r>
          </a:p>
        </p:txBody>
      </p:sp>
      <p:sp>
        <p:nvSpPr>
          <p:cNvPr id="86023" name="Rectangle 1031"/>
          <p:cNvSpPr>
            <a:spLocks noChangeArrowheads="1"/>
          </p:cNvSpPr>
          <p:nvPr/>
        </p:nvSpPr>
        <p:spPr bwMode="auto">
          <a:xfrm>
            <a:off x="334963" y="3179763"/>
            <a:ext cx="17526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horizontal (y) slide</a:t>
            </a:r>
          </a:p>
        </p:txBody>
      </p:sp>
      <p:sp>
        <p:nvSpPr>
          <p:cNvPr id="86024" name="Rectangle 1032"/>
          <p:cNvSpPr>
            <a:spLocks noChangeArrowheads="1"/>
          </p:cNvSpPr>
          <p:nvPr/>
        </p:nvSpPr>
        <p:spPr bwMode="auto">
          <a:xfrm>
            <a:off x="334963" y="5529263"/>
            <a:ext cx="20066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conductivity probe</a:t>
            </a:r>
          </a:p>
        </p:txBody>
      </p:sp>
      <p:grpSp>
        <p:nvGrpSpPr>
          <p:cNvPr id="86025" name="Group 1033"/>
          <p:cNvGrpSpPr>
            <a:grpSpLocks/>
          </p:cNvGrpSpPr>
          <p:nvPr/>
        </p:nvGrpSpPr>
        <p:grpSpPr bwMode="auto">
          <a:xfrm>
            <a:off x="7116763" y="4094163"/>
            <a:ext cx="1239837" cy="2197100"/>
            <a:chOff x="4483" y="2579"/>
            <a:chExt cx="781" cy="1384"/>
          </a:xfrm>
        </p:grpSpPr>
        <p:sp>
          <p:nvSpPr>
            <p:cNvPr id="86026" name="Line 1034"/>
            <p:cNvSpPr>
              <a:spLocks noChangeShapeType="1"/>
            </p:cNvSpPr>
            <p:nvPr/>
          </p:nvSpPr>
          <p:spPr bwMode="auto">
            <a:xfrm>
              <a:off x="4576" y="3160"/>
              <a:ext cx="8" cy="552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Line 1035"/>
            <p:cNvSpPr>
              <a:spLocks noChangeShapeType="1"/>
            </p:cNvSpPr>
            <p:nvPr/>
          </p:nvSpPr>
          <p:spPr bwMode="auto">
            <a:xfrm flipV="1">
              <a:off x="4592" y="2784"/>
              <a:ext cx="368" cy="368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8" name="Line 1036"/>
            <p:cNvSpPr>
              <a:spLocks noChangeShapeType="1"/>
            </p:cNvSpPr>
            <p:nvPr/>
          </p:nvSpPr>
          <p:spPr bwMode="auto">
            <a:xfrm>
              <a:off x="4592" y="3168"/>
              <a:ext cx="432" cy="88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9" name="Rectangle 1037"/>
            <p:cNvSpPr>
              <a:spLocks noChangeArrowheads="1"/>
            </p:cNvSpPr>
            <p:nvPr/>
          </p:nvSpPr>
          <p:spPr bwMode="auto">
            <a:xfrm>
              <a:off x="4483" y="3677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Book Antiqua" pitchFamily="18" charset="0"/>
                </a:rPr>
                <a:t>z</a:t>
              </a:r>
            </a:p>
          </p:txBody>
        </p:sp>
        <p:sp>
          <p:nvSpPr>
            <p:cNvPr id="86030" name="Rectangle 1038"/>
            <p:cNvSpPr>
              <a:spLocks noChangeArrowheads="1"/>
            </p:cNvSpPr>
            <p:nvPr/>
          </p:nvSpPr>
          <p:spPr bwMode="auto">
            <a:xfrm>
              <a:off x="4923" y="2579"/>
              <a:ext cx="21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Book Antiqua" pitchFamily="18" charset="0"/>
                </a:rPr>
                <a:t>x</a:t>
              </a:r>
            </a:p>
          </p:txBody>
        </p:sp>
        <p:sp>
          <p:nvSpPr>
            <p:cNvPr id="86031" name="Rectangle 1039"/>
            <p:cNvSpPr>
              <a:spLocks noChangeArrowheads="1"/>
            </p:cNvSpPr>
            <p:nvPr/>
          </p:nvSpPr>
          <p:spPr bwMode="auto">
            <a:xfrm>
              <a:off x="5043" y="3139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Book Antiqua" pitchFamily="18" charset="0"/>
                </a:rPr>
                <a:t>y</a:t>
              </a:r>
            </a:p>
          </p:txBody>
        </p:sp>
      </p:grpSp>
      <p:sp>
        <p:nvSpPr>
          <p:cNvPr id="86032" name="Line 1040"/>
          <p:cNvSpPr>
            <a:spLocks noChangeShapeType="1"/>
          </p:cNvSpPr>
          <p:nvPr/>
        </p:nvSpPr>
        <p:spPr bwMode="auto">
          <a:xfrm>
            <a:off x="1612900" y="2374900"/>
            <a:ext cx="1917700" cy="12573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Line 1041"/>
          <p:cNvSpPr>
            <a:spLocks noChangeShapeType="1"/>
          </p:cNvSpPr>
          <p:nvPr/>
        </p:nvSpPr>
        <p:spPr bwMode="auto">
          <a:xfrm>
            <a:off x="1752600" y="3708400"/>
            <a:ext cx="1168400" cy="10287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Line 1042"/>
          <p:cNvSpPr>
            <a:spLocks noChangeShapeType="1"/>
          </p:cNvSpPr>
          <p:nvPr/>
        </p:nvSpPr>
        <p:spPr bwMode="auto">
          <a:xfrm>
            <a:off x="1752600" y="6045200"/>
            <a:ext cx="1841500" cy="6350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5" name="Line 1043"/>
          <p:cNvSpPr>
            <a:spLocks noChangeShapeType="1"/>
          </p:cNvSpPr>
          <p:nvPr/>
        </p:nvSpPr>
        <p:spPr bwMode="auto">
          <a:xfrm flipH="1">
            <a:off x="4813300" y="2514600"/>
            <a:ext cx="1765300" cy="15367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Line 1044"/>
          <p:cNvSpPr>
            <a:spLocks noChangeShapeType="1"/>
          </p:cNvSpPr>
          <p:nvPr/>
        </p:nvSpPr>
        <p:spPr bwMode="auto">
          <a:xfrm flipH="1">
            <a:off x="5740400" y="3848100"/>
            <a:ext cx="812800" cy="7620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Rectangle 1045"/>
          <p:cNvSpPr>
            <a:spLocks noChangeArrowheads="1"/>
          </p:cNvSpPr>
          <p:nvPr/>
        </p:nvSpPr>
        <p:spPr bwMode="auto">
          <a:xfrm>
            <a:off x="334963" y="4437063"/>
            <a:ext cx="17526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horizontal (x) tracks</a:t>
            </a:r>
          </a:p>
        </p:txBody>
      </p:sp>
      <p:sp>
        <p:nvSpPr>
          <p:cNvPr id="86038" name="Line 1046"/>
          <p:cNvSpPr>
            <a:spLocks noChangeShapeType="1"/>
          </p:cNvSpPr>
          <p:nvPr/>
        </p:nvSpPr>
        <p:spPr bwMode="auto">
          <a:xfrm>
            <a:off x="1905000" y="4965700"/>
            <a:ext cx="482600" cy="6223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1047"/>
          <p:cNvSpPr>
            <a:spLocks noChangeShapeType="1"/>
          </p:cNvSpPr>
          <p:nvPr/>
        </p:nvSpPr>
        <p:spPr bwMode="auto">
          <a:xfrm>
            <a:off x="1917700" y="4978400"/>
            <a:ext cx="2819400" cy="15367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Plume in a Flume</a:t>
            </a:r>
            <a:br>
              <a:rPr lang="en-US"/>
            </a:br>
            <a:r>
              <a:rPr lang="en-US"/>
              <a:t>Coming up...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Environmental Fluid Mechanics</a:t>
            </a:r>
          </a:p>
          <a:p>
            <a:pPr lvl="1"/>
            <a:r>
              <a:rPr lang="en-US"/>
              <a:t>Apply the advective dispersion equation</a:t>
            </a:r>
          </a:p>
          <a:p>
            <a:pPr lvl="1"/>
            <a:r>
              <a:rPr lang="en-US"/>
              <a:t>Discuss turbulent dispersion</a:t>
            </a:r>
          </a:p>
          <a:p>
            <a:r>
              <a:rPr lang="en-US"/>
              <a:t>Quantitative analysis</a:t>
            </a:r>
          </a:p>
          <a:p>
            <a:pPr lvl="1"/>
            <a:r>
              <a:rPr lang="en-US"/>
              <a:t>Estimate the dispersion coefficient</a:t>
            </a:r>
          </a:p>
          <a:p>
            <a:pPr lvl="1"/>
            <a:r>
              <a:rPr lang="en-US"/>
              <a:t>Compare model and data</a:t>
            </a:r>
          </a:p>
          <a:p>
            <a:r>
              <a:rPr lang="en-US"/>
              <a:t>Qualitative observations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Passive Plume in Turbulent Flow: Theory</a:t>
            </a:r>
          </a:p>
        </p:txBody>
      </p:sp>
      <p:graphicFrame>
        <p:nvGraphicFramePr>
          <p:cNvPr id="8806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300" y="4495800"/>
          <a:ext cx="4338638" cy="1471613"/>
        </p:xfrm>
        <a:graphic>
          <a:graphicData uri="http://schemas.openxmlformats.org/presentationml/2006/ole">
            <p:oleObj spid="_x0000_s88067" name="Equation" r:id="rId3" imgW="4343400" imgH="1473120" progId="Equation.DSMT4">
              <p:embed/>
            </p:oleObj>
          </a:graphicData>
        </a:graphic>
      </p:graphicFrame>
      <p:graphicFrame>
        <p:nvGraphicFramePr>
          <p:cNvPr id="8806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2514600"/>
          <a:ext cx="2970213" cy="758825"/>
        </p:xfrm>
        <a:graphic>
          <a:graphicData uri="http://schemas.openxmlformats.org/presentationml/2006/ole">
            <p:oleObj spid="_x0000_s88068" name="Equation" r:id="rId4" imgW="2971800" imgH="761760" progId="Equation.DSMT4">
              <p:embed/>
            </p:oleObj>
          </a:graphicData>
        </a:graphic>
      </p:graphicFrame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6838" y="2274888"/>
            <a:ext cx="3806825" cy="3375025"/>
            <a:chOff x="3261" y="1433"/>
            <a:chExt cx="2398" cy="2126"/>
          </a:xfrm>
        </p:grpSpPr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3261" y="1433"/>
              <a:ext cx="2398" cy="21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C 	concentration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E</a:t>
              </a:r>
              <a:r>
                <a:rPr lang="en-US" sz="2400" baseline="-25000">
                  <a:latin typeface="Book Antiqua" pitchFamily="18" charset="0"/>
                </a:rPr>
                <a:t>y</a:t>
              </a:r>
              <a:r>
                <a:rPr lang="en-US" sz="2400">
                  <a:latin typeface="Book Antiqua" pitchFamily="18" charset="0"/>
                </a:rPr>
                <a:t>	dispersion coefficient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U	advective velocity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M	rate of mass input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d	depth of water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x	distance in direction of flow from source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y	distance from plume centerline</a:t>
              </a:r>
            </a:p>
          </p:txBody>
        </p:sp>
        <p:sp>
          <p:nvSpPr>
            <p:cNvPr id="88071" name="Oval 7"/>
            <p:cNvSpPr>
              <a:spLocks noChangeArrowheads="1"/>
            </p:cNvSpPr>
            <p:nvPr/>
          </p:nvSpPr>
          <p:spPr bwMode="auto">
            <a:xfrm>
              <a:off x="3396" y="2141"/>
              <a:ext cx="32" cy="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Quantitative Analysis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Estimate the dispersion coefficient from the centerline concentration in region 2</a:t>
            </a:r>
          </a:p>
          <a:p>
            <a:r>
              <a:rPr lang="en-US"/>
              <a:t>Compare the measured dispersion coefficient with “rule of thumb” estimates </a:t>
            </a:r>
          </a:p>
          <a:p>
            <a:r>
              <a:rPr lang="en-US"/>
              <a:t>Compare measured concentration profiles with theoretical predictions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Dispersion Coefficient (E</a:t>
            </a:r>
            <a:r>
              <a:rPr lang="en-US" baseline="-25000"/>
              <a:t>y</a:t>
            </a:r>
            <a:r>
              <a:rPr lang="en-US"/>
              <a:t>)</a:t>
            </a:r>
            <a:br>
              <a:rPr lang="en-US"/>
            </a:br>
            <a:r>
              <a:rPr lang="en-US"/>
              <a:t>Measurements</a:t>
            </a:r>
          </a:p>
        </p:txBody>
      </p:sp>
      <p:graphicFrame>
        <p:nvGraphicFramePr>
          <p:cNvPr id="9011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" y="1905000"/>
          <a:ext cx="4338638" cy="1471613"/>
        </p:xfrm>
        <a:graphic>
          <a:graphicData uri="http://schemas.openxmlformats.org/presentationml/2006/ole">
            <p:oleObj spid="_x0000_s90115" name="Equation" r:id="rId3" imgW="4343400" imgH="1473120" progId="Equation.DSMT4">
              <p:embed/>
            </p:oleObj>
          </a:graphicData>
        </a:graphic>
      </p:graphicFrame>
      <p:graphicFrame>
        <p:nvGraphicFramePr>
          <p:cNvPr id="9011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9100" y="3810000"/>
          <a:ext cx="2701925" cy="877888"/>
        </p:xfrm>
        <a:graphic>
          <a:graphicData uri="http://schemas.openxmlformats.org/presentationml/2006/ole">
            <p:oleObj spid="_x0000_s90116" name="Equation" r:id="rId4" imgW="2705040" imgH="876240" progId="Equation.DSMT4">
              <p:embed/>
            </p:oleObj>
          </a:graphicData>
        </a:graphic>
      </p:graphicFrame>
      <p:graphicFrame>
        <p:nvGraphicFramePr>
          <p:cNvPr id="9011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4050" y="5181600"/>
          <a:ext cx="2220913" cy="758825"/>
        </p:xfrm>
        <a:graphic>
          <a:graphicData uri="http://schemas.openxmlformats.org/presentationml/2006/ole">
            <p:oleObj spid="_x0000_s90117" name="Equation" r:id="rId5" imgW="2222280" imgH="761760" progId="Equation.DSMT4">
              <p:embed/>
            </p:oleObj>
          </a:graphicData>
        </a:graphic>
      </p:graphicFrame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3725863" y="4106863"/>
            <a:ext cx="4629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Concentration at center of plume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725863" y="5008563"/>
            <a:ext cx="46196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Estimate the dispersion coefficient at each x position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Dispersion Coefficient (E</a:t>
            </a:r>
            <a:r>
              <a:rPr lang="en-US" baseline="-25000"/>
              <a:t>y</a:t>
            </a:r>
            <a:r>
              <a:rPr lang="en-US"/>
              <a:t>)</a:t>
            </a:r>
            <a:br>
              <a:rPr lang="en-US"/>
            </a:br>
            <a:r>
              <a:rPr lang="en-US"/>
              <a:t>Measurements</a:t>
            </a:r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1225550" y="2301875"/>
            <a:ext cx="6621463" cy="4365625"/>
            <a:chOff x="772" y="1450"/>
            <a:chExt cx="4171" cy="2750"/>
          </a:xfrm>
        </p:grpSpPr>
        <p:sp>
          <p:nvSpPr>
            <p:cNvPr id="91140" name="Line 4"/>
            <p:cNvSpPr>
              <a:spLocks noChangeShapeType="1"/>
            </p:cNvSpPr>
            <p:nvPr/>
          </p:nvSpPr>
          <p:spPr bwMode="auto">
            <a:xfrm>
              <a:off x="1516" y="1602"/>
              <a:ext cx="0" cy="1881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1" name="Line 5"/>
            <p:cNvSpPr>
              <a:spLocks noChangeShapeType="1"/>
            </p:cNvSpPr>
            <p:nvPr/>
          </p:nvSpPr>
          <p:spPr bwMode="auto">
            <a:xfrm>
              <a:off x="1460" y="348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2" name="Line 6"/>
            <p:cNvSpPr>
              <a:spLocks noChangeShapeType="1"/>
            </p:cNvSpPr>
            <p:nvPr/>
          </p:nvSpPr>
          <p:spPr bwMode="auto">
            <a:xfrm>
              <a:off x="1460" y="301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3" name="Line 7"/>
            <p:cNvSpPr>
              <a:spLocks noChangeShapeType="1"/>
            </p:cNvSpPr>
            <p:nvPr/>
          </p:nvSpPr>
          <p:spPr bwMode="auto">
            <a:xfrm>
              <a:off x="1460" y="2544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4" name="Line 8"/>
            <p:cNvSpPr>
              <a:spLocks noChangeShapeType="1"/>
            </p:cNvSpPr>
            <p:nvPr/>
          </p:nvSpPr>
          <p:spPr bwMode="auto">
            <a:xfrm>
              <a:off x="1460" y="207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5" name="Line 9"/>
            <p:cNvSpPr>
              <a:spLocks noChangeShapeType="1"/>
            </p:cNvSpPr>
            <p:nvPr/>
          </p:nvSpPr>
          <p:spPr bwMode="auto">
            <a:xfrm>
              <a:off x="1460" y="1602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>
              <a:off x="1516" y="3485"/>
              <a:ext cx="3215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 flipV="1">
              <a:off x="1508" y="342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Line 12"/>
            <p:cNvSpPr>
              <a:spLocks noChangeShapeType="1"/>
            </p:cNvSpPr>
            <p:nvPr/>
          </p:nvSpPr>
          <p:spPr bwMode="auto">
            <a:xfrm flipV="1">
              <a:off x="2315" y="342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9" name="Line 13"/>
            <p:cNvSpPr>
              <a:spLocks noChangeShapeType="1"/>
            </p:cNvSpPr>
            <p:nvPr/>
          </p:nvSpPr>
          <p:spPr bwMode="auto">
            <a:xfrm flipV="1">
              <a:off x="3122" y="342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0" name="Line 14"/>
            <p:cNvSpPr>
              <a:spLocks noChangeShapeType="1"/>
            </p:cNvSpPr>
            <p:nvPr/>
          </p:nvSpPr>
          <p:spPr bwMode="auto">
            <a:xfrm flipV="1">
              <a:off x="3918" y="342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 flipV="1">
              <a:off x="4725" y="342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2" name="Freeform 16"/>
            <p:cNvSpPr>
              <a:spLocks/>
            </p:cNvSpPr>
            <p:nvPr/>
          </p:nvSpPr>
          <p:spPr bwMode="auto">
            <a:xfrm>
              <a:off x="1852" y="1569"/>
              <a:ext cx="2882" cy="1301"/>
            </a:xfrm>
            <a:custGeom>
              <a:avLst/>
              <a:gdLst/>
              <a:ahLst/>
              <a:cxnLst>
                <a:cxn ang="0">
                  <a:pos x="22" y="45"/>
                </a:cxn>
                <a:cxn ang="0">
                  <a:pos x="45" y="123"/>
                </a:cxn>
                <a:cxn ang="0">
                  <a:pos x="67" y="168"/>
                </a:cxn>
                <a:cxn ang="0">
                  <a:pos x="101" y="235"/>
                </a:cxn>
                <a:cxn ang="0">
                  <a:pos x="123" y="269"/>
                </a:cxn>
                <a:cxn ang="0">
                  <a:pos x="146" y="314"/>
                </a:cxn>
                <a:cxn ang="0">
                  <a:pos x="157" y="347"/>
                </a:cxn>
                <a:cxn ang="0">
                  <a:pos x="191" y="392"/>
                </a:cxn>
                <a:cxn ang="0">
                  <a:pos x="224" y="437"/>
                </a:cxn>
                <a:cxn ang="0">
                  <a:pos x="258" y="470"/>
                </a:cxn>
                <a:cxn ang="0">
                  <a:pos x="291" y="515"/>
                </a:cxn>
                <a:cxn ang="0">
                  <a:pos x="325" y="549"/>
                </a:cxn>
                <a:cxn ang="0">
                  <a:pos x="359" y="583"/>
                </a:cxn>
                <a:cxn ang="0">
                  <a:pos x="392" y="605"/>
                </a:cxn>
                <a:cxn ang="0">
                  <a:pos x="415" y="639"/>
                </a:cxn>
                <a:cxn ang="0">
                  <a:pos x="448" y="661"/>
                </a:cxn>
                <a:cxn ang="0">
                  <a:pos x="471" y="672"/>
                </a:cxn>
                <a:cxn ang="0">
                  <a:pos x="504" y="706"/>
                </a:cxn>
                <a:cxn ang="0">
                  <a:pos x="583" y="762"/>
                </a:cxn>
                <a:cxn ang="0">
                  <a:pos x="706" y="829"/>
                </a:cxn>
                <a:cxn ang="0">
                  <a:pos x="874" y="908"/>
                </a:cxn>
                <a:cxn ang="0">
                  <a:pos x="1031" y="964"/>
                </a:cxn>
                <a:cxn ang="0">
                  <a:pos x="1110" y="997"/>
                </a:cxn>
                <a:cxn ang="0">
                  <a:pos x="1278" y="1042"/>
                </a:cxn>
                <a:cxn ang="0">
                  <a:pos x="1435" y="1076"/>
                </a:cxn>
                <a:cxn ang="0">
                  <a:pos x="1592" y="1121"/>
                </a:cxn>
                <a:cxn ang="0">
                  <a:pos x="1760" y="1143"/>
                </a:cxn>
                <a:cxn ang="0">
                  <a:pos x="1917" y="1177"/>
                </a:cxn>
                <a:cxn ang="0">
                  <a:pos x="2074" y="1199"/>
                </a:cxn>
                <a:cxn ang="0">
                  <a:pos x="2242" y="1221"/>
                </a:cxn>
                <a:cxn ang="0">
                  <a:pos x="2399" y="1244"/>
                </a:cxn>
                <a:cxn ang="0">
                  <a:pos x="2556" y="1266"/>
                </a:cxn>
                <a:cxn ang="0">
                  <a:pos x="2724" y="1277"/>
                </a:cxn>
                <a:cxn ang="0">
                  <a:pos x="2881" y="1300"/>
                </a:cxn>
              </a:cxnLst>
              <a:rect l="0" t="0" r="r" b="b"/>
              <a:pathLst>
                <a:path w="2882" h="1301">
                  <a:moveTo>
                    <a:pt x="0" y="0"/>
                  </a:moveTo>
                  <a:lnTo>
                    <a:pt x="22" y="45"/>
                  </a:lnTo>
                  <a:lnTo>
                    <a:pt x="34" y="89"/>
                  </a:lnTo>
                  <a:lnTo>
                    <a:pt x="45" y="123"/>
                  </a:lnTo>
                  <a:lnTo>
                    <a:pt x="56" y="145"/>
                  </a:lnTo>
                  <a:lnTo>
                    <a:pt x="67" y="168"/>
                  </a:lnTo>
                  <a:lnTo>
                    <a:pt x="79" y="202"/>
                  </a:lnTo>
                  <a:lnTo>
                    <a:pt x="101" y="235"/>
                  </a:lnTo>
                  <a:lnTo>
                    <a:pt x="112" y="258"/>
                  </a:lnTo>
                  <a:lnTo>
                    <a:pt x="123" y="269"/>
                  </a:lnTo>
                  <a:lnTo>
                    <a:pt x="135" y="291"/>
                  </a:lnTo>
                  <a:lnTo>
                    <a:pt x="146" y="314"/>
                  </a:lnTo>
                  <a:lnTo>
                    <a:pt x="146" y="325"/>
                  </a:lnTo>
                  <a:lnTo>
                    <a:pt x="157" y="347"/>
                  </a:lnTo>
                  <a:lnTo>
                    <a:pt x="179" y="370"/>
                  </a:lnTo>
                  <a:lnTo>
                    <a:pt x="191" y="392"/>
                  </a:lnTo>
                  <a:lnTo>
                    <a:pt x="213" y="414"/>
                  </a:lnTo>
                  <a:lnTo>
                    <a:pt x="224" y="437"/>
                  </a:lnTo>
                  <a:lnTo>
                    <a:pt x="247" y="459"/>
                  </a:lnTo>
                  <a:lnTo>
                    <a:pt x="258" y="470"/>
                  </a:lnTo>
                  <a:lnTo>
                    <a:pt x="280" y="493"/>
                  </a:lnTo>
                  <a:lnTo>
                    <a:pt x="291" y="515"/>
                  </a:lnTo>
                  <a:lnTo>
                    <a:pt x="303" y="527"/>
                  </a:lnTo>
                  <a:lnTo>
                    <a:pt x="325" y="549"/>
                  </a:lnTo>
                  <a:lnTo>
                    <a:pt x="336" y="560"/>
                  </a:lnTo>
                  <a:lnTo>
                    <a:pt x="359" y="583"/>
                  </a:lnTo>
                  <a:lnTo>
                    <a:pt x="370" y="594"/>
                  </a:lnTo>
                  <a:lnTo>
                    <a:pt x="392" y="605"/>
                  </a:lnTo>
                  <a:lnTo>
                    <a:pt x="404" y="627"/>
                  </a:lnTo>
                  <a:lnTo>
                    <a:pt x="415" y="639"/>
                  </a:lnTo>
                  <a:lnTo>
                    <a:pt x="437" y="650"/>
                  </a:lnTo>
                  <a:lnTo>
                    <a:pt x="448" y="661"/>
                  </a:lnTo>
                  <a:lnTo>
                    <a:pt x="460" y="672"/>
                  </a:lnTo>
                  <a:lnTo>
                    <a:pt x="471" y="672"/>
                  </a:lnTo>
                  <a:lnTo>
                    <a:pt x="482" y="683"/>
                  </a:lnTo>
                  <a:lnTo>
                    <a:pt x="504" y="706"/>
                  </a:lnTo>
                  <a:lnTo>
                    <a:pt x="549" y="739"/>
                  </a:lnTo>
                  <a:lnTo>
                    <a:pt x="583" y="762"/>
                  </a:lnTo>
                  <a:lnTo>
                    <a:pt x="628" y="784"/>
                  </a:lnTo>
                  <a:lnTo>
                    <a:pt x="706" y="829"/>
                  </a:lnTo>
                  <a:lnTo>
                    <a:pt x="785" y="874"/>
                  </a:lnTo>
                  <a:lnTo>
                    <a:pt x="874" y="908"/>
                  </a:lnTo>
                  <a:lnTo>
                    <a:pt x="953" y="941"/>
                  </a:lnTo>
                  <a:lnTo>
                    <a:pt x="1031" y="964"/>
                  </a:lnTo>
                  <a:lnTo>
                    <a:pt x="1065" y="975"/>
                  </a:lnTo>
                  <a:lnTo>
                    <a:pt x="1110" y="997"/>
                  </a:lnTo>
                  <a:lnTo>
                    <a:pt x="1188" y="1020"/>
                  </a:lnTo>
                  <a:lnTo>
                    <a:pt x="1278" y="1042"/>
                  </a:lnTo>
                  <a:lnTo>
                    <a:pt x="1356" y="1064"/>
                  </a:lnTo>
                  <a:lnTo>
                    <a:pt x="1435" y="1076"/>
                  </a:lnTo>
                  <a:lnTo>
                    <a:pt x="1513" y="1098"/>
                  </a:lnTo>
                  <a:lnTo>
                    <a:pt x="1592" y="1121"/>
                  </a:lnTo>
                  <a:lnTo>
                    <a:pt x="1670" y="1132"/>
                  </a:lnTo>
                  <a:lnTo>
                    <a:pt x="1760" y="1143"/>
                  </a:lnTo>
                  <a:lnTo>
                    <a:pt x="1838" y="1165"/>
                  </a:lnTo>
                  <a:lnTo>
                    <a:pt x="1917" y="1177"/>
                  </a:lnTo>
                  <a:lnTo>
                    <a:pt x="1995" y="1188"/>
                  </a:lnTo>
                  <a:lnTo>
                    <a:pt x="2074" y="1199"/>
                  </a:lnTo>
                  <a:lnTo>
                    <a:pt x="2152" y="1210"/>
                  </a:lnTo>
                  <a:lnTo>
                    <a:pt x="2242" y="1221"/>
                  </a:lnTo>
                  <a:lnTo>
                    <a:pt x="2320" y="1233"/>
                  </a:lnTo>
                  <a:lnTo>
                    <a:pt x="2399" y="1244"/>
                  </a:lnTo>
                  <a:lnTo>
                    <a:pt x="2477" y="1255"/>
                  </a:lnTo>
                  <a:lnTo>
                    <a:pt x="2556" y="1266"/>
                  </a:lnTo>
                  <a:lnTo>
                    <a:pt x="2634" y="1277"/>
                  </a:lnTo>
                  <a:lnTo>
                    <a:pt x="2724" y="1277"/>
                  </a:lnTo>
                  <a:lnTo>
                    <a:pt x="2802" y="1289"/>
                  </a:lnTo>
                  <a:lnTo>
                    <a:pt x="2881" y="1300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53" name="Freeform 17"/>
            <p:cNvSpPr>
              <a:spLocks/>
            </p:cNvSpPr>
            <p:nvPr/>
          </p:nvSpPr>
          <p:spPr bwMode="auto">
            <a:xfrm>
              <a:off x="1844" y="1606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54" name="Freeform 18"/>
            <p:cNvSpPr>
              <a:spLocks/>
            </p:cNvSpPr>
            <p:nvPr/>
          </p:nvSpPr>
          <p:spPr bwMode="auto">
            <a:xfrm>
              <a:off x="1855" y="1561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55" name="Freeform 19"/>
            <p:cNvSpPr>
              <a:spLocks/>
            </p:cNvSpPr>
            <p:nvPr/>
          </p:nvSpPr>
          <p:spPr bwMode="auto">
            <a:xfrm>
              <a:off x="1866" y="1594"/>
              <a:ext cx="69" cy="6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9">
                  <a:moveTo>
                    <a:pt x="34" y="0"/>
                  </a:moveTo>
                  <a:lnTo>
                    <a:pt x="68" y="34"/>
                  </a:lnTo>
                  <a:lnTo>
                    <a:pt x="34" y="68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56" name="Freeform 20"/>
            <p:cNvSpPr>
              <a:spLocks/>
            </p:cNvSpPr>
            <p:nvPr/>
          </p:nvSpPr>
          <p:spPr bwMode="auto">
            <a:xfrm>
              <a:off x="1889" y="1729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57" name="Freeform 21"/>
            <p:cNvSpPr>
              <a:spLocks/>
            </p:cNvSpPr>
            <p:nvPr/>
          </p:nvSpPr>
          <p:spPr bwMode="auto">
            <a:xfrm>
              <a:off x="1900" y="152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58" name="Freeform 22"/>
            <p:cNvSpPr>
              <a:spLocks/>
            </p:cNvSpPr>
            <p:nvPr/>
          </p:nvSpPr>
          <p:spPr bwMode="auto">
            <a:xfrm>
              <a:off x="1923" y="1606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59" name="Freeform 23"/>
            <p:cNvSpPr>
              <a:spLocks/>
            </p:cNvSpPr>
            <p:nvPr/>
          </p:nvSpPr>
          <p:spPr bwMode="auto">
            <a:xfrm>
              <a:off x="1934" y="166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60" name="Freeform 24"/>
            <p:cNvSpPr>
              <a:spLocks/>
            </p:cNvSpPr>
            <p:nvPr/>
          </p:nvSpPr>
          <p:spPr bwMode="auto">
            <a:xfrm>
              <a:off x="1956" y="1886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61" name="Freeform 25"/>
            <p:cNvSpPr>
              <a:spLocks/>
            </p:cNvSpPr>
            <p:nvPr/>
          </p:nvSpPr>
          <p:spPr bwMode="auto">
            <a:xfrm>
              <a:off x="1967" y="1785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62" name="Freeform 26"/>
            <p:cNvSpPr>
              <a:spLocks/>
            </p:cNvSpPr>
            <p:nvPr/>
          </p:nvSpPr>
          <p:spPr bwMode="auto">
            <a:xfrm>
              <a:off x="1979" y="194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63" name="Freeform 27"/>
            <p:cNvSpPr>
              <a:spLocks/>
            </p:cNvSpPr>
            <p:nvPr/>
          </p:nvSpPr>
          <p:spPr bwMode="auto">
            <a:xfrm>
              <a:off x="2001" y="1863"/>
              <a:ext cx="68" cy="6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lnTo>
                    <a:pt x="67" y="34"/>
                  </a:lnTo>
                  <a:lnTo>
                    <a:pt x="34" y="68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64" name="Freeform 28"/>
            <p:cNvSpPr>
              <a:spLocks/>
            </p:cNvSpPr>
            <p:nvPr/>
          </p:nvSpPr>
          <p:spPr bwMode="auto">
            <a:xfrm>
              <a:off x="2012" y="1964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65" name="Freeform 29"/>
            <p:cNvSpPr>
              <a:spLocks/>
            </p:cNvSpPr>
            <p:nvPr/>
          </p:nvSpPr>
          <p:spPr bwMode="auto">
            <a:xfrm>
              <a:off x="2035" y="1886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66" name="Freeform 30"/>
            <p:cNvSpPr>
              <a:spLocks/>
            </p:cNvSpPr>
            <p:nvPr/>
          </p:nvSpPr>
          <p:spPr bwMode="auto">
            <a:xfrm>
              <a:off x="2046" y="194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67" name="Freeform 31"/>
            <p:cNvSpPr>
              <a:spLocks/>
            </p:cNvSpPr>
            <p:nvPr/>
          </p:nvSpPr>
          <p:spPr bwMode="auto">
            <a:xfrm>
              <a:off x="2068" y="2334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68" name="Freeform 32"/>
            <p:cNvSpPr>
              <a:spLocks/>
            </p:cNvSpPr>
            <p:nvPr/>
          </p:nvSpPr>
          <p:spPr bwMode="auto">
            <a:xfrm>
              <a:off x="2079" y="2009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69" name="Freeform 33"/>
            <p:cNvSpPr>
              <a:spLocks/>
            </p:cNvSpPr>
            <p:nvPr/>
          </p:nvSpPr>
          <p:spPr bwMode="auto">
            <a:xfrm>
              <a:off x="2102" y="194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0" name="Freeform 34"/>
            <p:cNvSpPr>
              <a:spLocks/>
            </p:cNvSpPr>
            <p:nvPr/>
          </p:nvSpPr>
          <p:spPr bwMode="auto">
            <a:xfrm>
              <a:off x="2113" y="2065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1" name="Freeform 35"/>
            <p:cNvSpPr>
              <a:spLocks/>
            </p:cNvSpPr>
            <p:nvPr/>
          </p:nvSpPr>
          <p:spPr bwMode="auto">
            <a:xfrm>
              <a:off x="2124" y="2088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2" name="Freeform 36"/>
            <p:cNvSpPr>
              <a:spLocks/>
            </p:cNvSpPr>
            <p:nvPr/>
          </p:nvSpPr>
          <p:spPr bwMode="auto">
            <a:xfrm>
              <a:off x="2147" y="2043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3" name="Freeform 37"/>
            <p:cNvSpPr>
              <a:spLocks/>
            </p:cNvSpPr>
            <p:nvPr/>
          </p:nvSpPr>
          <p:spPr bwMode="auto">
            <a:xfrm>
              <a:off x="2158" y="2054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4" name="Freeform 38"/>
            <p:cNvSpPr>
              <a:spLocks/>
            </p:cNvSpPr>
            <p:nvPr/>
          </p:nvSpPr>
          <p:spPr bwMode="auto">
            <a:xfrm>
              <a:off x="2180" y="2099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5" name="Freeform 39"/>
            <p:cNvSpPr>
              <a:spLocks/>
            </p:cNvSpPr>
            <p:nvPr/>
          </p:nvSpPr>
          <p:spPr bwMode="auto">
            <a:xfrm>
              <a:off x="2192" y="2076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6" name="Freeform 40"/>
            <p:cNvSpPr>
              <a:spLocks/>
            </p:cNvSpPr>
            <p:nvPr/>
          </p:nvSpPr>
          <p:spPr bwMode="auto">
            <a:xfrm>
              <a:off x="2214" y="2188"/>
              <a:ext cx="68" cy="6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lnTo>
                    <a:pt x="67" y="34"/>
                  </a:lnTo>
                  <a:lnTo>
                    <a:pt x="34" y="68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7" name="Freeform 41"/>
            <p:cNvSpPr>
              <a:spLocks/>
            </p:cNvSpPr>
            <p:nvPr/>
          </p:nvSpPr>
          <p:spPr bwMode="auto">
            <a:xfrm>
              <a:off x="2225" y="2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8" name="Freeform 42"/>
            <p:cNvSpPr>
              <a:spLocks/>
            </p:cNvSpPr>
            <p:nvPr/>
          </p:nvSpPr>
          <p:spPr bwMode="auto">
            <a:xfrm>
              <a:off x="2236" y="2244"/>
              <a:ext cx="69" cy="6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9">
                  <a:moveTo>
                    <a:pt x="34" y="0"/>
                  </a:moveTo>
                  <a:lnTo>
                    <a:pt x="68" y="34"/>
                  </a:lnTo>
                  <a:lnTo>
                    <a:pt x="34" y="68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9" name="Freeform 43"/>
            <p:cNvSpPr>
              <a:spLocks/>
            </p:cNvSpPr>
            <p:nvPr/>
          </p:nvSpPr>
          <p:spPr bwMode="auto">
            <a:xfrm>
              <a:off x="2259" y="222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0" name="Freeform 44"/>
            <p:cNvSpPr>
              <a:spLocks/>
            </p:cNvSpPr>
            <p:nvPr/>
          </p:nvSpPr>
          <p:spPr bwMode="auto">
            <a:xfrm>
              <a:off x="2270" y="2233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1" name="Freeform 45"/>
            <p:cNvSpPr>
              <a:spLocks/>
            </p:cNvSpPr>
            <p:nvPr/>
          </p:nvSpPr>
          <p:spPr bwMode="auto">
            <a:xfrm>
              <a:off x="2292" y="2166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2" name="Freeform 46"/>
            <p:cNvSpPr>
              <a:spLocks/>
            </p:cNvSpPr>
            <p:nvPr/>
          </p:nvSpPr>
          <p:spPr bwMode="auto">
            <a:xfrm>
              <a:off x="2292" y="2166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3" name="Freeform 47"/>
            <p:cNvSpPr>
              <a:spLocks/>
            </p:cNvSpPr>
            <p:nvPr/>
          </p:nvSpPr>
          <p:spPr bwMode="auto">
            <a:xfrm>
              <a:off x="2371" y="2357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4" name="Freeform 48"/>
            <p:cNvSpPr>
              <a:spLocks/>
            </p:cNvSpPr>
            <p:nvPr/>
          </p:nvSpPr>
          <p:spPr bwMode="auto">
            <a:xfrm>
              <a:off x="2449" y="2592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5" name="Freeform 49"/>
            <p:cNvSpPr>
              <a:spLocks/>
            </p:cNvSpPr>
            <p:nvPr/>
          </p:nvSpPr>
          <p:spPr bwMode="auto">
            <a:xfrm>
              <a:off x="2528" y="2368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6" name="Freeform 50"/>
            <p:cNvSpPr>
              <a:spLocks/>
            </p:cNvSpPr>
            <p:nvPr/>
          </p:nvSpPr>
          <p:spPr bwMode="auto">
            <a:xfrm>
              <a:off x="2606" y="2569"/>
              <a:ext cx="68" cy="6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lnTo>
                    <a:pt x="67" y="34"/>
                  </a:lnTo>
                  <a:lnTo>
                    <a:pt x="34" y="68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7" name="Freeform 51"/>
            <p:cNvSpPr>
              <a:spLocks/>
            </p:cNvSpPr>
            <p:nvPr/>
          </p:nvSpPr>
          <p:spPr bwMode="auto">
            <a:xfrm>
              <a:off x="2696" y="248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8" name="Freeform 52"/>
            <p:cNvSpPr>
              <a:spLocks/>
            </p:cNvSpPr>
            <p:nvPr/>
          </p:nvSpPr>
          <p:spPr bwMode="auto">
            <a:xfrm>
              <a:off x="2774" y="2648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9" name="Freeform 53"/>
            <p:cNvSpPr>
              <a:spLocks/>
            </p:cNvSpPr>
            <p:nvPr/>
          </p:nvSpPr>
          <p:spPr bwMode="auto">
            <a:xfrm>
              <a:off x="2853" y="2569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0" name="Freeform 54"/>
            <p:cNvSpPr>
              <a:spLocks/>
            </p:cNvSpPr>
            <p:nvPr/>
          </p:nvSpPr>
          <p:spPr bwMode="auto">
            <a:xfrm>
              <a:off x="2931" y="2480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1" name="Freeform 55"/>
            <p:cNvSpPr>
              <a:spLocks/>
            </p:cNvSpPr>
            <p:nvPr/>
          </p:nvSpPr>
          <p:spPr bwMode="auto">
            <a:xfrm>
              <a:off x="3010" y="246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2" name="Freeform 56"/>
            <p:cNvSpPr>
              <a:spLocks/>
            </p:cNvSpPr>
            <p:nvPr/>
          </p:nvSpPr>
          <p:spPr bwMode="auto">
            <a:xfrm>
              <a:off x="3099" y="2592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3" name="Freeform 57"/>
            <p:cNvSpPr>
              <a:spLocks/>
            </p:cNvSpPr>
            <p:nvPr/>
          </p:nvSpPr>
          <p:spPr bwMode="auto">
            <a:xfrm>
              <a:off x="3178" y="2569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4" name="Freeform 58"/>
            <p:cNvSpPr>
              <a:spLocks/>
            </p:cNvSpPr>
            <p:nvPr/>
          </p:nvSpPr>
          <p:spPr bwMode="auto">
            <a:xfrm>
              <a:off x="3256" y="2547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5" name="Freeform 59"/>
            <p:cNvSpPr>
              <a:spLocks/>
            </p:cNvSpPr>
            <p:nvPr/>
          </p:nvSpPr>
          <p:spPr bwMode="auto">
            <a:xfrm>
              <a:off x="3335" y="2614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6" name="Freeform 60"/>
            <p:cNvSpPr>
              <a:spLocks/>
            </p:cNvSpPr>
            <p:nvPr/>
          </p:nvSpPr>
          <p:spPr bwMode="auto">
            <a:xfrm>
              <a:off x="3413" y="2581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7" name="Freeform 61"/>
            <p:cNvSpPr>
              <a:spLocks/>
            </p:cNvSpPr>
            <p:nvPr/>
          </p:nvSpPr>
          <p:spPr bwMode="auto">
            <a:xfrm>
              <a:off x="3492" y="268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8" name="Freeform 62"/>
            <p:cNvSpPr>
              <a:spLocks/>
            </p:cNvSpPr>
            <p:nvPr/>
          </p:nvSpPr>
          <p:spPr bwMode="auto">
            <a:xfrm>
              <a:off x="3581" y="2682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9" name="Freeform 63"/>
            <p:cNvSpPr>
              <a:spLocks/>
            </p:cNvSpPr>
            <p:nvPr/>
          </p:nvSpPr>
          <p:spPr bwMode="auto">
            <a:xfrm>
              <a:off x="3660" y="2805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0" name="Freeform 64"/>
            <p:cNvSpPr>
              <a:spLocks/>
            </p:cNvSpPr>
            <p:nvPr/>
          </p:nvSpPr>
          <p:spPr bwMode="auto">
            <a:xfrm>
              <a:off x="3738" y="2693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1" name="Freeform 65"/>
            <p:cNvSpPr>
              <a:spLocks/>
            </p:cNvSpPr>
            <p:nvPr/>
          </p:nvSpPr>
          <p:spPr bwMode="auto">
            <a:xfrm>
              <a:off x="3817" y="2704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2" name="Freeform 66"/>
            <p:cNvSpPr>
              <a:spLocks/>
            </p:cNvSpPr>
            <p:nvPr/>
          </p:nvSpPr>
          <p:spPr bwMode="auto">
            <a:xfrm>
              <a:off x="3895" y="276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3" name="Freeform 67"/>
            <p:cNvSpPr>
              <a:spLocks/>
            </p:cNvSpPr>
            <p:nvPr/>
          </p:nvSpPr>
          <p:spPr bwMode="auto">
            <a:xfrm>
              <a:off x="3974" y="2726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4" name="Freeform 68"/>
            <p:cNvSpPr>
              <a:spLocks/>
            </p:cNvSpPr>
            <p:nvPr/>
          </p:nvSpPr>
          <p:spPr bwMode="auto">
            <a:xfrm>
              <a:off x="4063" y="2760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5" name="Freeform 69"/>
            <p:cNvSpPr>
              <a:spLocks/>
            </p:cNvSpPr>
            <p:nvPr/>
          </p:nvSpPr>
          <p:spPr bwMode="auto">
            <a:xfrm>
              <a:off x="4142" y="2603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6" name="Freeform 70"/>
            <p:cNvSpPr>
              <a:spLocks/>
            </p:cNvSpPr>
            <p:nvPr/>
          </p:nvSpPr>
          <p:spPr bwMode="auto">
            <a:xfrm>
              <a:off x="4220" y="276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7" name="Freeform 71"/>
            <p:cNvSpPr>
              <a:spLocks/>
            </p:cNvSpPr>
            <p:nvPr/>
          </p:nvSpPr>
          <p:spPr bwMode="auto">
            <a:xfrm>
              <a:off x="4299" y="2726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8" name="Freeform 72"/>
            <p:cNvSpPr>
              <a:spLocks/>
            </p:cNvSpPr>
            <p:nvPr/>
          </p:nvSpPr>
          <p:spPr bwMode="auto">
            <a:xfrm>
              <a:off x="4377" y="2648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09" name="Freeform 73"/>
            <p:cNvSpPr>
              <a:spLocks/>
            </p:cNvSpPr>
            <p:nvPr/>
          </p:nvSpPr>
          <p:spPr bwMode="auto">
            <a:xfrm>
              <a:off x="4456" y="2726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10" name="Freeform 74"/>
            <p:cNvSpPr>
              <a:spLocks/>
            </p:cNvSpPr>
            <p:nvPr/>
          </p:nvSpPr>
          <p:spPr bwMode="auto">
            <a:xfrm>
              <a:off x="4545" y="2850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11" name="Freeform 75"/>
            <p:cNvSpPr>
              <a:spLocks/>
            </p:cNvSpPr>
            <p:nvPr/>
          </p:nvSpPr>
          <p:spPr bwMode="auto">
            <a:xfrm>
              <a:off x="4624" y="2726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12" name="Freeform 76"/>
            <p:cNvSpPr>
              <a:spLocks/>
            </p:cNvSpPr>
            <p:nvPr/>
          </p:nvSpPr>
          <p:spPr bwMode="auto">
            <a:xfrm>
              <a:off x="4702" y="2715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13" name="Rectangle 77"/>
            <p:cNvSpPr>
              <a:spLocks noChangeArrowheads="1"/>
            </p:cNvSpPr>
            <p:nvPr/>
          </p:nvSpPr>
          <p:spPr bwMode="auto">
            <a:xfrm>
              <a:off x="1211" y="3333"/>
              <a:ext cx="2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91214" name="Rectangle 78"/>
            <p:cNvSpPr>
              <a:spLocks noChangeArrowheads="1"/>
            </p:cNvSpPr>
            <p:nvPr/>
          </p:nvSpPr>
          <p:spPr bwMode="auto">
            <a:xfrm>
              <a:off x="1111" y="2862"/>
              <a:ext cx="3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91215" name="Rectangle 79"/>
            <p:cNvSpPr>
              <a:spLocks noChangeArrowheads="1"/>
            </p:cNvSpPr>
            <p:nvPr/>
          </p:nvSpPr>
          <p:spPr bwMode="auto">
            <a:xfrm>
              <a:off x="1010" y="2391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91216" name="Rectangle 80"/>
            <p:cNvSpPr>
              <a:spLocks noChangeArrowheads="1"/>
            </p:cNvSpPr>
            <p:nvPr/>
          </p:nvSpPr>
          <p:spPr bwMode="auto">
            <a:xfrm>
              <a:off x="1010" y="1920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</a:t>
              </a:r>
            </a:p>
          </p:txBody>
        </p:sp>
        <p:sp>
          <p:nvSpPr>
            <p:cNvPr id="91217" name="Rectangle 81"/>
            <p:cNvSpPr>
              <a:spLocks noChangeArrowheads="1"/>
            </p:cNvSpPr>
            <p:nvPr/>
          </p:nvSpPr>
          <p:spPr bwMode="auto">
            <a:xfrm>
              <a:off x="1010" y="1450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91218" name="Rectangle 82"/>
            <p:cNvSpPr>
              <a:spLocks noChangeArrowheads="1"/>
            </p:cNvSpPr>
            <p:nvPr/>
          </p:nvSpPr>
          <p:spPr bwMode="auto">
            <a:xfrm>
              <a:off x="1413" y="3613"/>
              <a:ext cx="2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91219" name="Rectangle 83"/>
            <p:cNvSpPr>
              <a:spLocks noChangeArrowheads="1"/>
            </p:cNvSpPr>
            <p:nvPr/>
          </p:nvSpPr>
          <p:spPr bwMode="auto">
            <a:xfrm>
              <a:off x="2119" y="3613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91220" name="Rectangle 84"/>
            <p:cNvSpPr>
              <a:spLocks noChangeArrowheads="1"/>
            </p:cNvSpPr>
            <p:nvPr/>
          </p:nvSpPr>
          <p:spPr bwMode="auto">
            <a:xfrm>
              <a:off x="2926" y="3613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91221" name="Rectangle 85"/>
            <p:cNvSpPr>
              <a:spLocks noChangeArrowheads="1"/>
            </p:cNvSpPr>
            <p:nvPr/>
          </p:nvSpPr>
          <p:spPr bwMode="auto">
            <a:xfrm>
              <a:off x="3722" y="3613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300</a:t>
              </a:r>
            </a:p>
          </p:txBody>
        </p:sp>
        <p:sp>
          <p:nvSpPr>
            <p:cNvPr id="91222" name="Rectangle 86"/>
            <p:cNvSpPr>
              <a:spLocks noChangeArrowheads="1"/>
            </p:cNvSpPr>
            <p:nvPr/>
          </p:nvSpPr>
          <p:spPr bwMode="auto">
            <a:xfrm>
              <a:off x="4529" y="3613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400</a:t>
              </a:r>
            </a:p>
          </p:txBody>
        </p:sp>
        <p:sp>
          <p:nvSpPr>
            <p:cNvPr id="91223" name="Rectangle 87"/>
            <p:cNvSpPr>
              <a:spLocks noChangeArrowheads="1"/>
            </p:cNvSpPr>
            <p:nvPr/>
          </p:nvSpPr>
          <p:spPr bwMode="auto">
            <a:xfrm>
              <a:off x="2781" y="3904"/>
              <a:ext cx="667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x (cm)</a:t>
              </a:r>
            </a:p>
          </p:txBody>
        </p:sp>
        <p:sp>
          <p:nvSpPr>
            <p:cNvPr id="91224" name="Rectangle 88"/>
            <p:cNvSpPr>
              <a:spLocks noChangeArrowheads="1"/>
            </p:cNvSpPr>
            <p:nvPr/>
          </p:nvSpPr>
          <p:spPr bwMode="auto">
            <a:xfrm rot="16200000">
              <a:off x="272" y="2412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</p:grpSp>
      <p:graphicFrame>
        <p:nvGraphicFramePr>
          <p:cNvPr id="91225" name="Object 8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0" y="4648200"/>
          <a:ext cx="3921125" cy="749300"/>
        </p:xfrm>
        <a:graphic>
          <a:graphicData uri="http://schemas.openxmlformats.org/presentationml/2006/ole">
            <p:oleObj spid="_x0000_s91225" name="Equation" r:id="rId3" imgW="3924000" imgH="749160" progId="Equation.DSMT4">
              <p:embed/>
            </p:oleObj>
          </a:graphicData>
        </a:graphic>
      </p:graphicFrame>
      <p:sp>
        <p:nvSpPr>
          <p:cNvPr id="91226" name="Rectangle 90"/>
          <p:cNvSpPr>
            <a:spLocks noChangeArrowheads="1"/>
          </p:cNvSpPr>
          <p:nvPr/>
        </p:nvSpPr>
        <p:spPr bwMode="auto">
          <a:xfrm>
            <a:off x="2608263" y="1935163"/>
            <a:ext cx="4668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Plume Centerline Concentrations</a:t>
            </a:r>
          </a:p>
        </p:txBody>
      </p:sp>
      <p:graphicFrame>
        <p:nvGraphicFramePr>
          <p:cNvPr id="91227" name="Object 9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86300" y="2819400"/>
          <a:ext cx="2701925" cy="877888"/>
        </p:xfrm>
        <a:graphic>
          <a:graphicData uri="http://schemas.openxmlformats.org/presentationml/2006/ole">
            <p:oleObj spid="_x0000_s91227" name="Equation" r:id="rId4" imgW="2705040" imgH="87624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Centerline concentration: Vertical Mixing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078163" y="2252663"/>
            <a:ext cx="38052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Region 1</a:t>
            </a:r>
          </a:p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Incomplete vertical mixing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 flipV="1">
            <a:off x="3136900" y="2984500"/>
            <a:ext cx="2667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3670300" y="3479800"/>
            <a:ext cx="0" cy="1790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2540000" y="368300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85863" y="2066925"/>
            <a:ext cx="6600825" cy="4351338"/>
            <a:chOff x="747" y="1302"/>
            <a:chExt cx="4158" cy="2741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>
              <a:off x="1589" y="1455"/>
              <a:ext cx="0" cy="1873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>
              <a:off x="1533" y="3330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>
              <a:off x="1533" y="2951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>
              <a:off x="1533" y="258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1533" y="220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>
              <a:off x="1533" y="183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1533" y="145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1589" y="3330"/>
              <a:ext cx="3103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1581" y="3267"/>
              <a:ext cx="0" cy="127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3133" y="3267"/>
              <a:ext cx="0" cy="127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flipV="1">
              <a:off x="4686" y="3267"/>
              <a:ext cx="0" cy="127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9" name="Freeform 19"/>
            <p:cNvSpPr>
              <a:spLocks/>
            </p:cNvSpPr>
            <p:nvPr/>
          </p:nvSpPr>
          <p:spPr bwMode="auto">
            <a:xfrm>
              <a:off x="1559" y="1626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0" name="Freeform 20"/>
            <p:cNvSpPr>
              <a:spLocks/>
            </p:cNvSpPr>
            <p:nvPr/>
          </p:nvSpPr>
          <p:spPr bwMode="auto">
            <a:xfrm>
              <a:off x="1626" y="1804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Freeform 21"/>
            <p:cNvSpPr>
              <a:spLocks/>
            </p:cNvSpPr>
            <p:nvPr/>
          </p:nvSpPr>
          <p:spPr bwMode="auto">
            <a:xfrm>
              <a:off x="1682" y="216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2" name="Freeform 22"/>
            <p:cNvSpPr>
              <a:spLocks/>
            </p:cNvSpPr>
            <p:nvPr/>
          </p:nvSpPr>
          <p:spPr bwMode="auto">
            <a:xfrm>
              <a:off x="1749" y="2541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3" name="Freeform 23"/>
            <p:cNvSpPr>
              <a:spLocks/>
            </p:cNvSpPr>
            <p:nvPr/>
          </p:nvSpPr>
          <p:spPr bwMode="auto">
            <a:xfrm>
              <a:off x="1805" y="261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Freeform 24"/>
            <p:cNvSpPr>
              <a:spLocks/>
            </p:cNvSpPr>
            <p:nvPr/>
          </p:nvSpPr>
          <p:spPr bwMode="auto">
            <a:xfrm>
              <a:off x="1872" y="2764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5" name="Freeform 25"/>
            <p:cNvSpPr>
              <a:spLocks/>
            </p:cNvSpPr>
            <p:nvPr/>
          </p:nvSpPr>
          <p:spPr bwMode="auto">
            <a:xfrm>
              <a:off x="1927" y="282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6" name="Freeform 26"/>
            <p:cNvSpPr>
              <a:spLocks/>
            </p:cNvSpPr>
            <p:nvPr/>
          </p:nvSpPr>
          <p:spPr bwMode="auto">
            <a:xfrm>
              <a:off x="1994" y="2876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7" name="Freeform 27"/>
            <p:cNvSpPr>
              <a:spLocks/>
            </p:cNvSpPr>
            <p:nvPr/>
          </p:nvSpPr>
          <p:spPr bwMode="auto">
            <a:xfrm>
              <a:off x="2050" y="2943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8" name="Freeform 28"/>
            <p:cNvSpPr>
              <a:spLocks/>
            </p:cNvSpPr>
            <p:nvPr/>
          </p:nvSpPr>
          <p:spPr bwMode="auto">
            <a:xfrm>
              <a:off x="2117" y="2988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9" name="Freeform 29"/>
            <p:cNvSpPr>
              <a:spLocks/>
            </p:cNvSpPr>
            <p:nvPr/>
          </p:nvSpPr>
          <p:spPr bwMode="auto">
            <a:xfrm>
              <a:off x="2184" y="3032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0" name="Freeform 30"/>
            <p:cNvSpPr>
              <a:spLocks/>
            </p:cNvSpPr>
            <p:nvPr/>
          </p:nvSpPr>
          <p:spPr bwMode="auto">
            <a:xfrm>
              <a:off x="2240" y="3032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1" name="Freeform 31"/>
            <p:cNvSpPr>
              <a:spLocks/>
            </p:cNvSpPr>
            <p:nvPr/>
          </p:nvSpPr>
          <p:spPr bwMode="auto">
            <a:xfrm>
              <a:off x="2307" y="307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2" name="Freeform 32"/>
            <p:cNvSpPr>
              <a:spLocks/>
            </p:cNvSpPr>
            <p:nvPr/>
          </p:nvSpPr>
          <p:spPr bwMode="auto">
            <a:xfrm>
              <a:off x="2363" y="3066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3" name="Freeform 33"/>
            <p:cNvSpPr>
              <a:spLocks/>
            </p:cNvSpPr>
            <p:nvPr/>
          </p:nvSpPr>
          <p:spPr bwMode="auto">
            <a:xfrm>
              <a:off x="2430" y="3088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4" name="Freeform 34"/>
            <p:cNvSpPr>
              <a:spLocks/>
            </p:cNvSpPr>
            <p:nvPr/>
          </p:nvSpPr>
          <p:spPr bwMode="auto">
            <a:xfrm>
              <a:off x="2486" y="3110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5" name="Freeform 35"/>
            <p:cNvSpPr>
              <a:spLocks/>
            </p:cNvSpPr>
            <p:nvPr/>
          </p:nvSpPr>
          <p:spPr bwMode="auto">
            <a:xfrm>
              <a:off x="2553" y="3110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6" name="Freeform 36"/>
            <p:cNvSpPr>
              <a:spLocks/>
            </p:cNvSpPr>
            <p:nvPr/>
          </p:nvSpPr>
          <p:spPr bwMode="auto">
            <a:xfrm>
              <a:off x="2620" y="312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7" name="Freeform 37"/>
            <p:cNvSpPr>
              <a:spLocks/>
            </p:cNvSpPr>
            <p:nvPr/>
          </p:nvSpPr>
          <p:spPr bwMode="auto">
            <a:xfrm>
              <a:off x="2676" y="312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8" name="Freeform 38"/>
            <p:cNvSpPr>
              <a:spLocks/>
            </p:cNvSpPr>
            <p:nvPr/>
          </p:nvSpPr>
          <p:spPr bwMode="auto">
            <a:xfrm>
              <a:off x="2743" y="312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9" name="Freeform 39"/>
            <p:cNvSpPr>
              <a:spLocks/>
            </p:cNvSpPr>
            <p:nvPr/>
          </p:nvSpPr>
          <p:spPr bwMode="auto">
            <a:xfrm>
              <a:off x="2798" y="3133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0" name="Freeform 40"/>
            <p:cNvSpPr>
              <a:spLocks/>
            </p:cNvSpPr>
            <p:nvPr/>
          </p:nvSpPr>
          <p:spPr bwMode="auto">
            <a:xfrm>
              <a:off x="2865" y="3133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1" name="Freeform 41"/>
            <p:cNvSpPr>
              <a:spLocks/>
            </p:cNvSpPr>
            <p:nvPr/>
          </p:nvSpPr>
          <p:spPr bwMode="auto">
            <a:xfrm>
              <a:off x="2921" y="3155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2" name="Freeform 42"/>
            <p:cNvSpPr>
              <a:spLocks/>
            </p:cNvSpPr>
            <p:nvPr/>
          </p:nvSpPr>
          <p:spPr bwMode="auto">
            <a:xfrm>
              <a:off x="2988" y="3144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3" name="Freeform 43"/>
            <p:cNvSpPr>
              <a:spLocks/>
            </p:cNvSpPr>
            <p:nvPr/>
          </p:nvSpPr>
          <p:spPr bwMode="auto">
            <a:xfrm>
              <a:off x="3044" y="3155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4" name="Freeform 44"/>
            <p:cNvSpPr>
              <a:spLocks/>
            </p:cNvSpPr>
            <p:nvPr/>
          </p:nvSpPr>
          <p:spPr bwMode="auto">
            <a:xfrm>
              <a:off x="3111" y="3166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5" name="Freeform 45"/>
            <p:cNvSpPr>
              <a:spLocks/>
            </p:cNvSpPr>
            <p:nvPr/>
          </p:nvSpPr>
          <p:spPr bwMode="auto">
            <a:xfrm>
              <a:off x="3178" y="3144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6" name="Freeform 46"/>
            <p:cNvSpPr>
              <a:spLocks/>
            </p:cNvSpPr>
            <p:nvPr/>
          </p:nvSpPr>
          <p:spPr bwMode="auto">
            <a:xfrm>
              <a:off x="3234" y="3155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7" name="Freeform 47"/>
            <p:cNvSpPr>
              <a:spLocks/>
            </p:cNvSpPr>
            <p:nvPr/>
          </p:nvSpPr>
          <p:spPr bwMode="auto">
            <a:xfrm>
              <a:off x="3301" y="3155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8" name="Freeform 48"/>
            <p:cNvSpPr>
              <a:spLocks/>
            </p:cNvSpPr>
            <p:nvPr/>
          </p:nvSpPr>
          <p:spPr bwMode="auto">
            <a:xfrm>
              <a:off x="3357" y="3177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9" name="Freeform 49"/>
            <p:cNvSpPr>
              <a:spLocks/>
            </p:cNvSpPr>
            <p:nvPr/>
          </p:nvSpPr>
          <p:spPr bwMode="auto">
            <a:xfrm>
              <a:off x="3424" y="3166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0" name="Freeform 50"/>
            <p:cNvSpPr>
              <a:spLocks/>
            </p:cNvSpPr>
            <p:nvPr/>
          </p:nvSpPr>
          <p:spPr bwMode="auto">
            <a:xfrm>
              <a:off x="3480" y="3177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1" name="Freeform 51"/>
            <p:cNvSpPr>
              <a:spLocks/>
            </p:cNvSpPr>
            <p:nvPr/>
          </p:nvSpPr>
          <p:spPr bwMode="auto">
            <a:xfrm>
              <a:off x="3547" y="3177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Freeform 52"/>
            <p:cNvSpPr>
              <a:spLocks/>
            </p:cNvSpPr>
            <p:nvPr/>
          </p:nvSpPr>
          <p:spPr bwMode="auto">
            <a:xfrm>
              <a:off x="3602" y="317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3" name="Freeform 53"/>
            <p:cNvSpPr>
              <a:spLocks/>
            </p:cNvSpPr>
            <p:nvPr/>
          </p:nvSpPr>
          <p:spPr bwMode="auto">
            <a:xfrm>
              <a:off x="3669" y="317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4" name="Freeform 54"/>
            <p:cNvSpPr>
              <a:spLocks/>
            </p:cNvSpPr>
            <p:nvPr/>
          </p:nvSpPr>
          <p:spPr bwMode="auto">
            <a:xfrm>
              <a:off x="3736" y="317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5" name="Freeform 55"/>
            <p:cNvSpPr>
              <a:spLocks/>
            </p:cNvSpPr>
            <p:nvPr/>
          </p:nvSpPr>
          <p:spPr bwMode="auto">
            <a:xfrm>
              <a:off x="3792" y="3211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6" name="Freeform 56"/>
            <p:cNvSpPr>
              <a:spLocks/>
            </p:cNvSpPr>
            <p:nvPr/>
          </p:nvSpPr>
          <p:spPr bwMode="auto">
            <a:xfrm>
              <a:off x="3859" y="3189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7" name="Freeform 57"/>
            <p:cNvSpPr>
              <a:spLocks/>
            </p:cNvSpPr>
            <p:nvPr/>
          </p:nvSpPr>
          <p:spPr bwMode="auto">
            <a:xfrm>
              <a:off x="3915" y="317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8" name="Freeform 58"/>
            <p:cNvSpPr>
              <a:spLocks/>
            </p:cNvSpPr>
            <p:nvPr/>
          </p:nvSpPr>
          <p:spPr bwMode="auto">
            <a:xfrm>
              <a:off x="3982" y="3189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9" name="Freeform 59"/>
            <p:cNvSpPr>
              <a:spLocks/>
            </p:cNvSpPr>
            <p:nvPr/>
          </p:nvSpPr>
          <p:spPr bwMode="auto">
            <a:xfrm>
              <a:off x="4038" y="318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0" name="Freeform 60"/>
            <p:cNvSpPr>
              <a:spLocks/>
            </p:cNvSpPr>
            <p:nvPr/>
          </p:nvSpPr>
          <p:spPr bwMode="auto">
            <a:xfrm>
              <a:off x="4105" y="318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1" name="Freeform 61"/>
            <p:cNvSpPr>
              <a:spLocks/>
            </p:cNvSpPr>
            <p:nvPr/>
          </p:nvSpPr>
          <p:spPr bwMode="auto">
            <a:xfrm>
              <a:off x="4172" y="318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2" name="Freeform 62"/>
            <p:cNvSpPr>
              <a:spLocks/>
            </p:cNvSpPr>
            <p:nvPr/>
          </p:nvSpPr>
          <p:spPr bwMode="auto">
            <a:xfrm>
              <a:off x="4228" y="318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3" name="Freeform 63"/>
            <p:cNvSpPr>
              <a:spLocks/>
            </p:cNvSpPr>
            <p:nvPr/>
          </p:nvSpPr>
          <p:spPr bwMode="auto">
            <a:xfrm>
              <a:off x="4295" y="318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4" name="Freeform 64"/>
            <p:cNvSpPr>
              <a:spLocks/>
            </p:cNvSpPr>
            <p:nvPr/>
          </p:nvSpPr>
          <p:spPr bwMode="auto">
            <a:xfrm>
              <a:off x="4351" y="3200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5" name="Freeform 65"/>
            <p:cNvSpPr>
              <a:spLocks/>
            </p:cNvSpPr>
            <p:nvPr/>
          </p:nvSpPr>
          <p:spPr bwMode="auto">
            <a:xfrm>
              <a:off x="4418" y="3200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6" name="Freeform 66"/>
            <p:cNvSpPr>
              <a:spLocks/>
            </p:cNvSpPr>
            <p:nvPr/>
          </p:nvSpPr>
          <p:spPr bwMode="auto">
            <a:xfrm>
              <a:off x="4473" y="3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7" name="Freeform 67"/>
            <p:cNvSpPr>
              <a:spLocks/>
            </p:cNvSpPr>
            <p:nvPr/>
          </p:nvSpPr>
          <p:spPr bwMode="auto">
            <a:xfrm>
              <a:off x="4540" y="3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8" name="Freeform 68"/>
            <p:cNvSpPr>
              <a:spLocks/>
            </p:cNvSpPr>
            <p:nvPr/>
          </p:nvSpPr>
          <p:spPr bwMode="auto">
            <a:xfrm>
              <a:off x="4596" y="3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9" name="Freeform 69"/>
            <p:cNvSpPr>
              <a:spLocks/>
            </p:cNvSpPr>
            <p:nvPr/>
          </p:nvSpPr>
          <p:spPr bwMode="auto">
            <a:xfrm>
              <a:off x="4663" y="3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30" name="Freeform 70"/>
            <p:cNvSpPr>
              <a:spLocks/>
            </p:cNvSpPr>
            <p:nvPr/>
          </p:nvSpPr>
          <p:spPr bwMode="auto">
            <a:xfrm>
              <a:off x="4663" y="3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31" name="Rectangle 71"/>
            <p:cNvSpPr>
              <a:spLocks noChangeArrowheads="1"/>
            </p:cNvSpPr>
            <p:nvPr/>
          </p:nvSpPr>
          <p:spPr bwMode="auto">
            <a:xfrm>
              <a:off x="1286" y="3177"/>
              <a:ext cx="2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92232" name="Rectangle 72"/>
            <p:cNvSpPr>
              <a:spLocks noChangeArrowheads="1"/>
            </p:cNvSpPr>
            <p:nvPr/>
          </p:nvSpPr>
          <p:spPr bwMode="auto">
            <a:xfrm>
              <a:off x="1085" y="2798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500</a:t>
              </a:r>
            </a:p>
          </p:txBody>
        </p:sp>
        <p:sp>
          <p:nvSpPr>
            <p:cNvPr id="92233" name="Rectangle 73"/>
            <p:cNvSpPr>
              <a:spLocks noChangeArrowheads="1"/>
            </p:cNvSpPr>
            <p:nvPr/>
          </p:nvSpPr>
          <p:spPr bwMode="auto">
            <a:xfrm>
              <a:off x="984" y="2430"/>
              <a:ext cx="5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1000</a:t>
              </a:r>
            </a:p>
          </p:txBody>
        </p:sp>
        <p:sp>
          <p:nvSpPr>
            <p:cNvPr id="92234" name="Rectangle 74"/>
            <p:cNvSpPr>
              <a:spLocks noChangeArrowheads="1"/>
            </p:cNvSpPr>
            <p:nvPr/>
          </p:nvSpPr>
          <p:spPr bwMode="auto">
            <a:xfrm>
              <a:off x="984" y="2050"/>
              <a:ext cx="5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1500</a:t>
              </a:r>
            </a:p>
          </p:txBody>
        </p:sp>
        <p:sp>
          <p:nvSpPr>
            <p:cNvPr id="92235" name="Rectangle 75"/>
            <p:cNvSpPr>
              <a:spLocks noChangeArrowheads="1"/>
            </p:cNvSpPr>
            <p:nvPr/>
          </p:nvSpPr>
          <p:spPr bwMode="auto">
            <a:xfrm>
              <a:off x="984" y="1682"/>
              <a:ext cx="5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2000</a:t>
              </a:r>
            </a:p>
          </p:txBody>
        </p:sp>
        <p:sp>
          <p:nvSpPr>
            <p:cNvPr id="92236" name="Rectangle 76"/>
            <p:cNvSpPr>
              <a:spLocks noChangeArrowheads="1"/>
            </p:cNvSpPr>
            <p:nvPr/>
          </p:nvSpPr>
          <p:spPr bwMode="auto">
            <a:xfrm>
              <a:off x="984" y="1302"/>
              <a:ext cx="5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2500</a:t>
              </a:r>
            </a:p>
          </p:txBody>
        </p:sp>
        <p:sp>
          <p:nvSpPr>
            <p:cNvPr id="92237" name="Rectangle 77"/>
            <p:cNvSpPr>
              <a:spLocks noChangeArrowheads="1"/>
            </p:cNvSpPr>
            <p:nvPr/>
          </p:nvSpPr>
          <p:spPr bwMode="auto">
            <a:xfrm>
              <a:off x="1487" y="3457"/>
              <a:ext cx="2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92238" name="Rectangle 78"/>
            <p:cNvSpPr>
              <a:spLocks noChangeArrowheads="1"/>
            </p:cNvSpPr>
            <p:nvPr/>
          </p:nvSpPr>
          <p:spPr bwMode="auto">
            <a:xfrm>
              <a:off x="2983" y="3457"/>
              <a:ext cx="3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92239" name="Rectangle 79"/>
            <p:cNvSpPr>
              <a:spLocks noChangeArrowheads="1"/>
            </p:cNvSpPr>
            <p:nvPr/>
          </p:nvSpPr>
          <p:spPr bwMode="auto">
            <a:xfrm>
              <a:off x="4491" y="3457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92240" name="Rectangle 80"/>
            <p:cNvSpPr>
              <a:spLocks noChangeArrowheads="1"/>
            </p:cNvSpPr>
            <p:nvPr/>
          </p:nvSpPr>
          <p:spPr bwMode="auto">
            <a:xfrm>
              <a:off x="2804" y="3747"/>
              <a:ext cx="667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x (cm)</a:t>
              </a:r>
            </a:p>
          </p:txBody>
        </p:sp>
        <p:sp>
          <p:nvSpPr>
            <p:cNvPr id="92241" name="Rectangle 81"/>
            <p:cNvSpPr>
              <a:spLocks noChangeArrowheads="1"/>
            </p:cNvSpPr>
            <p:nvPr/>
          </p:nvSpPr>
          <p:spPr bwMode="auto">
            <a:xfrm rot="16200000">
              <a:off x="247" y="2259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  <p:sp>
          <p:nvSpPr>
            <p:cNvPr id="92242" name="Freeform 82"/>
            <p:cNvSpPr>
              <a:spLocks/>
            </p:cNvSpPr>
            <p:nvPr/>
          </p:nvSpPr>
          <p:spPr bwMode="auto">
            <a:xfrm>
              <a:off x="1656" y="2627"/>
              <a:ext cx="3027" cy="604"/>
            </a:xfrm>
            <a:custGeom>
              <a:avLst/>
              <a:gdLst/>
              <a:ahLst/>
              <a:cxnLst>
                <a:cxn ang="0">
                  <a:pos x="23" y="112"/>
                </a:cxn>
                <a:cxn ang="0">
                  <a:pos x="56" y="212"/>
                </a:cxn>
                <a:cxn ang="0">
                  <a:pos x="90" y="268"/>
                </a:cxn>
                <a:cxn ang="0">
                  <a:pos x="145" y="335"/>
                </a:cxn>
                <a:cxn ang="0">
                  <a:pos x="212" y="380"/>
                </a:cxn>
                <a:cxn ang="0">
                  <a:pos x="302" y="413"/>
                </a:cxn>
                <a:cxn ang="0">
                  <a:pos x="369" y="436"/>
                </a:cxn>
                <a:cxn ang="0">
                  <a:pos x="492" y="469"/>
                </a:cxn>
                <a:cxn ang="0">
                  <a:pos x="614" y="491"/>
                </a:cxn>
                <a:cxn ang="0">
                  <a:pos x="681" y="503"/>
                </a:cxn>
                <a:cxn ang="0">
                  <a:pos x="771" y="514"/>
                </a:cxn>
                <a:cxn ang="0">
                  <a:pos x="827" y="514"/>
                </a:cxn>
                <a:cxn ang="0">
                  <a:pos x="927" y="525"/>
                </a:cxn>
                <a:cxn ang="0">
                  <a:pos x="994" y="536"/>
                </a:cxn>
                <a:cxn ang="0">
                  <a:pos x="1083" y="536"/>
                </a:cxn>
                <a:cxn ang="0">
                  <a:pos x="1173" y="547"/>
                </a:cxn>
                <a:cxn ang="0">
                  <a:pos x="1240" y="547"/>
                </a:cxn>
                <a:cxn ang="0">
                  <a:pos x="1296" y="558"/>
                </a:cxn>
                <a:cxn ang="0">
                  <a:pos x="1363" y="558"/>
                </a:cxn>
                <a:cxn ang="0">
                  <a:pos x="1485" y="558"/>
                </a:cxn>
                <a:cxn ang="0">
                  <a:pos x="1552" y="570"/>
                </a:cxn>
                <a:cxn ang="0">
                  <a:pos x="1642" y="570"/>
                </a:cxn>
                <a:cxn ang="0">
                  <a:pos x="1731" y="570"/>
                </a:cxn>
                <a:cxn ang="0">
                  <a:pos x="1798" y="581"/>
                </a:cxn>
                <a:cxn ang="0">
                  <a:pos x="1887" y="581"/>
                </a:cxn>
                <a:cxn ang="0">
                  <a:pos x="1977" y="581"/>
                </a:cxn>
                <a:cxn ang="0">
                  <a:pos x="2111" y="581"/>
                </a:cxn>
                <a:cxn ang="0">
                  <a:pos x="2167" y="592"/>
                </a:cxn>
                <a:cxn ang="0">
                  <a:pos x="2234" y="592"/>
                </a:cxn>
                <a:cxn ang="0">
                  <a:pos x="2323" y="592"/>
                </a:cxn>
                <a:cxn ang="0">
                  <a:pos x="2412" y="592"/>
                </a:cxn>
                <a:cxn ang="0">
                  <a:pos x="2546" y="592"/>
                </a:cxn>
                <a:cxn ang="0">
                  <a:pos x="2636" y="592"/>
                </a:cxn>
                <a:cxn ang="0">
                  <a:pos x="2725" y="603"/>
                </a:cxn>
                <a:cxn ang="0">
                  <a:pos x="2792" y="603"/>
                </a:cxn>
                <a:cxn ang="0">
                  <a:pos x="2881" y="603"/>
                </a:cxn>
                <a:cxn ang="0">
                  <a:pos x="2971" y="603"/>
                </a:cxn>
                <a:cxn ang="0">
                  <a:pos x="3026" y="603"/>
                </a:cxn>
              </a:cxnLst>
              <a:rect l="0" t="0" r="r" b="b"/>
              <a:pathLst>
                <a:path w="3027" h="604">
                  <a:moveTo>
                    <a:pt x="0" y="0"/>
                  </a:moveTo>
                  <a:lnTo>
                    <a:pt x="23" y="112"/>
                  </a:lnTo>
                  <a:lnTo>
                    <a:pt x="45" y="168"/>
                  </a:lnTo>
                  <a:lnTo>
                    <a:pt x="56" y="212"/>
                  </a:lnTo>
                  <a:lnTo>
                    <a:pt x="67" y="246"/>
                  </a:lnTo>
                  <a:lnTo>
                    <a:pt x="90" y="268"/>
                  </a:lnTo>
                  <a:lnTo>
                    <a:pt x="123" y="302"/>
                  </a:lnTo>
                  <a:lnTo>
                    <a:pt x="145" y="335"/>
                  </a:lnTo>
                  <a:lnTo>
                    <a:pt x="179" y="357"/>
                  </a:lnTo>
                  <a:lnTo>
                    <a:pt x="212" y="380"/>
                  </a:lnTo>
                  <a:lnTo>
                    <a:pt x="246" y="391"/>
                  </a:lnTo>
                  <a:lnTo>
                    <a:pt x="302" y="413"/>
                  </a:lnTo>
                  <a:lnTo>
                    <a:pt x="335" y="424"/>
                  </a:lnTo>
                  <a:lnTo>
                    <a:pt x="369" y="436"/>
                  </a:lnTo>
                  <a:lnTo>
                    <a:pt x="425" y="458"/>
                  </a:lnTo>
                  <a:lnTo>
                    <a:pt x="492" y="469"/>
                  </a:lnTo>
                  <a:lnTo>
                    <a:pt x="559" y="480"/>
                  </a:lnTo>
                  <a:lnTo>
                    <a:pt x="614" y="491"/>
                  </a:lnTo>
                  <a:lnTo>
                    <a:pt x="648" y="491"/>
                  </a:lnTo>
                  <a:lnTo>
                    <a:pt x="681" y="503"/>
                  </a:lnTo>
                  <a:lnTo>
                    <a:pt x="737" y="514"/>
                  </a:lnTo>
                  <a:lnTo>
                    <a:pt x="771" y="514"/>
                  </a:lnTo>
                  <a:lnTo>
                    <a:pt x="804" y="514"/>
                  </a:lnTo>
                  <a:lnTo>
                    <a:pt x="827" y="514"/>
                  </a:lnTo>
                  <a:lnTo>
                    <a:pt x="860" y="525"/>
                  </a:lnTo>
                  <a:lnTo>
                    <a:pt x="927" y="525"/>
                  </a:lnTo>
                  <a:lnTo>
                    <a:pt x="961" y="525"/>
                  </a:lnTo>
                  <a:lnTo>
                    <a:pt x="994" y="536"/>
                  </a:lnTo>
                  <a:lnTo>
                    <a:pt x="1050" y="536"/>
                  </a:lnTo>
                  <a:lnTo>
                    <a:pt x="1083" y="536"/>
                  </a:lnTo>
                  <a:lnTo>
                    <a:pt x="1117" y="547"/>
                  </a:lnTo>
                  <a:lnTo>
                    <a:pt x="1173" y="547"/>
                  </a:lnTo>
                  <a:lnTo>
                    <a:pt x="1206" y="547"/>
                  </a:lnTo>
                  <a:lnTo>
                    <a:pt x="1240" y="547"/>
                  </a:lnTo>
                  <a:lnTo>
                    <a:pt x="1262" y="547"/>
                  </a:lnTo>
                  <a:lnTo>
                    <a:pt x="1296" y="558"/>
                  </a:lnTo>
                  <a:lnTo>
                    <a:pt x="1329" y="558"/>
                  </a:lnTo>
                  <a:lnTo>
                    <a:pt x="1363" y="558"/>
                  </a:lnTo>
                  <a:lnTo>
                    <a:pt x="1418" y="558"/>
                  </a:lnTo>
                  <a:lnTo>
                    <a:pt x="1485" y="558"/>
                  </a:lnTo>
                  <a:lnTo>
                    <a:pt x="1519" y="558"/>
                  </a:lnTo>
                  <a:lnTo>
                    <a:pt x="1552" y="570"/>
                  </a:lnTo>
                  <a:lnTo>
                    <a:pt x="1608" y="570"/>
                  </a:lnTo>
                  <a:lnTo>
                    <a:pt x="1642" y="570"/>
                  </a:lnTo>
                  <a:lnTo>
                    <a:pt x="1675" y="570"/>
                  </a:lnTo>
                  <a:lnTo>
                    <a:pt x="1731" y="570"/>
                  </a:lnTo>
                  <a:lnTo>
                    <a:pt x="1765" y="570"/>
                  </a:lnTo>
                  <a:lnTo>
                    <a:pt x="1798" y="581"/>
                  </a:lnTo>
                  <a:lnTo>
                    <a:pt x="1854" y="581"/>
                  </a:lnTo>
                  <a:lnTo>
                    <a:pt x="1887" y="581"/>
                  </a:lnTo>
                  <a:lnTo>
                    <a:pt x="1921" y="581"/>
                  </a:lnTo>
                  <a:lnTo>
                    <a:pt x="1977" y="581"/>
                  </a:lnTo>
                  <a:lnTo>
                    <a:pt x="2044" y="581"/>
                  </a:lnTo>
                  <a:lnTo>
                    <a:pt x="2111" y="581"/>
                  </a:lnTo>
                  <a:lnTo>
                    <a:pt x="2133" y="581"/>
                  </a:lnTo>
                  <a:lnTo>
                    <a:pt x="2167" y="592"/>
                  </a:lnTo>
                  <a:lnTo>
                    <a:pt x="2200" y="592"/>
                  </a:lnTo>
                  <a:lnTo>
                    <a:pt x="2234" y="592"/>
                  </a:lnTo>
                  <a:lnTo>
                    <a:pt x="2289" y="592"/>
                  </a:lnTo>
                  <a:lnTo>
                    <a:pt x="2323" y="592"/>
                  </a:lnTo>
                  <a:lnTo>
                    <a:pt x="2356" y="592"/>
                  </a:lnTo>
                  <a:lnTo>
                    <a:pt x="2412" y="592"/>
                  </a:lnTo>
                  <a:lnTo>
                    <a:pt x="2479" y="592"/>
                  </a:lnTo>
                  <a:lnTo>
                    <a:pt x="2546" y="592"/>
                  </a:lnTo>
                  <a:lnTo>
                    <a:pt x="2602" y="592"/>
                  </a:lnTo>
                  <a:lnTo>
                    <a:pt x="2636" y="592"/>
                  </a:lnTo>
                  <a:lnTo>
                    <a:pt x="2669" y="603"/>
                  </a:lnTo>
                  <a:lnTo>
                    <a:pt x="2725" y="603"/>
                  </a:lnTo>
                  <a:lnTo>
                    <a:pt x="2758" y="603"/>
                  </a:lnTo>
                  <a:lnTo>
                    <a:pt x="2792" y="603"/>
                  </a:lnTo>
                  <a:lnTo>
                    <a:pt x="2848" y="603"/>
                  </a:lnTo>
                  <a:lnTo>
                    <a:pt x="2881" y="603"/>
                  </a:lnTo>
                  <a:lnTo>
                    <a:pt x="2915" y="603"/>
                  </a:lnTo>
                  <a:lnTo>
                    <a:pt x="2971" y="603"/>
                  </a:lnTo>
                  <a:lnTo>
                    <a:pt x="3004" y="603"/>
                  </a:lnTo>
                  <a:lnTo>
                    <a:pt x="3026" y="603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43" name="Freeform 83"/>
          <p:cNvSpPr>
            <a:spLocks/>
          </p:cNvSpPr>
          <p:nvPr/>
        </p:nvSpPr>
        <p:spPr bwMode="auto">
          <a:xfrm>
            <a:off x="5100638" y="3652838"/>
            <a:ext cx="107950" cy="107950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67" y="34"/>
              </a:cxn>
              <a:cxn ang="0">
                <a:pos x="33" y="67"/>
              </a:cxn>
              <a:cxn ang="0">
                <a:pos x="0" y="34"/>
              </a:cxn>
              <a:cxn ang="0">
                <a:pos x="33" y="0"/>
              </a:cxn>
            </a:cxnLst>
            <a:rect l="0" t="0" r="r" b="b"/>
            <a:pathLst>
              <a:path w="68" h="68">
                <a:moveTo>
                  <a:pt x="33" y="0"/>
                </a:moveTo>
                <a:lnTo>
                  <a:pt x="67" y="34"/>
                </a:lnTo>
                <a:lnTo>
                  <a:pt x="33" y="67"/>
                </a:lnTo>
                <a:lnTo>
                  <a:pt x="0" y="34"/>
                </a:lnTo>
                <a:lnTo>
                  <a:pt x="33" y="0"/>
                </a:lnTo>
              </a:path>
            </a:pathLst>
          </a:custGeom>
          <a:solidFill>
            <a:srgbClr val="DD0806"/>
          </a:solidFill>
          <a:ln w="12700" cap="rnd" cmpd="sng">
            <a:solidFill>
              <a:srgbClr val="DD08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44" name="Rectangle 84"/>
          <p:cNvSpPr>
            <a:spLocks noChangeArrowheads="1"/>
          </p:cNvSpPr>
          <p:nvPr/>
        </p:nvSpPr>
        <p:spPr bwMode="auto">
          <a:xfrm>
            <a:off x="5173663" y="3509963"/>
            <a:ext cx="28702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Measured with conductivity probe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Water as transportation...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533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Water </a:t>
            </a:r>
            <a:r>
              <a:rPr lang="en-US" b="1"/>
              <a:t>transports</a:t>
            </a:r>
            <a:r>
              <a:rPr lang="en-US"/>
              <a:t> substances and properties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36588" y="2963863"/>
            <a:ext cx="2339975" cy="191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 u="sng"/>
              <a:t>Physical</a:t>
            </a:r>
            <a:endParaRPr lang="en-US" sz="2400"/>
          </a:p>
          <a:p>
            <a:pPr algn="ctr"/>
            <a:r>
              <a:rPr lang="en-US" sz="2400"/>
              <a:t>Heat</a:t>
            </a:r>
          </a:p>
          <a:p>
            <a:pPr algn="ctr"/>
            <a:r>
              <a:rPr lang="en-US" sz="2400"/>
              <a:t>Turbidity</a:t>
            </a:r>
          </a:p>
          <a:p>
            <a:pPr algn="ctr"/>
            <a:r>
              <a:rPr lang="en-US" sz="2400"/>
              <a:t>Color</a:t>
            </a:r>
          </a:p>
          <a:p>
            <a:pPr algn="ctr"/>
            <a:r>
              <a:rPr lang="en-US" sz="2400"/>
              <a:t>Suspended Solids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705225" y="2963863"/>
            <a:ext cx="2373313" cy="300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 u="sng"/>
              <a:t>Chemical</a:t>
            </a:r>
            <a:endParaRPr lang="en-US" sz="2400"/>
          </a:p>
          <a:p>
            <a:pPr algn="ctr"/>
            <a:r>
              <a:rPr lang="en-US" sz="2400"/>
              <a:t>Salinity</a:t>
            </a:r>
          </a:p>
          <a:p>
            <a:pPr algn="ctr"/>
            <a:r>
              <a:rPr lang="en-US" sz="2400"/>
              <a:t>Dissolved oxygen</a:t>
            </a:r>
          </a:p>
          <a:p>
            <a:pPr algn="ctr"/>
            <a:r>
              <a:rPr lang="en-US" sz="2400"/>
              <a:t>Dissolved solids</a:t>
            </a:r>
          </a:p>
          <a:p>
            <a:pPr algn="ctr"/>
            <a:r>
              <a:rPr lang="en-US" sz="2400"/>
              <a:t>Metals</a:t>
            </a:r>
          </a:p>
          <a:p>
            <a:pPr algn="ctr"/>
            <a:r>
              <a:rPr lang="en-US" sz="2400"/>
              <a:t>Pesticides</a:t>
            </a:r>
          </a:p>
          <a:p>
            <a:pPr algn="ctr"/>
            <a:r>
              <a:rPr lang="en-US" sz="2400"/>
              <a:t>BOD</a:t>
            </a:r>
          </a:p>
          <a:p>
            <a:pPr algn="ctr"/>
            <a:r>
              <a:rPr lang="en-US" sz="2400"/>
              <a:t>pH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721475" y="2963863"/>
            <a:ext cx="1447800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 u="sng"/>
              <a:t>Biological</a:t>
            </a:r>
            <a:endParaRPr lang="en-US" sz="2400"/>
          </a:p>
          <a:p>
            <a:pPr algn="ctr"/>
            <a:r>
              <a:rPr lang="en-US" sz="2400"/>
              <a:t>Fish eggs</a:t>
            </a:r>
          </a:p>
          <a:p>
            <a:pPr algn="ctr"/>
            <a:r>
              <a:rPr lang="en-US" sz="2400"/>
              <a:t>Protozoa</a:t>
            </a:r>
          </a:p>
          <a:p>
            <a:pPr algn="ctr"/>
            <a:r>
              <a:rPr lang="en-US" sz="2400"/>
              <a:t>Bacteria</a:t>
            </a:r>
          </a:p>
          <a:p>
            <a:pPr algn="ctr"/>
            <a:r>
              <a:rPr lang="en-US" sz="2400"/>
              <a:t>Viruses</a:t>
            </a:r>
          </a:p>
          <a:p>
            <a:pPr algn="ctr" latinLnBrk="1"/>
            <a:endParaRPr lang="en-US" sz="240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Dispersion Coefficient (E</a:t>
            </a:r>
            <a:r>
              <a:rPr lang="en-US" baseline="-25000"/>
              <a:t>y</a:t>
            </a:r>
            <a:r>
              <a:rPr lang="en-US"/>
              <a:t>)</a:t>
            </a:r>
            <a:br>
              <a:rPr lang="en-US"/>
            </a:br>
            <a:r>
              <a:rPr lang="en-US"/>
              <a:t>“rule of thumb” Expectations</a:t>
            </a:r>
          </a:p>
        </p:txBody>
      </p:sp>
      <p:graphicFrame>
        <p:nvGraphicFramePr>
          <p:cNvPr id="9318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7575" y="4184650"/>
          <a:ext cx="1589088" cy="420688"/>
        </p:xfrm>
        <a:graphic>
          <a:graphicData uri="http://schemas.openxmlformats.org/presentationml/2006/ole">
            <p:oleObj spid="_x0000_s93187" name="Equation" r:id="rId3" imgW="1587240" imgH="419040" progId="Equation.DSMT4">
              <p:embed/>
            </p:oleObj>
          </a:graphicData>
        </a:graphic>
      </p:graphicFrame>
      <p:graphicFrame>
        <p:nvGraphicFramePr>
          <p:cNvPr id="9318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0425" y="2214563"/>
          <a:ext cx="1196975" cy="420687"/>
        </p:xfrm>
        <a:graphic>
          <a:graphicData uri="http://schemas.openxmlformats.org/presentationml/2006/ole">
            <p:oleObj spid="_x0000_s93188" name="Equation" r:id="rId4" imgW="1193760" imgH="419040" progId="Equation.DSMT4">
              <p:embed/>
            </p:oleObj>
          </a:graphicData>
        </a:graphic>
      </p:graphicFrame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4589463" y="4033838"/>
            <a:ext cx="2176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Integral length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4589463" y="3424238"/>
            <a:ext cx="2382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Integral velocity</a:t>
            </a:r>
          </a:p>
        </p:txBody>
      </p:sp>
      <p:grpSp>
        <p:nvGrpSpPr>
          <p:cNvPr id="93191" name="Group 7"/>
          <p:cNvGrpSpPr>
            <a:grpSpLocks/>
          </p:cNvGrpSpPr>
          <p:nvPr/>
        </p:nvGrpSpPr>
        <p:grpSpPr bwMode="auto">
          <a:xfrm>
            <a:off x="5334000" y="2605088"/>
            <a:ext cx="382588" cy="368300"/>
            <a:chOff x="3360" y="1641"/>
            <a:chExt cx="241" cy="232"/>
          </a:xfrm>
        </p:grpSpPr>
        <p:sp>
          <p:nvSpPr>
            <p:cNvPr id="93192" name="Arc 8"/>
            <p:cNvSpPr>
              <a:spLocks/>
            </p:cNvSpPr>
            <p:nvPr/>
          </p:nvSpPr>
          <p:spPr bwMode="auto">
            <a:xfrm rot="16200000">
              <a:off x="3360" y="1641"/>
              <a:ext cx="11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3" name="Arc 9"/>
            <p:cNvSpPr>
              <a:spLocks/>
            </p:cNvSpPr>
            <p:nvPr/>
          </p:nvSpPr>
          <p:spPr bwMode="auto">
            <a:xfrm rot="16200000">
              <a:off x="3369" y="176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4" name="Arc 10"/>
            <p:cNvSpPr>
              <a:spLocks/>
            </p:cNvSpPr>
            <p:nvPr/>
          </p:nvSpPr>
          <p:spPr bwMode="auto">
            <a:xfrm rot="10800000">
              <a:off x="3489" y="176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4578350" y="2362200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AutoShape 12"/>
          <p:cNvSpPr>
            <a:spLocks noChangeArrowheads="1"/>
          </p:cNvSpPr>
          <p:nvPr/>
        </p:nvSpPr>
        <p:spPr bwMode="auto">
          <a:xfrm rot="10800000">
            <a:off x="6026150" y="2216150"/>
            <a:ext cx="292100" cy="139700"/>
          </a:xfrm>
          <a:prstGeom prst="triangle">
            <a:avLst>
              <a:gd name="adj" fmla="val 4999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197" name="Group 13"/>
          <p:cNvGrpSpPr>
            <a:grpSpLocks/>
          </p:cNvGrpSpPr>
          <p:nvPr/>
        </p:nvGrpSpPr>
        <p:grpSpPr bwMode="auto">
          <a:xfrm>
            <a:off x="4578350" y="3124200"/>
            <a:ext cx="2501900" cy="69850"/>
            <a:chOff x="2884" y="1968"/>
            <a:chExt cx="1576" cy="44"/>
          </a:xfrm>
        </p:grpSpPr>
        <p:sp>
          <p:nvSpPr>
            <p:cNvPr id="93198" name="Rectangle 14" descr="Light downward diagonal"/>
            <p:cNvSpPr>
              <a:spLocks noChangeArrowheads="1"/>
            </p:cNvSpPr>
            <p:nvPr/>
          </p:nvSpPr>
          <p:spPr bwMode="auto">
            <a:xfrm>
              <a:off x="2884" y="1972"/>
              <a:ext cx="1576" cy="40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rgbClr val="FCFEB9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Line 15"/>
            <p:cNvSpPr>
              <a:spLocks noChangeShapeType="1"/>
            </p:cNvSpPr>
            <p:nvPr/>
          </p:nvSpPr>
          <p:spPr bwMode="auto">
            <a:xfrm>
              <a:off x="2884" y="1968"/>
              <a:ext cx="1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4197350" y="27432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4551363" y="2493963"/>
            <a:ext cx="417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U</a:t>
            </a:r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6926263" y="23685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6684963" y="2493963"/>
            <a:ext cx="482600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d</a:t>
            </a:r>
          </a:p>
        </p:txBody>
      </p:sp>
      <p:graphicFrame>
        <p:nvGraphicFramePr>
          <p:cNvPr id="93204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0425" y="2908300"/>
          <a:ext cx="1314450" cy="365125"/>
        </p:xfrm>
        <a:graphic>
          <a:graphicData uri="http://schemas.openxmlformats.org/presentationml/2006/ole">
            <p:oleObj spid="_x0000_s93204" name="Equation" r:id="rId5" imgW="1320480" imgH="368280" progId="Equation.DSMT4">
              <p:embed/>
            </p:oleObj>
          </a:graphicData>
        </a:graphic>
      </p:graphicFrame>
      <p:graphicFrame>
        <p:nvGraphicFramePr>
          <p:cNvPr id="93205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0425" y="3546475"/>
          <a:ext cx="992188" cy="365125"/>
        </p:xfrm>
        <a:graphic>
          <a:graphicData uri="http://schemas.openxmlformats.org/presentationml/2006/ole">
            <p:oleObj spid="_x0000_s93205" name="Equation" r:id="rId6" imgW="990360" imgH="368280" progId="Equation.DSMT4">
              <p:embed/>
            </p:oleObj>
          </a:graphicData>
        </a:graphic>
      </p:graphicFrame>
      <p:graphicFrame>
        <p:nvGraphicFramePr>
          <p:cNvPr id="93206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0425" y="4878388"/>
          <a:ext cx="3290888" cy="420687"/>
        </p:xfrm>
        <a:graphic>
          <a:graphicData uri="http://schemas.openxmlformats.org/presentationml/2006/ole">
            <p:oleObj spid="_x0000_s93206" name="Equation" r:id="rId7" imgW="3288960" imgH="419040" progId="Equation.DSMT4">
              <p:embed/>
            </p:oleObj>
          </a:graphicData>
        </a:graphic>
      </p:graphicFrame>
      <p:graphicFrame>
        <p:nvGraphicFramePr>
          <p:cNvPr id="93207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0425" y="5573713"/>
          <a:ext cx="1798638" cy="457200"/>
        </p:xfrm>
        <a:graphic>
          <a:graphicData uri="http://schemas.openxmlformats.org/presentationml/2006/ole">
            <p:oleObj spid="_x0000_s93207" name="Equation" r:id="rId8" imgW="1803240" imgH="457200" progId="Equation.DSMT4">
              <p:embed/>
            </p:oleObj>
          </a:graphicData>
        </a:graphic>
      </p:graphicFrame>
      <p:sp>
        <p:nvSpPr>
          <p:cNvPr id="93208" name="AutoShape 24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516688" y="6256338"/>
            <a:ext cx="2624137" cy="595312"/>
          </a:xfrm>
          <a:prstGeom prst="actionButtonBlank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Plume Transects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8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Qualitative Observations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Depth of flow</a:t>
            </a:r>
          </a:p>
          <a:p>
            <a:r>
              <a:rPr lang="en-US"/>
              <a:t>Objects in flow</a:t>
            </a:r>
          </a:p>
          <a:p>
            <a:r>
              <a:rPr lang="en-US"/>
              <a:t>Momentum of discharge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Effect of Depth with Constant Flow</a:t>
            </a:r>
          </a:p>
        </p:txBody>
      </p:sp>
      <p:pic>
        <p:nvPicPr>
          <p:cNvPr id="99331" name="Picture 3"/>
          <p:cNvPicPr>
            <a:picLocks noChangeArrowheads="1"/>
          </p:cNvPicPr>
          <p:nvPr/>
        </p:nvPicPr>
        <p:blipFill>
          <a:blip r:embed="rId3" cstate="print"/>
          <a:srcRect l="896" r="18138"/>
          <a:stretch>
            <a:fillRect/>
          </a:stretch>
        </p:blipFill>
        <p:spPr bwMode="auto">
          <a:xfrm>
            <a:off x="49213" y="1993900"/>
            <a:ext cx="9028112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93663" y="1935163"/>
            <a:ext cx="1911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2.5 cm depth</a:t>
            </a:r>
          </a:p>
        </p:txBody>
      </p:sp>
      <p:pic>
        <p:nvPicPr>
          <p:cNvPr id="99333" name="Picture 5"/>
          <p:cNvPicPr>
            <a:picLocks noChangeArrowheads="1"/>
          </p:cNvPicPr>
          <p:nvPr/>
        </p:nvPicPr>
        <p:blipFill>
          <a:blip r:embed="rId4" cstate="print"/>
          <a:srcRect l="392" r="2477"/>
          <a:stretch>
            <a:fillRect/>
          </a:stretch>
        </p:blipFill>
        <p:spPr bwMode="auto">
          <a:xfrm>
            <a:off x="49213" y="3225800"/>
            <a:ext cx="90297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93663" y="3179763"/>
            <a:ext cx="16827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5 cm depth</a:t>
            </a:r>
          </a:p>
        </p:txBody>
      </p:sp>
      <p:pic>
        <p:nvPicPr>
          <p:cNvPr id="99335" name="Picture 7"/>
          <p:cNvPicPr>
            <a:picLocks noChangeArrowheads="1"/>
          </p:cNvPicPr>
          <p:nvPr/>
        </p:nvPicPr>
        <p:blipFill>
          <a:blip r:embed="rId5" cstate="print"/>
          <a:srcRect l="1613"/>
          <a:stretch>
            <a:fillRect/>
          </a:stretch>
        </p:blipFill>
        <p:spPr bwMode="auto">
          <a:xfrm>
            <a:off x="49213" y="4381500"/>
            <a:ext cx="5422900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2532063" y="4551363"/>
            <a:ext cx="1835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10 cm depth</a:t>
            </a:r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2527300" y="5937250"/>
            <a:ext cx="533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5930900" y="5937250"/>
            <a:ext cx="533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>
            <a:off x="1447800" y="4432300"/>
            <a:ext cx="0" cy="81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>
            <a:off x="2362200" y="3213100"/>
            <a:ext cx="0" cy="81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4191000" y="1993900"/>
            <a:ext cx="0" cy="88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457200" y="5638800"/>
          <a:ext cx="1295400" cy="838200"/>
        </p:xfrm>
        <a:graphic>
          <a:graphicData uri="http://schemas.openxmlformats.org/presentationml/2006/ole">
            <p:oleObj spid="_x0000_s99342" name="Equation" r:id="rId6" imgW="1295280" imgH="838080" progId="Equation.DSMT4">
              <p:embed/>
            </p:oleObj>
          </a:graphicData>
        </a:graphic>
      </p:graphicFrame>
      <p:graphicFrame>
        <p:nvGraphicFramePr>
          <p:cNvPr id="99343" name="Object 15"/>
          <p:cNvGraphicFramePr>
            <a:graphicFrameLocks noChangeAspect="1"/>
          </p:cNvGraphicFramePr>
          <p:nvPr/>
        </p:nvGraphicFramePr>
        <p:xfrm>
          <a:off x="3429000" y="5410200"/>
          <a:ext cx="1917700" cy="800100"/>
        </p:xfrm>
        <a:graphic>
          <a:graphicData uri="http://schemas.openxmlformats.org/presentationml/2006/ole">
            <p:oleObj spid="_x0000_s99343" name="Equation" r:id="rId7" imgW="1917360" imgH="799920" progId="Equation.DSMT4">
              <p:embed/>
            </p:oleObj>
          </a:graphicData>
        </a:graphic>
      </p:graphicFrame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6781800" y="5715000"/>
          <a:ext cx="1231900" cy="381000"/>
        </p:xfrm>
        <a:graphic>
          <a:graphicData uri="http://schemas.openxmlformats.org/presentationml/2006/ole">
            <p:oleObj spid="_x0000_s99344" name="Equation" r:id="rId8" imgW="1231560" imgH="380880" progId="Equation.DSMT4">
              <p:embed/>
            </p:oleObj>
          </a:graphicData>
        </a:graphic>
      </p:graphicFrame>
      <p:graphicFrame>
        <p:nvGraphicFramePr>
          <p:cNvPr id="99345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6437313"/>
          <a:ext cx="1589088" cy="420687"/>
        </p:xfrm>
        <a:graphic>
          <a:graphicData uri="http://schemas.openxmlformats.org/presentationml/2006/ole">
            <p:oleObj spid="_x0000_s99345" name="Equation" r:id="rId9" imgW="1587240" imgH="41904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Kármán Vortex Shedding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1058863" y="2735263"/>
            <a:ext cx="2474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Strouhal number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5397500" y="2735263"/>
            <a:ext cx="2590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Reynolds number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271463" y="5097463"/>
            <a:ext cx="40465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Frequency of eddy shedding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4932363" y="5097463"/>
            <a:ext cx="35179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Distance between eddies</a:t>
            </a:r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1504950" y="1917700"/>
            <a:ext cx="819150" cy="8191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1905000" y="1911350"/>
            <a:ext cx="0" cy="8286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731963" y="2112963"/>
            <a:ext cx="417512" cy="4540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Book Antiqua" pitchFamily="18" charset="0"/>
              </a:rPr>
              <a:t>D</a:t>
            </a: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31763" y="2112963"/>
            <a:ext cx="417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U</a:t>
            </a:r>
          </a:p>
        </p:txBody>
      </p:sp>
      <p:grpSp>
        <p:nvGrpSpPr>
          <p:cNvPr id="100363" name="Group 11"/>
          <p:cNvGrpSpPr>
            <a:grpSpLocks/>
          </p:cNvGrpSpPr>
          <p:nvPr/>
        </p:nvGrpSpPr>
        <p:grpSpPr bwMode="auto">
          <a:xfrm>
            <a:off x="2819400" y="1843088"/>
            <a:ext cx="382588" cy="368300"/>
            <a:chOff x="1776" y="1161"/>
            <a:chExt cx="241" cy="232"/>
          </a:xfrm>
        </p:grpSpPr>
        <p:sp>
          <p:nvSpPr>
            <p:cNvPr id="100364" name="Arc 12"/>
            <p:cNvSpPr>
              <a:spLocks/>
            </p:cNvSpPr>
            <p:nvPr/>
          </p:nvSpPr>
          <p:spPr bwMode="auto">
            <a:xfrm rot="16200000">
              <a:off x="1776" y="1161"/>
              <a:ext cx="11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5" name="Arc 13"/>
            <p:cNvSpPr>
              <a:spLocks/>
            </p:cNvSpPr>
            <p:nvPr/>
          </p:nvSpPr>
          <p:spPr bwMode="auto">
            <a:xfrm rot="16200000">
              <a:off x="1785" y="128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6" name="Arc 14"/>
            <p:cNvSpPr>
              <a:spLocks/>
            </p:cNvSpPr>
            <p:nvPr/>
          </p:nvSpPr>
          <p:spPr bwMode="auto">
            <a:xfrm rot="10800000">
              <a:off x="1905" y="128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367" name="Group 15"/>
          <p:cNvGrpSpPr>
            <a:grpSpLocks/>
          </p:cNvGrpSpPr>
          <p:nvPr/>
        </p:nvGrpSpPr>
        <p:grpSpPr bwMode="auto">
          <a:xfrm>
            <a:off x="5486400" y="2376488"/>
            <a:ext cx="368300" cy="368300"/>
            <a:chOff x="3456" y="1497"/>
            <a:chExt cx="232" cy="232"/>
          </a:xfrm>
        </p:grpSpPr>
        <p:sp>
          <p:nvSpPr>
            <p:cNvPr id="100368" name="Arc 16"/>
            <p:cNvSpPr>
              <a:spLocks/>
            </p:cNvSpPr>
            <p:nvPr/>
          </p:nvSpPr>
          <p:spPr bwMode="auto">
            <a:xfrm rot="16200000">
              <a:off x="3465" y="1617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Arc 17"/>
            <p:cNvSpPr>
              <a:spLocks/>
            </p:cNvSpPr>
            <p:nvPr/>
          </p:nvSpPr>
          <p:spPr bwMode="auto">
            <a:xfrm rot="16200000">
              <a:off x="3456" y="1497"/>
              <a:ext cx="11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Arc 18"/>
            <p:cNvSpPr>
              <a:spLocks/>
            </p:cNvSpPr>
            <p:nvPr/>
          </p:nvSpPr>
          <p:spPr bwMode="auto">
            <a:xfrm>
              <a:off x="3576" y="1497"/>
              <a:ext cx="11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8153400" y="1843088"/>
            <a:ext cx="382588" cy="368300"/>
            <a:chOff x="5136" y="1161"/>
            <a:chExt cx="241" cy="232"/>
          </a:xfrm>
        </p:grpSpPr>
        <p:sp>
          <p:nvSpPr>
            <p:cNvPr id="100372" name="Arc 20"/>
            <p:cNvSpPr>
              <a:spLocks/>
            </p:cNvSpPr>
            <p:nvPr/>
          </p:nvSpPr>
          <p:spPr bwMode="auto">
            <a:xfrm rot="16200000">
              <a:off x="5136" y="1161"/>
              <a:ext cx="11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Arc 21"/>
            <p:cNvSpPr>
              <a:spLocks/>
            </p:cNvSpPr>
            <p:nvPr/>
          </p:nvSpPr>
          <p:spPr bwMode="auto">
            <a:xfrm rot="16200000">
              <a:off x="5145" y="128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4" name="Arc 22"/>
            <p:cNvSpPr>
              <a:spLocks/>
            </p:cNvSpPr>
            <p:nvPr/>
          </p:nvSpPr>
          <p:spPr bwMode="auto">
            <a:xfrm rot="10800000">
              <a:off x="5265" y="128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3060700" y="2286000"/>
            <a:ext cx="523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4398963" y="2036763"/>
            <a:ext cx="798512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4.3D</a:t>
            </a:r>
          </a:p>
        </p:txBody>
      </p:sp>
      <p:grpSp>
        <p:nvGrpSpPr>
          <p:cNvPr id="100377" name="Group 25"/>
          <p:cNvGrpSpPr>
            <a:grpSpLocks/>
          </p:cNvGrpSpPr>
          <p:nvPr/>
        </p:nvGrpSpPr>
        <p:grpSpPr bwMode="auto">
          <a:xfrm>
            <a:off x="546100" y="1905000"/>
            <a:ext cx="812800" cy="838200"/>
            <a:chOff x="344" y="1200"/>
            <a:chExt cx="512" cy="528"/>
          </a:xfrm>
        </p:grpSpPr>
        <p:sp>
          <p:nvSpPr>
            <p:cNvPr id="100378" name="Line 26"/>
            <p:cNvSpPr>
              <a:spLocks noChangeShapeType="1"/>
            </p:cNvSpPr>
            <p:nvPr/>
          </p:nvSpPr>
          <p:spPr bwMode="auto">
            <a:xfrm>
              <a:off x="344" y="12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>
              <a:off x="344" y="1332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>
              <a:off x="344" y="146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1" name="Line 29"/>
            <p:cNvSpPr>
              <a:spLocks noChangeShapeType="1"/>
            </p:cNvSpPr>
            <p:nvPr/>
          </p:nvSpPr>
          <p:spPr bwMode="auto">
            <a:xfrm>
              <a:off x="344" y="1596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2" name="Line 30"/>
            <p:cNvSpPr>
              <a:spLocks noChangeShapeType="1"/>
            </p:cNvSpPr>
            <p:nvPr/>
          </p:nvSpPr>
          <p:spPr bwMode="auto">
            <a:xfrm>
              <a:off x="344" y="1728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5524500" y="3581400"/>
          <a:ext cx="2349500" cy="787400"/>
        </p:xfrm>
        <a:graphic>
          <a:graphicData uri="http://schemas.openxmlformats.org/presentationml/2006/ole">
            <p:oleObj spid="_x0000_s100383" name="Equation" r:id="rId3" imgW="2349360" imgH="787320" progId="Equation.DSMT4">
              <p:embed/>
            </p:oleObj>
          </a:graphicData>
        </a:graphic>
      </p:graphicFrame>
      <p:graphicFrame>
        <p:nvGraphicFramePr>
          <p:cNvPr id="100384" name="Object 32"/>
          <p:cNvGraphicFramePr>
            <a:graphicFrameLocks noChangeAspect="1"/>
          </p:cNvGraphicFramePr>
          <p:nvPr/>
        </p:nvGraphicFramePr>
        <p:xfrm>
          <a:off x="1066800" y="3581400"/>
          <a:ext cx="2324100" cy="1104900"/>
        </p:xfrm>
        <a:graphic>
          <a:graphicData uri="http://schemas.openxmlformats.org/presentationml/2006/ole">
            <p:oleObj spid="_x0000_s100384" name="Equation" r:id="rId4" imgW="2323800" imgH="1104840" progId="Equation.DSMT4">
              <p:embed/>
            </p:oleObj>
          </a:graphicData>
        </a:graphic>
      </p:graphicFrame>
      <p:graphicFrame>
        <p:nvGraphicFramePr>
          <p:cNvPr id="100385" name="Object 33"/>
          <p:cNvGraphicFramePr>
            <a:graphicFrameLocks noChangeAspect="1"/>
          </p:cNvGraphicFramePr>
          <p:nvPr/>
        </p:nvGraphicFramePr>
        <p:xfrm>
          <a:off x="1295400" y="5791200"/>
          <a:ext cx="2336800" cy="711200"/>
        </p:xfrm>
        <a:graphic>
          <a:graphicData uri="http://schemas.openxmlformats.org/presentationml/2006/ole">
            <p:oleObj spid="_x0000_s100385" name="Equation" r:id="rId5" imgW="2336760" imgH="711000" progId="Equation.DSMT4">
              <p:embed/>
            </p:oleObj>
          </a:graphicData>
        </a:graphic>
      </p:graphicFrame>
      <p:graphicFrame>
        <p:nvGraphicFramePr>
          <p:cNvPr id="100386" name="Object 34"/>
          <p:cNvGraphicFramePr>
            <a:graphicFrameLocks noChangeAspect="1"/>
          </p:cNvGraphicFramePr>
          <p:nvPr/>
        </p:nvGraphicFramePr>
        <p:xfrm>
          <a:off x="5562600" y="5791200"/>
          <a:ext cx="1727200" cy="711200"/>
        </p:xfrm>
        <a:graphic>
          <a:graphicData uri="http://schemas.openxmlformats.org/presentationml/2006/ole">
            <p:oleObj spid="_x0000_s100386" name="Equation" r:id="rId6" imgW="1726920" imgH="7110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Kármán Vortex Street</a:t>
            </a:r>
          </a:p>
        </p:txBody>
      </p:sp>
      <p:pic>
        <p:nvPicPr>
          <p:cNvPr id="101379" name="Picture 3"/>
          <p:cNvPicPr>
            <a:picLocks noChangeArrowheads="1"/>
          </p:cNvPicPr>
          <p:nvPr/>
        </p:nvPicPr>
        <p:blipFill>
          <a:blip r:embed="rId3" cstate="print"/>
          <a:srcRect l="2074"/>
          <a:stretch>
            <a:fillRect/>
          </a:stretch>
        </p:blipFill>
        <p:spPr bwMode="auto">
          <a:xfrm>
            <a:off x="3416300" y="3225800"/>
            <a:ext cx="5397500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4984750" y="41656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1381" name="Picture 5"/>
          <p:cNvPicPr>
            <a:picLocks noChangeArrowheads="1"/>
          </p:cNvPicPr>
          <p:nvPr/>
        </p:nvPicPr>
        <p:blipFill>
          <a:blip r:embed="rId4" cstate="print"/>
          <a:srcRect l="520" t="7407" r="25044" b="7408"/>
          <a:stretch>
            <a:fillRect/>
          </a:stretch>
        </p:blipFill>
        <p:spPr bwMode="auto">
          <a:xfrm>
            <a:off x="3467100" y="5207000"/>
            <a:ext cx="54356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3867150" y="55626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1383" name="Picture 7"/>
          <p:cNvPicPr>
            <a:picLocks noChangeArrowheads="1"/>
          </p:cNvPicPr>
          <p:nvPr/>
        </p:nvPicPr>
        <p:blipFill>
          <a:blip r:embed="rId5" cstate="print"/>
          <a:srcRect l="392" r="40454"/>
          <a:stretch>
            <a:fillRect/>
          </a:stretch>
        </p:blipFill>
        <p:spPr bwMode="auto">
          <a:xfrm>
            <a:off x="3403600" y="1816100"/>
            <a:ext cx="54991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01384" name="Group 8"/>
          <p:cNvGrpSpPr>
            <a:grpSpLocks/>
          </p:cNvGrpSpPr>
          <p:nvPr/>
        </p:nvGrpSpPr>
        <p:grpSpPr bwMode="auto">
          <a:xfrm>
            <a:off x="4978400" y="3835400"/>
            <a:ext cx="838200" cy="979488"/>
            <a:chOff x="3136" y="2416"/>
            <a:chExt cx="528" cy="617"/>
          </a:xfrm>
        </p:grpSpPr>
        <p:grpSp>
          <p:nvGrpSpPr>
            <p:cNvPr id="101385" name="Group 9"/>
            <p:cNvGrpSpPr>
              <a:grpSpLocks/>
            </p:cNvGrpSpPr>
            <p:nvPr/>
          </p:nvGrpSpPr>
          <p:grpSpPr bwMode="auto">
            <a:xfrm>
              <a:off x="3136" y="2416"/>
              <a:ext cx="528" cy="496"/>
              <a:chOff x="3136" y="2416"/>
              <a:chExt cx="528" cy="496"/>
            </a:xfrm>
          </p:grpSpPr>
          <p:sp>
            <p:nvSpPr>
              <p:cNvPr id="101386" name="Line 10"/>
              <p:cNvSpPr>
                <a:spLocks noChangeShapeType="1"/>
              </p:cNvSpPr>
              <p:nvPr/>
            </p:nvSpPr>
            <p:spPr bwMode="auto">
              <a:xfrm>
                <a:off x="3136" y="2416"/>
                <a:ext cx="0" cy="496"/>
              </a:xfrm>
              <a:prstGeom prst="line">
                <a:avLst/>
              </a:prstGeom>
              <a:noFill/>
              <a:ln w="25400">
                <a:solidFill>
                  <a:srgbClr val="FAFD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87" name="Line 11"/>
              <p:cNvSpPr>
                <a:spLocks noChangeShapeType="1"/>
              </p:cNvSpPr>
              <p:nvPr/>
            </p:nvSpPr>
            <p:spPr bwMode="auto">
              <a:xfrm>
                <a:off x="3664" y="2416"/>
                <a:ext cx="0" cy="496"/>
              </a:xfrm>
              <a:prstGeom prst="line">
                <a:avLst/>
              </a:prstGeom>
              <a:noFill/>
              <a:ln w="25400">
                <a:solidFill>
                  <a:srgbClr val="FAFD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388" name="Line 12"/>
            <p:cNvSpPr>
              <a:spLocks noChangeShapeType="1"/>
            </p:cNvSpPr>
            <p:nvPr/>
          </p:nvSpPr>
          <p:spPr bwMode="auto">
            <a:xfrm>
              <a:off x="3136" y="2888"/>
              <a:ext cx="512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9" name="Rectangle 13"/>
            <p:cNvSpPr>
              <a:spLocks noChangeArrowheads="1"/>
            </p:cNvSpPr>
            <p:nvPr/>
          </p:nvSpPr>
          <p:spPr bwMode="auto">
            <a:xfrm>
              <a:off x="3275" y="2747"/>
              <a:ext cx="231" cy="28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Book Antiqua" pitchFamily="18" charset="0"/>
                </a:rPr>
                <a:t>L</a:t>
              </a:r>
            </a:p>
          </p:txBody>
        </p:sp>
      </p:grp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144463" y="3255963"/>
            <a:ext cx="33655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8 cm diameter cylinder at side of port</a:t>
            </a:r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144463" y="5224463"/>
            <a:ext cx="33655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8 cm diameter cylinder downstream of port</a:t>
            </a:r>
          </a:p>
        </p:txBody>
      </p:sp>
      <p:sp>
        <p:nvSpPr>
          <p:cNvPr id="101392" name="Oval 16"/>
          <p:cNvSpPr>
            <a:spLocks noChangeArrowheads="1"/>
          </p:cNvSpPr>
          <p:nvPr/>
        </p:nvSpPr>
        <p:spPr bwMode="auto">
          <a:xfrm>
            <a:off x="5200650" y="41656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5416550" y="41656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5632450" y="41656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Oval 19"/>
          <p:cNvSpPr>
            <a:spLocks noChangeArrowheads="1"/>
          </p:cNvSpPr>
          <p:nvPr/>
        </p:nvSpPr>
        <p:spPr bwMode="auto">
          <a:xfrm>
            <a:off x="3638550" y="34417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1396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99200" y="4470400"/>
          <a:ext cx="1700213" cy="401638"/>
        </p:xfrm>
        <a:graphic>
          <a:graphicData uri="http://schemas.openxmlformats.org/presentationml/2006/ole">
            <p:oleObj spid="_x0000_s101396" name="Equation" r:id="rId6" imgW="2908080" imgH="469800" progId="Equation.DSMT4">
              <p:embed/>
            </p:oleObj>
          </a:graphicData>
        </a:graphic>
      </p:graphicFrame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144463" y="1808163"/>
            <a:ext cx="33655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Control (no objects in flow)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Summary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Mixing of a passive plume in a river is controlled by the large scale river turbulence</a:t>
            </a:r>
          </a:p>
          <a:p>
            <a:pPr>
              <a:lnSpc>
                <a:spcPct val="90000"/>
              </a:lnSpc>
            </a:pPr>
            <a:r>
              <a:rPr lang="en-US" sz="2800"/>
              <a:t>The largest scale of turbulence is roughly equal to the smallest dimension of the flow (in this case the depth of the river)</a:t>
            </a:r>
          </a:p>
          <a:p>
            <a:pPr>
              <a:lnSpc>
                <a:spcPct val="90000"/>
              </a:lnSpc>
            </a:pPr>
            <a:r>
              <a:rPr lang="en-US" sz="2800"/>
              <a:t>Instantaneous measurements of velocity and concentrations vary with time in a turbulent environment</a:t>
            </a:r>
          </a:p>
          <a:p>
            <a:pPr>
              <a:lnSpc>
                <a:spcPct val="90000"/>
              </a:lnSpc>
            </a:pPr>
            <a:r>
              <a:rPr lang="en-US" sz="2800"/>
              <a:t>The solution to the advective dispersion equation is a time averaged solution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1" name="Line 13"/>
          <p:cNvSpPr>
            <a:spLocks noChangeShapeType="1"/>
          </p:cNvSpPr>
          <p:nvPr/>
        </p:nvSpPr>
        <p:spPr bwMode="auto">
          <a:xfrm flipH="1">
            <a:off x="2070100" y="3606800"/>
            <a:ext cx="736600" cy="1752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Solution: Lateral Distribution of Slug</a:t>
            </a:r>
          </a:p>
        </p:txBody>
      </p:sp>
      <p:graphicFrame>
        <p:nvGraphicFramePr>
          <p:cNvPr id="7373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1475" y="2220913"/>
          <a:ext cx="4021138" cy="1173162"/>
        </p:xfrm>
        <a:graphic>
          <a:graphicData uri="http://schemas.openxmlformats.org/presentationml/2006/ole">
            <p:oleObj spid="_x0000_s73732" name="Equation" r:id="rId3" imgW="4038480" imgH="1193760" progId="Equation.3">
              <p:embed/>
            </p:oleObj>
          </a:graphicData>
        </a:graphic>
      </p:graphicFrame>
      <p:graphicFrame>
        <p:nvGraphicFramePr>
          <p:cNvPr id="7373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3627438"/>
          <a:ext cx="3625850" cy="1595437"/>
        </p:xfrm>
        <a:graphic>
          <a:graphicData uri="http://schemas.openxmlformats.org/presentationml/2006/ole">
            <p:oleObj spid="_x0000_s73733" name="Equation" r:id="rId4" imgW="4559040" imgH="2019240" progId="Equation.DSMT4">
              <p:embed/>
            </p:oleObj>
          </a:graphicData>
        </a:graphic>
      </p:graphicFrame>
      <p:graphicFrame>
        <p:nvGraphicFramePr>
          <p:cNvPr id="7373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30325" y="5676900"/>
          <a:ext cx="2082800" cy="847725"/>
        </p:xfrm>
        <a:graphic>
          <a:graphicData uri="http://schemas.openxmlformats.org/presentationml/2006/ole">
            <p:oleObj spid="_x0000_s73734" name="Equation" r:id="rId5" imgW="2095200" imgH="863280" progId="Equation.DSMT4">
              <p:embed/>
            </p:oleObj>
          </a:graphicData>
        </a:graphic>
      </p:graphicFrame>
      <p:graphicFrame>
        <p:nvGraphicFramePr>
          <p:cNvPr id="7373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3788" y="2535238"/>
          <a:ext cx="1827212" cy="823912"/>
        </p:xfrm>
        <a:graphic>
          <a:graphicData uri="http://schemas.openxmlformats.org/presentationml/2006/ole">
            <p:oleObj spid="_x0000_s73735" name="Equation" r:id="rId6" imgW="1841400" imgH="838080" progId="Equation.DSMT4">
              <p:embed/>
            </p:oleObj>
          </a:graphicData>
        </a:graphic>
      </p:graphicFrame>
      <p:graphicFrame>
        <p:nvGraphicFramePr>
          <p:cNvPr id="7373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65838" y="5102225"/>
          <a:ext cx="2133600" cy="460375"/>
        </p:xfrm>
        <a:graphic>
          <a:graphicData uri="http://schemas.openxmlformats.org/presentationml/2006/ole">
            <p:oleObj spid="_x0000_s73736" name="Equation" r:id="rId7" imgW="2145960" imgH="469800" progId="Equation.DSMT4">
              <p:embed/>
            </p:oleObj>
          </a:graphicData>
        </a:graphic>
      </p:graphicFrame>
      <p:sp>
        <p:nvSpPr>
          <p:cNvPr id="73738" name="AutoShape 10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58225" y="6410325"/>
            <a:ext cx="485775" cy="447675"/>
          </a:xfrm>
          <a:prstGeom prst="actionButtonReturn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2933700" y="4318000"/>
            <a:ext cx="1257300" cy="9398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4264025" y="4511675"/>
            <a:ext cx="5619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=1</a:t>
            </a:r>
          </a:p>
        </p:txBody>
      </p:sp>
      <p:graphicFrame>
        <p:nvGraphicFramePr>
          <p:cNvPr id="73742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19838" y="3729038"/>
          <a:ext cx="1738312" cy="823912"/>
        </p:xfrm>
        <a:graphic>
          <a:graphicData uri="http://schemas.openxmlformats.org/presentationml/2006/ole">
            <p:oleObj spid="_x0000_s73742" name="Equation" r:id="rId9" imgW="175248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1" grpId="0" animBg="1"/>
      <p:bldP spid="73739" grpId="0" animBg="1"/>
      <p:bldP spid="73740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Susquehanna:</a:t>
            </a:r>
            <a:br>
              <a:rPr lang="en-US"/>
            </a:br>
            <a:r>
              <a:rPr lang="en-US"/>
              <a:t>Plume Width</a:t>
            </a:r>
          </a:p>
        </p:txBody>
      </p:sp>
      <p:sp>
        <p:nvSpPr>
          <p:cNvPr id="52227" name="Rectangle 1027"/>
          <p:cNvSpPr>
            <a:spLocks noChangeArrowheads="1"/>
          </p:cNvSpPr>
          <p:nvPr/>
        </p:nvSpPr>
        <p:spPr bwMode="auto">
          <a:xfrm>
            <a:off x="7708900" y="6403975"/>
            <a:ext cx="1304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in meters</a:t>
            </a:r>
          </a:p>
        </p:txBody>
      </p:sp>
      <p:graphicFrame>
        <p:nvGraphicFramePr>
          <p:cNvPr id="130048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0063" y="1806575"/>
          <a:ext cx="4238625" cy="998538"/>
        </p:xfrm>
        <a:graphic>
          <a:graphicData uri="http://schemas.openxmlformats.org/presentationml/2006/ole">
            <p:oleObj spid="_x0000_s130048" name="Equation" r:id="rId3" imgW="4254480" imgH="1015920" progId="Equation.DSMT4">
              <p:embed/>
            </p:oleObj>
          </a:graphicData>
        </a:graphic>
      </p:graphicFrame>
      <p:graphicFrame>
        <p:nvGraphicFramePr>
          <p:cNvPr id="130049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15975" y="2905125"/>
          <a:ext cx="2738438" cy="1200150"/>
        </p:xfrm>
        <a:graphic>
          <a:graphicData uri="http://schemas.openxmlformats.org/presentationml/2006/ole">
            <p:oleObj spid="_x0000_s130049" name="Equation" r:id="rId4" imgW="2755800" imgH="1218960" progId="Equation.3">
              <p:embed/>
            </p:oleObj>
          </a:graphicData>
        </a:graphic>
      </p:graphicFrame>
      <p:graphicFrame>
        <p:nvGraphicFramePr>
          <p:cNvPr id="130050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4267200"/>
          <a:ext cx="2814638" cy="1176338"/>
        </p:xfrm>
        <a:graphic>
          <a:graphicData uri="http://schemas.openxmlformats.org/presentationml/2006/ole">
            <p:oleObj spid="_x0000_s130050" name="Equation" r:id="rId5" imgW="2831760" imgH="1193760" progId="Equation.3">
              <p:embed/>
            </p:oleObj>
          </a:graphicData>
        </a:graphic>
      </p:graphicFrame>
      <p:graphicFrame>
        <p:nvGraphicFramePr>
          <p:cNvPr id="130051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8613" y="5681663"/>
          <a:ext cx="3005137" cy="1176337"/>
        </p:xfrm>
        <a:graphic>
          <a:graphicData uri="http://schemas.openxmlformats.org/presentationml/2006/ole">
            <p:oleObj spid="_x0000_s130051" name="Equation" r:id="rId6" imgW="3022560" imgH="1193760" progId="Equation.3">
              <p:embed/>
            </p:oleObj>
          </a:graphicData>
        </a:graphic>
      </p:graphicFrame>
      <p:graphicFrame>
        <p:nvGraphicFramePr>
          <p:cNvPr id="130052" name="Object 10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24400" y="3810000"/>
          <a:ext cx="1443038" cy="958850"/>
        </p:xfrm>
        <a:graphic>
          <a:graphicData uri="http://schemas.openxmlformats.org/presentationml/2006/ole">
            <p:oleObj spid="_x0000_s130052" name="Equation" r:id="rId7" imgW="1460160" imgH="977760" progId="Equation.3">
              <p:embed/>
            </p:oleObj>
          </a:graphicData>
        </a:graphic>
      </p:graphicFrame>
      <p:sp>
        <p:nvSpPr>
          <p:cNvPr id="52233" name="Rectangle 1033"/>
          <p:cNvSpPr>
            <a:spLocks noChangeArrowheads="1"/>
          </p:cNvSpPr>
          <p:nvPr/>
        </p:nvSpPr>
        <p:spPr bwMode="auto">
          <a:xfrm>
            <a:off x="6427788" y="3976688"/>
            <a:ext cx="25368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10% of centerline</a:t>
            </a:r>
          </a:p>
        </p:txBody>
      </p:sp>
      <p:graphicFrame>
        <p:nvGraphicFramePr>
          <p:cNvPr id="130053" name="Object 10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16413" y="5668963"/>
          <a:ext cx="3730625" cy="831850"/>
        </p:xfrm>
        <a:graphic>
          <a:graphicData uri="http://schemas.openxmlformats.org/presentationml/2006/ole">
            <p:oleObj spid="_x0000_s130053" name="Equation" r:id="rId8" imgW="3746160" imgH="8506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33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Susquehanna:</a:t>
            </a:r>
            <a:br>
              <a:rPr lang="en-US"/>
            </a:br>
            <a:r>
              <a:rPr lang="en-US"/>
              <a:t>Centerline Concentration</a:t>
            </a:r>
          </a:p>
        </p:txBody>
      </p:sp>
      <p:graphicFrame>
        <p:nvGraphicFramePr>
          <p:cNvPr id="5325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14513" y="5135563"/>
          <a:ext cx="5024437" cy="854075"/>
        </p:xfrm>
        <a:graphic>
          <a:graphicData uri="http://schemas.openxmlformats.org/presentationml/2006/ole">
            <p:oleObj spid="_x0000_s53251" name="Equation" r:id="rId3" imgW="5041800" imgH="876240" progId="Equation.3">
              <p:embed/>
            </p:oleObj>
          </a:graphicData>
        </a:graphic>
      </p:graphicFrame>
      <p:graphicFrame>
        <p:nvGraphicFramePr>
          <p:cNvPr id="5325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36663" y="3594100"/>
          <a:ext cx="6548437" cy="835025"/>
        </p:xfrm>
        <a:graphic>
          <a:graphicData uri="http://schemas.openxmlformats.org/presentationml/2006/ole">
            <p:oleObj spid="_x0000_s53252" name="Equation" r:id="rId4" imgW="6565680" imgH="850680" progId="Equation.DSMT4">
              <p:embed/>
            </p:oleObj>
          </a:graphicData>
        </a:graphic>
      </p:graphicFrame>
      <p:graphicFrame>
        <p:nvGraphicFramePr>
          <p:cNvPr id="5325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30363" y="2314575"/>
          <a:ext cx="5813425" cy="744538"/>
        </p:xfrm>
        <a:graphic>
          <a:graphicData uri="http://schemas.openxmlformats.org/presentationml/2006/ole">
            <p:oleObj spid="_x0000_s53253" name="Equation" r:id="rId5" imgW="5829120" imgH="7617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665538" cy="1143000"/>
          </a:xfrm>
          <a:effectLst/>
        </p:spPr>
        <p:txBody>
          <a:bodyPr/>
          <a:lstStyle/>
          <a:p>
            <a:r>
              <a:rPr lang="en-US"/>
              <a:t>Plume in River</a:t>
            </a:r>
          </a:p>
        </p:txBody>
      </p:sp>
      <p:pic>
        <p:nvPicPr>
          <p:cNvPr id="104453" name="Picture 5" descr="19,Aug91,P1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138" y="541338"/>
            <a:ext cx="4233862" cy="6316662"/>
          </a:xfrm>
          <a:prstGeom prst="rect">
            <a:avLst/>
          </a:prstGeom>
          <a:noFill/>
          <a:effectLst/>
        </p:spPr>
      </p:pic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522288" y="6069013"/>
            <a:ext cx="36830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http://steens.ese.ogi.edu/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Hydrologic Transport Processes*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52963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Advection: Transport by an ________ ________, as in a river or coastal waters.</a:t>
            </a:r>
          </a:p>
          <a:p>
            <a:r>
              <a:rPr lang="en-US" sz="2800"/>
              <a:t>Convection: Vertical transport induced by _________ ________, such as the flow over a heated plate, or below a chilled water surface in a lake.</a:t>
            </a:r>
          </a:p>
          <a:p>
            <a:r>
              <a:rPr lang="en-US" sz="2800"/>
              <a:t>Diffusion (Molecular): The scattering of particles by random molecular motions.</a:t>
            </a:r>
          </a:p>
          <a:p>
            <a:r>
              <a:rPr lang="en-US" sz="2800"/>
              <a:t>Diffusion (Turbulent): The random scattering of particles by turbulent motion.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273675" y="1985963"/>
            <a:ext cx="24828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imposed current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092200" y="3365500"/>
            <a:ext cx="32702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hydrostatic instability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  <p:bldP spid="9221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6" name="Picture 4" descr="21,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76288"/>
            <a:ext cx="9144000" cy="6081712"/>
          </a:xfrm>
          <a:prstGeom prst="rect">
            <a:avLst/>
          </a:prstGeom>
          <a:noFill/>
          <a:effectLst/>
        </p:spPr>
      </p:pic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2438"/>
          </a:xfrm>
          <a:effectLst/>
        </p:spPr>
        <p:txBody>
          <a:bodyPr/>
          <a:lstStyle/>
          <a:p>
            <a:r>
              <a:rPr lang="en-US"/>
              <a:t>Plume contraction!</a:t>
            </a:r>
          </a:p>
        </p:txBody>
      </p:sp>
      <p:sp>
        <p:nvSpPr>
          <p:cNvPr id="10547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58225" y="6410325"/>
            <a:ext cx="485775" cy="447675"/>
          </a:xfrm>
          <a:prstGeom prst="actionButtonReturn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4421188" y="6338888"/>
            <a:ext cx="36830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http://steens.ese.ogi.edu/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Plume transect 50 cm from source</a:t>
            </a:r>
          </a:p>
        </p:txBody>
      </p:sp>
      <p:grpSp>
        <p:nvGrpSpPr>
          <p:cNvPr id="94211" name="Group 1027"/>
          <p:cNvGrpSpPr>
            <a:grpSpLocks/>
          </p:cNvGrpSpPr>
          <p:nvPr/>
        </p:nvGrpSpPr>
        <p:grpSpPr bwMode="auto">
          <a:xfrm>
            <a:off x="1314450" y="2111375"/>
            <a:ext cx="6577013" cy="4365625"/>
            <a:chOff x="828" y="1330"/>
            <a:chExt cx="4143" cy="2750"/>
          </a:xfrm>
        </p:grpSpPr>
        <p:sp>
          <p:nvSpPr>
            <p:cNvPr id="94212" name="Line 1028"/>
            <p:cNvSpPr>
              <a:spLocks noChangeShapeType="1"/>
            </p:cNvSpPr>
            <p:nvPr/>
          </p:nvSpPr>
          <p:spPr bwMode="auto">
            <a:xfrm>
              <a:off x="1572" y="1482"/>
              <a:ext cx="0" cy="1881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3" name="Line 1029"/>
            <p:cNvSpPr>
              <a:spLocks noChangeShapeType="1"/>
            </p:cNvSpPr>
            <p:nvPr/>
          </p:nvSpPr>
          <p:spPr bwMode="auto">
            <a:xfrm>
              <a:off x="1516" y="336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4" name="Line 1030"/>
            <p:cNvSpPr>
              <a:spLocks noChangeShapeType="1"/>
            </p:cNvSpPr>
            <p:nvPr/>
          </p:nvSpPr>
          <p:spPr bwMode="auto">
            <a:xfrm>
              <a:off x="1516" y="289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5" name="Line 1031"/>
            <p:cNvSpPr>
              <a:spLocks noChangeShapeType="1"/>
            </p:cNvSpPr>
            <p:nvPr/>
          </p:nvSpPr>
          <p:spPr bwMode="auto">
            <a:xfrm>
              <a:off x="1516" y="2424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6" name="Line 1032"/>
            <p:cNvSpPr>
              <a:spLocks noChangeShapeType="1"/>
            </p:cNvSpPr>
            <p:nvPr/>
          </p:nvSpPr>
          <p:spPr bwMode="auto">
            <a:xfrm>
              <a:off x="1516" y="195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Line 1033"/>
            <p:cNvSpPr>
              <a:spLocks noChangeShapeType="1"/>
            </p:cNvSpPr>
            <p:nvPr/>
          </p:nvSpPr>
          <p:spPr bwMode="auto">
            <a:xfrm>
              <a:off x="1516" y="1482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Line 1034"/>
            <p:cNvSpPr>
              <a:spLocks noChangeShapeType="1"/>
            </p:cNvSpPr>
            <p:nvPr/>
          </p:nvSpPr>
          <p:spPr bwMode="auto">
            <a:xfrm>
              <a:off x="1572" y="3365"/>
              <a:ext cx="3159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Line 1035"/>
            <p:cNvSpPr>
              <a:spLocks noChangeShapeType="1"/>
            </p:cNvSpPr>
            <p:nvPr/>
          </p:nvSpPr>
          <p:spPr bwMode="auto">
            <a:xfrm flipV="1">
              <a:off x="156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Line 1036"/>
            <p:cNvSpPr>
              <a:spLocks noChangeShapeType="1"/>
            </p:cNvSpPr>
            <p:nvPr/>
          </p:nvSpPr>
          <p:spPr bwMode="auto">
            <a:xfrm flipV="1">
              <a:off x="236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Line 1037"/>
            <p:cNvSpPr>
              <a:spLocks noChangeShapeType="1"/>
            </p:cNvSpPr>
            <p:nvPr/>
          </p:nvSpPr>
          <p:spPr bwMode="auto">
            <a:xfrm flipV="1">
              <a:off x="314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Line 1038"/>
            <p:cNvSpPr>
              <a:spLocks noChangeShapeType="1"/>
            </p:cNvSpPr>
            <p:nvPr/>
          </p:nvSpPr>
          <p:spPr bwMode="auto">
            <a:xfrm flipV="1">
              <a:off x="394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Line 1039"/>
            <p:cNvSpPr>
              <a:spLocks noChangeShapeType="1"/>
            </p:cNvSpPr>
            <p:nvPr/>
          </p:nvSpPr>
          <p:spPr bwMode="auto">
            <a:xfrm flipV="1">
              <a:off x="4725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Freeform 1040"/>
            <p:cNvSpPr>
              <a:spLocks/>
            </p:cNvSpPr>
            <p:nvPr/>
          </p:nvSpPr>
          <p:spPr bwMode="auto">
            <a:xfrm>
              <a:off x="1572" y="1617"/>
              <a:ext cx="3162" cy="1749"/>
            </a:xfrm>
            <a:custGeom>
              <a:avLst/>
              <a:gdLst/>
              <a:ahLst/>
              <a:cxnLst>
                <a:cxn ang="0">
                  <a:pos x="0" y="1748"/>
                </a:cxn>
                <a:cxn ang="0">
                  <a:pos x="157" y="1748"/>
                </a:cxn>
                <a:cxn ang="0">
                  <a:pos x="314" y="1748"/>
                </a:cxn>
                <a:cxn ang="0">
                  <a:pos x="471" y="1748"/>
                </a:cxn>
                <a:cxn ang="0">
                  <a:pos x="627" y="1737"/>
                </a:cxn>
                <a:cxn ang="0">
                  <a:pos x="706" y="1737"/>
                </a:cxn>
                <a:cxn ang="0">
                  <a:pos x="751" y="1726"/>
                </a:cxn>
                <a:cxn ang="0">
                  <a:pos x="796" y="1715"/>
                </a:cxn>
                <a:cxn ang="0">
                  <a:pos x="874" y="1670"/>
                </a:cxn>
                <a:cxn ang="0">
                  <a:pos x="919" y="1636"/>
                </a:cxn>
                <a:cxn ang="0">
                  <a:pos x="953" y="1591"/>
                </a:cxn>
                <a:cxn ang="0">
                  <a:pos x="986" y="1535"/>
                </a:cxn>
                <a:cxn ang="0">
                  <a:pos x="1031" y="1468"/>
                </a:cxn>
                <a:cxn ang="0">
                  <a:pos x="1076" y="1390"/>
                </a:cxn>
                <a:cxn ang="0">
                  <a:pos x="1109" y="1300"/>
                </a:cxn>
                <a:cxn ang="0">
                  <a:pos x="1143" y="1188"/>
                </a:cxn>
                <a:cxn ang="0">
                  <a:pos x="1188" y="1065"/>
                </a:cxn>
                <a:cxn ang="0">
                  <a:pos x="1266" y="796"/>
                </a:cxn>
                <a:cxn ang="0">
                  <a:pos x="1300" y="650"/>
                </a:cxn>
                <a:cxn ang="0">
                  <a:pos x="1345" y="504"/>
                </a:cxn>
                <a:cxn ang="0">
                  <a:pos x="1390" y="359"/>
                </a:cxn>
                <a:cxn ang="0">
                  <a:pos x="1401" y="302"/>
                </a:cxn>
                <a:cxn ang="0">
                  <a:pos x="1423" y="246"/>
                </a:cxn>
                <a:cxn ang="0">
                  <a:pos x="1457" y="157"/>
                </a:cxn>
                <a:cxn ang="0">
                  <a:pos x="1502" y="78"/>
                </a:cxn>
                <a:cxn ang="0">
                  <a:pos x="1524" y="45"/>
                </a:cxn>
                <a:cxn ang="0">
                  <a:pos x="1547" y="22"/>
                </a:cxn>
                <a:cxn ang="0">
                  <a:pos x="1558" y="0"/>
                </a:cxn>
                <a:cxn ang="0">
                  <a:pos x="1580" y="0"/>
                </a:cxn>
                <a:cxn ang="0">
                  <a:pos x="1603" y="0"/>
                </a:cxn>
                <a:cxn ang="0">
                  <a:pos x="1614" y="22"/>
                </a:cxn>
                <a:cxn ang="0">
                  <a:pos x="1636" y="45"/>
                </a:cxn>
                <a:cxn ang="0">
                  <a:pos x="1659" y="78"/>
                </a:cxn>
                <a:cxn ang="0">
                  <a:pos x="1703" y="157"/>
                </a:cxn>
                <a:cxn ang="0">
                  <a:pos x="1737" y="246"/>
                </a:cxn>
                <a:cxn ang="0">
                  <a:pos x="1760" y="302"/>
                </a:cxn>
                <a:cxn ang="0">
                  <a:pos x="1771" y="359"/>
                </a:cxn>
                <a:cxn ang="0">
                  <a:pos x="1816" y="504"/>
                </a:cxn>
                <a:cxn ang="0">
                  <a:pos x="1860" y="650"/>
                </a:cxn>
                <a:cxn ang="0">
                  <a:pos x="1894" y="796"/>
                </a:cxn>
                <a:cxn ang="0">
                  <a:pos x="1972" y="1065"/>
                </a:cxn>
                <a:cxn ang="0">
                  <a:pos x="2017" y="1188"/>
                </a:cxn>
                <a:cxn ang="0">
                  <a:pos x="2051" y="1300"/>
                </a:cxn>
                <a:cxn ang="0">
                  <a:pos x="2085" y="1390"/>
                </a:cxn>
                <a:cxn ang="0">
                  <a:pos x="2129" y="1468"/>
                </a:cxn>
                <a:cxn ang="0">
                  <a:pos x="2163" y="1535"/>
                </a:cxn>
                <a:cxn ang="0">
                  <a:pos x="2208" y="1591"/>
                </a:cxn>
                <a:cxn ang="0">
                  <a:pos x="2253" y="1636"/>
                </a:cxn>
                <a:cxn ang="0">
                  <a:pos x="2286" y="1670"/>
                </a:cxn>
                <a:cxn ang="0">
                  <a:pos x="2331" y="1692"/>
                </a:cxn>
                <a:cxn ang="0">
                  <a:pos x="2376" y="1715"/>
                </a:cxn>
                <a:cxn ang="0">
                  <a:pos x="2421" y="1726"/>
                </a:cxn>
                <a:cxn ang="0">
                  <a:pos x="2454" y="1737"/>
                </a:cxn>
                <a:cxn ang="0">
                  <a:pos x="2533" y="1737"/>
                </a:cxn>
                <a:cxn ang="0">
                  <a:pos x="2690" y="1748"/>
                </a:cxn>
                <a:cxn ang="0">
                  <a:pos x="2847" y="1748"/>
                </a:cxn>
                <a:cxn ang="0">
                  <a:pos x="3004" y="1748"/>
                </a:cxn>
                <a:cxn ang="0">
                  <a:pos x="3161" y="1748"/>
                </a:cxn>
              </a:cxnLst>
              <a:rect l="0" t="0" r="r" b="b"/>
              <a:pathLst>
                <a:path w="3162" h="1749">
                  <a:moveTo>
                    <a:pt x="0" y="1748"/>
                  </a:moveTo>
                  <a:lnTo>
                    <a:pt x="157" y="1748"/>
                  </a:lnTo>
                  <a:lnTo>
                    <a:pt x="314" y="1748"/>
                  </a:lnTo>
                  <a:lnTo>
                    <a:pt x="471" y="1748"/>
                  </a:lnTo>
                  <a:lnTo>
                    <a:pt x="627" y="1737"/>
                  </a:lnTo>
                  <a:lnTo>
                    <a:pt x="706" y="1737"/>
                  </a:lnTo>
                  <a:lnTo>
                    <a:pt x="751" y="1726"/>
                  </a:lnTo>
                  <a:lnTo>
                    <a:pt x="796" y="1715"/>
                  </a:lnTo>
                  <a:lnTo>
                    <a:pt x="874" y="1670"/>
                  </a:lnTo>
                  <a:lnTo>
                    <a:pt x="919" y="1636"/>
                  </a:lnTo>
                  <a:lnTo>
                    <a:pt x="953" y="1591"/>
                  </a:lnTo>
                  <a:lnTo>
                    <a:pt x="986" y="1535"/>
                  </a:lnTo>
                  <a:lnTo>
                    <a:pt x="1031" y="1468"/>
                  </a:lnTo>
                  <a:lnTo>
                    <a:pt x="1076" y="1390"/>
                  </a:lnTo>
                  <a:lnTo>
                    <a:pt x="1109" y="1300"/>
                  </a:lnTo>
                  <a:lnTo>
                    <a:pt x="1143" y="1188"/>
                  </a:lnTo>
                  <a:lnTo>
                    <a:pt x="1188" y="1065"/>
                  </a:lnTo>
                  <a:lnTo>
                    <a:pt x="1266" y="796"/>
                  </a:lnTo>
                  <a:lnTo>
                    <a:pt x="1300" y="650"/>
                  </a:lnTo>
                  <a:lnTo>
                    <a:pt x="1345" y="504"/>
                  </a:lnTo>
                  <a:lnTo>
                    <a:pt x="1390" y="359"/>
                  </a:lnTo>
                  <a:lnTo>
                    <a:pt x="1401" y="302"/>
                  </a:lnTo>
                  <a:lnTo>
                    <a:pt x="1423" y="246"/>
                  </a:lnTo>
                  <a:lnTo>
                    <a:pt x="1457" y="157"/>
                  </a:lnTo>
                  <a:lnTo>
                    <a:pt x="1502" y="78"/>
                  </a:lnTo>
                  <a:lnTo>
                    <a:pt x="1524" y="45"/>
                  </a:lnTo>
                  <a:lnTo>
                    <a:pt x="1547" y="22"/>
                  </a:lnTo>
                  <a:lnTo>
                    <a:pt x="1558" y="0"/>
                  </a:lnTo>
                  <a:lnTo>
                    <a:pt x="1580" y="0"/>
                  </a:lnTo>
                  <a:lnTo>
                    <a:pt x="1603" y="0"/>
                  </a:lnTo>
                  <a:lnTo>
                    <a:pt x="1614" y="22"/>
                  </a:lnTo>
                  <a:lnTo>
                    <a:pt x="1636" y="45"/>
                  </a:lnTo>
                  <a:lnTo>
                    <a:pt x="1659" y="78"/>
                  </a:lnTo>
                  <a:lnTo>
                    <a:pt x="1703" y="157"/>
                  </a:lnTo>
                  <a:lnTo>
                    <a:pt x="1737" y="246"/>
                  </a:lnTo>
                  <a:lnTo>
                    <a:pt x="1760" y="302"/>
                  </a:lnTo>
                  <a:lnTo>
                    <a:pt x="1771" y="359"/>
                  </a:lnTo>
                  <a:lnTo>
                    <a:pt x="1816" y="504"/>
                  </a:lnTo>
                  <a:lnTo>
                    <a:pt x="1860" y="650"/>
                  </a:lnTo>
                  <a:lnTo>
                    <a:pt x="1894" y="796"/>
                  </a:lnTo>
                  <a:lnTo>
                    <a:pt x="1972" y="1065"/>
                  </a:lnTo>
                  <a:lnTo>
                    <a:pt x="2017" y="1188"/>
                  </a:lnTo>
                  <a:lnTo>
                    <a:pt x="2051" y="1300"/>
                  </a:lnTo>
                  <a:lnTo>
                    <a:pt x="2085" y="1390"/>
                  </a:lnTo>
                  <a:lnTo>
                    <a:pt x="2129" y="1468"/>
                  </a:lnTo>
                  <a:lnTo>
                    <a:pt x="2163" y="1535"/>
                  </a:lnTo>
                  <a:lnTo>
                    <a:pt x="2208" y="1591"/>
                  </a:lnTo>
                  <a:lnTo>
                    <a:pt x="2253" y="1636"/>
                  </a:lnTo>
                  <a:lnTo>
                    <a:pt x="2286" y="1670"/>
                  </a:lnTo>
                  <a:lnTo>
                    <a:pt x="2331" y="1692"/>
                  </a:lnTo>
                  <a:lnTo>
                    <a:pt x="2376" y="1715"/>
                  </a:lnTo>
                  <a:lnTo>
                    <a:pt x="2421" y="1726"/>
                  </a:lnTo>
                  <a:lnTo>
                    <a:pt x="2454" y="1737"/>
                  </a:lnTo>
                  <a:lnTo>
                    <a:pt x="2533" y="1737"/>
                  </a:lnTo>
                  <a:lnTo>
                    <a:pt x="2690" y="1748"/>
                  </a:lnTo>
                  <a:lnTo>
                    <a:pt x="2847" y="1748"/>
                  </a:lnTo>
                  <a:lnTo>
                    <a:pt x="3004" y="1748"/>
                  </a:lnTo>
                  <a:lnTo>
                    <a:pt x="3161" y="1748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225" name="Rectangle 1041"/>
            <p:cNvSpPr>
              <a:spLocks noChangeArrowheads="1"/>
            </p:cNvSpPr>
            <p:nvPr/>
          </p:nvSpPr>
          <p:spPr bwMode="auto">
            <a:xfrm>
              <a:off x="2326" y="332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Line 1042"/>
            <p:cNvSpPr>
              <a:spLocks noChangeShapeType="1"/>
            </p:cNvSpPr>
            <p:nvPr/>
          </p:nvSpPr>
          <p:spPr bwMode="auto">
            <a:xfrm flipH="1" flipV="1">
              <a:off x="2333" y="3331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Line 1043"/>
            <p:cNvSpPr>
              <a:spLocks noChangeShapeType="1"/>
            </p:cNvSpPr>
            <p:nvPr/>
          </p:nvSpPr>
          <p:spPr bwMode="auto">
            <a:xfrm>
              <a:off x="2375" y="3372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Line 1044"/>
            <p:cNvSpPr>
              <a:spLocks noChangeShapeType="1"/>
            </p:cNvSpPr>
            <p:nvPr/>
          </p:nvSpPr>
          <p:spPr bwMode="auto">
            <a:xfrm flipH="1">
              <a:off x="2333" y="3372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Line 1045"/>
            <p:cNvSpPr>
              <a:spLocks noChangeShapeType="1"/>
            </p:cNvSpPr>
            <p:nvPr/>
          </p:nvSpPr>
          <p:spPr bwMode="auto">
            <a:xfrm flipV="1">
              <a:off x="2375" y="3331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Rectangle 1046"/>
            <p:cNvSpPr>
              <a:spLocks noChangeArrowheads="1"/>
            </p:cNvSpPr>
            <p:nvPr/>
          </p:nvSpPr>
          <p:spPr bwMode="auto">
            <a:xfrm>
              <a:off x="2483" y="333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Line 1047"/>
            <p:cNvSpPr>
              <a:spLocks noChangeShapeType="1"/>
            </p:cNvSpPr>
            <p:nvPr/>
          </p:nvSpPr>
          <p:spPr bwMode="auto">
            <a:xfrm flipH="1" flipV="1">
              <a:off x="2490" y="334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Line 1048"/>
            <p:cNvSpPr>
              <a:spLocks noChangeShapeType="1"/>
            </p:cNvSpPr>
            <p:nvPr/>
          </p:nvSpPr>
          <p:spPr bwMode="auto">
            <a:xfrm>
              <a:off x="2532" y="3384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Line 1049"/>
            <p:cNvSpPr>
              <a:spLocks noChangeShapeType="1"/>
            </p:cNvSpPr>
            <p:nvPr/>
          </p:nvSpPr>
          <p:spPr bwMode="auto">
            <a:xfrm flipH="1">
              <a:off x="2490" y="3384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Line 1050"/>
            <p:cNvSpPr>
              <a:spLocks noChangeShapeType="1"/>
            </p:cNvSpPr>
            <p:nvPr/>
          </p:nvSpPr>
          <p:spPr bwMode="auto">
            <a:xfrm flipV="1">
              <a:off x="2532" y="3342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Rectangle 1051"/>
            <p:cNvSpPr>
              <a:spLocks noChangeArrowheads="1"/>
            </p:cNvSpPr>
            <p:nvPr/>
          </p:nvSpPr>
          <p:spPr bwMode="auto">
            <a:xfrm>
              <a:off x="2640" y="318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Line 1052"/>
            <p:cNvSpPr>
              <a:spLocks noChangeShapeType="1"/>
            </p:cNvSpPr>
            <p:nvPr/>
          </p:nvSpPr>
          <p:spPr bwMode="auto">
            <a:xfrm flipH="1" flipV="1">
              <a:off x="2647" y="319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Line 1053"/>
            <p:cNvSpPr>
              <a:spLocks noChangeShapeType="1"/>
            </p:cNvSpPr>
            <p:nvPr/>
          </p:nvSpPr>
          <p:spPr bwMode="auto">
            <a:xfrm>
              <a:off x="2689" y="3238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Line 1054"/>
            <p:cNvSpPr>
              <a:spLocks noChangeShapeType="1"/>
            </p:cNvSpPr>
            <p:nvPr/>
          </p:nvSpPr>
          <p:spPr bwMode="auto">
            <a:xfrm flipH="1">
              <a:off x="2647" y="3238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Line 1055"/>
            <p:cNvSpPr>
              <a:spLocks noChangeShapeType="1"/>
            </p:cNvSpPr>
            <p:nvPr/>
          </p:nvSpPr>
          <p:spPr bwMode="auto">
            <a:xfrm flipV="1">
              <a:off x="2689" y="3196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Rectangle 1056"/>
            <p:cNvSpPr>
              <a:spLocks noChangeArrowheads="1"/>
            </p:cNvSpPr>
            <p:nvPr/>
          </p:nvSpPr>
          <p:spPr bwMode="auto">
            <a:xfrm>
              <a:off x="2797" y="2943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Line 1057"/>
            <p:cNvSpPr>
              <a:spLocks noChangeShapeType="1"/>
            </p:cNvSpPr>
            <p:nvPr/>
          </p:nvSpPr>
          <p:spPr bwMode="auto">
            <a:xfrm flipH="1" flipV="1">
              <a:off x="2804" y="2950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Line 1058"/>
            <p:cNvSpPr>
              <a:spLocks noChangeShapeType="1"/>
            </p:cNvSpPr>
            <p:nvPr/>
          </p:nvSpPr>
          <p:spPr bwMode="auto">
            <a:xfrm>
              <a:off x="2846" y="2991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Line 1059"/>
            <p:cNvSpPr>
              <a:spLocks noChangeShapeType="1"/>
            </p:cNvSpPr>
            <p:nvPr/>
          </p:nvSpPr>
          <p:spPr bwMode="auto">
            <a:xfrm flipH="1">
              <a:off x="2804" y="299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Line 1060"/>
            <p:cNvSpPr>
              <a:spLocks noChangeShapeType="1"/>
            </p:cNvSpPr>
            <p:nvPr/>
          </p:nvSpPr>
          <p:spPr bwMode="auto">
            <a:xfrm flipV="1">
              <a:off x="2846" y="2950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Rectangle 1061"/>
            <p:cNvSpPr>
              <a:spLocks noChangeArrowheads="1"/>
            </p:cNvSpPr>
            <p:nvPr/>
          </p:nvSpPr>
          <p:spPr bwMode="auto">
            <a:xfrm>
              <a:off x="2954" y="212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Line 1062"/>
            <p:cNvSpPr>
              <a:spLocks noChangeShapeType="1"/>
            </p:cNvSpPr>
            <p:nvPr/>
          </p:nvSpPr>
          <p:spPr bwMode="auto">
            <a:xfrm flipH="1" flipV="1">
              <a:off x="2961" y="2132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Line 1063"/>
            <p:cNvSpPr>
              <a:spLocks noChangeShapeType="1"/>
            </p:cNvSpPr>
            <p:nvPr/>
          </p:nvSpPr>
          <p:spPr bwMode="auto">
            <a:xfrm>
              <a:off x="3002" y="2173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8" name="Line 1064"/>
            <p:cNvSpPr>
              <a:spLocks noChangeShapeType="1"/>
            </p:cNvSpPr>
            <p:nvPr/>
          </p:nvSpPr>
          <p:spPr bwMode="auto">
            <a:xfrm flipH="1">
              <a:off x="2961" y="2173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9" name="Line 1065"/>
            <p:cNvSpPr>
              <a:spLocks noChangeShapeType="1"/>
            </p:cNvSpPr>
            <p:nvPr/>
          </p:nvSpPr>
          <p:spPr bwMode="auto">
            <a:xfrm flipV="1">
              <a:off x="3002" y="2132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0" name="Rectangle 1066"/>
            <p:cNvSpPr>
              <a:spLocks noChangeArrowheads="1"/>
            </p:cNvSpPr>
            <p:nvPr/>
          </p:nvSpPr>
          <p:spPr bwMode="auto">
            <a:xfrm>
              <a:off x="3111" y="1676"/>
              <a:ext cx="92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1" name="Line 1067"/>
            <p:cNvSpPr>
              <a:spLocks noChangeShapeType="1"/>
            </p:cNvSpPr>
            <p:nvPr/>
          </p:nvSpPr>
          <p:spPr bwMode="auto">
            <a:xfrm flipH="1" flipV="1">
              <a:off x="3118" y="1683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2" name="Line 1068"/>
            <p:cNvSpPr>
              <a:spLocks noChangeShapeType="1"/>
            </p:cNvSpPr>
            <p:nvPr/>
          </p:nvSpPr>
          <p:spPr bwMode="auto">
            <a:xfrm>
              <a:off x="3159" y="1725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3" name="Line 1069"/>
            <p:cNvSpPr>
              <a:spLocks noChangeShapeType="1"/>
            </p:cNvSpPr>
            <p:nvPr/>
          </p:nvSpPr>
          <p:spPr bwMode="auto">
            <a:xfrm flipH="1">
              <a:off x="3118" y="1725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4" name="Line 1070"/>
            <p:cNvSpPr>
              <a:spLocks noChangeShapeType="1"/>
            </p:cNvSpPr>
            <p:nvPr/>
          </p:nvSpPr>
          <p:spPr bwMode="auto">
            <a:xfrm flipV="1">
              <a:off x="3159" y="1683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5" name="Rectangle 1071"/>
            <p:cNvSpPr>
              <a:spLocks noChangeArrowheads="1"/>
            </p:cNvSpPr>
            <p:nvPr/>
          </p:nvSpPr>
          <p:spPr bwMode="auto">
            <a:xfrm>
              <a:off x="3267" y="1710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6" name="Line 1072"/>
            <p:cNvSpPr>
              <a:spLocks noChangeShapeType="1"/>
            </p:cNvSpPr>
            <p:nvPr/>
          </p:nvSpPr>
          <p:spPr bwMode="auto">
            <a:xfrm flipH="1" flipV="1">
              <a:off x="3275" y="1717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7" name="Line 1073"/>
            <p:cNvSpPr>
              <a:spLocks noChangeShapeType="1"/>
            </p:cNvSpPr>
            <p:nvPr/>
          </p:nvSpPr>
          <p:spPr bwMode="auto">
            <a:xfrm>
              <a:off x="3316" y="1759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8" name="Line 1074"/>
            <p:cNvSpPr>
              <a:spLocks noChangeShapeType="1"/>
            </p:cNvSpPr>
            <p:nvPr/>
          </p:nvSpPr>
          <p:spPr bwMode="auto">
            <a:xfrm flipH="1">
              <a:off x="3275" y="1759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9" name="Line 1075"/>
            <p:cNvSpPr>
              <a:spLocks noChangeShapeType="1"/>
            </p:cNvSpPr>
            <p:nvPr/>
          </p:nvSpPr>
          <p:spPr bwMode="auto">
            <a:xfrm flipV="1">
              <a:off x="3316" y="1717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0" name="Rectangle 1076"/>
            <p:cNvSpPr>
              <a:spLocks noChangeArrowheads="1"/>
            </p:cNvSpPr>
            <p:nvPr/>
          </p:nvSpPr>
          <p:spPr bwMode="auto">
            <a:xfrm>
              <a:off x="3424" y="237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1" name="Line 1077"/>
            <p:cNvSpPr>
              <a:spLocks noChangeShapeType="1"/>
            </p:cNvSpPr>
            <p:nvPr/>
          </p:nvSpPr>
          <p:spPr bwMode="auto">
            <a:xfrm flipH="1" flipV="1">
              <a:off x="3432" y="2378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2" name="Line 1078"/>
            <p:cNvSpPr>
              <a:spLocks noChangeShapeType="1"/>
            </p:cNvSpPr>
            <p:nvPr/>
          </p:nvSpPr>
          <p:spPr bwMode="auto">
            <a:xfrm>
              <a:off x="3473" y="2420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3" name="Line 1079"/>
            <p:cNvSpPr>
              <a:spLocks noChangeShapeType="1"/>
            </p:cNvSpPr>
            <p:nvPr/>
          </p:nvSpPr>
          <p:spPr bwMode="auto">
            <a:xfrm flipH="1">
              <a:off x="3432" y="2420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4" name="Line 1080"/>
            <p:cNvSpPr>
              <a:spLocks noChangeShapeType="1"/>
            </p:cNvSpPr>
            <p:nvPr/>
          </p:nvSpPr>
          <p:spPr bwMode="auto">
            <a:xfrm flipV="1">
              <a:off x="3473" y="2378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5" name="Rectangle 1081"/>
            <p:cNvSpPr>
              <a:spLocks noChangeArrowheads="1"/>
            </p:cNvSpPr>
            <p:nvPr/>
          </p:nvSpPr>
          <p:spPr bwMode="auto">
            <a:xfrm>
              <a:off x="3581" y="331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6" name="Line 1082"/>
            <p:cNvSpPr>
              <a:spLocks noChangeShapeType="1"/>
            </p:cNvSpPr>
            <p:nvPr/>
          </p:nvSpPr>
          <p:spPr bwMode="auto">
            <a:xfrm flipH="1" flipV="1">
              <a:off x="3589" y="3320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7" name="Line 1083"/>
            <p:cNvSpPr>
              <a:spLocks noChangeShapeType="1"/>
            </p:cNvSpPr>
            <p:nvPr/>
          </p:nvSpPr>
          <p:spPr bwMode="auto">
            <a:xfrm>
              <a:off x="3630" y="3361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8" name="Line 1084"/>
            <p:cNvSpPr>
              <a:spLocks noChangeShapeType="1"/>
            </p:cNvSpPr>
            <p:nvPr/>
          </p:nvSpPr>
          <p:spPr bwMode="auto">
            <a:xfrm flipH="1">
              <a:off x="3589" y="3361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9" name="Line 1085"/>
            <p:cNvSpPr>
              <a:spLocks noChangeShapeType="1"/>
            </p:cNvSpPr>
            <p:nvPr/>
          </p:nvSpPr>
          <p:spPr bwMode="auto">
            <a:xfrm flipV="1">
              <a:off x="3630" y="3320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0" name="Rectangle 1086"/>
            <p:cNvSpPr>
              <a:spLocks noChangeArrowheads="1"/>
            </p:cNvSpPr>
            <p:nvPr/>
          </p:nvSpPr>
          <p:spPr bwMode="auto">
            <a:xfrm>
              <a:off x="3738" y="332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1" name="Line 1087"/>
            <p:cNvSpPr>
              <a:spLocks noChangeShapeType="1"/>
            </p:cNvSpPr>
            <p:nvPr/>
          </p:nvSpPr>
          <p:spPr bwMode="auto">
            <a:xfrm flipH="1" flipV="1">
              <a:off x="3745" y="3331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2" name="Line 1088"/>
            <p:cNvSpPr>
              <a:spLocks noChangeShapeType="1"/>
            </p:cNvSpPr>
            <p:nvPr/>
          </p:nvSpPr>
          <p:spPr bwMode="auto">
            <a:xfrm>
              <a:off x="3787" y="3372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3" name="Line 1089"/>
            <p:cNvSpPr>
              <a:spLocks noChangeShapeType="1"/>
            </p:cNvSpPr>
            <p:nvPr/>
          </p:nvSpPr>
          <p:spPr bwMode="auto">
            <a:xfrm flipH="1">
              <a:off x="3745" y="3372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4" name="Line 1090"/>
            <p:cNvSpPr>
              <a:spLocks noChangeShapeType="1"/>
            </p:cNvSpPr>
            <p:nvPr/>
          </p:nvSpPr>
          <p:spPr bwMode="auto">
            <a:xfrm flipV="1">
              <a:off x="3787" y="3331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5" name="Rectangle 1091"/>
            <p:cNvSpPr>
              <a:spLocks noChangeArrowheads="1"/>
            </p:cNvSpPr>
            <p:nvPr/>
          </p:nvSpPr>
          <p:spPr bwMode="auto">
            <a:xfrm>
              <a:off x="3906" y="333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6" name="Line 1092"/>
            <p:cNvSpPr>
              <a:spLocks noChangeShapeType="1"/>
            </p:cNvSpPr>
            <p:nvPr/>
          </p:nvSpPr>
          <p:spPr bwMode="auto">
            <a:xfrm flipH="1" flipV="1">
              <a:off x="3914" y="3342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7" name="Line 1093"/>
            <p:cNvSpPr>
              <a:spLocks noChangeShapeType="1"/>
            </p:cNvSpPr>
            <p:nvPr/>
          </p:nvSpPr>
          <p:spPr bwMode="auto">
            <a:xfrm>
              <a:off x="3955" y="3384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8" name="Line 1094"/>
            <p:cNvSpPr>
              <a:spLocks noChangeShapeType="1"/>
            </p:cNvSpPr>
            <p:nvPr/>
          </p:nvSpPr>
          <p:spPr bwMode="auto">
            <a:xfrm flipH="1">
              <a:off x="3914" y="3384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9" name="Line 1095"/>
            <p:cNvSpPr>
              <a:spLocks noChangeShapeType="1"/>
            </p:cNvSpPr>
            <p:nvPr/>
          </p:nvSpPr>
          <p:spPr bwMode="auto">
            <a:xfrm flipV="1">
              <a:off x="3955" y="3342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80" name="Rectangle 1096"/>
            <p:cNvSpPr>
              <a:spLocks noChangeArrowheads="1"/>
            </p:cNvSpPr>
            <p:nvPr/>
          </p:nvSpPr>
          <p:spPr bwMode="auto">
            <a:xfrm>
              <a:off x="1267" y="3213"/>
              <a:ext cx="2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94281" name="Rectangle 1097"/>
            <p:cNvSpPr>
              <a:spLocks noChangeArrowheads="1"/>
            </p:cNvSpPr>
            <p:nvPr/>
          </p:nvSpPr>
          <p:spPr bwMode="auto">
            <a:xfrm>
              <a:off x="1167" y="2742"/>
              <a:ext cx="3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94282" name="Rectangle 1098"/>
            <p:cNvSpPr>
              <a:spLocks noChangeArrowheads="1"/>
            </p:cNvSpPr>
            <p:nvPr/>
          </p:nvSpPr>
          <p:spPr bwMode="auto">
            <a:xfrm>
              <a:off x="1066" y="2271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94283" name="Rectangle 1099"/>
            <p:cNvSpPr>
              <a:spLocks noChangeArrowheads="1"/>
            </p:cNvSpPr>
            <p:nvPr/>
          </p:nvSpPr>
          <p:spPr bwMode="auto">
            <a:xfrm>
              <a:off x="1066" y="1800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</a:t>
              </a:r>
            </a:p>
          </p:txBody>
        </p:sp>
        <p:sp>
          <p:nvSpPr>
            <p:cNvPr id="94284" name="Rectangle 1100"/>
            <p:cNvSpPr>
              <a:spLocks noChangeArrowheads="1"/>
            </p:cNvSpPr>
            <p:nvPr/>
          </p:nvSpPr>
          <p:spPr bwMode="auto">
            <a:xfrm>
              <a:off x="1066" y="1330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94285" name="Rectangle 1101"/>
            <p:cNvSpPr>
              <a:spLocks noChangeArrowheads="1"/>
            </p:cNvSpPr>
            <p:nvPr/>
          </p:nvSpPr>
          <p:spPr bwMode="auto">
            <a:xfrm>
              <a:off x="1312" y="3493"/>
              <a:ext cx="531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-20.0</a:t>
              </a:r>
            </a:p>
          </p:txBody>
        </p:sp>
        <p:sp>
          <p:nvSpPr>
            <p:cNvPr id="94286" name="Rectangle 1102"/>
            <p:cNvSpPr>
              <a:spLocks noChangeArrowheads="1"/>
            </p:cNvSpPr>
            <p:nvPr/>
          </p:nvSpPr>
          <p:spPr bwMode="auto">
            <a:xfrm>
              <a:off x="2108" y="3493"/>
              <a:ext cx="531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-10.0</a:t>
              </a:r>
            </a:p>
          </p:txBody>
        </p:sp>
        <p:sp>
          <p:nvSpPr>
            <p:cNvPr id="94287" name="Rectangle 1103"/>
            <p:cNvSpPr>
              <a:spLocks noChangeArrowheads="1"/>
            </p:cNvSpPr>
            <p:nvPr/>
          </p:nvSpPr>
          <p:spPr bwMode="auto">
            <a:xfrm>
              <a:off x="2971" y="3493"/>
              <a:ext cx="3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0.0</a:t>
              </a:r>
            </a:p>
          </p:txBody>
        </p:sp>
        <p:sp>
          <p:nvSpPr>
            <p:cNvPr id="94288" name="Rectangle 1104"/>
            <p:cNvSpPr>
              <a:spLocks noChangeArrowheads="1"/>
            </p:cNvSpPr>
            <p:nvPr/>
          </p:nvSpPr>
          <p:spPr bwMode="auto">
            <a:xfrm>
              <a:off x="3722" y="3493"/>
              <a:ext cx="4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10.0</a:t>
              </a:r>
            </a:p>
          </p:txBody>
        </p:sp>
        <p:sp>
          <p:nvSpPr>
            <p:cNvPr id="94289" name="Rectangle 1105"/>
            <p:cNvSpPr>
              <a:spLocks noChangeArrowheads="1"/>
            </p:cNvSpPr>
            <p:nvPr/>
          </p:nvSpPr>
          <p:spPr bwMode="auto">
            <a:xfrm>
              <a:off x="4507" y="3493"/>
              <a:ext cx="4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20.0</a:t>
              </a:r>
            </a:p>
          </p:txBody>
        </p:sp>
        <p:sp>
          <p:nvSpPr>
            <p:cNvPr id="94290" name="Rectangle 1106"/>
            <p:cNvSpPr>
              <a:spLocks noChangeArrowheads="1"/>
            </p:cNvSpPr>
            <p:nvPr/>
          </p:nvSpPr>
          <p:spPr bwMode="auto">
            <a:xfrm>
              <a:off x="2814" y="3784"/>
              <a:ext cx="67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y (cm)</a:t>
              </a:r>
            </a:p>
          </p:txBody>
        </p:sp>
        <p:sp>
          <p:nvSpPr>
            <p:cNvPr id="94291" name="Rectangle 1107"/>
            <p:cNvSpPr>
              <a:spLocks noChangeArrowheads="1"/>
            </p:cNvSpPr>
            <p:nvPr/>
          </p:nvSpPr>
          <p:spPr bwMode="auto">
            <a:xfrm rot="16200000">
              <a:off x="328" y="2292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</p:grp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Plume transect 100 cm from source</a:t>
            </a:r>
          </a:p>
        </p:txBody>
      </p:sp>
      <p:grpSp>
        <p:nvGrpSpPr>
          <p:cNvPr id="95341" name="Group 1133"/>
          <p:cNvGrpSpPr>
            <a:grpSpLocks/>
          </p:cNvGrpSpPr>
          <p:nvPr/>
        </p:nvGrpSpPr>
        <p:grpSpPr bwMode="auto">
          <a:xfrm>
            <a:off x="1366838" y="2263775"/>
            <a:ext cx="6577012" cy="4365625"/>
            <a:chOff x="828" y="1330"/>
            <a:chExt cx="4143" cy="2750"/>
          </a:xfrm>
        </p:grpSpPr>
        <p:sp>
          <p:nvSpPr>
            <p:cNvPr id="95342" name="Line 1134"/>
            <p:cNvSpPr>
              <a:spLocks noChangeShapeType="1"/>
            </p:cNvSpPr>
            <p:nvPr/>
          </p:nvSpPr>
          <p:spPr bwMode="auto">
            <a:xfrm>
              <a:off x="1572" y="1482"/>
              <a:ext cx="0" cy="1881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3" name="Line 1135"/>
            <p:cNvSpPr>
              <a:spLocks noChangeShapeType="1"/>
            </p:cNvSpPr>
            <p:nvPr/>
          </p:nvSpPr>
          <p:spPr bwMode="auto">
            <a:xfrm>
              <a:off x="1516" y="336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4" name="Line 1136"/>
            <p:cNvSpPr>
              <a:spLocks noChangeShapeType="1"/>
            </p:cNvSpPr>
            <p:nvPr/>
          </p:nvSpPr>
          <p:spPr bwMode="auto">
            <a:xfrm>
              <a:off x="1516" y="289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5" name="Line 1137"/>
            <p:cNvSpPr>
              <a:spLocks noChangeShapeType="1"/>
            </p:cNvSpPr>
            <p:nvPr/>
          </p:nvSpPr>
          <p:spPr bwMode="auto">
            <a:xfrm>
              <a:off x="1516" y="2424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6" name="Line 1138"/>
            <p:cNvSpPr>
              <a:spLocks noChangeShapeType="1"/>
            </p:cNvSpPr>
            <p:nvPr/>
          </p:nvSpPr>
          <p:spPr bwMode="auto">
            <a:xfrm>
              <a:off x="1516" y="195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7" name="Line 1139"/>
            <p:cNvSpPr>
              <a:spLocks noChangeShapeType="1"/>
            </p:cNvSpPr>
            <p:nvPr/>
          </p:nvSpPr>
          <p:spPr bwMode="auto">
            <a:xfrm>
              <a:off x="1516" y="1482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8" name="Line 1140"/>
            <p:cNvSpPr>
              <a:spLocks noChangeShapeType="1"/>
            </p:cNvSpPr>
            <p:nvPr/>
          </p:nvSpPr>
          <p:spPr bwMode="auto">
            <a:xfrm>
              <a:off x="1572" y="3365"/>
              <a:ext cx="3159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9" name="Line 1141"/>
            <p:cNvSpPr>
              <a:spLocks noChangeShapeType="1"/>
            </p:cNvSpPr>
            <p:nvPr/>
          </p:nvSpPr>
          <p:spPr bwMode="auto">
            <a:xfrm flipV="1">
              <a:off x="156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0" name="Line 1142"/>
            <p:cNvSpPr>
              <a:spLocks noChangeShapeType="1"/>
            </p:cNvSpPr>
            <p:nvPr/>
          </p:nvSpPr>
          <p:spPr bwMode="auto">
            <a:xfrm flipV="1">
              <a:off x="236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1" name="Line 1143"/>
            <p:cNvSpPr>
              <a:spLocks noChangeShapeType="1"/>
            </p:cNvSpPr>
            <p:nvPr/>
          </p:nvSpPr>
          <p:spPr bwMode="auto">
            <a:xfrm flipV="1">
              <a:off x="314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2" name="Line 1144"/>
            <p:cNvSpPr>
              <a:spLocks noChangeShapeType="1"/>
            </p:cNvSpPr>
            <p:nvPr/>
          </p:nvSpPr>
          <p:spPr bwMode="auto">
            <a:xfrm flipV="1">
              <a:off x="394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3" name="Line 1145"/>
            <p:cNvSpPr>
              <a:spLocks noChangeShapeType="1"/>
            </p:cNvSpPr>
            <p:nvPr/>
          </p:nvSpPr>
          <p:spPr bwMode="auto">
            <a:xfrm flipV="1">
              <a:off x="4725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4" name="Freeform 1146"/>
            <p:cNvSpPr>
              <a:spLocks/>
            </p:cNvSpPr>
            <p:nvPr/>
          </p:nvSpPr>
          <p:spPr bwMode="auto">
            <a:xfrm>
              <a:off x="1572" y="2121"/>
              <a:ext cx="3162" cy="1245"/>
            </a:xfrm>
            <a:custGeom>
              <a:avLst/>
              <a:gdLst/>
              <a:ahLst/>
              <a:cxnLst>
                <a:cxn ang="0">
                  <a:pos x="0" y="1244"/>
                </a:cxn>
                <a:cxn ang="0">
                  <a:pos x="157" y="1244"/>
                </a:cxn>
                <a:cxn ang="0">
                  <a:pos x="314" y="1233"/>
                </a:cxn>
                <a:cxn ang="0">
                  <a:pos x="471" y="1211"/>
                </a:cxn>
                <a:cxn ang="0">
                  <a:pos x="549" y="1188"/>
                </a:cxn>
                <a:cxn ang="0">
                  <a:pos x="627" y="1166"/>
                </a:cxn>
                <a:cxn ang="0">
                  <a:pos x="706" y="1121"/>
                </a:cxn>
                <a:cxn ang="0">
                  <a:pos x="796" y="1054"/>
                </a:cxn>
                <a:cxn ang="0">
                  <a:pos x="874" y="975"/>
                </a:cxn>
                <a:cxn ang="0">
                  <a:pos x="953" y="874"/>
                </a:cxn>
                <a:cxn ang="0">
                  <a:pos x="1031" y="751"/>
                </a:cxn>
                <a:cxn ang="0">
                  <a:pos x="1109" y="617"/>
                </a:cxn>
                <a:cxn ang="0">
                  <a:pos x="1143" y="549"/>
                </a:cxn>
                <a:cxn ang="0">
                  <a:pos x="1188" y="471"/>
                </a:cxn>
                <a:cxn ang="0">
                  <a:pos x="1233" y="392"/>
                </a:cxn>
                <a:cxn ang="0">
                  <a:pos x="1266" y="325"/>
                </a:cxn>
                <a:cxn ang="0">
                  <a:pos x="1345" y="202"/>
                </a:cxn>
                <a:cxn ang="0">
                  <a:pos x="1390" y="146"/>
                </a:cxn>
                <a:cxn ang="0">
                  <a:pos x="1423" y="101"/>
                </a:cxn>
                <a:cxn ang="0">
                  <a:pos x="1457" y="67"/>
                </a:cxn>
                <a:cxn ang="0">
                  <a:pos x="1502" y="34"/>
                </a:cxn>
                <a:cxn ang="0">
                  <a:pos x="1547" y="11"/>
                </a:cxn>
                <a:cxn ang="0">
                  <a:pos x="1580" y="0"/>
                </a:cxn>
                <a:cxn ang="0">
                  <a:pos x="1614" y="11"/>
                </a:cxn>
                <a:cxn ang="0">
                  <a:pos x="1659" y="34"/>
                </a:cxn>
                <a:cxn ang="0">
                  <a:pos x="1703" y="67"/>
                </a:cxn>
                <a:cxn ang="0">
                  <a:pos x="1737" y="101"/>
                </a:cxn>
                <a:cxn ang="0">
                  <a:pos x="1771" y="146"/>
                </a:cxn>
                <a:cxn ang="0">
                  <a:pos x="1816" y="202"/>
                </a:cxn>
                <a:cxn ang="0">
                  <a:pos x="1894" y="325"/>
                </a:cxn>
                <a:cxn ang="0">
                  <a:pos x="1928" y="392"/>
                </a:cxn>
                <a:cxn ang="0">
                  <a:pos x="1972" y="471"/>
                </a:cxn>
                <a:cxn ang="0">
                  <a:pos x="2017" y="549"/>
                </a:cxn>
                <a:cxn ang="0">
                  <a:pos x="2051" y="617"/>
                </a:cxn>
                <a:cxn ang="0">
                  <a:pos x="2129" y="751"/>
                </a:cxn>
                <a:cxn ang="0">
                  <a:pos x="2208" y="874"/>
                </a:cxn>
                <a:cxn ang="0">
                  <a:pos x="2286" y="975"/>
                </a:cxn>
                <a:cxn ang="0">
                  <a:pos x="2376" y="1054"/>
                </a:cxn>
                <a:cxn ang="0">
                  <a:pos x="2454" y="1121"/>
                </a:cxn>
                <a:cxn ang="0">
                  <a:pos x="2533" y="1166"/>
                </a:cxn>
                <a:cxn ang="0">
                  <a:pos x="2611" y="1188"/>
                </a:cxn>
                <a:cxn ang="0">
                  <a:pos x="2690" y="1211"/>
                </a:cxn>
                <a:cxn ang="0">
                  <a:pos x="2847" y="1233"/>
                </a:cxn>
                <a:cxn ang="0">
                  <a:pos x="3004" y="1244"/>
                </a:cxn>
                <a:cxn ang="0">
                  <a:pos x="3161" y="1244"/>
                </a:cxn>
              </a:cxnLst>
              <a:rect l="0" t="0" r="r" b="b"/>
              <a:pathLst>
                <a:path w="3162" h="1245">
                  <a:moveTo>
                    <a:pt x="0" y="1244"/>
                  </a:moveTo>
                  <a:lnTo>
                    <a:pt x="157" y="1244"/>
                  </a:lnTo>
                  <a:lnTo>
                    <a:pt x="314" y="1233"/>
                  </a:lnTo>
                  <a:lnTo>
                    <a:pt x="471" y="1211"/>
                  </a:lnTo>
                  <a:lnTo>
                    <a:pt x="549" y="1188"/>
                  </a:lnTo>
                  <a:lnTo>
                    <a:pt x="627" y="1166"/>
                  </a:lnTo>
                  <a:lnTo>
                    <a:pt x="706" y="1121"/>
                  </a:lnTo>
                  <a:lnTo>
                    <a:pt x="796" y="1054"/>
                  </a:lnTo>
                  <a:lnTo>
                    <a:pt x="874" y="975"/>
                  </a:lnTo>
                  <a:lnTo>
                    <a:pt x="953" y="874"/>
                  </a:lnTo>
                  <a:lnTo>
                    <a:pt x="1031" y="751"/>
                  </a:lnTo>
                  <a:lnTo>
                    <a:pt x="1109" y="617"/>
                  </a:lnTo>
                  <a:lnTo>
                    <a:pt x="1143" y="549"/>
                  </a:lnTo>
                  <a:lnTo>
                    <a:pt x="1188" y="471"/>
                  </a:lnTo>
                  <a:lnTo>
                    <a:pt x="1233" y="392"/>
                  </a:lnTo>
                  <a:lnTo>
                    <a:pt x="1266" y="325"/>
                  </a:lnTo>
                  <a:lnTo>
                    <a:pt x="1345" y="202"/>
                  </a:lnTo>
                  <a:lnTo>
                    <a:pt x="1390" y="146"/>
                  </a:lnTo>
                  <a:lnTo>
                    <a:pt x="1423" y="101"/>
                  </a:lnTo>
                  <a:lnTo>
                    <a:pt x="1457" y="67"/>
                  </a:lnTo>
                  <a:lnTo>
                    <a:pt x="1502" y="34"/>
                  </a:lnTo>
                  <a:lnTo>
                    <a:pt x="1547" y="11"/>
                  </a:lnTo>
                  <a:lnTo>
                    <a:pt x="1580" y="0"/>
                  </a:lnTo>
                  <a:lnTo>
                    <a:pt x="1614" y="11"/>
                  </a:lnTo>
                  <a:lnTo>
                    <a:pt x="1659" y="34"/>
                  </a:lnTo>
                  <a:lnTo>
                    <a:pt x="1703" y="67"/>
                  </a:lnTo>
                  <a:lnTo>
                    <a:pt x="1737" y="101"/>
                  </a:lnTo>
                  <a:lnTo>
                    <a:pt x="1771" y="146"/>
                  </a:lnTo>
                  <a:lnTo>
                    <a:pt x="1816" y="202"/>
                  </a:lnTo>
                  <a:lnTo>
                    <a:pt x="1894" y="325"/>
                  </a:lnTo>
                  <a:lnTo>
                    <a:pt x="1928" y="392"/>
                  </a:lnTo>
                  <a:lnTo>
                    <a:pt x="1972" y="471"/>
                  </a:lnTo>
                  <a:lnTo>
                    <a:pt x="2017" y="549"/>
                  </a:lnTo>
                  <a:lnTo>
                    <a:pt x="2051" y="617"/>
                  </a:lnTo>
                  <a:lnTo>
                    <a:pt x="2129" y="751"/>
                  </a:lnTo>
                  <a:lnTo>
                    <a:pt x="2208" y="874"/>
                  </a:lnTo>
                  <a:lnTo>
                    <a:pt x="2286" y="975"/>
                  </a:lnTo>
                  <a:lnTo>
                    <a:pt x="2376" y="1054"/>
                  </a:lnTo>
                  <a:lnTo>
                    <a:pt x="2454" y="1121"/>
                  </a:lnTo>
                  <a:lnTo>
                    <a:pt x="2533" y="1166"/>
                  </a:lnTo>
                  <a:lnTo>
                    <a:pt x="2611" y="1188"/>
                  </a:lnTo>
                  <a:lnTo>
                    <a:pt x="2690" y="1211"/>
                  </a:lnTo>
                  <a:lnTo>
                    <a:pt x="2847" y="1233"/>
                  </a:lnTo>
                  <a:lnTo>
                    <a:pt x="3004" y="1244"/>
                  </a:lnTo>
                  <a:lnTo>
                    <a:pt x="3161" y="1244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355" name="Rectangle 1147"/>
            <p:cNvSpPr>
              <a:spLocks noChangeArrowheads="1"/>
            </p:cNvSpPr>
            <p:nvPr/>
          </p:nvSpPr>
          <p:spPr bwMode="auto">
            <a:xfrm>
              <a:off x="2001" y="333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6" name="Line 1148"/>
            <p:cNvSpPr>
              <a:spLocks noChangeShapeType="1"/>
            </p:cNvSpPr>
            <p:nvPr/>
          </p:nvSpPr>
          <p:spPr bwMode="auto">
            <a:xfrm flipH="1" flipV="1">
              <a:off x="2008" y="334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7" name="Line 1149"/>
            <p:cNvSpPr>
              <a:spLocks noChangeShapeType="1"/>
            </p:cNvSpPr>
            <p:nvPr/>
          </p:nvSpPr>
          <p:spPr bwMode="auto">
            <a:xfrm>
              <a:off x="2050" y="3384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8" name="Line 1150"/>
            <p:cNvSpPr>
              <a:spLocks noChangeShapeType="1"/>
            </p:cNvSpPr>
            <p:nvPr/>
          </p:nvSpPr>
          <p:spPr bwMode="auto">
            <a:xfrm flipH="1">
              <a:off x="2008" y="3384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9" name="Line 1151"/>
            <p:cNvSpPr>
              <a:spLocks noChangeShapeType="1"/>
            </p:cNvSpPr>
            <p:nvPr/>
          </p:nvSpPr>
          <p:spPr bwMode="auto">
            <a:xfrm flipV="1">
              <a:off x="2050" y="3342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0" name="Rectangle 1152"/>
            <p:cNvSpPr>
              <a:spLocks noChangeArrowheads="1"/>
            </p:cNvSpPr>
            <p:nvPr/>
          </p:nvSpPr>
          <p:spPr bwMode="auto">
            <a:xfrm>
              <a:off x="2158" y="327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1" name="Line 1153"/>
            <p:cNvSpPr>
              <a:spLocks noChangeShapeType="1"/>
            </p:cNvSpPr>
            <p:nvPr/>
          </p:nvSpPr>
          <p:spPr bwMode="auto">
            <a:xfrm flipH="1" flipV="1">
              <a:off x="2165" y="328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2" name="Line 1154"/>
            <p:cNvSpPr>
              <a:spLocks noChangeShapeType="1"/>
            </p:cNvSpPr>
            <p:nvPr/>
          </p:nvSpPr>
          <p:spPr bwMode="auto">
            <a:xfrm>
              <a:off x="2207" y="3328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3" name="Line 1155"/>
            <p:cNvSpPr>
              <a:spLocks noChangeShapeType="1"/>
            </p:cNvSpPr>
            <p:nvPr/>
          </p:nvSpPr>
          <p:spPr bwMode="auto">
            <a:xfrm flipH="1">
              <a:off x="2165" y="3328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4" name="Line 1156"/>
            <p:cNvSpPr>
              <a:spLocks noChangeShapeType="1"/>
            </p:cNvSpPr>
            <p:nvPr/>
          </p:nvSpPr>
          <p:spPr bwMode="auto">
            <a:xfrm flipV="1">
              <a:off x="2207" y="3286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5" name="Rectangle 1157"/>
            <p:cNvSpPr>
              <a:spLocks noChangeArrowheads="1"/>
            </p:cNvSpPr>
            <p:nvPr/>
          </p:nvSpPr>
          <p:spPr bwMode="auto">
            <a:xfrm>
              <a:off x="2326" y="330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6" name="Line 1158"/>
            <p:cNvSpPr>
              <a:spLocks noChangeShapeType="1"/>
            </p:cNvSpPr>
            <p:nvPr/>
          </p:nvSpPr>
          <p:spPr bwMode="auto">
            <a:xfrm flipH="1" flipV="1">
              <a:off x="2333" y="3308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7" name="Line 1159"/>
            <p:cNvSpPr>
              <a:spLocks noChangeShapeType="1"/>
            </p:cNvSpPr>
            <p:nvPr/>
          </p:nvSpPr>
          <p:spPr bwMode="auto">
            <a:xfrm>
              <a:off x="2375" y="3350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8" name="Line 1160"/>
            <p:cNvSpPr>
              <a:spLocks noChangeShapeType="1"/>
            </p:cNvSpPr>
            <p:nvPr/>
          </p:nvSpPr>
          <p:spPr bwMode="auto">
            <a:xfrm flipH="1">
              <a:off x="2333" y="3350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9" name="Line 1161"/>
            <p:cNvSpPr>
              <a:spLocks noChangeShapeType="1"/>
            </p:cNvSpPr>
            <p:nvPr/>
          </p:nvSpPr>
          <p:spPr bwMode="auto">
            <a:xfrm flipV="1">
              <a:off x="2375" y="3308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0" name="Rectangle 1162"/>
            <p:cNvSpPr>
              <a:spLocks noChangeArrowheads="1"/>
            </p:cNvSpPr>
            <p:nvPr/>
          </p:nvSpPr>
          <p:spPr bwMode="auto">
            <a:xfrm>
              <a:off x="2483" y="308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1" name="Line 1163"/>
            <p:cNvSpPr>
              <a:spLocks noChangeShapeType="1"/>
            </p:cNvSpPr>
            <p:nvPr/>
          </p:nvSpPr>
          <p:spPr bwMode="auto">
            <a:xfrm flipH="1" flipV="1">
              <a:off x="2490" y="3095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2" name="Line 1164"/>
            <p:cNvSpPr>
              <a:spLocks noChangeShapeType="1"/>
            </p:cNvSpPr>
            <p:nvPr/>
          </p:nvSpPr>
          <p:spPr bwMode="auto">
            <a:xfrm>
              <a:off x="2532" y="3137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3" name="Line 1165"/>
            <p:cNvSpPr>
              <a:spLocks noChangeShapeType="1"/>
            </p:cNvSpPr>
            <p:nvPr/>
          </p:nvSpPr>
          <p:spPr bwMode="auto">
            <a:xfrm flipH="1">
              <a:off x="2490" y="3137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4" name="Line 1166"/>
            <p:cNvSpPr>
              <a:spLocks noChangeShapeType="1"/>
            </p:cNvSpPr>
            <p:nvPr/>
          </p:nvSpPr>
          <p:spPr bwMode="auto">
            <a:xfrm flipV="1">
              <a:off x="2532" y="3095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5" name="Rectangle 1167"/>
            <p:cNvSpPr>
              <a:spLocks noChangeArrowheads="1"/>
            </p:cNvSpPr>
            <p:nvPr/>
          </p:nvSpPr>
          <p:spPr bwMode="auto">
            <a:xfrm>
              <a:off x="2640" y="290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6" name="Line 1168"/>
            <p:cNvSpPr>
              <a:spLocks noChangeShapeType="1"/>
            </p:cNvSpPr>
            <p:nvPr/>
          </p:nvSpPr>
          <p:spPr bwMode="auto">
            <a:xfrm flipH="1" flipV="1">
              <a:off x="2647" y="291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7" name="Line 1169"/>
            <p:cNvSpPr>
              <a:spLocks noChangeShapeType="1"/>
            </p:cNvSpPr>
            <p:nvPr/>
          </p:nvSpPr>
          <p:spPr bwMode="auto">
            <a:xfrm>
              <a:off x="2689" y="2958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8" name="Line 1170"/>
            <p:cNvSpPr>
              <a:spLocks noChangeShapeType="1"/>
            </p:cNvSpPr>
            <p:nvPr/>
          </p:nvSpPr>
          <p:spPr bwMode="auto">
            <a:xfrm flipH="1">
              <a:off x="2647" y="2958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9" name="Line 1171"/>
            <p:cNvSpPr>
              <a:spLocks noChangeShapeType="1"/>
            </p:cNvSpPr>
            <p:nvPr/>
          </p:nvSpPr>
          <p:spPr bwMode="auto">
            <a:xfrm flipV="1">
              <a:off x="2689" y="2916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0" name="Rectangle 1172"/>
            <p:cNvSpPr>
              <a:spLocks noChangeArrowheads="1"/>
            </p:cNvSpPr>
            <p:nvPr/>
          </p:nvSpPr>
          <p:spPr bwMode="auto">
            <a:xfrm>
              <a:off x="2797" y="268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1" name="Line 1173"/>
            <p:cNvSpPr>
              <a:spLocks noChangeShapeType="1"/>
            </p:cNvSpPr>
            <p:nvPr/>
          </p:nvSpPr>
          <p:spPr bwMode="auto">
            <a:xfrm flipH="1" flipV="1">
              <a:off x="2804" y="269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2" name="Line 1174"/>
            <p:cNvSpPr>
              <a:spLocks noChangeShapeType="1"/>
            </p:cNvSpPr>
            <p:nvPr/>
          </p:nvSpPr>
          <p:spPr bwMode="auto">
            <a:xfrm>
              <a:off x="2846" y="2734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3" name="Line 1175"/>
            <p:cNvSpPr>
              <a:spLocks noChangeShapeType="1"/>
            </p:cNvSpPr>
            <p:nvPr/>
          </p:nvSpPr>
          <p:spPr bwMode="auto">
            <a:xfrm flipH="1">
              <a:off x="2804" y="2734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4" name="Line 1176"/>
            <p:cNvSpPr>
              <a:spLocks noChangeShapeType="1"/>
            </p:cNvSpPr>
            <p:nvPr/>
          </p:nvSpPr>
          <p:spPr bwMode="auto">
            <a:xfrm flipV="1">
              <a:off x="2846" y="2692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5" name="Rectangle 1177"/>
            <p:cNvSpPr>
              <a:spLocks noChangeArrowheads="1"/>
            </p:cNvSpPr>
            <p:nvPr/>
          </p:nvSpPr>
          <p:spPr bwMode="auto">
            <a:xfrm>
              <a:off x="2954" y="2326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6" name="Line 1178"/>
            <p:cNvSpPr>
              <a:spLocks noChangeShapeType="1"/>
            </p:cNvSpPr>
            <p:nvPr/>
          </p:nvSpPr>
          <p:spPr bwMode="auto">
            <a:xfrm flipH="1" flipV="1">
              <a:off x="2961" y="2333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7" name="Line 1179"/>
            <p:cNvSpPr>
              <a:spLocks noChangeShapeType="1"/>
            </p:cNvSpPr>
            <p:nvPr/>
          </p:nvSpPr>
          <p:spPr bwMode="auto">
            <a:xfrm>
              <a:off x="3002" y="2375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8" name="Line 1180"/>
            <p:cNvSpPr>
              <a:spLocks noChangeShapeType="1"/>
            </p:cNvSpPr>
            <p:nvPr/>
          </p:nvSpPr>
          <p:spPr bwMode="auto">
            <a:xfrm flipH="1">
              <a:off x="2961" y="2375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9" name="Line 1181"/>
            <p:cNvSpPr>
              <a:spLocks noChangeShapeType="1"/>
            </p:cNvSpPr>
            <p:nvPr/>
          </p:nvSpPr>
          <p:spPr bwMode="auto">
            <a:xfrm flipV="1">
              <a:off x="3002" y="2333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0" name="Rectangle 1182"/>
            <p:cNvSpPr>
              <a:spLocks noChangeArrowheads="1"/>
            </p:cNvSpPr>
            <p:nvPr/>
          </p:nvSpPr>
          <p:spPr bwMode="auto">
            <a:xfrm>
              <a:off x="3111" y="2349"/>
              <a:ext cx="92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1" name="Line 1183"/>
            <p:cNvSpPr>
              <a:spLocks noChangeShapeType="1"/>
            </p:cNvSpPr>
            <p:nvPr/>
          </p:nvSpPr>
          <p:spPr bwMode="auto">
            <a:xfrm flipH="1" flipV="1">
              <a:off x="3118" y="2356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2" name="Line 1184"/>
            <p:cNvSpPr>
              <a:spLocks noChangeShapeType="1"/>
            </p:cNvSpPr>
            <p:nvPr/>
          </p:nvSpPr>
          <p:spPr bwMode="auto">
            <a:xfrm>
              <a:off x="3159" y="2397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3" name="Line 1185"/>
            <p:cNvSpPr>
              <a:spLocks noChangeShapeType="1"/>
            </p:cNvSpPr>
            <p:nvPr/>
          </p:nvSpPr>
          <p:spPr bwMode="auto">
            <a:xfrm flipH="1">
              <a:off x="3118" y="2397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4" name="Line 1186"/>
            <p:cNvSpPr>
              <a:spLocks noChangeShapeType="1"/>
            </p:cNvSpPr>
            <p:nvPr/>
          </p:nvSpPr>
          <p:spPr bwMode="auto">
            <a:xfrm flipV="1">
              <a:off x="3159" y="2356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5" name="Rectangle 1187"/>
            <p:cNvSpPr>
              <a:spLocks noChangeArrowheads="1"/>
            </p:cNvSpPr>
            <p:nvPr/>
          </p:nvSpPr>
          <p:spPr bwMode="auto">
            <a:xfrm>
              <a:off x="3267" y="2136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6" name="Line 1188"/>
            <p:cNvSpPr>
              <a:spLocks noChangeShapeType="1"/>
            </p:cNvSpPr>
            <p:nvPr/>
          </p:nvSpPr>
          <p:spPr bwMode="auto">
            <a:xfrm flipH="1" flipV="1">
              <a:off x="3275" y="2143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7" name="Line 1189"/>
            <p:cNvSpPr>
              <a:spLocks noChangeShapeType="1"/>
            </p:cNvSpPr>
            <p:nvPr/>
          </p:nvSpPr>
          <p:spPr bwMode="auto">
            <a:xfrm>
              <a:off x="3316" y="2184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8" name="Line 1190"/>
            <p:cNvSpPr>
              <a:spLocks noChangeShapeType="1"/>
            </p:cNvSpPr>
            <p:nvPr/>
          </p:nvSpPr>
          <p:spPr bwMode="auto">
            <a:xfrm flipH="1">
              <a:off x="3275" y="2184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9" name="Line 1191"/>
            <p:cNvSpPr>
              <a:spLocks noChangeShapeType="1"/>
            </p:cNvSpPr>
            <p:nvPr/>
          </p:nvSpPr>
          <p:spPr bwMode="auto">
            <a:xfrm flipV="1">
              <a:off x="3316" y="2143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0" name="Rectangle 1192"/>
            <p:cNvSpPr>
              <a:spLocks noChangeArrowheads="1"/>
            </p:cNvSpPr>
            <p:nvPr/>
          </p:nvSpPr>
          <p:spPr bwMode="auto">
            <a:xfrm>
              <a:off x="3424" y="2405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1" name="Line 1193"/>
            <p:cNvSpPr>
              <a:spLocks noChangeShapeType="1"/>
            </p:cNvSpPr>
            <p:nvPr/>
          </p:nvSpPr>
          <p:spPr bwMode="auto">
            <a:xfrm flipH="1" flipV="1">
              <a:off x="3432" y="2412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2" name="Line 1194"/>
            <p:cNvSpPr>
              <a:spLocks noChangeShapeType="1"/>
            </p:cNvSpPr>
            <p:nvPr/>
          </p:nvSpPr>
          <p:spPr bwMode="auto">
            <a:xfrm>
              <a:off x="3473" y="2453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3" name="Line 1195"/>
            <p:cNvSpPr>
              <a:spLocks noChangeShapeType="1"/>
            </p:cNvSpPr>
            <p:nvPr/>
          </p:nvSpPr>
          <p:spPr bwMode="auto">
            <a:xfrm flipH="1">
              <a:off x="3432" y="2453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4" name="Line 1196"/>
            <p:cNvSpPr>
              <a:spLocks noChangeShapeType="1"/>
            </p:cNvSpPr>
            <p:nvPr/>
          </p:nvSpPr>
          <p:spPr bwMode="auto">
            <a:xfrm flipV="1">
              <a:off x="3473" y="2412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5" name="Rectangle 1197"/>
            <p:cNvSpPr>
              <a:spLocks noChangeArrowheads="1"/>
            </p:cNvSpPr>
            <p:nvPr/>
          </p:nvSpPr>
          <p:spPr bwMode="auto">
            <a:xfrm>
              <a:off x="3581" y="2831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6" name="Line 1198"/>
            <p:cNvSpPr>
              <a:spLocks noChangeShapeType="1"/>
            </p:cNvSpPr>
            <p:nvPr/>
          </p:nvSpPr>
          <p:spPr bwMode="auto">
            <a:xfrm flipH="1" flipV="1">
              <a:off x="3589" y="2838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7" name="Line 1199"/>
            <p:cNvSpPr>
              <a:spLocks noChangeShapeType="1"/>
            </p:cNvSpPr>
            <p:nvPr/>
          </p:nvSpPr>
          <p:spPr bwMode="auto">
            <a:xfrm>
              <a:off x="3630" y="2879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8" name="Line 1200"/>
            <p:cNvSpPr>
              <a:spLocks noChangeShapeType="1"/>
            </p:cNvSpPr>
            <p:nvPr/>
          </p:nvSpPr>
          <p:spPr bwMode="auto">
            <a:xfrm flipH="1">
              <a:off x="3589" y="2879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9" name="Line 1201"/>
            <p:cNvSpPr>
              <a:spLocks noChangeShapeType="1"/>
            </p:cNvSpPr>
            <p:nvPr/>
          </p:nvSpPr>
          <p:spPr bwMode="auto">
            <a:xfrm flipV="1">
              <a:off x="3630" y="2838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10" name="Rectangle 1202"/>
            <p:cNvSpPr>
              <a:spLocks noChangeArrowheads="1"/>
            </p:cNvSpPr>
            <p:nvPr/>
          </p:nvSpPr>
          <p:spPr bwMode="auto">
            <a:xfrm>
              <a:off x="3738" y="293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11" name="Line 1203"/>
            <p:cNvSpPr>
              <a:spLocks noChangeShapeType="1"/>
            </p:cNvSpPr>
            <p:nvPr/>
          </p:nvSpPr>
          <p:spPr bwMode="auto">
            <a:xfrm flipH="1" flipV="1">
              <a:off x="3745" y="2939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12" name="Line 1204"/>
            <p:cNvSpPr>
              <a:spLocks noChangeShapeType="1"/>
            </p:cNvSpPr>
            <p:nvPr/>
          </p:nvSpPr>
          <p:spPr bwMode="auto">
            <a:xfrm>
              <a:off x="3787" y="2980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13" name="Line 1205"/>
            <p:cNvSpPr>
              <a:spLocks noChangeShapeType="1"/>
            </p:cNvSpPr>
            <p:nvPr/>
          </p:nvSpPr>
          <p:spPr bwMode="auto">
            <a:xfrm flipH="1">
              <a:off x="3745" y="2980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14" name="Line 1206"/>
            <p:cNvSpPr>
              <a:spLocks noChangeShapeType="1"/>
            </p:cNvSpPr>
            <p:nvPr/>
          </p:nvSpPr>
          <p:spPr bwMode="auto">
            <a:xfrm flipV="1">
              <a:off x="3787" y="2939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15" name="Rectangle 1207"/>
            <p:cNvSpPr>
              <a:spLocks noChangeArrowheads="1"/>
            </p:cNvSpPr>
            <p:nvPr/>
          </p:nvSpPr>
          <p:spPr bwMode="auto">
            <a:xfrm>
              <a:off x="3906" y="330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16" name="Line 1208"/>
            <p:cNvSpPr>
              <a:spLocks noChangeShapeType="1"/>
            </p:cNvSpPr>
            <p:nvPr/>
          </p:nvSpPr>
          <p:spPr bwMode="auto">
            <a:xfrm flipH="1" flipV="1">
              <a:off x="3914" y="3308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17" name="Line 1209"/>
            <p:cNvSpPr>
              <a:spLocks noChangeShapeType="1"/>
            </p:cNvSpPr>
            <p:nvPr/>
          </p:nvSpPr>
          <p:spPr bwMode="auto">
            <a:xfrm>
              <a:off x="3955" y="3350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18" name="Line 1210"/>
            <p:cNvSpPr>
              <a:spLocks noChangeShapeType="1"/>
            </p:cNvSpPr>
            <p:nvPr/>
          </p:nvSpPr>
          <p:spPr bwMode="auto">
            <a:xfrm flipH="1">
              <a:off x="3914" y="3350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19" name="Line 1211"/>
            <p:cNvSpPr>
              <a:spLocks noChangeShapeType="1"/>
            </p:cNvSpPr>
            <p:nvPr/>
          </p:nvSpPr>
          <p:spPr bwMode="auto">
            <a:xfrm flipV="1">
              <a:off x="3955" y="3308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0" name="Rectangle 1212"/>
            <p:cNvSpPr>
              <a:spLocks noChangeArrowheads="1"/>
            </p:cNvSpPr>
            <p:nvPr/>
          </p:nvSpPr>
          <p:spPr bwMode="auto">
            <a:xfrm>
              <a:off x="4063" y="327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1" name="Line 1213"/>
            <p:cNvSpPr>
              <a:spLocks noChangeShapeType="1"/>
            </p:cNvSpPr>
            <p:nvPr/>
          </p:nvSpPr>
          <p:spPr bwMode="auto">
            <a:xfrm flipH="1" flipV="1">
              <a:off x="4070" y="328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2" name="Line 1214"/>
            <p:cNvSpPr>
              <a:spLocks noChangeShapeType="1"/>
            </p:cNvSpPr>
            <p:nvPr/>
          </p:nvSpPr>
          <p:spPr bwMode="auto">
            <a:xfrm>
              <a:off x="4112" y="3328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3" name="Line 1215"/>
            <p:cNvSpPr>
              <a:spLocks noChangeShapeType="1"/>
            </p:cNvSpPr>
            <p:nvPr/>
          </p:nvSpPr>
          <p:spPr bwMode="auto">
            <a:xfrm flipH="1">
              <a:off x="4070" y="3328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4" name="Line 1216"/>
            <p:cNvSpPr>
              <a:spLocks noChangeShapeType="1"/>
            </p:cNvSpPr>
            <p:nvPr/>
          </p:nvSpPr>
          <p:spPr bwMode="auto">
            <a:xfrm flipV="1">
              <a:off x="4112" y="3286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5" name="Rectangle 1217"/>
            <p:cNvSpPr>
              <a:spLocks noChangeArrowheads="1"/>
            </p:cNvSpPr>
            <p:nvPr/>
          </p:nvSpPr>
          <p:spPr bwMode="auto">
            <a:xfrm>
              <a:off x="4220" y="331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6" name="Line 1218"/>
            <p:cNvSpPr>
              <a:spLocks noChangeShapeType="1"/>
            </p:cNvSpPr>
            <p:nvPr/>
          </p:nvSpPr>
          <p:spPr bwMode="auto">
            <a:xfrm flipH="1" flipV="1">
              <a:off x="4227" y="3320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7" name="Line 1219"/>
            <p:cNvSpPr>
              <a:spLocks noChangeShapeType="1"/>
            </p:cNvSpPr>
            <p:nvPr/>
          </p:nvSpPr>
          <p:spPr bwMode="auto">
            <a:xfrm>
              <a:off x="4269" y="3361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8" name="Line 1220"/>
            <p:cNvSpPr>
              <a:spLocks noChangeShapeType="1"/>
            </p:cNvSpPr>
            <p:nvPr/>
          </p:nvSpPr>
          <p:spPr bwMode="auto">
            <a:xfrm flipH="1">
              <a:off x="4227" y="336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9" name="Line 1221"/>
            <p:cNvSpPr>
              <a:spLocks noChangeShapeType="1"/>
            </p:cNvSpPr>
            <p:nvPr/>
          </p:nvSpPr>
          <p:spPr bwMode="auto">
            <a:xfrm flipV="1">
              <a:off x="4269" y="3320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0" name="Rectangle 1222"/>
            <p:cNvSpPr>
              <a:spLocks noChangeArrowheads="1"/>
            </p:cNvSpPr>
            <p:nvPr/>
          </p:nvSpPr>
          <p:spPr bwMode="auto">
            <a:xfrm>
              <a:off x="4377" y="333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1" name="Line 1223"/>
            <p:cNvSpPr>
              <a:spLocks noChangeShapeType="1"/>
            </p:cNvSpPr>
            <p:nvPr/>
          </p:nvSpPr>
          <p:spPr bwMode="auto">
            <a:xfrm flipH="1" flipV="1">
              <a:off x="4384" y="334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2" name="Line 1224"/>
            <p:cNvSpPr>
              <a:spLocks noChangeShapeType="1"/>
            </p:cNvSpPr>
            <p:nvPr/>
          </p:nvSpPr>
          <p:spPr bwMode="auto">
            <a:xfrm>
              <a:off x="4426" y="3384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3" name="Line 1225"/>
            <p:cNvSpPr>
              <a:spLocks noChangeShapeType="1"/>
            </p:cNvSpPr>
            <p:nvPr/>
          </p:nvSpPr>
          <p:spPr bwMode="auto">
            <a:xfrm flipH="1">
              <a:off x="4384" y="3384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4" name="Line 1226"/>
            <p:cNvSpPr>
              <a:spLocks noChangeShapeType="1"/>
            </p:cNvSpPr>
            <p:nvPr/>
          </p:nvSpPr>
          <p:spPr bwMode="auto">
            <a:xfrm flipV="1">
              <a:off x="4426" y="3342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5" name="Rectangle 1227"/>
            <p:cNvSpPr>
              <a:spLocks noChangeArrowheads="1"/>
            </p:cNvSpPr>
            <p:nvPr/>
          </p:nvSpPr>
          <p:spPr bwMode="auto">
            <a:xfrm>
              <a:off x="1267" y="3213"/>
              <a:ext cx="2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95436" name="Rectangle 1228"/>
            <p:cNvSpPr>
              <a:spLocks noChangeArrowheads="1"/>
            </p:cNvSpPr>
            <p:nvPr/>
          </p:nvSpPr>
          <p:spPr bwMode="auto">
            <a:xfrm>
              <a:off x="1167" y="2742"/>
              <a:ext cx="3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95437" name="Rectangle 1229"/>
            <p:cNvSpPr>
              <a:spLocks noChangeArrowheads="1"/>
            </p:cNvSpPr>
            <p:nvPr/>
          </p:nvSpPr>
          <p:spPr bwMode="auto">
            <a:xfrm>
              <a:off x="1066" y="2271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95438" name="Rectangle 1230"/>
            <p:cNvSpPr>
              <a:spLocks noChangeArrowheads="1"/>
            </p:cNvSpPr>
            <p:nvPr/>
          </p:nvSpPr>
          <p:spPr bwMode="auto">
            <a:xfrm>
              <a:off x="1066" y="1800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</a:t>
              </a:r>
            </a:p>
          </p:txBody>
        </p:sp>
        <p:sp>
          <p:nvSpPr>
            <p:cNvPr id="95439" name="Rectangle 1231"/>
            <p:cNvSpPr>
              <a:spLocks noChangeArrowheads="1"/>
            </p:cNvSpPr>
            <p:nvPr/>
          </p:nvSpPr>
          <p:spPr bwMode="auto">
            <a:xfrm>
              <a:off x="1066" y="1330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95440" name="Rectangle 1232"/>
            <p:cNvSpPr>
              <a:spLocks noChangeArrowheads="1"/>
            </p:cNvSpPr>
            <p:nvPr/>
          </p:nvSpPr>
          <p:spPr bwMode="auto">
            <a:xfrm>
              <a:off x="1312" y="3493"/>
              <a:ext cx="531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-20.0</a:t>
              </a:r>
            </a:p>
          </p:txBody>
        </p:sp>
        <p:sp>
          <p:nvSpPr>
            <p:cNvPr id="95441" name="Rectangle 1233"/>
            <p:cNvSpPr>
              <a:spLocks noChangeArrowheads="1"/>
            </p:cNvSpPr>
            <p:nvPr/>
          </p:nvSpPr>
          <p:spPr bwMode="auto">
            <a:xfrm>
              <a:off x="2108" y="3493"/>
              <a:ext cx="531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-10.0</a:t>
              </a:r>
            </a:p>
          </p:txBody>
        </p:sp>
        <p:sp>
          <p:nvSpPr>
            <p:cNvPr id="95442" name="Rectangle 1234"/>
            <p:cNvSpPr>
              <a:spLocks noChangeArrowheads="1"/>
            </p:cNvSpPr>
            <p:nvPr/>
          </p:nvSpPr>
          <p:spPr bwMode="auto">
            <a:xfrm>
              <a:off x="2971" y="3493"/>
              <a:ext cx="3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0.0</a:t>
              </a:r>
            </a:p>
          </p:txBody>
        </p:sp>
        <p:sp>
          <p:nvSpPr>
            <p:cNvPr id="95443" name="Rectangle 1235"/>
            <p:cNvSpPr>
              <a:spLocks noChangeArrowheads="1"/>
            </p:cNvSpPr>
            <p:nvPr/>
          </p:nvSpPr>
          <p:spPr bwMode="auto">
            <a:xfrm>
              <a:off x="3722" y="3493"/>
              <a:ext cx="4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10.0</a:t>
              </a:r>
            </a:p>
          </p:txBody>
        </p:sp>
        <p:sp>
          <p:nvSpPr>
            <p:cNvPr id="95444" name="Rectangle 1236"/>
            <p:cNvSpPr>
              <a:spLocks noChangeArrowheads="1"/>
            </p:cNvSpPr>
            <p:nvPr/>
          </p:nvSpPr>
          <p:spPr bwMode="auto">
            <a:xfrm>
              <a:off x="4507" y="3493"/>
              <a:ext cx="4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20.0</a:t>
              </a:r>
            </a:p>
          </p:txBody>
        </p:sp>
        <p:sp>
          <p:nvSpPr>
            <p:cNvPr id="95445" name="Rectangle 1237"/>
            <p:cNvSpPr>
              <a:spLocks noChangeArrowheads="1"/>
            </p:cNvSpPr>
            <p:nvPr/>
          </p:nvSpPr>
          <p:spPr bwMode="auto">
            <a:xfrm>
              <a:off x="2814" y="3784"/>
              <a:ext cx="67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y (cm)</a:t>
              </a:r>
            </a:p>
          </p:txBody>
        </p:sp>
        <p:sp>
          <p:nvSpPr>
            <p:cNvPr id="95446" name="Rectangle 1238"/>
            <p:cNvSpPr>
              <a:spLocks noChangeArrowheads="1"/>
            </p:cNvSpPr>
            <p:nvPr/>
          </p:nvSpPr>
          <p:spPr bwMode="auto">
            <a:xfrm rot="16200000">
              <a:off x="328" y="2292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</p:grpSp>
    </p:spTree>
  </p:cSld>
  <p:clrMapOvr>
    <a:masterClrMapping/>
  </p:clrMapOvr>
  <p:transition advTm="4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Plume transect 200 cm from source</a:t>
            </a:r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1314450" y="2111375"/>
            <a:ext cx="6577013" cy="4365625"/>
            <a:chOff x="828" y="1330"/>
            <a:chExt cx="4143" cy="2750"/>
          </a:xfrm>
        </p:grpSpPr>
        <p:sp>
          <p:nvSpPr>
            <p:cNvPr id="96260" name="Line 4"/>
            <p:cNvSpPr>
              <a:spLocks noChangeShapeType="1"/>
            </p:cNvSpPr>
            <p:nvPr/>
          </p:nvSpPr>
          <p:spPr bwMode="auto">
            <a:xfrm>
              <a:off x="1572" y="1482"/>
              <a:ext cx="0" cy="1881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Line 5"/>
            <p:cNvSpPr>
              <a:spLocks noChangeShapeType="1"/>
            </p:cNvSpPr>
            <p:nvPr/>
          </p:nvSpPr>
          <p:spPr bwMode="auto">
            <a:xfrm>
              <a:off x="1516" y="336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1516" y="289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>
              <a:off x="1516" y="2424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>
              <a:off x="1516" y="195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>
              <a:off x="1516" y="1482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1572" y="3365"/>
              <a:ext cx="3159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7" name="Line 11"/>
            <p:cNvSpPr>
              <a:spLocks noChangeShapeType="1"/>
            </p:cNvSpPr>
            <p:nvPr/>
          </p:nvSpPr>
          <p:spPr bwMode="auto">
            <a:xfrm flipV="1">
              <a:off x="156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 flipV="1">
              <a:off x="236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V="1">
              <a:off x="314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 flipV="1">
              <a:off x="394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 flipV="1">
              <a:off x="4725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2" name="Freeform 16"/>
            <p:cNvSpPr>
              <a:spLocks/>
            </p:cNvSpPr>
            <p:nvPr/>
          </p:nvSpPr>
          <p:spPr bwMode="auto">
            <a:xfrm>
              <a:off x="1572" y="2491"/>
              <a:ext cx="3162" cy="853"/>
            </a:xfrm>
            <a:custGeom>
              <a:avLst/>
              <a:gdLst/>
              <a:ahLst/>
              <a:cxnLst>
                <a:cxn ang="0">
                  <a:pos x="0" y="852"/>
                </a:cxn>
                <a:cxn ang="0">
                  <a:pos x="157" y="829"/>
                </a:cxn>
                <a:cxn ang="0">
                  <a:pos x="314" y="796"/>
                </a:cxn>
                <a:cxn ang="0">
                  <a:pos x="392" y="773"/>
                </a:cxn>
                <a:cxn ang="0">
                  <a:pos x="471" y="740"/>
                </a:cxn>
                <a:cxn ang="0">
                  <a:pos x="549" y="695"/>
                </a:cxn>
                <a:cxn ang="0">
                  <a:pos x="627" y="650"/>
                </a:cxn>
                <a:cxn ang="0">
                  <a:pos x="706" y="594"/>
                </a:cxn>
                <a:cxn ang="0">
                  <a:pos x="796" y="538"/>
                </a:cxn>
                <a:cxn ang="0">
                  <a:pos x="874" y="471"/>
                </a:cxn>
                <a:cxn ang="0">
                  <a:pos x="953" y="392"/>
                </a:cxn>
                <a:cxn ang="0">
                  <a:pos x="1031" y="314"/>
                </a:cxn>
                <a:cxn ang="0">
                  <a:pos x="1109" y="247"/>
                </a:cxn>
                <a:cxn ang="0">
                  <a:pos x="1188" y="179"/>
                </a:cxn>
                <a:cxn ang="0">
                  <a:pos x="1266" y="123"/>
                </a:cxn>
                <a:cxn ang="0">
                  <a:pos x="1345" y="79"/>
                </a:cxn>
                <a:cxn ang="0">
                  <a:pos x="1423" y="34"/>
                </a:cxn>
                <a:cxn ang="0">
                  <a:pos x="1502" y="11"/>
                </a:cxn>
                <a:cxn ang="0">
                  <a:pos x="1580" y="0"/>
                </a:cxn>
                <a:cxn ang="0">
                  <a:pos x="1659" y="11"/>
                </a:cxn>
                <a:cxn ang="0">
                  <a:pos x="1737" y="34"/>
                </a:cxn>
                <a:cxn ang="0">
                  <a:pos x="1816" y="79"/>
                </a:cxn>
                <a:cxn ang="0">
                  <a:pos x="1894" y="123"/>
                </a:cxn>
                <a:cxn ang="0">
                  <a:pos x="1972" y="179"/>
                </a:cxn>
                <a:cxn ang="0">
                  <a:pos x="2051" y="247"/>
                </a:cxn>
                <a:cxn ang="0">
                  <a:pos x="2129" y="314"/>
                </a:cxn>
                <a:cxn ang="0">
                  <a:pos x="2208" y="392"/>
                </a:cxn>
                <a:cxn ang="0">
                  <a:pos x="2286" y="471"/>
                </a:cxn>
                <a:cxn ang="0">
                  <a:pos x="2376" y="538"/>
                </a:cxn>
                <a:cxn ang="0">
                  <a:pos x="2454" y="594"/>
                </a:cxn>
                <a:cxn ang="0">
                  <a:pos x="2533" y="650"/>
                </a:cxn>
                <a:cxn ang="0">
                  <a:pos x="2611" y="695"/>
                </a:cxn>
                <a:cxn ang="0">
                  <a:pos x="2690" y="740"/>
                </a:cxn>
                <a:cxn ang="0">
                  <a:pos x="2768" y="773"/>
                </a:cxn>
                <a:cxn ang="0">
                  <a:pos x="2847" y="796"/>
                </a:cxn>
                <a:cxn ang="0">
                  <a:pos x="3004" y="829"/>
                </a:cxn>
                <a:cxn ang="0">
                  <a:pos x="3161" y="852"/>
                </a:cxn>
              </a:cxnLst>
              <a:rect l="0" t="0" r="r" b="b"/>
              <a:pathLst>
                <a:path w="3162" h="853">
                  <a:moveTo>
                    <a:pt x="0" y="852"/>
                  </a:moveTo>
                  <a:lnTo>
                    <a:pt x="157" y="829"/>
                  </a:lnTo>
                  <a:lnTo>
                    <a:pt x="314" y="796"/>
                  </a:lnTo>
                  <a:lnTo>
                    <a:pt x="392" y="773"/>
                  </a:lnTo>
                  <a:lnTo>
                    <a:pt x="471" y="740"/>
                  </a:lnTo>
                  <a:lnTo>
                    <a:pt x="549" y="695"/>
                  </a:lnTo>
                  <a:lnTo>
                    <a:pt x="627" y="650"/>
                  </a:lnTo>
                  <a:lnTo>
                    <a:pt x="706" y="594"/>
                  </a:lnTo>
                  <a:lnTo>
                    <a:pt x="796" y="538"/>
                  </a:lnTo>
                  <a:lnTo>
                    <a:pt x="874" y="471"/>
                  </a:lnTo>
                  <a:lnTo>
                    <a:pt x="953" y="392"/>
                  </a:lnTo>
                  <a:lnTo>
                    <a:pt x="1031" y="314"/>
                  </a:lnTo>
                  <a:lnTo>
                    <a:pt x="1109" y="247"/>
                  </a:lnTo>
                  <a:lnTo>
                    <a:pt x="1188" y="179"/>
                  </a:lnTo>
                  <a:lnTo>
                    <a:pt x="1266" y="123"/>
                  </a:lnTo>
                  <a:lnTo>
                    <a:pt x="1345" y="79"/>
                  </a:lnTo>
                  <a:lnTo>
                    <a:pt x="1423" y="34"/>
                  </a:lnTo>
                  <a:lnTo>
                    <a:pt x="1502" y="11"/>
                  </a:lnTo>
                  <a:lnTo>
                    <a:pt x="1580" y="0"/>
                  </a:lnTo>
                  <a:lnTo>
                    <a:pt x="1659" y="11"/>
                  </a:lnTo>
                  <a:lnTo>
                    <a:pt x="1737" y="34"/>
                  </a:lnTo>
                  <a:lnTo>
                    <a:pt x="1816" y="79"/>
                  </a:lnTo>
                  <a:lnTo>
                    <a:pt x="1894" y="123"/>
                  </a:lnTo>
                  <a:lnTo>
                    <a:pt x="1972" y="179"/>
                  </a:lnTo>
                  <a:lnTo>
                    <a:pt x="2051" y="247"/>
                  </a:lnTo>
                  <a:lnTo>
                    <a:pt x="2129" y="314"/>
                  </a:lnTo>
                  <a:lnTo>
                    <a:pt x="2208" y="392"/>
                  </a:lnTo>
                  <a:lnTo>
                    <a:pt x="2286" y="471"/>
                  </a:lnTo>
                  <a:lnTo>
                    <a:pt x="2376" y="538"/>
                  </a:lnTo>
                  <a:lnTo>
                    <a:pt x="2454" y="594"/>
                  </a:lnTo>
                  <a:lnTo>
                    <a:pt x="2533" y="650"/>
                  </a:lnTo>
                  <a:lnTo>
                    <a:pt x="2611" y="695"/>
                  </a:lnTo>
                  <a:lnTo>
                    <a:pt x="2690" y="740"/>
                  </a:lnTo>
                  <a:lnTo>
                    <a:pt x="2768" y="773"/>
                  </a:lnTo>
                  <a:lnTo>
                    <a:pt x="2847" y="796"/>
                  </a:lnTo>
                  <a:lnTo>
                    <a:pt x="3004" y="829"/>
                  </a:lnTo>
                  <a:lnTo>
                    <a:pt x="3161" y="852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2001" y="318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 flipH="1" flipV="1">
              <a:off x="2008" y="319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5" name="Line 19"/>
            <p:cNvSpPr>
              <a:spLocks noChangeShapeType="1"/>
            </p:cNvSpPr>
            <p:nvPr/>
          </p:nvSpPr>
          <p:spPr bwMode="auto">
            <a:xfrm>
              <a:off x="2050" y="3238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H="1">
              <a:off x="2008" y="3238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 flipV="1">
              <a:off x="2050" y="3196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Rectangle 22"/>
            <p:cNvSpPr>
              <a:spLocks noChangeArrowheads="1"/>
            </p:cNvSpPr>
            <p:nvPr/>
          </p:nvSpPr>
          <p:spPr bwMode="auto">
            <a:xfrm>
              <a:off x="2158" y="340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H="1" flipV="1">
              <a:off x="2165" y="3409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2207" y="3451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 flipH="1">
              <a:off x="2165" y="345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 flipV="1">
              <a:off x="2207" y="3409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3" name="Rectangle 27"/>
            <p:cNvSpPr>
              <a:spLocks noChangeArrowheads="1"/>
            </p:cNvSpPr>
            <p:nvPr/>
          </p:nvSpPr>
          <p:spPr bwMode="auto">
            <a:xfrm>
              <a:off x="2326" y="3156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 flipH="1" flipV="1">
              <a:off x="2333" y="3163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2375" y="3204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H="1">
              <a:off x="2333" y="3204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7" name="Line 31"/>
            <p:cNvSpPr>
              <a:spLocks noChangeShapeType="1"/>
            </p:cNvSpPr>
            <p:nvPr/>
          </p:nvSpPr>
          <p:spPr bwMode="auto">
            <a:xfrm flipV="1">
              <a:off x="2375" y="3163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8" name="Rectangle 32"/>
            <p:cNvSpPr>
              <a:spLocks noChangeArrowheads="1"/>
            </p:cNvSpPr>
            <p:nvPr/>
          </p:nvSpPr>
          <p:spPr bwMode="auto">
            <a:xfrm>
              <a:off x="2483" y="303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9" name="Line 33"/>
            <p:cNvSpPr>
              <a:spLocks noChangeShapeType="1"/>
            </p:cNvSpPr>
            <p:nvPr/>
          </p:nvSpPr>
          <p:spPr bwMode="auto">
            <a:xfrm flipH="1" flipV="1">
              <a:off x="2490" y="3039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>
              <a:off x="2532" y="3081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 flipH="1">
              <a:off x="2490" y="308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2" name="Line 36"/>
            <p:cNvSpPr>
              <a:spLocks noChangeShapeType="1"/>
            </p:cNvSpPr>
            <p:nvPr/>
          </p:nvSpPr>
          <p:spPr bwMode="auto">
            <a:xfrm flipV="1">
              <a:off x="2532" y="3039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3" name="Rectangle 37"/>
            <p:cNvSpPr>
              <a:spLocks noChangeArrowheads="1"/>
            </p:cNvSpPr>
            <p:nvPr/>
          </p:nvSpPr>
          <p:spPr bwMode="auto">
            <a:xfrm>
              <a:off x="2640" y="280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 flipH="1" flipV="1">
              <a:off x="2647" y="2815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5" name="Line 39"/>
            <p:cNvSpPr>
              <a:spLocks noChangeShapeType="1"/>
            </p:cNvSpPr>
            <p:nvPr/>
          </p:nvSpPr>
          <p:spPr bwMode="auto">
            <a:xfrm>
              <a:off x="2689" y="2857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6" name="Line 40"/>
            <p:cNvSpPr>
              <a:spLocks noChangeShapeType="1"/>
            </p:cNvSpPr>
            <p:nvPr/>
          </p:nvSpPr>
          <p:spPr bwMode="auto">
            <a:xfrm flipH="1">
              <a:off x="2647" y="2857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V="1">
              <a:off x="2689" y="2815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8" name="Rectangle 42"/>
            <p:cNvSpPr>
              <a:spLocks noChangeArrowheads="1"/>
            </p:cNvSpPr>
            <p:nvPr/>
          </p:nvSpPr>
          <p:spPr bwMode="auto">
            <a:xfrm>
              <a:off x="2797" y="2550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9" name="Line 43"/>
            <p:cNvSpPr>
              <a:spLocks noChangeShapeType="1"/>
            </p:cNvSpPr>
            <p:nvPr/>
          </p:nvSpPr>
          <p:spPr bwMode="auto">
            <a:xfrm flipH="1" flipV="1">
              <a:off x="2804" y="2558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0" name="Line 44"/>
            <p:cNvSpPr>
              <a:spLocks noChangeShapeType="1"/>
            </p:cNvSpPr>
            <p:nvPr/>
          </p:nvSpPr>
          <p:spPr bwMode="auto">
            <a:xfrm>
              <a:off x="2846" y="2599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1" name="Line 45"/>
            <p:cNvSpPr>
              <a:spLocks noChangeShapeType="1"/>
            </p:cNvSpPr>
            <p:nvPr/>
          </p:nvSpPr>
          <p:spPr bwMode="auto">
            <a:xfrm flipH="1">
              <a:off x="2804" y="2599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Line 46"/>
            <p:cNvSpPr>
              <a:spLocks noChangeShapeType="1"/>
            </p:cNvSpPr>
            <p:nvPr/>
          </p:nvSpPr>
          <p:spPr bwMode="auto">
            <a:xfrm flipV="1">
              <a:off x="2846" y="2558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3" name="Rectangle 47"/>
            <p:cNvSpPr>
              <a:spLocks noChangeArrowheads="1"/>
            </p:cNvSpPr>
            <p:nvPr/>
          </p:nvSpPr>
          <p:spPr bwMode="auto">
            <a:xfrm>
              <a:off x="2954" y="2696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4" name="Line 48"/>
            <p:cNvSpPr>
              <a:spLocks noChangeShapeType="1"/>
            </p:cNvSpPr>
            <p:nvPr/>
          </p:nvSpPr>
          <p:spPr bwMode="auto">
            <a:xfrm flipH="1" flipV="1">
              <a:off x="2961" y="2703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5" name="Line 49"/>
            <p:cNvSpPr>
              <a:spLocks noChangeShapeType="1"/>
            </p:cNvSpPr>
            <p:nvPr/>
          </p:nvSpPr>
          <p:spPr bwMode="auto">
            <a:xfrm>
              <a:off x="3002" y="2745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2961" y="2745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 flipV="1">
              <a:off x="3002" y="2703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>
              <a:off x="3111" y="2405"/>
              <a:ext cx="92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9" name="Line 53"/>
            <p:cNvSpPr>
              <a:spLocks noChangeShapeType="1"/>
            </p:cNvSpPr>
            <p:nvPr/>
          </p:nvSpPr>
          <p:spPr bwMode="auto">
            <a:xfrm flipH="1" flipV="1">
              <a:off x="3118" y="2412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0" name="Line 54"/>
            <p:cNvSpPr>
              <a:spLocks noChangeShapeType="1"/>
            </p:cNvSpPr>
            <p:nvPr/>
          </p:nvSpPr>
          <p:spPr bwMode="auto">
            <a:xfrm>
              <a:off x="3159" y="2453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1" name="Line 55"/>
            <p:cNvSpPr>
              <a:spLocks noChangeShapeType="1"/>
            </p:cNvSpPr>
            <p:nvPr/>
          </p:nvSpPr>
          <p:spPr bwMode="auto">
            <a:xfrm flipH="1">
              <a:off x="3118" y="2453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2" name="Line 56"/>
            <p:cNvSpPr>
              <a:spLocks noChangeShapeType="1"/>
            </p:cNvSpPr>
            <p:nvPr/>
          </p:nvSpPr>
          <p:spPr bwMode="auto">
            <a:xfrm flipV="1">
              <a:off x="3159" y="2412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3" name="Rectangle 57"/>
            <p:cNvSpPr>
              <a:spLocks noChangeArrowheads="1"/>
            </p:cNvSpPr>
            <p:nvPr/>
          </p:nvSpPr>
          <p:spPr bwMode="auto">
            <a:xfrm>
              <a:off x="3267" y="252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 flipH="1" flipV="1">
              <a:off x="3275" y="2535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>
              <a:off x="3316" y="2577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 flipH="1">
              <a:off x="3275" y="2577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7" name="Line 61"/>
            <p:cNvSpPr>
              <a:spLocks noChangeShapeType="1"/>
            </p:cNvSpPr>
            <p:nvPr/>
          </p:nvSpPr>
          <p:spPr bwMode="auto">
            <a:xfrm flipV="1">
              <a:off x="3316" y="2535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8" name="Rectangle 62"/>
            <p:cNvSpPr>
              <a:spLocks noChangeArrowheads="1"/>
            </p:cNvSpPr>
            <p:nvPr/>
          </p:nvSpPr>
          <p:spPr bwMode="auto">
            <a:xfrm>
              <a:off x="3424" y="258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9" name="Line 63"/>
            <p:cNvSpPr>
              <a:spLocks noChangeShapeType="1"/>
            </p:cNvSpPr>
            <p:nvPr/>
          </p:nvSpPr>
          <p:spPr bwMode="auto">
            <a:xfrm flipH="1" flipV="1">
              <a:off x="3432" y="2591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0" name="Line 64"/>
            <p:cNvSpPr>
              <a:spLocks noChangeShapeType="1"/>
            </p:cNvSpPr>
            <p:nvPr/>
          </p:nvSpPr>
          <p:spPr bwMode="auto">
            <a:xfrm>
              <a:off x="3473" y="2633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1" name="Line 65"/>
            <p:cNvSpPr>
              <a:spLocks noChangeShapeType="1"/>
            </p:cNvSpPr>
            <p:nvPr/>
          </p:nvSpPr>
          <p:spPr bwMode="auto">
            <a:xfrm flipH="1">
              <a:off x="3432" y="2633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2" name="Line 66"/>
            <p:cNvSpPr>
              <a:spLocks noChangeShapeType="1"/>
            </p:cNvSpPr>
            <p:nvPr/>
          </p:nvSpPr>
          <p:spPr bwMode="auto">
            <a:xfrm flipV="1">
              <a:off x="3473" y="2591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3" name="Rectangle 67"/>
            <p:cNvSpPr>
              <a:spLocks noChangeArrowheads="1"/>
            </p:cNvSpPr>
            <p:nvPr/>
          </p:nvSpPr>
          <p:spPr bwMode="auto">
            <a:xfrm>
              <a:off x="3581" y="2550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 flipV="1">
              <a:off x="3589" y="2558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3630" y="2599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6" name="Line 70"/>
            <p:cNvSpPr>
              <a:spLocks noChangeShapeType="1"/>
            </p:cNvSpPr>
            <p:nvPr/>
          </p:nvSpPr>
          <p:spPr bwMode="auto">
            <a:xfrm flipH="1">
              <a:off x="3589" y="2599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7" name="Line 71"/>
            <p:cNvSpPr>
              <a:spLocks noChangeShapeType="1"/>
            </p:cNvSpPr>
            <p:nvPr/>
          </p:nvSpPr>
          <p:spPr bwMode="auto">
            <a:xfrm flipV="1">
              <a:off x="3630" y="2558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8" name="Rectangle 72"/>
            <p:cNvSpPr>
              <a:spLocks noChangeArrowheads="1"/>
            </p:cNvSpPr>
            <p:nvPr/>
          </p:nvSpPr>
          <p:spPr bwMode="auto">
            <a:xfrm>
              <a:off x="3738" y="2943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9" name="Line 73"/>
            <p:cNvSpPr>
              <a:spLocks noChangeShapeType="1"/>
            </p:cNvSpPr>
            <p:nvPr/>
          </p:nvSpPr>
          <p:spPr bwMode="auto">
            <a:xfrm flipH="1" flipV="1">
              <a:off x="3745" y="2950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0" name="Line 74"/>
            <p:cNvSpPr>
              <a:spLocks noChangeShapeType="1"/>
            </p:cNvSpPr>
            <p:nvPr/>
          </p:nvSpPr>
          <p:spPr bwMode="auto">
            <a:xfrm>
              <a:off x="3787" y="2991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1" name="Line 75"/>
            <p:cNvSpPr>
              <a:spLocks noChangeShapeType="1"/>
            </p:cNvSpPr>
            <p:nvPr/>
          </p:nvSpPr>
          <p:spPr bwMode="auto">
            <a:xfrm flipH="1">
              <a:off x="3745" y="299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2" name="Line 76"/>
            <p:cNvSpPr>
              <a:spLocks noChangeShapeType="1"/>
            </p:cNvSpPr>
            <p:nvPr/>
          </p:nvSpPr>
          <p:spPr bwMode="auto">
            <a:xfrm flipV="1">
              <a:off x="3787" y="2950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3" name="Rectangle 77"/>
            <p:cNvSpPr>
              <a:spLocks noChangeArrowheads="1"/>
            </p:cNvSpPr>
            <p:nvPr/>
          </p:nvSpPr>
          <p:spPr bwMode="auto">
            <a:xfrm>
              <a:off x="3906" y="302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 flipH="1" flipV="1">
              <a:off x="3914" y="3028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5" name="Line 79"/>
            <p:cNvSpPr>
              <a:spLocks noChangeShapeType="1"/>
            </p:cNvSpPr>
            <p:nvPr/>
          </p:nvSpPr>
          <p:spPr bwMode="auto">
            <a:xfrm>
              <a:off x="3955" y="3070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6" name="Line 80"/>
            <p:cNvSpPr>
              <a:spLocks noChangeShapeType="1"/>
            </p:cNvSpPr>
            <p:nvPr/>
          </p:nvSpPr>
          <p:spPr bwMode="auto">
            <a:xfrm flipH="1">
              <a:off x="3914" y="3070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7" name="Line 81"/>
            <p:cNvSpPr>
              <a:spLocks noChangeShapeType="1"/>
            </p:cNvSpPr>
            <p:nvPr/>
          </p:nvSpPr>
          <p:spPr bwMode="auto">
            <a:xfrm flipV="1">
              <a:off x="3955" y="3028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8" name="Rectangle 82"/>
            <p:cNvSpPr>
              <a:spLocks noChangeArrowheads="1"/>
            </p:cNvSpPr>
            <p:nvPr/>
          </p:nvSpPr>
          <p:spPr bwMode="auto">
            <a:xfrm>
              <a:off x="4063" y="3346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9" name="Line 83"/>
            <p:cNvSpPr>
              <a:spLocks noChangeShapeType="1"/>
            </p:cNvSpPr>
            <p:nvPr/>
          </p:nvSpPr>
          <p:spPr bwMode="auto">
            <a:xfrm flipH="1" flipV="1">
              <a:off x="4070" y="3353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0" name="Line 84"/>
            <p:cNvSpPr>
              <a:spLocks noChangeShapeType="1"/>
            </p:cNvSpPr>
            <p:nvPr/>
          </p:nvSpPr>
          <p:spPr bwMode="auto">
            <a:xfrm>
              <a:off x="4112" y="3395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1" name="Line 85"/>
            <p:cNvSpPr>
              <a:spLocks noChangeShapeType="1"/>
            </p:cNvSpPr>
            <p:nvPr/>
          </p:nvSpPr>
          <p:spPr bwMode="auto">
            <a:xfrm flipH="1">
              <a:off x="4070" y="3395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2" name="Line 86"/>
            <p:cNvSpPr>
              <a:spLocks noChangeShapeType="1"/>
            </p:cNvSpPr>
            <p:nvPr/>
          </p:nvSpPr>
          <p:spPr bwMode="auto">
            <a:xfrm flipV="1">
              <a:off x="4112" y="3353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3" name="Rectangle 87"/>
            <p:cNvSpPr>
              <a:spLocks noChangeArrowheads="1"/>
            </p:cNvSpPr>
            <p:nvPr/>
          </p:nvSpPr>
          <p:spPr bwMode="auto">
            <a:xfrm>
              <a:off x="4220" y="3077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4" name="Line 88"/>
            <p:cNvSpPr>
              <a:spLocks noChangeShapeType="1"/>
            </p:cNvSpPr>
            <p:nvPr/>
          </p:nvSpPr>
          <p:spPr bwMode="auto">
            <a:xfrm flipH="1" flipV="1">
              <a:off x="4227" y="3084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5" name="Line 89"/>
            <p:cNvSpPr>
              <a:spLocks noChangeShapeType="1"/>
            </p:cNvSpPr>
            <p:nvPr/>
          </p:nvSpPr>
          <p:spPr bwMode="auto">
            <a:xfrm>
              <a:off x="4269" y="3126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6" name="Line 90"/>
            <p:cNvSpPr>
              <a:spLocks noChangeShapeType="1"/>
            </p:cNvSpPr>
            <p:nvPr/>
          </p:nvSpPr>
          <p:spPr bwMode="auto">
            <a:xfrm flipH="1">
              <a:off x="4227" y="3126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7" name="Line 91"/>
            <p:cNvSpPr>
              <a:spLocks noChangeShapeType="1"/>
            </p:cNvSpPr>
            <p:nvPr/>
          </p:nvSpPr>
          <p:spPr bwMode="auto">
            <a:xfrm flipV="1">
              <a:off x="4269" y="3084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8" name="Rectangle 92"/>
            <p:cNvSpPr>
              <a:spLocks noChangeArrowheads="1"/>
            </p:cNvSpPr>
            <p:nvPr/>
          </p:nvSpPr>
          <p:spPr bwMode="auto">
            <a:xfrm>
              <a:off x="4377" y="333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9" name="Line 93"/>
            <p:cNvSpPr>
              <a:spLocks noChangeShapeType="1"/>
            </p:cNvSpPr>
            <p:nvPr/>
          </p:nvSpPr>
          <p:spPr bwMode="auto">
            <a:xfrm flipH="1" flipV="1">
              <a:off x="4384" y="334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0" name="Line 94"/>
            <p:cNvSpPr>
              <a:spLocks noChangeShapeType="1"/>
            </p:cNvSpPr>
            <p:nvPr/>
          </p:nvSpPr>
          <p:spPr bwMode="auto">
            <a:xfrm>
              <a:off x="4426" y="3384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1" name="Line 95"/>
            <p:cNvSpPr>
              <a:spLocks noChangeShapeType="1"/>
            </p:cNvSpPr>
            <p:nvPr/>
          </p:nvSpPr>
          <p:spPr bwMode="auto">
            <a:xfrm flipH="1">
              <a:off x="4384" y="3384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2" name="Line 96"/>
            <p:cNvSpPr>
              <a:spLocks noChangeShapeType="1"/>
            </p:cNvSpPr>
            <p:nvPr/>
          </p:nvSpPr>
          <p:spPr bwMode="auto">
            <a:xfrm flipV="1">
              <a:off x="4426" y="3342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3" name="Rectangle 97"/>
            <p:cNvSpPr>
              <a:spLocks noChangeArrowheads="1"/>
            </p:cNvSpPr>
            <p:nvPr/>
          </p:nvSpPr>
          <p:spPr bwMode="auto">
            <a:xfrm>
              <a:off x="4534" y="336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4" name="Line 98"/>
            <p:cNvSpPr>
              <a:spLocks noChangeShapeType="1"/>
            </p:cNvSpPr>
            <p:nvPr/>
          </p:nvSpPr>
          <p:spPr bwMode="auto">
            <a:xfrm flipH="1" flipV="1">
              <a:off x="4541" y="3376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5" name="Line 99"/>
            <p:cNvSpPr>
              <a:spLocks noChangeShapeType="1"/>
            </p:cNvSpPr>
            <p:nvPr/>
          </p:nvSpPr>
          <p:spPr bwMode="auto">
            <a:xfrm>
              <a:off x="4583" y="3417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6" name="Line 100"/>
            <p:cNvSpPr>
              <a:spLocks noChangeShapeType="1"/>
            </p:cNvSpPr>
            <p:nvPr/>
          </p:nvSpPr>
          <p:spPr bwMode="auto">
            <a:xfrm flipH="1">
              <a:off x="4541" y="3417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7" name="Line 101"/>
            <p:cNvSpPr>
              <a:spLocks noChangeShapeType="1"/>
            </p:cNvSpPr>
            <p:nvPr/>
          </p:nvSpPr>
          <p:spPr bwMode="auto">
            <a:xfrm flipV="1">
              <a:off x="4583" y="3376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8" name="Rectangle 102"/>
            <p:cNvSpPr>
              <a:spLocks noChangeArrowheads="1"/>
            </p:cNvSpPr>
            <p:nvPr/>
          </p:nvSpPr>
          <p:spPr bwMode="auto">
            <a:xfrm>
              <a:off x="4691" y="331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9" name="Line 103"/>
            <p:cNvSpPr>
              <a:spLocks noChangeShapeType="1"/>
            </p:cNvSpPr>
            <p:nvPr/>
          </p:nvSpPr>
          <p:spPr bwMode="auto">
            <a:xfrm flipH="1" flipV="1">
              <a:off x="4698" y="3320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60" name="Line 104"/>
            <p:cNvSpPr>
              <a:spLocks noChangeShapeType="1"/>
            </p:cNvSpPr>
            <p:nvPr/>
          </p:nvSpPr>
          <p:spPr bwMode="auto">
            <a:xfrm>
              <a:off x="4740" y="3361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61" name="Line 105"/>
            <p:cNvSpPr>
              <a:spLocks noChangeShapeType="1"/>
            </p:cNvSpPr>
            <p:nvPr/>
          </p:nvSpPr>
          <p:spPr bwMode="auto">
            <a:xfrm flipH="1">
              <a:off x="4698" y="336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62" name="Line 106"/>
            <p:cNvSpPr>
              <a:spLocks noChangeShapeType="1"/>
            </p:cNvSpPr>
            <p:nvPr/>
          </p:nvSpPr>
          <p:spPr bwMode="auto">
            <a:xfrm flipV="1">
              <a:off x="4740" y="3320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63" name="Rectangle 107"/>
            <p:cNvSpPr>
              <a:spLocks noChangeArrowheads="1"/>
            </p:cNvSpPr>
            <p:nvPr/>
          </p:nvSpPr>
          <p:spPr bwMode="auto">
            <a:xfrm>
              <a:off x="1267" y="3213"/>
              <a:ext cx="2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96364" name="Rectangle 108"/>
            <p:cNvSpPr>
              <a:spLocks noChangeArrowheads="1"/>
            </p:cNvSpPr>
            <p:nvPr/>
          </p:nvSpPr>
          <p:spPr bwMode="auto">
            <a:xfrm>
              <a:off x="1167" y="2742"/>
              <a:ext cx="3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96365" name="Rectangle 109"/>
            <p:cNvSpPr>
              <a:spLocks noChangeArrowheads="1"/>
            </p:cNvSpPr>
            <p:nvPr/>
          </p:nvSpPr>
          <p:spPr bwMode="auto">
            <a:xfrm>
              <a:off x="1066" y="2271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96366" name="Rectangle 110"/>
            <p:cNvSpPr>
              <a:spLocks noChangeArrowheads="1"/>
            </p:cNvSpPr>
            <p:nvPr/>
          </p:nvSpPr>
          <p:spPr bwMode="auto">
            <a:xfrm>
              <a:off x="1066" y="1800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</a:t>
              </a:r>
            </a:p>
          </p:txBody>
        </p:sp>
        <p:sp>
          <p:nvSpPr>
            <p:cNvPr id="96367" name="Rectangle 111"/>
            <p:cNvSpPr>
              <a:spLocks noChangeArrowheads="1"/>
            </p:cNvSpPr>
            <p:nvPr/>
          </p:nvSpPr>
          <p:spPr bwMode="auto">
            <a:xfrm>
              <a:off x="1066" y="1330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96368" name="Rectangle 112"/>
            <p:cNvSpPr>
              <a:spLocks noChangeArrowheads="1"/>
            </p:cNvSpPr>
            <p:nvPr/>
          </p:nvSpPr>
          <p:spPr bwMode="auto">
            <a:xfrm>
              <a:off x="1312" y="3493"/>
              <a:ext cx="531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-20.0</a:t>
              </a:r>
            </a:p>
          </p:txBody>
        </p:sp>
        <p:sp>
          <p:nvSpPr>
            <p:cNvPr id="96369" name="Rectangle 113"/>
            <p:cNvSpPr>
              <a:spLocks noChangeArrowheads="1"/>
            </p:cNvSpPr>
            <p:nvPr/>
          </p:nvSpPr>
          <p:spPr bwMode="auto">
            <a:xfrm>
              <a:off x="2108" y="3493"/>
              <a:ext cx="531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-10.0</a:t>
              </a:r>
            </a:p>
          </p:txBody>
        </p:sp>
        <p:sp>
          <p:nvSpPr>
            <p:cNvPr id="96370" name="Rectangle 114"/>
            <p:cNvSpPr>
              <a:spLocks noChangeArrowheads="1"/>
            </p:cNvSpPr>
            <p:nvPr/>
          </p:nvSpPr>
          <p:spPr bwMode="auto">
            <a:xfrm>
              <a:off x="2971" y="3493"/>
              <a:ext cx="3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0.0</a:t>
              </a:r>
            </a:p>
          </p:txBody>
        </p:sp>
        <p:sp>
          <p:nvSpPr>
            <p:cNvPr id="96371" name="Rectangle 115"/>
            <p:cNvSpPr>
              <a:spLocks noChangeArrowheads="1"/>
            </p:cNvSpPr>
            <p:nvPr/>
          </p:nvSpPr>
          <p:spPr bwMode="auto">
            <a:xfrm>
              <a:off x="3722" y="3493"/>
              <a:ext cx="4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10.0</a:t>
              </a:r>
            </a:p>
          </p:txBody>
        </p:sp>
        <p:sp>
          <p:nvSpPr>
            <p:cNvPr id="96372" name="Rectangle 116"/>
            <p:cNvSpPr>
              <a:spLocks noChangeArrowheads="1"/>
            </p:cNvSpPr>
            <p:nvPr/>
          </p:nvSpPr>
          <p:spPr bwMode="auto">
            <a:xfrm>
              <a:off x="4507" y="3493"/>
              <a:ext cx="4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20.0</a:t>
              </a:r>
            </a:p>
          </p:txBody>
        </p:sp>
        <p:sp>
          <p:nvSpPr>
            <p:cNvPr id="96373" name="Rectangle 117"/>
            <p:cNvSpPr>
              <a:spLocks noChangeArrowheads="1"/>
            </p:cNvSpPr>
            <p:nvPr/>
          </p:nvSpPr>
          <p:spPr bwMode="auto">
            <a:xfrm>
              <a:off x="2814" y="3784"/>
              <a:ext cx="67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y (cm)</a:t>
              </a:r>
            </a:p>
          </p:txBody>
        </p:sp>
        <p:sp>
          <p:nvSpPr>
            <p:cNvPr id="96374" name="Rectangle 118"/>
            <p:cNvSpPr>
              <a:spLocks noChangeArrowheads="1"/>
            </p:cNvSpPr>
            <p:nvPr/>
          </p:nvSpPr>
          <p:spPr bwMode="auto">
            <a:xfrm rot="16200000">
              <a:off x="328" y="2292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</p:grpSp>
    </p:spTree>
  </p:cSld>
  <p:clrMapOvr>
    <a:masterClrMapping/>
  </p:clrMapOvr>
  <p:transition advTm="4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Plume transect 300 cm from source</a:t>
            </a: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1314450" y="2111375"/>
            <a:ext cx="6577013" cy="4365625"/>
            <a:chOff x="828" y="1330"/>
            <a:chExt cx="4143" cy="2750"/>
          </a:xfrm>
        </p:grpSpPr>
        <p:sp>
          <p:nvSpPr>
            <p:cNvPr id="97284" name="Line 4"/>
            <p:cNvSpPr>
              <a:spLocks noChangeShapeType="1"/>
            </p:cNvSpPr>
            <p:nvPr/>
          </p:nvSpPr>
          <p:spPr bwMode="auto">
            <a:xfrm>
              <a:off x="1572" y="1482"/>
              <a:ext cx="0" cy="1881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5" name="Line 5"/>
            <p:cNvSpPr>
              <a:spLocks noChangeShapeType="1"/>
            </p:cNvSpPr>
            <p:nvPr/>
          </p:nvSpPr>
          <p:spPr bwMode="auto">
            <a:xfrm>
              <a:off x="1516" y="336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Line 6"/>
            <p:cNvSpPr>
              <a:spLocks noChangeShapeType="1"/>
            </p:cNvSpPr>
            <p:nvPr/>
          </p:nvSpPr>
          <p:spPr bwMode="auto">
            <a:xfrm>
              <a:off x="1516" y="289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Line 7"/>
            <p:cNvSpPr>
              <a:spLocks noChangeShapeType="1"/>
            </p:cNvSpPr>
            <p:nvPr/>
          </p:nvSpPr>
          <p:spPr bwMode="auto">
            <a:xfrm>
              <a:off x="1516" y="2424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Line 8"/>
            <p:cNvSpPr>
              <a:spLocks noChangeShapeType="1"/>
            </p:cNvSpPr>
            <p:nvPr/>
          </p:nvSpPr>
          <p:spPr bwMode="auto">
            <a:xfrm>
              <a:off x="1516" y="195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auto">
            <a:xfrm>
              <a:off x="1516" y="1482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>
              <a:off x="1572" y="3365"/>
              <a:ext cx="3159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 flipV="1">
              <a:off x="156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Line 12"/>
            <p:cNvSpPr>
              <a:spLocks noChangeShapeType="1"/>
            </p:cNvSpPr>
            <p:nvPr/>
          </p:nvSpPr>
          <p:spPr bwMode="auto">
            <a:xfrm flipV="1">
              <a:off x="236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3" name="Line 13"/>
            <p:cNvSpPr>
              <a:spLocks noChangeShapeType="1"/>
            </p:cNvSpPr>
            <p:nvPr/>
          </p:nvSpPr>
          <p:spPr bwMode="auto">
            <a:xfrm flipV="1">
              <a:off x="314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4" name="Line 14"/>
            <p:cNvSpPr>
              <a:spLocks noChangeShapeType="1"/>
            </p:cNvSpPr>
            <p:nvPr/>
          </p:nvSpPr>
          <p:spPr bwMode="auto">
            <a:xfrm flipV="1">
              <a:off x="394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Line 15"/>
            <p:cNvSpPr>
              <a:spLocks noChangeShapeType="1"/>
            </p:cNvSpPr>
            <p:nvPr/>
          </p:nvSpPr>
          <p:spPr bwMode="auto">
            <a:xfrm flipV="1">
              <a:off x="4725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6" name="Freeform 16"/>
            <p:cNvSpPr>
              <a:spLocks/>
            </p:cNvSpPr>
            <p:nvPr/>
          </p:nvSpPr>
          <p:spPr bwMode="auto">
            <a:xfrm>
              <a:off x="1572" y="2648"/>
              <a:ext cx="3162" cy="662"/>
            </a:xfrm>
            <a:custGeom>
              <a:avLst/>
              <a:gdLst/>
              <a:ahLst/>
              <a:cxnLst>
                <a:cxn ang="0">
                  <a:pos x="0" y="661"/>
                </a:cxn>
                <a:cxn ang="0">
                  <a:pos x="78" y="650"/>
                </a:cxn>
                <a:cxn ang="0">
                  <a:pos x="157" y="628"/>
                </a:cxn>
                <a:cxn ang="0">
                  <a:pos x="235" y="605"/>
                </a:cxn>
                <a:cxn ang="0">
                  <a:pos x="314" y="572"/>
                </a:cxn>
                <a:cxn ang="0">
                  <a:pos x="392" y="549"/>
                </a:cxn>
                <a:cxn ang="0">
                  <a:pos x="471" y="516"/>
                </a:cxn>
                <a:cxn ang="0">
                  <a:pos x="549" y="471"/>
                </a:cxn>
                <a:cxn ang="0">
                  <a:pos x="627" y="426"/>
                </a:cxn>
                <a:cxn ang="0">
                  <a:pos x="706" y="381"/>
                </a:cxn>
                <a:cxn ang="0">
                  <a:pos x="796" y="336"/>
                </a:cxn>
                <a:cxn ang="0">
                  <a:pos x="874" y="280"/>
                </a:cxn>
                <a:cxn ang="0">
                  <a:pos x="953" y="235"/>
                </a:cxn>
                <a:cxn ang="0">
                  <a:pos x="1109" y="146"/>
                </a:cxn>
                <a:cxn ang="0">
                  <a:pos x="1188" y="101"/>
                </a:cxn>
                <a:cxn ang="0">
                  <a:pos x="1266" y="67"/>
                </a:cxn>
                <a:cxn ang="0">
                  <a:pos x="1345" y="45"/>
                </a:cxn>
                <a:cxn ang="0">
                  <a:pos x="1423" y="22"/>
                </a:cxn>
                <a:cxn ang="0">
                  <a:pos x="1502" y="11"/>
                </a:cxn>
                <a:cxn ang="0">
                  <a:pos x="1580" y="0"/>
                </a:cxn>
                <a:cxn ang="0">
                  <a:pos x="1659" y="11"/>
                </a:cxn>
                <a:cxn ang="0">
                  <a:pos x="1737" y="22"/>
                </a:cxn>
                <a:cxn ang="0">
                  <a:pos x="1816" y="45"/>
                </a:cxn>
                <a:cxn ang="0">
                  <a:pos x="1894" y="67"/>
                </a:cxn>
                <a:cxn ang="0">
                  <a:pos x="1972" y="101"/>
                </a:cxn>
                <a:cxn ang="0">
                  <a:pos x="2051" y="146"/>
                </a:cxn>
                <a:cxn ang="0">
                  <a:pos x="2208" y="235"/>
                </a:cxn>
                <a:cxn ang="0">
                  <a:pos x="2286" y="280"/>
                </a:cxn>
                <a:cxn ang="0">
                  <a:pos x="2376" y="336"/>
                </a:cxn>
                <a:cxn ang="0">
                  <a:pos x="2533" y="426"/>
                </a:cxn>
                <a:cxn ang="0">
                  <a:pos x="2611" y="471"/>
                </a:cxn>
                <a:cxn ang="0">
                  <a:pos x="2690" y="516"/>
                </a:cxn>
                <a:cxn ang="0">
                  <a:pos x="2768" y="549"/>
                </a:cxn>
                <a:cxn ang="0">
                  <a:pos x="2847" y="572"/>
                </a:cxn>
                <a:cxn ang="0">
                  <a:pos x="2925" y="605"/>
                </a:cxn>
                <a:cxn ang="0">
                  <a:pos x="3004" y="628"/>
                </a:cxn>
                <a:cxn ang="0">
                  <a:pos x="3082" y="650"/>
                </a:cxn>
                <a:cxn ang="0">
                  <a:pos x="3161" y="661"/>
                </a:cxn>
              </a:cxnLst>
              <a:rect l="0" t="0" r="r" b="b"/>
              <a:pathLst>
                <a:path w="3162" h="662">
                  <a:moveTo>
                    <a:pt x="0" y="661"/>
                  </a:moveTo>
                  <a:lnTo>
                    <a:pt x="78" y="650"/>
                  </a:lnTo>
                  <a:lnTo>
                    <a:pt x="157" y="628"/>
                  </a:lnTo>
                  <a:lnTo>
                    <a:pt x="235" y="605"/>
                  </a:lnTo>
                  <a:lnTo>
                    <a:pt x="314" y="572"/>
                  </a:lnTo>
                  <a:lnTo>
                    <a:pt x="392" y="549"/>
                  </a:lnTo>
                  <a:lnTo>
                    <a:pt x="471" y="516"/>
                  </a:lnTo>
                  <a:lnTo>
                    <a:pt x="549" y="471"/>
                  </a:lnTo>
                  <a:lnTo>
                    <a:pt x="627" y="426"/>
                  </a:lnTo>
                  <a:lnTo>
                    <a:pt x="706" y="381"/>
                  </a:lnTo>
                  <a:lnTo>
                    <a:pt x="796" y="336"/>
                  </a:lnTo>
                  <a:lnTo>
                    <a:pt x="874" y="280"/>
                  </a:lnTo>
                  <a:lnTo>
                    <a:pt x="953" y="235"/>
                  </a:lnTo>
                  <a:lnTo>
                    <a:pt x="1109" y="146"/>
                  </a:lnTo>
                  <a:lnTo>
                    <a:pt x="1188" y="101"/>
                  </a:lnTo>
                  <a:lnTo>
                    <a:pt x="1266" y="67"/>
                  </a:lnTo>
                  <a:lnTo>
                    <a:pt x="1345" y="45"/>
                  </a:lnTo>
                  <a:lnTo>
                    <a:pt x="1423" y="22"/>
                  </a:lnTo>
                  <a:lnTo>
                    <a:pt x="1502" y="11"/>
                  </a:lnTo>
                  <a:lnTo>
                    <a:pt x="1580" y="0"/>
                  </a:lnTo>
                  <a:lnTo>
                    <a:pt x="1659" y="11"/>
                  </a:lnTo>
                  <a:lnTo>
                    <a:pt x="1737" y="22"/>
                  </a:lnTo>
                  <a:lnTo>
                    <a:pt x="1816" y="45"/>
                  </a:lnTo>
                  <a:lnTo>
                    <a:pt x="1894" y="67"/>
                  </a:lnTo>
                  <a:lnTo>
                    <a:pt x="1972" y="101"/>
                  </a:lnTo>
                  <a:lnTo>
                    <a:pt x="2051" y="146"/>
                  </a:lnTo>
                  <a:lnTo>
                    <a:pt x="2208" y="235"/>
                  </a:lnTo>
                  <a:lnTo>
                    <a:pt x="2286" y="280"/>
                  </a:lnTo>
                  <a:lnTo>
                    <a:pt x="2376" y="336"/>
                  </a:lnTo>
                  <a:lnTo>
                    <a:pt x="2533" y="426"/>
                  </a:lnTo>
                  <a:lnTo>
                    <a:pt x="2611" y="471"/>
                  </a:lnTo>
                  <a:lnTo>
                    <a:pt x="2690" y="516"/>
                  </a:lnTo>
                  <a:lnTo>
                    <a:pt x="2768" y="549"/>
                  </a:lnTo>
                  <a:lnTo>
                    <a:pt x="2847" y="572"/>
                  </a:lnTo>
                  <a:lnTo>
                    <a:pt x="2925" y="605"/>
                  </a:lnTo>
                  <a:lnTo>
                    <a:pt x="3004" y="628"/>
                  </a:lnTo>
                  <a:lnTo>
                    <a:pt x="3082" y="650"/>
                  </a:lnTo>
                  <a:lnTo>
                    <a:pt x="3161" y="661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297" name="Rectangle 17"/>
            <p:cNvSpPr>
              <a:spLocks noChangeArrowheads="1"/>
            </p:cNvSpPr>
            <p:nvPr/>
          </p:nvSpPr>
          <p:spPr bwMode="auto">
            <a:xfrm>
              <a:off x="1530" y="336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8" name="Line 18"/>
            <p:cNvSpPr>
              <a:spLocks noChangeShapeType="1"/>
            </p:cNvSpPr>
            <p:nvPr/>
          </p:nvSpPr>
          <p:spPr bwMode="auto">
            <a:xfrm flipH="1" flipV="1">
              <a:off x="1537" y="3376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9" name="Line 19"/>
            <p:cNvSpPr>
              <a:spLocks noChangeShapeType="1"/>
            </p:cNvSpPr>
            <p:nvPr/>
          </p:nvSpPr>
          <p:spPr bwMode="auto">
            <a:xfrm>
              <a:off x="1579" y="3417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0" name="Line 20"/>
            <p:cNvSpPr>
              <a:spLocks noChangeShapeType="1"/>
            </p:cNvSpPr>
            <p:nvPr/>
          </p:nvSpPr>
          <p:spPr bwMode="auto">
            <a:xfrm flipH="1">
              <a:off x="1537" y="3417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1" name="Line 21"/>
            <p:cNvSpPr>
              <a:spLocks noChangeShapeType="1"/>
            </p:cNvSpPr>
            <p:nvPr/>
          </p:nvSpPr>
          <p:spPr bwMode="auto">
            <a:xfrm flipV="1">
              <a:off x="1579" y="3376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2" name="Rectangle 22"/>
            <p:cNvSpPr>
              <a:spLocks noChangeArrowheads="1"/>
            </p:cNvSpPr>
            <p:nvPr/>
          </p:nvSpPr>
          <p:spPr bwMode="auto">
            <a:xfrm>
              <a:off x="1687" y="330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3" name="Line 23"/>
            <p:cNvSpPr>
              <a:spLocks noChangeShapeType="1"/>
            </p:cNvSpPr>
            <p:nvPr/>
          </p:nvSpPr>
          <p:spPr bwMode="auto">
            <a:xfrm flipH="1" flipV="1">
              <a:off x="1694" y="3308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4" name="Line 24"/>
            <p:cNvSpPr>
              <a:spLocks noChangeShapeType="1"/>
            </p:cNvSpPr>
            <p:nvPr/>
          </p:nvSpPr>
          <p:spPr bwMode="auto">
            <a:xfrm>
              <a:off x="1736" y="3350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 flipH="1">
              <a:off x="1694" y="3350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 flipV="1">
              <a:off x="1736" y="3308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7" name="Rectangle 27"/>
            <p:cNvSpPr>
              <a:spLocks noChangeArrowheads="1"/>
            </p:cNvSpPr>
            <p:nvPr/>
          </p:nvSpPr>
          <p:spPr bwMode="auto">
            <a:xfrm>
              <a:off x="1844" y="3290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8" name="Line 28"/>
            <p:cNvSpPr>
              <a:spLocks noChangeShapeType="1"/>
            </p:cNvSpPr>
            <p:nvPr/>
          </p:nvSpPr>
          <p:spPr bwMode="auto">
            <a:xfrm flipH="1" flipV="1">
              <a:off x="1851" y="3297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9" name="Line 29"/>
            <p:cNvSpPr>
              <a:spLocks noChangeShapeType="1"/>
            </p:cNvSpPr>
            <p:nvPr/>
          </p:nvSpPr>
          <p:spPr bwMode="auto">
            <a:xfrm>
              <a:off x="1893" y="3339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0" name="Line 30"/>
            <p:cNvSpPr>
              <a:spLocks noChangeShapeType="1"/>
            </p:cNvSpPr>
            <p:nvPr/>
          </p:nvSpPr>
          <p:spPr bwMode="auto">
            <a:xfrm flipH="1">
              <a:off x="1851" y="3339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1" name="Line 31"/>
            <p:cNvSpPr>
              <a:spLocks noChangeShapeType="1"/>
            </p:cNvSpPr>
            <p:nvPr/>
          </p:nvSpPr>
          <p:spPr bwMode="auto">
            <a:xfrm flipV="1">
              <a:off x="1893" y="3297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2" name="Rectangle 32"/>
            <p:cNvSpPr>
              <a:spLocks noChangeArrowheads="1"/>
            </p:cNvSpPr>
            <p:nvPr/>
          </p:nvSpPr>
          <p:spPr bwMode="auto">
            <a:xfrm>
              <a:off x="2001" y="3133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3" name="Line 33"/>
            <p:cNvSpPr>
              <a:spLocks noChangeShapeType="1"/>
            </p:cNvSpPr>
            <p:nvPr/>
          </p:nvSpPr>
          <p:spPr bwMode="auto">
            <a:xfrm flipH="1" flipV="1">
              <a:off x="2008" y="3140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4" name="Line 34"/>
            <p:cNvSpPr>
              <a:spLocks noChangeShapeType="1"/>
            </p:cNvSpPr>
            <p:nvPr/>
          </p:nvSpPr>
          <p:spPr bwMode="auto">
            <a:xfrm>
              <a:off x="2050" y="3182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5" name="Line 35"/>
            <p:cNvSpPr>
              <a:spLocks noChangeShapeType="1"/>
            </p:cNvSpPr>
            <p:nvPr/>
          </p:nvSpPr>
          <p:spPr bwMode="auto">
            <a:xfrm flipH="1">
              <a:off x="2008" y="3182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6" name="Line 36"/>
            <p:cNvSpPr>
              <a:spLocks noChangeShapeType="1"/>
            </p:cNvSpPr>
            <p:nvPr/>
          </p:nvSpPr>
          <p:spPr bwMode="auto">
            <a:xfrm flipV="1">
              <a:off x="2050" y="3140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7" name="Rectangle 37"/>
            <p:cNvSpPr>
              <a:spLocks noChangeArrowheads="1"/>
            </p:cNvSpPr>
            <p:nvPr/>
          </p:nvSpPr>
          <p:spPr bwMode="auto">
            <a:xfrm>
              <a:off x="2158" y="286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8" name="Line 38"/>
            <p:cNvSpPr>
              <a:spLocks noChangeShapeType="1"/>
            </p:cNvSpPr>
            <p:nvPr/>
          </p:nvSpPr>
          <p:spPr bwMode="auto">
            <a:xfrm flipH="1" flipV="1">
              <a:off x="2165" y="2871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9" name="Line 39"/>
            <p:cNvSpPr>
              <a:spLocks noChangeShapeType="1"/>
            </p:cNvSpPr>
            <p:nvPr/>
          </p:nvSpPr>
          <p:spPr bwMode="auto">
            <a:xfrm>
              <a:off x="2207" y="2913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0" name="Line 40"/>
            <p:cNvSpPr>
              <a:spLocks noChangeShapeType="1"/>
            </p:cNvSpPr>
            <p:nvPr/>
          </p:nvSpPr>
          <p:spPr bwMode="auto">
            <a:xfrm flipH="1">
              <a:off x="2165" y="2913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Line 41"/>
            <p:cNvSpPr>
              <a:spLocks noChangeShapeType="1"/>
            </p:cNvSpPr>
            <p:nvPr/>
          </p:nvSpPr>
          <p:spPr bwMode="auto">
            <a:xfrm flipV="1">
              <a:off x="2207" y="2871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2" name="Rectangle 42"/>
            <p:cNvSpPr>
              <a:spLocks noChangeArrowheads="1"/>
            </p:cNvSpPr>
            <p:nvPr/>
          </p:nvSpPr>
          <p:spPr bwMode="auto">
            <a:xfrm>
              <a:off x="2326" y="317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Line 43"/>
            <p:cNvSpPr>
              <a:spLocks noChangeShapeType="1"/>
            </p:cNvSpPr>
            <p:nvPr/>
          </p:nvSpPr>
          <p:spPr bwMode="auto">
            <a:xfrm flipH="1" flipV="1">
              <a:off x="2333" y="3185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4" name="Line 44"/>
            <p:cNvSpPr>
              <a:spLocks noChangeShapeType="1"/>
            </p:cNvSpPr>
            <p:nvPr/>
          </p:nvSpPr>
          <p:spPr bwMode="auto">
            <a:xfrm>
              <a:off x="2375" y="3227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Line 45"/>
            <p:cNvSpPr>
              <a:spLocks noChangeShapeType="1"/>
            </p:cNvSpPr>
            <p:nvPr/>
          </p:nvSpPr>
          <p:spPr bwMode="auto">
            <a:xfrm flipH="1">
              <a:off x="2333" y="3227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6" name="Line 46"/>
            <p:cNvSpPr>
              <a:spLocks noChangeShapeType="1"/>
            </p:cNvSpPr>
            <p:nvPr/>
          </p:nvSpPr>
          <p:spPr bwMode="auto">
            <a:xfrm flipV="1">
              <a:off x="2375" y="3185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Rectangle 47"/>
            <p:cNvSpPr>
              <a:spLocks noChangeArrowheads="1"/>
            </p:cNvSpPr>
            <p:nvPr/>
          </p:nvSpPr>
          <p:spPr bwMode="auto">
            <a:xfrm>
              <a:off x="2483" y="275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8" name="Line 48"/>
            <p:cNvSpPr>
              <a:spLocks noChangeShapeType="1"/>
            </p:cNvSpPr>
            <p:nvPr/>
          </p:nvSpPr>
          <p:spPr bwMode="auto">
            <a:xfrm flipH="1" flipV="1">
              <a:off x="2490" y="2759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9" name="Line 49"/>
            <p:cNvSpPr>
              <a:spLocks noChangeShapeType="1"/>
            </p:cNvSpPr>
            <p:nvPr/>
          </p:nvSpPr>
          <p:spPr bwMode="auto">
            <a:xfrm>
              <a:off x="2532" y="2801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0" name="Line 50"/>
            <p:cNvSpPr>
              <a:spLocks noChangeShapeType="1"/>
            </p:cNvSpPr>
            <p:nvPr/>
          </p:nvSpPr>
          <p:spPr bwMode="auto">
            <a:xfrm flipH="1">
              <a:off x="2490" y="280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1" name="Line 51"/>
            <p:cNvSpPr>
              <a:spLocks noChangeShapeType="1"/>
            </p:cNvSpPr>
            <p:nvPr/>
          </p:nvSpPr>
          <p:spPr bwMode="auto">
            <a:xfrm flipV="1">
              <a:off x="2532" y="2759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2" name="Rectangle 52"/>
            <p:cNvSpPr>
              <a:spLocks noChangeArrowheads="1"/>
            </p:cNvSpPr>
            <p:nvPr/>
          </p:nvSpPr>
          <p:spPr bwMode="auto">
            <a:xfrm>
              <a:off x="2640" y="2618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3" name="Line 53"/>
            <p:cNvSpPr>
              <a:spLocks noChangeShapeType="1"/>
            </p:cNvSpPr>
            <p:nvPr/>
          </p:nvSpPr>
          <p:spPr bwMode="auto">
            <a:xfrm flipH="1" flipV="1">
              <a:off x="2647" y="2625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4" name="Line 54"/>
            <p:cNvSpPr>
              <a:spLocks noChangeShapeType="1"/>
            </p:cNvSpPr>
            <p:nvPr/>
          </p:nvSpPr>
          <p:spPr bwMode="auto">
            <a:xfrm>
              <a:off x="2689" y="2666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5" name="Line 55"/>
            <p:cNvSpPr>
              <a:spLocks noChangeShapeType="1"/>
            </p:cNvSpPr>
            <p:nvPr/>
          </p:nvSpPr>
          <p:spPr bwMode="auto">
            <a:xfrm flipH="1">
              <a:off x="2647" y="2666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6" name="Line 56"/>
            <p:cNvSpPr>
              <a:spLocks noChangeShapeType="1"/>
            </p:cNvSpPr>
            <p:nvPr/>
          </p:nvSpPr>
          <p:spPr bwMode="auto">
            <a:xfrm flipV="1">
              <a:off x="2689" y="2625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7" name="Rectangle 57"/>
            <p:cNvSpPr>
              <a:spLocks noChangeArrowheads="1"/>
            </p:cNvSpPr>
            <p:nvPr/>
          </p:nvSpPr>
          <p:spPr bwMode="auto">
            <a:xfrm>
              <a:off x="2797" y="2562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8" name="Line 58"/>
            <p:cNvSpPr>
              <a:spLocks noChangeShapeType="1"/>
            </p:cNvSpPr>
            <p:nvPr/>
          </p:nvSpPr>
          <p:spPr bwMode="auto">
            <a:xfrm flipH="1" flipV="1">
              <a:off x="2804" y="2569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9" name="Line 59"/>
            <p:cNvSpPr>
              <a:spLocks noChangeShapeType="1"/>
            </p:cNvSpPr>
            <p:nvPr/>
          </p:nvSpPr>
          <p:spPr bwMode="auto">
            <a:xfrm>
              <a:off x="2846" y="2610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0" name="Line 60"/>
            <p:cNvSpPr>
              <a:spLocks noChangeShapeType="1"/>
            </p:cNvSpPr>
            <p:nvPr/>
          </p:nvSpPr>
          <p:spPr bwMode="auto">
            <a:xfrm flipH="1">
              <a:off x="2804" y="2610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1" name="Line 61"/>
            <p:cNvSpPr>
              <a:spLocks noChangeShapeType="1"/>
            </p:cNvSpPr>
            <p:nvPr/>
          </p:nvSpPr>
          <p:spPr bwMode="auto">
            <a:xfrm flipV="1">
              <a:off x="2846" y="2569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2" name="Rectangle 62"/>
            <p:cNvSpPr>
              <a:spLocks noChangeArrowheads="1"/>
            </p:cNvSpPr>
            <p:nvPr/>
          </p:nvSpPr>
          <p:spPr bwMode="auto">
            <a:xfrm>
              <a:off x="2954" y="2606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3" name="Line 63"/>
            <p:cNvSpPr>
              <a:spLocks noChangeShapeType="1"/>
            </p:cNvSpPr>
            <p:nvPr/>
          </p:nvSpPr>
          <p:spPr bwMode="auto">
            <a:xfrm flipH="1" flipV="1">
              <a:off x="2961" y="2614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4" name="Line 64"/>
            <p:cNvSpPr>
              <a:spLocks noChangeShapeType="1"/>
            </p:cNvSpPr>
            <p:nvPr/>
          </p:nvSpPr>
          <p:spPr bwMode="auto">
            <a:xfrm>
              <a:off x="3002" y="2655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5" name="Line 65"/>
            <p:cNvSpPr>
              <a:spLocks noChangeShapeType="1"/>
            </p:cNvSpPr>
            <p:nvPr/>
          </p:nvSpPr>
          <p:spPr bwMode="auto">
            <a:xfrm flipH="1">
              <a:off x="2961" y="2655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6" name="Line 66"/>
            <p:cNvSpPr>
              <a:spLocks noChangeShapeType="1"/>
            </p:cNvSpPr>
            <p:nvPr/>
          </p:nvSpPr>
          <p:spPr bwMode="auto">
            <a:xfrm flipV="1">
              <a:off x="3002" y="2614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7" name="Rectangle 67"/>
            <p:cNvSpPr>
              <a:spLocks noChangeArrowheads="1"/>
            </p:cNvSpPr>
            <p:nvPr/>
          </p:nvSpPr>
          <p:spPr bwMode="auto">
            <a:xfrm>
              <a:off x="3111" y="2483"/>
              <a:ext cx="92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8" name="Line 68"/>
            <p:cNvSpPr>
              <a:spLocks noChangeShapeType="1"/>
            </p:cNvSpPr>
            <p:nvPr/>
          </p:nvSpPr>
          <p:spPr bwMode="auto">
            <a:xfrm flipH="1" flipV="1">
              <a:off x="3118" y="2490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9" name="Line 69"/>
            <p:cNvSpPr>
              <a:spLocks noChangeShapeType="1"/>
            </p:cNvSpPr>
            <p:nvPr/>
          </p:nvSpPr>
          <p:spPr bwMode="auto">
            <a:xfrm>
              <a:off x="3159" y="2532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50" name="Line 70"/>
            <p:cNvSpPr>
              <a:spLocks noChangeShapeType="1"/>
            </p:cNvSpPr>
            <p:nvPr/>
          </p:nvSpPr>
          <p:spPr bwMode="auto">
            <a:xfrm flipH="1">
              <a:off x="3118" y="2532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51" name="Line 71"/>
            <p:cNvSpPr>
              <a:spLocks noChangeShapeType="1"/>
            </p:cNvSpPr>
            <p:nvPr/>
          </p:nvSpPr>
          <p:spPr bwMode="auto">
            <a:xfrm flipV="1">
              <a:off x="3159" y="2490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52" name="Rectangle 72"/>
            <p:cNvSpPr>
              <a:spLocks noChangeArrowheads="1"/>
            </p:cNvSpPr>
            <p:nvPr/>
          </p:nvSpPr>
          <p:spPr bwMode="auto">
            <a:xfrm>
              <a:off x="3267" y="258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53" name="Line 73"/>
            <p:cNvSpPr>
              <a:spLocks noChangeShapeType="1"/>
            </p:cNvSpPr>
            <p:nvPr/>
          </p:nvSpPr>
          <p:spPr bwMode="auto">
            <a:xfrm flipH="1" flipV="1">
              <a:off x="3275" y="2591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54" name="Line 74"/>
            <p:cNvSpPr>
              <a:spLocks noChangeShapeType="1"/>
            </p:cNvSpPr>
            <p:nvPr/>
          </p:nvSpPr>
          <p:spPr bwMode="auto">
            <a:xfrm>
              <a:off x="3316" y="2633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55" name="Line 75"/>
            <p:cNvSpPr>
              <a:spLocks noChangeShapeType="1"/>
            </p:cNvSpPr>
            <p:nvPr/>
          </p:nvSpPr>
          <p:spPr bwMode="auto">
            <a:xfrm flipH="1">
              <a:off x="3275" y="2633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56" name="Line 76"/>
            <p:cNvSpPr>
              <a:spLocks noChangeShapeType="1"/>
            </p:cNvSpPr>
            <p:nvPr/>
          </p:nvSpPr>
          <p:spPr bwMode="auto">
            <a:xfrm flipV="1">
              <a:off x="3316" y="2591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57" name="Rectangle 77"/>
            <p:cNvSpPr>
              <a:spLocks noChangeArrowheads="1"/>
            </p:cNvSpPr>
            <p:nvPr/>
          </p:nvSpPr>
          <p:spPr bwMode="auto">
            <a:xfrm>
              <a:off x="3424" y="258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58" name="Line 78"/>
            <p:cNvSpPr>
              <a:spLocks noChangeShapeType="1"/>
            </p:cNvSpPr>
            <p:nvPr/>
          </p:nvSpPr>
          <p:spPr bwMode="auto">
            <a:xfrm flipH="1" flipV="1">
              <a:off x="3432" y="2591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59" name="Line 79"/>
            <p:cNvSpPr>
              <a:spLocks noChangeShapeType="1"/>
            </p:cNvSpPr>
            <p:nvPr/>
          </p:nvSpPr>
          <p:spPr bwMode="auto">
            <a:xfrm>
              <a:off x="3473" y="2633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60" name="Line 80"/>
            <p:cNvSpPr>
              <a:spLocks noChangeShapeType="1"/>
            </p:cNvSpPr>
            <p:nvPr/>
          </p:nvSpPr>
          <p:spPr bwMode="auto">
            <a:xfrm flipH="1">
              <a:off x="3432" y="2633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61" name="Line 81"/>
            <p:cNvSpPr>
              <a:spLocks noChangeShapeType="1"/>
            </p:cNvSpPr>
            <p:nvPr/>
          </p:nvSpPr>
          <p:spPr bwMode="auto">
            <a:xfrm flipV="1">
              <a:off x="3473" y="2591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62" name="Rectangle 82"/>
            <p:cNvSpPr>
              <a:spLocks noChangeArrowheads="1"/>
            </p:cNvSpPr>
            <p:nvPr/>
          </p:nvSpPr>
          <p:spPr bwMode="auto">
            <a:xfrm>
              <a:off x="3581" y="2707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63" name="Line 83"/>
            <p:cNvSpPr>
              <a:spLocks noChangeShapeType="1"/>
            </p:cNvSpPr>
            <p:nvPr/>
          </p:nvSpPr>
          <p:spPr bwMode="auto">
            <a:xfrm flipH="1" flipV="1">
              <a:off x="3589" y="2714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64" name="Line 84"/>
            <p:cNvSpPr>
              <a:spLocks noChangeShapeType="1"/>
            </p:cNvSpPr>
            <p:nvPr/>
          </p:nvSpPr>
          <p:spPr bwMode="auto">
            <a:xfrm>
              <a:off x="3630" y="2756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65" name="Line 85"/>
            <p:cNvSpPr>
              <a:spLocks noChangeShapeType="1"/>
            </p:cNvSpPr>
            <p:nvPr/>
          </p:nvSpPr>
          <p:spPr bwMode="auto">
            <a:xfrm flipH="1">
              <a:off x="3589" y="2756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66" name="Line 86"/>
            <p:cNvSpPr>
              <a:spLocks noChangeShapeType="1"/>
            </p:cNvSpPr>
            <p:nvPr/>
          </p:nvSpPr>
          <p:spPr bwMode="auto">
            <a:xfrm flipV="1">
              <a:off x="3630" y="2714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67" name="Rectangle 87"/>
            <p:cNvSpPr>
              <a:spLocks noChangeArrowheads="1"/>
            </p:cNvSpPr>
            <p:nvPr/>
          </p:nvSpPr>
          <p:spPr bwMode="auto">
            <a:xfrm>
              <a:off x="3738" y="3200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68" name="Line 88"/>
            <p:cNvSpPr>
              <a:spLocks noChangeShapeType="1"/>
            </p:cNvSpPr>
            <p:nvPr/>
          </p:nvSpPr>
          <p:spPr bwMode="auto">
            <a:xfrm flipH="1" flipV="1">
              <a:off x="3745" y="3208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69" name="Line 89"/>
            <p:cNvSpPr>
              <a:spLocks noChangeShapeType="1"/>
            </p:cNvSpPr>
            <p:nvPr/>
          </p:nvSpPr>
          <p:spPr bwMode="auto">
            <a:xfrm>
              <a:off x="3787" y="3249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70" name="Line 90"/>
            <p:cNvSpPr>
              <a:spLocks noChangeShapeType="1"/>
            </p:cNvSpPr>
            <p:nvPr/>
          </p:nvSpPr>
          <p:spPr bwMode="auto">
            <a:xfrm flipH="1">
              <a:off x="3745" y="3249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71" name="Line 91"/>
            <p:cNvSpPr>
              <a:spLocks noChangeShapeType="1"/>
            </p:cNvSpPr>
            <p:nvPr/>
          </p:nvSpPr>
          <p:spPr bwMode="auto">
            <a:xfrm flipV="1">
              <a:off x="3787" y="3208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72" name="Rectangle 92"/>
            <p:cNvSpPr>
              <a:spLocks noChangeArrowheads="1"/>
            </p:cNvSpPr>
            <p:nvPr/>
          </p:nvSpPr>
          <p:spPr bwMode="auto">
            <a:xfrm>
              <a:off x="3906" y="284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73" name="Line 93"/>
            <p:cNvSpPr>
              <a:spLocks noChangeShapeType="1"/>
            </p:cNvSpPr>
            <p:nvPr/>
          </p:nvSpPr>
          <p:spPr bwMode="auto">
            <a:xfrm flipH="1" flipV="1">
              <a:off x="3914" y="2849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74" name="Line 94"/>
            <p:cNvSpPr>
              <a:spLocks noChangeShapeType="1"/>
            </p:cNvSpPr>
            <p:nvPr/>
          </p:nvSpPr>
          <p:spPr bwMode="auto">
            <a:xfrm>
              <a:off x="3955" y="2891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75" name="Line 95"/>
            <p:cNvSpPr>
              <a:spLocks noChangeShapeType="1"/>
            </p:cNvSpPr>
            <p:nvPr/>
          </p:nvSpPr>
          <p:spPr bwMode="auto">
            <a:xfrm flipH="1">
              <a:off x="3914" y="2891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76" name="Line 96"/>
            <p:cNvSpPr>
              <a:spLocks noChangeShapeType="1"/>
            </p:cNvSpPr>
            <p:nvPr/>
          </p:nvSpPr>
          <p:spPr bwMode="auto">
            <a:xfrm flipV="1">
              <a:off x="3955" y="2849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77" name="Rectangle 97"/>
            <p:cNvSpPr>
              <a:spLocks noChangeArrowheads="1"/>
            </p:cNvSpPr>
            <p:nvPr/>
          </p:nvSpPr>
          <p:spPr bwMode="auto">
            <a:xfrm>
              <a:off x="4063" y="324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78" name="Line 98"/>
            <p:cNvSpPr>
              <a:spLocks noChangeShapeType="1"/>
            </p:cNvSpPr>
            <p:nvPr/>
          </p:nvSpPr>
          <p:spPr bwMode="auto">
            <a:xfrm flipH="1" flipV="1">
              <a:off x="4070" y="325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79" name="Line 99"/>
            <p:cNvSpPr>
              <a:spLocks noChangeShapeType="1"/>
            </p:cNvSpPr>
            <p:nvPr/>
          </p:nvSpPr>
          <p:spPr bwMode="auto">
            <a:xfrm>
              <a:off x="4112" y="3294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0" name="Line 100"/>
            <p:cNvSpPr>
              <a:spLocks noChangeShapeType="1"/>
            </p:cNvSpPr>
            <p:nvPr/>
          </p:nvSpPr>
          <p:spPr bwMode="auto">
            <a:xfrm flipH="1">
              <a:off x="4070" y="3294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1" name="Line 101"/>
            <p:cNvSpPr>
              <a:spLocks noChangeShapeType="1"/>
            </p:cNvSpPr>
            <p:nvPr/>
          </p:nvSpPr>
          <p:spPr bwMode="auto">
            <a:xfrm flipV="1">
              <a:off x="4112" y="3252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2" name="Rectangle 102"/>
            <p:cNvSpPr>
              <a:spLocks noChangeArrowheads="1"/>
            </p:cNvSpPr>
            <p:nvPr/>
          </p:nvSpPr>
          <p:spPr bwMode="auto">
            <a:xfrm>
              <a:off x="4220" y="3268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3" name="Line 103"/>
            <p:cNvSpPr>
              <a:spLocks noChangeShapeType="1"/>
            </p:cNvSpPr>
            <p:nvPr/>
          </p:nvSpPr>
          <p:spPr bwMode="auto">
            <a:xfrm flipH="1" flipV="1">
              <a:off x="4227" y="3275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4" name="Line 104"/>
            <p:cNvSpPr>
              <a:spLocks noChangeShapeType="1"/>
            </p:cNvSpPr>
            <p:nvPr/>
          </p:nvSpPr>
          <p:spPr bwMode="auto">
            <a:xfrm>
              <a:off x="4269" y="3316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5" name="Line 105"/>
            <p:cNvSpPr>
              <a:spLocks noChangeShapeType="1"/>
            </p:cNvSpPr>
            <p:nvPr/>
          </p:nvSpPr>
          <p:spPr bwMode="auto">
            <a:xfrm flipH="1">
              <a:off x="4227" y="3316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6" name="Line 106"/>
            <p:cNvSpPr>
              <a:spLocks noChangeShapeType="1"/>
            </p:cNvSpPr>
            <p:nvPr/>
          </p:nvSpPr>
          <p:spPr bwMode="auto">
            <a:xfrm flipV="1">
              <a:off x="4269" y="3275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7" name="Rectangle 107"/>
            <p:cNvSpPr>
              <a:spLocks noChangeArrowheads="1"/>
            </p:cNvSpPr>
            <p:nvPr/>
          </p:nvSpPr>
          <p:spPr bwMode="auto">
            <a:xfrm>
              <a:off x="4377" y="323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8" name="Line 108"/>
            <p:cNvSpPr>
              <a:spLocks noChangeShapeType="1"/>
            </p:cNvSpPr>
            <p:nvPr/>
          </p:nvSpPr>
          <p:spPr bwMode="auto">
            <a:xfrm flipH="1" flipV="1">
              <a:off x="4384" y="3241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9" name="Line 109"/>
            <p:cNvSpPr>
              <a:spLocks noChangeShapeType="1"/>
            </p:cNvSpPr>
            <p:nvPr/>
          </p:nvSpPr>
          <p:spPr bwMode="auto">
            <a:xfrm>
              <a:off x="4426" y="3283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90" name="Line 110"/>
            <p:cNvSpPr>
              <a:spLocks noChangeShapeType="1"/>
            </p:cNvSpPr>
            <p:nvPr/>
          </p:nvSpPr>
          <p:spPr bwMode="auto">
            <a:xfrm flipH="1">
              <a:off x="4384" y="3283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91" name="Line 111"/>
            <p:cNvSpPr>
              <a:spLocks noChangeShapeType="1"/>
            </p:cNvSpPr>
            <p:nvPr/>
          </p:nvSpPr>
          <p:spPr bwMode="auto">
            <a:xfrm flipV="1">
              <a:off x="4426" y="3241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92" name="Rectangle 112"/>
            <p:cNvSpPr>
              <a:spLocks noChangeArrowheads="1"/>
            </p:cNvSpPr>
            <p:nvPr/>
          </p:nvSpPr>
          <p:spPr bwMode="auto">
            <a:xfrm>
              <a:off x="4534" y="332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93" name="Line 113"/>
            <p:cNvSpPr>
              <a:spLocks noChangeShapeType="1"/>
            </p:cNvSpPr>
            <p:nvPr/>
          </p:nvSpPr>
          <p:spPr bwMode="auto">
            <a:xfrm flipH="1" flipV="1">
              <a:off x="4541" y="3331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94" name="Line 114"/>
            <p:cNvSpPr>
              <a:spLocks noChangeShapeType="1"/>
            </p:cNvSpPr>
            <p:nvPr/>
          </p:nvSpPr>
          <p:spPr bwMode="auto">
            <a:xfrm>
              <a:off x="4583" y="3372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95" name="Line 115"/>
            <p:cNvSpPr>
              <a:spLocks noChangeShapeType="1"/>
            </p:cNvSpPr>
            <p:nvPr/>
          </p:nvSpPr>
          <p:spPr bwMode="auto">
            <a:xfrm flipH="1">
              <a:off x="4541" y="3372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96" name="Line 116"/>
            <p:cNvSpPr>
              <a:spLocks noChangeShapeType="1"/>
            </p:cNvSpPr>
            <p:nvPr/>
          </p:nvSpPr>
          <p:spPr bwMode="auto">
            <a:xfrm flipV="1">
              <a:off x="4583" y="3331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97" name="Rectangle 117"/>
            <p:cNvSpPr>
              <a:spLocks noChangeArrowheads="1"/>
            </p:cNvSpPr>
            <p:nvPr/>
          </p:nvSpPr>
          <p:spPr bwMode="auto">
            <a:xfrm>
              <a:off x="4691" y="327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98" name="Line 118"/>
            <p:cNvSpPr>
              <a:spLocks noChangeShapeType="1"/>
            </p:cNvSpPr>
            <p:nvPr/>
          </p:nvSpPr>
          <p:spPr bwMode="auto">
            <a:xfrm flipH="1" flipV="1">
              <a:off x="4698" y="328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99" name="Line 119"/>
            <p:cNvSpPr>
              <a:spLocks noChangeShapeType="1"/>
            </p:cNvSpPr>
            <p:nvPr/>
          </p:nvSpPr>
          <p:spPr bwMode="auto">
            <a:xfrm>
              <a:off x="4740" y="3328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00" name="Line 120"/>
            <p:cNvSpPr>
              <a:spLocks noChangeShapeType="1"/>
            </p:cNvSpPr>
            <p:nvPr/>
          </p:nvSpPr>
          <p:spPr bwMode="auto">
            <a:xfrm flipH="1">
              <a:off x="4698" y="3328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01" name="Line 121"/>
            <p:cNvSpPr>
              <a:spLocks noChangeShapeType="1"/>
            </p:cNvSpPr>
            <p:nvPr/>
          </p:nvSpPr>
          <p:spPr bwMode="auto">
            <a:xfrm flipV="1">
              <a:off x="4740" y="3286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02" name="Rectangle 122"/>
            <p:cNvSpPr>
              <a:spLocks noChangeArrowheads="1"/>
            </p:cNvSpPr>
            <p:nvPr/>
          </p:nvSpPr>
          <p:spPr bwMode="auto">
            <a:xfrm>
              <a:off x="1267" y="3213"/>
              <a:ext cx="2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97403" name="Rectangle 123"/>
            <p:cNvSpPr>
              <a:spLocks noChangeArrowheads="1"/>
            </p:cNvSpPr>
            <p:nvPr/>
          </p:nvSpPr>
          <p:spPr bwMode="auto">
            <a:xfrm>
              <a:off x="1167" y="2742"/>
              <a:ext cx="3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97404" name="Rectangle 124"/>
            <p:cNvSpPr>
              <a:spLocks noChangeArrowheads="1"/>
            </p:cNvSpPr>
            <p:nvPr/>
          </p:nvSpPr>
          <p:spPr bwMode="auto">
            <a:xfrm>
              <a:off x="1066" y="2271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97405" name="Rectangle 125"/>
            <p:cNvSpPr>
              <a:spLocks noChangeArrowheads="1"/>
            </p:cNvSpPr>
            <p:nvPr/>
          </p:nvSpPr>
          <p:spPr bwMode="auto">
            <a:xfrm>
              <a:off x="1066" y="1800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</a:t>
              </a:r>
            </a:p>
          </p:txBody>
        </p:sp>
        <p:sp>
          <p:nvSpPr>
            <p:cNvPr id="97406" name="Rectangle 126"/>
            <p:cNvSpPr>
              <a:spLocks noChangeArrowheads="1"/>
            </p:cNvSpPr>
            <p:nvPr/>
          </p:nvSpPr>
          <p:spPr bwMode="auto">
            <a:xfrm>
              <a:off x="1066" y="1330"/>
              <a:ext cx="41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97407" name="Rectangle 127"/>
            <p:cNvSpPr>
              <a:spLocks noChangeArrowheads="1"/>
            </p:cNvSpPr>
            <p:nvPr/>
          </p:nvSpPr>
          <p:spPr bwMode="auto">
            <a:xfrm>
              <a:off x="1312" y="3493"/>
              <a:ext cx="531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-20.0</a:t>
              </a:r>
            </a:p>
          </p:txBody>
        </p:sp>
        <p:sp>
          <p:nvSpPr>
            <p:cNvPr id="97408" name="Rectangle 128"/>
            <p:cNvSpPr>
              <a:spLocks noChangeArrowheads="1"/>
            </p:cNvSpPr>
            <p:nvPr/>
          </p:nvSpPr>
          <p:spPr bwMode="auto">
            <a:xfrm>
              <a:off x="2108" y="3493"/>
              <a:ext cx="531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-10.0</a:t>
              </a:r>
            </a:p>
          </p:txBody>
        </p:sp>
        <p:sp>
          <p:nvSpPr>
            <p:cNvPr id="97409" name="Rectangle 129"/>
            <p:cNvSpPr>
              <a:spLocks noChangeArrowheads="1"/>
            </p:cNvSpPr>
            <p:nvPr/>
          </p:nvSpPr>
          <p:spPr bwMode="auto">
            <a:xfrm>
              <a:off x="2971" y="3493"/>
              <a:ext cx="3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0.0</a:t>
              </a:r>
            </a:p>
          </p:txBody>
        </p:sp>
        <p:sp>
          <p:nvSpPr>
            <p:cNvPr id="97410" name="Rectangle 130"/>
            <p:cNvSpPr>
              <a:spLocks noChangeArrowheads="1"/>
            </p:cNvSpPr>
            <p:nvPr/>
          </p:nvSpPr>
          <p:spPr bwMode="auto">
            <a:xfrm>
              <a:off x="3722" y="3493"/>
              <a:ext cx="4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10.0</a:t>
              </a:r>
            </a:p>
          </p:txBody>
        </p:sp>
        <p:sp>
          <p:nvSpPr>
            <p:cNvPr id="97411" name="Rectangle 131"/>
            <p:cNvSpPr>
              <a:spLocks noChangeArrowheads="1"/>
            </p:cNvSpPr>
            <p:nvPr/>
          </p:nvSpPr>
          <p:spPr bwMode="auto">
            <a:xfrm>
              <a:off x="4507" y="3493"/>
              <a:ext cx="464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20.0</a:t>
              </a:r>
            </a:p>
          </p:txBody>
        </p:sp>
        <p:sp>
          <p:nvSpPr>
            <p:cNvPr id="97412" name="Rectangle 132"/>
            <p:cNvSpPr>
              <a:spLocks noChangeArrowheads="1"/>
            </p:cNvSpPr>
            <p:nvPr/>
          </p:nvSpPr>
          <p:spPr bwMode="auto">
            <a:xfrm>
              <a:off x="2814" y="3784"/>
              <a:ext cx="67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y (cm)</a:t>
              </a:r>
            </a:p>
          </p:txBody>
        </p:sp>
        <p:sp>
          <p:nvSpPr>
            <p:cNvPr id="97413" name="Rectangle 133"/>
            <p:cNvSpPr>
              <a:spLocks noChangeArrowheads="1"/>
            </p:cNvSpPr>
            <p:nvPr/>
          </p:nvSpPr>
          <p:spPr bwMode="auto">
            <a:xfrm rot="16200000">
              <a:off x="328" y="2292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</p:grpSp>
      <p:sp>
        <p:nvSpPr>
          <p:cNvPr id="97414" name="AutoShape 13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91538" y="6103938"/>
            <a:ext cx="652462" cy="754062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 rot="720000">
            <a:off x="4137025" y="2914650"/>
            <a:ext cx="4832350" cy="17113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Steady-Uniform Flow: Force Balance</a:t>
            </a:r>
          </a:p>
        </p:txBody>
      </p:sp>
      <p:sp>
        <p:nvSpPr>
          <p:cNvPr id="103428" name="Line 4"/>
          <p:cNvSpPr>
            <a:spLocks noChangeShapeType="1"/>
          </p:cNvSpPr>
          <p:nvPr/>
        </p:nvSpPr>
        <p:spPr bwMode="auto">
          <a:xfrm>
            <a:off x="4035425" y="2146300"/>
            <a:ext cx="487680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 flipH="1">
            <a:off x="4664075" y="2584450"/>
            <a:ext cx="381000" cy="165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4035425" y="2374900"/>
            <a:ext cx="487680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3768725" y="4051300"/>
            <a:ext cx="48768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H="1">
            <a:off x="6238875" y="2927350"/>
            <a:ext cx="368300" cy="165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3736975" y="4102100"/>
            <a:ext cx="4927600" cy="1054100"/>
          </a:xfrm>
          <a:prstGeom prst="line">
            <a:avLst/>
          </a:prstGeom>
          <a:noFill/>
          <a:ln w="76200">
            <a:pattFill prst="wdDnDiag">
              <a:fgClr>
                <a:schemeClr val="accent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H="1">
            <a:off x="7280275" y="3143250"/>
            <a:ext cx="368300" cy="16383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Freeform 11"/>
          <p:cNvSpPr>
            <a:spLocks/>
          </p:cNvSpPr>
          <p:nvPr/>
        </p:nvSpPr>
        <p:spPr bwMode="auto">
          <a:xfrm>
            <a:off x="7277100" y="3314700"/>
            <a:ext cx="1184275" cy="1485900"/>
          </a:xfrm>
          <a:custGeom>
            <a:avLst/>
            <a:gdLst/>
            <a:ahLst/>
            <a:cxnLst>
              <a:cxn ang="0">
                <a:pos x="0" y="932"/>
              </a:cxn>
              <a:cxn ang="0">
                <a:pos x="26" y="936"/>
              </a:cxn>
              <a:cxn ang="0">
                <a:pos x="34" y="936"/>
              </a:cxn>
              <a:cxn ang="0">
                <a:pos x="42" y="936"/>
              </a:cxn>
              <a:cxn ang="0">
                <a:pos x="58" y="936"/>
              </a:cxn>
              <a:cxn ang="0">
                <a:pos x="66" y="928"/>
              </a:cxn>
              <a:cxn ang="0">
                <a:pos x="82" y="928"/>
              </a:cxn>
              <a:cxn ang="0">
                <a:pos x="98" y="920"/>
              </a:cxn>
              <a:cxn ang="0">
                <a:pos x="114" y="912"/>
              </a:cxn>
              <a:cxn ang="0">
                <a:pos x="130" y="904"/>
              </a:cxn>
              <a:cxn ang="0">
                <a:pos x="154" y="896"/>
              </a:cxn>
              <a:cxn ang="0">
                <a:pos x="170" y="888"/>
              </a:cxn>
              <a:cxn ang="0">
                <a:pos x="194" y="880"/>
              </a:cxn>
              <a:cxn ang="0">
                <a:pos x="210" y="864"/>
              </a:cxn>
              <a:cxn ang="0">
                <a:pos x="234" y="856"/>
              </a:cxn>
              <a:cxn ang="0">
                <a:pos x="258" y="840"/>
              </a:cxn>
              <a:cxn ang="0">
                <a:pos x="274" y="824"/>
              </a:cxn>
              <a:cxn ang="0">
                <a:pos x="298" y="808"/>
              </a:cxn>
              <a:cxn ang="0">
                <a:pos x="322" y="792"/>
              </a:cxn>
              <a:cxn ang="0">
                <a:pos x="346" y="768"/>
              </a:cxn>
              <a:cxn ang="0">
                <a:pos x="370" y="752"/>
              </a:cxn>
              <a:cxn ang="0">
                <a:pos x="394" y="728"/>
              </a:cxn>
              <a:cxn ang="0">
                <a:pos x="418" y="704"/>
              </a:cxn>
              <a:cxn ang="0">
                <a:pos x="442" y="672"/>
              </a:cxn>
              <a:cxn ang="0">
                <a:pos x="466" y="648"/>
              </a:cxn>
              <a:cxn ang="0">
                <a:pos x="490" y="616"/>
              </a:cxn>
              <a:cxn ang="0">
                <a:pos x="514" y="584"/>
              </a:cxn>
              <a:cxn ang="0">
                <a:pos x="530" y="552"/>
              </a:cxn>
              <a:cxn ang="0">
                <a:pos x="554" y="520"/>
              </a:cxn>
              <a:cxn ang="0">
                <a:pos x="578" y="480"/>
              </a:cxn>
              <a:cxn ang="0">
                <a:pos x="594" y="440"/>
              </a:cxn>
              <a:cxn ang="0">
                <a:pos x="618" y="400"/>
              </a:cxn>
              <a:cxn ang="0">
                <a:pos x="634" y="360"/>
              </a:cxn>
              <a:cxn ang="0">
                <a:pos x="658" y="312"/>
              </a:cxn>
              <a:cxn ang="0">
                <a:pos x="674" y="264"/>
              </a:cxn>
              <a:cxn ang="0">
                <a:pos x="690" y="216"/>
              </a:cxn>
              <a:cxn ang="0">
                <a:pos x="706" y="168"/>
              </a:cxn>
              <a:cxn ang="0">
                <a:pos x="722" y="112"/>
              </a:cxn>
              <a:cxn ang="0">
                <a:pos x="738" y="56"/>
              </a:cxn>
              <a:cxn ang="0">
                <a:pos x="746" y="0"/>
              </a:cxn>
            </a:cxnLst>
            <a:rect l="0" t="0" r="r" b="b"/>
            <a:pathLst>
              <a:path w="746" h="936">
                <a:moveTo>
                  <a:pt x="0" y="932"/>
                </a:moveTo>
                <a:lnTo>
                  <a:pt x="26" y="936"/>
                </a:lnTo>
                <a:lnTo>
                  <a:pt x="34" y="936"/>
                </a:lnTo>
                <a:lnTo>
                  <a:pt x="42" y="936"/>
                </a:lnTo>
                <a:lnTo>
                  <a:pt x="58" y="936"/>
                </a:lnTo>
                <a:lnTo>
                  <a:pt x="66" y="928"/>
                </a:lnTo>
                <a:lnTo>
                  <a:pt x="82" y="928"/>
                </a:lnTo>
                <a:lnTo>
                  <a:pt x="98" y="920"/>
                </a:lnTo>
                <a:lnTo>
                  <a:pt x="114" y="912"/>
                </a:lnTo>
                <a:lnTo>
                  <a:pt x="130" y="904"/>
                </a:lnTo>
                <a:lnTo>
                  <a:pt x="154" y="896"/>
                </a:lnTo>
                <a:lnTo>
                  <a:pt x="170" y="888"/>
                </a:lnTo>
                <a:lnTo>
                  <a:pt x="194" y="880"/>
                </a:lnTo>
                <a:lnTo>
                  <a:pt x="210" y="864"/>
                </a:lnTo>
                <a:lnTo>
                  <a:pt x="234" y="856"/>
                </a:lnTo>
                <a:lnTo>
                  <a:pt x="258" y="840"/>
                </a:lnTo>
                <a:lnTo>
                  <a:pt x="274" y="824"/>
                </a:lnTo>
                <a:lnTo>
                  <a:pt x="298" y="808"/>
                </a:lnTo>
                <a:lnTo>
                  <a:pt x="322" y="792"/>
                </a:lnTo>
                <a:lnTo>
                  <a:pt x="346" y="768"/>
                </a:lnTo>
                <a:lnTo>
                  <a:pt x="370" y="752"/>
                </a:lnTo>
                <a:lnTo>
                  <a:pt x="394" y="728"/>
                </a:lnTo>
                <a:lnTo>
                  <a:pt x="418" y="704"/>
                </a:lnTo>
                <a:lnTo>
                  <a:pt x="442" y="672"/>
                </a:lnTo>
                <a:lnTo>
                  <a:pt x="466" y="648"/>
                </a:lnTo>
                <a:lnTo>
                  <a:pt x="490" y="616"/>
                </a:lnTo>
                <a:lnTo>
                  <a:pt x="514" y="584"/>
                </a:lnTo>
                <a:lnTo>
                  <a:pt x="530" y="552"/>
                </a:lnTo>
                <a:lnTo>
                  <a:pt x="554" y="520"/>
                </a:lnTo>
                <a:lnTo>
                  <a:pt x="578" y="480"/>
                </a:lnTo>
                <a:lnTo>
                  <a:pt x="594" y="440"/>
                </a:lnTo>
                <a:lnTo>
                  <a:pt x="618" y="400"/>
                </a:lnTo>
                <a:lnTo>
                  <a:pt x="634" y="360"/>
                </a:lnTo>
                <a:lnTo>
                  <a:pt x="658" y="312"/>
                </a:lnTo>
                <a:lnTo>
                  <a:pt x="674" y="264"/>
                </a:lnTo>
                <a:lnTo>
                  <a:pt x="690" y="216"/>
                </a:lnTo>
                <a:lnTo>
                  <a:pt x="706" y="168"/>
                </a:lnTo>
                <a:lnTo>
                  <a:pt x="722" y="112"/>
                </a:lnTo>
                <a:lnTo>
                  <a:pt x="738" y="56"/>
                </a:lnTo>
                <a:lnTo>
                  <a:pt x="746" y="0"/>
                </a:lnTo>
              </a:path>
            </a:pathLst>
          </a:custGeom>
          <a:noFill/>
          <a:ln w="381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7010400" y="4779963"/>
            <a:ext cx="30003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Symbol" pitchFamily="18" charset="2"/>
              </a:rPr>
              <a:t></a:t>
            </a:r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 flipV="1">
            <a:off x="5591175" y="3581400"/>
            <a:ext cx="0" cy="21971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 flipV="1">
            <a:off x="5286375" y="3575050"/>
            <a:ext cx="304800" cy="213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 flipH="1" flipV="1">
            <a:off x="5314950" y="5672138"/>
            <a:ext cx="279400" cy="63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5548313" y="5103813"/>
            <a:ext cx="409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W</a:t>
            </a:r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5373688" y="4570413"/>
            <a:ext cx="30003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Symbol" pitchFamily="18" charset="2"/>
              </a:rPr>
              <a:t></a:t>
            </a:r>
          </a:p>
        </p:txBody>
      </p:sp>
      <p:sp>
        <p:nvSpPr>
          <p:cNvPr id="103442" name="Rectangle 18"/>
          <p:cNvSpPr>
            <a:spLocks noChangeArrowheads="1"/>
          </p:cNvSpPr>
          <p:nvPr/>
        </p:nvSpPr>
        <p:spPr bwMode="auto">
          <a:xfrm>
            <a:off x="5030788" y="5842000"/>
            <a:ext cx="9398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W sin </a:t>
            </a:r>
            <a:r>
              <a:rPr lang="en-US" sz="1800">
                <a:latin typeface="Symbol" pitchFamily="18" charset="2"/>
              </a:rPr>
              <a:t></a:t>
            </a:r>
          </a:p>
        </p:txBody>
      </p:sp>
      <p:sp>
        <p:nvSpPr>
          <p:cNvPr id="103443" name="Line 19"/>
          <p:cNvSpPr>
            <a:spLocks noChangeShapeType="1"/>
          </p:cNvSpPr>
          <p:nvPr/>
        </p:nvSpPr>
        <p:spPr bwMode="auto">
          <a:xfrm>
            <a:off x="4987925" y="2908300"/>
            <a:ext cx="154940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44" name="Rectangle 20"/>
          <p:cNvSpPr>
            <a:spLocks noChangeArrowheads="1"/>
          </p:cNvSpPr>
          <p:nvPr/>
        </p:nvSpPr>
        <p:spPr bwMode="auto">
          <a:xfrm>
            <a:off x="5718175" y="3022600"/>
            <a:ext cx="304800" cy="177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45" name="Rectangle 21"/>
          <p:cNvSpPr>
            <a:spLocks noChangeArrowheads="1"/>
          </p:cNvSpPr>
          <p:nvPr/>
        </p:nvSpPr>
        <p:spPr bwMode="auto">
          <a:xfrm>
            <a:off x="5653088" y="2881313"/>
            <a:ext cx="582612" cy="51593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Symbol" pitchFamily="18" charset="2"/>
              </a:rPr>
              <a:t>D</a:t>
            </a:r>
            <a:r>
              <a:rPr lang="en-US">
                <a:latin typeface="Book Antiqua" pitchFamily="18" charset="0"/>
              </a:rPr>
              <a:t>x</a:t>
            </a:r>
          </a:p>
        </p:txBody>
      </p:sp>
      <p:sp>
        <p:nvSpPr>
          <p:cNvPr id="103446" name="Rectangle 22"/>
          <p:cNvSpPr>
            <a:spLocks noChangeArrowheads="1"/>
          </p:cNvSpPr>
          <p:nvPr/>
        </p:nvSpPr>
        <p:spPr bwMode="auto">
          <a:xfrm>
            <a:off x="4460875" y="388461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a</a:t>
            </a: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4800600" y="25130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b</a:t>
            </a:r>
          </a:p>
        </p:txBody>
      </p:sp>
      <p:sp>
        <p:nvSpPr>
          <p:cNvPr id="103448" name="Rectangle 24"/>
          <p:cNvSpPr>
            <a:spLocks noChangeArrowheads="1"/>
          </p:cNvSpPr>
          <p:nvPr/>
        </p:nvSpPr>
        <p:spPr bwMode="auto">
          <a:xfrm>
            <a:off x="6538913" y="2868613"/>
            <a:ext cx="282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c</a:t>
            </a:r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6216650" y="426561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d</a:t>
            </a:r>
          </a:p>
        </p:txBody>
      </p:sp>
      <p:sp>
        <p:nvSpPr>
          <p:cNvPr id="103450" name="Line 26"/>
          <p:cNvSpPr>
            <a:spLocks noChangeShapeType="1"/>
          </p:cNvSpPr>
          <p:nvPr/>
        </p:nvSpPr>
        <p:spPr bwMode="auto">
          <a:xfrm flipH="1">
            <a:off x="4098925" y="4273550"/>
            <a:ext cx="107950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51" name="Rectangle 27"/>
          <p:cNvSpPr>
            <a:spLocks noChangeArrowheads="1"/>
          </p:cNvSpPr>
          <p:nvPr/>
        </p:nvSpPr>
        <p:spPr bwMode="auto">
          <a:xfrm>
            <a:off x="3519488" y="4926013"/>
            <a:ext cx="130968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Shear force</a:t>
            </a:r>
          </a:p>
        </p:txBody>
      </p:sp>
      <p:sp>
        <p:nvSpPr>
          <p:cNvPr id="103452" name="Line 28"/>
          <p:cNvSpPr>
            <a:spLocks noChangeShapeType="1"/>
          </p:cNvSpPr>
          <p:nvPr/>
        </p:nvSpPr>
        <p:spPr bwMode="auto">
          <a:xfrm>
            <a:off x="4460875" y="2474913"/>
            <a:ext cx="0" cy="338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 flipH="1">
            <a:off x="4441825" y="2089150"/>
            <a:ext cx="34290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54" name="Rectangle 30"/>
          <p:cNvSpPr>
            <a:spLocks noChangeArrowheads="1"/>
          </p:cNvSpPr>
          <p:nvPr/>
        </p:nvSpPr>
        <p:spPr bwMode="auto">
          <a:xfrm>
            <a:off x="5402263" y="1992313"/>
            <a:ext cx="19796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Energy grade line</a:t>
            </a:r>
          </a:p>
        </p:txBody>
      </p:sp>
      <p:sp>
        <p:nvSpPr>
          <p:cNvPr id="103455" name="Rectangle 31"/>
          <p:cNvSpPr>
            <a:spLocks noChangeArrowheads="1"/>
          </p:cNvSpPr>
          <p:nvPr/>
        </p:nvSpPr>
        <p:spPr bwMode="auto">
          <a:xfrm>
            <a:off x="6856413" y="2347913"/>
            <a:ext cx="228758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Hydraulic grade line</a:t>
            </a:r>
          </a:p>
        </p:txBody>
      </p:sp>
      <p:sp>
        <p:nvSpPr>
          <p:cNvPr id="103456" name="Line 32"/>
          <p:cNvSpPr>
            <a:spLocks noChangeShapeType="1"/>
          </p:cNvSpPr>
          <p:nvPr/>
        </p:nvSpPr>
        <p:spPr bwMode="auto">
          <a:xfrm flipV="1">
            <a:off x="5140325" y="2209800"/>
            <a:ext cx="2794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57" name="Freeform 33"/>
          <p:cNvSpPr>
            <a:spLocks/>
          </p:cNvSpPr>
          <p:nvPr/>
        </p:nvSpPr>
        <p:spPr bwMode="auto">
          <a:xfrm>
            <a:off x="8575675" y="3238500"/>
            <a:ext cx="255588" cy="128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80"/>
              </a:cxn>
              <a:cxn ang="0">
                <a:pos x="160" y="0"/>
              </a:cxn>
              <a:cxn ang="0">
                <a:pos x="0" y="0"/>
              </a:cxn>
            </a:cxnLst>
            <a:rect l="0" t="0" r="r" b="b"/>
            <a:pathLst>
              <a:path w="161" h="81">
                <a:moveTo>
                  <a:pt x="0" y="0"/>
                </a:moveTo>
                <a:lnTo>
                  <a:pt x="80" y="80"/>
                </a:lnTo>
                <a:lnTo>
                  <a:pt x="16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165100" y="1943100"/>
            <a:ext cx="2938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/>
              <a:t> Shear force</a:t>
            </a:r>
            <a:r>
              <a:rPr lang="en-US" sz="2400">
                <a:solidFill>
                  <a:schemeClr val="folHlink"/>
                </a:solidFill>
              </a:rPr>
              <a:t> </a:t>
            </a:r>
            <a:r>
              <a:rPr lang="en-US" sz="2400"/>
              <a:t>=________</a:t>
            </a:r>
            <a:endParaRPr lang="en-US" sz="2400">
              <a:solidFill>
                <a:schemeClr val="folHlink"/>
              </a:solidFill>
            </a:endParaRPr>
          </a:p>
        </p:txBody>
      </p:sp>
      <p:graphicFrame>
        <p:nvGraphicFramePr>
          <p:cNvPr id="103459" name="Object 35"/>
          <p:cNvGraphicFramePr>
            <a:graphicFrameLocks noChangeAspect="1"/>
          </p:cNvGraphicFramePr>
          <p:nvPr/>
        </p:nvGraphicFramePr>
        <p:xfrm>
          <a:off x="228600" y="3562350"/>
          <a:ext cx="3617913" cy="382588"/>
        </p:xfrm>
        <a:graphic>
          <a:graphicData uri="http://schemas.openxmlformats.org/presentationml/2006/ole">
            <p:oleObj spid="_x0000_s103459" name="Equation" r:id="rId3" imgW="2755800" imgH="380880" progId="Equation.3">
              <p:embed/>
            </p:oleObj>
          </a:graphicData>
        </a:graphic>
      </p:graphicFrame>
      <p:graphicFrame>
        <p:nvGraphicFramePr>
          <p:cNvPr id="103460" name="Object 36"/>
          <p:cNvGraphicFramePr>
            <a:graphicFrameLocks noChangeAspect="1"/>
          </p:cNvGraphicFramePr>
          <p:nvPr/>
        </p:nvGraphicFramePr>
        <p:xfrm>
          <a:off x="766763" y="3987800"/>
          <a:ext cx="2166937" cy="830263"/>
        </p:xfrm>
        <a:graphic>
          <a:graphicData uri="http://schemas.openxmlformats.org/presentationml/2006/ole">
            <p:oleObj spid="_x0000_s103460" name="Equation" r:id="rId4" imgW="1650960" imgH="825480" progId="Equation.3">
              <p:embed/>
            </p:oleObj>
          </a:graphicData>
        </a:graphic>
      </p:graphicFrame>
      <p:graphicFrame>
        <p:nvGraphicFramePr>
          <p:cNvPr id="103461" name="Object 37"/>
          <p:cNvGraphicFramePr>
            <a:graphicFrameLocks noChangeAspect="1"/>
          </p:cNvGraphicFramePr>
          <p:nvPr/>
        </p:nvGraphicFramePr>
        <p:xfrm>
          <a:off x="536575" y="5340350"/>
          <a:ext cx="1184275" cy="830263"/>
        </p:xfrm>
        <a:graphic>
          <a:graphicData uri="http://schemas.openxmlformats.org/presentationml/2006/ole">
            <p:oleObj spid="_x0000_s103461" name="Equation" r:id="rId5" imgW="901440" imgH="825480" progId="Equation.3">
              <p:embed/>
            </p:oleObj>
          </a:graphicData>
        </a:graphic>
      </p:graphicFrame>
      <p:graphicFrame>
        <p:nvGraphicFramePr>
          <p:cNvPr id="103462" name="Object 38"/>
          <p:cNvGraphicFramePr>
            <a:graphicFrameLocks noChangeAspect="1"/>
          </p:cNvGraphicFramePr>
          <p:nvPr/>
        </p:nvGraphicFramePr>
        <p:xfrm>
          <a:off x="6345238" y="5405438"/>
          <a:ext cx="2682875" cy="842962"/>
        </p:xfrm>
        <a:graphic>
          <a:graphicData uri="http://schemas.openxmlformats.org/presentationml/2006/ole">
            <p:oleObj spid="_x0000_s103462" name="Equation" r:id="rId6" imgW="2044440" imgH="838080" progId="Equation.3">
              <p:embed/>
            </p:oleObj>
          </a:graphicData>
        </a:graphic>
      </p:graphicFrame>
      <p:sp>
        <p:nvSpPr>
          <p:cNvPr id="103463" name="Line 39"/>
          <p:cNvSpPr>
            <a:spLocks noChangeShapeType="1"/>
          </p:cNvSpPr>
          <p:nvPr/>
        </p:nvSpPr>
        <p:spPr bwMode="auto">
          <a:xfrm flipV="1">
            <a:off x="4459288" y="1876425"/>
            <a:ext cx="0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4" name="Rectangle 40"/>
          <p:cNvSpPr>
            <a:spLocks noChangeArrowheads="1"/>
          </p:cNvSpPr>
          <p:nvPr/>
        </p:nvSpPr>
        <p:spPr bwMode="auto">
          <a:xfrm>
            <a:off x="4497388" y="4660900"/>
            <a:ext cx="96678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W cos </a:t>
            </a:r>
            <a:r>
              <a:rPr lang="en-US" sz="1800">
                <a:latin typeface="Symbol" pitchFamily="18" charset="2"/>
              </a:rPr>
              <a:t></a:t>
            </a:r>
          </a:p>
        </p:txBody>
      </p:sp>
      <p:sp>
        <p:nvSpPr>
          <p:cNvPr id="103465" name="Line 41"/>
          <p:cNvSpPr>
            <a:spLocks noChangeShapeType="1"/>
          </p:cNvSpPr>
          <p:nvPr/>
        </p:nvSpPr>
        <p:spPr bwMode="auto">
          <a:xfrm flipV="1">
            <a:off x="6486525" y="2616200"/>
            <a:ext cx="406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6" name="Line 42"/>
          <p:cNvSpPr>
            <a:spLocks noChangeShapeType="1"/>
          </p:cNvSpPr>
          <p:nvPr/>
        </p:nvSpPr>
        <p:spPr bwMode="auto">
          <a:xfrm>
            <a:off x="4962525" y="4191000"/>
            <a:ext cx="330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7" name="Line 43"/>
          <p:cNvSpPr>
            <a:spLocks noChangeShapeType="1"/>
          </p:cNvSpPr>
          <p:nvPr/>
        </p:nvSpPr>
        <p:spPr bwMode="auto">
          <a:xfrm flipH="1">
            <a:off x="6692900" y="510540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68" name="Object 44"/>
          <p:cNvGraphicFramePr>
            <a:graphicFrameLocks noChangeAspect="1"/>
          </p:cNvGraphicFramePr>
          <p:nvPr/>
        </p:nvGraphicFramePr>
        <p:xfrm>
          <a:off x="4835525" y="1785938"/>
          <a:ext cx="315913" cy="531812"/>
        </p:xfrm>
        <a:graphic>
          <a:graphicData uri="http://schemas.openxmlformats.org/presentationml/2006/ole">
            <p:oleObj spid="_x0000_s103468" name="Equation" r:id="rId7" imgW="406080" imgH="888840" progId="Equation.3">
              <p:embed/>
            </p:oleObj>
          </a:graphicData>
        </a:graphic>
      </p:graphicFrame>
      <p:sp>
        <p:nvSpPr>
          <p:cNvPr id="103469" name="Text Box 45"/>
          <p:cNvSpPr txBox="1">
            <a:spLocks noChangeArrowheads="1"/>
          </p:cNvSpPr>
          <p:nvPr/>
        </p:nvSpPr>
        <p:spPr bwMode="auto">
          <a:xfrm>
            <a:off x="165100" y="2390775"/>
            <a:ext cx="29321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Wetted perimeter = __</a:t>
            </a:r>
            <a:endParaRPr lang="en-US" sz="2400">
              <a:latin typeface="Book Antiqua" pitchFamily="18" charset="0"/>
            </a:endParaRPr>
          </a:p>
        </p:txBody>
      </p:sp>
      <p:sp>
        <p:nvSpPr>
          <p:cNvPr id="103470" name="Text Box 46"/>
          <p:cNvSpPr txBox="1">
            <a:spLocks noChangeArrowheads="1"/>
          </p:cNvSpPr>
          <p:nvPr/>
        </p:nvSpPr>
        <p:spPr bwMode="auto">
          <a:xfrm>
            <a:off x="165100" y="2870200"/>
            <a:ext cx="40338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Gravitational force = ________</a:t>
            </a: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103471" name="Text Box 47"/>
          <p:cNvSpPr txBox="1">
            <a:spLocks noChangeArrowheads="1"/>
          </p:cNvSpPr>
          <p:nvPr/>
        </p:nvSpPr>
        <p:spPr bwMode="auto">
          <a:xfrm>
            <a:off x="1801813" y="5486400"/>
            <a:ext cx="25003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Hydraulic radius</a:t>
            </a:r>
          </a:p>
        </p:txBody>
      </p:sp>
      <p:sp>
        <p:nvSpPr>
          <p:cNvPr id="103472" name="Text Box 48"/>
          <p:cNvSpPr txBox="1">
            <a:spLocks noChangeArrowheads="1"/>
          </p:cNvSpPr>
          <p:nvPr/>
        </p:nvSpPr>
        <p:spPr bwMode="auto">
          <a:xfrm>
            <a:off x="184150" y="6311900"/>
            <a:ext cx="79819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Book Antiqua" pitchFamily="18" charset="0"/>
              </a:rPr>
              <a:t>Relationship between shear and velocity? ______________</a:t>
            </a:r>
          </a:p>
        </p:txBody>
      </p:sp>
      <p:sp>
        <p:nvSpPr>
          <p:cNvPr id="103473" name="Rectangle 49"/>
          <p:cNvSpPr>
            <a:spLocks noChangeArrowheads="1"/>
          </p:cNvSpPr>
          <p:nvPr/>
        </p:nvSpPr>
        <p:spPr bwMode="auto">
          <a:xfrm>
            <a:off x="1900238" y="1798638"/>
            <a:ext cx="11017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t</a:t>
            </a:r>
            <a:r>
              <a:rPr lang="en-US" sz="2400" baseline="-25000">
                <a:solidFill>
                  <a:schemeClr val="folHlink"/>
                </a:solidFill>
              </a:rPr>
              <a:t>o</a:t>
            </a:r>
            <a:r>
              <a:rPr lang="en-US" sz="2400">
                <a:solidFill>
                  <a:schemeClr val="folHlink"/>
                </a:solidFill>
              </a:rPr>
              <a:t>P 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folHlink"/>
                </a:solidFill>
              </a:rPr>
              <a:t> x</a:t>
            </a:r>
          </a:p>
        </p:txBody>
      </p:sp>
      <p:sp>
        <p:nvSpPr>
          <p:cNvPr id="103474" name="Rectangle 50"/>
          <p:cNvSpPr>
            <a:spLocks noChangeArrowheads="1"/>
          </p:cNvSpPr>
          <p:nvPr/>
        </p:nvSpPr>
        <p:spPr bwMode="auto">
          <a:xfrm>
            <a:off x="2668588" y="2362200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P</a:t>
            </a:r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2763838" y="2857500"/>
            <a:ext cx="15351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sz="2400">
                <a:solidFill>
                  <a:schemeClr val="folHlink"/>
                </a:solidFill>
              </a:rPr>
              <a:t>A 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chemeClr val="folHlink"/>
                </a:solidFill>
              </a:rPr>
              <a:t>x sin</a:t>
            </a: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103476" name="Line 52"/>
          <p:cNvSpPr>
            <a:spLocks noChangeShapeType="1"/>
          </p:cNvSpPr>
          <p:nvPr/>
        </p:nvSpPr>
        <p:spPr bwMode="auto">
          <a:xfrm>
            <a:off x="1828800" y="5892800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77" name="Text Box 53"/>
          <p:cNvSpPr txBox="1">
            <a:spLocks noChangeArrowheads="1"/>
          </p:cNvSpPr>
          <p:nvPr/>
        </p:nvSpPr>
        <p:spPr bwMode="auto">
          <a:xfrm>
            <a:off x="5911850" y="6299200"/>
            <a:ext cx="17224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Turbulence</a:t>
            </a:r>
          </a:p>
        </p:txBody>
      </p:sp>
      <p:sp>
        <p:nvSpPr>
          <p:cNvPr id="103478" name="AutoShape 5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91538" y="6103938"/>
            <a:ext cx="652462" cy="754062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79" name="Object 55"/>
          <p:cNvGraphicFramePr>
            <a:graphicFrameLocks noChangeAspect="1"/>
          </p:cNvGraphicFramePr>
          <p:nvPr/>
        </p:nvGraphicFramePr>
        <p:xfrm>
          <a:off x="620713" y="4845050"/>
          <a:ext cx="1900237" cy="384175"/>
        </p:xfrm>
        <a:graphic>
          <a:graphicData uri="http://schemas.openxmlformats.org/presentationml/2006/ole">
            <p:oleObj spid="_x0000_s103479" name="Equation" r:id="rId8" imgW="1447560" imgH="380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Hydrologic Transport Processes*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Dispersion: The scattering of particles or a cloud of contaminants by the combined effects of ______ and transverse _________</a:t>
            </a:r>
          </a:p>
          <a:p>
            <a:r>
              <a:rPr lang="en-US"/>
              <a:t>Mixing: Diffusion or dispersion as described above; turbulent diffusion in buoyant jets and plumes; any process which causes one parcel of water to be mingled with or diluted by another.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844800" y="2968625"/>
            <a:ext cx="1042988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folHlink"/>
                </a:solidFill>
              </a:rPr>
              <a:t>shear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519863" y="2968625"/>
            <a:ext cx="1651000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folHlink"/>
                </a:solidFill>
              </a:rPr>
              <a:t>diffusion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  <p:bldP spid="1024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1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Molecular Diffusion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Diffusion of particles (e.g. molecules of a substance) by random motion due to molecular ______ ______</a:t>
            </a:r>
          </a:p>
          <a:p>
            <a:r>
              <a:rPr lang="en-US"/>
              <a:t>Fick’s law of diffusion</a:t>
            </a:r>
          </a:p>
          <a:p>
            <a:pPr lvl="1"/>
            <a:r>
              <a:rPr lang="en-US"/>
              <a:t>Empirical description</a:t>
            </a:r>
          </a:p>
          <a:p>
            <a:pPr lvl="1"/>
            <a:r>
              <a:rPr lang="en-US"/>
              <a:t>Mass flux is proportional to ________ of mass concentration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811463" y="2981325"/>
            <a:ext cx="2498725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folHlink"/>
                </a:solidFill>
              </a:rPr>
              <a:t>kinetic energy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572125" y="4624388"/>
            <a:ext cx="13477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gradient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 build="p" autoUpdateAnimBg="0"/>
      <p:bldP spid="1127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Fick’s law</a:t>
            </a:r>
          </a:p>
        </p:txBody>
      </p:sp>
      <p:graphicFrame>
        <p:nvGraphicFramePr>
          <p:cNvPr id="114688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17700" y="2030413"/>
          <a:ext cx="1531938" cy="854075"/>
        </p:xfrm>
        <a:graphic>
          <a:graphicData uri="http://schemas.openxmlformats.org/presentationml/2006/ole">
            <p:oleObj spid="_x0000_s114688" name="Equation" r:id="rId3" imgW="1549080" imgH="876240" progId="Equation.3">
              <p:embed/>
            </p:oleObj>
          </a:graphicData>
        </a:graphic>
      </p:graphicFrame>
      <p:graphicFrame>
        <p:nvGraphicFramePr>
          <p:cNvPr id="114689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13300" y="2030413"/>
          <a:ext cx="1898650" cy="854075"/>
        </p:xfrm>
        <a:graphic>
          <a:graphicData uri="http://schemas.openxmlformats.org/presentationml/2006/ole">
            <p:oleObj spid="_x0000_s114689" name="Equation" r:id="rId4" imgW="1917360" imgH="876240" progId="Equation.3">
              <p:embed/>
            </p:oleObj>
          </a:graphicData>
        </a:graphic>
      </p:graphicFrame>
      <p:graphicFrame>
        <p:nvGraphicFramePr>
          <p:cNvPr id="1146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0" y="3216275"/>
          <a:ext cx="785813" cy="776288"/>
        </p:xfrm>
        <a:graphic>
          <a:graphicData uri="http://schemas.openxmlformats.org/presentationml/2006/ole">
            <p:oleObj spid="_x0000_s114690" name="Equation" r:id="rId5" imgW="787320" imgH="774360" progId="Equation.DSMT4">
              <p:embed/>
            </p:oleObj>
          </a:graphicData>
        </a:graphic>
      </p:graphicFrame>
      <p:graphicFrame>
        <p:nvGraphicFramePr>
          <p:cNvPr id="114691" name="Object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19750" y="3178175"/>
          <a:ext cx="612775" cy="862013"/>
        </p:xfrm>
        <a:graphic>
          <a:graphicData uri="http://schemas.openxmlformats.org/presentationml/2006/ole">
            <p:oleObj spid="_x0000_s114691" name="Equation" r:id="rId6" imgW="609480" imgH="850680" progId="Equation.DSMT4">
              <p:embed/>
            </p:oleObj>
          </a:graphicData>
        </a:graphic>
      </p:graphicFrame>
      <p:graphicFrame>
        <p:nvGraphicFramePr>
          <p:cNvPr id="11469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54750" y="3216275"/>
          <a:ext cx="649288" cy="776288"/>
        </p:xfrm>
        <a:graphic>
          <a:graphicData uri="http://schemas.openxmlformats.org/presentationml/2006/ole">
            <p:oleObj spid="_x0000_s114692" name="Equation" r:id="rId7" imgW="647640" imgH="774360" progId="Equation.DSMT4">
              <p:embed/>
            </p:oleObj>
          </a:graphicData>
        </a:graphic>
      </p:graphicFrame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1152525" y="4283075"/>
            <a:ext cx="5597525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m</a:t>
            </a:r>
            <a:r>
              <a:rPr lang="en-US"/>
              <a:t>: coefficient of molecular diffusion</a:t>
            </a:r>
          </a:p>
          <a:p>
            <a:r>
              <a:rPr lang="en-US"/>
              <a:t>C: concentration (e.g. mg/liter)</a:t>
            </a:r>
          </a:p>
          <a:p>
            <a:r>
              <a:rPr lang="en-US"/>
              <a:t>J: mass flux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098550" y="5978525"/>
            <a:ext cx="65960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Does the gradient </a:t>
            </a:r>
            <a:r>
              <a:rPr lang="en-US" u="sng"/>
              <a:t>cause</a:t>
            </a:r>
            <a:r>
              <a:rPr lang="en-US"/>
              <a:t> the diffusion? _____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6748463" y="5983288"/>
            <a:ext cx="8175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NO!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5308600" y="3363913"/>
            <a:ext cx="3556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=</a:t>
            </a:r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4572000" y="403701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684838" y="4032250"/>
            <a:ext cx="48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6343650" y="4044950"/>
            <a:ext cx="48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 build="p" autoUpdateAnimBg="0"/>
      <p:bldP spid="66575" grpId="0" animBg="1"/>
      <p:bldP spid="66576" grpId="0" animBg="1"/>
      <p:bldP spid="66577" grpId="0" animBg="1"/>
    </p:bldLst>
  </p:timing>
</p:sld>
</file>

<file path=ppt/theme/theme1.xml><?xml version="1.0" encoding="utf-8"?>
<a:theme xmlns:a="http://schemas.openxmlformats.org/drawingml/2006/main" name="teaching">
  <a:themeElements>
    <a:clrScheme name="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6745</TotalTime>
  <Pages>42</Pages>
  <Words>2297</Words>
  <Application>Microsoft Office PowerPoint</Application>
  <PresentationFormat>Letter Paper (8.5x11 in)</PresentationFormat>
  <Paragraphs>549</Paragraphs>
  <Slides>65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Times New Roman</vt:lpstr>
      <vt:lpstr>Wingdings</vt:lpstr>
      <vt:lpstr>Symbol</vt:lpstr>
      <vt:lpstr>Book Antiqua</vt:lpstr>
      <vt:lpstr>Arial</vt:lpstr>
      <vt:lpstr>teaching</vt:lpstr>
      <vt:lpstr>Microsoft Equation 3.0</vt:lpstr>
      <vt:lpstr>MathType 4.0 Equation</vt:lpstr>
      <vt:lpstr>Equation</vt:lpstr>
      <vt:lpstr>Environmental Fluid Mechanics</vt:lpstr>
      <vt:lpstr>Environmental Fluid Mechanics</vt:lpstr>
      <vt:lpstr>Sources</vt:lpstr>
      <vt:lpstr>Environmental Fluid Mechanics</vt:lpstr>
      <vt:lpstr>Water as transportation...</vt:lpstr>
      <vt:lpstr>Hydrologic Transport Processes*</vt:lpstr>
      <vt:lpstr>Hydrologic Transport Processes*</vt:lpstr>
      <vt:lpstr>Molecular Diffusion</vt:lpstr>
      <vt:lpstr>Fick’s law</vt:lpstr>
      <vt:lpstr>Coefficient of Molecular Diffusion</vt:lpstr>
      <vt:lpstr>Similarity of Transport Mechanisms: (Mass, Momentum, Heat)</vt:lpstr>
      <vt:lpstr>Similarity of Transport Mechanisms: (Mass, Momentum, Heat)</vt:lpstr>
      <vt:lpstr>Combination of Mass Transport &amp; Mass Conservation</vt:lpstr>
      <vt:lpstr>Governing Equation for 1-D mass transport by diffusion</vt:lpstr>
      <vt:lpstr>Diffusion</vt:lpstr>
      <vt:lpstr>Solutions to diffusion of slug</vt:lpstr>
      <vt:lpstr>Solution to 1-D problem</vt:lpstr>
      <vt:lpstr>Lateral Distribution of Slug</vt:lpstr>
      <vt:lpstr>Molecular Diffusion Example</vt:lpstr>
      <vt:lpstr>Diffusion in the Environment</vt:lpstr>
      <vt:lpstr>Mean and Variation*</vt:lpstr>
      <vt:lpstr>Turbulence</vt:lpstr>
      <vt:lpstr>Turbulence: Size of the Fluctuations or Eddies</vt:lpstr>
      <vt:lpstr>Turbulence: Flow Instability</vt:lpstr>
      <vt:lpstr>Turbulent Diffusion</vt:lpstr>
      <vt:lpstr>Turbulent Diffusion</vt:lpstr>
      <vt:lpstr>Reynolds Analogy</vt:lpstr>
      <vt:lpstr>Magnitude of Turbulent Diffusion in a River</vt:lpstr>
      <vt:lpstr>Magnitude of RMS Velocity (u’) in a River</vt:lpstr>
      <vt:lpstr>Magnitude of Turbulent Diffusion in a River</vt:lpstr>
      <vt:lpstr>Summary</vt:lpstr>
      <vt:lpstr>Advection and Turbulent Diffusion: Passive Plume in River</vt:lpstr>
      <vt:lpstr>Passive Plume in River</vt:lpstr>
      <vt:lpstr>Passive Plume in River</vt:lpstr>
      <vt:lpstr>Example: Turbulent Diffusion in the Susquehanna (1)</vt:lpstr>
      <vt:lpstr>Example: Turbulent Diffusion in the Susquehanna (2)</vt:lpstr>
      <vt:lpstr>River isn’t infinitely wide!</vt:lpstr>
      <vt:lpstr>Region 3: Image Sources</vt:lpstr>
      <vt:lpstr>Sampling time</vt:lpstr>
      <vt:lpstr>Pollutant Mixing in Open Channel Flow: Objectives</vt:lpstr>
      <vt:lpstr>Experiment description</vt:lpstr>
      <vt:lpstr>Conductivity probe</vt:lpstr>
      <vt:lpstr>The Instrument</vt:lpstr>
      <vt:lpstr>Plume in a Flume Coming up...</vt:lpstr>
      <vt:lpstr>Passive Plume in Turbulent Flow: Theory</vt:lpstr>
      <vt:lpstr>Quantitative Analysis</vt:lpstr>
      <vt:lpstr>Dispersion Coefficient (Ey) Measurements</vt:lpstr>
      <vt:lpstr>Dispersion Coefficient (Ey) Measurements</vt:lpstr>
      <vt:lpstr>Centerline concentration: Vertical Mixing</vt:lpstr>
      <vt:lpstr>Dispersion Coefficient (Ey) “rule of thumb” Expectations</vt:lpstr>
      <vt:lpstr>Qualitative Observations</vt:lpstr>
      <vt:lpstr>Effect of Depth with Constant Flow</vt:lpstr>
      <vt:lpstr>Kármán Vortex Shedding</vt:lpstr>
      <vt:lpstr>Kármán Vortex Street</vt:lpstr>
      <vt:lpstr>Summary</vt:lpstr>
      <vt:lpstr>Solution: Lateral Distribution of Slug</vt:lpstr>
      <vt:lpstr>Susquehanna: Plume Width</vt:lpstr>
      <vt:lpstr>Susquehanna: Centerline Concentration</vt:lpstr>
      <vt:lpstr>Plume in River</vt:lpstr>
      <vt:lpstr>Plume contraction!</vt:lpstr>
      <vt:lpstr>Plume transect 50 cm from source</vt:lpstr>
      <vt:lpstr>Plume transect 100 cm from source</vt:lpstr>
      <vt:lpstr>Plume transect 200 cm from source</vt:lpstr>
      <vt:lpstr>Plume transect 300 cm from source</vt:lpstr>
      <vt:lpstr>Steady-Uniform Flow: Force Balance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/>
  <dc:creator>Monroe Weber-Shirk</dc:creator>
  <cp:keywords/>
  <dc:description/>
  <cp:lastModifiedBy>mw24</cp:lastModifiedBy>
  <cp:revision>64</cp:revision>
  <cp:lastPrinted>1999-03-10T15:22:41Z</cp:lastPrinted>
  <dcterms:created xsi:type="dcterms:W3CDTF">1997-02-27T09:10:50Z</dcterms:created>
  <dcterms:modified xsi:type="dcterms:W3CDTF">2012-12-18T18:36:29Z</dcterms:modified>
</cp:coreProperties>
</file>