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Layouts/slideLayout11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Layouts/slideLayout120.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Default Extension="bin" ContentType="application/vnd.openxmlformats-officedocument.oleObject"/>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Masters/slideMaster9.xml" ContentType="application/vnd.openxmlformats-officedocument.presentationml.slideMaster+xml"/>
  <Override PartName="/ppt/slideLayouts/slideLayout10.xml" ContentType="application/vnd.openxmlformats-officedocument.presentationml.slideLayout+xml"/>
  <Default Extension="vml" ContentType="application/vnd.openxmlformats-officedocument.vmlDrawing"/>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Default Extension="wmf" ContentType="image/x-wmf"/>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65" r:id="rId1"/>
    <p:sldMasterId id="2147483677" r:id="rId2"/>
    <p:sldMasterId id="2147483689" r:id="rId3"/>
    <p:sldMasterId id="2147483701" r:id="rId4"/>
    <p:sldMasterId id="2147483713" r:id="rId5"/>
    <p:sldMasterId id="2147483725" r:id="rId6"/>
    <p:sldMasterId id="2147483737" r:id="rId7"/>
    <p:sldMasterId id="2147483749" r:id="rId8"/>
    <p:sldMasterId id="2147483761" r:id="rId9"/>
    <p:sldMasterId id="2147483773" r:id="rId10"/>
    <p:sldMasterId id="2147483785" r:id="rId11"/>
  </p:sldMasterIdLst>
  <p:notesMasterIdLst>
    <p:notesMasterId r:id="rId34"/>
  </p:notesMasterIdLst>
  <p:handoutMasterIdLst>
    <p:handoutMasterId r:id="rId35"/>
  </p:handoutMasterIdLst>
  <p:sldIdLst>
    <p:sldId id="282" r:id="rId12"/>
    <p:sldId id="256" r:id="rId13"/>
    <p:sldId id="257" r:id="rId14"/>
    <p:sldId id="258" r:id="rId15"/>
    <p:sldId id="259" r:id="rId16"/>
    <p:sldId id="279" r:id="rId17"/>
    <p:sldId id="280" r:id="rId18"/>
    <p:sldId id="261" r:id="rId19"/>
    <p:sldId id="276" r:id="rId20"/>
    <p:sldId id="278" r:id="rId21"/>
    <p:sldId id="275" r:id="rId22"/>
    <p:sldId id="263" r:id="rId23"/>
    <p:sldId id="264" r:id="rId24"/>
    <p:sldId id="265" r:id="rId25"/>
    <p:sldId id="266" r:id="rId26"/>
    <p:sldId id="267" r:id="rId27"/>
    <p:sldId id="268" r:id="rId28"/>
    <p:sldId id="269" r:id="rId29"/>
    <p:sldId id="270" r:id="rId30"/>
    <p:sldId id="271" r:id="rId31"/>
    <p:sldId id="272" r:id="rId32"/>
    <p:sldId id="273" r:id="rId33"/>
  </p:sldIdLst>
  <p:sldSz cx="9144000" cy="6858000" type="letter"/>
  <p:notesSz cx="6858000" cy="9144000"/>
  <p:embeddedFontLst>
    <p:embeddedFont>
      <p:font typeface="MT Extra" pitchFamily="18" charset="2"/>
      <p:regular r:id="rId36"/>
    </p:embeddedFont>
    <p:embeddedFont>
      <p:font typeface="Book Antiqua" pitchFamily="18" charset="0"/>
      <p:regular r:id="rId37"/>
      <p:bold r:id="rId38"/>
      <p:italic r:id="rId39"/>
      <p:boldItalic r:id="rId40"/>
    </p:embeddedFont>
    <p:embeddedFont>
      <p:font typeface="Candara" pitchFamily="34" charset="0"/>
      <p:regular r:id="rId41"/>
      <p:bold r:id="rId42"/>
      <p:italic r:id="rId43"/>
      <p:boldItalic r:id="rId44"/>
    </p:embeddedFont>
    <p:embeddedFont>
      <p:font typeface="Calibri" pitchFamily="34" charset="0"/>
      <p:regular r:id="rId45"/>
      <p:bold r:id="rId46"/>
      <p:italic r:id="rId47"/>
      <p:boldItalic r:id="rId48"/>
    </p:embeddedFont>
  </p:embeddedFontLst>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8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itchFamily="34" charset="0"/>
        <a:ea typeface="+mn-ea"/>
        <a:cs typeface="+mn-cs"/>
      </a:defRPr>
    </a:lvl5pPr>
    <a:lvl6pPr marL="2286000" algn="l" defTabSz="914400" rtl="0" eaLnBrk="1" latinLnBrk="0" hangingPunct="1">
      <a:defRPr sz="2800" kern="1200">
        <a:solidFill>
          <a:schemeClr val="tx1"/>
        </a:solidFill>
        <a:latin typeface="Arial" pitchFamily="34" charset="0"/>
        <a:ea typeface="+mn-ea"/>
        <a:cs typeface="+mn-cs"/>
      </a:defRPr>
    </a:lvl6pPr>
    <a:lvl7pPr marL="2743200" algn="l" defTabSz="914400" rtl="0" eaLnBrk="1" latinLnBrk="0" hangingPunct="1">
      <a:defRPr sz="2800" kern="1200">
        <a:solidFill>
          <a:schemeClr val="tx1"/>
        </a:solidFill>
        <a:latin typeface="Arial" pitchFamily="34" charset="0"/>
        <a:ea typeface="+mn-ea"/>
        <a:cs typeface="+mn-cs"/>
      </a:defRPr>
    </a:lvl7pPr>
    <a:lvl8pPr marL="3200400" algn="l" defTabSz="914400" rtl="0" eaLnBrk="1" latinLnBrk="0" hangingPunct="1">
      <a:defRPr sz="2800" kern="1200">
        <a:solidFill>
          <a:schemeClr val="tx1"/>
        </a:solidFill>
        <a:latin typeface="Arial" pitchFamily="34" charset="0"/>
        <a:ea typeface="+mn-ea"/>
        <a:cs typeface="+mn-cs"/>
      </a:defRPr>
    </a:lvl8pPr>
    <a:lvl9pPr marL="3657600" algn="l" defTabSz="914400" rtl="0" eaLnBrk="1" latinLnBrk="0" hangingPunct="1">
      <a:defRPr sz="28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snapToGrid="0">
      <p:cViewPr varScale="1">
        <p:scale>
          <a:sx n="84" d="100"/>
          <a:sy n="84" d="100"/>
        </p:scale>
        <p:origin x="-118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font" Target="fonts/font4.fntdata"/><Relationship Id="rId3" Type="http://schemas.openxmlformats.org/officeDocument/2006/relationships/slideMaster" Target="slideMasters/slideMaster3.xml"/><Relationship Id="rId21" Type="http://schemas.openxmlformats.org/officeDocument/2006/relationships/slide" Target="slides/slide10.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Master" Target="slideMasters/slideMaster8.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81750" y="8750300"/>
            <a:ext cx="406400" cy="301625"/>
          </a:xfrm>
          <a:prstGeom prst="rect">
            <a:avLst/>
          </a:prstGeom>
          <a:noFill/>
          <a:ln w="12700">
            <a:noFill/>
            <a:miter lim="800000"/>
            <a:headEnd/>
            <a:tailEnd/>
          </a:ln>
          <a:effectLst/>
        </p:spPr>
        <p:txBody>
          <a:bodyPr wrap="none" lIns="90488" tIns="44450" rIns="90488" bIns="44450" anchor="ctr">
            <a:spAutoFit/>
          </a:bodyPr>
          <a:lstStyle/>
          <a:p>
            <a:pPr algn="r"/>
            <a:fld id="{DE8326AB-18E1-41B6-B362-4E68DAB1B045}" type="slidenum">
              <a:rPr lang="en-US" sz="1400">
                <a:latin typeface="Book Antiqua" pitchFamily="18" charset="0"/>
              </a:rPr>
              <a:pPr algn="r"/>
              <a:t>‹#›</a:t>
            </a:fld>
            <a:endParaRPr lang="en-US" sz="1400">
              <a:latin typeface="Book Antiqua" pitchFamily="18" charset="0"/>
            </a:endParaRPr>
          </a:p>
        </p:txBody>
      </p:sp>
      <p:sp>
        <p:nvSpPr>
          <p:cNvPr id="3076" name="Text Box 4"/>
          <p:cNvSpPr txBox="1">
            <a:spLocks noChangeArrowheads="1"/>
          </p:cNvSpPr>
          <p:nvPr/>
        </p:nvSpPr>
        <p:spPr bwMode="auto">
          <a:xfrm>
            <a:off x="533400" y="8648700"/>
            <a:ext cx="2857500" cy="457200"/>
          </a:xfrm>
          <a:prstGeom prst="rect">
            <a:avLst/>
          </a:prstGeom>
          <a:noFill/>
          <a:ln w="12700">
            <a:noFill/>
            <a:miter lim="800000"/>
            <a:headEnd/>
            <a:tailEnd/>
          </a:ln>
          <a:effectLst/>
        </p:spPr>
        <p:txBody>
          <a:bodyPr wrap="none">
            <a:spAutoFit/>
          </a:bodyPr>
          <a:lstStyle/>
          <a:p>
            <a:r>
              <a:rPr lang="en-US" sz="1200">
                <a:latin typeface="Book Antiqua" pitchFamily="18" charset="0"/>
              </a:rPr>
              <a:t>CEE 332: Hydraulic Engineering</a:t>
            </a:r>
          </a:p>
          <a:p>
            <a:r>
              <a:rPr lang="en-US" sz="1200">
                <a:latin typeface="Book Antiqua" pitchFamily="18" charset="0"/>
              </a:rPr>
              <a:t>Monroe Weber-Shirk    </a:t>
            </a:r>
            <a:fld id="{6C0502F3-063B-478B-BE70-C1306797F5B7}" type="datetime4">
              <a:rPr lang="en-US" sz="1200">
                <a:latin typeface="Book Antiqua" pitchFamily="18" charset="0"/>
              </a:rPr>
              <a:pPr/>
              <a:t>December 18, 2012</a:t>
            </a:fld>
            <a:endParaRPr lang="en-US" sz="1200">
              <a:latin typeface="Book Antiqua"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90488"/>
            <a:ext cx="750888" cy="274637"/>
          </a:xfrm>
          <a:prstGeom prst="rect">
            <a:avLst/>
          </a:prstGeom>
          <a:noFill/>
          <a:ln w="12700">
            <a:noFill/>
            <a:miter lim="800000"/>
            <a:headEnd type="none" w="lg" len="med"/>
            <a:tailEnd type="none" w="lg" len="med"/>
          </a:ln>
          <a:effectLst/>
        </p:spPr>
        <p:txBody>
          <a:bodyPr vert="horz" wrap="none" lIns="91440" tIns="45720" rIns="91440" bIns="45720" numCol="1" anchor="ctr" anchorCtr="0" compatLnSpc="1">
            <a:prstTxWarp prst="textNoShape">
              <a:avLst/>
            </a:prstTxWarp>
            <a:spAutoFit/>
          </a:bodyPr>
          <a:lstStyle>
            <a:lvl1pPr>
              <a:defRPr sz="1200">
                <a:latin typeface="Book Antiqua" pitchFamily="18" charset="0"/>
              </a:defRPr>
            </a:lvl1pPr>
          </a:lstStyle>
          <a:p>
            <a:endParaRPr lang="en-US"/>
          </a:p>
        </p:txBody>
      </p:sp>
      <p:sp>
        <p:nvSpPr>
          <p:cNvPr id="37891" name="Rectangle 3"/>
          <p:cNvSpPr>
            <a:spLocks noGrp="1" noChangeArrowheads="1"/>
          </p:cNvSpPr>
          <p:nvPr>
            <p:ph type="dt" idx="1"/>
          </p:nvPr>
        </p:nvSpPr>
        <p:spPr bwMode="auto">
          <a:xfrm>
            <a:off x="5886450" y="90488"/>
            <a:ext cx="971550" cy="274637"/>
          </a:xfrm>
          <a:prstGeom prst="rect">
            <a:avLst/>
          </a:prstGeom>
          <a:noFill/>
          <a:ln w="12700">
            <a:noFill/>
            <a:miter lim="800000"/>
            <a:headEnd type="none" w="lg" len="med"/>
            <a:tailEnd type="none" w="lg" len="med"/>
          </a:ln>
          <a:effectLst/>
        </p:spPr>
        <p:txBody>
          <a:bodyPr vert="horz" wrap="none" lIns="91440" tIns="45720" rIns="91440" bIns="45720" numCol="1" anchor="ctr" anchorCtr="0" compatLnSpc="1">
            <a:prstTxWarp prst="textNoShape">
              <a:avLst/>
            </a:prstTxWarp>
            <a:spAutoFit/>
          </a:bodyPr>
          <a:lstStyle>
            <a:lvl1pPr algn="r">
              <a:defRPr sz="1200">
                <a:latin typeface="Book Antiqua" pitchFamily="18" charset="0"/>
              </a:defRPr>
            </a:lvl1pPr>
          </a:lstStyle>
          <a:p>
            <a:endParaRPr lang="en-US"/>
          </a:p>
        </p:txBody>
      </p:sp>
      <p:sp>
        <p:nvSpPr>
          <p:cNvPr id="37892"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7893" name="Rectangle 5"/>
          <p:cNvSpPr>
            <a:spLocks noGrp="1" noChangeArrowheads="1"/>
          </p:cNvSpPr>
          <p:nvPr>
            <p:ph type="body" sz="quarter" idx="3"/>
          </p:nvPr>
        </p:nvSpPr>
        <p:spPr bwMode="auto">
          <a:xfrm>
            <a:off x="914400" y="5786438"/>
            <a:ext cx="2663825" cy="1227137"/>
          </a:xfrm>
          <a:prstGeom prst="rect">
            <a:avLst/>
          </a:prstGeom>
          <a:noFill/>
          <a:ln w="12700">
            <a:noFill/>
            <a:miter lim="800000"/>
            <a:headEnd type="none" w="lg" len="med"/>
            <a:tailEnd type="none" w="lg" len="med"/>
          </a:ln>
          <a:effectLst/>
        </p:spPr>
        <p:txBody>
          <a:bodyPr vert="horz" wrap="none" lIns="91440" tIns="45720" rIns="91440" bIns="45720" numCol="1" anchor="ctr"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7894" name="Rectangle 6"/>
          <p:cNvSpPr>
            <a:spLocks noGrp="1" noChangeArrowheads="1"/>
          </p:cNvSpPr>
          <p:nvPr>
            <p:ph type="ftr" sz="quarter" idx="4"/>
          </p:nvPr>
        </p:nvSpPr>
        <p:spPr bwMode="auto">
          <a:xfrm>
            <a:off x="0" y="8869363"/>
            <a:ext cx="684213" cy="274637"/>
          </a:xfrm>
          <a:prstGeom prst="rect">
            <a:avLst/>
          </a:prstGeom>
          <a:noFill/>
          <a:ln w="12700">
            <a:noFill/>
            <a:miter lim="800000"/>
            <a:headEnd type="none" w="lg" len="med"/>
            <a:tailEnd type="none" w="lg" len="med"/>
          </a:ln>
          <a:effectLst/>
        </p:spPr>
        <p:txBody>
          <a:bodyPr vert="horz" wrap="none" lIns="91440" tIns="45720" rIns="91440" bIns="45720" numCol="1" anchor="b" anchorCtr="0" compatLnSpc="1">
            <a:prstTxWarp prst="textNoShape">
              <a:avLst/>
            </a:prstTxWarp>
            <a:spAutoFit/>
          </a:bodyPr>
          <a:lstStyle>
            <a:lvl1pPr>
              <a:defRPr sz="1200">
                <a:latin typeface="Book Antiqua" pitchFamily="18" charset="0"/>
              </a:defRPr>
            </a:lvl1pPr>
          </a:lstStyle>
          <a:p>
            <a:endParaRPr lang="en-US"/>
          </a:p>
        </p:txBody>
      </p:sp>
      <p:sp>
        <p:nvSpPr>
          <p:cNvPr id="37895" name="Rectangle 7"/>
          <p:cNvSpPr>
            <a:spLocks noGrp="1" noChangeArrowheads="1"/>
          </p:cNvSpPr>
          <p:nvPr>
            <p:ph type="sldNum" sz="quarter" idx="5"/>
          </p:nvPr>
        </p:nvSpPr>
        <p:spPr bwMode="auto">
          <a:xfrm>
            <a:off x="6480175" y="8869363"/>
            <a:ext cx="377825" cy="274637"/>
          </a:xfrm>
          <a:prstGeom prst="rect">
            <a:avLst/>
          </a:prstGeom>
          <a:noFill/>
          <a:ln w="12700">
            <a:noFill/>
            <a:miter lim="800000"/>
            <a:headEnd type="none" w="lg" len="med"/>
            <a:tailEnd type="none" w="lg" len="med"/>
          </a:ln>
          <a:effectLst/>
        </p:spPr>
        <p:txBody>
          <a:bodyPr vert="horz" wrap="none" lIns="91440" tIns="45720" rIns="91440" bIns="45720" numCol="1" anchor="b" anchorCtr="0" compatLnSpc="1">
            <a:prstTxWarp prst="textNoShape">
              <a:avLst/>
            </a:prstTxWarp>
            <a:spAutoFit/>
          </a:bodyPr>
          <a:lstStyle>
            <a:lvl1pPr algn="r">
              <a:defRPr sz="1200">
                <a:latin typeface="Book Antiqua" pitchFamily="18" charset="0"/>
              </a:defRPr>
            </a:lvl1pPr>
          </a:lstStyle>
          <a:p>
            <a:fld id="{23D3B0DB-4A54-4CC7-85BB-E9A234126FD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41A03A1-F393-494F-9C55-8727BD855614}" type="slidenum">
              <a:rPr lang="en-US"/>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D3B36AA5-B6AC-4264-9998-EF6754C6CB10}" type="slidenum">
              <a:rPr lang="en-US"/>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0.xml"/><Relationship Id="rId4" Type="http://schemas.openxmlformats.org/officeDocument/2006/relationships/image" Target="../media/image3.jpeg"/></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3" Type="http://schemas.openxmlformats.org/officeDocument/2006/relationships/hyperlink" Target="http://www.cee.cornell.edu/faculty/info.cfm?abbrev=faculty&amp;shorttitle=bio&amp;netid=mw24" TargetMode="External"/><Relationship Id="rId7" Type="http://schemas.openxmlformats.org/officeDocument/2006/relationships/image" Target="../media/image5.png"/><Relationship Id="rId2" Type="http://schemas.openxmlformats.org/officeDocument/2006/relationships/hyperlink" Target="http://ceeserver.cee.cornell.edu/mw24/Default.htm" TargetMode="External"/><Relationship Id="rId1" Type="http://schemas.openxmlformats.org/officeDocument/2006/relationships/slideMaster" Target="../slideMasters/slideMaster11.xml"/><Relationship Id="rId6" Type="http://schemas.openxmlformats.org/officeDocument/2006/relationships/hyperlink" Target="http://www.cornell.edu/" TargetMode="External"/><Relationship Id="rId5" Type="http://schemas.openxmlformats.org/officeDocument/2006/relationships/hyperlink" Target="http://www.cee.cornell.edu/index.cfm" TargetMode="External"/><Relationship Id="rId4" Type="http://schemas.openxmlformats.org/officeDocument/2006/relationships/image" Target="../media/image4.jpe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jpe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 Id="rId4" Type="http://schemas.openxmlformats.org/officeDocument/2006/relationships/image" Target="../media/image3.jpe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3.jpe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 Id="rId4" Type="http://schemas.openxmlformats.org/officeDocument/2006/relationships/image" Target="../media/image3.jpeg"/></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 Id="rId4" Type="http://schemas.openxmlformats.org/officeDocument/2006/relationships/image" Target="../media/image3.jpe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fld id="{D2821C31-83DE-4BE3-A168-211D26852C1F}" type="slidenum">
              <a:rPr lang="en-US" smtClean="0"/>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F02CB20-99B7-4649-9164-6C1C00C86491}" type="slidenum">
              <a:rPr lang="en-US" smtClean="0"/>
              <a:pPr/>
              <a:t>‹#›</a:t>
            </a:fld>
            <a:endParaRPr lang="en-US"/>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0B5D666-D954-4D08-8C21-004A632564FA}" type="slidenum">
              <a:rPr lang="en-US" smtClean="0"/>
              <a:pPr/>
              <a:t>‹#›</a:t>
            </a:fld>
            <a:endParaRPr lang="en-US"/>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0" y="3200400"/>
            <a:ext cx="9131300" cy="114300"/>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endParaRPr lang="en-US"/>
          </a:p>
        </p:txBody>
      </p:sp>
      <p:sp>
        <p:nvSpPr>
          <p:cNvPr id="5123" name="Rectangle 3"/>
          <p:cNvSpPr>
            <a:spLocks noChangeArrowheads="1"/>
          </p:cNvSpPr>
          <p:nvPr/>
        </p:nvSpPr>
        <p:spPr bwMode="ltGray">
          <a:xfrm>
            <a:off x="0" y="3409950"/>
            <a:ext cx="9131300" cy="38100"/>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endParaRPr lang="en-US"/>
          </a:p>
        </p:txBody>
      </p:sp>
      <p:sp>
        <p:nvSpPr>
          <p:cNvPr id="5124" name="Rectangle 4"/>
          <p:cNvSpPr>
            <a:spLocks noGrp="1" noChangeArrowheads="1"/>
          </p:cNvSpPr>
          <p:nvPr>
            <p:ph type="ctrTitle" sz="quarter"/>
          </p:nvPr>
        </p:nvSpPr>
        <p:spPr>
          <a:xfrm>
            <a:off x="762000" y="1905000"/>
            <a:ext cx="7772400" cy="1143000"/>
          </a:xfrm>
        </p:spPr>
        <p:txBody>
          <a:bodyPr/>
          <a:lstStyle>
            <a:lvl1pPr>
              <a:defRPr/>
            </a:lvl1pPr>
          </a:lstStyle>
          <a:p>
            <a:r>
              <a:rPr lang="en-US" smtClean="0"/>
              <a:t>Click to edit Master title style</a:t>
            </a:r>
            <a:endParaRPr lang="en-US"/>
          </a:p>
        </p:txBody>
      </p:sp>
      <p:sp>
        <p:nvSpPr>
          <p:cNvPr id="5125" name="Rectangle 5"/>
          <p:cNvSpPr>
            <a:spLocks noGrp="1" noChangeArrowheads="1"/>
          </p:cNvSpPr>
          <p:nvPr>
            <p:ph type="subTitle" sz="quarter" idx="1"/>
          </p:nvPr>
        </p:nvSpPr>
        <p:spPr>
          <a:xfrm>
            <a:off x="1839913"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5126" name="Rectangle 6"/>
          <p:cNvSpPr>
            <a:spLocks noGrp="1" noChangeArrowheads="1"/>
          </p:cNvSpPr>
          <p:nvPr>
            <p:ph type="dt" sz="quarter" idx="2"/>
          </p:nvPr>
        </p:nvSpPr>
        <p:spPr>
          <a:xfrm>
            <a:off x="1212850" y="6232525"/>
            <a:ext cx="1905000" cy="457200"/>
          </a:xfrm>
        </p:spPr>
        <p:txBody>
          <a:bodyPr/>
          <a:lstStyle>
            <a:lvl1pPr>
              <a:defRPr/>
            </a:lvl1pPr>
          </a:lstStyle>
          <a:p>
            <a:endParaRPr lang="en-US"/>
          </a:p>
        </p:txBody>
      </p:sp>
      <p:sp>
        <p:nvSpPr>
          <p:cNvPr id="5127" name="Rectangle 7"/>
          <p:cNvSpPr>
            <a:spLocks noGrp="1" noChangeArrowheads="1"/>
          </p:cNvSpPr>
          <p:nvPr>
            <p:ph type="ftr" sz="quarter" idx="3"/>
          </p:nvPr>
        </p:nvSpPr>
        <p:spPr>
          <a:xfrm>
            <a:off x="3651250" y="6232525"/>
            <a:ext cx="2895600" cy="457200"/>
          </a:xfrm>
        </p:spPr>
        <p:txBody>
          <a:bodyPr/>
          <a:lstStyle>
            <a:lvl1pPr>
              <a:defRPr/>
            </a:lvl1pPr>
          </a:lstStyle>
          <a:p>
            <a:endParaRPr lang="en-US"/>
          </a:p>
        </p:txBody>
      </p:sp>
      <p:sp>
        <p:nvSpPr>
          <p:cNvPr id="5128" name="Rectangle 8"/>
          <p:cNvSpPr>
            <a:spLocks noGrp="1" noChangeArrowheads="1"/>
          </p:cNvSpPr>
          <p:nvPr>
            <p:ph type="sldNum" sz="quarter" idx="4"/>
          </p:nvPr>
        </p:nvSpPr>
        <p:spPr>
          <a:xfrm>
            <a:off x="7080250" y="6232525"/>
            <a:ext cx="1905000" cy="457200"/>
          </a:xfrm>
        </p:spPr>
        <p:txBody>
          <a:bodyPr/>
          <a:lstStyle>
            <a:lvl1pPr>
              <a:defRPr/>
            </a:lvl1pPr>
          </a:lstStyle>
          <a:p>
            <a:fld id="{D2821C31-83DE-4BE3-A168-211D26852C1F}" type="slidenum">
              <a:rPr lang="en-US" smtClean="0"/>
              <a:pPr/>
              <a:t>‹#›</a:t>
            </a:fld>
            <a:endParaRPr lang="en-US"/>
          </a:p>
        </p:txBody>
      </p:sp>
      <p:sp>
        <p:nvSpPr>
          <p:cNvPr id="5129" name="Rectangle 9"/>
          <p:cNvSpPr>
            <a:spLocks noChangeArrowheads="1"/>
          </p:cNvSpPr>
          <p:nvPr/>
        </p:nvSpPr>
        <p:spPr bwMode="auto">
          <a:xfrm>
            <a:off x="609600" y="6451600"/>
            <a:ext cx="3276600" cy="381000"/>
          </a:xfrm>
          <a:prstGeom prst="rect">
            <a:avLst/>
          </a:prstGeom>
          <a:noFill/>
          <a:ln w="12700">
            <a:noFill/>
            <a:miter lim="800000"/>
            <a:headEnd type="none" w="lg" len="med"/>
            <a:tailEnd type="none" w="lg" len="med"/>
          </a:ln>
          <a:effectLst/>
        </p:spPr>
        <p:txBody>
          <a:bodyPr/>
          <a:lstStyle/>
          <a:p>
            <a:pPr>
              <a:spcBef>
                <a:spcPct val="0"/>
              </a:spcBef>
            </a:pPr>
            <a:r>
              <a:rPr lang="en-US" sz="2000">
                <a:hlinkClick r:id="rId2"/>
              </a:rPr>
              <a:t>Monroe L. Weber-Shirk </a:t>
            </a:r>
            <a:endParaRPr lang="en-US" sz="2000"/>
          </a:p>
        </p:txBody>
      </p:sp>
      <p:sp>
        <p:nvSpPr>
          <p:cNvPr id="5130" name="Rectangle 10"/>
          <p:cNvSpPr>
            <a:spLocks noChangeArrowheads="1"/>
          </p:cNvSpPr>
          <p:nvPr/>
        </p:nvSpPr>
        <p:spPr bwMode="auto">
          <a:xfrm>
            <a:off x="1117600" y="1520825"/>
            <a:ext cx="9144000" cy="0"/>
          </a:xfrm>
          <a:prstGeom prst="rect">
            <a:avLst/>
          </a:prstGeom>
          <a:noFill/>
          <a:ln w="12700">
            <a:noFill/>
            <a:miter lim="800000"/>
            <a:headEnd type="none" w="lg" len="med"/>
            <a:tailEnd type="none" w="lg" len="med"/>
          </a:ln>
          <a:effectLst/>
        </p:spPr>
        <p:txBody>
          <a:bodyPr>
            <a:spAutoFit/>
          </a:bodyPr>
          <a:lstStyle/>
          <a:p>
            <a:endParaRPr lang="en-US"/>
          </a:p>
        </p:txBody>
      </p:sp>
      <p:pic>
        <p:nvPicPr>
          <p:cNvPr id="5131" name="Picture 11" descr="mw24 photo">
            <a:hlinkClick r:id="rId3"/>
          </p:cNvPr>
          <p:cNvPicPr>
            <a:picLocks noChangeAspect="1" noChangeArrowheads="1"/>
          </p:cNvPicPr>
          <p:nvPr/>
        </p:nvPicPr>
        <p:blipFill>
          <a:blip r:embed="rId4" cstate="print"/>
          <a:srcRect/>
          <a:stretch>
            <a:fillRect/>
          </a:stretch>
        </p:blipFill>
        <p:spPr bwMode="auto">
          <a:xfrm>
            <a:off x="0" y="6061075"/>
            <a:ext cx="542925" cy="796925"/>
          </a:xfrm>
          <a:prstGeom prst="rect">
            <a:avLst/>
          </a:prstGeom>
          <a:noFill/>
        </p:spPr>
      </p:pic>
      <p:sp>
        <p:nvSpPr>
          <p:cNvPr id="5132" name="Rectangle 12"/>
          <p:cNvSpPr>
            <a:spLocks noChangeArrowheads="1"/>
          </p:cNvSpPr>
          <p:nvPr/>
        </p:nvSpPr>
        <p:spPr bwMode="auto">
          <a:xfrm>
            <a:off x="-485775" y="2957513"/>
            <a:ext cx="9144000" cy="0"/>
          </a:xfrm>
          <a:prstGeom prst="rect">
            <a:avLst/>
          </a:prstGeom>
          <a:noFill/>
          <a:ln w="12700">
            <a:noFill/>
            <a:miter lim="800000"/>
            <a:headEnd type="none" w="lg" len="med"/>
            <a:tailEnd type="none" w="lg" len="med"/>
          </a:ln>
          <a:effectLst/>
        </p:spPr>
        <p:txBody>
          <a:bodyPr>
            <a:spAutoFit/>
          </a:bodyPr>
          <a:lstStyle/>
          <a:p>
            <a:endParaRPr lang="en-US"/>
          </a:p>
        </p:txBody>
      </p:sp>
      <p:sp>
        <p:nvSpPr>
          <p:cNvPr id="5133" name="Text Box 13"/>
          <p:cNvSpPr txBox="1">
            <a:spLocks noChangeArrowheads="1"/>
          </p:cNvSpPr>
          <p:nvPr/>
        </p:nvSpPr>
        <p:spPr bwMode="auto">
          <a:xfrm>
            <a:off x="3568700" y="6156325"/>
            <a:ext cx="3124200" cy="701675"/>
          </a:xfrm>
          <a:prstGeom prst="rect">
            <a:avLst/>
          </a:prstGeom>
          <a:noFill/>
          <a:ln w="12700">
            <a:noFill/>
            <a:miter lim="800000"/>
            <a:headEnd type="none" w="lg" len="med"/>
            <a:tailEnd type="none" w="lg" len="med"/>
          </a:ln>
          <a:effectLst/>
        </p:spPr>
        <p:txBody>
          <a:bodyPr>
            <a:spAutoFit/>
          </a:bodyPr>
          <a:lstStyle/>
          <a:p>
            <a:pPr algn="ctr">
              <a:spcBef>
                <a:spcPct val="0"/>
              </a:spcBef>
            </a:pPr>
            <a:r>
              <a:rPr lang="en-US" sz="2000">
                <a:hlinkClick r:id="rId5"/>
              </a:rPr>
              <a:t>S</a:t>
            </a:r>
            <a:r>
              <a:rPr lang="en-US" sz="1400">
                <a:hlinkClick r:id="rId5"/>
              </a:rPr>
              <a:t>chool of </a:t>
            </a:r>
            <a:r>
              <a:rPr lang="en-US" sz="2000">
                <a:hlinkClick r:id="rId5"/>
              </a:rPr>
              <a:t>Civil </a:t>
            </a:r>
            <a:r>
              <a:rPr lang="en-US" sz="1400">
                <a:hlinkClick r:id="rId5"/>
              </a:rPr>
              <a:t>and</a:t>
            </a:r>
            <a:r>
              <a:rPr lang="en-US" sz="2000">
                <a:hlinkClick r:id="rId5"/>
              </a:rPr>
              <a:t> Environmental Engineering</a:t>
            </a:r>
            <a:endParaRPr lang="en-US" sz="2000"/>
          </a:p>
        </p:txBody>
      </p:sp>
      <p:pic>
        <p:nvPicPr>
          <p:cNvPr id="5134" name="Picture 14" descr="culogo_web_60red">
            <a:hlinkClick r:id="rId6"/>
          </p:cNvPr>
          <p:cNvPicPr>
            <a:picLocks noChangeAspect="1" noChangeArrowheads="1"/>
          </p:cNvPicPr>
          <p:nvPr/>
        </p:nvPicPr>
        <p:blipFill>
          <a:blip r:embed="rId7" cstate="print"/>
          <a:srcRect/>
          <a:stretch>
            <a:fillRect/>
          </a:stretch>
        </p:blipFill>
        <p:spPr bwMode="auto">
          <a:xfrm>
            <a:off x="6638925" y="6134100"/>
            <a:ext cx="2505075" cy="723900"/>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74D1420-8800-4BA4-BC22-48B2608205F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5D79173-CD0D-4179-9755-4BDBF48344E7}"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BDFBD64-3311-471A-94A5-616C54ACE23E}"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C72C91A-ADA7-425C-9E81-088941FFAA43}"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4FCA632-4F80-44C4-A108-8D2A88DAFFDB}"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D7D4D2D-EBE2-4CEE-9148-E88CD51F3EA4}"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C9608E4-E253-42AC-A9C6-32DBF728A76E}"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2261004-8375-4FDF-8C68-4F16825622D5}"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F02CB20-99B7-4649-9164-6C1C00C8649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0B5D666-D954-4D08-8C21-004A632564FA}"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304800"/>
            <a:ext cx="7772400" cy="579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685800" y="6248400"/>
            <a:ext cx="1905000" cy="457200"/>
          </a:xfrm>
        </p:spPr>
        <p:txBody>
          <a:bodyPr/>
          <a:lstStyle>
            <a:lvl1pPr>
              <a:defRPr/>
            </a:lvl1pPr>
          </a:lstStyle>
          <a:p>
            <a:endParaRPr lang="en-US"/>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endParaRPr lang="en-US"/>
          </a:p>
        </p:txBody>
      </p:sp>
      <p:sp>
        <p:nvSpPr>
          <p:cNvPr id="5" name="Slide Number Placeholder 4"/>
          <p:cNvSpPr>
            <a:spLocks noGrp="1"/>
          </p:cNvSpPr>
          <p:nvPr>
            <p:ph type="sldNum" sz="quarter" idx="12"/>
          </p:nvPr>
        </p:nvSpPr>
        <p:spPr>
          <a:xfrm>
            <a:off x="6553200" y="6248400"/>
            <a:ext cx="1905000" cy="457200"/>
          </a:xfrm>
        </p:spPr>
        <p:txBody>
          <a:bodyPr/>
          <a:lstStyle>
            <a:lvl1pPr>
              <a:defRPr/>
            </a:lvl1pPr>
          </a:lstStyle>
          <a:p>
            <a:fld id="{79FC733E-8EC2-4256-889B-E699D2B3748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74D1420-8800-4BA4-BC22-48B2608205F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5D79173-CD0D-4179-9755-4BDBF48344E7}" type="slidenum">
              <a:rPr lang="en-US" smtClean="0"/>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BDFBD64-3311-471A-94A5-616C54ACE23E}" type="slidenum">
              <a:rPr lang="en-US" smtClean="0"/>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C72C91A-ADA7-425C-9E81-088941FFAA43}" type="slidenum">
              <a:rPr lang="en-US" smtClean="0"/>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4FCA632-4F80-44C4-A108-8D2A88DAFFDB}" type="slidenum">
              <a:rPr lang="en-US" smtClean="0"/>
              <a:pPr/>
              <a:t>‹#›</a:t>
            </a:fld>
            <a:endParaRPr lang="en-US"/>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D7D4D2D-EBE2-4CEE-9148-E88CD51F3EA4}" type="slidenum">
              <a:rPr lang="en-US" smtClean="0"/>
              <a:pPr/>
              <a:t>‹#›</a:t>
            </a:fld>
            <a:endParaRPr lang="en-US"/>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C9608E4-E253-42AC-A9C6-32DBF728A76E}" type="slidenum">
              <a:rPr lang="en-US" smtClean="0"/>
              <a:pPr/>
              <a:t>‹#›</a:t>
            </a:fld>
            <a:endParaRPr lang="en-US"/>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2261004-8375-4FDF-8C68-4F16825622D5}" type="slidenum">
              <a:rPr lang="en-US" smtClean="0"/>
              <a:pPr/>
              <a:t>‹#›</a:t>
            </a:fld>
            <a:endParaRPr lang="en-US"/>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theme" Target="../theme/theme11.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slideLayout" Target="../slideLayouts/slideLayout122.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79FC733E-8EC2-4256-889B-E699D2B37483}" type="slidenum">
              <a:rPr lang="en-US" smtClean="0"/>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18/12/2012</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0" y="1524000"/>
            <a:ext cx="9131300" cy="114300"/>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endParaRPr lang="en-US"/>
          </a:p>
        </p:txBody>
      </p:sp>
      <p:sp>
        <p:nvSpPr>
          <p:cNvPr id="4099" name="Rectangle 3"/>
          <p:cNvSpPr>
            <a:spLocks noChangeArrowheads="1"/>
          </p:cNvSpPr>
          <p:nvPr/>
        </p:nvSpPr>
        <p:spPr bwMode="ltGray">
          <a:xfrm>
            <a:off x="0" y="1733550"/>
            <a:ext cx="9131300" cy="38100"/>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endParaRPr lang="en-US"/>
          </a:p>
        </p:txBody>
      </p:sp>
      <p:sp>
        <p:nvSpPr>
          <p:cNvPr id="4100" name="Rectangle 4"/>
          <p:cNvSpPr>
            <a:spLocks noGrp="1" noChangeArrowheads="1"/>
          </p:cNvSpPr>
          <p:nvPr>
            <p:ph type="title"/>
          </p:nvPr>
        </p:nvSpPr>
        <p:spPr bwMode="auto">
          <a:xfrm>
            <a:off x="685800" y="3048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endParaRPr lang="en-US" dirty="0" smtClean="0"/>
          </a:p>
        </p:txBody>
      </p:sp>
      <p:sp>
        <p:nvSpPr>
          <p:cNvPr id="4101" name="Rectangle 5"/>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4102"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spcBef>
                <a:spcPct val="0"/>
              </a:spcBef>
              <a:defRPr sz="1400">
                <a:effectLst>
                  <a:outerShdw blurRad="38100" dist="38100" dir="2700000" algn="tl">
                    <a:srgbClr val="C0C0C0"/>
                  </a:outerShdw>
                </a:effectLst>
                <a:latin typeface="Arial" charset="0"/>
              </a:defRPr>
            </a:lvl1pPr>
          </a:lstStyle>
          <a:p>
            <a:endParaRPr lang="en-US"/>
          </a:p>
        </p:txBody>
      </p:sp>
      <p:sp>
        <p:nvSpPr>
          <p:cNvPr id="4103"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spcBef>
                <a:spcPct val="0"/>
              </a:spcBef>
              <a:defRPr sz="1400">
                <a:effectLst>
                  <a:outerShdw blurRad="38100" dist="38100" dir="2700000" algn="tl">
                    <a:srgbClr val="C0C0C0"/>
                  </a:outerShdw>
                </a:effectLst>
                <a:latin typeface="Arial" charset="0"/>
              </a:defRPr>
            </a:lvl1pPr>
          </a:lstStyle>
          <a:p>
            <a:endParaRPr lang="en-US"/>
          </a:p>
        </p:txBody>
      </p:sp>
      <p:sp>
        <p:nvSpPr>
          <p:cNvPr id="4104"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defRPr sz="1400">
                <a:effectLst>
                  <a:outerShdw blurRad="38100" dist="38100" dir="2700000" algn="tl">
                    <a:srgbClr val="C0C0C0"/>
                  </a:outerShdw>
                </a:effectLst>
                <a:latin typeface="Arial" charset="0"/>
              </a:defRPr>
            </a:lvl1pPr>
          </a:lstStyle>
          <a:p>
            <a:fld id="{79FC733E-8EC2-4256-889B-E699D2B3748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accent1"/>
        </a:buClr>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Clr>
          <a:schemeClr val="accent1"/>
        </a:buClr>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Clr>
          <a:schemeClr val="accent1"/>
        </a:buClr>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18/12/2012</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18/12/2012</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xml"/><Relationship Id="rId7" Type="http://schemas.openxmlformats.org/officeDocument/2006/relationships/oleObject" Target="../embeddings/oleObject4.bin"/><Relationship Id="rId2" Type="http://schemas.openxmlformats.org/officeDocument/2006/relationships/slideLayout" Target="../slideLayouts/slideLayout112.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oleObject" Target="../embeddings/oleObject2.bin"/><Relationship Id="rId10" Type="http://schemas.openxmlformats.org/officeDocument/2006/relationships/oleObject" Target="../embeddings/oleObject7.bin"/><Relationship Id="rId4" Type="http://schemas.openxmlformats.org/officeDocument/2006/relationships/oleObject" Target="../embeddings/oleObject1.bin"/><Relationship Id="rId9"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12.xml"/><Relationship Id="rId1" Type="http://schemas.openxmlformats.org/officeDocument/2006/relationships/vmlDrawing" Target="../drawings/vmlDrawing2.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12.xml"/><Relationship Id="rId1" Type="http://schemas.openxmlformats.org/officeDocument/2006/relationships/vmlDrawing" Target="../drawings/vmlDrawing3.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12.xml"/><Relationship Id="rId1" Type="http://schemas.openxmlformats.org/officeDocument/2006/relationships/vmlDrawing" Target="../drawings/vmlDrawing4.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12.xml"/><Relationship Id="rId1" Type="http://schemas.openxmlformats.org/officeDocument/2006/relationships/vmlDrawing" Target="../drawings/vmlDrawing5.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12.xml"/><Relationship Id="rId1" Type="http://schemas.openxmlformats.org/officeDocument/2006/relationships/vmlDrawing" Target="../drawings/vmlDrawing6.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sz="quarter"/>
          </p:nvPr>
        </p:nvSpPr>
        <p:spPr/>
        <p:txBody>
          <a:bodyPr/>
          <a:lstStyle/>
          <a:p>
            <a:r>
              <a:rPr lang="en-US"/>
              <a:t>Flood Control</a:t>
            </a:r>
          </a:p>
        </p:txBody>
      </p:sp>
      <p:sp>
        <p:nvSpPr>
          <p:cNvPr id="46083" name="Rectangle 3"/>
          <p:cNvSpPr>
            <a:spLocks noGrp="1" noChangeArrowheads="1"/>
          </p:cNvSpPr>
          <p:nvPr>
            <p:ph type="subTitle" sz="quarter" idx="1"/>
          </p:nvPr>
        </p:nvSpPr>
        <p:spPr/>
        <p:txBody>
          <a:bodyPr/>
          <a:lstStyle/>
          <a:p>
            <a:endParaRPr lang="en-US"/>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r>
              <a:rPr lang="en-US"/>
              <a:t>Tennessee Valley Authority</a:t>
            </a:r>
          </a:p>
        </p:txBody>
      </p:sp>
      <p:pic>
        <p:nvPicPr>
          <p:cNvPr id="28676" name="Picture 1028"/>
          <p:cNvPicPr>
            <a:picLocks noChangeAspect="1" noChangeArrowheads="1"/>
          </p:cNvPicPr>
          <p:nvPr/>
        </p:nvPicPr>
        <p:blipFill>
          <a:blip r:embed="rId2" cstate="print"/>
          <a:srcRect/>
          <a:stretch>
            <a:fillRect/>
          </a:stretch>
        </p:blipFill>
        <p:spPr bwMode="auto">
          <a:xfrm>
            <a:off x="2027238" y="1708150"/>
            <a:ext cx="6183312" cy="5149850"/>
          </a:xfrm>
          <a:prstGeom prst="rect">
            <a:avLst/>
          </a:prstGeom>
          <a:noFill/>
          <a:ln w="12700">
            <a:noFill/>
            <a:miter lim="800000"/>
            <a:headEnd/>
            <a:tailEnd/>
          </a:ln>
          <a:effectLst/>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1028"/>
          <p:cNvPicPr>
            <a:picLocks noChangeAspect="1" noChangeArrowheads="1"/>
          </p:cNvPicPr>
          <p:nvPr/>
        </p:nvPicPr>
        <p:blipFill>
          <a:blip r:embed="rId2" cstate="print"/>
          <a:srcRect/>
          <a:stretch>
            <a:fillRect/>
          </a:stretch>
        </p:blipFill>
        <p:spPr bwMode="auto">
          <a:xfrm>
            <a:off x="0" y="-238125"/>
            <a:ext cx="9144000" cy="7096125"/>
          </a:xfrm>
          <a:prstGeom prst="rect">
            <a:avLst/>
          </a:prstGeom>
          <a:noFill/>
          <a:ln w="12700">
            <a:noFill/>
            <a:miter lim="800000"/>
            <a:headEnd/>
            <a:tailEnd/>
          </a:ln>
          <a:effectLst/>
        </p:spPr>
      </p:pic>
      <p:sp>
        <p:nvSpPr>
          <p:cNvPr id="25602" name="Rectangle 1026"/>
          <p:cNvSpPr>
            <a:spLocks noGrp="1" noChangeArrowheads="1"/>
          </p:cNvSpPr>
          <p:nvPr>
            <p:ph type="title"/>
          </p:nvPr>
        </p:nvSpPr>
        <p:spPr>
          <a:xfrm>
            <a:off x="685800" y="0"/>
            <a:ext cx="7772400" cy="625475"/>
          </a:xfrm>
        </p:spPr>
        <p:txBody>
          <a:bodyPr/>
          <a:lstStyle/>
          <a:p>
            <a:r>
              <a:rPr lang="en-US"/>
              <a:t>Navigation</a:t>
            </a:r>
          </a:p>
        </p:txBody>
      </p:sp>
      <p:sp>
        <p:nvSpPr>
          <p:cNvPr id="25605" name="Text Box 1029"/>
          <p:cNvSpPr txBox="1">
            <a:spLocks noChangeArrowheads="1"/>
          </p:cNvSpPr>
          <p:nvPr/>
        </p:nvSpPr>
        <p:spPr bwMode="auto">
          <a:xfrm>
            <a:off x="2425700" y="541338"/>
            <a:ext cx="6534150" cy="1250950"/>
          </a:xfrm>
          <a:prstGeom prst="rect">
            <a:avLst/>
          </a:prstGeom>
          <a:noFill/>
          <a:ln w="12700">
            <a:noFill/>
            <a:miter lim="800000"/>
            <a:headEnd/>
            <a:tailEnd/>
          </a:ln>
          <a:effectLst/>
        </p:spPr>
        <p:txBody>
          <a:bodyPr>
            <a:spAutoFit/>
          </a:bodyPr>
          <a:lstStyle/>
          <a:p>
            <a:pPr>
              <a:spcBef>
                <a:spcPts val="500"/>
              </a:spcBef>
              <a:spcAft>
                <a:spcPts val="500"/>
              </a:spcAft>
            </a:pPr>
            <a:r>
              <a:rPr lang="en-US" sz="2400">
                <a:latin typeface="Times New Roman" pitchFamily="18" charset="0"/>
              </a:rPr>
              <a:t>Towboat "Tennessee" entering lower lift of lock at Dam No. 2. Florence, Alabama. June 12, 1930</a:t>
            </a:r>
          </a:p>
          <a:p>
            <a:endParaRPr lang="en-US" sz="2400">
              <a:latin typeface="Book Antiqua" pitchFamily="18" charset="0"/>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a:effectLst/>
        </p:spPr>
        <p:txBody>
          <a:bodyPr lIns="90488" tIns="44450" rIns="90488" bIns="44450" anchor="b"/>
          <a:lstStyle/>
          <a:p>
            <a:r>
              <a:rPr lang="en-US"/>
              <a:t>Flood Routing</a:t>
            </a:r>
          </a:p>
        </p:txBody>
      </p:sp>
      <p:sp>
        <p:nvSpPr>
          <p:cNvPr id="11267" name="Rectangle 3"/>
          <p:cNvSpPr>
            <a:spLocks noGrp="1" noChangeArrowheads="1"/>
          </p:cNvSpPr>
          <p:nvPr>
            <p:ph idx="1"/>
          </p:nvPr>
        </p:nvSpPr>
        <p:spPr>
          <a:noFill/>
          <a:ln/>
          <a:effectLst/>
        </p:spPr>
        <p:txBody>
          <a:bodyPr lIns="90488" tIns="44450" rIns="90488" bIns="44450"/>
          <a:lstStyle/>
          <a:p>
            <a:pPr>
              <a:lnSpc>
                <a:spcPct val="90000"/>
              </a:lnSpc>
            </a:pPr>
            <a:r>
              <a:rPr lang="en-US" sz="2800"/>
              <a:t>Level-pool routing</a:t>
            </a:r>
          </a:p>
          <a:p>
            <a:pPr lvl="1">
              <a:lnSpc>
                <a:spcPct val="90000"/>
              </a:lnSpc>
            </a:pPr>
            <a:r>
              <a:rPr lang="en-US" sz="2400"/>
              <a:t>movement of flood through a lake/reservoir</a:t>
            </a:r>
          </a:p>
          <a:p>
            <a:pPr lvl="1">
              <a:lnSpc>
                <a:spcPct val="90000"/>
              </a:lnSpc>
            </a:pPr>
            <a:r>
              <a:rPr lang="en-US" sz="2400"/>
              <a:t>based on mass balance and stage/discharge relationship for lake</a:t>
            </a:r>
          </a:p>
          <a:p>
            <a:pPr>
              <a:lnSpc>
                <a:spcPct val="90000"/>
              </a:lnSpc>
            </a:pPr>
            <a:r>
              <a:rPr lang="en-US" sz="2800"/>
              <a:t>River routing</a:t>
            </a:r>
          </a:p>
          <a:p>
            <a:pPr lvl="1">
              <a:lnSpc>
                <a:spcPct val="90000"/>
              </a:lnSpc>
            </a:pPr>
            <a:r>
              <a:rPr lang="en-US" sz="2400"/>
              <a:t>attempts to apply similar technique to a section of a river</a:t>
            </a:r>
          </a:p>
          <a:p>
            <a:pPr lvl="1">
              <a:lnSpc>
                <a:spcPct val="90000"/>
              </a:lnSpc>
            </a:pPr>
            <a:r>
              <a:rPr lang="en-US" sz="2400"/>
              <a:t>storage in the river section is a not a simple function of elevation at the downstream end</a:t>
            </a:r>
          </a:p>
          <a:p>
            <a:pPr lvl="1">
              <a:lnSpc>
                <a:spcPct val="90000"/>
              </a:lnSpc>
            </a:pPr>
            <a:r>
              <a:rPr lang="en-US" sz="2400"/>
              <a:t>Muskingum method of storage routing - 1938</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a:effectLst/>
        </p:spPr>
        <p:txBody>
          <a:bodyPr lIns="90488" tIns="44450" rIns="90488" bIns="44450" anchor="b"/>
          <a:lstStyle/>
          <a:p>
            <a:r>
              <a:rPr lang="en-US"/>
              <a:t>Level Pool Routing</a:t>
            </a:r>
          </a:p>
        </p:txBody>
      </p:sp>
      <p:sp>
        <p:nvSpPr>
          <p:cNvPr id="12291" name="Freeform 3"/>
          <p:cNvSpPr>
            <a:spLocks/>
          </p:cNvSpPr>
          <p:nvPr/>
        </p:nvSpPr>
        <p:spPr bwMode="auto">
          <a:xfrm>
            <a:off x="6553200" y="2600325"/>
            <a:ext cx="1754188" cy="2570163"/>
          </a:xfrm>
          <a:custGeom>
            <a:avLst/>
            <a:gdLst/>
            <a:ahLst/>
            <a:cxnLst>
              <a:cxn ang="0">
                <a:pos x="432" y="138"/>
              </a:cxn>
              <a:cxn ang="0">
                <a:pos x="430" y="113"/>
              </a:cxn>
              <a:cxn ang="0">
                <a:pos x="448" y="79"/>
              </a:cxn>
              <a:cxn ang="0">
                <a:pos x="474" y="52"/>
              </a:cxn>
              <a:cxn ang="0">
                <a:pos x="500" y="18"/>
              </a:cxn>
              <a:cxn ang="0">
                <a:pos x="535" y="0"/>
              </a:cxn>
              <a:cxn ang="0">
                <a:pos x="569" y="0"/>
              </a:cxn>
              <a:cxn ang="0">
                <a:pos x="604" y="0"/>
              </a:cxn>
              <a:cxn ang="0">
                <a:pos x="639" y="0"/>
              </a:cxn>
              <a:cxn ang="0">
                <a:pos x="674" y="18"/>
              </a:cxn>
              <a:cxn ang="0">
                <a:pos x="700" y="44"/>
              </a:cxn>
              <a:cxn ang="0">
                <a:pos x="726" y="70"/>
              </a:cxn>
              <a:cxn ang="0">
                <a:pos x="743" y="105"/>
              </a:cxn>
              <a:cxn ang="0">
                <a:pos x="1104" y="1530"/>
              </a:cxn>
              <a:cxn ang="0">
                <a:pos x="1065" y="1548"/>
              </a:cxn>
              <a:cxn ang="0">
                <a:pos x="1030" y="1548"/>
              </a:cxn>
              <a:cxn ang="0">
                <a:pos x="987" y="1574"/>
              </a:cxn>
              <a:cxn ang="0">
                <a:pos x="952" y="1592"/>
              </a:cxn>
              <a:cxn ang="0">
                <a:pos x="909" y="1583"/>
              </a:cxn>
              <a:cxn ang="0">
                <a:pos x="865" y="1565"/>
              </a:cxn>
              <a:cxn ang="0">
                <a:pos x="830" y="1574"/>
              </a:cxn>
              <a:cxn ang="0">
                <a:pos x="795" y="1574"/>
              </a:cxn>
              <a:cxn ang="0">
                <a:pos x="761" y="1583"/>
              </a:cxn>
              <a:cxn ang="0">
                <a:pos x="726" y="1583"/>
              </a:cxn>
              <a:cxn ang="0">
                <a:pos x="691" y="1583"/>
              </a:cxn>
              <a:cxn ang="0">
                <a:pos x="656" y="1583"/>
              </a:cxn>
              <a:cxn ang="0">
                <a:pos x="622" y="1592"/>
              </a:cxn>
              <a:cxn ang="0">
                <a:pos x="578" y="1592"/>
              </a:cxn>
              <a:cxn ang="0">
                <a:pos x="543" y="1600"/>
              </a:cxn>
              <a:cxn ang="0">
                <a:pos x="509" y="1609"/>
              </a:cxn>
              <a:cxn ang="0">
                <a:pos x="474" y="1618"/>
              </a:cxn>
              <a:cxn ang="0">
                <a:pos x="439" y="1618"/>
              </a:cxn>
              <a:cxn ang="0">
                <a:pos x="404" y="1618"/>
              </a:cxn>
              <a:cxn ang="0">
                <a:pos x="369" y="1600"/>
              </a:cxn>
              <a:cxn ang="0">
                <a:pos x="335" y="1592"/>
              </a:cxn>
              <a:cxn ang="0">
                <a:pos x="300" y="1583"/>
              </a:cxn>
              <a:cxn ang="0">
                <a:pos x="265" y="1574"/>
              </a:cxn>
              <a:cxn ang="0">
                <a:pos x="222" y="1565"/>
              </a:cxn>
              <a:cxn ang="0">
                <a:pos x="178" y="1565"/>
              </a:cxn>
              <a:cxn ang="0">
                <a:pos x="135" y="1565"/>
              </a:cxn>
              <a:cxn ang="0">
                <a:pos x="100" y="1557"/>
              </a:cxn>
              <a:cxn ang="0">
                <a:pos x="65" y="1557"/>
              </a:cxn>
              <a:cxn ang="0">
                <a:pos x="30" y="1548"/>
              </a:cxn>
              <a:cxn ang="0">
                <a:pos x="0" y="1530"/>
              </a:cxn>
            </a:cxnLst>
            <a:rect l="0" t="0" r="r" b="b"/>
            <a:pathLst>
              <a:path w="1105" h="1619">
                <a:moveTo>
                  <a:pt x="0" y="1530"/>
                </a:moveTo>
                <a:lnTo>
                  <a:pt x="432" y="138"/>
                </a:lnTo>
                <a:lnTo>
                  <a:pt x="432" y="138"/>
                </a:lnTo>
                <a:lnTo>
                  <a:pt x="430" y="113"/>
                </a:lnTo>
                <a:lnTo>
                  <a:pt x="439" y="96"/>
                </a:lnTo>
                <a:lnTo>
                  <a:pt x="448" y="79"/>
                </a:lnTo>
                <a:lnTo>
                  <a:pt x="456" y="61"/>
                </a:lnTo>
                <a:lnTo>
                  <a:pt x="474" y="52"/>
                </a:lnTo>
                <a:lnTo>
                  <a:pt x="482" y="35"/>
                </a:lnTo>
                <a:lnTo>
                  <a:pt x="500" y="18"/>
                </a:lnTo>
                <a:lnTo>
                  <a:pt x="517" y="9"/>
                </a:lnTo>
                <a:lnTo>
                  <a:pt x="535" y="0"/>
                </a:lnTo>
                <a:lnTo>
                  <a:pt x="552" y="0"/>
                </a:lnTo>
                <a:lnTo>
                  <a:pt x="569" y="0"/>
                </a:lnTo>
                <a:lnTo>
                  <a:pt x="587" y="0"/>
                </a:lnTo>
                <a:lnTo>
                  <a:pt x="604" y="0"/>
                </a:lnTo>
                <a:lnTo>
                  <a:pt x="622" y="0"/>
                </a:lnTo>
                <a:lnTo>
                  <a:pt x="639" y="0"/>
                </a:lnTo>
                <a:lnTo>
                  <a:pt x="656" y="9"/>
                </a:lnTo>
                <a:lnTo>
                  <a:pt x="674" y="18"/>
                </a:lnTo>
                <a:lnTo>
                  <a:pt x="691" y="26"/>
                </a:lnTo>
                <a:lnTo>
                  <a:pt x="700" y="44"/>
                </a:lnTo>
                <a:lnTo>
                  <a:pt x="717" y="52"/>
                </a:lnTo>
                <a:lnTo>
                  <a:pt x="726" y="70"/>
                </a:lnTo>
                <a:lnTo>
                  <a:pt x="735" y="87"/>
                </a:lnTo>
                <a:lnTo>
                  <a:pt x="743" y="105"/>
                </a:lnTo>
                <a:lnTo>
                  <a:pt x="743" y="122"/>
                </a:lnTo>
                <a:lnTo>
                  <a:pt x="1104" y="1530"/>
                </a:lnTo>
                <a:lnTo>
                  <a:pt x="1082" y="1539"/>
                </a:lnTo>
                <a:lnTo>
                  <a:pt x="1065" y="1548"/>
                </a:lnTo>
                <a:lnTo>
                  <a:pt x="1048" y="1548"/>
                </a:lnTo>
                <a:lnTo>
                  <a:pt x="1030" y="1548"/>
                </a:lnTo>
                <a:lnTo>
                  <a:pt x="1013" y="1548"/>
                </a:lnTo>
                <a:lnTo>
                  <a:pt x="987" y="1574"/>
                </a:lnTo>
                <a:lnTo>
                  <a:pt x="969" y="1583"/>
                </a:lnTo>
                <a:lnTo>
                  <a:pt x="952" y="1592"/>
                </a:lnTo>
                <a:lnTo>
                  <a:pt x="935" y="1592"/>
                </a:lnTo>
                <a:lnTo>
                  <a:pt x="909" y="1583"/>
                </a:lnTo>
                <a:lnTo>
                  <a:pt x="882" y="1565"/>
                </a:lnTo>
                <a:lnTo>
                  <a:pt x="865" y="1565"/>
                </a:lnTo>
                <a:lnTo>
                  <a:pt x="848" y="1565"/>
                </a:lnTo>
                <a:lnTo>
                  <a:pt x="830" y="1574"/>
                </a:lnTo>
                <a:lnTo>
                  <a:pt x="813" y="1574"/>
                </a:lnTo>
                <a:lnTo>
                  <a:pt x="795" y="1574"/>
                </a:lnTo>
                <a:lnTo>
                  <a:pt x="778" y="1583"/>
                </a:lnTo>
                <a:lnTo>
                  <a:pt x="761" y="1583"/>
                </a:lnTo>
                <a:lnTo>
                  <a:pt x="743" y="1583"/>
                </a:lnTo>
                <a:lnTo>
                  <a:pt x="726" y="1583"/>
                </a:lnTo>
                <a:lnTo>
                  <a:pt x="709" y="1583"/>
                </a:lnTo>
                <a:lnTo>
                  <a:pt x="691" y="1583"/>
                </a:lnTo>
                <a:lnTo>
                  <a:pt x="674" y="1583"/>
                </a:lnTo>
                <a:lnTo>
                  <a:pt x="656" y="1583"/>
                </a:lnTo>
                <a:lnTo>
                  <a:pt x="639" y="1583"/>
                </a:lnTo>
                <a:lnTo>
                  <a:pt x="622" y="1592"/>
                </a:lnTo>
                <a:lnTo>
                  <a:pt x="604" y="1592"/>
                </a:lnTo>
                <a:lnTo>
                  <a:pt x="578" y="1592"/>
                </a:lnTo>
                <a:lnTo>
                  <a:pt x="561" y="1600"/>
                </a:lnTo>
                <a:lnTo>
                  <a:pt x="543" y="1600"/>
                </a:lnTo>
                <a:lnTo>
                  <a:pt x="526" y="1600"/>
                </a:lnTo>
                <a:lnTo>
                  <a:pt x="509" y="1609"/>
                </a:lnTo>
                <a:lnTo>
                  <a:pt x="491" y="1618"/>
                </a:lnTo>
                <a:lnTo>
                  <a:pt x="474" y="1618"/>
                </a:lnTo>
                <a:lnTo>
                  <a:pt x="456" y="1618"/>
                </a:lnTo>
                <a:lnTo>
                  <a:pt x="439" y="1618"/>
                </a:lnTo>
                <a:lnTo>
                  <a:pt x="422" y="1618"/>
                </a:lnTo>
                <a:lnTo>
                  <a:pt x="404" y="1618"/>
                </a:lnTo>
                <a:lnTo>
                  <a:pt x="387" y="1609"/>
                </a:lnTo>
                <a:lnTo>
                  <a:pt x="369" y="1600"/>
                </a:lnTo>
                <a:lnTo>
                  <a:pt x="352" y="1592"/>
                </a:lnTo>
                <a:lnTo>
                  <a:pt x="335" y="1592"/>
                </a:lnTo>
                <a:lnTo>
                  <a:pt x="317" y="1583"/>
                </a:lnTo>
                <a:lnTo>
                  <a:pt x="300" y="1583"/>
                </a:lnTo>
                <a:lnTo>
                  <a:pt x="282" y="1574"/>
                </a:lnTo>
                <a:lnTo>
                  <a:pt x="265" y="1574"/>
                </a:lnTo>
                <a:lnTo>
                  <a:pt x="248" y="1565"/>
                </a:lnTo>
                <a:lnTo>
                  <a:pt x="222" y="1565"/>
                </a:lnTo>
                <a:lnTo>
                  <a:pt x="204" y="1565"/>
                </a:lnTo>
                <a:lnTo>
                  <a:pt x="178" y="1565"/>
                </a:lnTo>
                <a:lnTo>
                  <a:pt x="161" y="1565"/>
                </a:lnTo>
                <a:lnTo>
                  <a:pt x="135" y="1565"/>
                </a:lnTo>
                <a:lnTo>
                  <a:pt x="117" y="1557"/>
                </a:lnTo>
                <a:lnTo>
                  <a:pt x="100" y="1557"/>
                </a:lnTo>
                <a:lnTo>
                  <a:pt x="82" y="1557"/>
                </a:lnTo>
                <a:lnTo>
                  <a:pt x="65" y="1557"/>
                </a:lnTo>
                <a:lnTo>
                  <a:pt x="48" y="1548"/>
                </a:lnTo>
                <a:lnTo>
                  <a:pt x="30" y="1548"/>
                </a:lnTo>
                <a:lnTo>
                  <a:pt x="13" y="1539"/>
                </a:lnTo>
                <a:lnTo>
                  <a:pt x="0" y="1530"/>
                </a:lnTo>
              </a:path>
            </a:pathLst>
          </a:custGeom>
          <a:solidFill>
            <a:schemeClr val="accent1"/>
          </a:solidFill>
          <a:ln w="12700" cap="rnd" cmpd="sng">
            <a:solidFill>
              <a:schemeClr val="tx1"/>
            </a:solidFill>
            <a:prstDash val="solid"/>
            <a:round/>
            <a:headEnd type="none" w="med" len="med"/>
            <a:tailEnd type="none" w="med" len="med"/>
          </a:ln>
          <a:effectLst/>
        </p:spPr>
        <p:txBody>
          <a:bodyPr/>
          <a:lstStyle/>
          <a:p>
            <a:endParaRPr lang="en-US"/>
          </a:p>
        </p:txBody>
      </p:sp>
      <p:sp>
        <p:nvSpPr>
          <p:cNvPr id="12292" name="Freeform 4"/>
          <p:cNvSpPr>
            <a:spLocks/>
          </p:cNvSpPr>
          <p:nvPr/>
        </p:nvSpPr>
        <p:spPr bwMode="auto">
          <a:xfrm>
            <a:off x="1039813" y="2590800"/>
            <a:ext cx="5632450" cy="2492375"/>
          </a:xfrm>
          <a:custGeom>
            <a:avLst/>
            <a:gdLst/>
            <a:ahLst/>
            <a:cxnLst>
              <a:cxn ang="0">
                <a:pos x="3530" y="1567"/>
              </a:cxn>
              <a:cxn ang="0">
                <a:pos x="3452" y="1555"/>
              </a:cxn>
              <a:cxn ang="0">
                <a:pos x="3367" y="1544"/>
              </a:cxn>
              <a:cxn ang="0">
                <a:pos x="3296" y="1534"/>
              </a:cxn>
              <a:cxn ang="0">
                <a:pos x="3238" y="1525"/>
              </a:cxn>
              <a:cxn ang="0">
                <a:pos x="3168" y="1515"/>
              </a:cxn>
              <a:cxn ang="0">
                <a:pos x="3110" y="1498"/>
              </a:cxn>
              <a:cxn ang="0">
                <a:pos x="3042" y="1471"/>
              </a:cxn>
              <a:cxn ang="0">
                <a:pos x="2915" y="1436"/>
              </a:cxn>
              <a:cxn ang="0">
                <a:pos x="2843" y="1390"/>
              </a:cxn>
              <a:cxn ang="0">
                <a:pos x="2794" y="1366"/>
              </a:cxn>
              <a:cxn ang="0">
                <a:pos x="2676" y="1324"/>
              </a:cxn>
              <a:cxn ang="0">
                <a:pos x="2517" y="1268"/>
              </a:cxn>
              <a:cxn ang="0">
                <a:pos x="2452" y="1232"/>
              </a:cxn>
              <a:cxn ang="0">
                <a:pos x="2385" y="1213"/>
              </a:cxn>
              <a:cxn ang="0">
                <a:pos x="2328" y="1187"/>
              </a:cxn>
              <a:cxn ang="0">
                <a:pos x="2261" y="1160"/>
              </a:cxn>
              <a:cxn ang="0">
                <a:pos x="2184" y="1140"/>
              </a:cxn>
              <a:cxn ang="0">
                <a:pos x="2124" y="1124"/>
              </a:cxn>
              <a:cxn ang="0">
                <a:pos x="2058" y="1097"/>
              </a:cxn>
              <a:cxn ang="0">
                <a:pos x="1978" y="1041"/>
              </a:cxn>
              <a:cxn ang="0">
                <a:pos x="1907" y="988"/>
              </a:cxn>
              <a:cxn ang="0">
                <a:pos x="1802" y="928"/>
              </a:cxn>
              <a:cxn ang="0">
                <a:pos x="1670" y="858"/>
              </a:cxn>
              <a:cxn ang="0">
                <a:pos x="1571" y="835"/>
              </a:cxn>
              <a:cxn ang="0">
                <a:pos x="1485" y="814"/>
              </a:cxn>
              <a:cxn ang="0">
                <a:pos x="1391" y="783"/>
              </a:cxn>
              <a:cxn ang="0">
                <a:pos x="1320" y="737"/>
              </a:cxn>
              <a:cxn ang="0">
                <a:pos x="1153" y="661"/>
              </a:cxn>
              <a:cxn ang="0">
                <a:pos x="1008" y="571"/>
              </a:cxn>
              <a:cxn ang="0">
                <a:pos x="917" y="479"/>
              </a:cxn>
              <a:cxn ang="0">
                <a:pos x="829" y="406"/>
              </a:cxn>
              <a:cxn ang="0">
                <a:pos x="767" y="353"/>
              </a:cxn>
              <a:cxn ang="0">
                <a:pos x="701" y="317"/>
              </a:cxn>
              <a:cxn ang="0">
                <a:pos x="644" y="299"/>
              </a:cxn>
              <a:cxn ang="0">
                <a:pos x="578" y="264"/>
              </a:cxn>
              <a:cxn ang="0">
                <a:pos x="519" y="248"/>
              </a:cxn>
              <a:cxn ang="0">
                <a:pos x="461" y="223"/>
              </a:cxn>
              <a:cxn ang="0">
                <a:pos x="401" y="197"/>
              </a:cxn>
              <a:cxn ang="0">
                <a:pos x="352" y="181"/>
              </a:cxn>
              <a:cxn ang="0">
                <a:pos x="302" y="157"/>
              </a:cxn>
              <a:cxn ang="0">
                <a:pos x="245" y="139"/>
              </a:cxn>
              <a:cxn ang="0">
                <a:pos x="184" y="121"/>
              </a:cxn>
              <a:cxn ang="0">
                <a:pos x="130" y="80"/>
              </a:cxn>
              <a:cxn ang="0">
                <a:pos x="91" y="47"/>
              </a:cxn>
              <a:cxn ang="0">
                <a:pos x="33" y="12"/>
              </a:cxn>
            </a:cxnLst>
            <a:rect l="0" t="0" r="r" b="b"/>
            <a:pathLst>
              <a:path w="3548" h="1570">
                <a:moveTo>
                  <a:pt x="3528" y="1548"/>
                </a:moveTo>
                <a:lnTo>
                  <a:pt x="3547" y="1569"/>
                </a:lnTo>
                <a:lnTo>
                  <a:pt x="3530" y="1567"/>
                </a:lnTo>
                <a:lnTo>
                  <a:pt x="3513" y="1565"/>
                </a:lnTo>
                <a:lnTo>
                  <a:pt x="3487" y="1560"/>
                </a:lnTo>
                <a:lnTo>
                  <a:pt x="3452" y="1555"/>
                </a:lnTo>
                <a:lnTo>
                  <a:pt x="3425" y="1552"/>
                </a:lnTo>
                <a:lnTo>
                  <a:pt x="3392" y="1547"/>
                </a:lnTo>
                <a:lnTo>
                  <a:pt x="3367" y="1544"/>
                </a:lnTo>
                <a:lnTo>
                  <a:pt x="3349" y="1541"/>
                </a:lnTo>
                <a:lnTo>
                  <a:pt x="3314" y="1535"/>
                </a:lnTo>
                <a:lnTo>
                  <a:pt x="3296" y="1534"/>
                </a:lnTo>
                <a:lnTo>
                  <a:pt x="3279" y="1531"/>
                </a:lnTo>
                <a:lnTo>
                  <a:pt x="3263" y="1529"/>
                </a:lnTo>
                <a:lnTo>
                  <a:pt x="3238" y="1525"/>
                </a:lnTo>
                <a:lnTo>
                  <a:pt x="3219" y="1523"/>
                </a:lnTo>
                <a:lnTo>
                  <a:pt x="3194" y="1519"/>
                </a:lnTo>
                <a:lnTo>
                  <a:pt x="3168" y="1515"/>
                </a:lnTo>
                <a:lnTo>
                  <a:pt x="3152" y="1505"/>
                </a:lnTo>
                <a:lnTo>
                  <a:pt x="3135" y="1502"/>
                </a:lnTo>
                <a:lnTo>
                  <a:pt x="3110" y="1498"/>
                </a:lnTo>
                <a:lnTo>
                  <a:pt x="3093" y="1487"/>
                </a:lnTo>
                <a:lnTo>
                  <a:pt x="3067" y="1483"/>
                </a:lnTo>
                <a:lnTo>
                  <a:pt x="3042" y="1471"/>
                </a:lnTo>
                <a:lnTo>
                  <a:pt x="2999" y="1465"/>
                </a:lnTo>
                <a:lnTo>
                  <a:pt x="2957" y="1450"/>
                </a:lnTo>
                <a:lnTo>
                  <a:pt x="2915" y="1436"/>
                </a:lnTo>
                <a:lnTo>
                  <a:pt x="2890" y="1415"/>
                </a:lnTo>
                <a:lnTo>
                  <a:pt x="2859" y="1401"/>
                </a:lnTo>
                <a:lnTo>
                  <a:pt x="2843" y="1390"/>
                </a:lnTo>
                <a:lnTo>
                  <a:pt x="2826" y="1388"/>
                </a:lnTo>
                <a:lnTo>
                  <a:pt x="2811" y="1369"/>
                </a:lnTo>
                <a:lnTo>
                  <a:pt x="2794" y="1366"/>
                </a:lnTo>
                <a:lnTo>
                  <a:pt x="2778" y="1355"/>
                </a:lnTo>
                <a:lnTo>
                  <a:pt x="2736" y="1340"/>
                </a:lnTo>
                <a:lnTo>
                  <a:pt x="2676" y="1324"/>
                </a:lnTo>
                <a:lnTo>
                  <a:pt x="2586" y="1286"/>
                </a:lnTo>
                <a:lnTo>
                  <a:pt x="2551" y="1281"/>
                </a:lnTo>
                <a:lnTo>
                  <a:pt x="2517" y="1268"/>
                </a:lnTo>
                <a:lnTo>
                  <a:pt x="2500" y="1257"/>
                </a:lnTo>
                <a:lnTo>
                  <a:pt x="2477" y="1244"/>
                </a:lnTo>
                <a:lnTo>
                  <a:pt x="2452" y="1232"/>
                </a:lnTo>
                <a:lnTo>
                  <a:pt x="2418" y="1226"/>
                </a:lnTo>
                <a:lnTo>
                  <a:pt x="2401" y="1215"/>
                </a:lnTo>
                <a:lnTo>
                  <a:pt x="2385" y="1213"/>
                </a:lnTo>
                <a:lnTo>
                  <a:pt x="2369" y="1201"/>
                </a:lnTo>
                <a:lnTo>
                  <a:pt x="2345" y="1189"/>
                </a:lnTo>
                <a:lnTo>
                  <a:pt x="2328" y="1187"/>
                </a:lnTo>
                <a:lnTo>
                  <a:pt x="2312" y="1175"/>
                </a:lnTo>
                <a:lnTo>
                  <a:pt x="2277" y="1171"/>
                </a:lnTo>
                <a:lnTo>
                  <a:pt x="2261" y="1160"/>
                </a:lnTo>
                <a:lnTo>
                  <a:pt x="2235" y="1156"/>
                </a:lnTo>
                <a:lnTo>
                  <a:pt x="2210" y="1151"/>
                </a:lnTo>
                <a:lnTo>
                  <a:pt x="2184" y="1140"/>
                </a:lnTo>
                <a:lnTo>
                  <a:pt x="2166" y="1138"/>
                </a:lnTo>
                <a:lnTo>
                  <a:pt x="2151" y="1127"/>
                </a:lnTo>
                <a:lnTo>
                  <a:pt x="2124" y="1124"/>
                </a:lnTo>
                <a:lnTo>
                  <a:pt x="2100" y="1111"/>
                </a:lnTo>
                <a:lnTo>
                  <a:pt x="2076" y="1107"/>
                </a:lnTo>
                <a:lnTo>
                  <a:pt x="2058" y="1097"/>
                </a:lnTo>
                <a:lnTo>
                  <a:pt x="2033" y="1084"/>
                </a:lnTo>
                <a:lnTo>
                  <a:pt x="1994" y="1060"/>
                </a:lnTo>
                <a:lnTo>
                  <a:pt x="1978" y="1041"/>
                </a:lnTo>
                <a:lnTo>
                  <a:pt x="1962" y="1029"/>
                </a:lnTo>
                <a:lnTo>
                  <a:pt x="1939" y="1018"/>
                </a:lnTo>
                <a:lnTo>
                  <a:pt x="1907" y="988"/>
                </a:lnTo>
                <a:lnTo>
                  <a:pt x="1875" y="975"/>
                </a:lnTo>
                <a:lnTo>
                  <a:pt x="1833" y="951"/>
                </a:lnTo>
                <a:lnTo>
                  <a:pt x="1802" y="928"/>
                </a:lnTo>
                <a:lnTo>
                  <a:pt x="1760" y="905"/>
                </a:lnTo>
                <a:lnTo>
                  <a:pt x="1702" y="879"/>
                </a:lnTo>
                <a:lnTo>
                  <a:pt x="1670" y="858"/>
                </a:lnTo>
                <a:lnTo>
                  <a:pt x="1635" y="853"/>
                </a:lnTo>
                <a:lnTo>
                  <a:pt x="1611" y="842"/>
                </a:lnTo>
                <a:lnTo>
                  <a:pt x="1571" y="835"/>
                </a:lnTo>
                <a:lnTo>
                  <a:pt x="1535" y="830"/>
                </a:lnTo>
                <a:lnTo>
                  <a:pt x="1519" y="819"/>
                </a:lnTo>
                <a:lnTo>
                  <a:pt x="1485" y="814"/>
                </a:lnTo>
                <a:lnTo>
                  <a:pt x="1468" y="803"/>
                </a:lnTo>
                <a:lnTo>
                  <a:pt x="1442" y="800"/>
                </a:lnTo>
                <a:lnTo>
                  <a:pt x="1391" y="783"/>
                </a:lnTo>
                <a:lnTo>
                  <a:pt x="1376" y="773"/>
                </a:lnTo>
                <a:lnTo>
                  <a:pt x="1351" y="760"/>
                </a:lnTo>
                <a:lnTo>
                  <a:pt x="1320" y="737"/>
                </a:lnTo>
                <a:lnTo>
                  <a:pt x="1270" y="713"/>
                </a:lnTo>
                <a:lnTo>
                  <a:pt x="1211" y="688"/>
                </a:lnTo>
                <a:lnTo>
                  <a:pt x="1153" y="661"/>
                </a:lnTo>
                <a:lnTo>
                  <a:pt x="1089" y="627"/>
                </a:lnTo>
                <a:lnTo>
                  <a:pt x="1050" y="594"/>
                </a:lnTo>
                <a:lnTo>
                  <a:pt x="1008" y="571"/>
                </a:lnTo>
                <a:lnTo>
                  <a:pt x="969" y="541"/>
                </a:lnTo>
                <a:lnTo>
                  <a:pt x="938" y="502"/>
                </a:lnTo>
                <a:lnTo>
                  <a:pt x="917" y="479"/>
                </a:lnTo>
                <a:lnTo>
                  <a:pt x="884" y="457"/>
                </a:lnTo>
                <a:lnTo>
                  <a:pt x="854" y="426"/>
                </a:lnTo>
                <a:lnTo>
                  <a:pt x="829" y="406"/>
                </a:lnTo>
                <a:lnTo>
                  <a:pt x="824" y="387"/>
                </a:lnTo>
                <a:lnTo>
                  <a:pt x="808" y="376"/>
                </a:lnTo>
                <a:lnTo>
                  <a:pt x="767" y="353"/>
                </a:lnTo>
                <a:lnTo>
                  <a:pt x="750" y="341"/>
                </a:lnTo>
                <a:lnTo>
                  <a:pt x="727" y="321"/>
                </a:lnTo>
                <a:lnTo>
                  <a:pt x="701" y="317"/>
                </a:lnTo>
                <a:lnTo>
                  <a:pt x="685" y="305"/>
                </a:lnTo>
                <a:lnTo>
                  <a:pt x="661" y="301"/>
                </a:lnTo>
                <a:lnTo>
                  <a:pt x="644" y="299"/>
                </a:lnTo>
                <a:lnTo>
                  <a:pt x="628" y="288"/>
                </a:lnTo>
                <a:lnTo>
                  <a:pt x="603" y="276"/>
                </a:lnTo>
                <a:lnTo>
                  <a:pt x="578" y="264"/>
                </a:lnTo>
                <a:lnTo>
                  <a:pt x="560" y="261"/>
                </a:lnTo>
                <a:lnTo>
                  <a:pt x="535" y="251"/>
                </a:lnTo>
                <a:lnTo>
                  <a:pt x="519" y="248"/>
                </a:lnTo>
                <a:lnTo>
                  <a:pt x="503" y="238"/>
                </a:lnTo>
                <a:lnTo>
                  <a:pt x="487" y="226"/>
                </a:lnTo>
                <a:lnTo>
                  <a:pt x="461" y="223"/>
                </a:lnTo>
                <a:lnTo>
                  <a:pt x="436" y="202"/>
                </a:lnTo>
                <a:lnTo>
                  <a:pt x="420" y="199"/>
                </a:lnTo>
                <a:lnTo>
                  <a:pt x="401" y="197"/>
                </a:lnTo>
                <a:lnTo>
                  <a:pt x="388" y="186"/>
                </a:lnTo>
                <a:lnTo>
                  <a:pt x="369" y="184"/>
                </a:lnTo>
                <a:lnTo>
                  <a:pt x="352" y="181"/>
                </a:lnTo>
                <a:lnTo>
                  <a:pt x="337" y="170"/>
                </a:lnTo>
                <a:lnTo>
                  <a:pt x="319" y="167"/>
                </a:lnTo>
                <a:lnTo>
                  <a:pt x="302" y="157"/>
                </a:lnTo>
                <a:lnTo>
                  <a:pt x="285" y="154"/>
                </a:lnTo>
                <a:lnTo>
                  <a:pt x="260" y="151"/>
                </a:lnTo>
                <a:lnTo>
                  <a:pt x="245" y="139"/>
                </a:lnTo>
                <a:lnTo>
                  <a:pt x="220" y="127"/>
                </a:lnTo>
                <a:lnTo>
                  <a:pt x="202" y="124"/>
                </a:lnTo>
                <a:lnTo>
                  <a:pt x="184" y="121"/>
                </a:lnTo>
                <a:lnTo>
                  <a:pt x="170" y="102"/>
                </a:lnTo>
                <a:lnTo>
                  <a:pt x="146" y="91"/>
                </a:lnTo>
                <a:lnTo>
                  <a:pt x="130" y="80"/>
                </a:lnTo>
                <a:lnTo>
                  <a:pt x="114" y="76"/>
                </a:lnTo>
                <a:lnTo>
                  <a:pt x="97" y="66"/>
                </a:lnTo>
                <a:lnTo>
                  <a:pt x="91" y="47"/>
                </a:lnTo>
                <a:lnTo>
                  <a:pt x="66" y="35"/>
                </a:lnTo>
                <a:lnTo>
                  <a:pt x="50" y="23"/>
                </a:lnTo>
                <a:lnTo>
                  <a:pt x="33" y="12"/>
                </a:lnTo>
                <a:lnTo>
                  <a:pt x="16" y="9"/>
                </a:lnTo>
                <a:lnTo>
                  <a:pt x="0"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12293" name="Line 5"/>
          <p:cNvSpPr>
            <a:spLocks noChangeShapeType="1"/>
          </p:cNvSpPr>
          <p:nvPr/>
        </p:nvSpPr>
        <p:spPr bwMode="auto">
          <a:xfrm flipH="1">
            <a:off x="603250" y="2590800"/>
            <a:ext cx="6870700" cy="0"/>
          </a:xfrm>
          <a:prstGeom prst="line">
            <a:avLst/>
          </a:prstGeom>
          <a:noFill/>
          <a:ln w="12700">
            <a:solidFill>
              <a:schemeClr val="tx1"/>
            </a:solidFill>
            <a:prstDash val="lgDash"/>
            <a:round/>
            <a:headEnd/>
            <a:tailEnd/>
          </a:ln>
          <a:effectLst/>
        </p:spPr>
        <p:txBody>
          <a:bodyPr wrap="none" anchor="ctr"/>
          <a:lstStyle/>
          <a:p>
            <a:endParaRPr lang="en-US"/>
          </a:p>
        </p:txBody>
      </p:sp>
      <p:sp>
        <p:nvSpPr>
          <p:cNvPr id="12294" name="Line 6"/>
          <p:cNvSpPr>
            <a:spLocks noChangeShapeType="1"/>
          </p:cNvSpPr>
          <p:nvPr/>
        </p:nvSpPr>
        <p:spPr bwMode="auto">
          <a:xfrm flipH="1">
            <a:off x="450850" y="2286000"/>
            <a:ext cx="6870700" cy="0"/>
          </a:xfrm>
          <a:prstGeom prst="line">
            <a:avLst/>
          </a:prstGeom>
          <a:noFill/>
          <a:ln w="12700">
            <a:solidFill>
              <a:schemeClr val="tx1"/>
            </a:solidFill>
            <a:round/>
            <a:headEnd/>
            <a:tailEnd/>
          </a:ln>
          <a:effectLst/>
        </p:spPr>
        <p:txBody>
          <a:bodyPr wrap="none" anchor="ctr"/>
          <a:lstStyle/>
          <a:p>
            <a:endParaRPr lang="en-US"/>
          </a:p>
        </p:txBody>
      </p:sp>
      <p:sp>
        <p:nvSpPr>
          <p:cNvPr id="12295" name="AutoShape 7"/>
          <p:cNvSpPr>
            <a:spLocks noChangeArrowheads="1"/>
          </p:cNvSpPr>
          <p:nvPr/>
        </p:nvSpPr>
        <p:spPr bwMode="auto">
          <a:xfrm rot="10800000" flipH="1">
            <a:off x="3816350" y="2092325"/>
            <a:ext cx="292100" cy="139700"/>
          </a:xfrm>
          <a:prstGeom prst="triangle">
            <a:avLst>
              <a:gd name="adj" fmla="val 49995"/>
            </a:avLst>
          </a:prstGeom>
          <a:solidFill>
            <a:schemeClr val="hlink"/>
          </a:solidFill>
          <a:ln w="12700">
            <a:solidFill>
              <a:schemeClr val="tx1"/>
            </a:solidFill>
            <a:miter lim="800000"/>
            <a:headEnd/>
            <a:tailEnd/>
          </a:ln>
          <a:effectLst/>
        </p:spPr>
        <p:txBody>
          <a:bodyPr wrap="none" anchor="ctr"/>
          <a:lstStyle/>
          <a:p>
            <a:endParaRPr lang="en-US"/>
          </a:p>
        </p:txBody>
      </p:sp>
      <p:sp>
        <p:nvSpPr>
          <p:cNvPr id="12296" name="Arc 8"/>
          <p:cNvSpPr>
            <a:spLocks/>
          </p:cNvSpPr>
          <p:nvPr/>
        </p:nvSpPr>
        <p:spPr bwMode="auto">
          <a:xfrm>
            <a:off x="7315200" y="2293938"/>
            <a:ext cx="450850" cy="2222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n-US"/>
          </a:p>
        </p:txBody>
      </p:sp>
      <p:sp>
        <p:nvSpPr>
          <p:cNvPr id="12297" name="Freeform 9"/>
          <p:cNvSpPr>
            <a:spLocks/>
          </p:cNvSpPr>
          <p:nvPr/>
        </p:nvSpPr>
        <p:spPr bwMode="auto">
          <a:xfrm>
            <a:off x="6642100" y="4146550"/>
            <a:ext cx="139700" cy="498475"/>
          </a:xfrm>
          <a:custGeom>
            <a:avLst/>
            <a:gdLst/>
            <a:ahLst/>
            <a:cxnLst>
              <a:cxn ang="0">
                <a:pos x="87" y="18"/>
              </a:cxn>
              <a:cxn ang="0">
                <a:pos x="0" y="313"/>
              </a:cxn>
              <a:cxn ang="0">
                <a:pos x="9" y="0"/>
              </a:cxn>
              <a:cxn ang="0">
                <a:pos x="87" y="18"/>
              </a:cxn>
            </a:cxnLst>
            <a:rect l="0" t="0" r="r" b="b"/>
            <a:pathLst>
              <a:path w="88" h="314">
                <a:moveTo>
                  <a:pt x="87" y="18"/>
                </a:moveTo>
                <a:lnTo>
                  <a:pt x="0" y="313"/>
                </a:lnTo>
                <a:lnTo>
                  <a:pt x="9" y="0"/>
                </a:lnTo>
                <a:lnTo>
                  <a:pt x="87" y="18"/>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sp>
        <p:nvSpPr>
          <p:cNvPr id="12298" name="Rectangle 10"/>
          <p:cNvSpPr>
            <a:spLocks noChangeArrowheads="1"/>
          </p:cNvSpPr>
          <p:nvPr/>
        </p:nvSpPr>
        <p:spPr bwMode="auto">
          <a:xfrm>
            <a:off x="3302000" y="2720975"/>
            <a:ext cx="3897313" cy="406400"/>
          </a:xfrm>
          <a:prstGeom prst="rect">
            <a:avLst/>
          </a:prstGeom>
          <a:noFill/>
          <a:ln w="12700">
            <a:noFill/>
            <a:miter lim="800000"/>
            <a:headEnd/>
            <a:tailEnd/>
          </a:ln>
          <a:effectLst/>
        </p:spPr>
        <p:txBody>
          <a:bodyPr wrap="none" lIns="90488" tIns="44450" rIns="90488" bIns="44450">
            <a:spAutoFit/>
          </a:bodyPr>
          <a:lstStyle/>
          <a:p>
            <a:r>
              <a:rPr lang="en-US" sz="2000">
                <a:latin typeface="Book Antiqua" pitchFamily="18" charset="0"/>
              </a:rPr>
              <a:t>normal maximum reservoir level</a:t>
            </a:r>
          </a:p>
        </p:txBody>
      </p:sp>
      <p:sp>
        <p:nvSpPr>
          <p:cNvPr id="12299" name="Rectangle 11"/>
          <p:cNvSpPr>
            <a:spLocks noChangeArrowheads="1"/>
          </p:cNvSpPr>
          <p:nvPr/>
        </p:nvSpPr>
        <p:spPr bwMode="auto">
          <a:xfrm>
            <a:off x="4308475" y="1770063"/>
            <a:ext cx="3163888" cy="406400"/>
          </a:xfrm>
          <a:prstGeom prst="rect">
            <a:avLst/>
          </a:prstGeom>
          <a:noFill/>
          <a:ln w="12700">
            <a:noFill/>
            <a:miter lim="800000"/>
            <a:headEnd/>
            <a:tailEnd/>
          </a:ln>
          <a:effectLst/>
        </p:spPr>
        <p:txBody>
          <a:bodyPr wrap="none" lIns="90488" tIns="44450" rIns="90488" bIns="44450">
            <a:spAutoFit/>
          </a:bodyPr>
          <a:lstStyle/>
          <a:p>
            <a:r>
              <a:rPr lang="en-US" sz="2000">
                <a:latin typeface="Book Antiqua" pitchFamily="18" charset="0"/>
              </a:rPr>
              <a:t>flood stage reservoir level </a:t>
            </a:r>
          </a:p>
        </p:txBody>
      </p:sp>
      <p:sp>
        <p:nvSpPr>
          <p:cNvPr id="12300" name="Line 12"/>
          <p:cNvSpPr>
            <a:spLocks noChangeShapeType="1"/>
          </p:cNvSpPr>
          <p:nvPr/>
        </p:nvSpPr>
        <p:spPr bwMode="auto">
          <a:xfrm flipH="1">
            <a:off x="4206875" y="1958975"/>
            <a:ext cx="165100" cy="317500"/>
          </a:xfrm>
          <a:prstGeom prst="line">
            <a:avLst/>
          </a:prstGeom>
          <a:noFill/>
          <a:ln w="12700">
            <a:solidFill>
              <a:schemeClr val="tx1"/>
            </a:solidFill>
            <a:round/>
            <a:headEnd/>
            <a:tailEnd/>
          </a:ln>
          <a:effectLst/>
        </p:spPr>
        <p:txBody>
          <a:bodyPr wrap="none" anchor="ctr"/>
          <a:lstStyle/>
          <a:p>
            <a:endParaRPr lang="en-US"/>
          </a:p>
        </p:txBody>
      </p:sp>
      <p:sp>
        <p:nvSpPr>
          <p:cNvPr id="12301" name="Line 13"/>
          <p:cNvSpPr>
            <a:spLocks noChangeShapeType="1"/>
          </p:cNvSpPr>
          <p:nvPr/>
        </p:nvSpPr>
        <p:spPr bwMode="auto">
          <a:xfrm>
            <a:off x="2700338" y="2606675"/>
            <a:ext cx="636587" cy="292100"/>
          </a:xfrm>
          <a:prstGeom prst="line">
            <a:avLst/>
          </a:prstGeom>
          <a:noFill/>
          <a:ln w="12700">
            <a:solidFill>
              <a:schemeClr val="tx1"/>
            </a:solidFill>
            <a:round/>
            <a:headEnd/>
            <a:tailEnd/>
          </a:ln>
          <a:effectLst/>
        </p:spPr>
        <p:txBody>
          <a:bodyPr wrap="none" anchor="ctr"/>
          <a:lstStyle/>
          <a:p>
            <a:endParaRPr lang="en-US"/>
          </a:p>
        </p:txBody>
      </p:sp>
      <p:sp>
        <p:nvSpPr>
          <p:cNvPr id="12302" name="Rectangle 14"/>
          <p:cNvSpPr>
            <a:spLocks noChangeArrowheads="1"/>
          </p:cNvSpPr>
          <p:nvPr/>
        </p:nvSpPr>
        <p:spPr bwMode="auto">
          <a:xfrm>
            <a:off x="1562100" y="1749425"/>
            <a:ext cx="1963738" cy="4667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flood storage</a:t>
            </a:r>
          </a:p>
        </p:txBody>
      </p:sp>
      <p:sp>
        <p:nvSpPr>
          <p:cNvPr id="12303" name="Line 15"/>
          <p:cNvSpPr>
            <a:spLocks noChangeShapeType="1"/>
          </p:cNvSpPr>
          <p:nvPr/>
        </p:nvSpPr>
        <p:spPr bwMode="auto">
          <a:xfrm>
            <a:off x="2562225" y="2151063"/>
            <a:ext cx="1119188" cy="22225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2304" name="Rectangle 16"/>
          <p:cNvSpPr>
            <a:spLocks noChangeArrowheads="1"/>
          </p:cNvSpPr>
          <p:nvPr/>
        </p:nvSpPr>
        <p:spPr bwMode="auto">
          <a:xfrm>
            <a:off x="30163" y="2151063"/>
            <a:ext cx="296862" cy="4667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I</a:t>
            </a:r>
          </a:p>
        </p:txBody>
      </p:sp>
      <p:sp>
        <p:nvSpPr>
          <p:cNvPr id="12305" name="Line 17"/>
          <p:cNvSpPr>
            <a:spLocks noChangeShapeType="1"/>
          </p:cNvSpPr>
          <p:nvPr/>
        </p:nvSpPr>
        <p:spPr bwMode="auto">
          <a:xfrm>
            <a:off x="339725" y="2435225"/>
            <a:ext cx="636588"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2306" name="Rectangle 18"/>
          <p:cNvSpPr>
            <a:spLocks noChangeArrowheads="1"/>
          </p:cNvSpPr>
          <p:nvPr/>
        </p:nvSpPr>
        <p:spPr bwMode="auto">
          <a:xfrm>
            <a:off x="8008938" y="2635250"/>
            <a:ext cx="433387" cy="4667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O</a:t>
            </a:r>
          </a:p>
        </p:txBody>
      </p:sp>
      <p:sp>
        <p:nvSpPr>
          <p:cNvPr id="12307" name="Line 19"/>
          <p:cNvSpPr>
            <a:spLocks noChangeShapeType="1"/>
          </p:cNvSpPr>
          <p:nvPr/>
        </p:nvSpPr>
        <p:spPr bwMode="auto">
          <a:xfrm>
            <a:off x="7629525" y="2497138"/>
            <a:ext cx="373063" cy="276225"/>
          </a:xfrm>
          <a:prstGeom prst="line">
            <a:avLst/>
          </a:prstGeom>
          <a:noFill/>
          <a:ln w="12700">
            <a:solidFill>
              <a:schemeClr val="tx1"/>
            </a:solidFill>
            <a:round/>
            <a:headEnd/>
            <a:tailEnd type="triangle" w="med" len="med"/>
          </a:ln>
          <a:effectLst/>
        </p:spPr>
        <p:txBody>
          <a:bodyPr wrap="none" anchor="ctr"/>
          <a:lstStyle/>
          <a:p>
            <a:endParaRPr lang="en-US"/>
          </a:p>
        </p:txBody>
      </p:sp>
      <p:sp>
        <p:nvSpPr>
          <p:cNvPr id="12308" name="Rectangle 20"/>
          <p:cNvSpPr>
            <a:spLocks noChangeArrowheads="1"/>
          </p:cNvSpPr>
          <p:nvPr/>
        </p:nvSpPr>
        <p:spPr bwMode="auto">
          <a:xfrm>
            <a:off x="3660775" y="2217738"/>
            <a:ext cx="354013" cy="4667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S</a:t>
            </a:r>
          </a:p>
        </p:txBody>
      </p:sp>
      <p:graphicFrame>
        <p:nvGraphicFramePr>
          <p:cNvPr id="48128" name="Object 1024">
            <a:hlinkClick r:id="" action="ppaction://ole?verb=0"/>
          </p:cNvPr>
          <p:cNvGraphicFramePr>
            <a:graphicFrameLocks/>
          </p:cNvGraphicFramePr>
          <p:nvPr/>
        </p:nvGraphicFramePr>
        <p:xfrm>
          <a:off x="228600" y="2971800"/>
          <a:ext cx="1617663" cy="854075"/>
        </p:xfrm>
        <a:graphic>
          <a:graphicData uri="http://schemas.openxmlformats.org/presentationml/2006/ole">
            <p:oleObj spid="_x0000_s48128" name="Equation" r:id="rId4" imgW="1638000" imgH="876240" progId="Equation.3">
              <p:embed/>
            </p:oleObj>
          </a:graphicData>
        </a:graphic>
      </p:graphicFrame>
      <p:graphicFrame>
        <p:nvGraphicFramePr>
          <p:cNvPr id="48129" name="Object 1025">
            <a:hlinkClick r:id="" action="ppaction://ole?verb=0"/>
          </p:cNvPr>
          <p:cNvGraphicFramePr>
            <a:graphicFrameLocks/>
          </p:cNvGraphicFramePr>
          <p:nvPr/>
        </p:nvGraphicFramePr>
        <p:xfrm>
          <a:off x="152400" y="3886200"/>
          <a:ext cx="1655763" cy="854075"/>
        </p:xfrm>
        <a:graphic>
          <a:graphicData uri="http://schemas.openxmlformats.org/presentationml/2006/ole">
            <p:oleObj spid="_x0000_s48129" name="Equation" r:id="rId5" imgW="1676160" imgH="876240" progId="Equation.3">
              <p:embed/>
            </p:oleObj>
          </a:graphicData>
        </a:graphic>
      </p:graphicFrame>
      <p:graphicFrame>
        <p:nvGraphicFramePr>
          <p:cNvPr id="48130" name="Object 1026">
            <a:hlinkClick r:id="" action="ppaction://ole?verb=0"/>
          </p:cNvPr>
          <p:cNvGraphicFramePr>
            <a:graphicFrameLocks/>
          </p:cNvGraphicFramePr>
          <p:nvPr/>
        </p:nvGraphicFramePr>
        <p:xfrm>
          <a:off x="152400" y="4953000"/>
          <a:ext cx="3886200" cy="685800"/>
        </p:xfrm>
        <a:graphic>
          <a:graphicData uri="http://schemas.openxmlformats.org/presentationml/2006/ole">
            <p:oleObj spid="_x0000_s48130" name="Equation" r:id="rId6" imgW="4317840" imgH="876240" progId="Equation.3">
              <p:embed/>
            </p:oleObj>
          </a:graphicData>
        </a:graphic>
      </p:graphicFrame>
      <p:graphicFrame>
        <p:nvGraphicFramePr>
          <p:cNvPr id="48131" name="Object 1027">
            <a:hlinkClick r:id="" action="ppaction://ole?verb=0"/>
          </p:cNvPr>
          <p:cNvGraphicFramePr>
            <a:graphicFrameLocks/>
          </p:cNvGraphicFramePr>
          <p:nvPr/>
        </p:nvGraphicFramePr>
        <p:xfrm>
          <a:off x="152400" y="5867400"/>
          <a:ext cx="4268788" cy="636588"/>
        </p:xfrm>
        <a:graphic>
          <a:graphicData uri="http://schemas.openxmlformats.org/presentationml/2006/ole">
            <p:oleObj spid="_x0000_s48131" name="Equation" r:id="rId7" imgW="4584600" imgH="876240" progId="Equation.3">
              <p:embed/>
            </p:oleObj>
          </a:graphicData>
        </a:graphic>
      </p:graphicFrame>
      <p:graphicFrame>
        <p:nvGraphicFramePr>
          <p:cNvPr id="48132" name="Object 1028">
            <a:hlinkClick r:id="" action="ppaction://ole?verb=0"/>
          </p:cNvPr>
          <p:cNvGraphicFramePr>
            <a:graphicFrameLocks/>
          </p:cNvGraphicFramePr>
          <p:nvPr/>
        </p:nvGraphicFramePr>
        <p:xfrm>
          <a:off x="4572000" y="3276600"/>
          <a:ext cx="1262063" cy="327025"/>
        </p:xfrm>
        <a:graphic>
          <a:graphicData uri="http://schemas.openxmlformats.org/presentationml/2006/ole">
            <p:oleObj spid="_x0000_s48132" name="Equation" r:id="rId8" imgW="1282680" imgH="342720" progId="Equation.3">
              <p:embed/>
            </p:oleObj>
          </a:graphicData>
        </a:graphic>
      </p:graphicFrame>
      <p:graphicFrame>
        <p:nvGraphicFramePr>
          <p:cNvPr id="48133" name="Object 1029">
            <a:hlinkClick r:id="" action="ppaction://ole?verb=0"/>
          </p:cNvPr>
          <p:cNvGraphicFramePr>
            <a:graphicFrameLocks/>
          </p:cNvGraphicFramePr>
          <p:nvPr/>
        </p:nvGraphicFramePr>
        <p:xfrm>
          <a:off x="4495800" y="3733800"/>
          <a:ext cx="2241550" cy="403225"/>
        </p:xfrm>
        <a:graphic>
          <a:graphicData uri="http://schemas.openxmlformats.org/presentationml/2006/ole">
            <p:oleObj spid="_x0000_s48133" name="Equation" r:id="rId9" imgW="2260440" imgH="419040" progId="Equation.3">
              <p:embed/>
            </p:oleObj>
          </a:graphicData>
        </a:graphic>
      </p:graphicFrame>
      <p:graphicFrame>
        <p:nvGraphicFramePr>
          <p:cNvPr id="48134" name="Object 1030">
            <a:hlinkClick r:id="" action="ppaction://ole?verb=0"/>
          </p:cNvPr>
          <p:cNvGraphicFramePr>
            <a:graphicFrameLocks/>
          </p:cNvGraphicFramePr>
          <p:nvPr/>
        </p:nvGraphicFramePr>
        <p:xfrm>
          <a:off x="4724400" y="4876800"/>
          <a:ext cx="2062163" cy="854075"/>
        </p:xfrm>
        <a:graphic>
          <a:graphicData uri="http://schemas.openxmlformats.org/presentationml/2006/ole">
            <p:oleObj spid="_x0000_s48134" name="Equation" r:id="rId10" imgW="2082600" imgH="876240" progId="Equation.3">
              <p:embed/>
            </p:oleObj>
          </a:graphicData>
        </a:graphic>
      </p:graphicFrame>
      <p:graphicFrame>
        <p:nvGraphicFramePr>
          <p:cNvPr id="48135" name="Object 1031">
            <a:hlinkClick r:id="" action="ppaction://ole?verb=0"/>
          </p:cNvPr>
          <p:cNvGraphicFramePr>
            <a:graphicFrameLocks/>
          </p:cNvGraphicFramePr>
          <p:nvPr/>
        </p:nvGraphicFramePr>
        <p:xfrm>
          <a:off x="5029200" y="5791200"/>
          <a:ext cx="3536950" cy="920750"/>
        </p:xfrm>
        <a:graphic>
          <a:graphicData uri="http://schemas.openxmlformats.org/presentationml/2006/ole">
            <p:oleObj spid="_x0000_s48135" name="Equation" r:id="rId11" imgW="3555720" imgH="939600" progId="Equation.3">
              <p:embed/>
            </p:oleObj>
          </a:graphicData>
        </a:graphic>
      </p:graphicFrame>
      <p:sp>
        <p:nvSpPr>
          <p:cNvPr id="12317" name="Rectangle 29"/>
          <p:cNvSpPr>
            <a:spLocks noChangeArrowheads="1"/>
          </p:cNvSpPr>
          <p:nvPr/>
        </p:nvSpPr>
        <p:spPr bwMode="auto">
          <a:xfrm>
            <a:off x="5459413" y="5410200"/>
            <a:ext cx="3684587" cy="363538"/>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for a specified </a:t>
            </a:r>
            <a:r>
              <a:rPr lang="en-US" sz="1800">
                <a:latin typeface="MT Extra" pitchFamily="18" charset="2"/>
              </a:rPr>
              <a:t>D</a:t>
            </a:r>
            <a:r>
              <a:rPr lang="en-US" sz="1800">
                <a:latin typeface="Book Antiqua" pitchFamily="18" charset="0"/>
              </a:rPr>
              <a:t>t (routing interval)</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a:effectLst/>
        </p:spPr>
        <p:txBody>
          <a:bodyPr lIns="90488" tIns="44450" rIns="90488" bIns="44450" anchor="b"/>
          <a:lstStyle/>
          <a:p>
            <a:r>
              <a:rPr lang="en-US"/>
              <a:t>Level Pool Routing: Solution</a:t>
            </a:r>
          </a:p>
        </p:txBody>
      </p:sp>
      <p:sp>
        <p:nvSpPr>
          <p:cNvPr id="14339" name="Rectangle 3"/>
          <p:cNvSpPr>
            <a:spLocks noGrp="1" noChangeArrowheads="1"/>
          </p:cNvSpPr>
          <p:nvPr>
            <p:ph idx="1"/>
          </p:nvPr>
        </p:nvSpPr>
        <p:spPr>
          <a:noFill/>
          <a:ln/>
          <a:effectLst/>
        </p:spPr>
        <p:txBody>
          <a:bodyPr lIns="90488" tIns="44450" rIns="90488" bIns="44450"/>
          <a:lstStyle/>
          <a:p>
            <a:pPr>
              <a:lnSpc>
                <a:spcPts val="3500"/>
              </a:lnSpc>
            </a:pPr>
            <a:r>
              <a:rPr lang="en-US" sz="2800"/>
              <a:t>select a value for the routing interval and plot a curve between O and (2S/</a:t>
            </a:r>
            <a:r>
              <a:rPr lang="en-US" sz="2800">
                <a:latin typeface="Symbol" pitchFamily="18" charset="2"/>
              </a:rPr>
              <a:t>D</a:t>
            </a:r>
            <a:r>
              <a:rPr lang="en-US" sz="2800"/>
              <a:t>t)+O</a:t>
            </a:r>
          </a:p>
          <a:p>
            <a:pPr>
              <a:lnSpc>
                <a:spcPts val="3500"/>
              </a:lnSpc>
            </a:pPr>
            <a:r>
              <a:rPr lang="en-US" sz="2800"/>
              <a:t>At the beginning of each time interval the values I</a:t>
            </a:r>
            <a:r>
              <a:rPr lang="en-US" sz="2800" baseline="-25000"/>
              <a:t>i</a:t>
            </a:r>
            <a:r>
              <a:rPr lang="en-US" sz="2800"/>
              <a:t>, 	I</a:t>
            </a:r>
            <a:r>
              <a:rPr lang="en-US" sz="2800" baseline="-25000"/>
              <a:t>i+1</a:t>
            </a:r>
            <a:r>
              <a:rPr lang="en-US" sz="2800"/>
              <a:t> and O</a:t>
            </a:r>
            <a:r>
              <a:rPr lang="en-US" sz="2800" baseline="-25000"/>
              <a:t>i</a:t>
            </a:r>
            <a:r>
              <a:rPr lang="en-US" sz="2800"/>
              <a:t> are known (O</a:t>
            </a:r>
            <a:r>
              <a:rPr lang="en-US" sz="2800" baseline="-25000"/>
              <a:t>i</a:t>
            </a:r>
            <a:r>
              <a:rPr lang="en-US" sz="2800"/>
              <a:t> = O</a:t>
            </a:r>
            <a:r>
              <a:rPr lang="en-US" sz="2800" baseline="-25000"/>
              <a:t>i+1</a:t>
            </a:r>
            <a:r>
              <a:rPr lang="en-US" sz="2800"/>
              <a:t> from the previous time interval)</a:t>
            </a:r>
          </a:p>
          <a:p>
            <a:pPr>
              <a:lnSpc>
                <a:spcPts val="3500"/>
              </a:lnSpc>
            </a:pPr>
            <a:r>
              <a:rPr lang="en-US" sz="2800"/>
              <a:t>Estimate		using the curve and</a:t>
            </a:r>
          </a:p>
          <a:p>
            <a:pPr>
              <a:lnSpc>
                <a:spcPts val="3500"/>
              </a:lnSpc>
            </a:pPr>
            <a:r>
              <a:rPr lang="en-US" sz="2800"/>
              <a:t>Now everything on the right hand side of the equation				is known</a:t>
            </a:r>
          </a:p>
          <a:p>
            <a:pPr>
              <a:lnSpc>
                <a:spcPts val="3500"/>
              </a:lnSpc>
            </a:pPr>
            <a:r>
              <a:rPr lang="en-US" sz="2800"/>
              <a:t>Given 		find O</a:t>
            </a:r>
            <a:r>
              <a:rPr lang="en-US" sz="2800" baseline="-25000"/>
              <a:t>i+1 </a:t>
            </a:r>
            <a:r>
              <a:rPr lang="en-US" sz="2800"/>
              <a:t>using the curve.</a:t>
            </a:r>
          </a:p>
        </p:txBody>
      </p:sp>
      <p:graphicFrame>
        <p:nvGraphicFramePr>
          <p:cNvPr id="14340" name="Object 4">
            <a:hlinkClick r:id="" action="ppaction://ole?verb=0"/>
          </p:cNvPr>
          <p:cNvGraphicFramePr>
            <a:graphicFrameLocks/>
          </p:cNvGraphicFramePr>
          <p:nvPr/>
        </p:nvGraphicFramePr>
        <p:xfrm>
          <a:off x="6645275" y="4224338"/>
          <a:ext cx="2222500" cy="533400"/>
        </p:xfrm>
        <a:graphic>
          <a:graphicData uri="http://schemas.openxmlformats.org/presentationml/2006/ole">
            <p:oleObj spid="_x0000_s14340" name="Equation" r:id="rId3" imgW="2234880" imgH="545760" progId="Equation.2">
              <p:embed/>
            </p:oleObj>
          </a:graphicData>
        </a:graphic>
      </p:graphicFrame>
      <p:graphicFrame>
        <p:nvGraphicFramePr>
          <p:cNvPr id="14341" name="Object 5">
            <a:hlinkClick r:id="" action="ppaction://ole?verb=0"/>
          </p:cNvPr>
          <p:cNvGraphicFramePr>
            <a:graphicFrameLocks/>
          </p:cNvGraphicFramePr>
          <p:nvPr/>
        </p:nvGraphicFramePr>
        <p:xfrm>
          <a:off x="2519363" y="4386263"/>
          <a:ext cx="749300" cy="495300"/>
        </p:xfrm>
        <a:graphic>
          <a:graphicData uri="http://schemas.openxmlformats.org/presentationml/2006/ole">
            <p:oleObj spid="_x0000_s14341" name="Equation" r:id="rId4" imgW="761760" imgH="507960" progId="Equation.2">
              <p:embed/>
            </p:oleObj>
          </a:graphicData>
        </a:graphic>
      </p:graphicFrame>
      <p:graphicFrame>
        <p:nvGraphicFramePr>
          <p:cNvPr id="14342" name="Object 6">
            <a:hlinkClick r:id="" action="ppaction://ole?verb=0"/>
          </p:cNvPr>
          <p:cNvGraphicFramePr>
            <a:graphicFrameLocks/>
          </p:cNvGraphicFramePr>
          <p:nvPr/>
        </p:nvGraphicFramePr>
        <p:xfrm>
          <a:off x="2462213" y="5422900"/>
          <a:ext cx="2882900" cy="495300"/>
        </p:xfrm>
        <a:graphic>
          <a:graphicData uri="http://schemas.openxmlformats.org/presentationml/2006/ole">
            <p:oleObj spid="_x0000_s14342" name="Equation" r:id="rId5" imgW="2895480" imgH="507960" progId="Equation.2">
              <p:embed/>
            </p:oleObj>
          </a:graphicData>
        </a:graphic>
      </p:graphicFrame>
      <p:graphicFrame>
        <p:nvGraphicFramePr>
          <p:cNvPr id="14343" name="Object 7">
            <a:hlinkClick r:id="" action="ppaction://ole?verb=0"/>
          </p:cNvPr>
          <p:cNvGraphicFramePr>
            <a:graphicFrameLocks/>
          </p:cNvGraphicFramePr>
          <p:nvPr/>
        </p:nvGraphicFramePr>
        <p:xfrm>
          <a:off x="2298700" y="5961063"/>
          <a:ext cx="1016000" cy="495300"/>
        </p:xfrm>
        <a:graphic>
          <a:graphicData uri="http://schemas.openxmlformats.org/presentationml/2006/ole">
            <p:oleObj spid="_x0000_s14343" name="Equation" r:id="rId6" imgW="1028520" imgH="507960" progId="Equation.2">
              <p:embed/>
            </p:oleObj>
          </a:graphicData>
        </a:graphic>
      </p:graphicFrame>
      <p:sp>
        <p:nvSpPr>
          <p:cNvPr id="14344" name="Freeform 8"/>
          <p:cNvSpPr>
            <a:spLocks/>
          </p:cNvSpPr>
          <p:nvPr/>
        </p:nvSpPr>
        <p:spPr bwMode="auto">
          <a:xfrm>
            <a:off x="209550" y="3332163"/>
            <a:ext cx="498475" cy="2720975"/>
          </a:xfrm>
          <a:custGeom>
            <a:avLst/>
            <a:gdLst/>
            <a:ahLst/>
            <a:cxnLst>
              <a:cxn ang="0">
                <a:pos x="305" y="1713"/>
              </a:cxn>
              <a:cxn ang="0">
                <a:pos x="87" y="1304"/>
              </a:cxn>
              <a:cxn ang="0">
                <a:pos x="0" y="748"/>
              </a:cxn>
              <a:cxn ang="0">
                <a:pos x="35" y="322"/>
              </a:cxn>
              <a:cxn ang="0">
                <a:pos x="313" y="0"/>
              </a:cxn>
            </a:cxnLst>
            <a:rect l="0" t="0" r="r" b="b"/>
            <a:pathLst>
              <a:path w="314" h="1714">
                <a:moveTo>
                  <a:pt x="305" y="1713"/>
                </a:moveTo>
                <a:lnTo>
                  <a:pt x="87" y="1304"/>
                </a:lnTo>
                <a:lnTo>
                  <a:pt x="0" y="748"/>
                </a:lnTo>
                <a:lnTo>
                  <a:pt x="35" y="322"/>
                </a:lnTo>
                <a:lnTo>
                  <a:pt x="313" y="0"/>
                </a:lnTo>
              </a:path>
            </a:pathLst>
          </a:custGeom>
          <a:noFill/>
          <a:ln w="12700" cap="rnd" cmpd="sng">
            <a:solidFill>
              <a:schemeClr val="tx1"/>
            </a:solidFill>
            <a:prstDash val="solid"/>
            <a:round/>
            <a:headEnd type="none" w="med" len="med"/>
            <a:tailEnd type="triangle" w="med" len="med"/>
          </a:ln>
          <a:effectLst/>
        </p:spPr>
        <p:txBody>
          <a:bodyPr/>
          <a:lstStyle/>
          <a:p>
            <a:endParaRPr lang="en-US"/>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a:effectLst/>
        </p:spPr>
        <p:txBody>
          <a:bodyPr lIns="90488" tIns="44450" rIns="90488" bIns="44450" anchor="b"/>
          <a:lstStyle/>
          <a:p>
            <a:r>
              <a:rPr lang="en-US"/>
              <a:t>Level Pool Routing: General Expectations</a:t>
            </a:r>
          </a:p>
        </p:txBody>
      </p:sp>
      <p:sp>
        <p:nvSpPr>
          <p:cNvPr id="15395" name="Rectangle 35"/>
          <p:cNvSpPr>
            <a:spLocks noGrp="1" noChangeArrowheads="1"/>
          </p:cNvSpPr>
          <p:nvPr>
            <p:ph idx="1"/>
          </p:nvPr>
        </p:nvSpPr>
        <p:spPr>
          <a:xfrm>
            <a:off x="44450" y="2905125"/>
            <a:ext cx="3063875" cy="3325813"/>
          </a:xfrm>
          <a:noFill/>
          <a:ln/>
          <a:effectLst/>
        </p:spPr>
        <p:txBody>
          <a:bodyPr lIns="90488" tIns="44450" rIns="90488" bIns="44450"/>
          <a:lstStyle/>
          <a:p>
            <a:pPr>
              <a:lnSpc>
                <a:spcPct val="90000"/>
              </a:lnSpc>
            </a:pPr>
            <a:r>
              <a:rPr lang="en-US" sz="2800"/>
              <a:t>outflow peak less than inflow peak</a:t>
            </a:r>
          </a:p>
          <a:p>
            <a:pPr>
              <a:lnSpc>
                <a:spcPct val="90000"/>
              </a:lnSpc>
            </a:pPr>
            <a:r>
              <a:rPr lang="en-US" sz="2800"/>
              <a:t>outflow peak occurs after inflow peak</a:t>
            </a:r>
          </a:p>
          <a:p>
            <a:pPr>
              <a:lnSpc>
                <a:spcPct val="90000"/>
              </a:lnSpc>
            </a:pPr>
            <a:r>
              <a:rPr lang="en-US" sz="2800"/>
              <a:t>maximum outflow occurs when inflow equals outflow</a:t>
            </a:r>
          </a:p>
        </p:txBody>
      </p:sp>
      <p:sp>
        <p:nvSpPr>
          <p:cNvPr id="15363" name="Rectangle 3"/>
          <p:cNvSpPr>
            <a:spLocks noChangeArrowheads="1"/>
          </p:cNvSpPr>
          <p:nvPr/>
        </p:nvSpPr>
        <p:spPr bwMode="auto">
          <a:xfrm>
            <a:off x="3225800" y="4786313"/>
            <a:ext cx="523875" cy="363537"/>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500</a:t>
            </a:r>
            <a:endParaRPr lang="en-US" sz="1800">
              <a:solidFill>
                <a:srgbClr val="000000"/>
              </a:solidFill>
              <a:latin typeface="Book Antiqua" pitchFamily="18" charset="0"/>
            </a:endParaRPr>
          </a:p>
        </p:txBody>
      </p:sp>
      <p:sp>
        <p:nvSpPr>
          <p:cNvPr id="15364" name="Rectangle 4"/>
          <p:cNvSpPr>
            <a:spLocks noChangeArrowheads="1"/>
          </p:cNvSpPr>
          <p:nvPr/>
        </p:nvSpPr>
        <p:spPr bwMode="auto">
          <a:xfrm>
            <a:off x="3046413" y="2197100"/>
            <a:ext cx="638175" cy="363538"/>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2500</a:t>
            </a:r>
            <a:endParaRPr lang="en-US" sz="1800">
              <a:solidFill>
                <a:srgbClr val="000000"/>
              </a:solidFill>
              <a:latin typeface="Book Antiqua" pitchFamily="18" charset="0"/>
            </a:endParaRPr>
          </a:p>
        </p:txBody>
      </p:sp>
      <p:sp>
        <p:nvSpPr>
          <p:cNvPr id="15365" name="Rectangle 5"/>
          <p:cNvSpPr>
            <a:spLocks noChangeArrowheads="1"/>
          </p:cNvSpPr>
          <p:nvPr/>
        </p:nvSpPr>
        <p:spPr bwMode="auto">
          <a:xfrm rot="16200000">
            <a:off x="2590007" y="3471069"/>
            <a:ext cx="1473200" cy="363537"/>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Q (m</a:t>
            </a:r>
            <a:r>
              <a:rPr lang="en-US" sz="1800" baseline="30000">
                <a:latin typeface="Book Antiqua" pitchFamily="18" charset="0"/>
              </a:rPr>
              <a:t>3</a:t>
            </a:r>
            <a:r>
              <a:rPr lang="en-US" sz="1800">
                <a:latin typeface="Book Antiqua" pitchFamily="18" charset="0"/>
              </a:rPr>
              <a:t>/hour)</a:t>
            </a:r>
            <a:endParaRPr lang="en-US" sz="1800">
              <a:solidFill>
                <a:srgbClr val="000000"/>
              </a:solidFill>
              <a:latin typeface="Book Antiqua" pitchFamily="18" charset="0"/>
            </a:endParaRPr>
          </a:p>
        </p:txBody>
      </p:sp>
      <p:sp>
        <p:nvSpPr>
          <p:cNvPr id="15366" name="Freeform 6"/>
          <p:cNvSpPr>
            <a:spLocks/>
          </p:cNvSpPr>
          <p:nvPr/>
        </p:nvSpPr>
        <p:spPr bwMode="auto">
          <a:xfrm>
            <a:off x="3794125" y="2370138"/>
            <a:ext cx="4999038" cy="2605087"/>
          </a:xfrm>
          <a:custGeom>
            <a:avLst/>
            <a:gdLst/>
            <a:ahLst/>
            <a:cxnLst>
              <a:cxn ang="0">
                <a:pos x="0" y="0"/>
              </a:cxn>
              <a:cxn ang="0">
                <a:pos x="3148" y="0"/>
              </a:cxn>
              <a:cxn ang="0">
                <a:pos x="3148" y="1640"/>
              </a:cxn>
              <a:cxn ang="0">
                <a:pos x="0" y="1640"/>
              </a:cxn>
              <a:cxn ang="0">
                <a:pos x="0" y="0"/>
              </a:cxn>
            </a:cxnLst>
            <a:rect l="0" t="0" r="r" b="b"/>
            <a:pathLst>
              <a:path w="3149" h="1641">
                <a:moveTo>
                  <a:pt x="0" y="0"/>
                </a:moveTo>
                <a:lnTo>
                  <a:pt x="3148" y="0"/>
                </a:lnTo>
                <a:lnTo>
                  <a:pt x="3148" y="1640"/>
                </a:lnTo>
                <a:lnTo>
                  <a:pt x="0" y="1640"/>
                </a:lnTo>
                <a:lnTo>
                  <a:pt x="0" y="0"/>
                </a:lnTo>
              </a:path>
            </a:pathLst>
          </a:custGeom>
          <a:noFill/>
          <a:ln w="12700" cap="rnd" cmpd="sng">
            <a:solidFill>
              <a:srgbClr val="808080"/>
            </a:solidFill>
            <a:prstDash val="solid"/>
            <a:round/>
            <a:headEnd type="none" w="med" len="med"/>
            <a:tailEnd type="none" w="med" len="med"/>
          </a:ln>
          <a:effectLst/>
        </p:spPr>
        <p:txBody>
          <a:bodyPr/>
          <a:lstStyle/>
          <a:p>
            <a:endParaRPr lang="en-US"/>
          </a:p>
        </p:txBody>
      </p:sp>
      <p:sp>
        <p:nvSpPr>
          <p:cNvPr id="15367" name="Line 7"/>
          <p:cNvSpPr>
            <a:spLocks noChangeShapeType="1"/>
          </p:cNvSpPr>
          <p:nvPr/>
        </p:nvSpPr>
        <p:spPr bwMode="auto">
          <a:xfrm>
            <a:off x="3800475" y="4979988"/>
            <a:ext cx="4984750" cy="0"/>
          </a:xfrm>
          <a:prstGeom prst="line">
            <a:avLst/>
          </a:prstGeom>
          <a:noFill/>
          <a:ln w="12700">
            <a:solidFill>
              <a:srgbClr val="000000"/>
            </a:solidFill>
            <a:round/>
            <a:headEnd/>
            <a:tailEnd/>
          </a:ln>
          <a:effectLst/>
        </p:spPr>
        <p:txBody>
          <a:bodyPr wrap="none" anchor="ctr"/>
          <a:lstStyle/>
          <a:p>
            <a:endParaRPr lang="en-US"/>
          </a:p>
        </p:txBody>
      </p:sp>
      <p:sp>
        <p:nvSpPr>
          <p:cNvPr id="15368" name="Line 8"/>
          <p:cNvSpPr>
            <a:spLocks noChangeShapeType="1"/>
          </p:cNvSpPr>
          <p:nvPr/>
        </p:nvSpPr>
        <p:spPr bwMode="auto">
          <a:xfrm flipV="1">
            <a:off x="3794125" y="4910138"/>
            <a:ext cx="0" cy="139700"/>
          </a:xfrm>
          <a:prstGeom prst="line">
            <a:avLst/>
          </a:prstGeom>
          <a:noFill/>
          <a:ln w="12700">
            <a:solidFill>
              <a:srgbClr val="000000"/>
            </a:solidFill>
            <a:round/>
            <a:headEnd/>
            <a:tailEnd/>
          </a:ln>
          <a:effectLst/>
        </p:spPr>
        <p:txBody>
          <a:bodyPr wrap="none" anchor="ctr"/>
          <a:lstStyle/>
          <a:p>
            <a:endParaRPr lang="en-US"/>
          </a:p>
        </p:txBody>
      </p:sp>
      <p:sp>
        <p:nvSpPr>
          <p:cNvPr id="15369" name="Line 9"/>
          <p:cNvSpPr>
            <a:spLocks noChangeShapeType="1"/>
          </p:cNvSpPr>
          <p:nvPr/>
        </p:nvSpPr>
        <p:spPr bwMode="auto">
          <a:xfrm flipV="1">
            <a:off x="4789488" y="4910138"/>
            <a:ext cx="0" cy="139700"/>
          </a:xfrm>
          <a:prstGeom prst="line">
            <a:avLst/>
          </a:prstGeom>
          <a:noFill/>
          <a:ln w="12700">
            <a:solidFill>
              <a:srgbClr val="000000"/>
            </a:solidFill>
            <a:round/>
            <a:headEnd/>
            <a:tailEnd/>
          </a:ln>
          <a:effectLst/>
        </p:spPr>
        <p:txBody>
          <a:bodyPr wrap="none" anchor="ctr"/>
          <a:lstStyle/>
          <a:p>
            <a:endParaRPr lang="en-US"/>
          </a:p>
        </p:txBody>
      </p:sp>
      <p:sp>
        <p:nvSpPr>
          <p:cNvPr id="15370" name="Line 10"/>
          <p:cNvSpPr>
            <a:spLocks noChangeShapeType="1"/>
          </p:cNvSpPr>
          <p:nvPr/>
        </p:nvSpPr>
        <p:spPr bwMode="auto">
          <a:xfrm flipV="1">
            <a:off x="5784850" y="4910138"/>
            <a:ext cx="0" cy="139700"/>
          </a:xfrm>
          <a:prstGeom prst="line">
            <a:avLst/>
          </a:prstGeom>
          <a:noFill/>
          <a:ln w="12700">
            <a:solidFill>
              <a:srgbClr val="000000"/>
            </a:solidFill>
            <a:round/>
            <a:headEnd/>
            <a:tailEnd/>
          </a:ln>
          <a:effectLst/>
        </p:spPr>
        <p:txBody>
          <a:bodyPr wrap="none" anchor="ctr"/>
          <a:lstStyle/>
          <a:p>
            <a:endParaRPr lang="en-US"/>
          </a:p>
        </p:txBody>
      </p:sp>
      <p:sp>
        <p:nvSpPr>
          <p:cNvPr id="15371" name="Line 11"/>
          <p:cNvSpPr>
            <a:spLocks noChangeShapeType="1"/>
          </p:cNvSpPr>
          <p:nvPr/>
        </p:nvSpPr>
        <p:spPr bwMode="auto">
          <a:xfrm flipV="1">
            <a:off x="6799263" y="4910138"/>
            <a:ext cx="0" cy="139700"/>
          </a:xfrm>
          <a:prstGeom prst="line">
            <a:avLst/>
          </a:prstGeom>
          <a:noFill/>
          <a:ln w="12700">
            <a:solidFill>
              <a:srgbClr val="000000"/>
            </a:solidFill>
            <a:round/>
            <a:headEnd/>
            <a:tailEnd/>
          </a:ln>
          <a:effectLst/>
        </p:spPr>
        <p:txBody>
          <a:bodyPr wrap="none" anchor="ctr"/>
          <a:lstStyle/>
          <a:p>
            <a:endParaRPr lang="en-US"/>
          </a:p>
        </p:txBody>
      </p:sp>
      <p:sp>
        <p:nvSpPr>
          <p:cNvPr id="15372" name="Line 12"/>
          <p:cNvSpPr>
            <a:spLocks noChangeShapeType="1"/>
          </p:cNvSpPr>
          <p:nvPr/>
        </p:nvSpPr>
        <p:spPr bwMode="auto">
          <a:xfrm flipV="1">
            <a:off x="7794625" y="4910138"/>
            <a:ext cx="0" cy="139700"/>
          </a:xfrm>
          <a:prstGeom prst="line">
            <a:avLst/>
          </a:prstGeom>
          <a:noFill/>
          <a:ln w="12700">
            <a:solidFill>
              <a:srgbClr val="000000"/>
            </a:solidFill>
            <a:round/>
            <a:headEnd/>
            <a:tailEnd/>
          </a:ln>
          <a:effectLst/>
        </p:spPr>
        <p:txBody>
          <a:bodyPr wrap="none" anchor="ctr"/>
          <a:lstStyle/>
          <a:p>
            <a:endParaRPr lang="en-US"/>
          </a:p>
        </p:txBody>
      </p:sp>
      <p:sp>
        <p:nvSpPr>
          <p:cNvPr id="15373" name="Line 13"/>
          <p:cNvSpPr>
            <a:spLocks noChangeShapeType="1"/>
          </p:cNvSpPr>
          <p:nvPr/>
        </p:nvSpPr>
        <p:spPr bwMode="auto">
          <a:xfrm flipV="1">
            <a:off x="8791575" y="4910138"/>
            <a:ext cx="0" cy="139700"/>
          </a:xfrm>
          <a:prstGeom prst="line">
            <a:avLst/>
          </a:prstGeom>
          <a:noFill/>
          <a:ln w="12700">
            <a:solidFill>
              <a:srgbClr val="000000"/>
            </a:solidFill>
            <a:round/>
            <a:headEnd/>
            <a:tailEnd/>
          </a:ln>
          <a:effectLst/>
        </p:spPr>
        <p:txBody>
          <a:bodyPr wrap="none" anchor="ctr"/>
          <a:lstStyle/>
          <a:p>
            <a:endParaRPr lang="en-US"/>
          </a:p>
        </p:txBody>
      </p:sp>
      <p:sp>
        <p:nvSpPr>
          <p:cNvPr id="15374" name="Freeform 14"/>
          <p:cNvSpPr>
            <a:spLocks/>
          </p:cNvSpPr>
          <p:nvPr/>
        </p:nvSpPr>
        <p:spPr bwMode="auto">
          <a:xfrm>
            <a:off x="3794125" y="2370138"/>
            <a:ext cx="2794000" cy="2605087"/>
          </a:xfrm>
          <a:custGeom>
            <a:avLst/>
            <a:gdLst/>
            <a:ahLst/>
            <a:cxnLst>
              <a:cxn ang="0">
                <a:pos x="13" y="1616"/>
              </a:cxn>
              <a:cxn ang="0">
                <a:pos x="34" y="1592"/>
              </a:cxn>
              <a:cxn ang="0">
                <a:pos x="67" y="1480"/>
              </a:cxn>
              <a:cxn ang="0">
                <a:pos x="108" y="1328"/>
              </a:cxn>
              <a:cxn ang="0">
                <a:pos x="142" y="1128"/>
              </a:cxn>
              <a:cxn ang="0">
                <a:pos x="175" y="872"/>
              </a:cxn>
              <a:cxn ang="0">
                <a:pos x="189" y="720"/>
              </a:cxn>
              <a:cxn ang="0">
                <a:pos x="209" y="560"/>
              </a:cxn>
              <a:cxn ang="0">
                <a:pos x="243" y="352"/>
              </a:cxn>
              <a:cxn ang="0">
                <a:pos x="270" y="192"/>
              </a:cxn>
              <a:cxn ang="0">
                <a:pos x="283" y="112"/>
              </a:cxn>
              <a:cxn ang="0">
                <a:pos x="317" y="16"/>
              </a:cxn>
              <a:cxn ang="0">
                <a:pos x="330" y="0"/>
              </a:cxn>
              <a:cxn ang="0">
                <a:pos x="364" y="0"/>
              </a:cxn>
              <a:cxn ang="0">
                <a:pos x="384" y="16"/>
              </a:cxn>
              <a:cxn ang="0">
                <a:pos x="404" y="56"/>
              </a:cxn>
              <a:cxn ang="0">
                <a:pos x="445" y="168"/>
              </a:cxn>
              <a:cxn ang="0">
                <a:pos x="472" y="296"/>
              </a:cxn>
              <a:cxn ang="0">
                <a:pos x="505" y="440"/>
              </a:cxn>
              <a:cxn ang="0">
                <a:pos x="546" y="624"/>
              </a:cxn>
              <a:cxn ang="0">
                <a:pos x="586" y="808"/>
              </a:cxn>
              <a:cxn ang="0">
                <a:pos x="613" y="952"/>
              </a:cxn>
              <a:cxn ang="0">
                <a:pos x="667" y="1096"/>
              </a:cxn>
              <a:cxn ang="0">
                <a:pos x="701" y="1184"/>
              </a:cxn>
              <a:cxn ang="0">
                <a:pos x="735" y="1240"/>
              </a:cxn>
              <a:cxn ang="0">
                <a:pos x="809" y="1352"/>
              </a:cxn>
              <a:cxn ang="0">
                <a:pos x="876" y="1432"/>
              </a:cxn>
              <a:cxn ang="0">
                <a:pos x="984" y="1512"/>
              </a:cxn>
              <a:cxn ang="0">
                <a:pos x="1058" y="1552"/>
              </a:cxn>
              <a:cxn ang="0">
                <a:pos x="1193" y="1592"/>
              </a:cxn>
              <a:cxn ang="0">
                <a:pos x="1334" y="1616"/>
              </a:cxn>
              <a:cxn ang="0">
                <a:pos x="1382" y="1624"/>
              </a:cxn>
              <a:cxn ang="0">
                <a:pos x="1442" y="1624"/>
              </a:cxn>
              <a:cxn ang="0">
                <a:pos x="1537" y="1632"/>
              </a:cxn>
              <a:cxn ang="0">
                <a:pos x="1759" y="1640"/>
              </a:cxn>
            </a:cxnLst>
            <a:rect l="0" t="0" r="r" b="b"/>
            <a:pathLst>
              <a:path w="1760" h="1641">
                <a:moveTo>
                  <a:pt x="0" y="1640"/>
                </a:moveTo>
                <a:lnTo>
                  <a:pt x="13" y="1616"/>
                </a:lnTo>
                <a:lnTo>
                  <a:pt x="27" y="1608"/>
                </a:lnTo>
                <a:lnTo>
                  <a:pt x="34" y="1592"/>
                </a:lnTo>
                <a:lnTo>
                  <a:pt x="47" y="1544"/>
                </a:lnTo>
                <a:lnTo>
                  <a:pt x="67" y="1480"/>
                </a:lnTo>
                <a:lnTo>
                  <a:pt x="88" y="1408"/>
                </a:lnTo>
                <a:lnTo>
                  <a:pt x="108" y="1328"/>
                </a:lnTo>
                <a:lnTo>
                  <a:pt x="128" y="1232"/>
                </a:lnTo>
                <a:lnTo>
                  <a:pt x="142" y="1128"/>
                </a:lnTo>
                <a:lnTo>
                  <a:pt x="155" y="1008"/>
                </a:lnTo>
                <a:lnTo>
                  <a:pt x="175" y="872"/>
                </a:lnTo>
                <a:lnTo>
                  <a:pt x="182" y="800"/>
                </a:lnTo>
                <a:lnTo>
                  <a:pt x="189" y="720"/>
                </a:lnTo>
                <a:lnTo>
                  <a:pt x="202" y="632"/>
                </a:lnTo>
                <a:lnTo>
                  <a:pt x="209" y="560"/>
                </a:lnTo>
                <a:lnTo>
                  <a:pt x="229" y="416"/>
                </a:lnTo>
                <a:lnTo>
                  <a:pt x="243" y="352"/>
                </a:lnTo>
                <a:lnTo>
                  <a:pt x="249" y="296"/>
                </a:lnTo>
                <a:lnTo>
                  <a:pt x="270" y="192"/>
                </a:lnTo>
                <a:lnTo>
                  <a:pt x="276" y="152"/>
                </a:lnTo>
                <a:lnTo>
                  <a:pt x="283" y="112"/>
                </a:lnTo>
                <a:lnTo>
                  <a:pt x="297" y="56"/>
                </a:lnTo>
                <a:lnTo>
                  <a:pt x="317" y="16"/>
                </a:lnTo>
                <a:lnTo>
                  <a:pt x="323" y="8"/>
                </a:lnTo>
                <a:lnTo>
                  <a:pt x="330" y="0"/>
                </a:lnTo>
                <a:lnTo>
                  <a:pt x="350" y="0"/>
                </a:lnTo>
                <a:lnTo>
                  <a:pt x="364" y="0"/>
                </a:lnTo>
                <a:lnTo>
                  <a:pt x="377" y="8"/>
                </a:lnTo>
                <a:lnTo>
                  <a:pt x="384" y="16"/>
                </a:lnTo>
                <a:lnTo>
                  <a:pt x="391" y="32"/>
                </a:lnTo>
                <a:lnTo>
                  <a:pt x="404" y="56"/>
                </a:lnTo>
                <a:lnTo>
                  <a:pt x="425" y="112"/>
                </a:lnTo>
                <a:lnTo>
                  <a:pt x="445" y="168"/>
                </a:lnTo>
                <a:lnTo>
                  <a:pt x="458" y="232"/>
                </a:lnTo>
                <a:lnTo>
                  <a:pt x="472" y="296"/>
                </a:lnTo>
                <a:lnTo>
                  <a:pt x="492" y="360"/>
                </a:lnTo>
                <a:lnTo>
                  <a:pt x="505" y="440"/>
                </a:lnTo>
                <a:lnTo>
                  <a:pt x="526" y="528"/>
                </a:lnTo>
                <a:lnTo>
                  <a:pt x="546" y="624"/>
                </a:lnTo>
                <a:lnTo>
                  <a:pt x="566" y="720"/>
                </a:lnTo>
                <a:lnTo>
                  <a:pt x="586" y="808"/>
                </a:lnTo>
                <a:lnTo>
                  <a:pt x="600" y="888"/>
                </a:lnTo>
                <a:lnTo>
                  <a:pt x="613" y="952"/>
                </a:lnTo>
                <a:lnTo>
                  <a:pt x="634" y="1000"/>
                </a:lnTo>
                <a:lnTo>
                  <a:pt x="667" y="1096"/>
                </a:lnTo>
                <a:lnTo>
                  <a:pt x="681" y="1136"/>
                </a:lnTo>
                <a:lnTo>
                  <a:pt x="701" y="1184"/>
                </a:lnTo>
                <a:lnTo>
                  <a:pt x="714" y="1216"/>
                </a:lnTo>
                <a:lnTo>
                  <a:pt x="735" y="1240"/>
                </a:lnTo>
                <a:lnTo>
                  <a:pt x="775" y="1304"/>
                </a:lnTo>
                <a:lnTo>
                  <a:pt x="809" y="1352"/>
                </a:lnTo>
                <a:lnTo>
                  <a:pt x="842" y="1400"/>
                </a:lnTo>
                <a:lnTo>
                  <a:pt x="876" y="1432"/>
                </a:lnTo>
                <a:lnTo>
                  <a:pt x="917" y="1464"/>
                </a:lnTo>
                <a:lnTo>
                  <a:pt x="984" y="1512"/>
                </a:lnTo>
                <a:lnTo>
                  <a:pt x="1018" y="1536"/>
                </a:lnTo>
                <a:lnTo>
                  <a:pt x="1058" y="1552"/>
                </a:lnTo>
                <a:lnTo>
                  <a:pt x="1125" y="1576"/>
                </a:lnTo>
                <a:lnTo>
                  <a:pt x="1193" y="1592"/>
                </a:lnTo>
                <a:lnTo>
                  <a:pt x="1267" y="1608"/>
                </a:lnTo>
                <a:lnTo>
                  <a:pt x="1334" y="1616"/>
                </a:lnTo>
                <a:lnTo>
                  <a:pt x="1368" y="1616"/>
                </a:lnTo>
                <a:lnTo>
                  <a:pt x="1382" y="1624"/>
                </a:lnTo>
                <a:lnTo>
                  <a:pt x="1409" y="1624"/>
                </a:lnTo>
                <a:lnTo>
                  <a:pt x="1442" y="1624"/>
                </a:lnTo>
                <a:lnTo>
                  <a:pt x="1489" y="1624"/>
                </a:lnTo>
                <a:lnTo>
                  <a:pt x="1537" y="1632"/>
                </a:lnTo>
                <a:lnTo>
                  <a:pt x="1584" y="1632"/>
                </a:lnTo>
                <a:lnTo>
                  <a:pt x="1759" y="1640"/>
                </a:lnTo>
              </a:path>
            </a:pathLst>
          </a:custGeom>
          <a:noFill/>
          <a:ln w="12700" cap="rnd" cmpd="sng">
            <a:solidFill>
              <a:schemeClr val="accent2"/>
            </a:solidFill>
            <a:prstDash val="solid"/>
            <a:round/>
            <a:headEnd type="none" w="med" len="med"/>
            <a:tailEnd type="none" w="med" len="med"/>
          </a:ln>
          <a:effectLst/>
        </p:spPr>
        <p:txBody>
          <a:bodyPr/>
          <a:lstStyle/>
          <a:p>
            <a:endParaRPr lang="en-US"/>
          </a:p>
        </p:txBody>
      </p:sp>
      <p:sp>
        <p:nvSpPr>
          <p:cNvPr id="15375" name="Rectangle 15"/>
          <p:cNvSpPr>
            <a:spLocks noChangeArrowheads="1"/>
          </p:cNvSpPr>
          <p:nvPr/>
        </p:nvSpPr>
        <p:spPr bwMode="auto">
          <a:xfrm>
            <a:off x="3629025" y="5103813"/>
            <a:ext cx="295275" cy="363537"/>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0</a:t>
            </a:r>
            <a:endParaRPr lang="en-US" sz="1800">
              <a:solidFill>
                <a:srgbClr val="000000"/>
              </a:solidFill>
              <a:latin typeface="Book Antiqua" pitchFamily="18" charset="0"/>
            </a:endParaRPr>
          </a:p>
        </p:txBody>
      </p:sp>
      <p:sp>
        <p:nvSpPr>
          <p:cNvPr id="15376" name="Rectangle 16"/>
          <p:cNvSpPr>
            <a:spLocks noChangeArrowheads="1"/>
          </p:cNvSpPr>
          <p:nvPr/>
        </p:nvSpPr>
        <p:spPr bwMode="auto">
          <a:xfrm>
            <a:off x="4625975" y="5103813"/>
            <a:ext cx="409575" cy="363537"/>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10</a:t>
            </a:r>
            <a:endParaRPr lang="en-US" sz="1800">
              <a:solidFill>
                <a:srgbClr val="000000"/>
              </a:solidFill>
              <a:latin typeface="Book Antiqua" pitchFamily="18" charset="0"/>
            </a:endParaRPr>
          </a:p>
        </p:txBody>
      </p:sp>
      <p:sp>
        <p:nvSpPr>
          <p:cNvPr id="15377" name="Rectangle 17"/>
          <p:cNvSpPr>
            <a:spLocks noChangeArrowheads="1"/>
          </p:cNvSpPr>
          <p:nvPr/>
        </p:nvSpPr>
        <p:spPr bwMode="auto">
          <a:xfrm>
            <a:off x="5621338" y="5103813"/>
            <a:ext cx="409575" cy="363537"/>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20</a:t>
            </a:r>
            <a:endParaRPr lang="en-US" sz="1800">
              <a:solidFill>
                <a:srgbClr val="000000"/>
              </a:solidFill>
              <a:latin typeface="Book Antiqua" pitchFamily="18" charset="0"/>
            </a:endParaRPr>
          </a:p>
        </p:txBody>
      </p:sp>
      <p:sp>
        <p:nvSpPr>
          <p:cNvPr id="15378" name="Rectangle 18"/>
          <p:cNvSpPr>
            <a:spLocks noChangeArrowheads="1"/>
          </p:cNvSpPr>
          <p:nvPr/>
        </p:nvSpPr>
        <p:spPr bwMode="auto">
          <a:xfrm>
            <a:off x="6635750" y="5103813"/>
            <a:ext cx="409575" cy="363537"/>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30</a:t>
            </a:r>
            <a:endParaRPr lang="en-US" sz="1800">
              <a:solidFill>
                <a:srgbClr val="000000"/>
              </a:solidFill>
              <a:latin typeface="Book Antiqua" pitchFamily="18" charset="0"/>
            </a:endParaRPr>
          </a:p>
        </p:txBody>
      </p:sp>
      <p:sp>
        <p:nvSpPr>
          <p:cNvPr id="15379" name="Rectangle 19"/>
          <p:cNvSpPr>
            <a:spLocks noChangeArrowheads="1"/>
          </p:cNvSpPr>
          <p:nvPr/>
        </p:nvSpPr>
        <p:spPr bwMode="auto">
          <a:xfrm>
            <a:off x="7631113" y="5103813"/>
            <a:ext cx="409575" cy="363537"/>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40</a:t>
            </a:r>
            <a:endParaRPr lang="en-US" sz="1800">
              <a:solidFill>
                <a:srgbClr val="000000"/>
              </a:solidFill>
              <a:latin typeface="Book Antiqua" pitchFamily="18" charset="0"/>
            </a:endParaRPr>
          </a:p>
        </p:txBody>
      </p:sp>
      <p:sp>
        <p:nvSpPr>
          <p:cNvPr id="15380" name="Rectangle 20"/>
          <p:cNvSpPr>
            <a:spLocks noChangeArrowheads="1"/>
          </p:cNvSpPr>
          <p:nvPr/>
        </p:nvSpPr>
        <p:spPr bwMode="auto">
          <a:xfrm>
            <a:off x="8626475" y="5103813"/>
            <a:ext cx="409575" cy="363537"/>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50</a:t>
            </a:r>
            <a:endParaRPr lang="en-US" sz="1800">
              <a:solidFill>
                <a:srgbClr val="000000"/>
              </a:solidFill>
              <a:latin typeface="Book Antiqua" pitchFamily="18" charset="0"/>
            </a:endParaRPr>
          </a:p>
        </p:txBody>
      </p:sp>
      <p:sp>
        <p:nvSpPr>
          <p:cNvPr id="15381" name="Rectangle 21"/>
          <p:cNvSpPr>
            <a:spLocks noChangeArrowheads="1"/>
          </p:cNvSpPr>
          <p:nvPr/>
        </p:nvSpPr>
        <p:spPr bwMode="auto">
          <a:xfrm>
            <a:off x="6118225" y="5392738"/>
            <a:ext cx="1049338" cy="363537"/>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t (hours)</a:t>
            </a:r>
            <a:endParaRPr lang="en-US" sz="1800">
              <a:solidFill>
                <a:srgbClr val="000000"/>
              </a:solidFill>
              <a:latin typeface="Book Antiqua" pitchFamily="18" charset="0"/>
            </a:endParaRPr>
          </a:p>
        </p:txBody>
      </p:sp>
      <p:sp>
        <p:nvSpPr>
          <p:cNvPr id="15382" name="Freeform 22"/>
          <p:cNvSpPr>
            <a:spLocks/>
          </p:cNvSpPr>
          <p:nvPr/>
        </p:nvSpPr>
        <p:spPr bwMode="auto">
          <a:xfrm>
            <a:off x="3795713" y="3551238"/>
            <a:ext cx="4999037" cy="1423987"/>
          </a:xfrm>
          <a:custGeom>
            <a:avLst/>
            <a:gdLst/>
            <a:ahLst/>
            <a:cxnLst>
              <a:cxn ang="0">
                <a:pos x="24" y="883"/>
              </a:cxn>
              <a:cxn ang="0">
                <a:pos x="60" y="870"/>
              </a:cxn>
              <a:cxn ang="0">
                <a:pos x="121" y="809"/>
              </a:cxn>
              <a:cxn ang="0">
                <a:pos x="193" y="726"/>
              </a:cxn>
              <a:cxn ang="0">
                <a:pos x="253" y="616"/>
              </a:cxn>
              <a:cxn ang="0">
                <a:pos x="314" y="476"/>
              </a:cxn>
              <a:cxn ang="0">
                <a:pos x="338" y="393"/>
              </a:cxn>
              <a:cxn ang="0">
                <a:pos x="374" y="306"/>
              </a:cxn>
              <a:cxn ang="0">
                <a:pos x="434" y="192"/>
              </a:cxn>
              <a:cxn ang="0">
                <a:pos x="482" y="105"/>
              </a:cxn>
              <a:cxn ang="0">
                <a:pos x="507" y="61"/>
              </a:cxn>
              <a:cxn ang="0">
                <a:pos x="567" y="9"/>
              </a:cxn>
              <a:cxn ang="0">
                <a:pos x="591" y="0"/>
              </a:cxn>
              <a:cxn ang="0">
                <a:pos x="651" y="0"/>
              </a:cxn>
              <a:cxn ang="0">
                <a:pos x="687" y="9"/>
              </a:cxn>
              <a:cxn ang="0">
                <a:pos x="724" y="31"/>
              </a:cxn>
              <a:cxn ang="0">
                <a:pos x="796" y="92"/>
              </a:cxn>
              <a:cxn ang="0">
                <a:pos x="844" y="162"/>
              </a:cxn>
              <a:cxn ang="0">
                <a:pos x="905" y="240"/>
              </a:cxn>
              <a:cxn ang="0">
                <a:pos x="977" y="341"/>
              </a:cxn>
              <a:cxn ang="0">
                <a:pos x="1049" y="441"/>
              </a:cxn>
              <a:cxn ang="0">
                <a:pos x="1098" y="520"/>
              </a:cxn>
              <a:cxn ang="0">
                <a:pos x="1194" y="599"/>
              </a:cxn>
              <a:cxn ang="0">
                <a:pos x="1254" y="647"/>
              </a:cxn>
              <a:cxn ang="0">
                <a:pos x="1315" y="677"/>
              </a:cxn>
              <a:cxn ang="0">
                <a:pos x="1447" y="739"/>
              </a:cxn>
              <a:cxn ang="0">
                <a:pos x="1568" y="782"/>
              </a:cxn>
              <a:cxn ang="0">
                <a:pos x="1761" y="826"/>
              </a:cxn>
              <a:cxn ang="0">
                <a:pos x="1894" y="848"/>
              </a:cxn>
              <a:cxn ang="0">
                <a:pos x="2135" y="870"/>
              </a:cxn>
              <a:cxn ang="0">
                <a:pos x="2388" y="883"/>
              </a:cxn>
              <a:cxn ang="0">
                <a:pos x="2473" y="887"/>
              </a:cxn>
              <a:cxn ang="0">
                <a:pos x="2581" y="887"/>
              </a:cxn>
              <a:cxn ang="0">
                <a:pos x="2750" y="892"/>
              </a:cxn>
              <a:cxn ang="0">
                <a:pos x="3148" y="896"/>
              </a:cxn>
            </a:cxnLst>
            <a:rect l="0" t="0" r="r" b="b"/>
            <a:pathLst>
              <a:path w="3149" h="897">
                <a:moveTo>
                  <a:pt x="0" y="896"/>
                </a:moveTo>
                <a:lnTo>
                  <a:pt x="24" y="883"/>
                </a:lnTo>
                <a:lnTo>
                  <a:pt x="48" y="879"/>
                </a:lnTo>
                <a:lnTo>
                  <a:pt x="60" y="870"/>
                </a:lnTo>
                <a:lnTo>
                  <a:pt x="84" y="844"/>
                </a:lnTo>
                <a:lnTo>
                  <a:pt x="121" y="809"/>
                </a:lnTo>
                <a:lnTo>
                  <a:pt x="157" y="769"/>
                </a:lnTo>
                <a:lnTo>
                  <a:pt x="193" y="726"/>
                </a:lnTo>
                <a:lnTo>
                  <a:pt x="229" y="673"/>
                </a:lnTo>
                <a:lnTo>
                  <a:pt x="253" y="616"/>
                </a:lnTo>
                <a:lnTo>
                  <a:pt x="277" y="551"/>
                </a:lnTo>
                <a:lnTo>
                  <a:pt x="314" y="476"/>
                </a:lnTo>
                <a:lnTo>
                  <a:pt x="326" y="437"/>
                </a:lnTo>
                <a:lnTo>
                  <a:pt x="338" y="393"/>
                </a:lnTo>
                <a:lnTo>
                  <a:pt x="362" y="345"/>
                </a:lnTo>
                <a:lnTo>
                  <a:pt x="374" y="306"/>
                </a:lnTo>
                <a:lnTo>
                  <a:pt x="410" y="227"/>
                </a:lnTo>
                <a:lnTo>
                  <a:pt x="434" y="192"/>
                </a:lnTo>
                <a:lnTo>
                  <a:pt x="446" y="162"/>
                </a:lnTo>
                <a:lnTo>
                  <a:pt x="482" y="105"/>
                </a:lnTo>
                <a:lnTo>
                  <a:pt x="495" y="83"/>
                </a:lnTo>
                <a:lnTo>
                  <a:pt x="507" y="61"/>
                </a:lnTo>
                <a:lnTo>
                  <a:pt x="531" y="31"/>
                </a:lnTo>
                <a:lnTo>
                  <a:pt x="567" y="9"/>
                </a:lnTo>
                <a:lnTo>
                  <a:pt x="579" y="4"/>
                </a:lnTo>
                <a:lnTo>
                  <a:pt x="591" y="0"/>
                </a:lnTo>
                <a:lnTo>
                  <a:pt x="627" y="0"/>
                </a:lnTo>
                <a:lnTo>
                  <a:pt x="651" y="0"/>
                </a:lnTo>
                <a:lnTo>
                  <a:pt x="675" y="4"/>
                </a:lnTo>
                <a:lnTo>
                  <a:pt x="687" y="9"/>
                </a:lnTo>
                <a:lnTo>
                  <a:pt x="700" y="17"/>
                </a:lnTo>
                <a:lnTo>
                  <a:pt x="724" y="31"/>
                </a:lnTo>
                <a:lnTo>
                  <a:pt x="760" y="61"/>
                </a:lnTo>
                <a:lnTo>
                  <a:pt x="796" y="92"/>
                </a:lnTo>
                <a:lnTo>
                  <a:pt x="820" y="127"/>
                </a:lnTo>
                <a:lnTo>
                  <a:pt x="844" y="162"/>
                </a:lnTo>
                <a:lnTo>
                  <a:pt x="880" y="197"/>
                </a:lnTo>
                <a:lnTo>
                  <a:pt x="905" y="240"/>
                </a:lnTo>
                <a:lnTo>
                  <a:pt x="941" y="288"/>
                </a:lnTo>
                <a:lnTo>
                  <a:pt x="977" y="341"/>
                </a:lnTo>
                <a:lnTo>
                  <a:pt x="1013" y="393"/>
                </a:lnTo>
                <a:lnTo>
                  <a:pt x="1049" y="441"/>
                </a:lnTo>
                <a:lnTo>
                  <a:pt x="1073" y="485"/>
                </a:lnTo>
                <a:lnTo>
                  <a:pt x="1098" y="520"/>
                </a:lnTo>
                <a:lnTo>
                  <a:pt x="1134" y="546"/>
                </a:lnTo>
                <a:lnTo>
                  <a:pt x="1194" y="599"/>
                </a:lnTo>
                <a:lnTo>
                  <a:pt x="1218" y="621"/>
                </a:lnTo>
                <a:lnTo>
                  <a:pt x="1254" y="647"/>
                </a:lnTo>
                <a:lnTo>
                  <a:pt x="1278" y="664"/>
                </a:lnTo>
                <a:lnTo>
                  <a:pt x="1315" y="677"/>
                </a:lnTo>
                <a:lnTo>
                  <a:pt x="1387" y="712"/>
                </a:lnTo>
                <a:lnTo>
                  <a:pt x="1447" y="739"/>
                </a:lnTo>
                <a:lnTo>
                  <a:pt x="1508" y="765"/>
                </a:lnTo>
                <a:lnTo>
                  <a:pt x="1568" y="782"/>
                </a:lnTo>
                <a:lnTo>
                  <a:pt x="1640" y="800"/>
                </a:lnTo>
                <a:lnTo>
                  <a:pt x="1761" y="826"/>
                </a:lnTo>
                <a:lnTo>
                  <a:pt x="1821" y="839"/>
                </a:lnTo>
                <a:lnTo>
                  <a:pt x="1894" y="848"/>
                </a:lnTo>
                <a:lnTo>
                  <a:pt x="2014" y="861"/>
                </a:lnTo>
                <a:lnTo>
                  <a:pt x="2135" y="870"/>
                </a:lnTo>
                <a:lnTo>
                  <a:pt x="2268" y="879"/>
                </a:lnTo>
                <a:lnTo>
                  <a:pt x="2388" y="883"/>
                </a:lnTo>
                <a:lnTo>
                  <a:pt x="2448" y="883"/>
                </a:lnTo>
                <a:lnTo>
                  <a:pt x="2473" y="887"/>
                </a:lnTo>
                <a:lnTo>
                  <a:pt x="2521" y="887"/>
                </a:lnTo>
                <a:lnTo>
                  <a:pt x="2581" y="887"/>
                </a:lnTo>
                <a:lnTo>
                  <a:pt x="2666" y="887"/>
                </a:lnTo>
                <a:lnTo>
                  <a:pt x="2750" y="892"/>
                </a:lnTo>
                <a:lnTo>
                  <a:pt x="2834" y="892"/>
                </a:lnTo>
                <a:lnTo>
                  <a:pt x="3148" y="896"/>
                </a:lnTo>
              </a:path>
            </a:pathLst>
          </a:custGeom>
          <a:noFill/>
          <a:ln w="12700" cap="rnd" cmpd="sng">
            <a:solidFill>
              <a:schemeClr val="folHlink"/>
            </a:solidFill>
            <a:prstDash val="solid"/>
            <a:round/>
            <a:headEnd type="none" w="med" len="med"/>
            <a:tailEnd type="none" w="med" len="med"/>
          </a:ln>
          <a:effectLst/>
        </p:spPr>
        <p:txBody>
          <a:bodyPr/>
          <a:lstStyle/>
          <a:p>
            <a:endParaRPr lang="en-US"/>
          </a:p>
        </p:txBody>
      </p:sp>
      <p:sp>
        <p:nvSpPr>
          <p:cNvPr id="15384" name="Rectangle 24"/>
          <p:cNvSpPr>
            <a:spLocks noChangeArrowheads="1"/>
          </p:cNvSpPr>
          <p:nvPr/>
        </p:nvSpPr>
        <p:spPr bwMode="auto">
          <a:xfrm>
            <a:off x="4545013" y="2493963"/>
            <a:ext cx="1085850" cy="4667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Inflow</a:t>
            </a:r>
          </a:p>
        </p:txBody>
      </p:sp>
      <p:sp>
        <p:nvSpPr>
          <p:cNvPr id="15385" name="Rectangle 25"/>
          <p:cNvSpPr>
            <a:spLocks noChangeArrowheads="1"/>
          </p:cNvSpPr>
          <p:nvPr/>
        </p:nvSpPr>
        <p:spPr bwMode="auto">
          <a:xfrm>
            <a:off x="5467350" y="3944938"/>
            <a:ext cx="1328738" cy="4667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Outflow</a:t>
            </a:r>
          </a:p>
        </p:txBody>
      </p:sp>
      <p:sp>
        <p:nvSpPr>
          <p:cNvPr id="15386" name="Line 26"/>
          <p:cNvSpPr>
            <a:spLocks noChangeShapeType="1"/>
          </p:cNvSpPr>
          <p:nvPr/>
        </p:nvSpPr>
        <p:spPr bwMode="auto">
          <a:xfrm flipV="1">
            <a:off x="4716463" y="3132138"/>
            <a:ext cx="566737" cy="427037"/>
          </a:xfrm>
          <a:prstGeom prst="line">
            <a:avLst/>
          </a:prstGeom>
          <a:noFill/>
          <a:ln w="12700">
            <a:solidFill>
              <a:schemeClr val="tx1"/>
            </a:solidFill>
            <a:round/>
            <a:headEnd type="triangle" w="med" len="med"/>
            <a:tailEnd/>
          </a:ln>
          <a:effectLst/>
        </p:spPr>
        <p:txBody>
          <a:bodyPr wrap="none" anchor="ctr"/>
          <a:lstStyle/>
          <a:p>
            <a:endParaRPr lang="en-US"/>
          </a:p>
        </p:txBody>
      </p:sp>
      <p:sp>
        <p:nvSpPr>
          <p:cNvPr id="15387" name="Rectangle 27"/>
          <p:cNvSpPr>
            <a:spLocks noChangeArrowheads="1"/>
          </p:cNvSpPr>
          <p:nvPr/>
        </p:nvSpPr>
        <p:spPr bwMode="auto">
          <a:xfrm>
            <a:off x="5232400" y="2894013"/>
            <a:ext cx="3586163" cy="4667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Maximum at intersection</a:t>
            </a:r>
          </a:p>
        </p:txBody>
      </p:sp>
      <p:sp>
        <p:nvSpPr>
          <p:cNvPr id="15388" name="Line 28"/>
          <p:cNvSpPr>
            <a:spLocks noChangeShapeType="1"/>
          </p:cNvSpPr>
          <p:nvPr/>
        </p:nvSpPr>
        <p:spPr bwMode="auto">
          <a:xfrm>
            <a:off x="3802063" y="2376488"/>
            <a:ext cx="0" cy="2590800"/>
          </a:xfrm>
          <a:prstGeom prst="line">
            <a:avLst/>
          </a:prstGeom>
          <a:noFill/>
          <a:ln w="12700">
            <a:solidFill>
              <a:srgbClr val="000000"/>
            </a:solidFill>
            <a:round/>
            <a:headEnd/>
            <a:tailEnd/>
          </a:ln>
          <a:effectLst/>
        </p:spPr>
        <p:txBody>
          <a:bodyPr wrap="none" anchor="ctr"/>
          <a:lstStyle/>
          <a:p>
            <a:endParaRPr lang="en-US"/>
          </a:p>
        </p:txBody>
      </p:sp>
      <p:sp>
        <p:nvSpPr>
          <p:cNvPr id="15389" name="Line 29"/>
          <p:cNvSpPr>
            <a:spLocks noChangeShapeType="1"/>
          </p:cNvSpPr>
          <p:nvPr/>
        </p:nvSpPr>
        <p:spPr bwMode="auto">
          <a:xfrm>
            <a:off x="3738563" y="4979988"/>
            <a:ext cx="114300" cy="0"/>
          </a:xfrm>
          <a:prstGeom prst="line">
            <a:avLst/>
          </a:prstGeom>
          <a:noFill/>
          <a:ln w="12700">
            <a:solidFill>
              <a:srgbClr val="000000"/>
            </a:solidFill>
            <a:round/>
            <a:headEnd/>
            <a:tailEnd/>
          </a:ln>
          <a:effectLst/>
        </p:spPr>
        <p:txBody>
          <a:bodyPr wrap="none" anchor="ctr"/>
          <a:lstStyle/>
          <a:p>
            <a:endParaRPr lang="en-US"/>
          </a:p>
        </p:txBody>
      </p:sp>
      <p:sp>
        <p:nvSpPr>
          <p:cNvPr id="15390" name="Line 30"/>
          <p:cNvSpPr>
            <a:spLocks noChangeShapeType="1"/>
          </p:cNvSpPr>
          <p:nvPr/>
        </p:nvSpPr>
        <p:spPr bwMode="auto">
          <a:xfrm>
            <a:off x="3738563" y="4459288"/>
            <a:ext cx="114300" cy="0"/>
          </a:xfrm>
          <a:prstGeom prst="line">
            <a:avLst/>
          </a:prstGeom>
          <a:noFill/>
          <a:ln w="12700">
            <a:solidFill>
              <a:srgbClr val="000000"/>
            </a:solidFill>
            <a:round/>
            <a:headEnd/>
            <a:tailEnd/>
          </a:ln>
          <a:effectLst/>
        </p:spPr>
        <p:txBody>
          <a:bodyPr wrap="none" anchor="ctr"/>
          <a:lstStyle/>
          <a:p>
            <a:endParaRPr lang="en-US"/>
          </a:p>
        </p:txBody>
      </p:sp>
      <p:sp>
        <p:nvSpPr>
          <p:cNvPr id="15391" name="Line 31"/>
          <p:cNvSpPr>
            <a:spLocks noChangeShapeType="1"/>
          </p:cNvSpPr>
          <p:nvPr/>
        </p:nvSpPr>
        <p:spPr bwMode="auto">
          <a:xfrm>
            <a:off x="3738563" y="3938588"/>
            <a:ext cx="114300" cy="0"/>
          </a:xfrm>
          <a:prstGeom prst="line">
            <a:avLst/>
          </a:prstGeom>
          <a:noFill/>
          <a:ln w="12700">
            <a:solidFill>
              <a:srgbClr val="000000"/>
            </a:solidFill>
            <a:round/>
            <a:headEnd/>
            <a:tailEnd/>
          </a:ln>
          <a:effectLst/>
        </p:spPr>
        <p:txBody>
          <a:bodyPr wrap="none" anchor="ctr"/>
          <a:lstStyle/>
          <a:p>
            <a:endParaRPr lang="en-US"/>
          </a:p>
        </p:txBody>
      </p:sp>
      <p:sp>
        <p:nvSpPr>
          <p:cNvPr id="15392" name="Line 32"/>
          <p:cNvSpPr>
            <a:spLocks noChangeShapeType="1"/>
          </p:cNvSpPr>
          <p:nvPr/>
        </p:nvSpPr>
        <p:spPr bwMode="auto">
          <a:xfrm>
            <a:off x="3738563" y="3417888"/>
            <a:ext cx="114300" cy="0"/>
          </a:xfrm>
          <a:prstGeom prst="line">
            <a:avLst/>
          </a:prstGeom>
          <a:noFill/>
          <a:ln w="12700">
            <a:solidFill>
              <a:srgbClr val="000000"/>
            </a:solidFill>
            <a:round/>
            <a:headEnd/>
            <a:tailEnd/>
          </a:ln>
          <a:effectLst/>
        </p:spPr>
        <p:txBody>
          <a:bodyPr wrap="none" anchor="ctr"/>
          <a:lstStyle/>
          <a:p>
            <a:endParaRPr lang="en-US"/>
          </a:p>
        </p:txBody>
      </p:sp>
      <p:sp>
        <p:nvSpPr>
          <p:cNvPr id="15393" name="Line 33"/>
          <p:cNvSpPr>
            <a:spLocks noChangeShapeType="1"/>
          </p:cNvSpPr>
          <p:nvPr/>
        </p:nvSpPr>
        <p:spPr bwMode="auto">
          <a:xfrm>
            <a:off x="3738563" y="2897188"/>
            <a:ext cx="114300" cy="0"/>
          </a:xfrm>
          <a:prstGeom prst="line">
            <a:avLst/>
          </a:prstGeom>
          <a:noFill/>
          <a:ln w="12700">
            <a:solidFill>
              <a:srgbClr val="000000"/>
            </a:solidFill>
            <a:round/>
            <a:headEnd/>
            <a:tailEnd/>
          </a:ln>
          <a:effectLst/>
        </p:spPr>
        <p:txBody>
          <a:bodyPr wrap="none" anchor="ctr"/>
          <a:lstStyle/>
          <a:p>
            <a:endParaRPr lang="en-US"/>
          </a:p>
        </p:txBody>
      </p:sp>
      <p:sp>
        <p:nvSpPr>
          <p:cNvPr id="15394" name="Line 34"/>
          <p:cNvSpPr>
            <a:spLocks noChangeShapeType="1"/>
          </p:cNvSpPr>
          <p:nvPr/>
        </p:nvSpPr>
        <p:spPr bwMode="auto">
          <a:xfrm>
            <a:off x="3762375" y="2376488"/>
            <a:ext cx="90488" cy="0"/>
          </a:xfrm>
          <a:prstGeom prst="line">
            <a:avLst/>
          </a:prstGeom>
          <a:noFill/>
          <a:ln w="12700">
            <a:solidFill>
              <a:srgbClr val="000000"/>
            </a:solidFill>
            <a:round/>
            <a:headEnd/>
            <a:tailEnd/>
          </a:ln>
          <a:effectLst/>
        </p:spPr>
        <p:txBody>
          <a:bodyPr wrap="none" anchor="ctr"/>
          <a:lstStyle/>
          <a:p>
            <a:endParaRPr lang="en-US"/>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2"/>
          <p:cNvSpPr>
            <a:spLocks noChangeShapeType="1"/>
          </p:cNvSpPr>
          <p:nvPr/>
        </p:nvSpPr>
        <p:spPr bwMode="auto">
          <a:xfrm>
            <a:off x="1012825" y="5640388"/>
            <a:ext cx="7118350" cy="1031875"/>
          </a:xfrm>
          <a:prstGeom prst="line">
            <a:avLst/>
          </a:prstGeom>
          <a:noFill/>
          <a:ln w="127000">
            <a:pattFill prst="wdUpDiag">
              <a:fgClr>
                <a:schemeClr val="tx1"/>
              </a:fgClr>
              <a:bgClr>
                <a:schemeClr val="bg1"/>
              </a:bgClr>
            </a:pattFill>
            <a:round/>
            <a:headEnd/>
            <a:tailEnd/>
          </a:ln>
          <a:effectLst/>
        </p:spPr>
        <p:txBody>
          <a:bodyPr wrap="none" anchor="ctr"/>
          <a:lstStyle/>
          <a:p>
            <a:endParaRPr lang="en-US"/>
          </a:p>
        </p:txBody>
      </p:sp>
      <p:sp>
        <p:nvSpPr>
          <p:cNvPr id="17411" name="Rectangle 3"/>
          <p:cNvSpPr>
            <a:spLocks noGrp="1" noChangeArrowheads="1"/>
          </p:cNvSpPr>
          <p:nvPr>
            <p:ph type="title"/>
          </p:nvPr>
        </p:nvSpPr>
        <p:spPr>
          <a:noFill/>
          <a:ln/>
          <a:effectLst/>
        </p:spPr>
        <p:txBody>
          <a:bodyPr lIns="90488" tIns="44450" rIns="90488" bIns="44450" anchor="b"/>
          <a:lstStyle/>
          <a:p>
            <a:r>
              <a:rPr lang="en-US"/>
              <a:t>River Routing</a:t>
            </a:r>
          </a:p>
        </p:txBody>
      </p:sp>
      <p:sp>
        <p:nvSpPr>
          <p:cNvPr id="17412" name="Line 4"/>
          <p:cNvSpPr>
            <a:spLocks noChangeShapeType="1"/>
          </p:cNvSpPr>
          <p:nvPr/>
        </p:nvSpPr>
        <p:spPr bwMode="auto">
          <a:xfrm>
            <a:off x="1008063" y="5551488"/>
            <a:ext cx="7464425" cy="1101725"/>
          </a:xfrm>
          <a:prstGeom prst="line">
            <a:avLst/>
          </a:prstGeom>
          <a:noFill/>
          <a:ln w="28575">
            <a:solidFill>
              <a:schemeClr val="tx1"/>
            </a:solidFill>
            <a:round/>
            <a:headEnd/>
            <a:tailEnd type="triangle" w="med" len="med"/>
          </a:ln>
          <a:effectLst/>
        </p:spPr>
        <p:txBody>
          <a:bodyPr wrap="none" anchor="ctr"/>
          <a:lstStyle/>
          <a:p>
            <a:endParaRPr lang="en-US"/>
          </a:p>
        </p:txBody>
      </p:sp>
      <p:sp>
        <p:nvSpPr>
          <p:cNvPr id="17413" name="Line 5"/>
          <p:cNvSpPr>
            <a:spLocks noChangeShapeType="1"/>
          </p:cNvSpPr>
          <p:nvPr/>
        </p:nvSpPr>
        <p:spPr bwMode="auto">
          <a:xfrm>
            <a:off x="1065213" y="1682750"/>
            <a:ext cx="1587" cy="3873500"/>
          </a:xfrm>
          <a:prstGeom prst="line">
            <a:avLst/>
          </a:prstGeom>
          <a:noFill/>
          <a:ln w="28575">
            <a:solidFill>
              <a:schemeClr val="tx1"/>
            </a:solidFill>
            <a:round/>
            <a:headEnd type="triangle" w="med" len="med"/>
            <a:tailEnd/>
          </a:ln>
          <a:effectLst/>
        </p:spPr>
        <p:txBody>
          <a:bodyPr wrap="none" anchor="ctr"/>
          <a:lstStyle/>
          <a:p>
            <a:endParaRPr lang="en-US"/>
          </a:p>
        </p:txBody>
      </p:sp>
      <p:sp>
        <p:nvSpPr>
          <p:cNvPr id="17414" name="Line 6"/>
          <p:cNvSpPr>
            <a:spLocks noChangeShapeType="1"/>
          </p:cNvSpPr>
          <p:nvPr/>
        </p:nvSpPr>
        <p:spPr bwMode="auto">
          <a:xfrm>
            <a:off x="8153400" y="3816350"/>
            <a:ext cx="0" cy="2806700"/>
          </a:xfrm>
          <a:prstGeom prst="line">
            <a:avLst/>
          </a:prstGeom>
          <a:noFill/>
          <a:ln w="28575">
            <a:solidFill>
              <a:schemeClr val="tx1"/>
            </a:solidFill>
            <a:round/>
            <a:headEnd/>
            <a:tailEnd/>
          </a:ln>
          <a:effectLst/>
        </p:spPr>
        <p:txBody>
          <a:bodyPr wrap="none" anchor="ctr"/>
          <a:lstStyle/>
          <a:p>
            <a:endParaRPr lang="en-US"/>
          </a:p>
        </p:txBody>
      </p:sp>
      <p:sp>
        <p:nvSpPr>
          <p:cNvPr id="17415" name="Rectangle 7"/>
          <p:cNvSpPr>
            <a:spLocks noChangeArrowheads="1"/>
          </p:cNvSpPr>
          <p:nvPr/>
        </p:nvSpPr>
        <p:spPr bwMode="auto">
          <a:xfrm>
            <a:off x="3908425" y="2346325"/>
            <a:ext cx="5126038" cy="831850"/>
          </a:xfrm>
          <a:prstGeom prst="rect">
            <a:avLst/>
          </a:prstGeom>
          <a:noFill/>
          <a:ln w="12700">
            <a:noFill/>
            <a:miter lim="800000"/>
            <a:headEnd/>
            <a:tailEnd/>
          </a:ln>
          <a:effectLst/>
        </p:spPr>
        <p:txBody>
          <a:bodyPr lIns="90488" tIns="44450" rIns="90488" bIns="44450">
            <a:spAutoFit/>
          </a:bodyPr>
          <a:lstStyle/>
          <a:p>
            <a:r>
              <a:rPr lang="en-US" sz="2400">
                <a:latin typeface="Book Antiqua" pitchFamily="18" charset="0"/>
              </a:rPr>
              <a:t>Storage curve (area under curve is total storage along reach) (m</a:t>
            </a:r>
            <a:r>
              <a:rPr lang="en-US" sz="2400" baseline="30000">
                <a:latin typeface="Book Antiqua" pitchFamily="18" charset="0"/>
              </a:rPr>
              <a:t>2</a:t>
            </a:r>
            <a:r>
              <a:rPr lang="en-US" sz="2400">
                <a:latin typeface="Book Antiqua" pitchFamily="18" charset="0"/>
              </a:rPr>
              <a:t>)</a:t>
            </a:r>
          </a:p>
        </p:txBody>
      </p:sp>
      <p:sp>
        <p:nvSpPr>
          <p:cNvPr id="17416" name="Rectangle 8"/>
          <p:cNvSpPr>
            <a:spLocks noChangeArrowheads="1"/>
          </p:cNvSpPr>
          <p:nvPr/>
        </p:nvSpPr>
        <p:spPr bwMode="auto">
          <a:xfrm>
            <a:off x="3908425" y="3160713"/>
            <a:ext cx="2419350" cy="4667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Depth curve (m)</a:t>
            </a:r>
          </a:p>
        </p:txBody>
      </p:sp>
      <p:sp>
        <p:nvSpPr>
          <p:cNvPr id="17417" name="Rectangle 9"/>
          <p:cNvSpPr>
            <a:spLocks noChangeArrowheads="1"/>
          </p:cNvSpPr>
          <p:nvPr/>
        </p:nvSpPr>
        <p:spPr bwMode="auto">
          <a:xfrm rot="480000">
            <a:off x="2590800" y="6202363"/>
            <a:ext cx="2986088"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Distance along reach</a:t>
            </a:r>
          </a:p>
        </p:txBody>
      </p:sp>
      <p:sp>
        <p:nvSpPr>
          <p:cNvPr id="17418" name="Line 10"/>
          <p:cNvSpPr>
            <a:spLocks noChangeShapeType="1"/>
          </p:cNvSpPr>
          <p:nvPr/>
        </p:nvSpPr>
        <p:spPr bwMode="auto">
          <a:xfrm>
            <a:off x="3363913" y="3403600"/>
            <a:ext cx="608012" cy="0"/>
          </a:xfrm>
          <a:prstGeom prst="line">
            <a:avLst/>
          </a:prstGeom>
          <a:noFill/>
          <a:ln w="28575">
            <a:solidFill>
              <a:schemeClr val="tx2"/>
            </a:solidFill>
            <a:round/>
            <a:headEnd/>
            <a:tailEnd/>
          </a:ln>
          <a:effectLst/>
        </p:spPr>
        <p:txBody>
          <a:bodyPr wrap="none" anchor="ctr"/>
          <a:lstStyle/>
          <a:p>
            <a:endParaRPr lang="en-US"/>
          </a:p>
        </p:txBody>
      </p:sp>
      <p:sp>
        <p:nvSpPr>
          <p:cNvPr id="17419" name="Line 11"/>
          <p:cNvSpPr>
            <a:spLocks noChangeShapeType="1"/>
          </p:cNvSpPr>
          <p:nvPr/>
        </p:nvSpPr>
        <p:spPr bwMode="auto">
          <a:xfrm>
            <a:off x="3363913" y="2106613"/>
            <a:ext cx="608012" cy="0"/>
          </a:xfrm>
          <a:prstGeom prst="line">
            <a:avLst/>
          </a:prstGeom>
          <a:noFill/>
          <a:ln w="28575">
            <a:solidFill>
              <a:schemeClr val="accent1"/>
            </a:solidFill>
            <a:prstDash val="dash"/>
            <a:round/>
            <a:headEnd/>
            <a:tailEnd/>
          </a:ln>
          <a:effectLst/>
        </p:spPr>
        <p:txBody>
          <a:bodyPr wrap="none" anchor="ctr"/>
          <a:lstStyle/>
          <a:p>
            <a:endParaRPr lang="en-US"/>
          </a:p>
        </p:txBody>
      </p:sp>
      <p:sp>
        <p:nvSpPr>
          <p:cNvPr id="17420" name="Line 12"/>
          <p:cNvSpPr>
            <a:spLocks noChangeShapeType="1"/>
          </p:cNvSpPr>
          <p:nvPr/>
        </p:nvSpPr>
        <p:spPr bwMode="auto">
          <a:xfrm>
            <a:off x="3363913" y="2603500"/>
            <a:ext cx="608012" cy="0"/>
          </a:xfrm>
          <a:prstGeom prst="line">
            <a:avLst/>
          </a:prstGeom>
          <a:noFill/>
          <a:ln w="28575">
            <a:solidFill>
              <a:schemeClr val="accent2"/>
            </a:solidFill>
            <a:prstDash val="sysDot"/>
            <a:round/>
            <a:headEnd/>
            <a:tailEnd/>
          </a:ln>
          <a:effectLst/>
        </p:spPr>
        <p:txBody>
          <a:bodyPr wrap="none" anchor="ctr"/>
          <a:lstStyle/>
          <a:p>
            <a:endParaRPr lang="en-US"/>
          </a:p>
        </p:txBody>
      </p:sp>
      <p:sp>
        <p:nvSpPr>
          <p:cNvPr id="17421" name="Rectangle 13"/>
          <p:cNvSpPr>
            <a:spLocks noChangeArrowheads="1"/>
          </p:cNvSpPr>
          <p:nvPr/>
        </p:nvSpPr>
        <p:spPr bwMode="auto">
          <a:xfrm>
            <a:off x="3908425" y="1878013"/>
            <a:ext cx="2670175" cy="4667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Flow curve (m</a:t>
            </a:r>
            <a:r>
              <a:rPr lang="en-US" sz="2400" baseline="30000">
                <a:latin typeface="Book Antiqua" pitchFamily="18" charset="0"/>
              </a:rPr>
              <a:t>3</a:t>
            </a:r>
            <a:r>
              <a:rPr lang="en-US" sz="2400">
                <a:latin typeface="Book Antiqua" pitchFamily="18" charset="0"/>
              </a:rPr>
              <a:t>/s)</a:t>
            </a:r>
          </a:p>
        </p:txBody>
      </p:sp>
      <p:sp>
        <p:nvSpPr>
          <p:cNvPr id="17422" name="Freeform 14"/>
          <p:cNvSpPr>
            <a:spLocks/>
          </p:cNvSpPr>
          <p:nvPr/>
        </p:nvSpPr>
        <p:spPr bwMode="auto">
          <a:xfrm>
            <a:off x="1066800" y="4541838"/>
            <a:ext cx="7088188" cy="1555750"/>
          </a:xfrm>
          <a:custGeom>
            <a:avLst/>
            <a:gdLst/>
            <a:ahLst/>
            <a:cxnLst>
              <a:cxn ang="0">
                <a:pos x="0" y="0"/>
              </a:cxn>
              <a:cxn ang="0">
                <a:pos x="624" y="212"/>
              </a:cxn>
              <a:cxn ang="0">
                <a:pos x="1440" y="423"/>
              </a:cxn>
              <a:cxn ang="0">
                <a:pos x="2784" y="677"/>
              </a:cxn>
              <a:cxn ang="0">
                <a:pos x="3744" y="835"/>
              </a:cxn>
              <a:cxn ang="0">
                <a:pos x="4464" y="979"/>
              </a:cxn>
            </a:cxnLst>
            <a:rect l="0" t="0" r="r" b="b"/>
            <a:pathLst>
              <a:path w="4465" h="980">
                <a:moveTo>
                  <a:pt x="0" y="0"/>
                </a:moveTo>
                <a:lnTo>
                  <a:pt x="624" y="212"/>
                </a:lnTo>
                <a:lnTo>
                  <a:pt x="1440" y="423"/>
                </a:lnTo>
                <a:lnTo>
                  <a:pt x="2784" y="677"/>
                </a:lnTo>
                <a:lnTo>
                  <a:pt x="3744" y="835"/>
                </a:lnTo>
                <a:lnTo>
                  <a:pt x="4464" y="979"/>
                </a:lnTo>
              </a:path>
            </a:pathLst>
          </a:custGeom>
          <a:noFill/>
          <a:ln w="28575" cap="rnd" cmpd="sng">
            <a:solidFill>
              <a:schemeClr val="tx2"/>
            </a:solidFill>
            <a:prstDash val="solid"/>
            <a:round/>
            <a:headEnd type="none" w="med" len="med"/>
            <a:tailEnd type="none" w="med" len="med"/>
          </a:ln>
          <a:effectLst/>
        </p:spPr>
        <p:txBody>
          <a:bodyPr/>
          <a:lstStyle/>
          <a:p>
            <a:endParaRPr lang="en-US"/>
          </a:p>
        </p:txBody>
      </p:sp>
      <p:sp>
        <p:nvSpPr>
          <p:cNvPr id="17423" name="Freeform 15"/>
          <p:cNvSpPr>
            <a:spLocks/>
          </p:cNvSpPr>
          <p:nvPr/>
        </p:nvSpPr>
        <p:spPr bwMode="auto">
          <a:xfrm>
            <a:off x="1066800" y="3036888"/>
            <a:ext cx="7110413" cy="3021012"/>
          </a:xfrm>
          <a:custGeom>
            <a:avLst/>
            <a:gdLst/>
            <a:ahLst/>
            <a:cxnLst>
              <a:cxn ang="0">
                <a:pos x="0" y="0"/>
              </a:cxn>
              <a:cxn ang="0">
                <a:pos x="674" y="616"/>
              </a:cxn>
              <a:cxn ang="0">
                <a:pos x="1445" y="1033"/>
              </a:cxn>
              <a:cxn ang="0">
                <a:pos x="2793" y="1467"/>
              </a:cxn>
              <a:cxn ang="0">
                <a:pos x="3756" y="1685"/>
              </a:cxn>
              <a:cxn ang="0">
                <a:pos x="4478" y="1902"/>
              </a:cxn>
            </a:cxnLst>
            <a:rect l="0" t="0" r="r" b="b"/>
            <a:pathLst>
              <a:path w="4479" h="1903">
                <a:moveTo>
                  <a:pt x="0" y="0"/>
                </a:moveTo>
                <a:lnTo>
                  <a:pt x="674" y="616"/>
                </a:lnTo>
                <a:lnTo>
                  <a:pt x="1445" y="1033"/>
                </a:lnTo>
                <a:lnTo>
                  <a:pt x="2793" y="1467"/>
                </a:lnTo>
                <a:lnTo>
                  <a:pt x="3756" y="1685"/>
                </a:lnTo>
                <a:lnTo>
                  <a:pt x="4478" y="1902"/>
                </a:lnTo>
              </a:path>
            </a:pathLst>
          </a:custGeom>
          <a:noFill/>
          <a:ln w="28575" cap="rnd" cmpd="sng">
            <a:solidFill>
              <a:schemeClr val="accent2"/>
            </a:solidFill>
            <a:prstDash val="sysDot"/>
            <a:round/>
            <a:headEnd type="none" w="med" len="med"/>
            <a:tailEnd type="none" w="med" len="med"/>
          </a:ln>
          <a:effectLst/>
        </p:spPr>
        <p:txBody>
          <a:bodyPr/>
          <a:lstStyle/>
          <a:p>
            <a:endParaRPr lang="en-US"/>
          </a:p>
        </p:txBody>
      </p:sp>
      <p:sp>
        <p:nvSpPr>
          <p:cNvPr id="17424" name="Freeform 16"/>
          <p:cNvSpPr>
            <a:spLocks/>
          </p:cNvSpPr>
          <p:nvPr/>
        </p:nvSpPr>
        <p:spPr bwMode="auto">
          <a:xfrm>
            <a:off x="1066800" y="2209800"/>
            <a:ext cx="7088188" cy="3694113"/>
          </a:xfrm>
          <a:custGeom>
            <a:avLst/>
            <a:gdLst/>
            <a:ahLst/>
            <a:cxnLst>
              <a:cxn ang="0">
                <a:pos x="0" y="0"/>
              </a:cxn>
              <a:cxn ang="0">
                <a:pos x="624" y="634"/>
              </a:cxn>
              <a:cxn ang="0">
                <a:pos x="1440" y="1195"/>
              </a:cxn>
              <a:cxn ang="0">
                <a:pos x="2784" y="1761"/>
              </a:cxn>
              <a:cxn ang="0">
                <a:pos x="3744" y="2043"/>
              </a:cxn>
              <a:cxn ang="0">
                <a:pos x="4464" y="2326"/>
              </a:cxn>
            </a:cxnLst>
            <a:rect l="0" t="0" r="r" b="b"/>
            <a:pathLst>
              <a:path w="4465" h="2327">
                <a:moveTo>
                  <a:pt x="0" y="0"/>
                </a:moveTo>
                <a:lnTo>
                  <a:pt x="624" y="634"/>
                </a:lnTo>
                <a:lnTo>
                  <a:pt x="1440" y="1195"/>
                </a:lnTo>
                <a:lnTo>
                  <a:pt x="2784" y="1761"/>
                </a:lnTo>
                <a:lnTo>
                  <a:pt x="3744" y="2043"/>
                </a:lnTo>
                <a:lnTo>
                  <a:pt x="4464" y="2326"/>
                </a:lnTo>
              </a:path>
            </a:pathLst>
          </a:custGeom>
          <a:noFill/>
          <a:ln w="28575" cap="rnd" cmpd="sng">
            <a:solidFill>
              <a:schemeClr val="accent1"/>
            </a:solidFill>
            <a:prstDash val="dash"/>
            <a:round/>
            <a:headEnd type="none" w="med" len="med"/>
            <a:tailEnd type="none" w="med" len="med"/>
          </a:ln>
          <a:effectLst/>
        </p:spPr>
        <p:txBody>
          <a:bodyPr/>
          <a:lstStyle/>
          <a:p>
            <a:endParaRPr lang="en-US"/>
          </a:p>
        </p:txBody>
      </p:sp>
      <p:graphicFrame>
        <p:nvGraphicFramePr>
          <p:cNvPr id="17425" name="Object 17">
            <a:hlinkClick r:id="" action="ppaction://ole?verb=0"/>
          </p:cNvPr>
          <p:cNvGraphicFramePr>
            <a:graphicFrameLocks/>
          </p:cNvGraphicFramePr>
          <p:nvPr/>
        </p:nvGraphicFramePr>
        <p:xfrm>
          <a:off x="5443538" y="3629025"/>
          <a:ext cx="2292350" cy="854075"/>
        </p:xfrm>
        <a:graphic>
          <a:graphicData uri="http://schemas.openxmlformats.org/presentationml/2006/ole">
            <p:oleObj spid="_x0000_s17425" name="Equation" r:id="rId3" imgW="2311200" imgH="876240" progId="Equation.3">
              <p:embed/>
            </p:oleObj>
          </a:graphicData>
        </a:graphic>
      </p:graphicFrame>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a:effectLst/>
        </p:spPr>
        <p:txBody>
          <a:bodyPr lIns="90488" tIns="44450" rIns="90488" bIns="44450" anchor="b"/>
          <a:lstStyle/>
          <a:p>
            <a:r>
              <a:rPr lang="en-US"/>
              <a:t>River Routing</a:t>
            </a:r>
          </a:p>
        </p:txBody>
      </p:sp>
      <p:sp>
        <p:nvSpPr>
          <p:cNvPr id="18435" name="Rectangle 3"/>
          <p:cNvSpPr>
            <a:spLocks noGrp="1" noChangeArrowheads="1"/>
          </p:cNvSpPr>
          <p:nvPr>
            <p:ph idx="1"/>
          </p:nvPr>
        </p:nvSpPr>
        <p:spPr>
          <a:xfrm>
            <a:off x="609600" y="1676400"/>
            <a:ext cx="7772400" cy="4114800"/>
          </a:xfrm>
          <a:noFill/>
          <a:ln/>
          <a:effectLst/>
        </p:spPr>
        <p:txBody>
          <a:bodyPr lIns="90488" tIns="44450" rIns="90488" bIns="44450"/>
          <a:lstStyle/>
          <a:p>
            <a:r>
              <a:rPr lang="en-US" sz="2400"/>
              <a:t>For uniform flow in a river, storage can be expressed as a function of either the inflow or the outflow (inflow = outflow for uniform flow)</a:t>
            </a:r>
          </a:p>
          <a:p>
            <a:r>
              <a:rPr lang="en-US" sz="2400"/>
              <a:t>For nonuniform flow, storage is a function of the depth of the river along the reach</a:t>
            </a:r>
          </a:p>
          <a:p>
            <a:r>
              <a:rPr lang="en-US" sz="2400"/>
              <a:t>To simplify computations we make the approximation that storage is a function of the flow of the river at the ends of the reach</a:t>
            </a:r>
          </a:p>
        </p:txBody>
      </p:sp>
      <p:graphicFrame>
        <p:nvGraphicFramePr>
          <p:cNvPr id="49152" name="Object 1024">
            <a:hlinkClick r:id="" action="ppaction://ole?verb=0"/>
          </p:cNvPr>
          <p:cNvGraphicFramePr>
            <a:graphicFrameLocks/>
          </p:cNvGraphicFramePr>
          <p:nvPr/>
        </p:nvGraphicFramePr>
        <p:xfrm>
          <a:off x="1047750" y="4867275"/>
          <a:ext cx="3406775" cy="406400"/>
        </p:xfrm>
        <a:graphic>
          <a:graphicData uri="http://schemas.openxmlformats.org/presentationml/2006/ole">
            <p:oleObj spid="_x0000_s49152" name="Equation" r:id="rId3" imgW="1930320" imgH="241200" progId="Equation.2">
              <p:embed/>
            </p:oleObj>
          </a:graphicData>
        </a:graphic>
      </p:graphicFrame>
      <p:sp>
        <p:nvSpPr>
          <p:cNvPr id="18437" name="Rectangle 5"/>
          <p:cNvSpPr>
            <a:spLocks noChangeArrowheads="1"/>
          </p:cNvSpPr>
          <p:nvPr/>
        </p:nvSpPr>
        <p:spPr bwMode="auto">
          <a:xfrm>
            <a:off x="1131888" y="5308600"/>
            <a:ext cx="7493000" cy="1549400"/>
          </a:xfrm>
          <a:prstGeom prst="rect">
            <a:avLst/>
          </a:prstGeom>
          <a:noFill/>
          <a:ln w="12700">
            <a:noFill/>
            <a:miter lim="800000"/>
            <a:headEnd/>
            <a:tailEnd/>
          </a:ln>
          <a:effectLst/>
        </p:spPr>
        <p:txBody>
          <a:bodyPr lIns="90488" tIns="44450" rIns="90488" bIns="44450">
            <a:spAutoFit/>
          </a:bodyPr>
          <a:lstStyle/>
          <a:p>
            <a:r>
              <a:rPr lang="en-US" sz="2400">
                <a:latin typeface="Book Antiqua" pitchFamily="18" charset="0"/>
              </a:rPr>
              <a:t>X is a dimensionless weighting factor between 0 and 1</a:t>
            </a:r>
          </a:p>
          <a:p>
            <a:r>
              <a:rPr lang="en-US" sz="2400">
                <a:latin typeface="Book Antiqua" pitchFamily="18" charset="0"/>
              </a:rPr>
              <a:t>K has units of time (turns out to be the time for a small wave to travel the reach)</a:t>
            </a:r>
          </a:p>
          <a:p>
            <a:r>
              <a:rPr lang="en-US" sz="2400">
                <a:latin typeface="Book Antiqua" pitchFamily="18" charset="0"/>
              </a:rPr>
              <a:t>both can be estimated from previous flood data</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a:effectLst/>
        </p:spPr>
        <p:txBody>
          <a:bodyPr lIns="90488" tIns="44450" rIns="90488" bIns="44450" anchor="b"/>
          <a:lstStyle/>
          <a:p>
            <a:r>
              <a:rPr lang="en-US"/>
              <a:t>River Routing:</a:t>
            </a:r>
            <a:br>
              <a:rPr lang="en-US"/>
            </a:br>
            <a:r>
              <a:rPr lang="en-US"/>
              <a:t>Finite Difference Equations</a:t>
            </a:r>
          </a:p>
        </p:txBody>
      </p:sp>
      <p:graphicFrame>
        <p:nvGraphicFramePr>
          <p:cNvPr id="50176" name="Object 1024">
            <a:hlinkClick r:id="" action="ppaction://ole?verb=0"/>
          </p:cNvPr>
          <p:cNvGraphicFramePr>
            <a:graphicFrameLocks/>
          </p:cNvGraphicFramePr>
          <p:nvPr/>
        </p:nvGraphicFramePr>
        <p:xfrm>
          <a:off x="669925" y="4616450"/>
          <a:ext cx="2252663" cy="2082800"/>
        </p:xfrm>
        <a:graphic>
          <a:graphicData uri="http://schemas.openxmlformats.org/presentationml/2006/ole">
            <p:oleObj spid="_x0000_s50176" name="Equation" r:id="rId3" imgW="3225600" imgH="2984400" progId="Equation.3">
              <p:embed/>
            </p:oleObj>
          </a:graphicData>
        </a:graphic>
      </p:graphicFrame>
      <p:graphicFrame>
        <p:nvGraphicFramePr>
          <p:cNvPr id="50177" name="Object 1025">
            <a:hlinkClick r:id="" action="ppaction://ole?verb=0"/>
          </p:cNvPr>
          <p:cNvGraphicFramePr>
            <a:graphicFrameLocks/>
          </p:cNvGraphicFramePr>
          <p:nvPr/>
        </p:nvGraphicFramePr>
        <p:xfrm>
          <a:off x="111125" y="3584575"/>
          <a:ext cx="3562350" cy="363538"/>
        </p:xfrm>
        <a:graphic>
          <a:graphicData uri="http://schemas.openxmlformats.org/presentationml/2006/ole">
            <p:oleObj spid="_x0000_s50177" name="Equation" r:id="rId4" imgW="3581280" imgH="380880" progId="Equation.3">
              <p:embed/>
            </p:oleObj>
          </a:graphicData>
        </a:graphic>
      </p:graphicFrame>
      <p:graphicFrame>
        <p:nvGraphicFramePr>
          <p:cNvPr id="50178" name="Object 1026">
            <a:hlinkClick r:id="" action="ppaction://ole?verb=0"/>
          </p:cNvPr>
          <p:cNvGraphicFramePr>
            <a:graphicFrameLocks/>
          </p:cNvGraphicFramePr>
          <p:nvPr/>
        </p:nvGraphicFramePr>
        <p:xfrm>
          <a:off x="153988" y="2716213"/>
          <a:ext cx="3709987" cy="695325"/>
        </p:xfrm>
        <a:graphic>
          <a:graphicData uri="http://schemas.openxmlformats.org/presentationml/2006/ole">
            <p:oleObj spid="_x0000_s50178" name="Equation" r:id="rId5" imgW="4584600" imgH="876240" progId="Equation.3">
              <p:embed/>
            </p:oleObj>
          </a:graphicData>
        </a:graphic>
      </p:graphicFrame>
      <p:graphicFrame>
        <p:nvGraphicFramePr>
          <p:cNvPr id="50179" name="Object 1027">
            <a:hlinkClick r:id="" action="ppaction://ole?verb=0"/>
          </p:cNvPr>
          <p:cNvGraphicFramePr>
            <a:graphicFrameLocks/>
          </p:cNvGraphicFramePr>
          <p:nvPr/>
        </p:nvGraphicFramePr>
        <p:xfrm>
          <a:off x="142875" y="2225675"/>
          <a:ext cx="3054350" cy="325438"/>
        </p:xfrm>
        <a:graphic>
          <a:graphicData uri="http://schemas.openxmlformats.org/presentationml/2006/ole">
            <p:oleObj spid="_x0000_s50179" name="Equation" r:id="rId6" imgW="3073320" imgH="342720" progId="Equation.3">
              <p:embed/>
            </p:oleObj>
          </a:graphicData>
        </a:graphic>
      </p:graphicFrame>
      <p:sp>
        <p:nvSpPr>
          <p:cNvPr id="19463" name="Rectangle 7"/>
          <p:cNvSpPr>
            <a:spLocks noChangeArrowheads="1"/>
          </p:cNvSpPr>
          <p:nvPr/>
        </p:nvSpPr>
        <p:spPr bwMode="auto">
          <a:xfrm>
            <a:off x="3957638" y="2036763"/>
            <a:ext cx="5038725" cy="1562100"/>
          </a:xfrm>
          <a:prstGeom prst="rect">
            <a:avLst/>
          </a:prstGeom>
          <a:noFill/>
          <a:ln w="12700">
            <a:noFill/>
            <a:miter lim="800000"/>
            <a:headEnd/>
            <a:tailEnd/>
          </a:ln>
          <a:effectLst/>
        </p:spPr>
        <p:txBody>
          <a:bodyPr lIns="90488" tIns="44450" rIns="90488" bIns="44450">
            <a:spAutoFit/>
          </a:bodyPr>
          <a:lstStyle/>
          <a:p>
            <a:r>
              <a:rPr lang="en-US" sz="2400">
                <a:latin typeface="Book Antiqua" pitchFamily="18" charset="0"/>
              </a:rPr>
              <a:t>Write for beginning and end of time step, then substitute both equations into the finite difference form of the mass balance equation</a:t>
            </a:r>
          </a:p>
        </p:txBody>
      </p:sp>
      <p:sp>
        <p:nvSpPr>
          <p:cNvPr id="19464" name="Line 8"/>
          <p:cNvSpPr>
            <a:spLocks noChangeShapeType="1"/>
          </p:cNvSpPr>
          <p:nvPr/>
        </p:nvSpPr>
        <p:spPr bwMode="auto">
          <a:xfrm flipH="1">
            <a:off x="3240088" y="2292350"/>
            <a:ext cx="652462" cy="635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9465" name="Line 9"/>
          <p:cNvSpPr>
            <a:spLocks noChangeShapeType="1"/>
          </p:cNvSpPr>
          <p:nvPr/>
        </p:nvSpPr>
        <p:spPr bwMode="auto">
          <a:xfrm flipH="1" flipV="1">
            <a:off x="3651250" y="3270250"/>
            <a:ext cx="317500" cy="889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9466" name="Rectangle 10"/>
          <p:cNvSpPr>
            <a:spLocks noChangeArrowheads="1"/>
          </p:cNvSpPr>
          <p:nvPr/>
        </p:nvSpPr>
        <p:spPr bwMode="auto">
          <a:xfrm>
            <a:off x="3941763" y="3560763"/>
            <a:ext cx="4749800" cy="831850"/>
          </a:xfrm>
          <a:prstGeom prst="rect">
            <a:avLst/>
          </a:prstGeom>
          <a:noFill/>
          <a:ln w="12700">
            <a:noFill/>
            <a:miter lim="800000"/>
            <a:headEnd/>
            <a:tailEnd/>
          </a:ln>
          <a:effectLst/>
        </p:spPr>
        <p:txBody>
          <a:bodyPr lIns="90488" tIns="44450" rIns="90488" bIns="44450">
            <a:spAutoFit/>
          </a:bodyPr>
          <a:lstStyle/>
          <a:p>
            <a:r>
              <a:rPr lang="en-US" sz="2400">
                <a:latin typeface="Book Antiqua" pitchFamily="18" charset="0"/>
              </a:rPr>
              <a:t>Solve for outflow at the end of the time step (the unknown)</a:t>
            </a:r>
          </a:p>
        </p:txBody>
      </p:sp>
      <p:sp>
        <p:nvSpPr>
          <p:cNvPr id="19467" name="Rectangle 11"/>
          <p:cNvSpPr>
            <a:spLocks noChangeArrowheads="1"/>
          </p:cNvSpPr>
          <p:nvPr/>
        </p:nvSpPr>
        <p:spPr bwMode="auto">
          <a:xfrm>
            <a:off x="3930650" y="5140325"/>
            <a:ext cx="4902200" cy="1184275"/>
          </a:xfrm>
          <a:prstGeom prst="rect">
            <a:avLst/>
          </a:prstGeom>
          <a:noFill/>
          <a:ln w="12700">
            <a:noFill/>
            <a:miter lim="800000"/>
            <a:headEnd/>
            <a:tailEnd/>
          </a:ln>
          <a:effectLst/>
        </p:spPr>
        <p:txBody>
          <a:bodyPr lIns="90488" tIns="44450" rIns="90488" bIns="44450">
            <a:spAutoFit/>
          </a:bodyPr>
          <a:lstStyle/>
          <a:p>
            <a:r>
              <a:rPr lang="en-US" sz="2400">
                <a:latin typeface="Book Antiqua" pitchFamily="18" charset="0"/>
              </a:rPr>
              <a:t>Dimensionless coefficients that are only functions of the time interval, K, and X</a:t>
            </a:r>
          </a:p>
        </p:txBody>
      </p:sp>
      <p:sp>
        <p:nvSpPr>
          <p:cNvPr id="19468" name="AutoShape 12"/>
          <p:cNvSpPr>
            <a:spLocks noChangeArrowheads="1"/>
          </p:cNvSpPr>
          <p:nvPr/>
        </p:nvSpPr>
        <p:spPr bwMode="auto">
          <a:xfrm>
            <a:off x="3319463" y="4813300"/>
            <a:ext cx="368300" cy="2044700"/>
          </a:xfrm>
          <a:prstGeom prst="rightArrow">
            <a:avLst>
              <a:gd name="adj1" fmla="val 75000"/>
              <a:gd name="adj2" fmla="val 50005"/>
            </a:avLst>
          </a:prstGeom>
          <a:noFill/>
          <a:ln w="12700">
            <a:solidFill>
              <a:schemeClr val="tx1"/>
            </a:solidFill>
            <a:miter lim="800000"/>
            <a:headEnd/>
            <a:tailEnd/>
          </a:ln>
          <a:effectLst/>
        </p:spPr>
        <p:txBody>
          <a:bodyPr wrap="none" anchor="ctr"/>
          <a:lstStyle/>
          <a:p>
            <a:endParaRPr lang="en-US"/>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a:effectLst/>
        </p:spPr>
        <p:txBody>
          <a:bodyPr lIns="90488" tIns="44450" rIns="90488" bIns="44450" anchor="b"/>
          <a:lstStyle/>
          <a:p>
            <a:r>
              <a:rPr lang="en-US"/>
              <a:t>Definitions</a:t>
            </a:r>
          </a:p>
        </p:txBody>
      </p:sp>
      <p:sp>
        <p:nvSpPr>
          <p:cNvPr id="20483" name="Rectangle 3"/>
          <p:cNvSpPr>
            <a:spLocks noGrp="1" noChangeArrowheads="1"/>
          </p:cNvSpPr>
          <p:nvPr>
            <p:ph idx="1"/>
          </p:nvPr>
        </p:nvSpPr>
        <p:spPr>
          <a:noFill/>
          <a:ln/>
          <a:effectLst/>
        </p:spPr>
        <p:txBody>
          <a:bodyPr lIns="90488" tIns="44450" rIns="90488" bIns="44450"/>
          <a:lstStyle/>
          <a:p>
            <a:r>
              <a:rPr lang="en-US" sz="2800"/>
              <a:t>Bank full capacity - ­mean annual flood (exceeded about once every two years)</a:t>
            </a:r>
          </a:p>
          <a:p>
            <a:r>
              <a:rPr lang="en-US" sz="2800"/>
              <a:t>Flood return periods - will be selected depend on the potential loss associated with flooding</a:t>
            </a:r>
          </a:p>
          <a:p>
            <a:pPr lvl="1"/>
            <a:r>
              <a:rPr lang="en-US" sz="2400"/>
              <a:t>Nuclear Power Plants - PMF</a:t>
            </a:r>
          </a:p>
          <a:p>
            <a:pPr lvl="1"/>
            <a:r>
              <a:rPr lang="en-US" sz="2400"/>
              <a:t>Industrial development</a:t>
            </a:r>
          </a:p>
          <a:p>
            <a:pPr lvl="1"/>
            <a:r>
              <a:rPr lang="en-US" sz="2400"/>
              <a:t>Residential development</a:t>
            </a:r>
          </a:p>
          <a:p>
            <a:pPr lvl="1"/>
            <a:r>
              <a:rPr lang="en-US" sz="2400"/>
              <a:t>Agricultural land - 5-20 year return period</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a:ln/>
          <a:effectLst/>
        </p:spPr>
        <p:txBody>
          <a:bodyPr lIns="90488" tIns="44450" rIns="90488" bIns="44450" anchor="b"/>
          <a:lstStyle/>
          <a:p>
            <a:r>
              <a:rPr lang="en-US"/>
              <a:t>Flood Control</a:t>
            </a:r>
          </a:p>
        </p:txBody>
      </p:sp>
      <p:sp>
        <p:nvSpPr>
          <p:cNvPr id="4099" name="Rectangle 3"/>
          <p:cNvSpPr>
            <a:spLocks noGrp="1" noChangeArrowheads="1"/>
          </p:cNvSpPr>
          <p:nvPr>
            <p:ph idx="1"/>
          </p:nvPr>
        </p:nvSpPr>
        <p:spPr>
          <a:noFill/>
          <a:ln/>
          <a:effectLst/>
        </p:spPr>
        <p:txBody>
          <a:bodyPr lIns="90488" tIns="44450" rIns="90488" bIns="44450"/>
          <a:lstStyle/>
          <a:p>
            <a:r>
              <a:rPr lang="en-US"/>
              <a:t>Beneficial effects of flooding</a:t>
            </a:r>
          </a:p>
          <a:p>
            <a:r>
              <a:rPr lang="en-US"/>
              <a:t>Flood control methods</a:t>
            </a:r>
          </a:p>
          <a:p>
            <a:r>
              <a:rPr lang="en-US"/>
              <a:t>Delineation of flood plain</a:t>
            </a:r>
          </a:p>
          <a:p>
            <a:r>
              <a:rPr lang="en-US"/>
              <a:t>Flood routing</a:t>
            </a:r>
          </a:p>
        </p:txBody>
      </p:sp>
      <p:sp>
        <p:nvSpPr>
          <p:cNvPr id="4100" name="Text Box 4"/>
          <p:cNvSpPr txBox="1">
            <a:spLocks noChangeArrowheads="1"/>
          </p:cNvSpPr>
          <p:nvPr/>
        </p:nvSpPr>
        <p:spPr bwMode="auto">
          <a:xfrm>
            <a:off x="0" y="0"/>
            <a:ext cx="962025" cy="519113"/>
          </a:xfrm>
          <a:prstGeom prst="rect">
            <a:avLst/>
          </a:prstGeom>
          <a:noFill/>
          <a:ln w="12700">
            <a:noFill/>
            <a:miter lim="800000"/>
            <a:headEnd type="none" w="lg" len="med"/>
            <a:tailEnd type="none" w="lg" len="med"/>
          </a:ln>
          <a:effectLst/>
        </p:spPr>
        <p:txBody>
          <a:bodyPr>
            <a:spAutoFit/>
          </a:bodyPr>
          <a:lstStyle/>
          <a:p>
            <a:r>
              <a:rPr lang="en-US">
                <a:latin typeface="MT Extra" pitchFamily="18" charset="2"/>
              </a:rPr>
              <a:t>   </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a:effectLst/>
        </p:spPr>
        <p:txBody>
          <a:bodyPr lIns="90488" tIns="44450" rIns="90488" bIns="44450" anchor="b"/>
          <a:lstStyle/>
          <a:p>
            <a:r>
              <a:rPr lang="en-US"/>
              <a:t>Estimates of Maximum Flood Flow</a:t>
            </a:r>
          </a:p>
        </p:txBody>
      </p:sp>
      <p:sp>
        <p:nvSpPr>
          <p:cNvPr id="21507" name="Rectangle 3"/>
          <p:cNvSpPr>
            <a:spLocks noGrp="1" noChangeArrowheads="1"/>
          </p:cNvSpPr>
          <p:nvPr>
            <p:ph idx="1"/>
          </p:nvPr>
        </p:nvSpPr>
        <p:spPr>
          <a:noFill/>
          <a:ln/>
          <a:effectLst/>
        </p:spPr>
        <p:txBody>
          <a:bodyPr lIns="90488" tIns="44450" rIns="90488" bIns="44450"/>
          <a:lstStyle/>
          <a:p>
            <a:pPr>
              <a:lnSpc>
                <a:spcPct val="90000"/>
              </a:lnSpc>
            </a:pPr>
            <a:r>
              <a:rPr lang="en-US" sz="2800"/>
              <a:t>Extreme events of interest for high risk facilities</a:t>
            </a:r>
          </a:p>
          <a:p>
            <a:pPr>
              <a:lnSpc>
                <a:spcPct val="90000"/>
              </a:lnSpc>
            </a:pPr>
            <a:r>
              <a:rPr lang="en-US" sz="2800"/>
              <a:t>Difficult to estimate because record keeping only began recently</a:t>
            </a:r>
          </a:p>
          <a:p>
            <a:pPr>
              <a:lnSpc>
                <a:spcPct val="90000"/>
              </a:lnSpc>
            </a:pPr>
            <a:r>
              <a:rPr lang="en-US" sz="2800"/>
              <a:t>Record flood flow = f(climate, storm structure, drainage area, basin morphology,...)</a:t>
            </a:r>
          </a:p>
          <a:p>
            <a:pPr>
              <a:lnSpc>
                <a:spcPct val="90000"/>
              </a:lnSpc>
            </a:pPr>
            <a:r>
              <a:rPr lang="en-US" sz="2800"/>
              <a:t>Creager equation</a:t>
            </a:r>
          </a:p>
          <a:p>
            <a:pPr lvl="1">
              <a:lnSpc>
                <a:spcPct val="90000"/>
              </a:lnSpc>
            </a:pPr>
            <a:r>
              <a:rPr lang="en-US" sz="2400"/>
              <a:t>Exceeds most recorded flood flows</a:t>
            </a:r>
          </a:p>
          <a:p>
            <a:pPr lvl="1">
              <a:lnSpc>
                <a:spcPct val="90000"/>
              </a:lnSpc>
            </a:pPr>
            <a:r>
              <a:rPr lang="en-US" sz="2400"/>
              <a:t>Does not necessarily correlate with Probable Maximum Flood</a:t>
            </a:r>
          </a:p>
        </p:txBody>
      </p:sp>
      <p:graphicFrame>
        <p:nvGraphicFramePr>
          <p:cNvPr id="51200" name="Object 1024">
            <a:hlinkClick r:id="" action="ppaction://ole?verb=0"/>
          </p:cNvPr>
          <p:cNvGraphicFramePr>
            <a:graphicFrameLocks/>
          </p:cNvGraphicFramePr>
          <p:nvPr/>
        </p:nvGraphicFramePr>
        <p:xfrm>
          <a:off x="6226175" y="4662488"/>
          <a:ext cx="2917825" cy="939800"/>
        </p:xfrm>
        <a:graphic>
          <a:graphicData uri="http://schemas.openxmlformats.org/presentationml/2006/ole">
            <p:oleObj spid="_x0000_s51200" name="Equation" r:id="rId3" imgW="1549080" imgH="507960" progId="Equation.2">
              <p:embed/>
            </p:oleObj>
          </a:graphicData>
        </a:graphic>
      </p:graphicFrame>
      <p:sp>
        <p:nvSpPr>
          <p:cNvPr id="21509" name="Rectangle 5"/>
          <p:cNvSpPr>
            <a:spLocks noChangeArrowheads="1"/>
          </p:cNvSpPr>
          <p:nvPr/>
        </p:nvSpPr>
        <p:spPr bwMode="auto">
          <a:xfrm>
            <a:off x="4398963" y="5465763"/>
            <a:ext cx="3335337" cy="118427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Q</a:t>
            </a:r>
            <a:r>
              <a:rPr lang="en-US" sz="2400" baseline="-25000">
                <a:latin typeface="Book Antiqua" pitchFamily="18" charset="0"/>
              </a:rPr>
              <a:t>p</a:t>
            </a:r>
            <a:r>
              <a:rPr lang="en-US" sz="2400">
                <a:latin typeface="Book Antiqua" pitchFamily="18" charset="0"/>
              </a:rPr>
              <a:t> = peak flow (cfs)</a:t>
            </a:r>
          </a:p>
          <a:p>
            <a:r>
              <a:rPr lang="en-US" sz="2400">
                <a:latin typeface="Book Antiqua" pitchFamily="18" charset="0"/>
              </a:rPr>
              <a:t>A = drainage area (mi</a:t>
            </a:r>
            <a:r>
              <a:rPr lang="en-US" sz="2400" baseline="30000">
                <a:latin typeface="Book Antiqua" pitchFamily="18" charset="0"/>
              </a:rPr>
              <a:t>2</a:t>
            </a:r>
            <a:r>
              <a:rPr lang="en-US" sz="2400">
                <a:latin typeface="Book Antiqua" pitchFamily="18" charset="0"/>
              </a:rPr>
              <a:t>)</a:t>
            </a:r>
          </a:p>
          <a:p>
            <a:r>
              <a:rPr lang="en-US" sz="2400">
                <a:latin typeface="Book Antiqua" pitchFamily="18" charset="0"/>
              </a:rPr>
              <a:t>C ­ 100</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a:effectLst/>
        </p:spPr>
        <p:txBody>
          <a:bodyPr lIns="90488" tIns="44450" rIns="90488" bIns="44450" anchor="b"/>
          <a:lstStyle/>
          <a:p>
            <a:r>
              <a:rPr lang="en-US"/>
              <a:t>Estimates of Maximum Flood Flow: Probable Maximum Flood</a:t>
            </a:r>
          </a:p>
        </p:txBody>
      </p:sp>
      <p:sp>
        <p:nvSpPr>
          <p:cNvPr id="22531" name="Rectangle 3"/>
          <p:cNvSpPr>
            <a:spLocks noGrp="1" noChangeArrowheads="1"/>
          </p:cNvSpPr>
          <p:nvPr>
            <p:ph idx="1"/>
          </p:nvPr>
        </p:nvSpPr>
        <p:spPr>
          <a:noFill/>
          <a:ln/>
          <a:effectLst/>
        </p:spPr>
        <p:txBody>
          <a:bodyPr lIns="90488" tIns="44450" rIns="90488" bIns="44450"/>
          <a:lstStyle/>
          <a:p>
            <a:pPr>
              <a:lnSpc>
                <a:spcPct val="90000"/>
              </a:lnSpc>
            </a:pPr>
            <a:r>
              <a:rPr lang="en-US"/>
              <a:t>Estimate probable maximum precipitation</a:t>
            </a:r>
          </a:p>
          <a:p>
            <a:pPr>
              <a:lnSpc>
                <a:spcPct val="90000"/>
              </a:lnSpc>
            </a:pPr>
            <a:r>
              <a:rPr lang="en-US"/>
              <a:t>Define design storm (duration and intensity)</a:t>
            </a:r>
          </a:p>
          <a:p>
            <a:pPr>
              <a:lnSpc>
                <a:spcPct val="90000"/>
              </a:lnSpc>
            </a:pPr>
            <a:r>
              <a:rPr lang="en-US"/>
              <a:t>Estimate rainfall excess</a:t>
            </a:r>
          </a:p>
          <a:p>
            <a:pPr>
              <a:lnSpc>
                <a:spcPct val="90000"/>
              </a:lnSpc>
            </a:pPr>
            <a:r>
              <a:rPr lang="en-US"/>
              <a:t>Use unit hydrograph</a:t>
            </a:r>
          </a:p>
          <a:p>
            <a:pPr lvl="1">
              <a:lnSpc>
                <a:spcPct val="90000"/>
              </a:lnSpc>
            </a:pPr>
            <a:r>
              <a:rPr lang="en-US"/>
              <a:t>duration should not exceed 20% of time of concentration</a:t>
            </a:r>
          </a:p>
          <a:p>
            <a:pPr lvl="1">
              <a:lnSpc>
                <a:spcPct val="90000"/>
              </a:lnSpc>
            </a:pPr>
            <a:r>
              <a:rPr lang="en-US"/>
              <a:t>use superposition of hydrographs for longer duration storms</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a:effectLst/>
        </p:spPr>
        <p:txBody>
          <a:bodyPr lIns="90488" tIns="44450" rIns="90488" bIns="44450" anchor="b"/>
          <a:lstStyle/>
          <a:p>
            <a:r>
              <a:rPr lang="en-US"/>
              <a:t>Design Floods</a:t>
            </a:r>
          </a:p>
        </p:txBody>
      </p:sp>
      <p:sp>
        <p:nvSpPr>
          <p:cNvPr id="23555" name="Rectangle 3"/>
          <p:cNvSpPr>
            <a:spLocks noGrp="1" noChangeArrowheads="1"/>
          </p:cNvSpPr>
          <p:nvPr>
            <p:ph idx="1"/>
          </p:nvPr>
        </p:nvSpPr>
        <p:spPr>
          <a:noFill/>
          <a:ln/>
          <a:effectLst/>
        </p:spPr>
        <p:txBody>
          <a:bodyPr lIns="90488" tIns="44450" rIns="90488" bIns="44450"/>
          <a:lstStyle/>
          <a:p>
            <a:r>
              <a:rPr lang="en-US" sz="2800"/>
              <a:t>Used to delineate where development can occur</a:t>
            </a:r>
          </a:p>
          <a:p>
            <a:r>
              <a:rPr lang="en-US" sz="2800"/>
              <a:t>Used to design flood protection schemes</a:t>
            </a:r>
          </a:p>
          <a:p>
            <a:r>
              <a:rPr lang="en-US" sz="2800"/>
              <a:t>U.S. Army Corps of Engineers</a:t>
            </a:r>
          </a:p>
          <a:p>
            <a:pPr lvl="1"/>
            <a:r>
              <a:rPr lang="en-US" sz="2400"/>
              <a:t>responsible for flood control on all navigable streams</a:t>
            </a:r>
          </a:p>
          <a:p>
            <a:pPr lvl="1"/>
            <a:r>
              <a:rPr lang="en-US" sz="2400"/>
              <a:t>Standard Project Flood</a:t>
            </a:r>
          </a:p>
          <a:p>
            <a:pPr lvl="2"/>
            <a:r>
              <a:rPr lang="en-US" sz="2000"/>
              <a:t>based on recorded floods</a:t>
            </a:r>
          </a:p>
          <a:p>
            <a:pPr lvl="2"/>
            <a:r>
              <a:rPr lang="en-US" sz="2000"/>
              <a:t>not necessarily designed to have any given return period</a:t>
            </a:r>
          </a:p>
          <a:p>
            <a:pPr lvl="2"/>
            <a:r>
              <a:rPr lang="en-US" sz="2000"/>
              <a:t>political benefit that people can often remember the flood</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a:effectLst/>
        </p:spPr>
        <p:txBody>
          <a:bodyPr lIns="90488" tIns="44450" rIns="90488" bIns="44450" anchor="b"/>
          <a:lstStyle/>
          <a:p>
            <a:r>
              <a:rPr lang="en-US"/>
              <a:t>Beneficial Effects of Flooding</a:t>
            </a:r>
          </a:p>
        </p:txBody>
      </p:sp>
      <p:sp>
        <p:nvSpPr>
          <p:cNvPr id="5123" name="Rectangle 3"/>
          <p:cNvSpPr>
            <a:spLocks noGrp="1" noChangeArrowheads="1"/>
          </p:cNvSpPr>
          <p:nvPr>
            <p:ph idx="1"/>
          </p:nvPr>
        </p:nvSpPr>
        <p:spPr>
          <a:xfrm>
            <a:off x="685800" y="1676400"/>
            <a:ext cx="7772400" cy="4114800"/>
          </a:xfrm>
          <a:noFill/>
          <a:ln/>
          <a:effectLst/>
        </p:spPr>
        <p:txBody>
          <a:bodyPr lIns="90488" tIns="44450" rIns="90488" bIns="44450"/>
          <a:lstStyle/>
          <a:p>
            <a:pPr>
              <a:lnSpc>
                <a:spcPct val="90000"/>
              </a:lnSpc>
            </a:pPr>
            <a:r>
              <a:rPr lang="en-US" sz="2800"/>
              <a:t>Scour channel bottom of deposited sediment</a:t>
            </a:r>
          </a:p>
          <a:p>
            <a:pPr lvl="1">
              <a:lnSpc>
                <a:spcPct val="90000"/>
              </a:lnSpc>
            </a:pPr>
            <a:r>
              <a:rPr lang="en-US" sz="2400"/>
              <a:t>increase carrying capacity of channel</a:t>
            </a:r>
          </a:p>
          <a:p>
            <a:pPr lvl="1">
              <a:lnSpc>
                <a:spcPct val="90000"/>
              </a:lnSpc>
            </a:pPr>
            <a:r>
              <a:rPr lang="en-US" sz="2400"/>
              <a:t>deposit sediment on banks creating beaches</a:t>
            </a:r>
          </a:p>
          <a:p>
            <a:pPr>
              <a:lnSpc>
                <a:spcPct val="90000"/>
              </a:lnSpc>
            </a:pPr>
            <a:r>
              <a:rPr lang="en-US" sz="2800"/>
              <a:t>Move minerals from the mountains down to the plains</a:t>
            </a:r>
          </a:p>
          <a:p>
            <a:pPr lvl="1">
              <a:lnSpc>
                <a:spcPct val="90000"/>
              </a:lnSpc>
            </a:pPr>
            <a:r>
              <a:rPr lang="en-US" sz="2400"/>
              <a:t>deposit sediments on flood plain</a:t>
            </a:r>
          </a:p>
          <a:p>
            <a:pPr lvl="1">
              <a:lnSpc>
                <a:spcPct val="90000"/>
              </a:lnSpc>
            </a:pPr>
            <a:r>
              <a:rPr lang="en-US" sz="2400"/>
              <a:t>source of nutrients for crops</a:t>
            </a:r>
          </a:p>
          <a:p>
            <a:pPr lvl="1">
              <a:lnSpc>
                <a:spcPct val="90000"/>
              </a:lnSpc>
            </a:pPr>
            <a:r>
              <a:rPr lang="en-US" sz="2400"/>
              <a:t>flood plains are often rich agricultural region (Nile, Mississippi...)</a:t>
            </a:r>
          </a:p>
          <a:p>
            <a:pPr>
              <a:lnSpc>
                <a:spcPct val="90000"/>
              </a:lnSpc>
            </a:pPr>
            <a:r>
              <a:rPr lang="en-US" sz="2800"/>
              <a:t>Engineered flooding</a:t>
            </a:r>
          </a:p>
          <a:p>
            <a:pPr lvl="1">
              <a:lnSpc>
                <a:spcPct val="90000"/>
              </a:lnSpc>
            </a:pPr>
            <a:r>
              <a:rPr lang="en-US" sz="2400"/>
              <a:t>intentional large release from reservoir</a:t>
            </a:r>
          </a:p>
          <a:p>
            <a:pPr lvl="1">
              <a:lnSpc>
                <a:spcPct val="90000"/>
              </a:lnSpc>
            </a:pPr>
            <a:r>
              <a:rPr lang="en-US" sz="2400"/>
              <a:t>Grand Canyon - to reestablish sand bars/beaches</a:t>
            </a:r>
          </a:p>
        </p:txBody>
      </p:sp>
      <p:sp>
        <p:nvSpPr>
          <p:cNvPr id="5124" name="Text Box 4"/>
          <p:cNvSpPr txBox="1">
            <a:spLocks noChangeArrowheads="1"/>
          </p:cNvSpPr>
          <p:nvPr/>
        </p:nvSpPr>
        <p:spPr bwMode="auto">
          <a:xfrm>
            <a:off x="4573588" y="6400800"/>
            <a:ext cx="6856412" cy="457200"/>
          </a:xfrm>
          <a:prstGeom prst="rect">
            <a:avLst/>
          </a:prstGeom>
          <a:noFill/>
          <a:ln w="12700">
            <a:noFill/>
            <a:miter lim="800000"/>
            <a:headEnd/>
            <a:tailEnd/>
          </a:ln>
          <a:effectLst/>
        </p:spPr>
        <p:txBody>
          <a:bodyPr wrap="none">
            <a:spAutoFit/>
          </a:bodyPr>
          <a:lstStyle/>
          <a:p>
            <a:r>
              <a:rPr lang="en-US" sz="2400">
                <a:latin typeface="Times New Roman" pitchFamily="18" charset="0"/>
              </a:rPr>
              <a:t>http://www.pbs.org/kuat/grandcanyonflood/index.html</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a:effectLst/>
        </p:spPr>
        <p:txBody>
          <a:bodyPr lIns="90488" tIns="44450" rIns="90488" bIns="44450" anchor="b"/>
          <a:lstStyle/>
          <a:p>
            <a:r>
              <a:rPr lang="en-US"/>
              <a:t>Definitions</a:t>
            </a:r>
          </a:p>
        </p:txBody>
      </p:sp>
      <p:sp>
        <p:nvSpPr>
          <p:cNvPr id="6147" name="Rectangle 3"/>
          <p:cNvSpPr>
            <a:spLocks noGrp="1" noChangeArrowheads="1"/>
          </p:cNvSpPr>
          <p:nvPr>
            <p:ph idx="1"/>
          </p:nvPr>
        </p:nvSpPr>
        <p:spPr>
          <a:noFill/>
          <a:ln/>
          <a:effectLst/>
        </p:spPr>
        <p:txBody>
          <a:bodyPr lIns="90488" tIns="44450" rIns="90488" bIns="44450"/>
          <a:lstStyle/>
          <a:p>
            <a:pPr>
              <a:lnSpc>
                <a:spcPct val="90000"/>
              </a:lnSpc>
            </a:pPr>
            <a:r>
              <a:rPr lang="en-US" sz="2800"/>
              <a:t>Main channel - where the river usually flows</a:t>
            </a:r>
          </a:p>
          <a:p>
            <a:pPr>
              <a:lnSpc>
                <a:spcPct val="90000"/>
              </a:lnSpc>
            </a:pPr>
            <a:r>
              <a:rPr lang="en-US" sz="2800"/>
              <a:t>Flood plain</a:t>
            </a:r>
          </a:p>
          <a:p>
            <a:pPr lvl="1">
              <a:lnSpc>
                <a:spcPct val="90000"/>
              </a:lnSpc>
            </a:pPr>
            <a:r>
              <a:rPr lang="en-US" sz="2400"/>
              <a:t>the flat land along rivers or streams that is periodically flooded</a:t>
            </a:r>
          </a:p>
          <a:p>
            <a:pPr lvl="1">
              <a:lnSpc>
                <a:spcPct val="90000"/>
              </a:lnSpc>
            </a:pPr>
            <a:r>
              <a:rPr lang="en-US" sz="2400"/>
              <a:t>attractive for agriculture (fertile land)</a:t>
            </a:r>
          </a:p>
          <a:p>
            <a:pPr lvl="1">
              <a:lnSpc>
                <a:spcPct val="90000"/>
              </a:lnSpc>
            </a:pPr>
            <a:r>
              <a:rPr lang="en-US" sz="2400"/>
              <a:t>attractive for development (navigation access and flat)</a:t>
            </a:r>
          </a:p>
          <a:p>
            <a:pPr lvl="1">
              <a:lnSpc>
                <a:spcPct val="90000"/>
              </a:lnSpc>
            </a:pPr>
            <a:r>
              <a:rPr lang="en-US" sz="2400"/>
              <a:t>usually defined by 100-yr flood</a:t>
            </a:r>
          </a:p>
          <a:p>
            <a:pPr>
              <a:lnSpc>
                <a:spcPct val="90000"/>
              </a:lnSpc>
            </a:pPr>
            <a:r>
              <a:rPr lang="en-US" sz="2800"/>
              <a:t>Floodway</a:t>
            </a:r>
          </a:p>
          <a:p>
            <a:pPr lvl="1">
              <a:lnSpc>
                <a:spcPct val="90000"/>
              </a:lnSpc>
            </a:pPr>
            <a:r>
              <a:rPr lang="en-US" sz="2400"/>
              <a:t>Federal Emergency Management Agency (FEMA)</a:t>
            </a:r>
          </a:p>
          <a:p>
            <a:pPr lvl="1">
              <a:lnSpc>
                <a:spcPct val="90000"/>
              </a:lnSpc>
            </a:pPr>
            <a:r>
              <a:rPr lang="en-US" sz="2400"/>
              <a:t>the part of the stream channel that could contain the 100-yr peak flow with not more than a 1.0 ft increase in depth above that which would occur if the entire cross section carried the 100-yr peak flow</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a:effectLst/>
        </p:spPr>
        <p:txBody>
          <a:bodyPr lIns="90488" tIns="44450" rIns="90488" bIns="44450" anchor="b"/>
          <a:lstStyle/>
          <a:p>
            <a:r>
              <a:rPr lang="en-US"/>
              <a:t>Flood Control Methods</a:t>
            </a:r>
          </a:p>
        </p:txBody>
      </p:sp>
      <p:sp>
        <p:nvSpPr>
          <p:cNvPr id="7171" name="Rectangle 3"/>
          <p:cNvSpPr>
            <a:spLocks noGrp="1" noChangeArrowheads="1"/>
          </p:cNvSpPr>
          <p:nvPr>
            <p:ph idx="1"/>
          </p:nvPr>
        </p:nvSpPr>
        <p:spPr>
          <a:noFill/>
          <a:ln/>
          <a:effectLst/>
        </p:spPr>
        <p:txBody>
          <a:bodyPr lIns="90488" tIns="44450" rIns="90488" bIns="44450"/>
          <a:lstStyle/>
          <a:p>
            <a:pPr>
              <a:lnSpc>
                <a:spcPct val="90000"/>
              </a:lnSpc>
            </a:pPr>
            <a:r>
              <a:rPr lang="en-US" sz="2800"/>
              <a:t>Store part of the flood water in a reservoir</a:t>
            </a:r>
          </a:p>
          <a:p>
            <a:pPr>
              <a:lnSpc>
                <a:spcPct val="90000"/>
              </a:lnSpc>
            </a:pPr>
            <a:r>
              <a:rPr lang="en-US" sz="2800"/>
              <a:t>Land management (Soil Conservation Service) to increase:</a:t>
            </a:r>
          </a:p>
          <a:p>
            <a:pPr lvl="1">
              <a:lnSpc>
                <a:spcPct val="90000"/>
              </a:lnSpc>
            </a:pPr>
            <a:r>
              <a:rPr lang="en-US" sz="2400"/>
              <a:t>infiltration</a:t>
            </a:r>
          </a:p>
          <a:p>
            <a:pPr lvl="1">
              <a:lnSpc>
                <a:spcPct val="90000"/>
              </a:lnSpc>
            </a:pPr>
            <a:r>
              <a:rPr lang="en-US" sz="2400"/>
              <a:t>interception</a:t>
            </a:r>
          </a:p>
          <a:p>
            <a:pPr lvl="1">
              <a:lnSpc>
                <a:spcPct val="90000"/>
              </a:lnSpc>
            </a:pPr>
            <a:r>
              <a:rPr lang="en-US" sz="2400"/>
              <a:t>depression storage - farm ponds</a:t>
            </a:r>
          </a:p>
          <a:p>
            <a:pPr>
              <a:lnSpc>
                <a:spcPct val="90000"/>
              </a:lnSpc>
            </a:pPr>
            <a:r>
              <a:rPr lang="en-US" sz="2800"/>
              <a:t>Divert flood flows into a flood bypass channel</a:t>
            </a:r>
          </a:p>
          <a:p>
            <a:pPr>
              <a:lnSpc>
                <a:spcPct val="90000"/>
              </a:lnSpc>
            </a:pPr>
            <a:r>
              <a:rPr lang="en-US" sz="2800"/>
              <a:t>Divert flood flows into another river basin</a:t>
            </a:r>
          </a:p>
          <a:p>
            <a:pPr>
              <a:lnSpc>
                <a:spcPct val="90000"/>
              </a:lnSpc>
            </a:pPr>
            <a:r>
              <a:rPr lang="en-US" sz="2800"/>
              <a:t>Regulate use of flood plains</a:t>
            </a:r>
          </a:p>
          <a:p>
            <a:pPr lvl="1">
              <a:lnSpc>
                <a:spcPct val="90000"/>
              </a:lnSpc>
            </a:pPr>
            <a:r>
              <a:rPr lang="en-US" sz="2400"/>
              <a:t>US Flood Disaster Protection Act of 1973</a:t>
            </a:r>
          </a:p>
          <a:p>
            <a:pPr lvl="1">
              <a:lnSpc>
                <a:spcPct val="90000"/>
              </a:lnSpc>
            </a:pPr>
            <a:r>
              <a:rPr lang="en-US" sz="2400"/>
              <a:t>keep people away from floods rather than floods away from people</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b="1"/>
              <a:t>Rethinking Floodplains</a:t>
            </a:r>
          </a:p>
        </p:txBody>
      </p:sp>
      <p:sp>
        <p:nvSpPr>
          <p:cNvPr id="29699" name="Rectangle 3"/>
          <p:cNvSpPr>
            <a:spLocks noGrp="1" noChangeArrowheads="1"/>
          </p:cNvSpPr>
          <p:nvPr>
            <p:ph idx="1"/>
          </p:nvPr>
        </p:nvSpPr>
        <p:spPr>
          <a:xfrm>
            <a:off x="173038" y="1663700"/>
            <a:ext cx="8821737" cy="4114800"/>
          </a:xfrm>
        </p:spPr>
        <p:txBody>
          <a:bodyPr/>
          <a:lstStyle/>
          <a:p>
            <a:pPr>
              <a:lnSpc>
                <a:spcPct val="90000"/>
              </a:lnSpc>
              <a:spcBef>
                <a:spcPts val="500"/>
              </a:spcBef>
              <a:spcAft>
                <a:spcPts val="500"/>
              </a:spcAft>
            </a:pPr>
            <a:r>
              <a:rPr lang="en-US" sz="1800"/>
              <a:t>PAGE ONE -- Risky Construction on Floodplains Experts starting to question concept of `100-year flood' Michael Cabanatuan, Chronicle Staff Writer Monday,March 23, 1998 ©1998 San Francisco Chronicle </a:t>
            </a:r>
          </a:p>
          <a:p>
            <a:pPr>
              <a:lnSpc>
                <a:spcPct val="90000"/>
              </a:lnSpc>
              <a:spcBef>
                <a:spcPts val="500"/>
              </a:spcBef>
              <a:spcAft>
                <a:spcPts val="500"/>
              </a:spcAft>
            </a:pPr>
            <a:r>
              <a:rPr lang="en-US" sz="1800"/>
              <a:t>``People are continuing to build in bad locations and then turn to the federal government for assistance when they flood,'' said Jason Fanselau, spokesman for the U.S. Army Corps of Engineers. ``It's an endless cycle.'' </a:t>
            </a:r>
          </a:p>
          <a:p>
            <a:pPr>
              <a:lnSpc>
                <a:spcPct val="90000"/>
              </a:lnSpc>
              <a:spcBef>
                <a:spcPts val="500"/>
              </a:spcBef>
              <a:spcAft>
                <a:spcPts val="500"/>
              </a:spcAft>
            </a:pPr>
            <a:r>
              <a:rPr lang="en-US" sz="1800"/>
              <a:t>The cycle is perpetuated by ... dependence on a dubious flood-prevention standard -- the 100-year floodplain. </a:t>
            </a:r>
          </a:p>
          <a:p>
            <a:pPr>
              <a:lnSpc>
                <a:spcPct val="90000"/>
              </a:lnSpc>
              <a:spcBef>
                <a:spcPts val="500"/>
              </a:spcBef>
              <a:spcAft>
                <a:spcPts val="500"/>
              </a:spcAft>
            </a:pPr>
            <a:r>
              <a:rPr lang="en-US" sz="1800"/>
              <a:t>A 100-year floodplain is a statistical guess that the area faces a 1 in 100 chance of flooding each year. Federal engineers look at river elevation figures and topography and draw a line on a map. That line guides flood insurance, levee and dam construction and the location of new homes. Over the life of the standard 30-year mortgage, there's a 26 percent chance it will be inundated. </a:t>
            </a:r>
          </a:p>
          <a:p>
            <a:pPr>
              <a:lnSpc>
                <a:spcPct val="90000"/>
              </a:lnSpc>
              <a:spcBef>
                <a:spcPts val="500"/>
              </a:spcBef>
              <a:spcAft>
                <a:spcPts val="500"/>
              </a:spcAft>
            </a:pPr>
            <a:r>
              <a:rPr lang="en-US" sz="1800"/>
              <a:t>``It's this ephemeral line in the sand that separates those perceived as at risk and those who are perceived as not at risk,'' said Jeffery Mount, a University of California at Davis geologist and authority on California rivers. ``And it's all wrong.'' </a:t>
            </a:r>
          </a:p>
          <a:p>
            <a:pPr>
              <a:lnSpc>
                <a:spcPct val="90000"/>
              </a:lnSpc>
              <a:spcBef>
                <a:spcPts val="500"/>
              </a:spcBef>
              <a:spcAft>
                <a:spcPts val="500"/>
              </a:spcAft>
            </a:pPr>
            <a:r>
              <a:rPr lang="en-US" sz="1800"/>
              <a:t>``Historical records just don't go back that far,'' Fanselau said. ``In Europe they go back 1,000 years or more; on the East Coast they go back hundreds. In Sacramento they go 95 years back. The West is so relatively new that we have to use the best information we have. But it's not sufficient.'' </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p:txBody>
          <a:bodyPr/>
          <a:lstStyle/>
          <a:p>
            <a:r>
              <a:rPr lang="en-US" b="1"/>
              <a:t>Rethinking Floodplains</a:t>
            </a:r>
          </a:p>
        </p:txBody>
      </p:sp>
      <p:sp>
        <p:nvSpPr>
          <p:cNvPr id="30723" name="Rectangle 1027"/>
          <p:cNvSpPr>
            <a:spLocks noGrp="1" noChangeArrowheads="1"/>
          </p:cNvSpPr>
          <p:nvPr>
            <p:ph idx="1"/>
          </p:nvPr>
        </p:nvSpPr>
        <p:spPr>
          <a:xfrm>
            <a:off x="0" y="1552575"/>
            <a:ext cx="9144000" cy="4114800"/>
          </a:xfrm>
        </p:spPr>
        <p:txBody>
          <a:bodyPr/>
          <a:lstStyle/>
          <a:p>
            <a:pPr>
              <a:lnSpc>
                <a:spcPct val="90000"/>
              </a:lnSpc>
              <a:spcBef>
                <a:spcPts val="500"/>
              </a:spcBef>
              <a:spcAft>
                <a:spcPts val="500"/>
              </a:spcAft>
            </a:pPr>
            <a:r>
              <a:rPr lang="en-US" sz="1800"/>
              <a:t>With floods becoming a seemingly annual occurrence, the tide shows signs of turning. From geologists and hydrologists to the Army Corps of Engineers, the Federal Emergency Management Agency and the state, officials are calling for renewed scrutiny of floodplains and new construction. </a:t>
            </a:r>
          </a:p>
          <a:p>
            <a:pPr>
              <a:lnSpc>
                <a:spcPct val="90000"/>
              </a:lnSpc>
              <a:spcBef>
                <a:spcPts val="500"/>
              </a:spcBef>
              <a:spcAft>
                <a:spcPts val="500"/>
              </a:spcAft>
            </a:pPr>
            <a:r>
              <a:rPr lang="en-US" sz="1800"/>
              <a:t>For years, the state's booming population and the rising demand for affordable housing have spurred development in the Central Valley -- most of which is a historic floodplain. New subdivisions are springing up -- many in vulnerable areas that could be inundated underneath as much as 30 feet of water. </a:t>
            </a:r>
          </a:p>
          <a:p>
            <a:pPr>
              <a:lnSpc>
                <a:spcPct val="90000"/>
              </a:lnSpc>
              <a:spcBef>
                <a:spcPts val="500"/>
              </a:spcBef>
              <a:spcAft>
                <a:spcPts val="500"/>
              </a:spcAft>
            </a:pPr>
            <a:r>
              <a:rPr lang="en-US" sz="1800"/>
              <a:t>East of the Altamont Pass in San Joaquin County, developers plan to build Califia (formerly Gold Rush City) -- up to 9,000 houses and condominiums, four theme parks and three golf courses -- on Stewart Tract, an island in the Sacramento-San Joaquin River Delta that spent the first two months of 1997 underwater. They plan $15 million in levee improvements. </a:t>
            </a:r>
          </a:p>
          <a:p>
            <a:pPr>
              <a:lnSpc>
                <a:spcPct val="90000"/>
              </a:lnSpc>
              <a:spcBef>
                <a:spcPts val="500"/>
              </a:spcBef>
              <a:spcAft>
                <a:spcPts val="500"/>
              </a:spcAft>
            </a:pPr>
            <a:r>
              <a:rPr lang="en-US" sz="1800"/>
              <a:t>On the northern edge of Sacramento, at least 30,000 homes are envisioned in North Natomas, an area wedged between the Sacramento and American rivers and ringed by levees. A levee break would cause the area to ``fill up like a bathtub'' with 20 to 30 feet of water, said Mount. </a:t>
            </a:r>
          </a:p>
          <a:p>
            <a:pPr>
              <a:lnSpc>
                <a:spcPct val="90000"/>
              </a:lnSpc>
              <a:spcBef>
                <a:spcPts val="500"/>
              </a:spcBef>
              <a:spcAft>
                <a:spcPts val="500"/>
              </a:spcAft>
            </a:pPr>
            <a:r>
              <a:rPr lang="en-US" sz="1800"/>
              <a:t>``People are going to die when those areas flood,'' said Fanselau. </a:t>
            </a:r>
          </a:p>
          <a:p>
            <a:pPr>
              <a:lnSpc>
                <a:spcPct val="90000"/>
              </a:lnSpc>
              <a:spcBef>
                <a:spcPts val="500"/>
              </a:spcBef>
              <a:spcAft>
                <a:spcPts val="500"/>
              </a:spcAft>
            </a:pPr>
            <a:r>
              <a:rPr lang="en-US" sz="1800"/>
              <a:t>Not building on such floodplains may sound like common sense and sound planning. But state and federal lawmakers have steered clear of prohibiting floodplain development, and few policies discourage such growth. </a:t>
            </a:r>
          </a:p>
          <a:p>
            <a:pPr>
              <a:lnSpc>
                <a:spcPct val="90000"/>
              </a:lnSpc>
              <a:spcBef>
                <a:spcPts val="500"/>
              </a:spcBef>
              <a:spcAft>
                <a:spcPts val="500"/>
              </a:spcAft>
            </a:pPr>
            <a:r>
              <a:rPr lang="en-US" sz="1800"/>
              <a:t>While the federal government helps bail out flood victims with assistance and loans, decisions on who builds what in a floodplain remain the province of cities and counties that often feel economic or political pressure to grow. </a:t>
            </a:r>
            <a:endParaRPr 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a:effectLst/>
        </p:spPr>
        <p:txBody>
          <a:bodyPr lIns="90488" tIns="44450" rIns="90488" bIns="44450" anchor="b"/>
          <a:lstStyle/>
          <a:p>
            <a:r>
              <a:rPr lang="en-US"/>
              <a:t>Flood Control Projects</a:t>
            </a:r>
          </a:p>
        </p:txBody>
      </p:sp>
      <p:sp>
        <p:nvSpPr>
          <p:cNvPr id="9219" name="Rectangle 3"/>
          <p:cNvSpPr>
            <a:spLocks noGrp="1" noChangeArrowheads="1"/>
          </p:cNvSpPr>
          <p:nvPr>
            <p:ph idx="1"/>
          </p:nvPr>
        </p:nvSpPr>
        <p:spPr>
          <a:noFill/>
          <a:ln/>
          <a:effectLst/>
        </p:spPr>
        <p:txBody>
          <a:bodyPr lIns="90488" tIns="44450" rIns="90488" bIns="44450"/>
          <a:lstStyle/>
          <a:p>
            <a:pPr>
              <a:lnSpc>
                <a:spcPct val="90000"/>
              </a:lnSpc>
            </a:pPr>
            <a:r>
              <a:rPr lang="en-US" sz="2800"/>
              <a:t>Tennessee Valley Authority (TVA)</a:t>
            </a:r>
          </a:p>
          <a:p>
            <a:pPr lvl="1">
              <a:lnSpc>
                <a:spcPct val="90000"/>
              </a:lnSpc>
            </a:pPr>
            <a:r>
              <a:rPr lang="en-US" sz="2400"/>
              <a:t>36 major dams on the Tennessee River</a:t>
            </a:r>
          </a:p>
          <a:p>
            <a:pPr lvl="1">
              <a:lnSpc>
                <a:spcPct val="90000"/>
              </a:lnSpc>
            </a:pPr>
            <a:r>
              <a:rPr lang="en-US" sz="2400"/>
              <a:t>14 dams on adjoining rivers</a:t>
            </a:r>
          </a:p>
          <a:p>
            <a:pPr lvl="1">
              <a:lnSpc>
                <a:spcPct val="90000"/>
              </a:lnSpc>
            </a:pPr>
            <a:r>
              <a:rPr lang="en-US" sz="2400"/>
              <a:t>106,000 km</a:t>
            </a:r>
            <a:r>
              <a:rPr lang="en-US" sz="2400" baseline="30000"/>
              <a:t>2</a:t>
            </a:r>
            <a:r>
              <a:rPr lang="en-US" sz="2400"/>
              <a:t> (40,900 mi</a:t>
            </a:r>
            <a:r>
              <a:rPr lang="en-US" sz="2400" baseline="30000"/>
              <a:t>2</a:t>
            </a:r>
            <a:r>
              <a:rPr lang="en-US" sz="2400"/>
              <a:t>) drainage basin</a:t>
            </a:r>
          </a:p>
          <a:p>
            <a:pPr lvl="1">
              <a:lnSpc>
                <a:spcPct val="90000"/>
              </a:lnSpc>
            </a:pPr>
            <a:r>
              <a:rPr lang="en-US" sz="2400"/>
              <a:t>14.8 km</a:t>
            </a:r>
            <a:r>
              <a:rPr lang="en-US" sz="2400" baseline="30000"/>
              <a:t>3</a:t>
            </a:r>
            <a:r>
              <a:rPr lang="en-US" sz="2400"/>
              <a:t> (12,000,000 acre-ft) reserved for flood storage </a:t>
            </a:r>
          </a:p>
          <a:p>
            <a:pPr lvl="1">
              <a:lnSpc>
                <a:spcPct val="90000"/>
              </a:lnSpc>
            </a:pPr>
            <a:r>
              <a:rPr lang="en-US" sz="2400"/>
              <a:t>14 cm of flood storage over entire basin!</a:t>
            </a:r>
          </a:p>
          <a:p>
            <a:pPr>
              <a:lnSpc>
                <a:spcPct val="90000"/>
              </a:lnSpc>
            </a:pPr>
            <a:r>
              <a:rPr lang="en-US" sz="2800"/>
              <a:t>Columbia River</a:t>
            </a:r>
          </a:p>
          <a:p>
            <a:pPr lvl="1">
              <a:lnSpc>
                <a:spcPct val="90000"/>
              </a:lnSpc>
            </a:pPr>
            <a:r>
              <a:rPr lang="en-US" sz="2400"/>
              <a:t>210 projects</a:t>
            </a:r>
          </a:p>
          <a:p>
            <a:pPr lvl="1">
              <a:lnSpc>
                <a:spcPct val="90000"/>
              </a:lnSpc>
            </a:pPr>
            <a:r>
              <a:rPr lang="en-US" sz="2400"/>
              <a:t>76.5 km</a:t>
            </a:r>
            <a:r>
              <a:rPr lang="en-US" sz="2400" baseline="30000"/>
              <a:t>3</a:t>
            </a:r>
            <a:r>
              <a:rPr lang="en-US" sz="2400"/>
              <a:t> (62,000,000 acre-ft) reserved for flood storage</a:t>
            </a:r>
          </a:p>
          <a:p>
            <a:pPr lvl="1">
              <a:lnSpc>
                <a:spcPct val="90000"/>
              </a:lnSpc>
            </a:pPr>
            <a:r>
              <a:rPr lang="en-US" sz="2400"/>
              <a:t>665,400 km</a:t>
            </a:r>
            <a:r>
              <a:rPr lang="en-US" sz="2400" baseline="30000"/>
              <a:t>3</a:t>
            </a:r>
            <a:r>
              <a:rPr lang="en-US" sz="2400"/>
              <a:t> (256,900 mi</a:t>
            </a:r>
            <a:r>
              <a:rPr lang="en-US" sz="2400" baseline="30000"/>
              <a:t>2</a:t>
            </a:r>
            <a:r>
              <a:rPr lang="en-US" sz="2400"/>
              <a:t> ) drainage basin</a:t>
            </a:r>
          </a:p>
          <a:p>
            <a:pPr lvl="1">
              <a:lnSpc>
                <a:spcPct val="90000"/>
              </a:lnSpc>
            </a:pPr>
            <a:r>
              <a:rPr lang="en-US" sz="2400"/>
              <a:t>11.5 cm of flood storage over entire basin!</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Tennessee Valley Authority</a:t>
            </a:r>
          </a:p>
        </p:txBody>
      </p:sp>
      <p:sp>
        <p:nvSpPr>
          <p:cNvPr id="26627" name="Rectangle 3"/>
          <p:cNvSpPr>
            <a:spLocks noGrp="1" noChangeArrowheads="1"/>
          </p:cNvSpPr>
          <p:nvPr>
            <p:ph idx="1"/>
          </p:nvPr>
        </p:nvSpPr>
        <p:spPr/>
        <p:txBody>
          <a:bodyPr/>
          <a:lstStyle/>
          <a:p>
            <a:pPr>
              <a:lnSpc>
                <a:spcPct val="90000"/>
              </a:lnSpc>
              <a:spcBef>
                <a:spcPts val="500"/>
              </a:spcBef>
              <a:spcAft>
                <a:spcPts val="500"/>
              </a:spcAft>
            </a:pPr>
            <a:r>
              <a:rPr lang="en-US" sz="2800"/>
              <a:t>TVA manages the Tennessee River and its tributaries to control flooding and enable transportation along the 652-mile Tennessee River system, the nation's fifth-largest river system. </a:t>
            </a:r>
          </a:p>
          <a:p>
            <a:pPr>
              <a:lnSpc>
                <a:spcPct val="90000"/>
              </a:lnSpc>
              <a:spcBef>
                <a:spcPts val="500"/>
              </a:spcBef>
              <a:spcAft>
                <a:spcPts val="500"/>
              </a:spcAft>
            </a:pPr>
            <a:r>
              <a:rPr lang="en-US" sz="2800"/>
              <a:t>TVA's flood control program prevented an estimated $1 billion in flood damages across the Valley in 1994. Without the protection of TVA's reservoir system, the city of Chattanooga would have been devastated twice by floodwaters during the heavy rains of 1994. </a:t>
            </a:r>
          </a:p>
          <a:p>
            <a:pPr>
              <a:lnSpc>
                <a:spcPct val="90000"/>
              </a:lnSpc>
              <a:spcBef>
                <a:spcPts val="500"/>
              </a:spcBef>
              <a:spcAft>
                <a:spcPts val="500"/>
              </a:spcAft>
            </a:pPr>
            <a:r>
              <a:rPr lang="en-US" sz="2800"/>
              <a:t>Besides preventing floods, TVA's network of dams and locks makes possible the transportation of some 48 million tons of cargo annually. </a:t>
            </a:r>
          </a:p>
        </p:txBody>
      </p:sp>
    </p:spTree>
  </p:cSld>
  <p:clrMapOvr>
    <a:masterClrMapping/>
  </p:clrMapOvr>
  <p:transition>
    <p:fade/>
  </p:transition>
</p:sld>
</file>

<file path=ppt/theme/theme1.xml><?xml version="1.0" encoding="utf-8"?>
<a:theme xmlns:a="http://schemas.openxmlformats.org/drawingml/2006/main" name="Lectures">
  <a:themeElements>
    <a:clrScheme name="Classroom">
      <a:dk1>
        <a:srgbClr val="000000"/>
      </a:dk1>
      <a:lt1>
        <a:srgbClr val="FFFFFF"/>
      </a:lt1>
      <a:dk2>
        <a:srgbClr val="00005A"/>
      </a:dk2>
      <a:lt2>
        <a:srgbClr val="810000"/>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Monroe's Lectures">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teaching">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bg2"/>
          </a:solidFill>
          <a:prstDash val="solid"/>
          <a:round/>
          <a:headEnd type="none" w="lg" len="med"/>
          <a:tailEnd type="none" w="lg"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bg2"/>
          </a:solidFill>
          <a:prstDash val="solid"/>
          <a:round/>
          <a:headEnd type="none" w="lg" len="med"/>
          <a:tailEnd type="none" w="lg"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eaching 1">
        <a:dk1>
          <a:srgbClr val="000000"/>
        </a:dk1>
        <a:lt1>
          <a:srgbClr val="FFFFFF"/>
        </a:lt1>
        <a:dk2>
          <a:srgbClr val="000000"/>
        </a:dk2>
        <a:lt2>
          <a:srgbClr val="FFFFFF"/>
        </a:lt2>
        <a:accent1>
          <a:srgbClr val="969696"/>
        </a:accent1>
        <a:accent2>
          <a:srgbClr val="C0C0C0"/>
        </a:accent2>
        <a:accent3>
          <a:srgbClr val="FFFFFF"/>
        </a:accent3>
        <a:accent4>
          <a:srgbClr val="000000"/>
        </a:accent4>
        <a:accent5>
          <a:srgbClr val="C9C9C9"/>
        </a:accent5>
        <a:accent6>
          <a:srgbClr val="AEAEAE"/>
        </a:accent6>
        <a:hlink>
          <a:srgbClr val="EAEAEA"/>
        </a:hlink>
        <a:folHlink>
          <a:srgbClr val="000000"/>
        </a:folHlink>
      </a:clrScheme>
      <a:clrMap bg1="lt1" tx1="dk1" bg2="lt2" tx2="dk2" accent1="accent1" accent2="accent2" accent3="accent3" accent4="accent4" accent5="accent5" accent6="accent6" hlink="hlink" folHlink="folHlink"/>
    </a:extraClrScheme>
    <a:extraClrScheme>
      <a:clrScheme name="teaching 2">
        <a:dk1>
          <a:srgbClr val="000000"/>
        </a:dk1>
        <a:lt1>
          <a:srgbClr val="FFFFFF"/>
        </a:lt1>
        <a:dk2>
          <a:srgbClr val="003225"/>
        </a:dk2>
        <a:lt2>
          <a:srgbClr val="85FFBC"/>
        </a:lt2>
        <a:accent1>
          <a:srgbClr val="FA3A57"/>
        </a:accent1>
        <a:accent2>
          <a:srgbClr val="FBA305"/>
        </a:accent2>
        <a:accent3>
          <a:srgbClr val="AAADAC"/>
        </a:accent3>
        <a:accent4>
          <a:srgbClr val="DADADA"/>
        </a:accent4>
        <a:accent5>
          <a:srgbClr val="FCAEB4"/>
        </a:accent5>
        <a:accent6>
          <a:srgbClr val="E39304"/>
        </a:accent6>
        <a:hlink>
          <a:srgbClr val="3DA3FF"/>
        </a:hlink>
        <a:folHlink>
          <a:srgbClr val="FFFF00"/>
        </a:folHlink>
      </a:clrScheme>
      <a:clrMap bg1="dk2" tx1="lt1" bg2="dk1" tx2="lt2" accent1="accent1" accent2="accent2" accent3="accent3" accent4="accent4" accent5="accent5" accent6="accent6" hlink="hlink" folHlink="folHlink"/>
    </a:extraClrScheme>
    <a:extraClrScheme>
      <a:clrScheme name="teaching 3">
        <a:dk1>
          <a:srgbClr val="000000"/>
        </a:dk1>
        <a:lt1>
          <a:srgbClr val="FFFFFF"/>
        </a:lt1>
        <a:dk2>
          <a:srgbClr val="000044"/>
        </a:dk2>
        <a:lt2>
          <a:srgbClr val="FBBFF4"/>
        </a:lt2>
        <a:accent1>
          <a:srgbClr val="BC3C48"/>
        </a:accent1>
        <a:accent2>
          <a:srgbClr val="FF00FF"/>
        </a:accent2>
        <a:accent3>
          <a:srgbClr val="AAAAB0"/>
        </a:accent3>
        <a:accent4>
          <a:srgbClr val="DADADA"/>
        </a:accent4>
        <a:accent5>
          <a:srgbClr val="DAAFB1"/>
        </a:accent5>
        <a:accent6>
          <a:srgbClr val="E700E7"/>
        </a:accent6>
        <a:hlink>
          <a:srgbClr val="0000FF"/>
        </a:hlink>
        <a:folHlink>
          <a:srgbClr val="FFFF00"/>
        </a:folHlink>
      </a:clrScheme>
      <a:clrMap bg1="dk2" tx1="lt1" bg2="dk1" tx2="lt2" accent1="accent1" accent2="accent2" accent3="accent3" accent4="accent4" accent5="accent5" accent6="accent6" hlink="hlink" folHlink="folHlink"/>
    </a:extraClrScheme>
    <a:extraClrScheme>
      <a:clrScheme name="teaching 4">
        <a:dk1>
          <a:srgbClr val="000000"/>
        </a:dk1>
        <a:lt1>
          <a:srgbClr val="F8F8F8"/>
        </a:lt1>
        <a:dk2>
          <a:srgbClr val="2A002A"/>
        </a:dk2>
        <a:lt2>
          <a:srgbClr val="FFC9FF"/>
        </a:lt2>
        <a:accent1>
          <a:srgbClr val="CB9661"/>
        </a:accent1>
        <a:accent2>
          <a:srgbClr val="90F4B8"/>
        </a:accent2>
        <a:accent3>
          <a:srgbClr val="ACAAAC"/>
        </a:accent3>
        <a:accent4>
          <a:srgbClr val="D4D4D4"/>
        </a:accent4>
        <a:accent5>
          <a:srgbClr val="E2C9B7"/>
        </a:accent5>
        <a:accent6>
          <a:srgbClr val="82DDA6"/>
        </a:accent6>
        <a:hlink>
          <a:srgbClr val="0000FF"/>
        </a:hlink>
        <a:folHlink>
          <a:srgbClr val="FFFF00"/>
        </a:folHlink>
      </a:clrScheme>
      <a:clrMap bg1="dk2" tx1="lt1" bg2="dk1" tx2="lt2" accent1="accent1" accent2="accent2" accent3="accent3" accent4="accent4" accent5="accent5" accent6="accent6" hlink="hlink" folHlink="folHlink"/>
    </a:extraClrScheme>
    <a:extraClrScheme>
      <a:clrScheme name="teaching 5">
        <a:dk1>
          <a:srgbClr val="000000"/>
        </a:dk1>
        <a:lt1>
          <a:srgbClr val="FFFFFF"/>
        </a:lt1>
        <a:dk2>
          <a:srgbClr val="000000"/>
        </a:dk2>
        <a:lt2>
          <a:srgbClr val="FFFFFF"/>
        </a:lt2>
        <a:accent1>
          <a:srgbClr val="5F5F5F"/>
        </a:accent1>
        <a:accent2>
          <a:srgbClr val="808080"/>
        </a:accent2>
        <a:accent3>
          <a:srgbClr val="FFFFFF"/>
        </a:accent3>
        <a:accent4>
          <a:srgbClr val="000000"/>
        </a:accent4>
        <a:accent5>
          <a:srgbClr val="B6B6B6"/>
        </a:accent5>
        <a:accent6>
          <a:srgbClr val="737373"/>
        </a:accent6>
        <a:hlink>
          <a:srgbClr val="B2B2B2"/>
        </a:hlink>
        <a:folHlink>
          <a:srgbClr val="FFFFFF"/>
        </a:folHlink>
      </a:clrScheme>
      <a:clrMap bg1="lt1" tx1="dk1" bg2="lt2" tx2="dk2" accent1="accent1" accent2="accent2" accent3="accent3" accent4="accent4" accent5="accent5" accent6="accent6" hlink="hlink" folHlink="folHlink"/>
    </a:extraClrScheme>
    <a:extraClrScheme>
      <a:clrScheme name="teaching 6">
        <a:dk1>
          <a:srgbClr val="663300"/>
        </a:dk1>
        <a:lt1>
          <a:srgbClr val="FFFFFF"/>
        </a:lt1>
        <a:dk2>
          <a:srgbClr val="85FFBC"/>
        </a:dk2>
        <a:lt2>
          <a:srgbClr val="000000"/>
        </a:lt2>
        <a:accent1>
          <a:srgbClr val="FA3A57"/>
        </a:accent1>
        <a:accent2>
          <a:srgbClr val="FBA305"/>
        </a:accent2>
        <a:accent3>
          <a:srgbClr val="FFFFFF"/>
        </a:accent3>
        <a:accent4>
          <a:srgbClr val="562A00"/>
        </a:accent4>
        <a:accent5>
          <a:srgbClr val="FCAEB4"/>
        </a:accent5>
        <a:accent6>
          <a:srgbClr val="E39304"/>
        </a:accent6>
        <a:hlink>
          <a:srgbClr val="3DA3FF"/>
        </a:hlink>
        <a:folHlink>
          <a:srgbClr val="FFFF00"/>
        </a:folHlink>
      </a:clrScheme>
      <a:clrMap bg1="lt1" tx1="dk1" bg2="lt2" tx2="dk2" accent1="accent1" accent2="accent2" accent3="accent3" accent4="accent4" accent5="accent5" accent6="accent6" hlink="hlink" folHlink="folHlink"/>
    </a:extraClrScheme>
    <a:extraClrScheme>
      <a:clrScheme name="teaching 7">
        <a:dk1>
          <a:srgbClr val="663300"/>
        </a:dk1>
        <a:lt1>
          <a:srgbClr val="FFFFFF"/>
        </a:lt1>
        <a:dk2>
          <a:srgbClr val="003A1A"/>
        </a:dk2>
        <a:lt2>
          <a:srgbClr val="000000"/>
        </a:lt2>
        <a:accent1>
          <a:srgbClr val="F14343"/>
        </a:accent1>
        <a:accent2>
          <a:srgbClr val="FBA305"/>
        </a:accent2>
        <a:accent3>
          <a:srgbClr val="FFFFFF"/>
        </a:accent3>
        <a:accent4>
          <a:srgbClr val="562A00"/>
        </a:accent4>
        <a:accent5>
          <a:srgbClr val="F7B0B0"/>
        </a:accent5>
        <a:accent6>
          <a:srgbClr val="E39304"/>
        </a:accent6>
        <a:hlink>
          <a:srgbClr val="7E69FF"/>
        </a:hlink>
        <a:folHlink>
          <a:srgbClr val="AC00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Lectures</Template>
  <TotalTime>13386682</TotalTime>
  <Pages>18</Pages>
  <Words>1613</Words>
  <Application>Microsoft Office PowerPoint</Application>
  <PresentationFormat>Letter Paper (8.5x11 in)</PresentationFormat>
  <Paragraphs>164</Paragraphs>
  <Slides>22</Slides>
  <Notes>2</Notes>
  <HiddenSlides>0</HiddenSlides>
  <MMClips>0</MMClips>
  <ScaleCrop>false</ScaleCrop>
  <HeadingPairs>
    <vt:vector size="8" baseType="variant">
      <vt:variant>
        <vt:lpstr>Fonts Used</vt:lpstr>
      </vt:variant>
      <vt:variant>
        <vt:i4>8</vt:i4>
      </vt:variant>
      <vt:variant>
        <vt:lpstr>Theme</vt:lpstr>
      </vt:variant>
      <vt:variant>
        <vt:i4>11</vt:i4>
      </vt:variant>
      <vt:variant>
        <vt:lpstr>Embedded OLE Servers</vt:lpstr>
      </vt:variant>
      <vt:variant>
        <vt:i4>2</vt:i4>
      </vt:variant>
      <vt:variant>
        <vt:lpstr>Slide Titles</vt:lpstr>
      </vt:variant>
      <vt:variant>
        <vt:i4>22</vt:i4>
      </vt:variant>
    </vt:vector>
  </HeadingPairs>
  <TitlesOfParts>
    <vt:vector size="43" baseType="lpstr">
      <vt:lpstr>Times New Roman</vt:lpstr>
      <vt:lpstr>Arial</vt:lpstr>
      <vt:lpstr>Wingdings</vt:lpstr>
      <vt:lpstr>MT Extra</vt:lpstr>
      <vt:lpstr>Book Antiqua</vt:lpstr>
      <vt:lpstr>Symbol</vt:lpstr>
      <vt:lpstr>Candara</vt:lpstr>
      <vt:lpstr>Calibri</vt:lpstr>
      <vt:lpstr>Lectures</vt:lpstr>
      <vt:lpstr>AguaClara</vt:lpstr>
      <vt:lpstr>1_AguaClara</vt:lpstr>
      <vt:lpstr>2_AguaClara</vt:lpstr>
      <vt:lpstr>3_AguaClara</vt:lpstr>
      <vt:lpstr>4_AguaClara</vt:lpstr>
      <vt:lpstr>5_AguaClara</vt:lpstr>
      <vt:lpstr>6_AguaClara</vt:lpstr>
      <vt:lpstr>7_AguaClara</vt:lpstr>
      <vt:lpstr>8_AguaClara</vt:lpstr>
      <vt:lpstr>Monroe's Lectures</vt:lpstr>
      <vt:lpstr>Microsoft Equation 3.0</vt:lpstr>
      <vt:lpstr>Equation</vt:lpstr>
      <vt:lpstr>Flood Control</vt:lpstr>
      <vt:lpstr>Flood Control</vt:lpstr>
      <vt:lpstr>Beneficial Effects of Flooding</vt:lpstr>
      <vt:lpstr>Definitions</vt:lpstr>
      <vt:lpstr>Flood Control Methods</vt:lpstr>
      <vt:lpstr>Rethinking Floodplains</vt:lpstr>
      <vt:lpstr>Rethinking Floodplains</vt:lpstr>
      <vt:lpstr>Flood Control Projects</vt:lpstr>
      <vt:lpstr>Tennessee Valley Authority</vt:lpstr>
      <vt:lpstr>Tennessee Valley Authority</vt:lpstr>
      <vt:lpstr>Navigation</vt:lpstr>
      <vt:lpstr>Flood Routing</vt:lpstr>
      <vt:lpstr>Level Pool Routing</vt:lpstr>
      <vt:lpstr>Level Pool Routing: Solution</vt:lpstr>
      <vt:lpstr>Level Pool Routing: General Expectations</vt:lpstr>
      <vt:lpstr>River Routing</vt:lpstr>
      <vt:lpstr>River Routing</vt:lpstr>
      <vt:lpstr>River Routing: Finite Difference Equations</vt:lpstr>
      <vt:lpstr>Definitions</vt:lpstr>
      <vt:lpstr>Estimates of Maximum Flood Flow</vt:lpstr>
      <vt:lpstr>Estimates of Maximum Flood Flow: Probable Maximum Flood</vt:lpstr>
      <vt:lpstr>Design Floods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Control</dc:title>
  <dc:subject/>
  <dc:creator>Monroe Weber-Shirk</dc:creator>
  <cp:keywords/>
  <dc:description/>
  <cp:lastModifiedBy>mw24</cp:lastModifiedBy>
  <cp:revision>36</cp:revision>
  <cp:lastPrinted>1997-04-23T10:53:27Z</cp:lastPrinted>
  <dcterms:created xsi:type="dcterms:W3CDTF">1996-04-11T16:35:25Z</dcterms:created>
  <dcterms:modified xsi:type="dcterms:W3CDTF">2012-12-18T18:36:10Z</dcterms:modified>
</cp:coreProperties>
</file>