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06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73" r:id="rId2"/>
    <p:sldMasterId id="2147483685" r:id="rId3"/>
    <p:sldMasterId id="2147483697" r:id="rId4"/>
    <p:sldMasterId id="2147483709" r:id="rId5"/>
    <p:sldMasterId id="2147483721" r:id="rId6"/>
    <p:sldMasterId id="2147483733" r:id="rId7"/>
    <p:sldMasterId id="2147483745" r:id="rId8"/>
    <p:sldMasterId id="2147483757" r:id="rId9"/>
    <p:sldMasterId id="2147483769" r:id="rId10"/>
  </p:sldMasterIdLst>
  <p:notesMasterIdLst>
    <p:notesMasterId r:id="rId27"/>
  </p:notesMasterIdLst>
  <p:handoutMasterIdLst>
    <p:handoutMasterId r:id="rId28"/>
  </p:handout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84925" y="8743950"/>
            <a:ext cx="409575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8CB85E41-0056-447B-803E-0450C915DE9A}" type="slidenum">
              <a:rPr lang="en-US" sz="1400"/>
              <a:pPr algn="r"/>
              <a:t>‹#›</a:t>
            </a:fld>
            <a:endParaRPr lang="en-US" sz="140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58763" y="8567738"/>
            <a:ext cx="1985962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tabLst>
                <a:tab pos="1771650" algn="r"/>
              </a:tabLst>
            </a:pPr>
            <a:r>
              <a:rPr lang="en-US" sz="1000"/>
              <a:t>CEE 332 Hydraulic Engineering</a:t>
            </a:r>
          </a:p>
          <a:p>
            <a:pPr>
              <a:tabLst>
                <a:tab pos="1771650" algn="r"/>
              </a:tabLst>
            </a:pPr>
            <a:r>
              <a:rPr lang="en-US" sz="1000"/>
              <a:t>Monroe Weber-Shirk	 </a:t>
            </a:r>
            <a:fld id="{D4E1AC76-728B-40E8-B84F-83B2DB8DE43C}" type="datetime1">
              <a:rPr lang="en-US" sz="1000"/>
              <a:pPr>
                <a:tabLst>
                  <a:tab pos="1771650" algn="r"/>
                </a:tabLst>
              </a:pPr>
              <a:t>12/18/2012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fld id="{022781C2-EF91-4642-A592-D99DF93C321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E75479-0EDA-4DBC-8ED1-AFC1F8C8BD97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5AC121-E36A-46A0-B2FB-BCF10BECFED5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C46EAD-674F-493E-A6A7-25D14D2F9FC1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3.jpeg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jpeg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jpeg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3.jpeg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3.jpeg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92369" y="2387600"/>
            <a:ext cx="3962400" cy="3309815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94585"/>
            <a:ext cx="2133600" cy="22689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736425BF-FD91-4C2C-B9A1-D6F6D6E115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1ACB8C-9A03-4F29-9346-236DB0D692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38BBC9-E3EE-43BA-940E-7DEC3FFC2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586161-43FD-4FE9-A75E-CDD36D3ABB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158CF9-9CBD-4ECE-8B9D-CC6F4E878D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AB8EA4-7838-4590-ADF5-48D50475D2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5E1FA-ED6E-4338-8EA6-D47C21DC18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35740E-5723-400D-8C9F-BB1B68F991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12801D-80EC-4CF3-BA9C-B665C1E006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76F22-F412-4703-9CE9-1D3FA50387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233DB2-EF6B-4C38-8FD1-5C038A81E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257C34AD-65D0-4B8D-B578-CBD397241F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056861F-6530-4B20-97D5-EB438499E296}" type="datetimeFigureOut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18/12/2012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955BE6-8BCA-43BA-A36E-C2A9BEE99AC9}" type="slidenum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Calibri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056861F-6530-4B20-97D5-EB438499E296}" type="datetimeFigureOut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18/12/2012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955BE6-8BCA-43BA-A36E-C2A9BEE99AC9}" type="slidenum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Calibri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056861F-6530-4B20-97D5-EB438499E296}" type="datetimeFigureOut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18/12/2012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955BE6-8BCA-43BA-A36E-C2A9BEE99AC9}" type="slidenum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Calibri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Groundwater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Aquifers</a:t>
            </a:r>
          </a:p>
          <a:p>
            <a:r>
              <a:rPr lang="en-US"/>
              <a:t>Hydraulic Conductivity</a:t>
            </a:r>
          </a:p>
          <a:p>
            <a:r>
              <a:rPr lang="en-US"/>
              <a:t>Darcy’s Law</a:t>
            </a:r>
          </a:p>
          <a:p>
            <a:r>
              <a:rPr lang="en-US"/>
              <a:t>Well Hydraulics</a:t>
            </a:r>
          </a:p>
          <a:p>
            <a:pPr lvl="1"/>
            <a:r>
              <a:rPr lang="en-US"/>
              <a:t>Unconfined Steady Flow</a:t>
            </a:r>
          </a:p>
          <a:p>
            <a:pPr lvl="1"/>
            <a:r>
              <a:rPr lang="en-US"/>
              <a:t>Confined Steady Flow</a:t>
            </a:r>
          </a:p>
          <a:p>
            <a:pPr lvl="1"/>
            <a:r>
              <a:rPr lang="en-US"/>
              <a:t>Unsteady Flow</a:t>
            </a:r>
          </a:p>
          <a:p>
            <a:r>
              <a:rPr lang="en-US"/>
              <a:t>Pumping Tests</a:t>
            </a:r>
          </a:p>
          <a:p>
            <a:r>
              <a:rPr lang="en-US"/>
              <a:t>Injection Wells</a:t>
            </a:r>
          </a:p>
          <a:p>
            <a:r>
              <a:rPr lang="en-US"/>
              <a:t>Boundaries of Aquifers</a:t>
            </a:r>
          </a:p>
          <a:p>
            <a:r>
              <a:rPr lang="en-US"/>
              <a:t>Well Fields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Reynolds Number:</a:t>
            </a:r>
            <a:br>
              <a:rPr lang="en-US"/>
            </a:br>
            <a:r>
              <a:rPr lang="en-US"/>
              <a:t>Laminar or Turbulent Flow?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16637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In deriving Darcy’s Law we assumed laminar flow</a:t>
            </a:r>
          </a:p>
          <a:p>
            <a:r>
              <a:rPr lang="en-US"/>
              <a:t>Under what conditions is flow in a pipe laminar?</a:t>
            </a:r>
          </a:p>
          <a:p>
            <a:r>
              <a:rPr lang="en-US"/>
              <a:t>How can we estimate the maximum laminar velocity?</a:t>
            </a:r>
          </a:p>
        </p:txBody>
      </p:sp>
      <p:graphicFrame>
        <p:nvGraphicFramePr>
          <p:cNvPr id="38912" name="Object 1024">
            <a:hlinkClick r:id="" action="ppaction://ole?verb=0"/>
          </p:cNvPr>
          <p:cNvGraphicFramePr>
            <a:graphicFrameLocks/>
          </p:cNvGraphicFramePr>
          <p:nvPr/>
        </p:nvGraphicFramePr>
        <p:xfrm>
          <a:off x="508000" y="3708400"/>
          <a:ext cx="1409700" cy="584200"/>
        </p:xfrm>
        <a:graphic>
          <a:graphicData uri="http://schemas.openxmlformats.org/presentationml/2006/ole">
            <p:oleObj spid="_x0000_s38912" name="Equation" r:id="rId3" imgW="1422360" imgH="596880" progId="Equation.2">
              <p:embed/>
            </p:oleObj>
          </a:graphicData>
        </a:graphic>
      </p:graphicFrame>
      <p:graphicFrame>
        <p:nvGraphicFramePr>
          <p:cNvPr id="38913" name="Object 1025">
            <a:hlinkClick r:id="" action="ppaction://ole?verb=0"/>
          </p:cNvPr>
          <p:cNvGraphicFramePr>
            <a:graphicFrameLocks/>
          </p:cNvGraphicFramePr>
          <p:nvPr/>
        </p:nvGraphicFramePr>
        <p:xfrm>
          <a:off x="431800" y="4584700"/>
          <a:ext cx="1498600" cy="584200"/>
        </p:xfrm>
        <a:graphic>
          <a:graphicData uri="http://schemas.openxmlformats.org/presentationml/2006/ole">
            <p:oleObj spid="_x0000_s38913" name="Equation" r:id="rId4" imgW="1511280" imgH="596880" progId="Equation.2">
              <p:embed/>
            </p:oleObj>
          </a:graphicData>
        </a:graphic>
      </p:graphicFrame>
      <p:graphicFrame>
        <p:nvGraphicFramePr>
          <p:cNvPr id="38914" name="Object 102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7200" y="5321300"/>
          <a:ext cx="1358900" cy="584200"/>
        </p:xfrm>
        <a:graphic>
          <a:graphicData uri="http://schemas.openxmlformats.org/presentationml/2006/ole">
            <p:oleObj spid="_x0000_s38914" name="Equation" r:id="rId5" imgW="1371600" imgH="596880" progId="Equation.2">
              <p:embed/>
            </p:oleObj>
          </a:graphicData>
        </a:graphic>
      </p:graphicFrame>
      <p:graphicFrame>
        <p:nvGraphicFramePr>
          <p:cNvPr id="38915" name="Object 1027">
            <a:hlinkClick r:id="" action="ppaction://ole?verb=0"/>
          </p:cNvPr>
          <p:cNvGraphicFramePr>
            <a:graphicFrameLocks/>
          </p:cNvGraphicFramePr>
          <p:nvPr/>
        </p:nvGraphicFramePr>
        <p:xfrm>
          <a:off x="444500" y="6045200"/>
          <a:ext cx="4330700" cy="584200"/>
        </p:xfrm>
        <a:graphic>
          <a:graphicData uri="http://schemas.openxmlformats.org/presentationml/2006/ole">
            <p:oleObj spid="_x0000_s38915" name="Equation" r:id="rId6" imgW="4343400" imgH="596880" progId="Equation.2">
              <p:embed/>
            </p:oleObj>
          </a:graphicData>
        </a:graphic>
      </p:graphicFrame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3598863" y="4805363"/>
            <a:ext cx="5295900" cy="101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000"/>
              <a:t>R = 2000, n = 0.4, D</a:t>
            </a:r>
            <a:r>
              <a:rPr lang="en-US" sz="2000" baseline="-25000"/>
              <a:t>pore</a:t>
            </a:r>
            <a:r>
              <a:rPr lang="en-US" sz="2000"/>
              <a:t> = 2 mm</a:t>
            </a:r>
          </a:p>
          <a:p>
            <a:r>
              <a:rPr lang="en-US" sz="2000"/>
              <a:t>Note that large pores will have smaller maximum laminar velocities.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5338763" y="6108700"/>
            <a:ext cx="3387725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This is fast for groundwater!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Measurement of Hydraulic Conductivity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2933700" cy="17526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Where is ²L?</a:t>
            </a:r>
          </a:p>
          <a:p>
            <a:r>
              <a:rPr lang="en-US"/>
              <a:t>Where is A?</a:t>
            </a:r>
          </a:p>
          <a:p>
            <a:r>
              <a:rPr lang="en-US"/>
              <a:t>Where is Q?</a:t>
            </a:r>
          </a:p>
          <a:p>
            <a:r>
              <a:rPr lang="en-US"/>
              <a:t>Where is ²h?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035550" y="1682750"/>
            <a:ext cx="1054100" cy="635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788150" y="2571750"/>
            <a:ext cx="3683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6477000" y="3962400"/>
            <a:ext cx="990600" cy="355600"/>
          </a:xfrm>
          <a:prstGeom prst="roundRect">
            <a:avLst>
              <a:gd name="adj" fmla="val 49995"/>
            </a:avLst>
          </a:prstGeom>
          <a:solidFill>
            <a:schemeClr val="hlink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6477000" y="3581400"/>
            <a:ext cx="990600" cy="5334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AutoShape 8"/>
          <p:cNvSpPr>
            <a:spLocks noChangeArrowheads="1"/>
          </p:cNvSpPr>
          <p:nvPr/>
        </p:nvSpPr>
        <p:spPr bwMode="auto">
          <a:xfrm>
            <a:off x="6483350" y="2876550"/>
            <a:ext cx="977900" cy="1435100"/>
          </a:xfrm>
          <a:prstGeom prst="roundRect">
            <a:avLst>
              <a:gd name="adj" fmla="val 2272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7016750" y="2139950"/>
            <a:ext cx="63500" cy="2044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6864350" y="2292350"/>
            <a:ext cx="63500" cy="18923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6705600" y="4114800"/>
            <a:ext cx="457200" cy="1524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7143750" y="4133850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Oval 13"/>
          <p:cNvSpPr>
            <a:spLocks noChangeArrowheads="1"/>
          </p:cNvSpPr>
          <p:nvPr/>
        </p:nvSpPr>
        <p:spPr bwMode="auto">
          <a:xfrm>
            <a:off x="7169150" y="3968750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auto">
          <a:xfrm>
            <a:off x="7169150" y="3740150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Oval 15"/>
          <p:cNvSpPr>
            <a:spLocks noChangeArrowheads="1"/>
          </p:cNvSpPr>
          <p:nvPr/>
        </p:nvSpPr>
        <p:spPr bwMode="auto">
          <a:xfrm>
            <a:off x="7016750" y="4159250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AutoShape 16"/>
          <p:cNvSpPr>
            <a:spLocks noChangeArrowheads="1"/>
          </p:cNvSpPr>
          <p:nvPr/>
        </p:nvSpPr>
        <p:spPr bwMode="auto">
          <a:xfrm rot="10800000" flipH="1">
            <a:off x="7169150" y="3435350"/>
            <a:ext cx="215900" cy="139700"/>
          </a:xfrm>
          <a:prstGeom prst="triangle">
            <a:avLst>
              <a:gd name="adj" fmla="val 4999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452" name="Group 20"/>
          <p:cNvGrpSpPr>
            <a:grpSpLocks/>
          </p:cNvGrpSpPr>
          <p:nvPr/>
        </p:nvGrpSpPr>
        <p:grpSpPr bwMode="auto">
          <a:xfrm>
            <a:off x="6027738" y="1676400"/>
            <a:ext cx="908050" cy="679450"/>
            <a:chOff x="3797" y="1056"/>
            <a:chExt cx="572" cy="428"/>
          </a:xfrm>
        </p:grpSpPr>
        <p:sp>
          <p:nvSpPr>
            <p:cNvPr id="18450" name="Arc 18"/>
            <p:cNvSpPr>
              <a:spLocks/>
            </p:cNvSpPr>
            <p:nvPr/>
          </p:nvSpPr>
          <p:spPr bwMode="auto">
            <a:xfrm rot="10800000">
              <a:off x="3797" y="1056"/>
              <a:ext cx="572" cy="428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Arc 19"/>
            <p:cNvSpPr>
              <a:spLocks/>
            </p:cNvSpPr>
            <p:nvPr/>
          </p:nvSpPr>
          <p:spPr bwMode="auto">
            <a:xfrm rot="10800000">
              <a:off x="3797" y="1104"/>
              <a:ext cx="524" cy="380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6934200" y="2057400"/>
            <a:ext cx="228600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456" name="Group 24"/>
          <p:cNvGrpSpPr>
            <a:grpSpLocks/>
          </p:cNvGrpSpPr>
          <p:nvPr/>
        </p:nvGrpSpPr>
        <p:grpSpPr bwMode="auto">
          <a:xfrm>
            <a:off x="4191000" y="1676400"/>
            <a:ext cx="908050" cy="679450"/>
            <a:chOff x="2640" y="1056"/>
            <a:chExt cx="572" cy="428"/>
          </a:xfrm>
        </p:grpSpPr>
        <p:sp>
          <p:nvSpPr>
            <p:cNvPr id="18454" name="Arc 22"/>
            <p:cNvSpPr>
              <a:spLocks/>
            </p:cNvSpPr>
            <p:nvPr/>
          </p:nvSpPr>
          <p:spPr bwMode="auto">
            <a:xfrm rot="10800000">
              <a:off x="2640" y="1056"/>
              <a:ext cx="572" cy="42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Arc 23"/>
            <p:cNvSpPr>
              <a:spLocks/>
            </p:cNvSpPr>
            <p:nvPr/>
          </p:nvSpPr>
          <p:spPr bwMode="auto">
            <a:xfrm rot="10800000">
              <a:off x="2688" y="1104"/>
              <a:ext cx="524" cy="38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57" name="Rectangle 25"/>
          <p:cNvSpPr>
            <a:spLocks noChangeArrowheads="1"/>
          </p:cNvSpPr>
          <p:nvPr/>
        </p:nvSpPr>
        <p:spPr bwMode="auto">
          <a:xfrm>
            <a:off x="3930650" y="2368550"/>
            <a:ext cx="596900" cy="28829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Rectangle 26" descr="Large confetti"/>
          <p:cNvSpPr>
            <a:spLocks noChangeArrowheads="1"/>
          </p:cNvSpPr>
          <p:nvPr/>
        </p:nvSpPr>
        <p:spPr bwMode="auto">
          <a:xfrm>
            <a:off x="3930650" y="2520950"/>
            <a:ext cx="596900" cy="2578100"/>
          </a:xfrm>
          <a:prstGeom prst="rect">
            <a:avLst/>
          </a:prstGeom>
          <a:pattFill prst="lgConfetti">
            <a:fgClr>
              <a:schemeClr val="tx1"/>
            </a:fgClr>
            <a:bgClr>
              <a:schemeClr val="hlink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461" name="Group 29"/>
          <p:cNvGrpSpPr>
            <a:grpSpLocks/>
          </p:cNvGrpSpPr>
          <p:nvPr/>
        </p:nvGrpSpPr>
        <p:grpSpPr bwMode="auto">
          <a:xfrm>
            <a:off x="4186238" y="5270500"/>
            <a:ext cx="908050" cy="679450"/>
            <a:chOff x="2637" y="3320"/>
            <a:chExt cx="572" cy="428"/>
          </a:xfrm>
        </p:grpSpPr>
        <p:sp>
          <p:nvSpPr>
            <p:cNvPr id="18459" name="Arc 27"/>
            <p:cNvSpPr>
              <a:spLocks/>
            </p:cNvSpPr>
            <p:nvPr/>
          </p:nvSpPr>
          <p:spPr bwMode="auto">
            <a:xfrm>
              <a:off x="2637" y="3320"/>
              <a:ext cx="572" cy="428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0" name="Arc 28"/>
            <p:cNvSpPr>
              <a:spLocks/>
            </p:cNvSpPr>
            <p:nvPr/>
          </p:nvSpPr>
          <p:spPr bwMode="auto">
            <a:xfrm>
              <a:off x="2685" y="3320"/>
              <a:ext cx="524" cy="380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62" name="Oval 30"/>
          <p:cNvSpPr>
            <a:spLocks noChangeArrowheads="1"/>
          </p:cNvSpPr>
          <p:nvPr/>
        </p:nvSpPr>
        <p:spPr bwMode="auto">
          <a:xfrm>
            <a:off x="5111750" y="5949950"/>
            <a:ext cx="63500" cy="63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63" name="Oval 31"/>
          <p:cNvSpPr>
            <a:spLocks noChangeArrowheads="1"/>
          </p:cNvSpPr>
          <p:nvPr/>
        </p:nvSpPr>
        <p:spPr bwMode="auto">
          <a:xfrm>
            <a:off x="5187950" y="6127750"/>
            <a:ext cx="63500" cy="63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64" name="Oval 32"/>
          <p:cNvSpPr>
            <a:spLocks noChangeArrowheads="1"/>
          </p:cNvSpPr>
          <p:nvPr/>
        </p:nvSpPr>
        <p:spPr bwMode="auto">
          <a:xfrm>
            <a:off x="5213350" y="6407150"/>
            <a:ext cx="63500" cy="63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65" name="AutoShape 33"/>
          <p:cNvSpPr>
            <a:spLocks noChangeArrowheads="1"/>
          </p:cNvSpPr>
          <p:nvPr/>
        </p:nvSpPr>
        <p:spPr bwMode="auto">
          <a:xfrm rot="-10800000" flipH="1" flipV="1">
            <a:off x="4883150" y="6178550"/>
            <a:ext cx="749300" cy="596900"/>
          </a:xfrm>
          <a:custGeom>
            <a:avLst/>
            <a:gdLst>
              <a:gd name="G0" fmla="+- 5399 0 0"/>
              <a:gd name="G1" fmla="+- 21600 0 5399"/>
              <a:gd name="G2" fmla="*/ 5399 1 2"/>
              <a:gd name="G3" fmla="+- 21600 0 G2"/>
              <a:gd name="G4" fmla="+/ 5399 21600 2"/>
              <a:gd name="G5" fmla="+/ G1 0 2"/>
              <a:gd name="G6" fmla="*/ 21600 21600 5399"/>
              <a:gd name="G7" fmla="*/ G6 1 2"/>
              <a:gd name="G8" fmla="+- 21600 0 G7"/>
              <a:gd name="G9" fmla="*/ 21600 1 2"/>
              <a:gd name="G10" fmla="+- 5399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66" name="Oval 34" descr="Large confetti"/>
          <p:cNvSpPr>
            <a:spLocks noChangeArrowheads="1"/>
          </p:cNvSpPr>
          <p:nvPr/>
        </p:nvSpPr>
        <p:spPr bwMode="auto">
          <a:xfrm>
            <a:off x="6864350" y="4959350"/>
            <a:ext cx="596900" cy="596900"/>
          </a:xfrm>
          <a:prstGeom prst="ellipse">
            <a:avLst/>
          </a:prstGeom>
          <a:pattFill prst="lgConfetti">
            <a:fgClr>
              <a:schemeClr val="tx1"/>
            </a:fgClr>
            <a:bgClr>
              <a:schemeClr val="hlink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67" name="Rectangle 35"/>
          <p:cNvSpPr>
            <a:spLocks noChangeArrowheads="1"/>
          </p:cNvSpPr>
          <p:nvPr/>
        </p:nvSpPr>
        <p:spPr bwMode="auto">
          <a:xfrm>
            <a:off x="6380163" y="5618163"/>
            <a:ext cx="1549400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1800"/>
              <a:t>cross section of column</a:t>
            </a:r>
          </a:p>
        </p:txBody>
      </p:sp>
      <p:graphicFrame>
        <p:nvGraphicFramePr>
          <p:cNvPr id="39936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1144588" y="4310063"/>
          <a:ext cx="1143000" cy="508000"/>
        </p:xfrm>
        <a:graphic>
          <a:graphicData uri="http://schemas.openxmlformats.org/presentationml/2006/ole">
            <p:oleObj spid="_x0000_s39936" name="Equation" r:id="rId3" imgW="1155600" imgH="520560" progId="Equation.2">
              <p:embed/>
            </p:oleObj>
          </a:graphicData>
        </a:graphic>
      </p:graphicFrame>
      <p:graphicFrame>
        <p:nvGraphicFramePr>
          <p:cNvPr id="39937" name="Object 1">
            <a:hlinkClick r:id="" action="ppaction://ole?verb=0"/>
          </p:cNvPr>
          <p:cNvGraphicFramePr>
            <a:graphicFrameLocks/>
          </p:cNvGraphicFramePr>
          <p:nvPr/>
        </p:nvGraphicFramePr>
        <p:xfrm>
          <a:off x="1206500" y="5359400"/>
          <a:ext cx="1079500" cy="495300"/>
        </p:xfrm>
        <a:graphic>
          <a:graphicData uri="http://schemas.openxmlformats.org/presentationml/2006/ole">
            <p:oleObj spid="_x0000_s39937" name="Equation" r:id="rId4" imgW="1091880" imgH="507960" progId="Equation.2">
              <p:embed/>
            </p:oleObj>
          </a:graphicData>
        </a:graphic>
      </p:graphicFrame>
      <p:sp>
        <p:nvSpPr>
          <p:cNvPr id="18449" name="AutoShape 17"/>
          <p:cNvSpPr>
            <a:spLocks noChangeArrowheads="1"/>
          </p:cNvSpPr>
          <p:nvPr/>
        </p:nvSpPr>
        <p:spPr bwMode="auto">
          <a:xfrm rot="-10800000" flipH="1" flipV="1">
            <a:off x="6711950" y="2514600"/>
            <a:ext cx="520700" cy="292100"/>
          </a:xfrm>
          <a:custGeom>
            <a:avLst/>
            <a:gdLst>
              <a:gd name="G0" fmla="+- 5399 0 0"/>
              <a:gd name="G1" fmla="+- 21600 0 5399"/>
              <a:gd name="G2" fmla="*/ 5399 1 2"/>
              <a:gd name="G3" fmla="+- 21600 0 G2"/>
              <a:gd name="G4" fmla="+/ 5399 21600 2"/>
              <a:gd name="G5" fmla="+/ G1 0 2"/>
              <a:gd name="G6" fmla="*/ 21600 21600 5399"/>
              <a:gd name="G7" fmla="*/ G6 1 2"/>
              <a:gd name="G8" fmla="+- 21600 0 G7"/>
              <a:gd name="G9" fmla="*/ 21600 1 2"/>
              <a:gd name="G10" fmla="+- 5399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Darcy’s Law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What measurements could we make in the field to determine which way groundwater is flowing?</a:t>
            </a:r>
          </a:p>
          <a:p>
            <a:pPr lvl="1"/>
            <a:endParaRPr lang="en-US"/>
          </a:p>
          <a:p>
            <a:r>
              <a:rPr lang="en-US"/>
              <a:t>How could we determine how fast the groundwater is flowing?</a:t>
            </a:r>
          </a:p>
          <a:p>
            <a:pPr lvl="1"/>
            <a:endParaRPr lang="en-US"/>
          </a:p>
          <a:p>
            <a:r>
              <a:rPr lang="en-US"/>
              <a:t>What are our options for measuring hydraulic conductivity?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Well Hydraulics</a:t>
            </a:r>
          </a:p>
        </p:txBody>
      </p:sp>
      <p:sp>
        <p:nvSpPr>
          <p:cNvPr id="22531" name="Rectangle 1027"/>
          <p:cNvSpPr>
            <a:spLocks noChangeArrowheads="1"/>
          </p:cNvSpPr>
          <p:nvPr/>
        </p:nvSpPr>
        <p:spPr bwMode="auto">
          <a:xfrm>
            <a:off x="1066800" y="6172200"/>
            <a:ext cx="7391400" cy="304800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9804"/>
                  <a:invGamma/>
                </a:srgbClr>
              </a:gs>
              <a:gs pos="100000">
                <a:srgbClr val="FFFFFF"/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Line 1028"/>
          <p:cNvSpPr>
            <a:spLocks noChangeShapeType="1"/>
          </p:cNvSpPr>
          <p:nvPr/>
        </p:nvSpPr>
        <p:spPr bwMode="auto">
          <a:xfrm>
            <a:off x="1073150" y="6172200"/>
            <a:ext cx="7378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Line 1029"/>
          <p:cNvSpPr>
            <a:spLocks noChangeShapeType="1"/>
          </p:cNvSpPr>
          <p:nvPr/>
        </p:nvSpPr>
        <p:spPr bwMode="auto">
          <a:xfrm>
            <a:off x="1149350" y="2895600"/>
            <a:ext cx="7378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Line 1030"/>
          <p:cNvSpPr>
            <a:spLocks noChangeShapeType="1"/>
          </p:cNvSpPr>
          <p:nvPr/>
        </p:nvSpPr>
        <p:spPr bwMode="auto">
          <a:xfrm>
            <a:off x="1073150" y="4114800"/>
            <a:ext cx="73787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Rectangle 1031"/>
          <p:cNvSpPr>
            <a:spLocks noChangeArrowheads="1"/>
          </p:cNvSpPr>
          <p:nvPr/>
        </p:nvSpPr>
        <p:spPr bwMode="auto">
          <a:xfrm>
            <a:off x="4502150" y="2597150"/>
            <a:ext cx="215900" cy="3568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Rectangle 1032"/>
          <p:cNvSpPr>
            <a:spLocks noChangeArrowheads="1"/>
          </p:cNvSpPr>
          <p:nvPr/>
        </p:nvSpPr>
        <p:spPr bwMode="auto">
          <a:xfrm>
            <a:off x="2901950" y="2673350"/>
            <a:ext cx="63500" cy="349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Rectangle 1033"/>
          <p:cNvSpPr>
            <a:spLocks noChangeArrowheads="1"/>
          </p:cNvSpPr>
          <p:nvPr/>
        </p:nvSpPr>
        <p:spPr bwMode="auto">
          <a:xfrm>
            <a:off x="1301750" y="2673350"/>
            <a:ext cx="63500" cy="349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Rectangle 1034"/>
          <p:cNvSpPr>
            <a:spLocks noChangeArrowheads="1"/>
          </p:cNvSpPr>
          <p:nvPr/>
        </p:nvSpPr>
        <p:spPr bwMode="auto">
          <a:xfrm>
            <a:off x="1066800" y="2514600"/>
            <a:ext cx="3733800" cy="2286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Rectangle 1035"/>
          <p:cNvSpPr>
            <a:spLocks noChangeArrowheads="1"/>
          </p:cNvSpPr>
          <p:nvPr/>
        </p:nvSpPr>
        <p:spPr bwMode="auto">
          <a:xfrm>
            <a:off x="1274763" y="2105025"/>
            <a:ext cx="1973262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observation wells</a:t>
            </a:r>
          </a:p>
        </p:txBody>
      </p:sp>
      <p:grpSp>
        <p:nvGrpSpPr>
          <p:cNvPr id="22542" name="Group 1038"/>
          <p:cNvGrpSpPr>
            <a:grpSpLocks/>
          </p:cNvGrpSpPr>
          <p:nvPr/>
        </p:nvGrpSpPr>
        <p:grpSpPr bwMode="auto">
          <a:xfrm>
            <a:off x="266700" y="4165600"/>
            <a:ext cx="8688388" cy="763588"/>
            <a:chOff x="168" y="2624"/>
            <a:chExt cx="5473" cy="481"/>
          </a:xfrm>
        </p:grpSpPr>
        <p:sp>
          <p:nvSpPr>
            <p:cNvPr id="22540" name="Freeform 1036"/>
            <p:cNvSpPr>
              <a:spLocks/>
            </p:cNvSpPr>
            <p:nvPr/>
          </p:nvSpPr>
          <p:spPr bwMode="auto">
            <a:xfrm>
              <a:off x="2968" y="2624"/>
              <a:ext cx="2673" cy="481"/>
            </a:xfrm>
            <a:custGeom>
              <a:avLst/>
              <a:gdLst/>
              <a:ahLst/>
              <a:cxnLst>
                <a:cxn ang="0">
                  <a:pos x="32" y="390"/>
                </a:cxn>
                <a:cxn ang="0">
                  <a:pos x="80" y="320"/>
                </a:cxn>
                <a:cxn ang="0">
                  <a:pos x="136" y="270"/>
                </a:cxn>
                <a:cxn ang="0">
                  <a:pos x="192" y="240"/>
                </a:cxn>
                <a:cxn ang="0">
                  <a:pos x="248" y="220"/>
                </a:cxn>
                <a:cxn ang="0">
                  <a:pos x="312" y="190"/>
                </a:cxn>
                <a:cxn ang="0">
                  <a:pos x="368" y="190"/>
                </a:cxn>
                <a:cxn ang="0">
                  <a:pos x="432" y="170"/>
                </a:cxn>
                <a:cxn ang="0">
                  <a:pos x="488" y="160"/>
                </a:cxn>
                <a:cxn ang="0">
                  <a:pos x="528" y="150"/>
                </a:cxn>
                <a:cxn ang="0">
                  <a:pos x="568" y="140"/>
                </a:cxn>
                <a:cxn ang="0">
                  <a:pos x="616" y="130"/>
                </a:cxn>
                <a:cxn ang="0">
                  <a:pos x="664" y="130"/>
                </a:cxn>
                <a:cxn ang="0">
                  <a:pos x="704" y="120"/>
                </a:cxn>
                <a:cxn ang="0">
                  <a:pos x="760" y="110"/>
                </a:cxn>
                <a:cxn ang="0">
                  <a:pos x="824" y="110"/>
                </a:cxn>
                <a:cxn ang="0">
                  <a:pos x="864" y="100"/>
                </a:cxn>
                <a:cxn ang="0">
                  <a:pos x="920" y="100"/>
                </a:cxn>
                <a:cxn ang="0">
                  <a:pos x="960" y="90"/>
                </a:cxn>
                <a:cxn ang="0">
                  <a:pos x="1024" y="90"/>
                </a:cxn>
                <a:cxn ang="0">
                  <a:pos x="1080" y="80"/>
                </a:cxn>
                <a:cxn ang="0">
                  <a:pos x="1136" y="80"/>
                </a:cxn>
                <a:cxn ang="0">
                  <a:pos x="1192" y="70"/>
                </a:cxn>
                <a:cxn ang="0">
                  <a:pos x="1256" y="70"/>
                </a:cxn>
                <a:cxn ang="0">
                  <a:pos x="1312" y="60"/>
                </a:cxn>
                <a:cxn ang="0">
                  <a:pos x="1376" y="60"/>
                </a:cxn>
                <a:cxn ang="0">
                  <a:pos x="1432" y="60"/>
                </a:cxn>
                <a:cxn ang="0">
                  <a:pos x="1472" y="50"/>
                </a:cxn>
                <a:cxn ang="0">
                  <a:pos x="1536" y="50"/>
                </a:cxn>
                <a:cxn ang="0">
                  <a:pos x="1592" y="50"/>
                </a:cxn>
                <a:cxn ang="0">
                  <a:pos x="1640" y="40"/>
                </a:cxn>
                <a:cxn ang="0">
                  <a:pos x="1688" y="40"/>
                </a:cxn>
                <a:cxn ang="0">
                  <a:pos x="1752" y="40"/>
                </a:cxn>
                <a:cxn ang="0">
                  <a:pos x="1808" y="40"/>
                </a:cxn>
                <a:cxn ang="0">
                  <a:pos x="1864" y="30"/>
                </a:cxn>
                <a:cxn ang="0">
                  <a:pos x="1920" y="30"/>
                </a:cxn>
                <a:cxn ang="0">
                  <a:pos x="1984" y="30"/>
                </a:cxn>
                <a:cxn ang="0">
                  <a:pos x="2024" y="20"/>
                </a:cxn>
                <a:cxn ang="0">
                  <a:pos x="2080" y="20"/>
                </a:cxn>
                <a:cxn ang="0">
                  <a:pos x="2136" y="20"/>
                </a:cxn>
                <a:cxn ang="0">
                  <a:pos x="2200" y="20"/>
                </a:cxn>
                <a:cxn ang="0">
                  <a:pos x="2248" y="10"/>
                </a:cxn>
                <a:cxn ang="0">
                  <a:pos x="2296" y="10"/>
                </a:cxn>
                <a:cxn ang="0">
                  <a:pos x="2352" y="10"/>
                </a:cxn>
                <a:cxn ang="0">
                  <a:pos x="2416" y="10"/>
                </a:cxn>
                <a:cxn ang="0">
                  <a:pos x="2480" y="10"/>
                </a:cxn>
                <a:cxn ang="0">
                  <a:pos x="2520" y="0"/>
                </a:cxn>
                <a:cxn ang="0">
                  <a:pos x="2568" y="0"/>
                </a:cxn>
                <a:cxn ang="0">
                  <a:pos x="2632" y="0"/>
                </a:cxn>
              </a:cxnLst>
              <a:rect l="0" t="0" r="r" b="b"/>
              <a:pathLst>
                <a:path w="2673" h="481">
                  <a:moveTo>
                    <a:pt x="0" y="480"/>
                  </a:moveTo>
                  <a:lnTo>
                    <a:pt x="16" y="430"/>
                  </a:lnTo>
                  <a:lnTo>
                    <a:pt x="32" y="390"/>
                  </a:lnTo>
                  <a:lnTo>
                    <a:pt x="48" y="370"/>
                  </a:lnTo>
                  <a:lnTo>
                    <a:pt x="56" y="350"/>
                  </a:lnTo>
                  <a:lnTo>
                    <a:pt x="80" y="320"/>
                  </a:lnTo>
                  <a:lnTo>
                    <a:pt x="96" y="300"/>
                  </a:lnTo>
                  <a:lnTo>
                    <a:pt x="112" y="290"/>
                  </a:lnTo>
                  <a:lnTo>
                    <a:pt x="136" y="270"/>
                  </a:lnTo>
                  <a:lnTo>
                    <a:pt x="152" y="260"/>
                  </a:lnTo>
                  <a:lnTo>
                    <a:pt x="168" y="260"/>
                  </a:lnTo>
                  <a:lnTo>
                    <a:pt x="192" y="240"/>
                  </a:lnTo>
                  <a:lnTo>
                    <a:pt x="216" y="230"/>
                  </a:lnTo>
                  <a:lnTo>
                    <a:pt x="232" y="220"/>
                  </a:lnTo>
                  <a:lnTo>
                    <a:pt x="248" y="220"/>
                  </a:lnTo>
                  <a:lnTo>
                    <a:pt x="272" y="210"/>
                  </a:lnTo>
                  <a:lnTo>
                    <a:pt x="296" y="200"/>
                  </a:lnTo>
                  <a:lnTo>
                    <a:pt x="312" y="190"/>
                  </a:lnTo>
                  <a:lnTo>
                    <a:pt x="328" y="190"/>
                  </a:lnTo>
                  <a:lnTo>
                    <a:pt x="352" y="190"/>
                  </a:lnTo>
                  <a:lnTo>
                    <a:pt x="368" y="190"/>
                  </a:lnTo>
                  <a:lnTo>
                    <a:pt x="384" y="180"/>
                  </a:lnTo>
                  <a:lnTo>
                    <a:pt x="408" y="170"/>
                  </a:lnTo>
                  <a:lnTo>
                    <a:pt x="432" y="170"/>
                  </a:lnTo>
                  <a:lnTo>
                    <a:pt x="448" y="160"/>
                  </a:lnTo>
                  <a:lnTo>
                    <a:pt x="464" y="160"/>
                  </a:lnTo>
                  <a:lnTo>
                    <a:pt x="488" y="160"/>
                  </a:lnTo>
                  <a:lnTo>
                    <a:pt x="496" y="150"/>
                  </a:lnTo>
                  <a:lnTo>
                    <a:pt x="512" y="150"/>
                  </a:lnTo>
                  <a:lnTo>
                    <a:pt x="528" y="150"/>
                  </a:lnTo>
                  <a:lnTo>
                    <a:pt x="544" y="150"/>
                  </a:lnTo>
                  <a:lnTo>
                    <a:pt x="552" y="140"/>
                  </a:lnTo>
                  <a:lnTo>
                    <a:pt x="568" y="140"/>
                  </a:lnTo>
                  <a:lnTo>
                    <a:pt x="584" y="140"/>
                  </a:lnTo>
                  <a:lnTo>
                    <a:pt x="600" y="140"/>
                  </a:lnTo>
                  <a:lnTo>
                    <a:pt x="616" y="130"/>
                  </a:lnTo>
                  <a:lnTo>
                    <a:pt x="624" y="130"/>
                  </a:lnTo>
                  <a:lnTo>
                    <a:pt x="648" y="130"/>
                  </a:lnTo>
                  <a:lnTo>
                    <a:pt x="664" y="130"/>
                  </a:lnTo>
                  <a:lnTo>
                    <a:pt x="680" y="130"/>
                  </a:lnTo>
                  <a:lnTo>
                    <a:pt x="696" y="120"/>
                  </a:lnTo>
                  <a:lnTo>
                    <a:pt x="704" y="120"/>
                  </a:lnTo>
                  <a:lnTo>
                    <a:pt x="728" y="120"/>
                  </a:lnTo>
                  <a:lnTo>
                    <a:pt x="744" y="110"/>
                  </a:lnTo>
                  <a:lnTo>
                    <a:pt x="760" y="110"/>
                  </a:lnTo>
                  <a:lnTo>
                    <a:pt x="784" y="110"/>
                  </a:lnTo>
                  <a:lnTo>
                    <a:pt x="808" y="110"/>
                  </a:lnTo>
                  <a:lnTo>
                    <a:pt x="824" y="110"/>
                  </a:lnTo>
                  <a:lnTo>
                    <a:pt x="840" y="110"/>
                  </a:lnTo>
                  <a:lnTo>
                    <a:pt x="848" y="100"/>
                  </a:lnTo>
                  <a:lnTo>
                    <a:pt x="864" y="100"/>
                  </a:lnTo>
                  <a:lnTo>
                    <a:pt x="880" y="100"/>
                  </a:lnTo>
                  <a:lnTo>
                    <a:pt x="896" y="100"/>
                  </a:lnTo>
                  <a:lnTo>
                    <a:pt x="920" y="100"/>
                  </a:lnTo>
                  <a:lnTo>
                    <a:pt x="928" y="90"/>
                  </a:lnTo>
                  <a:lnTo>
                    <a:pt x="944" y="90"/>
                  </a:lnTo>
                  <a:lnTo>
                    <a:pt x="960" y="90"/>
                  </a:lnTo>
                  <a:lnTo>
                    <a:pt x="976" y="90"/>
                  </a:lnTo>
                  <a:lnTo>
                    <a:pt x="1000" y="90"/>
                  </a:lnTo>
                  <a:lnTo>
                    <a:pt x="1024" y="90"/>
                  </a:lnTo>
                  <a:lnTo>
                    <a:pt x="1040" y="80"/>
                  </a:lnTo>
                  <a:lnTo>
                    <a:pt x="1056" y="80"/>
                  </a:lnTo>
                  <a:lnTo>
                    <a:pt x="1080" y="80"/>
                  </a:lnTo>
                  <a:lnTo>
                    <a:pt x="1096" y="80"/>
                  </a:lnTo>
                  <a:lnTo>
                    <a:pt x="1112" y="80"/>
                  </a:lnTo>
                  <a:lnTo>
                    <a:pt x="1136" y="80"/>
                  </a:lnTo>
                  <a:lnTo>
                    <a:pt x="1160" y="80"/>
                  </a:lnTo>
                  <a:lnTo>
                    <a:pt x="1176" y="70"/>
                  </a:lnTo>
                  <a:lnTo>
                    <a:pt x="1192" y="70"/>
                  </a:lnTo>
                  <a:lnTo>
                    <a:pt x="1216" y="70"/>
                  </a:lnTo>
                  <a:lnTo>
                    <a:pt x="1240" y="70"/>
                  </a:lnTo>
                  <a:lnTo>
                    <a:pt x="1256" y="70"/>
                  </a:lnTo>
                  <a:lnTo>
                    <a:pt x="1272" y="70"/>
                  </a:lnTo>
                  <a:lnTo>
                    <a:pt x="1296" y="70"/>
                  </a:lnTo>
                  <a:lnTo>
                    <a:pt x="1312" y="60"/>
                  </a:lnTo>
                  <a:lnTo>
                    <a:pt x="1328" y="60"/>
                  </a:lnTo>
                  <a:lnTo>
                    <a:pt x="1352" y="60"/>
                  </a:lnTo>
                  <a:lnTo>
                    <a:pt x="1376" y="60"/>
                  </a:lnTo>
                  <a:lnTo>
                    <a:pt x="1392" y="60"/>
                  </a:lnTo>
                  <a:lnTo>
                    <a:pt x="1408" y="60"/>
                  </a:lnTo>
                  <a:lnTo>
                    <a:pt x="1432" y="60"/>
                  </a:lnTo>
                  <a:lnTo>
                    <a:pt x="1440" y="50"/>
                  </a:lnTo>
                  <a:lnTo>
                    <a:pt x="1456" y="50"/>
                  </a:lnTo>
                  <a:lnTo>
                    <a:pt x="1472" y="50"/>
                  </a:lnTo>
                  <a:lnTo>
                    <a:pt x="1488" y="50"/>
                  </a:lnTo>
                  <a:lnTo>
                    <a:pt x="1512" y="50"/>
                  </a:lnTo>
                  <a:lnTo>
                    <a:pt x="1536" y="50"/>
                  </a:lnTo>
                  <a:lnTo>
                    <a:pt x="1552" y="50"/>
                  </a:lnTo>
                  <a:lnTo>
                    <a:pt x="1568" y="50"/>
                  </a:lnTo>
                  <a:lnTo>
                    <a:pt x="1592" y="50"/>
                  </a:lnTo>
                  <a:lnTo>
                    <a:pt x="1608" y="50"/>
                  </a:lnTo>
                  <a:lnTo>
                    <a:pt x="1624" y="50"/>
                  </a:lnTo>
                  <a:lnTo>
                    <a:pt x="1640" y="40"/>
                  </a:lnTo>
                  <a:lnTo>
                    <a:pt x="1648" y="40"/>
                  </a:lnTo>
                  <a:lnTo>
                    <a:pt x="1672" y="40"/>
                  </a:lnTo>
                  <a:lnTo>
                    <a:pt x="1688" y="40"/>
                  </a:lnTo>
                  <a:lnTo>
                    <a:pt x="1704" y="40"/>
                  </a:lnTo>
                  <a:lnTo>
                    <a:pt x="1728" y="40"/>
                  </a:lnTo>
                  <a:lnTo>
                    <a:pt x="1752" y="40"/>
                  </a:lnTo>
                  <a:lnTo>
                    <a:pt x="1768" y="40"/>
                  </a:lnTo>
                  <a:lnTo>
                    <a:pt x="1784" y="40"/>
                  </a:lnTo>
                  <a:lnTo>
                    <a:pt x="1808" y="40"/>
                  </a:lnTo>
                  <a:lnTo>
                    <a:pt x="1824" y="30"/>
                  </a:lnTo>
                  <a:lnTo>
                    <a:pt x="1840" y="30"/>
                  </a:lnTo>
                  <a:lnTo>
                    <a:pt x="1864" y="30"/>
                  </a:lnTo>
                  <a:lnTo>
                    <a:pt x="1888" y="30"/>
                  </a:lnTo>
                  <a:lnTo>
                    <a:pt x="1904" y="30"/>
                  </a:lnTo>
                  <a:lnTo>
                    <a:pt x="1920" y="30"/>
                  </a:lnTo>
                  <a:lnTo>
                    <a:pt x="1944" y="30"/>
                  </a:lnTo>
                  <a:lnTo>
                    <a:pt x="1968" y="30"/>
                  </a:lnTo>
                  <a:lnTo>
                    <a:pt x="1984" y="30"/>
                  </a:lnTo>
                  <a:lnTo>
                    <a:pt x="2000" y="30"/>
                  </a:lnTo>
                  <a:lnTo>
                    <a:pt x="2016" y="20"/>
                  </a:lnTo>
                  <a:lnTo>
                    <a:pt x="2024" y="20"/>
                  </a:lnTo>
                  <a:lnTo>
                    <a:pt x="2048" y="20"/>
                  </a:lnTo>
                  <a:lnTo>
                    <a:pt x="2064" y="20"/>
                  </a:lnTo>
                  <a:lnTo>
                    <a:pt x="2080" y="20"/>
                  </a:lnTo>
                  <a:lnTo>
                    <a:pt x="2104" y="20"/>
                  </a:lnTo>
                  <a:lnTo>
                    <a:pt x="2120" y="20"/>
                  </a:lnTo>
                  <a:lnTo>
                    <a:pt x="2136" y="20"/>
                  </a:lnTo>
                  <a:lnTo>
                    <a:pt x="2160" y="20"/>
                  </a:lnTo>
                  <a:lnTo>
                    <a:pt x="2184" y="20"/>
                  </a:lnTo>
                  <a:lnTo>
                    <a:pt x="2200" y="20"/>
                  </a:lnTo>
                  <a:lnTo>
                    <a:pt x="2216" y="20"/>
                  </a:lnTo>
                  <a:lnTo>
                    <a:pt x="2240" y="20"/>
                  </a:lnTo>
                  <a:lnTo>
                    <a:pt x="2248" y="10"/>
                  </a:lnTo>
                  <a:lnTo>
                    <a:pt x="2264" y="10"/>
                  </a:lnTo>
                  <a:lnTo>
                    <a:pt x="2280" y="10"/>
                  </a:lnTo>
                  <a:lnTo>
                    <a:pt x="2296" y="10"/>
                  </a:lnTo>
                  <a:lnTo>
                    <a:pt x="2320" y="10"/>
                  </a:lnTo>
                  <a:lnTo>
                    <a:pt x="2336" y="10"/>
                  </a:lnTo>
                  <a:lnTo>
                    <a:pt x="2352" y="10"/>
                  </a:lnTo>
                  <a:lnTo>
                    <a:pt x="2376" y="10"/>
                  </a:lnTo>
                  <a:lnTo>
                    <a:pt x="2400" y="10"/>
                  </a:lnTo>
                  <a:lnTo>
                    <a:pt x="2416" y="10"/>
                  </a:lnTo>
                  <a:lnTo>
                    <a:pt x="2432" y="10"/>
                  </a:lnTo>
                  <a:lnTo>
                    <a:pt x="2456" y="10"/>
                  </a:lnTo>
                  <a:lnTo>
                    <a:pt x="2480" y="10"/>
                  </a:lnTo>
                  <a:lnTo>
                    <a:pt x="2496" y="10"/>
                  </a:lnTo>
                  <a:lnTo>
                    <a:pt x="2512" y="10"/>
                  </a:lnTo>
                  <a:lnTo>
                    <a:pt x="2520" y="0"/>
                  </a:lnTo>
                  <a:lnTo>
                    <a:pt x="2536" y="0"/>
                  </a:lnTo>
                  <a:lnTo>
                    <a:pt x="2552" y="0"/>
                  </a:lnTo>
                  <a:lnTo>
                    <a:pt x="2568" y="0"/>
                  </a:lnTo>
                  <a:lnTo>
                    <a:pt x="2592" y="0"/>
                  </a:lnTo>
                  <a:lnTo>
                    <a:pt x="2616" y="0"/>
                  </a:lnTo>
                  <a:lnTo>
                    <a:pt x="2632" y="0"/>
                  </a:lnTo>
                  <a:lnTo>
                    <a:pt x="2648" y="0"/>
                  </a:lnTo>
                  <a:lnTo>
                    <a:pt x="2672" y="0"/>
                  </a:lnTo>
                </a:path>
              </a:pathLst>
            </a:custGeom>
            <a:noFill/>
            <a:ln w="12700" cap="rnd" cmpd="sng">
              <a:pattFill prst="pct50">
                <a:fgClr>
                  <a:srgbClr val="0000D4"/>
                </a:fgClr>
                <a:bgClr>
                  <a:srgbClr val="000000"/>
                </a:bgClr>
              </a:patt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41" name="Freeform 1037"/>
            <p:cNvSpPr>
              <a:spLocks/>
            </p:cNvSpPr>
            <p:nvPr/>
          </p:nvSpPr>
          <p:spPr bwMode="auto">
            <a:xfrm>
              <a:off x="168" y="2624"/>
              <a:ext cx="2673" cy="481"/>
            </a:xfrm>
            <a:custGeom>
              <a:avLst/>
              <a:gdLst/>
              <a:ahLst/>
              <a:cxnLst>
                <a:cxn ang="0">
                  <a:pos x="2640" y="390"/>
                </a:cxn>
                <a:cxn ang="0">
                  <a:pos x="2592" y="320"/>
                </a:cxn>
                <a:cxn ang="0">
                  <a:pos x="2536" y="270"/>
                </a:cxn>
                <a:cxn ang="0">
                  <a:pos x="2480" y="240"/>
                </a:cxn>
                <a:cxn ang="0">
                  <a:pos x="2424" y="220"/>
                </a:cxn>
                <a:cxn ang="0">
                  <a:pos x="2360" y="190"/>
                </a:cxn>
                <a:cxn ang="0">
                  <a:pos x="2304" y="190"/>
                </a:cxn>
                <a:cxn ang="0">
                  <a:pos x="2240" y="170"/>
                </a:cxn>
                <a:cxn ang="0">
                  <a:pos x="2184" y="160"/>
                </a:cxn>
                <a:cxn ang="0">
                  <a:pos x="2144" y="150"/>
                </a:cxn>
                <a:cxn ang="0">
                  <a:pos x="2104" y="140"/>
                </a:cxn>
                <a:cxn ang="0">
                  <a:pos x="2056" y="130"/>
                </a:cxn>
                <a:cxn ang="0">
                  <a:pos x="2008" y="130"/>
                </a:cxn>
                <a:cxn ang="0">
                  <a:pos x="1968" y="120"/>
                </a:cxn>
                <a:cxn ang="0">
                  <a:pos x="1912" y="110"/>
                </a:cxn>
                <a:cxn ang="0">
                  <a:pos x="1848" y="110"/>
                </a:cxn>
                <a:cxn ang="0">
                  <a:pos x="1808" y="100"/>
                </a:cxn>
                <a:cxn ang="0">
                  <a:pos x="1752" y="100"/>
                </a:cxn>
                <a:cxn ang="0">
                  <a:pos x="1712" y="90"/>
                </a:cxn>
                <a:cxn ang="0">
                  <a:pos x="1648" y="90"/>
                </a:cxn>
                <a:cxn ang="0">
                  <a:pos x="1592" y="80"/>
                </a:cxn>
                <a:cxn ang="0">
                  <a:pos x="1536" y="80"/>
                </a:cxn>
                <a:cxn ang="0">
                  <a:pos x="1480" y="70"/>
                </a:cxn>
                <a:cxn ang="0">
                  <a:pos x="1416" y="70"/>
                </a:cxn>
                <a:cxn ang="0">
                  <a:pos x="1360" y="60"/>
                </a:cxn>
                <a:cxn ang="0">
                  <a:pos x="1296" y="60"/>
                </a:cxn>
                <a:cxn ang="0">
                  <a:pos x="1240" y="60"/>
                </a:cxn>
                <a:cxn ang="0">
                  <a:pos x="1200" y="50"/>
                </a:cxn>
                <a:cxn ang="0">
                  <a:pos x="1136" y="50"/>
                </a:cxn>
                <a:cxn ang="0">
                  <a:pos x="1080" y="50"/>
                </a:cxn>
                <a:cxn ang="0">
                  <a:pos x="1032" y="40"/>
                </a:cxn>
                <a:cxn ang="0">
                  <a:pos x="984" y="40"/>
                </a:cxn>
                <a:cxn ang="0">
                  <a:pos x="920" y="40"/>
                </a:cxn>
                <a:cxn ang="0">
                  <a:pos x="864" y="40"/>
                </a:cxn>
                <a:cxn ang="0">
                  <a:pos x="808" y="30"/>
                </a:cxn>
                <a:cxn ang="0">
                  <a:pos x="752" y="30"/>
                </a:cxn>
                <a:cxn ang="0">
                  <a:pos x="688" y="30"/>
                </a:cxn>
                <a:cxn ang="0">
                  <a:pos x="648" y="20"/>
                </a:cxn>
                <a:cxn ang="0">
                  <a:pos x="592" y="20"/>
                </a:cxn>
                <a:cxn ang="0">
                  <a:pos x="536" y="20"/>
                </a:cxn>
                <a:cxn ang="0">
                  <a:pos x="472" y="20"/>
                </a:cxn>
                <a:cxn ang="0">
                  <a:pos x="424" y="10"/>
                </a:cxn>
                <a:cxn ang="0">
                  <a:pos x="376" y="10"/>
                </a:cxn>
                <a:cxn ang="0">
                  <a:pos x="320" y="10"/>
                </a:cxn>
                <a:cxn ang="0">
                  <a:pos x="256" y="10"/>
                </a:cxn>
                <a:cxn ang="0">
                  <a:pos x="192" y="10"/>
                </a:cxn>
                <a:cxn ang="0">
                  <a:pos x="152" y="0"/>
                </a:cxn>
                <a:cxn ang="0">
                  <a:pos x="104" y="0"/>
                </a:cxn>
                <a:cxn ang="0">
                  <a:pos x="40" y="0"/>
                </a:cxn>
              </a:cxnLst>
              <a:rect l="0" t="0" r="r" b="b"/>
              <a:pathLst>
                <a:path w="2673" h="481">
                  <a:moveTo>
                    <a:pt x="2672" y="480"/>
                  </a:moveTo>
                  <a:lnTo>
                    <a:pt x="2656" y="430"/>
                  </a:lnTo>
                  <a:lnTo>
                    <a:pt x="2640" y="390"/>
                  </a:lnTo>
                  <a:lnTo>
                    <a:pt x="2624" y="370"/>
                  </a:lnTo>
                  <a:lnTo>
                    <a:pt x="2616" y="350"/>
                  </a:lnTo>
                  <a:lnTo>
                    <a:pt x="2592" y="320"/>
                  </a:lnTo>
                  <a:lnTo>
                    <a:pt x="2576" y="300"/>
                  </a:lnTo>
                  <a:lnTo>
                    <a:pt x="2560" y="290"/>
                  </a:lnTo>
                  <a:lnTo>
                    <a:pt x="2536" y="270"/>
                  </a:lnTo>
                  <a:lnTo>
                    <a:pt x="2520" y="260"/>
                  </a:lnTo>
                  <a:lnTo>
                    <a:pt x="2504" y="260"/>
                  </a:lnTo>
                  <a:lnTo>
                    <a:pt x="2480" y="240"/>
                  </a:lnTo>
                  <a:lnTo>
                    <a:pt x="2456" y="230"/>
                  </a:lnTo>
                  <a:lnTo>
                    <a:pt x="2440" y="220"/>
                  </a:lnTo>
                  <a:lnTo>
                    <a:pt x="2424" y="220"/>
                  </a:lnTo>
                  <a:lnTo>
                    <a:pt x="2400" y="210"/>
                  </a:lnTo>
                  <a:lnTo>
                    <a:pt x="2376" y="200"/>
                  </a:lnTo>
                  <a:lnTo>
                    <a:pt x="2360" y="190"/>
                  </a:lnTo>
                  <a:lnTo>
                    <a:pt x="2344" y="190"/>
                  </a:lnTo>
                  <a:lnTo>
                    <a:pt x="2320" y="190"/>
                  </a:lnTo>
                  <a:lnTo>
                    <a:pt x="2304" y="190"/>
                  </a:lnTo>
                  <a:lnTo>
                    <a:pt x="2288" y="180"/>
                  </a:lnTo>
                  <a:lnTo>
                    <a:pt x="2264" y="170"/>
                  </a:lnTo>
                  <a:lnTo>
                    <a:pt x="2240" y="170"/>
                  </a:lnTo>
                  <a:lnTo>
                    <a:pt x="2224" y="160"/>
                  </a:lnTo>
                  <a:lnTo>
                    <a:pt x="2208" y="160"/>
                  </a:lnTo>
                  <a:lnTo>
                    <a:pt x="2184" y="160"/>
                  </a:lnTo>
                  <a:lnTo>
                    <a:pt x="2176" y="150"/>
                  </a:lnTo>
                  <a:lnTo>
                    <a:pt x="2160" y="150"/>
                  </a:lnTo>
                  <a:lnTo>
                    <a:pt x="2144" y="150"/>
                  </a:lnTo>
                  <a:lnTo>
                    <a:pt x="2128" y="150"/>
                  </a:lnTo>
                  <a:lnTo>
                    <a:pt x="2120" y="140"/>
                  </a:lnTo>
                  <a:lnTo>
                    <a:pt x="2104" y="140"/>
                  </a:lnTo>
                  <a:lnTo>
                    <a:pt x="2088" y="140"/>
                  </a:lnTo>
                  <a:lnTo>
                    <a:pt x="2072" y="140"/>
                  </a:lnTo>
                  <a:lnTo>
                    <a:pt x="2056" y="130"/>
                  </a:lnTo>
                  <a:lnTo>
                    <a:pt x="2048" y="130"/>
                  </a:lnTo>
                  <a:lnTo>
                    <a:pt x="2024" y="130"/>
                  </a:lnTo>
                  <a:lnTo>
                    <a:pt x="2008" y="130"/>
                  </a:lnTo>
                  <a:lnTo>
                    <a:pt x="1992" y="130"/>
                  </a:lnTo>
                  <a:lnTo>
                    <a:pt x="1976" y="120"/>
                  </a:lnTo>
                  <a:lnTo>
                    <a:pt x="1968" y="120"/>
                  </a:lnTo>
                  <a:lnTo>
                    <a:pt x="1944" y="120"/>
                  </a:lnTo>
                  <a:lnTo>
                    <a:pt x="1928" y="110"/>
                  </a:lnTo>
                  <a:lnTo>
                    <a:pt x="1912" y="110"/>
                  </a:lnTo>
                  <a:lnTo>
                    <a:pt x="1888" y="110"/>
                  </a:lnTo>
                  <a:lnTo>
                    <a:pt x="1864" y="110"/>
                  </a:lnTo>
                  <a:lnTo>
                    <a:pt x="1848" y="110"/>
                  </a:lnTo>
                  <a:lnTo>
                    <a:pt x="1832" y="110"/>
                  </a:lnTo>
                  <a:lnTo>
                    <a:pt x="1824" y="100"/>
                  </a:lnTo>
                  <a:lnTo>
                    <a:pt x="1808" y="100"/>
                  </a:lnTo>
                  <a:lnTo>
                    <a:pt x="1792" y="100"/>
                  </a:lnTo>
                  <a:lnTo>
                    <a:pt x="1776" y="100"/>
                  </a:lnTo>
                  <a:lnTo>
                    <a:pt x="1752" y="100"/>
                  </a:lnTo>
                  <a:lnTo>
                    <a:pt x="1744" y="90"/>
                  </a:lnTo>
                  <a:lnTo>
                    <a:pt x="1728" y="90"/>
                  </a:lnTo>
                  <a:lnTo>
                    <a:pt x="1712" y="90"/>
                  </a:lnTo>
                  <a:lnTo>
                    <a:pt x="1696" y="90"/>
                  </a:lnTo>
                  <a:lnTo>
                    <a:pt x="1672" y="90"/>
                  </a:lnTo>
                  <a:lnTo>
                    <a:pt x="1648" y="90"/>
                  </a:lnTo>
                  <a:lnTo>
                    <a:pt x="1632" y="80"/>
                  </a:lnTo>
                  <a:lnTo>
                    <a:pt x="1616" y="80"/>
                  </a:lnTo>
                  <a:lnTo>
                    <a:pt x="1592" y="80"/>
                  </a:lnTo>
                  <a:lnTo>
                    <a:pt x="1576" y="80"/>
                  </a:lnTo>
                  <a:lnTo>
                    <a:pt x="1560" y="80"/>
                  </a:lnTo>
                  <a:lnTo>
                    <a:pt x="1536" y="80"/>
                  </a:lnTo>
                  <a:lnTo>
                    <a:pt x="1512" y="80"/>
                  </a:lnTo>
                  <a:lnTo>
                    <a:pt x="1496" y="70"/>
                  </a:lnTo>
                  <a:lnTo>
                    <a:pt x="1480" y="70"/>
                  </a:lnTo>
                  <a:lnTo>
                    <a:pt x="1456" y="70"/>
                  </a:lnTo>
                  <a:lnTo>
                    <a:pt x="1432" y="70"/>
                  </a:lnTo>
                  <a:lnTo>
                    <a:pt x="1416" y="70"/>
                  </a:lnTo>
                  <a:lnTo>
                    <a:pt x="1400" y="70"/>
                  </a:lnTo>
                  <a:lnTo>
                    <a:pt x="1376" y="70"/>
                  </a:lnTo>
                  <a:lnTo>
                    <a:pt x="1360" y="60"/>
                  </a:lnTo>
                  <a:lnTo>
                    <a:pt x="1344" y="60"/>
                  </a:lnTo>
                  <a:lnTo>
                    <a:pt x="1320" y="60"/>
                  </a:lnTo>
                  <a:lnTo>
                    <a:pt x="1296" y="60"/>
                  </a:lnTo>
                  <a:lnTo>
                    <a:pt x="1280" y="60"/>
                  </a:lnTo>
                  <a:lnTo>
                    <a:pt x="1264" y="60"/>
                  </a:lnTo>
                  <a:lnTo>
                    <a:pt x="1240" y="60"/>
                  </a:lnTo>
                  <a:lnTo>
                    <a:pt x="1232" y="50"/>
                  </a:lnTo>
                  <a:lnTo>
                    <a:pt x="1216" y="50"/>
                  </a:lnTo>
                  <a:lnTo>
                    <a:pt x="1200" y="50"/>
                  </a:lnTo>
                  <a:lnTo>
                    <a:pt x="1184" y="50"/>
                  </a:lnTo>
                  <a:lnTo>
                    <a:pt x="1160" y="50"/>
                  </a:lnTo>
                  <a:lnTo>
                    <a:pt x="1136" y="50"/>
                  </a:lnTo>
                  <a:lnTo>
                    <a:pt x="1120" y="50"/>
                  </a:lnTo>
                  <a:lnTo>
                    <a:pt x="1104" y="50"/>
                  </a:lnTo>
                  <a:lnTo>
                    <a:pt x="1080" y="50"/>
                  </a:lnTo>
                  <a:lnTo>
                    <a:pt x="1064" y="50"/>
                  </a:lnTo>
                  <a:lnTo>
                    <a:pt x="1048" y="50"/>
                  </a:lnTo>
                  <a:lnTo>
                    <a:pt x="1032" y="40"/>
                  </a:lnTo>
                  <a:lnTo>
                    <a:pt x="1024" y="40"/>
                  </a:lnTo>
                  <a:lnTo>
                    <a:pt x="1000" y="40"/>
                  </a:lnTo>
                  <a:lnTo>
                    <a:pt x="984" y="40"/>
                  </a:lnTo>
                  <a:lnTo>
                    <a:pt x="968" y="40"/>
                  </a:lnTo>
                  <a:lnTo>
                    <a:pt x="944" y="40"/>
                  </a:lnTo>
                  <a:lnTo>
                    <a:pt x="920" y="40"/>
                  </a:lnTo>
                  <a:lnTo>
                    <a:pt x="904" y="40"/>
                  </a:lnTo>
                  <a:lnTo>
                    <a:pt x="888" y="40"/>
                  </a:lnTo>
                  <a:lnTo>
                    <a:pt x="864" y="40"/>
                  </a:lnTo>
                  <a:lnTo>
                    <a:pt x="848" y="30"/>
                  </a:lnTo>
                  <a:lnTo>
                    <a:pt x="832" y="30"/>
                  </a:lnTo>
                  <a:lnTo>
                    <a:pt x="808" y="30"/>
                  </a:lnTo>
                  <a:lnTo>
                    <a:pt x="784" y="30"/>
                  </a:lnTo>
                  <a:lnTo>
                    <a:pt x="768" y="30"/>
                  </a:lnTo>
                  <a:lnTo>
                    <a:pt x="752" y="30"/>
                  </a:lnTo>
                  <a:lnTo>
                    <a:pt x="728" y="30"/>
                  </a:lnTo>
                  <a:lnTo>
                    <a:pt x="704" y="30"/>
                  </a:lnTo>
                  <a:lnTo>
                    <a:pt x="688" y="30"/>
                  </a:lnTo>
                  <a:lnTo>
                    <a:pt x="672" y="30"/>
                  </a:lnTo>
                  <a:lnTo>
                    <a:pt x="656" y="20"/>
                  </a:lnTo>
                  <a:lnTo>
                    <a:pt x="648" y="20"/>
                  </a:lnTo>
                  <a:lnTo>
                    <a:pt x="624" y="20"/>
                  </a:lnTo>
                  <a:lnTo>
                    <a:pt x="608" y="20"/>
                  </a:lnTo>
                  <a:lnTo>
                    <a:pt x="592" y="20"/>
                  </a:lnTo>
                  <a:lnTo>
                    <a:pt x="568" y="20"/>
                  </a:lnTo>
                  <a:lnTo>
                    <a:pt x="552" y="20"/>
                  </a:lnTo>
                  <a:lnTo>
                    <a:pt x="536" y="20"/>
                  </a:lnTo>
                  <a:lnTo>
                    <a:pt x="512" y="20"/>
                  </a:lnTo>
                  <a:lnTo>
                    <a:pt x="488" y="20"/>
                  </a:lnTo>
                  <a:lnTo>
                    <a:pt x="472" y="20"/>
                  </a:lnTo>
                  <a:lnTo>
                    <a:pt x="456" y="20"/>
                  </a:lnTo>
                  <a:lnTo>
                    <a:pt x="432" y="20"/>
                  </a:lnTo>
                  <a:lnTo>
                    <a:pt x="424" y="10"/>
                  </a:lnTo>
                  <a:lnTo>
                    <a:pt x="408" y="10"/>
                  </a:lnTo>
                  <a:lnTo>
                    <a:pt x="392" y="10"/>
                  </a:lnTo>
                  <a:lnTo>
                    <a:pt x="376" y="10"/>
                  </a:lnTo>
                  <a:lnTo>
                    <a:pt x="352" y="10"/>
                  </a:lnTo>
                  <a:lnTo>
                    <a:pt x="336" y="10"/>
                  </a:lnTo>
                  <a:lnTo>
                    <a:pt x="320" y="10"/>
                  </a:lnTo>
                  <a:lnTo>
                    <a:pt x="296" y="10"/>
                  </a:lnTo>
                  <a:lnTo>
                    <a:pt x="272" y="10"/>
                  </a:lnTo>
                  <a:lnTo>
                    <a:pt x="256" y="10"/>
                  </a:lnTo>
                  <a:lnTo>
                    <a:pt x="240" y="10"/>
                  </a:lnTo>
                  <a:lnTo>
                    <a:pt x="216" y="10"/>
                  </a:lnTo>
                  <a:lnTo>
                    <a:pt x="192" y="10"/>
                  </a:lnTo>
                  <a:lnTo>
                    <a:pt x="176" y="10"/>
                  </a:lnTo>
                  <a:lnTo>
                    <a:pt x="160" y="10"/>
                  </a:lnTo>
                  <a:lnTo>
                    <a:pt x="152" y="0"/>
                  </a:lnTo>
                  <a:lnTo>
                    <a:pt x="136" y="0"/>
                  </a:lnTo>
                  <a:lnTo>
                    <a:pt x="120" y="0"/>
                  </a:lnTo>
                  <a:lnTo>
                    <a:pt x="104" y="0"/>
                  </a:lnTo>
                  <a:lnTo>
                    <a:pt x="80" y="0"/>
                  </a:lnTo>
                  <a:lnTo>
                    <a:pt x="56" y="0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pattFill prst="pct50">
                <a:fgClr>
                  <a:srgbClr val="0000D4"/>
                </a:fgClr>
                <a:bgClr>
                  <a:srgbClr val="000000"/>
                </a:bgClr>
              </a:patt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43" name="Line 1039"/>
          <p:cNvSpPr>
            <a:spLocks noChangeShapeType="1"/>
          </p:cNvSpPr>
          <p:nvPr/>
        </p:nvSpPr>
        <p:spPr bwMode="auto">
          <a:xfrm>
            <a:off x="4502150" y="4914900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AutoShape 1040"/>
          <p:cNvSpPr>
            <a:spLocks noChangeArrowheads="1"/>
          </p:cNvSpPr>
          <p:nvPr/>
        </p:nvSpPr>
        <p:spPr bwMode="auto">
          <a:xfrm rot="10800000" flipH="1">
            <a:off x="5619750" y="4222750"/>
            <a:ext cx="292100" cy="139700"/>
          </a:xfrm>
          <a:prstGeom prst="triangle">
            <a:avLst>
              <a:gd name="adj" fmla="val 4999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Rectangle 1041"/>
          <p:cNvSpPr>
            <a:spLocks noChangeArrowheads="1"/>
          </p:cNvSpPr>
          <p:nvPr/>
        </p:nvSpPr>
        <p:spPr bwMode="auto">
          <a:xfrm>
            <a:off x="4578350" y="2749550"/>
            <a:ext cx="63500" cy="30607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548" name="Group 1044"/>
          <p:cNvGrpSpPr>
            <a:grpSpLocks/>
          </p:cNvGrpSpPr>
          <p:nvPr/>
        </p:nvGrpSpPr>
        <p:grpSpPr bwMode="auto">
          <a:xfrm>
            <a:off x="4572000" y="2082800"/>
            <a:ext cx="908050" cy="679450"/>
            <a:chOff x="2880" y="1312"/>
            <a:chExt cx="572" cy="428"/>
          </a:xfrm>
        </p:grpSpPr>
        <p:sp>
          <p:nvSpPr>
            <p:cNvPr id="22546" name="Arc 1042"/>
            <p:cNvSpPr>
              <a:spLocks/>
            </p:cNvSpPr>
            <p:nvPr/>
          </p:nvSpPr>
          <p:spPr bwMode="auto">
            <a:xfrm rot="10800000">
              <a:off x="2880" y="1312"/>
              <a:ext cx="572" cy="42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7" name="Arc 1043"/>
            <p:cNvSpPr>
              <a:spLocks/>
            </p:cNvSpPr>
            <p:nvPr/>
          </p:nvSpPr>
          <p:spPr bwMode="auto">
            <a:xfrm rot="10800000">
              <a:off x="2928" y="1360"/>
              <a:ext cx="524" cy="38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49" name="Rectangle 1045"/>
          <p:cNvSpPr>
            <a:spLocks noChangeArrowheads="1"/>
          </p:cNvSpPr>
          <p:nvPr/>
        </p:nvSpPr>
        <p:spPr bwMode="auto">
          <a:xfrm>
            <a:off x="5910263" y="1884363"/>
            <a:ext cx="433387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22550" name="Line 1046"/>
          <p:cNvSpPr>
            <a:spLocks noChangeShapeType="1"/>
          </p:cNvSpPr>
          <p:nvPr/>
        </p:nvSpPr>
        <p:spPr bwMode="auto">
          <a:xfrm>
            <a:off x="5530850" y="2133600"/>
            <a:ext cx="393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Rectangle 1047"/>
          <p:cNvSpPr>
            <a:spLocks noChangeArrowheads="1"/>
          </p:cNvSpPr>
          <p:nvPr/>
        </p:nvSpPr>
        <p:spPr bwMode="auto">
          <a:xfrm>
            <a:off x="6688138" y="3357563"/>
            <a:ext cx="2219325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1800"/>
              <a:t>original groundwater table</a:t>
            </a:r>
          </a:p>
        </p:txBody>
      </p:sp>
      <p:sp>
        <p:nvSpPr>
          <p:cNvPr id="22552" name="Line 1048"/>
          <p:cNvSpPr>
            <a:spLocks noChangeShapeType="1"/>
          </p:cNvSpPr>
          <p:nvPr/>
        </p:nvSpPr>
        <p:spPr bwMode="auto">
          <a:xfrm flipH="1">
            <a:off x="6369050" y="3702050"/>
            <a:ext cx="41910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Rectangle 1049"/>
          <p:cNvSpPr>
            <a:spLocks noChangeArrowheads="1"/>
          </p:cNvSpPr>
          <p:nvPr/>
        </p:nvSpPr>
        <p:spPr bwMode="auto">
          <a:xfrm>
            <a:off x="1414463" y="4759325"/>
            <a:ext cx="40322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h</a:t>
            </a:r>
            <a:r>
              <a:rPr lang="en-US" sz="1800" baseline="-25000"/>
              <a:t>2</a:t>
            </a:r>
          </a:p>
        </p:txBody>
      </p:sp>
      <p:sp>
        <p:nvSpPr>
          <p:cNvPr id="22554" name="Rectangle 1050"/>
          <p:cNvSpPr>
            <a:spLocks noChangeArrowheads="1"/>
          </p:cNvSpPr>
          <p:nvPr/>
        </p:nvSpPr>
        <p:spPr bwMode="auto">
          <a:xfrm>
            <a:off x="3014663" y="5013325"/>
            <a:ext cx="40322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h</a:t>
            </a:r>
            <a:r>
              <a:rPr lang="en-US" sz="1800" baseline="-25000"/>
              <a:t>1</a:t>
            </a:r>
          </a:p>
        </p:txBody>
      </p:sp>
      <p:sp>
        <p:nvSpPr>
          <p:cNvPr id="22555" name="Line 1051"/>
          <p:cNvSpPr>
            <a:spLocks noChangeShapeType="1"/>
          </p:cNvSpPr>
          <p:nvPr/>
        </p:nvSpPr>
        <p:spPr bwMode="auto">
          <a:xfrm>
            <a:off x="4597400" y="6178550"/>
            <a:ext cx="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6" name="Line 1052"/>
          <p:cNvSpPr>
            <a:spLocks noChangeShapeType="1"/>
          </p:cNvSpPr>
          <p:nvPr/>
        </p:nvSpPr>
        <p:spPr bwMode="auto">
          <a:xfrm flipH="1">
            <a:off x="2927350" y="64516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7" name="Line 1053"/>
          <p:cNvSpPr>
            <a:spLocks noChangeShapeType="1"/>
          </p:cNvSpPr>
          <p:nvPr/>
        </p:nvSpPr>
        <p:spPr bwMode="auto">
          <a:xfrm>
            <a:off x="2933700" y="61785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8" name="Line 1054"/>
          <p:cNvSpPr>
            <a:spLocks noChangeShapeType="1"/>
          </p:cNvSpPr>
          <p:nvPr/>
        </p:nvSpPr>
        <p:spPr bwMode="auto">
          <a:xfrm>
            <a:off x="1333500" y="6191250"/>
            <a:ext cx="0" cy="584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9" name="Line 1055"/>
          <p:cNvSpPr>
            <a:spLocks noChangeShapeType="1"/>
          </p:cNvSpPr>
          <p:nvPr/>
        </p:nvSpPr>
        <p:spPr bwMode="auto">
          <a:xfrm flipH="1">
            <a:off x="1327150" y="6718300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60" name="Rectangle 1056"/>
          <p:cNvSpPr>
            <a:spLocks noChangeArrowheads="1"/>
          </p:cNvSpPr>
          <p:nvPr/>
        </p:nvSpPr>
        <p:spPr bwMode="auto">
          <a:xfrm>
            <a:off x="1820863" y="6372225"/>
            <a:ext cx="360362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r</a:t>
            </a:r>
            <a:r>
              <a:rPr lang="en-US" sz="1800" baseline="-25000"/>
              <a:t>2</a:t>
            </a:r>
          </a:p>
        </p:txBody>
      </p:sp>
      <p:sp>
        <p:nvSpPr>
          <p:cNvPr id="22561" name="Rectangle 1057"/>
          <p:cNvSpPr>
            <a:spLocks noChangeArrowheads="1"/>
          </p:cNvSpPr>
          <p:nvPr/>
        </p:nvSpPr>
        <p:spPr bwMode="auto">
          <a:xfrm>
            <a:off x="3509963" y="6130925"/>
            <a:ext cx="360362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r</a:t>
            </a:r>
            <a:r>
              <a:rPr lang="en-US" sz="1800" baseline="-25000"/>
              <a:t>1</a:t>
            </a:r>
          </a:p>
        </p:txBody>
      </p:sp>
      <p:sp>
        <p:nvSpPr>
          <p:cNvPr id="22562" name="Line 1058"/>
          <p:cNvSpPr>
            <a:spLocks noChangeShapeType="1"/>
          </p:cNvSpPr>
          <p:nvPr/>
        </p:nvSpPr>
        <p:spPr bwMode="auto">
          <a:xfrm flipV="1">
            <a:off x="1485900" y="4210050"/>
            <a:ext cx="0" cy="196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63" name="Line 1059"/>
          <p:cNvSpPr>
            <a:spLocks noChangeShapeType="1"/>
          </p:cNvSpPr>
          <p:nvPr/>
        </p:nvSpPr>
        <p:spPr bwMode="auto">
          <a:xfrm flipV="1">
            <a:off x="3060700" y="4298950"/>
            <a:ext cx="0" cy="187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64" name="Line 1060"/>
          <p:cNvSpPr>
            <a:spLocks noChangeShapeType="1"/>
          </p:cNvSpPr>
          <p:nvPr/>
        </p:nvSpPr>
        <p:spPr bwMode="auto">
          <a:xfrm flipH="1">
            <a:off x="1327150" y="2444750"/>
            <a:ext cx="6096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65" name="Line 1061"/>
          <p:cNvSpPr>
            <a:spLocks noChangeShapeType="1"/>
          </p:cNvSpPr>
          <p:nvPr/>
        </p:nvSpPr>
        <p:spPr bwMode="auto">
          <a:xfrm>
            <a:off x="2343150" y="2419350"/>
            <a:ext cx="5842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66" name="Rectangle 1062"/>
          <p:cNvSpPr>
            <a:spLocks noChangeArrowheads="1"/>
          </p:cNvSpPr>
          <p:nvPr/>
        </p:nvSpPr>
        <p:spPr bwMode="auto">
          <a:xfrm>
            <a:off x="6180138" y="4881563"/>
            <a:ext cx="2674937" cy="101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000"/>
              <a:t>Underlying layer with lower permeability</a:t>
            </a:r>
          </a:p>
        </p:txBody>
      </p:sp>
      <p:sp>
        <p:nvSpPr>
          <p:cNvPr id="22567" name="Line 1063"/>
          <p:cNvSpPr>
            <a:spLocks noChangeShapeType="1"/>
          </p:cNvSpPr>
          <p:nvPr/>
        </p:nvSpPr>
        <p:spPr bwMode="auto">
          <a:xfrm flipH="1">
            <a:off x="5632450" y="5429250"/>
            <a:ext cx="609600" cy="800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68" name="Rectangle 1064"/>
          <p:cNvSpPr>
            <a:spLocks noChangeArrowheads="1"/>
          </p:cNvSpPr>
          <p:nvPr/>
        </p:nvSpPr>
        <p:spPr bwMode="auto">
          <a:xfrm>
            <a:off x="3763963" y="4759325"/>
            <a:ext cx="40322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h</a:t>
            </a:r>
            <a:r>
              <a:rPr lang="en-US" sz="1800" baseline="-25000"/>
              <a:t>0</a:t>
            </a:r>
          </a:p>
        </p:txBody>
      </p:sp>
      <p:sp>
        <p:nvSpPr>
          <p:cNvPr id="22569" name="Line 1065"/>
          <p:cNvSpPr>
            <a:spLocks noChangeShapeType="1"/>
          </p:cNvSpPr>
          <p:nvPr/>
        </p:nvSpPr>
        <p:spPr bwMode="auto">
          <a:xfrm flipV="1">
            <a:off x="3835400" y="4108450"/>
            <a:ext cx="0" cy="2070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70" name="Rectangle 1066"/>
          <p:cNvSpPr>
            <a:spLocks noChangeArrowheads="1"/>
          </p:cNvSpPr>
          <p:nvPr/>
        </p:nvSpPr>
        <p:spPr bwMode="auto">
          <a:xfrm>
            <a:off x="4945063" y="3006725"/>
            <a:ext cx="2139950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Drawdown = h</a:t>
            </a:r>
            <a:r>
              <a:rPr lang="en-US" sz="1800" baseline="-25000"/>
              <a:t>0</a:t>
            </a:r>
            <a:r>
              <a:rPr lang="en-US" sz="1800"/>
              <a:t> - h</a:t>
            </a:r>
          </a:p>
        </p:txBody>
      </p:sp>
      <p:sp>
        <p:nvSpPr>
          <p:cNvPr id="22571" name="Line 1067"/>
          <p:cNvSpPr>
            <a:spLocks noChangeShapeType="1"/>
          </p:cNvSpPr>
          <p:nvPr/>
        </p:nvSpPr>
        <p:spPr bwMode="auto">
          <a:xfrm flipV="1">
            <a:off x="4953000" y="4121150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72" name="Line 1068"/>
          <p:cNvSpPr>
            <a:spLocks noChangeShapeType="1"/>
          </p:cNvSpPr>
          <p:nvPr/>
        </p:nvSpPr>
        <p:spPr bwMode="auto">
          <a:xfrm flipH="1">
            <a:off x="4959350" y="3308350"/>
            <a:ext cx="7747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Unconfined Radial Flow to a Well</a:t>
            </a:r>
          </a:p>
        </p:txBody>
      </p:sp>
      <p:graphicFrame>
        <p:nvGraphicFramePr>
          <p:cNvPr id="40960" name="Object 102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130300" y="1739900"/>
          <a:ext cx="1143000" cy="508000"/>
        </p:xfrm>
        <a:graphic>
          <a:graphicData uri="http://schemas.openxmlformats.org/presentationml/2006/ole">
            <p:oleObj spid="_x0000_s40960" name="Equation" r:id="rId3" imgW="1155600" imgH="520560" progId="Equation.2">
              <p:embed/>
            </p:oleObj>
          </a:graphicData>
        </a:graphic>
      </p:graphicFrame>
      <p:graphicFrame>
        <p:nvGraphicFramePr>
          <p:cNvPr id="40961" name="Object 1025">
            <a:hlinkClick r:id="" action="ppaction://ole?verb=0"/>
          </p:cNvPr>
          <p:cNvGraphicFramePr>
            <a:graphicFrameLocks/>
          </p:cNvGraphicFramePr>
          <p:nvPr/>
        </p:nvGraphicFramePr>
        <p:xfrm>
          <a:off x="895350" y="2425700"/>
          <a:ext cx="1612900" cy="508000"/>
        </p:xfrm>
        <a:graphic>
          <a:graphicData uri="http://schemas.openxmlformats.org/presentationml/2006/ole">
            <p:oleObj spid="_x0000_s40961" name="Equation" r:id="rId4" imgW="1625400" imgH="520560" progId="Equation.2">
              <p:embed/>
            </p:oleObj>
          </a:graphicData>
        </a:graphic>
      </p:graphicFrame>
      <p:graphicFrame>
        <p:nvGraphicFramePr>
          <p:cNvPr id="40962" name="Object 1026">
            <a:hlinkClick r:id="" action="ppaction://ole?verb=0"/>
          </p:cNvPr>
          <p:cNvGraphicFramePr>
            <a:graphicFrameLocks/>
          </p:cNvGraphicFramePr>
          <p:nvPr/>
        </p:nvGraphicFramePr>
        <p:xfrm>
          <a:off x="647700" y="3111500"/>
          <a:ext cx="2108200" cy="812800"/>
        </p:xfrm>
        <a:graphic>
          <a:graphicData uri="http://schemas.openxmlformats.org/presentationml/2006/ole">
            <p:oleObj spid="_x0000_s40962" name="Equation" r:id="rId5" imgW="2120760" imgH="825480" progId="Equation.2">
              <p:embed/>
            </p:oleObj>
          </a:graphicData>
        </a:graphic>
      </p:graphicFrame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309938" y="1693863"/>
            <a:ext cx="2033587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Darcy’s Law</a:t>
            </a:r>
          </a:p>
        </p:txBody>
      </p:sp>
      <p:graphicFrame>
        <p:nvGraphicFramePr>
          <p:cNvPr id="40963" name="Object 1027">
            <a:hlinkClick r:id="" action="ppaction://ole?verb=0"/>
          </p:cNvPr>
          <p:cNvGraphicFramePr>
            <a:graphicFrameLocks/>
          </p:cNvGraphicFramePr>
          <p:nvPr/>
        </p:nvGraphicFramePr>
        <p:xfrm>
          <a:off x="863600" y="4178300"/>
          <a:ext cx="1676400" cy="952500"/>
        </p:xfrm>
        <a:graphic>
          <a:graphicData uri="http://schemas.openxmlformats.org/presentationml/2006/ole">
            <p:oleObj spid="_x0000_s40963" name="Equation" r:id="rId6" imgW="1688760" imgH="965160" progId="Equation.2">
              <p:embed/>
            </p:oleObj>
          </a:graphicData>
        </a:graphic>
      </p:graphicFrame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309938" y="2252663"/>
            <a:ext cx="5497512" cy="101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000"/>
              <a:t>Note: different convention than used in the text. Here Q is negative if water is taken out of the well.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309938" y="4208463"/>
            <a:ext cx="5456237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000"/>
              <a:t>Note: the subscripts are arbitrary. 1 can be further from the well than 2 or vice versa.</a:t>
            </a:r>
          </a:p>
        </p:txBody>
      </p:sp>
      <p:graphicFrame>
        <p:nvGraphicFramePr>
          <p:cNvPr id="40964" name="Object 1028">
            <a:hlinkClick r:id="" action="ppaction://ole?verb=0"/>
          </p:cNvPr>
          <p:cNvGraphicFramePr>
            <a:graphicFrameLocks/>
          </p:cNvGraphicFramePr>
          <p:nvPr/>
        </p:nvGraphicFramePr>
        <p:xfrm>
          <a:off x="711200" y="5524500"/>
          <a:ext cx="1981200" cy="685800"/>
        </p:xfrm>
        <a:graphic>
          <a:graphicData uri="http://schemas.openxmlformats.org/presentationml/2006/ole">
            <p:oleObj spid="_x0000_s40964" name="Equation" r:id="rId7" imgW="1993680" imgH="698400" progId="Equation.2">
              <p:embed/>
            </p:oleObj>
          </a:graphicData>
        </a:graphic>
      </p:graphicFrame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Unconfined Radial Flow to a Well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3695700" cy="4114800"/>
          </a:xfrm>
          <a:noFill/>
          <a:ln/>
        </p:spPr>
        <p:txBody>
          <a:bodyPr lIns="90488" tIns="44450" rIns="90488" bIns="44450"/>
          <a:lstStyle/>
          <a:p>
            <a:r>
              <a:rPr lang="en-US" sz="2800"/>
              <a:t>Radius of Influence</a:t>
            </a:r>
          </a:p>
          <a:p>
            <a:pPr lvl="1"/>
            <a:r>
              <a:rPr lang="en-US" sz="2400"/>
              <a:t>assumes that a some large distance from the well the groundwater level is unaffected by pumping from the well</a:t>
            </a:r>
          </a:p>
          <a:p>
            <a:pPr lvl="1"/>
            <a:r>
              <a:rPr lang="en-US" sz="2400"/>
              <a:t>assumed to be ­500r</a:t>
            </a:r>
            <a:r>
              <a:rPr lang="en-US" sz="2400" baseline="-25000"/>
              <a:t>w</a:t>
            </a:r>
          </a:p>
          <a:p>
            <a:pPr lvl="1"/>
            <a:r>
              <a:rPr lang="en-US" sz="2400"/>
              <a:t>inconsistent with the equation prediction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 flipH="1">
            <a:off x="5035550" y="2590800"/>
            <a:ext cx="3721100" cy="0"/>
          </a:xfrm>
          <a:prstGeom prst="line">
            <a:avLst/>
          </a:prstGeom>
          <a:noFill/>
          <a:ln w="12700">
            <a:noFill/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5618163" y="3654425"/>
            <a:ext cx="2078037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radius of influence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5935663" y="1955800"/>
            <a:ext cx="2166937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initial water table</a:t>
            </a: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flipH="1">
            <a:off x="6216650" y="2292350"/>
            <a:ext cx="330200" cy="292100"/>
          </a:xfrm>
          <a:prstGeom prst="line">
            <a:avLst/>
          </a:prstGeom>
          <a:noFill/>
          <a:ln w="12700">
            <a:noFill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6628" name="Picture 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0700" y="2095500"/>
            <a:ext cx="4711700" cy="303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Effects of Pumping Groundwater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if pumping rate exceeds groundwater recharge the groundwater table will fall - groundwater mining</a:t>
            </a:r>
          </a:p>
          <a:p>
            <a:r>
              <a:rPr lang="en-US"/>
              <a:t>pumping costs and well construction costs increase as groundwater level falls</a:t>
            </a:r>
          </a:p>
          <a:p>
            <a:r>
              <a:rPr lang="en-US"/>
              <a:t>subsidence - the weight carried by the water must now be carried by the aquifer material</a:t>
            </a:r>
          </a:p>
          <a:p>
            <a:pPr lvl="1"/>
            <a:r>
              <a:rPr lang="en-US"/>
              <a:t>San Joaquin valley - 30 ft of elevation change!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Aquifers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Types of Aquifers</a:t>
            </a:r>
          </a:p>
          <a:p>
            <a:pPr lvl="1"/>
            <a:r>
              <a:rPr lang="en-US"/>
              <a:t>unconfined - free water table</a:t>
            </a:r>
          </a:p>
          <a:p>
            <a:pPr lvl="1"/>
            <a:r>
              <a:rPr lang="en-US"/>
              <a:t>confined - beneath a relatively impermeable layer (e.g. clay)</a:t>
            </a:r>
          </a:p>
          <a:p>
            <a:r>
              <a:rPr lang="en-US"/>
              <a:t>Aquifer materials</a:t>
            </a:r>
          </a:p>
          <a:p>
            <a:pPr lvl="1"/>
            <a:r>
              <a:rPr lang="en-US"/>
              <a:t>sediment, rock, fractured rock</a:t>
            </a:r>
          </a:p>
          <a:p>
            <a:pPr lvl="1"/>
            <a:r>
              <a:rPr lang="en-US"/>
              <a:t>characterize by</a:t>
            </a:r>
          </a:p>
          <a:p>
            <a:pPr lvl="2"/>
            <a:r>
              <a:rPr lang="en-US"/>
              <a:t>porosity</a:t>
            </a:r>
          </a:p>
          <a:p>
            <a:pPr lvl="2"/>
            <a:r>
              <a:rPr lang="en-US"/>
              <a:t>size distribution of pores</a:t>
            </a:r>
          </a:p>
          <a:p>
            <a:pPr lvl="2"/>
            <a:r>
              <a:rPr lang="en-US"/>
              <a:t>size distribution of particles</a:t>
            </a:r>
          </a:p>
          <a:p>
            <a:pPr lvl="2"/>
            <a:r>
              <a:rPr lang="en-US"/>
              <a:t>hydraulic conductivity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Porosity</a:t>
            </a:r>
          </a:p>
        </p:txBody>
      </p:sp>
      <p:graphicFrame>
        <p:nvGraphicFramePr>
          <p:cNvPr id="7171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874713" y="2078038"/>
          <a:ext cx="660400" cy="571500"/>
        </p:xfrm>
        <a:graphic>
          <a:graphicData uri="http://schemas.openxmlformats.org/presentationml/2006/ole">
            <p:oleObj spid="_x0000_s7171" name="Equation" r:id="rId3" imgW="672840" imgH="583920" progId="Equation.2">
              <p:embed/>
            </p:oleObj>
          </a:graphicData>
        </a:graphic>
      </p:graphicFrame>
      <p:grpSp>
        <p:nvGrpSpPr>
          <p:cNvPr id="7175" name="Group 7"/>
          <p:cNvGrpSpPr>
            <a:grpSpLocks/>
          </p:cNvGrpSpPr>
          <p:nvPr/>
        </p:nvGrpSpPr>
        <p:grpSpPr bwMode="auto">
          <a:xfrm>
            <a:off x="1757363" y="1971675"/>
            <a:ext cx="2382837" cy="798513"/>
            <a:chOff x="1107" y="1242"/>
            <a:chExt cx="1501" cy="503"/>
          </a:xfrm>
        </p:grpSpPr>
        <p:sp>
          <p:nvSpPr>
            <p:cNvPr id="7172" name="Rectangle 4"/>
            <p:cNvSpPr>
              <a:spLocks noChangeArrowheads="1"/>
            </p:cNvSpPr>
            <p:nvPr/>
          </p:nvSpPr>
          <p:spPr bwMode="auto">
            <a:xfrm>
              <a:off x="1107" y="1242"/>
              <a:ext cx="1501" cy="2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/>
                <a:t>volume of voids</a:t>
              </a:r>
            </a:p>
          </p:txBody>
        </p:sp>
        <p:sp>
          <p:nvSpPr>
            <p:cNvPr id="7173" name="Rectangle 5"/>
            <p:cNvSpPr>
              <a:spLocks noChangeArrowheads="1"/>
            </p:cNvSpPr>
            <p:nvPr/>
          </p:nvSpPr>
          <p:spPr bwMode="auto">
            <a:xfrm>
              <a:off x="1229" y="1451"/>
              <a:ext cx="1200" cy="2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/>
                <a:t>total volume</a:t>
              </a:r>
            </a:p>
          </p:txBody>
        </p:sp>
        <p:sp>
          <p:nvSpPr>
            <p:cNvPr id="7174" name="Line 6"/>
            <p:cNvSpPr>
              <a:spLocks noChangeShapeType="1"/>
            </p:cNvSpPr>
            <p:nvPr/>
          </p:nvSpPr>
          <p:spPr bwMode="auto">
            <a:xfrm>
              <a:off x="1180" y="1490"/>
              <a:ext cx="13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650875" y="3227388"/>
            <a:ext cx="7500938" cy="2657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/>
              <a:t>Example:  1 m</a:t>
            </a:r>
            <a:r>
              <a:rPr lang="en-US" baseline="30000"/>
              <a:t>3</a:t>
            </a:r>
            <a:r>
              <a:rPr lang="en-US"/>
              <a:t> of dry aquifer material weighed 1600 Kg. The aquifer material was then saturated with water and found to weigh 2000 Kg. </a:t>
            </a:r>
          </a:p>
          <a:p>
            <a:endParaRPr lang="en-US"/>
          </a:p>
          <a:p>
            <a:r>
              <a:rPr lang="en-US"/>
              <a:t>What is the porosity of the aquifer material?</a:t>
            </a:r>
          </a:p>
          <a:p>
            <a:r>
              <a:rPr lang="en-US"/>
              <a:t>What is the </a:t>
            </a:r>
            <a:r>
              <a:rPr lang="en-US" b="1"/>
              <a:t>bulk</a:t>
            </a:r>
            <a:r>
              <a:rPr lang="en-US"/>
              <a:t> density of the aquifer material?</a:t>
            </a:r>
          </a:p>
          <a:p>
            <a:r>
              <a:rPr lang="en-US"/>
              <a:t>What is the density of the aquifer material?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Porosity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What determines porosity?</a:t>
            </a:r>
          </a:p>
          <a:p>
            <a:r>
              <a:rPr lang="en-US"/>
              <a:t>Which will have the greatest porosity?</a:t>
            </a:r>
          </a:p>
          <a:p>
            <a:pPr lvl="1"/>
            <a:r>
              <a:rPr lang="en-US"/>
              <a:t>1 µm diameter clay</a:t>
            </a:r>
          </a:p>
          <a:p>
            <a:pPr lvl="1"/>
            <a:r>
              <a:rPr lang="en-US"/>
              <a:t>0.2 mm diameter sand</a:t>
            </a:r>
          </a:p>
          <a:p>
            <a:pPr lvl="1"/>
            <a:r>
              <a:rPr lang="en-US"/>
              <a:t>1 cm diameter gravel</a:t>
            </a:r>
          </a:p>
          <a:p>
            <a:r>
              <a:rPr lang="en-US"/>
              <a:t>You have been given some clay, sand and gravel</a:t>
            </a:r>
          </a:p>
          <a:p>
            <a:pPr lvl="1"/>
            <a:r>
              <a:rPr lang="en-US"/>
              <a:t>What could you do to create the lowest porosity?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Porosity of common aquifer materials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588963" y="1884363"/>
            <a:ext cx="1331912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Material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588963" y="2249488"/>
            <a:ext cx="3590925" cy="284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Clay</a:t>
            </a:r>
          </a:p>
          <a:p>
            <a:r>
              <a:rPr lang="en-US" sz="2000"/>
              <a:t>Silt</a:t>
            </a:r>
          </a:p>
          <a:p>
            <a:r>
              <a:rPr lang="en-US" sz="2000"/>
              <a:t>Medium to coarse mixed sand</a:t>
            </a:r>
          </a:p>
          <a:p>
            <a:r>
              <a:rPr lang="en-US" sz="2000"/>
              <a:t>Fine to medium mixed sand</a:t>
            </a:r>
          </a:p>
          <a:p>
            <a:r>
              <a:rPr lang="en-US" sz="2000"/>
              <a:t>Uniform sand</a:t>
            </a:r>
          </a:p>
          <a:p>
            <a:r>
              <a:rPr lang="en-US" sz="2000"/>
              <a:t>Gravel</a:t>
            </a:r>
          </a:p>
          <a:p>
            <a:r>
              <a:rPr lang="en-US" sz="2000"/>
              <a:t>Gravel and sand mixed</a:t>
            </a:r>
          </a:p>
          <a:p>
            <a:r>
              <a:rPr lang="en-US" sz="2000"/>
              <a:t>Sandstone</a:t>
            </a:r>
          </a:p>
          <a:p>
            <a:r>
              <a:rPr lang="en-US" sz="2000"/>
              <a:t>Limestone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4818063" y="1908175"/>
            <a:ext cx="54927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n </a:t>
            </a:r>
            <a:r>
              <a:rPr lang="en-US" baseline="30000"/>
              <a:t>1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398963" y="2263775"/>
            <a:ext cx="1293812" cy="284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0.45 - 0.55</a:t>
            </a:r>
          </a:p>
          <a:p>
            <a:r>
              <a:rPr lang="en-US" sz="2000"/>
              <a:t>0.40 - 0.50</a:t>
            </a:r>
          </a:p>
          <a:p>
            <a:r>
              <a:rPr lang="en-US" sz="2000"/>
              <a:t>0.35 - 0.40</a:t>
            </a:r>
          </a:p>
          <a:p>
            <a:r>
              <a:rPr lang="en-US" sz="2000"/>
              <a:t>0.30 - 0.35</a:t>
            </a:r>
          </a:p>
          <a:p>
            <a:r>
              <a:rPr lang="en-US" sz="2000"/>
              <a:t>0.30 - 0.40</a:t>
            </a:r>
          </a:p>
          <a:p>
            <a:r>
              <a:rPr lang="en-US" sz="2000"/>
              <a:t>0.30 - 0.40</a:t>
            </a:r>
          </a:p>
          <a:p>
            <a:r>
              <a:rPr lang="en-US" sz="2000"/>
              <a:t>0.20 - 0.35</a:t>
            </a:r>
          </a:p>
          <a:p>
            <a:r>
              <a:rPr lang="en-US" sz="2000"/>
              <a:t>0.10 - 0.20</a:t>
            </a:r>
          </a:p>
          <a:p>
            <a:r>
              <a:rPr lang="en-US" sz="2000"/>
              <a:t>0.01 - 0.10</a:t>
            </a:r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463550" y="2286000"/>
            <a:ext cx="844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33" name="Group 17"/>
          <p:cNvGrpSpPr>
            <a:grpSpLocks/>
          </p:cNvGrpSpPr>
          <p:nvPr/>
        </p:nvGrpSpPr>
        <p:grpSpPr bwMode="auto">
          <a:xfrm>
            <a:off x="463550" y="2590800"/>
            <a:ext cx="8445500" cy="2438400"/>
            <a:chOff x="292" y="1632"/>
            <a:chExt cx="5320" cy="1536"/>
          </a:xfrm>
        </p:grpSpPr>
        <p:sp>
          <p:nvSpPr>
            <p:cNvPr id="9224" name="Line 8"/>
            <p:cNvSpPr>
              <a:spLocks noChangeShapeType="1"/>
            </p:cNvSpPr>
            <p:nvPr/>
          </p:nvSpPr>
          <p:spPr bwMode="auto">
            <a:xfrm>
              <a:off x="292" y="1632"/>
              <a:ext cx="5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Line 9"/>
            <p:cNvSpPr>
              <a:spLocks noChangeShapeType="1"/>
            </p:cNvSpPr>
            <p:nvPr/>
          </p:nvSpPr>
          <p:spPr bwMode="auto">
            <a:xfrm>
              <a:off x="292" y="1824"/>
              <a:ext cx="5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Line 10"/>
            <p:cNvSpPr>
              <a:spLocks noChangeShapeType="1"/>
            </p:cNvSpPr>
            <p:nvPr/>
          </p:nvSpPr>
          <p:spPr bwMode="auto">
            <a:xfrm>
              <a:off x="292" y="2016"/>
              <a:ext cx="5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7" name="Line 11"/>
            <p:cNvSpPr>
              <a:spLocks noChangeShapeType="1"/>
            </p:cNvSpPr>
            <p:nvPr/>
          </p:nvSpPr>
          <p:spPr bwMode="auto">
            <a:xfrm>
              <a:off x="292" y="2208"/>
              <a:ext cx="5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8" name="Line 12"/>
            <p:cNvSpPr>
              <a:spLocks noChangeShapeType="1"/>
            </p:cNvSpPr>
            <p:nvPr/>
          </p:nvSpPr>
          <p:spPr bwMode="auto">
            <a:xfrm>
              <a:off x="292" y="2400"/>
              <a:ext cx="5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Line 13"/>
            <p:cNvSpPr>
              <a:spLocks noChangeShapeType="1"/>
            </p:cNvSpPr>
            <p:nvPr/>
          </p:nvSpPr>
          <p:spPr bwMode="auto">
            <a:xfrm>
              <a:off x="292" y="2592"/>
              <a:ext cx="5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0" name="Line 14"/>
            <p:cNvSpPr>
              <a:spLocks noChangeShapeType="1"/>
            </p:cNvSpPr>
            <p:nvPr/>
          </p:nvSpPr>
          <p:spPr bwMode="auto">
            <a:xfrm>
              <a:off x="292" y="2784"/>
              <a:ext cx="5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1" name="Line 15"/>
            <p:cNvSpPr>
              <a:spLocks noChangeShapeType="1"/>
            </p:cNvSpPr>
            <p:nvPr/>
          </p:nvSpPr>
          <p:spPr bwMode="auto">
            <a:xfrm>
              <a:off x="292" y="2976"/>
              <a:ext cx="5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Line 16"/>
            <p:cNvSpPr>
              <a:spLocks noChangeShapeType="1"/>
            </p:cNvSpPr>
            <p:nvPr/>
          </p:nvSpPr>
          <p:spPr bwMode="auto">
            <a:xfrm>
              <a:off x="292" y="3168"/>
              <a:ext cx="5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7019925" y="1892300"/>
            <a:ext cx="54927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n </a:t>
            </a:r>
            <a:r>
              <a:rPr lang="en-US" baseline="30000"/>
              <a:t>2</a:t>
            </a:r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642938" y="5214938"/>
            <a:ext cx="6280150" cy="132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000"/>
              <a:t>1. Fundamentals of Hydraulic Engineering Systems. 1996. Hwang and Houghtalen.</a:t>
            </a:r>
          </a:p>
          <a:p>
            <a:r>
              <a:rPr lang="en-US" sz="2000"/>
              <a:t>2. Hydraulic Engineering. 1995. Roberson, Cassidy, and Chaudhry. </a:t>
            </a:r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6594475" y="2276475"/>
            <a:ext cx="638175" cy="284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0.5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0.25</a:t>
            </a:r>
          </a:p>
          <a:p>
            <a:r>
              <a:rPr lang="en-US" sz="2000"/>
              <a:t>0.2</a:t>
            </a:r>
          </a:p>
          <a:p>
            <a:endParaRPr lang="en-US" sz="2000"/>
          </a:p>
          <a:p>
            <a:r>
              <a:rPr lang="en-US" sz="2000"/>
              <a:t>0.11</a:t>
            </a:r>
          </a:p>
          <a:p>
            <a:r>
              <a:rPr lang="en-US" sz="2000"/>
              <a:t>0.2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Hydraulic Conductivity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74825"/>
            <a:ext cx="7723188" cy="1501775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We’d like to know the relationship between head loss and flow velocity for porous media</a:t>
            </a:r>
          </a:p>
          <a:p>
            <a:r>
              <a:rPr lang="en-US"/>
              <a:t>Think of porous media as a network of pipes</a:t>
            </a:r>
          </a:p>
        </p:txBody>
      </p:sp>
      <p:graphicFrame>
        <p:nvGraphicFramePr>
          <p:cNvPr id="10246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267200" y="4419600"/>
          <a:ext cx="647700" cy="495300"/>
        </p:xfrm>
        <a:graphic>
          <a:graphicData uri="http://schemas.openxmlformats.org/presentationml/2006/ole">
            <p:oleObj spid="_x0000_s10246" name="Equation" r:id="rId3" imgW="660240" imgH="507960" progId="Equation.2">
              <p:embed/>
            </p:oleObj>
          </a:graphicData>
        </a:graphic>
      </p:graphicFrame>
      <p:sp>
        <p:nvSpPr>
          <p:cNvPr id="10250" name="Line 10"/>
          <p:cNvSpPr>
            <a:spLocks noChangeShapeType="1"/>
          </p:cNvSpPr>
          <p:nvPr/>
        </p:nvSpPr>
        <p:spPr bwMode="auto">
          <a:xfrm flipH="1" flipV="1">
            <a:off x="1720850" y="5441950"/>
            <a:ext cx="385763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44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4038600" y="6232525"/>
          <a:ext cx="1549400" cy="609600"/>
        </p:xfrm>
        <a:graphic>
          <a:graphicData uri="http://schemas.openxmlformats.org/presentationml/2006/ole">
            <p:oleObj spid="_x0000_s10244" name="Equation" r:id="rId4" imgW="1562040" imgH="622080" progId="Equation.2">
              <p:embed/>
            </p:oleObj>
          </a:graphicData>
        </a:graphic>
      </p:graphicFrame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2439988" y="3797300"/>
            <a:ext cx="29940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Darcy-Weisbach formula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439988" y="4570413"/>
            <a:ext cx="17081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Laminar flow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2439988" y="5357813"/>
            <a:ext cx="30210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head loss in laminar flow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485775" y="6159500"/>
            <a:ext cx="3328988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000"/>
              <a:t>as pore diameters decrease, head loss increases rapidly</a:t>
            </a:r>
          </a:p>
        </p:txBody>
      </p:sp>
      <p:graphicFrame>
        <p:nvGraphicFramePr>
          <p:cNvPr id="10251" name="Object 11">
            <a:hlinkClick r:id="" action="ppaction://ole?verb=0"/>
          </p:cNvPr>
          <p:cNvGraphicFramePr>
            <a:graphicFrameLocks/>
          </p:cNvGraphicFramePr>
          <p:nvPr/>
        </p:nvGraphicFramePr>
        <p:xfrm>
          <a:off x="381000" y="4864100"/>
          <a:ext cx="1409700" cy="622300"/>
        </p:xfrm>
        <a:graphic>
          <a:graphicData uri="http://schemas.openxmlformats.org/presentationml/2006/ole">
            <p:oleObj spid="_x0000_s10251" name="Equation" r:id="rId5" imgW="1422360" imgH="634680" progId="Equation.2">
              <p:embed/>
            </p:oleObj>
          </a:graphicData>
        </a:graphic>
      </p:graphicFrame>
      <p:grpSp>
        <p:nvGrpSpPr>
          <p:cNvPr id="10279" name="Group 39"/>
          <p:cNvGrpSpPr>
            <a:grpSpLocks/>
          </p:cNvGrpSpPr>
          <p:nvPr/>
        </p:nvGrpSpPr>
        <p:grpSpPr bwMode="auto">
          <a:xfrm>
            <a:off x="5619750" y="4038600"/>
            <a:ext cx="3063875" cy="2709863"/>
            <a:chOff x="3540" y="1972"/>
            <a:chExt cx="1930" cy="1707"/>
          </a:xfrm>
        </p:grpSpPr>
        <p:sp>
          <p:nvSpPr>
            <p:cNvPr id="10252" name="Oval 12"/>
            <p:cNvSpPr>
              <a:spLocks noChangeArrowheads="1"/>
            </p:cNvSpPr>
            <p:nvPr/>
          </p:nvSpPr>
          <p:spPr bwMode="auto">
            <a:xfrm rot="21060000">
              <a:off x="4184" y="2766"/>
              <a:ext cx="132" cy="1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3" name="Oval 13"/>
            <p:cNvSpPr>
              <a:spLocks noChangeArrowheads="1"/>
            </p:cNvSpPr>
            <p:nvPr/>
          </p:nvSpPr>
          <p:spPr bwMode="auto">
            <a:xfrm rot="21060000">
              <a:off x="4312" y="1972"/>
              <a:ext cx="427" cy="36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4" name="Oval 14"/>
            <p:cNvSpPr>
              <a:spLocks noChangeArrowheads="1"/>
            </p:cNvSpPr>
            <p:nvPr/>
          </p:nvSpPr>
          <p:spPr bwMode="auto">
            <a:xfrm rot="21060000">
              <a:off x="4521" y="2353"/>
              <a:ext cx="200" cy="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5" name="Oval 15"/>
            <p:cNvSpPr>
              <a:spLocks noChangeArrowheads="1"/>
            </p:cNvSpPr>
            <p:nvPr/>
          </p:nvSpPr>
          <p:spPr bwMode="auto">
            <a:xfrm rot="21060000">
              <a:off x="3992" y="2431"/>
              <a:ext cx="296" cy="2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Oval 16"/>
            <p:cNvSpPr>
              <a:spLocks noChangeArrowheads="1"/>
            </p:cNvSpPr>
            <p:nvPr/>
          </p:nvSpPr>
          <p:spPr bwMode="auto">
            <a:xfrm rot="21060000">
              <a:off x="3862" y="2770"/>
              <a:ext cx="296" cy="2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7" name="Oval 17"/>
            <p:cNvSpPr>
              <a:spLocks noChangeArrowheads="1"/>
            </p:cNvSpPr>
            <p:nvPr/>
          </p:nvSpPr>
          <p:spPr bwMode="auto">
            <a:xfrm rot="21060000">
              <a:off x="4647" y="2532"/>
              <a:ext cx="296" cy="25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8" name="Oval 18"/>
            <p:cNvSpPr>
              <a:spLocks noChangeArrowheads="1"/>
            </p:cNvSpPr>
            <p:nvPr/>
          </p:nvSpPr>
          <p:spPr bwMode="auto">
            <a:xfrm rot="21060000">
              <a:off x="4291" y="3219"/>
              <a:ext cx="427" cy="36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Oval 19"/>
            <p:cNvSpPr>
              <a:spLocks noChangeArrowheads="1"/>
            </p:cNvSpPr>
            <p:nvPr/>
          </p:nvSpPr>
          <p:spPr bwMode="auto">
            <a:xfrm rot="21060000">
              <a:off x="3620" y="2869"/>
              <a:ext cx="200" cy="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0" name="Oval 20"/>
            <p:cNvSpPr>
              <a:spLocks noChangeArrowheads="1"/>
            </p:cNvSpPr>
            <p:nvPr/>
          </p:nvSpPr>
          <p:spPr bwMode="auto">
            <a:xfrm rot="21060000">
              <a:off x="4584" y="2855"/>
              <a:ext cx="132" cy="1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1" name="Oval 21"/>
            <p:cNvSpPr>
              <a:spLocks noChangeArrowheads="1"/>
            </p:cNvSpPr>
            <p:nvPr/>
          </p:nvSpPr>
          <p:spPr bwMode="auto">
            <a:xfrm rot="21060000">
              <a:off x="4295" y="2359"/>
              <a:ext cx="132" cy="1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Oval 22"/>
            <p:cNvSpPr>
              <a:spLocks noChangeArrowheads="1"/>
            </p:cNvSpPr>
            <p:nvPr/>
          </p:nvSpPr>
          <p:spPr bwMode="auto">
            <a:xfrm rot="21060000">
              <a:off x="4805" y="2880"/>
              <a:ext cx="200" cy="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Oval 23"/>
            <p:cNvSpPr>
              <a:spLocks noChangeArrowheads="1"/>
            </p:cNvSpPr>
            <p:nvPr/>
          </p:nvSpPr>
          <p:spPr bwMode="auto">
            <a:xfrm rot="21060000">
              <a:off x="4779" y="2011"/>
              <a:ext cx="296" cy="25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4" name="Oval 24"/>
            <p:cNvSpPr>
              <a:spLocks noChangeArrowheads="1"/>
            </p:cNvSpPr>
            <p:nvPr/>
          </p:nvSpPr>
          <p:spPr bwMode="auto">
            <a:xfrm rot="21060000">
              <a:off x="3756" y="2057"/>
              <a:ext cx="427" cy="36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5" name="Oval 25"/>
            <p:cNvSpPr>
              <a:spLocks noChangeArrowheads="1"/>
            </p:cNvSpPr>
            <p:nvPr/>
          </p:nvSpPr>
          <p:spPr bwMode="auto">
            <a:xfrm rot="21060000">
              <a:off x="4606" y="3061"/>
              <a:ext cx="132" cy="1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6" name="Oval 26"/>
            <p:cNvSpPr>
              <a:spLocks noChangeArrowheads="1"/>
            </p:cNvSpPr>
            <p:nvPr/>
          </p:nvSpPr>
          <p:spPr bwMode="auto">
            <a:xfrm rot="21060000">
              <a:off x="4797" y="2782"/>
              <a:ext cx="427" cy="36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7" name="Oval 27"/>
            <p:cNvSpPr>
              <a:spLocks noChangeArrowheads="1"/>
            </p:cNvSpPr>
            <p:nvPr/>
          </p:nvSpPr>
          <p:spPr bwMode="auto">
            <a:xfrm rot="21060000">
              <a:off x="4075" y="3216"/>
              <a:ext cx="200" cy="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8" name="Oval 28"/>
            <p:cNvSpPr>
              <a:spLocks noChangeArrowheads="1"/>
            </p:cNvSpPr>
            <p:nvPr/>
          </p:nvSpPr>
          <p:spPr bwMode="auto">
            <a:xfrm rot="21060000">
              <a:off x="4752" y="3172"/>
              <a:ext cx="296" cy="2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9" name="Oval 29"/>
            <p:cNvSpPr>
              <a:spLocks noChangeArrowheads="1"/>
            </p:cNvSpPr>
            <p:nvPr/>
          </p:nvSpPr>
          <p:spPr bwMode="auto">
            <a:xfrm rot="21060000">
              <a:off x="4325" y="2574"/>
              <a:ext cx="296" cy="2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Oval 30"/>
            <p:cNvSpPr>
              <a:spLocks noChangeArrowheads="1"/>
            </p:cNvSpPr>
            <p:nvPr/>
          </p:nvSpPr>
          <p:spPr bwMode="auto">
            <a:xfrm rot="21060000">
              <a:off x="3761" y="3106"/>
              <a:ext cx="296" cy="25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1" name="Oval 31"/>
            <p:cNvSpPr>
              <a:spLocks noChangeArrowheads="1"/>
            </p:cNvSpPr>
            <p:nvPr/>
          </p:nvSpPr>
          <p:spPr bwMode="auto">
            <a:xfrm rot="21060000">
              <a:off x="3540" y="2442"/>
              <a:ext cx="427" cy="36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2" name="Oval 32"/>
            <p:cNvSpPr>
              <a:spLocks noChangeArrowheads="1"/>
            </p:cNvSpPr>
            <p:nvPr/>
          </p:nvSpPr>
          <p:spPr bwMode="auto">
            <a:xfrm rot="21060000">
              <a:off x="5256" y="2751"/>
              <a:ext cx="200" cy="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3" name="Oval 33"/>
            <p:cNvSpPr>
              <a:spLocks noChangeArrowheads="1"/>
            </p:cNvSpPr>
            <p:nvPr/>
          </p:nvSpPr>
          <p:spPr bwMode="auto">
            <a:xfrm rot="21060000">
              <a:off x="4281" y="2920"/>
              <a:ext cx="296" cy="25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4" name="Oval 34"/>
            <p:cNvSpPr>
              <a:spLocks noChangeArrowheads="1"/>
            </p:cNvSpPr>
            <p:nvPr/>
          </p:nvSpPr>
          <p:spPr bwMode="auto">
            <a:xfrm rot="21060000">
              <a:off x="4122" y="3027"/>
              <a:ext cx="132" cy="1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5" name="Oval 35"/>
            <p:cNvSpPr>
              <a:spLocks noChangeArrowheads="1"/>
            </p:cNvSpPr>
            <p:nvPr/>
          </p:nvSpPr>
          <p:spPr bwMode="auto">
            <a:xfrm rot="21060000">
              <a:off x="5231" y="3029"/>
              <a:ext cx="132" cy="1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6" name="Oval 36"/>
            <p:cNvSpPr>
              <a:spLocks noChangeArrowheads="1"/>
            </p:cNvSpPr>
            <p:nvPr/>
          </p:nvSpPr>
          <p:spPr bwMode="auto">
            <a:xfrm rot="21060000">
              <a:off x="4826" y="2324"/>
              <a:ext cx="200" cy="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7" name="Oval 37"/>
            <p:cNvSpPr>
              <a:spLocks noChangeArrowheads="1"/>
            </p:cNvSpPr>
            <p:nvPr/>
          </p:nvSpPr>
          <p:spPr bwMode="auto">
            <a:xfrm rot="21060000">
              <a:off x="3866" y="3425"/>
              <a:ext cx="296" cy="25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8" name="Oval 38"/>
            <p:cNvSpPr>
              <a:spLocks noChangeArrowheads="1"/>
            </p:cNvSpPr>
            <p:nvPr/>
          </p:nvSpPr>
          <p:spPr bwMode="auto">
            <a:xfrm rot="21060000">
              <a:off x="5043" y="2362"/>
              <a:ext cx="427" cy="36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Hydraulic Conductivity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The pore diameter is not constant, there will be a spectrum of pore diameters</a:t>
            </a:r>
          </a:p>
          <a:p>
            <a:r>
              <a:rPr lang="en-US"/>
              <a:t>Define hydraulic conductivity (includes characteristics of both the fluid and the medium)</a:t>
            </a:r>
          </a:p>
          <a:p>
            <a:r>
              <a:rPr lang="en-US"/>
              <a:t>Define Darcy velocity: velocity the water would have if it flowed through the entire cross section (instead of just through the pores)</a:t>
            </a:r>
          </a:p>
          <a:p>
            <a:r>
              <a:rPr lang="en-US"/>
              <a:t>Measure the flow rate through a sample of soil at a given head loss to characterize hydraulic conductivity</a:t>
            </a:r>
          </a:p>
        </p:txBody>
      </p:sp>
      <p:graphicFrame>
        <p:nvGraphicFramePr>
          <p:cNvPr id="12292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124200" y="4114800"/>
          <a:ext cx="2446338" cy="533400"/>
        </p:xfrm>
        <a:graphic>
          <a:graphicData uri="http://schemas.openxmlformats.org/presentationml/2006/ole">
            <p:oleObj spid="_x0000_s12292" name="Equation" r:id="rId3" imgW="901440" imgH="241200" progId="Equation.3">
              <p:embed/>
            </p:oleObj>
          </a:graphicData>
        </a:graphic>
      </p:graphicFrame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Hydraulic Conductivity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98763" y="3913188"/>
            <a:ext cx="4795837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hydraulic conductivity (units of velocity)</a:t>
            </a: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 flipH="1">
            <a:off x="1606550" y="4127500"/>
            <a:ext cx="1079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732088" y="2852738"/>
            <a:ext cx="4308475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this D is related to the pore diameter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H="1">
            <a:off x="1814513" y="3027363"/>
            <a:ext cx="992187" cy="69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2681288" y="4643438"/>
            <a:ext cx="5132387" cy="101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000"/>
              <a:t>Must be an additional dimensionless parameter that describes the tortuous path </a:t>
            </a:r>
          </a:p>
          <a:p>
            <a:r>
              <a:rPr lang="en-US" sz="2000"/>
              <a:t>(actual path length/straight path length)</a:t>
            </a:r>
          </a:p>
        </p:txBody>
      </p:sp>
      <p:graphicFrame>
        <p:nvGraphicFramePr>
          <p:cNvPr id="13320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469900" y="2641600"/>
          <a:ext cx="1409700" cy="622300"/>
        </p:xfrm>
        <a:graphic>
          <a:graphicData uri="http://schemas.openxmlformats.org/presentationml/2006/ole">
            <p:oleObj spid="_x0000_s13320" name="Equation" r:id="rId3" imgW="1422360" imgH="634680" progId="Equation.2">
              <p:embed/>
            </p:oleObj>
          </a:graphicData>
        </a:graphic>
      </p:graphicFrame>
      <p:graphicFrame>
        <p:nvGraphicFramePr>
          <p:cNvPr id="13321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520700" y="3657600"/>
          <a:ext cx="1143000" cy="533400"/>
        </p:xfrm>
        <a:graphic>
          <a:graphicData uri="http://schemas.openxmlformats.org/presentationml/2006/ole">
            <p:oleObj spid="_x0000_s13321" name="Equation" r:id="rId4" imgW="1155600" imgH="545760" progId="Equation.2">
              <p:embed/>
            </p:oleObj>
          </a:graphicData>
        </a:graphic>
      </p:graphicFrame>
      <p:graphicFrame>
        <p:nvGraphicFramePr>
          <p:cNvPr id="13322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7200" y="4673600"/>
          <a:ext cx="1282700" cy="622300"/>
        </p:xfrm>
        <a:graphic>
          <a:graphicData uri="http://schemas.openxmlformats.org/presentationml/2006/ole">
            <p:oleObj spid="_x0000_s13322" name="Equation" r:id="rId5" imgW="1295280" imgH="634680" progId="Equation.2">
              <p:embed/>
            </p:oleObj>
          </a:graphicData>
        </a:graphic>
      </p:graphicFrame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Darcy’s Law</a:t>
            </a:r>
          </a:p>
        </p:txBody>
      </p:sp>
      <p:graphicFrame>
        <p:nvGraphicFramePr>
          <p:cNvPr id="37888" name="Object 2048">
            <a:hlinkClick r:id="" action="ppaction://ole?verb=0"/>
          </p:cNvPr>
          <p:cNvGraphicFramePr>
            <a:graphicFrameLocks/>
          </p:cNvGraphicFramePr>
          <p:nvPr/>
        </p:nvGraphicFramePr>
        <p:xfrm>
          <a:off x="2273300" y="3968750"/>
          <a:ext cx="1054100" cy="266700"/>
        </p:xfrm>
        <a:graphic>
          <a:graphicData uri="http://schemas.openxmlformats.org/presentationml/2006/ole">
            <p:oleObj spid="_x0000_s37888" name="Equation" r:id="rId3" imgW="1066680" imgH="279360" progId="Equation.2">
              <p:embed/>
            </p:oleObj>
          </a:graphicData>
        </a:graphic>
      </p:graphicFrame>
      <p:graphicFrame>
        <p:nvGraphicFramePr>
          <p:cNvPr id="37889" name="Object 2049">
            <a:hlinkClick r:id="" action="ppaction://ole?verb=0"/>
          </p:cNvPr>
          <p:cNvGraphicFramePr>
            <a:graphicFrameLocks/>
          </p:cNvGraphicFramePr>
          <p:nvPr/>
        </p:nvGraphicFramePr>
        <p:xfrm>
          <a:off x="484188" y="5389563"/>
          <a:ext cx="1143000" cy="508000"/>
        </p:xfrm>
        <a:graphic>
          <a:graphicData uri="http://schemas.openxmlformats.org/presentationml/2006/ole">
            <p:oleObj spid="_x0000_s37889" name="Equation" r:id="rId4" imgW="1155600" imgH="520560" progId="Equation.2">
              <p:embed/>
            </p:oleObj>
          </a:graphicData>
        </a:graphic>
      </p:graphicFrame>
      <p:graphicFrame>
        <p:nvGraphicFramePr>
          <p:cNvPr id="37890" name="Object 2050">
            <a:hlinkClick r:id="" action="ppaction://ole?verb=0"/>
          </p:cNvPr>
          <p:cNvGraphicFramePr>
            <a:graphicFrameLocks/>
          </p:cNvGraphicFramePr>
          <p:nvPr/>
        </p:nvGraphicFramePr>
        <p:xfrm>
          <a:off x="469900" y="2197100"/>
          <a:ext cx="1143000" cy="533400"/>
        </p:xfrm>
        <a:graphic>
          <a:graphicData uri="http://schemas.openxmlformats.org/presentationml/2006/ole">
            <p:oleObj spid="_x0000_s37890" name="Equation" r:id="rId5" imgW="1155600" imgH="545760" progId="Equation.2">
              <p:embed/>
            </p:oleObj>
          </a:graphicData>
        </a:graphic>
      </p:graphicFrame>
      <p:graphicFrame>
        <p:nvGraphicFramePr>
          <p:cNvPr id="37891" name="Object 2051">
            <a:hlinkClick r:id="" action="ppaction://ole?verb=0"/>
          </p:cNvPr>
          <p:cNvGraphicFramePr>
            <a:graphicFrameLocks/>
          </p:cNvGraphicFramePr>
          <p:nvPr/>
        </p:nvGraphicFramePr>
        <p:xfrm>
          <a:off x="406400" y="3022600"/>
          <a:ext cx="1206500" cy="533400"/>
        </p:xfrm>
        <a:graphic>
          <a:graphicData uri="http://schemas.openxmlformats.org/presentationml/2006/ole">
            <p:oleObj spid="_x0000_s37891" name="Equation" r:id="rId6" imgW="1218960" imgH="545760" progId="Equation.2">
              <p:embed/>
            </p:oleObj>
          </a:graphicData>
        </a:graphic>
      </p:graphicFrame>
      <p:graphicFrame>
        <p:nvGraphicFramePr>
          <p:cNvPr id="37892" name="Object 205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28600" y="3784600"/>
          <a:ext cx="1574800" cy="495300"/>
        </p:xfrm>
        <a:graphic>
          <a:graphicData uri="http://schemas.openxmlformats.org/presentationml/2006/ole">
            <p:oleObj spid="_x0000_s37892" name="Equation" r:id="rId7" imgW="1587240" imgH="507960" progId="Equation.2">
              <p:embed/>
            </p:oleObj>
          </a:graphicData>
        </a:graphic>
      </p:graphicFrame>
      <p:graphicFrame>
        <p:nvGraphicFramePr>
          <p:cNvPr id="37893" name="Object 2053">
            <a:hlinkClick r:id="" action="ppaction://ole?verb=0"/>
          </p:cNvPr>
          <p:cNvGraphicFramePr>
            <a:graphicFrameLocks/>
          </p:cNvGraphicFramePr>
          <p:nvPr/>
        </p:nvGraphicFramePr>
        <p:xfrm>
          <a:off x="381000" y="4533900"/>
          <a:ext cx="1358900" cy="508000"/>
        </p:xfrm>
        <a:graphic>
          <a:graphicData uri="http://schemas.openxmlformats.org/presentationml/2006/ole">
            <p:oleObj spid="_x0000_s37893" name="Equation" r:id="rId8" imgW="1371600" imgH="520560" progId="Equation.2">
              <p:embed/>
            </p:oleObj>
          </a:graphicData>
        </a:graphic>
      </p:graphicFrame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2087563" y="6057900"/>
            <a:ext cx="5035550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This A is the entire area of the cross section</a:t>
            </a:r>
          </a:p>
        </p:txBody>
      </p:sp>
      <p:sp>
        <p:nvSpPr>
          <p:cNvPr id="14346" name="Arc 10"/>
          <p:cNvSpPr>
            <a:spLocks/>
          </p:cNvSpPr>
          <p:nvPr/>
        </p:nvSpPr>
        <p:spPr bwMode="auto">
          <a:xfrm>
            <a:off x="1290638" y="5803900"/>
            <a:ext cx="565150" cy="45085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4414838" y="4932363"/>
            <a:ext cx="4019550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000"/>
              <a:t>velocity is proportional to the gradient of the piezometric head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1808163" y="4413250"/>
            <a:ext cx="600075" cy="156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9600"/>
              <a:t>}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2341563" y="5008563"/>
            <a:ext cx="2033587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Darcy’s Law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3941763" y="3873500"/>
            <a:ext cx="2568575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h = piezometric head</a:t>
            </a:r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2328863" y="2201863"/>
            <a:ext cx="5207000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000"/>
              <a:t>Simplified expression of the Darcy-Weisbach equation for laminar flow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ectures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810000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charset="0"/>
          </a:defRPr>
        </a:defPPr>
      </a:lstStyle>
    </a:ln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10131544</TotalTime>
  <Pages>16</Pages>
  <Words>751</Words>
  <Application>Microsoft Office PowerPoint</Application>
  <PresentationFormat>Letter Paper (8.5x11 in)</PresentationFormat>
  <Paragraphs>145</Paragraphs>
  <Slides>16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32" baseType="lpstr">
      <vt:lpstr>Times New Roman</vt:lpstr>
      <vt:lpstr>Book Antiqua</vt:lpstr>
      <vt:lpstr>Monotype Sorts</vt:lpstr>
      <vt:lpstr>Arial</vt:lpstr>
      <vt:lpstr>Lectures</vt:lpstr>
      <vt:lpstr>AguaClara</vt:lpstr>
      <vt:lpstr>1_AguaClara</vt:lpstr>
      <vt:lpstr>2_AguaClara</vt:lpstr>
      <vt:lpstr>3_AguaClara</vt:lpstr>
      <vt:lpstr>4_AguaClara</vt:lpstr>
      <vt:lpstr>5_AguaClara</vt:lpstr>
      <vt:lpstr>6_AguaClara</vt:lpstr>
      <vt:lpstr>7_AguaClara</vt:lpstr>
      <vt:lpstr>8_AguaClara</vt:lpstr>
      <vt:lpstr>Equation</vt:lpstr>
      <vt:lpstr>Microsoft Equation 3.0</vt:lpstr>
      <vt:lpstr>Groundwater</vt:lpstr>
      <vt:lpstr>Aquifers</vt:lpstr>
      <vt:lpstr>Porosity</vt:lpstr>
      <vt:lpstr>Porosity</vt:lpstr>
      <vt:lpstr>Porosity of common aquifer materials</vt:lpstr>
      <vt:lpstr>Hydraulic Conductivity</vt:lpstr>
      <vt:lpstr>Hydraulic Conductivity</vt:lpstr>
      <vt:lpstr>Hydraulic Conductivity</vt:lpstr>
      <vt:lpstr>Darcy’s Law</vt:lpstr>
      <vt:lpstr>Reynolds Number: Laminar or Turbulent Flow?</vt:lpstr>
      <vt:lpstr>Measurement of Hydraulic Conductivity</vt:lpstr>
      <vt:lpstr>Darcy’s Law</vt:lpstr>
      <vt:lpstr>Well Hydraulics</vt:lpstr>
      <vt:lpstr>Unconfined Radial Flow to a Well</vt:lpstr>
      <vt:lpstr>Unconfined Radial Flow to a Well</vt:lpstr>
      <vt:lpstr>Effects of Pumping Groundwater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Groundwater</dc:title>
  <dc:subject/>
  <dc:creator>Monroe Weber-Shirk</dc:creator>
  <cp:keywords/>
  <dc:description/>
  <cp:lastModifiedBy>mw24</cp:lastModifiedBy>
  <cp:revision>32</cp:revision>
  <cp:lastPrinted>1997-03-28T08:23:22Z</cp:lastPrinted>
  <dcterms:created xsi:type="dcterms:W3CDTF">1996-04-11T16:36:35Z</dcterms:created>
  <dcterms:modified xsi:type="dcterms:W3CDTF">2012-12-18T18:44:07Z</dcterms:modified>
</cp:coreProperties>
</file>