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notesMasterIdLst>
    <p:notesMasterId r:id="rId32"/>
  </p:notesMasterIdLst>
  <p:handoutMasterIdLst>
    <p:handoutMasterId r:id="rId33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5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D6030CE-C69B-4FEC-B9AC-F8233C193050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65113" y="8574088"/>
            <a:ext cx="1973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1771650" algn="r"/>
              </a:tabLst>
            </a:pPr>
            <a:r>
              <a:rPr lang="en-US" sz="1000"/>
              <a:t>CEE 332 Hydraulic Engineering</a:t>
            </a:r>
          </a:p>
          <a:p>
            <a:pPr>
              <a:tabLst>
                <a:tab pos="1771650" algn="r"/>
              </a:tabLst>
            </a:pPr>
            <a:r>
              <a:rPr lang="en-US" sz="1000"/>
              <a:t>Monroe Weber-Shirk	 </a:t>
            </a:r>
            <a:fld id="{BBEBFC1B-CFC9-4800-BD51-339267028F1E}" type="datetime1">
              <a:rPr lang="en-US" sz="1000"/>
              <a:pPr>
                <a:tabLst>
                  <a:tab pos="1771650" algn="r"/>
                </a:tabLst>
              </a:pPr>
              <a:t>12/18/2012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43457D0-3B48-4FE1-8579-125719DCB22B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graphicFrame>
        <p:nvGraphicFramePr>
          <p:cNvPr id="921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0513" y="5440363"/>
          <a:ext cx="2387600" cy="3060700"/>
        </p:xfrm>
        <a:graphic>
          <a:graphicData uri="http://schemas.openxmlformats.org/presentationml/2006/ole">
            <p:oleObj spid="_x0000_s9219" name="Equation" r:id="rId4" imgW="2400120" imgH="3073320" progId="Equation.2">
              <p:embed/>
            </p:oleObj>
          </a:graphicData>
        </a:graphic>
      </p:graphicFrame>
      <p:graphicFrame>
        <p:nvGraphicFramePr>
          <p:cNvPr id="92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52788" y="4951413"/>
          <a:ext cx="3048000" cy="3670300"/>
        </p:xfrm>
        <a:graphic>
          <a:graphicData uri="http://schemas.openxmlformats.org/presentationml/2006/ole">
            <p:oleObj spid="_x0000_s9220" name="Equation" r:id="rId5" imgW="3060360" imgH="3682800" progId="Equation.2">
              <p:embed/>
            </p:oleObj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58800" y="4456113"/>
            <a:ext cx="5046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assumes vertical spring is negligible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105400" y="8283575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C=0.38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high Re forces and other parameters tend to be independent of Re.</a:t>
            </a:r>
          </a:p>
        </p:txBody>
      </p:sp>
      <p:sp>
        <p:nvSpPr>
          <p:cNvPr id="34819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Alternate goal: minimize construction costs by minimizing the horizontal distance water travels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What happens if the spillway crest is too sharp?</a:t>
            </a:r>
          </a:p>
          <a:p>
            <a:endParaRPr lang="en-US" sz="2400"/>
          </a:p>
        </p:txBody>
      </p:sp>
      <p:sp>
        <p:nvSpPr>
          <p:cNvPr id="1126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Why is design discharge so much greater than the generating capacity (6 GW)?</a:t>
            </a:r>
          </a:p>
        </p:txBody>
      </p:sp>
      <p:sp>
        <p:nvSpPr>
          <p:cNvPr id="1843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solid buckets: ground roller tends to bring eroded material into the bucket</a:t>
            </a:r>
          </a:p>
          <a:p>
            <a:r>
              <a:rPr lang="en-US"/>
              <a:t>slotted buckets: wash eroded material out of bucket</a:t>
            </a:r>
          </a:p>
        </p:txBody>
      </p:sp>
      <p:sp>
        <p:nvSpPr>
          <p:cNvPr id="24579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graphicFrame>
        <p:nvGraphicFramePr>
          <p:cNvPr id="307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8950" y="3746500"/>
          <a:ext cx="2222500" cy="5384800"/>
        </p:xfrm>
        <a:graphic>
          <a:graphicData uri="http://schemas.openxmlformats.org/presentationml/2006/ole">
            <p:oleObj spid="_x0000_s30724" name="Equation" r:id="rId4" imgW="2234880" imgH="5397480" progId="Equation.2">
              <p:embed/>
            </p:oleObj>
          </a:graphicData>
        </a:graphic>
      </p:graphicFrame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D050A0C-AB49-4465-9FD1-E9E0A29300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1023F-2830-474D-AC63-18610B4B3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BD825-93C8-4F46-8FE9-DCA473884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EA371-B694-4490-B1E5-892EE6DA4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D2FF5-ECFD-4AAA-84FE-390D32892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08998-79D2-42EC-83D0-919037299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C52E7-08CB-47FE-9BC2-9D61D03C7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5C0E0-2896-418F-B97B-4CBC238DB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B4F42-6A08-45C3-BB6F-A4253A1BC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FA61-8911-48D1-A08C-952B03615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DE320-53F9-4429-AB39-D88418CB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DD5003E-DCFB-44B1-9F8D-E6CC2E6C1A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Structures: Purposes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storage</a:t>
            </a:r>
          </a:p>
          <a:p>
            <a:pPr lvl="1"/>
            <a:r>
              <a:rPr lang="en-US"/>
              <a:t>reservoirs</a:t>
            </a:r>
          </a:p>
          <a:p>
            <a:pPr lvl="1"/>
            <a:r>
              <a:rPr lang="en-US"/>
              <a:t>water distribution system storage tanks</a:t>
            </a:r>
          </a:p>
          <a:p>
            <a:r>
              <a:rPr lang="en-US"/>
              <a:t>conveyance</a:t>
            </a:r>
          </a:p>
          <a:p>
            <a:pPr lvl="1"/>
            <a:r>
              <a:rPr lang="en-US"/>
              <a:t>pipes, open channels, spillways</a:t>
            </a:r>
          </a:p>
          <a:p>
            <a:r>
              <a:rPr lang="en-US"/>
              <a:t>measurement</a:t>
            </a:r>
          </a:p>
          <a:p>
            <a:pPr lvl="1"/>
            <a:r>
              <a:rPr lang="en-US"/>
              <a:t>one to one relationship between discharge and some indicator</a:t>
            </a:r>
          </a:p>
          <a:p>
            <a:r>
              <a:rPr lang="en-US"/>
              <a:t>control</a:t>
            </a:r>
          </a:p>
          <a:p>
            <a:pPr lvl="1"/>
            <a:r>
              <a:rPr lang="en-US"/>
              <a:t>control water level or flow rate</a:t>
            </a:r>
          </a:p>
          <a:p>
            <a:pPr lvl="1"/>
            <a:r>
              <a:rPr lang="en-US"/>
              <a:t>valves and gates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Siphon Spillway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1870075"/>
            <a:ext cx="7772400" cy="23733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special connections to break siphon as water level decreases</a:t>
            </a:r>
          </a:p>
          <a:p>
            <a:r>
              <a:rPr lang="en-US"/>
              <a:t>utilizes full head difference to produce flow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flipV="1">
            <a:off x="3598863" y="4235450"/>
            <a:ext cx="2471737" cy="2251075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3743325" y="4560888"/>
            <a:ext cx="2432050" cy="1851025"/>
          </a:xfrm>
          <a:custGeom>
            <a:avLst/>
            <a:gdLst/>
            <a:ahLst/>
            <a:cxnLst>
              <a:cxn ang="0">
                <a:pos x="26" y="330"/>
              </a:cxn>
              <a:cxn ang="0">
                <a:pos x="522" y="96"/>
              </a:cxn>
              <a:cxn ang="0">
                <a:pos x="731" y="104"/>
              </a:cxn>
              <a:cxn ang="0">
                <a:pos x="1461" y="1165"/>
              </a:cxn>
              <a:cxn ang="0">
                <a:pos x="1531" y="1087"/>
              </a:cxn>
              <a:cxn ang="0">
                <a:pos x="809" y="9"/>
              </a:cxn>
              <a:cxn ang="0">
                <a:pos x="487" y="0"/>
              </a:cxn>
              <a:cxn ang="0">
                <a:pos x="0" y="244"/>
              </a:cxn>
            </a:cxnLst>
            <a:rect l="0" t="0" r="r" b="b"/>
            <a:pathLst>
              <a:path w="1532" h="1166">
                <a:moveTo>
                  <a:pt x="26" y="330"/>
                </a:moveTo>
                <a:lnTo>
                  <a:pt x="522" y="96"/>
                </a:lnTo>
                <a:lnTo>
                  <a:pt x="731" y="104"/>
                </a:lnTo>
                <a:lnTo>
                  <a:pt x="1461" y="1165"/>
                </a:lnTo>
                <a:lnTo>
                  <a:pt x="1531" y="1087"/>
                </a:lnTo>
                <a:lnTo>
                  <a:pt x="809" y="9"/>
                </a:lnTo>
                <a:lnTo>
                  <a:pt x="487" y="0"/>
                </a:lnTo>
                <a:lnTo>
                  <a:pt x="0" y="244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Spillway terminal structures:</a:t>
            </a:r>
            <a:br>
              <a:rPr lang="en-US"/>
            </a:br>
            <a:r>
              <a:rPr lang="en-US"/>
              <a:t>Energy Dissipators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Example: Grand Coulee dam</a:t>
            </a:r>
          </a:p>
          <a:p>
            <a:pPr lvl="1"/>
            <a:r>
              <a:rPr lang="en-US"/>
              <a:t>design discharge = 28,320 m</a:t>
            </a:r>
            <a:r>
              <a:rPr lang="en-US" baseline="30000"/>
              <a:t>3</a:t>
            </a:r>
            <a:r>
              <a:rPr lang="en-US"/>
              <a:t>/s</a:t>
            </a:r>
          </a:p>
          <a:p>
            <a:pPr lvl="1"/>
            <a:r>
              <a:rPr lang="en-US"/>
              <a:t>elevation drop is 85.57 m</a:t>
            </a:r>
          </a:p>
          <a:p>
            <a:pPr lvl="1"/>
            <a:r>
              <a:rPr lang="en-US"/>
              <a:t>assuming no losses energy=</a:t>
            </a:r>
            <a:r>
              <a:rPr lang="en-US">
                <a:latin typeface="Symbol" pitchFamily="18" charset="2"/>
              </a:rPr>
              <a:t></a:t>
            </a:r>
            <a:r>
              <a:rPr lang="en-US"/>
              <a:t>gQH</a:t>
            </a:r>
          </a:p>
          <a:p>
            <a:pPr lvl="1"/>
            <a:r>
              <a:rPr lang="en-US"/>
              <a:t>23 GW  of power</a:t>
            </a:r>
          </a:p>
          <a:p>
            <a:r>
              <a:rPr lang="en-US"/>
              <a:t>Types of spillway terminal structures</a:t>
            </a:r>
          </a:p>
          <a:p>
            <a:pPr lvl="1"/>
            <a:r>
              <a:rPr lang="en-US"/>
              <a:t>stilling basin</a:t>
            </a:r>
          </a:p>
          <a:p>
            <a:pPr lvl="1"/>
            <a:r>
              <a:rPr lang="en-US"/>
              <a:t>flip buckets</a:t>
            </a:r>
          </a:p>
          <a:p>
            <a:pPr lvl="1"/>
            <a:r>
              <a:rPr lang="en-US"/>
              <a:t>roller buckets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Stilling Basin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hydraulic jump</a:t>
            </a:r>
          </a:p>
          <a:p>
            <a:r>
              <a:rPr lang="en-US"/>
              <a:t>used for heads less than 50 m</a:t>
            </a:r>
          </a:p>
          <a:p>
            <a:r>
              <a:rPr lang="en-US"/>
              <a:t>for higher heads cavitation is a problem</a:t>
            </a:r>
          </a:p>
          <a:p>
            <a:r>
              <a:rPr lang="en-US"/>
              <a:t>features</a:t>
            </a:r>
          </a:p>
          <a:p>
            <a:pPr lvl="1"/>
            <a:r>
              <a:rPr lang="en-US"/>
              <a:t>concrete apron</a:t>
            </a:r>
          </a:p>
          <a:p>
            <a:pPr lvl="2"/>
            <a:r>
              <a:rPr lang="en-US"/>
              <a:t>longer than the hydraulic jump</a:t>
            </a:r>
          </a:p>
          <a:p>
            <a:pPr lvl="2"/>
            <a:r>
              <a:rPr lang="en-US"/>
              <a:t>elevation set such that downstream water level matches sequent depth</a:t>
            </a:r>
          </a:p>
          <a:p>
            <a:pPr lvl="1"/>
            <a:r>
              <a:rPr lang="en-US"/>
              <a:t>chute blocks: decrease jump length, increase turbulence</a:t>
            </a:r>
          </a:p>
          <a:p>
            <a:pPr lvl="1"/>
            <a:r>
              <a:rPr lang="en-US"/>
              <a:t>baffle blocks: stabilize the jump, dissipate energy</a:t>
            </a:r>
          </a:p>
          <a:p>
            <a:pPr lvl="1"/>
            <a:r>
              <a:rPr lang="en-US"/>
              <a:t>end sill: inhibits the jump from sweeping out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Flip Buckets: Ski-jump Dissipator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requires less excavation than a stilling basin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large amount of spray</a:t>
            </a:r>
          </a:p>
          <a:p>
            <a:pPr lvl="1"/>
            <a:r>
              <a:rPr lang="en-US"/>
              <a:t>undersirable near roads, bridges, and electrical equipment</a:t>
            </a:r>
          </a:p>
          <a:p>
            <a:pPr lvl="1"/>
            <a:r>
              <a:rPr lang="en-US"/>
              <a:t>large water-level fluctuations in the tailrace area (may affect performance of turbines - power swings)</a:t>
            </a:r>
          </a:p>
          <a:p>
            <a:pPr lvl="1"/>
            <a:r>
              <a:rPr lang="en-US"/>
              <a:t>suffocation danger </a:t>
            </a:r>
          </a:p>
          <a:p>
            <a:r>
              <a:rPr lang="en-US"/>
              <a:t>requires rock resistant to erosion</a:t>
            </a:r>
          </a:p>
          <a:p>
            <a:r>
              <a:rPr lang="en-US"/>
              <a:t>will create a plunge pool (even with a rock bed)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Roller Buckets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can be used if the downstream depth is signficantly greater than required for hydraulic jump formation.</a:t>
            </a:r>
          </a:p>
          <a:p>
            <a:r>
              <a:rPr lang="en-US"/>
              <a:t>first used on the Grand Coulee spillway</a:t>
            </a:r>
          </a:p>
          <a:p>
            <a:r>
              <a:rPr lang="en-US"/>
              <a:t>energy dissipation by two eddies</a:t>
            </a:r>
          </a:p>
          <a:p>
            <a:r>
              <a:rPr lang="en-US"/>
              <a:t>flow transitions from supercritical to subcritical with energy losses similar to those that occur in a hydraulic jump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Collection: Intake 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flow for instream flow requirements</a:t>
            </a:r>
          </a:p>
          <a:p>
            <a:pPr lvl="1"/>
            <a:r>
              <a:rPr lang="en-US"/>
              <a:t>irrigation</a:t>
            </a:r>
          </a:p>
          <a:p>
            <a:pPr lvl="1"/>
            <a:r>
              <a:rPr lang="en-US"/>
              <a:t>water supply</a:t>
            </a:r>
          </a:p>
          <a:p>
            <a:pPr lvl="1"/>
            <a:r>
              <a:rPr lang="en-US"/>
              <a:t>hydroelectric</a:t>
            </a:r>
          </a:p>
          <a:p>
            <a:r>
              <a:rPr lang="en-US"/>
              <a:t>Features</a:t>
            </a:r>
          </a:p>
          <a:p>
            <a:pPr lvl="1"/>
            <a:r>
              <a:rPr lang="en-US"/>
              <a:t>converging entrance</a:t>
            </a:r>
          </a:p>
          <a:p>
            <a:pPr lvl="1"/>
            <a:r>
              <a:rPr lang="en-US"/>
              <a:t>trashrack (vertical bars)</a:t>
            </a:r>
          </a:p>
          <a:p>
            <a:pPr lvl="1"/>
            <a:r>
              <a:rPr lang="en-US"/>
              <a:t>selective withdrawal structures (to select temperature or other water quality)</a:t>
            </a:r>
          </a:p>
          <a:p>
            <a:pPr lvl="1"/>
            <a:r>
              <a:rPr lang="en-US"/>
              <a:t>valves and/or gates to control flow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Fish passage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Upstream passage - Fish ladders</a:t>
            </a:r>
          </a:p>
          <a:p>
            <a:pPr lvl="1"/>
            <a:r>
              <a:rPr lang="en-US"/>
              <a:t>series of pools connected by weirs and submerged orifices</a:t>
            </a:r>
          </a:p>
          <a:p>
            <a:pPr lvl="1"/>
            <a:r>
              <a:rPr lang="en-US"/>
              <a:t>fish usually swim through orifices</a:t>
            </a:r>
          </a:p>
          <a:p>
            <a:r>
              <a:rPr lang="en-US"/>
              <a:t>Downstream passage - </a:t>
            </a:r>
          </a:p>
          <a:p>
            <a:pPr lvl="1"/>
            <a:r>
              <a:rPr lang="en-US"/>
              <a:t>through turbines</a:t>
            </a:r>
          </a:p>
          <a:p>
            <a:pPr lvl="2"/>
            <a:r>
              <a:rPr lang="en-US"/>
              <a:t>10% mortality</a:t>
            </a:r>
          </a:p>
          <a:p>
            <a:pPr lvl="2"/>
            <a:r>
              <a:rPr lang="en-US"/>
              <a:t>predators take advantage of disoriented fish</a:t>
            </a:r>
          </a:p>
          <a:p>
            <a:pPr lvl="2"/>
            <a:r>
              <a:rPr lang="en-US"/>
              <a:t>schemes to divert fish into safe passage</a:t>
            </a:r>
          </a:p>
          <a:p>
            <a:pPr lvl="1"/>
            <a:r>
              <a:rPr lang="en-US"/>
              <a:t>over spillway</a:t>
            </a:r>
          </a:p>
          <a:p>
            <a:pPr lvl="2"/>
            <a:r>
              <a:rPr lang="en-US"/>
              <a:t>chute blocks and baffle blocks must be deadly!</a:t>
            </a:r>
          </a:p>
          <a:p>
            <a:pPr lvl="1"/>
            <a:r>
              <a:rPr lang="en-US"/>
              <a:t>series of dams can result in signficant mortality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Cavitation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wherever pressure drops below vapor pressure</a:t>
            </a:r>
          </a:p>
          <a:p>
            <a:r>
              <a:rPr lang="en-US"/>
              <a:t>energy equation - low pressure corresponds to high velocity and low piezometric head</a:t>
            </a:r>
          </a:p>
          <a:p>
            <a:r>
              <a:rPr lang="en-US"/>
              <a:t>typical locations</a:t>
            </a:r>
          </a:p>
          <a:p>
            <a:pPr lvl="1"/>
            <a:r>
              <a:rPr lang="en-US"/>
              <a:t>spillways</a:t>
            </a:r>
          </a:p>
          <a:p>
            <a:pPr lvl="1"/>
            <a:r>
              <a:rPr lang="en-US"/>
              <a:t>stilling basins</a:t>
            </a:r>
          </a:p>
          <a:p>
            <a:pPr lvl="1"/>
            <a:r>
              <a:rPr lang="en-US"/>
              <a:t>gate slots</a:t>
            </a:r>
          </a:p>
          <a:p>
            <a:pPr lvl="1"/>
            <a:r>
              <a:rPr lang="en-US"/>
              <a:t>valves</a:t>
            </a:r>
          </a:p>
          <a:p>
            <a:pPr lvl="1"/>
            <a:r>
              <a:rPr lang="en-US"/>
              <a:t>intake side of pumps</a:t>
            </a:r>
          </a:p>
          <a:p>
            <a:pPr lvl="1"/>
            <a:r>
              <a:rPr lang="en-US"/>
              <a:t>downstream side of turbines</a:t>
            </a:r>
          </a:p>
          <a:p>
            <a:r>
              <a:rPr lang="en-US"/>
              <a:t>sounds like large rocks are hitting the sides of the conduit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Cavitation Parameter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758950"/>
            <a:ext cx="4811713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forces preventing cavitation/forces causing cavitation</a:t>
            </a:r>
          </a:p>
          <a:p>
            <a:r>
              <a:rPr lang="en-US"/>
              <a:t>a high cavitation index means low risk of cavitation</a:t>
            </a:r>
          </a:p>
          <a:p>
            <a:r>
              <a:rPr lang="en-US"/>
              <a:t>cavitation will occur if P</a:t>
            </a:r>
            <a:r>
              <a:rPr lang="en-US" baseline="-25000"/>
              <a:t>o</a:t>
            </a:r>
            <a:r>
              <a:rPr lang="en-US"/>
              <a:t>&lt;P</a:t>
            </a:r>
            <a:r>
              <a:rPr lang="en-US" baseline="-25000"/>
              <a:t>v</a:t>
            </a:r>
          </a:p>
          <a:p>
            <a:r>
              <a:rPr lang="en-US"/>
              <a:t>cavitation occurs sooner at locations of higher velocities</a:t>
            </a:r>
          </a:p>
          <a:p>
            <a:r>
              <a:rPr lang="en-US"/>
              <a:t>test model to determine the cavitation index at which cavitation begins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7048500" y="2566988"/>
            <a:ext cx="1574800" cy="663575"/>
          </a:xfrm>
          <a:prstGeom prst="roundRect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551738" y="1666875"/>
            <a:ext cx="41433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986588" y="1682750"/>
            <a:ext cx="377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</a:t>
            </a:r>
          </a:p>
        </p:txBody>
      </p: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5183188" y="2633663"/>
            <a:ext cx="1096962" cy="468312"/>
            <a:chOff x="3265" y="1659"/>
            <a:chExt cx="691" cy="295"/>
          </a:xfrm>
        </p:grpSpPr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3578" y="1659"/>
              <a:ext cx="325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0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265" y="1660"/>
              <a:ext cx="302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0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912" y="1782"/>
              <a:ext cx="44" cy="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7283450" y="2484438"/>
            <a:ext cx="69850" cy="698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8250" y="3881438"/>
          <a:ext cx="1939925" cy="1449387"/>
        </p:xfrm>
        <a:graphic>
          <a:graphicData uri="http://schemas.openxmlformats.org/presentationml/2006/ole">
            <p:oleObj spid="_x0000_s29708" name="Equation" r:id="rId4" imgW="1117440" imgH="838080" progId="Equation.2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Cavitation: surface irregularities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624263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solid body rotation in cavity</a:t>
            </a:r>
          </a:p>
          <a:p>
            <a:r>
              <a:rPr lang="en-US"/>
              <a:t>pressure in center of cavity is even lower than at smooth surface!</a:t>
            </a:r>
          </a:p>
          <a:p>
            <a:r>
              <a:rPr lang="en-US"/>
              <a:t>importance of smooth finish</a:t>
            </a:r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6413500" y="2573338"/>
            <a:ext cx="1574800" cy="669925"/>
            <a:chOff x="4040" y="1621"/>
            <a:chExt cx="992" cy="422"/>
          </a:xfrm>
        </p:grpSpPr>
        <p:sp>
          <p:nvSpPr>
            <p:cNvPr id="31748" name="AutoShape 4"/>
            <p:cNvSpPr>
              <a:spLocks noChangeArrowheads="1"/>
            </p:cNvSpPr>
            <p:nvPr/>
          </p:nvSpPr>
          <p:spPr bwMode="auto">
            <a:xfrm>
              <a:off x="4040" y="1625"/>
              <a:ext cx="992" cy="418"/>
            </a:xfrm>
            <a:prstGeom prst="roundRect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9" name="Freeform 5"/>
            <p:cNvSpPr>
              <a:spLocks/>
            </p:cNvSpPr>
            <p:nvPr/>
          </p:nvSpPr>
          <p:spPr bwMode="auto">
            <a:xfrm>
              <a:off x="4306" y="1621"/>
              <a:ext cx="105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"/>
                </a:cxn>
                <a:cxn ang="0">
                  <a:pos x="104" y="130"/>
                </a:cxn>
                <a:cxn ang="0">
                  <a:pos x="104" y="0"/>
                </a:cxn>
              </a:cxnLst>
              <a:rect l="0" t="0" r="r" b="b"/>
              <a:pathLst>
                <a:path w="105" h="131">
                  <a:moveTo>
                    <a:pt x="0" y="0"/>
                  </a:moveTo>
                  <a:lnTo>
                    <a:pt x="0" y="130"/>
                  </a:lnTo>
                  <a:lnTo>
                    <a:pt x="104" y="130"/>
                  </a:lnTo>
                  <a:lnTo>
                    <a:pt x="104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175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1213" y="1901825"/>
          <a:ext cx="1435100" cy="533400"/>
        </p:xfrm>
        <a:graphic>
          <a:graphicData uri="http://schemas.openxmlformats.org/presentationml/2006/ole">
            <p:oleObj spid="_x0000_s31751" name="Equation" r:id="rId3" imgW="1447560" imgH="545760" progId="Equation.2">
              <p:embed/>
            </p:oleObj>
          </a:graphicData>
        </a:graphic>
      </p:graphicFrame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84988" y="26352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6938963" y="2249488"/>
            <a:ext cx="180975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Structures: Purposes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energy conversion</a:t>
            </a:r>
          </a:p>
          <a:p>
            <a:pPr lvl="1"/>
            <a:r>
              <a:rPr lang="en-US"/>
              <a:t>hydraulic energy into turbine energy</a:t>
            </a:r>
          </a:p>
          <a:p>
            <a:pPr lvl="1"/>
            <a:r>
              <a:rPr lang="en-US"/>
              <a:t>pump energy into hydraulic energy </a:t>
            </a:r>
          </a:p>
          <a:p>
            <a:r>
              <a:rPr lang="en-US"/>
              <a:t>energy dissipation</a:t>
            </a:r>
          </a:p>
          <a:p>
            <a:pPr lvl="1"/>
            <a:r>
              <a:rPr lang="en-US"/>
              <a:t>stilling basin (open channel flow)</a:t>
            </a:r>
          </a:p>
          <a:p>
            <a:pPr lvl="1"/>
            <a:r>
              <a:rPr lang="en-US"/>
              <a:t>pressure reducing valve (pipeline)</a:t>
            </a:r>
          </a:p>
          <a:p>
            <a:r>
              <a:rPr lang="en-US"/>
              <a:t>collection</a:t>
            </a:r>
          </a:p>
          <a:p>
            <a:pPr lvl="1"/>
            <a:r>
              <a:rPr lang="en-US"/>
              <a:t>gather and admit water to a conduit</a:t>
            </a:r>
          </a:p>
          <a:p>
            <a:pPr lvl="1"/>
            <a:r>
              <a:rPr lang="en-US"/>
              <a:t>prevent debris from entering conduit</a:t>
            </a:r>
          </a:p>
          <a:p>
            <a:pPr lvl="1"/>
            <a:r>
              <a:rPr lang="en-US"/>
              <a:t>intake for turbines, storm water grates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Scaling in Open Hydrualic Structures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spillways</a:t>
            </a:r>
          </a:p>
          <a:p>
            <a:pPr lvl="1"/>
            <a:r>
              <a:rPr lang="en-US"/>
              <a:t>stilling pools</a:t>
            </a:r>
          </a:p>
          <a:p>
            <a:pPr lvl="1"/>
            <a:r>
              <a:rPr lang="en-US"/>
              <a:t>channel transitions</a:t>
            </a:r>
          </a:p>
          <a:p>
            <a:pPr lvl="1"/>
            <a:r>
              <a:rPr lang="en-US"/>
              <a:t>weirs</a:t>
            </a:r>
          </a:p>
          <a:p>
            <a:r>
              <a:rPr lang="en-US"/>
              <a:t>Important Forces</a:t>
            </a:r>
          </a:p>
          <a:p>
            <a:pPr lvl="1"/>
            <a:r>
              <a:rPr lang="en-US"/>
              <a:t>inertial forces</a:t>
            </a:r>
          </a:p>
          <a:p>
            <a:pPr lvl="1"/>
            <a:r>
              <a:rPr lang="en-US"/>
              <a:t>gravity: from changes in water surface elevation</a:t>
            </a:r>
          </a:p>
          <a:p>
            <a:pPr lvl="1"/>
            <a:r>
              <a:rPr lang="en-US"/>
              <a:t>viscous forces (often small relative to gravity forces)</a:t>
            </a:r>
          </a:p>
          <a:p>
            <a:r>
              <a:rPr lang="en-US"/>
              <a:t>Minimum similitude requirements</a:t>
            </a:r>
          </a:p>
          <a:p>
            <a:pPr lvl="1"/>
            <a:r>
              <a:rPr lang="en-US"/>
              <a:t>geometric</a:t>
            </a:r>
          </a:p>
          <a:p>
            <a:pPr lvl="1"/>
            <a:r>
              <a:rPr lang="en-US"/>
              <a:t>Froude number</a:t>
            </a:r>
          </a:p>
        </p:txBody>
      </p:sp>
      <p:graphicFrame>
        <p:nvGraphicFramePr>
          <p:cNvPr id="327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12100" y="4422775"/>
          <a:ext cx="914400" cy="558800"/>
        </p:xfrm>
        <a:graphic>
          <a:graphicData uri="http://schemas.openxmlformats.org/presentationml/2006/ole">
            <p:oleObj spid="_x0000_s32772" name="Equation" r:id="rId3" imgW="927000" imgH="571320" progId="Equation.2">
              <p:embed/>
            </p:oleObj>
          </a:graphicData>
        </a:graphic>
      </p:graphicFrame>
      <p:graphicFrame>
        <p:nvGraphicFramePr>
          <p:cNvPr id="327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67650" y="5111750"/>
          <a:ext cx="850900" cy="508000"/>
        </p:xfrm>
        <a:graphic>
          <a:graphicData uri="http://schemas.openxmlformats.org/presentationml/2006/ole">
            <p:oleObj spid="_x0000_s32773" name="Equation" r:id="rId4" imgW="863280" imgH="520560" progId="Equation.2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Froude similarity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246813" cy="407035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/>
              <a:t>Froude number the same in model and prototype</a:t>
            </a:r>
          </a:p>
          <a:p>
            <a:pPr>
              <a:spcBef>
                <a:spcPct val="50000"/>
              </a:spcBef>
            </a:pPr>
            <a:r>
              <a:rPr lang="en-US"/>
              <a:t>difficult to change g</a:t>
            </a:r>
          </a:p>
          <a:p>
            <a:pPr>
              <a:spcBef>
                <a:spcPct val="50000"/>
              </a:spcBef>
            </a:pPr>
            <a:r>
              <a:rPr lang="en-US"/>
              <a:t>define length ratio (usually larger than 1)</a:t>
            </a:r>
            <a:endParaRPr lang="en-US" baseline="-25000"/>
          </a:p>
          <a:p>
            <a:pPr>
              <a:spcBef>
                <a:spcPct val="50000"/>
              </a:spcBef>
            </a:pPr>
            <a:r>
              <a:rPr lang="en-US"/>
              <a:t>velocity ratio</a:t>
            </a:r>
          </a:p>
          <a:p>
            <a:pPr>
              <a:spcBef>
                <a:spcPct val="50000"/>
              </a:spcBef>
            </a:pPr>
            <a:r>
              <a:rPr lang="en-US"/>
              <a:t>time ratio</a:t>
            </a:r>
          </a:p>
          <a:p>
            <a:pPr>
              <a:spcBef>
                <a:spcPct val="50000"/>
              </a:spcBef>
            </a:pPr>
            <a:r>
              <a:rPr lang="en-US"/>
              <a:t>discharge ratio</a:t>
            </a:r>
          </a:p>
          <a:p>
            <a:pPr>
              <a:spcBef>
                <a:spcPct val="50000"/>
              </a:spcBef>
            </a:pPr>
            <a:r>
              <a:rPr lang="en-US"/>
              <a:t>force ratio</a:t>
            </a:r>
          </a:p>
        </p:txBody>
      </p:sp>
      <p:graphicFrame>
        <p:nvGraphicFramePr>
          <p:cNvPr id="337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4238" y="695325"/>
          <a:ext cx="914400" cy="558800"/>
        </p:xfrm>
        <a:graphic>
          <a:graphicData uri="http://schemas.openxmlformats.org/presentationml/2006/ole">
            <p:oleObj spid="_x0000_s33796" name="Equation" r:id="rId4" imgW="927000" imgH="571320" progId="Equation.2">
              <p:embed/>
            </p:oleObj>
          </a:graphicData>
        </a:graphic>
      </p:graphicFrame>
      <p:graphicFrame>
        <p:nvGraphicFramePr>
          <p:cNvPr id="337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92988" y="1890713"/>
          <a:ext cx="1333500" cy="660400"/>
        </p:xfrm>
        <a:graphic>
          <a:graphicData uri="http://schemas.openxmlformats.org/presentationml/2006/ole">
            <p:oleObj spid="_x0000_s33797" name="Equation" r:id="rId5" imgW="1346040" imgH="672840" progId="Equation.2">
              <p:embed/>
            </p:oleObj>
          </a:graphicData>
        </a:graphic>
      </p:graphicFrame>
      <p:graphicFrame>
        <p:nvGraphicFramePr>
          <p:cNvPr id="337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67600" y="906463"/>
          <a:ext cx="863600" cy="266700"/>
        </p:xfrm>
        <a:graphic>
          <a:graphicData uri="http://schemas.openxmlformats.org/presentationml/2006/ole">
            <p:oleObj spid="_x0000_s33798" name="Equation" r:id="rId6" imgW="876240" imgH="279360" progId="Equation.2">
              <p:embed/>
            </p:oleObj>
          </a:graphicData>
        </a:graphic>
      </p:graphicFrame>
      <p:graphicFrame>
        <p:nvGraphicFramePr>
          <p:cNvPr id="3379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64438" y="2663825"/>
          <a:ext cx="889000" cy="660400"/>
        </p:xfrm>
        <a:graphic>
          <a:graphicData uri="http://schemas.openxmlformats.org/presentationml/2006/ole">
            <p:oleObj spid="_x0000_s33799" name="Equation" r:id="rId7" imgW="901440" imgH="672840" progId="Equation.2">
              <p:embed/>
            </p:oleObj>
          </a:graphicData>
        </a:graphic>
      </p:graphicFrame>
      <p:graphicFrame>
        <p:nvGraphicFramePr>
          <p:cNvPr id="3380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45400" y="3417888"/>
          <a:ext cx="825500" cy="596900"/>
        </p:xfrm>
        <a:graphic>
          <a:graphicData uri="http://schemas.openxmlformats.org/presentationml/2006/ole">
            <p:oleObj spid="_x0000_s33800" name="Equation" r:id="rId8" imgW="838080" imgH="609480" progId="Equation.2">
              <p:embed/>
            </p:oleObj>
          </a:graphicData>
        </a:graphic>
      </p:graphicFrame>
      <p:graphicFrame>
        <p:nvGraphicFramePr>
          <p:cNvPr id="3380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1588" y="4219575"/>
          <a:ext cx="901700" cy="279400"/>
        </p:xfrm>
        <a:graphic>
          <a:graphicData uri="http://schemas.openxmlformats.org/presentationml/2006/ole">
            <p:oleObj spid="_x0000_s33801" name="Equation" r:id="rId9" imgW="914400" imgH="291960" progId="Equation.2">
              <p:embed/>
            </p:oleObj>
          </a:graphicData>
        </a:graphic>
      </p:graphicFrame>
      <p:graphicFrame>
        <p:nvGraphicFramePr>
          <p:cNvPr id="3380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04100" y="4659313"/>
          <a:ext cx="1333500" cy="558800"/>
        </p:xfrm>
        <a:graphic>
          <a:graphicData uri="http://schemas.openxmlformats.org/presentationml/2006/ole">
            <p:oleObj spid="_x0000_s33802" name="Equation" r:id="rId10" imgW="1346040" imgH="571320" progId="Equation.2">
              <p:embed/>
            </p:oleObj>
          </a:graphicData>
        </a:graphic>
      </p:graphicFrame>
      <p:graphicFrame>
        <p:nvGraphicFramePr>
          <p:cNvPr id="33803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34113" y="5349875"/>
          <a:ext cx="2641600" cy="292100"/>
        </p:xfrm>
        <a:graphic>
          <a:graphicData uri="http://schemas.openxmlformats.org/presentationml/2006/ole">
            <p:oleObj spid="_x0000_s33803" name="Equation" r:id="rId11" imgW="2654280" imgH="304560" progId="Equation.2">
              <p:embed/>
            </p:oleObj>
          </a:graphicData>
        </a:graphic>
      </p:graphicFrame>
      <p:graphicFrame>
        <p:nvGraphicFramePr>
          <p:cNvPr id="33804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62700" y="5749925"/>
          <a:ext cx="2413000" cy="558800"/>
        </p:xfrm>
        <a:graphic>
          <a:graphicData uri="http://schemas.openxmlformats.org/presentationml/2006/ole">
            <p:oleObj spid="_x0000_s33804" name="Equation" r:id="rId12" imgW="2425680" imgH="571320" progId="Equation.2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Spillways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divert excess (flood) flow over or around a dam structure</a:t>
            </a:r>
          </a:p>
          <a:p>
            <a:r>
              <a:rPr lang="en-US"/>
              <a:t>design flow</a:t>
            </a:r>
          </a:p>
          <a:p>
            <a:pPr lvl="1"/>
            <a:r>
              <a:rPr lang="en-US"/>
              <a:t>design stream flow if little storage capacity</a:t>
            </a:r>
          </a:p>
          <a:p>
            <a:pPr lvl="1"/>
            <a:r>
              <a:rPr lang="en-US"/>
              <a:t>estimate from storage routing approach (reservoir will even out flood flow)</a:t>
            </a:r>
          </a:p>
          <a:p>
            <a:r>
              <a:rPr lang="en-US"/>
              <a:t>types</a:t>
            </a:r>
          </a:p>
          <a:p>
            <a:pPr lvl="1"/>
            <a:r>
              <a:rPr lang="en-US"/>
              <a:t>overflow spillways</a:t>
            </a:r>
          </a:p>
          <a:p>
            <a:pPr lvl="1"/>
            <a:r>
              <a:rPr lang="en-US"/>
              <a:t>shaft spillways</a:t>
            </a:r>
          </a:p>
          <a:p>
            <a:pPr lvl="1"/>
            <a:r>
              <a:rPr lang="en-US"/>
              <a:t>siphon spillways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Overflow spillways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straight drop</a:t>
            </a:r>
          </a:p>
          <a:p>
            <a:pPr lvl="1"/>
            <a:r>
              <a:rPr lang="en-US"/>
              <a:t>no downstream channel to convey flow</a:t>
            </a:r>
          </a:p>
          <a:p>
            <a:r>
              <a:rPr lang="en-US"/>
              <a:t>continuous channel</a:t>
            </a:r>
          </a:p>
          <a:p>
            <a:pPr lvl="1"/>
            <a:r>
              <a:rPr lang="en-US"/>
              <a:t>usually very steep angle (0.8H:1V)</a:t>
            </a:r>
          </a:p>
          <a:p>
            <a:pPr lvl="1"/>
            <a:r>
              <a:rPr lang="en-US"/>
              <a:t>boundary layer development</a:t>
            </a:r>
          </a:p>
          <a:p>
            <a:pPr lvl="1"/>
            <a:r>
              <a:rPr lang="en-US"/>
              <a:t>boundary layer eventually intersects water surface</a:t>
            </a:r>
          </a:p>
          <a:p>
            <a:pPr lvl="1"/>
            <a:r>
              <a:rPr lang="en-US"/>
              <a:t>fully developed turbulence - air entrainment</a:t>
            </a:r>
          </a:p>
          <a:p>
            <a:pPr lvl="1"/>
            <a:r>
              <a:rPr lang="en-US"/>
              <a:t>air entrainment increase flow depth</a:t>
            </a:r>
          </a:p>
          <a:p>
            <a:pPr lvl="1"/>
            <a:r>
              <a:rPr lang="en-US"/>
              <a:t>depth of flow?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7" name="Freeform 45"/>
          <p:cNvSpPr>
            <a:spLocks/>
          </p:cNvSpPr>
          <p:nvPr/>
        </p:nvSpPr>
        <p:spPr bwMode="auto">
          <a:xfrm>
            <a:off x="4419600" y="2209800"/>
            <a:ext cx="2209800" cy="2133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  <a:cxn ang="0">
                <a:pos x="288" y="48"/>
              </a:cxn>
              <a:cxn ang="0">
                <a:pos x="384" y="96"/>
              </a:cxn>
              <a:cxn ang="0">
                <a:pos x="528" y="192"/>
              </a:cxn>
              <a:cxn ang="0">
                <a:pos x="624" y="240"/>
              </a:cxn>
              <a:cxn ang="0">
                <a:pos x="720" y="336"/>
              </a:cxn>
              <a:cxn ang="0">
                <a:pos x="768" y="384"/>
              </a:cxn>
              <a:cxn ang="0">
                <a:pos x="864" y="528"/>
              </a:cxn>
              <a:cxn ang="0">
                <a:pos x="960" y="624"/>
              </a:cxn>
              <a:cxn ang="0">
                <a:pos x="1056" y="768"/>
              </a:cxn>
              <a:cxn ang="0">
                <a:pos x="1152" y="912"/>
              </a:cxn>
              <a:cxn ang="0">
                <a:pos x="1296" y="1152"/>
              </a:cxn>
              <a:cxn ang="0">
                <a:pos x="1392" y="1296"/>
              </a:cxn>
              <a:cxn ang="0">
                <a:pos x="1248" y="1344"/>
              </a:cxn>
              <a:cxn ang="0">
                <a:pos x="1200" y="1296"/>
              </a:cxn>
              <a:cxn ang="0">
                <a:pos x="1152" y="1200"/>
              </a:cxn>
              <a:cxn ang="0">
                <a:pos x="1056" y="1056"/>
              </a:cxn>
              <a:cxn ang="0">
                <a:pos x="912" y="864"/>
              </a:cxn>
              <a:cxn ang="0">
                <a:pos x="768" y="672"/>
              </a:cxn>
              <a:cxn ang="0">
                <a:pos x="528" y="432"/>
              </a:cxn>
              <a:cxn ang="0">
                <a:pos x="336" y="288"/>
              </a:cxn>
              <a:cxn ang="0">
                <a:pos x="144" y="192"/>
              </a:cxn>
              <a:cxn ang="0">
                <a:pos x="48" y="192"/>
              </a:cxn>
              <a:cxn ang="0">
                <a:pos x="0" y="240"/>
              </a:cxn>
            </a:cxnLst>
            <a:rect l="0" t="0" r="r" b="b"/>
            <a:pathLst>
              <a:path w="1392" h="1344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  <a:lnTo>
                  <a:pt x="288" y="48"/>
                </a:lnTo>
                <a:lnTo>
                  <a:pt x="384" y="96"/>
                </a:lnTo>
                <a:lnTo>
                  <a:pt x="528" y="192"/>
                </a:lnTo>
                <a:lnTo>
                  <a:pt x="624" y="240"/>
                </a:lnTo>
                <a:lnTo>
                  <a:pt x="720" y="336"/>
                </a:lnTo>
                <a:lnTo>
                  <a:pt x="768" y="384"/>
                </a:lnTo>
                <a:lnTo>
                  <a:pt x="864" y="528"/>
                </a:lnTo>
                <a:lnTo>
                  <a:pt x="960" y="624"/>
                </a:lnTo>
                <a:lnTo>
                  <a:pt x="1056" y="768"/>
                </a:lnTo>
                <a:lnTo>
                  <a:pt x="1152" y="912"/>
                </a:lnTo>
                <a:lnTo>
                  <a:pt x="1296" y="1152"/>
                </a:lnTo>
                <a:lnTo>
                  <a:pt x="1392" y="1296"/>
                </a:lnTo>
                <a:lnTo>
                  <a:pt x="1248" y="1344"/>
                </a:lnTo>
                <a:lnTo>
                  <a:pt x="1200" y="1296"/>
                </a:lnTo>
                <a:lnTo>
                  <a:pt x="1152" y="1200"/>
                </a:lnTo>
                <a:lnTo>
                  <a:pt x="1056" y="1056"/>
                </a:lnTo>
                <a:lnTo>
                  <a:pt x="912" y="864"/>
                </a:lnTo>
                <a:lnTo>
                  <a:pt x="768" y="672"/>
                </a:lnTo>
                <a:lnTo>
                  <a:pt x="528" y="432"/>
                </a:lnTo>
                <a:lnTo>
                  <a:pt x="336" y="288"/>
                </a:lnTo>
                <a:lnTo>
                  <a:pt x="144" y="192"/>
                </a:lnTo>
                <a:lnTo>
                  <a:pt x="48" y="192"/>
                </a:lnTo>
                <a:lnTo>
                  <a:pt x="0" y="24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7" name="Freeform 35"/>
          <p:cNvSpPr>
            <a:spLocks/>
          </p:cNvSpPr>
          <p:nvPr/>
        </p:nvSpPr>
        <p:spPr bwMode="auto">
          <a:xfrm>
            <a:off x="3657600" y="2057400"/>
            <a:ext cx="838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528" y="96"/>
              </a:cxn>
              <a:cxn ang="0">
                <a:pos x="0" y="0"/>
              </a:cxn>
            </a:cxnLst>
            <a:rect l="0" t="0" r="r" b="b"/>
            <a:pathLst>
              <a:path w="528" h="96">
                <a:moveTo>
                  <a:pt x="0" y="0"/>
                </a:moveTo>
                <a:lnTo>
                  <a:pt x="0" y="96"/>
                </a:lnTo>
                <a:lnTo>
                  <a:pt x="528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228600" y="2209800"/>
            <a:ext cx="4191000" cy="3505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228600" y="2057400"/>
            <a:ext cx="3505200" cy="457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2652713" y="2606675"/>
            <a:ext cx="0" cy="312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Sharp-crested Weir</a:t>
            </a:r>
          </a:p>
        </p:txBody>
      </p:sp>
      <p:sp>
        <p:nvSpPr>
          <p:cNvPr id="8196" name="Freeform 4" descr="Light upward diagonal"/>
          <p:cNvSpPr>
            <a:spLocks/>
          </p:cNvSpPr>
          <p:nvPr/>
        </p:nvSpPr>
        <p:spPr bwMode="auto">
          <a:xfrm>
            <a:off x="4419600" y="2590800"/>
            <a:ext cx="230188" cy="3201988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0" y="0"/>
              </a:cxn>
              <a:cxn ang="0">
                <a:pos x="144" y="144"/>
              </a:cxn>
              <a:cxn ang="0">
                <a:pos x="144" y="2016"/>
              </a:cxn>
              <a:cxn ang="0">
                <a:pos x="0" y="2016"/>
              </a:cxn>
            </a:cxnLst>
            <a:rect l="0" t="0" r="r" b="b"/>
            <a:pathLst>
              <a:path w="145" h="2017">
                <a:moveTo>
                  <a:pt x="0" y="2016"/>
                </a:moveTo>
                <a:lnTo>
                  <a:pt x="0" y="0"/>
                </a:lnTo>
                <a:lnTo>
                  <a:pt x="144" y="144"/>
                </a:lnTo>
                <a:lnTo>
                  <a:pt x="144" y="2016"/>
                </a:lnTo>
                <a:lnTo>
                  <a:pt x="0" y="2016"/>
                </a:lnTo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1073150" y="5715000"/>
            <a:ext cx="6921500" cy="76200"/>
            <a:chOff x="676" y="3600"/>
            <a:chExt cx="4360" cy="48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704" y="3648"/>
              <a:ext cx="4304" cy="0"/>
            </a:xfrm>
            <a:prstGeom prst="line">
              <a:avLst/>
            </a:prstGeom>
            <a:noFill/>
            <a:ln w="1016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676" y="360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22250" y="2590800"/>
            <a:ext cx="4203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222250" y="1906588"/>
            <a:ext cx="4279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525963" y="1651000"/>
            <a:ext cx="7985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EGL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228600" y="2057400"/>
            <a:ext cx="3370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 rot="10800000" flipH="1">
            <a:off x="2286000" y="1958975"/>
            <a:ext cx="236538" cy="1111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2863" y="4014788"/>
            <a:ext cx="51593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a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189038" y="2108200"/>
            <a:ext cx="5334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s</a:t>
            </a:r>
          </a:p>
        </p:txBody>
      </p:sp>
      <p:graphicFrame>
        <p:nvGraphicFramePr>
          <p:cNvPr id="8209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2133600"/>
          <a:ext cx="1155700" cy="919163"/>
        </p:xfrm>
        <a:graphic>
          <a:graphicData uri="http://schemas.openxmlformats.org/presentationml/2006/ole">
            <p:oleObj spid="_x0000_s8209" name="Equation" r:id="rId4" imgW="761760" imgH="609480" progId="Equation.2">
              <p:embed/>
            </p:oleObj>
          </a:graphicData>
        </a:graphic>
      </p:graphicFrame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560388" y="4243388"/>
            <a:ext cx="719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017713" y="2097088"/>
            <a:ext cx="0" cy="3616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1838325" y="3724275"/>
            <a:ext cx="468313" cy="454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a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2501900" y="3917950"/>
            <a:ext cx="338138" cy="454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00063" y="1903413"/>
            <a:ext cx="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457200" y="2030413"/>
            <a:ext cx="5492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a</a:t>
            </a:r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1231900" y="2097088"/>
            <a:ext cx="0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4429125" y="1751013"/>
            <a:ext cx="0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Freeform 44"/>
          <p:cNvSpPr>
            <a:spLocks/>
          </p:cNvSpPr>
          <p:nvPr/>
        </p:nvSpPr>
        <p:spPr bwMode="auto">
          <a:xfrm>
            <a:off x="4419600" y="2514600"/>
            <a:ext cx="1981200" cy="18288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24" y="0"/>
              </a:cxn>
              <a:cxn ang="0">
                <a:pos x="103" y="0"/>
              </a:cxn>
              <a:cxn ang="0">
                <a:pos x="159" y="16"/>
              </a:cxn>
              <a:cxn ang="0">
                <a:pos x="231" y="40"/>
              </a:cxn>
              <a:cxn ang="0">
                <a:pos x="302" y="79"/>
              </a:cxn>
              <a:cxn ang="0">
                <a:pos x="390" y="135"/>
              </a:cxn>
              <a:cxn ang="0">
                <a:pos x="573" y="278"/>
              </a:cxn>
              <a:cxn ang="0">
                <a:pos x="788" y="501"/>
              </a:cxn>
              <a:cxn ang="0">
                <a:pos x="1018" y="803"/>
              </a:cxn>
              <a:cxn ang="0">
                <a:pos x="1138" y="986"/>
              </a:cxn>
              <a:cxn ang="0">
                <a:pos x="1265" y="1185"/>
              </a:cxn>
            </a:cxnLst>
            <a:rect l="0" t="0" r="r" b="b"/>
            <a:pathLst>
              <a:path w="1265" h="1185">
                <a:moveTo>
                  <a:pt x="0" y="40"/>
                </a:moveTo>
                <a:lnTo>
                  <a:pt x="24" y="0"/>
                </a:lnTo>
                <a:lnTo>
                  <a:pt x="103" y="0"/>
                </a:lnTo>
                <a:lnTo>
                  <a:pt x="159" y="16"/>
                </a:lnTo>
                <a:lnTo>
                  <a:pt x="231" y="40"/>
                </a:lnTo>
                <a:lnTo>
                  <a:pt x="302" y="79"/>
                </a:lnTo>
                <a:lnTo>
                  <a:pt x="390" y="135"/>
                </a:lnTo>
                <a:lnTo>
                  <a:pt x="573" y="278"/>
                </a:lnTo>
                <a:lnTo>
                  <a:pt x="788" y="501"/>
                </a:lnTo>
                <a:lnTo>
                  <a:pt x="1018" y="803"/>
                </a:lnTo>
                <a:lnTo>
                  <a:pt x="1138" y="986"/>
                </a:lnTo>
                <a:lnTo>
                  <a:pt x="1265" y="118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 flipV="1">
            <a:off x="3613150" y="2084388"/>
            <a:ext cx="854075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751388" y="4056063"/>
            <a:ext cx="1022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nappe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5199063" y="3257550"/>
            <a:ext cx="415925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3611563" y="2006600"/>
            <a:ext cx="1768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4414838" y="259556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249738" y="2095500"/>
            <a:ext cx="441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c</a:t>
            </a:r>
          </a:p>
        </p:txBody>
      </p:sp>
      <p:sp>
        <p:nvSpPr>
          <p:cNvPr id="8235" name="Freeform 43"/>
          <p:cNvSpPr>
            <a:spLocks/>
          </p:cNvSpPr>
          <p:nvPr/>
        </p:nvSpPr>
        <p:spPr bwMode="auto">
          <a:xfrm>
            <a:off x="4441825" y="2197100"/>
            <a:ext cx="2171700" cy="2071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" y="40"/>
              </a:cxn>
              <a:cxn ang="0">
                <a:pos x="302" y="72"/>
              </a:cxn>
              <a:cxn ang="0">
                <a:pos x="390" y="119"/>
              </a:cxn>
              <a:cxn ang="0">
                <a:pos x="549" y="215"/>
              </a:cxn>
              <a:cxn ang="0">
                <a:pos x="708" y="350"/>
              </a:cxn>
              <a:cxn ang="0">
                <a:pos x="851" y="517"/>
              </a:cxn>
              <a:cxn ang="0">
                <a:pos x="1010" y="732"/>
              </a:cxn>
              <a:cxn ang="0">
                <a:pos x="1177" y="986"/>
              </a:cxn>
              <a:cxn ang="0">
                <a:pos x="1368" y="1305"/>
              </a:cxn>
            </a:cxnLst>
            <a:rect l="0" t="0" r="r" b="b"/>
            <a:pathLst>
              <a:path w="1368" h="1305">
                <a:moveTo>
                  <a:pt x="0" y="0"/>
                </a:moveTo>
                <a:lnTo>
                  <a:pt x="207" y="40"/>
                </a:lnTo>
                <a:lnTo>
                  <a:pt x="302" y="72"/>
                </a:lnTo>
                <a:lnTo>
                  <a:pt x="390" y="119"/>
                </a:lnTo>
                <a:lnTo>
                  <a:pt x="549" y="215"/>
                </a:lnTo>
                <a:lnTo>
                  <a:pt x="708" y="350"/>
                </a:lnTo>
                <a:lnTo>
                  <a:pt x="851" y="517"/>
                </a:lnTo>
                <a:lnTo>
                  <a:pt x="1010" y="732"/>
                </a:lnTo>
                <a:lnTo>
                  <a:pt x="1177" y="986"/>
                </a:lnTo>
                <a:lnTo>
                  <a:pt x="1368" y="130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Overflow Spillway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07325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“substitute solid surface to minimize pressure on the spillway” (Why?????)</a:t>
            </a:r>
          </a:p>
          <a:p>
            <a:r>
              <a:rPr lang="en-US"/>
              <a:t>What determined the optimal shape of spillways?</a:t>
            </a:r>
          </a:p>
          <a:p>
            <a:r>
              <a:rPr lang="en-US"/>
              <a:t>You have been asked to design a spillway. You may use any shape you want. What shape will you choose and what constraints determine the design?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pPr algn="l"/>
            <a:r>
              <a:rPr lang="en-US"/>
              <a:t>Spillway Discharge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16414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</a:t>
            </a:r>
            <a:r>
              <a:rPr lang="en-US" baseline="-25000"/>
              <a:t>D</a:t>
            </a:r>
            <a:r>
              <a:rPr lang="en-US"/>
              <a:t>=design discharge coefficient</a:t>
            </a:r>
          </a:p>
          <a:p>
            <a:pPr lvl="1"/>
            <a:r>
              <a:rPr lang="en-US"/>
              <a:t>H measured from crest rather than from spring point</a:t>
            </a:r>
          </a:p>
          <a:p>
            <a:r>
              <a:rPr lang="en-US"/>
              <a:t>C = discharge coefficient (off design)</a:t>
            </a:r>
          </a:p>
          <a:p>
            <a:pPr lvl="1"/>
            <a:r>
              <a:rPr lang="en-US"/>
              <a:t>pressure on spillway not atmospheric</a:t>
            </a:r>
          </a:p>
        </p:txBody>
      </p:sp>
      <p:graphicFrame>
        <p:nvGraphicFramePr>
          <p:cNvPr id="1229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48313" y="723900"/>
          <a:ext cx="3086100" cy="569913"/>
        </p:xfrm>
        <a:graphic>
          <a:graphicData uri="http://schemas.openxmlformats.org/presentationml/2006/ole">
            <p:oleObj spid="_x0000_s12293" name="Equation" r:id="rId4" imgW="1523880" imgH="291960" progId="Equation.2">
              <p:embed/>
            </p:oleObj>
          </a:graphicData>
        </a:graphic>
      </p:graphicFrame>
      <p:graphicFrame>
        <p:nvGraphicFramePr>
          <p:cNvPr id="12308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96200" y="1828800"/>
          <a:ext cx="1231900" cy="635000"/>
        </p:xfrm>
        <a:graphic>
          <a:graphicData uri="http://schemas.openxmlformats.org/presentationml/2006/ole">
            <p:oleObj spid="_x0000_s12308" name="Equation" r:id="rId5" imgW="1244520" imgH="647640" progId="Equation.2">
              <p:embed/>
            </p:oleObj>
          </a:graphicData>
        </a:graphic>
      </p:graphicFrame>
      <p:graphicFrame>
        <p:nvGraphicFramePr>
          <p:cNvPr id="12309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0" y="3124200"/>
          <a:ext cx="1117600" cy="635000"/>
        </p:xfrm>
        <a:graphic>
          <a:graphicData uri="http://schemas.openxmlformats.org/presentationml/2006/ole">
            <p:oleObj spid="_x0000_s12309" name="Equation" r:id="rId6" imgW="1130040" imgH="647640" progId="Equation.2">
              <p:embed/>
            </p:oleObj>
          </a:graphicData>
        </a:graphic>
      </p:graphicFrame>
      <p:sp>
        <p:nvSpPr>
          <p:cNvPr id="12348" name="Line 60"/>
          <p:cNvSpPr>
            <a:spLocks noChangeShapeType="1"/>
          </p:cNvSpPr>
          <p:nvPr/>
        </p:nvSpPr>
        <p:spPr bwMode="auto">
          <a:xfrm flipV="1">
            <a:off x="3359150" y="2895600"/>
            <a:ext cx="0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1447800" y="3592513"/>
            <a:ext cx="6324600" cy="3265487"/>
            <a:chOff x="912" y="1933"/>
            <a:chExt cx="3984" cy="2057"/>
          </a:xfrm>
        </p:grpSpPr>
        <p:sp>
          <p:nvSpPr>
            <p:cNvPr id="12360" name="Rectangle 72"/>
            <p:cNvSpPr>
              <a:spLocks noChangeArrowheads="1"/>
            </p:cNvSpPr>
            <p:nvPr/>
          </p:nvSpPr>
          <p:spPr bwMode="auto">
            <a:xfrm>
              <a:off x="2784" y="2304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1271" y="1999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Freeform 69"/>
            <p:cNvSpPr>
              <a:spLocks/>
            </p:cNvSpPr>
            <p:nvPr/>
          </p:nvSpPr>
          <p:spPr bwMode="auto">
            <a:xfrm>
              <a:off x="2819" y="2016"/>
              <a:ext cx="2077" cy="1974"/>
            </a:xfrm>
            <a:custGeom>
              <a:avLst/>
              <a:gdLst/>
              <a:ahLst/>
              <a:cxnLst>
                <a:cxn ang="0">
                  <a:pos x="2077" y="1938"/>
                </a:cxn>
                <a:cxn ang="0">
                  <a:pos x="395" y="1928"/>
                </a:cxn>
                <a:cxn ang="0">
                  <a:pos x="386" y="1800"/>
                </a:cxn>
                <a:cxn ang="0">
                  <a:pos x="376" y="334"/>
                </a:cxn>
                <a:cxn ang="0">
                  <a:pos x="258" y="315"/>
                </a:cxn>
                <a:cxn ang="0">
                  <a:pos x="2" y="305"/>
                </a:cxn>
                <a:cxn ang="0">
                  <a:pos x="12" y="39"/>
                </a:cxn>
                <a:cxn ang="0">
                  <a:pos x="41" y="29"/>
                </a:cxn>
                <a:cxn ang="0">
                  <a:pos x="51" y="0"/>
                </a:cxn>
                <a:cxn ang="0">
                  <a:pos x="366" y="49"/>
                </a:cxn>
                <a:cxn ang="0">
                  <a:pos x="563" y="108"/>
                </a:cxn>
                <a:cxn ang="0">
                  <a:pos x="703" y="129"/>
                </a:cxn>
                <a:cxn ang="0">
                  <a:pos x="799" y="177"/>
                </a:cxn>
                <a:cxn ang="0">
                  <a:pos x="943" y="273"/>
                </a:cxn>
                <a:cxn ang="0">
                  <a:pos x="1087" y="369"/>
                </a:cxn>
                <a:cxn ang="0">
                  <a:pos x="1183" y="513"/>
                </a:cxn>
                <a:cxn ang="0">
                  <a:pos x="1279" y="609"/>
                </a:cxn>
                <a:cxn ang="0">
                  <a:pos x="1375" y="753"/>
                </a:cxn>
                <a:cxn ang="0">
                  <a:pos x="1519" y="945"/>
                </a:cxn>
                <a:cxn ang="0">
                  <a:pos x="1615" y="1089"/>
                </a:cxn>
                <a:cxn ang="0">
                  <a:pos x="1807" y="1377"/>
                </a:cxn>
              </a:cxnLst>
              <a:rect l="0" t="0" r="r" b="b"/>
              <a:pathLst>
                <a:path w="2077" h="1974">
                  <a:moveTo>
                    <a:pt x="2077" y="1938"/>
                  </a:moveTo>
                  <a:cubicBezTo>
                    <a:pt x="1516" y="1935"/>
                    <a:pt x="954" y="1974"/>
                    <a:pt x="395" y="1928"/>
                  </a:cubicBezTo>
                  <a:cubicBezTo>
                    <a:pt x="352" y="1925"/>
                    <a:pt x="387" y="1843"/>
                    <a:pt x="386" y="1800"/>
                  </a:cubicBezTo>
                  <a:cubicBezTo>
                    <a:pt x="380" y="1311"/>
                    <a:pt x="389" y="822"/>
                    <a:pt x="376" y="334"/>
                  </a:cubicBezTo>
                  <a:cubicBezTo>
                    <a:pt x="375" y="294"/>
                    <a:pt x="298" y="317"/>
                    <a:pt x="258" y="315"/>
                  </a:cubicBezTo>
                  <a:cubicBezTo>
                    <a:pt x="173" y="310"/>
                    <a:pt x="87" y="308"/>
                    <a:pt x="2" y="305"/>
                  </a:cubicBezTo>
                  <a:cubicBezTo>
                    <a:pt x="5" y="216"/>
                    <a:pt x="0" y="127"/>
                    <a:pt x="12" y="39"/>
                  </a:cubicBezTo>
                  <a:cubicBezTo>
                    <a:pt x="13" y="29"/>
                    <a:pt x="34" y="36"/>
                    <a:pt x="41" y="29"/>
                  </a:cubicBezTo>
                  <a:cubicBezTo>
                    <a:pt x="48" y="22"/>
                    <a:pt x="48" y="10"/>
                    <a:pt x="51" y="0"/>
                  </a:cubicBezTo>
                  <a:cubicBezTo>
                    <a:pt x="154" y="33"/>
                    <a:pt x="259" y="31"/>
                    <a:pt x="366" y="49"/>
                  </a:cubicBezTo>
                  <a:cubicBezTo>
                    <a:pt x="435" y="61"/>
                    <a:pt x="483" y="95"/>
                    <a:pt x="563" y="108"/>
                  </a:cubicBezTo>
                  <a:lnTo>
                    <a:pt x="703" y="129"/>
                  </a:lnTo>
                  <a:lnTo>
                    <a:pt x="799" y="177"/>
                  </a:lnTo>
                  <a:lnTo>
                    <a:pt x="943" y="273"/>
                  </a:lnTo>
                  <a:lnTo>
                    <a:pt x="1087" y="369"/>
                  </a:lnTo>
                  <a:lnTo>
                    <a:pt x="1183" y="513"/>
                  </a:lnTo>
                  <a:lnTo>
                    <a:pt x="1279" y="609"/>
                  </a:lnTo>
                  <a:lnTo>
                    <a:pt x="1375" y="753"/>
                  </a:lnTo>
                  <a:lnTo>
                    <a:pt x="1519" y="945"/>
                  </a:lnTo>
                  <a:lnTo>
                    <a:pt x="1615" y="1089"/>
                  </a:lnTo>
                  <a:lnTo>
                    <a:pt x="1807" y="1377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6" name="Rectangle 68"/>
            <p:cNvSpPr>
              <a:spLocks noChangeArrowheads="1"/>
            </p:cNvSpPr>
            <p:nvPr/>
          </p:nvSpPr>
          <p:spPr bwMode="auto">
            <a:xfrm>
              <a:off x="2832" y="2304"/>
              <a:ext cx="480" cy="168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1008" y="2043"/>
              <a:ext cx="1824" cy="1941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51" name="Freeform 63"/>
            <p:cNvSpPr>
              <a:spLocks/>
            </p:cNvSpPr>
            <p:nvPr/>
          </p:nvSpPr>
          <p:spPr bwMode="auto">
            <a:xfrm>
              <a:off x="3216" y="2112"/>
              <a:ext cx="1368" cy="1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40"/>
                </a:cxn>
                <a:cxn ang="0">
                  <a:pos x="302" y="72"/>
                </a:cxn>
                <a:cxn ang="0">
                  <a:pos x="390" y="119"/>
                </a:cxn>
                <a:cxn ang="0">
                  <a:pos x="549" y="215"/>
                </a:cxn>
                <a:cxn ang="0">
                  <a:pos x="708" y="350"/>
                </a:cxn>
                <a:cxn ang="0">
                  <a:pos x="851" y="517"/>
                </a:cxn>
                <a:cxn ang="0">
                  <a:pos x="1010" y="732"/>
                </a:cxn>
                <a:cxn ang="0">
                  <a:pos x="1177" y="986"/>
                </a:cxn>
                <a:cxn ang="0">
                  <a:pos x="1368" y="1305"/>
                </a:cxn>
              </a:cxnLst>
              <a:rect l="0" t="0" r="r" b="b"/>
              <a:pathLst>
                <a:path w="1368" h="1305">
                  <a:moveTo>
                    <a:pt x="0" y="0"/>
                  </a:moveTo>
                  <a:lnTo>
                    <a:pt x="207" y="40"/>
                  </a:lnTo>
                  <a:lnTo>
                    <a:pt x="302" y="72"/>
                  </a:lnTo>
                  <a:lnTo>
                    <a:pt x="390" y="119"/>
                  </a:lnTo>
                  <a:lnTo>
                    <a:pt x="549" y="215"/>
                  </a:lnTo>
                  <a:lnTo>
                    <a:pt x="708" y="350"/>
                  </a:lnTo>
                  <a:lnTo>
                    <a:pt x="851" y="517"/>
                  </a:lnTo>
                  <a:lnTo>
                    <a:pt x="1010" y="732"/>
                  </a:lnTo>
                  <a:lnTo>
                    <a:pt x="1177" y="986"/>
                  </a:lnTo>
                  <a:lnTo>
                    <a:pt x="1368" y="130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Freeform 64"/>
            <p:cNvSpPr>
              <a:spLocks/>
            </p:cNvSpPr>
            <p:nvPr/>
          </p:nvSpPr>
          <p:spPr bwMode="auto">
            <a:xfrm>
              <a:off x="3195" y="2291"/>
              <a:ext cx="1265" cy="118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" y="0"/>
                </a:cxn>
                <a:cxn ang="0">
                  <a:pos x="103" y="0"/>
                </a:cxn>
                <a:cxn ang="0">
                  <a:pos x="159" y="16"/>
                </a:cxn>
                <a:cxn ang="0">
                  <a:pos x="231" y="40"/>
                </a:cxn>
                <a:cxn ang="0">
                  <a:pos x="302" y="79"/>
                </a:cxn>
                <a:cxn ang="0">
                  <a:pos x="390" y="135"/>
                </a:cxn>
                <a:cxn ang="0">
                  <a:pos x="573" y="278"/>
                </a:cxn>
                <a:cxn ang="0">
                  <a:pos x="788" y="501"/>
                </a:cxn>
                <a:cxn ang="0">
                  <a:pos x="1018" y="803"/>
                </a:cxn>
                <a:cxn ang="0">
                  <a:pos x="1138" y="986"/>
                </a:cxn>
                <a:cxn ang="0">
                  <a:pos x="1265" y="1185"/>
                </a:cxn>
                <a:cxn ang="0">
                  <a:pos x="0" y="40"/>
                </a:cxn>
              </a:cxnLst>
              <a:rect l="0" t="0" r="r" b="b"/>
              <a:pathLst>
                <a:path w="1265" h="1185">
                  <a:moveTo>
                    <a:pt x="0" y="40"/>
                  </a:moveTo>
                  <a:lnTo>
                    <a:pt x="24" y="0"/>
                  </a:lnTo>
                  <a:lnTo>
                    <a:pt x="103" y="0"/>
                  </a:lnTo>
                  <a:lnTo>
                    <a:pt x="159" y="16"/>
                  </a:lnTo>
                  <a:lnTo>
                    <a:pt x="231" y="40"/>
                  </a:lnTo>
                  <a:lnTo>
                    <a:pt x="302" y="79"/>
                  </a:lnTo>
                  <a:lnTo>
                    <a:pt x="390" y="135"/>
                  </a:lnTo>
                  <a:lnTo>
                    <a:pt x="573" y="278"/>
                  </a:lnTo>
                  <a:lnTo>
                    <a:pt x="788" y="501"/>
                  </a:lnTo>
                  <a:lnTo>
                    <a:pt x="1018" y="803"/>
                  </a:lnTo>
                  <a:lnTo>
                    <a:pt x="1138" y="986"/>
                  </a:lnTo>
                  <a:lnTo>
                    <a:pt x="1265" y="1185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>
              <a:off x="3195" y="2291"/>
              <a:ext cx="1265" cy="118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" y="0"/>
                </a:cxn>
                <a:cxn ang="0">
                  <a:pos x="103" y="0"/>
                </a:cxn>
                <a:cxn ang="0">
                  <a:pos x="159" y="16"/>
                </a:cxn>
                <a:cxn ang="0">
                  <a:pos x="231" y="40"/>
                </a:cxn>
                <a:cxn ang="0">
                  <a:pos x="302" y="79"/>
                </a:cxn>
                <a:cxn ang="0">
                  <a:pos x="390" y="135"/>
                </a:cxn>
                <a:cxn ang="0">
                  <a:pos x="573" y="278"/>
                </a:cxn>
                <a:cxn ang="0">
                  <a:pos x="788" y="501"/>
                </a:cxn>
                <a:cxn ang="0">
                  <a:pos x="1018" y="803"/>
                </a:cxn>
                <a:cxn ang="0">
                  <a:pos x="1138" y="986"/>
                </a:cxn>
                <a:cxn ang="0">
                  <a:pos x="1265" y="1185"/>
                </a:cxn>
              </a:cxnLst>
              <a:rect l="0" t="0" r="r" b="b"/>
              <a:pathLst>
                <a:path w="1265" h="1185">
                  <a:moveTo>
                    <a:pt x="0" y="40"/>
                  </a:moveTo>
                  <a:lnTo>
                    <a:pt x="24" y="0"/>
                  </a:lnTo>
                  <a:lnTo>
                    <a:pt x="103" y="0"/>
                  </a:lnTo>
                  <a:lnTo>
                    <a:pt x="159" y="16"/>
                  </a:lnTo>
                  <a:lnTo>
                    <a:pt x="231" y="40"/>
                  </a:lnTo>
                  <a:lnTo>
                    <a:pt x="302" y="79"/>
                  </a:lnTo>
                  <a:lnTo>
                    <a:pt x="390" y="135"/>
                  </a:lnTo>
                  <a:lnTo>
                    <a:pt x="573" y="278"/>
                  </a:lnTo>
                  <a:lnTo>
                    <a:pt x="788" y="501"/>
                  </a:lnTo>
                  <a:lnTo>
                    <a:pt x="1018" y="803"/>
                  </a:lnTo>
                  <a:lnTo>
                    <a:pt x="1138" y="986"/>
                  </a:lnTo>
                  <a:lnTo>
                    <a:pt x="1265" y="1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Freeform 50" descr="Light upward diagonal"/>
            <p:cNvSpPr>
              <a:spLocks/>
            </p:cNvSpPr>
            <p:nvPr/>
          </p:nvSpPr>
          <p:spPr bwMode="auto">
            <a:xfrm>
              <a:off x="3186" y="2324"/>
              <a:ext cx="1531" cy="16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2"/>
                </a:cxn>
                <a:cxn ang="0">
                  <a:pos x="1530" y="1652"/>
                </a:cxn>
                <a:cxn ang="0">
                  <a:pos x="1278" y="1148"/>
                </a:cxn>
                <a:cxn ang="0">
                  <a:pos x="0" y="0"/>
                </a:cxn>
              </a:cxnLst>
              <a:rect l="0" t="0" r="r" b="b"/>
              <a:pathLst>
                <a:path w="1531" h="1653">
                  <a:moveTo>
                    <a:pt x="0" y="0"/>
                  </a:moveTo>
                  <a:lnTo>
                    <a:pt x="0" y="1652"/>
                  </a:lnTo>
                  <a:lnTo>
                    <a:pt x="1530" y="1652"/>
                  </a:lnTo>
                  <a:lnTo>
                    <a:pt x="1278" y="1148"/>
                  </a:lnTo>
                  <a:lnTo>
                    <a:pt x="0" y="0"/>
                  </a:lnTo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4459" y="3467"/>
              <a:ext cx="253" cy="4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3186" y="2346"/>
              <a:ext cx="0" cy="1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4581" y="3389"/>
              <a:ext cx="288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54"/>
            <p:cNvSpPr>
              <a:spLocks noChangeShapeType="1"/>
            </p:cNvSpPr>
            <p:nvPr/>
          </p:nvSpPr>
          <p:spPr bwMode="auto">
            <a:xfrm flipH="1" flipV="1">
              <a:off x="2834" y="2033"/>
              <a:ext cx="3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 flipH="1">
              <a:off x="938" y="2037"/>
              <a:ext cx="19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 flipH="1">
              <a:off x="912" y="2298"/>
              <a:ext cx="23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1977" y="1997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2116" y="2302"/>
              <a:ext cx="0" cy="1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1994" y="2980"/>
              <a:ext cx="230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955" y="1933"/>
              <a:ext cx="1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AutoShape 62"/>
            <p:cNvSpPr>
              <a:spLocks noChangeArrowheads="1"/>
            </p:cNvSpPr>
            <p:nvPr/>
          </p:nvSpPr>
          <p:spPr bwMode="auto">
            <a:xfrm rot="10800000" flipH="1">
              <a:off x="1529" y="1963"/>
              <a:ext cx="140" cy="70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Spillway Control structures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vertical lift gates</a:t>
            </a:r>
          </a:p>
          <a:p>
            <a:r>
              <a:rPr lang="en-US"/>
              <a:t>radial gates</a:t>
            </a:r>
          </a:p>
          <a:p>
            <a:r>
              <a:rPr lang="en-US"/>
              <a:t>drum gates (controlled by water level in drum)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914400" y="3998913"/>
            <a:ext cx="1616075" cy="1585912"/>
            <a:chOff x="576" y="2519"/>
            <a:chExt cx="1018" cy="999"/>
          </a:xfrm>
        </p:grpSpPr>
        <p:sp>
          <p:nvSpPr>
            <p:cNvPr id="14340" name="Freeform 4" descr="Light upward diagonal"/>
            <p:cNvSpPr>
              <a:spLocks/>
            </p:cNvSpPr>
            <p:nvPr/>
          </p:nvSpPr>
          <p:spPr bwMode="auto">
            <a:xfrm>
              <a:off x="576" y="2665"/>
              <a:ext cx="992" cy="8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0" y="557"/>
                </a:cxn>
                <a:cxn ang="0">
                  <a:pos x="991" y="835"/>
                </a:cxn>
                <a:cxn ang="0">
                  <a:pos x="0" y="835"/>
                </a:cxn>
                <a:cxn ang="0">
                  <a:pos x="0" y="0"/>
                </a:cxn>
              </a:cxnLst>
              <a:rect l="0" t="0" r="r" b="b"/>
              <a:pathLst>
                <a:path w="992" h="836">
                  <a:moveTo>
                    <a:pt x="0" y="0"/>
                  </a:moveTo>
                  <a:lnTo>
                    <a:pt x="800" y="557"/>
                  </a:lnTo>
                  <a:lnTo>
                    <a:pt x="991" y="835"/>
                  </a:lnTo>
                  <a:lnTo>
                    <a:pt x="0" y="835"/>
                  </a:lnTo>
                  <a:lnTo>
                    <a:pt x="0" y="0"/>
                  </a:lnTo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Arc 5" descr="Light upward diagonal"/>
            <p:cNvSpPr>
              <a:spLocks/>
            </p:cNvSpPr>
            <p:nvPr/>
          </p:nvSpPr>
          <p:spPr bwMode="auto">
            <a:xfrm rot="3780000">
              <a:off x="552" y="2714"/>
              <a:ext cx="848" cy="4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5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0"/>
                    <a:pt x="9655" y="13"/>
                    <a:pt x="2157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0"/>
                    <a:pt x="9655" y="13"/>
                    <a:pt x="21575" y="0"/>
                  </a:cubicBezTo>
                  <a:lnTo>
                    <a:pt x="21600" y="2160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576" y="2665"/>
              <a:ext cx="1018" cy="8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2"/>
                </a:cxn>
                <a:cxn ang="0">
                  <a:pos x="1017" y="852"/>
                </a:cxn>
                <a:cxn ang="0">
                  <a:pos x="782" y="513"/>
                </a:cxn>
              </a:cxnLst>
              <a:rect l="0" t="0" r="r" b="b"/>
              <a:pathLst>
                <a:path w="1018" h="853">
                  <a:moveTo>
                    <a:pt x="0" y="0"/>
                  </a:moveTo>
                  <a:lnTo>
                    <a:pt x="0" y="852"/>
                  </a:lnTo>
                  <a:lnTo>
                    <a:pt x="1017" y="852"/>
                  </a:lnTo>
                  <a:lnTo>
                    <a:pt x="782" y="51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12838" y="3573463"/>
            <a:ext cx="285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3124200" y="4013200"/>
            <a:ext cx="1616075" cy="1585913"/>
            <a:chOff x="1968" y="2528"/>
            <a:chExt cx="1018" cy="999"/>
          </a:xfrm>
        </p:grpSpPr>
        <p:sp>
          <p:nvSpPr>
            <p:cNvPr id="14345" name="Freeform 9" descr="Light upward diagonal"/>
            <p:cNvSpPr>
              <a:spLocks/>
            </p:cNvSpPr>
            <p:nvPr/>
          </p:nvSpPr>
          <p:spPr bwMode="auto">
            <a:xfrm>
              <a:off x="1968" y="2674"/>
              <a:ext cx="992" cy="8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0" y="557"/>
                </a:cxn>
                <a:cxn ang="0">
                  <a:pos x="991" y="835"/>
                </a:cxn>
                <a:cxn ang="0">
                  <a:pos x="0" y="835"/>
                </a:cxn>
                <a:cxn ang="0">
                  <a:pos x="0" y="0"/>
                </a:cxn>
              </a:cxnLst>
              <a:rect l="0" t="0" r="r" b="b"/>
              <a:pathLst>
                <a:path w="992" h="836">
                  <a:moveTo>
                    <a:pt x="0" y="0"/>
                  </a:moveTo>
                  <a:lnTo>
                    <a:pt x="800" y="557"/>
                  </a:lnTo>
                  <a:lnTo>
                    <a:pt x="991" y="835"/>
                  </a:lnTo>
                  <a:lnTo>
                    <a:pt x="0" y="835"/>
                  </a:lnTo>
                  <a:lnTo>
                    <a:pt x="0" y="0"/>
                  </a:lnTo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Arc 10" descr="Light upward diagonal"/>
            <p:cNvSpPr>
              <a:spLocks/>
            </p:cNvSpPr>
            <p:nvPr/>
          </p:nvSpPr>
          <p:spPr bwMode="auto">
            <a:xfrm rot="3780000">
              <a:off x="1944" y="2723"/>
              <a:ext cx="848" cy="4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5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0"/>
                    <a:pt x="9655" y="13"/>
                    <a:pt x="2157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0"/>
                    <a:pt x="9655" y="13"/>
                    <a:pt x="21575" y="0"/>
                  </a:cubicBezTo>
                  <a:lnTo>
                    <a:pt x="21600" y="2160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1968" y="2674"/>
              <a:ext cx="1018" cy="8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2"/>
                </a:cxn>
                <a:cxn ang="0">
                  <a:pos x="1017" y="852"/>
                </a:cxn>
                <a:cxn ang="0">
                  <a:pos x="782" y="513"/>
                </a:cxn>
              </a:cxnLst>
              <a:rect l="0" t="0" r="r" b="b"/>
              <a:pathLst>
                <a:path w="1018" h="853">
                  <a:moveTo>
                    <a:pt x="0" y="0"/>
                  </a:moveTo>
                  <a:lnTo>
                    <a:pt x="0" y="852"/>
                  </a:lnTo>
                  <a:lnTo>
                    <a:pt x="1017" y="852"/>
                  </a:lnTo>
                  <a:lnTo>
                    <a:pt x="782" y="51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2859088" y="3552825"/>
            <a:ext cx="839787" cy="565150"/>
            <a:chOff x="1801" y="2238"/>
            <a:chExt cx="529" cy="356"/>
          </a:xfrm>
        </p:grpSpPr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1801" y="2238"/>
              <a:ext cx="415" cy="356"/>
              <a:chOff x="1801" y="2238"/>
              <a:chExt cx="415" cy="356"/>
            </a:xfrm>
          </p:grpSpPr>
          <p:grpSp>
            <p:nvGrpSpPr>
              <p:cNvPr id="14351" name="Group 15"/>
              <p:cNvGrpSpPr>
                <a:grpSpLocks/>
              </p:cNvGrpSpPr>
              <p:nvPr/>
            </p:nvGrpSpPr>
            <p:grpSpPr bwMode="auto">
              <a:xfrm>
                <a:off x="1821" y="2238"/>
                <a:ext cx="395" cy="356"/>
                <a:chOff x="1821" y="2238"/>
                <a:chExt cx="395" cy="356"/>
              </a:xfrm>
            </p:grpSpPr>
            <p:sp>
              <p:nvSpPr>
                <p:cNvPr id="14349" name="AutoShape 13"/>
                <p:cNvSpPr>
                  <a:spLocks noChangeArrowheads="1"/>
                </p:cNvSpPr>
                <p:nvPr/>
              </p:nvSpPr>
              <p:spPr bwMode="auto">
                <a:xfrm rot="15480000" flipH="1">
                  <a:off x="1765" y="2294"/>
                  <a:ext cx="356" cy="24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0" name="Arc 14"/>
                <p:cNvSpPr>
                  <a:spLocks/>
                </p:cNvSpPr>
                <p:nvPr/>
              </p:nvSpPr>
              <p:spPr bwMode="auto">
                <a:xfrm rot="7380000">
                  <a:off x="1959" y="2263"/>
                  <a:ext cx="257" cy="25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21600"/>
                    <a:gd name="T1" fmla="*/ 21600 h 21600"/>
                    <a:gd name="T2" fmla="*/ 21516 w 21600"/>
                    <a:gd name="T3" fmla="*/ 0 h 21600"/>
                    <a:gd name="T4" fmla="*/ 2160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3"/>
                        <a:pt x="9619" y="46"/>
                        <a:pt x="21516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3"/>
                        <a:pt x="9619" y="46"/>
                        <a:pt x="21516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352" name="Oval 16"/>
              <p:cNvSpPr>
                <a:spLocks noChangeArrowheads="1"/>
              </p:cNvSpPr>
              <p:nvPr/>
            </p:nvSpPr>
            <p:spPr bwMode="auto">
              <a:xfrm rot="20880000" flipH="1">
                <a:off x="1801" y="2418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4" name="Arc 18"/>
            <p:cNvSpPr>
              <a:spLocks/>
            </p:cNvSpPr>
            <p:nvPr/>
          </p:nvSpPr>
          <p:spPr bwMode="auto">
            <a:xfrm rot="8100000">
              <a:off x="2073" y="2299"/>
              <a:ext cx="257" cy="2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1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3"/>
                    <a:pt x="9619" y="46"/>
                    <a:pt x="2151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3"/>
                    <a:pt x="9619" y="46"/>
                    <a:pt x="2151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" name="Line 20"/>
          <p:cNvSpPr>
            <a:spLocks noChangeShapeType="1"/>
          </p:cNvSpPr>
          <p:nvPr/>
        </p:nvSpPr>
        <p:spPr bwMode="auto">
          <a:xfrm flipV="1">
            <a:off x="1260475" y="3560763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6486525" y="3775075"/>
            <a:ext cx="2646363" cy="2603500"/>
            <a:chOff x="4086" y="2378"/>
            <a:chExt cx="1667" cy="1640"/>
          </a:xfrm>
        </p:grpSpPr>
        <p:sp>
          <p:nvSpPr>
            <p:cNvPr id="14357" name="Freeform 21" descr="Light upward diagonal"/>
            <p:cNvSpPr>
              <a:spLocks/>
            </p:cNvSpPr>
            <p:nvPr/>
          </p:nvSpPr>
          <p:spPr bwMode="auto">
            <a:xfrm>
              <a:off x="4086" y="2621"/>
              <a:ext cx="1625" cy="13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1" y="913"/>
                </a:cxn>
                <a:cxn ang="0">
                  <a:pos x="1624" y="1368"/>
                </a:cxn>
                <a:cxn ang="0">
                  <a:pos x="0" y="1368"/>
                </a:cxn>
                <a:cxn ang="0">
                  <a:pos x="0" y="0"/>
                </a:cxn>
              </a:cxnLst>
              <a:rect l="0" t="0" r="r" b="b"/>
              <a:pathLst>
                <a:path w="1625" h="1369">
                  <a:moveTo>
                    <a:pt x="0" y="0"/>
                  </a:moveTo>
                  <a:lnTo>
                    <a:pt x="1311" y="913"/>
                  </a:lnTo>
                  <a:lnTo>
                    <a:pt x="1624" y="1368"/>
                  </a:lnTo>
                  <a:lnTo>
                    <a:pt x="0" y="1368"/>
                  </a:lnTo>
                  <a:lnTo>
                    <a:pt x="0" y="0"/>
                  </a:lnTo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Arc 22" descr="Light upward diagonal"/>
            <p:cNvSpPr>
              <a:spLocks/>
            </p:cNvSpPr>
            <p:nvPr/>
          </p:nvSpPr>
          <p:spPr bwMode="auto">
            <a:xfrm rot="3780000">
              <a:off x="4044" y="2698"/>
              <a:ext cx="1392" cy="7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71 h 21600"/>
                <a:gd name="T2" fmla="*/ 2158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71"/>
                  </a:moveTo>
                  <a:cubicBezTo>
                    <a:pt x="16" y="9659"/>
                    <a:pt x="9672" y="8"/>
                    <a:pt x="21584" y="0"/>
                  </a:cubicBezTo>
                </a:path>
                <a:path w="21600" h="21600" stroke="0" extrusionOk="0">
                  <a:moveTo>
                    <a:pt x="0" y="21571"/>
                  </a:moveTo>
                  <a:cubicBezTo>
                    <a:pt x="16" y="9659"/>
                    <a:pt x="9672" y="8"/>
                    <a:pt x="21584" y="0"/>
                  </a:cubicBezTo>
                  <a:lnTo>
                    <a:pt x="21600" y="2160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4086" y="2621"/>
              <a:ext cx="1667" cy="13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6"/>
                </a:cxn>
                <a:cxn ang="0">
                  <a:pos x="1666" y="1396"/>
                </a:cxn>
                <a:cxn ang="0">
                  <a:pos x="1281" y="841"/>
                </a:cxn>
              </a:cxnLst>
              <a:rect l="0" t="0" r="r" b="b"/>
              <a:pathLst>
                <a:path w="1667" h="1397">
                  <a:moveTo>
                    <a:pt x="0" y="0"/>
                  </a:moveTo>
                  <a:lnTo>
                    <a:pt x="0" y="1396"/>
                  </a:lnTo>
                  <a:lnTo>
                    <a:pt x="1666" y="1396"/>
                  </a:lnTo>
                  <a:lnTo>
                    <a:pt x="1281" y="84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7" name="Group 31"/>
          <p:cNvGrpSpPr>
            <a:grpSpLocks/>
          </p:cNvGrpSpPr>
          <p:nvPr/>
        </p:nvGrpSpPr>
        <p:grpSpPr bwMode="auto">
          <a:xfrm>
            <a:off x="6538913" y="3843338"/>
            <a:ext cx="655637" cy="828675"/>
            <a:chOff x="4119" y="2421"/>
            <a:chExt cx="413" cy="522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4145" y="2595"/>
              <a:ext cx="366" cy="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347"/>
                </a:cxn>
                <a:cxn ang="0">
                  <a:pos x="98" y="347"/>
                </a:cxn>
                <a:cxn ang="0">
                  <a:pos x="356" y="174"/>
                </a:cxn>
                <a:cxn ang="0">
                  <a:pos x="365" y="34"/>
                </a:cxn>
              </a:cxnLst>
              <a:rect l="0" t="0" r="r" b="b"/>
              <a:pathLst>
                <a:path w="366" h="348">
                  <a:moveTo>
                    <a:pt x="0" y="0"/>
                  </a:moveTo>
                  <a:lnTo>
                    <a:pt x="9" y="347"/>
                  </a:lnTo>
                  <a:lnTo>
                    <a:pt x="98" y="347"/>
                  </a:lnTo>
                  <a:lnTo>
                    <a:pt x="356" y="174"/>
                  </a:lnTo>
                  <a:lnTo>
                    <a:pt x="365" y="3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6" name="Group 30"/>
            <p:cNvGrpSpPr>
              <a:grpSpLocks/>
            </p:cNvGrpSpPr>
            <p:nvPr/>
          </p:nvGrpSpPr>
          <p:grpSpPr bwMode="auto">
            <a:xfrm>
              <a:off x="4119" y="2421"/>
              <a:ext cx="413" cy="356"/>
              <a:chOff x="4119" y="2421"/>
              <a:chExt cx="413" cy="356"/>
            </a:xfrm>
          </p:grpSpPr>
          <p:grpSp>
            <p:nvGrpSpPr>
              <p:cNvPr id="14364" name="Group 28"/>
              <p:cNvGrpSpPr>
                <a:grpSpLocks/>
              </p:cNvGrpSpPr>
              <p:nvPr/>
            </p:nvGrpSpPr>
            <p:grpSpPr bwMode="auto">
              <a:xfrm>
                <a:off x="4119" y="2421"/>
                <a:ext cx="394" cy="356"/>
                <a:chOff x="4119" y="2421"/>
                <a:chExt cx="394" cy="356"/>
              </a:xfrm>
            </p:grpSpPr>
            <p:sp>
              <p:nvSpPr>
                <p:cNvPr id="14362" name="AutoShape 26"/>
                <p:cNvSpPr>
                  <a:spLocks noChangeArrowheads="1"/>
                </p:cNvSpPr>
                <p:nvPr/>
              </p:nvSpPr>
              <p:spPr bwMode="auto">
                <a:xfrm rot="6120000">
                  <a:off x="4213" y="2477"/>
                  <a:ext cx="356" cy="24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3" name="Arc 27"/>
                <p:cNvSpPr>
                  <a:spLocks/>
                </p:cNvSpPr>
                <p:nvPr/>
              </p:nvSpPr>
              <p:spPr bwMode="auto">
                <a:xfrm rot="14220000">
                  <a:off x="4119" y="2446"/>
                  <a:ext cx="257" cy="2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365" name="Oval 29"/>
              <p:cNvSpPr>
                <a:spLocks noChangeArrowheads="1"/>
              </p:cNvSpPr>
              <p:nvPr/>
            </p:nvSpPr>
            <p:spPr bwMode="auto">
              <a:xfrm rot="720000">
                <a:off x="4462" y="2601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5976938" y="5507038"/>
            <a:ext cx="3148012" cy="925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69" name="Object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14500" y="5886450"/>
          <a:ext cx="3843338" cy="693738"/>
        </p:xfrm>
        <a:graphic>
          <a:graphicData uri="http://schemas.openxmlformats.org/presentationml/2006/ole">
            <p:oleObj spid="_x0000_s14369" name="Equation" r:id="rId3" imgW="4089240" imgH="723600" progId="Equation.2">
              <p:embed/>
            </p:oleObj>
          </a:graphicData>
        </a:graphic>
      </p:graphicFrame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120650" y="3635375"/>
            <a:ext cx="979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111125" y="3711575"/>
            <a:ext cx="4603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1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00063" y="3625850"/>
            <a:ext cx="4603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2</a:t>
            </a: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 flipH="1">
            <a:off x="534988" y="4119563"/>
            <a:ext cx="550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 flipH="1">
            <a:off x="203200" y="4187825"/>
            <a:ext cx="938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292100" y="4194175"/>
            <a:ext cx="0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706438" y="4140200"/>
            <a:ext cx="0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 flipV="1">
            <a:off x="306388" y="3367088"/>
            <a:ext cx="0" cy="274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 flipV="1">
            <a:off x="720725" y="3367088"/>
            <a:ext cx="0" cy="274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7070725" y="5795963"/>
            <a:ext cx="9890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Weir?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Shaft Spillways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Three types of flow</a:t>
            </a:r>
          </a:p>
          <a:p>
            <a:pPr lvl="1"/>
            <a:r>
              <a:rPr lang="en-US"/>
              <a:t>weir flow at crest</a:t>
            </a:r>
          </a:p>
          <a:p>
            <a:pPr lvl="1"/>
            <a:r>
              <a:rPr lang="en-US"/>
              <a:t>partially submerged weir (still has air in pipe)</a:t>
            </a:r>
          </a:p>
          <a:p>
            <a:pPr lvl="1"/>
            <a:r>
              <a:rPr lang="en-US"/>
              <a:t>fully submerged (pipe flow)</a:t>
            </a:r>
          </a:p>
        </p:txBody>
      </p:sp>
      <p:sp>
        <p:nvSpPr>
          <p:cNvPr id="15363" name="Freeform 3"/>
          <p:cNvSpPr>
            <a:spLocks/>
          </p:cNvSpPr>
          <p:nvPr/>
        </p:nvSpPr>
        <p:spPr bwMode="auto">
          <a:xfrm>
            <a:off x="1397000" y="4616450"/>
            <a:ext cx="6959600" cy="1851025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1548" y="0"/>
              </a:cxn>
              <a:cxn ang="0">
                <a:pos x="2165" y="0"/>
              </a:cxn>
              <a:cxn ang="0">
                <a:pos x="4383" y="1165"/>
              </a:cxn>
            </a:cxnLst>
            <a:rect l="0" t="0" r="r" b="b"/>
            <a:pathLst>
              <a:path w="4384" h="1166">
                <a:moveTo>
                  <a:pt x="0" y="774"/>
                </a:moveTo>
                <a:lnTo>
                  <a:pt x="1548" y="0"/>
                </a:lnTo>
                <a:lnTo>
                  <a:pt x="2165" y="0"/>
                </a:lnTo>
                <a:lnTo>
                  <a:pt x="4383" y="116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1949450" y="4810125"/>
            <a:ext cx="6337300" cy="143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0"/>
              </a:cxn>
              <a:cxn ang="0">
                <a:pos x="61" y="556"/>
              </a:cxn>
              <a:cxn ang="0">
                <a:pos x="243" y="747"/>
              </a:cxn>
              <a:cxn ang="0">
                <a:pos x="3991" y="904"/>
              </a:cxn>
              <a:cxn ang="0">
                <a:pos x="3991" y="695"/>
              </a:cxn>
              <a:cxn ang="0">
                <a:pos x="304" y="539"/>
              </a:cxn>
              <a:cxn ang="0">
                <a:pos x="269" y="513"/>
              </a:cxn>
              <a:cxn ang="0">
                <a:pos x="269" y="0"/>
              </a:cxn>
            </a:cxnLst>
            <a:rect l="0" t="0" r="r" b="b"/>
            <a:pathLst>
              <a:path w="3992" h="905">
                <a:moveTo>
                  <a:pt x="0" y="0"/>
                </a:moveTo>
                <a:lnTo>
                  <a:pt x="61" y="0"/>
                </a:lnTo>
                <a:lnTo>
                  <a:pt x="61" y="556"/>
                </a:lnTo>
                <a:lnTo>
                  <a:pt x="243" y="747"/>
                </a:lnTo>
                <a:lnTo>
                  <a:pt x="3991" y="904"/>
                </a:lnTo>
                <a:lnTo>
                  <a:pt x="3991" y="695"/>
                </a:lnTo>
                <a:lnTo>
                  <a:pt x="304" y="539"/>
                </a:lnTo>
                <a:lnTo>
                  <a:pt x="269" y="513"/>
                </a:lnTo>
                <a:lnTo>
                  <a:pt x="269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382838" y="4810125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167688" y="5713413"/>
            <a:ext cx="319087" cy="593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9000</TotalTime>
  <Pages>21</Pages>
  <Words>918</Words>
  <Application>Microsoft Office PowerPoint</Application>
  <PresentationFormat>Letter Paper (8.5x11 in)</PresentationFormat>
  <Paragraphs>189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Times New Roman</vt:lpstr>
      <vt:lpstr>Book Antiqua</vt:lpstr>
      <vt:lpstr>Monotype Sorts</vt:lpstr>
      <vt:lpstr>Symbol</vt:lpstr>
      <vt:lpstr>Arial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Equation</vt:lpstr>
      <vt:lpstr>Hydraulic Structures: Purposes</vt:lpstr>
      <vt:lpstr>Hydraulic Structures: Purposes</vt:lpstr>
      <vt:lpstr>Spillways</vt:lpstr>
      <vt:lpstr>Overflow spillways</vt:lpstr>
      <vt:lpstr>Sharp-crested Weir</vt:lpstr>
      <vt:lpstr>Overflow Spillway design</vt:lpstr>
      <vt:lpstr>Spillway Discharge</vt:lpstr>
      <vt:lpstr>Spillway Control structures</vt:lpstr>
      <vt:lpstr>Shaft Spillways</vt:lpstr>
      <vt:lpstr>Siphon Spillway</vt:lpstr>
      <vt:lpstr>Spillway terminal structures: Energy Dissipators</vt:lpstr>
      <vt:lpstr>Stilling Basin</vt:lpstr>
      <vt:lpstr>Flip Buckets: Ski-jump Dissipator</vt:lpstr>
      <vt:lpstr>Roller Buckets</vt:lpstr>
      <vt:lpstr>Collection: Intake Structures</vt:lpstr>
      <vt:lpstr>Fish passage</vt:lpstr>
      <vt:lpstr>Cavitation</vt:lpstr>
      <vt:lpstr>Cavitation Parameter</vt:lpstr>
      <vt:lpstr>Cavitation: surface irregularities</vt:lpstr>
      <vt:lpstr>Scaling in Open Hydrualic Structures</vt:lpstr>
      <vt:lpstr>Froude similarity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Structures: Purposes</dc:title>
  <dc:subject/>
  <dc:creator>Monroe Weber-Shirk</dc:creator>
  <cp:keywords/>
  <dc:description/>
  <cp:lastModifiedBy>mw24</cp:lastModifiedBy>
  <cp:revision>32</cp:revision>
  <cp:lastPrinted>1996-02-27T09:09:47Z</cp:lastPrinted>
  <dcterms:created xsi:type="dcterms:W3CDTF">1996-02-27T06:15:26Z</dcterms:created>
  <dcterms:modified xsi:type="dcterms:W3CDTF">2012-12-18T18:43:46Z</dcterms:modified>
</cp:coreProperties>
</file>