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Monotype Sorts" pitchFamily="2" charset="2"/>
      <p:regular r:id="rId4"/>
    </p:embeddedFont>
    <p:embeddedFont>
      <p:font typeface="MT Extra" pitchFamily="18" charset="2"/>
      <p:regular r:id="rId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20C6B3-5D5A-48ED-BFED-3CAD3EF7C8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10527-223E-42CD-B6D1-78F158E23A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5ED3F-2BFE-492E-B617-2FE8E88835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48044-42F5-49EF-B9E2-1F860CB00E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16A83-4353-4AF3-A05C-77120E892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44928-0BBE-4220-9DB7-2419BAAE8D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BC7BA-B9FD-49BA-83CD-79A023CDA5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0427F-A929-49D6-A7D5-90020516C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0CC20-5067-4C55-99B5-744A0926C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B9090-E328-452D-B0F9-3DA0B0C0C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12CDF-7882-4CCA-83A3-2881FEE03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90B0454D-2706-4826-8940-C462A7E1A1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8605838" y="23495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+z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681038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r>
              <a:rPr lang="en-US"/>
              <a:t>Lake Source Cooling Intake Schematic</a:t>
            </a:r>
          </a:p>
        </p:txBody>
      </p:sp>
      <p:grpSp>
        <p:nvGrpSpPr>
          <p:cNvPr id="2117" name="Group 69"/>
          <p:cNvGrpSpPr>
            <a:grpSpLocks/>
          </p:cNvGrpSpPr>
          <p:nvPr/>
        </p:nvGrpSpPr>
        <p:grpSpPr bwMode="auto">
          <a:xfrm>
            <a:off x="249238" y="1579563"/>
            <a:ext cx="8782050" cy="4049712"/>
            <a:chOff x="157" y="995"/>
            <a:chExt cx="5532" cy="2551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2889" y="1623"/>
              <a:ext cx="256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4173" y="2111"/>
              <a:ext cx="816" cy="9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157" y="16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905" y="1371"/>
              <a:ext cx="19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Lake Water Surface</a:t>
              </a: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10800000">
              <a:off x="589" y="1536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10800000">
              <a:off x="4429" y="1999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429" y="3408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5373" y="16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5421" y="14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58" y="1631"/>
              <a:ext cx="2707" cy="1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2"/>
                </a:cxn>
                <a:cxn ang="0">
                  <a:pos x="2707" y="0"/>
                </a:cxn>
              </a:cxnLst>
              <a:rect l="0" t="0" r="r" b="b"/>
              <a:pathLst>
                <a:path w="2707" h="1238">
                  <a:moveTo>
                    <a:pt x="0" y="0"/>
                  </a:moveTo>
                  <a:cubicBezTo>
                    <a:pt x="0" y="0"/>
                    <a:pt x="0" y="596"/>
                    <a:pt x="0" y="1192"/>
                  </a:cubicBezTo>
                  <a:cubicBezTo>
                    <a:pt x="746" y="1238"/>
                    <a:pt x="1992" y="438"/>
                    <a:pt x="2707" y="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33" y="1619"/>
              <a:ext cx="4010" cy="1189"/>
            </a:xfrm>
            <a:custGeom>
              <a:avLst/>
              <a:gdLst/>
              <a:ahLst/>
              <a:cxnLst>
                <a:cxn ang="0">
                  <a:pos x="0" y="1109"/>
                </a:cxn>
                <a:cxn ang="0">
                  <a:pos x="1120" y="685"/>
                </a:cxn>
                <a:cxn ang="0">
                  <a:pos x="2200" y="149"/>
                </a:cxn>
                <a:cxn ang="0">
                  <a:pos x="3928" y="173"/>
                </a:cxn>
                <a:cxn ang="0">
                  <a:pos x="4160" y="1189"/>
                </a:cxn>
              </a:cxnLst>
              <a:rect l="0" t="0" r="r" b="b"/>
              <a:pathLst>
                <a:path w="4233" h="1189">
                  <a:moveTo>
                    <a:pt x="0" y="1109"/>
                  </a:moveTo>
                  <a:cubicBezTo>
                    <a:pt x="344" y="1021"/>
                    <a:pt x="753" y="845"/>
                    <a:pt x="1120" y="685"/>
                  </a:cubicBezTo>
                  <a:cubicBezTo>
                    <a:pt x="1487" y="525"/>
                    <a:pt x="2032" y="205"/>
                    <a:pt x="2200" y="149"/>
                  </a:cubicBezTo>
                  <a:cubicBezTo>
                    <a:pt x="2368" y="93"/>
                    <a:pt x="3591" y="0"/>
                    <a:pt x="3928" y="173"/>
                  </a:cubicBezTo>
                  <a:cubicBezTo>
                    <a:pt x="4233" y="353"/>
                    <a:pt x="4168" y="685"/>
                    <a:pt x="4160" y="1189"/>
                  </a:cubicBez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03" name="Group 55"/>
            <p:cNvGrpSpPr>
              <a:grpSpLocks/>
            </p:cNvGrpSpPr>
            <p:nvPr/>
          </p:nvGrpSpPr>
          <p:grpSpPr bwMode="auto">
            <a:xfrm>
              <a:off x="4565" y="995"/>
              <a:ext cx="399" cy="1934"/>
              <a:chOff x="4565" y="995"/>
              <a:chExt cx="399" cy="1934"/>
            </a:xfrm>
          </p:grpSpPr>
          <p:sp>
            <p:nvSpPr>
              <p:cNvPr id="2073" name="Line 25"/>
              <p:cNvSpPr>
                <a:spLocks noChangeShapeType="1"/>
              </p:cNvSpPr>
              <p:nvPr/>
            </p:nvSpPr>
            <p:spPr bwMode="auto">
              <a:xfrm flipV="1">
                <a:off x="4765" y="1494"/>
                <a:ext cx="0" cy="764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74" name="Group 26"/>
              <p:cNvGrpSpPr>
                <a:grpSpLocks/>
              </p:cNvGrpSpPr>
              <p:nvPr/>
            </p:nvGrpSpPr>
            <p:grpSpPr bwMode="auto">
              <a:xfrm>
                <a:off x="4565" y="2225"/>
                <a:ext cx="399" cy="704"/>
                <a:chOff x="2064" y="2928"/>
                <a:chExt cx="576" cy="1016"/>
              </a:xfrm>
            </p:grpSpPr>
            <p:sp>
              <p:nvSpPr>
                <p:cNvPr id="2075" name="Oval 27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384" cy="38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6" name="Oval 28"/>
                <p:cNvSpPr>
                  <a:spLocks noChangeArrowheads="1"/>
                </p:cNvSpPr>
                <p:nvPr/>
              </p:nvSpPr>
              <p:spPr bwMode="auto">
                <a:xfrm>
                  <a:off x="2160" y="3120"/>
                  <a:ext cx="384" cy="38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7" name="Oval 29"/>
                <p:cNvSpPr>
                  <a:spLocks noChangeArrowheads="1"/>
                </p:cNvSpPr>
                <p:nvPr/>
              </p:nvSpPr>
              <p:spPr bwMode="auto">
                <a:xfrm>
                  <a:off x="2160" y="3312"/>
                  <a:ext cx="384" cy="38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8" name="Oval 30"/>
                <p:cNvSpPr>
                  <a:spLocks noChangeArrowheads="1"/>
                </p:cNvSpPr>
                <p:nvPr/>
              </p:nvSpPr>
              <p:spPr bwMode="auto">
                <a:xfrm>
                  <a:off x="2160" y="3504"/>
                  <a:ext cx="384" cy="384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9" name="Freeform 31"/>
                <p:cNvSpPr>
                  <a:spLocks/>
                </p:cNvSpPr>
                <p:nvPr/>
              </p:nvSpPr>
              <p:spPr bwMode="auto">
                <a:xfrm>
                  <a:off x="2064" y="3598"/>
                  <a:ext cx="576" cy="346"/>
                </a:xfrm>
                <a:custGeom>
                  <a:avLst/>
                  <a:gdLst/>
                  <a:ahLst/>
                  <a:cxnLst>
                    <a:cxn ang="0">
                      <a:pos x="0" y="343"/>
                    </a:cxn>
                    <a:cxn ang="0">
                      <a:pos x="576" y="343"/>
                    </a:cxn>
                    <a:cxn ang="0">
                      <a:pos x="282" y="2"/>
                    </a:cxn>
                    <a:cxn ang="0">
                      <a:pos x="0" y="343"/>
                    </a:cxn>
                  </a:cxnLst>
                  <a:rect l="0" t="0" r="r" b="b"/>
                  <a:pathLst>
                    <a:path w="576" h="346">
                      <a:moveTo>
                        <a:pt x="0" y="343"/>
                      </a:moveTo>
                      <a:cubicBezTo>
                        <a:pt x="552" y="346"/>
                        <a:pt x="21" y="340"/>
                        <a:pt x="576" y="343"/>
                      </a:cubicBezTo>
                      <a:cubicBezTo>
                        <a:pt x="282" y="200"/>
                        <a:pt x="521" y="0"/>
                        <a:pt x="282" y="2"/>
                      </a:cubicBezTo>
                      <a:cubicBezTo>
                        <a:pt x="43" y="4"/>
                        <a:pt x="274" y="194"/>
                        <a:pt x="0" y="34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80" name="Group 32"/>
              <p:cNvGrpSpPr>
                <a:grpSpLocks/>
              </p:cNvGrpSpPr>
              <p:nvPr/>
            </p:nvGrpSpPr>
            <p:grpSpPr bwMode="auto">
              <a:xfrm>
                <a:off x="4598" y="995"/>
                <a:ext cx="333" cy="503"/>
                <a:chOff x="2112" y="1152"/>
                <a:chExt cx="480" cy="726"/>
              </a:xfrm>
            </p:grpSpPr>
            <p:sp>
              <p:nvSpPr>
                <p:cNvPr id="2081" name="AutoShape 33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480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082" name="Group 34"/>
                <p:cNvGrpSpPr>
                  <a:grpSpLocks/>
                </p:cNvGrpSpPr>
                <p:nvPr/>
              </p:nvGrpSpPr>
              <p:grpSpPr bwMode="auto">
                <a:xfrm>
                  <a:off x="2180" y="1158"/>
                  <a:ext cx="354" cy="720"/>
                  <a:chOff x="2180" y="1158"/>
                  <a:chExt cx="354" cy="720"/>
                </a:xfrm>
              </p:grpSpPr>
              <p:sp>
                <p:nvSpPr>
                  <p:cNvPr id="20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309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3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381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405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69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8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485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502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518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534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180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196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229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1158"/>
                    <a:ext cx="0" cy="7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4177" y="1508"/>
              <a:ext cx="815" cy="1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15"/>
                </a:cxn>
                <a:cxn ang="0">
                  <a:pos x="815" y="1515"/>
                </a:cxn>
                <a:cxn ang="0">
                  <a:pos x="815" y="0"/>
                </a:cxn>
              </a:cxnLst>
              <a:rect l="0" t="0" r="r" b="b"/>
              <a:pathLst>
                <a:path w="815" h="1515">
                  <a:moveTo>
                    <a:pt x="0" y="0"/>
                  </a:moveTo>
                  <a:lnTo>
                    <a:pt x="0" y="1515"/>
                  </a:lnTo>
                  <a:lnTo>
                    <a:pt x="815" y="1515"/>
                  </a:lnTo>
                  <a:lnTo>
                    <a:pt x="81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99" name="Line 51"/>
            <p:cNvSpPr>
              <a:spLocks noChangeShapeType="1"/>
            </p:cNvSpPr>
            <p:nvPr/>
          </p:nvSpPr>
          <p:spPr bwMode="auto">
            <a:xfrm>
              <a:off x="5046" y="3023"/>
              <a:ext cx="5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0" name="Line 52"/>
            <p:cNvSpPr>
              <a:spLocks noChangeShapeType="1"/>
            </p:cNvSpPr>
            <p:nvPr/>
          </p:nvSpPr>
          <p:spPr bwMode="auto">
            <a:xfrm flipV="1">
              <a:off x="5261" y="1623"/>
              <a:ext cx="0" cy="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1" name="Text Box 53"/>
            <p:cNvSpPr txBox="1">
              <a:spLocks noChangeArrowheads="1"/>
            </p:cNvSpPr>
            <p:nvPr/>
          </p:nvSpPr>
          <p:spPr bwMode="auto">
            <a:xfrm>
              <a:off x="5107" y="2182"/>
              <a:ext cx="582" cy="2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Part E?</a:t>
              </a:r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915" y="2354"/>
              <a:ext cx="84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170"/>
                </a:cxn>
                <a:cxn ang="0">
                  <a:pos x="108" y="123"/>
                </a:cxn>
                <a:cxn ang="0">
                  <a:pos x="23" y="216"/>
                </a:cxn>
                <a:cxn ang="0">
                  <a:pos x="69" y="216"/>
                </a:cxn>
                <a:cxn ang="0">
                  <a:pos x="115" y="323"/>
                </a:cxn>
              </a:cxnLst>
              <a:rect l="0" t="0" r="r" b="b"/>
              <a:pathLst>
                <a:path w="115" h="323">
                  <a:moveTo>
                    <a:pt x="0" y="0"/>
                  </a:moveTo>
                  <a:lnTo>
                    <a:pt x="54" y="170"/>
                  </a:lnTo>
                  <a:lnTo>
                    <a:pt x="108" y="123"/>
                  </a:lnTo>
                  <a:lnTo>
                    <a:pt x="23" y="216"/>
                  </a:lnTo>
                  <a:lnTo>
                    <a:pt x="69" y="216"/>
                  </a:lnTo>
                  <a:lnTo>
                    <a:pt x="115" y="3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2590" y="2007"/>
              <a:ext cx="1494" cy="777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387" y="54"/>
                </a:cxn>
                <a:cxn ang="0">
                  <a:pos x="1494" y="777"/>
                </a:cxn>
              </a:cxnLst>
              <a:rect l="0" t="0" r="r" b="b"/>
              <a:pathLst>
                <a:path w="1494" h="777">
                  <a:moveTo>
                    <a:pt x="0" y="51"/>
                  </a:moveTo>
                  <a:cubicBezTo>
                    <a:pt x="231" y="51"/>
                    <a:pt x="1295" y="0"/>
                    <a:pt x="1387" y="54"/>
                  </a:cubicBezTo>
                  <a:cubicBezTo>
                    <a:pt x="1479" y="108"/>
                    <a:pt x="1472" y="627"/>
                    <a:pt x="1494" y="77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>
              <a:off x="2461" y="1631"/>
              <a:ext cx="162" cy="6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2892" y="1941"/>
              <a:ext cx="850" cy="5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Steel Pipe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100 m</a:t>
              </a:r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 flipV="1">
              <a:off x="423" y="2069"/>
              <a:ext cx="2138" cy="9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04" name="Text Box 56"/>
            <p:cNvSpPr txBox="1">
              <a:spLocks noChangeArrowheads="1"/>
            </p:cNvSpPr>
            <p:nvPr/>
          </p:nvSpPr>
          <p:spPr bwMode="auto">
            <a:xfrm rot="-1508758">
              <a:off x="1092" y="2459"/>
              <a:ext cx="981" cy="5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Plastic Pipe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3100 m</a:t>
              </a:r>
            </a:p>
          </p:txBody>
        </p:sp>
        <p:sp>
          <p:nvSpPr>
            <p:cNvPr id="2108" name="Text Box 60"/>
            <p:cNvSpPr txBox="1">
              <a:spLocks noChangeArrowheads="1"/>
            </p:cNvSpPr>
            <p:nvPr/>
          </p:nvSpPr>
          <p:spPr bwMode="auto">
            <a:xfrm>
              <a:off x="4400" y="3097"/>
              <a:ext cx="81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Pump inlet</a:t>
              </a:r>
            </a:p>
          </p:txBody>
        </p:sp>
        <p:sp>
          <p:nvSpPr>
            <p:cNvPr id="2109" name="Line 61"/>
            <p:cNvSpPr>
              <a:spLocks noChangeShapeType="1"/>
            </p:cNvSpPr>
            <p:nvPr/>
          </p:nvSpPr>
          <p:spPr bwMode="auto">
            <a:xfrm flipH="1" flipV="1">
              <a:off x="4760" y="2938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4815" y="1331"/>
              <a:ext cx="584" cy="946"/>
            </a:xfrm>
            <a:custGeom>
              <a:avLst/>
              <a:gdLst/>
              <a:ahLst/>
              <a:cxnLst>
                <a:cxn ang="0">
                  <a:pos x="0" y="946"/>
                </a:cxn>
                <a:cxn ang="0">
                  <a:pos x="185" y="707"/>
                </a:cxn>
                <a:cxn ang="0">
                  <a:pos x="246" y="153"/>
                </a:cxn>
                <a:cxn ang="0">
                  <a:pos x="492" y="0"/>
                </a:cxn>
              </a:cxnLst>
              <a:rect l="0" t="0" r="r" b="b"/>
              <a:pathLst>
                <a:path w="492" h="946">
                  <a:moveTo>
                    <a:pt x="0" y="946"/>
                  </a:moveTo>
                  <a:cubicBezTo>
                    <a:pt x="72" y="892"/>
                    <a:pt x="144" y="839"/>
                    <a:pt x="185" y="707"/>
                  </a:cubicBezTo>
                  <a:cubicBezTo>
                    <a:pt x="226" y="575"/>
                    <a:pt x="195" y="271"/>
                    <a:pt x="246" y="153"/>
                  </a:cubicBezTo>
                  <a:cubicBezTo>
                    <a:pt x="297" y="35"/>
                    <a:pt x="394" y="17"/>
                    <a:pt x="492" y="0"/>
                  </a:cubicBezTo>
                </a:path>
              </a:pathLst>
            </a:custGeom>
            <a:noFill/>
            <a:ln w="127000" cap="flat" cmpd="sng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917" y="3296"/>
              <a:ext cx="236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length of intake pipeline is 3200 m</a:t>
              </a:r>
            </a:p>
          </p:txBody>
        </p:sp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 flipH="1">
              <a:off x="3892" y="2923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 flipH="1">
              <a:off x="3908" y="3019"/>
              <a:ext cx="6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3" name="Text Box 65"/>
            <p:cNvSpPr txBox="1">
              <a:spLocks noChangeArrowheads="1"/>
            </p:cNvSpPr>
            <p:nvPr/>
          </p:nvSpPr>
          <p:spPr bwMode="auto">
            <a:xfrm>
              <a:off x="3496" y="2810"/>
              <a:ext cx="40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 m</a:t>
              </a:r>
            </a:p>
          </p:txBody>
        </p:sp>
        <p:sp>
          <p:nvSpPr>
            <p:cNvPr id="2114" name="Line 66"/>
            <p:cNvSpPr>
              <a:spLocks noChangeShapeType="1"/>
            </p:cNvSpPr>
            <p:nvPr/>
          </p:nvSpPr>
          <p:spPr bwMode="auto">
            <a:xfrm flipV="1">
              <a:off x="4017" y="3022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5" name="Line 67"/>
            <p:cNvSpPr>
              <a:spLocks noChangeShapeType="1"/>
            </p:cNvSpPr>
            <p:nvPr/>
          </p:nvSpPr>
          <p:spPr bwMode="auto">
            <a:xfrm rot="10800000" flipV="1">
              <a:off x="4017" y="2818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6" name="Text Box 68"/>
            <p:cNvSpPr txBox="1">
              <a:spLocks noChangeArrowheads="1"/>
            </p:cNvSpPr>
            <p:nvPr/>
          </p:nvSpPr>
          <p:spPr bwMode="auto">
            <a:xfrm>
              <a:off x="4033" y="1120"/>
              <a:ext cx="51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Motor</a:t>
              </a:r>
            </a:p>
          </p:txBody>
        </p:sp>
      </p:grp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3276600" y="1828800"/>
            <a:ext cx="914400" cy="4432300"/>
            <a:chOff x="2064" y="1152"/>
            <a:chExt cx="576" cy="2792"/>
          </a:xfrm>
        </p:grpSpPr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104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76" name="Group 32"/>
            <p:cNvGrpSpPr>
              <a:grpSpLocks/>
            </p:cNvGrpSpPr>
            <p:nvPr/>
          </p:nvGrpSpPr>
          <p:grpSpPr bwMode="auto">
            <a:xfrm>
              <a:off x="2064" y="2928"/>
              <a:ext cx="576" cy="1016"/>
              <a:chOff x="2064" y="2928"/>
              <a:chExt cx="576" cy="1016"/>
            </a:xfrm>
          </p:grpSpPr>
          <p:sp>
            <p:nvSpPr>
              <p:cNvPr id="6146" name="Oval 2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7" name="Oval 3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8" name="Oval 4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auto">
              <a:xfrm>
                <a:off x="2064" y="3598"/>
                <a:ext cx="576" cy="346"/>
              </a:xfrm>
              <a:custGeom>
                <a:avLst/>
                <a:gdLst/>
                <a:ahLst/>
                <a:cxnLst>
                  <a:cxn ang="0">
                    <a:pos x="0" y="343"/>
                  </a:cxn>
                  <a:cxn ang="0">
                    <a:pos x="576" y="343"/>
                  </a:cxn>
                  <a:cxn ang="0">
                    <a:pos x="282" y="2"/>
                  </a:cxn>
                  <a:cxn ang="0">
                    <a:pos x="0" y="343"/>
                  </a:cxn>
                </a:cxnLst>
                <a:rect l="0" t="0" r="r" b="b"/>
                <a:pathLst>
                  <a:path w="576" h="346">
                    <a:moveTo>
                      <a:pt x="0" y="343"/>
                    </a:moveTo>
                    <a:cubicBezTo>
                      <a:pt x="552" y="346"/>
                      <a:pt x="21" y="340"/>
                      <a:pt x="576" y="343"/>
                    </a:cubicBezTo>
                    <a:cubicBezTo>
                      <a:pt x="282" y="200"/>
                      <a:pt x="521" y="0"/>
                      <a:pt x="282" y="2"/>
                    </a:cubicBezTo>
                    <a:cubicBezTo>
                      <a:pt x="43" y="4"/>
                      <a:pt x="274" y="194"/>
                      <a:pt x="0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2112" y="1152"/>
              <a:ext cx="480" cy="726"/>
              <a:chOff x="2112" y="1152"/>
              <a:chExt cx="480" cy="726"/>
            </a:xfrm>
          </p:grpSpPr>
          <p:sp>
            <p:nvSpPr>
              <p:cNvPr id="6155" name="AutoShape 11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480" cy="72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174" name="Group 30"/>
              <p:cNvGrpSpPr>
                <a:grpSpLocks/>
              </p:cNvGrpSpPr>
              <p:nvPr/>
            </p:nvGrpSpPr>
            <p:grpSpPr bwMode="auto">
              <a:xfrm>
                <a:off x="2180" y="1158"/>
                <a:ext cx="354" cy="720"/>
                <a:chOff x="2180" y="1158"/>
                <a:chExt cx="354" cy="720"/>
              </a:xfrm>
            </p:grpSpPr>
            <p:sp>
              <p:nvSpPr>
                <p:cNvPr id="6156" name="Line 12"/>
                <p:cNvSpPr>
                  <a:spLocks noChangeShapeType="1"/>
                </p:cNvSpPr>
                <p:nvPr/>
              </p:nvSpPr>
              <p:spPr bwMode="auto">
                <a:xfrm>
                  <a:off x="2309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57" name="Line 13"/>
                <p:cNvSpPr>
                  <a:spLocks noChangeShapeType="1"/>
                </p:cNvSpPr>
                <p:nvPr/>
              </p:nvSpPr>
              <p:spPr bwMode="auto">
                <a:xfrm>
                  <a:off x="2333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58" name="Line 14"/>
                <p:cNvSpPr>
                  <a:spLocks noChangeShapeType="1"/>
                </p:cNvSpPr>
                <p:nvPr/>
              </p:nvSpPr>
              <p:spPr bwMode="auto">
                <a:xfrm>
                  <a:off x="2357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59" name="Line 15"/>
                <p:cNvSpPr>
                  <a:spLocks noChangeShapeType="1"/>
                </p:cNvSpPr>
                <p:nvPr/>
              </p:nvSpPr>
              <p:spPr bwMode="auto">
                <a:xfrm>
                  <a:off x="2381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auto">
                <a:xfrm>
                  <a:off x="2405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3" name="Line 19"/>
                <p:cNvSpPr>
                  <a:spLocks noChangeShapeType="1"/>
                </p:cNvSpPr>
                <p:nvPr/>
              </p:nvSpPr>
              <p:spPr bwMode="auto">
                <a:xfrm>
                  <a:off x="2469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4" name="Line 20"/>
                <p:cNvSpPr>
                  <a:spLocks noChangeShapeType="1"/>
                </p:cNvSpPr>
                <p:nvPr/>
              </p:nvSpPr>
              <p:spPr bwMode="auto">
                <a:xfrm>
                  <a:off x="2485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5" name="Line 21"/>
                <p:cNvSpPr>
                  <a:spLocks noChangeShapeType="1"/>
                </p:cNvSpPr>
                <p:nvPr/>
              </p:nvSpPr>
              <p:spPr bwMode="auto">
                <a:xfrm>
                  <a:off x="2502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6" name="Line 22"/>
                <p:cNvSpPr>
                  <a:spLocks noChangeShapeType="1"/>
                </p:cNvSpPr>
                <p:nvPr/>
              </p:nvSpPr>
              <p:spPr bwMode="auto">
                <a:xfrm>
                  <a:off x="2518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7" name="Line 23"/>
                <p:cNvSpPr>
                  <a:spLocks noChangeShapeType="1"/>
                </p:cNvSpPr>
                <p:nvPr/>
              </p:nvSpPr>
              <p:spPr bwMode="auto">
                <a:xfrm>
                  <a:off x="2534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69" name="Line 25"/>
                <p:cNvSpPr>
                  <a:spLocks noChangeShapeType="1"/>
                </p:cNvSpPr>
                <p:nvPr/>
              </p:nvSpPr>
              <p:spPr bwMode="auto">
                <a:xfrm>
                  <a:off x="2180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70" name="Line 26"/>
                <p:cNvSpPr>
                  <a:spLocks noChangeShapeType="1"/>
                </p:cNvSpPr>
                <p:nvPr/>
              </p:nvSpPr>
              <p:spPr bwMode="auto">
                <a:xfrm>
                  <a:off x="2196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71" name="Line 27"/>
                <p:cNvSpPr>
                  <a:spLocks noChangeShapeType="1"/>
                </p:cNvSpPr>
                <p:nvPr/>
              </p:nvSpPr>
              <p:spPr bwMode="auto">
                <a:xfrm>
                  <a:off x="2213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72" name="Line 28"/>
                <p:cNvSpPr>
                  <a:spLocks noChangeShapeType="1"/>
                </p:cNvSpPr>
                <p:nvPr/>
              </p:nvSpPr>
              <p:spPr bwMode="auto">
                <a:xfrm>
                  <a:off x="2229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73" name="Line 29"/>
                <p:cNvSpPr>
                  <a:spLocks noChangeShapeType="1"/>
                </p:cNvSpPr>
                <p:nvPr/>
              </p:nvSpPr>
              <p:spPr bwMode="auto">
                <a:xfrm>
                  <a:off x="2245" y="115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EE 332">
  <a:themeElements>
    <a:clrScheme name="CEE 332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69696"/>
      </a:accent1>
      <a:accent2>
        <a:srgbClr val="C0C0C0"/>
      </a:accent2>
      <a:accent3>
        <a:srgbClr val="FFFFFF"/>
      </a:accent3>
      <a:accent4>
        <a:srgbClr val="000000"/>
      </a:accent4>
      <a:accent5>
        <a:srgbClr val="C9C9C9"/>
      </a:accent5>
      <a:accent6>
        <a:srgbClr val="AEAEAE"/>
      </a:accent6>
      <a:hlink>
        <a:srgbClr val="EAEAEA"/>
      </a:hlink>
      <a:folHlink>
        <a:srgbClr val="000000"/>
      </a:folHlink>
    </a:clrScheme>
    <a:fontScheme name="CEE 33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EE 332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E 332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E 332 3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E 332 4">
        <a:dk1>
          <a:srgbClr val="000000"/>
        </a:dk1>
        <a:lt1>
          <a:srgbClr val="FFFFFF"/>
        </a:lt1>
        <a:dk2>
          <a:srgbClr val="000064"/>
        </a:dk2>
        <a:lt2>
          <a:srgbClr val="FEEEFC"/>
        </a:lt2>
        <a:accent1>
          <a:srgbClr val="BC3C48"/>
        </a:accent1>
        <a:accent2>
          <a:srgbClr val="FF00FF"/>
        </a:accent2>
        <a:accent3>
          <a:srgbClr val="AAAAB8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E 332 5">
        <a:dk1>
          <a:srgbClr val="000000"/>
        </a:dk1>
        <a:lt1>
          <a:srgbClr val="F8F8F8"/>
        </a:lt1>
        <a:dk2>
          <a:srgbClr val="3C003C"/>
        </a:dk2>
        <a:lt2>
          <a:srgbClr val="FFE1FF"/>
        </a:lt2>
        <a:accent1>
          <a:srgbClr val="CB9661"/>
        </a:accent1>
        <a:accent2>
          <a:srgbClr val="90F4B8"/>
        </a:accent2>
        <a:accent3>
          <a:srgbClr val="AFAAAF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Office\Templates\Presentations\CEE 332.pot</Template>
  <TotalTime>85</TotalTime>
  <Words>34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 New Roman</vt:lpstr>
      <vt:lpstr>Monotype Sorts</vt:lpstr>
      <vt:lpstr>MT Extra</vt:lpstr>
      <vt:lpstr>Arial</vt:lpstr>
      <vt:lpstr>CEE 332</vt:lpstr>
      <vt:lpstr>Slide 1</vt:lpstr>
      <vt:lpstr>Slide 2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Monroe L. Weber-Shirk</dc:creator>
  <cp:lastModifiedBy>mw24</cp:lastModifiedBy>
  <cp:revision>4</cp:revision>
  <dcterms:created xsi:type="dcterms:W3CDTF">1999-03-02T13:06:36Z</dcterms:created>
  <dcterms:modified xsi:type="dcterms:W3CDTF">2012-12-18T18:40:25Z</dcterms:modified>
</cp:coreProperties>
</file>