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06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Default Extension="bin" ContentType="application/vnd.openxmlformats-officedocument.oleObject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0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theme/theme12.xml" ContentType="application/vnd.openxmlformats-officedocument.them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slide24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  <p:sldMasterId id="2147483673" r:id="rId2"/>
    <p:sldMasterId id="2147483685" r:id="rId3"/>
    <p:sldMasterId id="2147483697" r:id="rId4"/>
    <p:sldMasterId id="2147483709" r:id="rId5"/>
    <p:sldMasterId id="2147483721" r:id="rId6"/>
    <p:sldMasterId id="2147483733" r:id="rId7"/>
    <p:sldMasterId id="2147483745" r:id="rId8"/>
    <p:sldMasterId id="2147483757" r:id="rId9"/>
    <p:sldMasterId id="2147483769" r:id="rId10"/>
  </p:sldMasterIdLst>
  <p:notesMasterIdLst>
    <p:notesMasterId r:id="rId35"/>
  </p:notesMasterIdLst>
  <p:handoutMasterIdLst>
    <p:handoutMasterId r:id="rId36"/>
  </p:handoutMasterIdLst>
  <p:sldIdLst>
    <p:sldId id="257" r:id="rId11"/>
    <p:sldId id="259" r:id="rId12"/>
    <p:sldId id="268" r:id="rId13"/>
    <p:sldId id="269" r:id="rId14"/>
    <p:sldId id="270" r:id="rId15"/>
    <p:sldId id="271" r:id="rId16"/>
    <p:sldId id="272" r:id="rId17"/>
    <p:sldId id="277" r:id="rId18"/>
    <p:sldId id="278" r:id="rId19"/>
    <p:sldId id="279" r:id="rId20"/>
    <p:sldId id="284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1" r:id="rId34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CFEB9"/>
    <a:srgbClr val="CF0E30"/>
    <a:srgbClr val="FAFD00"/>
    <a:srgbClr val="FC0128"/>
    <a:srgbClr val="00FF00"/>
    <a:srgbClr val="081D58"/>
    <a:srgbClr val="011475"/>
    <a:srgbClr val="010F5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84" d="100"/>
          <a:sy n="84" d="100"/>
        </p:scale>
        <p:origin x="-118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7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handoutMaster" Target="handoutMasters/handout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3.jpeg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jpe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jpeg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jpeg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3.jpeg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3.jpeg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3.jpeg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3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92369" y="2387600"/>
            <a:ext cx="3962400" cy="3309815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94585"/>
            <a:ext cx="2133600" cy="22689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37AFD953-5773-48FC-811D-759AB6F97D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E1498D-853C-4561-98DC-9FBAEF0163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006E1-A731-4521-A8BD-2D581A44E9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9674A-2335-4D63-923F-889337434E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97E3B-4BD4-4D27-AA52-CBAF8D6425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A89831-4963-4A7E-A234-A490339C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4635F-EEFC-45D6-A1A7-222B36D010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ECB2E-A233-43CF-B1E2-6433B9CB7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A5AD3-08CC-4598-BE40-CD82AC389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9674A-2335-4D63-923F-889337434E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CEB7B7-3856-45AF-B2BC-06A08525B8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97E3B-4BD4-4D27-AA52-CBAF8D6425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4635F-EEFC-45D6-A1A7-222B36D010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ECB2E-A233-43CF-B1E2-6433B9CB7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A5AD3-08CC-4598-BE40-CD82AC389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89B33A-46EA-4BE4-A851-FB1D9892C7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B60D0E-A4A5-49A1-8843-049D9C32C0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9674A-2335-4D63-923F-889337434E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97E3B-4BD4-4D27-AA52-CBAF8D6425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4635F-EEFC-45D6-A1A7-222B36D010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ECB2E-A233-43CF-B1E2-6433B9CB7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A5AD3-08CC-4598-BE40-CD82AC389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D66BC1-690A-40DA-A14D-8A7E6AFAB4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9674A-2335-4D63-923F-889337434E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97E3B-4BD4-4D27-AA52-CBAF8D6425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4635F-EEFC-45D6-A1A7-222B36D010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ECB2E-A233-43CF-B1E2-6433B9CB7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A5AD3-08CC-4598-BE40-CD82AC389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3A4416-1CD1-45BF-9145-59A9938D04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6A9268-D72F-437F-872D-BC35ACDA8D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9674A-2335-4D63-923F-889337434E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97E3B-4BD4-4D27-AA52-CBAF8D6425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4635F-EEFC-45D6-A1A7-222B36D010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ECB2E-A233-43CF-B1E2-6433B9CB7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A5AD3-08CC-4598-BE40-CD82AC389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AB1FA-C192-4C16-8982-B7E24CD483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9674A-2335-4D63-923F-889337434E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97E3B-4BD4-4D27-AA52-CBAF8D6425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4635F-EEFC-45D6-A1A7-222B36D010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ECB2E-A233-43CF-B1E2-6433B9CB7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A5AD3-08CC-4598-BE40-CD82AC389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4695E3AB-E3A1-44D1-8E8A-6158E1CAD3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056861F-6530-4B20-97D5-EB438499E296}" type="datetimeFigureOut">
              <a:rPr lang="es-CO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18/12/2012</a:t>
            </a:fld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A955BE6-8BCA-43BA-A36E-C2A9BEE99AC9}" type="slidenum">
              <a:rPr lang="es-CO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0000"/>
              </a:solidFill>
              <a:latin typeface="Calibri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E825E6-5608-4DD7-9AF8-76D49B509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E825E6-5608-4DD7-9AF8-76D49B509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056861F-6530-4B20-97D5-EB438499E296}" type="datetimeFigureOut">
              <a:rPr lang="es-CO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18/12/2012</a:t>
            </a:fld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A955BE6-8BCA-43BA-A36E-C2A9BEE99AC9}" type="slidenum">
              <a:rPr lang="es-CO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0000"/>
              </a:solidFill>
              <a:latin typeface="Calibri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E825E6-5608-4DD7-9AF8-76D49B509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E825E6-5608-4DD7-9AF8-76D49B509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056861F-6530-4B20-97D5-EB438499E296}" type="datetimeFigureOut">
              <a:rPr lang="es-CO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18/12/2012</a:t>
            </a:fld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A955BE6-8BCA-43BA-A36E-C2A9BEE99AC9}" type="slidenum">
              <a:rPr lang="es-CO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0000"/>
              </a:solidFill>
              <a:latin typeface="Calibri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E825E6-5608-4DD7-9AF8-76D49B509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E825E6-5608-4DD7-9AF8-76D49B509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24.png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oleObject" Target="../embeddings/oleObject1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5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320800" y="3886200"/>
            <a:ext cx="6400800" cy="622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ctr">
              <a:spcBef>
                <a:spcPct val="20000"/>
              </a:spcBef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Monroe Weber-Shirk</a:t>
            </a:r>
          </a:p>
        </p:txBody>
      </p:sp>
      <p:pic>
        <p:nvPicPr>
          <p:cNvPr id="5123" name="Picture 3"/>
          <p:cNvPicPr>
            <a:picLocks noChangeArrowheads="1"/>
          </p:cNvPicPr>
          <p:nvPr/>
        </p:nvPicPr>
        <p:blipFill>
          <a:blip r:embed="rId2" cstate="print"/>
          <a:srcRect t="24063" b="27274"/>
          <a:stretch>
            <a:fillRect/>
          </a:stretch>
        </p:blipFill>
        <p:spPr bwMode="auto">
          <a:xfrm>
            <a:off x="711200" y="177800"/>
            <a:ext cx="7620000" cy="1155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635000" y="1892300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 anchor="ctr"/>
          <a:lstStyle/>
          <a:p>
            <a:pPr algn="ctr"/>
            <a:r>
              <a:rPr lang="en-US" sz="4400">
                <a:solidFill>
                  <a:schemeClr val="tx2"/>
                </a:solidFill>
                <a:latin typeface="Book Antiqua" pitchFamily="18" charset="0"/>
              </a:rPr>
              <a:t>Plume in a Flume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r>
              <a:rPr lang="en-US"/>
              <a:t>Passive Plume in Turbulent Flow: Theory</a:t>
            </a:r>
          </a:p>
        </p:txBody>
      </p:sp>
      <p:graphicFrame>
        <p:nvGraphicFramePr>
          <p:cNvPr id="29700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495300" y="4495800"/>
          <a:ext cx="4338638" cy="1471613"/>
        </p:xfrm>
        <a:graphic>
          <a:graphicData uri="http://schemas.openxmlformats.org/presentationml/2006/ole">
            <p:oleObj spid="_x0000_s29700" name="Equation" r:id="rId3" imgW="4343400" imgH="1473120" progId="Equation.DSMT4">
              <p:embed/>
            </p:oleObj>
          </a:graphicData>
        </a:graphic>
      </p:graphicFrame>
      <p:graphicFrame>
        <p:nvGraphicFramePr>
          <p:cNvPr id="29701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1066800" y="2514600"/>
          <a:ext cx="2970213" cy="758825"/>
        </p:xfrm>
        <a:graphic>
          <a:graphicData uri="http://schemas.openxmlformats.org/presentationml/2006/ole">
            <p:oleObj spid="_x0000_s29701" name="Equation" r:id="rId4" imgW="2971800" imgH="761760" progId="Equation.DSMT4">
              <p:embed/>
            </p:oleObj>
          </a:graphicData>
        </a:graphic>
      </p:graphicFrame>
      <p:grpSp>
        <p:nvGrpSpPr>
          <p:cNvPr id="29705" name="Group 9"/>
          <p:cNvGrpSpPr>
            <a:grpSpLocks/>
          </p:cNvGrpSpPr>
          <p:nvPr/>
        </p:nvGrpSpPr>
        <p:grpSpPr bwMode="auto">
          <a:xfrm>
            <a:off x="5176838" y="2274888"/>
            <a:ext cx="3806825" cy="3375025"/>
            <a:chOff x="3261" y="1433"/>
            <a:chExt cx="2398" cy="2126"/>
          </a:xfrm>
        </p:grpSpPr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3261" y="1433"/>
              <a:ext cx="2398" cy="21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marL="457200" indent="-457200" defTabSz="457200"/>
              <a:r>
                <a:rPr lang="en-US" sz="2400">
                  <a:latin typeface="Book Antiqua" pitchFamily="18" charset="0"/>
                </a:rPr>
                <a:t>C 	concentration</a:t>
              </a:r>
            </a:p>
            <a:p>
              <a:pPr marL="457200" indent="-457200" defTabSz="457200"/>
              <a:r>
                <a:rPr lang="en-US" sz="2400">
                  <a:latin typeface="Book Antiqua" pitchFamily="18" charset="0"/>
                </a:rPr>
                <a:t>E</a:t>
              </a:r>
              <a:r>
                <a:rPr lang="en-US" sz="2400" baseline="-25000">
                  <a:latin typeface="Book Antiqua" pitchFamily="18" charset="0"/>
                </a:rPr>
                <a:t>y</a:t>
              </a:r>
              <a:r>
                <a:rPr lang="en-US" sz="2400">
                  <a:latin typeface="Book Antiqua" pitchFamily="18" charset="0"/>
                </a:rPr>
                <a:t>	dispersion coefficient</a:t>
              </a:r>
            </a:p>
            <a:p>
              <a:pPr marL="457200" indent="-457200" defTabSz="457200"/>
              <a:r>
                <a:rPr lang="en-US" sz="2400">
                  <a:latin typeface="Book Antiqua" pitchFamily="18" charset="0"/>
                </a:rPr>
                <a:t>U	advective velocity</a:t>
              </a:r>
            </a:p>
            <a:p>
              <a:pPr marL="457200" indent="-457200" defTabSz="457200"/>
              <a:r>
                <a:rPr lang="en-US" sz="2400">
                  <a:latin typeface="Book Antiqua" pitchFamily="18" charset="0"/>
                </a:rPr>
                <a:t>M	rate of mass input</a:t>
              </a:r>
            </a:p>
            <a:p>
              <a:pPr marL="457200" indent="-457200" defTabSz="457200"/>
              <a:r>
                <a:rPr lang="en-US" sz="2400">
                  <a:latin typeface="Book Antiqua" pitchFamily="18" charset="0"/>
                </a:rPr>
                <a:t>d	depth of water</a:t>
              </a:r>
            </a:p>
            <a:p>
              <a:pPr marL="457200" indent="-457200" defTabSz="457200"/>
              <a:r>
                <a:rPr lang="en-US" sz="2400">
                  <a:latin typeface="Book Antiqua" pitchFamily="18" charset="0"/>
                </a:rPr>
                <a:t>x	distance in direction of flow from source</a:t>
              </a:r>
            </a:p>
            <a:p>
              <a:pPr marL="457200" indent="-457200" defTabSz="457200"/>
              <a:r>
                <a:rPr lang="en-US" sz="2400">
                  <a:latin typeface="Book Antiqua" pitchFamily="18" charset="0"/>
                </a:rPr>
                <a:t>y	distance from plume centerline</a:t>
              </a:r>
            </a:p>
          </p:txBody>
        </p:sp>
        <p:sp>
          <p:nvSpPr>
            <p:cNvPr id="29704" name="Oval 8"/>
            <p:cNvSpPr>
              <a:spLocks noChangeArrowheads="1"/>
            </p:cNvSpPr>
            <p:nvPr/>
          </p:nvSpPr>
          <p:spPr bwMode="auto">
            <a:xfrm>
              <a:off x="3396" y="2141"/>
              <a:ext cx="32" cy="3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r>
              <a:rPr lang="en-US"/>
              <a:t>Quantitative Analysis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ffectLst/>
        </p:spPr>
        <p:txBody>
          <a:bodyPr lIns="90488" tIns="44450" rIns="90488" bIns="44450"/>
          <a:lstStyle/>
          <a:p>
            <a:r>
              <a:rPr lang="en-US"/>
              <a:t>Estimate the dispersion coefficient from the centerline concentration in region 2</a:t>
            </a:r>
          </a:p>
          <a:p>
            <a:r>
              <a:rPr lang="en-US"/>
              <a:t>Compare the measured dispersion coefficient with “rule of thumb” estimates </a:t>
            </a:r>
          </a:p>
          <a:p>
            <a:r>
              <a:rPr lang="en-US"/>
              <a:t>Compare measured concentration profiles with theoretical predictions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r>
              <a:rPr lang="en-US"/>
              <a:t>Dispersion Coefficient (E</a:t>
            </a:r>
            <a:r>
              <a:rPr lang="en-US" baseline="-25000"/>
              <a:t>y</a:t>
            </a:r>
            <a:r>
              <a:rPr lang="en-US"/>
              <a:t>)</a:t>
            </a:r>
            <a:br>
              <a:rPr lang="en-US"/>
            </a:br>
            <a:r>
              <a:rPr lang="en-US"/>
              <a:t>Measurements</a:t>
            </a:r>
          </a:p>
        </p:txBody>
      </p:sp>
      <p:graphicFrame>
        <p:nvGraphicFramePr>
          <p:cNvPr id="38916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571500" y="1905000"/>
          <a:ext cx="4338638" cy="1471613"/>
        </p:xfrm>
        <a:graphic>
          <a:graphicData uri="http://schemas.openxmlformats.org/presentationml/2006/ole">
            <p:oleObj spid="_x0000_s38916" name="Equation" r:id="rId3" imgW="4343400" imgH="1473120" progId="Equation.DSMT4">
              <p:embed/>
            </p:oleObj>
          </a:graphicData>
        </a:graphic>
      </p:graphicFrame>
      <p:graphicFrame>
        <p:nvGraphicFramePr>
          <p:cNvPr id="38917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419100" y="3810000"/>
          <a:ext cx="2701925" cy="877888"/>
        </p:xfrm>
        <a:graphic>
          <a:graphicData uri="http://schemas.openxmlformats.org/presentationml/2006/ole">
            <p:oleObj spid="_x0000_s38917" name="Equation" r:id="rId4" imgW="2705040" imgH="876240" progId="Equation.DSMT4">
              <p:embed/>
            </p:oleObj>
          </a:graphicData>
        </a:graphic>
      </p:graphicFrame>
      <p:graphicFrame>
        <p:nvGraphicFramePr>
          <p:cNvPr id="38918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654050" y="5181600"/>
          <a:ext cx="2220913" cy="758825"/>
        </p:xfrm>
        <a:graphic>
          <a:graphicData uri="http://schemas.openxmlformats.org/presentationml/2006/ole">
            <p:oleObj spid="_x0000_s38918" name="Equation" r:id="rId5" imgW="2222280" imgH="761760" progId="Equation.DSMT4">
              <p:embed/>
            </p:oleObj>
          </a:graphicData>
        </a:graphic>
      </p:graphicFrame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3725863" y="4106863"/>
            <a:ext cx="46291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Book Antiqua" pitchFamily="18" charset="0"/>
              </a:rPr>
              <a:t>Concentration at center of plume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3725863" y="5008563"/>
            <a:ext cx="461962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400">
                <a:latin typeface="Book Antiqua" pitchFamily="18" charset="0"/>
              </a:rPr>
              <a:t>Estimate the dispersion coefficient at each x position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r>
              <a:rPr lang="en-US"/>
              <a:t>Dispersion Coefficient (E</a:t>
            </a:r>
            <a:r>
              <a:rPr lang="en-US" baseline="-25000"/>
              <a:t>y</a:t>
            </a:r>
            <a:r>
              <a:rPr lang="en-US"/>
              <a:t>)</a:t>
            </a:r>
            <a:br>
              <a:rPr lang="en-US"/>
            </a:br>
            <a:r>
              <a:rPr lang="en-US"/>
              <a:t>Measurements</a:t>
            </a:r>
          </a:p>
        </p:txBody>
      </p:sp>
      <p:grpSp>
        <p:nvGrpSpPr>
          <p:cNvPr id="40024" name="Group 88"/>
          <p:cNvGrpSpPr>
            <a:grpSpLocks/>
          </p:cNvGrpSpPr>
          <p:nvPr/>
        </p:nvGrpSpPr>
        <p:grpSpPr bwMode="auto">
          <a:xfrm>
            <a:off x="1225550" y="2301875"/>
            <a:ext cx="6634163" cy="4378325"/>
            <a:chOff x="772" y="1450"/>
            <a:chExt cx="4179" cy="2758"/>
          </a:xfrm>
        </p:grpSpPr>
        <p:sp>
          <p:nvSpPr>
            <p:cNvPr id="39939" name="Line 3"/>
            <p:cNvSpPr>
              <a:spLocks noChangeShapeType="1"/>
            </p:cNvSpPr>
            <p:nvPr/>
          </p:nvSpPr>
          <p:spPr bwMode="auto">
            <a:xfrm>
              <a:off x="1516" y="1602"/>
              <a:ext cx="0" cy="1881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0" name="Line 4"/>
            <p:cNvSpPr>
              <a:spLocks noChangeShapeType="1"/>
            </p:cNvSpPr>
            <p:nvPr/>
          </p:nvSpPr>
          <p:spPr bwMode="auto">
            <a:xfrm>
              <a:off x="1460" y="3485"/>
              <a:ext cx="110" cy="0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1" name="Line 5"/>
            <p:cNvSpPr>
              <a:spLocks noChangeShapeType="1"/>
            </p:cNvSpPr>
            <p:nvPr/>
          </p:nvSpPr>
          <p:spPr bwMode="auto">
            <a:xfrm>
              <a:off x="1460" y="3015"/>
              <a:ext cx="110" cy="0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2" name="Line 6"/>
            <p:cNvSpPr>
              <a:spLocks noChangeShapeType="1"/>
            </p:cNvSpPr>
            <p:nvPr/>
          </p:nvSpPr>
          <p:spPr bwMode="auto">
            <a:xfrm>
              <a:off x="1460" y="2544"/>
              <a:ext cx="110" cy="0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3" name="Line 7"/>
            <p:cNvSpPr>
              <a:spLocks noChangeShapeType="1"/>
            </p:cNvSpPr>
            <p:nvPr/>
          </p:nvSpPr>
          <p:spPr bwMode="auto">
            <a:xfrm>
              <a:off x="1460" y="2073"/>
              <a:ext cx="110" cy="0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4" name="Line 8"/>
            <p:cNvSpPr>
              <a:spLocks noChangeShapeType="1"/>
            </p:cNvSpPr>
            <p:nvPr/>
          </p:nvSpPr>
          <p:spPr bwMode="auto">
            <a:xfrm>
              <a:off x="1460" y="1602"/>
              <a:ext cx="110" cy="0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5" name="Line 9"/>
            <p:cNvSpPr>
              <a:spLocks noChangeShapeType="1"/>
            </p:cNvSpPr>
            <p:nvPr/>
          </p:nvSpPr>
          <p:spPr bwMode="auto">
            <a:xfrm>
              <a:off x="1516" y="3485"/>
              <a:ext cx="3215" cy="0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6" name="Line 10"/>
            <p:cNvSpPr>
              <a:spLocks noChangeShapeType="1"/>
            </p:cNvSpPr>
            <p:nvPr/>
          </p:nvSpPr>
          <p:spPr bwMode="auto">
            <a:xfrm flipV="1">
              <a:off x="1508" y="3421"/>
              <a:ext cx="0" cy="128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7" name="Line 11"/>
            <p:cNvSpPr>
              <a:spLocks noChangeShapeType="1"/>
            </p:cNvSpPr>
            <p:nvPr/>
          </p:nvSpPr>
          <p:spPr bwMode="auto">
            <a:xfrm flipV="1">
              <a:off x="2315" y="3421"/>
              <a:ext cx="0" cy="128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8" name="Line 12"/>
            <p:cNvSpPr>
              <a:spLocks noChangeShapeType="1"/>
            </p:cNvSpPr>
            <p:nvPr/>
          </p:nvSpPr>
          <p:spPr bwMode="auto">
            <a:xfrm flipV="1">
              <a:off x="3122" y="3421"/>
              <a:ext cx="0" cy="128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9" name="Line 13"/>
            <p:cNvSpPr>
              <a:spLocks noChangeShapeType="1"/>
            </p:cNvSpPr>
            <p:nvPr/>
          </p:nvSpPr>
          <p:spPr bwMode="auto">
            <a:xfrm flipV="1">
              <a:off x="3918" y="3421"/>
              <a:ext cx="0" cy="128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0" name="Line 14"/>
            <p:cNvSpPr>
              <a:spLocks noChangeShapeType="1"/>
            </p:cNvSpPr>
            <p:nvPr/>
          </p:nvSpPr>
          <p:spPr bwMode="auto">
            <a:xfrm flipV="1">
              <a:off x="4725" y="3421"/>
              <a:ext cx="0" cy="128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1" name="Freeform 15"/>
            <p:cNvSpPr>
              <a:spLocks/>
            </p:cNvSpPr>
            <p:nvPr/>
          </p:nvSpPr>
          <p:spPr bwMode="auto">
            <a:xfrm>
              <a:off x="1852" y="1569"/>
              <a:ext cx="2882" cy="1301"/>
            </a:xfrm>
            <a:custGeom>
              <a:avLst/>
              <a:gdLst/>
              <a:ahLst/>
              <a:cxnLst>
                <a:cxn ang="0">
                  <a:pos x="22" y="45"/>
                </a:cxn>
                <a:cxn ang="0">
                  <a:pos x="45" y="123"/>
                </a:cxn>
                <a:cxn ang="0">
                  <a:pos x="67" y="168"/>
                </a:cxn>
                <a:cxn ang="0">
                  <a:pos x="101" y="235"/>
                </a:cxn>
                <a:cxn ang="0">
                  <a:pos x="123" y="269"/>
                </a:cxn>
                <a:cxn ang="0">
                  <a:pos x="146" y="314"/>
                </a:cxn>
                <a:cxn ang="0">
                  <a:pos x="157" y="347"/>
                </a:cxn>
                <a:cxn ang="0">
                  <a:pos x="191" y="392"/>
                </a:cxn>
                <a:cxn ang="0">
                  <a:pos x="224" y="437"/>
                </a:cxn>
                <a:cxn ang="0">
                  <a:pos x="258" y="470"/>
                </a:cxn>
                <a:cxn ang="0">
                  <a:pos x="291" y="515"/>
                </a:cxn>
                <a:cxn ang="0">
                  <a:pos x="325" y="549"/>
                </a:cxn>
                <a:cxn ang="0">
                  <a:pos x="359" y="583"/>
                </a:cxn>
                <a:cxn ang="0">
                  <a:pos x="392" y="605"/>
                </a:cxn>
                <a:cxn ang="0">
                  <a:pos x="415" y="639"/>
                </a:cxn>
                <a:cxn ang="0">
                  <a:pos x="448" y="661"/>
                </a:cxn>
                <a:cxn ang="0">
                  <a:pos x="471" y="672"/>
                </a:cxn>
                <a:cxn ang="0">
                  <a:pos x="504" y="706"/>
                </a:cxn>
                <a:cxn ang="0">
                  <a:pos x="583" y="762"/>
                </a:cxn>
                <a:cxn ang="0">
                  <a:pos x="706" y="829"/>
                </a:cxn>
                <a:cxn ang="0">
                  <a:pos x="874" y="908"/>
                </a:cxn>
                <a:cxn ang="0">
                  <a:pos x="1031" y="964"/>
                </a:cxn>
                <a:cxn ang="0">
                  <a:pos x="1110" y="997"/>
                </a:cxn>
                <a:cxn ang="0">
                  <a:pos x="1278" y="1042"/>
                </a:cxn>
                <a:cxn ang="0">
                  <a:pos x="1435" y="1076"/>
                </a:cxn>
                <a:cxn ang="0">
                  <a:pos x="1592" y="1121"/>
                </a:cxn>
                <a:cxn ang="0">
                  <a:pos x="1760" y="1143"/>
                </a:cxn>
                <a:cxn ang="0">
                  <a:pos x="1917" y="1177"/>
                </a:cxn>
                <a:cxn ang="0">
                  <a:pos x="2074" y="1199"/>
                </a:cxn>
                <a:cxn ang="0">
                  <a:pos x="2242" y="1221"/>
                </a:cxn>
                <a:cxn ang="0">
                  <a:pos x="2399" y="1244"/>
                </a:cxn>
                <a:cxn ang="0">
                  <a:pos x="2556" y="1266"/>
                </a:cxn>
                <a:cxn ang="0">
                  <a:pos x="2724" y="1277"/>
                </a:cxn>
                <a:cxn ang="0">
                  <a:pos x="2881" y="1300"/>
                </a:cxn>
              </a:cxnLst>
              <a:rect l="0" t="0" r="r" b="b"/>
              <a:pathLst>
                <a:path w="2882" h="1301">
                  <a:moveTo>
                    <a:pt x="0" y="0"/>
                  </a:moveTo>
                  <a:lnTo>
                    <a:pt x="22" y="45"/>
                  </a:lnTo>
                  <a:lnTo>
                    <a:pt x="34" y="89"/>
                  </a:lnTo>
                  <a:lnTo>
                    <a:pt x="45" y="123"/>
                  </a:lnTo>
                  <a:lnTo>
                    <a:pt x="56" y="145"/>
                  </a:lnTo>
                  <a:lnTo>
                    <a:pt x="67" y="168"/>
                  </a:lnTo>
                  <a:lnTo>
                    <a:pt x="79" y="202"/>
                  </a:lnTo>
                  <a:lnTo>
                    <a:pt x="101" y="235"/>
                  </a:lnTo>
                  <a:lnTo>
                    <a:pt x="112" y="258"/>
                  </a:lnTo>
                  <a:lnTo>
                    <a:pt x="123" y="269"/>
                  </a:lnTo>
                  <a:lnTo>
                    <a:pt x="135" y="291"/>
                  </a:lnTo>
                  <a:lnTo>
                    <a:pt x="146" y="314"/>
                  </a:lnTo>
                  <a:lnTo>
                    <a:pt x="146" y="325"/>
                  </a:lnTo>
                  <a:lnTo>
                    <a:pt x="157" y="347"/>
                  </a:lnTo>
                  <a:lnTo>
                    <a:pt x="179" y="370"/>
                  </a:lnTo>
                  <a:lnTo>
                    <a:pt x="191" y="392"/>
                  </a:lnTo>
                  <a:lnTo>
                    <a:pt x="213" y="414"/>
                  </a:lnTo>
                  <a:lnTo>
                    <a:pt x="224" y="437"/>
                  </a:lnTo>
                  <a:lnTo>
                    <a:pt x="247" y="459"/>
                  </a:lnTo>
                  <a:lnTo>
                    <a:pt x="258" y="470"/>
                  </a:lnTo>
                  <a:lnTo>
                    <a:pt x="280" y="493"/>
                  </a:lnTo>
                  <a:lnTo>
                    <a:pt x="291" y="515"/>
                  </a:lnTo>
                  <a:lnTo>
                    <a:pt x="303" y="527"/>
                  </a:lnTo>
                  <a:lnTo>
                    <a:pt x="325" y="549"/>
                  </a:lnTo>
                  <a:lnTo>
                    <a:pt x="336" y="560"/>
                  </a:lnTo>
                  <a:lnTo>
                    <a:pt x="359" y="583"/>
                  </a:lnTo>
                  <a:lnTo>
                    <a:pt x="370" y="594"/>
                  </a:lnTo>
                  <a:lnTo>
                    <a:pt x="392" y="605"/>
                  </a:lnTo>
                  <a:lnTo>
                    <a:pt x="404" y="627"/>
                  </a:lnTo>
                  <a:lnTo>
                    <a:pt x="415" y="639"/>
                  </a:lnTo>
                  <a:lnTo>
                    <a:pt x="437" y="650"/>
                  </a:lnTo>
                  <a:lnTo>
                    <a:pt x="448" y="661"/>
                  </a:lnTo>
                  <a:lnTo>
                    <a:pt x="460" y="672"/>
                  </a:lnTo>
                  <a:lnTo>
                    <a:pt x="471" y="672"/>
                  </a:lnTo>
                  <a:lnTo>
                    <a:pt x="482" y="683"/>
                  </a:lnTo>
                  <a:lnTo>
                    <a:pt x="504" y="706"/>
                  </a:lnTo>
                  <a:lnTo>
                    <a:pt x="549" y="739"/>
                  </a:lnTo>
                  <a:lnTo>
                    <a:pt x="583" y="762"/>
                  </a:lnTo>
                  <a:lnTo>
                    <a:pt x="628" y="784"/>
                  </a:lnTo>
                  <a:lnTo>
                    <a:pt x="706" y="829"/>
                  </a:lnTo>
                  <a:lnTo>
                    <a:pt x="785" y="874"/>
                  </a:lnTo>
                  <a:lnTo>
                    <a:pt x="874" y="908"/>
                  </a:lnTo>
                  <a:lnTo>
                    <a:pt x="953" y="941"/>
                  </a:lnTo>
                  <a:lnTo>
                    <a:pt x="1031" y="964"/>
                  </a:lnTo>
                  <a:lnTo>
                    <a:pt x="1065" y="975"/>
                  </a:lnTo>
                  <a:lnTo>
                    <a:pt x="1110" y="997"/>
                  </a:lnTo>
                  <a:lnTo>
                    <a:pt x="1188" y="1020"/>
                  </a:lnTo>
                  <a:lnTo>
                    <a:pt x="1278" y="1042"/>
                  </a:lnTo>
                  <a:lnTo>
                    <a:pt x="1356" y="1064"/>
                  </a:lnTo>
                  <a:lnTo>
                    <a:pt x="1435" y="1076"/>
                  </a:lnTo>
                  <a:lnTo>
                    <a:pt x="1513" y="1098"/>
                  </a:lnTo>
                  <a:lnTo>
                    <a:pt x="1592" y="1121"/>
                  </a:lnTo>
                  <a:lnTo>
                    <a:pt x="1670" y="1132"/>
                  </a:lnTo>
                  <a:lnTo>
                    <a:pt x="1760" y="1143"/>
                  </a:lnTo>
                  <a:lnTo>
                    <a:pt x="1838" y="1165"/>
                  </a:lnTo>
                  <a:lnTo>
                    <a:pt x="1917" y="1177"/>
                  </a:lnTo>
                  <a:lnTo>
                    <a:pt x="1995" y="1188"/>
                  </a:lnTo>
                  <a:lnTo>
                    <a:pt x="2074" y="1199"/>
                  </a:lnTo>
                  <a:lnTo>
                    <a:pt x="2152" y="1210"/>
                  </a:lnTo>
                  <a:lnTo>
                    <a:pt x="2242" y="1221"/>
                  </a:lnTo>
                  <a:lnTo>
                    <a:pt x="2320" y="1233"/>
                  </a:lnTo>
                  <a:lnTo>
                    <a:pt x="2399" y="1244"/>
                  </a:lnTo>
                  <a:lnTo>
                    <a:pt x="2477" y="1255"/>
                  </a:lnTo>
                  <a:lnTo>
                    <a:pt x="2556" y="1266"/>
                  </a:lnTo>
                  <a:lnTo>
                    <a:pt x="2634" y="1277"/>
                  </a:lnTo>
                  <a:lnTo>
                    <a:pt x="2724" y="1277"/>
                  </a:lnTo>
                  <a:lnTo>
                    <a:pt x="2802" y="1289"/>
                  </a:lnTo>
                  <a:lnTo>
                    <a:pt x="2881" y="1300"/>
                  </a:lnTo>
                </a:path>
              </a:pathLst>
            </a:custGeom>
            <a:noFill/>
            <a:ln w="25400" cap="rnd" cmpd="sng">
              <a:solidFill>
                <a:srgbClr val="FCF30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52" name="Freeform 16"/>
            <p:cNvSpPr>
              <a:spLocks/>
            </p:cNvSpPr>
            <p:nvPr/>
          </p:nvSpPr>
          <p:spPr bwMode="auto">
            <a:xfrm>
              <a:off x="1844" y="1606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3"/>
                </a:cxn>
                <a:cxn ang="0">
                  <a:pos x="34" y="67"/>
                </a:cxn>
                <a:cxn ang="0">
                  <a:pos x="0" y="33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3"/>
                  </a:lnTo>
                  <a:lnTo>
                    <a:pt x="34" y="67"/>
                  </a:lnTo>
                  <a:lnTo>
                    <a:pt x="0" y="33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53" name="Freeform 17"/>
            <p:cNvSpPr>
              <a:spLocks/>
            </p:cNvSpPr>
            <p:nvPr/>
          </p:nvSpPr>
          <p:spPr bwMode="auto">
            <a:xfrm>
              <a:off x="1855" y="1561"/>
              <a:ext cx="69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8" y="33"/>
                </a:cxn>
                <a:cxn ang="0">
                  <a:pos x="34" y="67"/>
                </a:cxn>
                <a:cxn ang="0">
                  <a:pos x="0" y="33"/>
                </a:cxn>
                <a:cxn ang="0">
                  <a:pos x="34" y="0"/>
                </a:cxn>
              </a:cxnLst>
              <a:rect l="0" t="0" r="r" b="b"/>
              <a:pathLst>
                <a:path w="69" h="68">
                  <a:moveTo>
                    <a:pt x="34" y="0"/>
                  </a:moveTo>
                  <a:lnTo>
                    <a:pt x="68" y="33"/>
                  </a:lnTo>
                  <a:lnTo>
                    <a:pt x="34" y="67"/>
                  </a:lnTo>
                  <a:lnTo>
                    <a:pt x="0" y="33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54" name="Freeform 18"/>
            <p:cNvSpPr>
              <a:spLocks/>
            </p:cNvSpPr>
            <p:nvPr/>
          </p:nvSpPr>
          <p:spPr bwMode="auto">
            <a:xfrm>
              <a:off x="1866" y="1594"/>
              <a:ext cx="69" cy="69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8" y="34"/>
                </a:cxn>
                <a:cxn ang="0">
                  <a:pos x="34" y="68"/>
                </a:cxn>
                <a:cxn ang="0">
                  <a:pos x="0" y="34"/>
                </a:cxn>
                <a:cxn ang="0">
                  <a:pos x="34" y="0"/>
                </a:cxn>
              </a:cxnLst>
              <a:rect l="0" t="0" r="r" b="b"/>
              <a:pathLst>
                <a:path w="69" h="69">
                  <a:moveTo>
                    <a:pt x="34" y="0"/>
                  </a:moveTo>
                  <a:lnTo>
                    <a:pt x="68" y="34"/>
                  </a:lnTo>
                  <a:lnTo>
                    <a:pt x="34" y="68"/>
                  </a:lnTo>
                  <a:lnTo>
                    <a:pt x="0" y="34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55" name="Freeform 19"/>
            <p:cNvSpPr>
              <a:spLocks/>
            </p:cNvSpPr>
            <p:nvPr/>
          </p:nvSpPr>
          <p:spPr bwMode="auto">
            <a:xfrm>
              <a:off x="1889" y="1729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4"/>
                </a:cxn>
                <a:cxn ang="0">
                  <a:pos x="34" y="67"/>
                </a:cxn>
                <a:cxn ang="0">
                  <a:pos x="0" y="34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4"/>
                  </a:lnTo>
                  <a:lnTo>
                    <a:pt x="34" y="67"/>
                  </a:lnTo>
                  <a:lnTo>
                    <a:pt x="0" y="34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56" name="Freeform 20"/>
            <p:cNvSpPr>
              <a:spLocks/>
            </p:cNvSpPr>
            <p:nvPr/>
          </p:nvSpPr>
          <p:spPr bwMode="auto">
            <a:xfrm>
              <a:off x="1900" y="1527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4"/>
                </a:cxn>
                <a:cxn ang="0">
                  <a:pos x="34" y="67"/>
                </a:cxn>
                <a:cxn ang="0">
                  <a:pos x="0" y="34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4"/>
                  </a:lnTo>
                  <a:lnTo>
                    <a:pt x="34" y="67"/>
                  </a:lnTo>
                  <a:lnTo>
                    <a:pt x="0" y="34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57" name="Freeform 21"/>
            <p:cNvSpPr>
              <a:spLocks/>
            </p:cNvSpPr>
            <p:nvPr/>
          </p:nvSpPr>
          <p:spPr bwMode="auto">
            <a:xfrm>
              <a:off x="1923" y="1606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3"/>
                </a:cxn>
                <a:cxn ang="0">
                  <a:pos x="33" y="67"/>
                </a:cxn>
                <a:cxn ang="0">
                  <a:pos x="0" y="33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3"/>
                  </a:lnTo>
                  <a:lnTo>
                    <a:pt x="33" y="67"/>
                  </a:lnTo>
                  <a:lnTo>
                    <a:pt x="0" y="33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58" name="Freeform 22"/>
            <p:cNvSpPr>
              <a:spLocks/>
            </p:cNvSpPr>
            <p:nvPr/>
          </p:nvSpPr>
          <p:spPr bwMode="auto">
            <a:xfrm>
              <a:off x="1934" y="1662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3"/>
                </a:cxn>
                <a:cxn ang="0">
                  <a:pos x="33" y="67"/>
                </a:cxn>
                <a:cxn ang="0">
                  <a:pos x="0" y="33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3"/>
                  </a:lnTo>
                  <a:lnTo>
                    <a:pt x="33" y="67"/>
                  </a:lnTo>
                  <a:lnTo>
                    <a:pt x="0" y="33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59" name="Freeform 23"/>
            <p:cNvSpPr>
              <a:spLocks/>
            </p:cNvSpPr>
            <p:nvPr/>
          </p:nvSpPr>
          <p:spPr bwMode="auto">
            <a:xfrm>
              <a:off x="1956" y="1886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3"/>
                </a:cxn>
                <a:cxn ang="0">
                  <a:pos x="34" y="67"/>
                </a:cxn>
                <a:cxn ang="0">
                  <a:pos x="0" y="33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3"/>
                  </a:lnTo>
                  <a:lnTo>
                    <a:pt x="34" y="67"/>
                  </a:lnTo>
                  <a:lnTo>
                    <a:pt x="0" y="33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60" name="Freeform 24"/>
            <p:cNvSpPr>
              <a:spLocks/>
            </p:cNvSpPr>
            <p:nvPr/>
          </p:nvSpPr>
          <p:spPr bwMode="auto">
            <a:xfrm>
              <a:off x="1967" y="1785"/>
              <a:ext cx="69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8" y="34"/>
                </a:cxn>
                <a:cxn ang="0">
                  <a:pos x="34" y="67"/>
                </a:cxn>
                <a:cxn ang="0">
                  <a:pos x="0" y="34"/>
                </a:cxn>
                <a:cxn ang="0">
                  <a:pos x="34" y="0"/>
                </a:cxn>
              </a:cxnLst>
              <a:rect l="0" t="0" r="r" b="b"/>
              <a:pathLst>
                <a:path w="69" h="68">
                  <a:moveTo>
                    <a:pt x="34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0" y="34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61" name="Freeform 25"/>
            <p:cNvSpPr>
              <a:spLocks/>
            </p:cNvSpPr>
            <p:nvPr/>
          </p:nvSpPr>
          <p:spPr bwMode="auto">
            <a:xfrm>
              <a:off x="1979" y="1942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3"/>
                </a:cxn>
                <a:cxn ang="0">
                  <a:pos x="33" y="67"/>
                </a:cxn>
                <a:cxn ang="0">
                  <a:pos x="0" y="33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3"/>
                  </a:lnTo>
                  <a:lnTo>
                    <a:pt x="33" y="67"/>
                  </a:lnTo>
                  <a:lnTo>
                    <a:pt x="0" y="33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62" name="Freeform 26"/>
            <p:cNvSpPr>
              <a:spLocks/>
            </p:cNvSpPr>
            <p:nvPr/>
          </p:nvSpPr>
          <p:spPr bwMode="auto">
            <a:xfrm>
              <a:off x="2001" y="1863"/>
              <a:ext cx="68" cy="69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4"/>
                </a:cxn>
                <a:cxn ang="0">
                  <a:pos x="34" y="68"/>
                </a:cxn>
                <a:cxn ang="0">
                  <a:pos x="0" y="34"/>
                </a:cxn>
                <a:cxn ang="0">
                  <a:pos x="34" y="0"/>
                </a:cxn>
              </a:cxnLst>
              <a:rect l="0" t="0" r="r" b="b"/>
              <a:pathLst>
                <a:path w="68" h="69">
                  <a:moveTo>
                    <a:pt x="34" y="0"/>
                  </a:moveTo>
                  <a:lnTo>
                    <a:pt x="67" y="34"/>
                  </a:lnTo>
                  <a:lnTo>
                    <a:pt x="34" y="68"/>
                  </a:lnTo>
                  <a:lnTo>
                    <a:pt x="0" y="34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63" name="Freeform 27"/>
            <p:cNvSpPr>
              <a:spLocks/>
            </p:cNvSpPr>
            <p:nvPr/>
          </p:nvSpPr>
          <p:spPr bwMode="auto">
            <a:xfrm>
              <a:off x="2012" y="1964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4"/>
                </a:cxn>
                <a:cxn ang="0">
                  <a:pos x="34" y="67"/>
                </a:cxn>
                <a:cxn ang="0">
                  <a:pos x="0" y="34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4"/>
                  </a:lnTo>
                  <a:lnTo>
                    <a:pt x="34" y="67"/>
                  </a:lnTo>
                  <a:lnTo>
                    <a:pt x="0" y="34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64" name="Freeform 28"/>
            <p:cNvSpPr>
              <a:spLocks/>
            </p:cNvSpPr>
            <p:nvPr/>
          </p:nvSpPr>
          <p:spPr bwMode="auto">
            <a:xfrm>
              <a:off x="2035" y="1886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3"/>
                </a:cxn>
                <a:cxn ang="0">
                  <a:pos x="33" y="67"/>
                </a:cxn>
                <a:cxn ang="0">
                  <a:pos x="0" y="33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3"/>
                  </a:lnTo>
                  <a:lnTo>
                    <a:pt x="33" y="67"/>
                  </a:lnTo>
                  <a:lnTo>
                    <a:pt x="0" y="33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65" name="Freeform 29"/>
            <p:cNvSpPr>
              <a:spLocks/>
            </p:cNvSpPr>
            <p:nvPr/>
          </p:nvSpPr>
          <p:spPr bwMode="auto">
            <a:xfrm>
              <a:off x="2046" y="1942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3"/>
                </a:cxn>
                <a:cxn ang="0">
                  <a:pos x="33" y="67"/>
                </a:cxn>
                <a:cxn ang="0">
                  <a:pos x="0" y="33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3"/>
                  </a:lnTo>
                  <a:lnTo>
                    <a:pt x="33" y="67"/>
                  </a:lnTo>
                  <a:lnTo>
                    <a:pt x="0" y="33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66" name="Freeform 30"/>
            <p:cNvSpPr>
              <a:spLocks/>
            </p:cNvSpPr>
            <p:nvPr/>
          </p:nvSpPr>
          <p:spPr bwMode="auto">
            <a:xfrm>
              <a:off x="2068" y="2334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4"/>
                </a:cxn>
                <a:cxn ang="0">
                  <a:pos x="34" y="67"/>
                </a:cxn>
                <a:cxn ang="0">
                  <a:pos x="0" y="34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4"/>
                  </a:lnTo>
                  <a:lnTo>
                    <a:pt x="34" y="67"/>
                  </a:lnTo>
                  <a:lnTo>
                    <a:pt x="0" y="34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67" name="Freeform 31"/>
            <p:cNvSpPr>
              <a:spLocks/>
            </p:cNvSpPr>
            <p:nvPr/>
          </p:nvSpPr>
          <p:spPr bwMode="auto">
            <a:xfrm>
              <a:off x="2079" y="2009"/>
              <a:ext cx="69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8" y="34"/>
                </a:cxn>
                <a:cxn ang="0">
                  <a:pos x="34" y="67"/>
                </a:cxn>
                <a:cxn ang="0">
                  <a:pos x="0" y="34"/>
                </a:cxn>
                <a:cxn ang="0">
                  <a:pos x="34" y="0"/>
                </a:cxn>
              </a:cxnLst>
              <a:rect l="0" t="0" r="r" b="b"/>
              <a:pathLst>
                <a:path w="69" h="68">
                  <a:moveTo>
                    <a:pt x="34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0" y="34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68" name="Freeform 32"/>
            <p:cNvSpPr>
              <a:spLocks/>
            </p:cNvSpPr>
            <p:nvPr/>
          </p:nvSpPr>
          <p:spPr bwMode="auto">
            <a:xfrm>
              <a:off x="2102" y="1942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3"/>
                </a:cxn>
                <a:cxn ang="0">
                  <a:pos x="33" y="67"/>
                </a:cxn>
                <a:cxn ang="0">
                  <a:pos x="0" y="33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3"/>
                  </a:lnTo>
                  <a:lnTo>
                    <a:pt x="33" y="67"/>
                  </a:lnTo>
                  <a:lnTo>
                    <a:pt x="0" y="33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69" name="Freeform 33"/>
            <p:cNvSpPr>
              <a:spLocks/>
            </p:cNvSpPr>
            <p:nvPr/>
          </p:nvSpPr>
          <p:spPr bwMode="auto">
            <a:xfrm>
              <a:off x="2113" y="2065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4"/>
                </a:cxn>
                <a:cxn ang="0">
                  <a:pos x="34" y="67"/>
                </a:cxn>
                <a:cxn ang="0">
                  <a:pos x="0" y="34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4"/>
                  </a:lnTo>
                  <a:lnTo>
                    <a:pt x="34" y="67"/>
                  </a:lnTo>
                  <a:lnTo>
                    <a:pt x="0" y="34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70" name="Freeform 34"/>
            <p:cNvSpPr>
              <a:spLocks/>
            </p:cNvSpPr>
            <p:nvPr/>
          </p:nvSpPr>
          <p:spPr bwMode="auto">
            <a:xfrm>
              <a:off x="2124" y="2088"/>
              <a:ext cx="69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8" y="33"/>
                </a:cxn>
                <a:cxn ang="0">
                  <a:pos x="34" y="67"/>
                </a:cxn>
                <a:cxn ang="0">
                  <a:pos x="0" y="33"/>
                </a:cxn>
                <a:cxn ang="0">
                  <a:pos x="34" y="0"/>
                </a:cxn>
              </a:cxnLst>
              <a:rect l="0" t="0" r="r" b="b"/>
              <a:pathLst>
                <a:path w="69" h="68">
                  <a:moveTo>
                    <a:pt x="34" y="0"/>
                  </a:moveTo>
                  <a:lnTo>
                    <a:pt x="68" y="33"/>
                  </a:lnTo>
                  <a:lnTo>
                    <a:pt x="34" y="67"/>
                  </a:lnTo>
                  <a:lnTo>
                    <a:pt x="0" y="33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71" name="Freeform 35"/>
            <p:cNvSpPr>
              <a:spLocks/>
            </p:cNvSpPr>
            <p:nvPr/>
          </p:nvSpPr>
          <p:spPr bwMode="auto">
            <a:xfrm>
              <a:off x="2147" y="2043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3"/>
                </a:cxn>
                <a:cxn ang="0">
                  <a:pos x="33" y="67"/>
                </a:cxn>
                <a:cxn ang="0">
                  <a:pos x="0" y="33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3"/>
                  </a:lnTo>
                  <a:lnTo>
                    <a:pt x="33" y="67"/>
                  </a:lnTo>
                  <a:lnTo>
                    <a:pt x="0" y="33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72" name="Freeform 36"/>
            <p:cNvSpPr>
              <a:spLocks/>
            </p:cNvSpPr>
            <p:nvPr/>
          </p:nvSpPr>
          <p:spPr bwMode="auto">
            <a:xfrm>
              <a:off x="2158" y="2054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4"/>
                </a:cxn>
                <a:cxn ang="0">
                  <a:pos x="34" y="67"/>
                </a:cxn>
                <a:cxn ang="0">
                  <a:pos x="0" y="34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4"/>
                  </a:lnTo>
                  <a:lnTo>
                    <a:pt x="34" y="67"/>
                  </a:lnTo>
                  <a:lnTo>
                    <a:pt x="0" y="34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73" name="Freeform 37"/>
            <p:cNvSpPr>
              <a:spLocks/>
            </p:cNvSpPr>
            <p:nvPr/>
          </p:nvSpPr>
          <p:spPr bwMode="auto">
            <a:xfrm>
              <a:off x="2180" y="2099"/>
              <a:ext cx="69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8" y="33"/>
                </a:cxn>
                <a:cxn ang="0">
                  <a:pos x="34" y="67"/>
                </a:cxn>
                <a:cxn ang="0">
                  <a:pos x="0" y="33"/>
                </a:cxn>
                <a:cxn ang="0">
                  <a:pos x="34" y="0"/>
                </a:cxn>
              </a:cxnLst>
              <a:rect l="0" t="0" r="r" b="b"/>
              <a:pathLst>
                <a:path w="69" h="68">
                  <a:moveTo>
                    <a:pt x="34" y="0"/>
                  </a:moveTo>
                  <a:lnTo>
                    <a:pt x="68" y="33"/>
                  </a:lnTo>
                  <a:lnTo>
                    <a:pt x="34" y="67"/>
                  </a:lnTo>
                  <a:lnTo>
                    <a:pt x="0" y="33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74" name="Freeform 38"/>
            <p:cNvSpPr>
              <a:spLocks/>
            </p:cNvSpPr>
            <p:nvPr/>
          </p:nvSpPr>
          <p:spPr bwMode="auto">
            <a:xfrm>
              <a:off x="2192" y="2076"/>
              <a:ext cx="68" cy="69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4"/>
                </a:cxn>
                <a:cxn ang="0">
                  <a:pos x="33" y="68"/>
                </a:cxn>
                <a:cxn ang="0">
                  <a:pos x="0" y="34"/>
                </a:cxn>
                <a:cxn ang="0">
                  <a:pos x="33" y="0"/>
                </a:cxn>
              </a:cxnLst>
              <a:rect l="0" t="0" r="r" b="b"/>
              <a:pathLst>
                <a:path w="68" h="69">
                  <a:moveTo>
                    <a:pt x="33" y="0"/>
                  </a:moveTo>
                  <a:lnTo>
                    <a:pt x="67" y="34"/>
                  </a:lnTo>
                  <a:lnTo>
                    <a:pt x="33" y="68"/>
                  </a:lnTo>
                  <a:lnTo>
                    <a:pt x="0" y="34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75" name="Freeform 39"/>
            <p:cNvSpPr>
              <a:spLocks/>
            </p:cNvSpPr>
            <p:nvPr/>
          </p:nvSpPr>
          <p:spPr bwMode="auto">
            <a:xfrm>
              <a:off x="2214" y="2188"/>
              <a:ext cx="68" cy="69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4"/>
                </a:cxn>
                <a:cxn ang="0">
                  <a:pos x="34" y="68"/>
                </a:cxn>
                <a:cxn ang="0">
                  <a:pos x="0" y="34"/>
                </a:cxn>
                <a:cxn ang="0">
                  <a:pos x="34" y="0"/>
                </a:cxn>
              </a:cxnLst>
              <a:rect l="0" t="0" r="r" b="b"/>
              <a:pathLst>
                <a:path w="68" h="69">
                  <a:moveTo>
                    <a:pt x="34" y="0"/>
                  </a:moveTo>
                  <a:lnTo>
                    <a:pt x="67" y="34"/>
                  </a:lnTo>
                  <a:lnTo>
                    <a:pt x="34" y="68"/>
                  </a:lnTo>
                  <a:lnTo>
                    <a:pt x="0" y="34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76" name="Freeform 40"/>
            <p:cNvSpPr>
              <a:spLocks/>
            </p:cNvSpPr>
            <p:nvPr/>
          </p:nvSpPr>
          <p:spPr bwMode="auto">
            <a:xfrm>
              <a:off x="2225" y="2200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3"/>
                </a:cxn>
                <a:cxn ang="0">
                  <a:pos x="34" y="67"/>
                </a:cxn>
                <a:cxn ang="0">
                  <a:pos x="0" y="33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3"/>
                  </a:lnTo>
                  <a:lnTo>
                    <a:pt x="34" y="67"/>
                  </a:lnTo>
                  <a:lnTo>
                    <a:pt x="0" y="33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77" name="Freeform 41"/>
            <p:cNvSpPr>
              <a:spLocks/>
            </p:cNvSpPr>
            <p:nvPr/>
          </p:nvSpPr>
          <p:spPr bwMode="auto">
            <a:xfrm>
              <a:off x="2236" y="2244"/>
              <a:ext cx="69" cy="69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8" y="34"/>
                </a:cxn>
                <a:cxn ang="0">
                  <a:pos x="34" y="68"/>
                </a:cxn>
                <a:cxn ang="0">
                  <a:pos x="0" y="34"/>
                </a:cxn>
                <a:cxn ang="0">
                  <a:pos x="34" y="0"/>
                </a:cxn>
              </a:cxnLst>
              <a:rect l="0" t="0" r="r" b="b"/>
              <a:pathLst>
                <a:path w="69" h="69">
                  <a:moveTo>
                    <a:pt x="34" y="0"/>
                  </a:moveTo>
                  <a:lnTo>
                    <a:pt x="68" y="34"/>
                  </a:lnTo>
                  <a:lnTo>
                    <a:pt x="34" y="68"/>
                  </a:lnTo>
                  <a:lnTo>
                    <a:pt x="0" y="34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78" name="Freeform 42"/>
            <p:cNvSpPr>
              <a:spLocks/>
            </p:cNvSpPr>
            <p:nvPr/>
          </p:nvSpPr>
          <p:spPr bwMode="auto">
            <a:xfrm>
              <a:off x="2259" y="2222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4"/>
                </a:cxn>
                <a:cxn ang="0">
                  <a:pos x="33" y="67"/>
                </a:cxn>
                <a:cxn ang="0">
                  <a:pos x="0" y="34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4"/>
                  </a:lnTo>
                  <a:lnTo>
                    <a:pt x="33" y="67"/>
                  </a:lnTo>
                  <a:lnTo>
                    <a:pt x="0" y="34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79" name="Freeform 43"/>
            <p:cNvSpPr>
              <a:spLocks/>
            </p:cNvSpPr>
            <p:nvPr/>
          </p:nvSpPr>
          <p:spPr bwMode="auto">
            <a:xfrm>
              <a:off x="2270" y="2233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4"/>
                </a:cxn>
                <a:cxn ang="0">
                  <a:pos x="34" y="67"/>
                </a:cxn>
                <a:cxn ang="0">
                  <a:pos x="0" y="34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4"/>
                  </a:lnTo>
                  <a:lnTo>
                    <a:pt x="34" y="67"/>
                  </a:lnTo>
                  <a:lnTo>
                    <a:pt x="0" y="34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80" name="Freeform 44"/>
            <p:cNvSpPr>
              <a:spLocks/>
            </p:cNvSpPr>
            <p:nvPr/>
          </p:nvSpPr>
          <p:spPr bwMode="auto">
            <a:xfrm>
              <a:off x="2292" y="2166"/>
              <a:ext cx="69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8" y="34"/>
                </a:cxn>
                <a:cxn ang="0">
                  <a:pos x="34" y="67"/>
                </a:cxn>
                <a:cxn ang="0">
                  <a:pos x="0" y="34"/>
                </a:cxn>
                <a:cxn ang="0">
                  <a:pos x="34" y="0"/>
                </a:cxn>
              </a:cxnLst>
              <a:rect l="0" t="0" r="r" b="b"/>
              <a:pathLst>
                <a:path w="69" h="68">
                  <a:moveTo>
                    <a:pt x="34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0" y="34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81" name="Freeform 45"/>
            <p:cNvSpPr>
              <a:spLocks/>
            </p:cNvSpPr>
            <p:nvPr/>
          </p:nvSpPr>
          <p:spPr bwMode="auto">
            <a:xfrm>
              <a:off x="2292" y="2166"/>
              <a:ext cx="69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8" y="34"/>
                </a:cxn>
                <a:cxn ang="0">
                  <a:pos x="34" y="67"/>
                </a:cxn>
                <a:cxn ang="0">
                  <a:pos x="0" y="34"/>
                </a:cxn>
                <a:cxn ang="0">
                  <a:pos x="34" y="0"/>
                </a:cxn>
              </a:cxnLst>
              <a:rect l="0" t="0" r="r" b="b"/>
              <a:pathLst>
                <a:path w="69" h="68">
                  <a:moveTo>
                    <a:pt x="34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0" y="34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82" name="Freeform 46"/>
            <p:cNvSpPr>
              <a:spLocks/>
            </p:cNvSpPr>
            <p:nvPr/>
          </p:nvSpPr>
          <p:spPr bwMode="auto">
            <a:xfrm>
              <a:off x="2371" y="2357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3"/>
                </a:cxn>
                <a:cxn ang="0">
                  <a:pos x="33" y="67"/>
                </a:cxn>
                <a:cxn ang="0">
                  <a:pos x="0" y="33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3"/>
                  </a:lnTo>
                  <a:lnTo>
                    <a:pt x="33" y="67"/>
                  </a:lnTo>
                  <a:lnTo>
                    <a:pt x="0" y="33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83" name="Freeform 47"/>
            <p:cNvSpPr>
              <a:spLocks/>
            </p:cNvSpPr>
            <p:nvPr/>
          </p:nvSpPr>
          <p:spPr bwMode="auto">
            <a:xfrm>
              <a:off x="2449" y="2592"/>
              <a:ext cx="69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8" y="33"/>
                </a:cxn>
                <a:cxn ang="0">
                  <a:pos x="34" y="67"/>
                </a:cxn>
                <a:cxn ang="0">
                  <a:pos x="0" y="33"/>
                </a:cxn>
                <a:cxn ang="0">
                  <a:pos x="34" y="0"/>
                </a:cxn>
              </a:cxnLst>
              <a:rect l="0" t="0" r="r" b="b"/>
              <a:pathLst>
                <a:path w="69" h="68">
                  <a:moveTo>
                    <a:pt x="34" y="0"/>
                  </a:moveTo>
                  <a:lnTo>
                    <a:pt x="68" y="33"/>
                  </a:lnTo>
                  <a:lnTo>
                    <a:pt x="34" y="67"/>
                  </a:lnTo>
                  <a:lnTo>
                    <a:pt x="0" y="33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84" name="Freeform 48"/>
            <p:cNvSpPr>
              <a:spLocks/>
            </p:cNvSpPr>
            <p:nvPr/>
          </p:nvSpPr>
          <p:spPr bwMode="auto">
            <a:xfrm>
              <a:off x="2528" y="2368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3"/>
                </a:cxn>
                <a:cxn ang="0">
                  <a:pos x="33" y="67"/>
                </a:cxn>
                <a:cxn ang="0">
                  <a:pos x="0" y="33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3"/>
                  </a:lnTo>
                  <a:lnTo>
                    <a:pt x="33" y="67"/>
                  </a:lnTo>
                  <a:lnTo>
                    <a:pt x="0" y="33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85" name="Freeform 49"/>
            <p:cNvSpPr>
              <a:spLocks/>
            </p:cNvSpPr>
            <p:nvPr/>
          </p:nvSpPr>
          <p:spPr bwMode="auto">
            <a:xfrm>
              <a:off x="2606" y="2569"/>
              <a:ext cx="68" cy="69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4"/>
                </a:cxn>
                <a:cxn ang="0">
                  <a:pos x="34" y="68"/>
                </a:cxn>
                <a:cxn ang="0">
                  <a:pos x="0" y="34"/>
                </a:cxn>
                <a:cxn ang="0">
                  <a:pos x="34" y="0"/>
                </a:cxn>
              </a:cxnLst>
              <a:rect l="0" t="0" r="r" b="b"/>
              <a:pathLst>
                <a:path w="68" h="69">
                  <a:moveTo>
                    <a:pt x="34" y="0"/>
                  </a:moveTo>
                  <a:lnTo>
                    <a:pt x="67" y="34"/>
                  </a:lnTo>
                  <a:lnTo>
                    <a:pt x="34" y="68"/>
                  </a:lnTo>
                  <a:lnTo>
                    <a:pt x="0" y="34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86" name="Freeform 50"/>
            <p:cNvSpPr>
              <a:spLocks/>
            </p:cNvSpPr>
            <p:nvPr/>
          </p:nvSpPr>
          <p:spPr bwMode="auto">
            <a:xfrm>
              <a:off x="2696" y="2480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3"/>
                </a:cxn>
                <a:cxn ang="0">
                  <a:pos x="34" y="67"/>
                </a:cxn>
                <a:cxn ang="0">
                  <a:pos x="0" y="33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3"/>
                  </a:lnTo>
                  <a:lnTo>
                    <a:pt x="34" y="67"/>
                  </a:lnTo>
                  <a:lnTo>
                    <a:pt x="0" y="33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87" name="Freeform 51"/>
            <p:cNvSpPr>
              <a:spLocks/>
            </p:cNvSpPr>
            <p:nvPr/>
          </p:nvSpPr>
          <p:spPr bwMode="auto">
            <a:xfrm>
              <a:off x="2774" y="2648"/>
              <a:ext cx="69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8" y="34"/>
                </a:cxn>
                <a:cxn ang="0">
                  <a:pos x="34" y="67"/>
                </a:cxn>
                <a:cxn ang="0">
                  <a:pos x="0" y="34"/>
                </a:cxn>
                <a:cxn ang="0">
                  <a:pos x="34" y="0"/>
                </a:cxn>
              </a:cxnLst>
              <a:rect l="0" t="0" r="r" b="b"/>
              <a:pathLst>
                <a:path w="69" h="68">
                  <a:moveTo>
                    <a:pt x="34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0" y="34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88" name="Freeform 52"/>
            <p:cNvSpPr>
              <a:spLocks/>
            </p:cNvSpPr>
            <p:nvPr/>
          </p:nvSpPr>
          <p:spPr bwMode="auto">
            <a:xfrm>
              <a:off x="2853" y="2569"/>
              <a:ext cx="68" cy="69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4"/>
                </a:cxn>
                <a:cxn ang="0">
                  <a:pos x="33" y="68"/>
                </a:cxn>
                <a:cxn ang="0">
                  <a:pos x="0" y="34"/>
                </a:cxn>
                <a:cxn ang="0">
                  <a:pos x="33" y="0"/>
                </a:cxn>
              </a:cxnLst>
              <a:rect l="0" t="0" r="r" b="b"/>
              <a:pathLst>
                <a:path w="68" h="69">
                  <a:moveTo>
                    <a:pt x="33" y="0"/>
                  </a:moveTo>
                  <a:lnTo>
                    <a:pt x="67" y="34"/>
                  </a:lnTo>
                  <a:lnTo>
                    <a:pt x="33" y="68"/>
                  </a:lnTo>
                  <a:lnTo>
                    <a:pt x="0" y="34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89" name="Freeform 53"/>
            <p:cNvSpPr>
              <a:spLocks/>
            </p:cNvSpPr>
            <p:nvPr/>
          </p:nvSpPr>
          <p:spPr bwMode="auto">
            <a:xfrm>
              <a:off x="2931" y="2480"/>
              <a:ext cx="69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8" y="33"/>
                </a:cxn>
                <a:cxn ang="0">
                  <a:pos x="34" y="67"/>
                </a:cxn>
                <a:cxn ang="0">
                  <a:pos x="0" y="33"/>
                </a:cxn>
                <a:cxn ang="0">
                  <a:pos x="34" y="0"/>
                </a:cxn>
              </a:cxnLst>
              <a:rect l="0" t="0" r="r" b="b"/>
              <a:pathLst>
                <a:path w="69" h="68">
                  <a:moveTo>
                    <a:pt x="34" y="0"/>
                  </a:moveTo>
                  <a:lnTo>
                    <a:pt x="68" y="33"/>
                  </a:lnTo>
                  <a:lnTo>
                    <a:pt x="34" y="67"/>
                  </a:lnTo>
                  <a:lnTo>
                    <a:pt x="0" y="33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90" name="Freeform 54"/>
            <p:cNvSpPr>
              <a:spLocks/>
            </p:cNvSpPr>
            <p:nvPr/>
          </p:nvSpPr>
          <p:spPr bwMode="auto">
            <a:xfrm>
              <a:off x="3010" y="2469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3"/>
                </a:cxn>
                <a:cxn ang="0">
                  <a:pos x="33" y="67"/>
                </a:cxn>
                <a:cxn ang="0">
                  <a:pos x="0" y="33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3"/>
                  </a:lnTo>
                  <a:lnTo>
                    <a:pt x="33" y="67"/>
                  </a:lnTo>
                  <a:lnTo>
                    <a:pt x="0" y="33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91" name="Freeform 55"/>
            <p:cNvSpPr>
              <a:spLocks/>
            </p:cNvSpPr>
            <p:nvPr/>
          </p:nvSpPr>
          <p:spPr bwMode="auto">
            <a:xfrm>
              <a:off x="3099" y="2592"/>
              <a:ext cx="69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8" y="33"/>
                </a:cxn>
                <a:cxn ang="0">
                  <a:pos x="34" y="67"/>
                </a:cxn>
                <a:cxn ang="0">
                  <a:pos x="0" y="33"/>
                </a:cxn>
                <a:cxn ang="0">
                  <a:pos x="34" y="0"/>
                </a:cxn>
              </a:cxnLst>
              <a:rect l="0" t="0" r="r" b="b"/>
              <a:pathLst>
                <a:path w="69" h="68">
                  <a:moveTo>
                    <a:pt x="34" y="0"/>
                  </a:moveTo>
                  <a:lnTo>
                    <a:pt x="68" y="33"/>
                  </a:lnTo>
                  <a:lnTo>
                    <a:pt x="34" y="67"/>
                  </a:lnTo>
                  <a:lnTo>
                    <a:pt x="0" y="33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92" name="Freeform 56"/>
            <p:cNvSpPr>
              <a:spLocks/>
            </p:cNvSpPr>
            <p:nvPr/>
          </p:nvSpPr>
          <p:spPr bwMode="auto">
            <a:xfrm>
              <a:off x="3178" y="2569"/>
              <a:ext cx="68" cy="69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4"/>
                </a:cxn>
                <a:cxn ang="0">
                  <a:pos x="33" y="68"/>
                </a:cxn>
                <a:cxn ang="0">
                  <a:pos x="0" y="34"/>
                </a:cxn>
                <a:cxn ang="0">
                  <a:pos x="33" y="0"/>
                </a:cxn>
              </a:cxnLst>
              <a:rect l="0" t="0" r="r" b="b"/>
              <a:pathLst>
                <a:path w="68" h="69">
                  <a:moveTo>
                    <a:pt x="33" y="0"/>
                  </a:moveTo>
                  <a:lnTo>
                    <a:pt x="67" y="34"/>
                  </a:lnTo>
                  <a:lnTo>
                    <a:pt x="33" y="68"/>
                  </a:lnTo>
                  <a:lnTo>
                    <a:pt x="0" y="34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93" name="Freeform 57"/>
            <p:cNvSpPr>
              <a:spLocks/>
            </p:cNvSpPr>
            <p:nvPr/>
          </p:nvSpPr>
          <p:spPr bwMode="auto">
            <a:xfrm>
              <a:off x="3256" y="2547"/>
              <a:ext cx="69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8" y="34"/>
                </a:cxn>
                <a:cxn ang="0">
                  <a:pos x="34" y="67"/>
                </a:cxn>
                <a:cxn ang="0">
                  <a:pos x="0" y="34"/>
                </a:cxn>
                <a:cxn ang="0">
                  <a:pos x="34" y="0"/>
                </a:cxn>
              </a:cxnLst>
              <a:rect l="0" t="0" r="r" b="b"/>
              <a:pathLst>
                <a:path w="69" h="68">
                  <a:moveTo>
                    <a:pt x="34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0" y="34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94" name="Freeform 58"/>
            <p:cNvSpPr>
              <a:spLocks/>
            </p:cNvSpPr>
            <p:nvPr/>
          </p:nvSpPr>
          <p:spPr bwMode="auto">
            <a:xfrm>
              <a:off x="3335" y="2614"/>
              <a:ext cx="68" cy="69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4"/>
                </a:cxn>
                <a:cxn ang="0">
                  <a:pos x="33" y="68"/>
                </a:cxn>
                <a:cxn ang="0">
                  <a:pos x="0" y="34"/>
                </a:cxn>
                <a:cxn ang="0">
                  <a:pos x="33" y="0"/>
                </a:cxn>
              </a:cxnLst>
              <a:rect l="0" t="0" r="r" b="b"/>
              <a:pathLst>
                <a:path w="68" h="69">
                  <a:moveTo>
                    <a:pt x="33" y="0"/>
                  </a:moveTo>
                  <a:lnTo>
                    <a:pt x="67" y="34"/>
                  </a:lnTo>
                  <a:lnTo>
                    <a:pt x="33" y="68"/>
                  </a:lnTo>
                  <a:lnTo>
                    <a:pt x="0" y="34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95" name="Freeform 59"/>
            <p:cNvSpPr>
              <a:spLocks/>
            </p:cNvSpPr>
            <p:nvPr/>
          </p:nvSpPr>
          <p:spPr bwMode="auto">
            <a:xfrm>
              <a:off x="3413" y="2581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3"/>
                </a:cxn>
                <a:cxn ang="0">
                  <a:pos x="34" y="67"/>
                </a:cxn>
                <a:cxn ang="0">
                  <a:pos x="0" y="33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3"/>
                  </a:lnTo>
                  <a:lnTo>
                    <a:pt x="34" y="67"/>
                  </a:lnTo>
                  <a:lnTo>
                    <a:pt x="0" y="33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96" name="Freeform 60"/>
            <p:cNvSpPr>
              <a:spLocks/>
            </p:cNvSpPr>
            <p:nvPr/>
          </p:nvSpPr>
          <p:spPr bwMode="auto">
            <a:xfrm>
              <a:off x="3492" y="2682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3"/>
                </a:cxn>
                <a:cxn ang="0">
                  <a:pos x="33" y="67"/>
                </a:cxn>
                <a:cxn ang="0">
                  <a:pos x="0" y="33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3"/>
                  </a:lnTo>
                  <a:lnTo>
                    <a:pt x="33" y="67"/>
                  </a:lnTo>
                  <a:lnTo>
                    <a:pt x="0" y="33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97" name="Freeform 61"/>
            <p:cNvSpPr>
              <a:spLocks/>
            </p:cNvSpPr>
            <p:nvPr/>
          </p:nvSpPr>
          <p:spPr bwMode="auto">
            <a:xfrm>
              <a:off x="3581" y="2682"/>
              <a:ext cx="69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8" y="33"/>
                </a:cxn>
                <a:cxn ang="0">
                  <a:pos x="34" y="67"/>
                </a:cxn>
                <a:cxn ang="0">
                  <a:pos x="0" y="33"/>
                </a:cxn>
                <a:cxn ang="0">
                  <a:pos x="34" y="0"/>
                </a:cxn>
              </a:cxnLst>
              <a:rect l="0" t="0" r="r" b="b"/>
              <a:pathLst>
                <a:path w="69" h="68">
                  <a:moveTo>
                    <a:pt x="34" y="0"/>
                  </a:moveTo>
                  <a:lnTo>
                    <a:pt x="68" y="33"/>
                  </a:lnTo>
                  <a:lnTo>
                    <a:pt x="34" y="67"/>
                  </a:lnTo>
                  <a:lnTo>
                    <a:pt x="0" y="33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98" name="Freeform 62"/>
            <p:cNvSpPr>
              <a:spLocks/>
            </p:cNvSpPr>
            <p:nvPr/>
          </p:nvSpPr>
          <p:spPr bwMode="auto">
            <a:xfrm>
              <a:off x="3660" y="2805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3"/>
                </a:cxn>
                <a:cxn ang="0">
                  <a:pos x="33" y="67"/>
                </a:cxn>
                <a:cxn ang="0">
                  <a:pos x="0" y="33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3"/>
                  </a:lnTo>
                  <a:lnTo>
                    <a:pt x="33" y="67"/>
                  </a:lnTo>
                  <a:lnTo>
                    <a:pt x="0" y="33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99" name="Freeform 63"/>
            <p:cNvSpPr>
              <a:spLocks/>
            </p:cNvSpPr>
            <p:nvPr/>
          </p:nvSpPr>
          <p:spPr bwMode="auto">
            <a:xfrm>
              <a:off x="3738" y="2693"/>
              <a:ext cx="69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8" y="33"/>
                </a:cxn>
                <a:cxn ang="0">
                  <a:pos x="34" y="67"/>
                </a:cxn>
                <a:cxn ang="0">
                  <a:pos x="0" y="33"/>
                </a:cxn>
                <a:cxn ang="0">
                  <a:pos x="34" y="0"/>
                </a:cxn>
              </a:cxnLst>
              <a:rect l="0" t="0" r="r" b="b"/>
              <a:pathLst>
                <a:path w="69" h="68">
                  <a:moveTo>
                    <a:pt x="34" y="0"/>
                  </a:moveTo>
                  <a:lnTo>
                    <a:pt x="68" y="33"/>
                  </a:lnTo>
                  <a:lnTo>
                    <a:pt x="34" y="67"/>
                  </a:lnTo>
                  <a:lnTo>
                    <a:pt x="0" y="33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00" name="Freeform 64"/>
            <p:cNvSpPr>
              <a:spLocks/>
            </p:cNvSpPr>
            <p:nvPr/>
          </p:nvSpPr>
          <p:spPr bwMode="auto">
            <a:xfrm>
              <a:off x="3817" y="2704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4"/>
                </a:cxn>
                <a:cxn ang="0">
                  <a:pos x="33" y="67"/>
                </a:cxn>
                <a:cxn ang="0">
                  <a:pos x="0" y="34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4"/>
                  </a:lnTo>
                  <a:lnTo>
                    <a:pt x="33" y="67"/>
                  </a:lnTo>
                  <a:lnTo>
                    <a:pt x="0" y="34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01" name="Freeform 65"/>
            <p:cNvSpPr>
              <a:spLocks/>
            </p:cNvSpPr>
            <p:nvPr/>
          </p:nvSpPr>
          <p:spPr bwMode="auto">
            <a:xfrm>
              <a:off x="3895" y="2760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4"/>
                </a:cxn>
                <a:cxn ang="0">
                  <a:pos x="34" y="67"/>
                </a:cxn>
                <a:cxn ang="0">
                  <a:pos x="0" y="34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4"/>
                  </a:lnTo>
                  <a:lnTo>
                    <a:pt x="34" y="67"/>
                  </a:lnTo>
                  <a:lnTo>
                    <a:pt x="0" y="34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02" name="Freeform 66"/>
            <p:cNvSpPr>
              <a:spLocks/>
            </p:cNvSpPr>
            <p:nvPr/>
          </p:nvSpPr>
          <p:spPr bwMode="auto">
            <a:xfrm>
              <a:off x="3974" y="2726"/>
              <a:ext cx="68" cy="69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4"/>
                </a:cxn>
                <a:cxn ang="0">
                  <a:pos x="33" y="68"/>
                </a:cxn>
                <a:cxn ang="0">
                  <a:pos x="0" y="34"/>
                </a:cxn>
                <a:cxn ang="0">
                  <a:pos x="33" y="0"/>
                </a:cxn>
              </a:cxnLst>
              <a:rect l="0" t="0" r="r" b="b"/>
              <a:pathLst>
                <a:path w="68" h="69">
                  <a:moveTo>
                    <a:pt x="33" y="0"/>
                  </a:moveTo>
                  <a:lnTo>
                    <a:pt x="67" y="34"/>
                  </a:lnTo>
                  <a:lnTo>
                    <a:pt x="33" y="68"/>
                  </a:lnTo>
                  <a:lnTo>
                    <a:pt x="0" y="34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03" name="Freeform 67"/>
            <p:cNvSpPr>
              <a:spLocks/>
            </p:cNvSpPr>
            <p:nvPr/>
          </p:nvSpPr>
          <p:spPr bwMode="auto">
            <a:xfrm>
              <a:off x="4063" y="2760"/>
              <a:ext cx="69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8" y="34"/>
                </a:cxn>
                <a:cxn ang="0">
                  <a:pos x="34" y="67"/>
                </a:cxn>
                <a:cxn ang="0">
                  <a:pos x="0" y="34"/>
                </a:cxn>
                <a:cxn ang="0">
                  <a:pos x="34" y="0"/>
                </a:cxn>
              </a:cxnLst>
              <a:rect l="0" t="0" r="r" b="b"/>
              <a:pathLst>
                <a:path w="69" h="68">
                  <a:moveTo>
                    <a:pt x="34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0" y="34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04" name="Freeform 68"/>
            <p:cNvSpPr>
              <a:spLocks/>
            </p:cNvSpPr>
            <p:nvPr/>
          </p:nvSpPr>
          <p:spPr bwMode="auto">
            <a:xfrm>
              <a:off x="4142" y="2603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4"/>
                </a:cxn>
                <a:cxn ang="0">
                  <a:pos x="33" y="67"/>
                </a:cxn>
                <a:cxn ang="0">
                  <a:pos x="0" y="34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4"/>
                  </a:lnTo>
                  <a:lnTo>
                    <a:pt x="33" y="67"/>
                  </a:lnTo>
                  <a:lnTo>
                    <a:pt x="0" y="34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05" name="Freeform 69"/>
            <p:cNvSpPr>
              <a:spLocks/>
            </p:cNvSpPr>
            <p:nvPr/>
          </p:nvSpPr>
          <p:spPr bwMode="auto">
            <a:xfrm>
              <a:off x="4220" y="2760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4"/>
                </a:cxn>
                <a:cxn ang="0">
                  <a:pos x="34" y="67"/>
                </a:cxn>
                <a:cxn ang="0">
                  <a:pos x="0" y="34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4"/>
                  </a:lnTo>
                  <a:lnTo>
                    <a:pt x="34" y="67"/>
                  </a:lnTo>
                  <a:lnTo>
                    <a:pt x="0" y="34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06" name="Freeform 70"/>
            <p:cNvSpPr>
              <a:spLocks/>
            </p:cNvSpPr>
            <p:nvPr/>
          </p:nvSpPr>
          <p:spPr bwMode="auto">
            <a:xfrm>
              <a:off x="4299" y="2726"/>
              <a:ext cx="68" cy="69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4"/>
                </a:cxn>
                <a:cxn ang="0">
                  <a:pos x="33" y="68"/>
                </a:cxn>
                <a:cxn ang="0">
                  <a:pos x="0" y="34"/>
                </a:cxn>
                <a:cxn ang="0">
                  <a:pos x="33" y="0"/>
                </a:cxn>
              </a:cxnLst>
              <a:rect l="0" t="0" r="r" b="b"/>
              <a:pathLst>
                <a:path w="68" h="69">
                  <a:moveTo>
                    <a:pt x="33" y="0"/>
                  </a:moveTo>
                  <a:lnTo>
                    <a:pt x="67" y="34"/>
                  </a:lnTo>
                  <a:lnTo>
                    <a:pt x="33" y="68"/>
                  </a:lnTo>
                  <a:lnTo>
                    <a:pt x="0" y="34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07" name="Freeform 71"/>
            <p:cNvSpPr>
              <a:spLocks/>
            </p:cNvSpPr>
            <p:nvPr/>
          </p:nvSpPr>
          <p:spPr bwMode="auto">
            <a:xfrm>
              <a:off x="4377" y="2648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4"/>
                </a:cxn>
                <a:cxn ang="0">
                  <a:pos x="34" y="67"/>
                </a:cxn>
                <a:cxn ang="0">
                  <a:pos x="0" y="34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4"/>
                  </a:lnTo>
                  <a:lnTo>
                    <a:pt x="34" y="67"/>
                  </a:lnTo>
                  <a:lnTo>
                    <a:pt x="0" y="34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08" name="Freeform 72"/>
            <p:cNvSpPr>
              <a:spLocks/>
            </p:cNvSpPr>
            <p:nvPr/>
          </p:nvSpPr>
          <p:spPr bwMode="auto">
            <a:xfrm>
              <a:off x="4456" y="2726"/>
              <a:ext cx="68" cy="69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4"/>
                </a:cxn>
                <a:cxn ang="0">
                  <a:pos x="33" y="68"/>
                </a:cxn>
                <a:cxn ang="0">
                  <a:pos x="0" y="34"/>
                </a:cxn>
                <a:cxn ang="0">
                  <a:pos x="33" y="0"/>
                </a:cxn>
              </a:cxnLst>
              <a:rect l="0" t="0" r="r" b="b"/>
              <a:pathLst>
                <a:path w="68" h="69">
                  <a:moveTo>
                    <a:pt x="33" y="0"/>
                  </a:moveTo>
                  <a:lnTo>
                    <a:pt x="67" y="34"/>
                  </a:lnTo>
                  <a:lnTo>
                    <a:pt x="33" y="68"/>
                  </a:lnTo>
                  <a:lnTo>
                    <a:pt x="0" y="34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09" name="Freeform 73"/>
            <p:cNvSpPr>
              <a:spLocks/>
            </p:cNvSpPr>
            <p:nvPr/>
          </p:nvSpPr>
          <p:spPr bwMode="auto">
            <a:xfrm>
              <a:off x="4545" y="2850"/>
              <a:ext cx="69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8" y="33"/>
                </a:cxn>
                <a:cxn ang="0">
                  <a:pos x="34" y="67"/>
                </a:cxn>
                <a:cxn ang="0">
                  <a:pos x="0" y="33"/>
                </a:cxn>
                <a:cxn ang="0">
                  <a:pos x="34" y="0"/>
                </a:cxn>
              </a:cxnLst>
              <a:rect l="0" t="0" r="r" b="b"/>
              <a:pathLst>
                <a:path w="69" h="68">
                  <a:moveTo>
                    <a:pt x="34" y="0"/>
                  </a:moveTo>
                  <a:lnTo>
                    <a:pt x="68" y="33"/>
                  </a:lnTo>
                  <a:lnTo>
                    <a:pt x="34" y="67"/>
                  </a:lnTo>
                  <a:lnTo>
                    <a:pt x="0" y="33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10" name="Freeform 74"/>
            <p:cNvSpPr>
              <a:spLocks/>
            </p:cNvSpPr>
            <p:nvPr/>
          </p:nvSpPr>
          <p:spPr bwMode="auto">
            <a:xfrm>
              <a:off x="4624" y="2726"/>
              <a:ext cx="68" cy="69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4"/>
                </a:cxn>
                <a:cxn ang="0">
                  <a:pos x="33" y="68"/>
                </a:cxn>
                <a:cxn ang="0">
                  <a:pos x="0" y="34"/>
                </a:cxn>
                <a:cxn ang="0">
                  <a:pos x="33" y="0"/>
                </a:cxn>
              </a:cxnLst>
              <a:rect l="0" t="0" r="r" b="b"/>
              <a:pathLst>
                <a:path w="68" h="69">
                  <a:moveTo>
                    <a:pt x="33" y="0"/>
                  </a:moveTo>
                  <a:lnTo>
                    <a:pt x="67" y="34"/>
                  </a:lnTo>
                  <a:lnTo>
                    <a:pt x="33" y="68"/>
                  </a:lnTo>
                  <a:lnTo>
                    <a:pt x="0" y="34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11" name="Freeform 75"/>
            <p:cNvSpPr>
              <a:spLocks/>
            </p:cNvSpPr>
            <p:nvPr/>
          </p:nvSpPr>
          <p:spPr bwMode="auto">
            <a:xfrm>
              <a:off x="4702" y="2715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4"/>
                </a:cxn>
                <a:cxn ang="0">
                  <a:pos x="34" y="67"/>
                </a:cxn>
                <a:cxn ang="0">
                  <a:pos x="0" y="34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4"/>
                  </a:lnTo>
                  <a:lnTo>
                    <a:pt x="34" y="67"/>
                  </a:lnTo>
                  <a:lnTo>
                    <a:pt x="0" y="34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12" name="Rectangle 76"/>
            <p:cNvSpPr>
              <a:spLocks noChangeArrowheads="1"/>
            </p:cNvSpPr>
            <p:nvPr/>
          </p:nvSpPr>
          <p:spPr bwMode="auto">
            <a:xfrm>
              <a:off x="1211" y="3333"/>
              <a:ext cx="22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0</a:t>
              </a:r>
            </a:p>
          </p:txBody>
        </p:sp>
        <p:sp>
          <p:nvSpPr>
            <p:cNvPr id="40013" name="Rectangle 77"/>
            <p:cNvSpPr>
              <a:spLocks noChangeArrowheads="1"/>
            </p:cNvSpPr>
            <p:nvPr/>
          </p:nvSpPr>
          <p:spPr bwMode="auto">
            <a:xfrm>
              <a:off x="1111" y="2862"/>
              <a:ext cx="32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50</a:t>
              </a:r>
            </a:p>
          </p:txBody>
        </p:sp>
        <p:sp>
          <p:nvSpPr>
            <p:cNvPr id="40014" name="Rectangle 78"/>
            <p:cNvSpPr>
              <a:spLocks noChangeArrowheads="1"/>
            </p:cNvSpPr>
            <p:nvPr/>
          </p:nvSpPr>
          <p:spPr bwMode="auto">
            <a:xfrm>
              <a:off x="1010" y="2391"/>
              <a:ext cx="42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100</a:t>
              </a:r>
            </a:p>
          </p:txBody>
        </p:sp>
        <p:sp>
          <p:nvSpPr>
            <p:cNvPr id="40015" name="Rectangle 79"/>
            <p:cNvSpPr>
              <a:spLocks noChangeArrowheads="1"/>
            </p:cNvSpPr>
            <p:nvPr/>
          </p:nvSpPr>
          <p:spPr bwMode="auto">
            <a:xfrm>
              <a:off x="1010" y="1920"/>
              <a:ext cx="42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150</a:t>
              </a:r>
            </a:p>
          </p:txBody>
        </p:sp>
        <p:sp>
          <p:nvSpPr>
            <p:cNvPr id="40016" name="Rectangle 80"/>
            <p:cNvSpPr>
              <a:spLocks noChangeArrowheads="1"/>
            </p:cNvSpPr>
            <p:nvPr/>
          </p:nvSpPr>
          <p:spPr bwMode="auto">
            <a:xfrm>
              <a:off x="1010" y="1450"/>
              <a:ext cx="42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200</a:t>
              </a:r>
            </a:p>
          </p:txBody>
        </p:sp>
        <p:sp>
          <p:nvSpPr>
            <p:cNvPr id="40017" name="Rectangle 81"/>
            <p:cNvSpPr>
              <a:spLocks noChangeArrowheads="1"/>
            </p:cNvSpPr>
            <p:nvPr/>
          </p:nvSpPr>
          <p:spPr bwMode="auto">
            <a:xfrm>
              <a:off x="1413" y="3613"/>
              <a:ext cx="22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0</a:t>
              </a:r>
            </a:p>
          </p:txBody>
        </p:sp>
        <p:sp>
          <p:nvSpPr>
            <p:cNvPr id="40018" name="Rectangle 82"/>
            <p:cNvSpPr>
              <a:spLocks noChangeArrowheads="1"/>
            </p:cNvSpPr>
            <p:nvPr/>
          </p:nvSpPr>
          <p:spPr bwMode="auto">
            <a:xfrm>
              <a:off x="2119" y="3613"/>
              <a:ext cx="42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100</a:t>
              </a:r>
            </a:p>
          </p:txBody>
        </p:sp>
        <p:sp>
          <p:nvSpPr>
            <p:cNvPr id="40019" name="Rectangle 83"/>
            <p:cNvSpPr>
              <a:spLocks noChangeArrowheads="1"/>
            </p:cNvSpPr>
            <p:nvPr/>
          </p:nvSpPr>
          <p:spPr bwMode="auto">
            <a:xfrm>
              <a:off x="2926" y="3613"/>
              <a:ext cx="42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200</a:t>
              </a:r>
            </a:p>
          </p:txBody>
        </p:sp>
        <p:sp>
          <p:nvSpPr>
            <p:cNvPr id="40020" name="Rectangle 84"/>
            <p:cNvSpPr>
              <a:spLocks noChangeArrowheads="1"/>
            </p:cNvSpPr>
            <p:nvPr/>
          </p:nvSpPr>
          <p:spPr bwMode="auto">
            <a:xfrm>
              <a:off x="3722" y="3613"/>
              <a:ext cx="42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300</a:t>
              </a:r>
            </a:p>
          </p:txBody>
        </p:sp>
        <p:sp>
          <p:nvSpPr>
            <p:cNvPr id="40021" name="Rectangle 85"/>
            <p:cNvSpPr>
              <a:spLocks noChangeArrowheads="1"/>
            </p:cNvSpPr>
            <p:nvPr/>
          </p:nvSpPr>
          <p:spPr bwMode="auto">
            <a:xfrm>
              <a:off x="4529" y="3613"/>
              <a:ext cx="42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400</a:t>
              </a:r>
            </a:p>
          </p:txBody>
        </p:sp>
        <p:sp>
          <p:nvSpPr>
            <p:cNvPr id="40022" name="Rectangle 86"/>
            <p:cNvSpPr>
              <a:spLocks noChangeArrowheads="1"/>
            </p:cNvSpPr>
            <p:nvPr/>
          </p:nvSpPr>
          <p:spPr bwMode="auto">
            <a:xfrm>
              <a:off x="2781" y="3904"/>
              <a:ext cx="675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x (cm)</a:t>
              </a:r>
            </a:p>
          </p:txBody>
        </p:sp>
        <p:sp>
          <p:nvSpPr>
            <p:cNvPr id="40023" name="Rectangle 87"/>
            <p:cNvSpPr>
              <a:spLocks noChangeArrowheads="1"/>
            </p:cNvSpPr>
            <p:nvPr/>
          </p:nvSpPr>
          <p:spPr bwMode="auto">
            <a:xfrm rot="16200000">
              <a:off x="272" y="2412"/>
              <a:ext cx="1295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NaCl (mg/L)</a:t>
              </a:r>
            </a:p>
          </p:txBody>
        </p:sp>
      </p:grpSp>
      <p:graphicFrame>
        <p:nvGraphicFramePr>
          <p:cNvPr id="40027" name="Object 91">
            <a:hlinkClick r:id="" action="ppaction://ole?verb=0"/>
          </p:cNvPr>
          <p:cNvGraphicFramePr>
            <a:graphicFrameLocks/>
          </p:cNvGraphicFramePr>
          <p:nvPr/>
        </p:nvGraphicFramePr>
        <p:xfrm>
          <a:off x="4572000" y="4648200"/>
          <a:ext cx="3921125" cy="749300"/>
        </p:xfrm>
        <a:graphic>
          <a:graphicData uri="http://schemas.openxmlformats.org/presentationml/2006/ole">
            <p:oleObj spid="_x0000_s40027" name="Equation" r:id="rId3" imgW="3924000" imgH="749160" progId="Equation.DSMT4">
              <p:embed/>
            </p:oleObj>
          </a:graphicData>
        </a:graphic>
      </p:graphicFrame>
      <p:sp>
        <p:nvSpPr>
          <p:cNvPr id="40028" name="Rectangle 92"/>
          <p:cNvSpPr>
            <a:spLocks noChangeArrowheads="1"/>
          </p:cNvSpPr>
          <p:nvPr/>
        </p:nvSpPr>
        <p:spPr bwMode="auto">
          <a:xfrm>
            <a:off x="2608263" y="1935163"/>
            <a:ext cx="4681537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Plume Centerline Concentrations</a:t>
            </a:r>
          </a:p>
        </p:txBody>
      </p:sp>
      <p:graphicFrame>
        <p:nvGraphicFramePr>
          <p:cNvPr id="40030" name="Object 94">
            <a:hlinkClick r:id="" action="ppaction://ole?verb=0"/>
          </p:cNvPr>
          <p:cNvGraphicFramePr>
            <a:graphicFrameLocks/>
          </p:cNvGraphicFramePr>
          <p:nvPr/>
        </p:nvGraphicFramePr>
        <p:xfrm>
          <a:off x="4686300" y="2819400"/>
          <a:ext cx="2701925" cy="877888"/>
        </p:xfrm>
        <a:graphic>
          <a:graphicData uri="http://schemas.openxmlformats.org/presentationml/2006/ole">
            <p:oleObj spid="_x0000_s40030" name="Equation" r:id="rId4" imgW="2705040" imgH="87624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r>
              <a:rPr lang="en-US"/>
              <a:t>Centerline concentration: Vertical Mixing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078163" y="2252663"/>
            <a:ext cx="3817937" cy="831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Region 1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Incomplete vertical mixing</a:t>
            </a:r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 flipV="1">
            <a:off x="3136900" y="2984500"/>
            <a:ext cx="266700" cy="584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auto">
          <a:xfrm>
            <a:off x="3670300" y="3479800"/>
            <a:ext cx="0" cy="1790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>
            <a:off x="2540000" y="3683000"/>
            <a:ext cx="1117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42" name="Group 82"/>
          <p:cNvGrpSpPr>
            <a:grpSpLocks/>
          </p:cNvGrpSpPr>
          <p:nvPr/>
        </p:nvGrpSpPr>
        <p:grpSpPr bwMode="auto">
          <a:xfrm>
            <a:off x="1185863" y="2066925"/>
            <a:ext cx="6613525" cy="4364038"/>
            <a:chOff x="747" y="1302"/>
            <a:chExt cx="4166" cy="2749"/>
          </a:xfrm>
        </p:grpSpPr>
        <p:sp>
          <p:nvSpPr>
            <p:cNvPr id="40967" name="Line 7"/>
            <p:cNvSpPr>
              <a:spLocks noChangeShapeType="1"/>
            </p:cNvSpPr>
            <p:nvPr/>
          </p:nvSpPr>
          <p:spPr bwMode="auto">
            <a:xfrm>
              <a:off x="1589" y="1455"/>
              <a:ext cx="0" cy="1873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8" name="Line 8"/>
            <p:cNvSpPr>
              <a:spLocks noChangeShapeType="1"/>
            </p:cNvSpPr>
            <p:nvPr/>
          </p:nvSpPr>
          <p:spPr bwMode="auto">
            <a:xfrm>
              <a:off x="1533" y="3330"/>
              <a:ext cx="110" cy="0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" name="Line 9"/>
            <p:cNvSpPr>
              <a:spLocks noChangeShapeType="1"/>
            </p:cNvSpPr>
            <p:nvPr/>
          </p:nvSpPr>
          <p:spPr bwMode="auto">
            <a:xfrm>
              <a:off x="1533" y="2951"/>
              <a:ext cx="110" cy="0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0" name="Line 10"/>
            <p:cNvSpPr>
              <a:spLocks noChangeShapeType="1"/>
            </p:cNvSpPr>
            <p:nvPr/>
          </p:nvSpPr>
          <p:spPr bwMode="auto">
            <a:xfrm>
              <a:off x="1533" y="2583"/>
              <a:ext cx="110" cy="0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1" name="Line 11"/>
            <p:cNvSpPr>
              <a:spLocks noChangeShapeType="1"/>
            </p:cNvSpPr>
            <p:nvPr/>
          </p:nvSpPr>
          <p:spPr bwMode="auto">
            <a:xfrm>
              <a:off x="1533" y="2203"/>
              <a:ext cx="110" cy="0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2" name="Line 12"/>
            <p:cNvSpPr>
              <a:spLocks noChangeShapeType="1"/>
            </p:cNvSpPr>
            <p:nvPr/>
          </p:nvSpPr>
          <p:spPr bwMode="auto">
            <a:xfrm>
              <a:off x="1533" y="1835"/>
              <a:ext cx="110" cy="0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3" name="Line 13"/>
            <p:cNvSpPr>
              <a:spLocks noChangeShapeType="1"/>
            </p:cNvSpPr>
            <p:nvPr/>
          </p:nvSpPr>
          <p:spPr bwMode="auto">
            <a:xfrm>
              <a:off x="1533" y="1455"/>
              <a:ext cx="110" cy="0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4" name="Line 14"/>
            <p:cNvSpPr>
              <a:spLocks noChangeShapeType="1"/>
            </p:cNvSpPr>
            <p:nvPr/>
          </p:nvSpPr>
          <p:spPr bwMode="auto">
            <a:xfrm>
              <a:off x="1589" y="3330"/>
              <a:ext cx="3103" cy="0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5" name="Line 15"/>
            <p:cNvSpPr>
              <a:spLocks noChangeShapeType="1"/>
            </p:cNvSpPr>
            <p:nvPr/>
          </p:nvSpPr>
          <p:spPr bwMode="auto">
            <a:xfrm flipV="1">
              <a:off x="1581" y="3267"/>
              <a:ext cx="0" cy="127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6" name="Line 16"/>
            <p:cNvSpPr>
              <a:spLocks noChangeShapeType="1"/>
            </p:cNvSpPr>
            <p:nvPr/>
          </p:nvSpPr>
          <p:spPr bwMode="auto">
            <a:xfrm flipV="1">
              <a:off x="3133" y="3267"/>
              <a:ext cx="0" cy="127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7" name="Line 17"/>
            <p:cNvSpPr>
              <a:spLocks noChangeShapeType="1"/>
            </p:cNvSpPr>
            <p:nvPr/>
          </p:nvSpPr>
          <p:spPr bwMode="auto">
            <a:xfrm flipV="1">
              <a:off x="4686" y="3267"/>
              <a:ext cx="0" cy="127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8" name="Freeform 18"/>
            <p:cNvSpPr>
              <a:spLocks/>
            </p:cNvSpPr>
            <p:nvPr/>
          </p:nvSpPr>
          <p:spPr bwMode="auto">
            <a:xfrm>
              <a:off x="1559" y="1626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3"/>
                </a:cxn>
                <a:cxn ang="0">
                  <a:pos x="33" y="67"/>
                </a:cxn>
                <a:cxn ang="0">
                  <a:pos x="0" y="33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3"/>
                  </a:lnTo>
                  <a:lnTo>
                    <a:pt x="33" y="67"/>
                  </a:lnTo>
                  <a:lnTo>
                    <a:pt x="0" y="33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9" name="Freeform 19"/>
            <p:cNvSpPr>
              <a:spLocks/>
            </p:cNvSpPr>
            <p:nvPr/>
          </p:nvSpPr>
          <p:spPr bwMode="auto">
            <a:xfrm>
              <a:off x="1626" y="1804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4"/>
                </a:cxn>
                <a:cxn ang="0">
                  <a:pos x="33" y="67"/>
                </a:cxn>
                <a:cxn ang="0">
                  <a:pos x="0" y="34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4"/>
                  </a:lnTo>
                  <a:lnTo>
                    <a:pt x="33" y="67"/>
                  </a:lnTo>
                  <a:lnTo>
                    <a:pt x="0" y="34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80" name="Freeform 20"/>
            <p:cNvSpPr>
              <a:spLocks/>
            </p:cNvSpPr>
            <p:nvPr/>
          </p:nvSpPr>
          <p:spPr bwMode="auto">
            <a:xfrm>
              <a:off x="1682" y="2162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3"/>
                </a:cxn>
                <a:cxn ang="0">
                  <a:pos x="33" y="67"/>
                </a:cxn>
                <a:cxn ang="0">
                  <a:pos x="0" y="33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3"/>
                  </a:lnTo>
                  <a:lnTo>
                    <a:pt x="33" y="67"/>
                  </a:lnTo>
                  <a:lnTo>
                    <a:pt x="0" y="33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81" name="Freeform 21"/>
            <p:cNvSpPr>
              <a:spLocks/>
            </p:cNvSpPr>
            <p:nvPr/>
          </p:nvSpPr>
          <p:spPr bwMode="auto">
            <a:xfrm>
              <a:off x="1749" y="2541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4"/>
                </a:cxn>
                <a:cxn ang="0">
                  <a:pos x="33" y="67"/>
                </a:cxn>
                <a:cxn ang="0">
                  <a:pos x="0" y="34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4"/>
                  </a:lnTo>
                  <a:lnTo>
                    <a:pt x="33" y="67"/>
                  </a:lnTo>
                  <a:lnTo>
                    <a:pt x="0" y="34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82" name="Freeform 22"/>
            <p:cNvSpPr>
              <a:spLocks/>
            </p:cNvSpPr>
            <p:nvPr/>
          </p:nvSpPr>
          <p:spPr bwMode="auto">
            <a:xfrm>
              <a:off x="1805" y="2619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4"/>
                </a:cxn>
                <a:cxn ang="0">
                  <a:pos x="33" y="67"/>
                </a:cxn>
                <a:cxn ang="0">
                  <a:pos x="0" y="34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4"/>
                  </a:lnTo>
                  <a:lnTo>
                    <a:pt x="33" y="67"/>
                  </a:lnTo>
                  <a:lnTo>
                    <a:pt x="0" y="34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83" name="Freeform 23"/>
            <p:cNvSpPr>
              <a:spLocks/>
            </p:cNvSpPr>
            <p:nvPr/>
          </p:nvSpPr>
          <p:spPr bwMode="auto">
            <a:xfrm>
              <a:off x="1872" y="2764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4"/>
                </a:cxn>
                <a:cxn ang="0">
                  <a:pos x="33" y="67"/>
                </a:cxn>
                <a:cxn ang="0">
                  <a:pos x="0" y="34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4"/>
                  </a:lnTo>
                  <a:lnTo>
                    <a:pt x="33" y="67"/>
                  </a:lnTo>
                  <a:lnTo>
                    <a:pt x="0" y="34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84" name="Freeform 24"/>
            <p:cNvSpPr>
              <a:spLocks/>
            </p:cNvSpPr>
            <p:nvPr/>
          </p:nvSpPr>
          <p:spPr bwMode="auto">
            <a:xfrm>
              <a:off x="1927" y="2820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4"/>
                </a:cxn>
                <a:cxn ang="0">
                  <a:pos x="34" y="67"/>
                </a:cxn>
                <a:cxn ang="0">
                  <a:pos x="0" y="34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4"/>
                  </a:lnTo>
                  <a:lnTo>
                    <a:pt x="34" y="67"/>
                  </a:lnTo>
                  <a:lnTo>
                    <a:pt x="0" y="34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85" name="Freeform 25"/>
            <p:cNvSpPr>
              <a:spLocks/>
            </p:cNvSpPr>
            <p:nvPr/>
          </p:nvSpPr>
          <p:spPr bwMode="auto">
            <a:xfrm>
              <a:off x="1994" y="2876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3"/>
                </a:cxn>
                <a:cxn ang="0">
                  <a:pos x="34" y="67"/>
                </a:cxn>
                <a:cxn ang="0">
                  <a:pos x="0" y="33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3"/>
                  </a:lnTo>
                  <a:lnTo>
                    <a:pt x="34" y="67"/>
                  </a:lnTo>
                  <a:lnTo>
                    <a:pt x="0" y="33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86" name="Freeform 26"/>
            <p:cNvSpPr>
              <a:spLocks/>
            </p:cNvSpPr>
            <p:nvPr/>
          </p:nvSpPr>
          <p:spPr bwMode="auto">
            <a:xfrm>
              <a:off x="2050" y="2943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3"/>
                </a:cxn>
                <a:cxn ang="0">
                  <a:pos x="34" y="67"/>
                </a:cxn>
                <a:cxn ang="0">
                  <a:pos x="0" y="33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3"/>
                  </a:lnTo>
                  <a:lnTo>
                    <a:pt x="34" y="67"/>
                  </a:lnTo>
                  <a:lnTo>
                    <a:pt x="0" y="33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87" name="Freeform 27"/>
            <p:cNvSpPr>
              <a:spLocks/>
            </p:cNvSpPr>
            <p:nvPr/>
          </p:nvSpPr>
          <p:spPr bwMode="auto">
            <a:xfrm>
              <a:off x="2117" y="2988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3"/>
                </a:cxn>
                <a:cxn ang="0">
                  <a:pos x="34" y="67"/>
                </a:cxn>
                <a:cxn ang="0">
                  <a:pos x="0" y="33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3"/>
                  </a:lnTo>
                  <a:lnTo>
                    <a:pt x="34" y="67"/>
                  </a:lnTo>
                  <a:lnTo>
                    <a:pt x="0" y="33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88" name="Freeform 28"/>
            <p:cNvSpPr>
              <a:spLocks/>
            </p:cNvSpPr>
            <p:nvPr/>
          </p:nvSpPr>
          <p:spPr bwMode="auto">
            <a:xfrm>
              <a:off x="2184" y="3032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4"/>
                </a:cxn>
                <a:cxn ang="0">
                  <a:pos x="34" y="67"/>
                </a:cxn>
                <a:cxn ang="0">
                  <a:pos x="0" y="34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4"/>
                  </a:lnTo>
                  <a:lnTo>
                    <a:pt x="34" y="67"/>
                  </a:lnTo>
                  <a:lnTo>
                    <a:pt x="0" y="34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89" name="Freeform 29"/>
            <p:cNvSpPr>
              <a:spLocks/>
            </p:cNvSpPr>
            <p:nvPr/>
          </p:nvSpPr>
          <p:spPr bwMode="auto">
            <a:xfrm>
              <a:off x="2240" y="3032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4"/>
                </a:cxn>
                <a:cxn ang="0">
                  <a:pos x="34" y="67"/>
                </a:cxn>
                <a:cxn ang="0">
                  <a:pos x="0" y="34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4"/>
                  </a:lnTo>
                  <a:lnTo>
                    <a:pt x="34" y="67"/>
                  </a:lnTo>
                  <a:lnTo>
                    <a:pt x="0" y="34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90" name="Freeform 30"/>
            <p:cNvSpPr>
              <a:spLocks/>
            </p:cNvSpPr>
            <p:nvPr/>
          </p:nvSpPr>
          <p:spPr bwMode="auto">
            <a:xfrm>
              <a:off x="2307" y="3077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3"/>
                </a:cxn>
                <a:cxn ang="0">
                  <a:pos x="34" y="67"/>
                </a:cxn>
                <a:cxn ang="0">
                  <a:pos x="0" y="33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3"/>
                  </a:lnTo>
                  <a:lnTo>
                    <a:pt x="34" y="67"/>
                  </a:lnTo>
                  <a:lnTo>
                    <a:pt x="0" y="33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91" name="Freeform 31"/>
            <p:cNvSpPr>
              <a:spLocks/>
            </p:cNvSpPr>
            <p:nvPr/>
          </p:nvSpPr>
          <p:spPr bwMode="auto">
            <a:xfrm>
              <a:off x="2363" y="3066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3"/>
                </a:cxn>
                <a:cxn ang="0">
                  <a:pos x="33" y="67"/>
                </a:cxn>
                <a:cxn ang="0">
                  <a:pos x="0" y="33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3"/>
                  </a:lnTo>
                  <a:lnTo>
                    <a:pt x="33" y="67"/>
                  </a:lnTo>
                  <a:lnTo>
                    <a:pt x="0" y="33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92" name="Freeform 32"/>
            <p:cNvSpPr>
              <a:spLocks/>
            </p:cNvSpPr>
            <p:nvPr/>
          </p:nvSpPr>
          <p:spPr bwMode="auto">
            <a:xfrm>
              <a:off x="2430" y="3088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4"/>
                </a:cxn>
                <a:cxn ang="0">
                  <a:pos x="33" y="67"/>
                </a:cxn>
                <a:cxn ang="0">
                  <a:pos x="0" y="34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4"/>
                  </a:lnTo>
                  <a:lnTo>
                    <a:pt x="33" y="67"/>
                  </a:lnTo>
                  <a:lnTo>
                    <a:pt x="0" y="34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93" name="Freeform 33"/>
            <p:cNvSpPr>
              <a:spLocks/>
            </p:cNvSpPr>
            <p:nvPr/>
          </p:nvSpPr>
          <p:spPr bwMode="auto">
            <a:xfrm>
              <a:off x="2486" y="3110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4"/>
                </a:cxn>
                <a:cxn ang="0">
                  <a:pos x="33" y="67"/>
                </a:cxn>
                <a:cxn ang="0">
                  <a:pos x="0" y="34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4"/>
                  </a:lnTo>
                  <a:lnTo>
                    <a:pt x="33" y="67"/>
                  </a:lnTo>
                  <a:lnTo>
                    <a:pt x="0" y="34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94" name="Freeform 34"/>
            <p:cNvSpPr>
              <a:spLocks/>
            </p:cNvSpPr>
            <p:nvPr/>
          </p:nvSpPr>
          <p:spPr bwMode="auto">
            <a:xfrm>
              <a:off x="2553" y="3110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4"/>
                </a:cxn>
                <a:cxn ang="0">
                  <a:pos x="33" y="67"/>
                </a:cxn>
                <a:cxn ang="0">
                  <a:pos x="0" y="34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4"/>
                  </a:lnTo>
                  <a:lnTo>
                    <a:pt x="33" y="67"/>
                  </a:lnTo>
                  <a:lnTo>
                    <a:pt x="0" y="34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95" name="Freeform 35"/>
            <p:cNvSpPr>
              <a:spLocks/>
            </p:cNvSpPr>
            <p:nvPr/>
          </p:nvSpPr>
          <p:spPr bwMode="auto">
            <a:xfrm>
              <a:off x="2620" y="3122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3"/>
                </a:cxn>
                <a:cxn ang="0">
                  <a:pos x="33" y="67"/>
                </a:cxn>
                <a:cxn ang="0">
                  <a:pos x="0" y="33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3"/>
                  </a:lnTo>
                  <a:lnTo>
                    <a:pt x="33" y="67"/>
                  </a:lnTo>
                  <a:lnTo>
                    <a:pt x="0" y="33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96" name="Freeform 36"/>
            <p:cNvSpPr>
              <a:spLocks/>
            </p:cNvSpPr>
            <p:nvPr/>
          </p:nvSpPr>
          <p:spPr bwMode="auto">
            <a:xfrm>
              <a:off x="2676" y="3122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3"/>
                </a:cxn>
                <a:cxn ang="0">
                  <a:pos x="33" y="67"/>
                </a:cxn>
                <a:cxn ang="0">
                  <a:pos x="0" y="33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3"/>
                  </a:lnTo>
                  <a:lnTo>
                    <a:pt x="33" y="67"/>
                  </a:lnTo>
                  <a:lnTo>
                    <a:pt x="0" y="33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97" name="Freeform 37"/>
            <p:cNvSpPr>
              <a:spLocks/>
            </p:cNvSpPr>
            <p:nvPr/>
          </p:nvSpPr>
          <p:spPr bwMode="auto">
            <a:xfrm>
              <a:off x="2743" y="3122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3"/>
                </a:cxn>
                <a:cxn ang="0">
                  <a:pos x="33" y="67"/>
                </a:cxn>
                <a:cxn ang="0">
                  <a:pos x="0" y="33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3"/>
                  </a:lnTo>
                  <a:lnTo>
                    <a:pt x="33" y="67"/>
                  </a:lnTo>
                  <a:lnTo>
                    <a:pt x="0" y="33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98" name="Freeform 38"/>
            <p:cNvSpPr>
              <a:spLocks/>
            </p:cNvSpPr>
            <p:nvPr/>
          </p:nvSpPr>
          <p:spPr bwMode="auto">
            <a:xfrm>
              <a:off x="2798" y="3133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3"/>
                </a:cxn>
                <a:cxn ang="0">
                  <a:pos x="34" y="67"/>
                </a:cxn>
                <a:cxn ang="0">
                  <a:pos x="0" y="33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3"/>
                  </a:lnTo>
                  <a:lnTo>
                    <a:pt x="34" y="67"/>
                  </a:lnTo>
                  <a:lnTo>
                    <a:pt x="0" y="33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99" name="Freeform 39"/>
            <p:cNvSpPr>
              <a:spLocks/>
            </p:cNvSpPr>
            <p:nvPr/>
          </p:nvSpPr>
          <p:spPr bwMode="auto">
            <a:xfrm>
              <a:off x="2865" y="3133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3"/>
                </a:cxn>
                <a:cxn ang="0">
                  <a:pos x="34" y="67"/>
                </a:cxn>
                <a:cxn ang="0">
                  <a:pos x="0" y="33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3"/>
                  </a:lnTo>
                  <a:lnTo>
                    <a:pt x="34" y="67"/>
                  </a:lnTo>
                  <a:lnTo>
                    <a:pt x="0" y="33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00" name="Freeform 40"/>
            <p:cNvSpPr>
              <a:spLocks/>
            </p:cNvSpPr>
            <p:nvPr/>
          </p:nvSpPr>
          <p:spPr bwMode="auto">
            <a:xfrm>
              <a:off x="2921" y="3155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4"/>
                </a:cxn>
                <a:cxn ang="0">
                  <a:pos x="34" y="67"/>
                </a:cxn>
                <a:cxn ang="0">
                  <a:pos x="0" y="34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4"/>
                  </a:lnTo>
                  <a:lnTo>
                    <a:pt x="34" y="67"/>
                  </a:lnTo>
                  <a:lnTo>
                    <a:pt x="0" y="34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01" name="Freeform 41"/>
            <p:cNvSpPr>
              <a:spLocks/>
            </p:cNvSpPr>
            <p:nvPr/>
          </p:nvSpPr>
          <p:spPr bwMode="auto">
            <a:xfrm>
              <a:off x="2988" y="3144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3"/>
                </a:cxn>
                <a:cxn ang="0">
                  <a:pos x="34" y="67"/>
                </a:cxn>
                <a:cxn ang="0">
                  <a:pos x="0" y="33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3"/>
                  </a:lnTo>
                  <a:lnTo>
                    <a:pt x="34" y="67"/>
                  </a:lnTo>
                  <a:lnTo>
                    <a:pt x="0" y="33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02" name="Freeform 42"/>
            <p:cNvSpPr>
              <a:spLocks/>
            </p:cNvSpPr>
            <p:nvPr/>
          </p:nvSpPr>
          <p:spPr bwMode="auto">
            <a:xfrm>
              <a:off x="3044" y="3155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4"/>
                </a:cxn>
                <a:cxn ang="0">
                  <a:pos x="34" y="67"/>
                </a:cxn>
                <a:cxn ang="0">
                  <a:pos x="0" y="34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4"/>
                  </a:lnTo>
                  <a:lnTo>
                    <a:pt x="34" y="67"/>
                  </a:lnTo>
                  <a:lnTo>
                    <a:pt x="0" y="34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03" name="Freeform 43"/>
            <p:cNvSpPr>
              <a:spLocks/>
            </p:cNvSpPr>
            <p:nvPr/>
          </p:nvSpPr>
          <p:spPr bwMode="auto">
            <a:xfrm>
              <a:off x="3111" y="3166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4"/>
                </a:cxn>
                <a:cxn ang="0">
                  <a:pos x="34" y="67"/>
                </a:cxn>
                <a:cxn ang="0">
                  <a:pos x="0" y="34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4"/>
                  </a:lnTo>
                  <a:lnTo>
                    <a:pt x="34" y="67"/>
                  </a:lnTo>
                  <a:lnTo>
                    <a:pt x="0" y="34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04" name="Freeform 44"/>
            <p:cNvSpPr>
              <a:spLocks/>
            </p:cNvSpPr>
            <p:nvPr/>
          </p:nvSpPr>
          <p:spPr bwMode="auto">
            <a:xfrm>
              <a:off x="3178" y="3144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3"/>
                </a:cxn>
                <a:cxn ang="0">
                  <a:pos x="34" y="67"/>
                </a:cxn>
                <a:cxn ang="0">
                  <a:pos x="0" y="33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3"/>
                  </a:lnTo>
                  <a:lnTo>
                    <a:pt x="34" y="67"/>
                  </a:lnTo>
                  <a:lnTo>
                    <a:pt x="0" y="33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05" name="Freeform 45"/>
            <p:cNvSpPr>
              <a:spLocks/>
            </p:cNvSpPr>
            <p:nvPr/>
          </p:nvSpPr>
          <p:spPr bwMode="auto">
            <a:xfrm>
              <a:off x="3234" y="3155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4"/>
                </a:cxn>
                <a:cxn ang="0">
                  <a:pos x="33" y="67"/>
                </a:cxn>
                <a:cxn ang="0">
                  <a:pos x="0" y="34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4"/>
                  </a:lnTo>
                  <a:lnTo>
                    <a:pt x="33" y="67"/>
                  </a:lnTo>
                  <a:lnTo>
                    <a:pt x="0" y="34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06" name="Freeform 46"/>
            <p:cNvSpPr>
              <a:spLocks/>
            </p:cNvSpPr>
            <p:nvPr/>
          </p:nvSpPr>
          <p:spPr bwMode="auto">
            <a:xfrm>
              <a:off x="3301" y="3155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4"/>
                </a:cxn>
                <a:cxn ang="0">
                  <a:pos x="33" y="67"/>
                </a:cxn>
                <a:cxn ang="0">
                  <a:pos x="0" y="34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4"/>
                  </a:lnTo>
                  <a:lnTo>
                    <a:pt x="33" y="67"/>
                  </a:lnTo>
                  <a:lnTo>
                    <a:pt x="0" y="34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07" name="Freeform 47"/>
            <p:cNvSpPr>
              <a:spLocks/>
            </p:cNvSpPr>
            <p:nvPr/>
          </p:nvSpPr>
          <p:spPr bwMode="auto">
            <a:xfrm>
              <a:off x="3357" y="3177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4"/>
                </a:cxn>
                <a:cxn ang="0">
                  <a:pos x="33" y="67"/>
                </a:cxn>
                <a:cxn ang="0">
                  <a:pos x="0" y="34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4"/>
                  </a:lnTo>
                  <a:lnTo>
                    <a:pt x="33" y="67"/>
                  </a:lnTo>
                  <a:lnTo>
                    <a:pt x="0" y="34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08" name="Freeform 48"/>
            <p:cNvSpPr>
              <a:spLocks/>
            </p:cNvSpPr>
            <p:nvPr/>
          </p:nvSpPr>
          <p:spPr bwMode="auto">
            <a:xfrm>
              <a:off x="3424" y="3166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4"/>
                </a:cxn>
                <a:cxn ang="0">
                  <a:pos x="33" y="67"/>
                </a:cxn>
                <a:cxn ang="0">
                  <a:pos x="0" y="34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4"/>
                  </a:lnTo>
                  <a:lnTo>
                    <a:pt x="33" y="67"/>
                  </a:lnTo>
                  <a:lnTo>
                    <a:pt x="0" y="34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09" name="Freeform 49"/>
            <p:cNvSpPr>
              <a:spLocks/>
            </p:cNvSpPr>
            <p:nvPr/>
          </p:nvSpPr>
          <p:spPr bwMode="auto">
            <a:xfrm>
              <a:off x="3480" y="3177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4"/>
                </a:cxn>
                <a:cxn ang="0">
                  <a:pos x="33" y="67"/>
                </a:cxn>
                <a:cxn ang="0">
                  <a:pos x="0" y="34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4"/>
                  </a:lnTo>
                  <a:lnTo>
                    <a:pt x="33" y="67"/>
                  </a:lnTo>
                  <a:lnTo>
                    <a:pt x="0" y="34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10" name="Freeform 50"/>
            <p:cNvSpPr>
              <a:spLocks/>
            </p:cNvSpPr>
            <p:nvPr/>
          </p:nvSpPr>
          <p:spPr bwMode="auto">
            <a:xfrm>
              <a:off x="3547" y="3177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4"/>
                </a:cxn>
                <a:cxn ang="0">
                  <a:pos x="33" y="67"/>
                </a:cxn>
                <a:cxn ang="0">
                  <a:pos x="0" y="34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4"/>
                  </a:lnTo>
                  <a:lnTo>
                    <a:pt x="33" y="67"/>
                  </a:lnTo>
                  <a:lnTo>
                    <a:pt x="0" y="34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11" name="Freeform 51"/>
            <p:cNvSpPr>
              <a:spLocks/>
            </p:cNvSpPr>
            <p:nvPr/>
          </p:nvSpPr>
          <p:spPr bwMode="auto">
            <a:xfrm>
              <a:off x="3602" y="3177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4"/>
                </a:cxn>
                <a:cxn ang="0">
                  <a:pos x="34" y="67"/>
                </a:cxn>
                <a:cxn ang="0">
                  <a:pos x="0" y="34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4"/>
                  </a:lnTo>
                  <a:lnTo>
                    <a:pt x="34" y="67"/>
                  </a:lnTo>
                  <a:lnTo>
                    <a:pt x="0" y="34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12" name="Freeform 52"/>
            <p:cNvSpPr>
              <a:spLocks/>
            </p:cNvSpPr>
            <p:nvPr/>
          </p:nvSpPr>
          <p:spPr bwMode="auto">
            <a:xfrm>
              <a:off x="3669" y="3177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4"/>
                </a:cxn>
                <a:cxn ang="0">
                  <a:pos x="34" y="67"/>
                </a:cxn>
                <a:cxn ang="0">
                  <a:pos x="0" y="34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4"/>
                  </a:lnTo>
                  <a:lnTo>
                    <a:pt x="34" y="67"/>
                  </a:lnTo>
                  <a:lnTo>
                    <a:pt x="0" y="34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13" name="Freeform 53"/>
            <p:cNvSpPr>
              <a:spLocks/>
            </p:cNvSpPr>
            <p:nvPr/>
          </p:nvSpPr>
          <p:spPr bwMode="auto">
            <a:xfrm>
              <a:off x="3736" y="3177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4"/>
                </a:cxn>
                <a:cxn ang="0">
                  <a:pos x="34" y="67"/>
                </a:cxn>
                <a:cxn ang="0">
                  <a:pos x="0" y="34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4"/>
                  </a:lnTo>
                  <a:lnTo>
                    <a:pt x="34" y="67"/>
                  </a:lnTo>
                  <a:lnTo>
                    <a:pt x="0" y="34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14" name="Freeform 54"/>
            <p:cNvSpPr>
              <a:spLocks/>
            </p:cNvSpPr>
            <p:nvPr/>
          </p:nvSpPr>
          <p:spPr bwMode="auto">
            <a:xfrm>
              <a:off x="3792" y="3211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3"/>
                </a:cxn>
                <a:cxn ang="0">
                  <a:pos x="34" y="67"/>
                </a:cxn>
                <a:cxn ang="0">
                  <a:pos x="0" y="33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3"/>
                  </a:lnTo>
                  <a:lnTo>
                    <a:pt x="34" y="67"/>
                  </a:lnTo>
                  <a:lnTo>
                    <a:pt x="0" y="33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15" name="Freeform 55"/>
            <p:cNvSpPr>
              <a:spLocks/>
            </p:cNvSpPr>
            <p:nvPr/>
          </p:nvSpPr>
          <p:spPr bwMode="auto">
            <a:xfrm>
              <a:off x="3859" y="3189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3"/>
                </a:cxn>
                <a:cxn ang="0">
                  <a:pos x="34" y="67"/>
                </a:cxn>
                <a:cxn ang="0">
                  <a:pos x="0" y="33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3"/>
                  </a:lnTo>
                  <a:lnTo>
                    <a:pt x="34" y="67"/>
                  </a:lnTo>
                  <a:lnTo>
                    <a:pt x="0" y="33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16" name="Freeform 56"/>
            <p:cNvSpPr>
              <a:spLocks/>
            </p:cNvSpPr>
            <p:nvPr/>
          </p:nvSpPr>
          <p:spPr bwMode="auto">
            <a:xfrm>
              <a:off x="3915" y="3177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4"/>
                </a:cxn>
                <a:cxn ang="0">
                  <a:pos x="34" y="67"/>
                </a:cxn>
                <a:cxn ang="0">
                  <a:pos x="0" y="34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4"/>
                  </a:lnTo>
                  <a:lnTo>
                    <a:pt x="34" y="67"/>
                  </a:lnTo>
                  <a:lnTo>
                    <a:pt x="0" y="34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17" name="Freeform 57"/>
            <p:cNvSpPr>
              <a:spLocks/>
            </p:cNvSpPr>
            <p:nvPr/>
          </p:nvSpPr>
          <p:spPr bwMode="auto">
            <a:xfrm>
              <a:off x="3982" y="3189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3"/>
                </a:cxn>
                <a:cxn ang="0">
                  <a:pos x="34" y="67"/>
                </a:cxn>
                <a:cxn ang="0">
                  <a:pos x="0" y="33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3"/>
                  </a:lnTo>
                  <a:lnTo>
                    <a:pt x="34" y="67"/>
                  </a:lnTo>
                  <a:lnTo>
                    <a:pt x="0" y="33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18" name="Freeform 58"/>
            <p:cNvSpPr>
              <a:spLocks/>
            </p:cNvSpPr>
            <p:nvPr/>
          </p:nvSpPr>
          <p:spPr bwMode="auto">
            <a:xfrm>
              <a:off x="4038" y="3189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3"/>
                </a:cxn>
                <a:cxn ang="0">
                  <a:pos x="33" y="67"/>
                </a:cxn>
                <a:cxn ang="0">
                  <a:pos x="0" y="33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3"/>
                  </a:lnTo>
                  <a:lnTo>
                    <a:pt x="33" y="67"/>
                  </a:lnTo>
                  <a:lnTo>
                    <a:pt x="0" y="33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19" name="Freeform 59"/>
            <p:cNvSpPr>
              <a:spLocks/>
            </p:cNvSpPr>
            <p:nvPr/>
          </p:nvSpPr>
          <p:spPr bwMode="auto">
            <a:xfrm>
              <a:off x="4105" y="3189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3"/>
                </a:cxn>
                <a:cxn ang="0">
                  <a:pos x="33" y="67"/>
                </a:cxn>
                <a:cxn ang="0">
                  <a:pos x="0" y="33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3"/>
                  </a:lnTo>
                  <a:lnTo>
                    <a:pt x="33" y="67"/>
                  </a:lnTo>
                  <a:lnTo>
                    <a:pt x="0" y="33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20" name="Freeform 60"/>
            <p:cNvSpPr>
              <a:spLocks/>
            </p:cNvSpPr>
            <p:nvPr/>
          </p:nvSpPr>
          <p:spPr bwMode="auto">
            <a:xfrm>
              <a:off x="4172" y="3189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3"/>
                </a:cxn>
                <a:cxn ang="0">
                  <a:pos x="33" y="67"/>
                </a:cxn>
                <a:cxn ang="0">
                  <a:pos x="0" y="33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3"/>
                  </a:lnTo>
                  <a:lnTo>
                    <a:pt x="33" y="67"/>
                  </a:lnTo>
                  <a:lnTo>
                    <a:pt x="0" y="33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21" name="Freeform 61"/>
            <p:cNvSpPr>
              <a:spLocks/>
            </p:cNvSpPr>
            <p:nvPr/>
          </p:nvSpPr>
          <p:spPr bwMode="auto">
            <a:xfrm>
              <a:off x="4228" y="3189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3"/>
                </a:cxn>
                <a:cxn ang="0">
                  <a:pos x="33" y="67"/>
                </a:cxn>
                <a:cxn ang="0">
                  <a:pos x="0" y="33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3"/>
                  </a:lnTo>
                  <a:lnTo>
                    <a:pt x="33" y="67"/>
                  </a:lnTo>
                  <a:lnTo>
                    <a:pt x="0" y="33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22" name="Freeform 62"/>
            <p:cNvSpPr>
              <a:spLocks/>
            </p:cNvSpPr>
            <p:nvPr/>
          </p:nvSpPr>
          <p:spPr bwMode="auto">
            <a:xfrm>
              <a:off x="4295" y="3189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3"/>
                </a:cxn>
                <a:cxn ang="0">
                  <a:pos x="33" y="67"/>
                </a:cxn>
                <a:cxn ang="0">
                  <a:pos x="0" y="33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3"/>
                  </a:lnTo>
                  <a:lnTo>
                    <a:pt x="33" y="67"/>
                  </a:lnTo>
                  <a:lnTo>
                    <a:pt x="0" y="33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23" name="Freeform 63"/>
            <p:cNvSpPr>
              <a:spLocks/>
            </p:cNvSpPr>
            <p:nvPr/>
          </p:nvSpPr>
          <p:spPr bwMode="auto">
            <a:xfrm>
              <a:off x="4351" y="3200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3"/>
                </a:cxn>
                <a:cxn ang="0">
                  <a:pos x="33" y="67"/>
                </a:cxn>
                <a:cxn ang="0">
                  <a:pos x="0" y="33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3"/>
                  </a:lnTo>
                  <a:lnTo>
                    <a:pt x="33" y="67"/>
                  </a:lnTo>
                  <a:lnTo>
                    <a:pt x="0" y="33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24" name="Freeform 64"/>
            <p:cNvSpPr>
              <a:spLocks/>
            </p:cNvSpPr>
            <p:nvPr/>
          </p:nvSpPr>
          <p:spPr bwMode="auto">
            <a:xfrm>
              <a:off x="4418" y="3200"/>
              <a:ext cx="68" cy="6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33"/>
                </a:cxn>
                <a:cxn ang="0">
                  <a:pos x="33" y="67"/>
                </a:cxn>
                <a:cxn ang="0">
                  <a:pos x="0" y="33"/>
                </a:cxn>
                <a:cxn ang="0">
                  <a:pos x="33" y="0"/>
                </a:cxn>
              </a:cxnLst>
              <a:rect l="0" t="0" r="r" b="b"/>
              <a:pathLst>
                <a:path w="68" h="68">
                  <a:moveTo>
                    <a:pt x="33" y="0"/>
                  </a:moveTo>
                  <a:lnTo>
                    <a:pt x="67" y="33"/>
                  </a:lnTo>
                  <a:lnTo>
                    <a:pt x="33" y="67"/>
                  </a:lnTo>
                  <a:lnTo>
                    <a:pt x="0" y="33"/>
                  </a:lnTo>
                  <a:lnTo>
                    <a:pt x="33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25" name="Freeform 65"/>
            <p:cNvSpPr>
              <a:spLocks/>
            </p:cNvSpPr>
            <p:nvPr/>
          </p:nvSpPr>
          <p:spPr bwMode="auto">
            <a:xfrm>
              <a:off x="4473" y="3200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3"/>
                </a:cxn>
                <a:cxn ang="0">
                  <a:pos x="34" y="67"/>
                </a:cxn>
                <a:cxn ang="0">
                  <a:pos x="0" y="33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3"/>
                  </a:lnTo>
                  <a:lnTo>
                    <a:pt x="34" y="67"/>
                  </a:lnTo>
                  <a:lnTo>
                    <a:pt x="0" y="33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26" name="Freeform 66"/>
            <p:cNvSpPr>
              <a:spLocks/>
            </p:cNvSpPr>
            <p:nvPr/>
          </p:nvSpPr>
          <p:spPr bwMode="auto">
            <a:xfrm>
              <a:off x="4540" y="3200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3"/>
                </a:cxn>
                <a:cxn ang="0">
                  <a:pos x="34" y="67"/>
                </a:cxn>
                <a:cxn ang="0">
                  <a:pos x="0" y="33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3"/>
                  </a:lnTo>
                  <a:lnTo>
                    <a:pt x="34" y="67"/>
                  </a:lnTo>
                  <a:lnTo>
                    <a:pt x="0" y="33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27" name="Freeform 67"/>
            <p:cNvSpPr>
              <a:spLocks/>
            </p:cNvSpPr>
            <p:nvPr/>
          </p:nvSpPr>
          <p:spPr bwMode="auto">
            <a:xfrm>
              <a:off x="4596" y="3200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3"/>
                </a:cxn>
                <a:cxn ang="0">
                  <a:pos x="34" y="67"/>
                </a:cxn>
                <a:cxn ang="0">
                  <a:pos x="0" y="33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3"/>
                  </a:lnTo>
                  <a:lnTo>
                    <a:pt x="34" y="67"/>
                  </a:lnTo>
                  <a:lnTo>
                    <a:pt x="0" y="33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28" name="Freeform 68"/>
            <p:cNvSpPr>
              <a:spLocks/>
            </p:cNvSpPr>
            <p:nvPr/>
          </p:nvSpPr>
          <p:spPr bwMode="auto">
            <a:xfrm>
              <a:off x="4663" y="3200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3"/>
                </a:cxn>
                <a:cxn ang="0">
                  <a:pos x="34" y="67"/>
                </a:cxn>
                <a:cxn ang="0">
                  <a:pos x="0" y="33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3"/>
                  </a:lnTo>
                  <a:lnTo>
                    <a:pt x="34" y="67"/>
                  </a:lnTo>
                  <a:lnTo>
                    <a:pt x="0" y="33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29" name="Freeform 69"/>
            <p:cNvSpPr>
              <a:spLocks/>
            </p:cNvSpPr>
            <p:nvPr/>
          </p:nvSpPr>
          <p:spPr bwMode="auto">
            <a:xfrm>
              <a:off x="4663" y="3200"/>
              <a:ext cx="68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67" y="33"/>
                </a:cxn>
                <a:cxn ang="0">
                  <a:pos x="34" y="67"/>
                </a:cxn>
                <a:cxn ang="0">
                  <a:pos x="0" y="33"/>
                </a:cxn>
                <a:cxn ang="0">
                  <a:pos x="34" y="0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7" y="33"/>
                  </a:lnTo>
                  <a:lnTo>
                    <a:pt x="34" y="67"/>
                  </a:lnTo>
                  <a:lnTo>
                    <a:pt x="0" y="33"/>
                  </a:lnTo>
                  <a:lnTo>
                    <a:pt x="34" y="0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30" name="Rectangle 70"/>
            <p:cNvSpPr>
              <a:spLocks noChangeArrowheads="1"/>
            </p:cNvSpPr>
            <p:nvPr/>
          </p:nvSpPr>
          <p:spPr bwMode="auto">
            <a:xfrm>
              <a:off x="1286" y="3177"/>
              <a:ext cx="22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0</a:t>
              </a:r>
            </a:p>
          </p:txBody>
        </p:sp>
        <p:sp>
          <p:nvSpPr>
            <p:cNvPr id="41031" name="Rectangle 71"/>
            <p:cNvSpPr>
              <a:spLocks noChangeArrowheads="1"/>
            </p:cNvSpPr>
            <p:nvPr/>
          </p:nvSpPr>
          <p:spPr bwMode="auto">
            <a:xfrm>
              <a:off x="1085" y="2798"/>
              <a:ext cx="42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500</a:t>
              </a:r>
            </a:p>
          </p:txBody>
        </p:sp>
        <p:sp>
          <p:nvSpPr>
            <p:cNvPr id="41032" name="Rectangle 72"/>
            <p:cNvSpPr>
              <a:spLocks noChangeArrowheads="1"/>
            </p:cNvSpPr>
            <p:nvPr/>
          </p:nvSpPr>
          <p:spPr bwMode="auto">
            <a:xfrm>
              <a:off x="984" y="2430"/>
              <a:ext cx="52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1000</a:t>
              </a:r>
            </a:p>
          </p:txBody>
        </p:sp>
        <p:sp>
          <p:nvSpPr>
            <p:cNvPr id="41033" name="Rectangle 73"/>
            <p:cNvSpPr>
              <a:spLocks noChangeArrowheads="1"/>
            </p:cNvSpPr>
            <p:nvPr/>
          </p:nvSpPr>
          <p:spPr bwMode="auto">
            <a:xfrm>
              <a:off x="984" y="2050"/>
              <a:ext cx="52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1500</a:t>
              </a:r>
            </a:p>
          </p:txBody>
        </p:sp>
        <p:sp>
          <p:nvSpPr>
            <p:cNvPr id="41034" name="Rectangle 74"/>
            <p:cNvSpPr>
              <a:spLocks noChangeArrowheads="1"/>
            </p:cNvSpPr>
            <p:nvPr/>
          </p:nvSpPr>
          <p:spPr bwMode="auto">
            <a:xfrm>
              <a:off x="984" y="1682"/>
              <a:ext cx="52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2000</a:t>
              </a:r>
            </a:p>
          </p:txBody>
        </p:sp>
        <p:sp>
          <p:nvSpPr>
            <p:cNvPr id="41035" name="Rectangle 75"/>
            <p:cNvSpPr>
              <a:spLocks noChangeArrowheads="1"/>
            </p:cNvSpPr>
            <p:nvPr/>
          </p:nvSpPr>
          <p:spPr bwMode="auto">
            <a:xfrm>
              <a:off x="984" y="1302"/>
              <a:ext cx="52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2500</a:t>
              </a:r>
            </a:p>
          </p:txBody>
        </p:sp>
        <p:sp>
          <p:nvSpPr>
            <p:cNvPr id="41036" name="Rectangle 76"/>
            <p:cNvSpPr>
              <a:spLocks noChangeArrowheads="1"/>
            </p:cNvSpPr>
            <p:nvPr/>
          </p:nvSpPr>
          <p:spPr bwMode="auto">
            <a:xfrm>
              <a:off x="1487" y="3457"/>
              <a:ext cx="22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0</a:t>
              </a:r>
            </a:p>
          </p:txBody>
        </p:sp>
        <p:sp>
          <p:nvSpPr>
            <p:cNvPr id="41037" name="Rectangle 77"/>
            <p:cNvSpPr>
              <a:spLocks noChangeArrowheads="1"/>
            </p:cNvSpPr>
            <p:nvPr/>
          </p:nvSpPr>
          <p:spPr bwMode="auto">
            <a:xfrm>
              <a:off x="2983" y="3457"/>
              <a:ext cx="32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50</a:t>
              </a:r>
            </a:p>
          </p:txBody>
        </p:sp>
        <p:sp>
          <p:nvSpPr>
            <p:cNvPr id="41038" name="Rectangle 78"/>
            <p:cNvSpPr>
              <a:spLocks noChangeArrowheads="1"/>
            </p:cNvSpPr>
            <p:nvPr/>
          </p:nvSpPr>
          <p:spPr bwMode="auto">
            <a:xfrm>
              <a:off x="4491" y="3457"/>
              <a:ext cx="42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100</a:t>
              </a:r>
            </a:p>
          </p:txBody>
        </p:sp>
        <p:sp>
          <p:nvSpPr>
            <p:cNvPr id="41039" name="Rectangle 79"/>
            <p:cNvSpPr>
              <a:spLocks noChangeArrowheads="1"/>
            </p:cNvSpPr>
            <p:nvPr/>
          </p:nvSpPr>
          <p:spPr bwMode="auto">
            <a:xfrm>
              <a:off x="2804" y="3747"/>
              <a:ext cx="675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x (cm)</a:t>
              </a:r>
            </a:p>
          </p:txBody>
        </p:sp>
        <p:sp>
          <p:nvSpPr>
            <p:cNvPr id="41040" name="Rectangle 80"/>
            <p:cNvSpPr>
              <a:spLocks noChangeArrowheads="1"/>
            </p:cNvSpPr>
            <p:nvPr/>
          </p:nvSpPr>
          <p:spPr bwMode="auto">
            <a:xfrm rot="16200000">
              <a:off x="247" y="2259"/>
              <a:ext cx="1295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NaCl (mg/L)</a:t>
              </a:r>
            </a:p>
          </p:txBody>
        </p:sp>
        <p:sp>
          <p:nvSpPr>
            <p:cNvPr id="41041" name="Freeform 81"/>
            <p:cNvSpPr>
              <a:spLocks/>
            </p:cNvSpPr>
            <p:nvPr/>
          </p:nvSpPr>
          <p:spPr bwMode="auto">
            <a:xfrm>
              <a:off x="1656" y="2627"/>
              <a:ext cx="3027" cy="604"/>
            </a:xfrm>
            <a:custGeom>
              <a:avLst/>
              <a:gdLst/>
              <a:ahLst/>
              <a:cxnLst>
                <a:cxn ang="0">
                  <a:pos x="23" y="112"/>
                </a:cxn>
                <a:cxn ang="0">
                  <a:pos x="56" y="212"/>
                </a:cxn>
                <a:cxn ang="0">
                  <a:pos x="90" y="268"/>
                </a:cxn>
                <a:cxn ang="0">
                  <a:pos x="145" y="335"/>
                </a:cxn>
                <a:cxn ang="0">
                  <a:pos x="212" y="380"/>
                </a:cxn>
                <a:cxn ang="0">
                  <a:pos x="302" y="413"/>
                </a:cxn>
                <a:cxn ang="0">
                  <a:pos x="369" y="436"/>
                </a:cxn>
                <a:cxn ang="0">
                  <a:pos x="492" y="469"/>
                </a:cxn>
                <a:cxn ang="0">
                  <a:pos x="614" y="491"/>
                </a:cxn>
                <a:cxn ang="0">
                  <a:pos x="681" y="503"/>
                </a:cxn>
                <a:cxn ang="0">
                  <a:pos x="771" y="514"/>
                </a:cxn>
                <a:cxn ang="0">
                  <a:pos x="827" y="514"/>
                </a:cxn>
                <a:cxn ang="0">
                  <a:pos x="927" y="525"/>
                </a:cxn>
                <a:cxn ang="0">
                  <a:pos x="994" y="536"/>
                </a:cxn>
                <a:cxn ang="0">
                  <a:pos x="1083" y="536"/>
                </a:cxn>
                <a:cxn ang="0">
                  <a:pos x="1173" y="547"/>
                </a:cxn>
                <a:cxn ang="0">
                  <a:pos x="1240" y="547"/>
                </a:cxn>
                <a:cxn ang="0">
                  <a:pos x="1296" y="558"/>
                </a:cxn>
                <a:cxn ang="0">
                  <a:pos x="1363" y="558"/>
                </a:cxn>
                <a:cxn ang="0">
                  <a:pos x="1485" y="558"/>
                </a:cxn>
                <a:cxn ang="0">
                  <a:pos x="1552" y="570"/>
                </a:cxn>
                <a:cxn ang="0">
                  <a:pos x="1642" y="570"/>
                </a:cxn>
                <a:cxn ang="0">
                  <a:pos x="1731" y="570"/>
                </a:cxn>
                <a:cxn ang="0">
                  <a:pos x="1798" y="581"/>
                </a:cxn>
                <a:cxn ang="0">
                  <a:pos x="1887" y="581"/>
                </a:cxn>
                <a:cxn ang="0">
                  <a:pos x="1977" y="581"/>
                </a:cxn>
                <a:cxn ang="0">
                  <a:pos x="2111" y="581"/>
                </a:cxn>
                <a:cxn ang="0">
                  <a:pos x="2167" y="592"/>
                </a:cxn>
                <a:cxn ang="0">
                  <a:pos x="2234" y="592"/>
                </a:cxn>
                <a:cxn ang="0">
                  <a:pos x="2323" y="592"/>
                </a:cxn>
                <a:cxn ang="0">
                  <a:pos x="2412" y="592"/>
                </a:cxn>
                <a:cxn ang="0">
                  <a:pos x="2546" y="592"/>
                </a:cxn>
                <a:cxn ang="0">
                  <a:pos x="2636" y="592"/>
                </a:cxn>
                <a:cxn ang="0">
                  <a:pos x="2725" y="603"/>
                </a:cxn>
                <a:cxn ang="0">
                  <a:pos x="2792" y="603"/>
                </a:cxn>
                <a:cxn ang="0">
                  <a:pos x="2881" y="603"/>
                </a:cxn>
                <a:cxn ang="0">
                  <a:pos x="2971" y="603"/>
                </a:cxn>
                <a:cxn ang="0">
                  <a:pos x="3026" y="603"/>
                </a:cxn>
              </a:cxnLst>
              <a:rect l="0" t="0" r="r" b="b"/>
              <a:pathLst>
                <a:path w="3027" h="604">
                  <a:moveTo>
                    <a:pt x="0" y="0"/>
                  </a:moveTo>
                  <a:lnTo>
                    <a:pt x="23" y="112"/>
                  </a:lnTo>
                  <a:lnTo>
                    <a:pt x="45" y="168"/>
                  </a:lnTo>
                  <a:lnTo>
                    <a:pt x="56" y="212"/>
                  </a:lnTo>
                  <a:lnTo>
                    <a:pt x="67" y="246"/>
                  </a:lnTo>
                  <a:lnTo>
                    <a:pt x="90" y="268"/>
                  </a:lnTo>
                  <a:lnTo>
                    <a:pt x="123" y="302"/>
                  </a:lnTo>
                  <a:lnTo>
                    <a:pt x="145" y="335"/>
                  </a:lnTo>
                  <a:lnTo>
                    <a:pt x="179" y="357"/>
                  </a:lnTo>
                  <a:lnTo>
                    <a:pt x="212" y="380"/>
                  </a:lnTo>
                  <a:lnTo>
                    <a:pt x="246" y="391"/>
                  </a:lnTo>
                  <a:lnTo>
                    <a:pt x="302" y="413"/>
                  </a:lnTo>
                  <a:lnTo>
                    <a:pt x="335" y="424"/>
                  </a:lnTo>
                  <a:lnTo>
                    <a:pt x="369" y="436"/>
                  </a:lnTo>
                  <a:lnTo>
                    <a:pt x="425" y="458"/>
                  </a:lnTo>
                  <a:lnTo>
                    <a:pt x="492" y="469"/>
                  </a:lnTo>
                  <a:lnTo>
                    <a:pt x="559" y="480"/>
                  </a:lnTo>
                  <a:lnTo>
                    <a:pt x="614" y="491"/>
                  </a:lnTo>
                  <a:lnTo>
                    <a:pt x="648" y="491"/>
                  </a:lnTo>
                  <a:lnTo>
                    <a:pt x="681" y="503"/>
                  </a:lnTo>
                  <a:lnTo>
                    <a:pt x="737" y="514"/>
                  </a:lnTo>
                  <a:lnTo>
                    <a:pt x="771" y="514"/>
                  </a:lnTo>
                  <a:lnTo>
                    <a:pt x="804" y="514"/>
                  </a:lnTo>
                  <a:lnTo>
                    <a:pt x="827" y="514"/>
                  </a:lnTo>
                  <a:lnTo>
                    <a:pt x="860" y="525"/>
                  </a:lnTo>
                  <a:lnTo>
                    <a:pt x="927" y="525"/>
                  </a:lnTo>
                  <a:lnTo>
                    <a:pt x="961" y="525"/>
                  </a:lnTo>
                  <a:lnTo>
                    <a:pt x="994" y="536"/>
                  </a:lnTo>
                  <a:lnTo>
                    <a:pt x="1050" y="536"/>
                  </a:lnTo>
                  <a:lnTo>
                    <a:pt x="1083" y="536"/>
                  </a:lnTo>
                  <a:lnTo>
                    <a:pt x="1117" y="547"/>
                  </a:lnTo>
                  <a:lnTo>
                    <a:pt x="1173" y="547"/>
                  </a:lnTo>
                  <a:lnTo>
                    <a:pt x="1206" y="547"/>
                  </a:lnTo>
                  <a:lnTo>
                    <a:pt x="1240" y="547"/>
                  </a:lnTo>
                  <a:lnTo>
                    <a:pt x="1262" y="547"/>
                  </a:lnTo>
                  <a:lnTo>
                    <a:pt x="1296" y="558"/>
                  </a:lnTo>
                  <a:lnTo>
                    <a:pt x="1329" y="558"/>
                  </a:lnTo>
                  <a:lnTo>
                    <a:pt x="1363" y="558"/>
                  </a:lnTo>
                  <a:lnTo>
                    <a:pt x="1418" y="558"/>
                  </a:lnTo>
                  <a:lnTo>
                    <a:pt x="1485" y="558"/>
                  </a:lnTo>
                  <a:lnTo>
                    <a:pt x="1519" y="558"/>
                  </a:lnTo>
                  <a:lnTo>
                    <a:pt x="1552" y="570"/>
                  </a:lnTo>
                  <a:lnTo>
                    <a:pt x="1608" y="570"/>
                  </a:lnTo>
                  <a:lnTo>
                    <a:pt x="1642" y="570"/>
                  </a:lnTo>
                  <a:lnTo>
                    <a:pt x="1675" y="570"/>
                  </a:lnTo>
                  <a:lnTo>
                    <a:pt x="1731" y="570"/>
                  </a:lnTo>
                  <a:lnTo>
                    <a:pt x="1765" y="570"/>
                  </a:lnTo>
                  <a:lnTo>
                    <a:pt x="1798" y="581"/>
                  </a:lnTo>
                  <a:lnTo>
                    <a:pt x="1854" y="581"/>
                  </a:lnTo>
                  <a:lnTo>
                    <a:pt x="1887" y="581"/>
                  </a:lnTo>
                  <a:lnTo>
                    <a:pt x="1921" y="581"/>
                  </a:lnTo>
                  <a:lnTo>
                    <a:pt x="1977" y="581"/>
                  </a:lnTo>
                  <a:lnTo>
                    <a:pt x="2044" y="581"/>
                  </a:lnTo>
                  <a:lnTo>
                    <a:pt x="2111" y="581"/>
                  </a:lnTo>
                  <a:lnTo>
                    <a:pt x="2133" y="581"/>
                  </a:lnTo>
                  <a:lnTo>
                    <a:pt x="2167" y="592"/>
                  </a:lnTo>
                  <a:lnTo>
                    <a:pt x="2200" y="592"/>
                  </a:lnTo>
                  <a:lnTo>
                    <a:pt x="2234" y="592"/>
                  </a:lnTo>
                  <a:lnTo>
                    <a:pt x="2289" y="592"/>
                  </a:lnTo>
                  <a:lnTo>
                    <a:pt x="2323" y="592"/>
                  </a:lnTo>
                  <a:lnTo>
                    <a:pt x="2356" y="592"/>
                  </a:lnTo>
                  <a:lnTo>
                    <a:pt x="2412" y="592"/>
                  </a:lnTo>
                  <a:lnTo>
                    <a:pt x="2479" y="592"/>
                  </a:lnTo>
                  <a:lnTo>
                    <a:pt x="2546" y="592"/>
                  </a:lnTo>
                  <a:lnTo>
                    <a:pt x="2602" y="592"/>
                  </a:lnTo>
                  <a:lnTo>
                    <a:pt x="2636" y="592"/>
                  </a:lnTo>
                  <a:lnTo>
                    <a:pt x="2669" y="603"/>
                  </a:lnTo>
                  <a:lnTo>
                    <a:pt x="2725" y="603"/>
                  </a:lnTo>
                  <a:lnTo>
                    <a:pt x="2758" y="603"/>
                  </a:lnTo>
                  <a:lnTo>
                    <a:pt x="2792" y="603"/>
                  </a:lnTo>
                  <a:lnTo>
                    <a:pt x="2848" y="603"/>
                  </a:lnTo>
                  <a:lnTo>
                    <a:pt x="2881" y="603"/>
                  </a:lnTo>
                  <a:lnTo>
                    <a:pt x="2915" y="603"/>
                  </a:lnTo>
                  <a:lnTo>
                    <a:pt x="2971" y="603"/>
                  </a:lnTo>
                  <a:lnTo>
                    <a:pt x="3004" y="603"/>
                  </a:lnTo>
                  <a:lnTo>
                    <a:pt x="3026" y="603"/>
                  </a:lnTo>
                </a:path>
              </a:pathLst>
            </a:custGeom>
            <a:noFill/>
            <a:ln w="25400" cap="rnd" cmpd="sng">
              <a:solidFill>
                <a:srgbClr val="FCF30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43" name="Freeform 83"/>
          <p:cNvSpPr>
            <a:spLocks/>
          </p:cNvSpPr>
          <p:nvPr/>
        </p:nvSpPr>
        <p:spPr bwMode="auto">
          <a:xfrm>
            <a:off x="5100638" y="3652838"/>
            <a:ext cx="107950" cy="107950"/>
          </a:xfrm>
          <a:custGeom>
            <a:avLst/>
            <a:gdLst/>
            <a:ahLst/>
            <a:cxnLst>
              <a:cxn ang="0">
                <a:pos x="33" y="0"/>
              </a:cxn>
              <a:cxn ang="0">
                <a:pos x="67" y="34"/>
              </a:cxn>
              <a:cxn ang="0">
                <a:pos x="33" y="67"/>
              </a:cxn>
              <a:cxn ang="0">
                <a:pos x="0" y="34"/>
              </a:cxn>
              <a:cxn ang="0">
                <a:pos x="33" y="0"/>
              </a:cxn>
            </a:cxnLst>
            <a:rect l="0" t="0" r="r" b="b"/>
            <a:pathLst>
              <a:path w="68" h="68">
                <a:moveTo>
                  <a:pt x="33" y="0"/>
                </a:moveTo>
                <a:lnTo>
                  <a:pt x="67" y="34"/>
                </a:lnTo>
                <a:lnTo>
                  <a:pt x="33" y="67"/>
                </a:lnTo>
                <a:lnTo>
                  <a:pt x="0" y="34"/>
                </a:lnTo>
                <a:lnTo>
                  <a:pt x="33" y="0"/>
                </a:lnTo>
              </a:path>
            </a:pathLst>
          </a:custGeom>
          <a:solidFill>
            <a:srgbClr val="DD0806"/>
          </a:solidFill>
          <a:ln w="12700" cap="rnd" cmpd="sng">
            <a:solidFill>
              <a:srgbClr val="DD080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44" name="Rectangle 84"/>
          <p:cNvSpPr>
            <a:spLocks noChangeArrowheads="1"/>
          </p:cNvSpPr>
          <p:nvPr/>
        </p:nvSpPr>
        <p:spPr bwMode="auto">
          <a:xfrm>
            <a:off x="5173663" y="3509963"/>
            <a:ext cx="2870200" cy="831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Measured with conductivity probe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r>
              <a:rPr lang="en-US"/>
              <a:t>Dispersion Coefficient (E</a:t>
            </a:r>
            <a:r>
              <a:rPr lang="en-US" baseline="-25000"/>
              <a:t>y</a:t>
            </a:r>
            <a:r>
              <a:rPr lang="en-US"/>
              <a:t>)</a:t>
            </a:r>
            <a:br>
              <a:rPr lang="en-US"/>
            </a:br>
            <a:r>
              <a:rPr lang="en-US"/>
              <a:t>“rule of thumb” Expectations</a:t>
            </a:r>
          </a:p>
        </p:txBody>
      </p:sp>
      <p:graphicFrame>
        <p:nvGraphicFramePr>
          <p:cNvPr id="41988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917575" y="4184650"/>
          <a:ext cx="1589088" cy="420688"/>
        </p:xfrm>
        <a:graphic>
          <a:graphicData uri="http://schemas.openxmlformats.org/presentationml/2006/ole">
            <p:oleObj spid="_x0000_s41988" name="Equation" r:id="rId3" imgW="1587240" imgH="419040" progId="Equation.DSMT4">
              <p:embed/>
            </p:oleObj>
          </a:graphicData>
        </a:graphic>
      </p:graphicFrame>
      <p:graphicFrame>
        <p:nvGraphicFramePr>
          <p:cNvPr id="41989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860425" y="2214563"/>
          <a:ext cx="1196975" cy="420687"/>
        </p:xfrm>
        <a:graphic>
          <a:graphicData uri="http://schemas.openxmlformats.org/presentationml/2006/ole">
            <p:oleObj spid="_x0000_s41989" name="Equation" r:id="rId4" imgW="1193760" imgH="419040" progId="Equation.DSMT4">
              <p:embed/>
            </p:oleObj>
          </a:graphicData>
        </a:graphic>
      </p:graphicFrame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4589463" y="4033838"/>
            <a:ext cx="217646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Book Antiqua" pitchFamily="18" charset="0"/>
              </a:rPr>
              <a:t>Integral length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4589463" y="3424238"/>
            <a:ext cx="23828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Book Antiqua" pitchFamily="18" charset="0"/>
              </a:rPr>
              <a:t>Integral velocity</a:t>
            </a:r>
          </a:p>
        </p:txBody>
      </p:sp>
      <p:grpSp>
        <p:nvGrpSpPr>
          <p:cNvPr id="41995" name="Group 11"/>
          <p:cNvGrpSpPr>
            <a:grpSpLocks/>
          </p:cNvGrpSpPr>
          <p:nvPr/>
        </p:nvGrpSpPr>
        <p:grpSpPr bwMode="auto">
          <a:xfrm>
            <a:off x="5334000" y="2605088"/>
            <a:ext cx="382588" cy="368300"/>
            <a:chOff x="3360" y="1641"/>
            <a:chExt cx="241" cy="232"/>
          </a:xfrm>
        </p:grpSpPr>
        <p:sp>
          <p:nvSpPr>
            <p:cNvPr id="41992" name="Arc 8"/>
            <p:cNvSpPr>
              <a:spLocks/>
            </p:cNvSpPr>
            <p:nvPr/>
          </p:nvSpPr>
          <p:spPr bwMode="auto">
            <a:xfrm rot="16200000">
              <a:off x="3360" y="1641"/>
              <a:ext cx="112" cy="1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3" name="Arc 9"/>
            <p:cNvSpPr>
              <a:spLocks/>
            </p:cNvSpPr>
            <p:nvPr/>
          </p:nvSpPr>
          <p:spPr bwMode="auto">
            <a:xfrm rot="16200000">
              <a:off x="3369" y="1761"/>
              <a:ext cx="112" cy="112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407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0" y="21599"/>
                  </a:moveTo>
                  <a:cubicBezTo>
                    <a:pt x="0" y="9744"/>
                    <a:pt x="9553" y="105"/>
                    <a:pt x="21406" y="-1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44"/>
                    <a:pt x="9553" y="105"/>
                    <a:pt x="21406" y="-1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4" name="Arc 10"/>
            <p:cNvSpPr>
              <a:spLocks/>
            </p:cNvSpPr>
            <p:nvPr/>
          </p:nvSpPr>
          <p:spPr bwMode="auto">
            <a:xfrm rot="10800000">
              <a:off x="3489" y="1761"/>
              <a:ext cx="112" cy="112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407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0" y="21599"/>
                  </a:moveTo>
                  <a:cubicBezTo>
                    <a:pt x="0" y="9744"/>
                    <a:pt x="9553" y="105"/>
                    <a:pt x="21406" y="-1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44"/>
                    <a:pt x="9553" y="105"/>
                    <a:pt x="21406" y="-1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996" name="Line 12"/>
          <p:cNvSpPr>
            <a:spLocks noChangeShapeType="1"/>
          </p:cNvSpPr>
          <p:nvPr/>
        </p:nvSpPr>
        <p:spPr bwMode="auto">
          <a:xfrm>
            <a:off x="4578350" y="2362200"/>
            <a:ext cx="2501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AutoShape 13"/>
          <p:cNvSpPr>
            <a:spLocks noChangeArrowheads="1"/>
          </p:cNvSpPr>
          <p:nvPr/>
        </p:nvSpPr>
        <p:spPr bwMode="auto">
          <a:xfrm rot="10800000">
            <a:off x="6026150" y="2216150"/>
            <a:ext cx="292100" cy="139700"/>
          </a:xfrm>
          <a:prstGeom prst="triangle">
            <a:avLst>
              <a:gd name="adj" fmla="val 49995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000" name="Group 16"/>
          <p:cNvGrpSpPr>
            <a:grpSpLocks/>
          </p:cNvGrpSpPr>
          <p:nvPr/>
        </p:nvGrpSpPr>
        <p:grpSpPr bwMode="auto">
          <a:xfrm>
            <a:off x="4578350" y="3124200"/>
            <a:ext cx="2501900" cy="69850"/>
            <a:chOff x="2884" y="1968"/>
            <a:chExt cx="1576" cy="44"/>
          </a:xfrm>
        </p:grpSpPr>
        <p:sp>
          <p:nvSpPr>
            <p:cNvPr id="41998" name="Rectangle 14" descr="Light downward diagonal"/>
            <p:cNvSpPr>
              <a:spLocks noChangeArrowheads="1"/>
            </p:cNvSpPr>
            <p:nvPr/>
          </p:nvSpPr>
          <p:spPr bwMode="auto">
            <a:xfrm>
              <a:off x="2884" y="1972"/>
              <a:ext cx="1576" cy="40"/>
            </a:xfrm>
            <a:prstGeom prst="rect">
              <a:avLst/>
            </a:prstGeom>
            <a:pattFill prst="ltDnDiag">
              <a:fgClr>
                <a:schemeClr val="bg2"/>
              </a:fgClr>
              <a:bgClr>
                <a:srgbClr val="FCFEB9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9" name="Line 15"/>
            <p:cNvSpPr>
              <a:spLocks noChangeShapeType="1"/>
            </p:cNvSpPr>
            <p:nvPr/>
          </p:nvSpPr>
          <p:spPr bwMode="auto">
            <a:xfrm>
              <a:off x="2884" y="1968"/>
              <a:ext cx="1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001" name="Line 17"/>
          <p:cNvSpPr>
            <a:spLocks noChangeShapeType="1"/>
          </p:cNvSpPr>
          <p:nvPr/>
        </p:nvSpPr>
        <p:spPr bwMode="auto">
          <a:xfrm>
            <a:off x="4197350" y="2743200"/>
            <a:ext cx="44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4551363" y="2493963"/>
            <a:ext cx="4175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Book Antiqua" pitchFamily="18" charset="0"/>
              </a:rPr>
              <a:t>U</a:t>
            </a:r>
          </a:p>
        </p:txBody>
      </p:sp>
      <p:sp>
        <p:nvSpPr>
          <p:cNvPr id="42003" name="Line 19"/>
          <p:cNvSpPr>
            <a:spLocks noChangeShapeType="1"/>
          </p:cNvSpPr>
          <p:nvPr/>
        </p:nvSpPr>
        <p:spPr bwMode="auto">
          <a:xfrm>
            <a:off x="6926263" y="2368550"/>
            <a:ext cx="0" cy="749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6684963" y="2493963"/>
            <a:ext cx="482600" cy="45402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400">
                <a:latin typeface="Book Antiqua" pitchFamily="18" charset="0"/>
              </a:rPr>
              <a:t>d</a:t>
            </a:r>
          </a:p>
        </p:txBody>
      </p:sp>
      <p:graphicFrame>
        <p:nvGraphicFramePr>
          <p:cNvPr id="42005" name="Object 21">
            <a:hlinkClick r:id="" action="ppaction://ole?verb=0"/>
          </p:cNvPr>
          <p:cNvGraphicFramePr>
            <a:graphicFrameLocks/>
          </p:cNvGraphicFramePr>
          <p:nvPr/>
        </p:nvGraphicFramePr>
        <p:xfrm>
          <a:off x="860425" y="2908300"/>
          <a:ext cx="1314450" cy="365125"/>
        </p:xfrm>
        <a:graphic>
          <a:graphicData uri="http://schemas.openxmlformats.org/presentationml/2006/ole">
            <p:oleObj spid="_x0000_s42005" name="Equation" r:id="rId5" imgW="1320480" imgH="368280" progId="Equation.DSMT4">
              <p:embed/>
            </p:oleObj>
          </a:graphicData>
        </a:graphic>
      </p:graphicFrame>
      <p:graphicFrame>
        <p:nvGraphicFramePr>
          <p:cNvPr id="42006" name="Object 22">
            <a:hlinkClick r:id="" action="ppaction://ole?verb=0"/>
          </p:cNvPr>
          <p:cNvGraphicFramePr>
            <a:graphicFrameLocks/>
          </p:cNvGraphicFramePr>
          <p:nvPr/>
        </p:nvGraphicFramePr>
        <p:xfrm>
          <a:off x="860425" y="3546475"/>
          <a:ext cx="992188" cy="365125"/>
        </p:xfrm>
        <a:graphic>
          <a:graphicData uri="http://schemas.openxmlformats.org/presentationml/2006/ole">
            <p:oleObj spid="_x0000_s42006" name="Equation" r:id="rId6" imgW="990360" imgH="368280" progId="Equation.DSMT4">
              <p:embed/>
            </p:oleObj>
          </a:graphicData>
        </a:graphic>
      </p:graphicFrame>
      <p:graphicFrame>
        <p:nvGraphicFramePr>
          <p:cNvPr id="42007" name="Object 23">
            <a:hlinkClick r:id="" action="ppaction://ole?verb=0"/>
          </p:cNvPr>
          <p:cNvGraphicFramePr>
            <a:graphicFrameLocks/>
          </p:cNvGraphicFramePr>
          <p:nvPr/>
        </p:nvGraphicFramePr>
        <p:xfrm>
          <a:off x="860425" y="4878388"/>
          <a:ext cx="3290888" cy="420687"/>
        </p:xfrm>
        <a:graphic>
          <a:graphicData uri="http://schemas.openxmlformats.org/presentationml/2006/ole">
            <p:oleObj spid="_x0000_s42007" name="Equation" r:id="rId7" imgW="3288960" imgH="419040" progId="Equation.DSMT4">
              <p:embed/>
            </p:oleObj>
          </a:graphicData>
        </a:graphic>
      </p:graphicFrame>
      <p:graphicFrame>
        <p:nvGraphicFramePr>
          <p:cNvPr id="42008" name="Object 24">
            <a:hlinkClick r:id="" action="ppaction://ole?verb=0"/>
          </p:cNvPr>
          <p:cNvGraphicFramePr>
            <a:graphicFrameLocks/>
          </p:cNvGraphicFramePr>
          <p:nvPr/>
        </p:nvGraphicFramePr>
        <p:xfrm>
          <a:off x="860425" y="5573713"/>
          <a:ext cx="1798638" cy="457200"/>
        </p:xfrm>
        <a:graphic>
          <a:graphicData uri="http://schemas.openxmlformats.org/presentationml/2006/ole">
            <p:oleObj spid="_x0000_s42008" name="Equation" r:id="rId8" imgW="1803240" imgH="4572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r>
              <a:rPr lang="en-US"/>
              <a:t>Plume transect 50 cm from source</a:t>
            </a:r>
          </a:p>
        </p:txBody>
      </p:sp>
      <p:grpSp>
        <p:nvGrpSpPr>
          <p:cNvPr id="43091" name="Group 83"/>
          <p:cNvGrpSpPr>
            <a:grpSpLocks/>
          </p:cNvGrpSpPr>
          <p:nvPr/>
        </p:nvGrpSpPr>
        <p:grpSpPr bwMode="auto">
          <a:xfrm>
            <a:off x="1314450" y="2111375"/>
            <a:ext cx="6589713" cy="4378325"/>
            <a:chOff x="828" y="1330"/>
            <a:chExt cx="4151" cy="2758"/>
          </a:xfrm>
        </p:grpSpPr>
        <p:sp>
          <p:nvSpPr>
            <p:cNvPr id="43011" name="Line 3"/>
            <p:cNvSpPr>
              <a:spLocks noChangeShapeType="1"/>
            </p:cNvSpPr>
            <p:nvPr/>
          </p:nvSpPr>
          <p:spPr bwMode="auto">
            <a:xfrm>
              <a:off x="1572" y="1482"/>
              <a:ext cx="0" cy="1881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2" name="Line 4"/>
            <p:cNvSpPr>
              <a:spLocks noChangeShapeType="1"/>
            </p:cNvSpPr>
            <p:nvPr/>
          </p:nvSpPr>
          <p:spPr bwMode="auto">
            <a:xfrm>
              <a:off x="1516" y="3365"/>
              <a:ext cx="110" cy="0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3" name="Line 5"/>
            <p:cNvSpPr>
              <a:spLocks noChangeShapeType="1"/>
            </p:cNvSpPr>
            <p:nvPr/>
          </p:nvSpPr>
          <p:spPr bwMode="auto">
            <a:xfrm>
              <a:off x="1516" y="2895"/>
              <a:ext cx="110" cy="0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4" name="Line 6"/>
            <p:cNvSpPr>
              <a:spLocks noChangeShapeType="1"/>
            </p:cNvSpPr>
            <p:nvPr/>
          </p:nvSpPr>
          <p:spPr bwMode="auto">
            <a:xfrm>
              <a:off x="1516" y="2424"/>
              <a:ext cx="110" cy="0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5" name="Line 7"/>
            <p:cNvSpPr>
              <a:spLocks noChangeShapeType="1"/>
            </p:cNvSpPr>
            <p:nvPr/>
          </p:nvSpPr>
          <p:spPr bwMode="auto">
            <a:xfrm>
              <a:off x="1516" y="1953"/>
              <a:ext cx="110" cy="0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6" name="Line 8"/>
            <p:cNvSpPr>
              <a:spLocks noChangeShapeType="1"/>
            </p:cNvSpPr>
            <p:nvPr/>
          </p:nvSpPr>
          <p:spPr bwMode="auto">
            <a:xfrm>
              <a:off x="1516" y="1482"/>
              <a:ext cx="110" cy="0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7" name="Line 9"/>
            <p:cNvSpPr>
              <a:spLocks noChangeShapeType="1"/>
            </p:cNvSpPr>
            <p:nvPr/>
          </p:nvSpPr>
          <p:spPr bwMode="auto">
            <a:xfrm>
              <a:off x="1572" y="3365"/>
              <a:ext cx="3159" cy="0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 flipV="1">
              <a:off x="1564" y="3301"/>
              <a:ext cx="0" cy="128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9" name="Line 11"/>
            <p:cNvSpPr>
              <a:spLocks noChangeShapeType="1"/>
            </p:cNvSpPr>
            <p:nvPr/>
          </p:nvSpPr>
          <p:spPr bwMode="auto">
            <a:xfrm flipV="1">
              <a:off x="2360" y="3301"/>
              <a:ext cx="0" cy="128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0" name="Line 12"/>
            <p:cNvSpPr>
              <a:spLocks noChangeShapeType="1"/>
            </p:cNvSpPr>
            <p:nvPr/>
          </p:nvSpPr>
          <p:spPr bwMode="auto">
            <a:xfrm flipV="1">
              <a:off x="3144" y="3301"/>
              <a:ext cx="0" cy="128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 flipV="1">
              <a:off x="3940" y="3301"/>
              <a:ext cx="0" cy="128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2" name="Line 14"/>
            <p:cNvSpPr>
              <a:spLocks noChangeShapeType="1"/>
            </p:cNvSpPr>
            <p:nvPr/>
          </p:nvSpPr>
          <p:spPr bwMode="auto">
            <a:xfrm flipV="1">
              <a:off x="4725" y="3301"/>
              <a:ext cx="0" cy="128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3" name="Freeform 15"/>
            <p:cNvSpPr>
              <a:spLocks/>
            </p:cNvSpPr>
            <p:nvPr/>
          </p:nvSpPr>
          <p:spPr bwMode="auto">
            <a:xfrm>
              <a:off x="1572" y="1617"/>
              <a:ext cx="3162" cy="1749"/>
            </a:xfrm>
            <a:custGeom>
              <a:avLst/>
              <a:gdLst/>
              <a:ahLst/>
              <a:cxnLst>
                <a:cxn ang="0">
                  <a:pos x="0" y="1748"/>
                </a:cxn>
                <a:cxn ang="0">
                  <a:pos x="157" y="1748"/>
                </a:cxn>
                <a:cxn ang="0">
                  <a:pos x="314" y="1748"/>
                </a:cxn>
                <a:cxn ang="0">
                  <a:pos x="471" y="1748"/>
                </a:cxn>
                <a:cxn ang="0">
                  <a:pos x="627" y="1737"/>
                </a:cxn>
                <a:cxn ang="0">
                  <a:pos x="706" y="1737"/>
                </a:cxn>
                <a:cxn ang="0">
                  <a:pos x="751" y="1726"/>
                </a:cxn>
                <a:cxn ang="0">
                  <a:pos x="796" y="1715"/>
                </a:cxn>
                <a:cxn ang="0">
                  <a:pos x="874" y="1670"/>
                </a:cxn>
                <a:cxn ang="0">
                  <a:pos x="919" y="1636"/>
                </a:cxn>
                <a:cxn ang="0">
                  <a:pos x="953" y="1591"/>
                </a:cxn>
                <a:cxn ang="0">
                  <a:pos x="986" y="1535"/>
                </a:cxn>
                <a:cxn ang="0">
                  <a:pos x="1031" y="1468"/>
                </a:cxn>
                <a:cxn ang="0">
                  <a:pos x="1076" y="1390"/>
                </a:cxn>
                <a:cxn ang="0">
                  <a:pos x="1109" y="1300"/>
                </a:cxn>
                <a:cxn ang="0">
                  <a:pos x="1143" y="1188"/>
                </a:cxn>
                <a:cxn ang="0">
                  <a:pos x="1188" y="1065"/>
                </a:cxn>
                <a:cxn ang="0">
                  <a:pos x="1266" y="796"/>
                </a:cxn>
                <a:cxn ang="0">
                  <a:pos x="1300" y="650"/>
                </a:cxn>
                <a:cxn ang="0">
                  <a:pos x="1345" y="504"/>
                </a:cxn>
                <a:cxn ang="0">
                  <a:pos x="1390" y="359"/>
                </a:cxn>
                <a:cxn ang="0">
                  <a:pos x="1401" y="302"/>
                </a:cxn>
                <a:cxn ang="0">
                  <a:pos x="1423" y="246"/>
                </a:cxn>
                <a:cxn ang="0">
                  <a:pos x="1457" y="157"/>
                </a:cxn>
                <a:cxn ang="0">
                  <a:pos x="1502" y="78"/>
                </a:cxn>
                <a:cxn ang="0">
                  <a:pos x="1524" y="45"/>
                </a:cxn>
                <a:cxn ang="0">
                  <a:pos x="1547" y="22"/>
                </a:cxn>
                <a:cxn ang="0">
                  <a:pos x="1558" y="0"/>
                </a:cxn>
                <a:cxn ang="0">
                  <a:pos x="1580" y="0"/>
                </a:cxn>
                <a:cxn ang="0">
                  <a:pos x="1603" y="0"/>
                </a:cxn>
                <a:cxn ang="0">
                  <a:pos x="1614" y="22"/>
                </a:cxn>
                <a:cxn ang="0">
                  <a:pos x="1636" y="45"/>
                </a:cxn>
                <a:cxn ang="0">
                  <a:pos x="1659" y="78"/>
                </a:cxn>
                <a:cxn ang="0">
                  <a:pos x="1703" y="157"/>
                </a:cxn>
                <a:cxn ang="0">
                  <a:pos x="1737" y="246"/>
                </a:cxn>
                <a:cxn ang="0">
                  <a:pos x="1760" y="302"/>
                </a:cxn>
                <a:cxn ang="0">
                  <a:pos x="1771" y="359"/>
                </a:cxn>
                <a:cxn ang="0">
                  <a:pos x="1816" y="504"/>
                </a:cxn>
                <a:cxn ang="0">
                  <a:pos x="1860" y="650"/>
                </a:cxn>
                <a:cxn ang="0">
                  <a:pos x="1894" y="796"/>
                </a:cxn>
                <a:cxn ang="0">
                  <a:pos x="1972" y="1065"/>
                </a:cxn>
                <a:cxn ang="0">
                  <a:pos x="2017" y="1188"/>
                </a:cxn>
                <a:cxn ang="0">
                  <a:pos x="2051" y="1300"/>
                </a:cxn>
                <a:cxn ang="0">
                  <a:pos x="2085" y="1390"/>
                </a:cxn>
                <a:cxn ang="0">
                  <a:pos x="2129" y="1468"/>
                </a:cxn>
                <a:cxn ang="0">
                  <a:pos x="2163" y="1535"/>
                </a:cxn>
                <a:cxn ang="0">
                  <a:pos x="2208" y="1591"/>
                </a:cxn>
                <a:cxn ang="0">
                  <a:pos x="2253" y="1636"/>
                </a:cxn>
                <a:cxn ang="0">
                  <a:pos x="2286" y="1670"/>
                </a:cxn>
                <a:cxn ang="0">
                  <a:pos x="2331" y="1692"/>
                </a:cxn>
                <a:cxn ang="0">
                  <a:pos x="2376" y="1715"/>
                </a:cxn>
                <a:cxn ang="0">
                  <a:pos x="2421" y="1726"/>
                </a:cxn>
                <a:cxn ang="0">
                  <a:pos x="2454" y="1737"/>
                </a:cxn>
                <a:cxn ang="0">
                  <a:pos x="2533" y="1737"/>
                </a:cxn>
                <a:cxn ang="0">
                  <a:pos x="2690" y="1748"/>
                </a:cxn>
                <a:cxn ang="0">
                  <a:pos x="2847" y="1748"/>
                </a:cxn>
                <a:cxn ang="0">
                  <a:pos x="3004" y="1748"/>
                </a:cxn>
                <a:cxn ang="0">
                  <a:pos x="3161" y="1748"/>
                </a:cxn>
              </a:cxnLst>
              <a:rect l="0" t="0" r="r" b="b"/>
              <a:pathLst>
                <a:path w="3162" h="1749">
                  <a:moveTo>
                    <a:pt x="0" y="1748"/>
                  </a:moveTo>
                  <a:lnTo>
                    <a:pt x="157" y="1748"/>
                  </a:lnTo>
                  <a:lnTo>
                    <a:pt x="314" y="1748"/>
                  </a:lnTo>
                  <a:lnTo>
                    <a:pt x="471" y="1748"/>
                  </a:lnTo>
                  <a:lnTo>
                    <a:pt x="627" y="1737"/>
                  </a:lnTo>
                  <a:lnTo>
                    <a:pt x="706" y="1737"/>
                  </a:lnTo>
                  <a:lnTo>
                    <a:pt x="751" y="1726"/>
                  </a:lnTo>
                  <a:lnTo>
                    <a:pt x="796" y="1715"/>
                  </a:lnTo>
                  <a:lnTo>
                    <a:pt x="874" y="1670"/>
                  </a:lnTo>
                  <a:lnTo>
                    <a:pt x="919" y="1636"/>
                  </a:lnTo>
                  <a:lnTo>
                    <a:pt x="953" y="1591"/>
                  </a:lnTo>
                  <a:lnTo>
                    <a:pt x="986" y="1535"/>
                  </a:lnTo>
                  <a:lnTo>
                    <a:pt x="1031" y="1468"/>
                  </a:lnTo>
                  <a:lnTo>
                    <a:pt x="1076" y="1390"/>
                  </a:lnTo>
                  <a:lnTo>
                    <a:pt x="1109" y="1300"/>
                  </a:lnTo>
                  <a:lnTo>
                    <a:pt x="1143" y="1188"/>
                  </a:lnTo>
                  <a:lnTo>
                    <a:pt x="1188" y="1065"/>
                  </a:lnTo>
                  <a:lnTo>
                    <a:pt x="1266" y="796"/>
                  </a:lnTo>
                  <a:lnTo>
                    <a:pt x="1300" y="650"/>
                  </a:lnTo>
                  <a:lnTo>
                    <a:pt x="1345" y="504"/>
                  </a:lnTo>
                  <a:lnTo>
                    <a:pt x="1390" y="359"/>
                  </a:lnTo>
                  <a:lnTo>
                    <a:pt x="1401" y="302"/>
                  </a:lnTo>
                  <a:lnTo>
                    <a:pt x="1423" y="246"/>
                  </a:lnTo>
                  <a:lnTo>
                    <a:pt x="1457" y="157"/>
                  </a:lnTo>
                  <a:lnTo>
                    <a:pt x="1502" y="78"/>
                  </a:lnTo>
                  <a:lnTo>
                    <a:pt x="1524" y="45"/>
                  </a:lnTo>
                  <a:lnTo>
                    <a:pt x="1547" y="22"/>
                  </a:lnTo>
                  <a:lnTo>
                    <a:pt x="1558" y="0"/>
                  </a:lnTo>
                  <a:lnTo>
                    <a:pt x="1580" y="0"/>
                  </a:lnTo>
                  <a:lnTo>
                    <a:pt x="1603" y="0"/>
                  </a:lnTo>
                  <a:lnTo>
                    <a:pt x="1614" y="22"/>
                  </a:lnTo>
                  <a:lnTo>
                    <a:pt x="1636" y="45"/>
                  </a:lnTo>
                  <a:lnTo>
                    <a:pt x="1659" y="78"/>
                  </a:lnTo>
                  <a:lnTo>
                    <a:pt x="1703" y="157"/>
                  </a:lnTo>
                  <a:lnTo>
                    <a:pt x="1737" y="246"/>
                  </a:lnTo>
                  <a:lnTo>
                    <a:pt x="1760" y="302"/>
                  </a:lnTo>
                  <a:lnTo>
                    <a:pt x="1771" y="359"/>
                  </a:lnTo>
                  <a:lnTo>
                    <a:pt x="1816" y="504"/>
                  </a:lnTo>
                  <a:lnTo>
                    <a:pt x="1860" y="650"/>
                  </a:lnTo>
                  <a:lnTo>
                    <a:pt x="1894" y="796"/>
                  </a:lnTo>
                  <a:lnTo>
                    <a:pt x="1972" y="1065"/>
                  </a:lnTo>
                  <a:lnTo>
                    <a:pt x="2017" y="1188"/>
                  </a:lnTo>
                  <a:lnTo>
                    <a:pt x="2051" y="1300"/>
                  </a:lnTo>
                  <a:lnTo>
                    <a:pt x="2085" y="1390"/>
                  </a:lnTo>
                  <a:lnTo>
                    <a:pt x="2129" y="1468"/>
                  </a:lnTo>
                  <a:lnTo>
                    <a:pt x="2163" y="1535"/>
                  </a:lnTo>
                  <a:lnTo>
                    <a:pt x="2208" y="1591"/>
                  </a:lnTo>
                  <a:lnTo>
                    <a:pt x="2253" y="1636"/>
                  </a:lnTo>
                  <a:lnTo>
                    <a:pt x="2286" y="1670"/>
                  </a:lnTo>
                  <a:lnTo>
                    <a:pt x="2331" y="1692"/>
                  </a:lnTo>
                  <a:lnTo>
                    <a:pt x="2376" y="1715"/>
                  </a:lnTo>
                  <a:lnTo>
                    <a:pt x="2421" y="1726"/>
                  </a:lnTo>
                  <a:lnTo>
                    <a:pt x="2454" y="1737"/>
                  </a:lnTo>
                  <a:lnTo>
                    <a:pt x="2533" y="1737"/>
                  </a:lnTo>
                  <a:lnTo>
                    <a:pt x="2690" y="1748"/>
                  </a:lnTo>
                  <a:lnTo>
                    <a:pt x="2847" y="1748"/>
                  </a:lnTo>
                  <a:lnTo>
                    <a:pt x="3004" y="1748"/>
                  </a:lnTo>
                  <a:lnTo>
                    <a:pt x="3161" y="1748"/>
                  </a:lnTo>
                </a:path>
              </a:pathLst>
            </a:custGeom>
            <a:noFill/>
            <a:ln w="25400" cap="rnd" cmpd="sng">
              <a:solidFill>
                <a:srgbClr val="FCF30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24" name="Rectangle 16"/>
            <p:cNvSpPr>
              <a:spLocks noChangeArrowheads="1"/>
            </p:cNvSpPr>
            <p:nvPr/>
          </p:nvSpPr>
          <p:spPr bwMode="auto">
            <a:xfrm>
              <a:off x="2326" y="3324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5" name="Line 17"/>
            <p:cNvSpPr>
              <a:spLocks noChangeShapeType="1"/>
            </p:cNvSpPr>
            <p:nvPr/>
          </p:nvSpPr>
          <p:spPr bwMode="auto">
            <a:xfrm flipH="1" flipV="1">
              <a:off x="2333" y="3331"/>
              <a:ext cx="53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6" name="Line 18"/>
            <p:cNvSpPr>
              <a:spLocks noChangeShapeType="1"/>
            </p:cNvSpPr>
            <p:nvPr/>
          </p:nvSpPr>
          <p:spPr bwMode="auto">
            <a:xfrm>
              <a:off x="2375" y="3372"/>
              <a:ext cx="36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7" name="Line 19"/>
            <p:cNvSpPr>
              <a:spLocks noChangeShapeType="1"/>
            </p:cNvSpPr>
            <p:nvPr/>
          </p:nvSpPr>
          <p:spPr bwMode="auto">
            <a:xfrm flipH="1">
              <a:off x="2333" y="3372"/>
              <a:ext cx="53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8" name="Line 20"/>
            <p:cNvSpPr>
              <a:spLocks noChangeShapeType="1"/>
            </p:cNvSpPr>
            <p:nvPr/>
          </p:nvSpPr>
          <p:spPr bwMode="auto">
            <a:xfrm flipV="1">
              <a:off x="2375" y="3331"/>
              <a:ext cx="36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9" name="Rectangle 21"/>
            <p:cNvSpPr>
              <a:spLocks noChangeArrowheads="1"/>
            </p:cNvSpPr>
            <p:nvPr/>
          </p:nvSpPr>
          <p:spPr bwMode="auto">
            <a:xfrm>
              <a:off x="2483" y="3335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0" name="Line 22"/>
            <p:cNvSpPr>
              <a:spLocks noChangeShapeType="1"/>
            </p:cNvSpPr>
            <p:nvPr/>
          </p:nvSpPr>
          <p:spPr bwMode="auto">
            <a:xfrm flipH="1" flipV="1">
              <a:off x="2490" y="3342"/>
              <a:ext cx="53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1" name="Line 23"/>
            <p:cNvSpPr>
              <a:spLocks noChangeShapeType="1"/>
            </p:cNvSpPr>
            <p:nvPr/>
          </p:nvSpPr>
          <p:spPr bwMode="auto">
            <a:xfrm>
              <a:off x="2532" y="3384"/>
              <a:ext cx="36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2" name="Line 24"/>
            <p:cNvSpPr>
              <a:spLocks noChangeShapeType="1"/>
            </p:cNvSpPr>
            <p:nvPr/>
          </p:nvSpPr>
          <p:spPr bwMode="auto">
            <a:xfrm flipH="1">
              <a:off x="2490" y="3384"/>
              <a:ext cx="53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3" name="Line 25"/>
            <p:cNvSpPr>
              <a:spLocks noChangeShapeType="1"/>
            </p:cNvSpPr>
            <p:nvPr/>
          </p:nvSpPr>
          <p:spPr bwMode="auto">
            <a:xfrm flipV="1">
              <a:off x="2532" y="3342"/>
              <a:ext cx="36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4" name="Rectangle 26"/>
            <p:cNvSpPr>
              <a:spLocks noChangeArrowheads="1"/>
            </p:cNvSpPr>
            <p:nvPr/>
          </p:nvSpPr>
          <p:spPr bwMode="auto">
            <a:xfrm>
              <a:off x="2640" y="3189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5" name="Line 27"/>
            <p:cNvSpPr>
              <a:spLocks noChangeShapeType="1"/>
            </p:cNvSpPr>
            <p:nvPr/>
          </p:nvSpPr>
          <p:spPr bwMode="auto">
            <a:xfrm flipH="1" flipV="1">
              <a:off x="2647" y="3196"/>
              <a:ext cx="53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6" name="Line 28"/>
            <p:cNvSpPr>
              <a:spLocks noChangeShapeType="1"/>
            </p:cNvSpPr>
            <p:nvPr/>
          </p:nvSpPr>
          <p:spPr bwMode="auto">
            <a:xfrm>
              <a:off x="2689" y="3238"/>
              <a:ext cx="36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7" name="Line 29"/>
            <p:cNvSpPr>
              <a:spLocks noChangeShapeType="1"/>
            </p:cNvSpPr>
            <p:nvPr/>
          </p:nvSpPr>
          <p:spPr bwMode="auto">
            <a:xfrm flipH="1">
              <a:off x="2647" y="3238"/>
              <a:ext cx="53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8" name="Line 30"/>
            <p:cNvSpPr>
              <a:spLocks noChangeShapeType="1"/>
            </p:cNvSpPr>
            <p:nvPr/>
          </p:nvSpPr>
          <p:spPr bwMode="auto">
            <a:xfrm flipV="1">
              <a:off x="2689" y="3196"/>
              <a:ext cx="36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9" name="Rectangle 31"/>
            <p:cNvSpPr>
              <a:spLocks noChangeArrowheads="1"/>
            </p:cNvSpPr>
            <p:nvPr/>
          </p:nvSpPr>
          <p:spPr bwMode="auto">
            <a:xfrm>
              <a:off x="2797" y="2943"/>
              <a:ext cx="93" cy="92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0" name="Line 32"/>
            <p:cNvSpPr>
              <a:spLocks noChangeShapeType="1"/>
            </p:cNvSpPr>
            <p:nvPr/>
          </p:nvSpPr>
          <p:spPr bwMode="auto">
            <a:xfrm flipH="1" flipV="1">
              <a:off x="2804" y="2950"/>
              <a:ext cx="53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1" name="Line 33"/>
            <p:cNvSpPr>
              <a:spLocks noChangeShapeType="1"/>
            </p:cNvSpPr>
            <p:nvPr/>
          </p:nvSpPr>
          <p:spPr bwMode="auto">
            <a:xfrm>
              <a:off x="2846" y="2991"/>
              <a:ext cx="36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2" name="Line 34"/>
            <p:cNvSpPr>
              <a:spLocks noChangeShapeType="1"/>
            </p:cNvSpPr>
            <p:nvPr/>
          </p:nvSpPr>
          <p:spPr bwMode="auto">
            <a:xfrm flipH="1">
              <a:off x="2804" y="2991"/>
              <a:ext cx="53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3" name="Line 35"/>
            <p:cNvSpPr>
              <a:spLocks noChangeShapeType="1"/>
            </p:cNvSpPr>
            <p:nvPr/>
          </p:nvSpPr>
          <p:spPr bwMode="auto">
            <a:xfrm flipV="1">
              <a:off x="2846" y="2950"/>
              <a:ext cx="36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4" name="Rectangle 36"/>
            <p:cNvSpPr>
              <a:spLocks noChangeArrowheads="1"/>
            </p:cNvSpPr>
            <p:nvPr/>
          </p:nvSpPr>
          <p:spPr bwMode="auto">
            <a:xfrm>
              <a:off x="2954" y="2124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5" name="Line 37"/>
            <p:cNvSpPr>
              <a:spLocks noChangeShapeType="1"/>
            </p:cNvSpPr>
            <p:nvPr/>
          </p:nvSpPr>
          <p:spPr bwMode="auto">
            <a:xfrm flipH="1" flipV="1">
              <a:off x="2961" y="2132"/>
              <a:ext cx="52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6" name="Line 38"/>
            <p:cNvSpPr>
              <a:spLocks noChangeShapeType="1"/>
            </p:cNvSpPr>
            <p:nvPr/>
          </p:nvSpPr>
          <p:spPr bwMode="auto">
            <a:xfrm>
              <a:off x="3002" y="2173"/>
              <a:ext cx="37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7" name="Line 39"/>
            <p:cNvSpPr>
              <a:spLocks noChangeShapeType="1"/>
            </p:cNvSpPr>
            <p:nvPr/>
          </p:nvSpPr>
          <p:spPr bwMode="auto">
            <a:xfrm flipH="1">
              <a:off x="2961" y="2173"/>
              <a:ext cx="52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8" name="Line 40"/>
            <p:cNvSpPr>
              <a:spLocks noChangeShapeType="1"/>
            </p:cNvSpPr>
            <p:nvPr/>
          </p:nvSpPr>
          <p:spPr bwMode="auto">
            <a:xfrm flipV="1">
              <a:off x="3002" y="2132"/>
              <a:ext cx="37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9" name="Rectangle 41"/>
            <p:cNvSpPr>
              <a:spLocks noChangeArrowheads="1"/>
            </p:cNvSpPr>
            <p:nvPr/>
          </p:nvSpPr>
          <p:spPr bwMode="auto">
            <a:xfrm>
              <a:off x="3111" y="1676"/>
              <a:ext cx="92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0" name="Line 42"/>
            <p:cNvSpPr>
              <a:spLocks noChangeShapeType="1"/>
            </p:cNvSpPr>
            <p:nvPr/>
          </p:nvSpPr>
          <p:spPr bwMode="auto">
            <a:xfrm flipH="1" flipV="1">
              <a:off x="3118" y="1683"/>
              <a:ext cx="52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1" name="Line 43"/>
            <p:cNvSpPr>
              <a:spLocks noChangeShapeType="1"/>
            </p:cNvSpPr>
            <p:nvPr/>
          </p:nvSpPr>
          <p:spPr bwMode="auto">
            <a:xfrm>
              <a:off x="3159" y="1725"/>
              <a:ext cx="37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2" name="Line 44"/>
            <p:cNvSpPr>
              <a:spLocks noChangeShapeType="1"/>
            </p:cNvSpPr>
            <p:nvPr/>
          </p:nvSpPr>
          <p:spPr bwMode="auto">
            <a:xfrm flipH="1">
              <a:off x="3118" y="1725"/>
              <a:ext cx="52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3" name="Line 45"/>
            <p:cNvSpPr>
              <a:spLocks noChangeShapeType="1"/>
            </p:cNvSpPr>
            <p:nvPr/>
          </p:nvSpPr>
          <p:spPr bwMode="auto">
            <a:xfrm flipV="1">
              <a:off x="3159" y="1683"/>
              <a:ext cx="37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4" name="Rectangle 46"/>
            <p:cNvSpPr>
              <a:spLocks noChangeArrowheads="1"/>
            </p:cNvSpPr>
            <p:nvPr/>
          </p:nvSpPr>
          <p:spPr bwMode="auto">
            <a:xfrm>
              <a:off x="3267" y="1710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5" name="Line 47"/>
            <p:cNvSpPr>
              <a:spLocks noChangeShapeType="1"/>
            </p:cNvSpPr>
            <p:nvPr/>
          </p:nvSpPr>
          <p:spPr bwMode="auto">
            <a:xfrm flipH="1" flipV="1">
              <a:off x="3275" y="1717"/>
              <a:ext cx="52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6" name="Line 48"/>
            <p:cNvSpPr>
              <a:spLocks noChangeShapeType="1"/>
            </p:cNvSpPr>
            <p:nvPr/>
          </p:nvSpPr>
          <p:spPr bwMode="auto">
            <a:xfrm>
              <a:off x="3316" y="1759"/>
              <a:ext cx="37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7" name="Line 49"/>
            <p:cNvSpPr>
              <a:spLocks noChangeShapeType="1"/>
            </p:cNvSpPr>
            <p:nvPr/>
          </p:nvSpPr>
          <p:spPr bwMode="auto">
            <a:xfrm flipH="1">
              <a:off x="3275" y="1759"/>
              <a:ext cx="52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8" name="Line 50"/>
            <p:cNvSpPr>
              <a:spLocks noChangeShapeType="1"/>
            </p:cNvSpPr>
            <p:nvPr/>
          </p:nvSpPr>
          <p:spPr bwMode="auto">
            <a:xfrm flipV="1">
              <a:off x="3316" y="1717"/>
              <a:ext cx="37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9" name="Rectangle 51"/>
            <p:cNvSpPr>
              <a:spLocks noChangeArrowheads="1"/>
            </p:cNvSpPr>
            <p:nvPr/>
          </p:nvSpPr>
          <p:spPr bwMode="auto">
            <a:xfrm>
              <a:off x="3424" y="2371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0" name="Line 52"/>
            <p:cNvSpPr>
              <a:spLocks noChangeShapeType="1"/>
            </p:cNvSpPr>
            <p:nvPr/>
          </p:nvSpPr>
          <p:spPr bwMode="auto">
            <a:xfrm flipH="1" flipV="1">
              <a:off x="3432" y="2378"/>
              <a:ext cx="52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1" name="Line 53"/>
            <p:cNvSpPr>
              <a:spLocks noChangeShapeType="1"/>
            </p:cNvSpPr>
            <p:nvPr/>
          </p:nvSpPr>
          <p:spPr bwMode="auto">
            <a:xfrm>
              <a:off x="3473" y="2420"/>
              <a:ext cx="37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2" name="Line 54"/>
            <p:cNvSpPr>
              <a:spLocks noChangeShapeType="1"/>
            </p:cNvSpPr>
            <p:nvPr/>
          </p:nvSpPr>
          <p:spPr bwMode="auto">
            <a:xfrm flipH="1">
              <a:off x="3432" y="2420"/>
              <a:ext cx="52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3" name="Line 55"/>
            <p:cNvSpPr>
              <a:spLocks noChangeShapeType="1"/>
            </p:cNvSpPr>
            <p:nvPr/>
          </p:nvSpPr>
          <p:spPr bwMode="auto">
            <a:xfrm flipV="1">
              <a:off x="3473" y="2378"/>
              <a:ext cx="37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4" name="Rectangle 56"/>
            <p:cNvSpPr>
              <a:spLocks noChangeArrowheads="1"/>
            </p:cNvSpPr>
            <p:nvPr/>
          </p:nvSpPr>
          <p:spPr bwMode="auto">
            <a:xfrm>
              <a:off x="3581" y="3312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5" name="Line 57"/>
            <p:cNvSpPr>
              <a:spLocks noChangeShapeType="1"/>
            </p:cNvSpPr>
            <p:nvPr/>
          </p:nvSpPr>
          <p:spPr bwMode="auto">
            <a:xfrm flipH="1" flipV="1">
              <a:off x="3589" y="3320"/>
              <a:ext cx="52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6" name="Line 58"/>
            <p:cNvSpPr>
              <a:spLocks noChangeShapeType="1"/>
            </p:cNvSpPr>
            <p:nvPr/>
          </p:nvSpPr>
          <p:spPr bwMode="auto">
            <a:xfrm>
              <a:off x="3630" y="3361"/>
              <a:ext cx="37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7" name="Line 59"/>
            <p:cNvSpPr>
              <a:spLocks noChangeShapeType="1"/>
            </p:cNvSpPr>
            <p:nvPr/>
          </p:nvSpPr>
          <p:spPr bwMode="auto">
            <a:xfrm flipH="1">
              <a:off x="3589" y="3361"/>
              <a:ext cx="52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8" name="Line 60"/>
            <p:cNvSpPr>
              <a:spLocks noChangeShapeType="1"/>
            </p:cNvSpPr>
            <p:nvPr/>
          </p:nvSpPr>
          <p:spPr bwMode="auto">
            <a:xfrm flipV="1">
              <a:off x="3630" y="3320"/>
              <a:ext cx="37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9" name="Rectangle 61"/>
            <p:cNvSpPr>
              <a:spLocks noChangeArrowheads="1"/>
            </p:cNvSpPr>
            <p:nvPr/>
          </p:nvSpPr>
          <p:spPr bwMode="auto">
            <a:xfrm>
              <a:off x="3738" y="3324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0" name="Line 62"/>
            <p:cNvSpPr>
              <a:spLocks noChangeShapeType="1"/>
            </p:cNvSpPr>
            <p:nvPr/>
          </p:nvSpPr>
          <p:spPr bwMode="auto">
            <a:xfrm flipH="1" flipV="1">
              <a:off x="3745" y="3331"/>
              <a:ext cx="53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1" name="Line 63"/>
            <p:cNvSpPr>
              <a:spLocks noChangeShapeType="1"/>
            </p:cNvSpPr>
            <p:nvPr/>
          </p:nvSpPr>
          <p:spPr bwMode="auto">
            <a:xfrm>
              <a:off x="3787" y="3372"/>
              <a:ext cx="37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2" name="Line 64"/>
            <p:cNvSpPr>
              <a:spLocks noChangeShapeType="1"/>
            </p:cNvSpPr>
            <p:nvPr/>
          </p:nvSpPr>
          <p:spPr bwMode="auto">
            <a:xfrm flipH="1">
              <a:off x="3745" y="3372"/>
              <a:ext cx="53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3" name="Line 65"/>
            <p:cNvSpPr>
              <a:spLocks noChangeShapeType="1"/>
            </p:cNvSpPr>
            <p:nvPr/>
          </p:nvSpPr>
          <p:spPr bwMode="auto">
            <a:xfrm flipV="1">
              <a:off x="3787" y="3331"/>
              <a:ext cx="37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4" name="Rectangle 66"/>
            <p:cNvSpPr>
              <a:spLocks noChangeArrowheads="1"/>
            </p:cNvSpPr>
            <p:nvPr/>
          </p:nvSpPr>
          <p:spPr bwMode="auto">
            <a:xfrm>
              <a:off x="3906" y="3335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5" name="Line 67"/>
            <p:cNvSpPr>
              <a:spLocks noChangeShapeType="1"/>
            </p:cNvSpPr>
            <p:nvPr/>
          </p:nvSpPr>
          <p:spPr bwMode="auto">
            <a:xfrm flipH="1" flipV="1">
              <a:off x="3914" y="3342"/>
              <a:ext cx="52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6" name="Line 68"/>
            <p:cNvSpPr>
              <a:spLocks noChangeShapeType="1"/>
            </p:cNvSpPr>
            <p:nvPr/>
          </p:nvSpPr>
          <p:spPr bwMode="auto">
            <a:xfrm>
              <a:off x="3955" y="3384"/>
              <a:ext cx="37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7" name="Line 69"/>
            <p:cNvSpPr>
              <a:spLocks noChangeShapeType="1"/>
            </p:cNvSpPr>
            <p:nvPr/>
          </p:nvSpPr>
          <p:spPr bwMode="auto">
            <a:xfrm flipH="1">
              <a:off x="3914" y="3384"/>
              <a:ext cx="52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8" name="Line 70"/>
            <p:cNvSpPr>
              <a:spLocks noChangeShapeType="1"/>
            </p:cNvSpPr>
            <p:nvPr/>
          </p:nvSpPr>
          <p:spPr bwMode="auto">
            <a:xfrm flipV="1">
              <a:off x="3955" y="3342"/>
              <a:ext cx="37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9" name="Rectangle 71"/>
            <p:cNvSpPr>
              <a:spLocks noChangeArrowheads="1"/>
            </p:cNvSpPr>
            <p:nvPr/>
          </p:nvSpPr>
          <p:spPr bwMode="auto">
            <a:xfrm>
              <a:off x="1267" y="3213"/>
              <a:ext cx="22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0</a:t>
              </a:r>
            </a:p>
          </p:txBody>
        </p:sp>
        <p:sp>
          <p:nvSpPr>
            <p:cNvPr id="43080" name="Rectangle 72"/>
            <p:cNvSpPr>
              <a:spLocks noChangeArrowheads="1"/>
            </p:cNvSpPr>
            <p:nvPr/>
          </p:nvSpPr>
          <p:spPr bwMode="auto">
            <a:xfrm>
              <a:off x="1167" y="2742"/>
              <a:ext cx="32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50</a:t>
              </a:r>
            </a:p>
          </p:txBody>
        </p:sp>
        <p:sp>
          <p:nvSpPr>
            <p:cNvPr id="43081" name="Rectangle 73"/>
            <p:cNvSpPr>
              <a:spLocks noChangeArrowheads="1"/>
            </p:cNvSpPr>
            <p:nvPr/>
          </p:nvSpPr>
          <p:spPr bwMode="auto">
            <a:xfrm>
              <a:off x="1066" y="2271"/>
              <a:ext cx="42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100</a:t>
              </a:r>
            </a:p>
          </p:txBody>
        </p:sp>
        <p:sp>
          <p:nvSpPr>
            <p:cNvPr id="43082" name="Rectangle 74"/>
            <p:cNvSpPr>
              <a:spLocks noChangeArrowheads="1"/>
            </p:cNvSpPr>
            <p:nvPr/>
          </p:nvSpPr>
          <p:spPr bwMode="auto">
            <a:xfrm>
              <a:off x="1066" y="1800"/>
              <a:ext cx="42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150</a:t>
              </a:r>
            </a:p>
          </p:txBody>
        </p:sp>
        <p:sp>
          <p:nvSpPr>
            <p:cNvPr id="43083" name="Rectangle 75"/>
            <p:cNvSpPr>
              <a:spLocks noChangeArrowheads="1"/>
            </p:cNvSpPr>
            <p:nvPr/>
          </p:nvSpPr>
          <p:spPr bwMode="auto">
            <a:xfrm>
              <a:off x="1066" y="1330"/>
              <a:ext cx="42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200</a:t>
              </a:r>
            </a:p>
          </p:txBody>
        </p:sp>
        <p:sp>
          <p:nvSpPr>
            <p:cNvPr id="43084" name="Rectangle 76"/>
            <p:cNvSpPr>
              <a:spLocks noChangeArrowheads="1"/>
            </p:cNvSpPr>
            <p:nvPr/>
          </p:nvSpPr>
          <p:spPr bwMode="auto">
            <a:xfrm>
              <a:off x="1312" y="3493"/>
              <a:ext cx="539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-20.0</a:t>
              </a:r>
            </a:p>
          </p:txBody>
        </p:sp>
        <p:sp>
          <p:nvSpPr>
            <p:cNvPr id="43085" name="Rectangle 77"/>
            <p:cNvSpPr>
              <a:spLocks noChangeArrowheads="1"/>
            </p:cNvSpPr>
            <p:nvPr/>
          </p:nvSpPr>
          <p:spPr bwMode="auto">
            <a:xfrm>
              <a:off x="2108" y="3493"/>
              <a:ext cx="539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-10.0</a:t>
              </a:r>
            </a:p>
          </p:txBody>
        </p:sp>
        <p:sp>
          <p:nvSpPr>
            <p:cNvPr id="43086" name="Rectangle 78"/>
            <p:cNvSpPr>
              <a:spLocks noChangeArrowheads="1"/>
            </p:cNvSpPr>
            <p:nvPr/>
          </p:nvSpPr>
          <p:spPr bwMode="auto">
            <a:xfrm>
              <a:off x="2971" y="3493"/>
              <a:ext cx="37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0.0</a:t>
              </a:r>
            </a:p>
          </p:txBody>
        </p:sp>
        <p:sp>
          <p:nvSpPr>
            <p:cNvPr id="43087" name="Rectangle 79"/>
            <p:cNvSpPr>
              <a:spLocks noChangeArrowheads="1"/>
            </p:cNvSpPr>
            <p:nvPr/>
          </p:nvSpPr>
          <p:spPr bwMode="auto">
            <a:xfrm>
              <a:off x="3722" y="3493"/>
              <a:ext cx="47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10.0</a:t>
              </a:r>
            </a:p>
          </p:txBody>
        </p:sp>
        <p:sp>
          <p:nvSpPr>
            <p:cNvPr id="43088" name="Rectangle 80"/>
            <p:cNvSpPr>
              <a:spLocks noChangeArrowheads="1"/>
            </p:cNvSpPr>
            <p:nvPr/>
          </p:nvSpPr>
          <p:spPr bwMode="auto">
            <a:xfrm>
              <a:off x="4507" y="3493"/>
              <a:ext cx="47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20.0</a:t>
              </a:r>
            </a:p>
          </p:txBody>
        </p:sp>
        <p:sp>
          <p:nvSpPr>
            <p:cNvPr id="43089" name="Rectangle 81"/>
            <p:cNvSpPr>
              <a:spLocks noChangeArrowheads="1"/>
            </p:cNvSpPr>
            <p:nvPr/>
          </p:nvSpPr>
          <p:spPr bwMode="auto">
            <a:xfrm>
              <a:off x="2814" y="3784"/>
              <a:ext cx="683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y (cm)</a:t>
              </a:r>
            </a:p>
          </p:txBody>
        </p:sp>
        <p:sp>
          <p:nvSpPr>
            <p:cNvPr id="43090" name="Rectangle 82"/>
            <p:cNvSpPr>
              <a:spLocks noChangeArrowheads="1"/>
            </p:cNvSpPr>
            <p:nvPr/>
          </p:nvSpPr>
          <p:spPr bwMode="auto">
            <a:xfrm rot="16200000">
              <a:off x="328" y="2292"/>
              <a:ext cx="1295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NaCl (mg/L)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r>
              <a:rPr lang="en-US"/>
              <a:t>Plume transect 100 cm from source</a:t>
            </a:r>
          </a:p>
        </p:txBody>
      </p:sp>
      <p:grpSp>
        <p:nvGrpSpPr>
          <p:cNvPr id="44140" name="Group 108"/>
          <p:cNvGrpSpPr>
            <a:grpSpLocks/>
          </p:cNvGrpSpPr>
          <p:nvPr/>
        </p:nvGrpSpPr>
        <p:grpSpPr bwMode="auto">
          <a:xfrm>
            <a:off x="1314450" y="2111375"/>
            <a:ext cx="6589713" cy="4378325"/>
            <a:chOff x="828" y="1330"/>
            <a:chExt cx="4151" cy="2758"/>
          </a:xfrm>
        </p:grpSpPr>
        <p:sp>
          <p:nvSpPr>
            <p:cNvPr id="44035" name="Line 3"/>
            <p:cNvSpPr>
              <a:spLocks noChangeShapeType="1"/>
            </p:cNvSpPr>
            <p:nvPr/>
          </p:nvSpPr>
          <p:spPr bwMode="auto">
            <a:xfrm>
              <a:off x="1572" y="1482"/>
              <a:ext cx="0" cy="1881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6" name="Line 4"/>
            <p:cNvSpPr>
              <a:spLocks noChangeShapeType="1"/>
            </p:cNvSpPr>
            <p:nvPr/>
          </p:nvSpPr>
          <p:spPr bwMode="auto">
            <a:xfrm>
              <a:off x="1516" y="3365"/>
              <a:ext cx="110" cy="0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7" name="Line 5"/>
            <p:cNvSpPr>
              <a:spLocks noChangeShapeType="1"/>
            </p:cNvSpPr>
            <p:nvPr/>
          </p:nvSpPr>
          <p:spPr bwMode="auto">
            <a:xfrm>
              <a:off x="1516" y="2895"/>
              <a:ext cx="110" cy="0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8" name="Line 6"/>
            <p:cNvSpPr>
              <a:spLocks noChangeShapeType="1"/>
            </p:cNvSpPr>
            <p:nvPr/>
          </p:nvSpPr>
          <p:spPr bwMode="auto">
            <a:xfrm>
              <a:off x="1516" y="2424"/>
              <a:ext cx="110" cy="0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9" name="Line 7"/>
            <p:cNvSpPr>
              <a:spLocks noChangeShapeType="1"/>
            </p:cNvSpPr>
            <p:nvPr/>
          </p:nvSpPr>
          <p:spPr bwMode="auto">
            <a:xfrm>
              <a:off x="1516" y="1953"/>
              <a:ext cx="110" cy="0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0" name="Line 8"/>
            <p:cNvSpPr>
              <a:spLocks noChangeShapeType="1"/>
            </p:cNvSpPr>
            <p:nvPr/>
          </p:nvSpPr>
          <p:spPr bwMode="auto">
            <a:xfrm>
              <a:off x="1516" y="1482"/>
              <a:ext cx="110" cy="0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1" name="Line 9"/>
            <p:cNvSpPr>
              <a:spLocks noChangeShapeType="1"/>
            </p:cNvSpPr>
            <p:nvPr/>
          </p:nvSpPr>
          <p:spPr bwMode="auto">
            <a:xfrm>
              <a:off x="1572" y="3365"/>
              <a:ext cx="3159" cy="0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2" name="Line 10"/>
            <p:cNvSpPr>
              <a:spLocks noChangeShapeType="1"/>
            </p:cNvSpPr>
            <p:nvPr/>
          </p:nvSpPr>
          <p:spPr bwMode="auto">
            <a:xfrm flipV="1">
              <a:off x="1564" y="3301"/>
              <a:ext cx="0" cy="128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3" name="Line 11"/>
            <p:cNvSpPr>
              <a:spLocks noChangeShapeType="1"/>
            </p:cNvSpPr>
            <p:nvPr/>
          </p:nvSpPr>
          <p:spPr bwMode="auto">
            <a:xfrm flipV="1">
              <a:off x="2360" y="3301"/>
              <a:ext cx="0" cy="128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4" name="Line 12"/>
            <p:cNvSpPr>
              <a:spLocks noChangeShapeType="1"/>
            </p:cNvSpPr>
            <p:nvPr/>
          </p:nvSpPr>
          <p:spPr bwMode="auto">
            <a:xfrm flipV="1">
              <a:off x="3144" y="3301"/>
              <a:ext cx="0" cy="128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5" name="Line 13"/>
            <p:cNvSpPr>
              <a:spLocks noChangeShapeType="1"/>
            </p:cNvSpPr>
            <p:nvPr/>
          </p:nvSpPr>
          <p:spPr bwMode="auto">
            <a:xfrm flipV="1">
              <a:off x="3940" y="3301"/>
              <a:ext cx="0" cy="128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6" name="Line 14"/>
            <p:cNvSpPr>
              <a:spLocks noChangeShapeType="1"/>
            </p:cNvSpPr>
            <p:nvPr/>
          </p:nvSpPr>
          <p:spPr bwMode="auto">
            <a:xfrm flipV="1">
              <a:off x="4725" y="3301"/>
              <a:ext cx="0" cy="128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7" name="Freeform 15"/>
            <p:cNvSpPr>
              <a:spLocks/>
            </p:cNvSpPr>
            <p:nvPr/>
          </p:nvSpPr>
          <p:spPr bwMode="auto">
            <a:xfrm>
              <a:off x="1572" y="2121"/>
              <a:ext cx="3162" cy="1245"/>
            </a:xfrm>
            <a:custGeom>
              <a:avLst/>
              <a:gdLst/>
              <a:ahLst/>
              <a:cxnLst>
                <a:cxn ang="0">
                  <a:pos x="0" y="1244"/>
                </a:cxn>
                <a:cxn ang="0">
                  <a:pos x="157" y="1244"/>
                </a:cxn>
                <a:cxn ang="0">
                  <a:pos x="314" y="1233"/>
                </a:cxn>
                <a:cxn ang="0">
                  <a:pos x="471" y="1211"/>
                </a:cxn>
                <a:cxn ang="0">
                  <a:pos x="549" y="1188"/>
                </a:cxn>
                <a:cxn ang="0">
                  <a:pos x="627" y="1166"/>
                </a:cxn>
                <a:cxn ang="0">
                  <a:pos x="706" y="1121"/>
                </a:cxn>
                <a:cxn ang="0">
                  <a:pos x="796" y="1054"/>
                </a:cxn>
                <a:cxn ang="0">
                  <a:pos x="874" y="975"/>
                </a:cxn>
                <a:cxn ang="0">
                  <a:pos x="953" y="874"/>
                </a:cxn>
                <a:cxn ang="0">
                  <a:pos x="1031" y="751"/>
                </a:cxn>
                <a:cxn ang="0">
                  <a:pos x="1109" y="617"/>
                </a:cxn>
                <a:cxn ang="0">
                  <a:pos x="1143" y="549"/>
                </a:cxn>
                <a:cxn ang="0">
                  <a:pos x="1188" y="471"/>
                </a:cxn>
                <a:cxn ang="0">
                  <a:pos x="1233" y="392"/>
                </a:cxn>
                <a:cxn ang="0">
                  <a:pos x="1266" y="325"/>
                </a:cxn>
                <a:cxn ang="0">
                  <a:pos x="1345" y="202"/>
                </a:cxn>
                <a:cxn ang="0">
                  <a:pos x="1390" y="146"/>
                </a:cxn>
                <a:cxn ang="0">
                  <a:pos x="1423" y="101"/>
                </a:cxn>
                <a:cxn ang="0">
                  <a:pos x="1457" y="67"/>
                </a:cxn>
                <a:cxn ang="0">
                  <a:pos x="1502" y="34"/>
                </a:cxn>
                <a:cxn ang="0">
                  <a:pos x="1547" y="11"/>
                </a:cxn>
                <a:cxn ang="0">
                  <a:pos x="1580" y="0"/>
                </a:cxn>
                <a:cxn ang="0">
                  <a:pos x="1614" y="11"/>
                </a:cxn>
                <a:cxn ang="0">
                  <a:pos x="1659" y="34"/>
                </a:cxn>
                <a:cxn ang="0">
                  <a:pos x="1703" y="67"/>
                </a:cxn>
                <a:cxn ang="0">
                  <a:pos x="1737" y="101"/>
                </a:cxn>
                <a:cxn ang="0">
                  <a:pos x="1771" y="146"/>
                </a:cxn>
                <a:cxn ang="0">
                  <a:pos x="1816" y="202"/>
                </a:cxn>
                <a:cxn ang="0">
                  <a:pos x="1894" y="325"/>
                </a:cxn>
                <a:cxn ang="0">
                  <a:pos x="1928" y="392"/>
                </a:cxn>
                <a:cxn ang="0">
                  <a:pos x="1972" y="471"/>
                </a:cxn>
                <a:cxn ang="0">
                  <a:pos x="2017" y="549"/>
                </a:cxn>
                <a:cxn ang="0">
                  <a:pos x="2051" y="617"/>
                </a:cxn>
                <a:cxn ang="0">
                  <a:pos x="2129" y="751"/>
                </a:cxn>
                <a:cxn ang="0">
                  <a:pos x="2208" y="874"/>
                </a:cxn>
                <a:cxn ang="0">
                  <a:pos x="2286" y="975"/>
                </a:cxn>
                <a:cxn ang="0">
                  <a:pos x="2376" y="1054"/>
                </a:cxn>
                <a:cxn ang="0">
                  <a:pos x="2454" y="1121"/>
                </a:cxn>
                <a:cxn ang="0">
                  <a:pos x="2533" y="1166"/>
                </a:cxn>
                <a:cxn ang="0">
                  <a:pos x="2611" y="1188"/>
                </a:cxn>
                <a:cxn ang="0">
                  <a:pos x="2690" y="1211"/>
                </a:cxn>
                <a:cxn ang="0">
                  <a:pos x="2847" y="1233"/>
                </a:cxn>
                <a:cxn ang="0">
                  <a:pos x="3004" y="1244"/>
                </a:cxn>
                <a:cxn ang="0">
                  <a:pos x="3161" y="1244"/>
                </a:cxn>
              </a:cxnLst>
              <a:rect l="0" t="0" r="r" b="b"/>
              <a:pathLst>
                <a:path w="3162" h="1245">
                  <a:moveTo>
                    <a:pt x="0" y="1244"/>
                  </a:moveTo>
                  <a:lnTo>
                    <a:pt x="157" y="1244"/>
                  </a:lnTo>
                  <a:lnTo>
                    <a:pt x="314" y="1233"/>
                  </a:lnTo>
                  <a:lnTo>
                    <a:pt x="471" y="1211"/>
                  </a:lnTo>
                  <a:lnTo>
                    <a:pt x="549" y="1188"/>
                  </a:lnTo>
                  <a:lnTo>
                    <a:pt x="627" y="1166"/>
                  </a:lnTo>
                  <a:lnTo>
                    <a:pt x="706" y="1121"/>
                  </a:lnTo>
                  <a:lnTo>
                    <a:pt x="796" y="1054"/>
                  </a:lnTo>
                  <a:lnTo>
                    <a:pt x="874" y="975"/>
                  </a:lnTo>
                  <a:lnTo>
                    <a:pt x="953" y="874"/>
                  </a:lnTo>
                  <a:lnTo>
                    <a:pt x="1031" y="751"/>
                  </a:lnTo>
                  <a:lnTo>
                    <a:pt x="1109" y="617"/>
                  </a:lnTo>
                  <a:lnTo>
                    <a:pt x="1143" y="549"/>
                  </a:lnTo>
                  <a:lnTo>
                    <a:pt x="1188" y="471"/>
                  </a:lnTo>
                  <a:lnTo>
                    <a:pt x="1233" y="392"/>
                  </a:lnTo>
                  <a:lnTo>
                    <a:pt x="1266" y="325"/>
                  </a:lnTo>
                  <a:lnTo>
                    <a:pt x="1345" y="202"/>
                  </a:lnTo>
                  <a:lnTo>
                    <a:pt x="1390" y="146"/>
                  </a:lnTo>
                  <a:lnTo>
                    <a:pt x="1423" y="101"/>
                  </a:lnTo>
                  <a:lnTo>
                    <a:pt x="1457" y="67"/>
                  </a:lnTo>
                  <a:lnTo>
                    <a:pt x="1502" y="34"/>
                  </a:lnTo>
                  <a:lnTo>
                    <a:pt x="1547" y="11"/>
                  </a:lnTo>
                  <a:lnTo>
                    <a:pt x="1580" y="0"/>
                  </a:lnTo>
                  <a:lnTo>
                    <a:pt x="1614" y="11"/>
                  </a:lnTo>
                  <a:lnTo>
                    <a:pt x="1659" y="34"/>
                  </a:lnTo>
                  <a:lnTo>
                    <a:pt x="1703" y="67"/>
                  </a:lnTo>
                  <a:lnTo>
                    <a:pt x="1737" y="101"/>
                  </a:lnTo>
                  <a:lnTo>
                    <a:pt x="1771" y="146"/>
                  </a:lnTo>
                  <a:lnTo>
                    <a:pt x="1816" y="202"/>
                  </a:lnTo>
                  <a:lnTo>
                    <a:pt x="1894" y="325"/>
                  </a:lnTo>
                  <a:lnTo>
                    <a:pt x="1928" y="392"/>
                  </a:lnTo>
                  <a:lnTo>
                    <a:pt x="1972" y="471"/>
                  </a:lnTo>
                  <a:lnTo>
                    <a:pt x="2017" y="549"/>
                  </a:lnTo>
                  <a:lnTo>
                    <a:pt x="2051" y="617"/>
                  </a:lnTo>
                  <a:lnTo>
                    <a:pt x="2129" y="751"/>
                  </a:lnTo>
                  <a:lnTo>
                    <a:pt x="2208" y="874"/>
                  </a:lnTo>
                  <a:lnTo>
                    <a:pt x="2286" y="975"/>
                  </a:lnTo>
                  <a:lnTo>
                    <a:pt x="2376" y="1054"/>
                  </a:lnTo>
                  <a:lnTo>
                    <a:pt x="2454" y="1121"/>
                  </a:lnTo>
                  <a:lnTo>
                    <a:pt x="2533" y="1166"/>
                  </a:lnTo>
                  <a:lnTo>
                    <a:pt x="2611" y="1188"/>
                  </a:lnTo>
                  <a:lnTo>
                    <a:pt x="2690" y="1211"/>
                  </a:lnTo>
                  <a:lnTo>
                    <a:pt x="2847" y="1233"/>
                  </a:lnTo>
                  <a:lnTo>
                    <a:pt x="3004" y="1244"/>
                  </a:lnTo>
                  <a:lnTo>
                    <a:pt x="3161" y="1244"/>
                  </a:lnTo>
                </a:path>
              </a:pathLst>
            </a:custGeom>
            <a:noFill/>
            <a:ln w="25400" cap="rnd" cmpd="sng">
              <a:solidFill>
                <a:srgbClr val="FCF30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048" name="Rectangle 16"/>
            <p:cNvSpPr>
              <a:spLocks noChangeArrowheads="1"/>
            </p:cNvSpPr>
            <p:nvPr/>
          </p:nvSpPr>
          <p:spPr bwMode="auto">
            <a:xfrm>
              <a:off x="2001" y="3335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9" name="Line 17"/>
            <p:cNvSpPr>
              <a:spLocks noChangeShapeType="1"/>
            </p:cNvSpPr>
            <p:nvPr/>
          </p:nvSpPr>
          <p:spPr bwMode="auto">
            <a:xfrm flipH="1" flipV="1">
              <a:off x="2008" y="3342"/>
              <a:ext cx="53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0" name="Line 18"/>
            <p:cNvSpPr>
              <a:spLocks noChangeShapeType="1"/>
            </p:cNvSpPr>
            <p:nvPr/>
          </p:nvSpPr>
          <p:spPr bwMode="auto">
            <a:xfrm>
              <a:off x="2050" y="3384"/>
              <a:ext cx="36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1" name="Line 19"/>
            <p:cNvSpPr>
              <a:spLocks noChangeShapeType="1"/>
            </p:cNvSpPr>
            <p:nvPr/>
          </p:nvSpPr>
          <p:spPr bwMode="auto">
            <a:xfrm flipH="1">
              <a:off x="2008" y="3384"/>
              <a:ext cx="53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2" name="Line 20"/>
            <p:cNvSpPr>
              <a:spLocks noChangeShapeType="1"/>
            </p:cNvSpPr>
            <p:nvPr/>
          </p:nvSpPr>
          <p:spPr bwMode="auto">
            <a:xfrm flipV="1">
              <a:off x="2050" y="3342"/>
              <a:ext cx="36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3" name="Rectangle 21"/>
            <p:cNvSpPr>
              <a:spLocks noChangeArrowheads="1"/>
            </p:cNvSpPr>
            <p:nvPr/>
          </p:nvSpPr>
          <p:spPr bwMode="auto">
            <a:xfrm>
              <a:off x="2158" y="3279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4" name="Line 22"/>
            <p:cNvSpPr>
              <a:spLocks noChangeShapeType="1"/>
            </p:cNvSpPr>
            <p:nvPr/>
          </p:nvSpPr>
          <p:spPr bwMode="auto">
            <a:xfrm flipH="1" flipV="1">
              <a:off x="2165" y="3286"/>
              <a:ext cx="53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5" name="Line 23"/>
            <p:cNvSpPr>
              <a:spLocks noChangeShapeType="1"/>
            </p:cNvSpPr>
            <p:nvPr/>
          </p:nvSpPr>
          <p:spPr bwMode="auto">
            <a:xfrm>
              <a:off x="2207" y="3328"/>
              <a:ext cx="36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6" name="Line 24"/>
            <p:cNvSpPr>
              <a:spLocks noChangeShapeType="1"/>
            </p:cNvSpPr>
            <p:nvPr/>
          </p:nvSpPr>
          <p:spPr bwMode="auto">
            <a:xfrm flipH="1">
              <a:off x="2165" y="3328"/>
              <a:ext cx="53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7" name="Line 25"/>
            <p:cNvSpPr>
              <a:spLocks noChangeShapeType="1"/>
            </p:cNvSpPr>
            <p:nvPr/>
          </p:nvSpPr>
          <p:spPr bwMode="auto">
            <a:xfrm flipV="1">
              <a:off x="2207" y="3286"/>
              <a:ext cx="36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8" name="Rectangle 26"/>
            <p:cNvSpPr>
              <a:spLocks noChangeArrowheads="1"/>
            </p:cNvSpPr>
            <p:nvPr/>
          </p:nvSpPr>
          <p:spPr bwMode="auto">
            <a:xfrm>
              <a:off x="2326" y="3301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9" name="Line 27"/>
            <p:cNvSpPr>
              <a:spLocks noChangeShapeType="1"/>
            </p:cNvSpPr>
            <p:nvPr/>
          </p:nvSpPr>
          <p:spPr bwMode="auto">
            <a:xfrm flipH="1" flipV="1">
              <a:off x="2333" y="3308"/>
              <a:ext cx="53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0" name="Line 28"/>
            <p:cNvSpPr>
              <a:spLocks noChangeShapeType="1"/>
            </p:cNvSpPr>
            <p:nvPr/>
          </p:nvSpPr>
          <p:spPr bwMode="auto">
            <a:xfrm>
              <a:off x="2375" y="3350"/>
              <a:ext cx="36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1" name="Line 29"/>
            <p:cNvSpPr>
              <a:spLocks noChangeShapeType="1"/>
            </p:cNvSpPr>
            <p:nvPr/>
          </p:nvSpPr>
          <p:spPr bwMode="auto">
            <a:xfrm flipH="1">
              <a:off x="2333" y="3350"/>
              <a:ext cx="53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2" name="Line 30"/>
            <p:cNvSpPr>
              <a:spLocks noChangeShapeType="1"/>
            </p:cNvSpPr>
            <p:nvPr/>
          </p:nvSpPr>
          <p:spPr bwMode="auto">
            <a:xfrm flipV="1">
              <a:off x="2375" y="3308"/>
              <a:ext cx="36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3" name="Rectangle 31"/>
            <p:cNvSpPr>
              <a:spLocks noChangeArrowheads="1"/>
            </p:cNvSpPr>
            <p:nvPr/>
          </p:nvSpPr>
          <p:spPr bwMode="auto">
            <a:xfrm>
              <a:off x="2483" y="3088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4" name="Line 32"/>
            <p:cNvSpPr>
              <a:spLocks noChangeShapeType="1"/>
            </p:cNvSpPr>
            <p:nvPr/>
          </p:nvSpPr>
          <p:spPr bwMode="auto">
            <a:xfrm flipH="1" flipV="1">
              <a:off x="2490" y="3095"/>
              <a:ext cx="53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5" name="Line 33"/>
            <p:cNvSpPr>
              <a:spLocks noChangeShapeType="1"/>
            </p:cNvSpPr>
            <p:nvPr/>
          </p:nvSpPr>
          <p:spPr bwMode="auto">
            <a:xfrm>
              <a:off x="2532" y="3137"/>
              <a:ext cx="36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6" name="Line 34"/>
            <p:cNvSpPr>
              <a:spLocks noChangeShapeType="1"/>
            </p:cNvSpPr>
            <p:nvPr/>
          </p:nvSpPr>
          <p:spPr bwMode="auto">
            <a:xfrm flipH="1">
              <a:off x="2490" y="3137"/>
              <a:ext cx="53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7" name="Line 35"/>
            <p:cNvSpPr>
              <a:spLocks noChangeShapeType="1"/>
            </p:cNvSpPr>
            <p:nvPr/>
          </p:nvSpPr>
          <p:spPr bwMode="auto">
            <a:xfrm flipV="1">
              <a:off x="2532" y="3095"/>
              <a:ext cx="36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8" name="Rectangle 36"/>
            <p:cNvSpPr>
              <a:spLocks noChangeArrowheads="1"/>
            </p:cNvSpPr>
            <p:nvPr/>
          </p:nvSpPr>
          <p:spPr bwMode="auto">
            <a:xfrm>
              <a:off x="2640" y="2909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9" name="Line 37"/>
            <p:cNvSpPr>
              <a:spLocks noChangeShapeType="1"/>
            </p:cNvSpPr>
            <p:nvPr/>
          </p:nvSpPr>
          <p:spPr bwMode="auto">
            <a:xfrm flipH="1" flipV="1">
              <a:off x="2647" y="2916"/>
              <a:ext cx="53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0" name="Line 38"/>
            <p:cNvSpPr>
              <a:spLocks noChangeShapeType="1"/>
            </p:cNvSpPr>
            <p:nvPr/>
          </p:nvSpPr>
          <p:spPr bwMode="auto">
            <a:xfrm>
              <a:off x="2689" y="2958"/>
              <a:ext cx="36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1" name="Line 39"/>
            <p:cNvSpPr>
              <a:spLocks noChangeShapeType="1"/>
            </p:cNvSpPr>
            <p:nvPr/>
          </p:nvSpPr>
          <p:spPr bwMode="auto">
            <a:xfrm flipH="1">
              <a:off x="2647" y="2958"/>
              <a:ext cx="53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2" name="Line 40"/>
            <p:cNvSpPr>
              <a:spLocks noChangeShapeType="1"/>
            </p:cNvSpPr>
            <p:nvPr/>
          </p:nvSpPr>
          <p:spPr bwMode="auto">
            <a:xfrm flipV="1">
              <a:off x="2689" y="2916"/>
              <a:ext cx="36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3" name="Rectangle 41"/>
            <p:cNvSpPr>
              <a:spLocks noChangeArrowheads="1"/>
            </p:cNvSpPr>
            <p:nvPr/>
          </p:nvSpPr>
          <p:spPr bwMode="auto">
            <a:xfrm>
              <a:off x="2797" y="2685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4" name="Line 42"/>
            <p:cNvSpPr>
              <a:spLocks noChangeShapeType="1"/>
            </p:cNvSpPr>
            <p:nvPr/>
          </p:nvSpPr>
          <p:spPr bwMode="auto">
            <a:xfrm flipH="1" flipV="1">
              <a:off x="2804" y="2692"/>
              <a:ext cx="53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5" name="Line 43"/>
            <p:cNvSpPr>
              <a:spLocks noChangeShapeType="1"/>
            </p:cNvSpPr>
            <p:nvPr/>
          </p:nvSpPr>
          <p:spPr bwMode="auto">
            <a:xfrm>
              <a:off x="2846" y="2734"/>
              <a:ext cx="36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6" name="Line 44"/>
            <p:cNvSpPr>
              <a:spLocks noChangeShapeType="1"/>
            </p:cNvSpPr>
            <p:nvPr/>
          </p:nvSpPr>
          <p:spPr bwMode="auto">
            <a:xfrm flipH="1">
              <a:off x="2804" y="2734"/>
              <a:ext cx="53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7" name="Line 45"/>
            <p:cNvSpPr>
              <a:spLocks noChangeShapeType="1"/>
            </p:cNvSpPr>
            <p:nvPr/>
          </p:nvSpPr>
          <p:spPr bwMode="auto">
            <a:xfrm flipV="1">
              <a:off x="2846" y="2692"/>
              <a:ext cx="36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8" name="Rectangle 46"/>
            <p:cNvSpPr>
              <a:spLocks noChangeArrowheads="1"/>
            </p:cNvSpPr>
            <p:nvPr/>
          </p:nvSpPr>
          <p:spPr bwMode="auto">
            <a:xfrm>
              <a:off x="2954" y="2326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9" name="Line 47"/>
            <p:cNvSpPr>
              <a:spLocks noChangeShapeType="1"/>
            </p:cNvSpPr>
            <p:nvPr/>
          </p:nvSpPr>
          <p:spPr bwMode="auto">
            <a:xfrm flipH="1" flipV="1">
              <a:off x="2961" y="2333"/>
              <a:ext cx="52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0" name="Line 48"/>
            <p:cNvSpPr>
              <a:spLocks noChangeShapeType="1"/>
            </p:cNvSpPr>
            <p:nvPr/>
          </p:nvSpPr>
          <p:spPr bwMode="auto">
            <a:xfrm>
              <a:off x="3002" y="2375"/>
              <a:ext cx="37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1" name="Line 49"/>
            <p:cNvSpPr>
              <a:spLocks noChangeShapeType="1"/>
            </p:cNvSpPr>
            <p:nvPr/>
          </p:nvSpPr>
          <p:spPr bwMode="auto">
            <a:xfrm flipH="1">
              <a:off x="2961" y="2375"/>
              <a:ext cx="52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2" name="Line 50"/>
            <p:cNvSpPr>
              <a:spLocks noChangeShapeType="1"/>
            </p:cNvSpPr>
            <p:nvPr/>
          </p:nvSpPr>
          <p:spPr bwMode="auto">
            <a:xfrm flipV="1">
              <a:off x="3002" y="2333"/>
              <a:ext cx="37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3" name="Rectangle 51"/>
            <p:cNvSpPr>
              <a:spLocks noChangeArrowheads="1"/>
            </p:cNvSpPr>
            <p:nvPr/>
          </p:nvSpPr>
          <p:spPr bwMode="auto">
            <a:xfrm>
              <a:off x="3111" y="2349"/>
              <a:ext cx="92" cy="92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4" name="Line 52"/>
            <p:cNvSpPr>
              <a:spLocks noChangeShapeType="1"/>
            </p:cNvSpPr>
            <p:nvPr/>
          </p:nvSpPr>
          <p:spPr bwMode="auto">
            <a:xfrm flipH="1" flipV="1">
              <a:off x="3118" y="2356"/>
              <a:ext cx="52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5" name="Line 53"/>
            <p:cNvSpPr>
              <a:spLocks noChangeShapeType="1"/>
            </p:cNvSpPr>
            <p:nvPr/>
          </p:nvSpPr>
          <p:spPr bwMode="auto">
            <a:xfrm>
              <a:off x="3159" y="2397"/>
              <a:ext cx="37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6" name="Line 54"/>
            <p:cNvSpPr>
              <a:spLocks noChangeShapeType="1"/>
            </p:cNvSpPr>
            <p:nvPr/>
          </p:nvSpPr>
          <p:spPr bwMode="auto">
            <a:xfrm flipH="1">
              <a:off x="3118" y="2397"/>
              <a:ext cx="52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7" name="Line 55"/>
            <p:cNvSpPr>
              <a:spLocks noChangeShapeType="1"/>
            </p:cNvSpPr>
            <p:nvPr/>
          </p:nvSpPr>
          <p:spPr bwMode="auto">
            <a:xfrm flipV="1">
              <a:off x="3159" y="2356"/>
              <a:ext cx="37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8" name="Rectangle 56"/>
            <p:cNvSpPr>
              <a:spLocks noChangeArrowheads="1"/>
            </p:cNvSpPr>
            <p:nvPr/>
          </p:nvSpPr>
          <p:spPr bwMode="auto">
            <a:xfrm>
              <a:off x="3267" y="2136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9" name="Line 57"/>
            <p:cNvSpPr>
              <a:spLocks noChangeShapeType="1"/>
            </p:cNvSpPr>
            <p:nvPr/>
          </p:nvSpPr>
          <p:spPr bwMode="auto">
            <a:xfrm flipH="1" flipV="1">
              <a:off x="3275" y="2143"/>
              <a:ext cx="52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0" name="Line 58"/>
            <p:cNvSpPr>
              <a:spLocks noChangeShapeType="1"/>
            </p:cNvSpPr>
            <p:nvPr/>
          </p:nvSpPr>
          <p:spPr bwMode="auto">
            <a:xfrm>
              <a:off x="3316" y="2184"/>
              <a:ext cx="37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1" name="Line 59"/>
            <p:cNvSpPr>
              <a:spLocks noChangeShapeType="1"/>
            </p:cNvSpPr>
            <p:nvPr/>
          </p:nvSpPr>
          <p:spPr bwMode="auto">
            <a:xfrm flipH="1">
              <a:off x="3275" y="2184"/>
              <a:ext cx="52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2" name="Line 60"/>
            <p:cNvSpPr>
              <a:spLocks noChangeShapeType="1"/>
            </p:cNvSpPr>
            <p:nvPr/>
          </p:nvSpPr>
          <p:spPr bwMode="auto">
            <a:xfrm flipV="1">
              <a:off x="3316" y="2143"/>
              <a:ext cx="37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3" name="Rectangle 61"/>
            <p:cNvSpPr>
              <a:spLocks noChangeArrowheads="1"/>
            </p:cNvSpPr>
            <p:nvPr/>
          </p:nvSpPr>
          <p:spPr bwMode="auto">
            <a:xfrm>
              <a:off x="3424" y="2405"/>
              <a:ext cx="93" cy="92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4" name="Line 62"/>
            <p:cNvSpPr>
              <a:spLocks noChangeShapeType="1"/>
            </p:cNvSpPr>
            <p:nvPr/>
          </p:nvSpPr>
          <p:spPr bwMode="auto">
            <a:xfrm flipH="1" flipV="1">
              <a:off x="3432" y="2412"/>
              <a:ext cx="52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5" name="Line 63"/>
            <p:cNvSpPr>
              <a:spLocks noChangeShapeType="1"/>
            </p:cNvSpPr>
            <p:nvPr/>
          </p:nvSpPr>
          <p:spPr bwMode="auto">
            <a:xfrm>
              <a:off x="3473" y="2453"/>
              <a:ext cx="37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6" name="Line 64"/>
            <p:cNvSpPr>
              <a:spLocks noChangeShapeType="1"/>
            </p:cNvSpPr>
            <p:nvPr/>
          </p:nvSpPr>
          <p:spPr bwMode="auto">
            <a:xfrm flipH="1">
              <a:off x="3432" y="2453"/>
              <a:ext cx="52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7" name="Line 65"/>
            <p:cNvSpPr>
              <a:spLocks noChangeShapeType="1"/>
            </p:cNvSpPr>
            <p:nvPr/>
          </p:nvSpPr>
          <p:spPr bwMode="auto">
            <a:xfrm flipV="1">
              <a:off x="3473" y="2412"/>
              <a:ext cx="37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8" name="Rectangle 66"/>
            <p:cNvSpPr>
              <a:spLocks noChangeArrowheads="1"/>
            </p:cNvSpPr>
            <p:nvPr/>
          </p:nvSpPr>
          <p:spPr bwMode="auto">
            <a:xfrm>
              <a:off x="3581" y="2831"/>
              <a:ext cx="93" cy="92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9" name="Line 67"/>
            <p:cNvSpPr>
              <a:spLocks noChangeShapeType="1"/>
            </p:cNvSpPr>
            <p:nvPr/>
          </p:nvSpPr>
          <p:spPr bwMode="auto">
            <a:xfrm flipH="1" flipV="1">
              <a:off x="3589" y="2838"/>
              <a:ext cx="52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0" name="Line 68"/>
            <p:cNvSpPr>
              <a:spLocks noChangeShapeType="1"/>
            </p:cNvSpPr>
            <p:nvPr/>
          </p:nvSpPr>
          <p:spPr bwMode="auto">
            <a:xfrm>
              <a:off x="3630" y="2879"/>
              <a:ext cx="37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1" name="Line 69"/>
            <p:cNvSpPr>
              <a:spLocks noChangeShapeType="1"/>
            </p:cNvSpPr>
            <p:nvPr/>
          </p:nvSpPr>
          <p:spPr bwMode="auto">
            <a:xfrm flipH="1">
              <a:off x="3589" y="2879"/>
              <a:ext cx="52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2" name="Line 70"/>
            <p:cNvSpPr>
              <a:spLocks noChangeShapeType="1"/>
            </p:cNvSpPr>
            <p:nvPr/>
          </p:nvSpPr>
          <p:spPr bwMode="auto">
            <a:xfrm flipV="1">
              <a:off x="3630" y="2838"/>
              <a:ext cx="37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3" name="Rectangle 71"/>
            <p:cNvSpPr>
              <a:spLocks noChangeArrowheads="1"/>
            </p:cNvSpPr>
            <p:nvPr/>
          </p:nvSpPr>
          <p:spPr bwMode="auto">
            <a:xfrm>
              <a:off x="3738" y="2931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4" name="Line 72"/>
            <p:cNvSpPr>
              <a:spLocks noChangeShapeType="1"/>
            </p:cNvSpPr>
            <p:nvPr/>
          </p:nvSpPr>
          <p:spPr bwMode="auto">
            <a:xfrm flipH="1" flipV="1">
              <a:off x="3745" y="2939"/>
              <a:ext cx="53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5" name="Line 73"/>
            <p:cNvSpPr>
              <a:spLocks noChangeShapeType="1"/>
            </p:cNvSpPr>
            <p:nvPr/>
          </p:nvSpPr>
          <p:spPr bwMode="auto">
            <a:xfrm>
              <a:off x="3787" y="2980"/>
              <a:ext cx="37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6" name="Line 74"/>
            <p:cNvSpPr>
              <a:spLocks noChangeShapeType="1"/>
            </p:cNvSpPr>
            <p:nvPr/>
          </p:nvSpPr>
          <p:spPr bwMode="auto">
            <a:xfrm flipH="1">
              <a:off x="3745" y="2980"/>
              <a:ext cx="53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7" name="Line 75"/>
            <p:cNvSpPr>
              <a:spLocks noChangeShapeType="1"/>
            </p:cNvSpPr>
            <p:nvPr/>
          </p:nvSpPr>
          <p:spPr bwMode="auto">
            <a:xfrm flipV="1">
              <a:off x="3787" y="2939"/>
              <a:ext cx="37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8" name="Rectangle 76"/>
            <p:cNvSpPr>
              <a:spLocks noChangeArrowheads="1"/>
            </p:cNvSpPr>
            <p:nvPr/>
          </p:nvSpPr>
          <p:spPr bwMode="auto">
            <a:xfrm>
              <a:off x="3906" y="3301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09" name="Line 77"/>
            <p:cNvSpPr>
              <a:spLocks noChangeShapeType="1"/>
            </p:cNvSpPr>
            <p:nvPr/>
          </p:nvSpPr>
          <p:spPr bwMode="auto">
            <a:xfrm flipH="1" flipV="1">
              <a:off x="3914" y="3308"/>
              <a:ext cx="52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10" name="Line 78"/>
            <p:cNvSpPr>
              <a:spLocks noChangeShapeType="1"/>
            </p:cNvSpPr>
            <p:nvPr/>
          </p:nvSpPr>
          <p:spPr bwMode="auto">
            <a:xfrm>
              <a:off x="3955" y="3350"/>
              <a:ext cx="37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11" name="Line 79"/>
            <p:cNvSpPr>
              <a:spLocks noChangeShapeType="1"/>
            </p:cNvSpPr>
            <p:nvPr/>
          </p:nvSpPr>
          <p:spPr bwMode="auto">
            <a:xfrm flipH="1">
              <a:off x="3914" y="3350"/>
              <a:ext cx="52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12" name="Line 80"/>
            <p:cNvSpPr>
              <a:spLocks noChangeShapeType="1"/>
            </p:cNvSpPr>
            <p:nvPr/>
          </p:nvSpPr>
          <p:spPr bwMode="auto">
            <a:xfrm flipV="1">
              <a:off x="3955" y="3308"/>
              <a:ext cx="37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13" name="Rectangle 81"/>
            <p:cNvSpPr>
              <a:spLocks noChangeArrowheads="1"/>
            </p:cNvSpPr>
            <p:nvPr/>
          </p:nvSpPr>
          <p:spPr bwMode="auto">
            <a:xfrm>
              <a:off x="4063" y="3279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14" name="Line 82"/>
            <p:cNvSpPr>
              <a:spLocks noChangeShapeType="1"/>
            </p:cNvSpPr>
            <p:nvPr/>
          </p:nvSpPr>
          <p:spPr bwMode="auto">
            <a:xfrm flipH="1" flipV="1">
              <a:off x="4070" y="3286"/>
              <a:ext cx="53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15" name="Line 83"/>
            <p:cNvSpPr>
              <a:spLocks noChangeShapeType="1"/>
            </p:cNvSpPr>
            <p:nvPr/>
          </p:nvSpPr>
          <p:spPr bwMode="auto">
            <a:xfrm>
              <a:off x="4112" y="3328"/>
              <a:ext cx="37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16" name="Line 84"/>
            <p:cNvSpPr>
              <a:spLocks noChangeShapeType="1"/>
            </p:cNvSpPr>
            <p:nvPr/>
          </p:nvSpPr>
          <p:spPr bwMode="auto">
            <a:xfrm flipH="1">
              <a:off x="4070" y="3328"/>
              <a:ext cx="53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17" name="Line 85"/>
            <p:cNvSpPr>
              <a:spLocks noChangeShapeType="1"/>
            </p:cNvSpPr>
            <p:nvPr/>
          </p:nvSpPr>
          <p:spPr bwMode="auto">
            <a:xfrm flipV="1">
              <a:off x="4112" y="3286"/>
              <a:ext cx="37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18" name="Rectangle 86"/>
            <p:cNvSpPr>
              <a:spLocks noChangeArrowheads="1"/>
            </p:cNvSpPr>
            <p:nvPr/>
          </p:nvSpPr>
          <p:spPr bwMode="auto">
            <a:xfrm>
              <a:off x="4220" y="3312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19" name="Line 87"/>
            <p:cNvSpPr>
              <a:spLocks noChangeShapeType="1"/>
            </p:cNvSpPr>
            <p:nvPr/>
          </p:nvSpPr>
          <p:spPr bwMode="auto">
            <a:xfrm flipH="1" flipV="1">
              <a:off x="4227" y="3320"/>
              <a:ext cx="53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20" name="Line 88"/>
            <p:cNvSpPr>
              <a:spLocks noChangeShapeType="1"/>
            </p:cNvSpPr>
            <p:nvPr/>
          </p:nvSpPr>
          <p:spPr bwMode="auto">
            <a:xfrm>
              <a:off x="4269" y="3361"/>
              <a:ext cx="37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21" name="Line 89"/>
            <p:cNvSpPr>
              <a:spLocks noChangeShapeType="1"/>
            </p:cNvSpPr>
            <p:nvPr/>
          </p:nvSpPr>
          <p:spPr bwMode="auto">
            <a:xfrm flipH="1">
              <a:off x="4227" y="3361"/>
              <a:ext cx="53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22" name="Line 90"/>
            <p:cNvSpPr>
              <a:spLocks noChangeShapeType="1"/>
            </p:cNvSpPr>
            <p:nvPr/>
          </p:nvSpPr>
          <p:spPr bwMode="auto">
            <a:xfrm flipV="1">
              <a:off x="4269" y="3320"/>
              <a:ext cx="37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23" name="Rectangle 91"/>
            <p:cNvSpPr>
              <a:spLocks noChangeArrowheads="1"/>
            </p:cNvSpPr>
            <p:nvPr/>
          </p:nvSpPr>
          <p:spPr bwMode="auto">
            <a:xfrm>
              <a:off x="4377" y="3335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24" name="Line 92"/>
            <p:cNvSpPr>
              <a:spLocks noChangeShapeType="1"/>
            </p:cNvSpPr>
            <p:nvPr/>
          </p:nvSpPr>
          <p:spPr bwMode="auto">
            <a:xfrm flipH="1" flipV="1">
              <a:off x="4384" y="3342"/>
              <a:ext cx="53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25" name="Line 93"/>
            <p:cNvSpPr>
              <a:spLocks noChangeShapeType="1"/>
            </p:cNvSpPr>
            <p:nvPr/>
          </p:nvSpPr>
          <p:spPr bwMode="auto">
            <a:xfrm>
              <a:off x="4426" y="3384"/>
              <a:ext cx="37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26" name="Line 94"/>
            <p:cNvSpPr>
              <a:spLocks noChangeShapeType="1"/>
            </p:cNvSpPr>
            <p:nvPr/>
          </p:nvSpPr>
          <p:spPr bwMode="auto">
            <a:xfrm flipH="1">
              <a:off x="4384" y="3384"/>
              <a:ext cx="53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27" name="Line 95"/>
            <p:cNvSpPr>
              <a:spLocks noChangeShapeType="1"/>
            </p:cNvSpPr>
            <p:nvPr/>
          </p:nvSpPr>
          <p:spPr bwMode="auto">
            <a:xfrm flipV="1">
              <a:off x="4426" y="3342"/>
              <a:ext cx="37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28" name="Rectangle 96"/>
            <p:cNvSpPr>
              <a:spLocks noChangeArrowheads="1"/>
            </p:cNvSpPr>
            <p:nvPr/>
          </p:nvSpPr>
          <p:spPr bwMode="auto">
            <a:xfrm>
              <a:off x="1267" y="3213"/>
              <a:ext cx="22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0</a:t>
              </a:r>
            </a:p>
          </p:txBody>
        </p:sp>
        <p:sp>
          <p:nvSpPr>
            <p:cNvPr id="44129" name="Rectangle 97"/>
            <p:cNvSpPr>
              <a:spLocks noChangeArrowheads="1"/>
            </p:cNvSpPr>
            <p:nvPr/>
          </p:nvSpPr>
          <p:spPr bwMode="auto">
            <a:xfrm>
              <a:off x="1167" y="2742"/>
              <a:ext cx="32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50</a:t>
              </a:r>
            </a:p>
          </p:txBody>
        </p:sp>
        <p:sp>
          <p:nvSpPr>
            <p:cNvPr id="44130" name="Rectangle 98"/>
            <p:cNvSpPr>
              <a:spLocks noChangeArrowheads="1"/>
            </p:cNvSpPr>
            <p:nvPr/>
          </p:nvSpPr>
          <p:spPr bwMode="auto">
            <a:xfrm>
              <a:off x="1066" y="2271"/>
              <a:ext cx="42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100</a:t>
              </a:r>
            </a:p>
          </p:txBody>
        </p:sp>
        <p:sp>
          <p:nvSpPr>
            <p:cNvPr id="44131" name="Rectangle 99"/>
            <p:cNvSpPr>
              <a:spLocks noChangeArrowheads="1"/>
            </p:cNvSpPr>
            <p:nvPr/>
          </p:nvSpPr>
          <p:spPr bwMode="auto">
            <a:xfrm>
              <a:off x="1066" y="1800"/>
              <a:ext cx="42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150</a:t>
              </a:r>
            </a:p>
          </p:txBody>
        </p:sp>
        <p:sp>
          <p:nvSpPr>
            <p:cNvPr id="44132" name="Rectangle 100"/>
            <p:cNvSpPr>
              <a:spLocks noChangeArrowheads="1"/>
            </p:cNvSpPr>
            <p:nvPr/>
          </p:nvSpPr>
          <p:spPr bwMode="auto">
            <a:xfrm>
              <a:off x="1066" y="1330"/>
              <a:ext cx="42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200</a:t>
              </a:r>
            </a:p>
          </p:txBody>
        </p:sp>
        <p:sp>
          <p:nvSpPr>
            <p:cNvPr id="44133" name="Rectangle 101"/>
            <p:cNvSpPr>
              <a:spLocks noChangeArrowheads="1"/>
            </p:cNvSpPr>
            <p:nvPr/>
          </p:nvSpPr>
          <p:spPr bwMode="auto">
            <a:xfrm>
              <a:off x="1312" y="3493"/>
              <a:ext cx="539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-20.0</a:t>
              </a:r>
            </a:p>
          </p:txBody>
        </p:sp>
        <p:sp>
          <p:nvSpPr>
            <p:cNvPr id="44134" name="Rectangle 102"/>
            <p:cNvSpPr>
              <a:spLocks noChangeArrowheads="1"/>
            </p:cNvSpPr>
            <p:nvPr/>
          </p:nvSpPr>
          <p:spPr bwMode="auto">
            <a:xfrm>
              <a:off x="2108" y="3493"/>
              <a:ext cx="539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-10.0</a:t>
              </a:r>
            </a:p>
          </p:txBody>
        </p:sp>
        <p:sp>
          <p:nvSpPr>
            <p:cNvPr id="44135" name="Rectangle 103"/>
            <p:cNvSpPr>
              <a:spLocks noChangeArrowheads="1"/>
            </p:cNvSpPr>
            <p:nvPr/>
          </p:nvSpPr>
          <p:spPr bwMode="auto">
            <a:xfrm>
              <a:off x="2971" y="3493"/>
              <a:ext cx="37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0.0</a:t>
              </a:r>
            </a:p>
          </p:txBody>
        </p:sp>
        <p:sp>
          <p:nvSpPr>
            <p:cNvPr id="44136" name="Rectangle 104"/>
            <p:cNvSpPr>
              <a:spLocks noChangeArrowheads="1"/>
            </p:cNvSpPr>
            <p:nvPr/>
          </p:nvSpPr>
          <p:spPr bwMode="auto">
            <a:xfrm>
              <a:off x="3722" y="3493"/>
              <a:ext cx="47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10.0</a:t>
              </a:r>
            </a:p>
          </p:txBody>
        </p:sp>
        <p:sp>
          <p:nvSpPr>
            <p:cNvPr id="44137" name="Rectangle 105"/>
            <p:cNvSpPr>
              <a:spLocks noChangeArrowheads="1"/>
            </p:cNvSpPr>
            <p:nvPr/>
          </p:nvSpPr>
          <p:spPr bwMode="auto">
            <a:xfrm>
              <a:off x="4507" y="3493"/>
              <a:ext cx="47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20.0</a:t>
              </a:r>
            </a:p>
          </p:txBody>
        </p:sp>
        <p:sp>
          <p:nvSpPr>
            <p:cNvPr id="44138" name="Rectangle 106"/>
            <p:cNvSpPr>
              <a:spLocks noChangeArrowheads="1"/>
            </p:cNvSpPr>
            <p:nvPr/>
          </p:nvSpPr>
          <p:spPr bwMode="auto">
            <a:xfrm>
              <a:off x="2814" y="3784"/>
              <a:ext cx="683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y (cm)</a:t>
              </a:r>
            </a:p>
          </p:txBody>
        </p:sp>
        <p:sp>
          <p:nvSpPr>
            <p:cNvPr id="44139" name="Rectangle 107"/>
            <p:cNvSpPr>
              <a:spLocks noChangeArrowheads="1"/>
            </p:cNvSpPr>
            <p:nvPr/>
          </p:nvSpPr>
          <p:spPr bwMode="auto">
            <a:xfrm rot="16200000">
              <a:off x="328" y="2292"/>
              <a:ext cx="1295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NaCl (mg/L)</a:t>
              </a:r>
            </a:p>
          </p:txBody>
        </p:sp>
      </p:grpSp>
    </p:spTree>
  </p:cSld>
  <p:clrMapOvr>
    <a:masterClrMapping/>
  </p:clrMapOvr>
  <p:transition advTm="4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r>
              <a:rPr lang="en-US"/>
              <a:t>Plume transect 200 cm from source</a:t>
            </a:r>
          </a:p>
        </p:txBody>
      </p:sp>
      <p:grpSp>
        <p:nvGrpSpPr>
          <p:cNvPr id="45174" name="Group 118"/>
          <p:cNvGrpSpPr>
            <a:grpSpLocks/>
          </p:cNvGrpSpPr>
          <p:nvPr/>
        </p:nvGrpSpPr>
        <p:grpSpPr bwMode="auto">
          <a:xfrm>
            <a:off x="1314450" y="2111375"/>
            <a:ext cx="6589713" cy="4378325"/>
            <a:chOff x="828" y="1330"/>
            <a:chExt cx="4151" cy="2758"/>
          </a:xfrm>
        </p:grpSpPr>
        <p:sp>
          <p:nvSpPr>
            <p:cNvPr id="45059" name="Line 3"/>
            <p:cNvSpPr>
              <a:spLocks noChangeShapeType="1"/>
            </p:cNvSpPr>
            <p:nvPr/>
          </p:nvSpPr>
          <p:spPr bwMode="auto">
            <a:xfrm>
              <a:off x="1572" y="1482"/>
              <a:ext cx="0" cy="1881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0" name="Line 4"/>
            <p:cNvSpPr>
              <a:spLocks noChangeShapeType="1"/>
            </p:cNvSpPr>
            <p:nvPr/>
          </p:nvSpPr>
          <p:spPr bwMode="auto">
            <a:xfrm>
              <a:off x="1516" y="3365"/>
              <a:ext cx="110" cy="0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1" name="Line 5"/>
            <p:cNvSpPr>
              <a:spLocks noChangeShapeType="1"/>
            </p:cNvSpPr>
            <p:nvPr/>
          </p:nvSpPr>
          <p:spPr bwMode="auto">
            <a:xfrm>
              <a:off x="1516" y="2895"/>
              <a:ext cx="110" cy="0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2" name="Line 6"/>
            <p:cNvSpPr>
              <a:spLocks noChangeShapeType="1"/>
            </p:cNvSpPr>
            <p:nvPr/>
          </p:nvSpPr>
          <p:spPr bwMode="auto">
            <a:xfrm>
              <a:off x="1516" y="2424"/>
              <a:ext cx="110" cy="0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3" name="Line 7"/>
            <p:cNvSpPr>
              <a:spLocks noChangeShapeType="1"/>
            </p:cNvSpPr>
            <p:nvPr/>
          </p:nvSpPr>
          <p:spPr bwMode="auto">
            <a:xfrm>
              <a:off x="1516" y="1953"/>
              <a:ext cx="110" cy="0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4" name="Line 8"/>
            <p:cNvSpPr>
              <a:spLocks noChangeShapeType="1"/>
            </p:cNvSpPr>
            <p:nvPr/>
          </p:nvSpPr>
          <p:spPr bwMode="auto">
            <a:xfrm>
              <a:off x="1516" y="1482"/>
              <a:ext cx="110" cy="0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5" name="Line 9"/>
            <p:cNvSpPr>
              <a:spLocks noChangeShapeType="1"/>
            </p:cNvSpPr>
            <p:nvPr/>
          </p:nvSpPr>
          <p:spPr bwMode="auto">
            <a:xfrm>
              <a:off x="1572" y="3365"/>
              <a:ext cx="3159" cy="0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6" name="Line 10"/>
            <p:cNvSpPr>
              <a:spLocks noChangeShapeType="1"/>
            </p:cNvSpPr>
            <p:nvPr/>
          </p:nvSpPr>
          <p:spPr bwMode="auto">
            <a:xfrm flipV="1">
              <a:off x="1564" y="3301"/>
              <a:ext cx="0" cy="128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7" name="Line 11"/>
            <p:cNvSpPr>
              <a:spLocks noChangeShapeType="1"/>
            </p:cNvSpPr>
            <p:nvPr/>
          </p:nvSpPr>
          <p:spPr bwMode="auto">
            <a:xfrm flipV="1">
              <a:off x="2360" y="3301"/>
              <a:ext cx="0" cy="128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8" name="Line 12"/>
            <p:cNvSpPr>
              <a:spLocks noChangeShapeType="1"/>
            </p:cNvSpPr>
            <p:nvPr/>
          </p:nvSpPr>
          <p:spPr bwMode="auto">
            <a:xfrm flipV="1">
              <a:off x="3144" y="3301"/>
              <a:ext cx="0" cy="128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9" name="Line 13"/>
            <p:cNvSpPr>
              <a:spLocks noChangeShapeType="1"/>
            </p:cNvSpPr>
            <p:nvPr/>
          </p:nvSpPr>
          <p:spPr bwMode="auto">
            <a:xfrm flipV="1">
              <a:off x="3940" y="3301"/>
              <a:ext cx="0" cy="128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0" name="Line 14"/>
            <p:cNvSpPr>
              <a:spLocks noChangeShapeType="1"/>
            </p:cNvSpPr>
            <p:nvPr/>
          </p:nvSpPr>
          <p:spPr bwMode="auto">
            <a:xfrm flipV="1">
              <a:off x="4725" y="3301"/>
              <a:ext cx="0" cy="128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1" name="Freeform 15"/>
            <p:cNvSpPr>
              <a:spLocks/>
            </p:cNvSpPr>
            <p:nvPr/>
          </p:nvSpPr>
          <p:spPr bwMode="auto">
            <a:xfrm>
              <a:off x="1572" y="2491"/>
              <a:ext cx="3162" cy="853"/>
            </a:xfrm>
            <a:custGeom>
              <a:avLst/>
              <a:gdLst/>
              <a:ahLst/>
              <a:cxnLst>
                <a:cxn ang="0">
                  <a:pos x="0" y="852"/>
                </a:cxn>
                <a:cxn ang="0">
                  <a:pos x="157" y="829"/>
                </a:cxn>
                <a:cxn ang="0">
                  <a:pos x="314" y="796"/>
                </a:cxn>
                <a:cxn ang="0">
                  <a:pos x="392" y="773"/>
                </a:cxn>
                <a:cxn ang="0">
                  <a:pos x="471" y="740"/>
                </a:cxn>
                <a:cxn ang="0">
                  <a:pos x="549" y="695"/>
                </a:cxn>
                <a:cxn ang="0">
                  <a:pos x="627" y="650"/>
                </a:cxn>
                <a:cxn ang="0">
                  <a:pos x="706" y="594"/>
                </a:cxn>
                <a:cxn ang="0">
                  <a:pos x="796" y="538"/>
                </a:cxn>
                <a:cxn ang="0">
                  <a:pos x="874" y="471"/>
                </a:cxn>
                <a:cxn ang="0">
                  <a:pos x="953" y="392"/>
                </a:cxn>
                <a:cxn ang="0">
                  <a:pos x="1031" y="314"/>
                </a:cxn>
                <a:cxn ang="0">
                  <a:pos x="1109" y="247"/>
                </a:cxn>
                <a:cxn ang="0">
                  <a:pos x="1188" y="179"/>
                </a:cxn>
                <a:cxn ang="0">
                  <a:pos x="1266" y="123"/>
                </a:cxn>
                <a:cxn ang="0">
                  <a:pos x="1345" y="79"/>
                </a:cxn>
                <a:cxn ang="0">
                  <a:pos x="1423" y="34"/>
                </a:cxn>
                <a:cxn ang="0">
                  <a:pos x="1502" y="11"/>
                </a:cxn>
                <a:cxn ang="0">
                  <a:pos x="1580" y="0"/>
                </a:cxn>
                <a:cxn ang="0">
                  <a:pos x="1659" y="11"/>
                </a:cxn>
                <a:cxn ang="0">
                  <a:pos x="1737" y="34"/>
                </a:cxn>
                <a:cxn ang="0">
                  <a:pos x="1816" y="79"/>
                </a:cxn>
                <a:cxn ang="0">
                  <a:pos x="1894" y="123"/>
                </a:cxn>
                <a:cxn ang="0">
                  <a:pos x="1972" y="179"/>
                </a:cxn>
                <a:cxn ang="0">
                  <a:pos x="2051" y="247"/>
                </a:cxn>
                <a:cxn ang="0">
                  <a:pos x="2129" y="314"/>
                </a:cxn>
                <a:cxn ang="0">
                  <a:pos x="2208" y="392"/>
                </a:cxn>
                <a:cxn ang="0">
                  <a:pos x="2286" y="471"/>
                </a:cxn>
                <a:cxn ang="0">
                  <a:pos x="2376" y="538"/>
                </a:cxn>
                <a:cxn ang="0">
                  <a:pos x="2454" y="594"/>
                </a:cxn>
                <a:cxn ang="0">
                  <a:pos x="2533" y="650"/>
                </a:cxn>
                <a:cxn ang="0">
                  <a:pos x="2611" y="695"/>
                </a:cxn>
                <a:cxn ang="0">
                  <a:pos x="2690" y="740"/>
                </a:cxn>
                <a:cxn ang="0">
                  <a:pos x="2768" y="773"/>
                </a:cxn>
                <a:cxn ang="0">
                  <a:pos x="2847" y="796"/>
                </a:cxn>
                <a:cxn ang="0">
                  <a:pos x="3004" y="829"/>
                </a:cxn>
                <a:cxn ang="0">
                  <a:pos x="3161" y="852"/>
                </a:cxn>
              </a:cxnLst>
              <a:rect l="0" t="0" r="r" b="b"/>
              <a:pathLst>
                <a:path w="3162" h="853">
                  <a:moveTo>
                    <a:pt x="0" y="852"/>
                  </a:moveTo>
                  <a:lnTo>
                    <a:pt x="157" y="829"/>
                  </a:lnTo>
                  <a:lnTo>
                    <a:pt x="314" y="796"/>
                  </a:lnTo>
                  <a:lnTo>
                    <a:pt x="392" y="773"/>
                  </a:lnTo>
                  <a:lnTo>
                    <a:pt x="471" y="740"/>
                  </a:lnTo>
                  <a:lnTo>
                    <a:pt x="549" y="695"/>
                  </a:lnTo>
                  <a:lnTo>
                    <a:pt x="627" y="650"/>
                  </a:lnTo>
                  <a:lnTo>
                    <a:pt x="706" y="594"/>
                  </a:lnTo>
                  <a:lnTo>
                    <a:pt x="796" y="538"/>
                  </a:lnTo>
                  <a:lnTo>
                    <a:pt x="874" y="471"/>
                  </a:lnTo>
                  <a:lnTo>
                    <a:pt x="953" y="392"/>
                  </a:lnTo>
                  <a:lnTo>
                    <a:pt x="1031" y="314"/>
                  </a:lnTo>
                  <a:lnTo>
                    <a:pt x="1109" y="247"/>
                  </a:lnTo>
                  <a:lnTo>
                    <a:pt x="1188" y="179"/>
                  </a:lnTo>
                  <a:lnTo>
                    <a:pt x="1266" y="123"/>
                  </a:lnTo>
                  <a:lnTo>
                    <a:pt x="1345" y="79"/>
                  </a:lnTo>
                  <a:lnTo>
                    <a:pt x="1423" y="34"/>
                  </a:lnTo>
                  <a:lnTo>
                    <a:pt x="1502" y="11"/>
                  </a:lnTo>
                  <a:lnTo>
                    <a:pt x="1580" y="0"/>
                  </a:lnTo>
                  <a:lnTo>
                    <a:pt x="1659" y="11"/>
                  </a:lnTo>
                  <a:lnTo>
                    <a:pt x="1737" y="34"/>
                  </a:lnTo>
                  <a:lnTo>
                    <a:pt x="1816" y="79"/>
                  </a:lnTo>
                  <a:lnTo>
                    <a:pt x="1894" y="123"/>
                  </a:lnTo>
                  <a:lnTo>
                    <a:pt x="1972" y="179"/>
                  </a:lnTo>
                  <a:lnTo>
                    <a:pt x="2051" y="247"/>
                  </a:lnTo>
                  <a:lnTo>
                    <a:pt x="2129" y="314"/>
                  </a:lnTo>
                  <a:lnTo>
                    <a:pt x="2208" y="392"/>
                  </a:lnTo>
                  <a:lnTo>
                    <a:pt x="2286" y="471"/>
                  </a:lnTo>
                  <a:lnTo>
                    <a:pt x="2376" y="538"/>
                  </a:lnTo>
                  <a:lnTo>
                    <a:pt x="2454" y="594"/>
                  </a:lnTo>
                  <a:lnTo>
                    <a:pt x="2533" y="650"/>
                  </a:lnTo>
                  <a:lnTo>
                    <a:pt x="2611" y="695"/>
                  </a:lnTo>
                  <a:lnTo>
                    <a:pt x="2690" y="740"/>
                  </a:lnTo>
                  <a:lnTo>
                    <a:pt x="2768" y="773"/>
                  </a:lnTo>
                  <a:lnTo>
                    <a:pt x="2847" y="796"/>
                  </a:lnTo>
                  <a:lnTo>
                    <a:pt x="3004" y="829"/>
                  </a:lnTo>
                  <a:lnTo>
                    <a:pt x="3161" y="852"/>
                  </a:lnTo>
                </a:path>
              </a:pathLst>
            </a:custGeom>
            <a:noFill/>
            <a:ln w="25400" cap="rnd" cmpd="sng">
              <a:solidFill>
                <a:srgbClr val="FCF30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072" name="Rectangle 16"/>
            <p:cNvSpPr>
              <a:spLocks noChangeArrowheads="1"/>
            </p:cNvSpPr>
            <p:nvPr/>
          </p:nvSpPr>
          <p:spPr bwMode="auto">
            <a:xfrm>
              <a:off x="2001" y="3189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3" name="Line 17"/>
            <p:cNvSpPr>
              <a:spLocks noChangeShapeType="1"/>
            </p:cNvSpPr>
            <p:nvPr/>
          </p:nvSpPr>
          <p:spPr bwMode="auto">
            <a:xfrm flipH="1" flipV="1">
              <a:off x="2008" y="3196"/>
              <a:ext cx="53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4" name="Line 18"/>
            <p:cNvSpPr>
              <a:spLocks noChangeShapeType="1"/>
            </p:cNvSpPr>
            <p:nvPr/>
          </p:nvSpPr>
          <p:spPr bwMode="auto">
            <a:xfrm>
              <a:off x="2050" y="3238"/>
              <a:ext cx="36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5" name="Line 19"/>
            <p:cNvSpPr>
              <a:spLocks noChangeShapeType="1"/>
            </p:cNvSpPr>
            <p:nvPr/>
          </p:nvSpPr>
          <p:spPr bwMode="auto">
            <a:xfrm flipH="1">
              <a:off x="2008" y="3238"/>
              <a:ext cx="53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6" name="Line 20"/>
            <p:cNvSpPr>
              <a:spLocks noChangeShapeType="1"/>
            </p:cNvSpPr>
            <p:nvPr/>
          </p:nvSpPr>
          <p:spPr bwMode="auto">
            <a:xfrm flipV="1">
              <a:off x="2050" y="3196"/>
              <a:ext cx="36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7" name="Rectangle 21"/>
            <p:cNvSpPr>
              <a:spLocks noChangeArrowheads="1"/>
            </p:cNvSpPr>
            <p:nvPr/>
          </p:nvSpPr>
          <p:spPr bwMode="auto">
            <a:xfrm>
              <a:off x="2158" y="3402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8" name="Line 22"/>
            <p:cNvSpPr>
              <a:spLocks noChangeShapeType="1"/>
            </p:cNvSpPr>
            <p:nvPr/>
          </p:nvSpPr>
          <p:spPr bwMode="auto">
            <a:xfrm flipH="1" flipV="1">
              <a:off x="2165" y="3409"/>
              <a:ext cx="53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9" name="Line 23"/>
            <p:cNvSpPr>
              <a:spLocks noChangeShapeType="1"/>
            </p:cNvSpPr>
            <p:nvPr/>
          </p:nvSpPr>
          <p:spPr bwMode="auto">
            <a:xfrm>
              <a:off x="2207" y="3451"/>
              <a:ext cx="36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0" name="Line 24"/>
            <p:cNvSpPr>
              <a:spLocks noChangeShapeType="1"/>
            </p:cNvSpPr>
            <p:nvPr/>
          </p:nvSpPr>
          <p:spPr bwMode="auto">
            <a:xfrm flipH="1">
              <a:off x="2165" y="3451"/>
              <a:ext cx="53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1" name="Line 25"/>
            <p:cNvSpPr>
              <a:spLocks noChangeShapeType="1"/>
            </p:cNvSpPr>
            <p:nvPr/>
          </p:nvSpPr>
          <p:spPr bwMode="auto">
            <a:xfrm flipV="1">
              <a:off x="2207" y="3409"/>
              <a:ext cx="36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2" name="Rectangle 26"/>
            <p:cNvSpPr>
              <a:spLocks noChangeArrowheads="1"/>
            </p:cNvSpPr>
            <p:nvPr/>
          </p:nvSpPr>
          <p:spPr bwMode="auto">
            <a:xfrm>
              <a:off x="2326" y="3156"/>
              <a:ext cx="93" cy="92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3" name="Line 27"/>
            <p:cNvSpPr>
              <a:spLocks noChangeShapeType="1"/>
            </p:cNvSpPr>
            <p:nvPr/>
          </p:nvSpPr>
          <p:spPr bwMode="auto">
            <a:xfrm flipH="1" flipV="1">
              <a:off x="2333" y="3163"/>
              <a:ext cx="53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4" name="Line 28"/>
            <p:cNvSpPr>
              <a:spLocks noChangeShapeType="1"/>
            </p:cNvSpPr>
            <p:nvPr/>
          </p:nvSpPr>
          <p:spPr bwMode="auto">
            <a:xfrm>
              <a:off x="2375" y="3204"/>
              <a:ext cx="36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5" name="Line 29"/>
            <p:cNvSpPr>
              <a:spLocks noChangeShapeType="1"/>
            </p:cNvSpPr>
            <p:nvPr/>
          </p:nvSpPr>
          <p:spPr bwMode="auto">
            <a:xfrm flipH="1">
              <a:off x="2333" y="3204"/>
              <a:ext cx="53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6" name="Line 30"/>
            <p:cNvSpPr>
              <a:spLocks noChangeShapeType="1"/>
            </p:cNvSpPr>
            <p:nvPr/>
          </p:nvSpPr>
          <p:spPr bwMode="auto">
            <a:xfrm flipV="1">
              <a:off x="2375" y="3163"/>
              <a:ext cx="36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7" name="Rectangle 31"/>
            <p:cNvSpPr>
              <a:spLocks noChangeArrowheads="1"/>
            </p:cNvSpPr>
            <p:nvPr/>
          </p:nvSpPr>
          <p:spPr bwMode="auto">
            <a:xfrm>
              <a:off x="2483" y="3032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8" name="Line 32"/>
            <p:cNvSpPr>
              <a:spLocks noChangeShapeType="1"/>
            </p:cNvSpPr>
            <p:nvPr/>
          </p:nvSpPr>
          <p:spPr bwMode="auto">
            <a:xfrm flipH="1" flipV="1">
              <a:off x="2490" y="3039"/>
              <a:ext cx="53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9" name="Line 33"/>
            <p:cNvSpPr>
              <a:spLocks noChangeShapeType="1"/>
            </p:cNvSpPr>
            <p:nvPr/>
          </p:nvSpPr>
          <p:spPr bwMode="auto">
            <a:xfrm>
              <a:off x="2532" y="3081"/>
              <a:ext cx="36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0" name="Line 34"/>
            <p:cNvSpPr>
              <a:spLocks noChangeShapeType="1"/>
            </p:cNvSpPr>
            <p:nvPr/>
          </p:nvSpPr>
          <p:spPr bwMode="auto">
            <a:xfrm flipH="1">
              <a:off x="2490" y="3081"/>
              <a:ext cx="53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1" name="Line 35"/>
            <p:cNvSpPr>
              <a:spLocks noChangeShapeType="1"/>
            </p:cNvSpPr>
            <p:nvPr/>
          </p:nvSpPr>
          <p:spPr bwMode="auto">
            <a:xfrm flipV="1">
              <a:off x="2532" y="3039"/>
              <a:ext cx="36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2" name="Rectangle 36"/>
            <p:cNvSpPr>
              <a:spLocks noChangeArrowheads="1"/>
            </p:cNvSpPr>
            <p:nvPr/>
          </p:nvSpPr>
          <p:spPr bwMode="auto">
            <a:xfrm>
              <a:off x="2640" y="2808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3" name="Line 37"/>
            <p:cNvSpPr>
              <a:spLocks noChangeShapeType="1"/>
            </p:cNvSpPr>
            <p:nvPr/>
          </p:nvSpPr>
          <p:spPr bwMode="auto">
            <a:xfrm flipH="1" flipV="1">
              <a:off x="2647" y="2815"/>
              <a:ext cx="53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4" name="Line 38"/>
            <p:cNvSpPr>
              <a:spLocks noChangeShapeType="1"/>
            </p:cNvSpPr>
            <p:nvPr/>
          </p:nvSpPr>
          <p:spPr bwMode="auto">
            <a:xfrm>
              <a:off x="2689" y="2857"/>
              <a:ext cx="36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5" name="Line 39"/>
            <p:cNvSpPr>
              <a:spLocks noChangeShapeType="1"/>
            </p:cNvSpPr>
            <p:nvPr/>
          </p:nvSpPr>
          <p:spPr bwMode="auto">
            <a:xfrm flipH="1">
              <a:off x="2647" y="2857"/>
              <a:ext cx="53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6" name="Line 40"/>
            <p:cNvSpPr>
              <a:spLocks noChangeShapeType="1"/>
            </p:cNvSpPr>
            <p:nvPr/>
          </p:nvSpPr>
          <p:spPr bwMode="auto">
            <a:xfrm flipV="1">
              <a:off x="2689" y="2815"/>
              <a:ext cx="36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7" name="Rectangle 41"/>
            <p:cNvSpPr>
              <a:spLocks noChangeArrowheads="1"/>
            </p:cNvSpPr>
            <p:nvPr/>
          </p:nvSpPr>
          <p:spPr bwMode="auto">
            <a:xfrm>
              <a:off x="2797" y="2550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8" name="Line 42"/>
            <p:cNvSpPr>
              <a:spLocks noChangeShapeType="1"/>
            </p:cNvSpPr>
            <p:nvPr/>
          </p:nvSpPr>
          <p:spPr bwMode="auto">
            <a:xfrm flipH="1" flipV="1">
              <a:off x="2804" y="2558"/>
              <a:ext cx="53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9" name="Line 43"/>
            <p:cNvSpPr>
              <a:spLocks noChangeShapeType="1"/>
            </p:cNvSpPr>
            <p:nvPr/>
          </p:nvSpPr>
          <p:spPr bwMode="auto">
            <a:xfrm>
              <a:off x="2846" y="2599"/>
              <a:ext cx="36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0" name="Line 44"/>
            <p:cNvSpPr>
              <a:spLocks noChangeShapeType="1"/>
            </p:cNvSpPr>
            <p:nvPr/>
          </p:nvSpPr>
          <p:spPr bwMode="auto">
            <a:xfrm flipH="1">
              <a:off x="2804" y="2599"/>
              <a:ext cx="53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1" name="Line 45"/>
            <p:cNvSpPr>
              <a:spLocks noChangeShapeType="1"/>
            </p:cNvSpPr>
            <p:nvPr/>
          </p:nvSpPr>
          <p:spPr bwMode="auto">
            <a:xfrm flipV="1">
              <a:off x="2846" y="2558"/>
              <a:ext cx="36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2" name="Rectangle 46"/>
            <p:cNvSpPr>
              <a:spLocks noChangeArrowheads="1"/>
            </p:cNvSpPr>
            <p:nvPr/>
          </p:nvSpPr>
          <p:spPr bwMode="auto">
            <a:xfrm>
              <a:off x="2954" y="2696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3" name="Line 47"/>
            <p:cNvSpPr>
              <a:spLocks noChangeShapeType="1"/>
            </p:cNvSpPr>
            <p:nvPr/>
          </p:nvSpPr>
          <p:spPr bwMode="auto">
            <a:xfrm flipH="1" flipV="1">
              <a:off x="2961" y="2703"/>
              <a:ext cx="52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4" name="Line 48"/>
            <p:cNvSpPr>
              <a:spLocks noChangeShapeType="1"/>
            </p:cNvSpPr>
            <p:nvPr/>
          </p:nvSpPr>
          <p:spPr bwMode="auto">
            <a:xfrm>
              <a:off x="3002" y="2745"/>
              <a:ext cx="37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5" name="Line 49"/>
            <p:cNvSpPr>
              <a:spLocks noChangeShapeType="1"/>
            </p:cNvSpPr>
            <p:nvPr/>
          </p:nvSpPr>
          <p:spPr bwMode="auto">
            <a:xfrm flipH="1">
              <a:off x="2961" y="2745"/>
              <a:ext cx="52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6" name="Line 50"/>
            <p:cNvSpPr>
              <a:spLocks noChangeShapeType="1"/>
            </p:cNvSpPr>
            <p:nvPr/>
          </p:nvSpPr>
          <p:spPr bwMode="auto">
            <a:xfrm flipV="1">
              <a:off x="3002" y="2703"/>
              <a:ext cx="37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7" name="Rectangle 51"/>
            <p:cNvSpPr>
              <a:spLocks noChangeArrowheads="1"/>
            </p:cNvSpPr>
            <p:nvPr/>
          </p:nvSpPr>
          <p:spPr bwMode="auto">
            <a:xfrm>
              <a:off x="3111" y="2405"/>
              <a:ext cx="92" cy="92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8" name="Line 52"/>
            <p:cNvSpPr>
              <a:spLocks noChangeShapeType="1"/>
            </p:cNvSpPr>
            <p:nvPr/>
          </p:nvSpPr>
          <p:spPr bwMode="auto">
            <a:xfrm flipH="1" flipV="1">
              <a:off x="3118" y="2412"/>
              <a:ext cx="52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9" name="Line 53"/>
            <p:cNvSpPr>
              <a:spLocks noChangeShapeType="1"/>
            </p:cNvSpPr>
            <p:nvPr/>
          </p:nvSpPr>
          <p:spPr bwMode="auto">
            <a:xfrm>
              <a:off x="3159" y="2453"/>
              <a:ext cx="37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0" name="Line 54"/>
            <p:cNvSpPr>
              <a:spLocks noChangeShapeType="1"/>
            </p:cNvSpPr>
            <p:nvPr/>
          </p:nvSpPr>
          <p:spPr bwMode="auto">
            <a:xfrm flipH="1">
              <a:off x="3118" y="2453"/>
              <a:ext cx="52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1" name="Line 55"/>
            <p:cNvSpPr>
              <a:spLocks noChangeShapeType="1"/>
            </p:cNvSpPr>
            <p:nvPr/>
          </p:nvSpPr>
          <p:spPr bwMode="auto">
            <a:xfrm flipV="1">
              <a:off x="3159" y="2412"/>
              <a:ext cx="37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2" name="Rectangle 56"/>
            <p:cNvSpPr>
              <a:spLocks noChangeArrowheads="1"/>
            </p:cNvSpPr>
            <p:nvPr/>
          </p:nvSpPr>
          <p:spPr bwMode="auto">
            <a:xfrm>
              <a:off x="3267" y="2528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3" name="Line 57"/>
            <p:cNvSpPr>
              <a:spLocks noChangeShapeType="1"/>
            </p:cNvSpPr>
            <p:nvPr/>
          </p:nvSpPr>
          <p:spPr bwMode="auto">
            <a:xfrm flipH="1" flipV="1">
              <a:off x="3275" y="2535"/>
              <a:ext cx="52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4" name="Line 58"/>
            <p:cNvSpPr>
              <a:spLocks noChangeShapeType="1"/>
            </p:cNvSpPr>
            <p:nvPr/>
          </p:nvSpPr>
          <p:spPr bwMode="auto">
            <a:xfrm>
              <a:off x="3316" y="2577"/>
              <a:ext cx="37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5" name="Line 59"/>
            <p:cNvSpPr>
              <a:spLocks noChangeShapeType="1"/>
            </p:cNvSpPr>
            <p:nvPr/>
          </p:nvSpPr>
          <p:spPr bwMode="auto">
            <a:xfrm flipH="1">
              <a:off x="3275" y="2577"/>
              <a:ext cx="52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6" name="Line 60"/>
            <p:cNvSpPr>
              <a:spLocks noChangeShapeType="1"/>
            </p:cNvSpPr>
            <p:nvPr/>
          </p:nvSpPr>
          <p:spPr bwMode="auto">
            <a:xfrm flipV="1">
              <a:off x="3316" y="2535"/>
              <a:ext cx="37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7" name="Rectangle 61"/>
            <p:cNvSpPr>
              <a:spLocks noChangeArrowheads="1"/>
            </p:cNvSpPr>
            <p:nvPr/>
          </p:nvSpPr>
          <p:spPr bwMode="auto">
            <a:xfrm>
              <a:off x="3424" y="2584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8" name="Line 62"/>
            <p:cNvSpPr>
              <a:spLocks noChangeShapeType="1"/>
            </p:cNvSpPr>
            <p:nvPr/>
          </p:nvSpPr>
          <p:spPr bwMode="auto">
            <a:xfrm flipH="1" flipV="1">
              <a:off x="3432" y="2591"/>
              <a:ext cx="52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9" name="Line 63"/>
            <p:cNvSpPr>
              <a:spLocks noChangeShapeType="1"/>
            </p:cNvSpPr>
            <p:nvPr/>
          </p:nvSpPr>
          <p:spPr bwMode="auto">
            <a:xfrm>
              <a:off x="3473" y="2633"/>
              <a:ext cx="37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0" name="Line 64"/>
            <p:cNvSpPr>
              <a:spLocks noChangeShapeType="1"/>
            </p:cNvSpPr>
            <p:nvPr/>
          </p:nvSpPr>
          <p:spPr bwMode="auto">
            <a:xfrm flipH="1">
              <a:off x="3432" y="2633"/>
              <a:ext cx="52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1" name="Line 65"/>
            <p:cNvSpPr>
              <a:spLocks noChangeShapeType="1"/>
            </p:cNvSpPr>
            <p:nvPr/>
          </p:nvSpPr>
          <p:spPr bwMode="auto">
            <a:xfrm flipV="1">
              <a:off x="3473" y="2591"/>
              <a:ext cx="37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2" name="Rectangle 66"/>
            <p:cNvSpPr>
              <a:spLocks noChangeArrowheads="1"/>
            </p:cNvSpPr>
            <p:nvPr/>
          </p:nvSpPr>
          <p:spPr bwMode="auto">
            <a:xfrm>
              <a:off x="3581" y="2550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3" name="Line 67"/>
            <p:cNvSpPr>
              <a:spLocks noChangeShapeType="1"/>
            </p:cNvSpPr>
            <p:nvPr/>
          </p:nvSpPr>
          <p:spPr bwMode="auto">
            <a:xfrm flipH="1" flipV="1">
              <a:off x="3589" y="2558"/>
              <a:ext cx="52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4" name="Line 68"/>
            <p:cNvSpPr>
              <a:spLocks noChangeShapeType="1"/>
            </p:cNvSpPr>
            <p:nvPr/>
          </p:nvSpPr>
          <p:spPr bwMode="auto">
            <a:xfrm>
              <a:off x="3630" y="2599"/>
              <a:ext cx="37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5" name="Line 69"/>
            <p:cNvSpPr>
              <a:spLocks noChangeShapeType="1"/>
            </p:cNvSpPr>
            <p:nvPr/>
          </p:nvSpPr>
          <p:spPr bwMode="auto">
            <a:xfrm flipH="1">
              <a:off x="3589" y="2599"/>
              <a:ext cx="52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6" name="Line 70"/>
            <p:cNvSpPr>
              <a:spLocks noChangeShapeType="1"/>
            </p:cNvSpPr>
            <p:nvPr/>
          </p:nvSpPr>
          <p:spPr bwMode="auto">
            <a:xfrm flipV="1">
              <a:off x="3630" y="2558"/>
              <a:ext cx="37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7" name="Rectangle 71"/>
            <p:cNvSpPr>
              <a:spLocks noChangeArrowheads="1"/>
            </p:cNvSpPr>
            <p:nvPr/>
          </p:nvSpPr>
          <p:spPr bwMode="auto">
            <a:xfrm>
              <a:off x="3738" y="2943"/>
              <a:ext cx="93" cy="92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8" name="Line 72"/>
            <p:cNvSpPr>
              <a:spLocks noChangeShapeType="1"/>
            </p:cNvSpPr>
            <p:nvPr/>
          </p:nvSpPr>
          <p:spPr bwMode="auto">
            <a:xfrm flipH="1" flipV="1">
              <a:off x="3745" y="2950"/>
              <a:ext cx="53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9" name="Line 73"/>
            <p:cNvSpPr>
              <a:spLocks noChangeShapeType="1"/>
            </p:cNvSpPr>
            <p:nvPr/>
          </p:nvSpPr>
          <p:spPr bwMode="auto">
            <a:xfrm>
              <a:off x="3787" y="2991"/>
              <a:ext cx="37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30" name="Line 74"/>
            <p:cNvSpPr>
              <a:spLocks noChangeShapeType="1"/>
            </p:cNvSpPr>
            <p:nvPr/>
          </p:nvSpPr>
          <p:spPr bwMode="auto">
            <a:xfrm flipH="1">
              <a:off x="3745" y="2991"/>
              <a:ext cx="53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31" name="Line 75"/>
            <p:cNvSpPr>
              <a:spLocks noChangeShapeType="1"/>
            </p:cNvSpPr>
            <p:nvPr/>
          </p:nvSpPr>
          <p:spPr bwMode="auto">
            <a:xfrm flipV="1">
              <a:off x="3787" y="2950"/>
              <a:ext cx="37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32" name="Rectangle 76"/>
            <p:cNvSpPr>
              <a:spLocks noChangeArrowheads="1"/>
            </p:cNvSpPr>
            <p:nvPr/>
          </p:nvSpPr>
          <p:spPr bwMode="auto">
            <a:xfrm>
              <a:off x="3906" y="3021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33" name="Line 77"/>
            <p:cNvSpPr>
              <a:spLocks noChangeShapeType="1"/>
            </p:cNvSpPr>
            <p:nvPr/>
          </p:nvSpPr>
          <p:spPr bwMode="auto">
            <a:xfrm flipH="1" flipV="1">
              <a:off x="3914" y="3028"/>
              <a:ext cx="52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34" name="Line 78"/>
            <p:cNvSpPr>
              <a:spLocks noChangeShapeType="1"/>
            </p:cNvSpPr>
            <p:nvPr/>
          </p:nvSpPr>
          <p:spPr bwMode="auto">
            <a:xfrm>
              <a:off x="3955" y="3070"/>
              <a:ext cx="37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35" name="Line 79"/>
            <p:cNvSpPr>
              <a:spLocks noChangeShapeType="1"/>
            </p:cNvSpPr>
            <p:nvPr/>
          </p:nvSpPr>
          <p:spPr bwMode="auto">
            <a:xfrm flipH="1">
              <a:off x="3914" y="3070"/>
              <a:ext cx="52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36" name="Line 80"/>
            <p:cNvSpPr>
              <a:spLocks noChangeShapeType="1"/>
            </p:cNvSpPr>
            <p:nvPr/>
          </p:nvSpPr>
          <p:spPr bwMode="auto">
            <a:xfrm flipV="1">
              <a:off x="3955" y="3028"/>
              <a:ext cx="37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37" name="Rectangle 81"/>
            <p:cNvSpPr>
              <a:spLocks noChangeArrowheads="1"/>
            </p:cNvSpPr>
            <p:nvPr/>
          </p:nvSpPr>
          <p:spPr bwMode="auto">
            <a:xfrm>
              <a:off x="4063" y="3346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38" name="Line 82"/>
            <p:cNvSpPr>
              <a:spLocks noChangeShapeType="1"/>
            </p:cNvSpPr>
            <p:nvPr/>
          </p:nvSpPr>
          <p:spPr bwMode="auto">
            <a:xfrm flipH="1" flipV="1">
              <a:off x="4070" y="3353"/>
              <a:ext cx="53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39" name="Line 83"/>
            <p:cNvSpPr>
              <a:spLocks noChangeShapeType="1"/>
            </p:cNvSpPr>
            <p:nvPr/>
          </p:nvSpPr>
          <p:spPr bwMode="auto">
            <a:xfrm>
              <a:off x="4112" y="3395"/>
              <a:ext cx="37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40" name="Line 84"/>
            <p:cNvSpPr>
              <a:spLocks noChangeShapeType="1"/>
            </p:cNvSpPr>
            <p:nvPr/>
          </p:nvSpPr>
          <p:spPr bwMode="auto">
            <a:xfrm flipH="1">
              <a:off x="4070" y="3395"/>
              <a:ext cx="53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41" name="Line 85"/>
            <p:cNvSpPr>
              <a:spLocks noChangeShapeType="1"/>
            </p:cNvSpPr>
            <p:nvPr/>
          </p:nvSpPr>
          <p:spPr bwMode="auto">
            <a:xfrm flipV="1">
              <a:off x="4112" y="3353"/>
              <a:ext cx="37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42" name="Rectangle 86"/>
            <p:cNvSpPr>
              <a:spLocks noChangeArrowheads="1"/>
            </p:cNvSpPr>
            <p:nvPr/>
          </p:nvSpPr>
          <p:spPr bwMode="auto">
            <a:xfrm>
              <a:off x="4220" y="3077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43" name="Line 87"/>
            <p:cNvSpPr>
              <a:spLocks noChangeShapeType="1"/>
            </p:cNvSpPr>
            <p:nvPr/>
          </p:nvSpPr>
          <p:spPr bwMode="auto">
            <a:xfrm flipH="1" flipV="1">
              <a:off x="4227" y="3084"/>
              <a:ext cx="53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44" name="Line 88"/>
            <p:cNvSpPr>
              <a:spLocks noChangeShapeType="1"/>
            </p:cNvSpPr>
            <p:nvPr/>
          </p:nvSpPr>
          <p:spPr bwMode="auto">
            <a:xfrm>
              <a:off x="4269" y="3126"/>
              <a:ext cx="37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45" name="Line 89"/>
            <p:cNvSpPr>
              <a:spLocks noChangeShapeType="1"/>
            </p:cNvSpPr>
            <p:nvPr/>
          </p:nvSpPr>
          <p:spPr bwMode="auto">
            <a:xfrm flipH="1">
              <a:off x="4227" y="3126"/>
              <a:ext cx="53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46" name="Line 90"/>
            <p:cNvSpPr>
              <a:spLocks noChangeShapeType="1"/>
            </p:cNvSpPr>
            <p:nvPr/>
          </p:nvSpPr>
          <p:spPr bwMode="auto">
            <a:xfrm flipV="1">
              <a:off x="4269" y="3084"/>
              <a:ext cx="37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47" name="Rectangle 91"/>
            <p:cNvSpPr>
              <a:spLocks noChangeArrowheads="1"/>
            </p:cNvSpPr>
            <p:nvPr/>
          </p:nvSpPr>
          <p:spPr bwMode="auto">
            <a:xfrm>
              <a:off x="4377" y="3335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48" name="Line 92"/>
            <p:cNvSpPr>
              <a:spLocks noChangeShapeType="1"/>
            </p:cNvSpPr>
            <p:nvPr/>
          </p:nvSpPr>
          <p:spPr bwMode="auto">
            <a:xfrm flipH="1" flipV="1">
              <a:off x="4384" y="3342"/>
              <a:ext cx="53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49" name="Line 93"/>
            <p:cNvSpPr>
              <a:spLocks noChangeShapeType="1"/>
            </p:cNvSpPr>
            <p:nvPr/>
          </p:nvSpPr>
          <p:spPr bwMode="auto">
            <a:xfrm>
              <a:off x="4426" y="3384"/>
              <a:ext cx="37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50" name="Line 94"/>
            <p:cNvSpPr>
              <a:spLocks noChangeShapeType="1"/>
            </p:cNvSpPr>
            <p:nvPr/>
          </p:nvSpPr>
          <p:spPr bwMode="auto">
            <a:xfrm flipH="1">
              <a:off x="4384" y="3384"/>
              <a:ext cx="53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51" name="Line 95"/>
            <p:cNvSpPr>
              <a:spLocks noChangeShapeType="1"/>
            </p:cNvSpPr>
            <p:nvPr/>
          </p:nvSpPr>
          <p:spPr bwMode="auto">
            <a:xfrm flipV="1">
              <a:off x="4426" y="3342"/>
              <a:ext cx="37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52" name="Rectangle 96"/>
            <p:cNvSpPr>
              <a:spLocks noChangeArrowheads="1"/>
            </p:cNvSpPr>
            <p:nvPr/>
          </p:nvSpPr>
          <p:spPr bwMode="auto">
            <a:xfrm>
              <a:off x="4534" y="3368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53" name="Line 97"/>
            <p:cNvSpPr>
              <a:spLocks noChangeShapeType="1"/>
            </p:cNvSpPr>
            <p:nvPr/>
          </p:nvSpPr>
          <p:spPr bwMode="auto">
            <a:xfrm flipH="1" flipV="1">
              <a:off x="4541" y="3376"/>
              <a:ext cx="53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54" name="Line 98"/>
            <p:cNvSpPr>
              <a:spLocks noChangeShapeType="1"/>
            </p:cNvSpPr>
            <p:nvPr/>
          </p:nvSpPr>
          <p:spPr bwMode="auto">
            <a:xfrm>
              <a:off x="4583" y="3417"/>
              <a:ext cx="36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55" name="Line 99"/>
            <p:cNvSpPr>
              <a:spLocks noChangeShapeType="1"/>
            </p:cNvSpPr>
            <p:nvPr/>
          </p:nvSpPr>
          <p:spPr bwMode="auto">
            <a:xfrm flipH="1">
              <a:off x="4541" y="3417"/>
              <a:ext cx="53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56" name="Line 100"/>
            <p:cNvSpPr>
              <a:spLocks noChangeShapeType="1"/>
            </p:cNvSpPr>
            <p:nvPr/>
          </p:nvSpPr>
          <p:spPr bwMode="auto">
            <a:xfrm flipV="1">
              <a:off x="4583" y="3376"/>
              <a:ext cx="36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57" name="Rectangle 101"/>
            <p:cNvSpPr>
              <a:spLocks noChangeArrowheads="1"/>
            </p:cNvSpPr>
            <p:nvPr/>
          </p:nvSpPr>
          <p:spPr bwMode="auto">
            <a:xfrm>
              <a:off x="4691" y="3312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58" name="Line 102"/>
            <p:cNvSpPr>
              <a:spLocks noChangeShapeType="1"/>
            </p:cNvSpPr>
            <p:nvPr/>
          </p:nvSpPr>
          <p:spPr bwMode="auto">
            <a:xfrm flipH="1" flipV="1">
              <a:off x="4698" y="3320"/>
              <a:ext cx="53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59" name="Line 103"/>
            <p:cNvSpPr>
              <a:spLocks noChangeShapeType="1"/>
            </p:cNvSpPr>
            <p:nvPr/>
          </p:nvSpPr>
          <p:spPr bwMode="auto">
            <a:xfrm>
              <a:off x="4740" y="3361"/>
              <a:ext cx="36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0" name="Line 104"/>
            <p:cNvSpPr>
              <a:spLocks noChangeShapeType="1"/>
            </p:cNvSpPr>
            <p:nvPr/>
          </p:nvSpPr>
          <p:spPr bwMode="auto">
            <a:xfrm flipH="1">
              <a:off x="4698" y="3361"/>
              <a:ext cx="53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1" name="Line 105"/>
            <p:cNvSpPr>
              <a:spLocks noChangeShapeType="1"/>
            </p:cNvSpPr>
            <p:nvPr/>
          </p:nvSpPr>
          <p:spPr bwMode="auto">
            <a:xfrm flipV="1">
              <a:off x="4740" y="3320"/>
              <a:ext cx="36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2" name="Rectangle 106"/>
            <p:cNvSpPr>
              <a:spLocks noChangeArrowheads="1"/>
            </p:cNvSpPr>
            <p:nvPr/>
          </p:nvSpPr>
          <p:spPr bwMode="auto">
            <a:xfrm>
              <a:off x="1267" y="3213"/>
              <a:ext cx="22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0</a:t>
              </a:r>
            </a:p>
          </p:txBody>
        </p:sp>
        <p:sp>
          <p:nvSpPr>
            <p:cNvPr id="45163" name="Rectangle 107"/>
            <p:cNvSpPr>
              <a:spLocks noChangeArrowheads="1"/>
            </p:cNvSpPr>
            <p:nvPr/>
          </p:nvSpPr>
          <p:spPr bwMode="auto">
            <a:xfrm>
              <a:off x="1167" y="2742"/>
              <a:ext cx="32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50</a:t>
              </a:r>
            </a:p>
          </p:txBody>
        </p:sp>
        <p:sp>
          <p:nvSpPr>
            <p:cNvPr id="45164" name="Rectangle 108"/>
            <p:cNvSpPr>
              <a:spLocks noChangeArrowheads="1"/>
            </p:cNvSpPr>
            <p:nvPr/>
          </p:nvSpPr>
          <p:spPr bwMode="auto">
            <a:xfrm>
              <a:off x="1066" y="2271"/>
              <a:ext cx="42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100</a:t>
              </a:r>
            </a:p>
          </p:txBody>
        </p:sp>
        <p:sp>
          <p:nvSpPr>
            <p:cNvPr id="45165" name="Rectangle 109"/>
            <p:cNvSpPr>
              <a:spLocks noChangeArrowheads="1"/>
            </p:cNvSpPr>
            <p:nvPr/>
          </p:nvSpPr>
          <p:spPr bwMode="auto">
            <a:xfrm>
              <a:off x="1066" y="1800"/>
              <a:ext cx="42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150</a:t>
              </a:r>
            </a:p>
          </p:txBody>
        </p:sp>
        <p:sp>
          <p:nvSpPr>
            <p:cNvPr id="45166" name="Rectangle 110"/>
            <p:cNvSpPr>
              <a:spLocks noChangeArrowheads="1"/>
            </p:cNvSpPr>
            <p:nvPr/>
          </p:nvSpPr>
          <p:spPr bwMode="auto">
            <a:xfrm>
              <a:off x="1066" y="1330"/>
              <a:ext cx="42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200</a:t>
              </a:r>
            </a:p>
          </p:txBody>
        </p:sp>
        <p:sp>
          <p:nvSpPr>
            <p:cNvPr id="45167" name="Rectangle 111"/>
            <p:cNvSpPr>
              <a:spLocks noChangeArrowheads="1"/>
            </p:cNvSpPr>
            <p:nvPr/>
          </p:nvSpPr>
          <p:spPr bwMode="auto">
            <a:xfrm>
              <a:off x="1312" y="3493"/>
              <a:ext cx="539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-20.0</a:t>
              </a:r>
            </a:p>
          </p:txBody>
        </p:sp>
        <p:sp>
          <p:nvSpPr>
            <p:cNvPr id="45168" name="Rectangle 112"/>
            <p:cNvSpPr>
              <a:spLocks noChangeArrowheads="1"/>
            </p:cNvSpPr>
            <p:nvPr/>
          </p:nvSpPr>
          <p:spPr bwMode="auto">
            <a:xfrm>
              <a:off x="2108" y="3493"/>
              <a:ext cx="539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-10.0</a:t>
              </a:r>
            </a:p>
          </p:txBody>
        </p:sp>
        <p:sp>
          <p:nvSpPr>
            <p:cNvPr id="45169" name="Rectangle 113"/>
            <p:cNvSpPr>
              <a:spLocks noChangeArrowheads="1"/>
            </p:cNvSpPr>
            <p:nvPr/>
          </p:nvSpPr>
          <p:spPr bwMode="auto">
            <a:xfrm>
              <a:off x="2971" y="3493"/>
              <a:ext cx="37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0.0</a:t>
              </a:r>
            </a:p>
          </p:txBody>
        </p:sp>
        <p:sp>
          <p:nvSpPr>
            <p:cNvPr id="45170" name="Rectangle 114"/>
            <p:cNvSpPr>
              <a:spLocks noChangeArrowheads="1"/>
            </p:cNvSpPr>
            <p:nvPr/>
          </p:nvSpPr>
          <p:spPr bwMode="auto">
            <a:xfrm>
              <a:off x="3722" y="3493"/>
              <a:ext cx="47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10.0</a:t>
              </a:r>
            </a:p>
          </p:txBody>
        </p:sp>
        <p:sp>
          <p:nvSpPr>
            <p:cNvPr id="45171" name="Rectangle 115"/>
            <p:cNvSpPr>
              <a:spLocks noChangeArrowheads="1"/>
            </p:cNvSpPr>
            <p:nvPr/>
          </p:nvSpPr>
          <p:spPr bwMode="auto">
            <a:xfrm>
              <a:off x="4507" y="3493"/>
              <a:ext cx="47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20.0</a:t>
              </a:r>
            </a:p>
          </p:txBody>
        </p:sp>
        <p:sp>
          <p:nvSpPr>
            <p:cNvPr id="45172" name="Rectangle 116"/>
            <p:cNvSpPr>
              <a:spLocks noChangeArrowheads="1"/>
            </p:cNvSpPr>
            <p:nvPr/>
          </p:nvSpPr>
          <p:spPr bwMode="auto">
            <a:xfrm>
              <a:off x="2814" y="3784"/>
              <a:ext cx="683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y (cm)</a:t>
              </a:r>
            </a:p>
          </p:txBody>
        </p:sp>
        <p:sp>
          <p:nvSpPr>
            <p:cNvPr id="45173" name="Rectangle 117"/>
            <p:cNvSpPr>
              <a:spLocks noChangeArrowheads="1"/>
            </p:cNvSpPr>
            <p:nvPr/>
          </p:nvSpPr>
          <p:spPr bwMode="auto">
            <a:xfrm rot="16200000">
              <a:off x="328" y="2292"/>
              <a:ext cx="1295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NaCl (mg/L)</a:t>
              </a:r>
            </a:p>
          </p:txBody>
        </p:sp>
      </p:grpSp>
    </p:spTree>
  </p:cSld>
  <p:clrMapOvr>
    <a:masterClrMapping/>
  </p:clrMapOvr>
  <p:transition advTm="4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r>
              <a:rPr lang="en-US"/>
              <a:t>Plume transect 300 cm from source</a:t>
            </a:r>
          </a:p>
        </p:txBody>
      </p:sp>
      <p:grpSp>
        <p:nvGrpSpPr>
          <p:cNvPr id="46213" name="Group 133"/>
          <p:cNvGrpSpPr>
            <a:grpSpLocks/>
          </p:cNvGrpSpPr>
          <p:nvPr/>
        </p:nvGrpSpPr>
        <p:grpSpPr bwMode="auto">
          <a:xfrm>
            <a:off x="1314450" y="2111375"/>
            <a:ext cx="6589713" cy="4378325"/>
            <a:chOff x="828" y="1330"/>
            <a:chExt cx="4151" cy="2758"/>
          </a:xfrm>
        </p:grpSpPr>
        <p:sp>
          <p:nvSpPr>
            <p:cNvPr id="46083" name="Line 3"/>
            <p:cNvSpPr>
              <a:spLocks noChangeShapeType="1"/>
            </p:cNvSpPr>
            <p:nvPr/>
          </p:nvSpPr>
          <p:spPr bwMode="auto">
            <a:xfrm>
              <a:off x="1572" y="1482"/>
              <a:ext cx="0" cy="1881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4" name="Line 4"/>
            <p:cNvSpPr>
              <a:spLocks noChangeShapeType="1"/>
            </p:cNvSpPr>
            <p:nvPr/>
          </p:nvSpPr>
          <p:spPr bwMode="auto">
            <a:xfrm>
              <a:off x="1516" y="3365"/>
              <a:ext cx="110" cy="0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5" name="Line 5"/>
            <p:cNvSpPr>
              <a:spLocks noChangeShapeType="1"/>
            </p:cNvSpPr>
            <p:nvPr/>
          </p:nvSpPr>
          <p:spPr bwMode="auto">
            <a:xfrm>
              <a:off x="1516" y="2895"/>
              <a:ext cx="110" cy="0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6" name="Line 6"/>
            <p:cNvSpPr>
              <a:spLocks noChangeShapeType="1"/>
            </p:cNvSpPr>
            <p:nvPr/>
          </p:nvSpPr>
          <p:spPr bwMode="auto">
            <a:xfrm>
              <a:off x="1516" y="2424"/>
              <a:ext cx="110" cy="0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7" name="Line 7"/>
            <p:cNvSpPr>
              <a:spLocks noChangeShapeType="1"/>
            </p:cNvSpPr>
            <p:nvPr/>
          </p:nvSpPr>
          <p:spPr bwMode="auto">
            <a:xfrm>
              <a:off x="1516" y="1953"/>
              <a:ext cx="110" cy="0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8" name="Line 8"/>
            <p:cNvSpPr>
              <a:spLocks noChangeShapeType="1"/>
            </p:cNvSpPr>
            <p:nvPr/>
          </p:nvSpPr>
          <p:spPr bwMode="auto">
            <a:xfrm>
              <a:off x="1516" y="1482"/>
              <a:ext cx="110" cy="0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9" name="Line 9"/>
            <p:cNvSpPr>
              <a:spLocks noChangeShapeType="1"/>
            </p:cNvSpPr>
            <p:nvPr/>
          </p:nvSpPr>
          <p:spPr bwMode="auto">
            <a:xfrm>
              <a:off x="1572" y="3365"/>
              <a:ext cx="3159" cy="0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0" name="Line 10"/>
            <p:cNvSpPr>
              <a:spLocks noChangeShapeType="1"/>
            </p:cNvSpPr>
            <p:nvPr/>
          </p:nvSpPr>
          <p:spPr bwMode="auto">
            <a:xfrm flipV="1">
              <a:off x="1564" y="3301"/>
              <a:ext cx="0" cy="128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1" name="Line 11"/>
            <p:cNvSpPr>
              <a:spLocks noChangeShapeType="1"/>
            </p:cNvSpPr>
            <p:nvPr/>
          </p:nvSpPr>
          <p:spPr bwMode="auto">
            <a:xfrm flipV="1">
              <a:off x="2360" y="3301"/>
              <a:ext cx="0" cy="128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Line 12"/>
            <p:cNvSpPr>
              <a:spLocks noChangeShapeType="1"/>
            </p:cNvSpPr>
            <p:nvPr/>
          </p:nvSpPr>
          <p:spPr bwMode="auto">
            <a:xfrm flipV="1">
              <a:off x="3144" y="3301"/>
              <a:ext cx="0" cy="128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Line 13"/>
            <p:cNvSpPr>
              <a:spLocks noChangeShapeType="1"/>
            </p:cNvSpPr>
            <p:nvPr/>
          </p:nvSpPr>
          <p:spPr bwMode="auto">
            <a:xfrm flipV="1">
              <a:off x="3940" y="3301"/>
              <a:ext cx="0" cy="128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4" name="Line 14"/>
            <p:cNvSpPr>
              <a:spLocks noChangeShapeType="1"/>
            </p:cNvSpPr>
            <p:nvPr/>
          </p:nvSpPr>
          <p:spPr bwMode="auto">
            <a:xfrm flipV="1">
              <a:off x="4725" y="3301"/>
              <a:ext cx="0" cy="128"/>
            </a:xfrm>
            <a:prstGeom prst="line">
              <a:avLst/>
            </a:prstGeom>
            <a:noFill/>
            <a:ln w="25400">
              <a:pattFill prst="pct25">
                <a:fgClr>
                  <a:srgbClr val="FCF305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5" name="Freeform 15"/>
            <p:cNvSpPr>
              <a:spLocks/>
            </p:cNvSpPr>
            <p:nvPr/>
          </p:nvSpPr>
          <p:spPr bwMode="auto">
            <a:xfrm>
              <a:off x="1572" y="2648"/>
              <a:ext cx="3162" cy="662"/>
            </a:xfrm>
            <a:custGeom>
              <a:avLst/>
              <a:gdLst/>
              <a:ahLst/>
              <a:cxnLst>
                <a:cxn ang="0">
                  <a:pos x="0" y="661"/>
                </a:cxn>
                <a:cxn ang="0">
                  <a:pos x="78" y="650"/>
                </a:cxn>
                <a:cxn ang="0">
                  <a:pos x="157" y="628"/>
                </a:cxn>
                <a:cxn ang="0">
                  <a:pos x="235" y="605"/>
                </a:cxn>
                <a:cxn ang="0">
                  <a:pos x="314" y="572"/>
                </a:cxn>
                <a:cxn ang="0">
                  <a:pos x="392" y="549"/>
                </a:cxn>
                <a:cxn ang="0">
                  <a:pos x="471" y="516"/>
                </a:cxn>
                <a:cxn ang="0">
                  <a:pos x="549" y="471"/>
                </a:cxn>
                <a:cxn ang="0">
                  <a:pos x="627" y="426"/>
                </a:cxn>
                <a:cxn ang="0">
                  <a:pos x="706" y="381"/>
                </a:cxn>
                <a:cxn ang="0">
                  <a:pos x="796" y="336"/>
                </a:cxn>
                <a:cxn ang="0">
                  <a:pos x="874" y="280"/>
                </a:cxn>
                <a:cxn ang="0">
                  <a:pos x="953" y="235"/>
                </a:cxn>
                <a:cxn ang="0">
                  <a:pos x="1109" y="146"/>
                </a:cxn>
                <a:cxn ang="0">
                  <a:pos x="1188" y="101"/>
                </a:cxn>
                <a:cxn ang="0">
                  <a:pos x="1266" y="67"/>
                </a:cxn>
                <a:cxn ang="0">
                  <a:pos x="1345" y="45"/>
                </a:cxn>
                <a:cxn ang="0">
                  <a:pos x="1423" y="22"/>
                </a:cxn>
                <a:cxn ang="0">
                  <a:pos x="1502" y="11"/>
                </a:cxn>
                <a:cxn ang="0">
                  <a:pos x="1580" y="0"/>
                </a:cxn>
                <a:cxn ang="0">
                  <a:pos x="1659" y="11"/>
                </a:cxn>
                <a:cxn ang="0">
                  <a:pos x="1737" y="22"/>
                </a:cxn>
                <a:cxn ang="0">
                  <a:pos x="1816" y="45"/>
                </a:cxn>
                <a:cxn ang="0">
                  <a:pos x="1894" y="67"/>
                </a:cxn>
                <a:cxn ang="0">
                  <a:pos x="1972" y="101"/>
                </a:cxn>
                <a:cxn ang="0">
                  <a:pos x="2051" y="146"/>
                </a:cxn>
                <a:cxn ang="0">
                  <a:pos x="2208" y="235"/>
                </a:cxn>
                <a:cxn ang="0">
                  <a:pos x="2286" y="280"/>
                </a:cxn>
                <a:cxn ang="0">
                  <a:pos x="2376" y="336"/>
                </a:cxn>
                <a:cxn ang="0">
                  <a:pos x="2533" y="426"/>
                </a:cxn>
                <a:cxn ang="0">
                  <a:pos x="2611" y="471"/>
                </a:cxn>
                <a:cxn ang="0">
                  <a:pos x="2690" y="516"/>
                </a:cxn>
                <a:cxn ang="0">
                  <a:pos x="2768" y="549"/>
                </a:cxn>
                <a:cxn ang="0">
                  <a:pos x="2847" y="572"/>
                </a:cxn>
                <a:cxn ang="0">
                  <a:pos x="2925" y="605"/>
                </a:cxn>
                <a:cxn ang="0">
                  <a:pos x="3004" y="628"/>
                </a:cxn>
                <a:cxn ang="0">
                  <a:pos x="3082" y="650"/>
                </a:cxn>
                <a:cxn ang="0">
                  <a:pos x="3161" y="661"/>
                </a:cxn>
              </a:cxnLst>
              <a:rect l="0" t="0" r="r" b="b"/>
              <a:pathLst>
                <a:path w="3162" h="662">
                  <a:moveTo>
                    <a:pt x="0" y="661"/>
                  </a:moveTo>
                  <a:lnTo>
                    <a:pt x="78" y="650"/>
                  </a:lnTo>
                  <a:lnTo>
                    <a:pt x="157" y="628"/>
                  </a:lnTo>
                  <a:lnTo>
                    <a:pt x="235" y="605"/>
                  </a:lnTo>
                  <a:lnTo>
                    <a:pt x="314" y="572"/>
                  </a:lnTo>
                  <a:lnTo>
                    <a:pt x="392" y="549"/>
                  </a:lnTo>
                  <a:lnTo>
                    <a:pt x="471" y="516"/>
                  </a:lnTo>
                  <a:lnTo>
                    <a:pt x="549" y="471"/>
                  </a:lnTo>
                  <a:lnTo>
                    <a:pt x="627" y="426"/>
                  </a:lnTo>
                  <a:lnTo>
                    <a:pt x="706" y="381"/>
                  </a:lnTo>
                  <a:lnTo>
                    <a:pt x="796" y="336"/>
                  </a:lnTo>
                  <a:lnTo>
                    <a:pt x="874" y="280"/>
                  </a:lnTo>
                  <a:lnTo>
                    <a:pt x="953" y="235"/>
                  </a:lnTo>
                  <a:lnTo>
                    <a:pt x="1109" y="146"/>
                  </a:lnTo>
                  <a:lnTo>
                    <a:pt x="1188" y="101"/>
                  </a:lnTo>
                  <a:lnTo>
                    <a:pt x="1266" y="67"/>
                  </a:lnTo>
                  <a:lnTo>
                    <a:pt x="1345" y="45"/>
                  </a:lnTo>
                  <a:lnTo>
                    <a:pt x="1423" y="22"/>
                  </a:lnTo>
                  <a:lnTo>
                    <a:pt x="1502" y="11"/>
                  </a:lnTo>
                  <a:lnTo>
                    <a:pt x="1580" y="0"/>
                  </a:lnTo>
                  <a:lnTo>
                    <a:pt x="1659" y="11"/>
                  </a:lnTo>
                  <a:lnTo>
                    <a:pt x="1737" y="22"/>
                  </a:lnTo>
                  <a:lnTo>
                    <a:pt x="1816" y="45"/>
                  </a:lnTo>
                  <a:lnTo>
                    <a:pt x="1894" y="67"/>
                  </a:lnTo>
                  <a:lnTo>
                    <a:pt x="1972" y="101"/>
                  </a:lnTo>
                  <a:lnTo>
                    <a:pt x="2051" y="146"/>
                  </a:lnTo>
                  <a:lnTo>
                    <a:pt x="2208" y="235"/>
                  </a:lnTo>
                  <a:lnTo>
                    <a:pt x="2286" y="280"/>
                  </a:lnTo>
                  <a:lnTo>
                    <a:pt x="2376" y="336"/>
                  </a:lnTo>
                  <a:lnTo>
                    <a:pt x="2533" y="426"/>
                  </a:lnTo>
                  <a:lnTo>
                    <a:pt x="2611" y="471"/>
                  </a:lnTo>
                  <a:lnTo>
                    <a:pt x="2690" y="516"/>
                  </a:lnTo>
                  <a:lnTo>
                    <a:pt x="2768" y="549"/>
                  </a:lnTo>
                  <a:lnTo>
                    <a:pt x="2847" y="572"/>
                  </a:lnTo>
                  <a:lnTo>
                    <a:pt x="2925" y="605"/>
                  </a:lnTo>
                  <a:lnTo>
                    <a:pt x="3004" y="628"/>
                  </a:lnTo>
                  <a:lnTo>
                    <a:pt x="3082" y="650"/>
                  </a:lnTo>
                  <a:lnTo>
                    <a:pt x="3161" y="661"/>
                  </a:lnTo>
                </a:path>
              </a:pathLst>
            </a:custGeom>
            <a:noFill/>
            <a:ln w="25400" cap="rnd" cmpd="sng">
              <a:solidFill>
                <a:srgbClr val="FCF30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096" name="Rectangle 16"/>
            <p:cNvSpPr>
              <a:spLocks noChangeArrowheads="1"/>
            </p:cNvSpPr>
            <p:nvPr/>
          </p:nvSpPr>
          <p:spPr bwMode="auto">
            <a:xfrm>
              <a:off x="1530" y="3368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7" name="Line 17"/>
            <p:cNvSpPr>
              <a:spLocks noChangeShapeType="1"/>
            </p:cNvSpPr>
            <p:nvPr/>
          </p:nvSpPr>
          <p:spPr bwMode="auto">
            <a:xfrm flipH="1" flipV="1">
              <a:off x="1537" y="3376"/>
              <a:ext cx="53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8" name="Line 18"/>
            <p:cNvSpPr>
              <a:spLocks noChangeShapeType="1"/>
            </p:cNvSpPr>
            <p:nvPr/>
          </p:nvSpPr>
          <p:spPr bwMode="auto">
            <a:xfrm>
              <a:off x="1579" y="3417"/>
              <a:ext cx="37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9" name="Line 19"/>
            <p:cNvSpPr>
              <a:spLocks noChangeShapeType="1"/>
            </p:cNvSpPr>
            <p:nvPr/>
          </p:nvSpPr>
          <p:spPr bwMode="auto">
            <a:xfrm flipH="1">
              <a:off x="1537" y="3417"/>
              <a:ext cx="53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0" name="Line 20"/>
            <p:cNvSpPr>
              <a:spLocks noChangeShapeType="1"/>
            </p:cNvSpPr>
            <p:nvPr/>
          </p:nvSpPr>
          <p:spPr bwMode="auto">
            <a:xfrm flipV="1">
              <a:off x="1579" y="3376"/>
              <a:ext cx="37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1" name="Rectangle 21"/>
            <p:cNvSpPr>
              <a:spLocks noChangeArrowheads="1"/>
            </p:cNvSpPr>
            <p:nvPr/>
          </p:nvSpPr>
          <p:spPr bwMode="auto">
            <a:xfrm>
              <a:off x="1687" y="3301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2" name="Line 22"/>
            <p:cNvSpPr>
              <a:spLocks noChangeShapeType="1"/>
            </p:cNvSpPr>
            <p:nvPr/>
          </p:nvSpPr>
          <p:spPr bwMode="auto">
            <a:xfrm flipH="1" flipV="1">
              <a:off x="1694" y="3308"/>
              <a:ext cx="53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Line 23"/>
            <p:cNvSpPr>
              <a:spLocks noChangeShapeType="1"/>
            </p:cNvSpPr>
            <p:nvPr/>
          </p:nvSpPr>
          <p:spPr bwMode="auto">
            <a:xfrm>
              <a:off x="1736" y="3350"/>
              <a:ext cx="37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Line 24"/>
            <p:cNvSpPr>
              <a:spLocks noChangeShapeType="1"/>
            </p:cNvSpPr>
            <p:nvPr/>
          </p:nvSpPr>
          <p:spPr bwMode="auto">
            <a:xfrm flipH="1">
              <a:off x="1694" y="3350"/>
              <a:ext cx="53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Line 25"/>
            <p:cNvSpPr>
              <a:spLocks noChangeShapeType="1"/>
            </p:cNvSpPr>
            <p:nvPr/>
          </p:nvSpPr>
          <p:spPr bwMode="auto">
            <a:xfrm flipV="1">
              <a:off x="1736" y="3308"/>
              <a:ext cx="37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6" name="Rectangle 26"/>
            <p:cNvSpPr>
              <a:spLocks noChangeArrowheads="1"/>
            </p:cNvSpPr>
            <p:nvPr/>
          </p:nvSpPr>
          <p:spPr bwMode="auto">
            <a:xfrm>
              <a:off x="1844" y="3290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Line 27"/>
            <p:cNvSpPr>
              <a:spLocks noChangeShapeType="1"/>
            </p:cNvSpPr>
            <p:nvPr/>
          </p:nvSpPr>
          <p:spPr bwMode="auto">
            <a:xfrm flipH="1" flipV="1">
              <a:off x="1851" y="3297"/>
              <a:ext cx="53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8" name="Line 28"/>
            <p:cNvSpPr>
              <a:spLocks noChangeShapeType="1"/>
            </p:cNvSpPr>
            <p:nvPr/>
          </p:nvSpPr>
          <p:spPr bwMode="auto">
            <a:xfrm>
              <a:off x="1893" y="3339"/>
              <a:ext cx="36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9" name="Line 29"/>
            <p:cNvSpPr>
              <a:spLocks noChangeShapeType="1"/>
            </p:cNvSpPr>
            <p:nvPr/>
          </p:nvSpPr>
          <p:spPr bwMode="auto">
            <a:xfrm flipH="1">
              <a:off x="1851" y="3339"/>
              <a:ext cx="53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0" name="Line 30"/>
            <p:cNvSpPr>
              <a:spLocks noChangeShapeType="1"/>
            </p:cNvSpPr>
            <p:nvPr/>
          </p:nvSpPr>
          <p:spPr bwMode="auto">
            <a:xfrm flipV="1">
              <a:off x="1893" y="3297"/>
              <a:ext cx="36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1" name="Rectangle 31"/>
            <p:cNvSpPr>
              <a:spLocks noChangeArrowheads="1"/>
            </p:cNvSpPr>
            <p:nvPr/>
          </p:nvSpPr>
          <p:spPr bwMode="auto">
            <a:xfrm>
              <a:off x="2001" y="3133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2" name="Line 32"/>
            <p:cNvSpPr>
              <a:spLocks noChangeShapeType="1"/>
            </p:cNvSpPr>
            <p:nvPr/>
          </p:nvSpPr>
          <p:spPr bwMode="auto">
            <a:xfrm flipH="1" flipV="1">
              <a:off x="2008" y="3140"/>
              <a:ext cx="53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3" name="Line 33"/>
            <p:cNvSpPr>
              <a:spLocks noChangeShapeType="1"/>
            </p:cNvSpPr>
            <p:nvPr/>
          </p:nvSpPr>
          <p:spPr bwMode="auto">
            <a:xfrm>
              <a:off x="2050" y="3182"/>
              <a:ext cx="36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4" name="Line 34"/>
            <p:cNvSpPr>
              <a:spLocks noChangeShapeType="1"/>
            </p:cNvSpPr>
            <p:nvPr/>
          </p:nvSpPr>
          <p:spPr bwMode="auto">
            <a:xfrm flipH="1">
              <a:off x="2008" y="3182"/>
              <a:ext cx="53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5" name="Line 35"/>
            <p:cNvSpPr>
              <a:spLocks noChangeShapeType="1"/>
            </p:cNvSpPr>
            <p:nvPr/>
          </p:nvSpPr>
          <p:spPr bwMode="auto">
            <a:xfrm flipV="1">
              <a:off x="2050" y="3140"/>
              <a:ext cx="36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6" name="Rectangle 36"/>
            <p:cNvSpPr>
              <a:spLocks noChangeArrowheads="1"/>
            </p:cNvSpPr>
            <p:nvPr/>
          </p:nvSpPr>
          <p:spPr bwMode="auto">
            <a:xfrm>
              <a:off x="2158" y="2864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7" name="Line 37"/>
            <p:cNvSpPr>
              <a:spLocks noChangeShapeType="1"/>
            </p:cNvSpPr>
            <p:nvPr/>
          </p:nvSpPr>
          <p:spPr bwMode="auto">
            <a:xfrm flipH="1" flipV="1">
              <a:off x="2165" y="2871"/>
              <a:ext cx="53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8" name="Line 38"/>
            <p:cNvSpPr>
              <a:spLocks noChangeShapeType="1"/>
            </p:cNvSpPr>
            <p:nvPr/>
          </p:nvSpPr>
          <p:spPr bwMode="auto">
            <a:xfrm>
              <a:off x="2207" y="2913"/>
              <a:ext cx="36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9" name="Line 39"/>
            <p:cNvSpPr>
              <a:spLocks noChangeShapeType="1"/>
            </p:cNvSpPr>
            <p:nvPr/>
          </p:nvSpPr>
          <p:spPr bwMode="auto">
            <a:xfrm flipH="1">
              <a:off x="2165" y="2913"/>
              <a:ext cx="53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0" name="Line 40"/>
            <p:cNvSpPr>
              <a:spLocks noChangeShapeType="1"/>
            </p:cNvSpPr>
            <p:nvPr/>
          </p:nvSpPr>
          <p:spPr bwMode="auto">
            <a:xfrm flipV="1">
              <a:off x="2207" y="2871"/>
              <a:ext cx="36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1" name="Rectangle 41"/>
            <p:cNvSpPr>
              <a:spLocks noChangeArrowheads="1"/>
            </p:cNvSpPr>
            <p:nvPr/>
          </p:nvSpPr>
          <p:spPr bwMode="auto">
            <a:xfrm>
              <a:off x="2326" y="3178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2" name="Line 42"/>
            <p:cNvSpPr>
              <a:spLocks noChangeShapeType="1"/>
            </p:cNvSpPr>
            <p:nvPr/>
          </p:nvSpPr>
          <p:spPr bwMode="auto">
            <a:xfrm flipH="1" flipV="1">
              <a:off x="2333" y="3185"/>
              <a:ext cx="53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3" name="Line 43"/>
            <p:cNvSpPr>
              <a:spLocks noChangeShapeType="1"/>
            </p:cNvSpPr>
            <p:nvPr/>
          </p:nvSpPr>
          <p:spPr bwMode="auto">
            <a:xfrm>
              <a:off x="2375" y="3227"/>
              <a:ext cx="36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4" name="Line 44"/>
            <p:cNvSpPr>
              <a:spLocks noChangeShapeType="1"/>
            </p:cNvSpPr>
            <p:nvPr/>
          </p:nvSpPr>
          <p:spPr bwMode="auto">
            <a:xfrm flipH="1">
              <a:off x="2333" y="3227"/>
              <a:ext cx="53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5" name="Line 45"/>
            <p:cNvSpPr>
              <a:spLocks noChangeShapeType="1"/>
            </p:cNvSpPr>
            <p:nvPr/>
          </p:nvSpPr>
          <p:spPr bwMode="auto">
            <a:xfrm flipV="1">
              <a:off x="2375" y="3185"/>
              <a:ext cx="36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6" name="Rectangle 46"/>
            <p:cNvSpPr>
              <a:spLocks noChangeArrowheads="1"/>
            </p:cNvSpPr>
            <p:nvPr/>
          </p:nvSpPr>
          <p:spPr bwMode="auto">
            <a:xfrm>
              <a:off x="2483" y="2752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7" name="Line 47"/>
            <p:cNvSpPr>
              <a:spLocks noChangeShapeType="1"/>
            </p:cNvSpPr>
            <p:nvPr/>
          </p:nvSpPr>
          <p:spPr bwMode="auto">
            <a:xfrm flipH="1" flipV="1">
              <a:off x="2490" y="2759"/>
              <a:ext cx="53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8" name="Line 48"/>
            <p:cNvSpPr>
              <a:spLocks noChangeShapeType="1"/>
            </p:cNvSpPr>
            <p:nvPr/>
          </p:nvSpPr>
          <p:spPr bwMode="auto">
            <a:xfrm>
              <a:off x="2532" y="2801"/>
              <a:ext cx="36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9" name="Line 49"/>
            <p:cNvSpPr>
              <a:spLocks noChangeShapeType="1"/>
            </p:cNvSpPr>
            <p:nvPr/>
          </p:nvSpPr>
          <p:spPr bwMode="auto">
            <a:xfrm flipH="1">
              <a:off x="2490" y="2801"/>
              <a:ext cx="53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0" name="Line 50"/>
            <p:cNvSpPr>
              <a:spLocks noChangeShapeType="1"/>
            </p:cNvSpPr>
            <p:nvPr/>
          </p:nvSpPr>
          <p:spPr bwMode="auto">
            <a:xfrm flipV="1">
              <a:off x="2532" y="2759"/>
              <a:ext cx="36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1" name="Rectangle 51"/>
            <p:cNvSpPr>
              <a:spLocks noChangeArrowheads="1"/>
            </p:cNvSpPr>
            <p:nvPr/>
          </p:nvSpPr>
          <p:spPr bwMode="auto">
            <a:xfrm>
              <a:off x="2640" y="2618"/>
              <a:ext cx="93" cy="92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2" name="Line 52"/>
            <p:cNvSpPr>
              <a:spLocks noChangeShapeType="1"/>
            </p:cNvSpPr>
            <p:nvPr/>
          </p:nvSpPr>
          <p:spPr bwMode="auto">
            <a:xfrm flipH="1" flipV="1">
              <a:off x="2647" y="2625"/>
              <a:ext cx="53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3" name="Line 53"/>
            <p:cNvSpPr>
              <a:spLocks noChangeShapeType="1"/>
            </p:cNvSpPr>
            <p:nvPr/>
          </p:nvSpPr>
          <p:spPr bwMode="auto">
            <a:xfrm>
              <a:off x="2689" y="2666"/>
              <a:ext cx="36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4" name="Line 54"/>
            <p:cNvSpPr>
              <a:spLocks noChangeShapeType="1"/>
            </p:cNvSpPr>
            <p:nvPr/>
          </p:nvSpPr>
          <p:spPr bwMode="auto">
            <a:xfrm flipH="1">
              <a:off x="2647" y="2666"/>
              <a:ext cx="53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5" name="Line 55"/>
            <p:cNvSpPr>
              <a:spLocks noChangeShapeType="1"/>
            </p:cNvSpPr>
            <p:nvPr/>
          </p:nvSpPr>
          <p:spPr bwMode="auto">
            <a:xfrm flipV="1">
              <a:off x="2689" y="2625"/>
              <a:ext cx="36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6" name="Rectangle 56"/>
            <p:cNvSpPr>
              <a:spLocks noChangeArrowheads="1"/>
            </p:cNvSpPr>
            <p:nvPr/>
          </p:nvSpPr>
          <p:spPr bwMode="auto">
            <a:xfrm>
              <a:off x="2797" y="2562"/>
              <a:ext cx="93" cy="92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7" name="Line 57"/>
            <p:cNvSpPr>
              <a:spLocks noChangeShapeType="1"/>
            </p:cNvSpPr>
            <p:nvPr/>
          </p:nvSpPr>
          <p:spPr bwMode="auto">
            <a:xfrm flipH="1" flipV="1">
              <a:off x="2804" y="2569"/>
              <a:ext cx="53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8" name="Line 58"/>
            <p:cNvSpPr>
              <a:spLocks noChangeShapeType="1"/>
            </p:cNvSpPr>
            <p:nvPr/>
          </p:nvSpPr>
          <p:spPr bwMode="auto">
            <a:xfrm>
              <a:off x="2846" y="2610"/>
              <a:ext cx="36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9" name="Line 59"/>
            <p:cNvSpPr>
              <a:spLocks noChangeShapeType="1"/>
            </p:cNvSpPr>
            <p:nvPr/>
          </p:nvSpPr>
          <p:spPr bwMode="auto">
            <a:xfrm flipH="1">
              <a:off x="2804" y="2610"/>
              <a:ext cx="53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0" name="Line 60"/>
            <p:cNvSpPr>
              <a:spLocks noChangeShapeType="1"/>
            </p:cNvSpPr>
            <p:nvPr/>
          </p:nvSpPr>
          <p:spPr bwMode="auto">
            <a:xfrm flipV="1">
              <a:off x="2846" y="2569"/>
              <a:ext cx="36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1" name="Rectangle 61"/>
            <p:cNvSpPr>
              <a:spLocks noChangeArrowheads="1"/>
            </p:cNvSpPr>
            <p:nvPr/>
          </p:nvSpPr>
          <p:spPr bwMode="auto">
            <a:xfrm>
              <a:off x="2954" y="2606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2" name="Line 62"/>
            <p:cNvSpPr>
              <a:spLocks noChangeShapeType="1"/>
            </p:cNvSpPr>
            <p:nvPr/>
          </p:nvSpPr>
          <p:spPr bwMode="auto">
            <a:xfrm flipH="1" flipV="1">
              <a:off x="2961" y="2614"/>
              <a:ext cx="52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3" name="Line 63"/>
            <p:cNvSpPr>
              <a:spLocks noChangeShapeType="1"/>
            </p:cNvSpPr>
            <p:nvPr/>
          </p:nvSpPr>
          <p:spPr bwMode="auto">
            <a:xfrm>
              <a:off x="3002" y="2655"/>
              <a:ext cx="37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4" name="Line 64"/>
            <p:cNvSpPr>
              <a:spLocks noChangeShapeType="1"/>
            </p:cNvSpPr>
            <p:nvPr/>
          </p:nvSpPr>
          <p:spPr bwMode="auto">
            <a:xfrm flipH="1">
              <a:off x="2961" y="2655"/>
              <a:ext cx="52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5" name="Line 65"/>
            <p:cNvSpPr>
              <a:spLocks noChangeShapeType="1"/>
            </p:cNvSpPr>
            <p:nvPr/>
          </p:nvSpPr>
          <p:spPr bwMode="auto">
            <a:xfrm flipV="1">
              <a:off x="3002" y="2614"/>
              <a:ext cx="37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6" name="Rectangle 66"/>
            <p:cNvSpPr>
              <a:spLocks noChangeArrowheads="1"/>
            </p:cNvSpPr>
            <p:nvPr/>
          </p:nvSpPr>
          <p:spPr bwMode="auto">
            <a:xfrm>
              <a:off x="3111" y="2483"/>
              <a:ext cx="92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7" name="Line 67"/>
            <p:cNvSpPr>
              <a:spLocks noChangeShapeType="1"/>
            </p:cNvSpPr>
            <p:nvPr/>
          </p:nvSpPr>
          <p:spPr bwMode="auto">
            <a:xfrm flipH="1" flipV="1">
              <a:off x="3118" y="2490"/>
              <a:ext cx="52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8" name="Line 68"/>
            <p:cNvSpPr>
              <a:spLocks noChangeShapeType="1"/>
            </p:cNvSpPr>
            <p:nvPr/>
          </p:nvSpPr>
          <p:spPr bwMode="auto">
            <a:xfrm>
              <a:off x="3159" y="2532"/>
              <a:ext cx="37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9" name="Line 69"/>
            <p:cNvSpPr>
              <a:spLocks noChangeShapeType="1"/>
            </p:cNvSpPr>
            <p:nvPr/>
          </p:nvSpPr>
          <p:spPr bwMode="auto">
            <a:xfrm flipH="1">
              <a:off x="3118" y="2532"/>
              <a:ext cx="52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0" name="Line 70"/>
            <p:cNvSpPr>
              <a:spLocks noChangeShapeType="1"/>
            </p:cNvSpPr>
            <p:nvPr/>
          </p:nvSpPr>
          <p:spPr bwMode="auto">
            <a:xfrm flipV="1">
              <a:off x="3159" y="2490"/>
              <a:ext cx="37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1" name="Rectangle 71"/>
            <p:cNvSpPr>
              <a:spLocks noChangeArrowheads="1"/>
            </p:cNvSpPr>
            <p:nvPr/>
          </p:nvSpPr>
          <p:spPr bwMode="auto">
            <a:xfrm>
              <a:off x="3267" y="2584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2" name="Line 72"/>
            <p:cNvSpPr>
              <a:spLocks noChangeShapeType="1"/>
            </p:cNvSpPr>
            <p:nvPr/>
          </p:nvSpPr>
          <p:spPr bwMode="auto">
            <a:xfrm flipH="1" flipV="1">
              <a:off x="3275" y="2591"/>
              <a:ext cx="52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3" name="Line 73"/>
            <p:cNvSpPr>
              <a:spLocks noChangeShapeType="1"/>
            </p:cNvSpPr>
            <p:nvPr/>
          </p:nvSpPr>
          <p:spPr bwMode="auto">
            <a:xfrm>
              <a:off x="3316" y="2633"/>
              <a:ext cx="37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4" name="Line 74"/>
            <p:cNvSpPr>
              <a:spLocks noChangeShapeType="1"/>
            </p:cNvSpPr>
            <p:nvPr/>
          </p:nvSpPr>
          <p:spPr bwMode="auto">
            <a:xfrm flipH="1">
              <a:off x="3275" y="2633"/>
              <a:ext cx="52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5" name="Line 75"/>
            <p:cNvSpPr>
              <a:spLocks noChangeShapeType="1"/>
            </p:cNvSpPr>
            <p:nvPr/>
          </p:nvSpPr>
          <p:spPr bwMode="auto">
            <a:xfrm flipV="1">
              <a:off x="3316" y="2591"/>
              <a:ext cx="37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6" name="Rectangle 76"/>
            <p:cNvSpPr>
              <a:spLocks noChangeArrowheads="1"/>
            </p:cNvSpPr>
            <p:nvPr/>
          </p:nvSpPr>
          <p:spPr bwMode="auto">
            <a:xfrm>
              <a:off x="3424" y="2584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7" name="Line 77"/>
            <p:cNvSpPr>
              <a:spLocks noChangeShapeType="1"/>
            </p:cNvSpPr>
            <p:nvPr/>
          </p:nvSpPr>
          <p:spPr bwMode="auto">
            <a:xfrm flipH="1" flipV="1">
              <a:off x="3432" y="2591"/>
              <a:ext cx="52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8" name="Line 78"/>
            <p:cNvSpPr>
              <a:spLocks noChangeShapeType="1"/>
            </p:cNvSpPr>
            <p:nvPr/>
          </p:nvSpPr>
          <p:spPr bwMode="auto">
            <a:xfrm>
              <a:off x="3473" y="2633"/>
              <a:ext cx="37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9" name="Line 79"/>
            <p:cNvSpPr>
              <a:spLocks noChangeShapeType="1"/>
            </p:cNvSpPr>
            <p:nvPr/>
          </p:nvSpPr>
          <p:spPr bwMode="auto">
            <a:xfrm flipH="1">
              <a:off x="3432" y="2633"/>
              <a:ext cx="52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0" name="Line 80"/>
            <p:cNvSpPr>
              <a:spLocks noChangeShapeType="1"/>
            </p:cNvSpPr>
            <p:nvPr/>
          </p:nvSpPr>
          <p:spPr bwMode="auto">
            <a:xfrm flipV="1">
              <a:off x="3473" y="2591"/>
              <a:ext cx="37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1" name="Rectangle 81"/>
            <p:cNvSpPr>
              <a:spLocks noChangeArrowheads="1"/>
            </p:cNvSpPr>
            <p:nvPr/>
          </p:nvSpPr>
          <p:spPr bwMode="auto">
            <a:xfrm>
              <a:off x="3581" y="2707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2" name="Line 82"/>
            <p:cNvSpPr>
              <a:spLocks noChangeShapeType="1"/>
            </p:cNvSpPr>
            <p:nvPr/>
          </p:nvSpPr>
          <p:spPr bwMode="auto">
            <a:xfrm flipH="1" flipV="1">
              <a:off x="3589" y="2714"/>
              <a:ext cx="52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3" name="Line 83"/>
            <p:cNvSpPr>
              <a:spLocks noChangeShapeType="1"/>
            </p:cNvSpPr>
            <p:nvPr/>
          </p:nvSpPr>
          <p:spPr bwMode="auto">
            <a:xfrm>
              <a:off x="3630" y="2756"/>
              <a:ext cx="37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4" name="Line 84"/>
            <p:cNvSpPr>
              <a:spLocks noChangeShapeType="1"/>
            </p:cNvSpPr>
            <p:nvPr/>
          </p:nvSpPr>
          <p:spPr bwMode="auto">
            <a:xfrm flipH="1">
              <a:off x="3589" y="2756"/>
              <a:ext cx="52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5" name="Line 85"/>
            <p:cNvSpPr>
              <a:spLocks noChangeShapeType="1"/>
            </p:cNvSpPr>
            <p:nvPr/>
          </p:nvSpPr>
          <p:spPr bwMode="auto">
            <a:xfrm flipV="1">
              <a:off x="3630" y="2714"/>
              <a:ext cx="37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6" name="Rectangle 86"/>
            <p:cNvSpPr>
              <a:spLocks noChangeArrowheads="1"/>
            </p:cNvSpPr>
            <p:nvPr/>
          </p:nvSpPr>
          <p:spPr bwMode="auto">
            <a:xfrm>
              <a:off x="3738" y="3200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7" name="Line 87"/>
            <p:cNvSpPr>
              <a:spLocks noChangeShapeType="1"/>
            </p:cNvSpPr>
            <p:nvPr/>
          </p:nvSpPr>
          <p:spPr bwMode="auto">
            <a:xfrm flipH="1" flipV="1">
              <a:off x="3745" y="3208"/>
              <a:ext cx="53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8" name="Line 88"/>
            <p:cNvSpPr>
              <a:spLocks noChangeShapeType="1"/>
            </p:cNvSpPr>
            <p:nvPr/>
          </p:nvSpPr>
          <p:spPr bwMode="auto">
            <a:xfrm>
              <a:off x="3787" y="3249"/>
              <a:ext cx="37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9" name="Line 89"/>
            <p:cNvSpPr>
              <a:spLocks noChangeShapeType="1"/>
            </p:cNvSpPr>
            <p:nvPr/>
          </p:nvSpPr>
          <p:spPr bwMode="auto">
            <a:xfrm flipH="1">
              <a:off x="3745" y="3249"/>
              <a:ext cx="53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70" name="Line 90"/>
            <p:cNvSpPr>
              <a:spLocks noChangeShapeType="1"/>
            </p:cNvSpPr>
            <p:nvPr/>
          </p:nvSpPr>
          <p:spPr bwMode="auto">
            <a:xfrm flipV="1">
              <a:off x="3787" y="3208"/>
              <a:ext cx="37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71" name="Rectangle 91"/>
            <p:cNvSpPr>
              <a:spLocks noChangeArrowheads="1"/>
            </p:cNvSpPr>
            <p:nvPr/>
          </p:nvSpPr>
          <p:spPr bwMode="auto">
            <a:xfrm>
              <a:off x="3906" y="2842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72" name="Line 92"/>
            <p:cNvSpPr>
              <a:spLocks noChangeShapeType="1"/>
            </p:cNvSpPr>
            <p:nvPr/>
          </p:nvSpPr>
          <p:spPr bwMode="auto">
            <a:xfrm flipH="1" flipV="1">
              <a:off x="3914" y="2849"/>
              <a:ext cx="52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73" name="Line 93"/>
            <p:cNvSpPr>
              <a:spLocks noChangeShapeType="1"/>
            </p:cNvSpPr>
            <p:nvPr/>
          </p:nvSpPr>
          <p:spPr bwMode="auto">
            <a:xfrm>
              <a:off x="3955" y="2891"/>
              <a:ext cx="37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74" name="Line 94"/>
            <p:cNvSpPr>
              <a:spLocks noChangeShapeType="1"/>
            </p:cNvSpPr>
            <p:nvPr/>
          </p:nvSpPr>
          <p:spPr bwMode="auto">
            <a:xfrm flipH="1">
              <a:off x="3914" y="2891"/>
              <a:ext cx="52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75" name="Line 95"/>
            <p:cNvSpPr>
              <a:spLocks noChangeShapeType="1"/>
            </p:cNvSpPr>
            <p:nvPr/>
          </p:nvSpPr>
          <p:spPr bwMode="auto">
            <a:xfrm flipV="1">
              <a:off x="3955" y="2849"/>
              <a:ext cx="37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76" name="Rectangle 96"/>
            <p:cNvSpPr>
              <a:spLocks noChangeArrowheads="1"/>
            </p:cNvSpPr>
            <p:nvPr/>
          </p:nvSpPr>
          <p:spPr bwMode="auto">
            <a:xfrm>
              <a:off x="4063" y="3245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77" name="Line 97"/>
            <p:cNvSpPr>
              <a:spLocks noChangeShapeType="1"/>
            </p:cNvSpPr>
            <p:nvPr/>
          </p:nvSpPr>
          <p:spPr bwMode="auto">
            <a:xfrm flipH="1" flipV="1">
              <a:off x="4070" y="3252"/>
              <a:ext cx="53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78" name="Line 98"/>
            <p:cNvSpPr>
              <a:spLocks noChangeShapeType="1"/>
            </p:cNvSpPr>
            <p:nvPr/>
          </p:nvSpPr>
          <p:spPr bwMode="auto">
            <a:xfrm>
              <a:off x="4112" y="3294"/>
              <a:ext cx="37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79" name="Line 99"/>
            <p:cNvSpPr>
              <a:spLocks noChangeShapeType="1"/>
            </p:cNvSpPr>
            <p:nvPr/>
          </p:nvSpPr>
          <p:spPr bwMode="auto">
            <a:xfrm flipH="1">
              <a:off x="4070" y="3294"/>
              <a:ext cx="53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0" name="Line 100"/>
            <p:cNvSpPr>
              <a:spLocks noChangeShapeType="1"/>
            </p:cNvSpPr>
            <p:nvPr/>
          </p:nvSpPr>
          <p:spPr bwMode="auto">
            <a:xfrm flipV="1">
              <a:off x="4112" y="3252"/>
              <a:ext cx="37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1" name="Rectangle 101"/>
            <p:cNvSpPr>
              <a:spLocks noChangeArrowheads="1"/>
            </p:cNvSpPr>
            <p:nvPr/>
          </p:nvSpPr>
          <p:spPr bwMode="auto">
            <a:xfrm>
              <a:off x="4220" y="3268"/>
              <a:ext cx="93" cy="92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2" name="Line 102"/>
            <p:cNvSpPr>
              <a:spLocks noChangeShapeType="1"/>
            </p:cNvSpPr>
            <p:nvPr/>
          </p:nvSpPr>
          <p:spPr bwMode="auto">
            <a:xfrm flipH="1" flipV="1">
              <a:off x="4227" y="3275"/>
              <a:ext cx="53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3" name="Line 103"/>
            <p:cNvSpPr>
              <a:spLocks noChangeShapeType="1"/>
            </p:cNvSpPr>
            <p:nvPr/>
          </p:nvSpPr>
          <p:spPr bwMode="auto">
            <a:xfrm>
              <a:off x="4269" y="3316"/>
              <a:ext cx="37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4" name="Line 104"/>
            <p:cNvSpPr>
              <a:spLocks noChangeShapeType="1"/>
            </p:cNvSpPr>
            <p:nvPr/>
          </p:nvSpPr>
          <p:spPr bwMode="auto">
            <a:xfrm flipH="1">
              <a:off x="4227" y="3316"/>
              <a:ext cx="53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5" name="Line 105"/>
            <p:cNvSpPr>
              <a:spLocks noChangeShapeType="1"/>
            </p:cNvSpPr>
            <p:nvPr/>
          </p:nvSpPr>
          <p:spPr bwMode="auto">
            <a:xfrm flipV="1">
              <a:off x="4269" y="3275"/>
              <a:ext cx="37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6" name="Rectangle 106"/>
            <p:cNvSpPr>
              <a:spLocks noChangeArrowheads="1"/>
            </p:cNvSpPr>
            <p:nvPr/>
          </p:nvSpPr>
          <p:spPr bwMode="auto">
            <a:xfrm>
              <a:off x="4377" y="3234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7" name="Line 107"/>
            <p:cNvSpPr>
              <a:spLocks noChangeShapeType="1"/>
            </p:cNvSpPr>
            <p:nvPr/>
          </p:nvSpPr>
          <p:spPr bwMode="auto">
            <a:xfrm flipH="1" flipV="1">
              <a:off x="4384" y="3241"/>
              <a:ext cx="53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8" name="Line 108"/>
            <p:cNvSpPr>
              <a:spLocks noChangeShapeType="1"/>
            </p:cNvSpPr>
            <p:nvPr/>
          </p:nvSpPr>
          <p:spPr bwMode="auto">
            <a:xfrm>
              <a:off x="4426" y="3283"/>
              <a:ext cx="37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9" name="Line 109"/>
            <p:cNvSpPr>
              <a:spLocks noChangeShapeType="1"/>
            </p:cNvSpPr>
            <p:nvPr/>
          </p:nvSpPr>
          <p:spPr bwMode="auto">
            <a:xfrm flipH="1">
              <a:off x="4384" y="3283"/>
              <a:ext cx="53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90" name="Line 110"/>
            <p:cNvSpPr>
              <a:spLocks noChangeShapeType="1"/>
            </p:cNvSpPr>
            <p:nvPr/>
          </p:nvSpPr>
          <p:spPr bwMode="auto">
            <a:xfrm flipV="1">
              <a:off x="4426" y="3241"/>
              <a:ext cx="37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91" name="Rectangle 111"/>
            <p:cNvSpPr>
              <a:spLocks noChangeArrowheads="1"/>
            </p:cNvSpPr>
            <p:nvPr/>
          </p:nvSpPr>
          <p:spPr bwMode="auto">
            <a:xfrm>
              <a:off x="4534" y="3324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92" name="Line 112"/>
            <p:cNvSpPr>
              <a:spLocks noChangeShapeType="1"/>
            </p:cNvSpPr>
            <p:nvPr/>
          </p:nvSpPr>
          <p:spPr bwMode="auto">
            <a:xfrm flipH="1" flipV="1">
              <a:off x="4541" y="3331"/>
              <a:ext cx="53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93" name="Line 113"/>
            <p:cNvSpPr>
              <a:spLocks noChangeShapeType="1"/>
            </p:cNvSpPr>
            <p:nvPr/>
          </p:nvSpPr>
          <p:spPr bwMode="auto">
            <a:xfrm>
              <a:off x="4583" y="3372"/>
              <a:ext cx="36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94" name="Line 114"/>
            <p:cNvSpPr>
              <a:spLocks noChangeShapeType="1"/>
            </p:cNvSpPr>
            <p:nvPr/>
          </p:nvSpPr>
          <p:spPr bwMode="auto">
            <a:xfrm flipH="1">
              <a:off x="4541" y="3372"/>
              <a:ext cx="53" cy="37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95" name="Line 115"/>
            <p:cNvSpPr>
              <a:spLocks noChangeShapeType="1"/>
            </p:cNvSpPr>
            <p:nvPr/>
          </p:nvSpPr>
          <p:spPr bwMode="auto">
            <a:xfrm flipV="1">
              <a:off x="4583" y="3331"/>
              <a:ext cx="36" cy="5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96" name="Rectangle 116"/>
            <p:cNvSpPr>
              <a:spLocks noChangeArrowheads="1"/>
            </p:cNvSpPr>
            <p:nvPr/>
          </p:nvSpPr>
          <p:spPr bwMode="auto">
            <a:xfrm>
              <a:off x="4691" y="3279"/>
              <a:ext cx="93" cy="93"/>
            </a:xfrm>
            <a:prstGeom prst="rect">
              <a:avLst/>
            </a:prstGeom>
            <a:solidFill>
              <a:srgbClr val="DD0806"/>
            </a:solid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97" name="Line 117"/>
            <p:cNvSpPr>
              <a:spLocks noChangeShapeType="1"/>
            </p:cNvSpPr>
            <p:nvPr/>
          </p:nvSpPr>
          <p:spPr bwMode="auto">
            <a:xfrm flipH="1" flipV="1">
              <a:off x="4698" y="3286"/>
              <a:ext cx="53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98" name="Line 118"/>
            <p:cNvSpPr>
              <a:spLocks noChangeShapeType="1"/>
            </p:cNvSpPr>
            <p:nvPr/>
          </p:nvSpPr>
          <p:spPr bwMode="auto">
            <a:xfrm>
              <a:off x="4740" y="3328"/>
              <a:ext cx="36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99" name="Line 119"/>
            <p:cNvSpPr>
              <a:spLocks noChangeShapeType="1"/>
            </p:cNvSpPr>
            <p:nvPr/>
          </p:nvSpPr>
          <p:spPr bwMode="auto">
            <a:xfrm flipH="1">
              <a:off x="4698" y="3328"/>
              <a:ext cx="53" cy="36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00" name="Line 120"/>
            <p:cNvSpPr>
              <a:spLocks noChangeShapeType="1"/>
            </p:cNvSpPr>
            <p:nvPr/>
          </p:nvSpPr>
          <p:spPr bwMode="auto">
            <a:xfrm flipV="1">
              <a:off x="4740" y="3286"/>
              <a:ext cx="36" cy="5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01" name="Rectangle 121"/>
            <p:cNvSpPr>
              <a:spLocks noChangeArrowheads="1"/>
            </p:cNvSpPr>
            <p:nvPr/>
          </p:nvSpPr>
          <p:spPr bwMode="auto">
            <a:xfrm>
              <a:off x="1267" y="3213"/>
              <a:ext cx="22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0</a:t>
              </a:r>
            </a:p>
          </p:txBody>
        </p:sp>
        <p:sp>
          <p:nvSpPr>
            <p:cNvPr id="46202" name="Rectangle 122"/>
            <p:cNvSpPr>
              <a:spLocks noChangeArrowheads="1"/>
            </p:cNvSpPr>
            <p:nvPr/>
          </p:nvSpPr>
          <p:spPr bwMode="auto">
            <a:xfrm>
              <a:off x="1167" y="2742"/>
              <a:ext cx="32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50</a:t>
              </a:r>
            </a:p>
          </p:txBody>
        </p:sp>
        <p:sp>
          <p:nvSpPr>
            <p:cNvPr id="46203" name="Rectangle 123"/>
            <p:cNvSpPr>
              <a:spLocks noChangeArrowheads="1"/>
            </p:cNvSpPr>
            <p:nvPr/>
          </p:nvSpPr>
          <p:spPr bwMode="auto">
            <a:xfrm>
              <a:off x="1066" y="2271"/>
              <a:ext cx="42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100</a:t>
              </a:r>
            </a:p>
          </p:txBody>
        </p:sp>
        <p:sp>
          <p:nvSpPr>
            <p:cNvPr id="46204" name="Rectangle 124"/>
            <p:cNvSpPr>
              <a:spLocks noChangeArrowheads="1"/>
            </p:cNvSpPr>
            <p:nvPr/>
          </p:nvSpPr>
          <p:spPr bwMode="auto">
            <a:xfrm>
              <a:off x="1066" y="1800"/>
              <a:ext cx="42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150</a:t>
              </a:r>
            </a:p>
          </p:txBody>
        </p:sp>
        <p:sp>
          <p:nvSpPr>
            <p:cNvPr id="46205" name="Rectangle 125"/>
            <p:cNvSpPr>
              <a:spLocks noChangeArrowheads="1"/>
            </p:cNvSpPr>
            <p:nvPr/>
          </p:nvSpPr>
          <p:spPr bwMode="auto">
            <a:xfrm>
              <a:off x="1066" y="1330"/>
              <a:ext cx="42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200</a:t>
              </a:r>
            </a:p>
          </p:txBody>
        </p:sp>
        <p:sp>
          <p:nvSpPr>
            <p:cNvPr id="46206" name="Rectangle 126"/>
            <p:cNvSpPr>
              <a:spLocks noChangeArrowheads="1"/>
            </p:cNvSpPr>
            <p:nvPr/>
          </p:nvSpPr>
          <p:spPr bwMode="auto">
            <a:xfrm>
              <a:off x="1312" y="3493"/>
              <a:ext cx="539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-20.0</a:t>
              </a:r>
            </a:p>
          </p:txBody>
        </p:sp>
        <p:sp>
          <p:nvSpPr>
            <p:cNvPr id="46207" name="Rectangle 127"/>
            <p:cNvSpPr>
              <a:spLocks noChangeArrowheads="1"/>
            </p:cNvSpPr>
            <p:nvPr/>
          </p:nvSpPr>
          <p:spPr bwMode="auto">
            <a:xfrm>
              <a:off x="2108" y="3493"/>
              <a:ext cx="539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-10.0</a:t>
              </a:r>
            </a:p>
          </p:txBody>
        </p:sp>
        <p:sp>
          <p:nvSpPr>
            <p:cNvPr id="46208" name="Rectangle 128"/>
            <p:cNvSpPr>
              <a:spLocks noChangeArrowheads="1"/>
            </p:cNvSpPr>
            <p:nvPr/>
          </p:nvSpPr>
          <p:spPr bwMode="auto">
            <a:xfrm>
              <a:off x="2971" y="3493"/>
              <a:ext cx="37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0.0</a:t>
              </a:r>
            </a:p>
          </p:txBody>
        </p:sp>
        <p:sp>
          <p:nvSpPr>
            <p:cNvPr id="46209" name="Rectangle 129"/>
            <p:cNvSpPr>
              <a:spLocks noChangeArrowheads="1"/>
            </p:cNvSpPr>
            <p:nvPr/>
          </p:nvSpPr>
          <p:spPr bwMode="auto">
            <a:xfrm>
              <a:off x="3722" y="3493"/>
              <a:ext cx="47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10.0</a:t>
              </a:r>
            </a:p>
          </p:txBody>
        </p:sp>
        <p:sp>
          <p:nvSpPr>
            <p:cNvPr id="46210" name="Rectangle 130"/>
            <p:cNvSpPr>
              <a:spLocks noChangeArrowheads="1"/>
            </p:cNvSpPr>
            <p:nvPr/>
          </p:nvSpPr>
          <p:spPr bwMode="auto">
            <a:xfrm>
              <a:off x="4507" y="3493"/>
              <a:ext cx="47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20.0</a:t>
              </a:r>
            </a:p>
          </p:txBody>
        </p:sp>
        <p:sp>
          <p:nvSpPr>
            <p:cNvPr id="46211" name="Rectangle 131"/>
            <p:cNvSpPr>
              <a:spLocks noChangeArrowheads="1"/>
            </p:cNvSpPr>
            <p:nvPr/>
          </p:nvSpPr>
          <p:spPr bwMode="auto">
            <a:xfrm>
              <a:off x="2814" y="3784"/>
              <a:ext cx="683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y (cm)</a:t>
              </a:r>
            </a:p>
          </p:txBody>
        </p:sp>
        <p:sp>
          <p:nvSpPr>
            <p:cNvPr id="46212" name="Rectangle 132"/>
            <p:cNvSpPr>
              <a:spLocks noChangeArrowheads="1"/>
            </p:cNvSpPr>
            <p:nvPr/>
          </p:nvSpPr>
          <p:spPr bwMode="auto">
            <a:xfrm rot="16200000">
              <a:off x="328" y="2292"/>
              <a:ext cx="1295" cy="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500">
                  <a:solidFill>
                    <a:srgbClr val="FCF305"/>
                  </a:solidFill>
                  <a:latin typeface="Book Antiqua" pitchFamily="18" charset="0"/>
                </a:rPr>
                <a:t>NaCl (mg/L)</a:t>
              </a:r>
            </a:p>
          </p:txBody>
        </p:sp>
      </p:grpSp>
    </p:spTree>
  </p:cSld>
  <p:clrMapOvr>
    <a:masterClrMapping/>
  </p:clrMapOvr>
  <p:transition advTm="4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r>
              <a:rPr lang="en-US"/>
              <a:t>Overview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ffectLst/>
        </p:spPr>
        <p:txBody>
          <a:bodyPr lIns="90488" tIns="44450" rIns="90488" bIns="44450"/>
          <a:lstStyle/>
          <a:p>
            <a:r>
              <a:rPr lang="en-US"/>
              <a:t>Pollutant Mixing in Open Channel Flow</a:t>
            </a:r>
          </a:p>
          <a:p>
            <a:pPr lvl="1"/>
            <a:r>
              <a:rPr lang="en-US"/>
              <a:t>Experiment description</a:t>
            </a:r>
          </a:p>
          <a:p>
            <a:pPr lvl="1"/>
            <a:r>
              <a:rPr lang="en-US"/>
              <a:t>Instrumentation</a:t>
            </a:r>
          </a:p>
          <a:p>
            <a:pPr lvl="1"/>
            <a:r>
              <a:rPr lang="en-US"/>
              <a:t>Results and Analysis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r>
              <a:rPr lang="en-US"/>
              <a:t>Qualitative Observations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ffectLst/>
        </p:spPr>
        <p:txBody>
          <a:bodyPr lIns="90488" tIns="44450" rIns="90488" bIns="44450"/>
          <a:lstStyle/>
          <a:p>
            <a:r>
              <a:rPr lang="en-US"/>
              <a:t>Depth of flow</a:t>
            </a:r>
          </a:p>
          <a:p>
            <a:r>
              <a:rPr lang="en-US"/>
              <a:t>Objects in flow</a:t>
            </a:r>
          </a:p>
          <a:p>
            <a:r>
              <a:rPr lang="en-US"/>
              <a:t>Momentum of discharge</a:t>
            </a: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r>
              <a:rPr lang="en-US"/>
              <a:t>Effect of Depth with Constant Flow</a:t>
            </a:r>
          </a:p>
        </p:txBody>
      </p:sp>
      <p:pic>
        <p:nvPicPr>
          <p:cNvPr id="48131" name="Picture 3"/>
          <p:cNvPicPr>
            <a:picLocks noChangeArrowheads="1"/>
          </p:cNvPicPr>
          <p:nvPr/>
        </p:nvPicPr>
        <p:blipFill>
          <a:blip r:embed="rId3" cstate="print"/>
          <a:srcRect l="896" r="18138"/>
          <a:stretch>
            <a:fillRect/>
          </a:stretch>
        </p:blipFill>
        <p:spPr bwMode="auto">
          <a:xfrm>
            <a:off x="49213" y="1993900"/>
            <a:ext cx="9028112" cy="88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93663" y="1935163"/>
            <a:ext cx="19113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2.5 cm depth</a:t>
            </a:r>
          </a:p>
        </p:txBody>
      </p:sp>
      <p:pic>
        <p:nvPicPr>
          <p:cNvPr id="48133" name="Picture 5"/>
          <p:cNvPicPr>
            <a:picLocks noChangeArrowheads="1"/>
          </p:cNvPicPr>
          <p:nvPr/>
        </p:nvPicPr>
        <p:blipFill>
          <a:blip r:embed="rId4" cstate="print"/>
          <a:srcRect l="392" r="2477"/>
          <a:stretch>
            <a:fillRect/>
          </a:stretch>
        </p:blipFill>
        <p:spPr bwMode="auto">
          <a:xfrm>
            <a:off x="49213" y="3225800"/>
            <a:ext cx="9029700" cy="850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93663" y="3179763"/>
            <a:ext cx="16827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5 cm depth</a:t>
            </a:r>
          </a:p>
        </p:txBody>
      </p:sp>
      <p:pic>
        <p:nvPicPr>
          <p:cNvPr id="48135" name="Picture 7"/>
          <p:cNvPicPr>
            <a:picLocks noChangeArrowheads="1"/>
          </p:cNvPicPr>
          <p:nvPr/>
        </p:nvPicPr>
        <p:blipFill>
          <a:blip r:embed="rId5" cstate="print"/>
          <a:srcRect l="1613"/>
          <a:stretch>
            <a:fillRect/>
          </a:stretch>
        </p:blipFill>
        <p:spPr bwMode="auto">
          <a:xfrm>
            <a:off x="49213" y="4381500"/>
            <a:ext cx="5422900" cy="86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2532063" y="4551363"/>
            <a:ext cx="18351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10 cm depth</a:t>
            </a:r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>
            <a:off x="2527300" y="5937250"/>
            <a:ext cx="5334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>
            <a:off x="5930900" y="5937250"/>
            <a:ext cx="5334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2" name="Line 14"/>
          <p:cNvSpPr>
            <a:spLocks noChangeShapeType="1"/>
          </p:cNvSpPr>
          <p:nvPr/>
        </p:nvSpPr>
        <p:spPr bwMode="auto">
          <a:xfrm>
            <a:off x="1447800" y="4432300"/>
            <a:ext cx="0" cy="812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3" name="Line 15"/>
          <p:cNvSpPr>
            <a:spLocks noChangeShapeType="1"/>
          </p:cNvSpPr>
          <p:nvPr/>
        </p:nvSpPr>
        <p:spPr bwMode="auto">
          <a:xfrm>
            <a:off x="2362200" y="3213100"/>
            <a:ext cx="0" cy="812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4" name="Line 16"/>
          <p:cNvSpPr>
            <a:spLocks noChangeShapeType="1"/>
          </p:cNvSpPr>
          <p:nvPr/>
        </p:nvSpPr>
        <p:spPr bwMode="auto">
          <a:xfrm>
            <a:off x="4191000" y="1993900"/>
            <a:ext cx="0" cy="889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8145" name="Object 17"/>
          <p:cNvGraphicFramePr>
            <a:graphicFrameLocks noChangeAspect="1"/>
          </p:cNvGraphicFramePr>
          <p:nvPr/>
        </p:nvGraphicFramePr>
        <p:xfrm>
          <a:off x="457200" y="5638800"/>
          <a:ext cx="1295400" cy="838200"/>
        </p:xfrm>
        <a:graphic>
          <a:graphicData uri="http://schemas.openxmlformats.org/presentationml/2006/ole">
            <p:oleObj spid="_x0000_s48145" name="Equation" r:id="rId6" imgW="1295280" imgH="838080" progId="Equation.DSMT4">
              <p:embed/>
            </p:oleObj>
          </a:graphicData>
        </a:graphic>
      </p:graphicFrame>
      <p:graphicFrame>
        <p:nvGraphicFramePr>
          <p:cNvPr id="48146" name="Object 18"/>
          <p:cNvGraphicFramePr>
            <a:graphicFrameLocks noChangeAspect="1"/>
          </p:cNvGraphicFramePr>
          <p:nvPr/>
        </p:nvGraphicFramePr>
        <p:xfrm>
          <a:off x="3429000" y="5410200"/>
          <a:ext cx="1917700" cy="800100"/>
        </p:xfrm>
        <a:graphic>
          <a:graphicData uri="http://schemas.openxmlformats.org/presentationml/2006/ole">
            <p:oleObj spid="_x0000_s48146" name="Equation" r:id="rId7" imgW="1917360" imgH="799920" progId="Equation.DSMT4">
              <p:embed/>
            </p:oleObj>
          </a:graphicData>
        </a:graphic>
      </p:graphicFrame>
      <p:graphicFrame>
        <p:nvGraphicFramePr>
          <p:cNvPr id="48147" name="Object 19"/>
          <p:cNvGraphicFramePr>
            <a:graphicFrameLocks noChangeAspect="1"/>
          </p:cNvGraphicFramePr>
          <p:nvPr/>
        </p:nvGraphicFramePr>
        <p:xfrm>
          <a:off x="6781800" y="5715000"/>
          <a:ext cx="1231900" cy="381000"/>
        </p:xfrm>
        <a:graphic>
          <a:graphicData uri="http://schemas.openxmlformats.org/presentationml/2006/ole">
            <p:oleObj spid="_x0000_s48147" name="Equation" r:id="rId8" imgW="1231560" imgH="380880" progId="Equation.DSMT4">
              <p:embed/>
            </p:oleObj>
          </a:graphicData>
        </a:graphic>
      </p:graphicFrame>
      <p:graphicFrame>
        <p:nvGraphicFramePr>
          <p:cNvPr id="48148" name="Object 20">
            <a:hlinkClick r:id="" action="ppaction://ole?verb=0"/>
          </p:cNvPr>
          <p:cNvGraphicFramePr>
            <a:graphicFrameLocks/>
          </p:cNvGraphicFramePr>
          <p:nvPr/>
        </p:nvGraphicFramePr>
        <p:xfrm>
          <a:off x="3505200" y="6437313"/>
          <a:ext cx="1589088" cy="420687"/>
        </p:xfrm>
        <a:graphic>
          <a:graphicData uri="http://schemas.openxmlformats.org/presentationml/2006/ole">
            <p:oleObj spid="_x0000_s48148" name="Equation" r:id="rId9" imgW="1587240" imgH="41904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r>
              <a:rPr lang="en-US"/>
              <a:t>Kármán Vortex Shedding</a:t>
            </a:r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1058863" y="2735263"/>
            <a:ext cx="24749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Strouhal number</a:t>
            </a:r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5397500" y="2735263"/>
            <a:ext cx="2603500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Reynolds number</a:t>
            </a:r>
          </a:p>
        </p:txBody>
      </p: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271463" y="5097463"/>
            <a:ext cx="4059237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Frequency of eddy shedding</a:t>
            </a:r>
          </a:p>
        </p:txBody>
      </p:sp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4932363" y="5097463"/>
            <a:ext cx="3530600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Distance between eddies</a:t>
            </a:r>
          </a:p>
        </p:txBody>
      </p:sp>
      <p:sp>
        <p:nvSpPr>
          <p:cNvPr id="49163" name="Oval 11"/>
          <p:cNvSpPr>
            <a:spLocks noChangeArrowheads="1"/>
          </p:cNvSpPr>
          <p:nvPr/>
        </p:nvSpPr>
        <p:spPr bwMode="auto">
          <a:xfrm>
            <a:off x="1504950" y="1917700"/>
            <a:ext cx="819150" cy="8191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Line 12"/>
          <p:cNvSpPr>
            <a:spLocks noChangeShapeType="1"/>
          </p:cNvSpPr>
          <p:nvPr/>
        </p:nvSpPr>
        <p:spPr bwMode="auto">
          <a:xfrm>
            <a:off x="1905000" y="1911350"/>
            <a:ext cx="0" cy="82867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Rectangle 13"/>
          <p:cNvSpPr>
            <a:spLocks noChangeArrowheads="1"/>
          </p:cNvSpPr>
          <p:nvPr/>
        </p:nvSpPr>
        <p:spPr bwMode="auto">
          <a:xfrm>
            <a:off x="1731963" y="2112963"/>
            <a:ext cx="417512" cy="454025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solidFill>
                  <a:schemeClr val="bg2"/>
                </a:solidFill>
                <a:latin typeface="Book Antiqua" pitchFamily="18" charset="0"/>
              </a:rPr>
              <a:t>D</a:t>
            </a:r>
          </a:p>
        </p:txBody>
      </p:sp>
      <p:sp>
        <p:nvSpPr>
          <p:cNvPr id="49166" name="Rectangle 14"/>
          <p:cNvSpPr>
            <a:spLocks noChangeArrowheads="1"/>
          </p:cNvSpPr>
          <p:nvPr/>
        </p:nvSpPr>
        <p:spPr bwMode="auto">
          <a:xfrm>
            <a:off x="131763" y="2112963"/>
            <a:ext cx="430212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U</a:t>
            </a:r>
          </a:p>
        </p:txBody>
      </p:sp>
      <p:grpSp>
        <p:nvGrpSpPr>
          <p:cNvPr id="49170" name="Group 18"/>
          <p:cNvGrpSpPr>
            <a:grpSpLocks/>
          </p:cNvGrpSpPr>
          <p:nvPr/>
        </p:nvGrpSpPr>
        <p:grpSpPr bwMode="auto">
          <a:xfrm>
            <a:off x="2819400" y="1843088"/>
            <a:ext cx="382588" cy="368300"/>
            <a:chOff x="1776" y="1161"/>
            <a:chExt cx="241" cy="232"/>
          </a:xfrm>
        </p:grpSpPr>
        <p:sp>
          <p:nvSpPr>
            <p:cNvPr id="49167" name="Arc 15"/>
            <p:cNvSpPr>
              <a:spLocks/>
            </p:cNvSpPr>
            <p:nvPr/>
          </p:nvSpPr>
          <p:spPr bwMode="auto">
            <a:xfrm rot="16200000">
              <a:off x="1776" y="1161"/>
              <a:ext cx="112" cy="1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8" name="Arc 16"/>
            <p:cNvSpPr>
              <a:spLocks/>
            </p:cNvSpPr>
            <p:nvPr/>
          </p:nvSpPr>
          <p:spPr bwMode="auto">
            <a:xfrm rot="16200000">
              <a:off x="1785" y="1281"/>
              <a:ext cx="112" cy="112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407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0" y="21599"/>
                  </a:moveTo>
                  <a:cubicBezTo>
                    <a:pt x="0" y="9744"/>
                    <a:pt x="9553" y="105"/>
                    <a:pt x="21406" y="-1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44"/>
                    <a:pt x="9553" y="105"/>
                    <a:pt x="21406" y="-1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9" name="Arc 17"/>
            <p:cNvSpPr>
              <a:spLocks/>
            </p:cNvSpPr>
            <p:nvPr/>
          </p:nvSpPr>
          <p:spPr bwMode="auto">
            <a:xfrm rot="10800000">
              <a:off x="1905" y="1281"/>
              <a:ext cx="112" cy="112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407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0" y="21599"/>
                  </a:moveTo>
                  <a:cubicBezTo>
                    <a:pt x="0" y="9744"/>
                    <a:pt x="9553" y="105"/>
                    <a:pt x="21406" y="-1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44"/>
                    <a:pt x="9553" y="105"/>
                    <a:pt x="21406" y="-1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174" name="Group 22"/>
          <p:cNvGrpSpPr>
            <a:grpSpLocks/>
          </p:cNvGrpSpPr>
          <p:nvPr/>
        </p:nvGrpSpPr>
        <p:grpSpPr bwMode="auto">
          <a:xfrm>
            <a:off x="5486400" y="2376488"/>
            <a:ext cx="368300" cy="368300"/>
            <a:chOff x="3456" y="1497"/>
            <a:chExt cx="232" cy="232"/>
          </a:xfrm>
        </p:grpSpPr>
        <p:sp>
          <p:nvSpPr>
            <p:cNvPr id="49171" name="Arc 19"/>
            <p:cNvSpPr>
              <a:spLocks/>
            </p:cNvSpPr>
            <p:nvPr/>
          </p:nvSpPr>
          <p:spPr bwMode="auto">
            <a:xfrm rot="16200000">
              <a:off x="3465" y="1617"/>
              <a:ext cx="112" cy="112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407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0" y="21599"/>
                  </a:moveTo>
                  <a:cubicBezTo>
                    <a:pt x="0" y="9744"/>
                    <a:pt x="9553" y="105"/>
                    <a:pt x="21406" y="-1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44"/>
                    <a:pt x="9553" y="105"/>
                    <a:pt x="21406" y="-1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2" name="Arc 20"/>
            <p:cNvSpPr>
              <a:spLocks/>
            </p:cNvSpPr>
            <p:nvPr/>
          </p:nvSpPr>
          <p:spPr bwMode="auto">
            <a:xfrm rot="16200000">
              <a:off x="3456" y="1497"/>
              <a:ext cx="112" cy="1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3" name="Arc 21"/>
            <p:cNvSpPr>
              <a:spLocks/>
            </p:cNvSpPr>
            <p:nvPr/>
          </p:nvSpPr>
          <p:spPr bwMode="auto">
            <a:xfrm>
              <a:off x="3576" y="1497"/>
              <a:ext cx="112" cy="1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178" name="Group 26"/>
          <p:cNvGrpSpPr>
            <a:grpSpLocks/>
          </p:cNvGrpSpPr>
          <p:nvPr/>
        </p:nvGrpSpPr>
        <p:grpSpPr bwMode="auto">
          <a:xfrm>
            <a:off x="8153400" y="1843088"/>
            <a:ext cx="382588" cy="368300"/>
            <a:chOff x="5136" y="1161"/>
            <a:chExt cx="241" cy="232"/>
          </a:xfrm>
        </p:grpSpPr>
        <p:sp>
          <p:nvSpPr>
            <p:cNvPr id="49175" name="Arc 23"/>
            <p:cNvSpPr>
              <a:spLocks/>
            </p:cNvSpPr>
            <p:nvPr/>
          </p:nvSpPr>
          <p:spPr bwMode="auto">
            <a:xfrm rot="16200000">
              <a:off x="5136" y="1161"/>
              <a:ext cx="112" cy="1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6" name="Arc 24"/>
            <p:cNvSpPr>
              <a:spLocks/>
            </p:cNvSpPr>
            <p:nvPr/>
          </p:nvSpPr>
          <p:spPr bwMode="auto">
            <a:xfrm rot="16200000">
              <a:off x="5145" y="1281"/>
              <a:ext cx="112" cy="112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407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0" y="21599"/>
                  </a:moveTo>
                  <a:cubicBezTo>
                    <a:pt x="0" y="9744"/>
                    <a:pt x="9553" y="105"/>
                    <a:pt x="21406" y="-1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44"/>
                    <a:pt x="9553" y="105"/>
                    <a:pt x="21406" y="-1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7" name="Arc 25"/>
            <p:cNvSpPr>
              <a:spLocks/>
            </p:cNvSpPr>
            <p:nvPr/>
          </p:nvSpPr>
          <p:spPr bwMode="auto">
            <a:xfrm rot="10800000">
              <a:off x="5265" y="1281"/>
              <a:ext cx="112" cy="112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407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0" y="21599"/>
                  </a:moveTo>
                  <a:cubicBezTo>
                    <a:pt x="0" y="9744"/>
                    <a:pt x="9553" y="105"/>
                    <a:pt x="21406" y="-1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44"/>
                    <a:pt x="9553" y="105"/>
                    <a:pt x="21406" y="-1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3060700" y="2286000"/>
            <a:ext cx="523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80" name="Rectangle 28"/>
          <p:cNvSpPr>
            <a:spLocks noChangeArrowheads="1"/>
          </p:cNvSpPr>
          <p:nvPr/>
        </p:nvSpPr>
        <p:spPr bwMode="auto">
          <a:xfrm>
            <a:off x="4398963" y="2036763"/>
            <a:ext cx="798512" cy="45402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4.3D</a:t>
            </a:r>
          </a:p>
        </p:txBody>
      </p:sp>
      <p:grpSp>
        <p:nvGrpSpPr>
          <p:cNvPr id="49186" name="Group 34"/>
          <p:cNvGrpSpPr>
            <a:grpSpLocks/>
          </p:cNvGrpSpPr>
          <p:nvPr/>
        </p:nvGrpSpPr>
        <p:grpSpPr bwMode="auto">
          <a:xfrm>
            <a:off x="546100" y="1905000"/>
            <a:ext cx="812800" cy="838200"/>
            <a:chOff x="344" y="1200"/>
            <a:chExt cx="512" cy="528"/>
          </a:xfrm>
        </p:grpSpPr>
        <p:sp>
          <p:nvSpPr>
            <p:cNvPr id="49181" name="Line 29"/>
            <p:cNvSpPr>
              <a:spLocks noChangeShapeType="1"/>
            </p:cNvSpPr>
            <p:nvPr/>
          </p:nvSpPr>
          <p:spPr bwMode="auto">
            <a:xfrm>
              <a:off x="344" y="1200"/>
              <a:ext cx="5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2" name="Line 30"/>
            <p:cNvSpPr>
              <a:spLocks noChangeShapeType="1"/>
            </p:cNvSpPr>
            <p:nvPr/>
          </p:nvSpPr>
          <p:spPr bwMode="auto">
            <a:xfrm>
              <a:off x="344" y="1332"/>
              <a:ext cx="5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3" name="Line 31"/>
            <p:cNvSpPr>
              <a:spLocks noChangeShapeType="1"/>
            </p:cNvSpPr>
            <p:nvPr/>
          </p:nvSpPr>
          <p:spPr bwMode="auto">
            <a:xfrm>
              <a:off x="344" y="1464"/>
              <a:ext cx="5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4" name="Line 32"/>
            <p:cNvSpPr>
              <a:spLocks noChangeShapeType="1"/>
            </p:cNvSpPr>
            <p:nvPr/>
          </p:nvSpPr>
          <p:spPr bwMode="auto">
            <a:xfrm>
              <a:off x="344" y="1596"/>
              <a:ext cx="5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5" name="Line 33"/>
            <p:cNvSpPr>
              <a:spLocks noChangeShapeType="1"/>
            </p:cNvSpPr>
            <p:nvPr/>
          </p:nvSpPr>
          <p:spPr bwMode="auto">
            <a:xfrm>
              <a:off x="344" y="1728"/>
              <a:ext cx="5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9203" name="Object 51"/>
          <p:cNvGraphicFramePr>
            <a:graphicFrameLocks noChangeAspect="1"/>
          </p:cNvGraphicFramePr>
          <p:nvPr/>
        </p:nvGraphicFramePr>
        <p:xfrm>
          <a:off x="5524500" y="3581400"/>
          <a:ext cx="2349500" cy="787400"/>
        </p:xfrm>
        <a:graphic>
          <a:graphicData uri="http://schemas.openxmlformats.org/presentationml/2006/ole">
            <p:oleObj spid="_x0000_s49203" name="Equation" r:id="rId3" imgW="2349360" imgH="787320" progId="Equation.DSMT4">
              <p:embed/>
            </p:oleObj>
          </a:graphicData>
        </a:graphic>
      </p:graphicFrame>
      <p:graphicFrame>
        <p:nvGraphicFramePr>
          <p:cNvPr id="49204" name="Object 52"/>
          <p:cNvGraphicFramePr>
            <a:graphicFrameLocks noChangeAspect="1"/>
          </p:cNvGraphicFramePr>
          <p:nvPr/>
        </p:nvGraphicFramePr>
        <p:xfrm>
          <a:off x="1066800" y="3581400"/>
          <a:ext cx="2324100" cy="1104900"/>
        </p:xfrm>
        <a:graphic>
          <a:graphicData uri="http://schemas.openxmlformats.org/presentationml/2006/ole">
            <p:oleObj spid="_x0000_s49204" name="Equation" r:id="rId4" imgW="2323800" imgH="1104840" progId="Equation.DSMT4">
              <p:embed/>
            </p:oleObj>
          </a:graphicData>
        </a:graphic>
      </p:graphicFrame>
      <p:graphicFrame>
        <p:nvGraphicFramePr>
          <p:cNvPr id="49205" name="Object 53"/>
          <p:cNvGraphicFramePr>
            <a:graphicFrameLocks noChangeAspect="1"/>
          </p:cNvGraphicFramePr>
          <p:nvPr/>
        </p:nvGraphicFramePr>
        <p:xfrm>
          <a:off x="1295400" y="5791200"/>
          <a:ext cx="2336800" cy="711200"/>
        </p:xfrm>
        <a:graphic>
          <a:graphicData uri="http://schemas.openxmlformats.org/presentationml/2006/ole">
            <p:oleObj spid="_x0000_s49205" name="Equation" r:id="rId5" imgW="2336760" imgH="711000" progId="Equation.DSMT4">
              <p:embed/>
            </p:oleObj>
          </a:graphicData>
        </a:graphic>
      </p:graphicFrame>
      <p:graphicFrame>
        <p:nvGraphicFramePr>
          <p:cNvPr id="49206" name="Object 54"/>
          <p:cNvGraphicFramePr>
            <a:graphicFrameLocks noChangeAspect="1"/>
          </p:cNvGraphicFramePr>
          <p:nvPr/>
        </p:nvGraphicFramePr>
        <p:xfrm>
          <a:off x="5562600" y="5791200"/>
          <a:ext cx="1727200" cy="711200"/>
        </p:xfrm>
        <a:graphic>
          <a:graphicData uri="http://schemas.openxmlformats.org/presentationml/2006/ole">
            <p:oleObj spid="_x0000_s49206" name="Equation" r:id="rId6" imgW="1726920" imgH="7110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r>
              <a:rPr lang="en-US"/>
              <a:t>Kármán Vortex Street</a:t>
            </a:r>
          </a:p>
        </p:txBody>
      </p:sp>
      <p:pic>
        <p:nvPicPr>
          <p:cNvPr id="50179" name="Picture 3"/>
          <p:cNvPicPr>
            <a:picLocks noChangeArrowheads="1"/>
          </p:cNvPicPr>
          <p:nvPr/>
        </p:nvPicPr>
        <p:blipFill>
          <a:blip r:embed="rId3" cstate="print"/>
          <a:srcRect l="2074"/>
          <a:stretch>
            <a:fillRect/>
          </a:stretch>
        </p:blipFill>
        <p:spPr bwMode="auto">
          <a:xfrm>
            <a:off x="3416300" y="3225800"/>
            <a:ext cx="5397500" cy="901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50180" name="Oval 4"/>
          <p:cNvSpPr>
            <a:spLocks noChangeArrowheads="1"/>
          </p:cNvSpPr>
          <p:nvPr/>
        </p:nvSpPr>
        <p:spPr bwMode="auto">
          <a:xfrm>
            <a:off x="4984750" y="4165600"/>
            <a:ext cx="184150" cy="18415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50181" name="Picture 5"/>
          <p:cNvPicPr>
            <a:picLocks noChangeArrowheads="1"/>
          </p:cNvPicPr>
          <p:nvPr/>
        </p:nvPicPr>
        <p:blipFill>
          <a:blip r:embed="rId4" cstate="print"/>
          <a:srcRect l="520" t="7407" r="25044" b="7408"/>
          <a:stretch>
            <a:fillRect/>
          </a:stretch>
        </p:blipFill>
        <p:spPr bwMode="auto">
          <a:xfrm>
            <a:off x="3467100" y="5207000"/>
            <a:ext cx="5435600" cy="876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50182" name="Oval 6"/>
          <p:cNvSpPr>
            <a:spLocks noChangeArrowheads="1"/>
          </p:cNvSpPr>
          <p:nvPr/>
        </p:nvSpPr>
        <p:spPr bwMode="auto">
          <a:xfrm>
            <a:off x="3867150" y="5562600"/>
            <a:ext cx="184150" cy="18415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50183" name="Picture 7"/>
          <p:cNvPicPr>
            <a:picLocks noChangeArrowheads="1"/>
          </p:cNvPicPr>
          <p:nvPr/>
        </p:nvPicPr>
        <p:blipFill>
          <a:blip r:embed="rId5" cstate="print"/>
          <a:srcRect l="392" r="40454"/>
          <a:stretch>
            <a:fillRect/>
          </a:stretch>
        </p:blipFill>
        <p:spPr bwMode="auto">
          <a:xfrm>
            <a:off x="3403600" y="1816100"/>
            <a:ext cx="5499100" cy="850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grpSp>
        <p:nvGrpSpPr>
          <p:cNvPr id="50189" name="Group 13"/>
          <p:cNvGrpSpPr>
            <a:grpSpLocks/>
          </p:cNvGrpSpPr>
          <p:nvPr/>
        </p:nvGrpSpPr>
        <p:grpSpPr bwMode="auto">
          <a:xfrm>
            <a:off x="4978400" y="3835400"/>
            <a:ext cx="838200" cy="992188"/>
            <a:chOff x="3136" y="2416"/>
            <a:chExt cx="528" cy="625"/>
          </a:xfrm>
        </p:grpSpPr>
        <p:grpSp>
          <p:nvGrpSpPr>
            <p:cNvPr id="50186" name="Group 10"/>
            <p:cNvGrpSpPr>
              <a:grpSpLocks/>
            </p:cNvGrpSpPr>
            <p:nvPr/>
          </p:nvGrpSpPr>
          <p:grpSpPr bwMode="auto">
            <a:xfrm>
              <a:off x="3136" y="2416"/>
              <a:ext cx="528" cy="496"/>
              <a:chOff x="3136" y="2416"/>
              <a:chExt cx="528" cy="496"/>
            </a:xfrm>
          </p:grpSpPr>
          <p:sp>
            <p:nvSpPr>
              <p:cNvPr id="50184" name="Line 8"/>
              <p:cNvSpPr>
                <a:spLocks noChangeShapeType="1"/>
              </p:cNvSpPr>
              <p:nvPr/>
            </p:nvSpPr>
            <p:spPr bwMode="auto">
              <a:xfrm>
                <a:off x="3136" y="2416"/>
                <a:ext cx="0" cy="496"/>
              </a:xfrm>
              <a:prstGeom prst="line">
                <a:avLst/>
              </a:prstGeom>
              <a:noFill/>
              <a:ln w="25400">
                <a:solidFill>
                  <a:srgbClr val="FAFD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185" name="Line 9"/>
              <p:cNvSpPr>
                <a:spLocks noChangeShapeType="1"/>
              </p:cNvSpPr>
              <p:nvPr/>
            </p:nvSpPr>
            <p:spPr bwMode="auto">
              <a:xfrm>
                <a:off x="3664" y="2416"/>
                <a:ext cx="0" cy="496"/>
              </a:xfrm>
              <a:prstGeom prst="line">
                <a:avLst/>
              </a:prstGeom>
              <a:noFill/>
              <a:ln w="25400">
                <a:solidFill>
                  <a:srgbClr val="FAFD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0187" name="Line 11"/>
            <p:cNvSpPr>
              <a:spLocks noChangeShapeType="1"/>
            </p:cNvSpPr>
            <p:nvPr/>
          </p:nvSpPr>
          <p:spPr bwMode="auto">
            <a:xfrm>
              <a:off x="3136" y="2888"/>
              <a:ext cx="512" cy="0"/>
            </a:xfrm>
            <a:prstGeom prst="line">
              <a:avLst/>
            </a:prstGeom>
            <a:noFill/>
            <a:ln w="25400">
              <a:solidFill>
                <a:srgbClr val="FAFD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8" name="Rectangle 12"/>
            <p:cNvSpPr>
              <a:spLocks noChangeArrowheads="1"/>
            </p:cNvSpPr>
            <p:nvPr/>
          </p:nvSpPr>
          <p:spPr bwMode="auto">
            <a:xfrm>
              <a:off x="3275" y="2747"/>
              <a:ext cx="239" cy="29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L</a:t>
              </a:r>
            </a:p>
          </p:txBody>
        </p:sp>
      </p:grpSp>
      <p:sp>
        <p:nvSpPr>
          <p:cNvPr id="50190" name="Rectangle 14"/>
          <p:cNvSpPr>
            <a:spLocks noChangeArrowheads="1"/>
          </p:cNvSpPr>
          <p:nvPr/>
        </p:nvSpPr>
        <p:spPr bwMode="auto">
          <a:xfrm>
            <a:off x="144463" y="3255963"/>
            <a:ext cx="3365500" cy="831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8 cm diameter cylinder at side of port</a:t>
            </a:r>
          </a:p>
        </p:txBody>
      </p:sp>
      <p:sp>
        <p:nvSpPr>
          <p:cNvPr id="50191" name="Rectangle 15"/>
          <p:cNvSpPr>
            <a:spLocks noChangeArrowheads="1"/>
          </p:cNvSpPr>
          <p:nvPr/>
        </p:nvSpPr>
        <p:spPr bwMode="auto">
          <a:xfrm>
            <a:off x="144463" y="5224463"/>
            <a:ext cx="3365500" cy="831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8 cm diameter cylinder downstream of port</a:t>
            </a:r>
          </a:p>
        </p:txBody>
      </p:sp>
      <p:sp>
        <p:nvSpPr>
          <p:cNvPr id="50192" name="Oval 16"/>
          <p:cNvSpPr>
            <a:spLocks noChangeArrowheads="1"/>
          </p:cNvSpPr>
          <p:nvPr/>
        </p:nvSpPr>
        <p:spPr bwMode="auto">
          <a:xfrm>
            <a:off x="5200650" y="4165600"/>
            <a:ext cx="184150" cy="18415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93" name="Oval 17"/>
          <p:cNvSpPr>
            <a:spLocks noChangeArrowheads="1"/>
          </p:cNvSpPr>
          <p:nvPr/>
        </p:nvSpPr>
        <p:spPr bwMode="auto">
          <a:xfrm>
            <a:off x="5416550" y="4165600"/>
            <a:ext cx="184150" cy="18415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94" name="Oval 18"/>
          <p:cNvSpPr>
            <a:spLocks noChangeArrowheads="1"/>
          </p:cNvSpPr>
          <p:nvPr/>
        </p:nvSpPr>
        <p:spPr bwMode="auto">
          <a:xfrm>
            <a:off x="5632450" y="4165600"/>
            <a:ext cx="184150" cy="18415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95" name="Oval 19"/>
          <p:cNvSpPr>
            <a:spLocks noChangeArrowheads="1"/>
          </p:cNvSpPr>
          <p:nvPr/>
        </p:nvSpPr>
        <p:spPr bwMode="auto">
          <a:xfrm>
            <a:off x="3638550" y="3441700"/>
            <a:ext cx="184150" cy="18415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0196" name="Object 20">
            <a:hlinkClick r:id="" action="ppaction://ole?verb=0"/>
          </p:cNvPr>
          <p:cNvGraphicFramePr>
            <a:graphicFrameLocks/>
          </p:cNvGraphicFramePr>
          <p:nvPr/>
        </p:nvGraphicFramePr>
        <p:xfrm>
          <a:off x="6299200" y="4470400"/>
          <a:ext cx="1700213" cy="401638"/>
        </p:xfrm>
        <a:graphic>
          <a:graphicData uri="http://schemas.openxmlformats.org/presentationml/2006/ole">
            <p:oleObj spid="_x0000_s50196" name="Equation" r:id="rId6" imgW="2908080" imgH="469800" progId="Equation.DSMT4">
              <p:embed/>
            </p:oleObj>
          </a:graphicData>
        </a:graphic>
      </p:graphicFrame>
      <p:sp>
        <p:nvSpPr>
          <p:cNvPr id="50197" name="Rectangle 21"/>
          <p:cNvSpPr>
            <a:spLocks noChangeArrowheads="1"/>
          </p:cNvSpPr>
          <p:nvPr/>
        </p:nvSpPr>
        <p:spPr bwMode="auto">
          <a:xfrm>
            <a:off x="144463" y="1808163"/>
            <a:ext cx="3365500" cy="831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Control (no objects in flow)</a:t>
            </a: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r>
              <a:rPr lang="en-US"/>
              <a:t>Momentum of Discharge</a:t>
            </a:r>
          </a:p>
        </p:txBody>
      </p:sp>
      <p:pic>
        <p:nvPicPr>
          <p:cNvPr id="52227" name="Picture 3"/>
          <p:cNvPicPr>
            <a:picLocks noChangeArrowheads="1"/>
          </p:cNvPicPr>
          <p:nvPr/>
        </p:nvPicPr>
        <p:blipFill>
          <a:blip r:embed="rId2" cstate="print"/>
          <a:srcRect t="6950" r="11501" b="6952"/>
          <a:stretch>
            <a:fillRect/>
          </a:stretch>
        </p:blipFill>
        <p:spPr bwMode="auto">
          <a:xfrm>
            <a:off x="2286000" y="4394200"/>
            <a:ext cx="6743700" cy="2044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52228" name="Picture 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11400" y="2057400"/>
            <a:ext cx="6743700" cy="2019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93663" y="2354263"/>
            <a:ext cx="2132012" cy="1196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small port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Wingdings" pitchFamily="2" charset="2"/>
              </a:rPr>
              <a:t>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momentum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Wingdings" pitchFamily="2" charset="2"/>
              </a:rPr>
              <a:t>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jet mixing</a:t>
            </a: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119063" y="4830763"/>
            <a:ext cx="2132012" cy="1196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large port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Wingdings" pitchFamily="2" charset="2"/>
              </a:rPr>
              <a:t>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momentum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Wingdings" pitchFamily="2" charset="2"/>
              </a:rPr>
              <a:t>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jet mixing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r>
              <a:rPr lang="en-US"/>
              <a:t>Pollutant Mixing in Open Channel Flow: Objectives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ffectLst/>
        </p:spPr>
        <p:txBody>
          <a:bodyPr lIns="90488" tIns="44450" rIns="90488" bIns="44450"/>
          <a:lstStyle/>
          <a:p>
            <a:r>
              <a:rPr lang="en-US"/>
              <a:t>Characterize turbulent flow</a:t>
            </a:r>
          </a:p>
          <a:p>
            <a:pPr lvl="1"/>
            <a:r>
              <a:rPr lang="en-US"/>
              <a:t>integral velocity</a:t>
            </a:r>
          </a:p>
          <a:p>
            <a:pPr lvl="1"/>
            <a:r>
              <a:rPr lang="en-US"/>
              <a:t>integral length</a:t>
            </a:r>
          </a:p>
          <a:p>
            <a:pPr lvl="1"/>
            <a:r>
              <a:rPr lang="en-US"/>
              <a:t>“but it doesn’t look turbulent”</a:t>
            </a:r>
          </a:p>
          <a:p>
            <a:r>
              <a:rPr lang="en-US"/>
              <a:t>Apply the advective dispersion equation</a:t>
            </a:r>
          </a:p>
          <a:p>
            <a:r>
              <a:rPr lang="en-US"/>
              <a:t>Measure the dispersion coefficient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r>
              <a:rPr lang="en-US"/>
              <a:t>Experiment description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ffectLst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/>
              <a:t>Flume (laboratory river)</a:t>
            </a:r>
          </a:p>
          <a:p>
            <a:pPr lvl="1">
              <a:lnSpc>
                <a:spcPct val="90000"/>
              </a:lnSpc>
            </a:pPr>
            <a:r>
              <a:rPr lang="en-US"/>
              <a:t>46 cm wide, 7 m long, variable depth</a:t>
            </a:r>
          </a:p>
          <a:p>
            <a:pPr lvl="1">
              <a:lnSpc>
                <a:spcPct val="90000"/>
              </a:lnSpc>
            </a:pPr>
            <a:r>
              <a:rPr lang="en-US"/>
              <a:t>tap water supply (1.8 L/s)</a:t>
            </a:r>
          </a:p>
          <a:p>
            <a:pPr>
              <a:lnSpc>
                <a:spcPct val="90000"/>
              </a:lnSpc>
            </a:pPr>
            <a:r>
              <a:rPr lang="en-US"/>
              <a:t>Plume</a:t>
            </a:r>
          </a:p>
          <a:p>
            <a:pPr lvl="1">
              <a:lnSpc>
                <a:spcPct val="90000"/>
              </a:lnSpc>
            </a:pPr>
            <a:r>
              <a:rPr lang="en-US"/>
              <a:t>sodium chloride (to increase conductivity)</a:t>
            </a:r>
          </a:p>
          <a:p>
            <a:pPr lvl="1">
              <a:lnSpc>
                <a:spcPct val="90000"/>
              </a:lnSpc>
            </a:pPr>
            <a:r>
              <a:rPr lang="en-US"/>
              <a:t>red dye #40 (for qualitative observations)</a:t>
            </a:r>
          </a:p>
          <a:p>
            <a:pPr lvl="1">
              <a:lnSpc>
                <a:spcPct val="90000"/>
              </a:lnSpc>
            </a:pPr>
            <a:r>
              <a:rPr lang="en-US"/>
              <a:t>discharged by peristaltic pump through single port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r>
              <a:rPr lang="en-US"/>
              <a:t>Virtual Instrument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ffectLst/>
        </p:spPr>
        <p:txBody>
          <a:bodyPr lIns="90488" tIns="44450" rIns="90488" bIns="44450"/>
          <a:lstStyle/>
          <a:p>
            <a:r>
              <a:rPr lang="en-US"/>
              <a:t>Simultaneous control of </a:t>
            </a:r>
          </a:p>
          <a:p>
            <a:pPr lvl="1"/>
            <a:r>
              <a:rPr lang="en-US"/>
              <a:t>3 axes positioning system</a:t>
            </a:r>
          </a:p>
          <a:p>
            <a:pPr lvl="2"/>
            <a:r>
              <a:rPr lang="en-US"/>
              <a:t>position conductivity probe anywhere in flume</a:t>
            </a:r>
          </a:p>
          <a:p>
            <a:pPr lvl="1"/>
            <a:r>
              <a:rPr lang="en-US"/>
              <a:t>pH/ion/conductivity meter</a:t>
            </a:r>
          </a:p>
          <a:p>
            <a:pPr lvl="2"/>
            <a:r>
              <a:rPr lang="en-US"/>
              <a:t>measure conductivity </a:t>
            </a:r>
          </a:p>
          <a:p>
            <a:r>
              <a:rPr lang="en-US"/>
              <a:t>Automatic measurement of conductivity along a transect </a:t>
            </a:r>
            <a:br>
              <a:rPr lang="en-US"/>
            </a:br>
            <a:r>
              <a:rPr lang="en-US"/>
              <a:t>(in x, y, or z direction)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r>
              <a:rPr lang="en-US"/>
              <a:t>Virtual Instrument Control Panel</a:t>
            </a:r>
          </a:p>
        </p:txBody>
      </p:sp>
      <p:pic>
        <p:nvPicPr>
          <p:cNvPr id="21507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900" y="1562100"/>
            <a:ext cx="7327900" cy="525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r>
              <a:rPr lang="en-US"/>
              <a:t>Conductivity probe</a:t>
            </a:r>
          </a:p>
        </p:txBody>
      </p:sp>
      <p:pic>
        <p:nvPicPr>
          <p:cNvPr id="22531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917700"/>
            <a:ext cx="6083300" cy="467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5884863" y="3675063"/>
            <a:ext cx="1600200" cy="831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Platinum electrodes</a:t>
            </a:r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 flipV="1">
            <a:off x="4216400" y="4114800"/>
            <a:ext cx="1765300" cy="4953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r>
              <a:rPr lang="en-US"/>
              <a:t>The Instrument</a:t>
            </a:r>
          </a:p>
        </p:txBody>
      </p:sp>
      <p:pic>
        <p:nvPicPr>
          <p:cNvPr id="27651" name="Picture 3"/>
          <p:cNvPicPr>
            <a:picLocks noChangeArrowheads="1"/>
          </p:cNvPicPr>
          <p:nvPr/>
        </p:nvPicPr>
        <p:blipFill>
          <a:blip r:embed="rId2" cstate="print"/>
          <a:srcRect t="2798" b="4039"/>
          <a:stretch>
            <a:fillRect/>
          </a:stretch>
        </p:blipFill>
        <p:spPr bwMode="auto">
          <a:xfrm>
            <a:off x="2286000" y="1814513"/>
            <a:ext cx="4038600" cy="5018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6548438" y="3167063"/>
            <a:ext cx="2079625" cy="1196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pH/ion/conductivity meter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6548438" y="1808163"/>
            <a:ext cx="2374900" cy="1196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positioning system controller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334963" y="1947863"/>
            <a:ext cx="1485900" cy="831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vertical (z) slide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334963" y="3179763"/>
            <a:ext cx="1752600" cy="831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horizontal (y) slide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334963" y="5529263"/>
            <a:ext cx="2006600" cy="831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conductivity probe</a:t>
            </a:r>
          </a:p>
        </p:txBody>
      </p:sp>
      <p:grpSp>
        <p:nvGrpSpPr>
          <p:cNvPr id="27663" name="Group 15"/>
          <p:cNvGrpSpPr>
            <a:grpSpLocks/>
          </p:cNvGrpSpPr>
          <p:nvPr/>
        </p:nvGrpSpPr>
        <p:grpSpPr bwMode="auto">
          <a:xfrm>
            <a:off x="7116763" y="4094163"/>
            <a:ext cx="1252537" cy="2209800"/>
            <a:chOff x="4483" y="2579"/>
            <a:chExt cx="789" cy="1392"/>
          </a:xfrm>
        </p:grpSpPr>
        <p:sp>
          <p:nvSpPr>
            <p:cNvPr id="27657" name="Line 9"/>
            <p:cNvSpPr>
              <a:spLocks noChangeShapeType="1"/>
            </p:cNvSpPr>
            <p:nvPr/>
          </p:nvSpPr>
          <p:spPr bwMode="auto">
            <a:xfrm>
              <a:off x="4576" y="3160"/>
              <a:ext cx="8" cy="552"/>
            </a:xfrm>
            <a:prstGeom prst="line">
              <a:avLst/>
            </a:prstGeom>
            <a:noFill/>
            <a:ln w="25400">
              <a:solidFill>
                <a:srgbClr val="FAFD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8" name="Line 10"/>
            <p:cNvSpPr>
              <a:spLocks noChangeShapeType="1"/>
            </p:cNvSpPr>
            <p:nvPr/>
          </p:nvSpPr>
          <p:spPr bwMode="auto">
            <a:xfrm flipV="1">
              <a:off x="4592" y="2784"/>
              <a:ext cx="368" cy="368"/>
            </a:xfrm>
            <a:prstGeom prst="line">
              <a:avLst/>
            </a:prstGeom>
            <a:noFill/>
            <a:ln w="25400">
              <a:solidFill>
                <a:srgbClr val="FAFD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9" name="Line 11"/>
            <p:cNvSpPr>
              <a:spLocks noChangeShapeType="1"/>
            </p:cNvSpPr>
            <p:nvPr/>
          </p:nvSpPr>
          <p:spPr bwMode="auto">
            <a:xfrm>
              <a:off x="4592" y="3168"/>
              <a:ext cx="432" cy="88"/>
            </a:xfrm>
            <a:prstGeom prst="line">
              <a:avLst/>
            </a:prstGeom>
            <a:noFill/>
            <a:ln w="25400">
              <a:solidFill>
                <a:srgbClr val="FAFD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0" name="Rectangle 12"/>
            <p:cNvSpPr>
              <a:spLocks noChangeArrowheads="1"/>
            </p:cNvSpPr>
            <p:nvPr/>
          </p:nvSpPr>
          <p:spPr bwMode="auto">
            <a:xfrm>
              <a:off x="4483" y="3677"/>
              <a:ext cx="218" cy="2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z</a:t>
              </a:r>
            </a:p>
          </p:txBody>
        </p:sp>
        <p:sp>
          <p:nvSpPr>
            <p:cNvPr id="27661" name="Rectangle 13"/>
            <p:cNvSpPr>
              <a:spLocks noChangeArrowheads="1"/>
            </p:cNvSpPr>
            <p:nvPr/>
          </p:nvSpPr>
          <p:spPr bwMode="auto">
            <a:xfrm>
              <a:off x="4923" y="2579"/>
              <a:ext cx="221" cy="2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x</a:t>
              </a:r>
            </a:p>
          </p:txBody>
        </p:sp>
        <p:sp>
          <p:nvSpPr>
            <p:cNvPr id="27662" name="Rectangle 14"/>
            <p:cNvSpPr>
              <a:spLocks noChangeArrowheads="1"/>
            </p:cNvSpPr>
            <p:nvPr/>
          </p:nvSpPr>
          <p:spPr bwMode="auto">
            <a:xfrm>
              <a:off x="5043" y="3139"/>
              <a:ext cx="229" cy="2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y</a:t>
              </a:r>
            </a:p>
          </p:txBody>
        </p:sp>
      </p:grpSp>
      <p:sp>
        <p:nvSpPr>
          <p:cNvPr id="27664" name="Line 16"/>
          <p:cNvSpPr>
            <a:spLocks noChangeShapeType="1"/>
          </p:cNvSpPr>
          <p:nvPr/>
        </p:nvSpPr>
        <p:spPr bwMode="auto">
          <a:xfrm>
            <a:off x="1612900" y="2374900"/>
            <a:ext cx="1917700" cy="1257300"/>
          </a:xfrm>
          <a:prstGeom prst="line">
            <a:avLst/>
          </a:prstGeom>
          <a:noFill/>
          <a:ln w="50800">
            <a:solidFill>
              <a:srgbClr val="FAFD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>
            <a:off x="1752600" y="3708400"/>
            <a:ext cx="1168400" cy="1028700"/>
          </a:xfrm>
          <a:prstGeom prst="line">
            <a:avLst/>
          </a:prstGeom>
          <a:noFill/>
          <a:ln w="50800">
            <a:solidFill>
              <a:srgbClr val="FAFD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1752600" y="6045200"/>
            <a:ext cx="1841500" cy="635000"/>
          </a:xfrm>
          <a:prstGeom prst="line">
            <a:avLst/>
          </a:prstGeom>
          <a:noFill/>
          <a:ln w="50800">
            <a:solidFill>
              <a:srgbClr val="FAFD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7" name="Line 19"/>
          <p:cNvSpPr>
            <a:spLocks noChangeShapeType="1"/>
          </p:cNvSpPr>
          <p:nvPr/>
        </p:nvSpPr>
        <p:spPr bwMode="auto">
          <a:xfrm flipH="1">
            <a:off x="4813300" y="2514600"/>
            <a:ext cx="1765300" cy="1536700"/>
          </a:xfrm>
          <a:prstGeom prst="line">
            <a:avLst/>
          </a:prstGeom>
          <a:noFill/>
          <a:ln w="50800">
            <a:solidFill>
              <a:srgbClr val="FAFD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8" name="Line 20"/>
          <p:cNvSpPr>
            <a:spLocks noChangeShapeType="1"/>
          </p:cNvSpPr>
          <p:nvPr/>
        </p:nvSpPr>
        <p:spPr bwMode="auto">
          <a:xfrm flipH="1">
            <a:off x="5740400" y="3848100"/>
            <a:ext cx="812800" cy="762000"/>
          </a:xfrm>
          <a:prstGeom prst="line">
            <a:avLst/>
          </a:prstGeom>
          <a:noFill/>
          <a:ln w="50800">
            <a:solidFill>
              <a:srgbClr val="FAFD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9" name="Rectangle 21"/>
          <p:cNvSpPr>
            <a:spLocks noChangeArrowheads="1"/>
          </p:cNvSpPr>
          <p:nvPr/>
        </p:nvSpPr>
        <p:spPr bwMode="auto">
          <a:xfrm>
            <a:off x="334963" y="4437063"/>
            <a:ext cx="1752600" cy="831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horizontal (x) tracks</a:t>
            </a:r>
          </a:p>
        </p:txBody>
      </p:sp>
      <p:sp>
        <p:nvSpPr>
          <p:cNvPr id="27670" name="Line 22"/>
          <p:cNvSpPr>
            <a:spLocks noChangeShapeType="1"/>
          </p:cNvSpPr>
          <p:nvPr/>
        </p:nvSpPr>
        <p:spPr bwMode="auto">
          <a:xfrm>
            <a:off x="1905000" y="4965700"/>
            <a:ext cx="482600" cy="622300"/>
          </a:xfrm>
          <a:prstGeom prst="line">
            <a:avLst/>
          </a:prstGeom>
          <a:noFill/>
          <a:ln w="50800">
            <a:solidFill>
              <a:srgbClr val="FAFD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1" name="Line 23"/>
          <p:cNvSpPr>
            <a:spLocks noChangeShapeType="1"/>
          </p:cNvSpPr>
          <p:nvPr/>
        </p:nvSpPr>
        <p:spPr bwMode="auto">
          <a:xfrm>
            <a:off x="1917700" y="4978400"/>
            <a:ext cx="2819400" cy="1536700"/>
          </a:xfrm>
          <a:prstGeom prst="line">
            <a:avLst/>
          </a:prstGeom>
          <a:noFill/>
          <a:ln w="50800">
            <a:solidFill>
              <a:srgbClr val="FAFD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r>
              <a:rPr lang="en-US"/>
              <a:t>Plume in a Flume</a:t>
            </a:r>
            <a:br>
              <a:rPr lang="en-US"/>
            </a:br>
            <a:r>
              <a:rPr lang="en-US"/>
              <a:t>Coming up...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ffectLst/>
        </p:spPr>
        <p:txBody>
          <a:bodyPr lIns="90488" tIns="44450" rIns="90488" bIns="44450"/>
          <a:lstStyle/>
          <a:p>
            <a:r>
              <a:rPr lang="en-US"/>
              <a:t>Environmental Fluid Mechanics</a:t>
            </a:r>
          </a:p>
          <a:p>
            <a:pPr lvl="1"/>
            <a:r>
              <a:rPr lang="en-US"/>
              <a:t>Apply the advective dispersion equation</a:t>
            </a:r>
          </a:p>
          <a:p>
            <a:pPr lvl="1"/>
            <a:r>
              <a:rPr lang="en-US"/>
              <a:t>Discuss turbulent dispersion</a:t>
            </a:r>
          </a:p>
          <a:p>
            <a:r>
              <a:rPr lang="en-US"/>
              <a:t>Quantitative analysis</a:t>
            </a:r>
          </a:p>
          <a:p>
            <a:pPr lvl="1"/>
            <a:r>
              <a:rPr lang="en-US"/>
              <a:t>Estimate the dispersion coefficient</a:t>
            </a:r>
          </a:p>
          <a:p>
            <a:pPr lvl="1"/>
            <a:r>
              <a:rPr lang="en-US"/>
              <a:t>Compare model and data</a:t>
            </a:r>
          </a:p>
          <a:p>
            <a:r>
              <a:rPr lang="en-US"/>
              <a:t>Qualitative observations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Lectures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810000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cs typeface="Arial" charset="0"/>
          </a:defRPr>
        </a:defPPr>
      </a:lstStyle>
    </a:ln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8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6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7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</Template>
  <TotalTime>43</TotalTime>
  <Pages>48</Pages>
  <Words>502</Words>
  <Application>Microsoft Office PowerPoint</Application>
  <PresentationFormat>On-screen Show (4:3)</PresentationFormat>
  <Paragraphs>179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10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40" baseType="lpstr">
      <vt:lpstr>Times New Roman</vt:lpstr>
      <vt:lpstr>Monotype Sorts</vt:lpstr>
      <vt:lpstr>Arial</vt:lpstr>
      <vt:lpstr>Book Antiqua</vt:lpstr>
      <vt:lpstr>Wingdings</vt:lpstr>
      <vt:lpstr>Lectures</vt:lpstr>
      <vt:lpstr>AguaClara</vt:lpstr>
      <vt:lpstr>1_AguaClara</vt:lpstr>
      <vt:lpstr>2_AguaClara</vt:lpstr>
      <vt:lpstr>3_AguaClara</vt:lpstr>
      <vt:lpstr>4_AguaClara</vt:lpstr>
      <vt:lpstr>5_AguaClara</vt:lpstr>
      <vt:lpstr>6_AguaClara</vt:lpstr>
      <vt:lpstr>7_AguaClara</vt:lpstr>
      <vt:lpstr>8_AguaClara</vt:lpstr>
      <vt:lpstr>MathType 4.0 Equation</vt:lpstr>
      <vt:lpstr>Slide 1</vt:lpstr>
      <vt:lpstr>Overview</vt:lpstr>
      <vt:lpstr>Pollutant Mixing in Open Channel Flow: Objectives</vt:lpstr>
      <vt:lpstr>Experiment description</vt:lpstr>
      <vt:lpstr>Virtual Instrument</vt:lpstr>
      <vt:lpstr>Virtual Instrument Control Panel</vt:lpstr>
      <vt:lpstr>Conductivity probe</vt:lpstr>
      <vt:lpstr>The Instrument</vt:lpstr>
      <vt:lpstr>Plume in a Flume Coming up...</vt:lpstr>
      <vt:lpstr>Passive Plume in Turbulent Flow: Theory</vt:lpstr>
      <vt:lpstr>Quantitative Analysis</vt:lpstr>
      <vt:lpstr>Dispersion Coefficient (Ey) Measurements</vt:lpstr>
      <vt:lpstr>Dispersion Coefficient (Ey) Measurements</vt:lpstr>
      <vt:lpstr>Centerline concentration: Vertical Mixing</vt:lpstr>
      <vt:lpstr>Dispersion Coefficient (Ey) “rule of thumb” Expectations</vt:lpstr>
      <vt:lpstr>Plume transect 50 cm from source</vt:lpstr>
      <vt:lpstr>Plume transect 100 cm from source</vt:lpstr>
      <vt:lpstr>Plume transect 200 cm from source</vt:lpstr>
      <vt:lpstr>Plume transect 300 cm from source</vt:lpstr>
      <vt:lpstr>Qualitative Observations</vt:lpstr>
      <vt:lpstr>Effect of Depth with Constant Flow</vt:lpstr>
      <vt:lpstr>Kármán Vortex Shedding</vt:lpstr>
      <vt:lpstr>Kármán Vortex Street</vt:lpstr>
      <vt:lpstr>Momentum of Discharge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subject/>
  <dc:creator/>
  <cp:keywords/>
  <dc:description/>
  <cp:lastModifiedBy>mw24</cp:lastModifiedBy>
  <cp:revision>24</cp:revision>
  <cp:lastPrinted>1996-11-21T08:59:15Z</cp:lastPrinted>
  <dcterms:created xsi:type="dcterms:W3CDTF">1996-11-20T09:08:47Z</dcterms:created>
  <dcterms:modified xsi:type="dcterms:W3CDTF">2012-12-18T18:40:40Z</dcterms:modified>
</cp:coreProperties>
</file>