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bin" ContentType="application/vnd.openxmlformats-officedocument.oleObject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  <p:sldMasterId id="2147483685" r:id="rId3"/>
    <p:sldMasterId id="2147483697" r:id="rId4"/>
    <p:sldMasterId id="2147483709" r:id="rId5"/>
    <p:sldMasterId id="2147483721" r:id="rId6"/>
    <p:sldMasterId id="2147483733" r:id="rId7"/>
    <p:sldMasterId id="2147483745" r:id="rId8"/>
    <p:sldMasterId id="2147483757" r:id="rId9"/>
    <p:sldMasterId id="2147483769" r:id="rId10"/>
  </p:sldMasterIdLst>
  <p:notesMasterIdLst>
    <p:notesMasterId r:id="rId15"/>
  </p:notesMasterIdLst>
  <p:handoutMasterIdLst>
    <p:handoutMasterId r:id="rId16"/>
  </p:handoutMasterIdLst>
  <p:sldIdLst>
    <p:sldId id="256" r:id="rId11"/>
    <p:sldId id="257" r:id="rId12"/>
    <p:sldId id="258" r:id="rId13"/>
    <p:sldId id="259" r:id="rId14"/>
  </p:sldIdLst>
  <p:sldSz cx="9144000" cy="6858000" type="screen4x3"/>
  <p:notesSz cx="6858000" cy="9144000"/>
  <p:kinsoku lang="ja-JP" invalStChars="" invalEndChars="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4.wmf"/><Relationship Id="rId7" Type="http://schemas.openxmlformats.org/officeDocument/2006/relationships/image" Target="../media/image9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19.wmf"/><Relationship Id="rId7" Type="http://schemas.openxmlformats.org/officeDocument/2006/relationships/image" Target="../media/image4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3.wmf"/><Relationship Id="rId5" Type="http://schemas.openxmlformats.org/officeDocument/2006/relationships/image" Target="../media/image21.wmf"/><Relationship Id="rId10" Type="http://schemas.openxmlformats.org/officeDocument/2006/relationships/image" Target="../media/image16.wmf"/><Relationship Id="rId4" Type="http://schemas.openxmlformats.org/officeDocument/2006/relationships/image" Target="../media/image20.wmf"/><Relationship Id="rId9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9BFB2C72-BF42-4D87-88CA-205600EEBE49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65113" y="8574088"/>
            <a:ext cx="19732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tabLst>
                <a:tab pos="1771650" algn="r"/>
              </a:tabLst>
            </a:pPr>
            <a:r>
              <a:rPr lang="en-US" sz="1000"/>
              <a:t>CEE 332 Hydraulic Engineering</a:t>
            </a:r>
          </a:p>
          <a:p>
            <a:pPr>
              <a:tabLst>
                <a:tab pos="1771650" algn="r"/>
              </a:tabLst>
            </a:pPr>
            <a:r>
              <a:rPr lang="en-US" sz="1000"/>
              <a:t>Monroe Weber-Shirk	 </a:t>
            </a:r>
            <a:fld id="{513BE24E-9D6A-4FAB-878F-228551812524}" type="datetime1">
              <a:rPr lang="en-US" sz="1000"/>
              <a:pPr>
                <a:tabLst>
                  <a:tab pos="1771650" algn="r"/>
                </a:tabLst>
              </a:pPr>
              <a:t>12/18/2012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358EF6C5-8DB4-4B64-8EED-5A65F1620BDC}" type="slidenum">
              <a:rPr lang="en-US" sz="1400"/>
              <a:pPr algn="r"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123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3.jpeg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3.jpe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3.jpeg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92369" y="2387600"/>
            <a:ext cx="3962400" cy="3309815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94585"/>
            <a:ext cx="2133600" cy="22689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C3D674AA-28FC-46B5-8A93-908EF4C79A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ACD1D-3397-48D1-B453-A8F49EBCF4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2A8AD-EA2D-4560-B551-CECBC4A7F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4E859-5FE4-45D6-9E8F-7F0C5128B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A32AC-2079-4CC4-896A-255042913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4368A-8E0B-4464-B46D-2DD0547F5B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9A817F-C640-495D-BB0D-4BBB753C5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64C36-A9A9-408B-BDB4-2BF75CEFC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820FA-4172-4316-B996-65AB14F23F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2A795-582B-4250-84D2-C1FD0B3F4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6D3E58-8304-4DD8-BBFF-197110016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F3E4218-74E5-407D-8C86-D27A60A5AB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056861F-6530-4B20-97D5-EB438499E296}" type="datetimeFigureOut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18/12/2012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955BE6-8BCA-43BA-A36E-C2A9BEE99AC9}" type="slidenum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056861F-6530-4B20-97D5-EB438499E296}" type="datetimeFigureOut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18/12/2012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955BE6-8BCA-43BA-A36E-C2A9BEE99AC9}" type="slidenum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056861F-6530-4B20-97D5-EB438499E296}" type="datetimeFigureOut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18/12/2012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955BE6-8BCA-43BA-A36E-C2A9BEE99AC9}" type="slidenum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6.bin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9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1" name="Line 45"/>
          <p:cNvSpPr>
            <a:spLocks noChangeShapeType="1"/>
          </p:cNvSpPr>
          <p:nvPr/>
        </p:nvSpPr>
        <p:spPr bwMode="auto">
          <a:xfrm>
            <a:off x="7848600" y="3892550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auto">
          <a:xfrm>
            <a:off x="1600200" y="3886200"/>
            <a:ext cx="6096000" cy="9144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600200" y="2286000"/>
            <a:ext cx="3048000" cy="9144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Freeform 3"/>
          <p:cNvSpPr>
            <a:spLocks/>
          </p:cNvSpPr>
          <p:nvPr/>
        </p:nvSpPr>
        <p:spPr bwMode="auto">
          <a:xfrm>
            <a:off x="1600200" y="5638800"/>
            <a:ext cx="4497388" cy="915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8" y="0"/>
              </a:cxn>
              <a:cxn ang="0">
                <a:pos x="1008" y="288"/>
              </a:cxn>
              <a:cxn ang="0">
                <a:pos x="2832" y="288"/>
              </a:cxn>
              <a:cxn ang="0">
                <a:pos x="2832" y="576"/>
              </a:cxn>
              <a:cxn ang="0">
                <a:pos x="0" y="576"/>
              </a:cxn>
            </a:cxnLst>
            <a:rect l="0" t="0" r="r" b="b"/>
            <a:pathLst>
              <a:path w="2833" h="577">
                <a:moveTo>
                  <a:pt x="0" y="0"/>
                </a:moveTo>
                <a:lnTo>
                  <a:pt x="1008" y="0"/>
                </a:lnTo>
                <a:lnTo>
                  <a:pt x="1008" y="288"/>
                </a:lnTo>
                <a:lnTo>
                  <a:pt x="2832" y="288"/>
                </a:lnTo>
                <a:lnTo>
                  <a:pt x="2832" y="576"/>
                </a:lnTo>
                <a:lnTo>
                  <a:pt x="0" y="576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Stratified Exchange Flow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1606550" y="2286000"/>
            <a:ext cx="608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1606550" y="3200400"/>
            <a:ext cx="6083300" cy="76200"/>
            <a:chOff x="1012" y="2016"/>
            <a:chExt cx="3832" cy="48"/>
          </a:xfrm>
        </p:grpSpPr>
        <p:sp>
          <p:nvSpPr>
            <p:cNvPr id="4102" name="Line 6"/>
            <p:cNvSpPr>
              <a:spLocks noChangeShapeType="1"/>
            </p:cNvSpPr>
            <p:nvPr/>
          </p:nvSpPr>
          <p:spPr bwMode="auto">
            <a:xfrm>
              <a:off x="1032" y="2064"/>
              <a:ext cx="3792" cy="0"/>
            </a:xfrm>
            <a:prstGeom prst="line">
              <a:avLst/>
            </a:prstGeom>
            <a:noFill/>
            <a:ln w="76200"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" name="Line 7"/>
            <p:cNvSpPr>
              <a:spLocks noChangeShapeType="1"/>
            </p:cNvSpPr>
            <p:nvPr/>
          </p:nvSpPr>
          <p:spPr bwMode="auto">
            <a:xfrm>
              <a:off x="1012" y="2016"/>
              <a:ext cx="38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5" name="AutoShape 9"/>
          <p:cNvSpPr>
            <a:spLocks noChangeArrowheads="1"/>
          </p:cNvSpPr>
          <p:nvPr/>
        </p:nvSpPr>
        <p:spPr bwMode="auto">
          <a:xfrm rot="10800000" flipH="1">
            <a:off x="2749550" y="2216150"/>
            <a:ext cx="139700" cy="63500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V="1">
            <a:off x="4648200" y="2127250"/>
            <a:ext cx="0" cy="107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07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6997700" y="2374900"/>
          <a:ext cx="152400" cy="190500"/>
        </p:xfrm>
        <a:graphic>
          <a:graphicData uri="http://schemas.openxmlformats.org/presentationml/2006/ole">
            <p:oleObj spid="_x0000_s4107" name="Equation" r:id="rId4" imgW="164880" imgH="203040" progId="Equation.2">
              <p:embed/>
            </p:oleObj>
          </a:graphicData>
        </a:graphic>
      </p:graphicFrame>
      <p:graphicFrame>
        <p:nvGraphicFramePr>
          <p:cNvPr id="4108" name="Object 1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51000" y="2882900"/>
          <a:ext cx="647700" cy="241300"/>
        </p:xfrm>
        <a:graphic>
          <a:graphicData uri="http://schemas.openxmlformats.org/presentationml/2006/ole">
            <p:oleObj spid="_x0000_s4108" name="Equation" r:id="rId5" imgW="660240" imgH="253800" progId="Equation.2">
              <p:embed/>
            </p:oleObj>
          </a:graphicData>
        </a:graphic>
      </p:graphicFrame>
      <p:graphicFrame>
        <p:nvGraphicFramePr>
          <p:cNvPr id="4109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8178800" y="5930900"/>
          <a:ext cx="685800" cy="241300"/>
        </p:xfrm>
        <a:graphic>
          <a:graphicData uri="http://schemas.openxmlformats.org/presentationml/2006/ole">
            <p:oleObj spid="_x0000_s4109" name="Equation" r:id="rId6" imgW="698400" imgH="253800" progId="Equation.2">
              <p:embed/>
            </p:oleObj>
          </a:graphicData>
        </a:graphic>
      </p:graphicFrame>
      <p:graphicFrame>
        <p:nvGraphicFramePr>
          <p:cNvPr id="4110" name="Object 1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15100" y="5778500"/>
          <a:ext cx="215900" cy="241300"/>
        </p:xfrm>
        <a:graphic>
          <a:graphicData uri="http://schemas.openxmlformats.org/presentationml/2006/ole">
            <p:oleObj spid="_x0000_s4110" name="Equation" r:id="rId7" imgW="228600" imgH="253800" progId="Equation.2">
              <p:embed/>
            </p:oleObj>
          </a:graphicData>
        </a:graphic>
      </p:graphicFrame>
      <p:graphicFrame>
        <p:nvGraphicFramePr>
          <p:cNvPr id="4111" name="Object 1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40000" y="6007100"/>
          <a:ext cx="241300" cy="241300"/>
        </p:xfrm>
        <a:graphic>
          <a:graphicData uri="http://schemas.openxmlformats.org/presentationml/2006/ole">
            <p:oleObj spid="_x0000_s4111" name="Equation" r:id="rId8" imgW="253800" imgH="253800" progId="Equation.2">
              <p:embed/>
            </p:oleObj>
          </a:graphicData>
        </a:graphic>
      </p:graphicFrame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1606550" y="2743200"/>
            <a:ext cx="6083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>
            <a:off x="7848600" y="2292350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>
            <a:off x="1606550" y="5638800"/>
            <a:ext cx="608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22"/>
          <p:cNvGrpSpPr>
            <a:grpSpLocks/>
          </p:cNvGrpSpPr>
          <p:nvPr/>
        </p:nvGrpSpPr>
        <p:grpSpPr bwMode="auto">
          <a:xfrm>
            <a:off x="1606550" y="6553200"/>
            <a:ext cx="6083300" cy="76200"/>
            <a:chOff x="1012" y="4128"/>
            <a:chExt cx="3832" cy="48"/>
          </a:xfrm>
        </p:grpSpPr>
        <p:sp>
          <p:nvSpPr>
            <p:cNvPr id="4116" name="Line 20"/>
            <p:cNvSpPr>
              <a:spLocks noChangeShapeType="1"/>
            </p:cNvSpPr>
            <p:nvPr/>
          </p:nvSpPr>
          <p:spPr bwMode="auto">
            <a:xfrm>
              <a:off x="1032" y="4176"/>
              <a:ext cx="3792" cy="0"/>
            </a:xfrm>
            <a:prstGeom prst="line">
              <a:avLst/>
            </a:prstGeom>
            <a:noFill/>
            <a:ln w="76200"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Line 21"/>
            <p:cNvSpPr>
              <a:spLocks noChangeShapeType="1"/>
            </p:cNvSpPr>
            <p:nvPr/>
          </p:nvSpPr>
          <p:spPr bwMode="auto">
            <a:xfrm>
              <a:off x="1012" y="4128"/>
              <a:ext cx="38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AutoShape 23"/>
          <p:cNvSpPr>
            <a:spLocks noChangeArrowheads="1"/>
          </p:cNvSpPr>
          <p:nvPr/>
        </p:nvSpPr>
        <p:spPr bwMode="auto">
          <a:xfrm rot="10800000" flipH="1">
            <a:off x="2749550" y="5568950"/>
            <a:ext cx="139700" cy="63500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 flipV="1">
            <a:off x="4648200" y="5480050"/>
            <a:ext cx="0" cy="107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21" name="Object 2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997700" y="5727700"/>
          <a:ext cx="152400" cy="190500"/>
        </p:xfrm>
        <a:graphic>
          <a:graphicData uri="http://schemas.openxmlformats.org/presentationml/2006/ole">
            <p:oleObj spid="_x0000_s4121" name="Equation" r:id="rId9" imgW="164880" imgH="203040" progId="Equation.2">
              <p:embed/>
            </p:oleObj>
          </a:graphicData>
        </a:graphic>
      </p:graphicFrame>
      <p:graphicFrame>
        <p:nvGraphicFramePr>
          <p:cNvPr id="4122" name="Object 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51000" y="6235700"/>
          <a:ext cx="647700" cy="241300"/>
        </p:xfrm>
        <a:graphic>
          <a:graphicData uri="http://schemas.openxmlformats.org/presentationml/2006/ole">
            <p:oleObj spid="_x0000_s4122" name="Equation" r:id="rId10" imgW="660240" imgH="253800" progId="Equation.2">
              <p:embed/>
            </p:oleObj>
          </a:graphicData>
        </a:graphic>
      </p:graphicFrame>
      <p:sp>
        <p:nvSpPr>
          <p:cNvPr id="4123" name="Line 27"/>
          <p:cNvSpPr>
            <a:spLocks noChangeShapeType="1"/>
          </p:cNvSpPr>
          <p:nvPr/>
        </p:nvSpPr>
        <p:spPr bwMode="auto">
          <a:xfrm>
            <a:off x="1606550" y="6096000"/>
            <a:ext cx="6083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>
            <a:off x="7848600" y="5645150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25" name="Object 29">
            <a:hlinkClick r:id="" action="ppaction://ole?verb=0"/>
          </p:cNvPr>
          <p:cNvGraphicFramePr>
            <a:graphicFrameLocks/>
          </p:cNvGraphicFramePr>
          <p:nvPr/>
        </p:nvGraphicFramePr>
        <p:xfrm>
          <a:off x="7734300" y="6045200"/>
          <a:ext cx="203200" cy="165100"/>
        </p:xfrm>
        <a:graphic>
          <a:graphicData uri="http://schemas.openxmlformats.org/presentationml/2006/ole">
            <p:oleObj spid="_x0000_s4125" name="Equation" r:id="rId11" imgW="215640" imgH="177480" progId="Equation.2">
              <p:embed/>
            </p:oleObj>
          </a:graphicData>
        </a:graphic>
      </p:graphicFrame>
      <p:sp>
        <p:nvSpPr>
          <p:cNvPr id="4126" name="Line 30"/>
          <p:cNvSpPr>
            <a:spLocks noChangeShapeType="1"/>
          </p:cNvSpPr>
          <p:nvPr/>
        </p:nvSpPr>
        <p:spPr bwMode="auto">
          <a:xfrm>
            <a:off x="3200400" y="5645150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Line 31"/>
          <p:cNvSpPr>
            <a:spLocks noChangeShapeType="1"/>
          </p:cNvSpPr>
          <p:nvPr/>
        </p:nvSpPr>
        <p:spPr bwMode="auto">
          <a:xfrm>
            <a:off x="6096000" y="6102350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8" name="Line 32"/>
          <p:cNvSpPr>
            <a:spLocks noChangeShapeType="1"/>
          </p:cNvSpPr>
          <p:nvPr/>
        </p:nvSpPr>
        <p:spPr bwMode="auto">
          <a:xfrm>
            <a:off x="3206750" y="6096000"/>
            <a:ext cx="288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9" name="Line 33"/>
          <p:cNvSpPr>
            <a:spLocks noChangeShapeType="1"/>
          </p:cNvSpPr>
          <p:nvPr/>
        </p:nvSpPr>
        <p:spPr bwMode="auto">
          <a:xfrm flipH="1">
            <a:off x="2965450" y="5867400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0" name="Line 34"/>
          <p:cNvSpPr>
            <a:spLocks noChangeShapeType="1"/>
          </p:cNvSpPr>
          <p:nvPr/>
        </p:nvSpPr>
        <p:spPr bwMode="auto">
          <a:xfrm>
            <a:off x="5949950" y="63246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31" name="Object 3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78200" y="5753100"/>
          <a:ext cx="228600" cy="279400"/>
        </p:xfrm>
        <a:graphic>
          <a:graphicData uri="http://schemas.openxmlformats.org/presentationml/2006/ole">
            <p:oleObj spid="_x0000_s4131" name="Equation" r:id="rId12" imgW="241200" imgH="291960" progId="Equation.2">
              <p:embed/>
            </p:oleObj>
          </a:graphicData>
        </a:graphic>
      </p:graphicFrame>
      <p:graphicFrame>
        <p:nvGraphicFramePr>
          <p:cNvPr id="4132" name="Object 36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37300" y="6210300"/>
          <a:ext cx="254000" cy="279400"/>
        </p:xfrm>
        <a:graphic>
          <a:graphicData uri="http://schemas.openxmlformats.org/presentationml/2006/ole">
            <p:oleObj spid="_x0000_s4132" name="Equation" r:id="rId13" imgW="266400" imgH="291960" progId="Equation.2">
              <p:embed/>
            </p:oleObj>
          </a:graphicData>
        </a:graphic>
      </p:graphicFrame>
      <p:sp>
        <p:nvSpPr>
          <p:cNvPr id="4133" name="Line 37"/>
          <p:cNvSpPr>
            <a:spLocks noChangeShapeType="1"/>
          </p:cNvSpPr>
          <p:nvPr/>
        </p:nvSpPr>
        <p:spPr bwMode="auto">
          <a:xfrm>
            <a:off x="1606550" y="3886200"/>
            <a:ext cx="608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36" name="Group 40"/>
          <p:cNvGrpSpPr>
            <a:grpSpLocks/>
          </p:cNvGrpSpPr>
          <p:nvPr/>
        </p:nvGrpSpPr>
        <p:grpSpPr bwMode="auto">
          <a:xfrm>
            <a:off x="1606550" y="4800600"/>
            <a:ext cx="6083300" cy="76200"/>
            <a:chOff x="1012" y="3024"/>
            <a:chExt cx="3832" cy="48"/>
          </a:xfrm>
        </p:grpSpPr>
        <p:sp>
          <p:nvSpPr>
            <p:cNvPr id="4134" name="Line 38"/>
            <p:cNvSpPr>
              <a:spLocks noChangeShapeType="1"/>
            </p:cNvSpPr>
            <p:nvPr/>
          </p:nvSpPr>
          <p:spPr bwMode="auto">
            <a:xfrm>
              <a:off x="1032" y="3072"/>
              <a:ext cx="3792" cy="0"/>
            </a:xfrm>
            <a:prstGeom prst="line">
              <a:avLst/>
            </a:prstGeom>
            <a:noFill/>
            <a:ln w="76200"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39"/>
            <p:cNvSpPr>
              <a:spLocks noChangeShapeType="1"/>
            </p:cNvSpPr>
            <p:nvPr/>
          </p:nvSpPr>
          <p:spPr bwMode="auto">
            <a:xfrm>
              <a:off x="1012" y="3024"/>
              <a:ext cx="38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7" name="AutoShape 41"/>
          <p:cNvSpPr>
            <a:spLocks noChangeArrowheads="1"/>
          </p:cNvSpPr>
          <p:nvPr/>
        </p:nvSpPr>
        <p:spPr bwMode="auto">
          <a:xfrm rot="10800000" flipH="1">
            <a:off x="2749550" y="3816350"/>
            <a:ext cx="139700" cy="63500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38" name="Object 42">
            <a:hlinkClick r:id="" action="ppaction://ole?verb=0"/>
          </p:cNvPr>
          <p:cNvGraphicFramePr>
            <a:graphicFrameLocks/>
          </p:cNvGraphicFramePr>
          <p:nvPr/>
        </p:nvGraphicFramePr>
        <p:xfrm>
          <a:off x="6997700" y="3975100"/>
          <a:ext cx="152400" cy="190500"/>
        </p:xfrm>
        <a:graphic>
          <a:graphicData uri="http://schemas.openxmlformats.org/presentationml/2006/ole">
            <p:oleObj spid="_x0000_s4138" name="Equation" r:id="rId14" imgW="164880" imgH="203040" progId="Equation.2">
              <p:embed/>
            </p:oleObj>
          </a:graphicData>
        </a:graphic>
      </p:graphicFrame>
      <p:graphicFrame>
        <p:nvGraphicFramePr>
          <p:cNvPr id="4139" name="Object 4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51000" y="4483100"/>
          <a:ext cx="647700" cy="241300"/>
        </p:xfrm>
        <a:graphic>
          <a:graphicData uri="http://schemas.openxmlformats.org/presentationml/2006/ole">
            <p:oleObj spid="_x0000_s4139" name="Equation" r:id="rId15" imgW="660240" imgH="253800" progId="Equation.2">
              <p:embed/>
            </p:oleObj>
          </a:graphicData>
        </a:graphic>
      </p:graphicFrame>
      <p:sp>
        <p:nvSpPr>
          <p:cNvPr id="4140" name="Line 44"/>
          <p:cNvSpPr>
            <a:spLocks noChangeShapeType="1"/>
          </p:cNvSpPr>
          <p:nvPr/>
        </p:nvSpPr>
        <p:spPr bwMode="auto">
          <a:xfrm>
            <a:off x="1606550" y="4343400"/>
            <a:ext cx="6083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42" name="Object 46">
            <a:hlinkClick r:id="" action="ppaction://ole?verb=0"/>
          </p:cNvPr>
          <p:cNvGraphicFramePr>
            <a:graphicFrameLocks/>
          </p:cNvGraphicFramePr>
          <p:nvPr/>
        </p:nvGraphicFramePr>
        <p:xfrm>
          <a:off x="7734300" y="4292600"/>
          <a:ext cx="203200" cy="165100"/>
        </p:xfrm>
        <a:graphic>
          <a:graphicData uri="http://schemas.openxmlformats.org/presentationml/2006/ole">
            <p:oleObj spid="_x0000_s4142" name="Equation" r:id="rId16" imgW="215640" imgH="177480" progId="Equation.2">
              <p:embed/>
            </p:oleObj>
          </a:graphicData>
        </a:graphic>
      </p:graphicFrame>
      <p:sp>
        <p:nvSpPr>
          <p:cNvPr id="4143" name="Rectangle 47"/>
          <p:cNvSpPr>
            <a:spLocks noChangeArrowheads="1"/>
          </p:cNvSpPr>
          <p:nvPr/>
        </p:nvSpPr>
        <p:spPr bwMode="auto">
          <a:xfrm>
            <a:off x="3567113" y="3338513"/>
            <a:ext cx="2270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after some time</a:t>
            </a:r>
          </a:p>
        </p:txBody>
      </p:sp>
      <p:sp>
        <p:nvSpPr>
          <p:cNvPr id="4144" name="Rectangle 48"/>
          <p:cNvSpPr>
            <a:spLocks noChangeArrowheads="1"/>
          </p:cNvSpPr>
          <p:nvPr/>
        </p:nvSpPr>
        <p:spPr bwMode="auto">
          <a:xfrm>
            <a:off x="3490913" y="5014913"/>
            <a:ext cx="2257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approximate as</a:t>
            </a:r>
          </a:p>
        </p:txBody>
      </p:sp>
      <p:sp>
        <p:nvSpPr>
          <p:cNvPr id="4145" name="Rectangle 49"/>
          <p:cNvSpPr>
            <a:spLocks noChangeArrowheads="1"/>
          </p:cNvSpPr>
          <p:nvPr/>
        </p:nvSpPr>
        <p:spPr bwMode="auto">
          <a:xfrm>
            <a:off x="3338513" y="1662113"/>
            <a:ext cx="24590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initial conditions</a:t>
            </a:r>
          </a:p>
        </p:txBody>
      </p:sp>
      <p:graphicFrame>
        <p:nvGraphicFramePr>
          <p:cNvPr id="4114" name="Object 18">
            <a:hlinkClick r:id="" action="ppaction://ole?verb=0"/>
          </p:cNvPr>
          <p:cNvGraphicFramePr>
            <a:graphicFrameLocks/>
          </p:cNvGraphicFramePr>
          <p:nvPr/>
        </p:nvGraphicFramePr>
        <p:xfrm>
          <a:off x="7772400" y="2654300"/>
          <a:ext cx="203200" cy="165100"/>
        </p:xfrm>
        <a:graphic>
          <a:graphicData uri="http://schemas.openxmlformats.org/presentationml/2006/ole">
            <p:oleObj spid="_x0000_s4114" name="Equation" r:id="rId17" imgW="215640" imgH="17748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0" name="Rectangle 46"/>
          <p:cNvSpPr>
            <a:spLocks noChangeArrowheads="1"/>
          </p:cNvSpPr>
          <p:nvPr/>
        </p:nvSpPr>
        <p:spPr bwMode="auto">
          <a:xfrm>
            <a:off x="5181600" y="2209800"/>
            <a:ext cx="1524000" cy="4572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Stratified Exchange Flow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09713" y="1585913"/>
            <a:ext cx="61483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potential energy converted to kinetic energy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90513" y="3414713"/>
            <a:ext cx="2390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potential energy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652713" y="4633913"/>
            <a:ext cx="12366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final PE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5091113" y="4633913"/>
            <a:ext cx="14128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initial PE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290513" y="3948113"/>
            <a:ext cx="2093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kinetic energy</a:t>
            </a:r>
          </a:p>
        </p:txBody>
      </p:sp>
      <p:graphicFrame>
        <p:nvGraphicFramePr>
          <p:cNvPr id="6152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946400" y="3568700"/>
          <a:ext cx="2324100" cy="241300"/>
        </p:xfrm>
        <a:graphic>
          <a:graphicData uri="http://schemas.openxmlformats.org/presentationml/2006/ole">
            <p:oleObj spid="_x0000_s6152" name="Equation" r:id="rId3" imgW="2336760" imgH="253800" progId="Equation.2">
              <p:embed/>
            </p:oleObj>
          </a:graphicData>
        </a:graphic>
      </p:graphicFrame>
      <p:graphicFrame>
        <p:nvGraphicFramePr>
          <p:cNvPr id="6153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68600" y="3975100"/>
          <a:ext cx="2819400" cy="495300"/>
        </p:xfrm>
        <a:graphic>
          <a:graphicData uri="http://schemas.openxmlformats.org/presentationml/2006/ole">
            <p:oleObj spid="_x0000_s6153" name="Equation" r:id="rId4" imgW="2831760" imgH="507960" progId="Equation.2">
              <p:embed/>
            </p:oleObj>
          </a:graphicData>
        </a:graphic>
      </p:graphicFrame>
      <p:graphicFrame>
        <p:nvGraphicFramePr>
          <p:cNvPr id="6154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1397000" y="5016500"/>
          <a:ext cx="5562600" cy="533400"/>
        </p:xfrm>
        <a:graphic>
          <a:graphicData uri="http://schemas.openxmlformats.org/presentationml/2006/ole">
            <p:oleObj spid="_x0000_s6154" name="Equation" r:id="rId5" imgW="5574960" imgH="545760" progId="Equation.2">
              <p:embed/>
            </p:oleObj>
          </a:graphicData>
        </a:graphic>
      </p:graphicFrame>
      <p:graphicFrame>
        <p:nvGraphicFramePr>
          <p:cNvPr id="6155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3695700" y="5880100"/>
          <a:ext cx="1739900" cy="495300"/>
        </p:xfrm>
        <a:graphic>
          <a:graphicData uri="http://schemas.openxmlformats.org/presentationml/2006/ole">
            <p:oleObj spid="_x0000_s6155" name="Equation" r:id="rId6" imgW="1752480" imgH="507960" progId="Equation.2">
              <p:embed/>
            </p:oleObj>
          </a:graphicData>
        </a:graphic>
      </p:graphicFrame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304800" y="2209800"/>
            <a:ext cx="1524000" cy="9144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311150" y="2209800"/>
            <a:ext cx="303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0" name="Group 16"/>
          <p:cNvGrpSpPr>
            <a:grpSpLocks/>
          </p:cNvGrpSpPr>
          <p:nvPr/>
        </p:nvGrpSpPr>
        <p:grpSpPr bwMode="auto">
          <a:xfrm>
            <a:off x="311150" y="3124200"/>
            <a:ext cx="3035300" cy="76200"/>
            <a:chOff x="196" y="1968"/>
            <a:chExt cx="1912" cy="48"/>
          </a:xfrm>
        </p:grpSpPr>
        <p:sp>
          <p:nvSpPr>
            <p:cNvPr id="6158" name="Line 14"/>
            <p:cNvSpPr>
              <a:spLocks noChangeShapeType="1"/>
            </p:cNvSpPr>
            <p:nvPr/>
          </p:nvSpPr>
          <p:spPr bwMode="auto">
            <a:xfrm>
              <a:off x="216" y="2016"/>
              <a:ext cx="1872" cy="0"/>
            </a:xfrm>
            <a:prstGeom prst="line">
              <a:avLst/>
            </a:prstGeom>
            <a:noFill/>
            <a:ln w="76200"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Line 15"/>
            <p:cNvSpPr>
              <a:spLocks noChangeShapeType="1"/>
            </p:cNvSpPr>
            <p:nvPr/>
          </p:nvSpPr>
          <p:spPr bwMode="auto">
            <a:xfrm>
              <a:off x="196" y="1968"/>
              <a:ext cx="1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61" name="AutoShape 17"/>
          <p:cNvSpPr>
            <a:spLocks noChangeArrowheads="1"/>
          </p:cNvSpPr>
          <p:nvPr/>
        </p:nvSpPr>
        <p:spPr bwMode="auto">
          <a:xfrm rot="10800000" flipH="1">
            <a:off x="920750" y="2139950"/>
            <a:ext cx="139700" cy="63500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 flipV="1">
            <a:off x="1828800" y="2051050"/>
            <a:ext cx="0" cy="107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63" name="Object 19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30500" y="2603500"/>
          <a:ext cx="152400" cy="190500"/>
        </p:xfrm>
        <a:graphic>
          <a:graphicData uri="http://schemas.openxmlformats.org/presentationml/2006/ole">
            <p:oleObj spid="_x0000_s6163" name="Equation" r:id="rId7" imgW="164880" imgH="203040" progId="Equation.2">
              <p:embed/>
            </p:oleObj>
          </a:graphicData>
        </a:graphic>
      </p:graphicFrame>
      <p:graphicFrame>
        <p:nvGraphicFramePr>
          <p:cNvPr id="6164" name="Object 20">
            <a:hlinkClick r:id="" action="ppaction://ole?verb=0"/>
          </p:cNvPr>
          <p:cNvGraphicFramePr>
            <a:graphicFrameLocks/>
          </p:cNvGraphicFramePr>
          <p:nvPr/>
        </p:nvGraphicFramePr>
        <p:xfrm>
          <a:off x="660400" y="2578100"/>
          <a:ext cx="647700" cy="241300"/>
        </p:xfrm>
        <a:graphic>
          <a:graphicData uri="http://schemas.openxmlformats.org/presentationml/2006/ole">
            <p:oleObj spid="_x0000_s6164" name="Equation" r:id="rId8" imgW="660240" imgH="253800" progId="Equation.2">
              <p:embed/>
            </p:oleObj>
          </a:graphicData>
        </a:graphic>
      </p:graphicFrame>
      <p:sp>
        <p:nvSpPr>
          <p:cNvPr id="6165" name="Line 21"/>
          <p:cNvSpPr>
            <a:spLocks noChangeShapeType="1"/>
          </p:cNvSpPr>
          <p:nvPr/>
        </p:nvSpPr>
        <p:spPr bwMode="auto">
          <a:xfrm>
            <a:off x="311150" y="2667000"/>
            <a:ext cx="3035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>
            <a:off x="3352800" y="2216150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67" name="Object 23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38500" y="2616200"/>
          <a:ext cx="203200" cy="165100"/>
        </p:xfrm>
        <a:graphic>
          <a:graphicData uri="http://schemas.openxmlformats.org/presentationml/2006/ole">
            <p:oleObj spid="_x0000_s6167" name="Equation" r:id="rId9" imgW="215640" imgH="177480" progId="Equation.2">
              <p:embed/>
            </p:oleObj>
          </a:graphicData>
        </a:graphic>
      </p:graphicFrame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5181600" y="2667000"/>
            <a:ext cx="1524000" cy="4572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>
            <a:off x="5187950" y="2209800"/>
            <a:ext cx="303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72" name="Group 28"/>
          <p:cNvGrpSpPr>
            <a:grpSpLocks/>
          </p:cNvGrpSpPr>
          <p:nvPr/>
        </p:nvGrpSpPr>
        <p:grpSpPr bwMode="auto">
          <a:xfrm>
            <a:off x="5187950" y="3124200"/>
            <a:ext cx="3035300" cy="76200"/>
            <a:chOff x="3268" y="1968"/>
            <a:chExt cx="1912" cy="48"/>
          </a:xfrm>
        </p:grpSpPr>
        <p:sp>
          <p:nvSpPr>
            <p:cNvPr id="6170" name="Line 26"/>
            <p:cNvSpPr>
              <a:spLocks noChangeShapeType="1"/>
            </p:cNvSpPr>
            <p:nvPr/>
          </p:nvSpPr>
          <p:spPr bwMode="auto">
            <a:xfrm>
              <a:off x="3288" y="2016"/>
              <a:ext cx="1872" cy="0"/>
            </a:xfrm>
            <a:prstGeom prst="line">
              <a:avLst/>
            </a:prstGeom>
            <a:noFill/>
            <a:ln w="76200"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Line 27"/>
            <p:cNvSpPr>
              <a:spLocks noChangeShapeType="1"/>
            </p:cNvSpPr>
            <p:nvPr/>
          </p:nvSpPr>
          <p:spPr bwMode="auto">
            <a:xfrm>
              <a:off x="3268" y="1968"/>
              <a:ext cx="1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3" name="AutoShape 29"/>
          <p:cNvSpPr>
            <a:spLocks noChangeArrowheads="1"/>
          </p:cNvSpPr>
          <p:nvPr/>
        </p:nvSpPr>
        <p:spPr bwMode="auto">
          <a:xfrm rot="10800000" flipH="1">
            <a:off x="5797550" y="2139950"/>
            <a:ext cx="139700" cy="63500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Line 30"/>
          <p:cNvSpPr>
            <a:spLocks noChangeShapeType="1"/>
          </p:cNvSpPr>
          <p:nvPr/>
        </p:nvSpPr>
        <p:spPr bwMode="auto">
          <a:xfrm flipV="1">
            <a:off x="6705600" y="2051050"/>
            <a:ext cx="0" cy="107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75" name="Object 31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78500" y="2374900"/>
          <a:ext cx="152400" cy="190500"/>
        </p:xfrm>
        <a:graphic>
          <a:graphicData uri="http://schemas.openxmlformats.org/presentationml/2006/ole">
            <p:oleObj spid="_x0000_s6175" name="Equation" r:id="rId10" imgW="164880" imgH="203040" progId="Equation.2">
              <p:embed/>
            </p:oleObj>
          </a:graphicData>
        </a:graphic>
      </p:graphicFrame>
      <p:graphicFrame>
        <p:nvGraphicFramePr>
          <p:cNvPr id="6176" name="Object 3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89600" y="2806700"/>
          <a:ext cx="647700" cy="241300"/>
        </p:xfrm>
        <a:graphic>
          <a:graphicData uri="http://schemas.openxmlformats.org/presentationml/2006/ole">
            <p:oleObj spid="_x0000_s6176" name="Equation" r:id="rId11" imgW="660240" imgH="253800" progId="Equation.2">
              <p:embed/>
            </p:oleObj>
          </a:graphicData>
        </a:graphic>
      </p:graphicFrame>
      <p:sp>
        <p:nvSpPr>
          <p:cNvPr id="6177" name="Line 33"/>
          <p:cNvSpPr>
            <a:spLocks noChangeShapeType="1"/>
          </p:cNvSpPr>
          <p:nvPr/>
        </p:nvSpPr>
        <p:spPr bwMode="auto">
          <a:xfrm>
            <a:off x="5187950" y="2667000"/>
            <a:ext cx="3035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8" name="Line 34"/>
          <p:cNvSpPr>
            <a:spLocks noChangeShapeType="1"/>
          </p:cNvSpPr>
          <p:nvPr/>
        </p:nvSpPr>
        <p:spPr bwMode="auto">
          <a:xfrm>
            <a:off x="8229600" y="2216150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79" name="Object 35">
            <a:hlinkClick r:id="" action="ppaction://ole?verb=0"/>
          </p:cNvPr>
          <p:cNvGraphicFramePr>
            <a:graphicFrameLocks/>
          </p:cNvGraphicFramePr>
          <p:nvPr/>
        </p:nvGraphicFramePr>
        <p:xfrm>
          <a:off x="8115300" y="2616200"/>
          <a:ext cx="203200" cy="165100"/>
        </p:xfrm>
        <a:graphic>
          <a:graphicData uri="http://schemas.openxmlformats.org/presentationml/2006/ole">
            <p:oleObj spid="_x0000_s6179" name="Equation" r:id="rId12" imgW="215640" imgH="177480" progId="Equation.2">
              <p:embed/>
            </p:oleObj>
          </a:graphicData>
        </a:graphic>
      </p:graphicFrame>
      <p:sp>
        <p:nvSpPr>
          <p:cNvPr id="6180" name="Line 36"/>
          <p:cNvSpPr>
            <a:spLocks noChangeShapeType="1"/>
          </p:cNvSpPr>
          <p:nvPr/>
        </p:nvSpPr>
        <p:spPr bwMode="auto">
          <a:xfrm>
            <a:off x="7092950" y="28956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81" name="Object 37">
            <a:hlinkClick r:id="" action="ppaction://ole?verb=0"/>
          </p:cNvPr>
          <p:cNvGraphicFramePr>
            <a:graphicFrameLocks/>
          </p:cNvGraphicFramePr>
          <p:nvPr/>
        </p:nvGraphicFramePr>
        <p:xfrm>
          <a:off x="7581900" y="2746375"/>
          <a:ext cx="215900" cy="266700"/>
        </p:xfrm>
        <a:graphic>
          <a:graphicData uri="http://schemas.openxmlformats.org/presentationml/2006/ole">
            <p:oleObj spid="_x0000_s6181" name="Equation" r:id="rId13" imgW="228600" imgH="279360" progId="Equation.2">
              <p:embed/>
            </p:oleObj>
          </a:graphicData>
        </a:graphic>
      </p:graphicFrame>
      <p:sp>
        <p:nvSpPr>
          <p:cNvPr id="6182" name="Line 38"/>
          <p:cNvSpPr>
            <a:spLocks noChangeShapeType="1"/>
          </p:cNvSpPr>
          <p:nvPr/>
        </p:nvSpPr>
        <p:spPr bwMode="auto">
          <a:xfrm flipH="1">
            <a:off x="7080250" y="2438400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83" name="Object 39">
            <a:hlinkClick r:id="" action="ppaction://ole?verb=0"/>
          </p:cNvPr>
          <p:cNvGraphicFramePr>
            <a:graphicFrameLocks/>
          </p:cNvGraphicFramePr>
          <p:nvPr/>
        </p:nvGraphicFramePr>
        <p:xfrm>
          <a:off x="6819900" y="2289175"/>
          <a:ext cx="215900" cy="266700"/>
        </p:xfrm>
        <a:graphic>
          <a:graphicData uri="http://schemas.openxmlformats.org/presentationml/2006/ole">
            <p:oleObj spid="_x0000_s6183" name="Equation" r:id="rId14" imgW="228600" imgH="279360" progId="Equation.2">
              <p:embed/>
            </p:oleObj>
          </a:graphicData>
        </a:graphic>
      </p:graphicFrame>
      <p:sp>
        <p:nvSpPr>
          <p:cNvPr id="6184" name="Rectangle 40"/>
          <p:cNvSpPr>
            <a:spLocks noChangeArrowheads="1"/>
          </p:cNvSpPr>
          <p:nvPr/>
        </p:nvSpPr>
        <p:spPr bwMode="auto">
          <a:xfrm>
            <a:off x="6005513" y="3719513"/>
            <a:ext cx="29495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energy/unit volume</a:t>
            </a:r>
          </a:p>
        </p:txBody>
      </p:sp>
      <p:sp>
        <p:nvSpPr>
          <p:cNvPr id="6185" name="Line 41"/>
          <p:cNvSpPr>
            <a:spLocks noChangeShapeType="1"/>
          </p:cNvSpPr>
          <p:nvPr/>
        </p:nvSpPr>
        <p:spPr bwMode="auto">
          <a:xfrm>
            <a:off x="5416550" y="3740150"/>
            <a:ext cx="5969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6" name="Line 42"/>
          <p:cNvSpPr>
            <a:spLocks noChangeShapeType="1"/>
          </p:cNvSpPr>
          <p:nvPr/>
        </p:nvSpPr>
        <p:spPr bwMode="auto">
          <a:xfrm flipV="1">
            <a:off x="5645150" y="3956050"/>
            <a:ext cx="3683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1828800" y="2209800"/>
            <a:ext cx="16002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1" name="Rectangle 43"/>
          <p:cNvSpPr>
            <a:spLocks noChangeArrowheads="1"/>
          </p:cNvSpPr>
          <p:nvPr/>
        </p:nvSpPr>
        <p:spPr bwMode="auto">
          <a:xfrm>
            <a:off x="5181600" y="2209800"/>
            <a:ext cx="1524000" cy="9144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Stratified Exchange Flow</a:t>
            </a:r>
          </a:p>
        </p:txBody>
      </p:sp>
      <p:graphicFrame>
        <p:nvGraphicFramePr>
          <p:cNvPr id="717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38400" y="3441700"/>
          <a:ext cx="2565400" cy="495300"/>
        </p:xfrm>
        <a:graphic>
          <a:graphicData uri="http://schemas.openxmlformats.org/presentationml/2006/ole">
            <p:oleObj spid="_x0000_s7171" name="Equation" r:id="rId3" imgW="2577960" imgH="507960" progId="Equation.2">
              <p:embed/>
            </p:oleObj>
          </a:graphicData>
        </a:graphic>
      </p:graphicFrame>
      <p:graphicFrame>
        <p:nvGraphicFramePr>
          <p:cNvPr id="717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57500" y="4203700"/>
          <a:ext cx="1879600" cy="495300"/>
        </p:xfrm>
        <a:graphic>
          <a:graphicData uri="http://schemas.openxmlformats.org/presentationml/2006/ole">
            <p:oleObj spid="_x0000_s7172" name="Equation" r:id="rId4" imgW="1892160" imgH="507960" progId="Equation.2">
              <p:embed/>
            </p:oleObj>
          </a:graphicData>
        </a:graphic>
      </p:graphicFrame>
      <p:graphicFrame>
        <p:nvGraphicFramePr>
          <p:cNvPr id="717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43500" y="5905500"/>
          <a:ext cx="1422400" cy="596900"/>
        </p:xfrm>
        <a:graphic>
          <a:graphicData uri="http://schemas.openxmlformats.org/presentationml/2006/ole">
            <p:oleObj spid="_x0000_s7173" name="Equation" r:id="rId5" imgW="1434960" imgH="609480" progId="Equation.2">
              <p:embed/>
            </p:oleObj>
          </a:graphicData>
        </a:graphic>
      </p:graphicFrame>
      <p:graphicFrame>
        <p:nvGraphicFramePr>
          <p:cNvPr id="7174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98700" y="5956300"/>
          <a:ext cx="1473200" cy="495300"/>
        </p:xfrm>
        <a:graphic>
          <a:graphicData uri="http://schemas.openxmlformats.org/presentationml/2006/ole">
            <p:oleObj spid="_x0000_s7174" name="Equation" r:id="rId6" imgW="1485720" imgH="507960" progId="Equation.2">
              <p:embed/>
            </p:oleObj>
          </a:graphicData>
        </a:graphic>
      </p:graphicFrame>
      <p:graphicFrame>
        <p:nvGraphicFramePr>
          <p:cNvPr id="7175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3149600" y="4889500"/>
          <a:ext cx="1447800" cy="190500"/>
        </p:xfrm>
        <a:graphic>
          <a:graphicData uri="http://schemas.openxmlformats.org/presentationml/2006/ole">
            <p:oleObj spid="_x0000_s7175" name="Equation" r:id="rId7" imgW="1460160" imgH="203040" progId="Equation.2">
              <p:embed/>
            </p:oleObj>
          </a:graphicData>
        </a:graphic>
      </p:graphicFrame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197350" y="6248400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7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7188200" y="5842000"/>
          <a:ext cx="990600" cy="558800"/>
        </p:xfrm>
        <a:graphic>
          <a:graphicData uri="http://schemas.openxmlformats.org/presentationml/2006/ole">
            <p:oleObj spid="_x0000_s7177" name="Equation" r:id="rId8" imgW="1002960" imgH="571320" progId="Equation.2">
              <p:embed/>
            </p:oleObj>
          </a:graphicData>
        </a:graphic>
      </p:graphicFrame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304800" y="2209800"/>
            <a:ext cx="1524000" cy="9144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311150" y="2209800"/>
            <a:ext cx="303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82" name="Group 14"/>
          <p:cNvGrpSpPr>
            <a:grpSpLocks/>
          </p:cNvGrpSpPr>
          <p:nvPr/>
        </p:nvGrpSpPr>
        <p:grpSpPr bwMode="auto">
          <a:xfrm>
            <a:off x="311150" y="3124200"/>
            <a:ext cx="3035300" cy="76200"/>
            <a:chOff x="196" y="1968"/>
            <a:chExt cx="1912" cy="48"/>
          </a:xfrm>
        </p:grpSpPr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>
              <a:off x="216" y="2016"/>
              <a:ext cx="1872" cy="0"/>
            </a:xfrm>
            <a:prstGeom prst="line">
              <a:avLst/>
            </a:prstGeom>
            <a:noFill/>
            <a:ln w="76200"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>
              <a:off x="196" y="1968"/>
              <a:ext cx="1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3" name="AutoShape 15"/>
          <p:cNvSpPr>
            <a:spLocks noChangeArrowheads="1"/>
          </p:cNvSpPr>
          <p:nvPr/>
        </p:nvSpPr>
        <p:spPr bwMode="auto">
          <a:xfrm rot="10800000" flipH="1">
            <a:off x="920750" y="2133600"/>
            <a:ext cx="139700" cy="63500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V="1">
            <a:off x="1828800" y="2051050"/>
            <a:ext cx="0" cy="107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85" name="Object 17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30500" y="2603500"/>
          <a:ext cx="152400" cy="190500"/>
        </p:xfrm>
        <a:graphic>
          <a:graphicData uri="http://schemas.openxmlformats.org/presentationml/2006/ole">
            <p:oleObj spid="_x0000_s7185" name="Equation" r:id="rId9" imgW="164880" imgH="203040" progId="Equation.2">
              <p:embed/>
            </p:oleObj>
          </a:graphicData>
        </a:graphic>
      </p:graphicFrame>
      <p:graphicFrame>
        <p:nvGraphicFramePr>
          <p:cNvPr id="7186" name="Object 18">
            <a:hlinkClick r:id="" action="ppaction://ole?verb=0"/>
          </p:cNvPr>
          <p:cNvGraphicFramePr>
            <a:graphicFrameLocks/>
          </p:cNvGraphicFramePr>
          <p:nvPr/>
        </p:nvGraphicFramePr>
        <p:xfrm>
          <a:off x="660400" y="2578100"/>
          <a:ext cx="647700" cy="241300"/>
        </p:xfrm>
        <a:graphic>
          <a:graphicData uri="http://schemas.openxmlformats.org/presentationml/2006/ole">
            <p:oleObj spid="_x0000_s7186" name="Equation" r:id="rId10" imgW="660240" imgH="253800" progId="Equation.2">
              <p:embed/>
            </p:oleObj>
          </a:graphicData>
        </a:graphic>
      </p:graphicFrame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311150" y="2667000"/>
            <a:ext cx="3035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>
            <a:off x="3352800" y="2216150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89" name="Object 21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38500" y="2616200"/>
          <a:ext cx="203200" cy="165100"/>
        </p:xfrm>
        <a:graphic>
          <a:graphicData uri="http://schemas.openxmlformats.org/presentationml/2006/ole">
            <p:oleObj spid="_x0000_s7189" name="Equation" r:id="rId11" imgW="215640" imgH="177480" progId="Equation.2">
              <p:embed/>
            </p:oleObj>
          </a:graphicData>
        </a:graphic>
      </p:graphicFrame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5187950" y="2209800"/>
            <a:ext cx="303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94" name="Group 26"/>
          <p:cNvGrpSpPr>
            <a:grpSpLocks/>
          </p:cNvGrpSpPr>
          <p:nvPr/>
        </p:nvGrpSpPr>
        <p:grpSpPr bwMode="auto">
          <a:xfrm>
            <a:off x="5187950" y="3124200"/>
            <a:ext cx="3035300" cy="76200"/>
            <a:chOff x="3268" y="1968"/>
            <a:chExt cx="1912" cy="48"/>
          </a:xfrm>
        </p:grpSpPr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>
              <a:off x="3288" y="2016"/>
              <a:ext cx="1872" cy="0"/>
            </a:xfrm>
            <a:prstGeom prst="line">
              <a:avLst/>
            </a:prstGeom>
            <a:noFill/>
            <a:ln w="76200"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>
              <a:off x="3268" y="1968"/>
              <a:ext cx="1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95" name="AutoShape 27"/>
          <p:cNvSpPr>
            <a:spLocks noChangeArrowheads="1"/>
          </p:cNvSpPr>
          <p:nvPr/>
        </p:nvSpPr>
        <p:spPr bwMode="auto">
          <a:xfrm rot="10800000" flipH="1">
            <a:off x="5797550" y="2139950"/>
            <a:ext cx="139700" cy="63500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 flipV="1">
            <a:off x="6705600" y="2051050"/>
            <a:ext cx="0" cy="107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97" name="Object 29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78500" y="2374900"/>
          <a:ext cx="152400" cy="190500"/>
        </p:xfrm>
        <a:graphic>
          <a:graphicData uri="http://schemas.openxmlformats.org/presentationml/2006/ole">
            <p:oleObj spid="_x0000_s7197" name="Equation" r:id="rId12" imgW="164880" imgH="203040" progId="Equation.2">
              <p:embed/>
            </p:oleObj>
          </a:graphicData>
        </a:graphic>
      </p:graphicFrame>
      <p:graphicFrame>
        <p:nvGraphicFramePr>
          <p:cNvPr id="7198" name="Object 30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89600" y="2806700"/>
          <a:ext cx="647700" cy="241300"/>
        </p:xfrm>
        <a:graphic>
          <a:graphicData uri="http://schemas.openxmlformats.org/presentationml/2006/ole">
            <p:oleObj spid="_x0000_s7198" name="Equation" r:id="rId13" imgW="660240" imgH="253800" progId="Equation.2">
              <p:embed/>
            </p:oleObj>
          </a:graphicData>
        </a:graphic>
      </p:graphicFrame>
      <p:sp>
        <p:nvSpPr>
          <p:cNvPr id="7199" name="Line 31"/>
          <p:cNvSpPr>
            <a:spLocks noChangeShapeType="1"/>
          </p:cNvSpPr>
          <p:nvPr/>
        </p:nvSpPr>
        <p:spPr bwMode="auto">
          <a:xfrm>
            <a:off x="5187950" y="2667000"/>
            <a:ext cx="3035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Line 32"/>
          <p:cNvSpPr>
            <a:spLocks noChangeShapeType="1"/>
          </p:cNvSpPr>
          <p:nvPr/>
        </p:nvSpPr>
        <p:spPr bwMode="auto">
          <a:xfrm>
            <a:off x="8229600" y="2216150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01" name="Object 33">
            <a:hlinkClick r:id="" action="ppaction://ole?verb=0"/>
          </p:cNvPr>
          <p:cNvGraphicFramePr>
            <a:graphicFrameLocks/>
          </p:cNvGraphicFramePr>
          <p:nvPr/>
        </p:nvGraphicFramePr>
        <p:xfrm>
          <a:off x="8115300" y="2616200"/>
          <a:ext cx="203200" cy="165100"/>
        </p:xfrm>
        <a:graphic>
          <a:graphicData uri="http://schemas.openxmlformats.org/presentationml/2006/ole">
            <p:oleObj spid="_x0000_s7201" name="Equation" r:id="rId14" imgW="215640" imgH="177480" progId="Equation.2">
              <p:embed/>
            </p:oleObj>
          </a:graphicData>
        </a:graphic>
      </p:graphicFrame>
      <p:sp>
        <p:nvSpPr>
          <p:cNvPr id="7202" name="Line 34"/>
          <p:cNvSpPr>
            <a:spLocks noChangeShapeType="1"/>
          </p:cNvSpPr>
          <p:nvPr/>
        </p:nvSpPr>
        <p:spPr bwMode="auto">
          <a:xfrm>
            <a:off x="7092950" y="28956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03" name="Object 35">
            <a:hlinkClick r:id="" action="ppaction://ole?verb=0"/>
          </p:cNvPr>
          <p:cNvGraphicFramePr>
            <a:graphicFrameLocks/>
          </p:cNvGraphicFramePr>
          <p:nvPr/>
        </p:nvGraphicFramePr>
        <p:xfrm>
          <a:off x="7581900" y="2746375"/>
          <a:ext cx="215900" cy="266700"/>
        </p:xfrm>
        <a:graphic>
          <a:graphicData uri="http://schemas.openxmlformats.org/presentationml/2006/ole">
            <p:oleObj spid="_x0000_s7203" name="Equation" r:id="rId15" imgW="228600" imgH="279360" progId="Equation.2">
              <p:embed/>
            </p:oleObj>
          </a:graphicData>
        </a:graphic>
      </p:graphicFrame>
      <p:sp>
        <p:nvSpPr>
          <p:cNvPr id="7204" name="Line 36"/>
          <p:cNvSpPr>
            <a:spLocks noChangeShapeType="1"/>
          </p:cNvSpPr>
          <p:nvPr/>
        </p:nvSpPr>
        <p:spPr bwMode="auto">
          <a:xfrm flipH="1">
            <a:off x="7080250" y="2438400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05" name="Object 3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819900" y="2289175"/>
          <a:ext cx="215900" cy="266700"/>
        </p:xfrm>
        <a:graphic>
          <a:graphicData uri="http://schemas.openxmlformats.org/presentationml/2006/ole">
            <p:oleObj spid="_x0000_s7205" name="Equation" r:id="rId16" imgW="228600" imgH="279360" progId="Equation.2">
              <p:embed/>
            </p:oleObj>
          </a:graphicData>
        </a:graphic>
      </p:graphicFrame>
      <p:sp>
        <p:nvSpPr>
          <p:cNvPr id="7206" name="Rectangle 38"/>
          <p:cNvSpPr>
            <a:spLocks noChangeArrowheads="1"/>
          </p:cNvSpPr>
          <p:nvPr/>
        </p:nvSpPr>
        <p:spPr bwMode="auto">
          <a:xfrm>
            <a:off x="5624513" y="3490913"/>
            <a:ext cx="19383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initial KE = 0</a:t>
            </a:r>
          </a:p>
        </p:txBody>
      </p:sp>
      <p:sp>
        <p:nvSpPr>
          <p:cNvPr id="7207" name="Rectangle 39"/>
          <p:cNvSpPr>
            <a:spLocks noChangeArrowheads="1"/>
          </p:cNvSpPr>
          <p:nvPr/>
        </p:nvSpPr>
        <p:spPr bwMode="auto">
          <a:xfrm>
            <a:off x="5167313" y="4938713"/>
            <a:ext cx="32639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conservation of energy</a:t>
            </a:r>
          </a:p>
        </p:txBody>
      </p:sp>
      <p:graphicFrame>
        <p:nvGraphicFramePr>
          <p:cNvPr id="7208" name="Object 40">
            <a:hlinkClick r:id="" action="ppaction://ole?verb=0"/>
          </p:cNvPr>
          <p:cNvGraphicFramePr>
            <a:graphicFrameLocks/>
          </p:cNvGraphicFramePr>
          <p:nvPr/>
        </p:nvGraphicFramePr>
        <p:xfrm>
          <a:off x="2959100" y="5270500"/>
          <a:ext cx="1981200" cy="495300"/>
        </p:xfrm>
        <a:graphic>
          <a:graphicData uri="http://schemas.openxmlformats.org/presentationml/2006/ole">
            <p:oleObj spid="_x0000_s7208" name="Equation" r:id="rId17" imgW="1993680" imgH="507960" progId="Equation.2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Stratified Exchange Flow in the Environment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cold river flowing into warm reservoir</a:t>
            </a:r>
          </a:p>
          <a:p>
            <a:pPr lvl="1"/>
            <a:r>
              <a:rPr lang="en-US"/>
              <a:t>energy losses may be significant</a:t>
            </a:r>
          </a:p>
          <a:p>
            <a:r>
              <a:rPr lang="en-US"/>
              <a:t>salt water flowing up a river</a:t>
            </a:r>
          </a:p>
          <a:p>
            <a:r>
              <a:rPr lang="en-US"/>
              <a:t>cold air flowing under warm air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s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810000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ln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14471310</TotalTime>
  <Pages>4</Pages>
  <Words>68</Words>
  <Application>Microsoft Office PowerPoint</Application>
  <PresentationFormat>On-screen Show (4:3)</PresentationFormat>
  <Paragraphs>19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20" baseType="lpstr">
      <vt:lpstr>Times New Roman</vt:lpstr>
      <vt:lpstr>Monotype Sorts</vt:lpstr>
      <vt:lpstr>Arial</vt:lpstr>
      <vt:lpstr>Book Antiqua</vt:lpstr>
      <vt:lpstr>Lectures</vt:lpstr>
      <vt:lpstr>AguaClara</vt:lpstr>
      <vt:lpstr>1_AguaClara</vt:lpstr>
      <vt:lpstr>2_AguaClara</vt:lpstr>
      <vt:lpstr>3_AguaClara</vt:lpstr>
      <vt:lpstr>4_AguaClara</vt:lpstr>
      <vt:lpstr>5_AguaClara</vt:lpstr>
      <vt:lpstr>6_AguaClara</vt:lpstr>
      <vt:lpstr>7_AguaClara</vt:lpstr>
      <vt:lpstr>8_AguaClara</vt:lpstr>
      <vt:lpstr>Equation</vt:lpstr>
      <vt:lpstr>Microsoft Equation 3.0</vt:lpstr>
      <vt:lpstr>Stratified Exchange Flow</vt:lpstr>
      <vt:lpstr>Stratified Exchange Flow</vt:lpstr>
      <vt:lpstr>Stratified Exchange Flow</vt:lpstr>
      <vt:lpstr>Stratified Exchange Flow in the Environment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Stratified Exchange Flow</dc:title>
  <dc:subject/>
  <dc:creator/>
  <cp:keywords/>
  <dc:description/>
  <cp:lastModifiedBy>mw24</cp:lastModifiedBy>
  <cp:revision>4</cp:revision>
  <cp:lastPrinted>1997-03-27T17:09:18Z</cp:lastPrinted>
  <dcterms:created xsi:type="dcterms:W3CDTF">1997-03-03T10:06:45Z</dcterms:created>
  <dcterms:modified xsi:type="dcterms:W3CDTF">2012-12-18T18:43:11Z</dcterms:modified>
</cp:coreProperties>
</file>