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4" r:id="rId5"/>
    <p:sldId id="265" r:id="rId6"/>
  </p:sldIdLst>
  <p:sldSz cx="9144000" cy="6858000" type="screen4x3"/>
  <p:notesSz cx="6858000" cy="9144000"/>
  <p:embeddedFontLst>
    <p:embeddedFont>
      <p:font typeface="MT Extra" pitchFamily="18" charset="2"/>
      <p:regular r:id="rId9"/>
    </p:embeddedFont>
    <p:embeddedFont>
      <p:font typeface="Book Antiqua" pitchFamily="18" charset="0"/>
      <p:regular r:id="rId10"/>
      <p:bold r:id="rId11"/>
      <p:italic r:id="rId12"/>
      <p:boldItalic r:id="rId13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4" d="100"/>
          <a:sy n="84" d="100"/>
        </p:scale>
        <p:origin x="-11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8CD4A37F-FD55-4E38-A157-C35A9D2FBEA3}" type="slidenum">
              <a:rPr lang="en-US" sz="1400">
                <a:latin typeface="Book Antiqua" pitchFamily="18" charset="0"/>
              </a:rPr>
              <a:pPr algn="r"/>
              <a:t>‹#›</a:t>
            </a:fld>
            <a:endParaRPr lang="en-US" sz="1400">
              <a:latin typeface="Book Antiqua" pitchFamily="18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33400" y="8672513"/>
            <a:ext cx="24161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Book Antiqua" pitchFamily="18" charset="0"/>
              </a:rPr>
              <a:t>CEE 332: Hydraulic Engineering</a:t>
            </a:r>
          </a:p>
          <a:p>
            <a:r>
              <a:rPr lang="en-US" sz="1000">
                <a:latin typeface="Book Antiqua" pitchFamily="18" charset="0"/>
              </a:rPr>
              <a:t>Monroe Weber-Shirk    </a:t>
            </a:r>
            <a:fld id="{B2107762-D466-4587-A98D-F4D1D8F1ACDD}" type="datetime4">
              <a:rPr lang="en-US" sz="1000">
                <a:latin typeface="Book Antiqua" pitchFamily="18" charset="0"/>
              </a:rPr>
              <a:pPr/>
              <a:t>December 18, 2012</a:t>
            </a:fld>
            <a:endParaRPr lang="en-US" sz="100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5334000"/>
            <a:ext cx="5029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2550" y="82550"/>
            <a:ext cx="6692900" cy="501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40D1B767-127F-40F5-A735-1582BC7963ED}" type="slidenum">
              <a:rPr lang="en-US" sz="1400">
                <a:latin typeface="Book Antiqua" pitchFamily="18" charset="0"/>
              </a:rPr>
              <a:pPr algn="r"/>
              <a:t>‹#›</a:t>
            </a:fld>
            <a:endParaRPr lang="en-US" sz="140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inevitable connection to other disciplines</a:t>
            </a:r>
          </a:p>
          <a:p>
            <a:pPr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economics, biology, </a:t>
            </a:r>
          </a:p>
        </p:txBody>
      </p:sp>
      <p:sp>
        <p:nvSpPr>
          <p:cNvPr id="6147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84138" y="82550"/>
            <a:ext cx="6689725" cy="50165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6872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D2DA4D7-1B87-4CFA-840A-4E92D07EF0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6875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36878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39466-4E54-4177-8F66-752DF96277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EA516-1AC6-457F-84AD-83E35A1C5B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AE42B-9903-4945-894D-081ED7BA97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D74C4-DC29-4687-B7A4-F35875A01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92EF8-385D-47A0-8DE4-BDAEC3640D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FF365-35E5-4169-8CFC-35C73715D8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1D56F-A1CF-4C68-A7CE-46049E1358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C5A10-DB50-41C2-B6CD-24220C06D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0FD2A-55FD-452D-AEFE-867569B023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DADF8-2A3A-4F19-8B4C-0B2CAF40C6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fld id="{124E30E4-47DA-46A8-9787-93CFCE0BAF2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eeserver.cee.cornell.edu/mw24/cee33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Hydraulic Engineering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581400"/>
            <a:ext cx="6400800" cy="1752600"/>
          </a:xfrm>
        </p:spPr>
        <p:txBody>
          <a:bodyPr/>
          <a:lstStyle/>
          <a:p>
            <a:r>
              <a:rPr lang="en-US"/>
              <a:t>“The application of fluid mechanics and other science and engineering disciplines in the development of structures, projects, and systems involving water.”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MT Extra" pitchFamily="18" charset="2"/>
              </a:rPr>
              <a:t>   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588" y="3276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Hydraulic Engineering Projects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153400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Extension of water distribution and wastewater collection networks into new subdivisions</a:t>
            </a:r>
          </a:p>
          <a:p>
            <a:pPr>
              <a:lnSpc>
                <a:spcPct val="90000"/>
              </a:lnSpc>
            </a:pPr>
            <a:r>
              <a:rPr lang="en-US" sz="2800"/>
              <a:t>Hydropower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China, Turkey, Canada, India...</a:t>
            </a:r>
          </a:p>
          <a:p>
            <a:pPr>
              <a:lnSpc>
                <a:spcPct val="90000"/>
              </a:lnSpc>
            </a:pPr>
            <a:r>
              <a:rPr lang="en-US" sz="2800"/>
              <a:t>Cooling water for nuclear and fossil fuel power plants (and for Cornell)</a:t>
            </a:r>
          </a:p>
          <a:p>
            <a:pPr>
              <a:lnSpc>
                <a:spcPct val="90000"/>
              </a:lnSpc>
            </a:pPr>
            <a:r>
              <a:rPr lang="en-US" sz="2800"/>
              <a:t>Discharge of water into the environment</a:t>
            </a:r>
          </a:p>
          <a:p>
            <a:pPr>
              <a:lnSpc>
                <a:spcPct val="90000"/>
              </a:lnSpc>
            </a:pPr>
            <a:r>
              <a:rPr lang="en-US" sz="2800"/>
              <a:t>Flood control</a:t>
            </a:r>
          </a:p>
          <a:p>
            <a:pPr>
              <a:lnSpc>
                <a:spcPct val="90000"/>
              </a:lnSpc>
            </a:pPr>
            <a:r>
              <a:rPr lang="en-US" sz="2800"/>
              <a:t>Stream restoration</a:t>
            </a:r>
          </a:p>
          <a:p>
            <a:pPr>
              <a:lnSpc>
                <a:spcPct val="90000"/>
              </a:lnSpc>
            </a:pPr>
            <a:r>
              <a:rPr lang="en-US" sz="2800"/>
              <a:t>1.2 billion people need safe drinking water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Course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Course </a:t>
            </a:r>
            <a:r>
              <a:rPr lang="en-US">
                <a:hlinkClick r:id="rId2"/>
              </a:rPr>
              <a:t>web</a:t>
            </a:r>
            <a:endParaRPr lang="en-US"/>
          </a:p>
          <a:p>
            <a:r>
              <a:rPr lang="en-US"/>
              <a:t>Syllabus</a:t>
            </a:r>
          </a:p>
          <a:p>
            <a:r>
              <a:rPr lang="en-US"/>
              <a:t>Homework</a:t>
            </a:r>
          </a:p>
          <a:p>
            <a:r>
              <a:rPr lang="en-US"/>
              <a:t>Project</a:t>
            </a:r>
          </a:p>
          <a:p>
            <a:r>
              <a:rPr lang="en-US"/>
              <a:t>Labs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Introductions...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My name</a:t>
            </a:r>
          </a:p>
          <a:p>
            <a:r>
              <a:rPr lang="en-US"/>
              <a:t>About me!</a:t>
            </a:r>
          </a:p>
          <a:p>
            <a:pPr lvl="1"/>
            <a:r>
              <a:rPr lang="en-US"/>
              <a:t>When I’m not doing coursework I like to …</a:t>
            </a:r>
          </a:p>
          <a:p>
            <a:pPr lvl="1"/>
            <a:r>
              <a:rPr lang="en-US"/>
              <a:t>One thing I’d like to learn in Hydraulic Engineering is…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Ideas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Comparison of distributed vs. centralized water storage for small community water supplies</a:t>
            </a:r>
          </a:p>
          <a:p>
            <a:pPr>
              <a:lnSpc>
                <a:spcPct val="90000"/>
              </a:lnSpc>
            </a:pPr>
            <a:r>
              <a:rPr lang="en-US" sz="2800"/>
              <a:t>Phase 2 selection/design of a flow control device for metering alum</a:t>
            </a:r>
          </a:p>
          <a:p>
            <a:pPr>
              <a:lnSpc>
                <a:spcPct val="90000"/>
              </a:lnSpc>
            </a:pPr>
            <a:r>
              <a:rPr lang="en-US" sz="2800"/>
              <a:t>Design algorithm for a branched distribution system that comes close to minimizing cost and maximizing performance</a:t>
            </a:r>
          </a:p>
          <a:p>
            <a:pPr>
              <a:lnSpc>
                <a:spcPct val="90000"/>
              </a:lnSpc>
            </a:pPr>
            <a:r>
              <a:rPr lang="en-US" sz="2800"/>
              <a:t>You may have additional ideas related to pipe flow or open channel flow – bring them to next week’s section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ching">
  <a:themeElements>
    <a:clrScheme name="teaching 7">
      <a:dk1>
        <a:srgbClr val="663300"/>
      </a:dk1>
      <a:lt1>
        <a:srgbClr val="FFFFFF"/>
      </a:lt1>
      <a:dk2>
        <a:srgbClr val="003A1A"/>
      </a:dk2>
      <a:lt2>
        <a:srgbClr val="000000"/>
      </a:lt2>
      <a:accent1>
        <a:srgbClr val="F14343"/>
      </a:accent1>
      <a:accent2>
        <a:srgbClr val="FBA305"/>
      </a:accent2>
      <a:accent3>
        <a:srgbClr val="FFFFFF"/>
      </a:accent3>
      <a:accent4>
        <a:srgbClr val="562A00"/>
      </a:accent4>
      <a:accent5>
        <a:srgbClr val="F7B0B0"/>
      </a:accent5>
      <a:accent6>
        <a:srgbClr val="E39304"/>
      </a:accent6>
      <a:hlink>
        <a:srgbClr val="7E69FF"/>
      </a:hlink>
      <a:folHlink>
        <a:srgbClr val="AC0000"/>
      </a:folHlink>
    </a:clrScheme>
    <a:fontScheme name="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teaching2</Template>
  <TotalTime>8795378</TotalTime>
  <Pages>7</Pages>
  <Words>188</Words>
  <Application>Microsoft Office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Times New Roman</vt:lpstr>
      <vt:lpstr>Wingdings</vt:lpstr>
      <vt:lpstr>Arial</vt:lpstr>
      <vt:lpstr>MT Extra</vt:lpstr>
      <vt:lpstr>Book Antiqua</vt:lpstr>
      <vt:lpstr>teaching</vt:lpstr>
      <vt:lpstr>Hydraulic Engineering</vt:lpstr>
      <vt:lpstr>Hydraulic Engineering Projects</vt:lpstr>
      <vt:lpstr>Course Overview</vt:lpstr>
      <vt:lpstr>Introductions...</vt:lpstr>
      <vt:lpstr>Project Ideas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Hydraulic Engineering</dc:title>
  <dc:subject/>
  <dc:creator/>
  <cp:keywords/>
  <dc:description/>
  <cp:lastModifiedBy>mw24</cp:lastModifiedBy>
  <cp:revision>30</cp:revision>
  <cp:lastPrinted>1999-01-26T13:57:53Z</cp:lastPrinted>
  <dcterms:created xsi:type="dcterms:W3CDTF">1997-01-20T08:51:26Z</dcterms:created>
  <dcterms:modified xsi:type="dcterms:W3CDTF">2012-12-18T18:33:44Z</dcterms:modified>
</cp:coreProperties>
</file>