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4" r:id="rId3"/>
    <p:sldId id="279" r:id="rId4"/>
    <p:sldId id="280" r:id="rId5"/>
    <p:sldId id="307" r:id="rId6"/>
    <p:sldId id="308" r:id="rId7"/>
    <p:sldId id="309" r:id="rId8"/>
    <p:sldId id="310" r:id="rId9"/>
    <p:sldId id="311" r:id="rId10"/>
    <p:sldId id="281" r:id="rId11"/>
    <p:sldId id="282" r:id="rId12"/>
    <p:sldId id="296" r:id="rId13"/>
    <p:sldId id="283" r:id="rId14"/>
    <p:sldId id="284" r:id="rId15"/>
    <p:sldId id="257" r:id="rId16"/>
    <p:sldId id="297" r:id="rId17"/>
    <p:sldId id="298" r:id="rId18"/>
    <p:sldId id="301" r:id="rId19"/>
    <p:sldId id="303" r:id="rId20"/>
    <p:sldId id="320" r:id="rId21"/>
    <p:sldId id="321" r:id="rId22"/>
    <p:sldId id="323" r:id="rId23"/>
    <p:sldId id="326" r:id="rId24"/>
    <p:sldId id="305" r:id="rId25"/>
    <p:sldId id="324" r:id="rId26"/>
    <p:sldId id="325" r:id="rId27"/>
    <p:sldId id="299" r:id="rId28"/>
    <p:sldId id="304" r:id="rId29"/>
    <p:sldId id="333" r:id="rId30"/>
    <p:sldId id="306" r:id="rId31"/>
    <p:sldId id="289" r:id="rId32"/>
    <p:sldId id="292" r:id="rId33"/>
    <p:sldId id="293" r:id="rId34"/>
    <p:sldId id="294" r:id="rId35"/>
    <p:sldId id="319" r:id="rId36"/>
    <p:sldId id="327" r:id="rId37"/>
    <p:sldId id="328" r:id="rId38"/>
    <p:sldId id="329" r:id="rId39"/>
    <p:sldId id="330" r:id="rId40"/>
    <p:sldId id="331" r:id="rId41"/>
    <p:sldId id="312" r:id="rId42"/>
    <p:sldId id="313" r:id="rId43"/>
    <p:sldId id="342" r:id="rId44"/>
    <p:sldId id="343" r:id="rId45"/>
    <p:sldId id="318" r:id="rId46"/>
    <p:sldId id="332" r:id="rId47"/>
    <p:sldId id="316" r:id="rId48"/>
    <p:sldId id="344" r:id="rId49"/>
    <p:sldId id="345" r:id="rId50"/>
    <p:sldId id="348" r:id="rId51"/>
    <p:sldId id="340" r:id="rId52"/>
    <p:sldId id="336" r:id="rId53"/>
    <p:sldId id="351" r:id="rId54"/>
    <p:sldId id="349" r:id="rId55"/>
    <p:sldId id="350" r:id="rId56"/>
    <p:sldId id="355" r:id="rId57"/>
    <p:sldId id="352" r:id="rId58"/>
    <p:sldId id="317" r:id="rId59"/>
  </p:sldIdLst>
  <p:sldSz cx="9144000" cy="6858000" type="screen4x3"/>
  <p:notesSz cx="6858000" cy="9144000"/>
  <p:embeddedFontLst>
    <p:embeddedFont>
      <p:font typeface="Monotype Sorts" pitchFamily="2" charset="2"/>
      <p:regular r:id="rId6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D35"/>
    <a:srgbClr val="81D074"/>
    <a:srgbClr val="A1804B"/>
    <a:srgbClr val="53BF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3" autoAdjust="0"/>
  </p:normalViewPr>
  <p:slideViewPr>
    <p:cSldViewPr snapToGrid="0">
      <p:cViewPr varScale="1">
        <p:scale>
          <a:sx n="87" d="100"/>
          <a:sy n="87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3.xml"/><Relationship Id="rId1" Type="http://schemas.openxmlformats.org/officeDocument/2006/relationships/slide" Target="slides/slide1.xml"/><Relationship Id="rId4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en-US"/>
              <a:t>Population of 1</a:t>
            </a:r>
          </a:p>
        </c:rich>
      </c:tx>
      <c:layout>
        <c:manualLayout>
          <c:xMode val="edge"/>
          <c:yMode val="edge"/>
          <c:x val="0.3636363636363637"/>
          <c:y val="2.0408163265306128E-2"/>
        </c:manualLayout>
      </c:layout>
      <c:spPr>
        <a:noFill/>
        <a:ln w="24372">
          <a:noFill/>
        </a:ln>
      </c:spPr>
    </c:title>
    <c:plotArea>
      <c:layout>
        <c:manualLayout>
          <c:layoutTarget val="inner"/>
          <c:xMode val="edge"/>
          <c:yMode val="edge"/>
          <c:x val="0.27636363636363637"/>
          <c:y val="0.2086167800453515"/>
          <c:w val="0.70727272727272728"/>
          <c:h val="0.4058956916099774"/>
        </c:manualLayout>
      </c:layout>
      <c:scatterChart>
        <c:scatterStyle val="smoothMarker"/>
        <c:ser>
          <c:idx val="0"/>
          <c:order val="0"/>
          <c:tx>
            <c:strRef>
              <c:f>Sheet1!$C$1</c:f>
              <c:strCache>
                <c:ptCount val="1"/>
                <c:pt idx="0">
                  <c:v>population 1000</c:v>
                </c:pt>
              </c:strCache>
            </c:strRef>
          </c:tx>
          <c:spPr>
            <a:ln w="1218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65</c:v>
                </c:pt>
                <c:pt idx="4">
                  <c:v>31.6</c:v>
                </c:pt>
                <c:pt idx="5">
                  <c:v>5</c:v>
                </c:pt>
                <c:pt idx="6">
                  <c:v>1.3</c:v>
                </c:pt>
                <c:pt idx="7">
                  <c:v>1.05</c:v>
                </c:pt>
              </c:numCache>
            </c:numRef>
          </c:yVal>
          <c:smooth val="1"/>
        </c:ser>
        <c:axId val="132966656"/>
        <c:axId val="133000192"/>
      </c:scatterChart>
      <c:valAx>
        <c:axId val="132966656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 sz="16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averaging interval (s)</a:t>
                </a:r>
              </a:p>
            </c:rich>
          </c:tx>
          <c:layout>
            <c:manualLayout>
              <c:xMode val="edge"/>
              <c:yMode val="edge"/>
              <c:x val="0.44363636363636372"/>
              <c:y val="0.87981859410430852"/>
            </c:manualLayout>
          </c:layout>
          <c:spPr>
            <a:noFill/>
            <a:ln w="24372">
              <a:noFill/>
            </a:ln>
          </c:spPr>
        </c:title>
        <c:numFmt formatCode="#,##0" sourceLinked="0"/>
        <c:majorTickMark val="cross"/>
        <c:minorTickMark val="cross"/>
        <c:tickLblPos val="nextTo"/>
        <c:spPr>
          <a:ln w="3046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6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3000192"/>
        <c:crosses val="autoZero"/>
        <c:crossBetween val="midCat"/>
        <c:minorUnit val="10"/>
      </c:valAx>
      <c:valAx>
        <c:axId val="1330001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6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Peak factor</a:t>
                </a:r>
              </a:p>
            </c:rich>
          </c:tx>
          <c:layout>
            <c:manualLayout>
              <c:xMode val="edge"/>
              <c:yMode val="edge"/>
              <c:x val="2.0000000000000004E-2"/>
              <c:y val="0.28344671201814065"/>
            </c:manualLayout>
          </c:layout>
          <c:spPr>
            <a:noFill/>
            <a:ln w="24372">
              <a:noFill/>
            </a:ln>
          </c:spPr>
        </c:title>
        <c:numFmt formatCode="General" sourceLinked="1"/>
        <c:tickLblPos val="nextTo"/>
        <c:spPr>
          <a:ln w="304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2966656"/>
        <c:crosses val="autoZero"/>
        <c:crossBetween val="midCat"/>
      </c:valAx>
      <c:spPr>
        <a:noFill/>
        <a:ln w="12186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6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75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en-US"/>
              <a:t>Population of ????</a:t>
            </a:r>
          </a:p>
        </c:rich>
      </c:tx>
      <c:layout>
        <c:manualLayout>
          <c:xMode val="edge"/>
          <c:yMode val="edge"/>
          <c:x val="0.32181818181818195"/>
          <c:y val="2.0408163265306128E-2"/>
        </c:manualLayout>
      </c:layout>
      <c:spPr>
        <a:noFill/>
        <a:ln w="24372">
          <a:noFill/>
        </a:ln>
      </c:spPr>
    </c:title>
    <c:plotArea>
      <c:layout>
        <c:manualLayout>
          <c:layoutTarget val="inner"/>
          <c:xMode val="edge"/>
          <c:yMode val="edge"/>
          <c:x val="0.27636363636363637"/>
          <c:y val="0.20408163265306123"/>
          <c:w val="0.70727272727272728"/>
          <c:h val="0.41043083900226762"/>
        </c:manualLayout>
      </c:layout>
      <c:scatterChart>
        <c:scatterStyle val="smoothMarker"/>
        <c:ser>
          <c:idx val="1"/>
          <c:order val="0"/>
          <c:tx>
            <c:v>peak factors</c:v>
          </c:tx>
          <c:spPr>
            <a:ln w="27418">
              <a:noFill/>
            </a:ln>
          </c:spPr>
          <c:marker>
            <c:symbol val="square"/>
            <c:size val="4"/>
            <c:spPr>
              <a:solidFill>
                <a:schemeClr val="hlink"/>
              </a:solidFill>
              <a:ln>
                <a:solidFill>
                  <a:schemeClr val="hlink"/>
                </a:solidFill>
              </a:ln>
            </c:spPr>
          </c:marker>
          <c:xVal>
            <c:numRef>
              <c:f>Sheet1!$G$2:$G$5</c:f>
              <c:numCache>
                <c:formatCode>General</c:formatCode>
                <c:ptCount val="4"/>
                <c:pt idx="0">
                  <c:v>2592000</c:v>
                </c:pt>
                <c:pt idx="1">
                  <c:v>604800</c:v>
                </c:pt>
                <c:pt idx="2">
                  <c:v>86400</c:v>
                </c:pt>
                <c:pt idx="3">
                  <c:v>3600</c:v>
                </c:pt>
              </c:numCache>
            </c:numRef>
          </c:xVal>
          <c:yVal>
            <c:numRef>
              <c:f>Sheet1!$H$2:$H$5</c:f>
              <c:numCache>
                <c:formatCode>General</c:formatCode>
                <c:ptCount val="4"/>
                <c:pt idx="0">
                  <c:v>1.2</c:v>
                </c:pt>
                <c:pt idx="1">
                  <c:v>1.4</c:v>
                </c:pt>
                <c:pt idx="2">
                  <c:v>1.8</c:v>
                </c:pt>
                <c:pt idx="3">
                  <c:v>3.25</c:v>
                </c:pt>
              </c:numCache>
            </c:numRef>
          </c:y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population 1000</c:v>
                </c:pt>
              </c:strCache>
            </c:strRef>
          </c:tx>
          <c:spPr>
            <a:ln w="36558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3.9899999999999998</c:v>
                </c:pt>
                <c:pt idx="1">
                  <c:v>3.9699999999999998</c:v>
                </c:pt>
                <c:pt idx="2">
                  <c:v>3.94</c:v>
                </c:pt>
                <c:pt idx="3">
                  <c:v>3.71</c:v>
                </c:pt>
                <c:pt idx="4">
                  <c:v>2.77</c:v>
                </c:pt>
                <c:pt idx="5">
                  <c:v>1.7500000000000002</c:v>
                </c:pt>
                <c:pt idx="6">
                  <c:v>1.3</c:v>
                </c:pt>
                <c:pt idx="7">
                  <c:v>1.05</c:v>
                </c:pt>
              </c:numCache>
            </c:numRef>
          </c:yVal>
          <c:smooth val="1"/>
        </c:ser>
        <c:axId val="133076864"/>
        <c:axId val="133114112"/>
      </c:scatterChart>
      <c:valAx>
        <c:axId val="133076864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 sz="16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averaging interval (s)</a:t>
                </a:r>
              </a:p>
            </c:rich>
          </c:tx>
          <c:layout>
            <c:manualLayout>
              <c:xMode val="edge"/>
              <c:yMode val="edge"/>
              <c:x val="0.44363636363636372"/>
              <c:y val="0.87981859410430852"/>
            </c:manualLayout>
          </c:layout>
          <c:spPr>
            <a:noFill/>
            <a:ln w="24372">
              <a:noFill/>
            </a:ln>
          </c:spPr>
        </c:title>
        <c:numFmt formatCode="#,##0" sourceLinked="0"/>
        <c:majorTickMark val="cross"/>
        <c:minorTickMark val="cross"/>
        <c:tickLblPos val="nextTo"/>
        <c:spPr>
          <a:ln w="3046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6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3114112"/>
        <c:crosses val="autoZero"/>
        <c:crossBetween val="midCat"/>
        <c:minorUnit val="10"/>
      </c:valAx>
      <c:valAx>
        <c:axId val="133114112"/>
        <c:scaling>
          <c:orientation val="minMax"/>
          <c:max val="5"/>
        </c:scaling>
        <c:axPos val="l"/>
        <c:title>
          <c:tx>
            <c:rich>
              <a:bodyPr/>
              <a:lstStyle/>
              <a:p>
                <a:pPr>
                  <a:defRPr sz="16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Peak factor</a:t>
                </a:r>
              </a:p>
            </c:rich>
          </c:tx>
          <c:layout>
            <c:manualLayout>
              <c:xMode val="edge"/>
              <c:yMode val="edge"/>
              <c:x val="2.0000000000000004E-2"/>
              <c:y val="0.28117913832199543"/>
            </c:manualLayout>
          </c:layout>
          <c:spPr>
            <a:noFill/>
            <a:ln w="24372">
              <a:noFill/>
            </a:ln>
          </c:spPr>
        </c:title>
        <c:numFmt formatCode="General" sourceLinked="1"/>
        <c:tickLblPos val="nextTo"/>
        <c:spPr>
          <a:ln w="304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3076864"/>
        <c:crosses val="autoZero"/>
        <c:crossBetween val="midCat"/>
        <c:majorUnit val="1"/>
      </c:valAx>
      <c:spPr>
        <a:noFill/>
        <a:ln w="12186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6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11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r>
              <a:t>population 1000</a:t>
            </a:r>
          </a:p>
        </c:rich>
      </c:tx>
      <c:layout>
        <c:manualLayout>
          <c:xMode val="edge"/>
          <c:yMode val="edge"/>
          <c:x val="0.24972253052164267"/>
          <c:y val="7.0146818923327914E-2"/>
        </c:manualLayout>
      </c:layout>
      <c:spPr>
        <a:noFill/>
        <a:ln w="14025">
          <a:noFill/>
        </a:ln>
      </c:spPr>
    </c:title>
    <c:plotArea>
      <c:layout>
        <c:manualLayout>
          <c:layoutTarget val="inner"/>
          <c:xMode val="edge"/>
          <c:yMode val="edge"/>
          <c:x val="0.18091009988901227"/>
          <c:y val="0.17781402936378465"/>
          <c:w val="0.56714761376248624"/>
          <c:h val="0.51876019575856447"/>
        </c:manualLayout>
      </c:layout>
      <c:scatterChart>
        <c:scatterStyle val="smoothMarker"/>
        <c:ser>
          <c:idx val="0"/>
          <c:order val="0"/>
          <c:tx>
            <c:strRef>
              <c:f>Sheet1!$C$1</c:f>
              <c:strCache>
                <c:ptCount val="1"/>
                <c:pt idx="0">
                  <c:v>peak factor</c:v>
                </c:pt>
              </c:strCache>
            </c:strRef>
          </c:tx>
          <c:spPr>
            <a:ln w="21037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3.9899999999999998</c:v>
                </c:pt>
                <c:pt idx="1">
                  <c:v>3.9699999999999998</c:v>
                </c:pt>
                <c:pt idx="2">
                  <c:v>3.94</c:v>
                </c:pt>
                <c:pt idx="3">
                  <c:v>3.71</c:v>
                </c:pt>
                <c:pt idx="4">
                  <c:v>2.77</c:v>
                </c:pt>
                <c:pt idx="5">
                  <c:v>1.7500000000000002</c:v>
                </c:pt>
                <c:pt idx="6">
                  <c:v>1.4</c:v>
                </c:pt>
                <c:pt idx="7">
                  <c:v>1.2</c:v>
                </c:pt>
              </c:numCache>
            </c:numRef>
          </c:yVal>
          <c:smooth val="1"/>
        </c:ser>
        <c:axId val="152264704"/>
        <c:axId val="152267008"/>
      </c:scatterChart>
      <c:scatterChart>
        <c:scatterStyle val="lineMarker"/>
        <c:ser>
          <c:idx val="2"/>
          <c:order val="1"/>
          <c:tx>
            <c:strRef>
              <c:f>Sheet1!$L$1</c:f>
              <c:strCache>
                <c:ptCount val="1"/>
                <c:pt idx="0">
                  <c:v>tank volume per person</c:v>
                </c:pt>
              </c:strCache>
            </c:strRef>
          </c:tx>
          <c:spPr>
            <a:ln w="21037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xVal>
          <c:yVal>
            <c:numRef>
              <c:f>Sheet1!$L$2:$L$9</c:f>
              <c:numCache>
                <c:formatCode>General</c:formatCode>
                <c:ptCount val="8"/>
                <c:pt idx="0">
                  <c:v>3.4606481481481485E-3</c:v>
                </c:pt>
                <c:pt idx="1">
                  <c:v>3.437500000000001E-2</c:v>
                </c:pt>
                <c:pt idx="2">
                  <c:v>0.3402777777777779</c:v>
                </c:pt>
                <c:pt idx="3">
                  <c:v>3.136574074074074</c:v>
                </c:pt>
                <c:pt idx="4">
                  <c:v>20.486111111111107</c:v>
                </c:pt>
                <c:pt idx="5">
                  <c:v>86.805555555555543</c:v>
                </c:pt>
                <c:pt idx="6">
                  <c:v>462.96296296296276</c:v>
                </c:pt>
                <c:pt idx="7">
                  <c:v>2314.8148148148148</c:v>
                </c:pt>
              </c:numCache>
            </c:numRef>
          </c:yVal>
          <c:smooth val="1"/>
        </c:ser>
        <c:axId val="152544000"/>
        <c:axId val="152545536"/>
      </c:scatterChart>
      <c:valAx>
        <c:axId val="152264704"/>
        <c:scaling>
          <c:logBase val="10"/>
          <c:orientation val="minMax"/>
          <c:max val="1000000"/>
          <c:min val="100"/>
        </c:scaling>
        <c:axPos val="b"/>
        <c:title>
          <c:tx>
            <c:rich>
              <a:bodyPr/>
              <a:lstStyle/>
              <a:p>
                <a:pPr>
                  <a:defRPr sz="1118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averaging interval (s)</a:t>
                </a:r>
              </a:p>
            </c:rich>
          </c:tx>
          <c:layout>
            <c:manualLayout>
              <c:xMode val="edge"/>
              <c:yMode val="edge"/>
              <c:x val="0.33296337402885695"/>
              <c:y val="0.91680261011419273"/>
            </c:manualLayout>
          </c:layout>
          <c:spPr>
            <a:noFill/>
            <a:ln w="14025">
              <a:noFill/>
            </a:ln>
          </c:spPr>
        </c:title>
        <c:numFmt formatCode="#,##0" sourceLinked="0"/>
        <c:majorTickMark val="cross"/>
        <c:minorTickMark val="cross"/>
        <c:tickLblPos val="nextTo"/>
        <c:spPr>
          <a:ln w="1753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11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2267008"/>
        <c:crosses val="autoZero"/>
        <c:crossBetween val="midCat"/>
        <c:minorUnit val="10"/>
      </c:valAx>
      <c:valAx>
        <c:axId val="15226700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118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Peak factor</a:t>
                </a:r>
              </a:p>
            </c:rich>
          </c:tx>
          <c:layout>
            <c:manualLayout>
              <c:xMode val="edge"/>
              <c:yMode val="edge"/>
              <c:x val="1.1098779134295232E-3"/>
              <c:y val="0.32952691680261026"/>
            </c:manualLayout>
          </c:layout>
          <c:spPr>
            <a:noFill/>
            <a:ln w="14025">
              <a:noFill/>
            </a:ln>
          </c:spPr>
        </c:title>
        <c:numFmt formatCode="General" sourceLinked="1"/>
        <c:tickLblPos val="nextTo"/>
        <c:spPr>
          <a:ln w="175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2264704"/>
        <c:crosses val="autoZero"/>
        <c:crossBetween val="midCat"/>
      </c:valAx>
      <c:valAx>
        <c:axId val="152544000"/>
        <c:scaling>
          <c:logBase val="10"/>
          <c:orientation val="minMax"/>
        </c:scaling>
        <c:delete val="1"/>
        <c:axPos val="b"/>
        <c:numFmt formatCode="General" sourceLinked="1"/>
        <c:tickLblPos val="none"/>
        <c:crossAx val="152545536"/>
        <c:crosses val="autoZero"/>
        <c:crossBetween val="midCat"/>
      </c:valAx>
      <c:valAx>
        <c:axId val="152545536"/>
        <c:scaling>
          <c:orientation val="minMax"/>
          <c:max val="500"/>
        </c:scaling>
        <c:axPos val="r"/>
        <c:title>
          <c:tx>
            <c:rich>
              <a:bodyPr/>
              <a:lstStyle/>
              <a:p>
                <a:pPr>
                  <a:defRPr sz="1118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volume (L)</a:t>
                </a:r>
              </a:p>
            </c:rich>
          </c:tx>
          <c:layout>
            <c:manualLayout>
              <c:xMode val="edge"/>
              <c:yMode val="edge"/>
              <c:x val="0.82241953385127631"/>
              <c:y val="0.33115823817292012"/>
            </c:manualLayout>
          </c:layout>
          <c:spPr>
            <a:noFill/>
            <a:ln w="14025">
              <a:noFill/>
            </a:ln>
          </c:spPr>
        </c:title>
        <c:numFmt formatCode="General" sourceLinked="1"/>
        <c:majorTickMark val="cross"/>
        <c:tickLblPos val="nextTo"/>
        <c:spPr>
          <a:ln w="175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18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2544000"/>
        <c:crosses val="max"/>
        <c:crossBetween val="midCat"/>
      </c:valAx>
      <c:spPr>
        <a:noFill/>
        <a:ln w="701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536071032186459"/>
          <c:y val="0.4877650897226754"/>
          <c:w val="0.33740288568257509"/>
          <c:h val="0.12887438825448613"/>
        </c:manualLayout>
      </c:layout>
      <c:spPr>
        <a:noFill/>
        <a:ln w="14025">
          <a:noFill/>
        </a:ln>
      </c:spPr>
      <c:txPr>
        <a:bodyPr/>
        <a:lstStyle/>
        <a:p>
          <a:pPr>
            <a:defRPr sz="1027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118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2816399286987524"/>
          <c:y val="7.2222222222222243E-2"/>
          <c:w val="0.71836007130124768"/>
          <c:h val="0.69444444444444464"/>
        </c:manualLayout>
      </c:layout>
      <c:scatterChart>
        <c:scatterStyle val="lineMarker"/>
        <c:ser>
          <c:idx val="0"/>
          <c:order val="0"/>
          <c:tx>
            <c:strRef>
              <c:f>Sheet3!$B$1</c:f>
              <c:strCache>
                <c:ptCount val="1"/>
                <c:pt idx="0">
                  <c:v>L/hf</c:v>
                </c:pt>
              </c:strCache>
            </c:strRef>
          </c:tx>
          <c:spPr>
            <a:ln w="56203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Sheet3!$A$2:$A$11</c:f>
              <c:numCache>
                <c:formatCode>General</c:formatCode>
                <c:ptCount val="10"/>
                <c:pt idx="0">
                  <c:v>30.35</c:v>
                </c:pt>
                <c:pt idx="1">
                  <c:v>44.55</c:v>
                </c:pt>
                <c:pt idx="2">
                  <c:v>55.7</c:v>
                </c:pt>
                <c:pt idx="3">
                  <c:v>67.440000000000012</c:v>
                </c:pt>
                <c:pt idx="4">
                  <c:v>82.04</c:v>
                </c:pt>
                <c:pt idx="5">
                  <c:v>105.51</c:v>
                </c:pt>
                <c:pt idx="6">
                  <c:v>155.32000000000002</c:v>
                </c:pt>
                <c:pt idx="7">
                  <c:v>202.20999999999998</c:v>
                </c:pt>
                <c:pt idx="8">
                  <c:v>252.07</c:v>
                </c:pt>
                <c:pt idx="9">
                  <c:v>298.95</c:v>
                </c:pt>
              </c:numCache>
            </c:numRef>
          </c:xVal>
          <c:yVal>
            <c:numRef>
              <c:f>Sheet3!$B$2:$B$11</c:f>
              <c:numCache>
                <c:formatCode>General</c:formatCode>
                <c:ptCount val="10"/>
                <c:pt idx="0">
                  <c:v>1.2623096819132116</c:v>
                </c:pt>
                <c:pt idx="1">
                  <c:v>8.9562457056677243</c:v>
                </c:pt>
                <c:pt idx="2">
                  <c:v>27.992430750082626</c:v>
                </c:pt>
                <c:pt idx="3">
                  <c:v>74.239462901824098</c:v>
                </c:pt>
                <c:pt idx="4">
                  <c:v>201.60481858789683</c:v>
                </c:pt>
                <c:pt idx="5">
                  <c:v>726.609429393082</c:v>
                </c:pt>
                <c:pt idx="6">
                  <c:v>5206.7956976327177</c:v>
                </c:pt>
                <c:pt idx="7">
                  <c:v>19942.418434671556</c:v>
                </c:pt>
                <c:pt idx="8">
                  <c:v>61209.205957688915</c:v>
                </c:pt>
                <c:pt idx="9">
                  <c:v>145757.00508760149</c:v>
                </c:pt>
              </c:numCache>
            </c:numRef>
          </c:yVal>
        </c:ser>
        <c:axId val="193656704"/>
        <c:axId val="204541952"/>
      </c:scatterChart>
      <c:valAx>
        <c:axId val="193656704"/>
        <c:scaling>
          <c:logBase val="10"/>
          <c:orientation val="minMax"/>
          <c:min val="10"/>
        </c:scaling>
        <c:axPos val="b"/>
        <c:title>
          <c:tx>
            <c:rich>
              <a:bodyPr/>
              <a:lstStyle/>
              <a:p>
                <a:pPr>
                  <a:defRPr sz="19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Pipe internal diameter (mm)</a:t>
                </a:r>
              </a:p>
            </c:rich>
          </c:tx>
          <c:layout>
            <c:manualLayout>
              <c:xMode val="edge"/>
              <c:yMode val="edge"/>
              <c:x val="0.39928698752228181"/>
              <c:y val="0.88333333333333341"/>
            </c:manualLayout>
          </c:layout>
          <c:spPr>
            <a:noFill/>
            <a:ln w="37469">
              <a:noFill/>
            </a:ln>
          </c:spPr>
        </c:title>
        <c:numFmt formatCode="General" sourceLinked="1"/>
        <c:minorTickMark val="cross"/>
        <c:tickLblPos val="nextTo"/>
        <c:spPr>
          <a:ln w="468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4541952"/>
        <c:crosses val="autoZero"/>
        <c:crossBetween val="midCat"/>
      </c:valAx>
      <c:valAx>
        <c:axId val="204541952"/>
        <c:scaling>
          <c:logBase val="10"/>
          <c:orientation val="minMax"/>
        </c:scaling>
        <c:axPos val="l"/>
        <c:title>
          <c:tx>
            <c:rich>
              <a:bodyPr/>
              <a:lstStyle/>
              <a:p>
                <a:pPr>
                  <a:defRPr sz="19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955" b="0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L/h</a:t>
                </a:r>
                <a:r>
                  <a:rPr lang="en-US" sz="1955" b="0" i="0" u="none" strike="noStrike" baseline="-2500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</a:p>
            </c:rich>
          </c:tx>
          <c:layout>
            <c:manualLayout>
              <c:xMode val="edge"/>
              <c:yMode val="edge"/>
              <c:x val="1.9607843137254902E-2"/>
              <c:y val="0.36944444444444452"/>
            </c:manualLayout>
          </c:layout>
          <c:spPr>
            <a:noFill/>
            <a:ln w="37469">
              <a:noFill/>
            </a:ln>
          </c:spPr>
        </c:title>
        <c:numFmt formatCode="General" sourceLinked="1"/>
        <c:tickLblPos val="nextTo"/>
        <c:spPr>
          <a:ln w="468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93656704"/>
        <c:crosses val="autoZero"/>
        <c:crossBetween val="midCat"/>
      </c:valAx>
      <c:spPr>
        <a:noFill/>
        <a:ln w="18734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9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6566866267465066"/>
          <c:y val="7.6687116564417165E-2"/>
          <c:w val="0.74251497005988032"/>
          <c:h val="0.73619631901840499"/>
        </c:manualLayout>
      </c:layout>
      <c:scatterChart>
        <c:scatterStyle val="lineMarker"/>
        <c:ser>
          <c:idx val="0"/>
          <c:order val="0"/>
          <c:tx>
            <c:strRef>
              <c:f>Sheet2!$H$4</c:f>
              <c:strCache>
                <c:ptCount val="1"/>
                <c:pt idx="0">
                  <c:v>40 max operating (m)</c:v>
                </c:pt>
              </c:strCache>
            </c:strRef>
          </c:tx>
          <c:spPr>
            <a:ln w="53529">
              <a:solidFill>
                <a:schemeClr val="tx2"/>
              </a:solidFill>
              <a:prstDash val="solid"/>
            </a:ln>
          </c:spPr>
          <c:marker>
            <c:symbol val="diamond"/>
            <c:size val="11"/>
            <c:spPr>
              <a:solidFill>
                <a:schemeClr val="accent1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Sheet2!$A$5:$A$18</c:f>
              <c:numCache>
                <c:formatCode>0.00</c:formatCode>
                <c:ptCount val="14"/>
                <c:pt idx="0">
                  <c:v>0.5</c:v>
                </c:pt>
                <c:pt idx="1">
                  <c:v>0.75000000000000011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2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xVal>
          <c:yVal>
            <c:numRef>
              <c:f>Sheet2!$H$5:$H$18</c:f>
              <c:numCache>
                <c:formatCode>General</c:formatCode>
                <c:ptCount val="14"/>
                <c:pt idx="0">
                  <c:v>251.71569243320414</c:v>
                </c:pt>
                <c:pt idx="1">
                  <c:v>203.20065674077097</c:v>
                </c:pt>
                <c:pt idx="2">
                  <c:v>189.84144401386911</c:v>
                </c:pt>
                <c:pt idx="3">
                  <c:v>155.38873750764844</c:v>
                </c:pt>
                <c:pt idx="4">
                  <c:v>139.21705894350399</c:v>
                </c:pt>
                <c:pt idx="5">
                  <c:v>116.71733224556397</c:v>
                </c:pt>
                <c:pt idx="6">
                  <c:v>127.96719559453399</c:v>
                </c:pt>
                <c:pt idx="7">
                  <c:v>111.09240057107895</c:v>
                </c:pt>
                <c:pt idx="8">
                  <c:v>93.514489088313312</c:v>
                </c:pt>
                <c:pt idx="9">
                  <c:v>82.264625739343302</c:v>
                </c:pt>
                <c:pt idx="10">
                  <c:v>74.530344686926384</c:v>
                </c:pt>
                <c:pt idx="11">
                  <c:v>65.389830715888237</c:v>
                </c:pt>
                <c:pt idx="12">
                  <c:v>59.061782582092597</c:v>
                </c:pt>
                <c:pt idx="13">
                  <c:v>55.546200285539477</c:v>
                </c:pt>
              </c:numCache>
            </c:numRef>
          </c:yVal>
        </c:ser>
        <c:ser>
          <c:idx val="1"/>
          <c:order val="1"/>
          <c:tx>
            <c:strRef>
              <c:f>Sheet2!$I$4</c:f>
              <c:strCache>
                <c:ptCount val="1"/>
                <c:pt idx="0">
                  <c:v>80 max operating (m)</c:v>
                </c:pt>
              </c:strCache>
            </c:strRef>
          </c:tx>
          <c:spPr>
            <a:ln w="53529">
              <a:solidFill>
                <a:schemeClr val="tx2"/>
              </a:solidFill>
              <a:prstDash val="solid"/>
            </a:ln>
          </c:spPr>
          <c:marker>
            <c:symbol val="square"/>
            <c:size val="11"/>
            <c:spPr>
              <a:solidFill>
                <a:schemeClr val="hlink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Sheet2!$A$5:$A$18</c:f>
              <c:numCache>
                <c:formatCode>0.00</c:formatCode>
                <c:ptCount val="14"/>
                <c:pt idx="0">
                  <c:v>0.5</c:v>
                </c:pt>
                <c:pt idx="1">
                  <c:v>0.75000000000000011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2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xVal>
          <c:yVal>
            <c:numRef>
              <c:f>Sheet2!$I$5:$I$18</c:f>
              <c:numCache>
                <c:formatCode>General</c:formatCode>
                <c:ptCount val="14"/>
                <c:pt idx="0">
                  <c:v>357.8862777891087</c:v>
                </c:pt>
                <c:pt idx="1">
                  <c:v>290.38709769528862</c:v>
                </c:pt>
                <c:pt idx="2">
                  <c:v>265.77802161941679</c:v>
                </c:pt>
                <c:pt idx="3">
                  <c:v>219.3723353049154</c:v>
                </c:pt>
                <c:pt idx="4">
                  <c:v>198.27884152559659</c:v>
                </c:pt>
                <c:pt idx="5">
                  <c:v>170.85729961248225</c:v>
                </c:pt>
                <c:pt idx="6">
                  <c:v>179.29469712420968</c:v>
                </c:pt>
                <c:pt idx="7">
                  <c:v>158.2012033448909</c:v>
                </c:pt>
                <c:pt idx="8">
                  <c:v>136.40459310626142</c:v>
                </c:pt>
                <c:pt idx="9">
                  <c:v>121.63914746073833</c:v>
                </c:pt>
                <c:pt idx="10">
                  <c:v>117.42044870487454</c:v>
                </c:pt>
                <c:pt idx="11">
                  <c:v>104.0612359779727</c:v>
                </c:pt>
                <c:pt idx="12">
                  <c:v>98.43630430348766</c:v>
                </c:pt>
                <c:pt idx="13">
                  <c:v>96.326954925555782</c:v>
                </c:pt>
              </c:numCache>
            </c:numRef>
          </c:yVal>
        </c:ser>
        <c:axId val="213373312"/>
        <c:axId val="213376000"/>
      </c:scatterChart>
      <c:valAx>
        <c:axId val="213373312"/>
        <c:scaling>
          <c:orientation val="minMax"/>
          <c:max val="12"/>
          <c:min val="0"/>
        </c:scaling>
        <c:axPos val="b"/>
        <c:title>
          <c:tx>
            <c:rich>
              <a:bodyPr/>
              <a:lstStyle/>
              <a:p>
                <a:pPr>
                  <a:defRPr sz="179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pipe diameter (inches)</a:t>
                </a:r>
              </a:p>
            </c:rich>
          </c:tx>
          <c:layout>
            <c:manualLayout>
              <c:xMode val="edge"/>
              <c:yMode val="edge"/>
              <c:x val="0.3772455089820359"/>
              <c:y val="0.90797546012269947"/>
            </c:manualLayout>
          </c:layout>
          <c:spPr>
            <a:noFill/>
            <a:ln w="35686">
              <a:noFill/>
            </a:ln>
          </c:spPr>
        </c:title>
        <c:numFmt formatCode="0" sourceLinked="0"/>
        <c:minorTickMark val="cross"/>
        <c:tickLblPos val="nextTo"/>
        <c:spPr>
          <a:ln w="44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3376000"/>
        <c:crosses val="autoZero"/>
        <c:crossBetween val="midCat"/>
        <c:majorUnit val="2"/>
        <c:minorUnit val="1"/>
      </c:valAx>
      <c:valAx>
        <c:axId val="213376000"/>
        <c:scaling>
          <c:orientation val="minMax"/>
          <c:max val="400"/>
        </c:scaling>
        <c:axPos val="l"/>
        <c:title>
          <c:tx>
            <c:rich>
              <a:bodyPr/>
              <a:lstStyle/>
              <a:p>
                <a:pPr>
                  <a:defRPr sz="179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operating pressure (m)</a:t>
                </a:r>
              </a:p>
            </c:rich>
          </c:tx>
          <c:layout>
            <c:manualLayout>
              <c:xMode val="edge"/>
              <c:yMode val="edge"/>
              <c:x val="3.9920159680638719E-3"/>
              <c:y val="0.19631901840490798"/>
            </c:manualLayout>
          </c:layout>
          <c:spPr>
            <a:noFill/>
            <a:ln w="35686">
              <a:noFill/>
            </a:ln>
          </c:spPr>
        </c:title>
        <c:numFmt formatCode="General" sourceLinked="1"/>
        <c:tickLblPos val="nextTo"/>
        <c:spPr>
          <a:ln w="44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3373312"/>
        <c:crosses val="autoZero"/>
        <c:crossBetween val="midCat"/>
      </c:valAx>
      <c:spPr>
        <a:noFill/>
        <a:ln w="1784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3313373253493015"/>
          <c:y val="8.895705521472394E-2"/>
          <c:w val="0.44510978043912175"/>
          <c:h val="0.3466257668711657"/>
        </c:manualLayout>
      </c:layout>
      <c:spPr>
        <a:solidFill>
          <a:schemeClr val="bg1"/>
        </a:solidFill>
        <a:ln w="4461">
          <a:solidFill>
            <a:schemeClr val="tx1"/>
          </a:solidFill>
          <a:prstDash val="solid"/>
        </a:ln>
      </c:spPr>
      <c:txPr>
        <a:bodyPr/>
        <a:lstStyle/>
        <a:p>
          <a:pPr>
            <a:defRPr sz="164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791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0044543429844103"/>
          <c:y val="0.10646387832699619"/>
          <c:w val="0.72383073496659256"/>
          <c:h val="0.55133079847908761"/>
        </c:manualLayout>
      </c:layout>
      <c:scatterChart>
        <c:scatterStyle val="smoothMarker"/>
        <c:ser>
          <c:idx val="0"/>
          <c:order val="0"/>
          <c:tx>
            <c:strRef>
              <c:f>Sheet1!$B$8</c:f>
              <c:strCache>
                <c:ptCount val="1"/>
                <c:pt idx="0">
                  <c:v>P (kPa)</c:v>
                </c:pt>
              </c:strCache>
            </c:strRef>
          </c:tx>
          <c:spPr>
            <a:ln w="23448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Sheet1!$A$9:$A$158</c:f>
              <c:numCache>
                <c:formatCode>General</c:formatCode>
                <c:ptCount val="15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</c:numCache>
            </c:numRef>
          </c:xVal>
          <c:yVal>
            <c:numRef>
              <c:f>Sheet1!$B$9:$B$158</c:f>
              <c:numCache>
                <c:formatCode>_(* #,##0_);_(* \(#,##0\);_(* "-"??_);_(@_)</c:formatCode>
                <c:ptCount val="150"/>
                <c:pt idx="0">
                  <c:v>98.865109056528837</c:v>
                </c:pt>
                <c:pt idx="1">
                  <c:v>97.740669114391125</c:v>
                </c:pt>
                <c:pt idx="2">
                  <c:v>96.626606395518692</c:v>
                </c:pt>
                <c:pt idx="3">
                  <c:v>95.522847483406096</c:v>
                </c:pt>
                <c:pt idx="4">
                  <c:v>94.42931932212251</c:v>
                </c:pt>
                <c:pt idx="5">
                  <c:v>93.34594921532441</c:v>
                </c:pt>
                <c:pt idx="6">
                  <c:v>92.272664825268635</c:v>
                </c:pt>
                <c:pt idx="7">
                  <c:v>91.209394171826077</c:v>
                </c:pt>
                <c:pt idx="8">
                  <c:v>90.156065631495949</c:v>
                </c:pt>
                <c:pt idx="9">
                  <c:v>89.112607936420417</c:v>
                </c:pt>
                <c:pt idx="10">
                  <c:v>88.078950173400173</c:v>
                </c:pt>
                <c:pt idx="11">
                  <c:v>87.055021782910103</c:v>
                </c:pt>
                <c:pt idx="12">
                  <c:v>86.040752558115614</c:v>
                </c:pt>
                <c:pt idx="13">
                  <c:v>85.036072643890023</c:v>
                </c:pt>
                <c:pt idx="14">
                  <c:v>84.040912535831822</c:v>
                </c:pt>
                <c:pt idx="15">
                  <c:v>83.055203079282833</c:v>
                </c:pt>
                <c:pt idx="16">
                  <c:v>82.078875468346808</c:v>
                </c:pt>
                <c:pt idx="17">
                  <c:v>81.111861244908837</c:v>
                </c:pt>
                <c:pt idx="18">
                  <c:v>80.154092297654927</c:v>
                </c:pt>
                <c:pt idx="19">
                  <c:v>79.205500861092503</c:v>
                </c:pt>
                <c:pt idx="20">
                  <c:v>78.266019514571099</c:v>
                </c:pt>
                <c:pt idx="21">
                  <c:v>77.33558118130415</c:v>
                </c:pt>
                <c:pt idx="22">
                  <c:v>76.414119127390748</c:v>
                </c:pt>
                <c:pt idx="23">
                  <c:v>75.501566960838318</c:v>
                </c:pt>
                <c:pt idx="24">
                  <c:v>74.597858630585748</c:v>
                </c:pt>
                <c:pt idx="25">
                  <c:v>73.702928425527375</c:v>
                </c:pt>
                <c:pt idx="26">
                  <c:v>72.816710973536857</c:v>
                </c:pt>
                <c:pt idx="27">
                  <c:v>71.939141240492361</c:v>
                </c:pt>
                <c:pt idx="28">
                  <c:v>71.070154529301831</c:v>
                </c:pt>
                <c:pt idx="29">
                  <c:v>70.209686478929072</c:v>
                </c:pt>
                <c:pt idx="30">
                  <c:v>69.357673063420378</c:v>
                </c:pt>
                <c:pt idx="31">
                  <c:v>68.514050590931532</c:v>
                </c:pt>
                <c:pt idx="32">
                  <c:v>67.678755702755552</c:v>
                </c:pt>
                <c:pt idx="33">
                  <c:v>66.851725372351268</c:v>
                </c:pt>
                <c:pt idx="34">
                  <c:v>66.032896904371782</c:v>
                </c:pt>
                <c:pt idx="35">
                  <c:v>65.222207933694179</c:v>
                </c:pt>
                <c:pt idx="36">
                  <c:v>64.419596424449566</c:v>
                </c:pt>
                <c:pt idx="37">
                  <c:v>63.625000669053421</c:v>
                </c:pt>
                <c:pt idx="38">
                  <c:v>62.838359287237125</c:v>
                </c:pt>
                <c:pt idx="39">
                  <c:v>62.05961122507955</c:v>
                </c:pt>
                <c:pt idx="40">
                  <c:v>61.288695754039352</c:v>
                </c:pt>
                <c:pt idx="41">
                  <c:v>60.525552469988043</c:v>
                </c:pt>
                <c:pt idx="42">
                  <c:v>59.770121292243381</c:v>
                </c:pt>
                <c:pt idx="43">
                  <c:v>59.022342462603625</c:v>
                </c:pt>
                <c:pt idx="44">
                  <c:v>58.282156544382048</c:v>
                </c:pt>
                <c:pt idx="45">
                  <c:v>57.549504421442258</c:v>
                </c:pt>
                <c:pt idx="46">
                  <c:v>56.824327297234227</c:v>
                </c:pt>
                <c:pt idx="47">
                  <c:v>56.106566693830459</c:v>
                </c:pt>
                <c:pt idx="48">
                  <c:v>55.396164450963248</c:v>
                </c:pt>
                <c:pt idx="49">
                  <c:v>54.693062725062248</c:v>
                </c:pt>
                <c:pt idx="50">
                  <c:v>53.997203988292618</c:v>
                </c:pt>
                <c:pt idx="51">
                  <c:v>53.308531027593986</c:v>
                </c:pt>
                <c:pt idx="52">
                  <c:v>52.626986943719729</c:v>
                </c:pt>
                <c:pt idx="53">
                  <c:v>51.952515150277023</c:v>
                </c:pt>
                <c:pt idx="54">
                  <c:v>51.285059372767527</c:v>
                </c:pt>
                <c:pt idx="55">
                  <c:v>50.624563647628356</c:v>
                </c:pt>
                <c:pt idx="56">
                  <c:v>49.970972321274253</c:v>
                </c:pt>
                <c:pt idx="57">
                  <c:v>49.324230049139558</c:v>
                </c:pt>
                <c:pt idx="58">
                  <c:v>48.684281794721542</c:v>
                </c:pt>
                <c:pt idx="59">
                  <c:v>48.051072828623866</c:v>
                </c:pt>
                <c:pt idx="60">
                  <c:v>47.424548727600779</c:v>
                </c:pt>
                <c:pt idx="61">
                  <c:v>46.804655373601953</c:v>
                </c:pt>
                <c:pt idx="62">
                  <c:v>46.191338952817965</c:v>
                </c:pt>
                <c:pt idx="63">
                  <c:v>45.584545954726146</c:v>
                </c:pt>
                <c:pt idx="64">
                  <c:v>44.984223171137387</c:v>
                </c:pt>
                <c:pt idx="65">
                  <c:v>44.390317695243297</c:v>
                </c:pt>
                <c:pt idx="66">
                  <c:v>43.802776920664058</c:v>
                </c:pt>
                <c:pt idx="67">
                  <c:v>43.221548540496848</c:v>
                </c:pt>
                <c:pt idx="68">
                  <c:v>42.646580546364973</c:v>
                </c:pt>
                <c:pt idx="69">
                  <c:v>42.077821227467524</c:v>
                </c:pt>
                <c:pt idx="70">
                  <c:v>41.515219169629709</c:v>
                </c:pt>
                <c:pt idx="71">
                  <c:v>40.958723254353679</c:v>
                </c:pt>
                <c:pt idx="72">
                  <c:v>40.408282657870096</c:v>
                </c:pt>
                <c:pt idx="73">
                  <c:v>39.863846850190434</c:v>
                </c:pt>
                <c:pt idx="74">
                  <c:v>39.325365594159457</c:v>
                </c:pt>
                <c:pt idx="75">
                  <c:v>38.79278894450885</c:v>
                </c:pt>
                <c:pt idx="76">
                  <c:v>38.266067246911078</c:v>
                </c:pt>
                <c:pt idx="77">
                  <c:v>37.745151137034192</c:v>
                </c:pt>
                <c:pt idx="78">
                  <c:v>37.229991539596902</c:v>
                </c:pt>
                <c:pt idx="79">
                  <c:v>36.720539667424539</c:v>
                </c:pt>
                <c:pt idx="80">
                  <c:v>36.216747020505593</c:v>
                </c:pt>
                <c:pt idx="81">
                  <c:v>35.718565385048812</c:v>
                </c:pt>
                <c:pt idx="82">
                  <c:v>35.225946832540956</c:v>
                </c:pt>
                <c:pt idx="83">
                  <c:v>34.738843718805192</c:v>
                </c:pt>
                <c:pt idx="84">
                  <c:v>34.257208683060185</c:v>
                </c:pt>
                <c:pt idx="85">
                  <c:v>33.780994646979735</c:v>
                </c:pt>
                <c:pt idx="86">
                  <c:v>33.310154813752945</c:v>
                </c:pt>
                <c:pt idx="87">
                  <c:v>32.844642667145351</c:v>
                </c:pt>
                <c:pt idx="88">
                  <c:v>32.384411970560365</c:v>
                </c:pt>
                <c:pt idx="89">
                  <c:v>31.929416766101479</c:v>
                </c:pt>
                <c:pt idx="90">
                  <c:v>31.479611373635123</c:v>
                </c:pt>
                <c:pt idx="91">
                  <c:v>31.034950389854213</c:v>
                </c:pt>
                <c:pt idx="92">
                  <c:v>30.595388687342123</c:v>
                </c:pt>
                <c:pt idx="93">
                  <c:v>30.160881413637647</c:v>
                </c:pt>
                <c:pt idx="94">
                  <c:v>29.731383990300209</c:v>
                </c:pt>
                <c:pt idx="95">
                  <c:v>29.306852111976095</c:v>
                </c:pt>
                <c:pt idx="96">
                  <c:v>28.887241745465044</c:v>
                </c:pt>
                <c:pt idx="97">
                  <c:v>28.472509128787582</c:v>
                </c:pt>
                <c:pt idx="98">
                  <c:v>28.062610770253183</c:v>
                </c:pt>
                <c:pt idx="99">
                  <c:v>27.657503447528679</c:v>
                </c:pt>
                <c:pt idx="100">
                  <c:v>27.257144206707814</c:v>
                </c:pt>
                <c:pt idx="101">
                  <c:v>26.861490361380987</c:v>
                </c:pt>
                <c:pt idx="102">
                  <c:v>26.470499491705983</c:v>
                </c:pt>
                <c:pt idx="103">
                  <c:v>26.084129443479227</c:v>
                </c:pt>
                <c:pt idx="104">
                  <c:v>25.702338327207688</c:v>
                </c:pt>
                <c:pt idx="105">
                  <c:v>25.325084517181427</c:v>
                </c:pt>
                <c:pt idx="106">
                  <c:v>24.952326650546926</c:v>
                </c:pt>
                <c:pt idx="107">
                  <c:v>24.58402362638093</c:v>
                </c:pt>
                <c:pt idx="108">
                  <c:v>24.220134604765025</c:v>
                </c:pt>
                <c:pt idx="109">
                  <c:v>23.860619005860897</c:v>
                </c:pt>
                <c:pt idx="110">
                  <c:v>23.505436508986207</c:v>
                </c:pt>
                <c:pt idx="111">
                  <c:v>23.154547051691097</c:v>
                </c:pt>
                <c:pt idx="112">
                  <c:v>22.807910828835588</c:v>
                </c:pt>
                <c:pt idx="113">
                  <c:v>22.465488291667324</c:v>
                </c:pt>
                <c:pt idx="114">
                  <c:v>22.127240146900213</c:v>
                </c:pt>
                <c:pt idx="115">
                  <c:v>21.793127355793654</c:v>
                </c:pt>
                <c:pt idx="116">
                  <c:v>21.463111133232523</c:v>
                </c:pt>
                <c:pt idx="117">
                  <c:v>21.137152946807667</c:v>
                </c:pt>
                <c:pt idx="118">
                  <c:v>20.815214515897264</c:v>
                </c:pt>
                <c:pt idx="119">
                  <c:v>20.497257810748746</c:v>
                </c:pt>
                <c:pt idx="120">
                  <c:v>20.183245051561428</c:v>
                </c:pt>
                <c:pt idx="121">
                  <c:v>19.873138707569854</c:v>
                </c:pt>
                <c:pt idx="122">
                  <c:v>19.566901496127741</c:v>
                </c:pt>
                <c:pt idx="123">
                  <c:v>19.264496381792746</c:v>
                </c:pt>
                <c:pt idx="124">
                  <c:v>18.965886575411737</c:v>
                </c:pt>
                <c:pt idx="125">
                  <c:v>18.671035533206936</c:v>
                </c:pt>
                <c:pt idx="126">
                  <c:v>18.37990695586263</c:v>
                </c:pt>
                <c:pt idx="127">
                  <c:v>18.092464787612574</c:v>
                </c:pt>
                <c:pt idx="128">
                  <c:v>17.808673215328213</c:v>
                </c:pt>
                <c:pt idx="129">
                  <c:v>17.528496667607431</c:v>
                </c:pt>
                <c:pt idx="130">
                  <c:v>17.251899813864092</c:v>
                </c:pt>
                <c:pt idx="131">
                  <c:v>16.978847563418242</c:v>
                </c:pt>
                <c:pt idx="132">
                  <c:v>16.709305064587081</c:v>
                </c:pt>
                <c:pt idx="133">
                  <c:v>16.443237703776482</c:v>
                </c:pt>
                <c:pt idx="134">
                  <c:v>16.180611104573387</c:v>
                </c:pt>
                <c:pt idx="135">
                  <c:v>15.921391126838838</c:v>
                </c:pt>
                <c:pt idx="136">
                  <c:v>15.665543865801608</c:v>
                </c:pt>
                <c:pt idx="137">
                  <c:v>15.413035651152722</c:v>
                </c:pt>
                <c:pt idx="138">
                  <c:v>15.163833046140562</c:v>
                </c:pt>
                <c:pt idx="139">
                  <c:v>14.917902846666729</c:v>
                </c:pt>
                <c:pt idx="140">
                  <c:v>14.675212080382593</c:v>
                </c:pt>
                <c:pt idx="141">
                  <c:v>14.43572800578653</c:v>
                </c:pt>
                <c:pt idx="142">
                  <c:v>14.199418111322029</c:v>
                </c:pt>
                <c:pt idx="143">
                  <c:v>13.966250114476269</c:v>
                </c:pt>
                <c:pt idx="144">
                  <c:v>13.736191960879568</c:v>
                </c:pt>
                <c:pt idx="145">
                  <c:v>13.509211823405597</c:v>
                </c:pt>
                <c:pt idx="146">
                  <c:v>13.285278101272207</c:v>
                </c:pt>
                <c:pt idx="147">
                  <c:v>13.064359419142942</c:v>
                </c:pt>
                <c:pt idx="148">
                  <c:v>12.846424626229471</c:v>
                </c:pt>
                <c:pt idx="149">
                  <c:v>12.631442795394545</c:v>
                </c:pt>
              </c:numCache>
            </c:numRef>
          </c:yVal>
          <c:smooth val="1"/>
        </c:ser>
        <c:axId val="273960960"/>
        <c:axId val="273963264"/>
      </c:scatterChart>
      <c:valAx>
        <c:axId val="273960960"/>
        <c:scaling>
          <c:orientation val="minMax"/>
          <c:max val="15000"/>
        </c:scaling>
        <c:axPos val="b"/>
        <c:title>
          <c:tx>
            <c:rich>
              <a:bodyPr/>
              <a:lstStyle/>
              <a:p>
                <a:pPr>
                  <a:defRPr sz="877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Elevation (m)</a:t>
                </a:r>
              </a:p>
            </c:rich>
          </c:tx>
          <c:layout>
            <c:manualLayout>
              <c:xMode val="edge"/>
              <c:yMode val="edge"/>
              <c:x val="0.44766146993318484"/>
              <c:y val="0.79467680608365032"/>
            </c:manualLayout>
          </c:layout>
          <c:spPr>
            <a:noFill/>
            <a:ln w="15632">
              <a:noFill/>
            </a:ln>
          </c:spPr>
        </c:title>
        <c:numFmt formatCode="General" sourceLinked="1"/>
        <c:tickLblPos val="nextTo"/>
        <c:spPr>
          <a:ln w="19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77" b="0" i="0" u="none" strike="noStrik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3963264"/>
        <c:crosses val="autoZero"/>
        <c:crossBetween val="midCat"/>
      </c:valAx>
      <c:valAx>
        <c:axId val="273963264"/>
        <c:scaling>
          <c:orientation val="minMax"/>
          <c:max val="100"/>
          <c:min val="0"/>
        </c:scaling>
        <c:axPos val="l"/>
        <c:majorGridlines>
          <c:spPr>
            <a:ln w="1954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77" b="0" i="0" u="none" strike="noStrike" baseline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Pressure (kPa)</a:t>
                </a:r>
              </a:p>
            </c:rich>
          </c:tx>
          <c:layout>
            <c:manualLayout>
              <c:xMode val="edge"/>
              <c:yMode val="edge"/>
              <c:x val="2.0044543429844103E-2"/>
              <c:y val="0.15969581749049436"/>
            </c:manualLayout>
          </c:layout>
          <c:spPr>
            <a:noFill/>
            <a:ln w="15632">
              <a:noFill/>
            </a:ln>
          </c:spPr>
        </c:title>
        <c:numFmt formatCode="0" sourceLinked="0"/>
        <c:tickLblPos val="nextTo"/>
        <c:spPr>
          <a:ln w="195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77" b="0" i="0" u="none" strike="noStrik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3960960"/>
        <c:crosses val="autoZero"/>
        <c:crossBetween val="midCat"/>
      </c:valAx>
      <c:spPr>
        <a:noFill/>
        <a:ln w="1954">
          <a:solidFill>
            <a:srgbClr val="00000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877" b="0" i="0" u="none" strike="noStrike" baseline="0">
          <a:solidFill>
            <a:srgbClr val="FF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1651785714285721"/>
          <c:y val="0.10469314079422386"/>
          <c:w val="0.71205357142857162"/>
          <c:h val="0.56317689530685922"/>
        </c:manualLayout>
      </c:layout>
      <c:scatterChart>
        <c:scatterStyle val="smoothMarker"/>
        <c:ser>
          <c:idx val="0"/>
          <c:order val="0"/>
          <c:spPr>
            <a:ln w="4243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Sheet1!$A$9:$A$33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50</c:v>
                </c:pt>
                <c:pt idx="15">
                  <c:v>60</c:v>
                </c:pt>
                <c:pt idx="16">
                  <c:v>70</c:v>
                </c:pt>
                <c:pt idx="17">
                  <c:v>80</c:v>
                </c:pt>
                <c:pt idx="18">
                  <c:v>90</c:v>
                </c:pt>
                <c:pt idx="19">
                  <c:v>100</c:v>
                </c:pt>
                <c:pt idx="20">
                  <c:v>150</c:v>
                </c:pt>
                <c:pt idx="21">
                  <c:v>200</c:v>
                </c:pt>
                <c:pt idx="22">
                  <c:v>221.52440012255528</c:v>
                </c:pt>
                <c:pt idx="23">
                  <c:v>400</c:v>
                </c:pt>
                <c:pt idx="24">
                  <c:v>500</c:v>
                </c:pt>
              </c:numCache>
            </c:numRef>
          </c:xVal>
          <c:yVal>
            <c:numRef>
              <c:f>Sheet1!$C$9:$C$33</c:f>
              <c:numCache>
                <c:formatCode>_(* #,##0_);_(* \(#,##0\);_(* "-"??_);_(@_)</c:formatCode>
                <c:ptCount val="25"/>
                <c:pt idx="0">
                  <c:v>0</c:v>
                </c:pt>
                <c:pt idx="1">
                  <c:v>11.400885030961948</c:v>
                </c:pt>
                <c:pt idx="2">
                  <c:v>22.800717625097604</c:v>
                </c:pt>
                <c:pt idx="3">
                  <c:v>34.199497856679962</c:v>
                </c:pt>
                <c:pt idx="4">
                  <c:v>45.597225800054737</c:v>
                </c:pt>
                <c:pt idx="5">
                  <c:v>56.993901529465802</c:v>
                </c:pt>
                <c:pt idx="6">
                  <c:v>68.389525119331651</c:v>
                </c:pt>
                <c:pt idx="7">
                  <c:v>79.784096643910758</c:v>
                </c:pt>
                <c:pt idx="8">
                  <c:v>91.177616177475997</c:v>
                </c:pt>
                <c:pt idx="9">
                  <c:v>102.5700837943441</c:v>
                </c:pt>
                <c:pt idx="10">
                  <c:v>113.961499568788</c:v>
                </c:pt>
                <c:pt idx="11">
                  <c:v>227.81782232194382</c:v>
                </c:pt>
                <c:pt idx="12">
                  <c:v>341.56904252702952</c:v>
                </c:pt>
                <c:pt idx="13">
                  <c:v>455.21523441544559</c:v>
                </c:pt>
                <c:pt idx="14">
                  <c:v>568.75647218208178</c:v>
                </c:pt>
                <c:pt idx="15">
                  <c:v>682.19282998562267</c:v>
                </c:pt>
                <c:pt idx="16">
                  <c:v>795.52438194838783</c:v>
                </c:pt>
                <c:pt idx="17">
                  <c:v>908.7512021563889</c:v>
                </c:pt>
                <c:pt idx="18">
                  <c:v>1021.873364659492</c:v>
                </c:pt>
                <c:pt idx="19">
                  <c:v>1134.8909434711532</c:v>
                </c:pt>
                <c:pt idx="20">
                  <c:v>1698.4126700917261</c:v>
                </c:pt>
                <c:pt idx="21">
                  <c:v>2259.3308856088697</c:v>
                </c:pt>
                <c:pt idx="22">
                  <c:v>2500.0001148552992</c:v>
                </c:pt>
                <c:pt idx="23">
                  <c:v>4477.1525165938965</c:v>
                </c:pt>
                <c:pt idx="24">
                  <c:v>5570.6806778774926</c:v>
                </c:pt>
              </c:numCache>
            </c:numRef>
          </c:yVal>
          <c:smooth val="1"/>
        </c:ser>
        <c:axId val="276101760"/>
        <c:axId val="278938368"/>
      </c:scatterChart>
      <c:valAx>
        <c:axId val="276101760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 sz="1699" b="0" i="0" u="none" strike="noStrike" baseline="0">
                    <a:solidFill>
                      <a:schemeClr val="tx2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Elevation (m)</a:t>
                </a:r>
              </a:p>
            </c:rich>
          </c:tx>
          <c:layout>
            <c:manualLayout>
              <c:xMode val="edge"/>
              <c:yMode val="edge"/>
              <c:x val="0.44642857142857156"/>
              <c:y val="0.8014440433212997"/>
            </c:manualLayout>
          </c:layout>
          <c:spPr>
            <a:noFill/>
            <a:ln w="28291">
              <a:noFill/>
            </a:ln>
          </c:spPr>
        </c:title>
        <c:numFmt formatCode="General" sourceLinked="1"/>
        <c:tickLblPos val="nextTo"/>
        <c:spPr>
          <a:ln w="35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99" b="0" i="0" u="none" strike="noStrike" baseline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8938368"/>
        <c:crosses val="autoZero"/>
        <c:crossBetween val="midCat"/>
      </c:valAx>
      <c:valAx>
        <c:axId val="278938368"/>
        <c:scaling>
          <c:logBase val="10"/>
          <c:orientation val="minMax"/>
          <c:min val="10"/>
        </c:scaling>
        <c:axPos val="l"/>
        <c:title>
          <c:tx>
            <c:rich>
              <a:bodyPr/>
              <a:lstStyle/>
              <a:p>
                <a:pPr>
                  <a:defRPr sz="1699" b="0" i="0" u="none" strike="noStrike" baseline="0">
                    <a:solidFill>
                      <a:schemeClr val="tx2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Pressure differential (Pa)</a:t>
                </a:r>
              </a:p>
            </c:rich>
          </c:tx>
          <c:layout>
            <c:manualLayout>
              <c:xMode val="edge"/>
              <c:yMode val="edge"/>
              <c:x val="0"/>
              <c:y val="1.0830324909747295E-2"/>
            </c:manualLayout>
          </c:layout>
          <c:spPr>
            <a:noFill/>
            <a:ln w="28291">
              <a:noFill/>
            </a:ln>
          </c:spPr>
        </c:title>
        <c:numFmt formatCode="0" sourceLinked="0"/>
        <c:tickLblPos val="nextTo"/>
        <c:spPr>
          <a:ln w="35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99" b="0" i="0" u="none" strike="noStrike" baseline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6101760"/>
        <c:crosses val="autoZero"/>
        <c:crossBetween val="midCat"/>
      </c:valAx>
      <c:spPr>
        <a:noFill/>
        <a:ln w="3536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99" b="0" i="0" u="none" strike="noStrike" baseline="0">
          <a:solidFill>
            <a:schemeClr val="tx2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7777777777777778"/>
          <c:y val="8.8967971530249157E-2"/>
          <c:w val="0.7728395061728397"/>
          <c:h val="0.64056939501779353"/>
        </c:manualLayout>
      </c:layout>
      <c:scatterChart>
        <c:scatterStyle val="smoothMarker"/>
        <c:ser>
          <c:idx val="0"/>
          <c:order val="0"/>
          <c:tx>
            <c:strRef>
              <c:f>celerity!$G$5</c:f>
              <c:strCache>
                <c:ptCount val="1"/>
                <c:pt idx="0">
                  <c:v>c/c of 0.5d</c:v>
                </c:pt>
              </c:strCache>
            </c:strRef>
          </c:tx>
          <c:spPr>
            <a:ln w="38057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celerity!$G$6:$G$104</c:f>
              <c:numCache>
                <c:formatCode>General</c:formatCode>
                <c:ptCount val="99"/>
                <c:pt idx="0">
                  <c:v>0.13042535778934722</c:v>
                </c:pt>
                <c:pt idx="1">
                  <c:v>0.18463812474927754</c:v>
                </c:pt>
                <c:pt idx="2">
                  <c:v>0.22636968083956685</c:v>
                </c:pt>
                <c:pt idx="3">
                  <c:v>0.26166518846070952</c:v>
                </c:pt>
                <c:pt idx="4">
                  <c:v>0.29286436248397235</c:v>
                </c:pt>
                <c:pt idx="5">
                  <c:v>0.32116643881049728</c:v>
                </c:pt>
                <c:pt idx="6">
                  <c:v>0.34728352425655512</c:v>
                </c:pt>
                <c:pt idx="7">
                  <c:v>0.37167949507012532</c:v>
                </c:pt>
                <c:pt idx="8">
                  <c:v>0.39467656143230762</c:v>
                </c:pt>
                <c:pt idx="9">
                  <c:v>0.41650938097044082</c:v>
                </c:pt>
                <c:pt idx="10">
                  <c:v>0.43735519458983191</c:v>
                </c:pt>
                <c:pt idx="11">
                  <c:v>0.45735181654974516</c:v>
                </c:pt>
                <c:pt idx="12">
                  <c:v>0.47660897398138485</c:v>
                </c:pt>
                <c:pt idx="13">
                  <c:v>0.49521577443522047</c:v>
                </c:pt>
                <c:pt idx="14">
                  <c:v>0.51324580431258304</c:v>
                </c:pt>
                <c:pt idx="15">
                  <c:v>0.53076071685537751</c:v>
                </c:pt>
                <c:pt idx="16">
                  <c:v>0.5478128231999595</c:v>
                </c:pt>
                <c:pt idx="17">
                  <c:v>0.56444700565896211</c:v>
                </c:pt>
                <c:pt idx="18">
                  <c:v>0.5807021582751315</c:v>
                </c:pt>
                <c:pt idx="19">
                  <c:v>0.59661229021167284</c:v>
                </c:pt>
                <c:pt idx="20">
                  <c:v>0.61220738389071816</c:v>
                </c:pt>
                <c:pt idx="21">
                  <c:v>0.62751407159689732</c:v>
                </c:pt>
                <c:pt idx="22">
                  <c:v>0.64255617560156952</c:v>
                </c:pt>
                <c:pt idx="23">
                  <c:v>0.6573551442391673</c:v>
                </c:pt>
                <c:pt idx="24">
                  <c:v>0.671930407658197</c:v>
                </c:pt>
                <c:pt idx="25">
                  <c:v>0.68629967085437815</c:v>
                </c:pt>
                <c:pt idx="26">
                  <c:v>0.70047915723023269</c:v>
                </c:pt>
                <c:pt idx="27">
                  <c:v>0.71448381276654072</c:v>
                </c:pt>
                <c:pt idx="28">
                  <c:v>0.72832747857343272</c:v>
                </c:pt>
                <c:pt idx="29">
                  <c:v>0.7420230378675674</c:v>
                </c:pt>
                <c:pt idx="30">
                  <c:v>0.755582542129138</c:v>
                </c:pt>
                <c:pt idx="31">
                  <c:v>0.76901732021162272</c:v>
                </c:pt>
                <c:pt idx="32">
                  <c:v>0.78233807342610295</c:v>
                </c:pt>
                <c:pt idx="33">
                  <c:v>0.79555495904188867</c:v>
                </c:pt>
                <c:pt idx="34">
                  <c:v>0.80867766419384279</c:v>
                </c:pt>
                <c:pt idx="35">
                  <c:v>0.82171547183324534</c:v>
                </c:pt>
                <c:pt idx="36">
                  <c:v>0.8346773200805967</c:v>
                </c:pt>
                <c:pt idx="37">
                  <c:v>0.84757185611850006</c:v>
                </c:pt>
                <c:pt idx="38">
                  <c:v>0.86040748558804869</c:v>
                </c:pt>
                <c:pt idx="39">
                  <c:v>0.87319241831343841</c:v>
                </c:pt>
                <c:pt idx="40">
                  <c:v>0.88593471106961963</c:v>
                </c:pt>
                <c:pt idx="41">
                  <c:v>0.89864230802120559</c:v>
                </c:pt>
                <c:pt idx="42">
                  <c:v>0.91132307939336687</c:v>
                </c:pt>
                <c:pt idx="43">
                  <c:v>0.9239848588839753</c:v>
                </c:pt>
                <c:pt idx="44">
                  <c:v>0.93663548028834731</c:v>
                </c:pt>
                <c:pt idx="45">
                  <c:v>0.94928281378193746</c:v>
                </c:pt>
                <c:pt idx="46">
                  <c:v>0.96193480229093031</c:v>
                </c:pt>
                <c:pt idx="47">
                  <c:v>0.97459949837514792</c:v>
                </c:pt>
                <c:pt idx="48">
                  <c:v>0.98728510205157083</c:v>
                </c:pt>
                <c:pt idx="49">
                  <c:v>1</c:v>
                </c:pt>
                <c:pt idx="50">
                  <c:v>1.0127528066152343</c:v>
                </c:pt>
                <c:pt idx="51">
                  <c:v>1.0255524074032003</c:v>
                </c:pt>
                <c:pt idx="52">
                  <c:v>1.0384080052627009</c:v>
                </c:pt>
                <c:pt idx="53">
                  <c:v>1.0513291702511953</c:v>
                </c:pt>
                <c:pt idx="54">
                  <c:v>1.0643258935041657</c:v>
                </c:pt>
                <c:pt idx="55">
                  <c:v>1.0774086460654615</c:v>
                </c:pt>
                <c:pt idx="56">
                  <c:v>1.0905884434936641</c:v>
                </c:pt>
                <c:pt idx="57">
                  <c:v>1.1038769172408167</c:v>
                </c:pt>
                <c:pt idx="58">
                  <c:v>1.1172863939597586</c:v>
                </c:pt>
                <c:pt idx="59">
                  <c:v>1.130829984090997</c:v>
                </c:pt>
                <c:pt idx="60">
                  <c:v>1.144521681317517</c:v>
                </c:pt>
                <c:pt idx="61">
                  <c:v>1.1583764747661549</c:v>
                </c:pt>
                <c:pt idx="62">
                  <c:v>1.1724104761901468</c:v>
                </c:pt>
                <c:pt idx="63">
                  <c:v>1.1866410648056982</c:v>
                </c:pt>
                <c:pt idx="64">
                  <c:v>1.2010870529973363</c:v>
                </c:pt>
                <c:pt idx="65">
                  <c:v>1.2157688767802886</c:v>
                </c:pt>
                <c:pt idx="66">
                  <c:v>1.2307088157494852</c:v>
                </c:pt>
                <c:pt idx="67">
                  <c:v>1.245931248302206</c:v>
                </c:pt>
                <c:pt idx="68">
                  <c:v>1.2614629492584084</c:v>
                </c:pt>
                <c:pt idx="69">
                  <c:v>1.2773334387049098</c:v>
                </c:pt>
                <c:pt idx="70">
                  <c:v>1.2935753930719174</c:v>
                </c:pt>
                <c:pt idx="71">
                  <c:v>1.3102251322698162</c:v>
                </c:pt>
                <c:pt idx="72">
                  <c:v>1.3273232003865181</c:v>
                </c:pt>
                <c:pt idx="73">
                  <c:v>1.3449150622708259</c:v>
                </c:pt>
                <c:pt idx="74">
                  <c:v>1.3630519447265372</c:v>
                </c:pt>
                <c:pt idx="75">
                  <c:v>1.3817918596143697</c:v>
                </c:pt>
                <c:pt idx="76">
                  <c:v>1.4012008577663204</c:v>
                </c:pt>
                <c:pt idx="77">
                  <c:v>1.4213545785180499</c:v>
                </c:pt>
                <c:pt idx="78">
                  <c:v>1.4423401817223518</c:v>
                </c:pt>
                <c:pt idx="79">
                  <c:v>1.4642587801233713</c:v>
                </c:pt>
                <c:pt idx="80">
                  <c:v>1.4872285342365898</c:v>
                </c:pt>
                <c:pt idx="81">
                  <c:v>1.5113886360825268</c:v>
                </c:pt>
                <c:pt idx="82">
                  <c:v>1.5369045029092412</c:v>
                </c:pt>
                <c:pt idx="83">
                  <c:v>1.5639746447411074</c:v>
                </c:pt>
                <c:pt idx="84">
                  <c:v>1.5928398891324738</c:v>
                </c:pt>
                <c:pt idx="85">
                  <c:v>1.6237959925038923</c:v>
                </c:pt>
                <c:pt idx="86">
                  <c:v>1.6572112276866453</c:v>
                </c:pt>
                <c:pt idx="87">
                  <c:v>1.6935514726107299</c:v>
                </c:pt>
                <c:pt idx="88">
                  <c:v>1.7334169418429775</c:v>
                </c:pt>
                <c:pt idx="89">
                  <c:v>1.7775976116368293</c:v>
                </c:pt>
                <c:pt idx="90">
                  <c:v>1.8271598728433804</c:v>
                </c:pt>
                <c:pt idx="91">
                  <c:v>1.8835878680902725</c:v>
                </c:pt>
                <c:pt idx="92">
                  <c:v>1.9490262086816743</c:v>
                </c:pt>
                <c:pt idx="93">
                  <c:v>2.0267243828193302</c:v>
                </c:pt>
                <c:pt idx="94">
                  <c:v>2.1219201546236648</c:v>
                </c:pt>
                <c:pt idx="95">
                  <c:v>2.2437992245176805</c:v>
                </c:pt>
                <c:pt idx="96">
                  <c:v>2.4105726674801038</c:v>
                </c:pt>
                <c:pt idx="97">
                  <c:v>2.6662269043999833</c:v>
                </c:pt>
                <c:pt idx="98">
                  <c:v>3.1675491122692887</c:v>
                </c:pt>
              </c:numCache>
            </c:numRef>
          </c:xVal>
          <c:yVal>
            <c:numRef>
              <c:f>celerity!$B$6:$B$104</c:f>
              <c:numCache>
                <c:formatCode>General</c:formatCode>
                <c:ptCount val="99"/>
                <c:pt idx="0">
                  <c:v>1.0000000000000002E-2</c:v>
                </c:pt>
                <c:pt idx="1">
                  <c:v>2.0000000000000004E-2</c:v>
                </c:pt>
                <c:pt idx="2">
                  <c:v>3.0000000000000002E-2</c:v>
                </c:pt>
                <c:pt idx="3">
                  <c:v>4.0000000000000008E-2</c:v>
                </c:pt>
                <c:pt idx="4">
                  <c:v>0.05</c:v>
                </c:pt>
                <c:pt idx="5">
                  <c:v>6.0000000000000005E-2</c:v>
                </c:pt>
                <c:pt idx="6">
                  <c:v>6.9999999999999993E-2</c:v>
                </c:pt>
                <c:pt idx="7">
                  <c:v>8.0000000000000016E-2</c:v>
                </c:pt>
                <c:pt idx="8">
                  <c:v>9.0000000000000024E-2</c:v>
                </c:pt>
                <c:pt idx="9">
                  <c:v>0.10000000000000002</c:v>
                </c:pt>
                <c:pt idx="10">
                  <c:v>0.11000000000000003</c:v>
                </c:pt>
                <c:pt idx="11">
                  <c:v>0.12000000000000005</c:v>
                </c:pt>
                <c:pt idx="12">
                  <c:v>0.13000000000000003</c:v>
                </c:pt>
                <c:pt idx="13">
                  <c:v>0.14000000000000004</c:v>
                </c:pt>
                <c:pt idx="14">
                  <c:v>0.15000000000000008</c:v>
                </c:pt>
                <c:pt idx="15">
                  <c:v>0.16000000000000006</c:v>
                </c:pt>
                <c:pt idx="16">
                  <c:v>0.1700000000000001</c:v>
                </c:pt>
                <c:pt idx="17">
                  <c:v>0.1800000000000001</c:v>
                </c:pt>
                <c:pt idx="18">
                  <c:v>0.19000000000000009</c:v>
                </c:pt>
                <c:pt idx="19">
                  <c:v>0.20000000000000009</c:v>
                </c:pt>
                <c:pt idx="20">
                  <c:v>0.21000000000000013</c:v>
                </c:pt>
                <c:pt idx="21">
                  <c:v>0.22000000000000011</c:v>
                </c:pt>
                <c:pt idx="22">
                  <c:v>0.23000000000000015</c:v>
                </c:pt>
                <c:pt idx="23">
                  <c:v>0.24000000000000016</c:v>
                </c:pt>
                <c:pt idx="24">
                  <c:v>0.25000000000000011</c:v>
                </c:pt>
                <c:pt idx="25">
                  <c:v>0.26000000000000012</c:v>
                </c:pt>
                <c:pt idx="26">
                  <c:v>0.27000000000000018</c:v>
                </c:pt>
                <c:pt idx="27">
                  <c:v>0.28000000000000019</c:v>
                </c:pt>
                <c:pt idx="28">
                  <c:v>0.2900000000000002</c:v>
                </c:pt>
                <c:pt idx="29">
                  <c:v>0.30000000000000021</c:v>
                </c:pt>
                <c:pt idx="30">
                  <c:v>0.31000000000000022</c:v>
                </c:pt>
                <c:pt idx="31">
                  <c:v>0.32000000000000023</c:v>
                </c:pt>
                <c:pt idx="32">
                  <c:v>0.33000000000000024</c:v>
                </c:pt>
                <c:pt idx="33">
                  <c:v>0.34000000000000025</c:v>
                </c:pt>
                <c:pt idx="34">
                  <c:v>0.35000000000000026</c:v>
                </c:pt>
                <c:pt idx="35">
                  <c:v>0.36000000000000026</c:v>
                </c:pt>
                <c:pt idx="36">
                  <c:v>0.37000000000000027</c:v>
                </c:pt>
                <c:pt idx="37">
                  <c:v>0.38000000000000034</c:v>
                </c:pt>
                <c:pt idx="38">
                  <c:v>0.39000000000000035</c:v>
                </c:pt>
                <c:pt idx="39">
                  <c:v>0.4000000000000003</c:v>
                </c:pt>
                <c:pt idx="40">
                  <c:v>0.41000000000000031</c:v>
                </c:pt>
                <c:pt idx="41">
                  <c:v>0.42000000000000032</c:v>
                </c:pt>
                <c:pt idx="42">
                  <c:v>0.43000000000000033</c:v>
                </c:pt>
                <c:pt idx="43">
                  <c:v>0.44000000000000028</c:v>
                </c:pt>
                <c:pt idx="44">
                  <c:v>0.45000000000000034</c:v>
                </c:pt>
                <c:pt idx="45">
                  <c:v>0.4600000000000003</c:v>
                </c:pt>
                <c:pt idx="46">
                  <c:v>0.47000000000000031</c:v>
                </c:pt>
                <c:pt idx="47">
                  <c:v>0.48000000000000032</c:v>
                </c:pt>
                <c:pt idx="48">
                  <c:v>0.49000000000000032</c:v>
                </c:pt>
                <c:pt idx="49">
                  <c:v>0.50000000000000033</c:v>
                </c:pt>
                <c:pt idx="50">
                  <c:v>0.51000000000000034</c:v>
                </c:pt>
                <c:pt idx="51">
                  <c:v>0.52000000000000035</c:v>
                </c:pt>
                <c:pt idx="52">
                  <c:v>0.53000000000000047</c:v>
                </c:pt>
                <c:pt idx="53">
                  <c:v>0.54000000000000048</c:v>
                </c:pt>
                <c:pt idx="54">
                  <c:v>0.55000000000000049</c:v>
                </c:pt>
                <c:pt idx="55">
                  <c:v>0.5600000000000005</c:v>
                </c:pt>
                <c:pt idx="56">
                  <c:v>0.57000000000000051</c:v>
                </c:pt>
                <c:pt idx="57">
                  <c:v>0.5800000000000004</c:v>
                </c:pt>
                <c:pt idx="58">
                  <c:v>0.59000000000000041</c:v>
                </c:pt>
                <c:pt idx="59">
                  <c:v>0.60000000000000053</c:v>
                </c:pt>
                <c:pt idx="60">
                  <c:v>0.61000000000000054</c:v>
                </c:pt>
                <c:pt idx="61">
                  <c:v>0.62000000000000055</c:v>
                </c:pt>
                <c:pt idx="62">
                  <c:v>0.63000000000000045</c:v>
                </c:pt>
                <c:pt idx="63">
                  <c:v>0.64000000000000046</c:v>
                </c:pt>
                <c:pt idx="64">
                  <c:v>0.65000000000000058</c:v>
                </c:pt>
                <c:pt idx="65">
                  <c:v>0.66000000000000059</c:v>
                </c:pt>
                <c:pt idx="66">
                  <c:v>0.6700000000000006</c:v>
                </c:pt>
                <c:pt idx="67">
                  <c:v>0.68000000000000049</c:v>
                </c:pt>
                <c:pt idx="68">
                  <c:v>0.6900000000000005</c:v>
                </c:pt>
                <c:pt idx="69">
                  <c:v>0.70000000000000051</c:v>
                </c:pt>
                <c:pt idx="70">
                  <c:v>0.71000000000000052</c:v>
                </c:pt>
                <c:pt idx="71">
                  <c:v>0.72000000000000053</c:v>
                </c:pt>
                <c:pt idx="72">
                  <c:v>0.73000000000000054</c:v>
                </c:pt>
                <c:pt idx="73">
                  <c:v>0.74000000000000055</c:v>
                </c:pt>
                <c:pt idx="74">
                  <c:v>0.75000000000000056</c:v>
                </c:pt>
                <c:pt idx="75">
                  <c:v>0.76000000000000056</c:v>
                </c:pt>
                <c:pt idx="76">
                  <c:v>0.77000000000000068</c:v>
                </c:pt>
                <c:pt idx="77">
                  <c:v>0.78000000000000058</c:v>
                </c:pt>
                <c:pt idx="78">
                  <c:v>0.79000000000000059</c:v>
                </c:pt>
                <c:pt idx="79">
                  <c:v>0.8000000000000006</c:v>
                </c:pt>
                <c:pt idx="80">
                  <c:v>0.81000000000000061</c:v>
                </c:pt>
                <c:pt idx="81">
                  <c:v>0.82000000000000062</c:v>
                </c:pt>
                <c:pt idx="82">
                  <c:v>0.83000000000000063</c:v>
                </c:pt>
                <c:pt idx="83">
                  <c:v>0.84000000000000064</c:v>
                </c:pt>
                <c:pt idx="84">
                  <c:v>0.85000000000000064</c:v>
                </c:pt>
                <c:pt idx="85">
                  <c:v>0.86000000000000065</c:v>
                </c:pt>
                <c:pt idx="86">
                  <c:v>0.87000000000000066</c:v>
                </c:pt>
                <c:pt idx="87">
                  <c:v>0.88000000000000067</c:v>
                </c:pt>
                <c:pt idx="88">
                  <c:v>0.89000000000000068</c:v>
                </c:pt>
                <c:pt idx="89">
                  <c:v>0.90000000000000069</c:v>
                </c:pt>
                <c:pt idx="90">
                  <c:v>0.9100000000000007</c:v>
                </c:pt>
                <c:pt idx="91">
                  <c:v>0.9200000000000006</c:v>
                </c:pt>
                <c:pt idx="92">
                  <c:v>0.9300000000000006</c:v>
                </c:pt>
                <c:pt idx="93">
                  <c:v>0.94000000000000061</c:v>
                </c:pt>
                <c:pt idx="94">
                  <c:v>0.95000000000000062</c:v>
                </c:pt>
                <c:pt idx="95">
                  <c:v>0.96000000000000063</c:v>
                </c:pt>
                <c:pt idx="96">
                  <c:v>0.97000000000000064</c:v>
                </c:pt>
                <c:pt idx="97">
                  <c:v>0.98000000000000054</c:v>
                </c:pt>
                <c:pt idx="98">
                  <c:v>0.99000000000000066</c:v>
                </c:pt>
              </c:numCache>
            </c:numRef>
          </c:yVal>
          <c:smooth val="1"/>
        </c:ser>
        <c:axId val="279150592"/>
        <c:axId val="279152896"/>
      </c:scatterChart>
      <c:valAx>
        <c:axId val="279150592"/>
        <c:scaling>
          <c:orientation val="minMax"/>
          <c:max val="3"/>
        </c:scaling>
        <c:axPos val="b"/>
        <c:title>
          <c:tx>
            <c:rich>
              <a:bodyPr/>
              <a:lstStyle/>
              <a:p>
                <a:pPr>
                  <a:defRPr sz="112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Relative wave velocity (c/c at 0.5d)</a:t>
                </a:r>
              </a:p>
            </c:rich>
          </c:tx>
          <c:layout>
            <c:manualLayout>
              <c:xMode val="edge"/>
              <c:yMode val="edge"/>
              <c:x val="0.29876543209876544"/>
              <c:y val="0.8612099644128115"/>
            </c:manualLayout>
          </c:layout>
          <c:spPr>
            <a:noFill/>
            <a:ln w="25372">
              <a:noFill/>
            </a:ln>
          </c:spPr>
        </c:title>
        <c:numFmt formatCode="General" sourceLinked="1"/>
        <c:tickLblPos val="nextTo"/>
        <c:spPr>
          <a:ln w="317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9152896"/>
        <c:crosses val="autoZero"/>
        <c:crossBetween val="midCat"/>
      </c:valAx>
      <c:valAx>
        <c:axId val="279152896"/>
        <c:scaling>
          <c:orientation val="minMax"/>
          <c:max val="1"/>
        </c:scaling>
        <c:axPos val="l"/>
        <c:title>
          <c:tx>
            <c:rich>
              <a:bodyPr/>
              <a:lstStyle/>
              <a:p>
                <a:pPr>
                  <a:defRPr sz="112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depth/diameter</a:t>
                </a:r>
              </a:p>
            </c:rich>
          </c:tx>
          <c:layout>
            <c:manualLayout>
              <c:xMode val="edge"/>
              <c:yMode val="edge"/>
              <c:x val="2.7160493827160494E-2"/>
              <c:y val="0.24555160142348753"/>
            </c:manualLayout>
          </c:layout>
          <c:spPr>
            <a:noFill/>
            <a:ln w="25372">
              <a:noFill/>
            </a:ln>
          </c:spPr>
        </c:title>
        <c:numFmt formatCode="General" sourceLinked="1"/>
        <c:tickLblPos val="nextTo"/>
        <c:spPr>
          <a:ln w="317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79150592"/>
        <c:crosses val="autoZero"/>
        <c:crossBetween val="midCat"/>
      </c:valAx>
      <c:spPr>
        <a:noFill/>
        <a:ln w="12686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12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2.wmf"/><Relationship Id="rId5" Type="http://schemas.openxmlformats.org/officeDocument/2006/relationships/image" Target="../media/image14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7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9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7.wmf"/><Relationship Id="rId6" Type="http://schemas.openxmlformats.org/officeDocument/2006/relationships/image" Target="../media/image90.wmf"/><Relationship Id="rId5" Type="http://schemas.openxmlformats.org/officeDocument/2006/relationships/image" Target="../media/image84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2DBFEF-33EE-41C3-9F75-1F7E27749D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C9D3CF-CB5E-4B7B-B225-C89F6ADC1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08AE8-9FBA-40E7-828A-EA390FB79ADB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Chin. Water-Resources Engineering.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F5F46-DC9A-4D43-9BB2-6BB4780895E4}" type="slidenum">
              <a:rPr lang="en-US"/>
              <a:pPr/>
              <a:t>37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1CF8C-255E-458F-A082-373BDEB516C5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46970-4028-48B8-B4CB-C892DE538F37}" type="slidenum">
              <a:rPr lang="en-US"/>
              <a:pPr/>
              <a:t>39</a:t>
            </a:fld>
            <a:endParaRPr 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691BF-A17F-4DC2-86DB-4B82F30DA3C0}" type="slidenum">
              <a:rPr lang="en-US"/>
              <a:pPr/>
              <a:t>40</a:t>
            </a:fld>
            <a:endParaRPr lang="en-US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http://www.globalw.com/support/barocomp.html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0AD1E-A67E-4701-8740-AAFE8CD7BD68}" type="slidenum">
              <a:rPr lang="en-US"/>
              <a:pPr/>
              <a:t>46</a:t>
            </a:fld>
            <a:endParaRPr lang="en-US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Water is flowing too fast to transition to a shallower depth (energy conservation or wave speed requirement)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988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678665-0723-4022-9F03-63C13BD667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9883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79886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D051A-2945-4867-B204-C561EC7EA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85328-841A-4AC4-BBCD-353B1BDB7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FCCF4E-C56B-4A3B-B418-F7100A668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74C032-1D9C-49E7-B401-99A3A6ADC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30F4-7C27-4150-A96C-E16459B38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5EFA-36AE-4A1F-BE55-A25B3774F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B5073-540F-4CD7-ABC9-B7C4A56A05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67F8E-A308-4599-9499-747919D662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FD6AC-3D65-4756-93CF-B590DF9C1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02956-56DA-44B7-B1F2-4B17DA0F4B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39884-60C2-4353-B829-09ABBD8A4C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74FB1-F9E0-4123-89BF-6AC6DD320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96E5ABBD-703D-4D6F-9241-C53A6AE286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covalves.com/airvalve.htm" TargetMode="External"/><Relationship Id="rId4" Type="http://schemas.openxmlformats.org/officeDocument/2006/relationships/hyperlink" Target="http://www.ipexinc.com/industrial/airreleasevalv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3.bin"/><Relationship Id="rId10" Type="http://schemas.openxmlformats.org/officeDocument/2006/relationships/chart" Target="../charts/chart6.xml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chart" Target="../charts/chart7.xml"/><Relationship Id="rId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7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ceeserver.cee.cornell.edu/mw24/cee332/readings/AirInPipesManual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Rectangle 103"/>
          <p:cNvSpPr>
            <a:spLocks noChangeArrowheads="1"/>
          </p:cNvSpPr>
          <p:nvPr/>
        </p:nvSpPr>
        <p:spPr bwMode="auto">
          <a:xfrm>
            <a:off x="0" y="3111500"/>
            <a:ext cx="9144000" cy="469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772400" cy="1143000"/>
          </a:xfrm>
          <a:effectLst/>
        </p:spPr>
        <p:txBody>
          <a:bodyPr/>
          <a:lstStyle/>
          <a:p>
            <a:r>
              <a:rPr lang="en-US"/>
              <a:t>Gravity Water Supply Design</a:t>
            </a:r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-38100" y="2474913"/>
            <a:ext cx="9248775" cy="3300412"/>
          </a:xfrm>
          <a:custGeom>
            <a:avLst/>
            <a:gdLst/>
            <a:ahLst/>
            <a:cxnLst>
              <a:cxn ang="0">
                <a:pos x="17" y="292"/>
              </a:cxn>
              <a:cxn ang="0">
                <a:pos x="649" y="568"/>
              </a:cxn>
              <a:cxn ang="0">
                <a:pos x="1366" y="432"/>
              </a:cxn>
              <a:cxn ang="0">
                <a:pos x="1909" y="1214"/>
              </a:cxn>
              <a:cxn ang="0">
                <a:pos x="2425" y="1816"/>
              </a:cxn>
              <a:cxn ang="0">
                <a:pos x="3001" y="1576"/>
              </a:cxn>
              <a:cxn ang="0">
                <a:pos x="3343" y="1546"/>
              </a:cxn>
              <a:cxn ang="0">
                <a:pos x="3793" y="1498"/>
              </a:cxn>
              <a:cxn ang="0">
                <a:pos x="4172" y="1165"/>
              </a:cxn>
              <a:cxn ang="0">
                <a:pos x="4575" y="1321"/>
              </a:cxn>
              <a:cxn ang="0">
                <a:pos x="5826" y="1543"/>
              </a:cxn>
              <a:cxn ang="0">
                <a:pos x="5785" y="2062"/>
              </a:cxn>
              <a:cxn ang="0">
                <a:pos x="8" y="2045"/>
              </a:cxn>
              <a:cxn ang="0">
                <a:pos x="17" y="292"/>
              </a:cxn>
              <a:cxn ang="0">
                <a:pos x="17" y="292"/>
              </a:cxn>
            </a:cxnLst>
            <a:rect l="0" t="0" r="r" b="b"/>
            <a:pathLst>
              <a:path w="5826" h="2079">
                <a:moveTo>
                  <a:pt x="17" y="292"/>
                </a:moveTo>
                <a:cubicBezTo>
                  <a:pt x="122" y="341"/>
                  <a:pt x="524" y="523"/>
                  <a:pt x="649" y="568"/>
                </a:cubicBezTo>
                <a:cubicBezTo>
                  <a:pt x="774" y="613"/>
                  <a:pt x="1156" y="324"/>
                  <a:pt x="1366" y="432"/>
                </a:cubicBezTo>
                <a:cubicBezTo>
                  <a:pt x="1576" y="540"/>
                  <a:pt x="1733" y="983"/>
                  <a:pt x="1909" y="1214"/>
                </a:cubicBezTo>
                <a:cubicBezTo>
                  <a:pt x="2085" y="1445"/>
                  <a:pt x="2243" y="1756"/>
                  <a:pt x="2425" y="1816"/>
                </a:cubicBezTo>
                <a:cubicBezTo>
                  <a:pt x="2607" y="1876"/>
                  <a:pt x="2848" y="1621"/>
                  <a:pt x="3001" y="1576"/>
                </a:cubicBezTo>
                <a:cubicBezTo>
                  <a:pt x="3154" y="1531"/>
                  <a:pt x="3211" y="1559"/>
                  <a:pt x="3343" y="1546"/>
                </a:cubicBezTo>
                <a:cubicBezTo>
                  <a:pt x="3475" y="1533"/>
                  <a:pt x="3655" y="1561"/>
                  <a:pt x="3793" y="1498"/>
                </a:cubicBezTo>
                <a:cubicBezTo>
                  <a:pt x="3931" y="1435"/>
                  <a:pt x="4042" y="1194"/>
                  <a:pt x="4172" y="1165"/>
                </a:cubicBezTo>
                <a:cubicBezTo>
                  <a:pt x="4302" y="1136"/>
                  <a:pt x="4299" y="1258"/>
                  <a:pt x="4575" y="1321"/>
                </a:cubicBezTo>
                <a:cubicBezTo>
                  <a:pt x="4780" y="1516"/>
                  <a:pt x="5538" y="1527"/>
                  <a:pt x="5826" y="1543"/>
                </a:cubicBezTo>
                <a:cubicBezTo>
                  <a:pt x="5818" y="1757"/>
                  <a:pt x="5810" y="1816"/>
                  <a:pt x="5785" y="2062"/>
                </a:cubicBezTo>
                <a:cubicBezTo>
                  <a:pt x="5579" y="2079"/>
                  <a:pt x="206" y="2053"/>
                  <a:pt x="8" y="2045"/>
                </a:cubicBezTo>
                <a:cubicBezTo>
                  <a:pt x="0" y="1740"/>
                  <a:pt x="16" y="584"/>
                  <a:pt x="17" y="292"/>
                </a:cubicBezTo>
                <a:cubicBezTo>
                  <a:pt x="18" y="0"/>
                  <a:pt x="17" y="292"/>
                  <a:pt x="17" y="292"/>
                </a:cubicBezTo>
                <a:close/>
              </a:path>
            </a:pathLst>
          </a:custGeom>
          <a:solidFill>
            <a:srgbClr val="449D35">
              <a:alpha val="50000"/>
            </a:srgbClr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6988175" y="4325938"/>
            <a:ext cx="314325" cy="312737"/>
            <a:chOff x="4401" y="2758"/>
            <a:chExt cx="198" cy="197"/>
          </a:xfrm>
        </p:grpSpPr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4401" y="2806"/>
              <a:ext cx="198" cy="1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401" y="2758"/>
              <a:ext cx="198" cy="1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95250" y="2914650"/>
            <a:ext cx="511175" cy="292100"/>
            <a:chOff x="59" y="1869"/>
            <a:chExt cx="322" cy="184"/>
          </a:xfrm>
        </p:grpSpPr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9" y="1925"/>
              <a:ext cx="322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1" y="128"/>
                </a:cxn>
                <a:cxn ang="0">
                  <a:pos x="331" y="0"/>
                </a:cxn>
                <a:cxn ang="0">
                  <a:pos x="0" y="0"/>
                </a:cxn>
              </a:cxnLst>
              <a:rect l="0" t="0" r="r" b="b"/>
              <a:pathLst>
                <a:path w="331" h="128">
                  <a:moveTo>
                    <a:pt x="0" y="0"/>
                  </a:moveTo>
                  <a:lnTo>
                    <a:pt x="331" y="128"/>
                  </a:lnTo>
                  <a:lnTo>
                    <a:pt x="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60" y="1869"/>
              <a:ext cx="321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9" name="Freeform 11"/>
          <p:cNvSpPr>
            <a:spLocks/>
          </p:cNvSpPr>
          <p:nvPr/>
        </p:nvSpPr>
        <p:spPr bwMode="auto">
          <a:xfrm>
            <a:off x="588963" y="3114675"/>
            <a:ext cx="6432550" cy="19954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4" y="0"/>
              </a:cxn>
              <a:cxn ang="0">
                <a:pos x="110" y="192"/>
              </a:cxn>
              <a:cxn ang="0">
                <a:pos x="856" y="46"/>
              </a:cxn>
              <a:cxn ang="0">
                <a:pos x="1478" y="882"/>
              </a:cxn>
              <a:cxn ang="0">
                <a:pos x="1748" y="1251"/>
              </a:cxn>
              <a:cxn ang="0">
                <a:pos x="2522" y="1257"/>
              </a:cxn>
              <a:cxn ang="0">
                <a:pos x="2924" y="1185"/>
              </a:cxn>
              <a:cxn ang="0">
                <a:pos x="3422" y="1143"/>
              </a:cxn>
              <a:cxn ang="0">
                <a:pos x="3785" y="822"/>
              </a:cxn>
              <a:cxn ang="0">
                <a:pos x="3968" y="891"/>
              </a:cxn>
              <a:cxn ang="0">
                <a:pos x="4052" y="903"/>
              </a:cxn>
            </a:cxnLst>
            <a:rect l="0" t="0" r="r" b="b"/>
            <a:pathLst>
              <a:path w="4052" h="1257">
                <a:moveTo>
                  <a:pt x="0" y="2"/>
                </a:moveTo>
                <a:cubicBezTo>
                  <a:pt x="17" y="2"/>
                  <a:pt x="62" y="0"/>
                  <a:pt x="104" y="0"/>
                </a:cubicBezTo>
                <a:cubicBezTo>
                  <a:pt x="104" y="82"/>
                  <a:pt x="110" y="126"/>
                  <a:pt x="110" y="192"/>
                </a:cubicBezTo>
                <a:cubicBezTo>
                  <a:pt x="346" y="293"/>
                  <a:pt x="675" y="46"/>
                  <a:pt x="856" y="46"/>
                </a:cubicBezTo>
                <a:cubicBezTo>
                  <a:pt x="1037" y="46"/>
                  <a:pt x="1329" y="681"/>
                  <a:pt x="1478" y="882"/>
                </a:cubicBezTo>
                <a:cubicBezTo>
                  <a:pt x="1627" y="1083"/>
                  <a:pt x="1658" y="1119"/>
                  <a:pt x="1748" y="1251"/>
                </a:cubicBezTo>
                <a:cubicBezTo>
                  <a:pt x="1928" y="1251"/>
                  <a:pt x="2336" y="1257"/>
                  <a:pt x="2522" y="1257"/>
                </a:cubicBezTo>
                <a:cubicBezTo>
                  <a:pt x="2696" y="1167"/>
                  <a:pt x="2762" y="1185"/>
                  <a:pt x="2924" y="1185"/>
                </a:cubicBezTo>
                <a:cubicBezTo>
                  <a:pt x="3086" y="1185"/>
                  <a:pt x="3278" y="1204"/>
                  <a:pt x="3422" y="1143"/>
                </a:cubicBezTo>
                <a:cubicBezTo>
                  <a:pt x="3566" y="1082"/>
                  <a:pt x="3694" y="864"/>
                  <a:pt x="3785" y="822"/>
                </a:cubicBezTo>
                <a:cubicBezTo>
                  <a:pt x="3876" y="780"/>
                  <a:pt x="3923" y="877"/>
                  <a:pt x="3968" y="891"/>
                </a:cubicBezTo>
                <a:cubicBezTo>
                  <a:pt x="4013" y="905"/>
                  <a:pt x="4035" y="901"/>
                  <a:pt x="4052" y="90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3259138" y="4748213"/>
            <a:ext cx="1609725" cy="633412"/>
            <a:chOff x="2052" y="3024"/>
            <a:chExt cx="1014" cy="399"/>
          </a:xfrm>
        </p:grpSpPr>
        <p:grpSp>
          <p:nvGrpSpPr>
            <p:cNvPr id="2061" name="Group 13"/>
            <p:cNvGrpSpPr>
              <a:grpSpLocks/>
            </p:cNvGrpSpPr>
            <p:nvPr/>
          </p:nvGrpSpPr>
          <p:grpSpPr bwMode="auto">
            <a:xfrm>
              <a:off x="2196" y="3072"/>
              <a:ext cx="612" cy="189"/>
              <a:chOff x="2196" y="3072"/>
              <a:chExt cx="612" cy="189"/>
            </a:xfrm>
          </p:grpSpPr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2196" y="3093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auto">
              <a:xfrm>
                <a:off x="2283" y="3153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2633" y="31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2720" y="3135"/>
                <a:ext cx="0" cy="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>
                <a:off x="2808" y="30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>
                <a:off x="2370" y="3198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2458" y="3228"/>
                <a:ext cx="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auto">
              <a:xfrm>
                <a:off x="2545" y="3216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2242" y="3291"/>
              <a:ext cx="513" cy="1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40" y="148"/>
                </a:cxn>
                <a:cxn ang="0">
                  <a:pos x="534" y="2"/>
                </a:cxn>
                <a:cxn ang="0">
                  <a:pos x="0" y="2"/>
                </a:cxn>
              </a:cxnLst>
              <a:rect l="0" t="0" r="r" b="b"/>
              <a:pathLst>
                <a:path w="534" h="148">
                  <a:moveTo>
                    <a:pt x="0" y="2"/>
                  </a:moveTo>
                  <a:cubicBezTo>
                    <a:pt x="52" y="70"/>
                    <a:pt x="151" y="148"/>
                    <a:pt x="240" y="148"/>
                  </a:cubicBezTo>
                  <a:cubicBezTo>
                    <a:pt x="321" y="148"/>
                    <a:pt x="464" y="54"/>
                    <a:pt x="534" y="2"/>
                  </a:cubicBezTo>
                  <a:cubicBezTo>
                    <a:pt x="444" y="0"/>
                    <a:pt x="74" y="0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2868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2112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2052" y="3024"/>
              <a:ext cx="1014" cy="20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8" y="6"/>
                </a:cxn>
                <a:cxn ang="0">
                  <a:pos x="438" y="204"/>
                </a:cxn>
                <a:cxn ang="0">
                  <a:pos x="828" y="0"/>
                </a:cxn>
                <a:cxn ang="0">
                  <a:pos x="1014" y="120"/>
                </a:cxn>
              </a:cxnLst>
              <a:rect l="0" t="0" r="r" b="b"/>
              <a:pathLst>
                <a:path w="1014" h="205">
                  <a:moveTo>
                    <a:pt x="0" y="42"/>
                  </a:moveTo>
                  <a:cubicBezTo>
                    <a:pt x="0" y="42"/>
                    <a:pt x="6" y="36"/>
                    <a:pt x="78" y="6"/>
                  </a:cubicBezTo>
                  <a:cubicBezTo>
                    <a:pt x="162" y="78"/>
                    <a:pt x="313" y="205"/>
                    <a:pt x="438" y="204"/>
                  </a:cubicBezTo>
                  <a:cubicBezTo>
                    <a:pt x="563" y="203"/>
                    <a:pt x="726" y="78"/>
                    <a:pt x="828" y="0"/>
                  </a:cubicBezTo>
                  <a:cubicBezTo>
                    <a:pt x="930" y="78"/>
                    <a:pt x="975" y="95"/>
                    <a:pt x="1014" y="12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75" name="Freeform 27"/>
          <p:cNvSpPr>
            <a:spLocks/>
          </p:cNvSpPr>
          <p:nvPr/>
        </p:nvSpPr>
        <p:spPr bwMode="auto">
          <a:xfrm>
            <a:off x="7985125" y="4884738"/>
            <a:ext cx="493713" cy="823912"/>
          </a:xfrm>
          <a:custGeom>
            <a:avLst/>
            <a:gdLst/>
            <a:ahLst/>
            <a:cxnLst>
              <a:cxn ang="0">
                <a:pos x="987" y="0"/>
              </a:cxn>
              <a:cxn ang="0">
                <a:pos x="938" y="297"/>
              </a:cxn>
              <a:cxn ang="0">
                <a:pos x="724" y="609"/>
              </a:cxn>
              <a:cxn ang="0">
                <a:pos x="0" y="1235"/>
              </a:cxn>
            </a:cxnLst>
            <a:rect l="0" t="0" r="r" b="b"/>
            <a:pathLst>
              <a:path w="987" h="1235">
                <a:moveTo>
                  <a:pt x="987" y="0"/>
                </a:moveTo>
                <a:cubicBezTo>
                  <a:pt x="984" y="98"/>
                  <a:pt x="982" y="196"/>
                  <a:pt x="938" y="297"/>
                </a:cubicBezTo>
                <a:cubicBezTo>
                  <a:pt x="894" y="398"/>
                  <a:pt x="880" y="453"/>
                  <a:pt x="724" y="609"/>
                </a:cubicBezTo>
                <a:cubicBezTo>
                  <a:pt x="568" y="765"/>
                  <a:pt x="284" y="1000"/>
                  <a:pt x="0" y="1235"/>
                </a:cubicBezTo>
              </a:path>
            </a:pathLst>
          </a:custGeom>
          <a:noFill/>
          <a:ln w="152400" cap="flat" cmpd="sng">
            <a:solidFill>
              <a:srgbClr val="A1804B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077" name="Group 29"/>
          <p:cNvGrpSpPr>
            <a:grpSpLocks/>
          </p:cNvGrpSpPr>
          <p:nvPr/>
        </p:nvGrpSpPr>
        <p:grpSpPr bwMode="auto">
          <a:xfrm flipH="1">
            <a:off x="8872538" y="4635500"/>
            <a:ext cx="222250" cy="285750"/>
            <a:chOff x="4468" y="1156"/>
            <a:chExt cx="568" cy="808"/>
          </a:xfrm>
        </p:grpSpPr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Rectangle 31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AutoShape 32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4" name="Group 36"/>
          <p:cNvGrpSpPr>
            <a:grpSpLocks/>
          </p:cNvGrpSpPr>
          <p:nvPr/>
        </p:nvGrpSpPr>
        <p:grpSpPr bwMode="auto">
          <a:xfrm>
            <a:off x="7745413" y="4973638"/>
            <a:ext cx="222250" cy="285750"/>
            <a:chOff x="4468" y="1156"/>
            <a:chExt cx="568" cy="808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Rectangle 38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AutoShape 39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1" name="Group 43"/>
          <p:cNvGrpSpPr>
            <a:grpSpLocks/>
          </p:cNvGrpSpPr>
          <p:nvPr/>
        </p:nvGrpSpPr>
        <p:grpSpPr bwMode="auto">
          <a:xfrm>
            <a:off x="7950200" y="4602163"/>
            <a:ext cx="222250" cy="285750"/>
            <a:chOff x="4468" y="1156"/>
            <a:chExt cx="568" cy="808"/>
          </a:xfrm>
        </p:grpSpPr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Rectangle 45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AutoShape 46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48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Line 49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8" name="Group 50"/>
          <p:cNvGrpSpPr>
            <a:grpSpLocks/>
          </p:cNvGrpSpPr>
          <p:nvPr/>
        </p:nvGrpSpPr>
        <p:grpSpPr bwMode="auto">
          <a:xfrm>
            <a:off x="8885238" y="5016500"/>
            <a:ext cx="222250" cy="285750"/>
            <a:chOff x="4468" y="1156"/>
            <a:chExt cx="568" cy="808"/>
          </a:xfrm>
        </p:grpSpPr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" name="Rectangle 52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AutoShape 53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5" name="Group 57"/>
          <p:cNvGrpSpPr>
            <a:grpSpLocks/>
          </p:cNvGrpSpPr>
          <p:nvPr/>
        </p:nvGrpSpPr>
        <p:grpSpPr bwMode="auto">
          <a:xfrm flipH="1">
            <a:off x="7578725" y="5408613"/>
            <a:ext cx="222250" cy="285750"/>
            <a:chOff x="4468" y="1156"/>
            <a:chExt cx="568" cy="808"/>
          </a:xfrm>
        </p:grpSpPr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7" name="Rectangle 59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8" name="AutoShape 60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" name="Line 62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2" name="Group 64"/>
          <p:cNvGrpSpPr>
            <a:grpSpLocks/>
          </p:cNvGrpSpPr>
          <p:nvPr/>
        </p:nvGrpSpPr>
        <p:grpSpPr bwMode="auto">
          <a:xfrm flipH="1">
            <a:off x="7259638" y="5013325"/>
            <a:ext cx="222250" cy="285750"/>
            <a:chOff x="4468" y="1156"/>
            <a:chExt cx="568" cy="808"/>
          </a:xfrm>
        </p:grpSpPr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4" name="Rectangle 66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5" name="AutoShape 67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7" name="Line 69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" name="Group 71"/>
          <p:cNvGrpSpPr>
            <a:grpSpLocks/>
          </p:cNvGrpSpPr>
          <p:nvPr/>
        </p:nvGrpSpPr>
        <p:grpSpPr bwMode="auto">
          <a:xfrm>
            <a:off x="8597900" y="5330825"/>
            <a:ext cx="222250" cy="285750"/>
            <a:chOff x="4468" y="1156"/>
            <a:chExt cx="568" cy="808"/>
          </a:xfrm>
        </p:grpSpPr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Rectangle 73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2" name="AutoShape 74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4" name="Line 76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5" name="Line 77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6" name="Group 78"/>
          <p:cNvGrpSpPr>
            <a:grpSpLocks/>
          </p:cNvGrpSpPr>
          <p:nvPr/>
        </p:nvGrpSpPr>
        <p:grpSpPr bwMode="auto">
          <a:xfrm>
            <a:off x="6926263" y="5381625"/>
            <a:ext cx="222250" cy="285750"/>
            <a:chOff x="4468" y="1156"/>
            <a:chExt cx="568" cy="808"/>
          </a:xfrm>
        </p:grpSpPr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4852" y="1156"/>
              <a:ext cx="4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8" name="Rectangle 80" descr="Light horizontal"/>
            <p:cNvSpPr>
              <a:spLocks noChangeArrowheads="1"/>
            </p:cNvSpPr>
            <p:nvPr/>
          </p:nvSpPr>
          <p:spPr bwMode="auto">
            <a:xfrm>
              <a:off x="4516" y="1444"/>
              <a:ext cx="472" cy="52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hlink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AutoShape 81" descr="Diagonal brick"/>
            <p:cNvSpPr>
              <a:spLocks noChangeArrowheads="1"/>
            </p:cNvSpPr>
            <p:nvPr/>
          </p:nvSpPr>
          <p:spPr bwMode="auto">
            <a:xfrm>
              <a:off x="4468" y="1204"/>
              <a:ext cx="568" cy="232"/>
            </a:xfrm>
            <a:prstGeom prst="triangle">
              <a:avLst>
                <a:gd name="adj" fmla="val 49995"/>
              </a:avLst>
            </a:prstGeom>
            <a:pattFill prst="diagBrick">
              <a:fgClr>
                <a:schemeClr val="tx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708" y="1588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Line 83"/>
            <p:cNvSpPr>
              <a:spLocks noChangeShapeType="1"/>
            </p:cNvSpPr>
            <p:nvPr/>
          </p:nvSpPr>
          <p:spPr bwMode="auto">
            <a:xfrm>
              <a:off x="4776" y="158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2" name="Line 84"/>
            <p:cNvSpPr>
              <a:spLocks noChangeShapeType="1"/>
            </p:cNvSpPr>
            <p:nvPr/>
          </p:nvSpPr>
          <p:spPr bwMode="auto">
            <a:xfrm>
              <a:off x="4708" y="168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927100" y="1143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/>
              <a:t>What information do you need?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/>
              <a:t>What kinds of data would you expect to have?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Distribution Storage Tank Functions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Buffers demand fluctuations</a:t>
            </a:r>
          </a:p>
          <a:p>
            <a:r>
              <a:rPr lang="en-US" sz="2800"/>
              <a:t>Chlorine contact time for disinfection</a:t>
            </a:r>
          </a:p>
          <a:p>
            <a:r>
              <a:rPr lang="en-US" sz="2800"/>
              <a:t>Can be used during transmission line maintenance operations to provide continuous supply</a:t>
            </a:r>
          </a:p>
          <a:p>
            <a:r>
              <a:rPr lang="en-US" sz="2800"/>
              <a:t>If transmission line fails the system continues to provide water</a:t>
            </a:r>
          </a:p>
          <a:p>
            <a:r>
              <a:rPr lang="en-US" sz="2800"/>
              <a:t>Fire protection</a:t>
            </a:r>
          </a:p>
          <a:p>
            <a:r>
              <a:rPr lang="en-US" sz="2800"/>
              <a:t>Which function dominates?</a:t>
            </a:r>
          </a:p>
        </p:txBody>
      </p:sp>
      <p:sp>
        <p:nvSpPr>
          <p:cNvPr id="30725" name="AutoShape 1029"/>
          <p:cNvSpPr>
            <a:spLocks noChangeArrowheads="1"/>
          </p:cNvSpPr>
          <p:nvPr/>
        </p:nvSpPr>
        <p:spPr bwMode="auto">
          <a:xfrm flipH="1">
            <a:off x="4089400" y="4470400"/>
            <a:ext cx="1485900" cy="304800"/>
          </a:xfrm>
          <a:prstGeom prst="cloudCallout">
            <a:avLst>
              <a:gd name="adj1" fmla="val 95509"/>
              <a:gd name="adj2" fmla="val 11458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Design Flows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Transmission Line Design flow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Based on maximum daily demand at the end of the system design life</a:t>
            </a:r>
          </a:p>
          <a:p>
            <a:pPr>
              <a:lnSpc>
                <a:spcPct val="80000"/>
              </a:lnSpc>
            </a:pPr>
            <a:r>
              <a:rPr lang="en-US" sz="2800"/>
              <a:t>Distribution system design flows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Take maximum hourly flow at the end of the system design life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Divide that flow by the current number of houses to get a flow per house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flow in each pipe is calculated based on the number of houses downstream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This flow scheme doesn’t work for small systems!!!!</a:t>
            </a:r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3794125" y="2632075"/>
            <a:ext cx="4321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Tank provides buffering for 1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Diameters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are pipe sizes chosen?</a:t>
            </a:r>
          </a:p>
          <a:p>
            <a:pPr lvl="1"/>
            <a:r>
              <a:rPr lang="en-US"/>
              <a:t>Energy Equation</a:t>
            </a:r>
          </a:p>
          <a:p>
            <a:pPr lvl="1"/>
            <a:r>
              <a:rPr lang="en-US"/>
              <a:t>An equation for head loss</a:t>
            </a:r>
          </a:p>
          <a:p>
            <a:pPr lvl="1"/>
            <a:r>
              <a:rPr lang="en-US"/>
              <a:t>Requirement of minimum pressure in the system</a:t>
            </a:r>
          </a:p>
          <a:p>
            <a:pPr lvl="1"/>
            <a:r>
              <a:rPr lang="en-US"/>
              <a:t>Pipes must also withstand maximum pressure</a:t>
            </a:r>
          </a:p>
          <a:p>
            <a:endParaRPr lang="en-US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700213" y="5053013"/>
          <a:ext cx="5665787" cy="833437"/>
        </p:xfrm>
        <a:graphic>
          <a:graphicData uri="http://schemas.openxmlformats.org/presentationml/2006/ole">
            <p:oleObj spid="_x0000_s46084" name="Equation" r:id="rId3" imgW="5638680" imgH="825480" progId="Equation.DSMT4">
              <p:embed/>
            </p:oleObj>
          </a:graphicData>
        </a:graphic>
      </p:graphicFrame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7027863" y="5089525"/>
            <a:ext cx="417512" cy="7048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0338" y="6116638"/>
            <a:ext cx="61610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 is typically less than 3 m/s for pipelines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457950" y="5975350"/>
          <a:ext cx="1714500" cy="825500"/>
        </p:xfrm>
        <a:graphic>
          <a:graphicData uri="http://schemas.openxmlformats.org/presentationml/2006/ole">
            <p:oleObj spid="_x0000_s46087" name="Equation" r:id="rId4" imgW="171432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Transmission Line Design</a:t>
            </a:r>
          </a:p>
        </p:txBody>
      </p:sp>
      <p:sp>
        <p:nvSpPr>
          <p:cNvPr id="32773" name="Freeform 5"/>
          <p:cNvSpPr>
            <a:spLocks/>
          </p:cNvSpPr>
          <p:nvPr/>
        </p:nvSpPr>
        <p:spPr bwMode="auto">
          <a:xfrm>
            <a:off x="-52388" y="2990850"/>
            <a:ext cx="9288463" cy="3919538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57" y="276"/>
              </a:cxn>
              <a:cxn ang="0">
                <a:pos x="1374" y="140"/>
              </a:cxn>
              <a:cxn ang="0">
                <a:pos x="1917" y="922"/>
              </a:cxn>
              <a:cxn ang="0">
                <a:pos x="2433" y="1524"/>
              </a:cxn>
              <a:cxn ang="0">
                <a:pos x="3009" y="1284"/>
              </a:cxn>
              <a:cxn ang="0">
                <a:pos x="3351" y="1254"/>
              </a:cxn>
              <a:cxn ang="0">
                <a:pos x="3801" y="1206"/>
              </a:cxn>
              <a:cxn ang="0">
                <a:pos x="4180" y="873"/>
              </a:cxn>
              <a:cxn ang="0">
                <a:pos x="4583" y="1029"/>
              </a:cxn>
              <a:cxn ang="0">
                <a:pos x="5834" y="1251"/>
              </a:cxn>
              <a:cxn ang="0">
                <a:pos x="5826" y="2452"/>
              </a:cxn>
              <a:cxn ang="0">
                <a:pos x="8" y="2461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851" h="2469">
                <a:moveTo>
                  <a:pt x="25" y="0"/>
                </a:moveTo>
                <a:cubicBezTo>
                  <a:pt x="130" y="49"/>
                  <a:pt x="532" y="231"/>
                  <a:pt x="657" y="276"/>
                </a:cubicBezTo>
                <a:cubicBezTo>
                  <a:pt x="782" y="321"/>
                  <a:pt x="1164" y="32"/>
                  <a:pt x="1374" y="140"/>
                </a:cubicBezTo>
                <a:cubicBezTo>
                  <a:pt x="1584" y="248"/>
                  <a:pt x="1741" y="691"/>
                  <a:pt x="1917" y="922"/>
                </a:cubicBezTo>
                <a:cubicBezTo>
                  <a:pt x="2093" y="1153"/>
                  <a:pt x="2251" y="1464"/>
                  <a:pt x="2433" y="1524"/>
                </a:cubicBezTo>
                <a:cubicBezTo>
                  <a:pt x="2615" y="1584"/>
                  <a:pt x="2856" y="1329"/>
                  <a:pt x="3009" y="1284"/>
                </a:cubicBezTo>
                <a:cubicBezTo>
                  <a:pt x="3162" y="1239"/>
                  <a:pt x="3219" y="1267"/>
                  <a:pt x="3351" y="1254"/>
                </a:cubicBezTo>
                <a:cubicBezTo>
                  <a:pt x="3483" y="1241"/>
                  <a:pt x="3663" y="1269"/>
                  <a:pt x="3801" y="1206"/>
                </a:cubicBezTo>
                <a:cubicBezTo>
                  <a:pt x="3939" y="1143"/>
                  <a:pt x="4050" y="902"/>
                  <a:pt x="4180" y="873"/>
                </a:cubicBezTo>
                <a:cubicBezTo>
                  <a:pt x="4310" y="844"/>
                  <a:pt x="4307" y="966"/>
                  <a:pt x="4583" y="1029"/>
                </a:cubicBezTo>
                <a:cubicBezTo>
                  <a:pt x="4788" y="1224"/>
                  <a:pt x="5546" y="1235"/>
                  <a:pt x="5834" y="1251"/>
                </a:cubicBezTo>
                <a:cubicBezTo>
                  <a:pt x="5826" y="1465"/>
                  <a:pt x="5851" y="2206"/>
                  <a:pt x="5826" y="2452"/>
                </a:cubicBezTo>
                <a:cubicBezTo>
                  <a:pt x="5620" y="2469"/>
                  <a:pt x="206" y="2469"/>
                  <a:pt x="8" y="2461"/>
                </a:cubicBezTo>
                <a:cubicBezTo>
                  <a:pt x="0" y="2156"/>
                  <a:pt x="22" y="513"/>
                  <a:pt x="25" y="0"/>
                </a:cubicBezTo>
                <a:cubicBezTo>
                  <a:pt x="25" y="0"/>
                  <a:pt x="25" y="0"/>
                  <a:pt x="25" y="0"/>
                </a:cubicBezTo>
                <a:close/>
              </a:path>
            </a:pathLst>
          </a:custGeom>
          <a:solidFill>
            <a:srgbClr val="449D35">
              <a:alpha val="50000"/>
            </a:srgbClr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2899" name="Group 131"/>
          <p:cNvGrpSpPr>
            <a:grpSpLocks/>
          </p:cNvGrpSpPr>
          <p:nvPr/>
        </p:nvGrpSpPr>
        <p:grpSpPr bwMode="auto">
          <a:xfrm>
            <a:off x="6986588" y="4378325"/>
            <a:ext cx="314325" cy="312738"/>
            <a:chOff x="4401" y="2758"/>
            <a:chExt cx="198" cy="197"/>
          </a:xfrm>
        </p:grpSpPr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4401" y="2806"/>
              <a:ext cx="198" cy="1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4401" y="2758"/>
              <a:ext cx="198" cy="1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898" name="Group 130"/>
          <p:cNvGrpSpPr>
            <a:grpSpLocks/>
          </p:cNvGrpSpPr>
          <p:nvPr/>
        </p:nvGrpSpPr>
        <p:grpSpPr bwMode="auto">
          <a:xfrm>
            <a:off x="93663" y="2967038"/>
            <a:ext cx="511175" cy="292100"/>
            <a:chOff x="59" y="1869"/>
            <a:chExt cx="322" cy="184"/>
          </a:xfrm>
        </p:grpSpPr>
        <p:sp>
          <p:nvSpPr>
            <p:cNvPr id="32772" name="Freeform 4"/>
            <p:cNvSpPr>
              <a:spLocks/>
            </p:cNvSpPr>
            <p:nvPr/>
          </p:nvSpPr>
          <p:spPr bwMode="auto">
            <a:xfrm>
              <a:off x="59" y="1925"/>
              <a:ext cx="322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1" y="128"/>
                </a:cxn>
                <a:cxn ang="0">
                  <a:pos x="331" y="0"/>
                </a:cxn>
                <a:cxn ang="0">
                  <a:pos x="0" y="0"/>
                </a:cxn>
              </a:cxnLst>
              <a:rect l="0" t="0" r="r" b="b"/>
              <a:pathLst>
                <a:path w="331" h="128">
                  <a:moveTo>
                    <a:pt x="0" y="0"/>
                  </a:moveTo>
                  <a:lnTo>
                    <a:pt x="331" y="128"/>
                  </a:lnTo>
                  <a:lnTo>
                    <a:pt x="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60" y="1869"/>
              <a:ext cx="321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807" name="Freeform 39"/>
          <p:cNvSpPr>
            <a:spLocks/>
          </p:cNvSpPr>
          <p:nvPr/>
        </p:nvSpPr>
        <p:spPr bwMode="auto">
          <a:xfrm>
            <a:off x="587375" y="3167063"/>
            <a:ext cx="6432550" cy="19954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4" y="0"/>
              </a:cxn>
              <a:cxn ang="0">
                <a:pos x="110" y="192"/>
              </a:cxn>
              <a:cxn ang="0">
                <a:pos x="856" y="46"/>
              </a:cxn>
              <a:cxn ang="0">
                <a:pos x="1478" y="882"/>
              </a:cxn>
              <a:cxn ang="0">
                <a:pos x="1748" y="1251"/>
              </a:cxn>
              <a:cxn ang="0">
                <a:pos x="2522" y="1257"/>
              </a:cxn>
              <a:cxn ang="0">
                <a:pos x="2924" y="1185"/>
              </a:cxn>
              <a:cxn ang="0">
                <a:pos x="3422" y="1143"/>
              </a:cxn>
              <a:cxn ang="0">
                <a:pos x="3785" y="822"/>
              </a:cxn>
              <a:cxn ang="0">
                <a:pos x="3968" y="891"/>
              </a:cxn>
              <a:cxn ang="0">
                <a:pos x="4052" y="903"/>
              </a:cxn>
            </a:cxnLst>
            <a:rect l="0" t="0" r="r" b="b"/>
            <a:pathLst>
              <a:path w="4052" h="1257">
                <a:moveTo>
                  <a:pt x="0" y="2"/>
                </a:moveTo>
                <a:cubicBezTo>
                  <a:pt x="17" y="2"/>
                  <a:pt x="62" y="0"/>
                  <a:pt x="104" y="0"/>
                </a:cubicBezTo>
                <a:cubicBezTo>
                  <a:pt x="104" y="82"/>
                  <a:pt x="110" y="126"/>
                  <a:pt x="110" y="192"/>
                </a:cubicBezTo>
                <a:cubicBezTo>
                  <a:pt x="346" y="293"/>
                  <a:pt x="675" y="46"/>
                  <a:pt x="856" y="46"/>
                </a:cubicBezTo>
                <a:cubicBezTo>
                  <a:pt x="1037" y="46"/>
                  <a:pt x="1329" y="681"/>
                  <a:pt x="1478" y="882"/>
                </a:cubicBezTo>
                <a:cubicBezTo>
                  <a:pt x="1627" y="1083"/>
                  <a:pt x="1658" y="1119"/>
                  <a:pt x="1748" y="1251"/>
                </a:cubicBezTo>
                <a:cubicBezTo>
                  <a:pt x="1928" y="1251"/>
                  <a:pt x="2336" y="1257"/>
                  <a:pt x="2522" y="1257"/>
                </a:cubicBezTo>
                <a:cubicBezTo>
                  <a:pt x="2696" y="1167"/>
                  <a:pt x="2762" y="1185"/>
                  <a:pt x="2924" y="1185"/>
                </a:cubicBezTo>
                <a:cubicBezTo>
                  <a:pt x="3086" y="1185"/>
                  <a:pt x="3278" y="1204"/>
                  <a:pt x="3422" y="1143"/>
                </a:cubicBezTo>
                <a:cubicBezTo>
                  <a:pt x="3566" y="1082"/>
                  <a:pt x="3694" y="864"/>
                  <a:pt x="3785" y="822"/>
                </a:cubicBezTo>
                <a:cubicBezTo>
                  <a:pt x="3876" y="780"/>
                  <a:pt x="3923" y="877"/>
                  <a:pt x="3968" y="891"/>
                </a:cubicBezTo>
                <a:cubicBezTo>
                  <a:pt x="4013" y="905"/>
                  <a:pt x="4035" y="901"/>
                  <a:pt x="4052" y="90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2895" name="Group 127"/>
          <p:cNvGrpSpPr>
            <a:grpSpLocks/>
          </p:cNvGrpSpPr>
          <p:nvPr/>
        </p:nvGrpSpPr>
        <p:grpSpPr bwMode="auto">
          <a:xfrm>
            <a:off x="3257550" y="4800600"/>
            <a:ext cx="1609725" cy="633413"/>
            <a:chOff x="2052" y="3024"/>
            <a:chExt cx="1014" cy="399"/>
          </a:xfrm>
        </p:grpSpPr>
        <p:grpSp>
          <p:nvGrpSpPr>
            <p:cNvPr id="32819" name="Group 51"/>
            <p:cNvGrpSpPr>
              <a:grpSpLocks/>
            </p:cNvGrpSpPr>
            <p:nvPr/>
          </p:nvGrpSpPr>
          <p:grpSpPr bwMode="auto">
            <a:xfrm>
              <a:off x="2196" y="3072"/>
              <a:ext cx="612" cy="189"/>
              <a:chOff x="2196" y="3072"/>
              <a:chExt cx="612" cy="189"/>
            </a:xfrm>
          </p:grpSpPr>
          <p:sp>
            <p:nvSpPr>
              <p:cNvPr id="32811" name="Line 43"/>
              <p:cNvSpPr>
                <a:spLocks noChangeShapeType="1"/>
              </p:cNvSpPr>
              <p:nvPr/>
            </p:nvSpPr>
            <p:spPr bwMode="auto">
              <a:xfrm>
                <a:off x="2196" y="3093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2" name="Line 44"/>
              <p:cNvSpPr>
                <a:spLocks noChangeShapeType="1"/>
              </p:cNvSpPr>
              <p:nvPr/>
            </p:nvSpPr>
            <p:spPr bwMode="auto">
              <a:xfrm>
                <a:off x="2283" y="3153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3" name="Line 45"/>
              <p:cNvSpPr>
                <a:spLocks noChangeShapeType="1"/>
              </p:cNvSpPr>
              <p:nvPr/>
            </p:nvSpPr>
            <p:spPr bwMode="auto">
              <a:xfrm>
                <a:off x="2633" y="31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4" name="Line 46"/>
              <p:cNvSpPr>
                <a:spLocks noChangeShapeType="1"/>
              </p:cNvSpPr>
              <p:nvPr/>
            </p:nvSpPr>
            <p:spPr bwMode="auto">
              <a:xfrm>
                <a:off x="2720" y="3135"/>
                <a:ext cx="0" cy="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5" name="Line 47"/>
              <p:cNvSpPr>
                <a:spLocks noChangeShapeType="1"/>
              </p:cNvSpPr>
              <p:nvPr/>
            </p:nvSpPr>
            <p:spPr bwMode="auto">
              <a:xfrm>
                <a:off x="2808" y="30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6" name="Line 48"/>
              <p:cNvSpPr>
                <a:spLocks noChangeShapeType="1"/>
              </p:cNvSpPr>
              <p:nvPr/>
            </p:nvSpPr>
            <p:spPr bwMode="auto">
              <a:xfrm>
                <a:off x="2370" y="3198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7" name="Line 49"/>
              <p:cNvSpPr>
                <a:spLocks noChangeShapeType="1"/>
              </p:cNvSpPr>
              <p:nvPr/>
            </p:nvSpPr>
            <p:spPr bwMode="auto">
              <a:xfrm>
                <a:off x="2458" y="3228"/>
                <a:ext cx="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8" name="Line 50"/>
              <p:cNvSpPr>
                <a:spLocks noChangeShapeType="1"/>
              </p:cNvSpPr>
              <p:nvPr/>
            </p:nvSpPr>
            <p:spPr bwMode="auto">
              <a:xfrm>
                <a:off x="2545" y="3216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774" name="Freeform 6"/>
            <p:cNvSpPr>
              <a:spLocks/>
            </p:cNvSpPr>
            <p:nvPr/>
          </p:nvSpPr>
          <p:spPr bwMode="auto">
            <a:xfrm>
              <a:off x="2242" y="3291"/>
              <a:ext cx="513" cy="1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40" y="148"/>
                </a:cxn>
                <a:cxn ang="0">
                  <a:pos x="534" y="2"/>
                </a:cxn>
                <a:cxn ang="0">
                  <a:pos x="0" y="2"/>
                </a:cxn>
              </a:cxnLst>
              <a:rect l="0" t="0" r="r" b="b"/>
              <a:pathLst>
                <a:path w="534" h="148">
                  <a:moveTo>
                    <a:pt x="0" y="2"/>
                  </a:moveTo>
                  <a:cubicBezTo>
                    <a:pt x="52" y="70"/>
                    <a:pt x="151" y="148"/>
                    <a:pt x="240" y="148"/>
                  </a:cubicBezTo>
                  <a:cubicBezTo>
                    <a:pt x="321" y="148"/>
                    <a:pt x="464" y="54"/>
                    <a:pt x="534" y="2"/>
                  </a:cubicBezTo>
                  <a:cubicBezTo>
                    <a:pt x="444" y="0"/>
                    <a:pt x="74" y="0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2868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2112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10" name="Freeform 42"/>
            <p:cNvSpPr>
              <a:spLocks/>
            </p:cNvSpPr>
            <p:nvPr/>
          </p:nvSpPr>
          <p:spPr bwMode="auto">
            <a:xfrm>
              <a:off x="2052" y="3024"/>
              <a:ext cx="1014" cy="20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8" y="6"/>
                </a:cxn>
                <a:cxn ang="0">
                  <a:pos x="438" y="204"/>
                </a:cxn>
                <a:cxn ang="0">
                  <a:pos x="828" y="0"/>
                </a:cxn>
                <a:cxn ang="0">
                  <a:pos x="1014" y="120"/>
                </a:cxn>
              </a:cxnLst>
              <a:rect l="0" t="0" r="r" b="b"/>
              <a:pathLst>
                <a:path w="1014" h="205">
                  <a:moveTo>
                    <a:pt x="0" y="42"/>
                  </a:moveTo>
                  <a:cubicBezTo>
                    <a:pt x="0" y="42"/>
                    <a:pt x="6" y="36"/>
                    <a:pt x="78" y="6"/>
                  </a:cubicBezTo>
                  <a:cubicBezTo>
                    <a:pt x="162" y="78"/>
                    <a:pt x="313" y="205"/>
                    <a:pt x="438" y="204"/>
                  </a:cubicBezTo>
                  <a:cubicBezTo>
                    <a:pt x="563" y="203"/>
                    <a:pt x="726" y="78"/>
                    <a:pt x="828" y="0"/>
                  </a:cubicBezTo>
                  <a:cubicBezTo>
                    <a:pt x="930" y="78"/>
                    <a:pt x="975" y="95"/>
                    <a:pt x="1014" y="12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614363" y="3078163"/>
            <a:ext cx="6453187" cy="39211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01663" y="3148013"/>
            <a:ext cx="6348412" cy="3921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896" name="Group 128"/>
          <p:cNvGrpSpPr>
            <a:grpSpLocks/>
          </p:cNvGrpSpPr>
          <p:nvPr/>
        </p:nvGrpSpPr>
        <p:grpSpPr bwMode="auto">
          <a:xfrm>
            <a:off x="1927225" y="3240088"/>
            <a:ext cx="4687888" cy="3027362"/>
            <a:chOff x="1214" y="2041"/>
            <a:chExt cx="2953" cy="1907"/>
          </a:xfrm>
        </p:grpSpPr>
        <p:sp>
          <p:nvSpPr>
            <p:cNvPr id="32828" name="Text Box 60"/>
            <p:cNvSpPr txBox="1">
              <a:spLocks noChangeArrowheads="1"/>
            </p:cNvSpPr>
            <p:nvPr/>
          </p:nvSpPr>
          <p:spPr bwMode="auto">
            <a:xfrm>
              <a:off x="1662" y="3621"/>
              <a:ext cx="171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Air release valves</a:t>
              </a:r>
            </a:p>
          </p:txBody>
        </p:sp>
        <p:cxnSp>
          <p:nvCxnSpPr>
            <p:cNvPr id="32829" name="AutoShape 61"/>
            <p:cNvCxnSpPr>
              <a:cxnSpLocks noChangeShapeType="1"/>
              <a:stCxn id="32828" idx="1"/>
              <a:endCxn id="32807" idx="3"/>
            </p:cNvCxnSpPr>
            <p:nvPr/>
          </p:nvCxnSpPr>
          <p:spPr bwMode="auto">
            <a:xfrm rot="10800000">
              <a:off x="1214" y="2041"/>
              <a:ext cx="448" cy="1744"/>
            </a:xfrm>
            <a:prstGeom prst="curvedConnector3">
              <a:avLst>
                <a:gd name="adj1" fmla="val 126338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  <p:cxnSp>
          <p:nvCxnSpPr>
            <p:cNvPr id="32830" name="AutoShape 62"/>
            <p:cNvCxnSpPr>
              <a:cxnSpLocks noChangeShapeType="1"/>
              <a:stCxn id="32828" idx="3"/>
              <a:endCxn id="32807" idx="9"/>
            </p:cNvCxnSpPr>
            <p:nvPr/>
          </p:nvCxnSpPr>
          <p:spPr bwMode="auto">
            <a:xfrm flipV="1">
              <a:off x="3380" y="2817"/>
              <a:ext cx="787" cy="968"/>
            </a:xfrm>
            <a:prstGeom prst="curvedConnector3">
              <a:avLst>
                <a:gd name="adj1" fmla="val 10038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903" name="Group 135"/>
          <p:cNvGrpSpPr>
            <a:grpSpLocks/>
          </p:cNvGrpSpPr>
          <p:nvPr/>
        </p:nvGrpSpPr>
        <p:grpSpPr bwMode="auto">
          <a:xfrm>
            <a:off x="6950075" y="3540125"/>
            <a:ext cx="1835150" cy="820738"/>
            <a:chOff x="4378" y="2230"/>
            <a:chExt cx="1156" cy="517"/>
          </a:xfrm>
        </p:grpSpPr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4957" y="2420"/>
              <a:ext cx="57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HGL</a:t>
              </a:r>
            </a:p>
          </p:txBody>
        </p:sp>
        <p:cxnSp>
          <p:nvCxnSpPr>
            <p:cNvPr id="32831" name="AutoShape 63"/>
            <p:cNvCxnSpPr>
              <a:cxnSpLocks noChangeShapeType="1"/>
              <a:stCxn id="32825" idx="1"/>
              <a:endCxn id="32823" idx="1"/>
            </p:cNvCxnSpPr>
            <p:nvPr/>
          </p:nvCxnSpPr>
          <p:spPr bwMode="auto">
            <a:xfrm flipH="1" flipV="1">
              <a:off x="4378" y="2230"/>
              <a:ext cx="579" cy="3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902" name="Group 134"/>
          <p:cNvGrpSpPr>
            <a:grpSpLocks/>
          </p:cNvGrpSpPr>
          <p:nvPr/>
        </p:nvGrpSpPr>
        <p:grpSpPr bwMode="auto">
          <a:xfrm>
            <a:off x="7067550" y="3241675"/>
            <a:ext cx="1854200" cy="519113"/>
            <a:chOff x="4452" y="2042"/>
            <a:chExt cx="1168" cy="327"/>
          </a:xfrm>
        </p:grpSpPr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5068" y="2042"/>
              <a:ext cx="55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EGL</a:t>
              </a:r>
            </a:p>
          </p:txBody>
        </p:sp>
        <p:cxnSp>
          <p:nvCxnSpPr>
            <p:cNvPr id="32832" name="AutoShape 64"/>
            <p:cNvCxnSpPr>
              <a:cxnSpLocks noChangeShapeType="1"/>
              <a:stCxn id="32824" idx="1"/>
              <a:endCxn id="32822" idx="1"/>
            </p:cNvCxnSpPr>
            <p:nvPr/>
          </p:nvCxnSpPr>
          <p:spPr bwMode="auto">
            <a:xfrm flipH="1" flipV="1">
              <a:off x="4452" y="2186"/>
              <a:ext cx="616" cy="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894" name="Group 126"/>
          <p:cNvGrpSpPr>
            <a:grpSpLocks/>
          </p:cNvGrpSpPr>
          <p:nvPr/>
        </p:nvGrpSpPr>
        <p:grpSpPr bwMode="auto">
          <a:xfrm>
            <a:off x="6910388" y="4654550"/>
            <a:ext cx="2195512" cy="2243138"/>
            <a:chOff x="4353" y="2932"/>
            <a:chExt cx="1383" cy="1413"/>
          </a:xfrm>
        </p:grpSpPr>
        <p:sp>
          <p:nvSpPr>
            <p:cNvPr id="32840" name="Freeform 72"/>
            <p:cNvSpPr>
              <a:spLocks/>
            </p:cNvSpPr>
            <p:nvPr/>
          </p:nvSpPr>
          <p:spPr bwMode="auto">
            <a:xfrm>
              <a:off x="4353" y="3110"/>
              <a:ext cx="987" cy="1235"/>
            </a:xfrm>
            <a:custGeom>
              <a:avLst/>
              <a:gdLst/>
              <a:ahLst/>
              <a:cxnLst>
                <a:cxn ang="0">
                  <a:pos x="987" y="0"/>
                </a:cxn>
                <a:cxn ang="0">
                  <a:pos x="938" y="297"/>
                </a:cxn>
                <a:cxn ang="0">
                  <a:pos x="724" y="609"/>
                </a:cxn>
                <a:cxn ang="0">
                  <a:pos x="0" y="1235"/>
                </a:cxn>
              </a:cxnLst>
              <a:rect l="0" t="0" r="r" b="b"/>
              <a:pathLst>
                <a:path w="987" h="1235">
                  <a:moveTo>
                    <a:pt x="987" y="0"/>
                  </a:moveTo>
                  <a:cubicBezTo>
                    <a:pt x="984" y="98"/>
                    <a:pt x="982" y="196"/>
                    <a:pt x="938" y="297"/>
                  </a:cubicBezTo>
                  <a:cubicBezTo>
                    <a:pt x="894" y="398"/>
                    <a:pt x="880" y="453"/>
                    <a:pt x="724" y="609"/>
                  </a:cubicBezTo>
                  <a:cubicBezTo>
                    <a:pt x="568" y="765"/>
                    <a:pt x="284" y="1000"/>
                    <a:pt x="0" y="1235"/>
                  </a:cubicBezTo>
                </a:path>
              </a:pathLst>
            </a:custGeom>
            <a:noFill/>
            <a:ln w="152400" cap="flat" cmpd="sng">
              <a:solidFill>
                <a:srgbClr val="A1804B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892" name="Group 124"/>
            <p:cNvGrpSpPr>
              <a:grpSpLocks/>
            </p:cNvGrpSpPr>
            <p:nvPr/>
          </p:nvGrpSpPr>
          <p:grpSpPr bwMode="auto">
            <a:xfrm>
              <a:off x="4362" y="2932"/>
              <a:ext cx="1374" cy="1228"/>
              <a:chOff x="4362" y="2932"/>
              <a:chExt cx="1374" cy="1228"/>
            </a:xfrm>
          </p:grpSpPr>
          <p:grpSp>
            <p:nvGrpSpPr>
              <p:cNvPr id="32781" name="Group 13"/>
              <p:cNvGrpSpPr>
                <a:grpSpLocks/>
              </p:cNvGrpSpPr>
              <p:nvPr/>
            </p:nvGrpSpPr>
            <p:grpSpPr bwMode="auto">
              <a:xfrm flipH="1">
                <a:off x="5588" y="2953"/>
                <a:ext cx="140" cy="180"/>
                <a:chOff x="4468" y="1156"/>
                <a:chExt cx="568" cy="808"/>
              </a:xfrm>
            </p:grpSpPr>
            <p:sp>
              <p:nvSpPr>
                <p:cNvPr id="32775" name="Rectangle 7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76" name="Rectangle 8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77" name="AutoShape 9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78" name="Rectangle 10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79" name="Line 11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0" name="Line 12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2" name="Group 14"/>
              <p:cNvGrpSpPr>
                <a:grpSpLocks/>
              </p:cNvGrpSpPr>
              <p:nvPr/>
            </p:nvGrpSpPr>
            <p:grpSpPr bwMode="auto">
              <a:xfrm>
                <a:off x="4976" y="3264"/>
                <a:ext cx="140" cy="180"/>
                <a:chOff x="4468" y="1156"/>
                <a:chExt cx="568" cy="808"/>
              </a:xfrm>
            </p:grpSpPr>
            <p:sp>
              <p:nvSpPr>
                <p:cNvPr id="32783" name="Rectangle 15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4" name="Rectangle 16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5" name="AutoShape 17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7" name="Line 19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88" name="Line 20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89" name="Group 21"/>
              <p:cNvGrpSpPr>
                <a:grpSpLocks/>
              </p:cNvGrpSpPr>
              <p:nvPr/>
            </p:nvGrpSpPr>
            <p:grpSpPr bwMode="auto">
              <a:xfrm>
                <a:off x="5007" y="2932"/>
                <a:ext cx="140" cy="180"/>
                <a:chOff x="4468" y="1156"/>
                <a:chExt cx="568" cy="808"/>
              </a:xfrm>
            </p:grpSpPr>
            <p:sp>
              <p:nvSpPr>
                <p:cNvPr id="32790" name="Rectangle 22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1" name="Rectangle 23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AutoShape 24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3" name="Rectangle 25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4" name="Line 26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5" name="Line 27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96" name="Group 28"/>
              <p:cNvGrpSpPr>
                <a:grpSpLocks/>
              </p:cNvGrpSpPr>
              <p:nvPr/>
            </p:nvGrpSpPr>
            <p:grpSpPr bwMode="auto">
              <a:xfrm>
                <a:off x="5596" y="3193"/>
                <a:ext cx="140" cy="180"/>
                <a:chOff x="4468" y="1156"/>
                <a:chExt cx="568" cy="808"/>
              </a:xfrm>
            </p:grpSpPr>
            <p:sp>
              <p:nvSpPr>
                <p:cNvPr id="32797" name="Rectangle 29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8" name="Rectangle 30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AutoShape 31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0" name="Rectangle 32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1" name="Line 33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2" name="Line 34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833" name="Group 65"/>
              <p:cNvGrpSpPr>
                <a:grpSpLocks/>
              </p:cNvGrpSpPr>
              <p:nvPr/>
            </p:nvGrpSpPr>
            <p:grpSpPr bwMode="auto">
              <a:xfrm flipH="1">
                <a:off x="4757" y="3489"/>
                <a:ext cx="140" cy="180"/>
                <a:chOff x="4468" y="1156"/>
                <a:chExt cx="568" cy="808"/>
              </a:xfrm>
            </p:grpSpPr>
            <p:sp>
              <p:nvSpPr>
                <p:cNvPr id="32834" name="Rectangle 66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5" name="Rectangle 67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6" name="AutoShape 68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7" name="Rectangle 69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8" name="Line 70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9" name="Line 71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841" name="Group 73"/>
              <p:cNvGrpSpPr>
                <a:grpSpLocks/>
              </p:cNvGrpSpPr>
              <p:nvPr/>
            </p:nvGrpSpPr>
            <p:grpSpPr bwMode="auto">
              <a:xfrm flipH="1">
                <a:off x="4935" y="3980"/>
                <a:ext cx="140" cy="180"/>
                <a:chOff x="4468" y="1156"/>
                <a:chExt cx="568" cy="808"/>
              </a:xfrm>
            </p:grpSpPr>
            <p:sp>
              <p:nvSpPr>
                <p:cNvPr id="32842" name="Rectangle 74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3" name="Rectangle 75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4" name="AutoShape 76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5" name="Rectangle 77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6" name="Line 78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7" name="Line 79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848" name="Group 80"/>
              <p:cNvGrpSpPr>
                <a:grpSpLocks/>
              </p:cNvGrpSpPr>
              <p:nvPr/>
            </p:nvGrpSpPr>
            <p:grpSpPr bwMode="auto">
              <a:xfrm>
                <a:off x="5530" y="3753"/>
                <a:ext cx="140" cy="180"/>
                <a:chOff x="4468" y="1156"/>
                <a:chExt cx="568" cy="808"/>
              </a:xfrm>
            </p:grpSpPr>
            <p:sp>
              <p:nvSpPr>
                <p:cNvPr id="32849" name="Rectangle 81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0" name="Rectangle 82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1" name="AutoShape 83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2" name="Rectangle 84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3" name="Line 85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4" name="Line 86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855" name="Group 87"/>
              <p:cNvGrpSpPr>
                <a:grpSpLocks/>
              </p:cNvGrpSpPr>
              <p:nvPr/>
            </p:nvGrpSpPr>
            <p:grpSpPr bwMode="auto">
              <a:xfrm>
                <a:off x="4362" y="3555"/>
                <a:ext cx="140" cy="180"/>
                <a:chOff x="4468" y="1156"/>
                <a:chExt cx="568" cy="808"/>
              </a:xfrm>
            </p:grpSpPr>
            <p:sp>
              <p:nvSpPr>
                <p:cNvPr id="32856" name="Rectangle 88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7" name="Rectangle 89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8" name="AutoShape 90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59" name="Rectangle 91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60" name="Line 92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61" name="Line 93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2897" name="Group 129"/>
          <p:cNvGrpSpPr>
            <a:grpSpLocks/>
          </p:cNvGrpSpPr>
          <p:nvPr/>
        </p:nvGrpSpPr>
        <p:grpSpPr bwMode="auto">
          <a:xfrm>
            <a:off x="182563" y="3259138"/>
            <a:ext cx="1233487" cy="1662112"/>
            <a:chOff x="115" y="2053"/>
            <a:chExt cx="777" cy="1047"/>
          </a:xfrm>
        </p:grpSpPr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115" y="2504"/>
              <a:ext cx="777" cy="59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Spring box</a:t>
              </a:r>
            </a:p>
          </p:txBody>
        </p:sp>
        <p:cxnSp>
          <p:nvCxnSpPr>
            <p:cNvPr id="32863" name="AutoShape 95"/>
            <p:cNvCxnSpPr>
              <a:cxnSpLocks noChangeShapeType="1"/>
              <a:stCxn id="32820" idx="0"/>
              <a:endCxn id="32772" idx="1"/>
            </p:cNvCxnSpPr>
            <p:nvPr/>
          </p:nvCxnSpPr>
          <p:spPr bwMode="auto">
            <a:xfrm flipH="1" flipV="1">
              <a:off x="381" y="2053"/>
              <a:ext cx="123" cy="4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900" name="Group 132"/>
          <p:cNvGrpSpPr>
            <a:grpSpLocks/>
          </p:cNvGrpSpPr>
          <p:nvPr/>
        </p:nvGrpSpPr>
        <p:grpSpPr bwMode="auto">
          <a:xfrm>
            <a:off x="4130675" y="3763963"/>
            <a:ext cx="3013075" cy="946150"/>
            <a:chOff x="2602" y="2371"/>
            <a:chExt cx="1898" cy="596"/>
          </a:xfrm>
        </p:grpSpPr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02" y="2371"/>
              <a:ext cx="1254" cy="59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Distribution Tank</a:t>
              </a:r>
            </a:p>
          </p:txBody>
        </p:sp>
        <p:cxnSp>
          <p:nvCxnSpPr>
            <p:cNvPr id="32864" name="AutoShape 96"/>
            <p:cNvCxnSpPr>
              <a:cxnSpLocks noChangeShapeType="1"/>
              <a:stCxn id="32821" idx="3"/>
              <a:endCxn id="32804" idx="0"/>
            </p:cNvCxnSpPr>
            <p:nvPr/>
          </p:nvCxnSpPr>
          <p:spPr bwMode="auto">
            <a:xfrm>
              <a:off x="3856" y="2669"/>
              <a:ext cx="644" cy="8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905" name="Group 137"/>
          <p:cNvGrpSpPr>
            <a:grpSpLocks/>
          </p:cNvGrpSpPr>
          <p:nvPr/>
        </p:nvGrpSpPr>
        <p:grpSpPr bwMode="auto">
          <a:xfrm>
            <a:off x="6975475" y="1876425"/>
            <a:ext cx="1968500" cy="1393825"/>
            <a:chOff x="4394" y="1182"/>
            <a:chExt cx="1240" cy="878"/>
          </a:xfrm>
        </p:grpSpPr>
        <p:graphicFrame>
          <p:nvGraphicFramePr>
            <p:cNvPr id="32865" name="Object 97"/>
            <p:cNvGraphicFramePr>
              <a:graphicFrameLocks noChangeAspect="1"/>
            </p:cNvGraphicFramePr>
            <p:nvPr/>
          </p:nvGraphicFramePr>
          <p:xfrm>
            <a:off x="4394" y="1182"/>
            <a:ext cx="1240" cy="520"/>
          </p:xfrm>
          <a:graphic>
            <a:graphicData uri="http://schemas.openxmlformats.org/presentationml/2006/ole">
              <p:oleObj spid="_x0000_s32865" name="Equation" r:id="rId3" imgW="1968480" imgH="825480" progId="Equation.DSMT4">
                <p:embed/>
              </p:oleObj>
            </a:graphicData>
          </a:graphic>
        </p:graphicFrame>
        <p:cxnSp>
          <p:nvCxnSpPr>
            <p:cNvPr id="32873" name="AutoShape 105"/>
            <p:cNvCxnSpPr>
              <a:cxnSpLocks noChangeShapeType="1"/>
              <a:stCxn id="0" idx="1"/>
              <a:endCxn id="32874" idx="6"/>
            </p:cNvCxnSpPr>
            <p:nvPr/>
          </p:nvCxnSpPr>
          <p:spPr bwMode="auto">
            <a:xfrm rot="10800000" flipH="1" flipV="1">
              <a:off x="4394" y="1442"/>
              <a:ext cx="97" cy="618"/>
            </a:xfrm>
            <a:prstGeom prst="curvedConnector5">
              <a:avLst>
                <a:gd name="adj1" fmla="val -148454"/>
                <a:gd name="adj2" fmla="val 68769"/>
                <a:gd name="adj3" fmla="val 248454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32904" name="Group 136"/>
          <p:cNvGrpSpPr>
            <a:grpSpLocks/>
          </p:cNvGrpSpPr>
          <p:nvPr/>
        </p:nvGrpSpPr>
        <p:grpSpPr bwMode="auto">
          <a:xfrm>
            <a:off x="614363" y="3082925"/>
            <a:ext cx="6515100" cy="387350"/>
            <a:chOff x="387" y="1942"/>
            <a:chExt cx="4104" cy="244"/>
          </a:xfrm>
        </p:grpSpPr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>
              <a:off x="387" y="1942"/>
              <a:ext cx="40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875" name="Group 107"/>
            <p:cNvGrpSpPr>
              <a:grpSpLocks/>
            </p:cNvGrpSpPr>
            <p:nvPr/>
          </p:nvGrpSpPr>
          <p:grpSpPr bwMode="auto">
            <a:xfrm>
              <a:off x="4435" y="1942"/>
              <a:ext cx="56" cy="244"/>
              <a:chOff x="4435" y="1942"/>
              <a:chExt cx="56" cy="244"/>
            </a:xfrm>
          </p:grpSpPr>
          <p:cxnSp>
            <p:nvCxnSpPr>
              <p:cNvPr id="32872" name="AutoShape 104"/>
              <p:cNvCxnSpPr>
                <a:cxnSpLocks noChangeShapeType="1"/>
                <a:stCxn id="32822" idx="1"/>
                <a:endCxn id="32866" idx="1"/>
              </p:cNvCxnSpPr>
              <p:nvPr/>
            </p:nvCxnSpPr>
            <p:spPr bwMode="auto">
              <a:xfrm flipV="1">
                <a:off x="4452" y="1942"/>
                <a:ext cx="0" cy="244"/>
              </a:xfrm>
              <a:prstGeom prst="straightConnector1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32874" name="Oval 106"/>
              <p:cNvSpPr>
                <a:spLocks noChangeArrowheads="1"/>
              </p:cNvSpPr>
              <p:nvPr/>
            </p:nvSpPr>
            <p:spPr bwMode="auto">
              <a:xfrm>
                <a:off x="4435" y="2032"/>
                <a:ext cx="56" cy="56"/>
              </a:xfrm>
              <a:prstGeom prst="ellipse">
                <a:avLst/>
              </a:prstGeom>
              <a:noFill/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893" name="Group 125"/>
          <p:cNvGrpSpPr>
            <a:grpSpLocks/>
          </p:cNvGrpSpPr>
          <p:nvPr/>
        </p:nvGrpSpPr>
        <p:grpSpPr bwMode="auto">
          <a:xfrm>
            <a:off x="7207250" y="4987925"/>
            <a:ext cx="1419225" cy="1404938"/>
            <a:chOff x="4540" y="3142"/>
            <a:chExt cx="894" cy="885"/>
          </a:xfrm>
        </p:grpSpPr>
        <p:grpSp>
          <p:nvGrpSpPr>
            <p:cNvPr id="32884" name="Group 116"/>
            <p:cNvGrpSpPr>
              <a:grpSpLocks/>
            </p:cNvGrpSpPr>
            <p:nvPr/>
          </p:nvGrpSpPr>
          <p:grpSpPr bwMode="auto">
            <a:xfrm>
              <a:off x="4540" y="3142"/>
              <a:ext cx="140" cy="180"/>
              <a:chOff x="2697" y="1364"/>
              <a:chExt cx="140" cy="180"/>
            </a:xfrm>
          </p:grpSpPr>
          <p:sp>
            <p:nvSpPr>
              <p:cNvPr id="32878" name="Rectangle 110"/>
              <p:cNvSpPr>
                <a:spLocks noChangeArrowheads="1"/>
              </p:cNvSpPr>
              <p:nvPr/>
            </p:nvSpPr>
            <p:spPr bwMode="auto">
              <a:xfrm>
                <a:off x="2792" y="1364"/>
                <a:ext cx="10" cy="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2709" y="1428"/>
                <a:ext cx="116" cy="11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0" name="AutoShape 112" descr="Diagonal brick"/>
              <p:cNvSpPr>
                <a:spLocks noChangeArrowheads="1"/>
              </p:cNvSpPr>
              <p:nvPr/>
            </p:nvSpPr>
            <p:spPr bwMode="auto">
              <a:xfrm>
                <a:off x="2697" y="1375"/>
                <a:ext cx="140" cy="51"/>
              </a:xfrm>
              <a:prstGeom prst="triangle">
                <a:avLst>
                  <a:gd name="adj" fmla="val 49995"/>
                </a:avLst>
              </a:prstGeom>
              <a:pattFill prst="diagBrick">
                <a:fgClr>
                  <a:schemeClr val="tx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1" name="Rectangle 113"/>
              <p:cNvSpPr>
                <a:spLocks noChangeArrowheads="1"/>
              </p:cNvSpPr>
              <p:nvPr/>
            </p:nvSpPr>
            <p:spPr bwMode="auto">
              <a:xfrm>
                <a:off x="2756" y="1460"/>
                <a:ext cx="34" cy="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2773" y="1460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3" name="Line 115"/>
              <p:cNvSpPr>
                <a:spLocks noChangeShapeType="1"/>
              </p:cNvSpPr>
              <p:nvPr/>
            </p:nvSpPr>
            <p:spPr bwMode="auto">
              <a:xfrm>
                <a:off x="2756" y="1481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85" name="Group 117"/>
            <p:cNvGrpSpPr>
              <a:grpSpLocks/>
            </p:cNvGrpSpPr>
            <p:nvPr/>
          </p:nvGrpSpPr>
          <p:grpSpPr bwMode="auto">
            <a:xfrm>
              <a:off x="5294" y="3847"/>
              <a:ext cx="140" cy="180"/>
              <a:chOff x="2697" y="1364"/>
              <a:chExt cx="140" cy="180"/>
            </a:xfrm>
          </p:grpSpPr>
          <p:sp>
            <p:nvSpPr>
              <p:cNvPr id="32886" name="Rectangle 118"/>
              <p:cNvSpPr>
                <a:spLocks noChangeArrowheads="1"/>
              </p:cNvSpPr>
              <p:nvPr/>
            </p:nvSpPr>
            <p:spPr bwMode="auto">
              <a:xfrm>
                <a:off x="2792" y="1364"/>
                <a:ext cx="10" cy="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7" name="Rectangle 119"/>
              <p:cNvSpPr>
                <a:spLocks noChangeArrowheads="1"/>
              </p:cNvSpPr>
              <p:nvPr/>
            </p:nvSpPr>
            <p:spPr bwMode="auto">
              <a:xfrm>
                <a:off x="2709" y="1428"/>
                <a:ext cx="116" cy="11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8" name="AutoShape 120" descr="Diagonal brick"/>
              <p:cNvSpPr>
                <a:spLocks noChangeArrowheads="1"/>
              </p:cNvSpPr>
              <p:nvPr/>
            </p:nvSpPr>
            <p:spPr bwMode="auto">
              <a:xfrm>
                <a:off x="2697" y="1375"/>
                <a:ext cx="140" cy="51"/>
              </a:xfrm>
              <a:prstGeom prst="triangle">
                <a:avLst>
                  <a:gd name="adj" fmla="val 49995"/>
                </a:avLst>
              </a:prstGeom>
              <a:pattFill prst="diagBrick">
                <a:fgClr>
                  <a:schemeClr val="tx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9" name="Rectangle 121"/>
              <p:cNvSpPr>
                <a:spLocks noChangeArrowheads="1"/>
              </p:cNvSpPr>
              <p:nvPr/>
            </p:nvSpPr>
            <p:spPr bwMode="auto">
              <a:xfrm>
                <a:off x="2756" y="1460"/>
                <a:ext cx="34" cy="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0" name="Line 122"/>
              <p:cNvSpPr>
                <a:spLocks noChangeShapeType="1"/>
              </p:cNvSpPr>
              <p:nvPr/>
            </p:nvSpPr>
            <p:spPr bwMode="auto">
              <a:xfrm>
                <a:off x="2773" y="1460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1" name="Line 123"/>
              <p:cNvSpPr>
                <a:spLocks noChangeShapeType="1"/>
              </p:cNvSpPr>
              <p:nvPr/>
            </p:nvSpPr>
            <p:spPr bwMode="auto">
              <a:xfrm>
                <a:off x="2756" y="1481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32901" name="Object 133"/>
          <p:cNvGraphicFramePr>
            <a:graphicFrameLocks noChangeAspect="1"/>
          </p:cNvGraphicFramePr>
          <p:nvPr/>
        </p:nvGraphicFramePr>
        <p:xfrm>
          <a:off x="4114800" y="6426200"/>
          <a:ext cx="2794000" cy="431800"/>
        </p:xfrm>
        <a:graphic>
          <a:graphicData uri="http://schemas.openxmlformats.org/presentationml/2006/ole">
            <p:oleObj spid="_x0000_s32901" name="Equation" r:id="rId4" imgW="2793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7" grpId="0" animBg="1"/>
      <p:bldP spid="32822" grpId="0" animBg="1"/>
      <p:bldP spid="328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u="sng"/>
              <a:t>H</a:t>
            </a:r>
            <a:r>
              <a:rPr lang="en-US"/>
              <a:t>ydraulic </a:t>
            </a:r>
            <a:r>
              <a:rPr lang="en-US" u="sng"/>
              <a:t>G</a:t>
            </a:r>
            <a:r>
              <a:rPr lang="en-US"/>
              <a:t>rade </a:t>
            </a:r>
            <a:r>
              <a:rPr lang="en-US" u="sng"/>
              <a:t>L</a:t>
            </a:r>
            <a:r>
              <a:rPr lang="en-US"/>
              <a:t>ine Minimum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Avoid having the HGL below the point in the system for which it is plotted (negative pressure)</a:t>
            </a:r>
          </a:p>
          <a:p>
            <a:r>
              <a:rPr lang="en-US"/>
              <a:t>Air will accumulate at intermediate high points in the pipeline and the air release valve won’t be able to discharge the air if the pressure is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Air Release Valves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4700"/>
            <a:ext cx="2835275" cy="40719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81" name="Picture 9" descr="VA Air Release Val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2565400"/>
            <a:ext cx="1422400" cy="3386138"/>
          </a:xfrm>
          <a:prstGeom prst="rect">
            <a:avLst/>
          </a:prstGeom>
          <a:noFill/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410200" y="6156325"/>
            <a:ext cx="37338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>
                <a:hlinkClick r:id="rId4"/>
              </a:rPr>
              <a:t>http://www.ipexinc.com/industrial/airreleasevalves.html</a:t>
            </a:r>
            <a:r>
              <a:rPr lang="en-US" sz="2000"/>
              <a:t>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6261100"/>
            <a:ext cx="4437063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hlinkClick r:id="rId5"/>
              </a:rPr>
              <a:t>http://www.apcovalves.com/airvalve.htm</a:t>
            </a:r>
            <a:r>
              <a:rPr lang="en-US" sz="2000"/>
              <a:t> </a:t>
            </a:r>
          </a:p>
        </p:txBody>
      </p:sp>
      <p:sp>
        <p:nvSpPr>
          <p:cNvPr id="3895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8300" y="1981200"/>
            <a:ext cx="4876800" cy="4114800"/>
          </a:xfrm>
        </p:spPr>
        <p:txBody>
          <a:bodyPr/>
          <a:lstStyle/>
          <a:p>
            <a:r>
              <a:rPr lang="en-US"/>
              <a:t>Air release valves are prone to failure</a:t>
            </a:r>
          </a:p>
          <a:p>
            <a:r>
              <a:rPr lang="en-US"/>
              <a:t>Must be located precisely</a:t>
            </a:r>
          </a:p>
          <a:p>
            <a:r>
              <a:rPr lang="en-US"/>
              <a:t>I hope to provide more info in section on air in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2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698500" y="1638300"/>
            <a:ext cx="7772400" cy="4114800"/>
          </a:xfrm>
        </p:spPr>
        <p:txBody>
          <a:bodyPr/>
          <a:lstStyle/>
          <a:p>
            <a:r>
              <a:rPr lang="en-US"/>
              <a:t>Where do we get each term in the equation for pipe diameter?</a:t>
            </a:r>
          </a:p>
          <a:p>
            <a:r>
              <a:rPr lang="en-US"/>
              <a:t>What is wrong with the slope of my lines?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Transmission Line Design</a:t>
            </a: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-52388" y="2990850"/>
            <a:ext cx="9288463" cy="3919538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657" y="276"/>
              </a:cxn>
              <a:cxn ang="0">
                <a:pos x="1374" y="140"/>
              </a:cxn>
              <a:cxn ang="0">
                <a:pos x="1917" y="922"/>
              </a:cxn>
              <a:cxn ang="0">
                <a:pos x="2433" y="1524"/>
              </a:cxn>
              <a:cxn ang="0">
                <a:pos x="3009" y="1284"/>
              </a:cxn>
              <a:cxn ang="0">
                <a:pos x="3351" y="1254"/>
              </a:cxn>
              <a:cxn ang="0">
                <a:pos x="3801" y="1206"/>
              </a:cxn>
              <a:cxn ang="0">
                <a:pos x="4180" y="873"/>
              </a:cxn>
              <a:cxn ang="0">
                <a:pos x="4583" y="1029"/>
              </a:cxn>
              <a:cxn ang="0">
                <a:pos x="5834" y="1251"/>
              </a:cxn>
              <a:cxn ang="0">
                <a:pos x="5826" y="2452"/>
              </a:cxn>
              <a:cxn ang="0">
                <a:pos x="8" y="2461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851" h="2469">
                <a:moveTo>
                  <a:pt x="25" y="0"/>
                </a:moveTo>
                <a:cubicBezTo>
                  <a:pt x="130" y="49"/>
                  <a:pt x="532" y="231"/>
                  <a:pt x="657" y="276"/>
                </a:cubicBezTo>
                <a:cubicBezTo>
                  <a:pt x="782" y="321"/>
                  <a:pt x="1164" y="32"/>
                  <a:pt x="1374" y="140"/>
                </a:cubicBezTo>
                <a:cubicBezTo>
                  <a:pt x="1584" y="248"/>
                  <a:pt x="1741" y="691"/>
                  <a:pt x="1917" y="922"/>
                </a:cubicBezTo>
                <a:cubicBezTo>
                  <a:pt x="2093" y="1153"/>
                  <a:pt x="2251" y="1464"/>
                  <a:pt x="2433" y="1524"/>
                </a:cubicBezTo>
                <a:cubicBezTo>
                  <a:pt x="2615" y="1584"/>
                  <a:pt x="2856" y="1329"/>
                  <a:pt x="3009" y="1284"/>
                </a:cubicBezTo>
                <a:cubicBezTo>
                  <a:pt x="3162" y="1239"/>
                  <a:pt x="3219" y="1267"/>
                  <a:pt x="3351" y="1254"/>
                </a:cubicBezTo>
                <a:cubicBezTo>
                  <a:pt x="3483" y="1241"/>
                  <a:pt x="3663" y="1269"/>
                  <a:pt x="3801" y="1206"/>
                </a:cubicBezTo>
                <a:cubicBezTo>
                  <a:pt x="3939" y="1143"/>
                  <a:pt x="4050" y="902"/>
                  <a:pt x="4180" y="873"/>
                </a:cubicBezTo>
                <a:cubicBezTo>
                  <a:pt x="4310" y="844"/>
                  <a:pt x="4307" y="966"/>
                  <a:pt x="4583" y="1029"/>
                </a:cubicBezTo>
                <a:cubicBezTo>
                  <a:pt x="4788" y="1224"/>
                  <a:pt x="5546" y="1235"/>
                  <a:pt x="5834" y="1251"/>
                </a:cubicBezTo>
                <a:cubicBezTo>
                  <a:pt x="5826" y="1465"/>
                  <a:pt x="5851" y="2206"/>
                  <a:pt x="5826" y="2452"/>
                </a:cubicBezTo>
                <a:cubicBezTo>
                  <a:pt x="5620" y="2469"/>
                  <a:pt x="206" y="2469"/>
                  <a:pt x="8" y="2461"/>
                </a:cubicBezTo>
                <a:cubicBezTo>
                  <a:pt x="0" y="2156"/>
                  <a:pt x="22" y="513"/>
                  <a:pt x="25" y="0"/>
                </a:cubicBezTo>
                <a:cubicBezTo>
                  <a:pt x="25" y="0"/>
                  <a:pt x="25" y="0"/>
                  <a:pt x="25" y="0"/>
                </a:cubicBezTo>
                <a:close/>
              </a:path>
            </a:pathLst>
          </a:custGeom>
          <a:solidFill>
            <a:srgbClr val="449D35">
              <a:alpha val="50000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986588" y="4378325"/>
            <a:ext cx="314325" cy="312738"/>
            <a:chOff x="4401" y="2758"/>
            <a:chExt cx="198" cy="197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4401" y="2806"/>
              <a:ext cx="198" cy="1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4401" y="2758"/>
              <a:ext cx="198" cy="1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93663" y="3017838"/>
            <a:ext cx="511175" cy="292100"/>
            <a:chOff x="59" y="1869"/>
            <a:chExt cx="322" cy="184"/>
          </a:xfrm>
        </p:grpSpPr>
        <p:sp>
          <p:nvSpPr>
            <p:cNvPr id="51208" name="Freeform 8"/>
            <p:cNvSpPr>
              <a:spLocks/>
            </p:cNvSpPr>
            <p:nvPr/>
          </p:nvSpPr>
          <p:spPr bwMode="auto">
            <a:xfrm>
              <a:off x="59" y="1925"/>
              <a:ext cx="322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1" y="128"/>
                </a:cxn>
                <a:cxn ang="0">
                  <a:pos x="331" y="0"/>
                </a:cxn>
                <a:cxn ang="0">
                  <a:pos x="0" y="0"/>
                </a:cxn>
              </a:cxnLst>
              <a:rect l="0" t="0" r="r" b="b"/>
              <a:pathLst>
                <a:path w="331" h="128">
                  <a:moveTo>
                    <a:pt x="0" y="0"/>
                  </a:moveTo>
                  <a:lnTo>
                    <a:pt x="331" y="128"/>
                  </a:lnTo>
                  <a:lnTo>
                    <a:pt x="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60" y="1869"/>
              <a:ext cx="321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10" name="Freeform 10"/>
          <p:cNvSpPr>
            <a:spLocks/>
          </p:cNvSpPr>
          <p:nvPr/>
        </p:nvSpPr>
        <p:spPr bwMode="auto">
          <a:xfrm>
            <a:off x="587375" y="3167063"/>
            <a:ext cx="6432550" cy="19954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4" y="0"/>
              </a:cxn>
              <a:cxn ang="0">
                <a:pos x="110" y="192"/>
              </a:cxn>
              <a:cxn ang="0">
                <a:pos x="856" y="46"/>
              </a:cxn>
              <a:cxn ang="0">
                <a:pos x="1478" y="882"/>
              </a:cxn>
              <a:cxn ang="0">
                <a:pos x="1748" y="1251"/>
              </a:cxn>
              <a:cxn ang="0">
                <a:pos x="2522" y="1257"/>
              </a:cxn>
              <a:cxn ang="0">
                <a:pos x="2924" y="1185"/>
              </a:cxn>
              <a:cxn ang="0">
                <a:pos x="3422" y="1143"/>
              </a:cxn>
              <a:cxn ang="0">
                <a:pos x="3785" y="822"/>
              </a:cxn>
              <a:cxn ang="0">
                <a:pos x="3968" y="891"/>
              </a:cxn>
              <a:cxn ang="0">
                <a:pos x="4052" y="903"/>
              </a:cxn>
            </a:cxnLst>
            <a:rect l="0" t="0" r="r" b="b"/>
            <a:pathLst>
              <a:path w="4052" h="1257">
                <a:moveTo>
                  <a:pt x="0" y="2"/>
                </a:moveTo>
                <a:cubicBezTo>
                  <a:pt x="17" y="2"/>
                  <a:pt x="62" y="0"/>
                  <a:pt x="104" y="0"/>
                </a:cubicBezTo>
                <a:cubicBezTo>
                  <a:pt x="104" y="82"/>
                  <a:pt x="110" y="126"/>
                  <a:pt x="110" y="192"/>
                </a:cubicBezTo>
                <a:cubicBezTo>
                  <a:pt x="346" y="293"/>
                  <a:pt x="675" y="46"/>
                  <a:pt x="856" y="46"/>
                </a:cubicBezTo>
                <a:cubicBezTo>
                  <a:pt x="1037" y="46"/>
                  <a:pt x="1329" y="681"/>
                  <a:pt x="1478" y="882"/>
                </a:cubicBezTo>
                <a:cubicBezTo>
                  <a:pt x="1627" y="1083"/>
                  <a:pt x="1658" y="1119"/>
                  <a:pt x="1748" y="1251"/>
                </a:cubicBezTo>
                <a:cubicBezTo>
                  <a:pt x="1928" y="1251"/>
                  <a:pt x="2336" y="1257"/>
                  <a:pt x="2522" y="1257"/>
                </a:cubicBezTo>
                <a:cubicBezTo>
                  <a:pt x="2696" y="1167"/>
                  <a:pt x="2762" y="1185"/>
                  <a:pt x="2924" y="1185"/>
                </a:cubicBezTo>
                <a:cubicBezTo>
                  <a:pt x="3086" y="1185"/>
                  <a:pt x="3278" y="1204"/>
                  <a:pt x="3422" y="1143"/>
                </a:cubicBezTo>
                <a:cubicBezTo>
                  <a:pt x="3566" y="1082"/>
                  <a:pt x="3694" y="864"/>
                  <a:pt x="3785" y="822"/>
                </a:cubicBezTo>
                <a:cubicBezTo>
                  <a:pt x="3876" y="780"/>
                  <a:pt x="3923" y="877"/>
                  <a:pt x="3968" y="891"/>
                </a:cubicBezTo>
                <a:cubicBezTo>
                  <a:pt x="4013" y="905"/>
                  <a:pt x="4035" y="901"/>
                  <a:pt x="4052" y="90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3257550" y="4800600"/>
            <a:ext cx="1609725" cy="633413"/>
            <a:chOff x="2052" y="3024"/>
            <a:chExt cx="1014" cy="399"/>
          </a:xfrm>
        </p:grpSpPr>
        <p:grpSp>
          <p:nvGrpSpPr>
            <p:cNvPr id="51212" name="Group 12"/>
            <p:cNvGrpSpPr>
              <a:grpSpLocks/>
            </p:cNvGrpSpPr>
            <p:nvPr/>
          </p:nvGrpSpPr>
          <p:grpSpPr bwMode="auto">
            <a:xfrm>
              <a:off x="2196" y="3072"/>
              <a:ext cx="612" cy="189"/>
              <a:chOff x="2196" y="3072"/>
              <a:chExt cx="612" cy="189"/>
            </a:xfrm>
          </p:grpSpPr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>
                <a:off x="2196" y="3093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2283" y="3153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>
                <a:off x="2633" y="31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2720" y="3135"/>
                <a:ext cx="0" cy="12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7" name="Line 17"/>
              <p:cNvSpPr>
                <a:spLocks noChangeShapeType="1"/>
              </p:cNvSpPr>
              <p:nvPr/>
            </p:nvSpPr>
            <p:spPr bwMode="auto">
              <a:xfrm>
                <a:off x="2808" y="30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2370" y="3198"/>
                <a:ext cx="0" cy="5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>
                <a:off x="2458" y="3228"/>
                <a:ext cx="0" cy="3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0" name="Line 20"/>
              <p:cNvSpPr>
                <a:spLocks noChangeShapeType="1"/>
              </p:cNvSpPr>
              <p:nvPr/>
            </p:nvSpPr>
            <p:spPr bwMode="auto">
              <a:xfrm>
                <a:off x="2545" y="3216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21" name="Freeform 21"/>
            <p:cNvSpPr>
              <a:spLocks/>
            </p:cNvSpPr>
            <p:nvPr/>
          </p:nvSpPr>
          <p:spPr bwMode="auto">
            <a:xfrm>
              <a:off x="2242" y="3291"/>
              <a:ext cx="513" cy="1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40" y="148"/>
                </a:cxn>
                <a:cxn ang="0">
                  <a:pos x="534" y="2"/>
                </a:cxn>
                <a:cxn ang="0">
                  <a:pos x="0" y="2"/>
                </a:cxn>
              </a:cxnLst>
              <a:rect l="0" t="0" r="r" b="b"/>
              <a:pathLst>
                <a:path w="534" h="148">
                  <a:moveTo>
                    <a:pt x="0" y="2"/>
                  </a:moveTo>
                  <a:cubicBezTo>
                    <a:pt x="52" y="70"/>
                    <a:pt x="151" y="148"/>
                    <a:pt x="240" y="148"/>
                  </a:cubicBezTo>
                  <a:cubicBezTo>
                    <a:pt x="321" y="148"/>
                    <a:pt x="464" y="54"/>
                    <a:pt x="534" y="2"/>
                  </a:cubicBezTo>
                  <a:cubicBezTo>
                    <a:pt x="444" y="0"/>
                    <a:pt x="74" y="0"/>
                    <a:pt x="0" y="2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2868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2112" y="3030"/>
              <a:ext cx="27" cy="234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4" name="Freeform 24"/>
            <p:cNvSpPr>
              <a:spLocks/>
            </p:cNvSpPr>
            <p:nvPr/>
          </p:nvSpPr>
          <p:spPr bwMode="auto">
            <a:xfrm>
              <a:off x="2052" y="3024"/>
              <a:ext cx="1014" cy="20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8" y="6"/>
                </a:cxn>
                <a:cxn ang="0">
                  <a:pos x="438" y="204"/>
                </a:cxn>
                <a:cxn ang="0">
                  <a:pos x="828" y="0"/>
                </a:cxn>
                <a:cxn ang="0">
                  <a:pos x="1014" y="120"/>
                </a:cxn>
              </a:cxnLst>
              <a:rect l="0" t="0" r="r" b="b"/>
              <a:pathLst>
                <a:path w="1014" h="205">
                  <a:moveTo>
                    <a:pt x="0" y="42"/>
                  </a:moveTo>
                  <a:cubicBezTo>
                    <a:pt x="0" y="42"/>
                    <a:pt x="6" y="36"/>
                    <a:pt x="78" y="6"/>
                  </a:cubicBezTo>
                  <a:cubicBezTo>
                    <a:pt x="162" y="78"/>
                    <a:pt x="313" y="205"/>
                    <a:pt x="438" y="204"/>
                  </a:cubicBezTo>
                  <a:cubicBezTo>
                    <a:pt x="563" y="203"/>
                    <a:pt x="726" y="78"/>
                    <a:pt x="828" y="0"/>
                  </a:cubicBezTo>
                  <a:cubicBezTo>
                    <a:pt x="930" y="78"/>
                    <a:pt x="975" y="95"/>
                    <a:pt x="1014" y="120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338" name="Line 138"/>
          <p:cNvSpPr>
            <a:spLocks noChangeShapeType="1"/>
          </p:cNvSpPr>
          <p:nvPr/>
        </p:nvSpPr>
        <p:spPr bwMode="auto">
          <a:xfrm>
            <a:off x="601663" y="3148013"/>
            <a:ext cx="6034087" cy="1319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601663" y="3148013"/>
            <a:ext cx="1347787" cy="82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37" name="Group 37"/>
          <p:cNvGrpSpPr>
            <a:grpSpLocks/>
          </p:cNvGrpSpPr>
          <p:nvPr/>
        </p:nvGrpSpPr>
        <p:grpSpPr bwMode="auto">
          <a:xfrm>
            <a:off x="6910388" y="4654550"/>
            <a:ext cx="2195512" cy="2243138"/>
            <a:chOff x="4353" y="2932"/>
            <a:chExt cx="1383" cy="1413"/>
          </a:xfrm>
        </p:grpSpPr>
        <p:sp>
          <p:nvSpPr>
            <p:cNvPr id="51238" name="Freeform 38"/>
            <p:cNvSpPr>
              <a:spLocks/>
            </p:cNvSpPr>
            <p:nvPr/>
          </p:nvSpPr>
          <p:spPr bwMode="auto">
            <a:xfrm>
              <a:off x="4353" y="3110"/>
              <a:ext cx="987" cy="1235"/>
            </a:xfrm>
            <a:custGeom>
              <a:avLst/>
              <a:gdLst/>
              <a:ahLst/>
              <a:cxnLst>
                <a:cxn ang="0">
                  <a:pos x="987" y="0"/>
                </a:cxn>
                <a:cxn ang="0">
                  <a:pos x="938" y="297"/>
                </a:cxn>
                <a:cxn ang="0">
                  <a:pos x="724" y="609"/>
                </a:cxn>
                <a:cxn ang="0">
                  <a:pos x="0" y="1235"/>
                </a:cxn>
              </a:cxnLst>
              <a:rect l="0" t="0" r="r" b="b"/>
              <a:pathLst>
                <a:path w="987" h="1235">
                  <a:moveTo>
                    <a:pt x="987" y="0"/>
                  </a:moveTo>
                  <a:cubicBezTo>
                    <a:pt x="984" y="98"/>
                    <a:pt x="982" y="196"/>
                    <a:pt x="938" y="297"/>
                  </a:cubicBezTo>
                  <a:cubicBezTo>
                    <a:pt x="894" y="398"/>
                    <a:pt x="880" y="453"/>
                    <a:pt x="724" y="609"/>
                  </a:cubicBezTo>
                  <a:cubicBezTo>
                    <a:pt x="568" y="765"/>
                    <a:pt x="284" y="1000"/>
                    <a:pt x="0" y="1235"/>
                  </a:cubicBezTo>
                </a:path>
              </a:pathLst>
            </a:custGeom>
            <a:noFill/>
            <a:ln w="152400" cap="flat" cmpd="sng">
              <a:solidFill>
                <a:srgbClr val="A1804B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239" name="Group 39"/>
            <p:cNvGrpSpPr>
              <a:grpSpLocks/>
            </p:cNvGrpSpPr>
            <p:nvPr/>
          </p:nvGrpSpPr>
          <p:grpSpPr bwMode="auto">
            <a:xfrm>
              <a:off x="4362" y="2932"/>
              <a:ext cx="1374" cy="1228"/>
              <a:chOff x="4362" y="2932"/>
              <a:chExt cx="1374" cy="1228"/>
            </a:xfrm>
          </p:grpSpPr>
          <p:grpSp>
            <p:nvGrpSpPr>
              <p:cNvPr id="51240" name="Group 40"/>
              <p:cNvGrpSpPr>
                <a:grpSpLocks/>
              </p:cNvGrpSpPr>
              <p:nvPr/>
            </p:nvGrpSpPr>
            <p:grpSpPr bwMode="auto">
              <a:xfrm flipH="1">
                <a:off x="5588" y="2953"/>
                <a:ext cx="140" cy="180"/>
                <a:chOff x="4468" y="1156"/>
                <a:chExt cx="568" cy="808"/>
              </a:xfrm>
            </p:grpSpPr>
            <p:sp>
              <p:nvSpPr>
                <p:cNvPr id="512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2" name="Rectangle 42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3" name="AutoShape 43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4" name="Rectangle 44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5" name="Line 45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6" name="Line 46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47" name="Group 47"/>
              <p:cNvGrpSpPr>
                <a:grpSpLocks/>
              </p:cNvGrpSpPr>
              <p:nvPr/>
            </p:nvGrpSpPr>
            <p:grpSpPr bwMode="auto">
              <a:xfrm>
                <a:off x="4976" y="3264"/>
                <a:ext cx="140" cy="180"/>
                <a:chOff x="4468" y="1156"/>
                <a:chExt cx="568" cy="808"/>
              </a:xfrm>
            </p:grpSpPr>
            <p:sp>
              <p:nvSpPr>
                <p:cNvPr id="51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49" name="Rectangle 49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0" name="AutoShape 50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1" name="Rectangle 51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2" name="Line 52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3" name="Line 53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54" name="Group 54"/>
              <p:cNvGrpSpPr>
                <a:grpSpLocks/>
              </p:cNvGrpSpPr>
              <p:nvPr/>
            </p:nvGrpSpPr>
            <p:grpSpPr bwMode="auto">
              <a:xfrm>
                <a:off x="5007" y="2932"/>
                <a:ext cx="140" cy="180"/>
                <a:chOff x="4468" y="1156"/>
                <a:chExt cx="568" cy="808"/>
              </a:xfrm>
            </p:grpSpPr>
            <p:sp>
              <p:nvSpPr>
                <p:cNvPr id="51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6" name="Rectangle 56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7" name="AutoShape 57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9" name="Line 59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0" name="Line 60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61" name="Group 61"/>
              <p:cNvGrpSpPr>
                <a:grpSpLocks/>
              </p:cNvGrpSpPr>
              <p:nvPr/>
            </p:nvGrpSpPr>
            <p:grpSpPr bwMode="auto">
              <a:xfrm>
                <a:off x="5596" y="3193"/>
                <a:ext cx="140" cy="180"/>
                <a:chOff x="4468" y="1156"/>
                <a:chExt cx="568" cy="808"/>
              </a:xfrm>
            </p:grpSpPr>
            <p:sp>
              <p:nvSpPr>
                <p:cNvPr id="51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3" name="Rectangle 63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4" name="AutoShape 64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5" name="Rectangle 65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6" name="Line 66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67" name="Line 67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68" name="Group 68"/>
              <p:cNvGrpSpPr>
                <a:grpSpLocks/>
              </p:cNvGrpSpPr>
              <p:nvPr/>
            </p:nvGrpSpPr>
            <p:grpSpPr bwMode="auto">
              <a:xfrm flipH="1">
                <a:off x="4757" y="3489"/>
                <a:ext cx="140" cy="180"/>
                <a:chOff x="4468" y="1156"/>
                <a:chExt cx="568" cy="808"/>
              </a:xfrm>
            </p:grpSpPr>
            <p:sp>
              <p:nvSpPr>
                <p:cNvPr id="51269" name="Rectangle 69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0" name="Rectangle 70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1" name="AutoShape 71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2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3" name="Line 73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4" name="Line 74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75" name="Group 75"/>
              <p:cNvGrpSpPr>
                <a:grpSpLocks/>
              </p:cNvGrpSpPr>
              <p:nvPr/>
            </p:nvGrpSpPr>
            <p:grpSpPr bwMode="auto">
              <a:xfrm flipH="1">
                <a:off x="4935" y="3980"/>
                <a:ext cx="140" cy="180"/>
                <a:chOff x="4468" y="1156"/>
                <a:chExt cx="568" cy="808"/>
              </a:xfrm>
            </p:grpSpPr>
            <p:sp>
              <p:nvSpPr>
                <p:cNvPr id="51276" name="Rectangle 76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7" name="Rectangle 77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8" name="AutoShape 78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9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0" name="Line 80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1" name="Line 81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82" name="Group 82"/>
              <p:cNvGrpSpPr>
                <a:grpSpLocks/>
              </p:cNvGrpSpPr>
              <p:nvPr/>
            </p:nvGrpSpPr>
            <p:grpSpPr bwMode="auto">
              <a:xfrm>
                <a:off x="5530" y="3753"/>
                <a:ext cx="140" cy="180"/>
                <a:chOff x="4468" y="1156"/>
                <a:chExt cx="568" cy="808"/>
              </a:xfrm>
            </p:grpSpPr>
            <p:sp>
              <p:nvSpPr>
                <p:cNvPr id="51283" name="Rectangle 83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4" name="Rectangle 84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5" name="AutoShape 85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6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7" name="Line 87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8" name="Line 88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89" name="Group 89"/>
              <p:cNvGrpSpPr>
                <a:grpSpLocks/>
              </p:cNvGrpSpPr>
              <p:nvPr/>
            </p:nvGrpSpPr>
            <p:grpSpPr bwMode="auto">
              <a:xfrm>
                <a:off x="4362" y="3555"/>
                <a:ext cx="140" cy="180"/>
                <a:chOff x="4468" y="1156"/>
                <a:chExt cx="568" cy="808"/>
              </a:xfrm>
            </p:grpSpPr>
            <p:sp>
              <p:nvSpPr>
                <p:cNvPr id="51290" name="Rectangle 90"/>
                <p:cNvSpPr>
                  <a:spLocks noChangeArrowheads="1"/>
                </p:cNvSpPr>
                <p:nvPr/>
              </p:nvSpPr>
              <p:spPr bwMode="auto">
                <a:xfrm>
                  <a:off x="4852" y="1156"/>
                  <a:ext cx="40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1" name="Rectangle 91" descr="Light horizontal"/>
                <p:cNvSpPr>
                  <a:spLocks noChangeArrowheads="1"/>
                </p:cNvSpPr>
                <p:nvPr/>
              </p:nvSpPr>
              <p:spPr bwMode="auto">
                <a:xfrm>
                  <a:off x="4516" y="1444"/>
                  <a:ext cx="472" cy="520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hlink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2" name="AutoShape 92" descr="Diagonal brick"/>
                <p:cNvSpPr>
                  <a:spLocks noChangeArrowheads="1"/>
                </p:cNvSpPr>
                <p:nvPr/>
              </p:nvSpPr>
              <p:spPr bwMode="auto">
                <a:xfrm>
                  <a:off x="4468" y="1204"/>
                  <a:ext cx="568" cy="232"/>
                </a:xfrm>
                <a:prstGeom prst="triangle">
                  <a:avLst>
                    <a:gd name="adj" fmla="val 49995"/>
                  </a:avLst>
                </a:prstGeom>
                <a:pattFill prst="diagBrick">
                  <a:fgClr>
                    <a:schemeClr val="tx1"/>
                  </a:fgClr>
                  <a:bgClr>
                    <a:schemeClr val="accent2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3" name="Rectangle 93"/>
                <p:cNvSpPr>
                  <a:spLocks noChangeArrowheads="1"/>
                </p:cNvSpPr>
                <p:nvPr/>
              </p:nvSpPr>
              <p:spPr bwMode="auto">
                <a:xfrm>
                  <a:off x="4708" y="1588"/>
                  <a:ext cx="136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4" name="Line 94"/>
                <p:cNvSpPr>
                  <a:spLocks noChangeShapeType="1"/>
                </p:cNvSpPr>
                <p:nvPr/>
              </p:nvSpPr>
              <p:spPr bwMode="auto">
                <a:xfrm>
                  <a:off x="4776" y="1588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5" name="Line 95"/>
                <p:cNvSpPr>
                  <a:spLocks noChangeShapeType="1"/>
                </p:cNvSpPr>
                <p:nvPr/>
              </p:nvSpPr>
              <p:spPr bwMode="auto">
                <a:xfrm>
                  <a:off x="4708" y="1680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339" name="Line 139"/>
          <p:cNvSpPr>
            <a:spLocks noChangeShapeType="1"/>
          </p:cNvSpPr>
          <p:nvPr/>
        </p:nvSpPr>
        <p:spPr bwMode="auto">
          <a:xfrm>
            <a:off x="601663" y="3148013"/>
            <a:ext cx="6435725" cy="134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5" name="Line 135"/>
          <p:cNvSpPr>
            <a:spLocks noChangeShapeType="1"/>
          </p:cNvSpPr>
          <p:nvPr/>
        </p:nvSpPr>
        <p:spPr bwMode="auto">
          <a:xfrm>
            <a:off x="601663" y="3148013"/>
            <a:ext cx="3968750" cy="19827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311" name="Group 111"/>
          <p:cNvGrpSpPr>
            <a:grpSpLocks/>
          </p:cNvGrpSpPr>
          <p:nvPr/>
        </p:nvGrpSpPr>
        <p:grpSpPr bwMode="auto">
          <a:xfrm>
            <a:off x="7207250" y="4987925"/>
            <a:ext cx="1419225" cy="1404938"/>
            <a:chOff x="4540" y="3142"/>
            <a:chExt cx="894" cy="885"/>
          </a:xfrm>
        </p:grpSpPr>
        <p:grpSp>
          <p:nvGrpSpPr>
            <p:cNvPr id="51312" name="Group 112"/>
            <p:cNvGrpSpPr>
              <a:grpSpLocks/>
            </p:cNvGrpSpPr>
            <p:nvPr/>
          </p:nvGrpSpPr>
          <p:grpSpPr bwMode="auto">
            <a:xfrm>
              <a:off x="4540" y="3142"/>
              <a:ext cx="140" cy="180"/>
              <a:chOff x="2697" y="1364"/>
              <a:chExt cx="140" cy="180"/>
            </a:xfrm>
          </p:grpSpPr>
          <p:sp>
            <p:nvSpPr>
              <p:cNvPr id="51313" name="Rectangle 113"/>
              <p:cNvSpPr>
                <a:spLocks noChangeArrowheads="1"/>
              </p:cNvSpPr>
              <p:nvPr/>
            </p:nvSpPr>
            <p:spPr bwMode="auto">
              <a:xfrm>
                <a:off x="2792" y="1364"/>
                <a:ext cx="10" cy="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4" name="Rectangle 114"/>
              <p:cNvSpPr>
                <a:spLocks noChangeArrowheads="1"/>
              </p:cNvSpPr>
              <p:nvPr/>
            </p:nvSpPr>
            <p:spPr bwMode="auto">
              <a:xfrm>
                <a:off x="2709" y="1428"/>
                <a:ext cx="116" cy="11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5" name="AutoShape 115" descr="Diagonal brick"/>
              <p:cNvSpPr>
                <a:spLocks noChangeArrowheads="1"/>
              </p:cNvSpPr>
              <p:nvPr/>
            </p:nvSpPr>
            <p:spPr bwMode="auto">
              <a:xfrm>
                <a:off x="2697" y="1375"/>
                <a:ext cx="140" cy="51"/>
              </a:xfrm>
              <a:prstGeom prst="triangle">
                <a:avLst>
                  <a:gd name="adj" fmla="val 49995"/>
                </a:avLst>
              </a:prstGeom>
              <a:pattFill prst="diagBrick">
                <a:fgClr>
                  <a:schemeClr val="tx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6" name="Rectangle 116"/>
              <p:cNvSpPr>
                <a:spLocks noChangeArrowheads="1"/>
              </p:cNvSpPr>
              <p:nvPr/>
            </p:nvSpPr>
            <p:spPr bwMode="auto">
              <a:xfrm>
                <a:off x="2756" y="1460"/>
                <a:ext cx="34" cy="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7" name="Line 117"/>
              <p:cNvSpPr>
                <a:spLocks noChangeShapeType="1"/>
              </p:cNvSpPr>
              <p:nvPr/>
            </p:nvSpPr>
            <p:spPr bwMode="auto">
              <a:xfrm>
                <a:off x="2773" y="1460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8" name="Line 118"/>
              <p:cNvSpPr>
                <a:spLocks noChangeShapeType="1"/>
              </p:cNvSpPr>
              <p:nvPr/>
            </p:nvSpPr>
            <p:spPr bwMode="auto">
              <a:xfrm>
                <a:off x="2756" y="1481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319" name="Group 119"/>
            <p:cNvGrpSpPr>
              <a:grpSpLocks/>
            </p:cNvGrpSpPr>
            <p:nvPr/>
          </p:nvGrpSpPr>
          <p:grpSpPr bwMode="auto">
            <a:xfrm>
              <a:off x="5294" y="3847"/>
              <a:ext cx="140" cy="180"/>
              <a:chOff x="2697" y="1364"/>
              <a:chExt cx="140" cy="180"/>
            </a:xfrm>
          </p:grpSpPr>
          <p:sp>
            <p:nvSpPr>
              <p:cNvPr id="51320" name="Rectangle 120"/>
              <p:cNvSpPr>
                <a:spLocks noChangeArrowheads="1"/>
              </p:cNvSpPr>
              <p:nvPr/>
            </p:nvSpPr>
            <p:spPr bwMode="auto">
              <a:xfrm>
                <a:off x="2792" y="1364"/>
                <a:ext cx="10" cy="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1" name="Rectangle 121"/>
              <p:cNvSpPr>
                <a:spLocks noChangeArrowheads="1"/>
              </p:cNvSpPr>
              <p:nvPr/>
            </p:nvSpPr>
            <p:spPr bwMode="auto">
              <a:xfrm>
                <a:off x="2709" y="1428"/>
                <a:ext cx="116" cy="11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2" name="AutoShape 122" descr="Diagonal brick"/>
              <p:cNvSpPr>
                <a:spLocks noChangeArrowheads="1"/>
              </p:cNvSpPr>
              <p:nvPr/>
            </p:nvSpPr>
            <p:spPr bwMode="auto">
              <a:xfrm>
                <a:off x="2697" y="1375"/>
                <a:ext cx="140" cy="51"/>
              </a:xfrm>
              <a:prstGeom prst="triangle">
                <a:avLst>
                  <a:gd name="adj" fmla="val 49995"/>
                </a:avLst>
              </a:prstGeom>
              <a:pattFill prst="diagBrick">
                <a:fgClr>
                  <a:schemeClr val="tx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3" name="Rectangle 123"/>
              <p:cNvSpPr>
                <a:spLocks noChangeArrowheads="1"/>
              </p:cNvSpPr>
              <p:nvPr/>
            </p:nvSpPr>
            <p:spPr bwMode="auto">
              <a:xfrm>
                <a:off x="2756" y="1460"/>
                <a:ext cx="34" cy="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4" name="Line 124"/>
              <p:cNvSpPr>
                <a:spLocks noChangeShapeType="1"/>
              </p:cNvSpPr>
              <p:nvPr/>
            </p:nvSpPr>
            <p:spPr bwMode="auto">
              <a:xfrm>
                <a:off x="2773" y="1460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5" name="Line 125"/>
              <p:cNvSpPr>
                <a:spLocks noChangeShapeType="1"/>
              </p:cNvSpPr>
              <p:nvPr/>
            </p:nvSpPr>
            <p:spPr bwMode="auto">
              <a:xfrm>
                <a:off x="2756" y="1481"/>
                <a:ext cx="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328" name="Line 128"/>
          <p:cNvSpPr>
            <a:spLocks noChangeShapeType="1"/>
          </p:cNvSpPr>
          <p:nvPr/>
        </p:nvSpPr>
        <p:spPr bwMode="auto">
          <a:xfrm>
            <a:off x="601663" y="3148013"/>
            <a:ext cx="919162" cy="2079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29" name="Line 129"/>
          <p:cNvSpPr>
            <a:spLocks noChangeShapeType="1"/>
          </p:cNvSpPr>
          <p:nvPr/>
        </p:nvSpPr>
        <p:spPr bwMode="auto">
          <a:xfrm>
            <a:off x="601663" y="3148013"/>
            <a:ext cx="587375" cy="2905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0" name="Line 130"/>
          <p:cNvSpPr>
            <a:spLocks noChangeShapeType="1"/>
          </p:cNvSpPr>
          <p:nvPr/>
        </p:nvSpPr>
        <p:spPr bwMode="auto">
          <a:xfrm>
            <a:off x="601663" y="3148013"/>
            <a:ext cx="323850" cy="3333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1" name="Line 131"/>
          <p:cNvSpPr>
            <a:spLocks noChangeShapeType="1"/>
          </p:cNvSpPr>
          <p:nvPr/>
        </p:nvSpPr>
        <p:spPr bwMode="auto">
          <a:xfrm>
            <a:off x="601663" y="3148013"/>
            <a:ext cx="1695450" cy="3619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2" name="Line 132"/>
          <p:cNvSpPr>
            <a:spLocks noChangeShapeType="1"/>
          </p:cNvSpPr>
          <p:nvPr/>
        </p:nvSpPr>
        <p:spPr bwMode="auto">
          <a:xfrm>
            <a:off x="601663" y="3148013"/>
            <a:ext cx="2000250" cy="8191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3" name="Line 133"/>
          <p:cNvSpPr>
            <a:spLocks noChangeShapeType="1"/>
          </p:cNvSpPr>
          <p:nvPr/>
        </p:nvSpPr>
        <p:spPr bwMode="auto">
          <a:xfrm>
            <a:off x="601663" y="3148013"/>
            <a:ext cx="2305050" cy="1358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4" name="Line 134"/>
          <p:cNvSpPr>
            <a:spLocks noChangeShapeType="1"/>
          </p:cNvSpPr>
          <p:nvPr/>
        </p:nvSpPr>
        <p:spPr bwMode="auto">
          <a:xfrm>
            <a:off x="601663" y="3148013"/>
            <a:ext cx="2749550" cy="19827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6" name="Line 136"/>
          <p:cNvSpPr>
            <a:spLocks noChangeShapeType="1"/>
          </p:cNvSpPr>
          <p:nvPr/>
        </p:nvSpPr>
        <p:spPr bwMode="auto">
          <a:xfrm>
            <a:off x="601663" y="3148013"/>
            <a:ext cx="5216525" cy="19145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37" name="Line 137"/>
          <p:cNvSpPr>
            <a:spLocks noChangeShapeType="1"/>
          </p:cNvSpPr>
          <p:nvPr/>
        </p:nvSpPr>
        <p:spPr bwMode="auto">
          <a:xfrm>
            <a:off x="601663" y="3148013"/>
            <a:ext cx="5632450" cy="16938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340" name="Object 140"/>
          <p:cNvGraphicFramePr>
            <a:graphicFrameLocks noChangeAspect="1"/>
          </p:cNvGraphicFramePr>
          <p:nvPr/>
        </p:nvGraphicFramePr>
        <p:xfrm>
          <a:off x="241300" y="5727700"/>
          <a:ext cx="5473700" cy="1130300"/>
        </p:xfrm>
        <a:graphic>
          <a:graphicData uri="http://schemas.openxmlformats.org/presentationml/2006/ole">
            <p:oleObj spid="_x0000_s51340" name="Equation" r:id="rId3" imgW="5473440" imgH="1130040" progId="Equation.DSMT4">
              <p:embed/>
            </p:oleObj>
          </a:graphicData>
        </a:graphic>
      </p:graphicFrame>
      <p:sp>
        <p:nvSpPr>
          <p:cNvPr id="51343" name="Freeform 143"/>
          <p:cNvSpPr>
            <a:spLocks/>
          </p:cNvSpPr>
          <p:nvPr/>
        </p:nvSpPr>
        <p:spPr bwMode="auto">
          <a:xfrm>
            <a:off x="2141538" y="5891213"/>
            <a:ext cx="590550" cy="877887"/>
          </a:xfrm>
          <a:custGeom>
            <a:avLst/>
            <a:gdLst/>
            <a:ahLst/>
            <a:cxnLst>
              <a:cxn ang="0">
                <a:pos x="76" y="30"/>
              </a:cxn>
              <a:cxn ang="0">
                <a:pos x="19" y="209"/>
              </a:cxn>
              <a:cxn ang="0">
                <a:pos x="190" y="318"/>
              </a:cxn>
              <a:cxn ang="0">
                <a:pos x="178" y="519"/>
              </a:cxn>
              <a:cxn ang="0">
                <a:pos x="339" y="521"/>
              </a:cxn>
              <a:cxn ang="0">
                <a:pos x="363" y="393"/>
              </a:cxn>
              <a:cxn ang="0">
                <a:pos x="283" y="297"/>
              </a:cxn>
              <a:cxn ang="0">
                <a:pos x="151" y="258"/>
              </a:cxn>
              <a:cxn ang="0">
                <a:pos x="160" y="144"/>
              </a:cxn>
              <a:cxn ang="0">
                <a:pos x="157" y="30"/>
              </a:cxn>
              <a:cxn ang="0">
                <a:pos x="76" y="30"/>
              </a:cxn>
            </a:cxnLst>
            <a:rect l="0" t="0" r="r" b="b"/>
            <a:pathLst>
              <a:path w="372" h="553">
                <a:moveTo>
                  <a:pt x="76" y="30"/>
                </a:moveTo>
                <a:cubicBezTo>
                  <a:pt x="53" y="60"/>
                  <a:pt x="0" y="161"/>
                  <a:pt x="19" y="209"/>
                </a:cubicBezTo>
                <a:cubicBezTo>
                  <a:pt x="38" y="257"/>
                  <a:pt x="163" y="266"/>
                  <a:pt x="190" y="318"/>
                </a:cubicBezTo>
                <a:cubicBezTo>
                  <a:pt x="217" y="370"/>
                  <a:pt x="153" y="485"/>
                  <a:pt x="178" y="519"/>
                </a:cubicBezTo>
                <a:cubicBezTo>
                  <a:pt x="203" y="553"/>
                  <a:pt x="308" y="542"/>
                  <a:pt x="339" y="521"/>
                </a:cubicBezTo>
                <a:cubicBezTo>
                  <a:pt x="370" y="500"/>
                  <a:pt x="372" y="430"/>
                  <a:pt x="363" y="393"/>
                </a:cubicBezTo>
                <a:cubicBezTo>
                  <a:pt x="354" y="356"/>
                  <a:pt x="318" y="319"/>
                  <a:pt x="283" y="297"/>
                </a:cubicBezTo>
                <a:cubicBezTo>
                  <a:pt x="248" y="275"/>
                  <a:pt x="171" y="283"/>
                  <a:pt x="151" y="258"/>
                </a:cubicBezTo>
                <a:cubicBezTo>
                  <a:pt x="131" y="233"/>
                  <a:pt x="159" y="182"/>
                  <a:pt x="160" y="144"/>
                </a:cubicBezTo>
                <a:cubicBezTo>
                  <a:pt x="161" y="106"/>
                  <a:pt x="171" y="49"/>
                  <a:pt x="157" y="30"/>
                </a:cubicBezTo>
                <a:cubicBezTo>
                  <a:pt x="143" y="11"/>
                  <a:pt x="99" y="0"/>
                  <a:pt x="76" y="30"/>
                </a:cubicBezTo>
                <a:close/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4" name="Freeform 144"/>
          <p:cNvSpPr>
            <a:spLocks/>
          </p:cNvSpPr>
          <p:nvPr/>
        </p:nvSpPr>
        <p:spPr bwMode="auto">
          <a:xfrm>
            <a:off x="4462463" y="5881688"/>
            <a:ext cx="352425" cy="893762"/>
          </a:xfrm>
          <a:custGeom>
            <a:avLst/>
            <a:gdLst/>
            <a:ahLst/>
            <a:cxnLst>
              <a:cxn ang="0">
                <a:pos x="60" y="30"/>
              </a:cxn>
              <a:cxn ang="0">
                <a:pos x="3" y="209"/>
              </a:cxn>
              <a:cxn ang="0">
                <a:pos x="78" y="303"/>
              </a:cxn>
              <a:cxn ang="0">
                <a:pos x="57" y="525"/>
              </a:cxn>
              <a:cxn ang="0">
                <a:pos x="198" y="531"/>
              </a:cxn>
              <a:cxn ang="0">
                <a:pos x="201" y="417"/>
              </a:cxn>
              <a:cxn ang="0">
                <a:pos x="135" y="258"/>
              </a:cxn>
              <a:cxn ang="0">
                <a:pos x="144" y="144"/>
              </a:cxn>
              <a:cxn ang="0">
                <a:pos x="141" y="30"/>
              </a:cxn>
              <a:cxn ang="0">
                <a:pos x="60" y="30"/>
              </a:cxn>
            </a:cxnLst>
            <a:rect l="0" t="0" r="r" b="b"/>
            <a:pathLst>
              <a:path w="222" h="563">
                <a:moveTo>
                  <a:pt x="60" y="30"/>
                </a:moveTo>
                <a:cubicBezTo>
                  <a:pt x="37" y="60"/>
                  <a:pt x="0" y="164"/>
                  <a:pt x="3" y="209"/>
                </a:cubicBezTo>
                <a:cubicBezTo>
                  <a:pt x="6" y="254"/>
                  <a:pt x="69" y="250"/>
                  <a:pt x="78" y="303"/>
                </a:cubicBezTo>
                <a:cubicBezTo>
                  <a:pt x="87" y="356"/>
                  <a:pt x="37" y="487"/>
                  <a:pt x="57" y="525"/>
                </a:cubicBezTo>
                <a:cubicBezTo>
                  <a:pt x="77" y="563"/>
                  <a:pt x="174" y="549"/>
                  <a:pt x="198" y="531"/>
                </a:cubicBezTo>
                <a:cubicBezTo>
                  <a:pt x="222" y="513"/>
                  <a:pt x="211" y="462"/>
                  <a:pt x="201" y="417"/>
                </a:cubicBezTo>
                <a:cubicBezTo>
                  <a:pt x="191" y="372"/>
                  <a:pt x="144" y="303"/>
                  <a:pt x="135" y="258"/>
                </a:cubicBezTo>
                <a:cubicBezTo>
                  <a:pt x="126" y="213"/>
                  <a:pt x="143" y="182"/>
                  <a:pt x="144" y="144"/>
                </a:cubicBezTo>
                <a:cubicBezTo>
                  <a:pt x="145" y="106"/>
                  <a:pt x="155" y="49"/>
                  <a:pt x="141" y="30"/>
                </a:cubicBezTo>
                <a:cubicBezTo>
                  <a:pt x="127" y="11"/>
                  <a:pt x="83" y="0"/>
                  <a:pt x="60" y="30"/>
                </a:cubicBezTo>
                <a:close/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50" name="Group 150"/>
          <p:cNvGrpSpPr>
            <a:grpSpLocks/>
          </p:cNvGrpSpPr>
          <p:nvPr/>
        </p:nvGrpSpPr>
        <p:grpSpPr bwMode="auto">
          <a:xfrm>
            <a:off x="2044700" y="3152775"/>
            <a:ext cx="3549650" cy="519113"/>
            <a:chOff x="1288" y="1986"/>
            <a:chExt cx="2236" cy="327"/>
          </a:xfrm>
        </p:grpSpPr>
        <p:sp>
          <p:nvSpPr>
            <p:cNvPr id="51347" name="Text Box 147"/>
            <p:cNvSpPr txBox="1">
              <a:spLocks noChangeArrowheads="1"/>
            </p:cNvSpPr>
            <p:nvPr/>
          </p:nvSpPr>
          <p:spPr bwMode="auto">
            <a:xfrm>
              <a:off x="2222" y="1986"/>
              <a:ext cx="130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Critical point</a:t>
              </a:r>
            </a:p>
          </p:txBody>
        </p:sp>
        <p:sp>
          <p:nvSpPr>
            <p:cNvPr id="51348" name="Line 148"/>
            <p:cNvSpPr>
              <a:spLocks noChangeShapeType="1"/>
            </p:cNvSpPr>
            <p:nvPr/>
          </p:nvSpPr>
          <p:spPr bwMode="auto">
            <a:xfrm flipH="1" flipV="1">
              <a:off x="1288" y="2048"/>
              <a:ext cx="904" cy="1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349" name="Line 149"/>
          <p:cNvSpPr>
            <a:spLocks noChangeShapeType="1"/>
          </p:cNvSpPr>
          <p:nvPr/>
        </p:nvSpPr>
        <p:spPr bwMode="auto">
          <a:xfrm>
            <a:off x="3708400" y="3644900"/>
            <a:ext cx="184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2" grpId="0" uiExpand="1" build="p"/>
      <p:bldP spid="51338" grpId="0" animBg="1"/>
      <p:bldP spid="51338" grpId="1" animBg="1"/>
      <p:bldP spid="51226" grpId="0" animBg="1"/>
      <p:bldP spid="51339" grpId="0" animBg="1"/>
      <p:bldP spid="51339" grpId="1" animBg="1"/>
      <p:bldP spid="51335" grpId="0" animBg="1"/>
      <p:bldP spid="51335" grpId="1" animBg="1"/>
      <p:bldP spid="51328" grpId="0" animBg="1"/>
      <p:bldP spid="51328" grpId="1" animBg="1"/>
      <p:bldP spid="51329" grpId="0" animBg="1"/>
      <p:bldP spid="51329" grpId="1" animBg="1"/>
      <p:bldP spid="51330" grpId="0" animBg="1"/>
      <p:bldP spid="51330" grpId="1" animBg="1"/>
      <p:bldP spid="51331" grpId="0" animBg="1"/>
      <p:bldP spid="51331" grpId="1" animBg="1"/>
      <p:bldP spid="51332" grpId="0" animBg="1"/>
      <p:bldP spid="51332" grpId="1" animBg="1"/>
      <p:bldP spid="51333" grpId="0" animBg="1"/>
      <p:bldP spid="51333" grpId="1" animBg="1"/>
      <p:bldP spid="51334" grpId="0" animBg="1"/>
      <p:bldP spid="51334" grpId="1" animBg="1"/>
      <p:bldP spid="51336" grpId="0" animBg="1"/>
      <p:bldP spid="51336" grpId="1" animBg="1"/>
      <p:bldP spid="51337" grpId="0" animBg="1"/>
      <p:bldP spid="51337" grpId="1" animBg="1"/>
      <p:bldP spid="51343" grpId="0" animBg="1"/>
      <p:bldP spid="513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Transmission Line Design Steps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Calculate the ratio            for each known point along transmission line starting from the source.</a:t>
            </a:r>
          </a:p>
          <a:p>
            <a:pPr lvl="1"/>
            <a:r>
              <a:rPr lang="en-US"/>
              <a:t>L is the total pipe length (not horizontal distance)</a:t>
            </a:r>
          </a:p>
          <a:p>
            <a:r>
              <a:rPr lang="en-US"/>
              <a:t>Find the maximum ratio</a:t>
            </a:r>
          </a:p>
          <a:p>
            <a:r>
              <a:rPr lang="en-US"/>
              <a:t>Find the minimum pipe size</a:t>
            </a:r>
          </a:p>
        </p:txBody>
      </p:sp>
      <p:graphicFrame>
        <p:nvGraphicFramePr>
          <p:cNvPr id="522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56088" y="1876425"/>
          <a:ext cx="831850" cy="800100"/>
        </p:xfrm>
        <a:graphic>
          <a:graphicData uri="http://schemas.openxmlformats.org/presentationml/2006/ole">
            <p:oleObj spid="_x0000_s52228" name="Equation" r:id="rId3" imgW="838080" imgH="812520" progId="Equation.DSMT4">
              <p:embed/>
            </p:oleObj>
          </a:graphicData>
        </a:graphic>
      </p:graphicFrame>
      <p:graphicFrame>
        <p:nvGraphicFramePr>
          <p:cNvPr id="5222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2413" y="4271963"/>
          <a:ext cx="2117725" cy="912812"/>
        </p:xfrm>
        <a:graphic>
          <a:graphicData uri="http://schemas.openxmlformats.org/presentationml/2006/ole">
            <p:oleObj spid="_x0000_s52229" name="Equation" r:id="rId4" imgW="2133360" imgH="927000" progId="Equation.DSMT4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578100" y="5575300"/>
          <a:ext cx="5473700" cy="1130300"/>
        </p:xfrm>
        <a:graphic>
          <a:graphicData uri="http://schemas.openxmlformats.org/presentationml/2006/ole">
            <p:oleObj spid="_x0000_s52230" name="Equation" r:id="rId5" imgW="5473440" imgH="1130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Transmission Line Design Steps Continued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043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Round up to the next real pipe size (check your materials database)</a:t>
            </a:r>
          </a:p>
          <a:p>
            <a:pPr>
              <a:lnSpc>
                <a:spcPct val="90000"/>
              </a:lnSpc>
            </a:pPr>
            <a:r>
              <a:rPr lang="en-US"/>
              <a:t>Calculate the location of the HGL given the real pipe size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Calculate the location of the HGL at critical point i</a:t>
            </a:r>
          </a:p>
          <a:p>
            <a:pPr>
              <a:lnSpc>
                <a:spcPct val="90000"/>
              </a:lnSpc>
            </a:pPr>
            <a:r>
              <a:rPr lang="en-US"/>
              <a:t>Now begin at point i at the HGL elevation and repeat the analysis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643688" y="3968750"/>
          <a:ext cx="1955800" cy="825500"/>
        </p:xfrm>
        <a:graphic>
          <a:graphicData uri="http://schemas.openxmlformats.org/presentationml/2006/ole">
            <p:oleObj spid="_x0000_s55300" name="Equation" r:id="rId3" imgW="1955520" imgH="82548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808288" y="3657600"/>
          <a:ext cx="3251200" cy="1295400"/>
        </p:xfrm>
        <a:graphic>
          <a:graphicData uri="http://schemas.openxmlformats.org/presentationml/2006/ole">
            <p:oleObj spid="_x0000_s55301" name="Equation" r:id="rId4" imgW="3251160" imgH="1295280" progId="Equation.DSMT4">
              <p:embed/>
            </p:oleObj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820738" y="4083050"/>
          <a:ext cx="1257300" cy="698500"/>
        </p:xfrm>
        <a:graphic>
          <a:graphicData uri="http://schemas.openxmlformats.org/presentationml/2006/ole">
            <p:oleObj spid="_x0000_s55302" name="Equation" r:id="rId5" imgW="1257120" imgH="698400" progId="Equation.DSMT4">
              <p:embed/>
            </p:oleObj>
          </a:graphicData>
        </a:graphic>
      </p:graphicFrame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624388" y="6294438"/>
            <a:ext cx="337978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Designing the next section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246063" y="3119438"/>
            <a:ext cx="1031875" cy="588962"/>
            <a:chOff x="59" y="1869"/>
            <a:chExt cx="322" cy="184"/>
          </a:xfrm>
        </p:grpSpPr>
        <p:sp>
          <p:nvSpPr>
            <p:cNvPr id="57350" name="Freeform 6"/>
            <p:cNvSpPr>
              <a:spLocks/>
            </p:cNvSpPr>
            <p:nvPr/>
          </p:nvSpPr>
          <p:spPr bwMode="auto">
            <a:xfrm>
              <a:off x="59" y="1925"/>
              <a:ext cx="322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1" y="128"/>
                </a:cxn>
                <a:cxn ang="0">
                  <a:pos x="331" y="0"/>
                </a:cxn>
                <a:cxn ang="0">
                  <a:pos x="0" y="0"/>
                </a:cxn>
              </a:cxnLst>
              <a:rect l="0" t="0" r="r" b="b"/>
              <a:pathLst>
                <a:path w="331" h="128">
                  <a:moveTo>
                    <a:pt x="0" y="0"/>
                  </a:moveTo>
                  <a:lnTo>
                    <a:pt x="331" y="128"/>
                  </a:lnTo>
                  <a:lnTo>
                    <a:pt x="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60" y="1869"/>
              <a:ext cx="321" cy="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352" name="Freeform 8"/>
          <p:cNvSpPr>
            <a:spLocks/>
          </p:cNvSpPr>
          <p:nvPr/>
        </p:nvSpPr>
        <p:spPr bwMode="auto">
          <a:xfrm>
            <a:off x="1241425" y="3522663"/>
            <a:ext cx="7181850" cy="320040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210" y="0"/>
              </a:cxn>
              <a:cxn ang="0">
                <a:pos x="222" y="387"/>
              </a:cxn>
              <a:cxn ang="0">
                <a:pos x="1727" y="93"/>
              </a:cxn>
              <a:cxn ang="0">
                <a:pos x="2982" y="1780"/>
              </a:cxn>
              <a:cxn ang="0">
                <a:pos x="4524" y="1508"/>
              </a:cxn>
            </a:cxnLst>
            <a:rect l="0" t="0" r="r" b="b"/>
            <a:pathLst>
              <a:path w="4524" h="2016">
                <a:moveTo>
                  <a:pt x="0" y="4"/>
                </a:moveTo>
                <a:cubicBezTo>
                  <a:pt x="34" y="4"/>
                  <a:pt x="125" y="0"/>
                  <a:pt x="210" y="0"/>
                </a:cubicBezTo>
                <a:cubicBezTo>
                  <a:pt x="210" y="165"/>
                  <a:pt x="222" y="254"/>
                  <a:pt x="222" y="387"/>
                </a:cubicBezTo>
                <a:cubicBezTo>
                  <a:pt x="698" y="591"/>
                  <a:pt x="1362" y="93"/>
                  <a:pt x="1727" y="93"/>
                </a:cubicBezTo>
                <a:cubicBezTo>
                  <a:pt x="2092" y="93"/>
                  <a:pt x="2682" y="1374"/>
                  <a:pt x="2982" y="1780"/>
                </a:cubicBezTo>
                <a:cubicBezTo>
                  <a:pt x="3448" y="2016"/>
                  <a:pt x="4203" y="1565"/>
                  <a:pt x="4524" y="150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271588" y="3484563"/>
            <a:ext cx="2717800" cy="1666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139825" y="3449638"/>
            <a:ext cx="3019425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263900" y="2908300"/>
            <a:ext cx="47894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Actual HGL given real pipe size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2895600" y="3149600"/>
            <a:ext cx="344488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4181475" y="3540125"/>
            <a:ext cx="196850" cy="3460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4210050" y="3540125"/>
            <a:ext cx="2178050" cy="29098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210050" y="3540125"/>
            <a:ext cx="2981325" cy="2770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4224338" y="3540125"/>
            <a:ext cx="4130675" cy="24098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271588" y="3432175"/>
            <a:ext cx="1154112" cy="728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298575" y="3419475"/>
            <a:ext cx="1841500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411163" y="4803775"/>
            <a:ext cx="4059237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Pipelines can have multiple critical points or a single critical point (the end of the line!)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3419475" y="3803650"/>
            <a:ext cx="595313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432175" y="5313363"/>
            <a:ext cx="4929188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71500" y="1730375"/>
            <a:ext cx="754221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We are finding the HGL that meets the requirement “HGL must be above the pipeline”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/>
      <p:bldP spid="57358" grpId="0" animBg="1"/>
      <p:bldP spid="57359" grpId="0" animBg="1"/>
      <p:bldP spid="57360" grpId="0" animBg="1"/>
      <p:bldP spid="57361" grpId="0" animBg="1"/>
      <p:bldP spid="573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Gravity Water Supply Design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flows</a:t>
            </a:r>
          </a:p>
          <a:p>
            <a:pPr lvl="1"/>
            <a:r>
              <a:rPr lang="en-US"/>
              <a:t>Population projection</a:t>
            </a:r>
          </a:p>
          <a:p>
            <a:pPr lvl="1"/>
            <a:r>
              <a:rPr lang="en-US"/>
              <a:t>Demand variability</a:t>
            </a:r>
          </a:p>
          <a:p>
            <a:pPr lvl="1"/>
            <a:r>
              <a:rPr lang="en-US"/>
              <a:t>Tank buffering</a:t>
            </a:r>
          </a:p>
          <a:p>
            <a:r>
              <a:rPr lang="en-US"/>
              <a:t>Transmission line design algorithms</a:t>
            </a:r>
          </a:p>
          <a:p>
            <a:r>
              <a:rPr lang="en-US"/>
              <a:t>Air in pipelines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Alternate Pipe Size Selection Procedure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design flow rate, calculate       for each pipe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Given the required ratio of pipe length to elevation drop select a pipe from the appropriate schedule that has a value of  that is greater than the required value  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623050" y="3124200"/>
          <a:ext cx="1638300" cy="838200"/>
        </p:xfrm>
        <a:graphic>
          <a:graphicData uri="http://schemas.openxmlformats.org/presentationml/2006/ole">
            <p:oleObj spid="_x0000_s98308" name="Equation" r:id="rId3" imgW="1638000" imgH="838080" progId="Equation.DSMT4">
              <p:embed/>
            </p:oleObj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457450" y="2857500"/>
          <a:ext cx="3441700" cy="1295400"/>
        </p:xfrm>
        <a:graphic>
          <a:graphicData uri="http://schemas.openxmlformats.org/presentationml/2006/ole">
            <p:oleObj spid="_x0000_s98309" name="Equation" r:id="rId4" imgW="3441600" imgH="1295280" progId="Equation.DSMT4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539750" y="3168650"/>
          <a:ext cx="1257300" cy="698500"/>
        </p:xfrm>
        <a:graphic>
          <a:graphicData uri="http://schemas.openxmlformats.org/presentationml/2006/ole">
            <p:oleObj spid="_x0000_s98310" name="Equation" r:id="rId5" imgW="1257120" imgH="698400" progId="Equation.DSMT4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6597650" y="1911350"/>
          <a:ext cx="342900" cy="800100"/>
        </p:xfrm>
        <a:graphic>
          <a:graphicData uri="http://schemas.openxmlformats.org/presentationml/2006/ole">
            <p:oleObj spid="_x0000_s98311" name="Equation" r:id="rId6" imgW="342720" imgH="799920" progId="Equation.DSMT4">
              <p:embed/>
            </p:oleObj>
          </a:graphicData>
        </a:graphic>
      </p:graphicFrame>
      <p:graphicFrame>
        <p:nvGraphicFramePr>
          <p:cNvPr id="983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59513" y="5945188"/>
          <a:ext cx="2117725" cy="912812"/>
        </p:xfrm>
        <a:graphic>
          <a:graphicData uri="http://schemas.openxmlformats.org/presentationml/2006/ole">
            <p:oleObj spid="_x0000_s98312" name="Equation" r:id="rId7" imgW="2133360" imgH="927000" progId="Equation.DSMT4">
              <p:embed/>
            </p:oleObj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7651750" y="4781550"/>
          <a:ext cx="342900" cy="800100"/>
        </p:xfrm>
        <a:graphic>
          <a:graphicData uri="http://schemas.openxmlformats.org/presentationml/2006/ole">
            <p:oleObj spid="_x0000_s98313" name="Equation" r:id="rId8" imgW="342720" imgH="799920" progId="Equation.DSMT4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23875" y="6908800"/>
          <a:ext cx="7923213" cy="509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16033E-6 L -1.38889E-6 -0.7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Mix pipe sizes to get design flow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could mix a large pipe and a small pipe to more closely deliver the design flow</a:t>
            </a:r>
          </a:p>
          <a:p>
            <a:r>
              <a:rPr lang="en-US"/>
              <a:t>Given total pipeline length (L) and total elevation difference (h</a:t>
            </a:r>
            <a:r>
              <a:rPr lang="en-US" baseline="-25000"/>
              <a:t>f</a:t>
            </a:r>
            <a:r>
              <a:rPr lang="en-US"/>
              <a:t>)</a:t>
            </a:r>
          </a:p>
          <a:p>
            <a:pPr lvl="1"/>
            <a:r>
              <a:rPr lang="en-US"/>
              <a:t>Select a pipe with smaller (L/h</a:t>
            </a:r>
            <a:r>
              <a:rPr lang="en-US" baseline="-25000"/>
              <a:t>f</a:t>
            </a:r>
            <a:r>
              <a:rPr lang="en-US"/>
              <a:t>)</a:t>
            </a:r>
            <a:r>
              <a:rPr lang="en-US" baseline="-25000"/>
              <a:t>1</a:t>
            </a:r>
            <a:r>
              <a:rPr lang="en-US"/>
              <a:t> and a pipe with larger (L/h</a:t>
            </a:r>
            <a:r>
              <a:rPr lang="en-US" baseline="-25000"/>
              <a:t>f</a:t>
            </a:r>
            <a:r>
              <a:rPr lang="en-US"/>
              <a:t>)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pPr lvl="1"/>
            <a:r>
              <a:rPr lang="en-US"/>
              <a:t>Calculate length of each pipe required subject to total length and total head loss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Two Pipe Size Mix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569913" y="3125788"/>
          <a:ext cx="2895600" cy="825500"/>
        </p:xfrm>
        <a:graphic>
          <a:graphicData uri="http://schemas.openxmlformats.org/presentationml/2006/ole">
            <p:oleObj spid="_x0000_s103429" name="Equation" r:id="rId3" imgW="2895480" imgH="825480" progId="Equation.DSMT4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7162800" y="2546350"/>
          <a:ext cx="1346200" cy="381000"/>
        </p:xfrm>
        <a:graphic>
          <a:graphicData uri="http://schemas.openxmlformats.org/presentationml/2006/ole">
            <p:oleObj spid="_x0000_s103430" name="Equation" r:id="rId4" imgW="1346040" imgH="380880" progId="Equation.DSMT4">
              <p:embed/>
            </p:oleObj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7156450" y="3282950"/>
          <a:ext cx="1308100" cy="381000"/>
        </p:xfrm>
        <a:graphic>
          <a:graphicData uri="http://schemas.openxmlformats.org/presentationml/2006/ole">
            <p:oleObj spid="_x0000_s103432" name="Equation" r:id="rId5" imgW="1307880" imgH="380880" progId="Equation.DSMT4">
              <p:embed/>
            </p:oleObj>
          </a:graphicData>
        </a:graphic>
      </p:graphicFrame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30225" y="1793875"/>
            <a:ext cx="3063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Head loss constraint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092825" y="1831975"/>
            <a:ext cx="26797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Length constraint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7169150" y="3911600"/>
          <a:ext cx="1308100" cy="381000"/>
        </p:xfrm>
        <a:graphic>
          <a:graphicData uri="http://schemas.openxmlformats.org/presentationml/2006/ole">
            <p:oleObj spid="_x0000_s103436" name="Equation" r:id="rId6" imgW="1307880" imgH="380880" progId="Equation.DSMT4">
              <p:embed/>
            </p:oleObj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354013" y="4352925"/>
          <a:ext cx="3606800" cy="825500"/>
        </p:xfrm>
        <a:graphic>
          <a:graphicData uri="http://schemas.openxmlformats.org/presentationml/2006/ole">
            <p:oleObj spid="_x0000_s103437" name="Equation" r:id="rId7" imgW="3606480" imgH="825480" progId="Equation.DSMT4">
              <p:embed/>
            </p:oleObj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357188" y="5641975"/>
          <a:ext cx="4114800" cy="825500"/>
        </p:xfrm>
        <a:graphic>
          <a:graphicData uri="http://schemas.openxmlformats.org/presentationml/2006/ole">
            <p:oleObj spid="_x0000_s103440" name="Equation" r:id="rId8" imgW="4114800" imgH="825480" progId="Equation.DSMT4">
              <p:embed/>
            </p:oleObj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6026150" y="4826000"/>
          <a:ext cx="2374900" cy="1651000"/>
        </p:xfrm>
        <a:graphic>
          <a:graphicData uri="http://schemas.openxmlformats.org/presentationml/2006/ole">
            <p:oleObj spid="_x0000_s103441" name="Equation" r:id="rId9" imgW="2374560" imgH="1650960" progId="Equation.DSMT4">
              <p:embed/>
            </p:oleObj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1076325" y="2527300"/>
          <a:ext cx="1460500" cy="419100"/>
        </p:xfrm>
        <a:graphic>
          <a:graphicData uri="http://schemas.openxmlformats.org/presentationml/2006/ole">
            <p:oleObj spid="_x0000_s103443" name="Equation" r:id="rId10" imgW="14601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Mixing pipe sizes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you install the small pipe upstream from the large pipe it is possible that the HGL will drop below the pipeline</a:t>
            </a:r>
          </a:p>
          <a:p>
            <a:pPr>
              <a:lnSpc>
                <a:spcPct val="90000"/>
              </a:lnSpc>
            </a:pPr>
            <a:r>
              <a:rPr lang="en-US"/>
              <a:t>If there aren’t any other constraints, install the large pipe diameter upstream</a:t>
            </a:r>
          </a:p>
          <a:p>
            <a:pPr>
              <a:lnSpc>
                <a:spcPct val="90000"/>
              </a:lnSpc>
            </a:pPr>
            <a:r>
              <a:rPr lang="en-US"/>
              <a:t>If possible, use the small pipe where higher pressure rating PVC or galvanized iron pipe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Constraints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“schedules” of pipe can withstand different pressures (higher pressure means thicker walls means more money)</a:t>
            </a:r>
          </a:p>
          <a:p>
            <a:r>
              <a:rPr lang="en-US"/>
              <a:t>The system must be designed so that a valve can be closed right at the distribution tank and the pipes must withstand the resulting static pressure (p=</a:t>
            </a:r>
            <a:r>
              <a:rPr lang="en-US">
                <a:latin typeface="Symbol" pitchFamily="18" charset="2"/>
              </a:rPr>
              <a:t>r</a:t>
            </a:r>
            <a:r>
              <a:rPr lang="en-US"/>
              <a:t>gh)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PVC Schedules</a:t>
            </a:r>
          </a:p>
        </p:txBody>
      </p:sp>
      <p:graphicFrame>
        <p:nvGraphicFramePr>
          <p:cNvPr id="106552" name="Group 5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607300" cy="4373563"/>
        </p:xfrm>
        <a:graphic>
          <a:graphicData uri="http://schemas.openxmlformats.org/drawingml/2006/table">
            <a:tbl>
              <a:tblPr/>
              <a:tblGrid>
                <a:gridCol w="2298700"/>
                <a:gridCol w="2387600"/>
                <a:gridCol w="2921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 pressure (psi)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 Static Head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SDR 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SDR 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SDR 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SDR 13.5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 and 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f(diameter)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f(diameter)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Schedules 40 and 80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43038" y="1790700"/>
          <a:ext cx="665638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Different pipe materials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Galvanized iron pipe is more expensive than PVC and is rougher (has more head loss)</a:t>
            </a:r>
          </a:p>
          <a:p>
            <a:r>
              <a:rPr lang="en-US"/>
              <a:t>So it can be logical to use smaller galvanized iron pipe than PVC pipe even though the head loss will be much greater through the iron pipe!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Goal is to get design flow rate at minimum cost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 am not sure what the correct algorithm is!</a:t>
            </a:r>
          </a:p>
          <a:p>
            <a:pPr>
              <a:lnSpc>
                <a:spcPct val="80000"/>
              </a:lnSpc>
            </a:pPr>
            <a:r>
              <a:rPr lang="en-US" sz="2800"/>
              <a:t>The available energy can be “spent” as head loss wherever you like</a:t>
            </a:r>
          </a:p>
          <a:p>
            <a:pPr>
              <a:lnSpc>
                <a:spcPct val="80000"/>
              </a:lnSpc>
            </a:pPr>
            <a:r>
              <a:rPr lang="en-US" sz="2800"/>
              <a:t>Goal is to use the energy where it reduces the project cost most</a:t>
            </a:r>
          </a:p>
          <a:p>
            <a:pPr>
              <a:lnSpc>
                <a:spcPct val="80000"/>
              </a:lnSpc>
            </a:pPr>
            <a:r>
              <a:rPr lang="en-US" sz="2800"/>
              <a:t>Use smaller diameter pipes for high pressure sections of  PVC pipe or for galvanized iron pipe</a:t>
            </a:r>
          </a:p>
          <a:p>
            <a:pPr>
              <a:lnSpc>
                <a:spcPct val="80000"/>
              </a:lnSpc>
            </a:pPr>
            <a:r>
              <a:rPr lang="en-US" sz="2800"/>
              <a:t>Head loss changes rapidly as pipe size changes, so it will only be possible to use slightly smaller pipes.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Hydraulic Gradeline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1349375"/>
            <a:ext cx="7947025" cy="52959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24934" name="Line 6"/>
          <p:cNvSpPr>
            <a:spLocks noChangeShapeType="1"/>
          </p:cNvSpPr>
          <p:nvPr/>
        </p:nvSpPr>
        <p:spPr bwMode="auto">
          <a:xfrm flipV="1">
            <a:off x="4651375" y="2386013"/>
            <a:ext cx="106363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4691063" y="2074863"/>
            <a:ext cx="9159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HGL</a:t>
            </a: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1192213" y="2624138"/>
            <a:ext cx="61372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018213" y="2114550"/>
            <a:ext cx="18129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Static HGL</a:t>
            </a: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V="1">
            <a:off x="6710363" y="2624138"/>
            <a:ext cx="0" cy="145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724650" y="2590800"/>
            <a:ext cx="10826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112 m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3816350" y="2636838"/>
            <a:ext cx="0" cy="145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4591050" y="262890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V="1">
            <a:off x="4883150" y="2635250"/>
            <a:ext cx="0" cy="2292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5137150" y="2641600"/>
            <a:ext cx="0" cy="288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 flipV="1">
            <a:off x="5797550" y="2647950"/>
            <a:ext cx="0" cy="288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6229350" y="2635250"/>
            <a:ext cx="0" cy="2292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V="1">
            <a:off x="6508750" y="264160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6373813" y="1943100"/>
            <a:ext cx="1246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diamond" w="lg" len="med"/>
            <a:tailEnd type="diamond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6577013" y="1649413"/>
            <a:ext cx="785812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1.5”</a:t>
            </a: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>
            <a:off x="1193800" y="19431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diamond" w="lg" len="med"/>
            <a:tailEnd type="diamond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75000" y="1698625"/>
            <a:ext cx="519113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Population Projection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from Agua Para el Pueblo (Honduras)</a:t>
            </a:r>
          </a:p>
          <a:p>
            <a:r>
              <a:rPr lang="en-US"/>
              <a:t>Count the houses</a:t>
            </a:r>
          </a:p>
          <a:p>
            <a:r>
              <a:rPr lang="en-US"/>
              <a:t>Assume 6 people per house</a:t>
            </a:r>
          </a:p>
          <a:p>
            <a:r>
              <a:rPr lang="en-US"/>
              <a:t>Assume linear growth for design period</a:t>
            </a:r>
          </a:p>
          <a:p>
            <a:pPr lvl="1"/>
            <a:r>
              <a:rPr lang="en-US"/>
              <a:t>N = design period</a:t>
            </a:r>
          </a:p>
          <a:p>
            <a:pPr lvl="1"/>
            <a:r>
              <a:rPr lang="en-US"/>
              <a:t>K = growth rate</a:t>
            </a:r>
          </a:p>
          <a:p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514600" y="6096000"/>
          <a:ext cx="3752850" cy="581025"/>
        </p:xfrm>
        <a:graphic>
          <a:graphicData uri="http://schemas.openxmlformats.org/presentationml/2006/ole">
            <p:oleObj spid="_x0000_s28676" name="Worksheet" r:id="rId3" imgW="3753307" imgH="581254" progId="Excel.Sheet.8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943600" y="4800600"/>
          <a:ext cx="2794000" cy="431800"/>
        </p:xfrm>
        <a:graphic>
          <a:graphicData uri="http://schemas.openxmlformats.org/presentationml/2006/ole">
            <p:oleObj spid="_x0000_s28677" name="Equation" r:id="rId4" imgW="2793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Break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small tank (with a free surface) in a pipeline used to prevent high pressure downstream from the pressure break</a:t>
            </a:r>
          </a:p>
          <a:p>
            <a:pPr>
              <a:lnSpc>
                <a:spcPct val="90000"/>
              </a:lnSpc>
            </a:pPr>
            <a:r>
              <a:rPr lang="en-US"/>
              <a:t>Inflow can be regulated by a float valve</a:t>
            </a:r>
          </a:p>
          <a:p>
            <a:pPr>
              <a:lnSpc>
                <a:spcPct val="90000"/>
              </a:lnSpc>
            </a:pPr>
            <a:r>
              <a:rPr lang="en-US"/>
              <a:t>If inflow is unregulated excess water will exit through an overflow</a:t>
            </a:r>
          </a:p>
          <a:p>
            <a:pPr>
              <a:lnSpc>
                <a:spcPct val="90000"/>
              </a:lnSpc>
            </a:pPr>
            <a:r>
              <a:rPr lang="en-US"/>
              <a:t>Pressure breaks can be installed to make it possible to use cheaper pipes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Surveying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7864475" y="2909888"/>
            <a:ext cx="0" cy="3684587"/>
          </a:xfrm>
          <a:prstGeom prst="line">
            <a:avLst/>
          </a:prstGeom>
          <a:noFill/>
          <a:ln w="76200">
            <a:pattFill prst="ltHorz">
              <a:fgClr>
                <a:srgbClr val="000000"/>
              </a:fgClr>
              <a:bgClr>
                <a:srgbClr val="FFFFFF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0" y="5016500"/>
            <a:ext cx="9209088" cy="188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4" y="0"/>
              </a:cxn>
              <a:cxn ang="0">
                <a:pos x="3217" y="798"/>
              </a:cxn>
              <a:cxn ang="0">
                <a:pos x="5801" y="1111"/>
              </a:cxn>
              <a:cxn ang="0">
                <a:pos x="5793" y="1176"/>
              </a:cxn>
              <a:cxn ang="0">
                <a:pos x="0" y="1185"/>
              </a:cxn>
              <a:cxn ang="0">
                <a:pos x="0" y="0"/>
              </a:cxn>
            </a:cxnLst>
            <a:rect l="0" t="0" r="r" b="b"/>
            <a:pathLst>
              <a:path w="5801" h="1185">
                <a:moveTo>
                  <a:pt x="0" y="0"/>
                </a:moveTo>
                <a:lnTo>
                  <a:pt x="1794" y="0"/>
                </a:lnTo>
                <a:lnTo>
                  <a:pt x="3217" y="798"/>
                </a:lnTo>
                <a:lnTo>
                  <a:pt x="5801" y="1111"/>
                </a:lnTo>
                <a:lnTo>
                  <a:pt x="5793" y="1176"/>
                </a:lnTo>
                <a:lnTo>
                  <a:pt x="0" y="1185"/>
                </a:lnTo>
                <a:lnTo>
                  <a:pt x="0" y="0"/>
                </a:lnTo>
                <a:close/>
              </a:path>
            </a:pathLst>
          </a:custGeom>
          <a:solidFill>
            <a:srgbClr val="449D35"/>
          </a:solidFill>
          <a:ln w="57150" cap="flat" cmpd="sng">
            <a:solidFill>
              <a:srgbClr val="449D35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738" y="3121025"/>
            <a:ext cx="1349375" cy="19224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8936" name="Picture 2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29550" y="4818063"/>
            <a:ext cx="1314450" cy="18700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38937" name="Group 25"/>
          <p:cNvGrpSpPr>
            <a:grpSpLocks/>
          </p:cNvGrpSpPr>
          <p:nvPr/>
        </p:nvGrpSpPr>
        <p:grpSpPr bwMode="auto">
          <a:xfrm>
            <a:off x="1017588" y="3152775"/>
            <a:ext cx="1071562" cy="1836738"/>
            <a:chOff x="641" y="1986"/>
            <a:chExt cx="675" cy="1157"/>
          </a:xfrm>
        </p:grpSpPr>
        <p:sp>
          <p:nvSpPr>
            <p:cNvPr id="38921" name="Freeform 9"/>
            <p:cNvSpPr>
              <a:spLocks/>
            </p:cNvSpPr>
            <p:nvPr/>
          </p:nvSpPr>
          <p:spPr bwMode="auto">
            <a:xfrm>
              <a:off x="641" y="2156"/>
              <a:ext cx="675" cy="987"/>
            </a:xfrm>
            <a:custGeom>
              <a:avLst/>
              <a:gdLst/>
              <a:ahLst/>
              <a:cxnLst>
                <a:cxn ang="0">
                  <a:pos x="0" y="987"/>
                </a:cxn>
                <a:cxn ang="0">
                  <a:pos x="346" y="0"/>
                </a:cxn>
                <a:cxn ang="0">
                  <a:pos x="675" y="987"/>
                </a:cxn>
              </a:cxnLst>
              <a:rect l="0" t="0" r="r" b="b"/>
              <a:pathLst>
                <a:path w="675" h="987">
                  <a:moveTo>
                    <a:pt x="0" y="987"/>
                  </a:moveTo>
                  <a:lnTo>
                    <a:pt x="346" y="0"/>
                  </a:lnTo>
                  <a:lnTo>
                    <a:pt x="675" y="987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925" name="Group 13"/>
            <p:cNvGrpSpPr>
              <a:grpSpLocks/>
            </p:cNvGrpSpPr>
            <p:nvPr/>
          </p:nvGrpSpPr>
          <p:grpSpPr bwMode="auto">
            <a:xfrm rot="231036" flipV="1">
              <a:off x="820" y="1986"/>
              <a:ext cx="345" cy="181"/>
              <a:chOff x="1103" y="2090"/>
              <a:chExt cx="345" cy="181"/>
            </a:xfrm>
          </p:grpSpPr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1103" y="2156"/>
                <a:ext cx="345" cy="48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23" name="Oval 11"/>
              <p:cNvSpPr>
                <a:spLocks noChangeArrowheads="1"/>
              </p:cNvSpPr>
              <p:nvPr/>
            </p:nvSpPr>
            <p:spPr bwMode="auto">
              <a:xfrm>
                <a:off x="1193" y="2090"/>
                <a:ext cx="165" cy="181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910" y="2161"/>
              <a:ext cx="164" cy="65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939" name="Line 27"/>
          <p:cNvSpPr>
            <a:spLocks noChangeShapeType="1"/>
          </p:cNvSpPr>
          <p:nvPr/>
        </p:nvSpPr>
        <p:spPr bwMode="auto">
          <a:xfrm flipV="1">
            <a:off x="1581150" y="1593850"/>
            <a:ext cx="0" cy="172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0" name="Arc 28"/>
          <p:cNvSpPr>
            <a:spLocks/>
          </p:cNvSpPr>
          <p:nvPr/>
        </p:nvSpPr>
        <p:spPr bwMode="auto">
          <a:xfrm>
            <a:off x="1581150" y="1989138"/>
            <a:ext cx="1122363" cy="15906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6835"/>
              <a:gd name="T2" fmla="*/ 20956 w 21600"/>
              <a:gd name="T3" fmla="*/ 26835 h 26835"/>
              <a:gd name="T4" fmla="*/ 0 w 21600"/>
              <a:gd name="T5" fmla="*/ 21600 h 26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83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64"/>
                  <a:pt x="21383" y="25122"/>
                  <a:pt x="20956" y="26835"/>
                </a:cubicBezTo>
              </a:path>
              <a:path w="21600" h="2683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64"/>
                  <a:pt x="21383" y="25122"/>
                  <a:pt x="20956" y="26835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2208213" y="2111375"/>
            <a:ext cx="369887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q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2508250" y="1830388"/>
            <a:ext cx="21844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Vertical angle</a:t>
            </a:r>
          </a:p>
        </p:txBody>
      </p:sp>
      <p:sp>
        <p:nvSpPr>
          <p:cNvPr id="38945" name="AutoShape 33"/>
          <p:cNvSpPr>
            <a:spLocks noChangeArrowheads="1"/>
          </p:cNvSpPr>
          <p:nvPr/>
        </p:nvSpPr>
        <p:spPr bwMode="auto">
          <a:xfrm flipH="1" flipV="1">
            <a:off x="1581150" y="3292475"/>
            <a:ext cx="6243638" cy="1566863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3683000" y="3397250"/>
            <a:ext cx="3032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675188" y="2844800"/>
            <a:ext cx="5794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x</a:t>
            </a: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8007350" y="3694113"/>
            <a:ext cx="5588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z</a:t>
            </a:r>
          </a:p>
        </p:txBody>
      </p:sp>
      <p:graphicFrame>
        <p:nvGraphicFramePr>
          <p:cNvPr id="890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98913" y="2247900"/>
          <a:ext cx="2266950" cy="763588"/>
        </p:xfrm>
        <a:graphic>
          <a:graphicData uri="http://schemas.openxmlformats.org/presentationml/2006/ole">
            <p:oleObj spid="_x0000_s89090" name="Equation" r:id="rId5" imgW="2286000" imgH="774360" progId="Equation.DSMT4">
              <p:embed/>
            </p:oleObj>
          </a:graphicData>
        </a:graphic>
      </p:graphicFrame>
      <p:graphicFrame>
        <p:nvGraphicFramePr>
          <p:cNvPr id="890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27850" y="2070100"/>
          <a:ext cx="2216150" cy="763588"/>
        </p:xfrm>
        <a:graphic>
          <a:graphicData uri="http://schemas.openxmlformats.org/presentationml/2006/ole">
            <p:oleObj spid="_x0000_s89091" name="Equation" r:id="rId6" imgW="2234880" imgH="774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Surveying using Stadia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7864475" y="2909888"/>
            <a:ext cx="0" cy="3684587"/>
          </a:xfrm>
          <a:prstGeom prst="line">
            <a:avLst/>
          </a:prstGeom>
          <a:noFill/>
          <a:ln w="76200">
            <a:pattFill prst="ltHorz">
              <a:fgClr>
                <a:srgbClr val="000000"/>
              </a:fgClr>
              <a:bgClr>
                <a:srgbClr val="FFFFFF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0" y="4703763"/>
            <a:ext cx="9196388" cy="2193925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1794" y="197"/>
              </a:cxn>
              <a:cxn ang="0">
                <a:pos x="3217" y="995"/>
              </a:cxn>
              <a:cxn ang="0">
                <a:pos x="5785" y="1258"/>
              </a:cxn>
              <a:cxn ang="0">
                <a:pos x="5793" y="1373"/>
              </a:cxn>
              <a:cxn ang="0">
                <a:pos x="0" y="1382"/>
              </a:cxn>
              <a:cxn ang="0">
                <a:pos x="0" y="197"/>
              </a:cxn>
            </a:cxnLst>
            <a:rect l="0" t="0" r="r" b="b"/>
            <a:pathLst>
              <a:path w="5793" h="1382">
                <a:moveTo>
                  <a:pt x="0" y="197"/>
                </a:moveTo>
                <a:cubicBezTo>
                  <a:pt x="299" y="0"/>
                  <a:pt x="1473" y="173"/>
                  <a:pt x="1794" y="197"/>
                </a:cubicBezTo>
                <a:cubicBezTo>
                  <a:pt x="2115" y="221"/>
                  <a:pt x="2549" y="810"/>
                  <a:pt x="3217" y="995"/>
                </a:cubicBezTo>
                <a:cubicBezTo>
                  <a:pt x="3882" y="1172"/>
                  <a:pt x="5356" y="1195"/>
                  <a:pt x="5785" y="1258"/>
                </a:cubicBezTo>
                <a:lnTo>
                  <a:pt x="5793" y="1373"/>
                </a:lnTo>
                <a:lnTo>
                  <a:pt x="0" y="1382"/>
                </a:lnTo>
                <a:lnTo>
                  <a:pt x="0" y="197"/>
                </a:lnTo>
                <a:close/>
              </a:path>
            </a:pathLst>
          </a:custGeom>
          <a:solidFill>
            <a:srgbClr val="449D35"/>
          </a:solidFill>
          <a:ln w="57150" cap="flat" cmpd="sng">
            <a:solidFill>
              <a:srgbClr val="449D35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738" y="3121025"/>
            <a:ext cx="1349375" cy="19224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29550" y="4805363"/>
            <a:ext cx="1314450" cy="18700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1017588" y="3152775"/>
            <a:ext cx="1071562" cy="1836738"/>
            <a:chOff x="641" y="1986"/>
            <a:chExt cx="675" cy="1157"/>
          </a:xfrm>
        </p:grpSpPr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641" y="2156"/>
              <a:ext cx="675" cy="987"/>
            </a:xfrm>
            <a:custGeom>
              <a:avLst/>
              <a:gdLst/>
              <a:ahLst/>
              <a:cxnLst>
                <a:cxn ang="0">
                  <a:pos x="0" y="987"/>
                </a:cxn>
                <a:cxn ang="0">
                  <a:pos x="346" y="0"/>
                </a:cxn>
                <a:cxn ang="0">
                  <a:pos x="675" y="987"/>
                </a:cxn>
              </a:cxnLst>
              <a:rect l="0" t="0" r="r" b="b"/>
              <a:pathLst>
                <a:path w="675" h="987">
                  <a:moveTo>
                    <a:pt x="0" y="987"/>
                  </a:moveTo>
                  <a:lnTo>
                    <a:pt x="346" y="0"/>
                  </a:lnTo>
                  <a:lnTo>
                    <a:pt x="675" y="987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1993" name="Group 9"/>
            <p:cNvGrpSpPr>
              <a:grpSpLocks/>
            </p:cNvGrpSpPr>
            <p:nvPr/>
          </p:nvGrpSpPr>
          <p:grpSpPr bwMode="auto">
            <a:xfrm rot="231036" flipV="1">
              <a:off x="820" y="1986"/>
              <a:ext cx="345" cy="181"/>
              <a:chOff x="1103" y="2090"/>
              <a:chExt cx="345" cy="181"/>
            </a:xfrm>
          </p:grpSpPr>
          <p:sp>
            <p:nvSpPr>
              <p:cNvPr id="41994" name="Rectangle 10"/>
              <p:cNvSpPr>
                <a:spLocks noChangeArrowheads="1"/>
              </p:cNvSpPr>
              <p:nvPr/>
            </p:nvSpPr>
            <p:spPr bwMode="auto">
              <a:xfrm>
                <a:off x="1103" y="2156"/>
                <a:ext cx="345" cy="48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5" name="Oval 11"/>
              <p:cNvSpPr>
                <a:spLocks noChangeArrowheads="1"/>
              </p:cNvSpPr>
              <p:nvPr/>
            </p:nvSpPr>
            <p:spPr bwMode="auto">
              <a:xfrm>
                <a:off x="1193" y="2090"/>
                <a:ext cx="165" cy="181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910" y="2161"/>
              <a:ext cx="164" cy="65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1581150" y="1593850"/>
            <a:ext cx="0" cy="172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8" name="Arc 14"/>
          <p:cNvSpPr>
            <a:spLocks/>
          </p:cNvSpPr>
          <p:nvPr/>
        </p:nvSpPr>
        <p:spPr bwMode="auto">
          <a:xfrm>
            <a:off x="1581150" y="1989138"/>
            <a:ext cx="1122363" cy="15906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6835"/>
              <a:gd name="T2" fmla="*/ 20956 w 21600"/>
              <a:gd name="T3" fmla="*/ 26835 h 26835"/>
              <a:gd name="T4" fmla="*/ 0 w 21600"/>
              <a:gd name="T5" fmla="*/ 21600 h 26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83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64"/>
                  <a:pt x="21383" y="25122"/>
                  <a:pt x="20956" y="26835"/>
                </a:cubicBezTo>
              </a:path>
              <a:path w="21600" h="2683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64"/>
                  <a:pt x="21383" y="25122"/>
                  <a:pt x="20956" y="26835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208213" y="2111375"/>
            <a:ext cx="369887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q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751013" y="1647825"/>
            <a:ext cx="21844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Vertical angle</a:t>
            </a:r>
          </a:p>
        </p:txBody>
      </p:sp>
      <p:sp>
        <p:nvSpPr>
          <p:cNvPr id="42001" name="AutoShape 17"/>
          <p:cNvSpPr>
            <a:spLocks noChangeArrowheads="1"/>
          </p:cNvSpPr>
          <p:nvPr/>
        </p:nvSpPr>
        <p:spPr bwMode="auto">
          <a:xfrm flipH="1" flipV="1">
            <a:off x="1581150" y="3292475"/>
            <a:ext cx="6243638" cy="1566863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683000" y="3575050"/>
            <a:ext cx="303213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675188" y="2984500"/>
            <a:ext cx="579437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x</a:t>
            </a:r>
          </a:p>
        </p:txBody>
      </p:sp>
      <p:graphicFrame>
        <p:nvGraphicFramePr>
          <p:cNvPr id="42005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5900" y="1778000"/>
          <a:ext cx="2266950" cy="763588"/>
        </p:xfrm>
        <a:graphic>
          <a:graphicData uri="http://schemas.openxmlformats.org/presentationml/2006/ole">
            <p:oleObj spid="_x0000_s42005" name="Equation" r:id="rId5" imgW="2286000" imgH="774360" progId="Equation.DSMT4">
              <p:embed/>
            </p:oleObj>
          </a:graphicData>
        </a:graphic>
      </p:graphicFrame>
      <p:graphicFrame>
        <p:nvGraphicFramePr>
          <p:cNvPr id="42006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34188" y="2070100"/>
          <a:ext cx="2405062" cy="763588"/>
        </p:xfrm>
        <a:graphic>
          <a:graphicData uri="http://schemas.openxmlformats.org/presentationml/2006/ole">
            <p:oleObj spid="_x0000_s42006" name="Equation" r:id="rId6" imgW="2425680" imgH="774360" progId="Equation.DSMT4">
              <p:embed/>
            </p:oleObj>
          </a:graphicData>
        </a:graphic>
      </p:graphicFrame>
      <p:sp>
        <p:nvSpPr>
          <p:cNvPr id="42007" name="AutoShape 23"/>
          <p:cNvSpPr>
            <a:spLocks noChangeArrowheads="1"/>
          </p:cNvSpPr>
          <p:nvPr/>
        </p:nvSpPr>
        <p:spPr bwMode="auto">
          <a:xfrm rot="6060000" flipH="1">
            <a:off x="7358857" y="4714081"/>
            <a:ext cx="920750" cy="173037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0" y="5057775"/>
            <a:ext cx="7573963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reading is on a vertical rod, so it needs to be corrected to the smaller distance measured perpendicular to a straight line connecting the theodolite to the rod.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8081963" y="3305175"/>
            <a:ext cx="261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8078788" y="4841875"/>
            <a:ext cx="261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 flipV="1">
            <a:off x="8212138" y="3305175"/>
            <a:ext cx="0" cy="154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7539038" y="5103813"/>
            <a:ext cx="3413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1566863" y="3292475"/>
            <a:ext cx="6245225" cy="19843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1541463" y="3292475"/>
            <a:ext cx="6270625" cy="10445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8007350" y="3694113"/>
            <a:ext cx="558800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/>
              <a:t>z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7370763" y="45100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7815263" y="4483100"/>
            <a:ext cx="3413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aphicFrame>
        <p:nvGraphicFramePr>
          <p:cNvPr id="42017" name="Object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24338" y="2509838"/>
          <a:ext cx="2078037" cy="763587"/>
        </p:xfrm>
        <a:graphic>
          <a:graphicData uri="http://schemas.openxmlformats.org/presentationml/2006/ole">
            <p:oleObj spid="_x0000_s42017" name="Equation" r:id="rId7" imgW="2095200" imgH="774360" progId="Equation.DSMT4">
              <p:embed/>
            </p:oleObj>
          </a:graphicData>
        </a:graphic>
      </p:graphicFrame>
      <p:pic>
        <p:nvPicPr>
          <p:cNvPr id="42018" name="Picture 3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08863" y="0"/>
            <a:ext cx="1735137" cy="17351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7237413" y="469900"/>
            <a:ext cx="442912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7205663" y="1041400"/>
            <a:ext cx="522287" cy="23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Horizontal Distance</a:t>
            </a:r>
          </a:p>
        </p:txBody>
      </p:sp>
      <p:graphicFrame>
        <p:nvGraphicFramePr>
          <p:cNvPr id="430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675" y="2906713"/>
          <a:ext cx="2266950" cy="763587"/>
        </p:xfrm>
        <a:graphic>
          <a:graphicData uri="http://schemas.openxmlformats.org/presentationml/2006/ole">
            <p:oleObj spid="_x0000_s43011" name="Equation" r:id="rId3" imgW="2286000" imgH="774360" progId="Equation.DSMT4">
              <p:embed/>
            </p:oleObj>
          </a:graphicData>
        </a:graphic>
      </p:graphicFrame>
      <p:graphicFrame>
        <p:nvGraphicFramePr>
          <p:cNvPr id="430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4350" y="3848100"/>
          <a:ext cx="2078038" cy="763588"/>
        </p:xfrm>
        <a:graphic>
          <a:graphicData uri="http://schemas.openxmlformats.org/presentationml/2006/ole">
            <p:oleObj spid="_x0000_s43013" name="Equation" r:id="rId4" imgW="2095200" imgH="774360" progId="Equation.DSMT4">
              <p:embed/>
            </p:oleObj>
          </a:graphicData>
        </a:graphic>
      </p:graphicFrame>
      <p:graphicFrame>
        <p:nvGraphicFramePr>
          <p:cNvPr id="4301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6900" y="1963738"/>
          <a:ext cx="2330450" cy="763587"/>
        </p:xfrm>
        <a:graphic>
          <a:graphicData uri="http://schemas.openxmlformats.org/presentationml/2006/ole">
            <p:oleObj spid="_x0000_s43014" name="Equation" r:id="rId5" imgW="2349360" imgH="774360" progId="Equation.DSMT4">
              <p:embed/>
            </p:oleObj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668713" y="2014538"/>
            <a:ext cx="19700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Trig identity</a:t>
            </a:r>
          </a:p>
        </p:txBody>
      </p:sp>
      <p:graphicFrame>
        <p:nvGraphicFramePr>
          <p:cNvPr id="430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3152775"/>
          <a:ext cx="1423988" cy="274638"/>
        </p:xfrm>
        <a:graphic>
          <a:graphicData uri="http://schemas.openxmlformats.org/presentationml/2006/ole">
            <p:oleObj spid="_x0000_s43016" name="Equation" r:id="rId6" imgW="1434960" imgH="279360" progId="Equation.DSMT4">
              <p:embed/>
            </p:oleObj>
          </a:graphicData>
        </a:graphic>
      </p:graphicFrame>
      <p:graphicFrame>
        <p:nvGraphicFramePr>
          <p:cNvPr id="4301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08363" y="4092575"/>
          <a:ext cx="1247775" cy="274638"/>
        </p:xfrm>
        <a:graphic>
          <a:graphicData uri="http://schemas.openxmlformats.org/presentationml/2006/ole">
            <p:oleObj spid="_x0000_s43017" name="Equation" r:id="rId7" imgW="1257120" imgH="279360" progId="Equation.DSMT4">
              <p:embed/>
            </p:oleObj>
          </a:graphicData>
        </a:graphic>
      </p:graphicFrame>
      <p:cxnSp>
        <p:nvCxnSpPr>
          <p:cNvPr id="43018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2714625" y="3289300"/>
            <a:ext cx="7143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cxnSp>
        <p:nvCxnSpPr>
          <p:cNvPr id="43019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2592388" y="4230688"/>
            <a:ext cx="8159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graphicFrame>
        <p:nvGraphicFramePr>
          <p:cNvPr id="43020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8800" y="4821238"/>
          <a:ext cx="893763" cy="276225"/>
        </p:xfrm>
        <a:graphic>
          <a:graphicData uri="http://schemas.openxmlformats.org/presentationml/2006/ole">
            <p:oleObj spid="_x0000_s43020" name="Equation" r:id="rId8" imgW="901440" imgH="279360" progId="Equation.DSMT4">
              <p:embed/>
            </p:oleObj>
          </a:graphicData>
        </a:graphic>
      </p:graphicFrame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08863" y="0"/>
            <a:ext cx="1735137" cy="17351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416175" y="4625975"/>
            <a:ext cx="54927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is the Stadia multiplier (often 100)</a:t>
            </a:r>
          </a:p>
        </p:txBody>
      </p:sp>
      <p:graphicFrame>
        <p:nvGraphicFramePr>
          <p:cNvPr id="43023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5414963"/>
          <a:ext cx="1992313" cy="449262"/>
        </p:xfrm>
        <a:graphic>
          <a:graphicData uri="http://schemas.openxmlformats.org/presentationml/2006/ole">
            <p:oleObj spid="_x0000_s43023" name="Equation" r:id="rId10" imgW="2006280" imgH="457200" progId="Equation.DSMT4">
              <p:embed/>
            </p:oleObj>
          </a:graphicData>
        </a:graphic>
      </p:graphicFrame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2913063" y="5384800"/>
            <a:ext cx="33194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is the Stadia 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Vertical Distance</a:t>
            </a:r>
          </a:p>
        </p:txBody>
      </p:sp>
      <p:graphicFrame>
        <p:nvGraphicFramePr>
          <p:cNvPr id="440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45263" y="1941513"/>
          <a:ext cx="2405062" cy="763587"/>
        </p:xfrm>
        <a:graphic>
          <a:graphicData uri="http://schemas.openxmlformats.org/presentationml/2006/ole">
            <p:oleObj spid="_x0000_s44035" name="Equation" r:id="rId3" imgW="2425680" imgH="774360" progId="Equation.DSMT4">
              <p:embed/>
            </p:oleObj>
          </a:graphicData>
        </a:graphic>
      </p:graphicFrame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8863" y="0"/>
            <a:ext cx="1735137" cy="17351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440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3713" y="2955925"/>
          <a:ext cx="4156075" cy="763588"/>
        </p:xfrm>
        <a:graphic>
          <a:graphicData uri="http://schemas.openxmlformats.org/presentationml/2006/ole">
            <p:oleObj spid="_x0000_s44038" name="Equation" r:id="rId5" imgW="4190760" imgH="774360" progId="Equation.DSMT4">
              <p:embed/>
            </p:oleObj>
          </a:graphicData>
        </a:graphic>
      </p:graphicFrame>
      <p:graphicFrame>
        <p:nvGraphicFramePr>
          <p:cNvPr id="440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6900" y="1963738"/>
          <a:ext cx="2330450" cy="763587"/>
        </p:xfrm>
        <a:graphic>
          <a:graphicData uri="http://schemas.openxmlformats.org/presentationml/2006/ole">
            <p:oleObj spid="_x0000_s44039" name="Equation" r:id="rId6" imgW="2349360" imgH="774360" progId="Equation.DSMT4">
              <p:embed/>
            </p:oleObj>
          </a:graphicData>
        </a:graphic>
      </p:graphicFrame>
      <p:graphicFrame>
        <p:nvGraphicFramePr>
          <p:cNvPr id="4404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10250" y="4562475"/>
          <a:ext cx="1247775" cy="274638"/>
        </p:xfrm>
        <a:graphic>
          <a:graphicData uri="http://schemas.openxmlformats.org/presentationml/2006/ole">
            <p:oleObj spid="_x0000_s44040" name="Equation" r:id="rId7" imgW="1257120" imgH="279360" progId="Equation.DSMT4">
              <p:embed/>
            </p:oleObj>
          </a:graphicData>
        </a:graphic>
      </p:graphicFrame>
      <p:graphicFrame>
        <p:nvGraphicFramePr>
          <p:cNvPr id="4404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84638" y="4587875"/>
          <a:ext cx="893762" cy="276225"/>
        </p:xfrm>
        <a:graphic>
          <a:graphicData uri="http://schemas.openxmlformats.org/presentationml/2006/ole">
            <p:oleObj spid="_x0000_s44041" name="Equation" r:id="rId8" imgW="901440" imgH="279360" progId="Equation.DSMT4">
              <p:embed/>
            </p:oleObj>
          </a:graphicData>
        </a:graphic>
      </p:graphicFrame>
      <p:graphicFrame>
        <p:nvGraphicFramePr>
          <p:cNvPr id="4404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5025" y="5187950"/>
          <a:ext cx="2330450" cy="274638"/>
        </p:xfrm>
        <a:graphic>
          <a:graphicData uri="http://schemas.openxmlformats.org/presentationml/2006/ole">
            <p:oleObj spid="_x0000_s44042" name="Equation" r:id="rId9" imgW="2349360" imgH="279360" progId="Equation.DSMT4">
              <p:embed/>
            </p:oleObj>
          </a:graphicData>
        </a:graphic>
      </p:graphicFrame>
      <p:graphicFrame>
        <p:nvGraphicFramePr>
          <p:cNvPr id="44043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5788" y="3821113"/>
          <a:ext cx="2720975" cy="700087"/>
        </p:xfrm>
        <a:graphic>
          <a:graphicData uri="http://schemas.openxmlformats.org/presentationml/2006/ole">
            <p:oleObj spid="_x0000_s44043" name="Equation" r:id="rId10" imgW="2743200" imgH="711000" progId="Equation.DSMT4">
              <p:embed/>
            </p:oleObj>
          </a:graphicData>
        </a:graphic>
      </p:graphicFrame>
      <p:graphicFrame>
        <p:nvGraphicFramePr>
          <p:cNvPr id="44044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87450" y="4613275"/>
          <a:ext cx="1460500" cy="276225"/>
        </p:xfrm>
        <a:graphic>
          <a:graphicData uri="http://schemas.openxmlformats.org/presentationml/2006/ole">
            <p:oleObj spid="_x0000_s44044" name="Equation" r:id="rId11" imgW="1473120" imgH="279360" progId="Equation.DSMT4">
              <p:embed/>
            </p:oleObj>
          </a:graphicData>
        </a:graphic>
      </p:graphicFrame>
      <p:graphicFrame>
        <p:nvGraphicFramePr>
          <p:cNvPr id="44045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9013" y="5762625"/>
          <a:ext cx="1863725" cy="698500"/>
        </p:xfrm>
        <a:graphic>
          <a:graphicData uri="http://schemas.openxmlformats.org/presentationml/2006/ole">
            <p:oleObj spid="_x0000_s44045" name="Equation" r:id="rId12" imgW="1879560" imgH="711000" progId="Equation.DSMT4">
              <p:embed/>
            </p:oleObj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210175" y="2536825"/>
            <a:ext cx="21859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Trig identities</a:t>
            </a:r>
          </a:p>
        </p:txBody>
      </p:sp>
      <p:cxnSp>
        <p:nvCxnSpPr>
          <p:cNvPr id="44047" name="AutoShape 15"/>
          <p:cNvCxnSpPr>
            <a:cxnSpLocks noChangeShapeType="1"/>
            <a:stCxn id="0" idx="3"/>
            <a:endCxn id="44046" idx="1"/>
          </p:cNvCxnSpPr>
          <p:nvPr/>
        </p:nvCxnSpPr>
        <p:spPr bwMode="auto">
          <a:xfrm>
            <a:off x="2927350" y="2346325"/>
            <a:ext cx="2282825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cxnSp>
        <p:nvCxnSpPr>
          <p:cNvPr id="44048" name="AutoShape 16"/>
          <p:cNvCxnSpPr>
            <a:cxnSpLocks noChangeShapeType="1"/>
            <a:stCxn id="0" idx="3"/>
            <a:endCxn id="44046" idx="1"/>
          </p:cNvCxnSpPr>
          <p:nvPr/>
        </p:nvCxnSpPr>
        <p:spPr bwMode="auto">
          <a:xfrm flipV="1">
            <a:off x="4649788" y="2797175"/>
            <a:ext cx="560387" cy="541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cxnSp>
        <p:nvCxnSpPr>
          <p:cNvPr id="44049" name="AutoShape 17"/>
          <p:cNvCxnSpPr>
            <a:cxnSpLocks noChangeShapeType="1"/>
            <a:stCxn id="0" idx="3"/>
            <a:endCxn id="44046" idx="1"/>
          </p:cNvCxnSpPr>
          <p:nvPr/>
        </p:nvCxnSpPr>
        <p:spPr bwMode="auto">
          <a:xfrm flipV="1">
            <a:off x="3306763" y="2797175"/>
            <a:ext cx="1903412" cy="1374775"/>
          </a:xfrm>
          <a:prstGeom prst="bentConnector3">
            <a:avLst>
              <a:gd name="adj1" fmla="val 96579"/>
            </a:avLst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GPS surveying accuracy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100 meters: Accuracy of the original GPS system, which was subject to accuracy degradation under the government-imposed Selective Availability (SA) program. </a:t>
            </a:r>
          </a:p>
          <a:p>
            <a:pPr>
              <a:lnSpc>
                <a:spcPct val="90000"/>
              </a:lnSpc>
            </a:pPr>
            <a:r>
              <a:rPr lang="en-US" sz="2800"/>
              <a:t>15 meters: Typical GPS position accuracy without SA.</a:t>
            </a:r>
          </a:p>
          <a:p>
            <a:pPr>
              <a:lnSpc>
                <a:spcPct val="90000"/>
              </a:lnSpc>
            </a:pPr>
            <a:r>
              <a:rPr lang="en-US" sz="2800"/>
              <a:t>3-5 meters: Typical differential GPS (DGPS) position accuracy.</a:t>
            </a:r>
          </a:p>
          <a:p>
            <a:pPr>
              <a:lnSpc>
                <a:spcPct val="90000"/>
              </a:lnSpc>
            </a:pPr>
            <a:r>
              <a:rPr lang="en-US" sz="2800"/>
              <a:t>&lt; 3 meters: Typical WAAS position accuracy</a:t>
            </a:r>
          </a:p>
          <a:p>
            <a:pPr>
              <a:lnSpc>
                <a:spcPct val="90000"/>
              </a:lnSpc>
            </a:pPr>
            <a:r>
              <a:rPr lang="en-US" sz="2800"/>
              <a:t>WAAS not available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GPS with Barometric Altimeter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15 m isn’t nearly good enough for vertical measurements when designing pipelines</a:t>
            </a:r>
          </a:p>
          <a:p>
            <a:r>
              <a:rPr lang="en-US"/>
              <a:t>Barometric pressure decreases with elevation</a:t>
            </a:r>
          </a:p>
          <a:p>
            <a:r>
              <a:rPr lang="en-US"/>
              <a:t>Can we use barometric pressure to measure elevation?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889000" y="5586413"/>
            <a:ext cx="59420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need an accurate measure of______ 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5856288" y="5210175"/>
          <a:ext cx="342900" cy="800100"/>
        </p:xfrm>
        <a:graphic>
          <a:graphicData uri="http://schemas.openxmlformats.org/presentationml/2006/ole">
            <p:oleObj spid="_x0000_s112645" name="Equation" r:id="rId3" imgW="342720" imgH="799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Perfect Gas at Constant Temperature (Isothermal)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920750" y="2762250"/>
          <a:ext cx="1295400" cy="341313"/>
        </p:xfrm>
        <a:graphic>
          <a:graphicData uri="http://schemas.openxmlformats.org/presentationml/2006/ole">
            <p:oleObj spid="_x0000_s113667" name="Equation" r:id="rId4" imgW="1295280" imgH="342720" progId="Equation.DSMT4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4525963" y="2535238"/>
          <a:ext cx="838200" cy="747712"/>
        </p:xfrm>
        <a:graphic>
          <a:graphicData uri="http://schemas.openxmlformats.org/presentationml/2006/ole">
            <p:oleObj spid="_x0000_s113668" name="Equation" r:id="rId5" imgW="838080" imgH="749160" progId="Equation.DSMT4">
              <p:embed/>
            </p:oleObj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3067050" y="1917700"/>
          <a:ext cx="862013" cy="279400"/>
        </p:xfrm>
        <a:graphic>
          <a:graphicData uri="http://schemas.openxmlformats.org/presentationml/2006/ole">
            <p:oleObj spid="_x0000_s113669" name="Equation" r:id="rId6" imgW="863280" imgH="279360" progId="Equation.3">
              <p:embed/>
            </p:oleObj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723900" y="3632200"/>
          <a:ext cx="2146300" cy="760413"/>
        </p:xfrm>
        <a:graphic>
          <a:graphicData uri="http://schemas.openxmlformats.org/presentationml/2006/ole">
            <p:oleObj spid="_x0000_s113670" name="Equation" r:id="rId7" imgW="2145960" imgH="761760" progId="Equation.3">
              <p:embed/>
            </p:oleObj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742950" y="4660900"/>
          <a:ext cx="2336800" cy="939800"/>
        </p:xfrm>
        <a:graphic>
          <a:graphicData uri="http://schemas.openxmlformats.org/presentationml/2006/ole">
            <p:oleObj spid="_x0000_s113671" name="Equation" r:id="rId8" imgW="2336760" imgH="939600" progId="Equation.3">
              <p:embed/>
            </p:oleObj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5630863" y="4608513"/>
          <a:ext cx="2933700" cy="838200"/>
        </p:xfrm>
        <a:graphic>
          <a:graphicData uri="http://schemas.openxmlformats.org/presentationml/2006/ole">
            <p:oleObj spid="_x0000_s113672" name="Equation" r:id="rId9" imgW="2933640" imgH="838080" progId="Equation.3">
              <p:embed/>
            </p:oleObj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727075" y="5845175"/>
          <a:ext cx="2463800" cy="622300"/>
        </p:xfrm>
        <a:graphic>
          <a:graphicData uri="http://schemas.openxmlformats.org/presentationml/2006/ole">
            <p:oleObj spid="_x0000_s113673" name="Equation" r:id="rId10" imgW="2463480" imgH="622080" progId="Equation.DSMT4">
              <p:embed/>
            </p:oleObj>
          </a:graphicData>
        </a:graphic>
      </p:graphicFrame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5894388" y="3086100"/>
            <a:ext cx="290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867400" y="2667000"/>
            <a:ext cx="2978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i="1">
                <a:solidFill>
                  <a:schemeClr val="folHlink"/>
                </a:solidFill>
              </a:rPr>
              <a:t>M</a:t>
            </a:r>
            <a:r>
              <a:rPr lang="en-US" sz="2400" i="1" baseline="-25000">
                <a:solidFill>
                  <a:schemeClr val="folHlink"/>
                </a:solidFill>
              </a:rPr>
              <a:t>gas</a:t>
            </a:r>
            <a:r>
              <a:rPr lang="en-US" sz="2400">
                <a:solidFill>
                  <a:schemeClr val="folHlink"/>
                </a:solidFill>
              </a:rPr>
              <a:t> is molecular mass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4667250" y="1727200"/>
            <a:ext cx="2279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i="1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 sz="2400">
                <a:solidFill>
                  <a:schemeClr val="folHlink"/>
                </a:solidFill>
              </a:rPr>
              <a:t> is function of </a:t>
            </a:r>
            <a:r>
              <a:rPr lang="en-US" sz="2400" i="1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4749800" y="2159000"/>
            <a:ext cx="209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012825" y="1862138"/>
          <a:ext cx="1206500" cy="317500"/>
        </p:xfrm>
        <a:graphic>
          <a:graphicData uri="http://schemas.openxmlformats.org/presentationml/2006/ole">
            <p:oleObj spid="_x0000_s113678" name="MathType Equation" r:id="rId11" imgW="1206360" imgH="317160" progId="Equation">
              <p:embed/>
            </p:oleObj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2940050" y="2528888"/>
          <a:ext cx="1536700" cy="760412"/>
        </p:xfrm>
        <a:graphic>
          <a:graphicData uri="http://schemas.openxmlformats.org/presentationml/2006/ole">
            <p:oleObj spid="_x0000_s113679" name="Equation" r:id="rId12" imgW="1536480" imgH="761760" progId="Equation.DSMT4">
              <p:embed/>
            </p:oleObj>
          </a:graphicData>
        </a:graphic>
      </p:graphicFrame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4532313" y="3324225"/>
            <a:ext cx="798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603625" y="483711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Integrate…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build="p" autoUpdateAnimBg="0"/>
      <p:bldP spid="11367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24288" y="2997200"/>
            <a:ext cx="22828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  <a:latin typeface="Symbol" pitchFamily="18" charset="2"/>
              </a:rPr>
              <a:t>b </a:t>
            </a:r>
            <a:r>
              <a:rPr lang="en-US" sz="2400">
                <a:solidFill>
                  <a:schemeClr val="folHlink"/>
                </a:solidFill>
              </a:rPr>
              <a:t>= 0.00650 K/m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Perfect Gas with Constant Temperature Gradient 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91475" cy="4114800"/>
          </a:xfrm>
        </p:spPr>
        <p:txBody>
          <a:bodyPr/>
          <a:lstStyle/>
          <a:p>
            <a:r>
              <a:rPr lang="en-US" sz="2800"/>
              <a:t>The atmosphere can be modeled as having a constant temperature gradient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679450" y="3086100"/>
          <a:ext cx="1371600" cy="381000"/>
        </p:xfrm>
        <a:graphic>
          <a:graphicData uri="http://schemas.openxmlformats.org/presentationml/2006/ole">
            <p:oleObj spid="_x0000_s115717" name="Equation" r:id="rId4" imgW="1371600" imgH="38088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520700" y="3625850"/>
          <a:ext cx="1993900" cy="825500"/>
        </p:xfrm>
        <a:graphic>
          <a:graphicData uri="http://schemas.openxmlformats.org/presentationml/2006/ole">
            <p:oleObj spid="_x0000_s115718" name="Equation" r:id="rId5" imgW="1993680" imgH="82548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759200" y="3587750"/>
          <a:ext cx="2476500" cy="838200"/>
        </p:xfrm>
        <a:graphic>
          <a:graphicData uri="http://schemas.openxmlformats.org/presentationml/2006/ole">
            <p:oleObj spid="_x0000_s115719" name="Equation" r:id="rId6" imgW="2476440" imgH="838080" progId="Equation.3">
              <p:embed/>
            </p:oleObj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27050" y="4641850"/>
          <a:ext cx="3136900" cy="927100"/>
        </p:xfrm>
        <a:graphic>
          <a:graphicData uri="http://schemas.openxmlformats.org/presentationml/2006/ole">
            <p:oleObj spid="_x0000_s115720" name="Equation" r:id="rId7" imgW="3136680" imgH="927000" progId="Equation.3">
              <p:embed/>
            </p:oleObj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06400" y="5741988"/>
          <a:ext cx="3721100" cy="862012"/>
        </p:xfrm>
        <a:graphic>
          <a:graphicData uri="http://schemas.openxmlformats.org/presentationml/2006/ole">
            <p:oleObj spid="_x0000_s115721" name="Equation" r:id="rId8" imgW="3720960" imgH="863280" progId="Equation.3">
              <p:embed/>
            </p:oleObj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4738688" y="5646738"/>
          <a:ext cx="2065337" cy="949325"/>
        </p:xfrm>
        <a:graphic>
          <a:graphicData uri="http://schemas.openxmlformats.org/presentationml/2006/ole">
            <p:oleObj spid="_x0000_s115722" name="Equation" r:id="rId9" imgW="1269720" imgH="583920" progId="Equation.DSMT4">
              <p:embed/>
            </p:oleObj>
          </a:graphicData>
        </a:graphic>
      </p:graphicFrame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3911600" y="3403600"/>
            <a:ext cx="231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91288" y="3967163"/>
          <a:ext cx="2592387" cy="149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6180138" y="2960688"/>
            <a:ext cx="14430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Lapse rate</a:t>
            </a: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 flipV="1">
            <a:off x="8126413" y="3876675"/>
            <a:ext cx="0" cy="11588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7161213" y="3446463"/>
            <a:ext cx="16049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Mt. Everest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7250113" y="3838575"/>
            <a:ext cx="1417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7620000" y="420528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8,850 m</a:t>
            </a:r>
          </a:p>
        </p:txBody>
      </p:sp>
      <p:graphicFrame>
        <p:nvGraphicFramePr>
          <p:cNvPr id="115730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7116763" y="5684838"/>
          <a:ext cx="1927225" cy="931862"/>
        </p:xfrm>
        <a:graphic>
          <a:graphicData uri="http://schemas.openxmlformats.org/presentationml/2006/ole">
            <p:oleObj spid="_x0000_s115730" name="Equation" r:id="rId11" imgW="2679480" imgH="1295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utoUpdateAnimBg="0"/>
      <p:bldGraphic spid="21" grpId="0">
        <p:bldAsOne/>
      </p:bldGraphic>
      <p:bldP spid="115726" grpId="0" animBg="1"/>
      <p:bldP spid="1157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Differential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95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measure a 1 meter difference in elevation the altimeter must be able to resolve a 10 Pa difference in pressure given a total pressure of approximately 100,000 Pa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6735763" y="4895850"/>
          <a:ext cx="1927225" cy="931863"/>
        </p:xfrm>
        <a:graphic>
          <a:graphicData uri="http://schemas.openxmlformats.org/presentationml/2006/ole">
            <p:oleObj spid="_x0000_s117764" name="Equation" r:id="rId4" imgW="2679480" imgH="129528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330700" y="3863975"/>
          <a:ext cx="4762500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685800" y="3987800"/>
            <a:ext cx="33845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Barometric altimeters require extremely high resolution (5 or 6 digits of precision)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Water Demand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 per capita demand (this might be based on a governmental regulation)</a:t>
            </a:r>
          </a:p>
          <a:p>
            <a:r>
              <a:rPr lang="en-US"/>
              <a:t>Multiply per capita demand by the future population to get design average demand</a:t>
            </a:r>
          </a:p>
          <a:p>
            <a:r>
              <a:rPr lang="en-US"/>
              <a:t>Multiply average demand by </a:t>
            </a:r>
            <a:r>
              <a:rPr lang="en-US" b="1"/>
              <a:t>peak factors</a:t>
            </a:r>
            <a:r>
              <a:rPr lang="en-US"/>
              <a:t> to get maximum day demand and maximum hour demand</a:t>
            </a:r>
          </a:p>
          <a:p>
            <a:endParaRPr lang="en-US"/>
          </a:p>
        </p:txBody>
      </p:sp>
      <p:graphicFrame>
        <p:nvGraphicFramePr>
          <p:cNvPr id="29701" name="Object 1029"/>
          <p:cNvGraphicFramePr>
            <a:graphicFrameLocks noChangeAspect="1"/>
          </p:cNvGraphicFramePr>
          <p:nvPr/>
        </p:nvGraphicFramePr>
        <p:xfrm>
          <a:off x="7043738" y="5475288"/>
          <a:ext cx="1849437" cy="936625"/>
        </p:xfrm>
        <a:graphic>
          <a:graphicData uri="http://schemas.openxmlformats.org/presentationml/2006/ole">
            <p:oleObj spid="_x0000_s29701" name="Equation" r:id="rId3" imgW="1841400" imgH="927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Elevations that are as Changeable as the Weather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Changes in the weather can produce barometric pressure differences of 2500 Pa</a:t>
            </a:r>
          </a:p>
          <a:p>
            <a:pPr>
              <a:lnSpc>
                <a:spcPct val="90000"/>
              </a:lnSpc>
            </a:pPr>
            <a:r>
              <a:rPr lang="en-US"/>
              <a:t>This pressure change translate to an elevation error of 220 m!</a:t>
            </a:r>
          </a:p>
          <a:p>
            <a:pPr>
              <a:lnSpc>
                <a:spcPct val="90000"/>
              </a:lnSpc>
            </a:pPr>
            <a:r>
              <a:rPr lang="en-US"/>
              <a:t>Compensation for barometric pressure fluctuations is essential</a:t>
            </a:r>
          </a:p>
          <a:p>
            <a:pPr>
              <a:lnSpc>
                <a:spcPct val="90000"/>
              </a:lnSpc>
            </a:pPr>
            <a:r>
              <a:rPr lang="en-US"/>
              <a:t>Use a 2</a:t>
            </a:r>
            <a:r>
              <a:rPr lang="en-US" baseline="30000"/>
              <a:t>nd</a:t>
            </a:r>
            <a:r>
              <a:rPr lang="en-US"/>
              <a:t> barometric altimeter to log elevation while at a fixed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228600" y="2286000"/>
            <a:ext cx="990600" cy="152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Air in Pipelines</a:t>
            </a:r>
          </a:p>
        </p:txBody>
      </p:sp>
      <p:sp>
        <p:nvSpPr>
          <p:cNvPr id="7583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228600" y="3895725"/>
            <a:ext cx="7772400" cy="2073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Three sources of air</a:t>
            </a:r>
          </a:p>
          <a:p>
            <a:pPr lvl="1">
              <a:lnSpc>
                <a:spcPct val="90000"/>
              </a:lnSpc>
            </a:pPr>
            <a:r>
              <a:rPr lang="en-US"/>
              <a:t>Startup</a:t>
            </a:r>
          </a:p>
          <a:p>
            <a:pPr lvl="1">
              <a:lnSpc>
                <a:spcPct val="90000"/>
              </a:lnSpc>
            </a:pPr>
            <a:r>
              <a:rPr lang="en-US"/>
              <a:t>Low flow</a:t>
            </a:r>
          </a:p>
          <a:p>
            <a:pPr lvl="1">
              <a:lnSpc>
                <a:spcPct val="90000"/>
              </a:lnSpc>
            </a:pPr>
            <a:r>
              <a:rPr lang="en-US"/>
              <a:t>Air super saturation</a:t>
            </a:r>
          </a:p>
        </p:txBody>
      </p: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2703513" y="3251200"/>
            <a:ext cx="762000" cy="803275"/>
            <a:chOff x="2693" y="1960"/>
            <a:chExt cx="480" cy="506"/>
          </a:xfrm>
        </p:grpSpPr>
        <p:sp>
          <p:nvSpPr>
            <p:cNvPr id="75784" name="Arc 8"/>
            <p:cNvSpPr>
              <a:spLocks/>
            </p:cNvSpPr>
            <p:nvPr/>
          </p:nvSpPr>
          <p:spPr bwMode="auto">
            <a:xfrm rot="2597335" flipV="1">
              <a:off x="2693" y="1986"/>
              <a:ext cx="48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81" name="Arc 5"/>
            <p:cNvSpPr>
              <a:spLocks/>
            </p:cNvSpPr>
            <p:nvPr/>
          </p:nvSpPr>
          <p:spPr bwMode="auto">
            <a:xfrm rot="2597335" flipV="1">
              <a:off x="2736" y="1960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5786" name="Group 10"/>
          <p:cNvGrpSpPr>
            <a:grpSpLocks/>
          </p:cNvGrpSpPr>
          <p:nvPr/>
        </p:nvGrpSpPr>
        <p:grpSpPr bwMode="auto">
          <a:xfrm flipV="1">
            <a:off x="4279900" y="2586038"/>
            <a:ext cx="762000" cy="803275"/>
            <a:chOff x="2693" y="1960"/>
            <a:chExt cx="480" cy="506"/>
          </a:xfrm>
        </p:grpSpPr>
        <p:sp>
          <p:nvSpPr>
            <p:cNvPr id="75787" name="Arc 11"/>
            <p:cNvSpPr>
              <a:spLocks/>
            </p:cNvSpPr>
            <p:nvPr/>
          </p:nvSpPr>
          <p:spPr bwMode="auto">
            <a:xfrm rot="2597335" flipV="1">
              <a:off x="2693" y="1986"/>
              <a:ext cx="48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88" name="Arc 12"/>
            <p:cNvSpPr>
              <a:spLocks/>
            </p:cNvSpPr>
            <p:nvPr/>
          </p:nvSpPr>
          <p:spPr bwMode="auto">
            <a:xfrm rot="2597335" flipV="1">
              <a:off x="2736" y="1960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6191250" y="3597275"/>
            <a:ext cx="762000" cy="803275"/>
            <a:chOff x="2693" y="1960"/>
            <a:chExt cx="480" cy="506"/>
          </a:xfrm>
        </p:grpSpPr>
        <p:sp>
          <p:nvSpPr>
            <p:cNvPr id="75790" name="Arc 14"/>
            <p:cNvSpPr>
              <a:spLocks/>
            </p:cNvSpPr>
            <p:nvPr/>
          </p:nvSpPr>
          <p:spPr bwMode="auto">
            <a:xfrm rot="2597335" flipV="1">
              <a:off x="2693" y="1986"/>
              <a:ext cx="48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1" name="Arc 15"/>
            <p:cNvSpPr>
              <a:spLocks/>
            </p:cNvSpPr>
            <p:nvPr/>
          </p:nvSpPr>
          <p:spPr bwMode="auto">
            <a:xfrm rot="2597335" flipV="1">
              <a:off x="2736" y="1960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793" name="Freeform 17"/>
          <p:cNvSpPr>
            <a:spLocks/>
          </p:cNvSpPr>
          <p:nvPr/>
        </p:nvSpPr>
        <p:spPr bwMode="auto">
          <a:xfrm>
            <a:off x="228600" y="1905000"/>
            <a:ext cx="990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624" y="336"/>
              </a:cxn>
              <a:cxn ang="0">
                <a:pos x="624" y="0"/>
              </a:cxn>
            </a:cxnLst>
            <a:rect l="0" t="0" r="r" b="b"/>
            <a:pathLst>
              <a:path w="624" h="336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219200" y="2362200"/>
            <a:ext cx="1331913" cy="1331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1231900" y="2159000"/>
            <a:ext cx="1408113" cy="140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630613" y="3046413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V="1">
            <a:off x="3517900" y="2944813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102225" y="3100388"/>
            <a:ext cx="95250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5203825" y="2986088"/>
            <a:ext cx="925513" cy="92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 flipV="1">
            <a:off x="7096125" y="3411538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 flipV="1">
            <a:off x="6983413" y="3309938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4" name="Freeform 18"/>
          <p:cNvSpPr>
            <a:spLocks/>
          </p:cNvSpPr>
          <p:nvPr/>
        </p:nvSpPr>
        <p:spPr bwMode="auto">
          <a:xfrm>
            <a:off x="7604125" y="2266950"/>
            <a:ext cx="990600" cy="154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624" y="336"/>
              </a:cxn>
              <a:cxn ang="0">
                <a:pos x="624" y="0"/>
              </a:cxn>
            </a:cxnLst>
            <a:rect l="0" t="0" r="r" b="b"/>
            <a:pathLst>
              <a:path w="624" h="336">
                <a:moveTo>
                  <a:pt x="0" y="0"/>
                </a:moveTo>
                <a:lnTo>
                  <a:pt x="0" y="336"/>
                </a:lnTo>
                <a:lnTo>
                  <a:pt x="624" y="336"/>
                </a:lnTo>
                <a:lnTo>
                  <a:pt x="624" y="0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1219200" y="2324100"/>
            <a:ext cx="137160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5816" name="Group 40"/>
          <p:cNvGrpSpPr>
            <a:grpSpLocks/>
          </p:cNvGrpSpPr>
          <p:nvPr/>
        </p:nvGrpSpPr>
        <p:grpSpPr bwMode="auto">
          <a:xfrm>
            <a:off x="2705100" y="3249613"/>
            <a:ext cx="762000" cy="803275"/>
            <a:chOff x="2693" y="1960"/>
            <a:chExt cx="480" cy="506"/>
          </a:xfrm>
        </p:grpSpPr>
        <p:sp>
          <p:nvSpPr>
            <p:cNvPr id="75817" name="Arc 41"/>
            <p:cNvSpPr>
              <a:spLocks/>
            </p:cNvSpPr>
            <p:nvPr/>
          </p:nvSpPr>
          <p:spPr bwMode="auto">
            <a:xfrm rot="2597335" flipV="1">
              <a:off x="2693" y="1986"/>
              <a:ext cx="48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18" name="Arc 42"/>
            <p:cNvSpPr>
              <a:spLocks/>
            </p:cNvSpPr>
            <p:nvPr/>
          </p:nvSpPr>
          <p:spPr bwMode="auto">
            <a:xfrm rot="2597335" flipV="1">
              <a:off x="2736" y="1960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821" name="Rectangle 45"/>
          <p:cNvSpPr>
            <a:spLocks noChangeArrowheads="1"/>
          </p:cNvSpPr>
          <p:nvPr/>
        </p:nvSpPr>
        <p:spPr bwMode="auto">
          <a:xfrm rot="2700000">
            <a:off x="977107" y="2893219"/>
            <a:ext cx="1897062" cy="152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 rot="8100000">
            <a:off x="3427413" y="3187700"/>
            <a:ext cx="968375" cy="1603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834" name="Group 58"/>
          <p:cNvGrpSpPr>
            <a:grpSpLocks/>
          </p:cNvGrpSpPr>
          <p:nvPr/>
        </p:nvGrpSpPr>
        <p:grpSpPr bwMode="auto">
          <a:xfrm>
            <a:off x="4297363" y="2625725"/>
            <a:ext cx="671512" cy="762000"/>
            <a:chOff x="2631" y="3074"/>
            <a:chExt cx="423" cy="480"/>
          </a:xfrm>
        </p:grpSpPr>
        <p:sp>
          <p:nvSpPr>
            <p:cNvPr id="75824" name="Arc 48"/>
            <p:cNvSpPr>
              <a:spLocks/>
            </p:cNvSpPr>
            <p:nvPr/>
          </p:nvSpPr>
          <p:spPr bwMode="auto">
            <a:xfrm rot="-2597335">
              <a:off x="2631" y="3074"/>
              <a:ext cx="39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635"/>
                <a:gd name="T1" fmla="*/ 0 h 21600"/>
                <a:gd name="T2" fmla="*/ 17635 w 17635"/>
                <a:gd name="T3" fmla="*/ 9128 h 21600"/>
                <a:gd name="T4" fmla="*/ 0 w 17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5" h="21600" fill="none" extrusionOk="0">
                  <a:moveTo>
                    <a:pt x="-1" y="0"/>
                  </a:moveTo>
                  <a:cubicBezTo>
                    <a:pt x="7011" y="0"/>
                    <a:pt x="13586" y="3403"/>
                    <a:pt x="17635" y="9127"/>
                  </a:cubicBezTo>
                </a:path>
                <a:path w="17635" h="21600" stroke="0" extrusionOk="0">
                  <a:moveTo>
                    <a:pt x="-1" y="0"/>
                  </a:moveTo>
                  <a:cubicBezTo>
                    <a:pt x="7011" y="0"/>
                    <a:pt x="13586" y="3403"/>
                    <a:pt x="17635" y="9127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25" name="Arc 49"/>
            <p:cNvSpPr>
              <a:spLocks/>
            </p:cNvSpPr>
            <p:nvPr/>
          </p:nvSpPr>
          <p:spPr bwMode="auto">
            <a:xfrm rot="-2597335">
              <a:off x="2662" y="3158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5826" name="Group 50"/>
          <p:cNvGrpSpPr>
            <a:grpSpLocks/>
          </p:cNvGrpSpPr>
          <p:nvPr/>
        </p:nvGrpSpPr>
        <p:grpSpPr bwMode="auto">
          <a:xfrm>
            <a:off x="6191250" y="3594100"/>
            <a:ext cx="762000" cy="803275"/>
            <a:chOff x="2693" y="1960"/>
            <a:chExt cx="480" cy="506"/>
          </a:xfrm>
        </p:grpSpPr>
        <p:sp>
          <p:nvSpPr>
            <p:cNvPr id="75827" name="Arc 51"/>
            <p:cNvSpPr>
              <a:spLocks/>
            </p:cNvSpPr>
            <p:nvPr/>
          </p:nvSpPr>
          <p:spPr bwMode="auto">
            <a:xfrm rot="2597335" flipV="1">
              <a:off x="2693" y="1986"/>
              <a:ext cx="48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28" name="Arc 52"/>
            <p:cNvSpPr>
              <a:spLocks/>
            </p:cNvSpPr>
            <p:nvPr/>
          </p:nvSpPr>
          <p:spPr bwMode="auto">
            <a:xfrm rot="2597335" flipV="1">
              <a:off x="2736" y="1960"/>
              <a:ext cx="392" cy="3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831" name="Line 55"/>
          <p:cNvSpPr>
            <a:spLocks noChangeShapeType="1"/>
          </p:cNvSpPr>
          <p:nvPr/>
        </p:nvSpPr>
        <p:spPr bwMode="auto">
          <a:xfrm>
            <a:off x="5095875" y="3060700"/>
            <a:ext cx="960438" cy="9604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 rot="8100000">
            <a:off x="6908800" y="3735388"/>
            <a:ext cx="584200" cy="14763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37" name="Arc 61"/>
          <p:cNvSpPr>
            <a:spLocks/>
          </p:cNvSpPr>
          <p:nvPr/>
        </p:nvSpPr>
        <p:spPr bwMode="auto">
          <a:xfrm rot="-2597335">
            <a:off x="4402138" y="2903538"/>
            <a:ext cx="639762" cy="439737"/>
          </a:xfrm>
          <a:custGeom>
            <a:avLst/>
            <a:gdLst>
              <a:gd name="G0" fmla="+- 0 0 0"/>
              <a:gd name="G1" fmla="+- 15126 0 0"/>
              <a:gd name="G2" fmla="+- 21600 0 0"/>
              <a:gd name="T0" fmla="*/ 15420 w 21600"/>
              <a:gd name="T1" fmla="*/ 0 h 15126"/>
              <a:gd name="T2" fmla="*/ 21600 w 21600"/>
              <a:gd name="T3" fmla="*/ 15126 h 15126"/>
              <a:gd name="T4" fmla="*/ 0 w 21600"/>
              <a:gd name="T5" fmla="*/ 15126 h 1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26" fill="none" extrusionOk="0">
                <a:moveTo>
                  <a:pt x="15419" y="0"/>
                </a:moveTo>
                <a:cubicBezTo>
                  <a:pt x="19380" y="4038"/>
                  <a:pt x="21600" y="9469"/>
                  <a:pt x="21600" y="15126"/>
                </a:cubicBezTo>
              </a:path>
              <a:path w="21600" h="15126" stroke="0" extrusionOk="0">
                <a:moveTo>
                  <a:pt x="15419" y="0"/>
                </a:moveTo>
                <a:cubicBezTo>
                  <a:pt x="19380" y="4038"/>
                  <a:pt x="21600" y="9469"/>
                  <a:pt x="21600" y="15126"/>
                </a:cubicBezTo>
                <a:lnTo>
                  <a:pt x="0" y="1512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 rot="13500000" flipH="1">
            <a:off x="5738813" y="3757613"/>
            <a:ext cx="415925" cy="16668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44" name="Rectangle 68"/>
          <p:cNvSpPr>
            <a:spLocks noChangeArrowheads="1"/>
          </p:cNvSpPr>
          <p:nvPr/>
        </p:nvSpPr>
        <p:spPr bwMode="auto">
          <a:xfrm rot="8100000">
            <a:off x="6981825" y="3546475"/>
            <a:ext cx="814388" cy="139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45" name="Rectangle 69"/>
          <p:cNvSpPr>
            <a:spLocks noChangeArrowheads="1"/>
          </p:cNvSpPr>
          <p:nvPr/>
        </p:nvSpPr>
        <p:spPr bwMode="auto">
          <a:xfrm>
            <a:off x="7594600" y="3098800"/>
            <a:ext cx="990600" cy="711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1" grpId="0" animBg="1"/>
      <p:bldP spid="75812" grpId="0" animBg="1"/>
      <p:bldP spid="75821" grpId="0" animBg="1"/>
      <p:bldP spid="75822" grpId="0" animBg="1"/>
      <p:bldP spid="75831" grpId="0" animBg="1"/>
      <p:bldP spid="75833" grpId="0" animBg="1"/>
      <p:bldP spid="75837" grpId="0" animBg="1"/>
      <p:bldP spid="75838" grpId="0" animBg="1"/>
      <p:bldP spid="75844" grpId="0" animBg="1"/>
      <p:bldP spid="758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Air Outline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Will the water flow with air in the pipeline?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HGL for a pipeline with air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Trapped air volumes</a:t>
            </a:r>
          </a:p>
          <a:p>
            <a:pPr>
              <a:lnSpc>
                <a:spcPct val="90000"/>
              </a:lnSpc>
            </a:pPr>
            <a:r>
              <a:rPr lang="en-US" sz="2400"/>
              <a:t>Dimensional Analysis?</a:t>
            </a:r>
          </a:p>
          <a:p>
            <a:pPr>
              <a:lnSpc>
                <a:spcPct val="90000"/>
              </a:lnSpc>
            </a:pPr>
            <a:r>
              <a:rPr lang="en-US" sz="2400"/>
              <a:t>Under what conditions will the air be forced through the pipeline?</a:t>
            </a:r>
          </a:p>
          <a:p>
            <a:pPr>
              <a:lnSpc>
                <a:spcPct val="90000"/>
              </a:lnSpc>
            </a:pPr>
            <a:r>
              <a:rPr lang="en-US" sz="2400"/>
              <a:t>Air handling strategies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Air release valve at all high points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Conventional strategy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Valves must be placed carefully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Design high flow rates that carry air downstream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water flow in the pipeline?</a:t>
            </a:r>
          </a:p>
        </p:txBody>
      </p:sp>
      <p:sp>
        <p:nvSpPr>
          <p:cNvPr id="139304" name="Freeform 40"/>
          <p:cNvSpPr>
            <a:spLocks/>
          </p:cNvSpPr>
          <p:nvPr/>
        </p:nvSpPr>
        <p:spPr bwMode="auto">
          <a:xfrm>
            <a:off x="1219200" y="2074863"/>
            <a:ext cx="6375400" cy="8588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264" y="37"/>
              </a:cxn>
              <a:cxn ang="0">
                <a:pos x="2816" y="525"/>
              </a:cxn>
              <a:cxn ang="0">
                <a:pos x="4016" y="541"/>
              </a:cxn>
            </a:cxnLst>
            <a:rect l="0" t="0" r="r" b="b"/>
            <a:pathLst>
              <a:path w="4016" h="541">
                <a:moveTo>
                  <a:pt x="0" y="21"/>
                </a:moveTo>
                <a:cubicBezTo>
                  <a:pt x="377" y="24"/>
                  <a:pt x="1789" y="0"/>
                  <a:pt x="2264" y="37"/>
                </a:cubicBezTo>
                <a:cubicBezTo>
                  <a:pt x="2360" y="45"/>
                  <a:pt x="2512" y="245"/>
                  <a:pt x="2816" y="525"/>
                </a:cubicBezTo>
                <a:cubicBezTo>
                  <a:pt x="3352" y="533"/>
                  <a:pt x="3766" y="538"/>
                  <a:pt x="4016" y="541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3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685800" y="3924300"/>
            <a:ext cx="7772400" cy="273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the slope of the HGL in the section of pipe with air? ___________________</a:t>
            </a:r>
          </a:p>
          <a:p>
            <a:pPr>
              <a:lnSpc>
                <a:spcPct val="90000"/>
              </a:lnSpc>
            </a:pPr>
            <a:r>
              <a:rPr lang="en-US" sz="2800"/>
              <a:t>How much head is lost in the air section?______</a:t>
            </a:r>
          </a:p>
          <a:p>
            <a:pPr>
              <a:lnSpc>
                <a:spcPct val="90000"/>
              </a:lnSpc>
            </a:pPr>
            <a:r>
              <a:rPr lang="en-US" sz="2800"/>
              <a:t>What does the HGL look like if a valve is closed at the end of the pipeline?</a:t>
            </a:r>
          </a:p>
          <a:p>
            <a:pPr>
              <a:lnSpc>
                <a:spcPct val="90000"/>
              </a:lnSpc>
            </a:pPr>
            <a:r>
              <a:rPr lang="en-US" sz="2800"/>
              <a:t>How much head is available for major losses?</a:t>
            </a:r>
          </a:p>
        </p:txBody>
      </p:sp>
      <p:grpSp>
        <p:nvGrpSpPr>
          <p:cNvPr id="139312" name="Group 48"/>
          <p:cNvGrpSpPr>
            <a:grpSpLocks/>
          </p:cNvGrpSpPr>
          <p:nvPr/>
        </p:nvGrpSpPr>
        <p:grpSpPr bwMode="auto">
          <a:xfrm>
            <a:off x="228600" y="1714500"/>
            <a:ext cx="8366125" cy="2495550"/>
            <a:chOff x="144" y="1080"/>
            <a:chExt cx="5270" cy="1572"/>
          </a:xfrm>
        </p:grpSpPr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144" y="1320"/>
              <a:ext cx="624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9269" name="Group 5"/>
            <p:cNvGrpSpPr>
              <a:grpSpLocks/>
            </p:cNvGrpSpPr>
            <p:nvPr/>
          </p:nvGrpSpPr>
          <p:grpSpPr bwMode="auto">
            <a:xfrm>
              <a:off x="1703" y="1928"/>
              <a:ext cx="480" cy="506"/>
              <a:chOff x="2693" y="1960"/>
              <a:chExt cx="480" cy="506"/>
            </a:xfrm>
          </p:grpSpPr>
          <p:sp>
            <p:nvSpPr>
              <p:cNvPr id="139270" name="Arc 6"/>
              <p:cNvSpPr>
                <a:spLocks/>
              </p:cNvSpPr>
              <p:nvPr/>
            </p:nvSpPr>
            <p:spPr bwMode="auto">
              <a:xfrm rot="2597335" flipV="1">
                <a:off x="2693" y="1986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71" name="Arc 7"/>
              <p:cNvSpPr>
                <a:spLocks/>
              </p:cNvSpPr>
              <p:nvPr/>
            </p:nvSpPr>
            <p:spPr bwMode="auto">
              <a:xfrm rot="2597335" flipV="1">
                <a:off x="2736" y="1960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9272" name="Group 8"/>
            <p:cNvGrpSpPr>
              <a:grpSpLocks/>
            </p:cNvGrpSpPr>
            <p:nvPr/>
          </p:nvGrpSpPr>
          <p:grpSpPr bwMode="auto">
            <a:xfrm flipV="1">
              <a:off x="2696" y="1509"/>
              <a:ext cx="480" cy="506"/>
              <a:chOff x="2693" y="1960"/>
              <a:chExt cx="480" cy="506"/>
            </a:xfrm>
          </p:grpSpPr>
          <p:sp>
            <p:nvSpPr>
              <p:cNvPr id="139273" name="Arc 9"/>
              <p:cNvSpPr>
                <a:spLocks/>
              </p:cNvSpPr>
              <p:nvPr/>
            </p:nvSpPr>
            <p:spPr bwMode="auto">
              <a:xfrm rot="2597335" flipV="1">
                <a:off x="2693" y="1986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74" name="Arc 10"/>
              <p:cNvSpPr>
                <a:spLocks/>
              </p:cNvSpPr>
              <p:nvPr/>
            </p:nvSpPr>
            <p:spPr bwMode="auto">
              <a:xfrm rot="2597335" flipV="1">
                <a:off x="2736" y="1960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9275" name="Group 11"/>
            <p:cNvGrpSpPr>
              <a:grpSpLocks/>
            </p:cNvGrpSpPr>
            <p:nvPr/>
          </p:nvGrpSpPr>
          <p:grpSpPr bwMode="auto">
            <a:xfrm>
              <a:off x="3900" y="2146"/>
              <a:ext cx="480" cy="506"/>
              <a:chOff x="2693" y="1960"/>
              <a:chExt cx="480" cy="506"/>
            </a:xfrm>
          </p:grpSpPr>
          <p:sp>
            <p:nvSpPr>
              <p:cNvPr id="139276" name="Arc 12"/>
              <p:cNvSpPr>
                <a:spLocks/>
              </p:cNvSpPr>
              <p:nvPr/>
            </p:nvSpPr>
            <p:spPr bwMode="auto">
              <a:xfrm rot="2597335" flipV="1">
                <a:off x="2693" y="1986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77" name="Arc 13"/>
              <p:cNvSpPr>
                <a:spLocks/>
              </p:cNvSpPr>
              <p:nvPr/>
            </p:nvSpPr>
            <p:spPr bwMode="auto">
              <a:xfrm rot="2597335" flipV="1">
                <a:off x="2736" y="1960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278" name="Freeform 14"/>
            <p:cNvSpPr>
              <a:spLocks/>
            </p:cNvSpPr>
            <p:nvPr/>
          </p:nvSpPr>
          <p:spPr bwMode="auto">
            <a:xfrm>
              <a:off x="144" y="1080"/>
              <a:ext cx="62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624" y="336"/>
                </a:cxn>
                <a:cxn ang="0">
                  <a:pos x="624" y="0"/>
                </a:cxn>
              </a:cxnLst>
              <a:rect l="0" t="0" r="r" b="b"/>
              <a:pathLst>
                <a:path w="624" h="336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768" y="1368"/>
              <a:ext cx="839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80" name="Line 16"/>
            <p:cNvSpPr>
              <a:spLocks noChangeShapeType="1"/>
            </p:cNvSpPr>
            <p:nvPr/>
          </p:nvSpPr>
          <p:spPr bwMode="auto">
            <a:xfrm>
              <a:off x="776" y="1240"/>
              <a:ext cx="887" cy="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 flipV="1">
              <a:off x="2287" y="1799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 flipV="1">
              <a:off x="2216" y="1735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283" name="Line 19"/>
            <p:cNvSpPr>
              <a:spLocks noChangeShapeType="1"/>
            </p:cNvSpPr>
            <p:nvPr/>
          </p:nvSpPr>
          <p:spPr bwMode="auto">
            <a:xfrm>
              <a:off x="3214" y="1833"/>
              <a:ext cx="60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>
              <a:off x="3278" y="1761"/>
              <a:ext cx="583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85" name="Line 21"/>
            <p:cNvSpPr>
              <a:spLocks noChangeShapeType="1"/>
            </p:cNvSpPr>
            <p:nvPr/>
          </p:nvSpPr>
          <p:spPr bwMode="auto">
            <a:xfrm flipV="1">
              <a:off x="4470" y="2029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286" name="Line 22"/>
            <p:cNvSpPr>
              <a:spLocks noChangeShapeType="1"/>
            </p:cNvSpPr>
            <p:nvPr/>
          </p:nvSpPr>
          <p:spPr bwMode="auto">
            <a:xfrm flipV="1">
              <a:off x="4399" y="1965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9287" name="Freeform 23"/>
            <p:cNvSpPr>
              <a:spLocks/>
            </p:cNvSpPr>
            <p:nvPr/>
          </p:nvSpPr>
          <p:spPr bwMode="auto">
            <a:xfrm>
              <a:off x="4790" y="1828"/>
              <a:ext cx="624" cy="4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624" y="336"/>
                </a:cxn>
                <a:cxn ang="0">
                  <a:pos x="624" y="0"/>
                </a:cxn>
              </a:cxnLst>
              <a:rect l="0" t="0" r="r" b="b"/>
              <a:pathLst>
                <a:path w="624" h="336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768" y="1344"/>
              <a:ext cx="864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9289" name="Group 25"/>
            <p:cNvGrpSpPr>
              <a:grpSpLocks/>
            </p:cNvGrpSpPr>
            <p:nvPr/>
          </p:nvGrpSpPr>
          <p:grpSpPr bwMode="auto">
            <a:xfrm>
              <a:off x="1704" y="1927"/>
              <a:ext cx="480" cy="506"/>
              <a:chOff x="2693" y="1960"/>
              <a:chExt cx="480" cy="506"/>
            </a:xfrm>
          </p:grpSpPr>
          <p:sp>
            <p:nvSpPr>
              <p:cNvPr id="139290" name="Arc 26"/>
              <p:cNvSpPr>
                <a:spLocks/>
              </p:cNvSpPr>
              <p:nvPr/>
            </p:nvSpPr>
            <p:spPr bwMode="auto">
              <a:xfrm rot="2597335" flipV="1">
                <a:off x="2693" y="1986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91" name="Arc 27"/>
              <p:cNvSpPr>
                <a:spLocks/>
              </p:cNvSpPr>
              <p:nvPr/>
            </p:nvSpPr>
            <p:spPr bwMode="auto">
              <a:xfrm rot="2597335" flipV="1">
                <a:off x="2736" y="1960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292" name="Rectangle 28"/>
            <p:cNvSpPr>
              <a:spLocks noChangeArrowheads="1"/>
            </p:cNvSpPr>
            <p:nvPr/>
          </p:nvSpPr>
          <p:spPr bwMode="auto">
            <a:xfrm rot="2700000">
              <a:off x="615" y="1703"/>
              <a:ext cx="1195" cy="9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 rot="8100000">
              <a:off x="2159" y="1888"/>
              <a:ext cx="610" cy="101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9294" name="Group 30"/>
            <p:cNvGrpSpPr>
              <a:grpSpLocks/>
            </p:cNvGrpSpPr>
            <p:nvPr/>
          </p:nvGrpSpPr>
          <p:grpSpPr bwMode="auto">
            <a:xfrm>
              <a:off x="2707" y="1534"/>
              <a:ext cx="423" cy="480"/>
              <a:chOff x="2631" y="3074"/>
              <a:chExt cx="423" cy="480"/>
            </a:xfrm>
          </p:grpSpPr>
          <p:sp>
            <p:nvSpPr>
              <p:cNvPr id="139295" name="Arc 31"/>
              <p:cNvSpPr>
                <a:spLocks/>
              </p:cNvSpPr>
              <p:nvPr/>
            </p:nvSpPr>
            <p:spPr bwMode="auto">
              <a:xfrm rot="-2597335">
                <a:off x="2631" y="3074"/>
                <a:ext cx="392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7635"/>
                  <a:gd name="T1" fmla="*/ 0 h 21600"/>
                  <a:gd name="T2" fmla="*/ 17635 w 17635"/>
                  <a:gd name="T3" fmla="*/ 9128 h 21600"/>
                  <a:gd name="T4" fmla="*/ 0 w 17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35" h="21600" fill="none" extrusionOk="0">
                    <a:moveTo>
                      <a:pt x="-1" y="0"/>
                    </a:moveTo>
                    <a:cubicBezTo>
                      <a:pt x="7011" y="0"/>
                      <a:pt x="13586" y="3403"/>
                      <a:pt x="17635" y="9127"/>
                    </a:cubicBezTo>
                  </a:path>
                  <a:path w="17635" h="21600" stroke="0" extrusionOk="0">
                    <a:moveTo>
                      <a:pt x="-1" y="0"/>
                    </a:moveTo>
                    <a:cubicBezTo>
                      <a:pt x="7011" y="0"/>
                      <a:pt x="13586" y="3403"/>
                      <a:pt x="17635" y="9127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96" name="Arc 32"/>
              <p:cNvSpPr>
                <a:spLocks/>
              </p:cNvSpPr>
              <p:nvPr/>
            </p:nvSpPr>
            <p:spPr bwMode="auto">
              <a:xfrm rot="-2597335">
                <a:off x="2662" y="3158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9297" name="Group 33"/>
            <p:cNvGrpSpPr>
              <a:grpSpLocks/>
            </p:cNvGrpSpPr>
            <p:nvPr/>
          </p:nvGrpSpPr>
          <p:grpSpPr bwMode="auto">
            <a:xfrm>
              <a:off x="3900" y="2144"/>
              <a:ext cx="480" cy="506"/>
              <a:chOff x="2693" y="1960"/>
              <a:chExt cx="480" cy="506"/>
            </a:xfrm>
          </p:grpSpPr>
          <p:sp>
            <p:nvSpPr>
              <p:cNvPr id="139298" name="Arc 34"/>
              <p:cNvSpPr>
                <a:spLocks/>
              </p:cNvSpPr>
              <p:nvPr/>
            </p:nvSpPr>
            <p:spPr bwMode="auto">
              <a:xfrm rot="2597335" flipV="1">
                <a:off x="2693" y="1986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299" name="Arc 35"/>
              <p:cNvSpPr>
                <a:spLocks/>
              </p:cNvSpPr>
              <p:nvPr/>
            </p:nvSpPr>
            <p:spPr bwMode="auto">
              <a:xfrm rot="2597335" flipV="1">
                <a:off x="2736" y="1960"/>
                <a:ext cx="392" cy="3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300" name="Line 36"/>
            <p:cNvSpPr>
              <a:spLocks noChangeShapeType="1"/>
            </p:cNvSpPr>
            <p:nvPr/>
          </p:nvSpPr>
          <p:spPr bwMode="auto">
            <a:xfrm>
              <a:off x="3210" y="1808"/>
              <a:ext cx="605" cy="6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01" name="Rectangle 37"/>
            <p:cNvSpPr>
              <a:spLocks noChangeArrowheads="1"/>
            </p:cNvSpPr>
            <p:nvPr/>
          </p:nvSpPr>
          <p:spPr bwMode="auto">
            <a:xfrm rot="8100000">
              <a:off x="4352" y="2233"/>
              <a:ext cx="368" cy="9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02" name="Arc 38"/>
            <p:cNvSpPr>
              <a:spLocks/>
            </p:cNvSpPr>
            <p:nvPr/>
          </p:nvSpPr>
          <p:spPr bwMode="auto">
            <a:xfrm rot="-2597335">
              <a:off x="2773" y="1709"/>
              <a:ext cx="403" cy="277"/>
            </a:xfrm>
            <a:custGeom>
              <a:avLst/>
              <a:gdLst>
                <a:gd name="G0" fmla="+- 0 0 0"/>
                <a:gd name="G1" fmla="+- 15126 0 0"/>
                <a:gd name="G2" fmla="+- 21600 0 0"/>
                <a:gd name="T0" fmla="*/ 15420 w 21600"/>
                <a:gd name="T1" fmla="*/ 0 h 15126"/>
                <a:gd name="T2" fmla="*/ 21600 w 21600"/>
                <a:gd name="T3" fmla="*/ 15126 h 15126"/>
                <a:gd name="T4" fmla="*/ 0 w 21600"/>
                <a:gd name="T5" fmla="*/ 15126 h 1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126" fill="none" extrusionOk="0">
                  <a:moveTo>
                    <a:pt x="15419" y="0"/>
                  </a:moveTo>
                  <a:cubicBezTo>
                    <a:pt x="19380" y="4038"/>
                    <a:pt x="21600" y="9469"/>
                    <a:pt x="21600" y="15126"/>
                  </a:cubicBezTo>
                </a:path>
                <a:path w="21600" h="15126" stroke="0" extrusionOk="0">
                  <a:moveTo>
                    <a:pt x="15419" y="0"/>
                  </a:moveTo>
                  <a:cubicBezTo>
                    <a:pt x="19380" y="4038"/>
                    <a:pt x="21600" y="9469"/>
                    <a:pt x="21600" y="15126"/>
                  </a:cubicBezTo>
                  <a:lnTo>
                    <a:pt x="0" y="15126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03" name="Rectangle 39"/>
            <p:cNvSpPr>
              <a:spLocks noChangeArrowheads="1"/>
            </p:cNvSpPr>
            <p:nvPr/>
          </p:nvSpPr>
          <p:spPr bwMode="auto">
            <a:xfrm rot="13500000" flipH="1">
              <a:off x="3529" y="2212"/>
              <a:ext cx="368" cy="9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06" name="Rectangle 42"/>
            <p:cNvSpPr>
              <a:spLocks noChangeArrowheads="1"/>
            </p:cNvSpPr>
            <p:nvPr/>
          </p:nvSpPr>
          <p:spPr bwMode="auto">
            <a:xfrm rot="8100000">
              <a:off x="4398" y="2114"/>
              <a:ext cx="513" cy="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07" name="Rectangle 43"/>
            <p:cNvSpPr>
              <a:spLocks noChangeArrowheads="1"/>
            </p:cNvSpPr>
            <p:nvPr/>
          </p:nvSpPr>
          <p:spPr bwMode="auto">
            <a:xfrm>
              <a:off x="4784" y="1944"/>
              <a:ext cx="624" cy="33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310" name="AutoShape 46"/>
            <p:cNvSpPr>
              <a:spLocks noChangeArrowheads="1"/>
            </p:cNvSpPr>
            <p:nvPr/>
          </p:nvSpPr>
          <p:spPr bwMode="auto">
            <a:xfrm rot="263065">
              <a:off x="4640" y="2024"/>
              <a:ext cx="152" cy="152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9399" name="Text Box 135"/>
          <p:cNvSpPr txBox="1">
            <a:spLocks noChangeArrowheads="1"/>
          </p:cNvSpPr>
          <p:nvPr/>
        </p:nvSpPr>
        <p:spPr bwMode="auto">
          <a:xfrm>
            <a:off x="3057525" y="4270375"/>
            <a:ext cx="3813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Same as slope of pipeline</a:t>
            </a:r>
          </a:p>
        </p:txBody>
      </p:sp>
      <p:grpSp>
        <p:nvGrpSpPr>
          <p:cNvPr id="139400" name="Group 136"/>
          <p:cNvGrpSpPr>
            <a:grpSpLocks/>
          </p:cNvGrpSpPr>
          <p:nvPr/>
        </p:nvGrpSpPr>
        <p:grpSpPr bwMode="auto">
          <a:xfrm>
            <a:off x="4660900" y="2705100"/>
            <a:ext cx="939800" cy="736600"/>
            <a:chOff x="2936" y="1824"/>
            <a:chExt cx="592" cy="464"/>
          </a:xfrm>
        </p:grpSpPr>
        <p:sp>
          <p:nvSpPr>
            <p:cNvPr id="139401" name="Line 137"/>
            <p:cNvSpPr>
              <a:spLocks noChangeShapeType="1"/>
            </p:cNvSpPr>
            <p:nvPr/>
          </p:nvSpPr>
          <p:spPr bwMode="auto">
            <a:xfrm flipH="1">
              <a:off x="2936" y="2288"/>
              <a:ext cx="59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402" name="Line 138"/>
            <p:cNvSpPr>
              <a:spLocks noChangeShapeType="1"/>
            </p:cNvSpPr>
            <p:nvPr/>
          </p:nvSpPr>
          <p:spPr bwMode="auto">
            <a:xfrm flipV="1">
              <a:off x="3016" y="1824"/>
              <a:ext cx="0" cy="4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9403" name="Text Box 139"/>
          <p:cNvSpPr txBox="1">
            <a:spLocks noChangeArrowheads="1"/>
          </p:cNvSpPr>
          <p:nvPr/>
        </p:nvSpPr>
        <p:spPr bwMode="auto">
          <a:xfrm>
            <a:off x="7070725" y="4676775"/>
            <a:ext cx="10715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height</a:t>
            </a:r>
          </a:p>
        </p:txBody>
      </p:sp>
      <p:sp>
        <p:nvSpPr>
          <p:cNvPr id="139404" name="Text Box 140"/>
          <p:cNvSpPr txBox="1">
            <a:spLocks noChangeArrowheads="1"/>
          </p:cNvSpPr>
          <p:nvPr/>
        </p:nvSpPr>
        <p:spPr bwMode="auto">
          <a:xfrm>
            <a:off x="5762625" y="1971675"/>
            <a:ext cx="2719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Constant pressure</a:t>
            </a:r>
          </a:p>
        </p:txBody>
      </p:sp>
      <p:sp>
        <p:nvSpPr>
          <p:cNvPr id="139405" name="Line 141"/>
          <p:cNvSpPr>
            <a:spLocks noChangeShapeType="1"/>
          </p:cNvSpPr>
          <p:nvPr/>
        </p:nvSpPr>
        <p:spPr bwMode="auto">
          <a:xfrm flipH="1">
            <a:off x="5308600" y="2336800"/>
            <a:ext cx="5461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9406" name="Line 142"/>
          <p:cNvSpPr>
            <a:spLocks noChangeShapeType="1"/>
          </p:cNvSpPr>
          <p:nvPr/>
        </p:nvSpPr>
        <p:spPr bwMode="auto">
          <a:xfrm>
            <a:off x="5918200" y="24257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1.11111E-6 -0.07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04" grpId="0" animBg="1"/>
      <p:bldP spid="139399" grpId="0"/>
      <p:bldP spid="139403" grpId="0"/>
      <p:bldP spid="1394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volume of air?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 of</a:t>
            </a:r>
          </a:p>
          <a:p>
            <a:pPr lvl="1"/>
            <a:r>
              <a:rPr lang="en-US"/>
              <a:t>Topography</a:t>
            </a:r>
          </a:p>
          <a:p>
            <a:pPr lvl="1"/>
            <a:r>
              <a:rPr lang="en-US"/>
              <a:t>Air entrapped during filling</a:t>
            </a:r>
          </a:p>
          <a:p>
            <a:pPr lvl="1"/>
            <a:r>
              <a:rPr lang="en-US"/>
              <a:t>Air carried in during operation</a:t>
            </a:r>
          </a:p>
          <a:p>
            <a:r>
              <a:rPr lang="en-US"/>
              <a:t>Worst case</a:t>
            </a:r>
          </a:p>
          <a:p>
            <a:pPr lvl="1"/>
            <a:r>
              <a:rPr lang="en-US"/>
              <a:t>All downward sloping pipe downstream of a high point (other than the source) could be filled with 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Air purge: length, velocity, density, forces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Length:</a:t>
            </a:r>
            <a:endParaRPr lang="en-US">
              <a:solidFill>
                <a:schemeClr val="folHlink"/>
              </a:solidFill>
            </a:endParaRPr>
          </a:p>
          <a:p>
            <a:r>
              <a:rPr lang="en-US"/>
              <a:t>Velocity: average water velocity</a:t>
            </a:r>
          </a:p>
          <a:p>
            <a:r>
              <a:rPr lang="en-US"/>
              <a:t>Density:</a:t>
            </a:r>
            <a:endParaRPr lang="en-US">
              <a:solidFill>
                <a:schemeClr val="folHlink"/>
              </a:solidFill>
            </a:endParaRPr>
          </a:p>
          <a:p>
            <a:r>
              <a:rPr lang="en-US"/>
              <a:t>Forces: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92188" y="5095875"/>
            <a:ext cx="2486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Froude number!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993775" y="4662488"/>
            <a:ext cx="76168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Will there be a transition in water surface elevation?</a:t>
            </a:r>
          </a:p>
        </p:txBody>
      </p:sp>
      <p:graphicFrame>
        <p:nvGraphicFramePr>
          <p:cNvPr id="9422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37300" y="5489575"/>
          <a:ext cx="1763713" cy="871538"/>
        </p:xfrm>
        <a:graphic>
          <a:graphicData uri="http://schemas.openxmlformats.org/presentationml/2006/ole">
            <p:oleObj spid="_x0000_s94221" name="Equation" r:id="rId3" imgW="1790640" imgH="888840" progId="Equation.DSMT4">
              <p:embed/>
            </p:oleObj>
          </a:graphicData>
        </a:graphic>
      </p:graphicFrame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2495550" y="2005013"/>
            <a:ext cx="64627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pipe diameter, pipe length, elevation change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2695575" y="3170238"/>
            <a:ext cx="37544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water density, air density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2409825" y="3765550"/>
            <a:ext cx="60325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inertia, viscosity, gravity, surface 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  <p:bldP spid="94222" grpId="0"/>
      <p:bldP spid="94223" grpId="0"/>
      <p:bldP spid="942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1087438" y="1868488"/>
            <a:ext cx="6745287" cy="2398712"/>
          </a:xfrm>
          <a:custGeom>
            <a:avLst/>
            <a:gdLst>
              <a:gd name="G0" fmla="+- 661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198" y="17732"/>
                </a:moveTo>
                <a:cubicBezTo>
                  <a:pt x="19959" y="15853"/>
                  <a:pt x="20939" y="13374"/>
                  <a:pt x="20939" y="10800"/>
                </a:cubicBezTo>
                <a:cubicBezTo>
                  <a:pt x="20939" y="5200"/>
                  <a:pt x="16399" y="661"/>
                  <a:pt x="10800" y="661"/>
                </a:cubicBezTo>
                <a:cubicBezTo>
                  <a:pt x="8225" y="660"/>
                  <a:pt x="5746" y="1640"/>
                  <a:pt x="3867" y="3401"/>
                </a:cubicBezTo>
                <a:close/>
                <a:moveTo>
                  <a:pt x="3401" y="3867"/>
                </a:moveTo>
                <a:cubicBezTo>
                  <a:pt x="1640" y="5746"/>
                  <a:pt x="661" y="8225"/>
                  <a:pt x="661" y="10799"/>
                </a:cubicBezTo>
                <a:cubicBezTo>
                  <a:pt x="661" y="16399"/>
                  <a:pt x="5200" y="20939"/>
                  <a:pt x="10800" y="20939"/>
                </a:cubicBezTo>
                <a:cubicBezTo>
                  <a:pt x="13374" y="20939"/>
                  <a:pt x="15853" y="19959"/>
                  <a:pt x="17732" y="18198"/>
                </a:cubicBezTo>
                <a:close/>
              </a:path>
            </a:pathLst>
          </a:custGeom>
          <a:solidFill>
            <a:schemeClr val="fol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What mechanism moves the air?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Shear between water and air</a:t>
            </a:r>
          </a:p>
          <a:p>
            <a:r>
              <a:rPr lang="en-US"/>
              <a:t>Entrainment of air by turbulence</a:t>
            </a:r>
          </a:p>
          <a:p>
            <a:pPr lvl="1"/>
            <a:r>
              <a:rPr lang="en-US"/>
              <a:t>Hydraulic jump at the bottom of the air column</a:t>
            </a:r>
          </a:p>
          <a:p>
            <a:pPr lvl="1"/>
            <a:r>
              <a:rPr lang="en-US"/>
              <a:t>Waves and whitecaps down the incline</a:t>
            </a:r>
          </a:p>
          <a:p>
            <a:r>
              <a:rPr lang="en-US"/>
              <a:t>As the flow rate increases, is there a transition when it is no longer possible for the water to switch to open channel flow?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48" name="Picture 32" descr="kh_i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402FB"/>
              </a:clrFrom>
              <a:clrTo>
                <a:srgbClr val="0402FB">
                  <a:alpha val="0"/>
                </a:srgbClr>
              </a:clrTo>
            </a:clrChange>
          </a:blip>
          <a:srcRect l="17250" t="19296" r="2531" b="41728"/>
          <a:stretch>
            <a:fillRect/>
          </a:stretch>
        </p:blipFill>
        <p:spPr bwMode="auto">
          <a:xfrm rot="1831716">
            <a:off x="6108700" y="3741738"/>
            <a:ext cx="2251075" cy="425450"/>
          </a:xfrm>
          <a:prstGeom prst="rect">
            <a:avLst/>
          </a:prstGeom>
          <a:noFill/>
          <a:effectLst/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Air Entrainment by surface breakup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133725" y="1787525"/>
            <a:ext cx="576421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baseline="-25000">
                <a:solidFill>
                  <a:schemeClr val="tx2"/>
                </a:solidFill>
              </a:rPr>
              <a:t>e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</a:rPr>
              <a:t>Air Entrainment (perhaps fraction of fluid that is air)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219200" y="1752600"/>
            <a:ext cx="6070600" cy="3527425"/>
            <a:chOff x="768" y="1432"/>
            <a:chExt cx="3824" cy="2222"/>
          </a:xfrm>
        </p:grpSpPr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>
              <a:off x="768" y="1664"/>
              <a:ext cx="3704" cy="1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800" y="1647"/>
              <a:ext cx="3665" cy="196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888" y="1432"/>
              <a:ext cx="3704" cy="1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632200" y="3289300"/>
            <a:ext cx="304800" cy="317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H="1">
            <a:off x="3175000" y="3454400"/>
            <a:ext cx="444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40" name="Oval 2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223000" y="2324100"/>
            <a:ext cx="2413000" cy="2513013"/>
          </a:xfrm>
          <a:prstGeom prst="ellipse">
            <a:avLst/>
          </a:prstGeom>
          <a:noFill/>
          <a:ln w="1905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6248400" y="3624263"/>
            <a:ext cx="1725613" cy="1044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344488" y="3063875"/>
            <a:ext cx="4079875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But according to</a:t>
            </a:r>
            <a:br>
              <a:rPr lang="en-US"/>
            </a:br>
            <a:r>
              <a:rPr lang="en-US"/>
              <a:t>Gilles Corcos the entire “sock” of air is carried through the system at once.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376238" y="6338888"/>
            <a:ext cx="5127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the air pulled out or pushed out?</a:t>
            </a: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371475" y="5218113"/>
            <a:ext cx="813276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Another mechanism moves the water out before shear gets this large!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Subcritical vs. Supercritical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981200"/>
            <a:ext cx="7812087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energy grade line must always drop in the direction of flow</a:t>
            </a:r>
          </a:p>
          <a:p>
            <a:pPr>
              <a:lnSpc>
                <a:spcPct val="90000"/>
              </a:lnSpc>
            </a:pPr>
            <a:r>
              <a:rPr lang="en-US"/>
              <a:t>If the flow switches from full pipe to partial pipe the velocity must increase as the depth decreases ______________</a:t>
            </a:r>
          </a:p>
          <a:p>
            <a:pPr>
              <a:lnSpc>
                <a:spcPct val="90000"/>
              </a:lnSpc>
            </a:pPr>
            <a:r>
              <a:rPr lang="en-US"/>
              <a:t>At a certain critical velocity it is no longer possible to reduce the depth because it would require a net increase in energy ___________________________________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168650" y="3890963"/>
            <a:ext cx="22256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K.E. increases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04888" y="5735638"/>
            <a:ext cx="43688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K.E. increase &gt; P.E. decrease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792788" y="5707063"/>
            <a:ext cx="23669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Froude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1" grpId="0"/>
      <p:bldP spid="1423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Waves…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Another way to think of this…</a:t>
            </a:r>
          </a:p>
          <a:p>
            <a:pPr>
              <a:lnSpc>
                <a:spcPct val="90000"/>
              </a:lnSpc>
            </a:pPr>
            <a:r>
              <a:rPr lang="en-US"/>
              <a:t>The air is forced out of the pipeline by a wave that is traveling down the pipe</a:t>
            </a:r>
          </a:p>
          <a:p>
            <a:pPr>
              <a:lnSpc>
                <a:spcPct val="90000"/>
              </a:lnSpc>
            </a:pPr>
            <a:r>
              <a:rPr lang="en-US"/>
              <a:t>The wave is forced to travel down the pipe when the </a:t>
            </a:r>
            <a:r>
              <a:rPr lang="en-US" u="sng"/>
              <a:t>wave speed</a:t>
            </a:r>
            <a:r>
              <a:rPr lang="en-US"/>
              <a:t> is less than the water velocity! </a:t>
            </a:r>
          </a:p>
          <a:p>
            <a:pPr>
              <a:lnSpc>
                <a:spcPct val="90000"/>
              </a:lnSpc>
            </a:pPr>
            <a:r>
              <a:rPr lang="en-US"/>
              <a:t>Froude number is the ratio of the water velocity to the wave speed!</a:t>
            </a:r>
          </a:p>
        </p:txBody>
      </p:sp>
      <p:graphicFrame>
        <p:nvGraphicFramePr>
          <p:cNvPr id="1433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80150" y="5432425"/>
          <a:ext cx="1824038" cy="823913"/>
        </p:xfrm>
        <a:graphic>
          <a:graphicData uri="http://schemas.openxmlformats.org/presentationml/2006/ole">
            <p:oleObj spid="_x0000_s143364" name="Equation" r:id="rId3" imgW="1854000" imgH="838080" progId="Equation.DSMT4">
              <p:embed/>
            </p:oleObj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4864100" y="4495800"/>
          <a:ext cx="609600" cy="457200"/>
        </p:xfrm>
        <a:graphic>
          <a:graphicData uri="http://schemas.openxmlformats.org/presentationml/2006/ole">
            <p:oleObj spid="_x0000_s143365" name="Equation" r:id="rId4" imgW="609480" imgH="457200" progId="Equation.DSMT4">
              <p:embed/>
            </p:oleObj>
          </a:graphicData>
        </a:graphic>
      </p:graphicFrame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3987800" y="4368800"/>
            <a:ext cx="9144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306388" y="6338888"/>
            <a:ext cx="8667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Mach is pressure wave speed, Froude is gravity wave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Peak Flow Factors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3206750" algn="ctr"/>
                <a:tab pos="5883275" algn="ctr"/>
              </a:tabLst>
            </a:pPr>
            <a:r>
              <a:rPr lang="en-US" sz="2800" u="sng">
                <a:latin typeface="Symbol" pitchFamily="18" charset="2"/>
              </a:rPr>
              <a:t>D</a:t>
            </a:r>
            <a:r>
              <a:rPr lang="en-US" sz="2800" u="sng"/>
              <a:t>t	range	typical value</a:t>
            </a:r>
          </a:p>
          <a:p>
            <a:pPr marL="0" indent="0">
              <a:buFont typeface="Wingdings" pitchFamily="2" charset="2"/>
              <a:buNone/>
              <a:tabLst>
                <a:tab pos="3206750" algn="ctr"/>
                <a:tab pos="5883275" algn="ctr"/>
              </a:tabLst>
            </a:pPr>
            <a:r>
              <a:rPr lang="en-US" sz="2800"/>
              <a:t>day	1.5 - 3.0	1.8</a:t>
            </a:r>
          </a:p>
          <a:p>
            <a:pPr marL="0" indent="0">
              <a:buFont typeface="Wingdings" pitchFamily="2" charset="2"/>
              <a:buNone/>
              <a:tabLst>
                <a:tab pos="3206750" algn="ctr"/>
                <a:tab pos="5883275" algn="ctr"/>
              </a:tabLst>
            </a:pPr>
            <a:r>
              <a:rPr lang="en-US" sz="2800"/>
              <a:t>hour	2.0 - 4.0	3.25</a:t>
            </a:r>
          </a:p>
          <a:p>
            <a:pPr marL="0" indent="0">
              <a:buFont typeface="Wingdings" pitchFamily="2" charset="2"/>
              <a:buNone/>
              <a:tabLst>
                <a:tab pos="3206750" algn="ctr"/>
                <a:tab pos="5883275" algn="ctr"/>
              </a:tabLst>
            </a:pPr>
            <a:endParaRPr lang="en-US" sz="280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52413" y="6156325"/>
            <a:ext cx="5324475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/>
              <a:t>“In small water systems, demand factors may be significantly higher than those shown…”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441950" y="6491288"/>
            <a:ext cx="3702050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 Chin. Water-Resources Engineering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681038" y="4154488"/>
          <a:ext cx="1849437" cy="936625"/>
        </p:xfrm>
        <a:graphic>
          <a:graphicData uri="http://schemas.openxmlformats.org/presentationml/2006/ole">
            <p:oleObj spid="_x0000_s65543" name="Equation" r:id="rId4" imgW="1841400" imgH="927000" progId="Equation.DSMT4">
              <p:embed/>
            </p:oleObj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114675" y="3778250"/>
            <a:ext cx="4445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Running average over time 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t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 flipH="1">
            <a:off x="1868488" y="4068763"/>
            <a:ext cx="128587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08" name="Text Box 76"/>
          <p:cNvSpPr txBox="1">
            <a:spLocks noChangeArrowheads="1"/>
          </p:cNvSpPr>
          <p:nvPr/>
        </p:nvSpPr>
        <p:spPr bwMode="auto">
          <a:xfrm>
            <a:off x="265113" y="5732463"/>
            <a:ext cx="2520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Better definition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Wave propagation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133725" y="1787525"/>
            <a:ext cx="57642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 is wave velocity relative to water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-279400" y="2159000"/>
            <a:ext cx="6070600" cy="3527425"/>
            <a:chOff x="768" y="1432"/>
            <a:chExt cx="3824" cy="2222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>
              <a:off x="768" y="1664"/>
              <a:ext cx="3704" cy="1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>
              <a:off x="800" y="1647"/>
              <a:ext cx="3665" cy="196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>
              <a:off x="888" y="1432"/>
              <a:ext cx="3704" cy="1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6457" name="Group 25"/>
          <p:cNvGrpSpPr>
            <a:grpSpLocks/>
          </p:cNvGrpSpPr>
          <p:nvPr/>
        </p:nvGrpSpPr>
        <p:grpSpPr bwMode="auto">
          <a:xfrm>
            <a:off x="-6319838" y="658813"/>
            <a:ext cx="7958138" cy="2794000"/>
            <a:chOff x="-3981" y="415"/>
            <a:chExt cx="5013" cy="1760"/>
          </a:xfrm>
        </p:grpSpPr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-144" y="1384"/>
              <a:ext cx="1176" cy="791"/>
            </a:xfrm>
            <a:custGeom>
              <a:avLst/>
              <a:gdLst/>
              <a:ahLst/>
              <a:cxnLst>
                <a:cxn ang="0">
                  <a:pos x="1040" y="720"/>
                </a:cxn>
                <a:cxn ang="0">
                  <a:pos x="816" y="600"/>
                </a:cxn>
                <a:cxn ang="0">
                  <a:pos x="640" y="344"/>
                </a:cxn>
                <a:cxn ang="0">
                  <a:pos x="88" y="0"/>
                </a:cxn>
                <a:cxn ang="0">
                  <a:pos x="0" y="176"/>
                </a:cxn>
                <a:cxn ang="0">
                  <a:pos x="1040" y="720"/>
                </a:cxn>
              </a:cxnLst>
              <a:rect l="0" t="0" r="r" b="b"/>
              <a:pathLst>
                <a:path w="1176" h="791">
                  <a:moveTo>
                    <a:pt x="1040" y="720"/>
                  </a:moveTo>
                  <a:cubicBezTo>
                    <a:pt x="1176" y="791"/>
                    <a:pt x="883" y="663"/>
                    <a:pt x="816" y="600"/>
                  </a:cubicBezTo>
                  <a:cubicBezTo>
                    <a:pt x="749" y="537"/>
                    <a:pt x="761" y="444"/>
                    <a:pt x="640" y="344"/>
                  </a:cubicBezTo>
                  <a:cubicBezTo>
                    <a:pt x="519" y="244"/>
                    <a:pt x="192" y="48"/>
                    <a:pt x="88" y="0"/>
                  </a:cubicBezTo>
                  <a:cubicBezTo>
                    <a:pt x="16" y="152"/>
                    <a:pt x="56" y="64"/>
                    <a:pt x="0" y="176"/>
                  </a:cubicBezTo>
                  <a:cubicBezTo>
                    <a:pt x="155" y="297"/>
                    <a:pt x="904" y="649"/>
                    <a:pt x="1040" y="72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6456" name="Rectangle 24"/>
            <p:cNvSpPr>
              <a:spLocks noChangeArrowheads="1"/>
            </p:cNvSpPr>
            <p:nvPr/>
          </p:nvSpPr>
          <p:spPr bwMode="auto">
            <a:xfrm rot="1680000" flipH="1">
              <a:off x="-3981" y="415"/>
              <a:ext cx="4216" cy="255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46458" name="Object 26"/>
          <p:cNvGraphicFramePr>
            <a:graphicFrameLocks noChangeAspect="1"/>
          </p:cNvGraphicFramePr>
          <p:nvPr/>
        </p:nvGraphicFramePr>
        <p:xfrm>
          <a:off x="3194050" y="3289300"/>
          <a:ext cx="1054100" cy="457200"/>
        </p:xfrm>
        <a:graphic>
          <a:graphicData uri="http://schemas.openxmlformats.org/presentationml/2006/ole">
            <p:oleObj spid="_x0000_s146458" name="Equation" r:id="rId3" imgW="1054080" imgH="457200" progId="Equation.DSMT4">
              <p:embed/>
            </p:oleObj>
          </a:graphicData>
        </a:graphic>
      </p:graphicFrame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3108325" y="2251075"/>
            <a:ext cx="51593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wave speed is not a function of the air pressure!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4708525" y="3203575"/>
            <a:ext cx="33210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the water depth…</a:t>
            </a:r>
          </a:p>
        </p:txBody>
      </p:sp>
      <p:graphicFrame>
        <p:nvGraphicFramePr>
          <p:cNvPr id="146462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79725" y="5603875"/>
          <a:ext cx="1101725" cy="798513"/>
        </p:xfrm>
        <a:graphic>
          <a:graphicData uri="http://schemas.openxmlformats.org/presentationml/2006/ole">
            <p:oleObj spid="_x0000_s146462" name="Equation" r:id="rId4" imgW="1104840" imgH="812520" progId="Equation.DSMT4">
              <p:embed/>
            </p:oleObj>
          </a:graphicData>
        </a:graphic>
      </p:graphicFrame>
      <p:sp>
        <p:nvSpPr>
          <p:cNvPr id="146463" name="Text Box 31"/>
          <p:cNvSpPr txBox="1">
            <a:spLocks noChangeArrowheads="1"/>
          </p:cNvSpPr>
          <p:nvPr/>
        </p:nvSpPr>
        <p:spPr bwMode="auto">
          <a:xfrm>
            <a:off x="276225" y="4333875"/>
            <a:ext cx="27940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… water depth in a pipe</a:t>
            </a:r>
          </a:p>
        </p:txBody>
      </p:sp>
      <p:grpSp>
        <p:nvGrpSpPr>
          <p:cNvPr id="146487" name="Group 55"/>
          <p:cNvGrpSpPr>
            <a:grpSpLocks/>
          </p:cNvGrpSpPr>
          <p:nvPr/>
        </p:nvGrpSpPr>
        <p:grpSpPr bwMode="auto">
          <a:xfrm>
            <a:off x="6400800" y="4572000"/>
            <a:ext cx="1944688" cy="1854200"/>
            <a:chOff x="3424" y="2288"/>
            <a:chExt cx="1225" cy="1168"/>
          </a:xfrm>
        </p:grpSpPr>
        <p:sp>
          <p:nvSpPr>
            <p:cNvPr id="146488" name="Oval 56"/>
            <p:cNvSpPr>
              <a:spLocks noChangeArrowheads="1"/>
            </p:cNvSpPr>
            <p:nvPr/>
          </p:nvSpPr>
          <p:spPr bwMode="auto">
            <a:xfrm>
              <a:off x="3440" y="2360"/>
              <a:ext cx="747" cy="74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9" name="Rectangle 57"/>
            <p:cNvSpPr>
              <a:spLocks noChangeArrowheads="1"/>
            </p:cNvSpPr>
            <p:nvPr/>
          </p:nvSpPr>
          <p:spPr bwMode="auto">
            <a:xfrm>
              <a:off x="3424" y="2288"/>
              <a:ext cx="782" cy="60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0" name="Oval 58"/>
            <p:cNvSpPr>
              <a:spLocks noChangeArrowheads="1"/>
            </p:cNvSpPr>
            <p:nvPr/>
          </p:nvSpPr>
          <p:spPr bwMode="auto">
            <a:xfrm>
              <a:off x="3440" y="2360"/>
              <a:ext cx="747" cy="7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1" name="Line 59"/>
            <p:cNvSpPr>
              <a:spLocks noChangeShapeType="1"/>
            </p:cNvSpPr>
            <p:nvPr/>
          </p:nvSpPr>
          <p:spPr bwMode="auto">
            <a:xfrm>
              <a:off x="3479" y="2893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2" name="Line 60"/>
            <p:cNvSpPr>
              <a:spLocks noChangeShapeType="1"/>
            </p:cNvSpPr>
            <p:nvPr/>
          </p:nvSpPr>
          <p:spPr bwMode="auto">
            <a:xfrm>
              <a:off x="3815" y="2361"/>
              <a:ext cx="0" cy="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3" name="Line 61"/>
            <p:cNvSpPr>
              <a:spLocks noChangeShapeType="1"/>
            </p:cNvSpPr>
            <p:nvPr/>
          </p:nvSpPr>
          <p:spPr bwMode="auto">
            <a:xfrm>
              <a:off x="3817" y="2734"/>
              <a:ext cx="335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4" name="Line 62"/>
            <p:cNvSpPr>
              <a:spLocks noChangeShapeType="1"/>
            </p:cNvSpPr>
            <p:nvPr/>
          </p:nvSpPr>
          <p:spPr bwMode="auto">
            <a:xfrm flipH="1">
              <a:off x="3476" y="2734"/>
              <a:ext cx="34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5" name="Line 63"/>
            <p:cNvSpPr>
              <a:spLocks noChangeShapeType="1"/>
            </p:cNvSpPr>
            <p:nvPr/>
          </p:nvSpPr>
          <p:spPr bwMode="auto">
            <a:xfrm>
              <a:off x="3941" y="3106"/>
              <a:ext cx="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6" name="Line 64"/>
            <p:cNvSpPr>
              <a:spLocks noChangeShapeType="1"/>
            </p:cNvSpPr>
            <p:nvPr/>
          </p:nvSpPr>
          <p:spPr bwMode="auto">
            <a:xfrm>
              <a:off x="4172" y="2893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7" name="Line 65"/>
            <p:cNvSpPr>
              <a:spLocks noChangeShapeType="1"/>
            </p:cNvSpPr>
            <p:nvPr/>
          </p:nvSpPr>
          <p:spPr bwMode="auto">
            <a:xfrm>
              <a:off x="4384" y="2894"/>
              <a:ext cx="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8" name="Rectangle 66"/>
            <p:cNvSpPr>
              <a:spLocks noChangeArrowheads="1"/>
            </p:cNvSpPr>
            <p:nvPr/>
          </p:nvSpPr>
          <p:spPr bwMode="auto">
            <a:xfrm>
              <a:off x="4439" y="2817"/>
              <a:ext cx="210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  <p:sp>
          <p:nvSpPr>
            <p:cNvPr id="146499" name="AutoShape 67"/>
            <p:cNvSpPr>
              <a:spLocks noChangeArrowheads="1"/>
            </p:cNvSpPr>
            <p:nvPr/>
          </p:nvSpPr>
          <p:spPr bwMode="auto">
            <a:xfrm rot="10800000" flipH="1">
              <a:off x="3657" y="2841"/>
              <a:ext cx="68" cy="50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00" name="Line 68"/>
            <p:cNvSpPr>
              <a:spLocks noChangeShapeType="1"/>
            </p:cNvSpPr>
            <p:nvPr/>
          </p:nvSpPr>
          <p:spPr bwMode="auto">
            <a:xfrm>
              <a:off x="3477" y="2930"/>
              <a:ext cx="0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01" name="Line 69"/>
            <p:cNvSpPr>
              <a:spLocks noChangeShapeType="1"/>
            </p:cNvSpPr>
            <p:nvPr/>
          </p:nvSpPr>
          <p:spPr bwMode="auto">
            <a:xfrm>
              <a:off x="4153" y="2930"/>
              <a:ext cx="0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02" name="Line 70"/>
            <p:cNvSpPr>
              <a:spLocks noChangeShapeType="1"/>
            </p:cNvSpPr>
            <p:nvPr/>
          </p:nvSpPr>
          <p:spPr bwMode="auto">
            <a:xfrm>
              <a:off x="3479" y="3248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03" name="Rectangle 71"/>
            <p:cNvSpPr>
              <a:spLocks noChangeArrowheads="1"/>
            </p:cNvSpPr>
            <p:nvPr/>
          </p:nvSpPr>
          <p:spPr bwMode="auto">
            <a:xfrm>
              <a:off x="3624" y="283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146504" name="Rectangle 72"/>
            <p:cNvSpPr>
              <a:spLocks noChangeArrowheads="1"/>
            </p:cNvSpPr>
            <p:nvPr/>
          </p:nvSpPr>
          <p:spPr bwMode="auto">
            <a:xfrm>
              <a:off x="3913" y="2598"/>
              <a:ext cx="17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/>
                <a:t>r</a:t>
              </a:r>
            </a:p>
          </p:txBody>
        </p:sp>
        <p:sp>
          <p:nvSpPr>
            <p:cNvPr id="146505" name="Rectangle 73"/>
            <p:cNvSpPr>
              <a:spLocks noChangeArrowheads="1"/>
            </p:cNvSpPr>
            <p:nvPr/>
          </p:nvSpPr>
          <p:spPr bwMode="auto">
            <a:xfrm>
              <a:off x="3702" y="3170"/>
              <a:ext cx="274" cy="28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T</a:t>
              </a:r>
            </a:p>
          </p:txBody>
        </p:sp>
      </p:grpSp>
      <p:sp>
        <p:nvSpPr>
          <p:cNvPr id="146506" name="Oval 74"/>
          <p:cNvSpPr>
            <a:spLocks noChangeArrowheads="1"/>
          </p:cNvSpPr>
          <p:nvPr/>
        </p:nvSpPr>
        <p:spPr bwMode="auto">
          <a:xfrm>
            <a:off x="5410200" y="6858000"/>
            <a:ext cx="2057400" cy="6731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507" name="Rectangle 75"/>
          <p:cNvSpPr>
            <a:spLocks noChangeArrowheads="1"/>
          </p:cNvSpPr>
          <p:nvPr/>
        </p:nvSpPr>
        <p:spPr bwMode="auto">
          <a:xfrm>
            <a:off x="0" y="6858000"/>
            <a:ext cx="9144000" cy="68580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0.12592 L 0.63194 0.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" y="1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-0.08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6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53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46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0"/>
                                        <p:tgtEl>
                                          <p:spTgt spid="14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/>
                                        <p:tgtEl>
                                          <p:spTgt spid="14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06" grpId="0" animBg="1"/>
      <p:bldP spid="146506" grpId="1" animBg="1"/>
      <p:bldP spid="146507" grpId="0" animBg="1"/>
      <p:bldP spid="14650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Energy Equation at Transition to Open Channel Flow</a:t>
            </a:r>
          </a:p>
        </p:txBody>
      </p:sp>
      <p:sp>
        <p:nvSpPr>
          <p:cNvPr id="135174" name="Arc 6"/>
          <p:cNvSpPr>
            <a:spLocks/>
          </p:cNvSpPr>
          <p:nvPr/>
        </p:nvSpPr>
        <p:spPr bwMode="auto">
          <a:xfrm rot="-2597335">
            <a:off x="3956050" y="2049463"/>
            <a:ext cx="1773238" cy="177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75" name="Arc 7"/>
          <p:cNvSpPr>
            <a:spLocks/>
          </p:cNvSpPr>
          <p:nvPr/>
        </p:nvSpPr>
        <p:spPr bwMode="auto">
          <a:xfrm rot="-2597335">
            <a:off x="4114800" y="2470150"/>
            <a:ext cx="14478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5861050" y="3208338"/>
            <a:ext cx="2216150" cy="221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6096000" y="2973388"/>
            <a:ext cx="2154238" cy="2154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80" name="Arc 12"/>
          <p:cNvSpPr>
            <a:spLocks/>
          </p:cNvSpPr>
          <p:nvPr/>
        </p:nvSpPr>
        <p:spPr bwMode="auto">
          <a:xfrm rot="-2597335">
            <a:off x="4065588" y="2270125"/>
            <a:ext cx="1095375" cy="171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3982"/>
              <a:gd name="T1" fmla="*/ 0 h 21600"/>
              <a:gd name="T2" fmla="*/ 13982 w 13982"/>
              <a:gd name="T3" fmla="*/ 5136 h 21600"/>
              <a:gd name="T4" fmla="*/ 0 w 139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82" h="21600" fill="none" extrusionOk="0">
                <a:moveTo>
                  <a:pt x="-1" y="0"/>
                </a:moveTo>
                <a:cubicBezTo>
                  <a:pt x="5122" y="0"/>
                  <a:pt x="10077" y="1820"/>
                  <a:pt x="13982" y="5135"/>
                </a:cubicBezTo>
              </a:path>
              <a:path w="13982" h="21600" stroke="0" extrusionOk="0">
                <a:moveTo>
                  <a:pt x="-1" y="0"/>
                </a:moveTo>
                <a:cubicBezTo>
                  <a:pt x="5122" y="0"/>
                  <a:pt x="10077" y="1820"/>
                  <a:pt x="13982" y="513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81" name="Arc 13"/>
          <p:cNvSpPr>
            <a:spLocks/>
          </p:cNvSpPr>
          <p:nvPr/>
        </p:nvSpPr>
        <p:spPr bwMode="auto">
          <a:xfrm rot="-2597335">
            <a:off x="4111625" y="2451100"/>
            <a:ext cx="1447800" cy="14493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5842000" y="3157538"/>
            <a:ext cx="2235200" cy="22336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83" name="Arc 15"/>
          <p:cNvSpPr>
            <a:spLocks/>
          </p:cNvSpPr>
          <p:nvPr/>
        </p:nvSpPr>
        <p:spPr bwMode="auto">
          <a:xfrm rot="-2597335">
            <a:off x="4227513" y="2806700"/>
            <a:ext cx="1489075" cy="1023938"/>
          </a:xfrm>
          <a:custGeom>
            <a:avLst/>
            <a:gdLst>
              <a:gd name="G0" fmla="+- 0 0 0"/>
              <a:gd name="G1" fmla="+- 15126 0 0"/>
              <a:gd name="G2" fmla="+- 21600 0 0"/>
              <a:gd name="T0" fmla="*/ 15420 w 21600"/>
              <a:gd name="T1" fmla="*/ 0 h 15126"/>
              <a:gd name="T2" fmla="*/ 21600 w 21600"/>
              <a:gd name="T3" fmla="*/ 15126 h 15126"/>
              <a:gd name="T4" fmla="*/ 0 w 21600"/>
              <a:gd name="T5" fmla="*/ 15126 h 15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26" fill="none" extrusionOk="0">
                <a:moveTo>
                  <a:pt x="15419" y="0"/>
                </a:moveTo>
                <a:cubicBezTo>
                  <a:pt x="19380" y="4038"/>
                  <a:pt x="21600" y="9469"/>
                  <a:pt x="21600" y="15126"/>
                </a:cubicBezTo>
              </a:path>
              <a:path w="21600" h="15126" stroke="0" extrusionOk="0">
                <a:moveTo>
                  <a:pt x="15419" y="0"/>
                </a:moveTo>
                <a:cubicBezTo>
                  <a:pt x="19380" y="4038"/>
                  <a:pt x="21600" y="9469"/>
                  <a:pt x="21600" y="15126"/>
                </a:cubicBezTo>
                <a:lnTo>
                  <a:pt x="0" y="1512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 rot="13500000" flipH="1">
            <a:off x="7034213" y="4646613"/>
            <a:ext cx="1358900" cy="3429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186" name="Freeform 18"/>
          <p:cNvSpPr>
            <a:spLocks/>
          </p:cNvSpPr>
          <p:nvPr/>
        </p:nvSpPr>
        <p:spPr bwMode="auto">
          <a:xfrm>
            <a:off x="4670425" y="2422525"/>
            <a:ext cx="434975" cy="349250"/>
          </a:xfrm>
          <a:custGeom>
            <a:avLst/>
            <a:gdLst/>
            <a:ahLst/>
            <a:cxnLst>
              <a:cxn ang="0">
                <a:pos x="24" y="207"/>
              </a:cxn>
              <a:cxn ang="0">
                <a:pos x="15" y="1"/>
              </a:cxn>
              <a:cxn ang="0">
                <a:pos x="58" y="0"/>
              </a:cxn>
              <a:cxn ang="0">
                <a:pos x="207" y="187"/>
              </a:cxn>
              <a:cxn ang="0">
                <a:pos x="259" y="220"/>
              </a:cxn>
              <a:cxn ang="0">
                <a:pos x="117" y="204"/>
              </a:cxn>
              <a:cxn ang="0">
                <a:pos x="24" y="207"/>
              </a:cxn>
            </a:cxnLst>
            <a:rect l="0" t="0" r="r" b="b"/>
            <a:pathLst>
              <a:path w="274" h="220">
                <a:moveTo>
                  <a:pt x="24" y="207"/>
                </a:moveTo>
                <a:cubicBezTo>
                  <a:pt x="24" y="171"/>
                  <a:pt x="17" y="35"/>
                  <a:pt x="15" y="1"/>
                </a:cubicBezTo>
                <a:cubicBezTo>
                  <a:pt x="39" y="1"/>
                  <a:pt x="0" y="3"/>
                  <a:pt x="58" y="0"/>
                </a:cubicBezTo>
                <a:cubicBezTo>
                  <a:pt x="96" y="46"/>
                  <a:pt x="146" y="178"/>
                  <a:pt x="207" y="187"/>
                </a:cubicBezTo>
                <a:cubicBezTo>
                  <a:pt x="268" y="196"/>
                  <a:pt x="274" y="217"/>
                  <a:pt x="259" y="220"/>
                </a:cubicBezTo>
                <a:cubicBezTo>
                  <a:pt x="172" y="202"/>
                  <a:pt x="156" y="205"/>
                  <a:pt x="117" y="204"/>
                </a:cubicBezTo>
                <a:cubicBezTo>
                  <a:pt x="78" y="203"/>
                  <a:pt x="72" y="205"/>
                  <a:pt x="24" y="207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5191" name="Group 23"/>
          <p:cNvGrpSpPr>
            <a:grpSpLocks/>
          </p:cNvGrpSpPr>
          <p:nvPr/>
        </p:nvGrpSpPr>
        <p:grpSpPr bwMode="auto">
          <a:xfrm>
            <a:off x="4198938" y="1771650"/>
            <a:ext cx="600075" cy="1146175"/>
            <a:chOff x="2685" y="1116"/>
            <a:chExt cx="378" cy="722"/>
          </a:xfrm>
        </p:grpSpPr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2834" y="1418"/>
              <a:ext cx="70" cy="42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2685" y="1116"/>
              <a:ext cx="37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cs</a:t>
              </a:r>
              <a:r>
                <a:rPr lang="en-US" baseline="-25000">
                  <a:solidFill>
                    <a:schemeClr val="folHlink"/>
                  </a:solidFill>
                </a:rPr>
                <a:t>1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35192" name="Group 24"/>
          <p:cNvGrpSpPr>
            <a:grpSpLocks/>
          </p:cNvGrpSpPr>
          <p:nvPr/>
        </p:nvGrpSpPr>
        <p:grpSpPr bwMode="auto">
          <a:xfrm>
            <a:off x="4965700" y="1879600"/>
            <a:ext cx="600075" cy="1114425"/>
            <a:chOff x="3288" y="1184"/>
            <a:chExt cx="378" cy="702"/>
          </a:xfrm>
        </p:grpSpPr>
        <p:sp>
          <p:nvSpPr>
            <p:cNvPr id="135188" name="Line 20"/>
            <p:cNvSpPr>
              <a:spLocks noChangeShapeType="1"/>
            </p:cNvSpPr>
            <p:nvPr/>
          </p:nvSpPr>
          <p:spPr bwMode="auto">
            <a:xfrm flipH="1">
              <a:off x="3362" y="1484"/>
              <a:ext cx="116" cy="40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3288" y="1184"/>
              <a:ext cx="37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cs</a:t>
              </a:r>
              <a:r>
                <a:rPr lang="en-US" baseline="-25000">
                  <a:solidFill>
                    <a:schemeClr val="folHlink"/>
                  </a:solidFill>
                </a:rPr>
                <a:t>2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403225" y="3330575"/>
            <a:ext cx="55610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contraction (but no </a:t>
            </a:r>
            <a:r>
              <a:rPr lang="en-US" i="1"/>
              <a:t>vena contracta</a:t>
            </a:r>
            <a:r>
              <a:rPr lang="en-US"/>
              <a:t>)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390525" y="3914775"/>
            <a:ext cx="48085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Mechanical Energy is conserved</a:t>
            </a:r>
          </a:p>
        </p:txBody>
      </p:sp>
      <p:sp>
        <p:nvSpPr>
          <p:cNvPr id="135202" name="Line 34"/>
          <p:cNvSpPr>
            <a:spLocks noChangeShapeType="1"/>
          </p:cNvSpPr>
          <p:nvPr/>
        </p:nvSpPr>
        <p:spPr bwMode="auto">
          <a:xfrm flipH="1">
            <a:off x="2743200" y="4676775"/>
            <a:ext cx="409575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203" name="Line 35"/>
          <p:cNvSpPr>
            <a:spLocks noChangeShapeType="1"/>
          </p:cNvSpPr>
          <p:nvPr/>
        </p:nvSpPr>
        <p:spPr bwMode="auto">
          <a:xfrm flipH="1">
            <a:off x="5473700" y="4651375"/>
            <a:ext cx="409575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204" name="Line 36"/>
          <p:cNvSpPr>
            <a:spLocks noChangeShapeType="1"/>
          </p:cNvSpPr>
          <p:nvPr/>
        </p:nvSpPr>
        <p:spPr bwMode="auto">
          <a:xfrm flipH="1">
            <a:off x="6032500" y="4651375"/>
            <a:ext cx="409575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5206" name="Object 38"/>
          <p:cNvGraphicFramePr>
            <a:graphicFrameLocks noChangeAspect="1"/>
          </p:cNvGraphicFramePr>
          <p:nvPr/>
        </p:nvGraphicFramePr>
        <p:xfrm>
          <a:off x="514350" y="5738813"/>
          <a:ext cx="2219325" cy="833437"/>
        </p:xfrm>
        <a:graphic>
          <a:graphicData uri="http://schemas.openxmlformats.org/presentationml/2006/ole">
            <p:oleObj spid="_x0000_s135206" name="Equation" r:id="rId3" imgW="2209680" imgH="825480" progId="Equation.DSMT4">
              <p:embed/>
            </p:oleObj>
          </a:graphicData>
        </a:graphic>
      </p:graphicFrame>
      <p:graphicFrame>
        <p:nvGraphicFramePr>
          <p:cNvPr id="135207" name="Object 39"/>
          <p:cNvGraphicFramePr>
            <a:graphicFrameLocks noChangeAspect="1"/>
          </p:cNvGraphicFramePr>
          <p:nvPr/>
        </p:nvGraphicFramePr>
        <p:xfrm>
          <a:off x="3316288" y="5751513"/>
          <a:ext cx="2717800" cy="833437"/>
        </p:xfrm>
        <a:graphic>
          <a:graphicData uri="http://schemas.openxmlformats.org/presentationml/2006/ole">
            <p:oleObj spid="_x0000_s135207" name="Equation" r:id="rId4" imgW="2705040" imgH="825480" progId="Equation.DSMT4">
              <p:embed/>
            </p:oleObj>
          </a:graphicData>
        </a:graphic>
      </p:graphicFrame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3784600" y="2794000"/>
            <a:ext cx="421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 flipV="1">
            <a:off x="7302500" y="22479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7134225" y="1806575"/>
            <a:ext cx="3413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graphicFrame>
        <p:nvGraphicFramePr>
          <p:cNvPr id="135195" name="Object 27"/>
          <p:cNvGraphicFramePr>
            <a:graphicFrameLocks noChangeAspect="1"/>
          </p:cNvGraphicFramePr>
          <p:nvPr/>
        </p:nvGraphicFramePr>
        <p:xfrm>
          <a:off x="722313" y="4532313"/>
          <a:ext cx="5665787" cy="833437"/>
        </p:xfrm>
        <a:graphic>
          <a:graphicData uri="http://schemas.openxmlformats.org/presentationml/2006/ole">
            <p:oleObj spid="_x0000_s135195" name="Equation" r:id="rId5" imgW="5638680" imgH="825480" progId="Equation.DSMT4">
              <p:embed/>
            </p:oleObj>
          </a:graphicData>
        </a:graphic>
      </p:graphicFrame>
      <p:sp>
        <p:nvSpPr>
          <p:cNvPr id="135211" name="Text Box 43"/>
          <p:cNvSpPr txBox="1">
            <a:spLocks noChangeArrowheads="1"/>
          </p:cNvSpPr>
          <p:nvPr/>
        </p:nvSpPr>
        <p:spPr bwMode="auto">
          <a:xfrm>
            <a:off x="6519863" y="5903913"/>
            <a:ext cx="24431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water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2" grpId="0" animBg="1"/>
      <p:bldP spid="135203" grpId="0" animBg="1"/>
      <p:bldP spid="13520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Flow in Round Conduits</a:t>
            </a:r>
          </a:p>
        </p:txBody>
      </p:sp>
      <p:graphicFrame>
        <p:nvGraphicFramePr>
          <p:cNvPr id="129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8013" y="2036763"/>
          <a:ext cx="2166937" cy="873125"/>
        </p:xfrm>
        <a:graphic>
          <a:graphicData uri="http://schemas.openxmlformats.org/presentationml/2006/ole">
            <p:oleObj spid="_x0000_s129027" name="Equation" r:id="rId3" imgW="2184120" imgH="888840" progId="Equation.3">
              <p:embed/>
            </p:oleObj>
          </a:graphicData>
        </a:graphic>
      </p:graphicFrame>
      <p:graphicFrame>
        <p:nvGraphicFramePr>
          <p:cNvPr id="1290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3863" y="3482975"/>
          <a:ext cx="2636837" cy="377825"/>
        </p:xfrm>
        <a:graphic>
          <a:graphicData uri="http://schemas.openxmlformats.org/presentationml/2006/ole">
            <p:oleObj spid="_x0000_s129028" name="Equation" r:id="rId4" imgW="2654280" imgH="393480" progId="Equation.DSMT4">
              <p:embed/>
            </p:oleObj>
          </a:graphicData>
        </a:graphic>
      </p:graphicFrame>
      <p:graphicFrame>
        <p:nvGraphicFramePr>
          <p:cNvPr id="12902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4237038"/>
          <a:ext cx="1682750" cy="263525"/>
        </p:xfrm>
        <a:graphic>
          <a:graphicData uri="http://schemas.openxmlformats.org/presentationml/2006/ole">
            <p:oleObj spid="_x0000_s129029" name="Equation" r:id="rId5" imgW="1701720" imgH="279360" progId="Equation.3">
              <p:embed/>
            </p:oleObj>
          </a:graphicData>
        </a:graphic>
      </p:graphicFrame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4183063" y="2289175"/>
            <a:ext cx="3201987" cy="32019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4114800" y="1981200"/>
            <a:ext cx="3352800" cy="2590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Rectangle 8" descr="10%"/>
          <p:cNvSpPr>
            <a:spLocks noChangeArrowheads="1"/>
          </p:cNvSpPr>
          <p:nvPr/>
        </p:nvSpPr>
        <p:spPr bwMode="auto">
          <a:xfrm>
            <a:off x="5791200" y="3911600"/>
            <a:ext cx="1435100" cy="660400"/>
          </a:xfrm>
          <a:prstGeom prst="rect">
            <a:avLst/>
          </a:prstGeom>
          <a:pattFill prst="pct10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4183063" y="2289175"/>
            <a:ext cx="3201987" cy="32019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4349750" y="4572000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5791200" y="2292350"/>
            <a:ext cx="0" cy="318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5797550" y="3892550"/>
            <a:ext cx="143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4337050" y="3892550"/>
            <a:ext cx="1460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Freeform 14"/>
          <p:cNvSpPr>
            <a:spLocks/>
          </p:cNvSpPr>
          <p:nvPr/>
        </p:nvSpPr>
        <p:spPr bwMode="auto">
          <a:xfrm>
            <a:off x="5791200" y="4343400"/>
            <a:ext cx="9159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30" y="252"/>
              </a:cxn>
              <a:cxn ang="0">
                <a:pos x="461" y="84"/>
              </a:cxn>
              <a:cxn ang="0">
                <a:pos x="576" y="0"/>
              </a:cxn>
            </a:cxnLst>
            <a:rect l="0" t="0" r="r" b="b"/>
            <a:pathLst>
              <a:path w="577" h="337">
                <a:moveTo>
                  <a:pt x="0" y="336"/>
                </a:moveTo>
                <a:lnTo>
                  <a:pt x="230" y="252"/>
                </a:lnTo>
                <a:lnTo>
                  <a:pt x="461" y="84"/>
                </a:lnTo>
                <a:lnTo>
                  <a:pt x="57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6151563" y="4475163"/>
            <a:ext cx="339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Symbol" pitchFamily="18" charset="2"/>
              </a:rPr>
              <a:t></a:t>
            </a: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6330950" y="54864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7321550" y="4572000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8229600" y="45783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8056563" y="4795838"/>
            <a:ext cx="34607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29044" name="AutoShape 20"/>
          <p:cNvSpPr>
            <a:spLocks noChangeArrowheads="1"/>
          </p:cNvSpPr>
          <p:nvPr/>
        </p:nvSpPr>
        <p:spPr bwMode="auto">
          <a:xfrm rot="10800000" flipH="1">
            <a:off x="5111750" y="4349750"/>
            <a:ext cx="292100" cy="2159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4343400" y="47307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239000" y="47307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4349750" y="6096000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5618163" y="5862638"/>
            <a:ext cx="34607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5084763" y="47799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6380163" y="3789363"/>
            <a:ext cx="282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</a:t>
            </a:r>
          </a:p>
        </p:txBody>
      </p:sp>
      <p:graphicFrame>
        <p:nvGraphicFramePr>
          <p:cNvPr id="129051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4876800"/>
          <a:ext cx="1185863" cy="263525"/>
        </p:xfrm>
        <a:graphic>
          <a:graphicData uri="http://schemas.openxmlformats.org/presentationml/2006/ole">
            <p:oleObj spid="_x0000_s129051" name="Equation" r:id="rId6" imgW="1206360" imgH="279360" progId="Equation.3">
              <p:embed/>
            </p:oleObj>
          </a:graphicData>
        </a:graphic>
      </p:graphicFrame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1616075" y="30861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radians</a:t>
            </a: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1625600" y="34544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9056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0825" y="1831975"/>
          <a:ext cx="2270125" cy="377825"/>
        </p:xfrm>
        <a:graphic>
          <a:graphicData uri="http://schemas.openxmlformats.org/presentationml/2006/ole">
            <p:oleObj spid="_x0000_s129056" name="Equation" r:id="rId7" imgW="2286000" imgH="393480" progId="Equation.DSMT4">
              <p:embed/>
            </p:oleObj>
          </a:graphicData>
        </a:graphic>
      </p:graphicFrame>
      <p:sp>
        <p:nvSpPr>
          <p:cNvPr id="129057" name="Rectangle 33" descr="10%"/>
          <p:cNvSpPr>
            <a:spLocks noChangeArrowheads="1"/>
          </p:cNvSpPr>
          <p:nvPr/>
        </p:nvSpPr>
        <p:spPr bwMode="auto">
          <a:xfrm>
            <a:off x="5943600" y="1905000"/>
            <a:ext cx="571500" cy="304800"/>
          </a:xfrm>
          <a:prstGeom prst="rect">
            <a:avLst/>
          </a:prstGeom>
          <a:pattFill prst="pct10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 animBg="1"/>
      <p:bldP spid="129052" grpId="0" build="p" autoUpdateAnimBg="0"/>
      <p:bldP spid="1290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50% full case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689475" cy="4876800"/>
          </a:xfrm>
        </p:spPr>
        <p:txBody>
          <a:bodyPr/>
          <a:lstStyle/>
          <a:p>
            <a:r>
              <a:rPr lang="en-US" sz="2800"/>
              <a:t>Suppose the conduit is running 50% full of water</a:t>
            </a:r>
          </a:p>
          <a:p>
            <a:r>
              <a:rPr lang="en-US" sz="2800"/>
              <a:t>Then if Q is greater than</a:t>
            </a:r>
            <a:br>
              <a:rPr lang="en-US" sz="2800"/>
            </a:br>
            <a:r>
              <a:rPr lang="en-US" sz="2800"/>
              <a:t>a wave would be forced downstream</a:t>
            </a:r>
          </a:p>
          <a:p>
            <a:r>
              <a:rPr lang="en-US" sz="2800"/>
              <a:t>What determines if Q is greater than this critical flow? ______________ ___________________ ___________________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03963" y="3819525"/>
          <a:ext cx="2322512" cy="1204913"/>
        </p:xfrm>
        <a:graphic>
          <a:graphicData uri="http://schemas.openxmlformats.org/presentationml/2006/ole">
            <p:oleObj spid="_x0000_s156676" name="Equation" r:id="rId3" imgW="2323800" imgH="1206360" progId="Equation.DSMT4">
              <p:embed/>
            </p:oleObj>
          </a:graphicData>
        </a:graphic>
      </p:graphicFrame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4694238" y="3276600"/>
            <a:ext cx="1576387" cy="137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025525" y="5568950"/>
            <a:ext cx="40481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Flow in the pipeline given lost head due to trapped air</a:t>
            </a: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5505450" y="1828800"/>
          <a:ext cx="1166813" cy="812800"/>
        </p:xfrm>
        <a:graphic>
          <a:graphicData uri="http://schemas.openxmlformats.org/presentationml/2006/ole">
            <p:oleObj spid="_x0000_s156683" name="Equation" r:id="rId4" imgW="1168200" imgH="812520" progId="Equation.DSMT4">
              <p:embed/>
            </p:oleObj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7497763" y="2787650"/>
          <a:ext cx="1154112" cy="774700"/>
        </p:xfrm>
        <a:graphic>
          <a:graphicData uri="http://schemas.openxmlformats.org/presentationml/2006/ole">
            <p:oleObj spid="_x0000_s156684" name="Equation" r:id="rId5" imgW="1155600" imgH="774360" progId="Equation.DSMT4">
              <p:embed/>
            </p:oleObj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5724525" y="3084513"/>
          <a:ext cx="774700" cy="265112"/>
        </p:xfrm>
        <a:graphic>
          <a:graphicData uri="http://schemas.openxmlformats.org/presentationml/2006/ole">
            <p:oleObj spid="_x0000_s156686" name="Equation" r:id="rId6" imgW="774360" imgH="266400" progId="Equation.DSMT4">
              <p:embed/>
            </p:oleObj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7281863" y="1825625"/>
          <a:ext cx="1397000" cy="811213"/>
        </p:xfrm>
        <a:graphic>
          <a:graphicData uri="http://schemas.openxmlformats.org/presentationml/2006/ole">
            <p:oleObj spid="_x0000_s156687" name="Equation" r:id="rId7" imgW="1396800" imgH="812520" progId="Equation.DSMT4">
              <p:embed/>
            </p:oleObj>
          </a:graphicData>
        </a:graphic>
      </p:graphicFrame>
      <p:grpSp>
        <p:nvGrpSpPr>
          <p:cNvPr id="156690" name="Group 18"/>
          <p:cNvGrpSpPr>
            <a:grpSpLocks/>
          </p:cNvGrpSpPr>
          <p:nvPr/>
        </p:nvGrpSpPr>
        <p:grpSpPr bwMode="auto">
          <a:xfrm>
            <a:off x="6162675" y="2981325"/>
            <a:ext cx="463550" cy="490538"/>
            <a:chOff x="3890" y="1878"/>
            <a:chExt cx="292" cy="309"/>
          </a:xfrm>
        </p:grpSpPr>
        <p:sp>
          <p:nvSpPr>
            <p:cNvPr id="156688" name="Rectangle 16"/>
            <p:cNvSpPr>
              <a:spLocks noChangeArrowheads="1"/>
            </p:cNvSpPr>
            <p:nvPr/>
          </p:nvSpPr>
          <p:spPr bwMode="auto">
            <a:xfrm>
              <a:off x="3898" y="1878"/>
              <a:ext cx="243" cy="30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3890" y="2137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6691" name="Group 19"/>
          <p:cNvGrpSpPr>
            <a:grpSpLocks/>
          </p:cNvGrpSpPr>
          <p:nvPr/>
        </p:nvGrpSpPr>
        <p:grpSpPr bwMode="auto">
          <a:xfrm>
            <a:off x="7985125" y="2762250"/>
            <a:ext cx="873125" cy="981075"/>
            <a:chOff x="3890" y="1878"/>
            <a:chExt cx="292" cy="309"/>
          </a:xfrm>
        </p:grpSpPr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3898" y="1878"/>
              <a:ext cx="243" cy="30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3890" y="2137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56694" name="Object 22"/>
          <p:cNvGraphicFramePr>
            <a:graphicFrameLocks noChangeAspect="1"/>
          </p:cNvGraphicFramePr>
          <p:nvPr/>
        </p:nvGraphicFramePr>
        <p:xfrm>
          <a:off x="6337300" y="5137150"/>
          <a:ext cx="2411413" cy="874713"/>
        </p:xfrm>
        <a:graphic>
          <a:graphicData uri="http://schemas.openxmlformats.org/presentationml/2006/ole">
            <p:oleObj spid="_x0000_s156694" name="Equation" r:id="rId8" imgW="2412720" imgH="876240" progId="Equation.DSMT4">
              <p:embed/>
            </p:oleObj>
          </a:graphicData>
        </a:graphic>
      </p:graphicFrame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6527800" y="6218238"/>
          <a:ext cx="2055813" cy="404812"/>
        </p:xfrm>
        <a:graphic>
          <a:graphicData uri="http://schemas.openxmlformats.org/presentationml/2006/ole">
            <p:oleObj spid="_x0000_s156695" name="Equation" r:id="rId9" imgW="20574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Celerity in Conduits</a:t>
            </a:r>
          </a:p>
        </p:txBody>
      </p:sp>
      <p:graphicFrame>
        <p:nvGraphicFramePr>
          <p:cNvPr id="1515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7725" y="2101850"/>
          <a:ext cx="1101725" cy="798513"/>
        </p:xfrm>
        <a:graphic>
          <a:graphicData uri="http://schemas.openxmlformats.org/presentationml/2006/ole">
            <p:oleObj spid="_x0000_s151557" name="Equation" r:id="rId3" imgW="1104840" imgH="812520" progId="Equation.DSMT4">
              <p:embed/>
            </p:oleObj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38175" y="3087688"/>
            <a:ext cx="82931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if V is greater than c a wave has to travel downstream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562225" y="2052638"/>
            <a:ext cx="5461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area of the pipe filled with water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46125" y="4021138"/>
            <a:ext cx="76120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wave celerity must vary with the depth of water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779463" y="4951413"/>
            <a:ext cx="70802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How? Plot celerity as function of depth in a pipe</a:t>
            </a:r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1930400" y="2286000"/>
            <a:ext cx="658813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820863" y="2735263"/>
            <a:ext cx="777875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2574925" y="2484438"/>
            <a:ext cx="50784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top width of the water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Celerity vs. Water Depth in a Pipe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water depth increases, so does the wave velocity</a:t>
            </a:r>
          </a:p>
          <a:p>
            <a:pPr>
              <a:lnSpc>
                <a:spcPct val="90000"/>
              </a:lnSpc>
            </a:pPr>
            <a:r>
              <a:rPr lang="en-US" sz="2400"/>
              <a:t>This suggests that it is more difficult to purge air when the pipe is running almost full</a:t>
            </a:r>
          </a:p>
          <a:p>
            <a:pPr>
              <a:lnSpc>
                <a:spcPct val="90000"/>
              </a:lnSpc>
            </a:pPr>
            <a:r>
              <a:rPr lang="en-US" sz="2400"/>
              <a:t>If pipe is 80% full the wave celerity would be 1.5 x the wave celerity of a 50% full pipe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257800" y="2578100"/>
          <a:ext cx="38481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5930900" y="3149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7391400" y="3162300"/>
            <a:ext cx="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95% full case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689475" cy="4876800"/>
          </a:xfrm>
        </p:spPr>
        <p:txBody>
          <a:bodyPr/>
          <a:lstStyle/>
          <a:p>
            <a:r>
              <a:rPr lang="en-US" sz="2800"/>
              <a:t>Suppose the conduit is running 95% full of water</a:t>
            </a:r>
          </a:p>
          <a:p>
            <a:r>
              <a:rPr lang="en-US" sz="2800"/>
              <a:t>Then if Q is greater than</a:t>
            </a:r>
            <a:br>
              <a:rPr lang="en-US" sz="2800"/>
            </a:br>
            <a:r>
              <a:rPr lang="en-US" sz="2800"/>
              <a:t>a wave would be forced downstream</a:t>
            </a:r>
          </a:p>
          <a:p>
            <a:r>
              <a:rPr lang="en-US" sz="2800"/>
              <a:t>So we expect critical flow to be between 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54763" y="3819525"/>
          <a:ext cx="2219325" cy="1204913"/>
        </p:xfrm>
        <a:graphic>
          <a:graphicData uri="http://schemas.openxmlformats.org/presentationml/2006/ole">
            <p:oleObj spid="_x0000_s163844" name="Equation" r:id="rId3" imgW="2222280" imgH="1206360" progId="Equation.DSMT4">
              <p:embed/>
            </p:oleObj>
          </a:graphicData>
        </a:graphic>
      </p:graphicFrame>
      <p:sp>
        <p:nvSpPr>
          <p:cNvPr id="163845" name="Line 5"/>
          <p:cNvSpPr>
            <a:spLocks noChangeShapeType="1"/>
          </p:cNvSpPr>
          <p:nvPr/>
        </p:nvSpPr>
        <p:spPr bwMode="auto">
          <a:xfrm>
            <a:off x="4694238" y="3276600"/>
            <a:ext cx="1576387" cy="137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5505450" y="1828800"/>
          <a:ext cx="1166813" cy="812800"/>
        </p:xfrm>
        <a:graphic>
          <a:graphicData uri="http://schemas.openxmlformats.org/presentationml/2006/ole">
            <p:oleObj spid="_x0000_s163847" name="Equation" r:id="rId4" imgW="1168200" imgH="812520" progId="Equation.DSMT4">
              <p:embed/>
            </p:oleObj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7523163" y="2794000"/>
          <a:ext cx="1103312" cy="762000"/>
        </p:xfrm>
        <a:graphic>
          <a:graphicData uri="http://schemas.openxmlformats.org/presentationml/2006/ole">
            <p:oleObj spid="_x0000_s163848" name="Equation" r:id="rId5" imgW="1104840" imgH="761760" progId="Equation.DSMT4">
              <p:embed/>
            </p:oleObj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5457825" y="3079750"/>
          <a:ext cx="1308100" cy="276225"/>
        </p:xfrm>
        <a:graphic>
          <a:graphicData uri="http://schemas.openxmlformats.org/presentationml/2006/ole">
            <p:oleObj spid="_x0000_s163849" name="Equation" r:id="rId6" imgW="1307880" imgH="279360" progId="Equation.DSMT4">
              <p:embed/>
            </p:oleObj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7281863" y="1825625"/>
          <a:ext cx="1397000" cy="811213"/>
        </p:xfrm>
        <a:graphic>
          <a:graphicData uri="http://schemas.openxmlformats.org/presentationml/2006/ole">
            <p:oleObj spid="_x0000_s163850" name="Equation" r:id="rId7" imgW="1396800" imgH="812520" progId="Equation.DSMT4">
              <p:embed/>
            </p:oleObj>
          </a:graphicData>
        </a:graphic>
      </p:graphicFrame>
      <p:graphicFrame>
        <p:nvGraphicFramePr>
          <p:cNvPr id="163858" name="Object 18"/>
          <p:cNvGraphicFramePr>
            <a:graphicFrameLocks noChangeAspect="1"/>
          </p:cNvGraphicFramePr>
          <p:nvPr/>
        </p:nvGraphicFramePr>
        <p:xfrm>
          <a:off x="1109663" y="5249863"/>
          <a:ext cx="3349625" cy="404812"/>
        </p:xfrm>
        <a:graphic>
          <a:graphicData uri="http://schemas.openxmlformats.org/presentationml/2006/ole">
            <p:oleObj spid="_x0000_s163858" name="Equation" r:id="rId8" imgW="3352680" imgH="406080" progId="Equation.DSMT4">
              <p:embed/>
            </p:oleObj>
          </a:graphicData>
        </a:graphic>
      </p:graphicFrame>
      <p:graphicFrame>
        <p:nvGraphicFramePr>
          <p:cNvPr id="163859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12888" y="6221413"/>
          <a:ext cx="1927225" cy="412750"/>
        </p:xfrm>
        <a:graphic>
          <a:graphicData uri="http://schemas.openxmlformats.org/presentationml/2006/ole">
            <p:oleObj spid="_x0000_s163859" name="Equation" r:id="rId9" imgW="1942920" imgH="419040" progId="Equation.DSMT4">
              <p:embed/>
            </p:oleObj>
          </a:graphicData>
        </a:graphic>
      </p:graphicFrame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4800600" y="5942013"/>
            <a:ext cx="4343400" cy="9159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1800"/>
              <a:t>Gilles Corcos </a:t>
            </a:r>
            <a:br>
              <a:rPr lang="en-US" sz="1800"/>
            </a:br>
            <a:r>
              <a:rPr lang="en-US" sz="1800"/>
              <a:t>Emeritus professor of fluid mechanics </a:t>
            </a:r>
            <a:br>
              <a:rPr lang="en-US" sz="1800"/>
            </a:br>
            <a:r>
              <a:rPr lang="en-US" sz="1800"/>
              <a:t>U. of California Berkeley , M.E. Department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to move the air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Only a problem if there is an intermediate high point</a:t>
            </a:r>
          </a:p>
          <a:p>
            <a:pPr lvl="1">
              <a:lnSpc>
                <a:spcPct val="90000"/>
              </a:lnSpc>
            </a:pPr>
            <a:r>
              <a:rPr lang="en-US"/>
              <a:t>Attention to detail when laying the pipe!</a:t>
            </a:r>
          </a:p>
          <a:p>
            <a:pPr>
              <a:lnSpc>
                <a:spcPct val="90000"/>
              </a:lnSpc>
            </a:pPr>
            <a:r>
              <a:rPr lang="en-US"/>
              <a:t>A design procedure is given in </a:t>
            </a:r>
            <a:r>
              <a:rPr lang="en-US">
                <a:hlinkClick r:id="rId2"/>
              </a:rPr>
              <a:t>Air in Pipelines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Or install air release valves at high points where the flow rate is less than the critical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 b="689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Grand Coulee Dam </a:t>
            </a:r>
          </a:p>
        </p:txBody>
      </p:sp>
      <p:sp>
        <p:nvSpPr>
          <p:cNvPr id="88071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15338" y="6188075"/>
            <a:ext cx="728662" cy="669925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bg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Peak Flow Factors (2)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62013" y="4551363"/>
            <a:ext cx="23955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Number of taps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846138" y="3133725"/>
            <a:ext cx="28575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Averaging interval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3898900" y="2781300"/>
          <a:ext cx="5016500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4076700" y="2781300"/>
          <a:ext cx="5016500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206750" y="3611563"/>
            <a:ext cx="7953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year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286125" y="4010025"/>
            <a:ext cx="3413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?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5915025" y="1873250"/>
          <a:ext cx="1849438" cy="936625"/>
        </p:xfrm>
        <a:graphic>
          <a:graphicData uri="http://schemas.openxmlformats.org/presentationml/2006/ole">
            <p:oleObj spid="_x0000_s68622" name="Equation" r:id="rId5" imgW="1841400" imgH="927000" progId="Equation.DSMT4">
              <p:embed/>
            </p:oleObj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925513" y="5148263"/>
            <a:ext cx="19621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(Population)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952500" y="56642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0" y="5807075"/>
            <a:ext cx="43354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is steep slope?______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262313" y="5770563"/>
            <a:ext cx="9636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1 day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272463" cy="4114800"/>
          </a:xfrm>
        </p:spPr>
        <p:txBody>
          <a:bodyPr/>
          <a:lstStyle/>
          <a:p>
            <a:r>
              <a:rPr lang="en-US"/>
              <a:t>A dimensionless quantity</a:t>
            </a:r>
          </a:p>
          <a:p>
            <a:r>
              <a:rPr lang="en-US"/>
              <a:t>What is it a function of?</a:t>
            </a:r>
          </a:p>
          <a:p>
            <a:pPr lvl="1"/>
            <a:r>
              <a:rPr lang="en-US"/>
              <a:t>__________________</a:t>
            </a:r>
          </a:p>
          <a:p>
            <a:pPr lvl="2"/>
            <a:r>
              <a:rPr lang="en-US"/>
              <a:t>Longest interval _____</a:t>
            </a:r>
          </a:p>
          <a:p>
            <a:pPr lvl="2"/>
            <a:r>
              <a:rPr lang="en-US"/>
              <a:t>Shortest interval _____</a:t>
            </a:r>
          </a:p>
          <a:p>
            <a:pPr lvl="1"/>
            <a:r>
              <a:rPr lang="en-US"/>
              <a:t>__________________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5" grpId="0"/>
      <p:bldGraphic spid="17" grpId="0">
        <p:bldSub>
          <a:bldChart bld="series"/>
        </p:bldSub>
      </p:bldGraphic>
      <p:bldGraphic spid="18" grpId="0">
        <p:bldAsOne/>
      </p:bldGraphic>
      <p:bldGraphic spid="18" grpId="1">
        <p:bldSub>
          <a:bldChart bld="series"/>
        </p:bldSub>
      </p:bldGraphic>
      <p:bldP spid="68620" grpId="0"/>
      <p:bldP spid="68621" grpId="0"/>
      <p:bldP spid="68623" grpId="0"/>
      <p:bldP spid="68625" grpId="0"/>
      <p:bldP spid="686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Population and Peak Flow Factor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81200"/>
            <a:ext cx="7772400" cy="4697413"/>
          </a:xfrm>
        </p:spPr>
        <p:txBody>
          <a:bodyPr/>
          <a:lstStyle/>
          <a:p>
            <a:r>
              <a:rPr lang="en-US"/>
              <a:t>What is the instantaneous peak factor for one person?</a:t>
            </a:r>
          </a:p>
          <a:p>
            <a:pPr lvl="1"/>
            <a:r>
              <a:rPr lang="en-US"/>
              <a:t>Average flow	(100 l/d)</a:t>
            </a:r>
          </a:p>
          <a:p>
            <a:pPr lvl="1"/>
            <a:r>
              <a:rPr lang="en-US"/>
              <a:t>Max flow (5 l/min = 7200 l/d)</a:t>
            </a:r>
          </a:p>
          <a:p>
            <a:r>
              <a:rPr lang="en-US"/>
              <a:t>What is the maximum (typical) duration of this high flowrate?</a:t>
            </a:r>
          </a:p>
          <a:p>
            <a:pPr lvl="1"/>
            <a:r>
              <a:rPr lang="en-US"/>
              <a:t>20 minutes would get average daily flow so perhaps this is a reasonable guess (1200 s)</a:t>
            </a:r>
          </a:p>
          <a:p>
            <a:endParaRPr 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5394325" y="2506663"/>
          <a:ext cx="3292475" cy="1104900"/>
        </p:xfrm>
        <a:graphic>
          <a:graphicData uri="http://schemas.openxmlformats.org/presentationml/2006/ole">
            <p:oleObj spid="_x0000_s69636" name="Equation" r:id="rId3" imgW="4483080" imgH="1498320" progId="Equation.DSMT4">
              <p:embed/>
            </p:oleObj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604125" y="2606675"/>
            <a:ext cx="6921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7200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577138" y="3143250"/>
            <a:ext cx="5651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100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8667750" y="28432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Peak factors and Transmission Lines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08325"/>
          </a:xfrm>
        </p:spPr>
        <p:txBody>
          <a:bodyPr/>
          <a:lstStyle/>
          <a:p>
            <a:r>
              <a:rPr lang="en-US" sz="2800"/>
              <a:t>The smallest diameter transmission line that could possible work is one that would exactly provide the average demand</a:t>
            </a:r>
          </a:p>
          <a:p>
            <a:r>
              <a:rPr lang="en-US" sz="2800"/>
              <a:t>We would need to accommodate the variable demand with a very large storage tank (that could handle seasonal fluctuations)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Tank size – Pipe diameter tradeoff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00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peak factor is small for time periods greater than 1 day</a:t>
            </a:r>
          </a:p>
          <a:p>
            <a:pPr>
              <a:lnSpc>
                <a:spcPct val="80000"/>
              </a:lnSpc>
            </a:pPr>
            <a:r>
              <a:rPr lang="en-US" sz="2000"/>
              <a:t>The storage volume required for long time periods is great</a:t>
            </a:r>
          </a:p>
          <a:p>
            <a:pPr>
              <a:lnSpc>
                <a:spcPct val="80000"/>
              </a:lnSpc>
            </a:pPr>
            <a:r>
              <a:rPr lang="en-US" sz="2000"/>
              <a:t>Tanks are typically designed to accommodate fluctuations over periods of time less than one day</a:t>
            </a:r>
          </a:p>
          <a:p>
            <a:pPr>
              <a:lnSpc>
                <a:spcPct val="80000"/>
              </a:lnSpc>
            </a:pPr>
            <a:r>
              <a:rPr lang="en-US" sz="2000"/>
              <a:t>Transmission lines are designed to accommodate flow for the maximum day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381500" y="3429000"/>
          <a:ext cx="46990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7191375" y="4811713"/>
            <a:ext cx="0" cy="808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85800" y="3784600"/>
            <a:ext cx="35560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/>
              <a:t>If the transmission line has a length of zero meters, what size should the distribution tank be?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endParaRPr lang="en-US" sz="2000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936625" y="5349875"/>
            <a:ext cx="3257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Eliminate the tank???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72711" grpId="0" animBg="1"/>
      <p:bldP spid="72712" grpId="0"/>
      <p:bldP spid="72713" grpId="0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2348</Words>
  <Application>Microsoft Office PowerPoint</Application>
  <PresentationFormat>On-screen Show (4:3)</PresentationFormat>
  <Paragraphs>372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Times New Roman</vt:lpstr>
      <vt:lpstr>Wingdings</vt:lpstr>
      <vt:lpstr>Symbol</vt:lpstr>
      <vt:lpstr>Monotype Sorts</vt:lpstr>
      <vt:lpstr>Arial</vt:lpstr>
      <vt:lpstr>1_teaching</vt:lpstr>
      <vt:lpstr>Microsoft Office Excel 97-2003 Worksheet</vt:lpstr>
      <vt:lpstr>MathType 4.0 Equation</vt:lpstr>
      <vt:lpstr>MathType 5.0 Equation</vt:lpstr>
      <vt:lpstr>Microsoft Equation 3.0</vt:lpstr>
      <vt:lpstr>MathType Equation</vt:lpstr>
      <vt:lpstr>Gravity Water Supply Design</vt:lpstr>
      <vt:lpstr>Gravity Water Supply Design</vt:lpstr>
      <vt:lpstr>Population Projection</vt:lpstr>
      <vt:lpstr>Water Demand</vt:lpstr>
      <vt:lpstr>Peak Flow Factors</vt:lpstr>
      <vt:lpstr>Peak Flow Factors (2)</vt:lpstr>
      <vt:lpstr>Population and Peak Flow Factor</vt:lpstr>
      <vt:lpstr>Peak factors and Transmission Lines</vt:lpstr>
      <vt:lpstr>Tank size – Pipe diameter tradeoff</vt:lpstr>
      <vt:lpstr>Distribution Storage Tank Functions</vt:lpstr>
      <vt:lpstr>Design Flows</vt:lpstr>
      <vt:lpstr>Pipe Diameters</vt:lpstr>
      <vt:lpstr>Transmission Line Design</vt:lpstr>
      <vt:lpstr>Hydraulic Grade Line Minimum</vt:lpstr>
      <vt:lpstr>Air Release Valves</vt:lpstr>
      <vt:lpstr>Transmission Line Design</vt:lpstr>
      <vt:lpstr>Transmission Line Design Steps</vt:lpstr>
      <vt:lpstr>Transmission Line Design Steps Continued</vt:lpstr>
      <vt:lpstr>Designing the next section</vt:lpstr>
      <vt:lpstr>Alternate Pipe Size Selection Procedure</vt:lpstr>
      <vt:lpstr>Mix pipe sizes to get design flow</vt:lpstr>
      <vt:lpstr>Two Pipe Size Mix</vt:lpstr>
      <vt:lpstr>Mixing pipe sizes</vt:lpstr>
      <vt:lpstr>Pressure Constraints</vt:lpstr>
      <vt:lpstr>PVC Schedules</vt:lpstr>
      <vt:lpstr>Schedules 40 and 80</vt:lpstr>
      <vt:lpstr>Different pipe materials</vt:lpstr>
      <vt:lpstr>Goal is to get design flow rate at minimum cost</vt:lpstr>
      <vt:lpstr>Hydraulic Gradeline</vt:lpstr>
      <vt:lpstr>Pressure Break</vt:lpstr>
      <vt:lpstr>Surveying</vt:lpstr>
      <vt:lpstr>Surveying using Stadia</vt:lpstr>
      <vt:lpstr>Horizontal Distance</vt:lpstr>
      <vt:lpstr>Vertical Distance</vt:lpstr>
      <vt:lpstr>GPS surveying accuracy</vt:lpstr>
      <vt:lpstr>GPS with Barometric Altimeter</vt:lpstr>
      <vt:lpstr>Perfect Gas at Constant Temperature (Isothermal)</vt:lpstr>
      <vt:lpstr>Perfect Gas with Constant Temperature Gradient </vt:lpstr>
      <vt:lpstr>Pressure Differential</vt:lpstr>
      <vt:lpstr>Elevations that are as Changeable as the Weather</vt:lpstr>
      <vt:lpstr>Air in Pipelines</vt:lpstr>
      <vt:lpstr>Air Outline</vt:lpstr>
      <vt:lpstr>Will water flow in the pipeline?</vt:lpstr>
      <vt:lpstr>What is the volume of air?</vt:lpstr>
      <vt:lpstr>Air purge: length, velocity, density, forces</vt:lpstr>
      <vt:lpstr>What mechanism moves the air?</vt:lpstr>
      <vt:lpstr>Air Entrainment by surface breakup</vt:lpstr>
      <vt:lpstr>Subcritical vs. Supercritical</vt:lpstr>
      <vt:lpstr>Waves…</vt:lpstr>
      <vt:lpstr>Wave propagation</vt:lpstr>
      <vt:lpstr>Energy Equation at Transition to Open Channel Flow</vt:lpstr>
      <vt:lpstr>Flow in Round Conduits</vt:lpstr>
      <vt:lpstr>50% full case</vt:lpstr>
      <vt:lpstr>Celerity in Conduits</vt:lpstr>
      <vt:lpstr>Celerity vs. Water Depth in a Pipe</vt:lpstr>
      <vt:lpstr>95% full case</vt:lpstr>
      <vt:lpstr>Design to move the air</vt:lpstr>
      <vt:lpstr>Grand Coulee Dam 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mw24</cp:lastModifiedBy>
  <cp:revision>93</cp:revision>
  <dcterms:created xsi:type="dcterms:W3CDTF">2003-02-25T20:34:10Z</dcterms:created>
  <dcterms:modified xsi:type="dcterms:W3CDTF">2012-12-18T18:37:17Z</dcterms:modified>
</cp:coreProperties>
</file>