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4" r:id="rId21"/>
    <p:sldId id="28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2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23296703296703303"/>
          <c:y val="7.0512820512820526E-2"/>
          <c:w val="0.72967032967032963"/>
          <c:h val="0.69230769230769251"/>
        </c:manualLayout>
      </c:layout>
      <c:scatterChart>
        <c:scatterStyle val="smoothMarker"/>
        <c:ser>
          <c:idx val="0"/>
          <c:order val="0"/>
          <c:tx>
            <c:strRef>
              <c:f>Sheet1!$R$30</c:f>
              <c:strCache>
                <c:ptCount val="1"/>
                <c:pt idx="0">
                  <c:v>EGL</c:v>
                </c:pt>
              </c:strCache>
            </c:strRef>
          </c:tx>
          <c:spPr>
            <a:ln w="24895">
              <a:solidFill>
                <a:srgbClr val="FF00FF"/>
              </a:solidFill>
              <a:prstDash val="solid"/>
            </a:ln>
          </c:spPr>
          <c:marker>
            <c:symbol val="none"/>
          </c:marker>
          <c:xVal>
            <c:numRef>
              <c:f>Sheet1!$Q$31:$Q$69</c:f>
              <c:numCache>
                <c:formatCode>General</c:formatCode>
                <c:ptCount val="39"/>
                <c:pt idx="0">
                  <c:v>0</c:v>
                </c:pt>
                <c:pt idx="1">
                  <c:v>4</c:v>
                </c:pt>
                <c:pt idx="2">
                  <c:v>4</c:v>
                </c:pt>
                <c:pt idx="3">
                  <c:v>8</c:v>
                </c:pt>
                <c:pt idx="4">
                  <c:v>8</c:v>
                </c:pt>
                <c:pt idx="5">
                  <c:v>12</c:v>
                </c:pt>
                <c:pt idx="6">
                  <c:v>12</c:v>
                </c:pt>
                <c:pt idx="7">
                  <c:v>16</c:v>
                </c:pt>
                <c:pt idx="8">
                  <c:v>16</c:v>
                </c:pt>
                <c:pt idx="9">
                  <c:v>20</c:v>
                </c:pt>
                <c:pt idx="10">
                  <c:v>20</c:v>
                </c:pt>
                <c:pt idx="11">
                  <c:v>24</c:v>
                </c:pt>
                <c:pt idx="12">
                  <c:v>24</c:v>
                </c:pt>
                <c:pt idx="13">
                  <c:v>28</c:v>
                </c:pt>
                <c:pt idx="14">
                  <c:v>28</c:v>
                </c:pt>
                <c:pt idx="15">
                  <c:v>32</c:v>
                </c:pt>
                <c:pt idx="16">
                  <c:v>32</c:v>
                </c:pt>
                <c:pt idx="17">
                  <c:v>36</c:v>
                </c:pt>
                <c:pt idx="18">
                  <c:v>36</c:v>
                </c:pt>
                <c:pt idx="19">
                  <c:v>40</c:v>
                </c:pt>
                <c:pt idx="20">
                  <c:v>40</c:v>
                </c:pt>
                <c:pt idx="21">
                  <c:v>44</c:v>
                </c:pt>
                <c:pt idx="22">
                  <c:v>44</c:v>
                </c:pt>
                <c:pt idx="23">
                  <c:v>48</c:v>
                </c:pt>
                <c:pt idx="24">
                  <c:v>48</c:v>
                </c:pt>
                <c:pt idx="25">
                  <c:v>52</c:v>
                </c:pt>
                <c:pt idx="26">
                  <c:v>52</c:v>
                </c:pt>
                <c:pt idx="27">
                  <c:v>56</c:v>
                </c:pt>
                <c:pt idx="28">
                  <c:v>56</c:v>
                </c:pt>
                <c:pt idx="29">
                  <c:v>60</c:v>
                </c:pt>
                <c:pt idx="30">
                  <c:v>60</c:v>
                </c:pt>
                <c:pt idx="31">
                  <c:v>64</c:v>
                </c:pt>
                <c:pt idx="32">
                  <c:v>64</c:v>
                </c:pt>
                <c:pt idx="33">
                  <c:v>68</c:v>
                </c:pt>
                <c:pt idx="34">
                  <c:v>68</c:v>
                </c:pt>
                <c:pt idx="35">
                  <c:v>72</c:v>
                </c:pt>
                <c:pt idx="36">
                  <c:v>72</c:v>
                </c:pt>
                <c:pt idx="37">
                  <c:v>76</c:v>
                </c:pt>
              </c:numCache>
            </c:numRef>
          </c:xVal>
          <c:yVal>
            <c:numRef>
              <c:f>Sheet1!$R$31:$R$69</c:f>
              <c:numCache>
                <c:formatCode>General</c:formatCode>
                <c:ptCount val="39"/>
                <c:pt idx="0">
                  <c:v>1.3171930815201556</c:v>
                </c:pt>
                <c:pt idx="1">
                  <c:v>1.2760887261225313</c:v>
                </c:pt>
                <c:pt idx="2">
                  <c:v>1.2749346549742238</c:v>
                </c:pt>
                <c:pt idx="3">
                  <c:v>1.237792526879093</c:v>
                </c:pt>
                <c:pt idx="4">
                  <c:v>1.2366282988293087</c:v>
                </c:pt>
                <c:pt idx="5">
                  <c:v>1.2032637857460309</c:v>
                </c:pt>
                <c:pt idx="6">
                  <c:v>1.2020870496734859</c:v>
                </c:pt>
                <c:pt idx="7">
                  <c:v>1.1723163032766919</c:v>
                </c:pt>
                <c:pt idx="8">
                  <c:v>1.1711249620438233</c:v>
                </c:pt>
                <c:pt idx="9">
                  <c:v>1.1447636756184838</c:v>
                </c:pt>
                <c:pt idx="10">
                  <c:v>1.143555906434047</c:v>
                </c:pt>
                <c:pt idx="11">
                  <c:v>1.1204181835709057</c:v>
                </c:pt>
                <c:pt idx="12">
                  <c:v>1.119192458438881</c:v>
                </c:pt>
                <c:pt idx="13">
                  <c:v>1.0990897871906677</c:v>
                </c:pt>
                <c:pt idx="14">
                  <c:v>1.0978448930570577</c:v>
                </c:pt>
                <c:pt idx="15">
                  <c:v>1.0805852391106878</c:v>
                </c:pt>
                <c:pt idx="16">
                  <c:v>1.0793202973147467</c:v>
                </c:pt>
                <c:pt idx="17">
                  <c:v>1.0647073286118365</c:v>
                </c:pt>
                <c:pt idx="18">
                  <c:v>1.0634218132491957</c:v>
                </c:pt>
                <c:pt idx="19">
                  <c:v>1.0512542671605158</c:v>
                </c:pt>
                <c:pt idx="20">
                  <c:v>1.0499480219715551</c:v>
                </c:pt>
                <c:pt idx="21">
                  <c:v>1.0400192246534283</c:v>
                </c:pt>
                <c:pt idx="22">
                  <c:v>1.038692478060415</c:v>
                </c:pt>
                <c:pt idx="23">
                  <c:v>1.0307900240270611</c:v>
                </c:pt>
                <c:pt idx="24">
                  <c:v>1.029443401957274</c:v>
                </c:pt>
                <c:pt idx="25">
                  <c:v>1.0233490001976604</c:v>
                </c:pt>
                <c:pt idx="26">
                  <c:v>1.0219835363464296</c:v>
                </c:pt>
                <c:pt idx="27">
                  <c:v>1.0174730274489376</c:v>
                </c:pt>
                <c:pt idx="28">
                  <c:v>1.0160901706560865</c:v>
                </c:pt>
                <c:pt idx="29">
                  <c:v>1.0129337172118864</c:v>
                </c:pt>
                <c:pt idx="30">
                  <c:v>1.011535335647529</c:v>
                </c:pt>
                <c:pt idx="31">
                  <c:v>1.0094977851873712</c:v>
                </c:pt>
                <c:pt idx="32">
                  <c:v>1.0080861670694421</c:v>
                </c:pt>
                <c:pt idx="33">
                  <c:v>1.0069275813182481</c:v>
                </c:pt>
                <c:pt idx="34">
                  <c:v>1.0055054319179304</c:v>
                </c:pt>
                <c:pt idx="35">
                  <c:v>1.0049817614872025</c:v>
                </c:pt>
                <c:pt idx="36">
                  <c:v>1.0035521962326033</c:v>
                </c:pt>
                <c:pt idx="37">
                  <c:v>1.003416013520164</c:v>
                </c:pt>
              </c:numCache>
            </c:numRef>
          </c:yVal>
        </c:ser>
        <c:ser>
          <c:idx val="1"/>
          <c:order val="1"/>
          <c:tx>
            <c:strRef>
              <c:f>Sheet1!$S$30</c:f>
              <c:strCache>
                <c:ptCount val="1"/>
                <c:pt idx="0">
                  <c:v>HGL</c:v>
                </c:pt>
              </c:strCache>
            </c:strRef>
          </c:tx>
          <c:spPr>
            <a:ln w="24895">
              <a:solidFill>
                <a:srgbClr val="00FF00"/>
              </a:solidFill>
              <a:prstDash val="solid"/>
            </a:ln>
          </c:spPr>
          <c:marker>
            <c:symbol val="none"/>
          </c:marker>
          <c:xVal>
            <c:numRef>
              <c:f>Sheet1!$Q$31:$Q$69</c:f>
              <c:numCache>
                <c:formatCode>General</c:formatCode>
                <c:ptCount val="39"/>
                <c:pt idx="0">
                  <c:v>0</c:v>
                </c:pt>
                <c:pt idx="1">
                  <c:v>4</c:v>
                </c:pt>
                <c:pt idx="2">
                  <c:v>4</c:v>
                </c:pt>
                <c:pt idx="3">
                  <c:v>8</c:v>
                </c:pt>
                <c:pt idx="4">
                  <c:v>8</c:v>
                </c:pt>
                <c:pt idx="5">
                  <c:v>12</c:v>
                </c:pt>
                <c:pt idx="6">
                  <c:v>12</c:v>
                </c:pt>
                <c:pt idx="7">
                  <c:v>16</c:v>
                </c:pt>
                <c:pt idx="8">
                  <c:v>16</c:v>
                </c:pt>
                <c:pt idx="9">
                  <c:v>20</c:v>
                </c:pt>
                <c:pt idx="10">
                  <c:v>20</c:v>
                </c:pt>
                <c:pt idx="11">
                  <c:v>24</c:v>
                </c:pt>
                <c:pt idx="12">
                  <c:v>24</c:v>
                </c:pt>
                <c:pt idx="13">
                  <c:v>28</c:v>
                </c:pt>
                <c:pt idx="14">
                  <c:v>28</c:v>
                </c:pt>
                <c:pt idx="15">
                  <c:v>32</c:v>
                </c:pt>
                <c:pt idx="16">
                  <c:v>32</c:v>
                </c:pt>
                <c:pt idx="17">
                  <c:v>36</c:v>
                </c:pt>
                <c:pt idx="18">
                  <c:v>36</c:v>
                </c:pt>
                <c:pt idx="19">
                  <c:v>40</c:v>
                </c:pt>
                <c:pt idx="20">
                  <c:v>40</c:v>
                </c:pt>
                <c:pt idx="21">
                  <c:v>44</c:v>
                </c:pt>
                <c:pt idx="22">
                  <c:v>44</c:v>
                </c:pt>
                <c:pt idx="23">
                  <c:v>48</c:v>
                </c:pt>
                <c:pt idx="24">
                  <c:v>48</c:v>
                </c:pt>
                <c:pt idx="25">
                  <c:v>52</c:v>
                </c:pt>
                <c:pt idx="26">
                  <c:v>52</c:v>
                </c:pt>
                <c:pt idx="27">
                  <c:v>56</c:v>
                </c:pt>
                <c:pt idx="28">
                  <c:v>56</c:v>
                </c:pt>
                <c:pt idx="29">
                  <c:v>60</c:v>
                </c:pt>
                <c:pt idx="30">
                  <c:v>60</c:v>
                </c:pt>
                <c:pt idx="31">
                  <c:v>64</c:v>
                </c:pt>
                <c:pt idx="32">
                  <c:v>64</c:v>
                </c:pt>
                <c:pt idx="33">
                  <c:v>68</c:v>
                </c:pt>
                <c:pt idx="34">
                  <c:v>68</c:v>
                </c:pt>
                <c:pt idx="35">
                  <c:v>72</c:v>
                </c:pt>
                <c:pt idx="36">
                  <c:v>72</c:v>
                </c:pt>
                <c:pt idx="37">
                  <c:v>76</c:v>
                </c:pt>
              </c:numCache>
            </c:numRef>
          </c:xVal>
          <c:yVal>
            <c:numRef>
              <c:f>Sheet1!$S$31:$S$69</c:f>
              <c:numCache>
                <c:formatCode>General</c:formatCode>
                <c:ptCount val="39"/>
                <c:pt idx="0" formatCode="0.00000">
                  <c:v>0.84779168219807188</c:v>
                </c:pt>
                <c:pt idx="1">
                  <c:v>0.80668732680044697</c:v>
                </c:pt>
                <c:pt idx="2" formatCode="0.00000">
                  <c:v>0.85092905504855409</c:v>
                </c:pt>
                <c:pt idx="3">
                  <c:v>0.81378692695342292</c:v>
                </c:pt>
                <c:pt idx="4" formatCode="0.00000">
                  <c:v>0.85589445684264465</c:v>
                </c:pt>
                <c:pt idx="5">
                  <c:v>0.8225299437593665</c:v>
                </c:pt>
                <c:pt idx="6" formatCode="0.00000">
                  <c:v>0.86250959084281853</c:v>
                </c:pt>
                <c:pt idx="7">
                  <c:v>0.83273884444602464</c:v>
                </c:pt>
                <c:pt idx="8" formatCode="0.00000">
                  <c:v>0.87058314936227421</c:v>
                </c:pt>
                <c:pt idx="9">
                  <c:v>0.84422186293693491</c:v>
                </c:pt>
                <c:pt idx="10" formatCode="0.00000">
                  <c:v>0.8799106623784283</c:v>
                </c:pt>
                <c:pt idx="11">
                  <c:v>0.85677293951528677</c:v>
                </c:pt>
                <c:pt idx="12" formatCode="0.00000">
                  <c:v>0.8902746032514276</c:v>
                </c:pt>
                <c:pt idx="13">
                  <c:v>0.87017193200321441</c:v>
                </c:pt>
                <c:pt idx="14" formatCode="0.00000">
                  <c:v>0.90144475589805706</c:v>
                </c:pt>
                <c:pt idx="15">
                  <c:v>0.88418510195168676</c:v>
                </c:pt>
                <c:pt idx="16" formatCode="0.00000">
                  <c:v>0.91317884392672677</c:v>
                </c:pt>
                <c:pt idx="17">
                  <c:v>0.89856587522381604</c:v>
                </c:pt>
                <c:pt idx="18" formatCode="0.00000">
                  <c:v>0.92522341892163451</c:v>
                </c:pt>
                <c:pt idx="19">
                  <c:v>0.91305587283295431</c:v>
                </c:pt>
                <c:pt idx="20" formatCode="0.00000">
                  <c:v>0.9373150022582748</c:v>
                </c:pt>
                <c:pt idx="21">
                  <c:v>0.9273862049401479</c:v>
                </c:pt>
                <c:pt idx="22" formatCode="0.00000">
                  <c:v>0.94918147247243878</c:v>
                </c:pt>
                <c:pt idx="23">
                  <c:v>0.9412790184390849</c:v>
                </c:pt>
                <c:pt idx="24" formatCode="0.00000">
                  <c:v>0.96054368819073699</c:v>
                </c:pt>
                <c:pt idx="25">
                  <c:v>0.95444928643112392</c:v>
                </c:pt>
                <c:pt idx="26" formatCode="0.00000">
                  <c:v>0.97111733483652707</c:v>
                </c:pt>
                <c:pt idx="27">
                  <c:v>0.96660682593903569</c:v>
                </c:pt>
                <c:pt idx="28" formatCode="0.00000">
                  <c:v>0.98061498158908222</c:v>
                </c:pt>
                <c:pt idx="29">
                  <c:v>0.97745852814488221</c:v>
                </c:pt>
                <c:pt idx="30" formatCode="0.00000">
                  <c:v>0.98874833314093047</c:v>
                </c:pt>
                <c:pt idx="31">
                  <c:v>0.98671078268077284</c:v>
                </c:pt>
                <c:pt idx="32" formatCode="0.00000">
                  <c:v>0.99523065811528288</c:v>
                </c:pt>
                <c:pt idx="33">
                  <c:v>0.99407207236408879</c:v>
                </c:pt>
                <c:pt idx="34" formatCode="0.00000">
                  <c:v>0.99977937092299651</c:v>
                </c:pt>
                <c:pt idx="35">
                  <c:v>0.99925570049226853</c:v>
                </c:pt>
                <c:pt idx="36" formatCode="0.00000">
                  <c:v>1.0021187296607004</c:v>
                </c:pt>
                <c:pt idx="37">
                  <c:v>1.0019825469482613</c:v>
                </c:pt>
              </c:numCache>
            </c:numRef>
          </c:yVal>
        </c:ser>
        <c:axId val="125081088"/>
        <c:axId val="125241216"/>
      </c:scatterChart>
      <c:valAx>
        <c:axId val="125081088"/>
        <c:scaling>
          <c:orientation val="minMax"/>
        </c:scaling>
        <c:axPos val="b"/>
        <c:title>
          <c:tx>
            <c:rich>
              <a:bodyPr/>
              <a:lstStyle/>
              <a:p>
                <a:pPr>
                  <a:defRPr sz="1764" b="0" i="0" u="none" strike="noStrike" baseline="0">
                    <a:solidFill>
                      <a:srgbClr val="C0C0C0"/>
                    </a:solidFill>
                    <a:latin typeface="Palatino"/>
                    <a:ea typeface="Palatino"/>
                    <a:cs typeface="Palatino"/>
                  </a:defRPr>
                </a:pPr>
                <a:r>
                  <a:t>distance along diffuser (m)</a:t>
                </a:r>
              </a:p>
            </c:rich>
          </c:tx>
          <c:layout>
            <c:manualLayout>
              <c:xMode val="edge"/>
              <c:yMode val="edge"/>
              <c:x val="0.30769230769230776"/>
              <c:y val="0.88675213675213671"/>
            </c:manualLayout>
          </c:layout>
          <c:spPr>
            <a:noFill/>
            <a:ln w="24895">
              <a:noFill/>
            </a:ln>
          </c:spPr>
        </c:title>
        <c:numFmt formatCode="General" sourceLinked="1"/>
        <c:majorTickMark val="cross"/>
        <c:tickLblPos val="nextTo"/>
        <c:spPr>
          <a:ln w="3112">
            <a:solidFill>
              <a:srgbClr val="00FFFF"/>
            </a:solidFill>
            <a:prstDash val="solid"/>
          </a:ln>
        </c:spPr>
        <c:txPr>
          <a:bodyPr rot="0" vert="horz"/>
          <a:lstStyle/>
          <a:p>
            <a:pPr>
              <a:defRPr sz="1764" b="0" i="0" u="none" strike="noStrike" baseline="0">
                <a:solidFill>
                  <a:srgbClr val="C0C0C0"/>
                </a:solidFill>
                <a:latin typeface="Palatino"/>
                <a:ea typeface="Palatino"/>
                <a:cs typeface="Palatino"/>
              </a:defRPr>
            </a:pPr>
            <a:endParaRPr lang="en-US"/>
          </a:p>
        </c:txPr>
        <c:crossAx val="125241216"/>
        <c:crosses val="autoZero"/>
        <c:crossBetween val="midCat"/>
      </c:valAx>
      <c:valAx>
        <c:axId val="125241216"/>
        <c:scaling>
          <c:orientation val="minMax"/>
        </c:scaling>
        <c:axPos val="l"/>
        <c:title>
          <c:tx>
            <c:rich>
              <a:bodyPr/>
              <a:lstStyle/>
              <a:p>
                <a:pPr>
                  <a:defRPr sz="1764" b="0" i="0" u="none" strike="noStrike" baseline="0">
                    <a:solidFill>
                      <a:srgbClr val="C0C0C0"/>
                    </a:solidFill>
                    <a:latin typeface="Palatino"/>
                    <a:ea typeface="Palatino"/>
                    <a:cs typeface="Palatino"/>
                  </a:defRPr>
                </a:pPr>
                <a:r>
                  <a:t>(m)</a:t>
                </a:r>
              </a:p>
            </c:rich>
          </c:tx>
          <c:layout>
            <c:manualLayout>
              <c:xMode val="edge"/>
              <c:yMode val="edge"/>
              <c:x val="6.5934065934065934E-3"/>
              <c:y val="0.37179487179487192"/>
            </c:manualLayout>
          </c:layout>
          <c:spPr>
            <a:noFill/>
            <a:ln w="24895">
              <a:noFill/>
            </a:ln>
          </c:spPr>
        </c:title>
        <c:numFmt formatCode="General" sourceLinked="0"/>
        <c:majorTickMark val="cross"/>
        <c:tickLblPos val="nextTo"/>
        <c:spPr>
          <a:ln w="3112">
            <a:solidFill>
              <a:srgbClr val="00FFFF"/>
            </a:solidFill>
            <a:prstDash val="solid"/>
          </a:ln>
        </c:spPr>
        <c:txPr>
          <a:bodyPr rot="0" vert="horz"/>
          <a:lstStyle/>
          <a:p>
            <a:pPr>
              <a:defRPr sz="1764" b="0" i="0" u="none" strike="noStrike" baseline="0">
                <a:solidFill>
                  <a:srgbClr val="C0C0C0"/>
                </a:solidFill>
                <a:latin typeface="Palatino"/>
                <a:ea typeface="Palatino"/>
                <a:cs typeface="Palatino"/>
              </a:defRPr>
            </a:pPr>
            <a:endParaRPr lang="en-US"/>
          </a:p>
        </c:txPr>
        <c:crossAx val="125081088"/>
        <c:crosses val="autoZero"/>
        <c:crossBetween val="midCat"/>
      </c:valAx>
      <c:spPr>
        <a:noFill/>
        <a:ln w="3112">
          <a:solidFill>
            <a:srgbClr val="00FFFF"/>
          </a:solidFill>
          <a:prstDash val="solid"/>
        </a:ln>
      </c:spPr>
    </c:plotArea>
    <c:legend>
      <c:legendPos val="r"/>
      <c:layout>
        <c:manualLayout>
          <c:xMode val="edge"/>
          <c:yMode val="edge"/>
          <c:x val="0.67912087912087937"/>
          <c:y val="7.6923076923076941E-2"/>
          <c:w val="0.21098901098901099"/>
          <c:h val="0.15170940170940175"/>
        </c:manualLayout>
      </c:layout>
      <c:spPr>
        <a:solidFill>
          <a:srgbClr val="FFFFFF"/>
        </a:solidFill>
        <a:ln w="24895">
          <a:noFill/>
        </a:ln>
      </c:spPr>
      <c:txPr>
        <a:bodyPr/>
        <a:lstStyle/>
        <a:p>
          <a:pPr>
            <a:defRPr sz="1622" b="0" i="0" u="none" strike="noStrike" baseline="0">
              <a:solidFill>
                <a:srgbClr val="00FFFF"/>
              </a:solidFill>
              <a:latin typeface="Palatino"/>
              <a:ea typeface="Palatino"/>
              <a:cs typeface="Palatino"/>
            </a:defRPr>
          </a:pPr>
          <a:endParaRPr lang="en-US"/>
        </a:p>
      </c:txPr>
    </c:legend>
    <c:plotVisOnly val="1"/>
    <c:dispBlanksAs val="gap"/>
  </c:chart>
  <c:spPr>
    <a:solidFill>
      <a:srgbClr val="FFFFFF"/>
    </a:solidFill>
    <a:ln>
      <a:noFill/>
    </a:ln>
  </c:spPr>
  <c:txPr>
    <a:bodyPr/>
    <a:lstStyle/>
    <a:p>
      <a:pPr>
        <a:defRPr sz="1764" b="0" i="0" u="none" strike="noStrike" baseline="0">
          <a:solidFill>
            <a:srgbClr val="00FFFF"/>
          </a:solidFill>
          <a:latin typeface="Palatino"/>
          <a:ea typeface="Palatino"/>
          <a:cs typeface="Palatino"/>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8794326241134757"/>
          <c:y val="6.9767441860465129E-2"/>
          <c:w val="0.78191489361702138"/>
          <c:h val="0.6955602536997888"/>
        </c:manualLayout>
      </c:layout>
      <c:scatterChart>
        <c:scatterStyle val="smoothMarker"/>
        <c:ser>
          <c:idx val="0"/>
          <c:order val="0"/>
          <c:tx>
            <c:strRef>
              <c:f>Sheet1!$R$30</c:f>
              <c:strCache>
                <c:ptCount val="1"/>
                <c:pt idx="0">
                  <c:v>EGL</c:v>
                </c:pt>
              </c:strCache>
            </c:strRef>
          </c:tx>
          <c:spPr>
            <a:ln w="25408">
              <a:solidFill>
                <a:srgbClr val="FF00FF"/>
              </a:solidFill>
              <a:prstDash val="solid"/>
            </a:ln>
          </c:spPr>
          <c:marker>
            <c:symbol val="none"/>
          </c:marker>
          <c:xVal>
            <c:numRef>
              <c:f>Sheet1!$Q$31:$Q$69</c:f>
              <c:numCache>
                <c:formatCode>General</c:formatCode>
                <c:ptCount val="39"/>
                <c:pt idx="0">
                  <c:v>0</c:v>
                </c:pt>
                <c:pt idx="1">
                  <c:v>4</c:v>
                </c:pt>
                <c:pt idx="2">
                  <c:v>4</c:v>
                </c:pt>
                <c:pt idx="3">
                  <c:v>8</c:v>
                </c:pt>
                <c:pt idx="4">
                  <c:v>8</c:v>
                </c:pt>
                <c:pt idx="5">
                  <c:v>12</c:v>
                </c:pt>
                <c:pt idx="6">
                  <c:v>12</c:v>
                </c:pt>
                <c:pt idx="7">
                  <c:v>16</c:v>
                </c:pt>
                <c:pt idx="8">
                  <c:v>16</c:v>
                </c:pt>
                <c:pt idx="9">
                  <c:v>20</c:v>
                </c:pt>
                <c:pt idx="10">
                  <c:v>20</c:v>
                </c:pt>
                <c:pt idx="11">
                  <c:v>24</c:v>
                </c:pt>
                <c:pt idx="12">
                  <c:v>24</c:v>
                </c:pt>
                <c:pt idx="13">
                  <c:v>28</c:v>
                </c:pt>
                <c:pt idx="14">
                  <c:v>28</c:v>
                </c:pt>
                <c:pt idx="15">
                  <c:v>32</c:v>
                </c:pt>
                <c:pt idx="16">
                  <c:v>32</c:v>
                </c:pt>
                <c:pt idx="17">
                  <c:v>36</c:v>
                </c:pt>
                <c:pt idx="18">
                  <c:v>36</c:v>
                </c:pt>
                <c:pt idx="19">
                  <c:v>40</c:v>
                </c:pt>
                <c:pt idx="20">
                  <c:v>40</c:v>
                </c:pt>
                <c:pt idx="21">
                  <c:v>44</c:v>
                </c:pt>
                <c:pt idx="22">
                  <c:v>44</c:v>
                </c:pt>
                <c:pt idx="23">
                  <c:v>48</c:v>
                </c:pt>
                <c:pt idx="24">
                  <c:v>48</c:v>
                </c:pt>
                <c:pt idx="25">
                  <c:v>52</c:v>
                </c:pt>
                <c:pt idx="26">
                  <c:v>52</c:v>
                </c:pt>
                <c:pt idx="27">
                  <c:v>56</c:v>
                </c:pt>
                <c:pt idx="28">
                  <c:v>56</c:v>
                </c:pt>
                <c:pt idx="29">
                  <c:v>60</c:v>
                </c:pt>
                <c:pt idx="30">
                  <c:v>60</c:v>
                </c:pt>
                <c:pt idx="31">
                  <c:v>64</c:v>
                </c:pt>
                <c:pt idx="32">
                  <c:v>64</c:v>
                </c:pt>
                <c:pt idx="33">
                  <c:v>68</c:v>
                </c:pt>
                <c:pt idx="34">
                  <c:v>68</c:v>
                </c:pt>
                <c:pt idx="35">
                  <c:v>72</c:v>
                </c:pt>
                <c:pt idx="36">
                  <c:v>72</c:v>
                </c:pt>
                <c:pt idx="37">
                  <c:v>76</c:v>
                </c:pt>
              </c:numCache>
            </c:numRef>
          </c:xVal>
          <c:yVal>
            <c:numRef>
              <c:f>Sheet1!$R$31:$R$69</c:f>
              <c:numCache>
                <c:formatCode>General</c:formatCode>
                <c:ptCount val="39"/>
                <c:pt idx="0">
                  <c:v>4.5664219794110021</c:v>
                </c:pt>
                <c:pt idx="1">
                  <c:v>4.0909354779217075</c:v>
                </c:pt>
                <c:pt idx="2">
                  <c:v>4.0808028396207954</c:v>
                </c:pt>
                <c:pt idx="3">
                  <c:v>3.6588116601445719</c:v>
                </c:pt>
                <c:pt idx="4">
                  <c:v>3.6495506279777183</c:v>
                </c:pt>
                <c:pt idx="5">
                  <c:v>3.2757186463147789</c:v>
                </c:pt>
                <c:pt idx="6">
                  <c:v>3.2671870127098885</c:v>
                </c:pt>
                <c:pt idx="7">
                  <c:v>2.9368357636519802</c:v>
                </c:pt>
                <c:pt idx="8">
                  <c:v>2.9288973874290614</c:v>
                </c:pt>
                <c:pt idx="9">
                  <c:v>2.6379420084257772</c:v>
                </c:pt>
                <c:pt idx="10">
                  <c:v>2.6304650088659467</c:v>
                </c:pt>
                <c:pt idx="11">
                  <c:v>2.3753529944019602</c:v>
                </c:pt>
                <c:pt idx="12">
                  <c:v>2.3682083692303788</c:v>
                </c:pt>
                <c:pt idx="13">
                  <c:v>2.1458580157895417</c:v>
                </c:pt>
                <c:pt idx="14">
                  <c:v>2.1389188675042261</c:v>
                </c:pt>
                <c:pt idx="15">
                  <c:v>1.9466541435410458</c:v>
                </c:pt>
                <c:pt idx="16">
                  <c:v>1.9397957359384874</c:v>
                </c:pt>
                <c:pt idx="17">
                  <c:v>1.7752747215194573</c:v>
                </c:pt>
                <c:pt idx="18">
                  <c:v>1.7683755884299948</c:v>
                </c:pt>
                <c:pt idx="19">
                  <c:v>1.6295108351203085</c:v>
                </c:pt>
                <c:pt idx="20">
                  <c:v>1.6224551049189728</c:v>
                </c:pt>
                <c:pt idx="21">
                  <c:v>1.5073262680095814</c:v>
                </c:pt>
                <c:pt idx="22">
                  <c:v>1.5000072435381082</c:v>
                </c:pt>
                <c:pt idx="23">
                  <c:v>1.4067687784986591</c:v>
                </c:pt>
                <c:pt idx="24">
                  <c:v>1.3990936403920811</c:v>
                </c:pt>
                <c:pt idx="25">
                  <c:v>1.3258826125054066</c:v>
                </c:pt>
                <c:pt idx="26">
                  <c:v>1.3177779336332403</c:v>
                </c:pt>
                <c:pt idx="27">
                  <c:v>1.2626284714602605</c:v>
                </c:pt>
                <c:pt idx="28">
                  <c:v>1.2540460838072549</c:v>
                </c:pt>
                <c:pt idx="29">
                  <c:v>1.2148174303788351</c:v>
                </c:pt>
                <c:pt idx="30">
                  <c:v>1.2057400995543899</c:v>
                </c:pt>
                <c:pt idx="31">
                  <c:v>1.1800646694055512</c:v>
                </c:pt>
                <c:pt idx="32">
                  <c:v>1.1705110091324895</c:v>
                </c:pt>
                <c:pt idx="33">
                  <c:v>1.155767648898254</c:v>
                </c:pt>
                <c:pt idx="34">
                  <c:v>1.1457957354103274</c:v>
                </c:pt>
                <c:pt idx="35">
                  <c:v>1.1391118074737479</c:v>
                </c:pt>
                <c:pt idx="36">
                  <c:v>1.1288210154370697</c:v>
                </c:pt>
                <c:pt idx="37">
                  <c:v>1.1271050318814841</c:v>
                </c:pt>
              </c:numCache>
            </c:numRef>
          </c:yVal>
        </c:ser>
        <c:ser>
          <c:idx val="1"/>
          <c:order val="1"/>
          <c:tx>
            <c:strRef>
              <c:f>Sheet1!$S$30</c:f>
              <c:strCache>
                <c:ptCount val="1"/>
                <c:pt idx="0">
                  <c:v>HGL</c:v>
                </c:pt>
              </c:strCache>
            </c:strRef>
          </c:tx>
          <c:spPr>
            <a:ln w="25408">
              <a:solidFill>
                <a:srgbClr val="00FF00"/>
              </a:solidFill>
              <a:prstDash val="solid"/>
            </a:ln>
          </c:spPr>
          <c:marker>
            <c:symbol val="none"/>
          </c:marker>
          <c:xVal>
            <c:numRef>
              <c:f>Sheet1!$Q$31:$Q$69</c:f>
              <c:numCache>
                <c:formatCode>General</c:formatCode>
                <c:ptCount val="39"/>
                <c:pt idx="0">
                  <c:v>0</c:v>
                </c:pt>
                <c:pt idx="1">
                  <c:v>4</c:v>
                </c:pt>
                <c:pt idx="2">
                  <c:v>4</c:v>
                </c:pt>
                <c:pt idx="3">
                  <c:v>8</c:v>
                </c:pt>
                <c:pt idx="4">
                  <c:v>8</c:v>
                </c:pt>
                <c:pt idx="5">
                  <c:v>12</c:v>
                </c:pt>
                <c:pt idx="6">
                  <c:v>12</c:v>
                </c:pt>
                <c:pt idx="7">
                  <c:v>16</c:v>
                </c:pt>
                <c:pt idx="8">
                  <c:v>16</c:v>
                </c:pt>
                <c:pt idx="9">
                  <c:v>20</c:v>
                </c:pt>
                <c:pt idx="10">
                  <c:v>20</c:v>
                </c:pt>
                <c:pt idx="11">
                  <c:v>24</c:v>
                </c:pt>
                <c:pt idx="12">
                  <c:v>24</c:v>
                </c:pt>
                <c:pt idx="13">
                  <c:v>28</c:v>
                </c:pt>
                <c:pt idx="14">
                  <c:v>28</c:v>
                </c:pt>
                <c:pt idx="15">
                  <c:v>32</c:v>
                </c:pt>
                <c:pt idx="16">
                  <c:v>32</c:v>
                </c:pt>
                <c:pt idx="17">
                  <c:v>36</c:v>
                </c:pt>
                <c:pt idx="18">
                  <c:v>36</c:v>
                </c:pt>
                <c:pt idx="19">
                  <c:v>40</c:v>
                </c:pt>
                <c:pt idx="20">
                  <c:v>40</c:v>
                </c:pt>
                <c:pt idx="21">
                  <c:v>44</c:v>
                </c:pt>
                <c:pt idx="22">
                  <c:v>44</c:v>
                </c:pt>
                <c:pt idx="23">
                  <c:v>48</c:v>
                </c:pt>
                <c:pt idx="24">
                  <c:v>48</c:v>
                </c:pt>
                <c:pt idx="25">
                  <c:v>52</c:v>
                </c:pt>
                <c:pt idx="26">
                  <c:v>52</c:v>
                </c:pt>
                <c:pt idx="27">
                  <c:v>56</c:v>
                </c:pt>
                <c:pt idx="28">
                  <c:v>56</c:v>
                </c:pt>
                <c:pt idx="29">
                  <c:v>60</c:v>
                </c:pt>
                <c:pt idx="30">
                  <c:v>60</c:v>
                </c:pt>
                <c:pt idx="31">
                  <c:v>64</c:v>
                </c:pt>
                <c:pt idx="32">
                  <c:v>64</c:v>
                </c:pt>
                <c:pt idx="33">
                  <c:v>68</c:v>
                </c:pt>
                <c:pt idx="34">
                  <c:v>68</c:v>
                </c:pt>
                <c:pt idx="35">
                  <c:v>72</c:v>
                </c:pt>
                <c:pt idx="36">
                  <c:v>72</c:v>
                </c:pt>
                <c:pt idx="37">
                  <c:v>76</c:v>
                </c:pt>
              </c:numCache>
            </c:numRef>
          </c:xVal>
          <c:yVal>
            <c:numRef>
              <c:f>Sheet1!$S$31:$S$69</c:f>
              <c:numCache>
                <c:formatCode>General</c:formatCode>
                <c:ptCount val="39"/>
                <c:pt idx="0" formatCode="0.00000">
                  <c:v>1.5562116555432739</c:v>
                </c:pt>
                <c:pt idx="1">
                  <c:v>1.0807251540539806</c:v>
                </c:pt>
                <c:pt idx="2" formatCode="0.00000">
                  <c:v>1.4097527197574411</c:v>
                </c:pt>
                <c:pt idx="3">
                  <c:v>0.9877615402812171</c:v>
                </c:pt>
                <c:pt idx="4" formatCode="0.00000">
                  <c:v>1.2837974583884857</c:v>
                </c:pt>
                <c:pt idx="5">
                  <c:v>0.90996547672554728</c:v>
                </c:pt>
                <c:pt idx="6" formatCode="0.00000">
                  <c:v>1.1770411842625961</c:v>
                </c:pt>
                <c:pt idx="7">
                  <c:v>0.84668993520468883</c:v>
                </c:pt>
                <c:pt idx="8" formatCode="0.00000">
                  <c:v>1.0884358832103413</c:v>
                </c:pt>
                <c:pt idx="9">
                  <c:v>0.79748050420705696</c:v>
                </c:pt>
                <c:pt idx="10" formatCode="0.00000">
                  <c:v>1.0171421896179007</c:v>
                </c:pt>
                <c:pt idx="11">
                  <c:v>0.76203017515391569</c:v>
                </c:pt>
                <c:pt idx="12" formatCode="0.00000">
                  <c:v>0.96246481099286751</c:v>
                </c:pt>
                <c:pt idx="13">
                  <c:v>0.74011445755203098</c:v>
                </c:pt>
                <c:pt idx="14" formatCode="0.00000">
                  <c:v>0.92376755597204407</c:v>
                </c:pt>
                <c:pt idx="15">
                  <c:v>0.73150283200886335</c:v>
                </c:pt>
                <c:pt idx="16" formatCode="0.00000">
                  <c:v>0.90036753824850524</c:v>
                </c:pt>
                <c:pt idx="17">
                  <c:v>0.73584652382947535</c:v>
                </c:pt>
                <c:pt idx="18" formatCode="0.00000">
                  <c:v>0.89141358435945373</c:v>
                </c:pt>
                <c:pt idx="19">
                  <c:v>0.75254883104976777</c:v>
                </c:pt>
                <c:pt idx="20" formatCode="0.00000">
                  <c:v>0.89576006192263635</c:v>
                </c:pt>
                <c:pt idx="21">
                  <c:v>0.78063122501324567</c:v>
                </c:pt>
                <c:pt idx="22" formatCode="0.00000">
                  <c:v>0.91185199552237928</c:v>
                </c:pt>
                <c:pt idx="23">
                  <c:v>0.81861353048293029</c:v>
                </c:pt>
                <c:pt idx="24" formatCode="0.00000">
                  <c:v>0.93763844181017364</c:v>
                </c:pt>
                <c:pt idx="25">
                  <c:v>0.86442741392349931</c:v>
                </c:pt>
                <c:pt idx="26" formatCode="0.00000">
                  <c:v>0.97052825523710762</c:v>
                </c:pt>
                <c:pt idx="27">
                  <c:v>0.91537879306412817</c:v>
                </c:pt>
                <c:pt idx="28" formatCode="0.00000">
                  <c:v>1.007397008235152</c:v>
                </c:pt>
                <c:pt idx="29">
                  <c:v>0.96816835480673202</c:v>
                </c:pt>
                <c:pt idx="30" formatCode="0.00000">
                  <c:v>1.0446480475226594</c:v>
                </c:pt>
                <c:pt idx="31">
                  <c:v>1.0189726173738198</c:v>
                </c:pt>
                <c:pt idx="32" formatCode="0.00000">
                  <c:v>1.0783259554484734</c:v>
                </c:pt>
                <c:pt idx="33">
                  <c:v>1.0635825952142379</c:v>
                </c:pt>
                <c:pt idx="34" formatCode="0.00000">
                  <c:v>1.1042774153280712</c:v>
                </c:pt>
                <c:pt idx="35">
                  <c:v>1.097593487391491</c:v>
                </c:pt>
                <c:pt idx="36" formatCode="0.00000">
                  <c:v>1.1183522660489453</c:v>
                </c:pt>
                <c:pt idx="37">
                  <c:v>1.1166362824933589</c:v>
                </c:pt>
              </c:numCache>
            </c:numRef>
          </c:yVal>
        </c:ser>
        <c:axId val="150847488"/>
        <c:axId val="150850944"/>
      </c:scatterChart>
      <c:valAx>
        <c:axId val="150847488"/>
        <c:scaling>
          <c:orientation val="minMax"/>
        </c:scaling>
        <c:axPos val="b"/>
        <c:title>
          <c:tx>
            <c:rich>
              <a:bodyPr/>
              <a:lstStyle/>
              <a:p>
                <a:pPr>
                  <a:defRPr sz="1801" b="0" i="0" u="none" strike="noStrike" baseline="0">
                    <a:solidFill>
                      <a:srgbClr val="C0C0C0"/>
                    </a:solidFill>
                    <a:latin typeface="Palatino"/>
                    <a:ea typeface="Palatino"/>
                    <a:cs typeface="Palatino"/>
                  </a:defRPr>
                </a:pPr>
                <a:r>
                  <a:t>distance along diffuser (m)</a:t>
                </a:r>
              </a:p>
            </c:rich>
          </c:tx>
          <c:layout>
            <c:manualLayout>
              <c:xMode val="edge"/>
              <c:yMode val="edge"/>
              <c:x val="0.34397163120567387"/>
              <c:y val="0.88794926004228325"/>
            </c:manualLayout>
          </c:layout>
          <c:spPr>
            <a:noFill/>
            <a:ln w="25408">
              <a:noFill/>
            </a:ln>
          </c:spPr>
        </c:title>
        <c:numFmt formatCode="General" sourceLinked="1"/>
        <c:majorTickMark val="cross"/>
        <c:tickLblPos val="nextTo"/>
        <c:spPr>
          <a:ln w="3176">
            <a:solidFill>
              <a:srgbClr val="00FFFF"/>
            </a:solidFill>
            <a:prstDash val="solid"/>
          </a:ln>
        </c:spPr>
        <c:txPr>
          <a:bodyPr rot="0" vert="horz"/>
          <a:lstStyle/>
          <a:p>
            <a:pPr>
              <a:defRPr sz="1801" b="0" i="0" u="none" strike="noStrike" baseline="0">
                <a:solidFill>
                  <a:srgbClr val="C0C0C0"/>
                </a:solidFill>
                <a:latin typeface="Palatino"/>
                <a:ea typeface="Palatino"/>
                <a:cs typeface="Palatino"/>
              </a:defRPr>
            </a:pPr>
            <a:endParaRPr lang="en-US"/>
          </a:p>
        </c:txPr>
        <c:crossAx val="150850944"/>
        <c:crosses val="autoZero"/>
        <c:crossBetween val="midCat"/>
      </c:valAx>
      <c:valAx>
        <c:axId val="150850944"/>
        <c:scaling>
          <c:orientation val="minMax"/>
        </c:scaling>
        <c:axPos val="l"/>
        <c:title>
          <c:tx>
            <c:rich>
              <a:bodyPr/>
              <a:lstStyle/>
              <a:p>
                <a:pPr>
                  <a:defRPr sz="1801" b="0" i="0" u="none" strike="noStrike" baseline="0">
                    <a:solidFill>
                      <a:srgbClr val="C0C0C0"/>
                    </a:solidFill>
                    <a:latin typeface="Palatino"/>
                    <a:ea typeface="Palatino"/>
                    <a:cs typeface="Palatino"/>
                  </a:defRPr>
                </a:pPr>
                <a:r>
                  <a:t>(m)</a:t>
                </a:r>
              </a:p>
            </c:rich>
          </c:tx>
          <c:layout>
            <c:manualLayout>
              <c:xMode val="edge"/>
              <c:yMode val="edge"/>
              <c:x val="1.7730496453900709E-3"/>
              <c:y val="0.372093023255814"/>
            </c:manualLayout>
          </c:layout>
          <c:spPr>
            <a:noFill/>
            <a:ln w="25408">
              <a:noFill/>
            </a:ln>
          </c:spPr>
        </c:title>
        <c:numFmt formatCode="General" sourceLinked="0"/>
        <c:majorTickMark val="cross"/>
        <c:tickLblPos val="nextTo"/>
        <c:spPr>
          <a:ln w="3176">
            <a:solidFill>
              <a:srgbClr val="00FFFF"/>
            </a:solidFill>
            <a:prstDash val="solid"/>
          </a:ln>
        </c:spPr>
        <c:txPr>
          <a:bodyPr rot="0" vert="horz"/>
          <a:lstStyle/>
          <a:p>
            <a:pPr>
              <a:defRPr sz="1801" b="0" i="0" u="none" strike="noStrike" baseline="0">
                <a:solidFill>
                  <a:srgbClr val="C0C0C0"/>
                </a:solidFill>
                <a:latin typeface="Palatino"/>
                <a:ea typeface="Palatino"/>
                <a:cs typeface="Palatino"/>
              </a:defRPr>
            </a:pPr>
            <a:endParaRPr lang="en-US"/>
          </a:p>
        </c:txPr>
        <c:crossAx val="150847488"/>
        <c:crosses val="autoZero"/>
        <c:crossBetween val="midCat"/>
      </c:valAx>
      <c:spPr>
        <a:noFill/>
        <a:ln w="3176">
          <a:solidFill>
            <a:srgbClr val="00FFFF"/>
          </a:solidFill>
          <a:prstDash val="solid"/>
        </a:ln>
      </c:spPr>
    </c:plotArea>
    <c:legend>
      <c:legendPos val="r"/>
      <c:layout>
        <c:manualLayout>
          <c:xMode val="edge"/>
          <c:yMode val="edge"/>
          <c:x val="0.69503546099290769"/>
          <c:y val="7.8224101479915417E-2"/>
          <c:w val="0.17021276595744683"/>
          <c:h val="0.15010570824524314"/>
        </c:manualLayout>
      </c:layout>
      <c:spPr>
        <a:solidFill>
          <a:srgbClr val="FFFFFF"/>
        </a:solidFill>
        <a:ln w="25408">
          <a:noFill/>
        </a:ln>
      </c:spPr>
      <c:txPr>
        <a:bodyPr/>
        <a:lstStyle/>
        <a:p>
          <a:pPr>
            <a:defRPr sz="1656" b="0" i="0" u="none" strike="noStrike" baseline="0">
              <a:solidFill>
                <a:srgbClr val="00FFFF"/>
              </a:solidFill>
              <a:latin typeface="Palatino"/>
              <a:ea typeface="Palatino"/>
              <a:cs typeface="Palatino"/>
            </a:defRPr>
          </a:pPr>
          <a:endParaRPr lang="en-US"/>
        </a:p>
      </c:txPr>
    </c:legend>
    <c:plotVisOnly val="1"/>
    <c:dispBlanksAs val="gap"/>
  </c:chart>
  <c:spPr>
    <a:solidFill>
      <a:srgbClr val="FFFFFF"/>
    </a:solidFill>
    <a:ln>
      <a:noFill/>
    </a:ln>
  </c:spPr>
  <c:txPr>
    <a:bodyPr/>
    <a:lstStyle/>
    <a:p>
      <a:pPr>
        <a:defRPr sz="1801" b="0" i="0" u="none" strike="noStrike" baseline="0">
          <a:solidFill>
            <a:srgbClr val="00FFFF"/>
          </a:solidFill>
          <a:latin typeface="Palatino"/>
          <a:ea typeface="Palatino"/>
          <a:cs typeface="Palatino"/>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47.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59.wmf"/><Relationship Id="rId5" Type="http://schemas.openxmlformats.org/officeDocument/2006/relationships/image" Target="../media/image51.wmf"/><Relationship Id="rId4"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10" Type="http://schemas.openxmlformats.org/officeDocument/2006/relationships/image" Target="../media/image14.wmf"/><Relationship Id="rId4" Type="http://schemas.openxmlformats.org/officeDocument/2006/relationships/image" Target="../media/image19.wmf"/><Relationship Id="rId9"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327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59D11E84-843A-432C-8916-16A54B704C4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05C7AA1-86D6-4E56-B2E4-A9DCC118B20E}" type="slidenum">
              <a:rPr lang="en-US">
                <a:latin typeface="Arial" pitchFamily="34" charset="0"/>
              </a:rPr>
              <a:pPr/>
              <a:t>1</a:t>
            </a:fld>
            <a:endParaRPr lang="en-US">
              <a:latin typeface="Arial" pitchFamily="34"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C414CE3-15A1-4FEA-8860-790F2D62B74E}" type="slidenum">
              <a:rPr lang="en-US">
                <a:latin typeface="Arial" pitchFamily="34" charset="0"/>
              </a:rPr>
              <a:pPr/>
              <a:t>10</a:t>
            </a:fld>
            <a:endParaRPr lang="en-US">
              <a:latin typeface="Arial" pitchFamily="34"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506FD90-9EC6-48B2-B839-3A83292E5C19}" type="slidenum">
              <a:rPr lang="en-US">
                <a:latin typeface="Arial" pitchFamily="34" charset="0"/>
              </a:rPr>
              <a:pPr/>
              <a:t>11</a:t>
            </a:fld>
            <a:endParaRPr lang="en-US">
              <a:latin typeface="Arial" pitchFamily="34" charset="0"/>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B6D0807-76B5-468F-B6CB-A109CDFBB5AF}" type="slidenum">
              <a:rPr lang="en-US">
                <a:latin typeface="Arial" pitchFamily="34" charset="0"/>
              </a:rPr>
              <a:pPr/>
              <a:t>12</a:t>
            </a:fld>
            <a:endParaRPr lang="en-US">
              <a:latin typeface="Arial" pitchFamily="34"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C77B3B0-65D3-4579-8DF3-CA8B2F0D0B2A}" type="slidenum">
              <a:rPr lang="en-US">
                <a:latin typeface="Arial" pitchFamily="34" charset="0"/>
              </a:rPr>
              <a:pPr/>
              <a:t>13</a:t>
            </a:fld>
            <a:endParaRPr lang="en-US">
              <a:latin typeface="Arial" pitchFamily="34" charset="0"/>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8C85F85-0B07-4388-9161-B2BACFB9555D}" type="slidenum">
              <a:rPr lang="en-US">
                <a:latin typeface="Arial" pitchFamily="34" charset="0"/>
              </a:rPr>
              <a:pPr/>
              <a:t>14</a:t>
            </a:fld>
            <a:endParaRPr lang="en-US">
              <a:latin typeface="Arial" pitchFamily="34" charset="0"/>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AF798A6-FAD0-4BA4-869B-6F1059587C53}" type="slidenum">
              <a:rPr lang="en-US">
                <a:latin typeface="Arial" pitchFamily="34" charset="0"/>
              </a:rPr>
              <a:pPr/>
              <a:t>15</a:t>
            </a:fld>
            <a:endParaRPr lang="en-US">
              <a:latin typeface="Arial" pitchFamily="34" charset="0"/>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5E070A5-9D67-434A-A88C-4C1DC1FE15B4}" type="slidenum">
              <a:rPr lang="en-US">
                <a:latin typeface="Arial" pitchFamily="34" charset="0"/>
              </a:rPr>
              <a:pPr/>
              <a:t>16</a:t>
            </a:fld>
            <a:endParaRPr lang="en-US">
              <a:latin typeface="Arial" pitchFamily="34" charset="0"/>
            </a:endParaRP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E37FDC5-73BC-46E1-A222-F5E165023E53}" type="slidenum">
              <a:rPr lang="en-US">
                <a:latin typeface="Arial" pitchFamily="34" charset="0"/>
              </a:rPr>
              <a:pPr/>
              <a:t>17</a:t>
            </a:fld>
            <a:endParaRPr lang="en-US">
              <a:latin typeface="Arial" pitchFamily="34" charset="0"/>
            </a:endParaRP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59D79BC-4BF7-4F12-9A1C-DDF54E8DF89C}" type="slidenum">
              <a:rPr lang="en-US">
                <a:latin typeface="Arial" pitchFamily="34" charset="0"/>
              </a:rPr>
              <a:pPr/>
              <a:t>18</a:t>
            </a:fld>
            <a:endParaRPr lang="en-US">
              <a:latin typeface="Arial" pitchFamily="34" charset="0"/>
            </a:endParaRP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55C5A76-D628-4B22-B3A8-97A5C9DC7201}" type="slidenum">
              <a:rPr lang="en-US">
                <a:latin typeface="Arial" pitchFamily="34" charset="0"/>
              </a:rPr>
              <a:pPr/>
              <a:t>19</a:t>
            </a:fld>
            <a:endParaRPr lang="en-US">
              <a:latin typeface="Arial" pitchFamily="34" charset="0"/>
            </a:endParaRPr>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39306FF4-DE35-4F0A-B1A5-B71ED1DCF991}" type="slidenum">
              <a:rPr lang="en-US">
                <a:latin typeface="Arial" pitchFamily="34" charset="0"/>
              </a:rPr>
              <a:pPr/>
              <a:t>2</a:t>
            </a:fld>
            <a:endParaRPr lang="en-US">
              <a:latin typeface="Arial" pitchFamily="34"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5521A96-BCA4-413C-9728-6E937E1CAFE1}" type="slidenum">
              <a:rPr lang="en-US">
                <a:latin typeface="Arial" pitchFamily="34" charset="0"/>
              </a:rPr>
              <a:pPr/>
              <a:t>20</a:t>
            </a:fld>
            <a:endParaRPr lang="en-US">
              <a:latin typeface="Arial" pitchFamily="34" charset="0"/>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F1B7EED-BFB1-4426-BB9C-3082CE681C0F}" type="slidenum">
              <a:rPr lang="en-US">
                <a:latin typeface="Arial" pitchFamily="34" charset="0"/>
              </a:rPr>
              <a:pPr/>
              <a:t>21</a:t>
            </a:fld>
            <a:endParaRPr lang="en-US">
              <a:latin typeface="Arial" pitchFamily="34" charset="0"/>
            </a:endParaRPr>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7DF7C12-FF20-4321-A192-F0FA9B64635B}" type="slidenum">
              <a:rPr lang="en-US">
                <a:latin typeface="Arial" pitchFamily="34" charset="0"/>
              </a:rPr>
              <a:pPr/>
              <a:t>22</a:t>
            </a:fld>
            <a:endParaRPr lang="en-US">
              <a:latin typeface="Arial" pitchFamily="34" charset="0"/>
            </a:endParaRP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47756C9-B84E-447B-BAC2-069D2AAFF5E7}" type="slidenum">
              <a:rPr lang="en-US">
                <a:latin typeface="Arial" pitchFamily="34" charset="0"/>
              </a:rPr>
              <a:pPr/>
              <a:t>23</a:t>
            </a:fld>
            <a:endParaRPr lang="en-US">
              <a:latin typeface="Arial" pitchFamily="34" charset="0"/>
            </a:endParaRPr>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7F55BB2-E486-4321-B1A5-9229A3D94155}" type="slidenum">
              <a:rPr lang="en-US">
                <a:latin typeface="Arial" pitchFamily="34" charset="0"/>
              </a:rPr>
              <a:pPr/>
              <a:t>24</a:t>
            </a:fld>
            <a:endParaRPr lang="en-US">
              <a:latin typeface="Arial" pitchFamily="34" charset="0"/>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0247A20-2EBC-479D-B059-1A67010BE49A}" type="slidenum">
              <a:rPr lang="en-US">
                <a:latin typeface="Arial" pitchFamily="34" charset="0"/>
              </a:rPr>
              <a:pPr/>
              <a:t>25</a:t>
            </a:fld>
            <a:endParaRPr lang="en-US">
              <a:latin typeface="Arial" pitchFamily="34" charset="0"/>
            </a:endParaRPr>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E7D60A7-2BD3-400A-AD1B-ECCB4C2322B1}" type="slidenum">
              <a:rPr lang="en-US">
                <a:latin typeface="Arial" pitchFamily="34" charset="0"/>
              </a:rPr>
              <a:pPr/>
              <a:t>26</a:t>
            </a:fld>
            <a:endParaRPr lang="en-US">
              <a:latin typeface="Arial" pitchFamily="34" charset="0"/>
            </a:endParaRP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rPr>
              <a:t>Mixing in Inland and Coastal Waters</a:t>
            </a:r>
          </a:p>
          <a:p>
            <a:pPr eaLnBrk="1" hangingPunct="1"/>
            <a:r>
              <a:rPr lang="en-US" smtClean="0">
                <a:latin typeface="Arial" pitchFamily="34" charset="0"/>
              </a:rPr>
              <a:t>Hugo b Fischer, E. John List, Robert C.Y. Koh, Jorg Imberger, Norman H. Brooks</a:t>
            </a:r>
          </a:p>
          <a:p>
            <a:pPr eaLnBrk="1" hangingPunct="1"/>
            <a:r>
              <a:rPr lang="en-US" smtClean="0">
                <a:latin typeface="Arial" pitchFamily="34" charset="0"/>
              </a:rPr>
              <a:t>1979, Academic Press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4BD7E10-1AD2-4AFD-A85B-449B66421D29}" type="slidenum">
              <a:rPr lang="en-US">
                <a:latin typeface="Arial" pitchFamily="34" charset="0"/>
              </a:rPr>
              <a:pPr/>
              <a:t>27</a:t>
            </a:fld>
            <a:endParaRPr lang="en-US">
              <a:latin typeface="Arial" pitchFamily="34" charset="0"/>
            </a:endParaRP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4F6D97E-27CA-4057-A0D8-AEC3753B5EB3}" type="slidenum">
              <a:rPr lang="en-US">
                <a:latin typeface="Arial" pitchFamily="34" charset="0"/>
              </a:rPr>
              <a:pPr/>
              <a:t>28</a:t>
            </a:fld>
            <a:endParaRPr lang="en-US">
              <a:latin typeface="Arial" pitchFamily="34" charset="0"/>
            </a:endParaRPr>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E535BA3-525D-48C6-92ED-E70B1A72CD91}" type="slidenum">
              <a:rPr lang="en-US">
                <a:latin typeface="Arial" pitchFamily="34" charset="0"/>
              </a:rPr>
              <a:pPr/>
              <a:t>29</a:t>
            </a:fld>
            <a:endParaRPr lang="en-US">
              <a:latin typeface="Arial" pitchFamily="34" charset="0"/>
            </a:endParaRPr>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BE19B49-E27C-4687-B1B5-5A910AE13928}" type="slidenum">
              <a:rPr lang="en-US">
                <a:latin typeface="Arial" pitchFamily="34" charset="0"/>
              </a:rPr>
              <a:pPr/>
              <a:t>3</a:t>
            </a:fld>
            <a:endParaRPr lang="en-US">
              <a:latin typeface="Arial"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D26F7F22-B626-4D69-8553-F8C3868ED7A3}" type="slidenum">
              <a:rPr lang="en-US">
                <a:latin typeface="Arial" pitchFamily="34" charset="0"/>
              </a:rPr>
              <a:pPr/>
              <a:t>4</a:t>
            </a:fld>
            <a:endParaRPr lang="en-US">
              <a:latin typeface="Arial" pitchFamily="34"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0E5E4B3-3381-4F89-8FDF-3F7F6F145347}" type="slidenum">
              <a:rPr lang="en-US">
                <a:latin typeface="Arial" pitchFamily="34" charset="0"/>
              </a:rPr>
              <a:pPr/>
              <a:t>5</a:t>
            </a:fld>
            <a:endParaRPr lang="en-US">
              <a:latin typeface="Arial" pitchFamily="34"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226D647-EE5A-4607-906A-EFD5FAC25FDE}" type="slidenum">
              <a:rPr lang="en-US">
                <a:latin typeface="Arial" pitchFamily="34" charset="0"/>
              </a:rPr>
              <a:pPr/>
              <a:t>6</a:t>
            </a:fld>
            <a:endParaRPr lang="en-US">
              <a:latin typeface="Arial"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EA3FEDD-BB95-46B4-A6D2-58A85145A542}" type="slidenum">
              <a:rPr lang="en-US">
                <a:latin typeface="Arial" pitchFamily="34" charset="0"/>
              </a:rPr>
              <a:pPr/>
              <a:t>7</a:t>
            </a:fld>
            <a:endParaRPr lang="en-US">
              <a:latin typeface="Arial" pitchFamily="34"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5F25760-9DF2-471D-97A4-8130499DC6DA}" type="slidenum">
              <a:rPr lang="en-US">
                <a:latin typeface="Arial" pitchFamily="34" charset="0"/>
              </a:rPr>
              <a:pPr/>
              <a:t>8</a:t>
            </a:fld>
            <a:endParaRPr lang="en-US">
              <a:latin typeface="Arial" pitchFamily="34"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35700C2-4071-4A15-8846-899F9D21A5B2}" type="slidenum">
              <a:rPr lang="en-US">
                <a:latin typeface="Arial" pitchFamily="34" charset="0"/>
              </a:rPr>
              <a:pPr/>
              <a:t>9</a:t>
            </a:fld>
            <a:endParaRPr lang="en-US">
              <a:latin typeface="Arial" pitchFamily="34"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2.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defRPr/>
            </a:pPr>
            <a:endParaRPr lang="en-US"/>
          </a:p>
        </p:txBody>
      </p:sp>
      <p:sp>
        <p:nvSpPr>
          <p:cNvPr id="5"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defRPr/>
            </a:pPr>
            <a:endParaRPr lang="en-US"/>
          </a:p>
        </p:txBody>
      </p:sp>
      <p:sp>
        <p:nvSpPr>
          <p:cNvPr id="6"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pPr>
              <a:defRPr/>
            </a:pPr>
            <a:r>
              <a:rPr lang="en-US" sz="2000">
                <a:hlinkClick r:id="rId2"/>
              </a:rPr>
              <a:t>Monroe L. Weber-Shirk </a:t>
            </a:r>
            <a:endParaRPr lang="en-US" sz="2000"/>
          </a:p>
        </p:txBody>
      </p:sp>
      <p:sp>
        <p:nvSpPr>
          <p:cNvPr id="7"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pPr>
              <a:defRPr/>
            </a:pPr>
            <a:endParaRPr lang="en-US"/>
          </a:p>
        </p:txBody>
      </p:sp>
      <p:pic>
        <p:nvPicPr>
          <p:cNvPr id="8"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a:ln w="9525">
            <a:noFill/>
            <a:miter lim="800000"/>
            <a:headEnd/>
            <a:tailEnd/>
          </a:ln>
        </p:spPr>
      </p:pic>
      <p:sp>
        <p:nvSpPr>
          <p:cNvPr id="9"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pPr>
              <a:defRPr/>
            </a:pPr>
            <a:endParaRPr lang="en-US"/>
          </a:p>
        </p:txBody>
      </p:sp>
      <p:sp>
        <p:nvSpPr>
          <p:cNvPr id="10"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a:defRPr/>
            </a:pPr>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11"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a:ln w="9525">
            <a:noFill/>
            <a:miter lim="800000"/>
            <a:headEnd/>
            <a:tailEnd/>
          </a:ln>
        </p:spPr>
      </p:pic>
      <p:sp>
        <p:nvSpPr>
          <p:cNvPr id="32772" name="Rectangle 4"/>
          <p:cNvSpPr>
            <a:spLocks noGrp="1" noChangeArrowheads="1"/>
          </p:cNvSpPr>
          <p:nvPr>
            <p:ph type="ctrTitle" sz="quarter"/>
          </p:nvPr>
        </p:nvSpPr>
        <p:spPr>
          <a:xfrm>
            <a:off x="762000" y="1905000"/>
            <a:ext cx="7772400" cy="1143000"/>
          </a:xfrm>
        </p:spPr>
        <p:txBody>
          <a:bodyPr/>
          <a:lstStyle>
            <a:lvl1pPr>
              <a:defRPr/>
            </a:lvl1pPr>
          </a:lstStyle>
          <a:p>
            <a:r>
              <a:rPr lang="en-US"/>
              <a:t>Click to edit Master title style</a:t>
            </a:r>
          </a:p>
        </p:txBody>
      </p:sp>
      <p:sp>
        <p:nvSpPr>
          <p:cNvPr id="32773"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6"/>
          <p:cNvSpPr>
            <a:spLocks noGrp="1" noChangeArrowheads="1"/>
          </p:cNvSpPr>
          <p:nvPr>
            <p:ph type="dt" sz="quarter" idx="10"/>
          </p:nvPr>
        </p:nvSpPr>
        <p:spPr>
          <a:xfrm>
            <a:off x="1212850" y="6232525"/>
            <a:ext cx="1905000" cy="457200"/>
          </a:xfrm>
        </p:spPr>
        <p:txBody>
          <a:bodyPr/>
          <a:lstStyle>
            <a:lvl1pPr>
              <a:defRPr smtClean="0"/>
            </a:lvl1pPr>
          </a:lstStyle>
          <a:p>
            <a:pPr>
              <a:defRPr/>
            </a:pPr>
            <a:endParaRPr lang="en-US"/>
          </a:p>
        </p:txBody>
      </p:sp>
      <p:sp>
        <p:nvSpPr>
          <p:cNvPr id="13" name="Rectangle 7"/>
          <p:cNvSpPr>
            <a:spLocks noGrp="1" noChangeArrowheads="1"/>
          </p:cNvSpPr>
          <p:nvPr>
            <p:ph type="ftr" sz="quarter" idx="11"/>
          </p:nvPr>
        </p:nvSpPr>
        <p:spPr>
          <a:xfrm>
            <a:off x="3651250" y="6232525"/>
            <a:ext cx="2895600" cy="457200"/>
          </a:xfrm>
        </p:spPr>
        <p:txBody>
          <a:bodyPr/>
          <a:lstStyle>
            <a:lvl1pPr>
              <a:defRPr smtClean="0"/>
            </a:lvl1pPr>
          </a:lstStyle>
          <a:p>
            <a:pPr>
              <a:defRPr/>
            </a:pPr>
            <a:endParaRPr lang="en-US"/>
          </a:p>
        </p:txBody>
      </p:sp>
      <p:sp>
        <p:nvSpPr>
          <p:cNvPr id="14" name="Rectangle 8"/>
          <p:cNvSpPr>
            <a:spLocks noGrp="1" noChangeArrowheads="1"/>
          </p:cNvSpPr>
          <p:nvPr>
            <p:ph type="sldNum" sz="quarter" idx="12"/>
          </p:nvPr>
        </p:nvSpPr>
        <p:spPr>
          <a:xfrm>
            <a:off x="7080250" y="6232525"/>
            <a:ext cx="1905000" cy="457200"/>
          </a:xfrm>
        </p:spPr>
        <p:txBody>
          <a:bodyPr/>
          <a:lstStyle>
            <a:lvl1pPr>
              <a:defRPr smtClean="0"/>
            </a:lvl1pPr>
          </a:lstStyle>
          <a:p>
            <a:pPr>
              <a:defRPr/>
            </a:pPr>
            <a:fld id="{D4541135-5B43-4722-AF8C-F529407DD16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5A2DCEC-B8D8-4D82-8FD2-655AE32E990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83256A4-164C-45EE-9F26-E34DFA8E15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60C6695-9568-4544-B1B2-EF47DC899F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A8A823F-73F6-4555-BA90-F983B66D01D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8C98FAB7-2B9E-45A0-B786-7D79AF11E5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2350B7F0-93E8-407A-BEC4-A6578E55B34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57A41B87-049C-48BF-B371-90C3C551706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12D64F76-B746-4E0C-976D-C15D801F03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59C25CF1-BD93-448A-BD44-1652F353CCF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78B6C0F-50B6-41FA-9354-BEE5895BA6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defRPr/>
            </a:pPr>
            <a:endParaRPr lang="en-US"/>
          </a:p>
        </p:txBody>
      </p:sp>
      <p:sp>
        <p:nvSpPr>
          <p:cNvPr id="31747"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defRPr/>
            </a:pPr>
            <a:endParaRPr lang="en-US"/>
          </a:p>
        </p:txBody>
      </p:sp>
      <p:sp>
        <p:nvSpPr>
          <p:cNvPr id="31748"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9461"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7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effectLst>
                  <a:outerShdw blurRad="38100" dist="38100" dir="2700000" algn="tl">
                    <a:srgbClr val="C0C0C0"/>
                  </a:outerShdw>
                </a:effectLst>
                <a:latin typeface="Arial" charset="0"/>
              </a:defRPr>
            </a:lvl1pPr>
          </a:lstStyle>
          <a:p>
            <a:pPr>
              <a:defRPr/>
            </a:pPr>
            <a:endParaRPr lang="en-US"/>
          </a:p>
        </p:txBody>
      </p:sp>
      <p:sp>
        <p:nvSpPr>
          <p:cNvPr id="3175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effectLst>
                  <a:outerShdw blurRad="38100" dist="38100" dir="2700000" algn="tl">
                    <a:srgbClr val="C0C0C0"/>
                  </a:outerShdw>
                </a:effectLst>
                <a:latin typeface="Arial" charset="0"/>
              </a:defRPr>
            </a:lvl1pPr>
          </a:lstStyle>
          <a:p>
            <a:pPr>
              <a:defRPr/>
            </a:pPr>
            <a:endParaRPr lang="en-US"/>
          </a:p>
        </p:txBody>
      </p:sp>
      <p:sp>
        <p:nvSpPr>
          <p:cNvPr id="317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effectLst>
                  <a:outerShdw blurRad="38100" dist="38100" dir="2700000" algn="tl">
                    <a:srgbClr val="C0C0C0"/>
                  </a:outerShdw>
                </a:effectLst>
                <a:latin typeface="Arial" charset="0"/>
              </a:defRPr>
            </a:lvl1pPr>
          </a:lstStyle>
          <a:p>
            <a:pPr>
              <a:defRPr/>
            </a:pPr>
            <a:fld id="{989B4CC8-7A3F-466C-BEDF-8B887CA8478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21.bin"/><Relationship Id="rId3" Type="http://schemas.openxmlformats.org/officeDocument/2006/relationships/notesSlide" Target="../notesSlides/notesSlide10.xml"/><Relationship Id="rId7" Type="http://schemas.openxmlformats.org/officeDocument/2006/relationships/oleObject" Target="../embeddings/oleObject15.bin"/><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1.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4.xml"/><Relationship Id="rId7"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5.xml"/><Relationship Id="rId7" Type="http://schemas.openxmlformats.org/officeDocument/2006/relationships/oleObject" Target="../embeddings/oleObject39.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19.xml"/><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 Id="rId9" Type="http://schemas.openxmlformats.org/officeDocument/2006/relationships/oleObject" Target="../embeddings/oleObject5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oleObject" Target="../embeddings/oleObject5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oleObject" Target="../embeddings/oleObject5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2.xml"/><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 Id="rId9" Type="http://schemas.openxmlformats.org/officeDocument/2006/relationships/oleObject" Target="../embeddings/oleObject60.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6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jpeg"/><Relationship Id="rId4" Type="http://schemas.openxmlformats.org/officeDocument/2006/relationships/hyperlink" Target="http://steens.ese.ogi.edu/CORMIX2.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9.xml"/><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ayuga Lake diffuser"/>
          <p:cNvPicPr>
            <a:picLocks noChangeAspect="1" noChangeArrowheads="1"/>
          </p:cNvPicPr>
          <p:nvPr/>
        </p:nvPicPr>
        <p:blipFill>
          <a:blip r:embed="rId3" cstate="print"/>
          <a:srcRect l="2138" t="1938" r="1721" b="11063"/>
          <a:stretch>
            <a:fillRect/>
          </a:stretch>
        </p:blipFill>
        <p:spPr bwMode="auto">
          <a:xfrm>
            <a:off x="0" y="1031875"/>
            <a:ext cx="9144000" cy="4603750"/>
          </a:xfrm>
          <a:prstGeom prst="rect">
            <a:avLst/>
          </a:prstGeom>
          <a:noFill/>
          <a:ln w="9525">
            <a:noFill/>
            <a:miter lim="800000"/>
            <a:headEnd/>
            <a:tailEnd/>
          </a:ln>
        </p:spPr>
      </p:pic>
      <p:sp>
        <p:nvSpPr>
          <p:cNvPr id="21507" name="Rectangle 3"/>
          <p:cNvSpPr>
            <a:spLocks noGrp="1" noChangeArrowheads="1"/>
          </p:cNvSpPr>
          <p:nvPr>
            <p:ph type="ctrTitle"/>
          </p:nvPr>
        </p:nvSpPr>
        <p:spPr/>
        <p:txBody>
          <a:bodyPr/>
          <a:lstStyle/>
          <a:p>
            <a:r>
              <a:rPr lang="en-US" smtClean="0"/>
              <a:t>Manifold Hydraulics</a:t>
            </a:r>
          </a:p>
        </p:txBody>
      </p:sp>
      <p:sp>
        <p:nvSpPr>
          <p:cNvPr id="21508" name="Rectangle 4"/>
          <p:cNvSpPr>
            <a:spLocks noGrp="1" noChangeArrowheads="1"/>
          </p:cNvSpPr>
          <p:nvPr>
            <p:ph type="subTitle" idx="1"/>
          </p:nvPr>
        </p:nvSpPr>
        <p:spPr>
          <a:xfrm>
            <a:off x="0" y="4111625"/>
            <a:ext cx="4956175" cy="1752600"/>
          </a:xfrm>
        </p:spPr>
        <p:txBody>
          <a:bodyPr/>
          <a:lstStyle/>
          <a:p>
            <a:r>
              <a:rPr lang="en-US" smtClean="0"/>
              <a:t>Cayuga Lake</a:t>
            </a:r>
          </a:p>
          <a:p>
            <a:r>
              <a:rPr lang="en-US" smtClean="0"/>
              <a:t>Ithaca WWTP Outfall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2"/>
          <p:cNvSpPr>
            <a:spLocks noGrp="1" noChangeArrowheads="1"/>
          </p:cNvSpPr>
          <p:nvPr>
            <p:ph type="title"/>
          </p:nvPr>
        </p:nvSpPr>
        <p:spPr>
          <a:noFill/>
        </p:spPr>
        <p:txBody>
          <a:bodyPr lIns="90488" tIns="44450" rIns="90488" bIns="44450" anchor="b"/>
          <a:lstStyle/>
          <a:p>
            <a:r>
              <a:rPr lang="en-US" smtClean="0"/>
              <a:t>Riser Head Loss</a:t>
            </a:r>
          </a:p>
        </p:txBody>
      </p:sp>
      <p:graphicFrame>
        <p:nvGraphicFramePr>
          <p:cNvPr id="12291" name="Object 3">
            <a:hlinkClick r:id="" action="ppaction://ole?verb=0"/>
          </p:cNvPr>
          <p:cNvGraphicFramePr>
            <a:graphicFrameLocks/>
          </p:cNvGraphicFramePr>
          <p:nvPr/>
        </p:nvGraphicFramePr>
        <p:xfrm>
          <a:off x="7437438" y="2935288"/>
          <a:ext cx="1427162" cy="788987"/>
        </p:xfrm>
        <a:graphic>
          <a:graphicData uri="http://schemas.openxmlformats.org/presentationml/2006/ole">
            <p:oleObj spid="_x0000_s4098" name="Equation" r:id="rId4" imgW="1434960" imgH="799920" progId="Equation.3">
              <p:embed/>
            </p:oleObj>
          </a:graphicData>
        </a:graphic>
      </p:graphicFrame>
      <p:graphicFrame>
        <p:nvGraphicFramePr>
          <p:cNvPr id="12292" name="Object 4">
            <a:hlinkClick r:id="" action="ppaction://ole?verb=0"/>
          </p:cNvPr>
          <p:cNvGraphicFramePr>
            <a:graphicFrameLocks/>
          </p:cNvGraphicFramePr>
          <p:nvPr/>
        </p:nvGraphicFramePr>
        <p:xfrm>
          <a:off x="7061200" y="3992563"/>
          <a:ext cx="1803400" cy="800100"/>
        </p:xfrm>
        <a:graphic>
          <a:graphicData uri="http://schemas.openxmlformats.org/presentationml/2006/ole">
            <p:oleObj spid="_x0000_s4099" name="Equation" r:id="rId5" imgW="1815840" imgH="812520" progId="Equation.2">
              <p:embed/>
            </p:oleObj>
          </a:graphicData>
        </a:graphic>
      </p:graphicFrame>
      <p:graphicFrame>
        <p:nvGraphicFramePr>
          <p:cNvPr id="12293" name="Object 5">
            <a:hlinkClick r:id="" action="ppaction://ole?verb=0"/>
          </p:cNvPr>
          <p:cNvGraphicFramePr>
            <a:graphicFrameLocks/>
          </p:cNvGraphicFramePr>
          <p:nvPr/>
        </p:nvGraphicFramePr>
        <p:xfrm>
          <a:off x="508000" y="3683000"/>
          <a:ext cx="1600200" cy="419100"/>
        </p:xfrm>
        <a:graphic>
          <a:graphicData uri="http://schemas.openxmlformats.org/presentationml/2006/ole">
            <p:oleObj spid="_x0000_s4100" name="Equation" r:id="rId6" imgW="1612800" imgH="431640" progId="Equation.3">
              <p:embed/>
            </p:oleObj>
          </a:graphicData>
        </a:graphic>
      </p:graphicFrame>
      <p:graphicFrame>
        <p:nvGraphicFramePr>
          <p:cNvPr id="12294" name="Object 6">
            <a:hlinkClick r:id="" action="ppaction://ole?verb=0"/>
          </p:cNvPr>
          <p:cNvGraphicFramePr>
            <a:graphicFrameLocks/>
          </p:cNvGraphicFramePr>
          <p:nvPr/>
        </p:nvGraphicFramePr>
        <p:xfrm>
          <a:off x="533400" y="4419600"/>
          <a:ext cx="1841500" cy="889000"/>
        </p:xfrm>
        <a:graphic>
          <a:graphicData uri="http://schemas.openxmlformats.org/presentationml/2006/ole">
            <p:oleObj spid="_x0000_s4101" name="Equation" r:id="rId7" imgW="1854000" imgH="901440" progId="Equation.3">
              <p:embed/>
            </p:oleObj>
          </a:graphicData>
        </a:graphic>
      </p:graphicFrame>
      <p:sp>
        <p:nvSpPr>
          <p:cNvPr id="12295" name="Rectangle 7"/>
          <p:cNvSpPr>
            <a:spLocks noChangeArrowheads="1"/>
          </p:cNvSpPr>
          <p:nvPr/>
        </p:nvSpPr>
        <p:spPr bwMode="auto">
          <a:xfrm>
            <a:off x="2816225" y="3598863"/>
            <a:ext cx="1624013" cy="519112"/>
          </a:xfrm>
          <a:prstGeom prst="rect">
            <a:avLst/>
          </a:prstGeom>
          <a:noFill/>
          <a:ln w="12700">
            <a:noFill/>
            <a:miter lim="800000"/>
            <a:headEnd/>
            <a:tailEnd/>
          </a:ln>
        </p:spPr>
        <p:txBody>
          <a:bodyPr wrap="none" anchor="ctr">
            <a:spAutoFit/>
          </a:bodyPr>
          <a:lstStyle/>
          <a:p>
            <a:pPr algn="ctr"/>
            <a:r>
              <a:rPr lang="en-US">
                <a:solidFill>
                  <a:schemeClr val="folHlink"/>
                </a:solidFill>
              </a:rPr>
              <a:t>continuity</a:t>
            </a:r>
          </a:p>
        </p:txBody>
      </p:sp>
      <p:graphicFrame>
        <p:nvGraphicFramePr>
          <p:cNvPr id="4102" name="Object 8">
            <a:hlinkClick r:id="" action="ppaction://ole?verb=0"/>
          </p:cNvPr>
          <p:cNvGraphicFramePr>
            <a:graphicFrameLocks/>
          </p:cNvGraphicFramePr>
          <p:nvPr/>
        </p:nvGraphicFramePr>
        <p:xfrm>
          <a:off x="5938838" y="3225800"/>
          <a:ext cx="292100" cy="368300"/>
        </p:xfrm>
        <a:graphic>
          <a:graphicData uri="http://schemas.openxmlformats.org/presentationml/2006/ole">
            <p:oleObj spid="_x0000_s4102" name="Equation" r:id="rId8" imgW="304560" imgH="380880" progId="Equation.2">
              <p:embed/>
            </p:oleObj>
          </a:graphicData>
        </a:graphic>
      </p:graphicFrame>
      <p:graphicFrame>
        <p:nvGraphicFramePr>
          <p:cNvPr id="4103" name="Object 9">
            <a:hlinkClick r:id="" action="ppaction://ole?verb=0"/>
          </p:cNvPr>
          <p:cNvGraphicFramePr>
            <a:graphicFrameLocks/>
          </p:cNvGraphicFramePr>
          <p:nvPr/>
        </p:nvGraphicFramePr>
        <p:xfrm>
          <a:off x="1260475" y="1824038"/>
          <a:ext cx="3014663" cy="366712"/>
        </p:xfrm>
        <a:graphic>
          <a:graphicData uri="http://schemas.openxmlformats.org/presentationml/2006/ole">
            <p:oleObj spid="_x0000_s4103" name="Equation" r:id="rId9" imgW="3022560" imgH="380880" progId="Equation.DSMT4">
              <p:embed/>
            </p:oleObj>
          </a:graphicData>
        </a:graphic>
      </p:graphicFrame>
      <p:graphicFrame>
        <p:nvGraphicFramePr>
          <p:cNvPr id="12298" name="Object 10">
            <a:hlinkClick r:id="" action="ppaction://ole?verb=0"/>
          </p:cNvPr>
          <p:cNvGraphicFramePr>
            <a:graphicFrameLocks/>
          </p:cNvGraphicFramePr>
          <p:nvPr/>
        </p:nvGraphicFramePr>
        <p:xfrm>
          <a:off x="1046163" y="2413000"/>
          <a:ext cx="3343275" cy="876300"/>
        </p:xfrm>
        <a:graphic>
          <a:graphicData uri="http://schemas.openxmlformats.org/presentationml/2006/ole">
            <p:oleObj spid="_x0000_s4104" name="Equation" r:id="rId10" imgW="3352680" imgH="888840" progId="Equation.DSMT4">
              <p:embed/>
            </p:oleObj>
          </a:graphicData>
        </a:graphic>
      </p:graphicFrame>
      <p:graphicFrame>
        <p:nvGraphicFramePr>
          <p:cNvPr id="12299" name="Object 11">
            <a:hlinkClick r:id="" action="ppaction://ole?verb=0"/>
          </p:cNvPr>
          <p:cNvGraphicFramePr>
            <a:graphicFrameLocks/>
          </p:cNvGraphicFramePr>
          <p:nvPr/>
        </p:nvGraphicFramePr>
        <p:xfrm>
          <a:off x="996950" y="5446713"/>
          <a:ext cx="4230688" cy="941387"/>
        </p:xfrm>
        <a:graphic>
          <a:graphicData uri="http://schemas.openxmlformats.org/presentationml/2006/ole">
            <p:oleObj spid="_x0000_s4105" name="Equation" r:id="rId11" imgW="4241520" imgH="952200" progId="Equation.DSMT4">
              <p:embed/>
            </p:oleObj>
          </a:graphicData>
        </a:graphic>
      </p:graphicFrame>
      <p:graphicFrame>
        <p:nvGraphicFramePr>
          <p:cNvPr id="12300" name="Object 12">
            <a:hlinkClick r:id="" action="ppaction://ole?verb=0"/>
          </p:cNvPr>
          <p:cNvGraphicFramePr>
            <a:graphicFrameLocks/>
          </p:cNvGraphicFramePr>
          <p:nvPr/>
        </p:nvGraphicFramePr>
        <p:xfrm>
          <a:off x="7231063" y="5418138"/>
          <a:ext cx="1527175" cy="915987"/>
        </p:xfrm>
        <a:graphic>
          <a:graphicData uri="http://schemas.openxmlformats.org/presentationml/2006/ole">
            <p:oleObj spid="_x0000_s4106" name="Equation" r:id="rId12" imgW="1536480" imgH="927000" progId="Equation.3">
              <p:embed/>
            </p:oleObj>
          </a:graphicData>
        </a:graphic>
      </p:graphicFrame>
      <p:grpSp>
        <p:nvGrpSpPr>
          <p:cNvPr id="4110" name="Group 13"/>
          <p:cNvGrpSpPr>
            <a:grpSpLocks/>
          </p:cNvGrpSpPr>
          <p:nvPr/>
        </p:nvGrpSpPr>
        <p:grpSpPr bwMode="auto">
          <a:xfrm>
            <a:off x="3790950" y="3562350"/>
            <a:ext cx="4648200" cy="3175000"/>
            <a:chOff x="2388" y="2244"/>
            <a:chExt cx="2928" cy="2000"/>
          </a:xfrm>
        </p:grpSpPr>
        <p:grpSp>
          <p:nvGrpSpPr>
            <p:cNvPr id="4114" name="Group 14"/>
            <p:cNvGrpSpPr>
              <a:grpSpLocks/>
            </p:cNvGrpSpPr>
            <p:nvPr/>
          </p:nvGrpSpPr>
          <p:grpSpPr bwMode="auto">
            <a:xfrm>
              <a:off x="2388" y="3156"/>
              <a:ext cx="2928" cy="1088"/>
              <a:chOff x="2564" y="2924"/>
              <a:chExt cx="2928" cy="1088"/>
            </a:xfrm>
          </p:grpSpPr>
          <p:sp>
            <p:nvSpPr>
              <p:cNvPr id="4128" name="Rectangle 15"/>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129" name="Rectangle 1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4115" name="Group 17"/>
            <p:cNvGrpSpPr>
              <a:grpSpLocks/>
            </p:cNvGrpSpPr>
            <p:nvPr/>
          </p:nvGrpSpPr>
          <p:grpSpPr bwMode="auto">
            <a:xfrm>
              <a:off x="3883" y="2244"/>
              <a:ext cx="532" cy="999"/>
              <a:chOff x="4059" y="2012"/>
              <a:chExt cx="532" cy="999"/>
            </a:xfrm>
          </p:grpSpPr>
          <p:sp>
            <p:nvSpPr>
              <p:cNvPr id="4116" name="Rectangle 18"/>
              <p:cNvSpPr>
                <a:spLocks noChangeArrowheads="1"/>
              </p:cNvSpPr>
              <p:nvPr/>
            </p:nvSpPr>
            <p:spPr bwMode="auto">
              <a:xfrm>
                <a:off x="4379" y="2870"/>
                <a:ext cx="186" cy="141"/>
              </a:xfrm>
              <a:prstGeom prst="rect">
                <a:avLst/>
              </a:prstGeom>
              <a:solidFill>
                <a:schemeClr val="bg1"/>
              </a:solidFill>
              <a:ln w="12700">
                <a:noFill/>
                <a:miter lim="800000"/>
                <a:headEnd type="none" w="lg" len="med"/>
                <a:tailEnd type="none" w="lg" len="med"/>
              </a:ln>
            </p:spPr>
            <p:txBody>
              <a:bodyPr anchor="ctr">
                <a:spAutoFit/>
              </a:bodyPr>
              <a:lstStyle/>
              <a:p>
                <a:endParaRPr lang="en-US"/>
              </a:p>
            </p:txBody>
          </p:sp>
          <p:grpSp>
            <p:nvGrpSpPr>
              <p:cNvPr id="4117" name="Group 19"/>
              <p:cNvGrpSpPr>
                <a:grpSpLocks/>
              </p:cNvGrpSpPr>
              <p:nvPr/>
            </p:nvGrpSpPr>
            <p:grpSpPr bwMode="auto">
              <a:xfrm>
                <a:off x="4059" y="2012"/>
                <a:ext cx="532" cy="953"/>
                <a:chOff x="4653" y="1262"/>
                <a:chExt cx="352" cy="630"/>
              </a:xfrm>
            </p:grpSpPr>
            <p:sp>
              <p:nvSpPr>
                <p:cNvPr id="4118" name="Rectangle 20"/>
                <p:cNvSpPr>
                  <a:spLocks noChangeArrowheads="1"/>
                </p:cNvSpPr>
                <p:nvPr/>
              </p:nvSpPr>
              <p:spPr bwMode="auto">
                <a:xfrm>
                  <a:off x="4846"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119" name="Rectangle 21"/>
                <p:cNvSpPr>
                  <a:spLocks noChangeArrowheads="1"/>
                </p:cNvSpPr>
                <p:nvPr/>
              </p:nvSpPr>
              <p:spPr bwMode="auto">
                <a:xfrm>
                  <a:off x="4974"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4120" name="Group 22"/>
                <p:cNvGrpSpPr>
                  <a:grpSpLocks/>
                </p:cNvGrpSpPr>
                <p:nvPr/>
              </p:nvGrpSpPr>
              <p:grpSpPr bwMode="auto">
                <a:xfrm>
                  <a:off x="4653" y="1262"/>
                  <a:ext cx="352" cy="281"/>
                  <a:chOff x="4653" y="1262"/>
                  <a:chExt cx="352" cy="281"/>
                </a:xfrm>
              </p:grpSpPr>
              <p:sp>
                <p:nvSpPr>
                  <p:cNvPr id="4121" name="Arc 23"/>
                  <p:cNvSpPr>
                    <a:spLocks/>
                  </p:cNvSpPr>
                  <p:nvPr/>
                </p:nvSpPr>
                <p:spPr bwMode="auto">
                  <a:xfrm rot="10800000">
                    <a:off x="4752" y="1291"/>
                    <a:ext cx="253" cy="249"/>
                  </a:xfrm>
                  <a:custGeom>
                    <a:avLst/>
                    <a:gdLst>
                      <a:gd name="T0" fmla="*/ 170 w 21600"/>
                      <a:gd name="T1" fmla="*/ 249 h 20401"/>
                      <a:gd name="T2" fmla="*/ 0 w 21600"/>
                      <a:gd name="T3" fmla="*/ 0 h 20401"/>
                      <a:gd name="T4" fmla="*/ 253 w 21600"/>
                      <a:gd name="T5" fmla="*/ 0 h 20401"/>
                      <a:gd name="T6" fmla="*/ 0 60000 65536"/>
                      <a:gd name="T7" fmla="*/ 0 60000 65536"/>
                      <a:gd name="T8" fmla="*/ 0 60000 65536"/>
                      <a:gd name="T9" fmla="*/ 0 w 21600"/>
                      <a:gd name="T10" fmla="*/ 0 h 20401"/>
                      <a:gd name="T11" fmla="*/ 21600 w 21600"/>
                      <a:gd name="T12" fmla="*/ 20401 h 20401"/>
                    </a:gdLst>
                    <a:ahLst/>
                    <a:cxnLst>
                      <a:cxn ang="T6">
                        <a:pos x="T0" y="T1"/>
                      </a:cxn>
                      <a:cxn ang="T7">
                        <a:pos x="T2" y="T3"/>
                      </a:cxn>
                      <a:cxn ang="T8">
                        <a:pos x="T4" y="T5"/>
                      </a:cxn>
                    </a:cxnLst>
                    <a:rect l="T9" t="T10" r="T11" b="T12"/>
                    <a:pathLst>
                      <a:path w="21600" h="20401" fill="none" extrusionOk="0">
                        <a:moveTo>
                          <a:pt x="14503" y="20401"/>
                        </a:moveTo>
                        <a:cubicBezTo>
                          <a:pt x="5820" y="17380"/>
                          <a:pt x="0" y="9194"/>
                          <a:pt x="0" y="0"/>
                        </a:cubicBezTo>
                      </a:path>
                      <a:path w="21600" h="20401" stroke="0" extrusionOk="0">
                        <a:moveTo>
                          <a:pt x="14503" y="20401"/>
                        </a:moveTo>
                        <a:cubicBezTo>
                          <a:pt x="5820" y="17380"/>
                          <a:pt x="0" y="9194"/>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4122" name="Arc 24"/>
                  <p:cNvSpPr>
                    <a:spLocks/>
                  </p:cNvSpPr>
                  <p:nvPr/>
                </p:nvSpPr>
                <p:spPr bwMode="auto">
                  <a:xfrm rot="10800000">
                    <a:off x="4752" y="1322"/>
                    <a:ext cx="221" cy="220"/>
                  </a:xfrm>
                  <a:custGeom>
                    <a:avLst/>
                    <a:gdLst>
                      <a:gd name="T0" fmla="*/ 153 w 21600"/>
                      <a:gd name="T1" fmla="*/ 220 h 20552"/>
                      <a:gd name="T2" fmla="*/ 0 w 21600"/>
                      <a:gd name="T3" fmla="*/ 0 h 20552"/>
                      <a:gd name="T4" fmla="*/ 221 w 21600"/>
                      <a:gd name="T5" fmla="*/ 0 h 20552"/>
                      <a:gd name="T6" fmla="*/ 0 60000 65536"/>
                      <a:gd name="T7" fmla="*/ 0 60000 65536"/>
                      <a:gd name="T8" fmla="*/ 0 60000 65536"/>
                      <a:gd name="T9" fmla="*/ 0 w 21600"/>
                      <a:gd name="T10" fmla="*/ 0 h 20552"/>
                      <a:gd name="T11" fmla="*/ 21600 w 21600"/>
                      <a:gd name="T12" fmla="*/ 20552 h 20552"/>
                    </a:gdLst>
                    <a:ahLst/>
                    <a:cxnLst>
                      <a:cxn ang="T6">
                        <a:pos x="T0" y="T1"/>
                      </a:cxn>
                      <a:cxn ang="T7">
                        <a:pos x="T2" y="T3"/>
                      </a:cxn>
                      <a:cxn ang="T8">
                        <a:pos x="T4" y="T5"/>
                      </a:cxn>
                    </a:cxnLst>
                    <a:rect l="T9" t="T10" r="T11" b="T12"/>
                    <a:pathLst>
                      <a:path w="21600" h="20552" fill="none" extrusionOk="0">
                        <a:moveTo>
                          <a:pt x="14954" y="20552"/>
                        </a:moveTo>
                        <a:cubicBezTo>
                          <a:pt x="6040" y="17670"/>
                          <a:pt x="0" y="9369"/>
                          <a:pt x="0" y="0"/>
                        </a:cubicBezTo>
                      </a:path>
                      <a:path w="21600" h="20552" stroke="0" extrusionOk="0">
                        <a:moveTo>
                          <a:pt x="14954" y="20552"/>
                        </a:moveTo>
                        <a:cubicBezTo>
                          <a:pt x="6040" y="17670"/>
                          <a:pt x="0" y="9369"/>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4123" name="Arc 25"/>
                  <p:cNvSpPr>
                    <a:spLocks/>
                  </p:cNvSpPr>
                  <p:nvPr/>
                </p:nvSpPr>
                <p:spPr bwMode="auto">
                  <a:xfrm rot="10800000">
                    <a:off x="4752" y="1418"/>
                    <a:ext cx="125" cy="124"/>
                  </a:xfrm>
                  <a:custGeom>
                    <a:avLst/>
                    <a:gdLst>
                      <a:gd name="T0" fmla="*/ 86 w 21600"/>
                      <a:gd name="T1" fmla="*/ 124 h 20514"/>
                      <a:gd name="T2" fmla="*/ 0 w 21600"/>
                      <a:gd name="T3" fmla="*/ 0 h 20514"/>
                      <a:gd name="T4" fmla="*/ 125 w 21600"/>
                      <a:gd name="T5" fmla="*/ 0 h 20514"/>
                      <a:gd name="T6" fmla="*/ 0 60000 65536"/>
                      <a:gd name="T7" fmla="*/ 0 60000 65536"/>
                      <a:gd name="T8" fmla="*/ 0 60000 65536"/>
                      <a:gd name="T9" fmla="*/ 0 w 21600"/>
                      <a:gd name="T10" fmla="*/ 0 h 20514"/>
                      <a:gd name="T11" fmla="*/ 21600 w 21600"/>
                      <a:gd name="T12" fmla="*/ 20514 h 20514"/>
                    </a:gdLst>
                    <a:ahLst/>
                    <a:cxnLst>
                      <a:cxn ang="T6">
                        <a:pos x="T0" y="T1"/>
                      </a:cxn>
                      <a:cxn ang="T7">
                        <a:pos x="T2" y="T3"/>
                      </a:cxn>
                      <a:cxn ang="T8">
                        <a:pos x="T4" y="T5"/>
                      </a:cxn>
                    </a:cxnLst>
                    <a:rect l="T9" t="T10" r="T11" b="T12"/>
                    <a:pathLst>
                      <a:path w="21600" h="20514" fill="none" extrusionOk="0">
                        <a:moveTo>
                          <a:pt x="14837" y="20513"/>
                        </a:moveTo>
                        <a:cubicBezTo>
                          <a:pt x="5982" y="17594"/>
                          <a:pt x="0" y="9323"/>
                          <a:pt x="0" y="0"/>
                        </a:cubicBezTo>
                      </a:path>
                      <a:path w="21600" h="20514" stroke="0" extrusionOk="0">
                        <a:moveTo>
                          <a:pt x="14837" y="20513"/>
                        </a:moveTo>
                        <a:cubicBezTo>
                          <a:pt x="5982" y="17594"/>
                          <a:pt x="0" y="9323"/>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4124" name="Arc 26"/>
                  <p:cNvSpPr>
                    <a:spLocks/>
                  </p:cNvSpPr>
                  <p:nvPr/>
                </p:nvSpPr>
                <p:spPr bwMode="auto">
                  <a:xfrm rot="10800000">
                    <a:off x="4749" y="1449"/>
                    <a:ext cx="96" cy="94"/>
                  </a:xfrm>
                  <a:custGeom>
                    <a:avLst/>
                    <a:gdLst>
                      <a:gd name="T0" fmla="*/ 67 w 21600"/>
                      <a:gd name="T1" fmla="*/ 94 h 20621"/>
                      <a:gd name="T2" fmla="*/ 0 w 21600"/>
                      <a:gd name="T3" fmla="*/ 0 h 20621"/>
                      <a:gd name="T4" fmla="*/ 96 w 21600"/>
                      <a:gd name="T5" fmla="*/ 0 h 20621"/>
                      <a:gd name="T6" fmla="*/ 0 60000 65536"/>
                      <a:gd name="T7" fmla="*/ 0 60000 65536"/>
                      <a:gd name="T8" fmla="*/ 0 60000 65536"/>
                      <a:gd name="T9" fmla="*/ 0 w 21600"/>
                      <a:gd name="T10" fmla="*/ 0 h 20621"/>
                      <a:gd name="T11" fmla="*/ 21600 w 21600"/>
                      <a:gd name="T12" fmla="*/ 20621 h 20621"/>
                    </a:gdLst>
                    <a:ahLst/>
                    <a:cxnLst>
                      <a:cxn ang="T6">
                        <a:pos x="T0" y="T1"/>
                      </a:cxn>
                      <a:cxn ang="T7">
                        <a:pos x="T2" y="T3"/>
                      </a:cxn>
                      <a:cxn ang="T8">
                        <a:pos x="T4" y="T5"/>
                      </a:cxn>
                    </a:cxnLst>
                    <a:rect l="T9" t="T10" r="T11" b="T12"/>
                    <a:pathLst>
                      <a:path w="21600" h="20621" fill="none" extrusionOk="0">
                        <a:moveTo>
                          <a:pt x="15169" y="20620"/>
                        </a:moveTo>
                        <a:cubicBezTo>
                          <a:pt x="6145" y="17806"/>
                          <a:pt x="0" y="9452"/>
                          <a:pt x="0" y="0"/>
                        </a:cubicBezTo>
                      </a:path>
                      <a:path w="21600" h="20621" stroke="0" extrusionOk="0">
                        <a:moveTo>
                          <a:pt x="15169" y="20620"/>
                        </a:moveTo>
                        <a:cubicBezTo>
                          <a:pt x="6145" y="17806"/>
                          <a:pt x="0" y="9452"/>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4125" name="AutoShape 27"/>
                  <p:cNvSpPr>
                    <a:spLocks noChangeArrowheads="1"/>
                  </p:cNvSpPr>
                  <p:nvPr/>
                </p:nvSpPr>
                <p:spPr bwMode="auto">
                  <a:xfrm rot="10800000" flipH="1">
                    <a:off x="4653" y="1262"/>
                    <a:ext cx="192" cy="267"/>
                  </a:xfrm>
                  <a:prstGeom prst="triangle">
                    <a:avLst>
                      <a:gd name="adj" fmla="val 49995"/>
                    </a:avLst>
                  </a:prstGeom>
                  <a:solidFill>
                    <a:schemeClr val="bg1"/>
                  </a:solidFill>
                  <a:ln w="12700">
                    <a:noFill/>
                    <a:miter lim="800000"/>
                    <a:headEnd/>
                    <a:tailEnd/>
                  </a:ln>
                </p:spPr>
                <p:txBody>
                  <a:bodyPr wrap="none" anchor="ctr"/>
                  <a:lstStyle/>
                  <a:p>
                    <a:endParaRPr lang="en-US"/>
                  </a:p>
                </p:txBody>
              </p:sp>
              <p:sp>
                <p:nvSpPr>
                  <p:cNvPr id="4126" name="Freeform 28"/>
                  <p:cNvSpPr>
                    <a:spLocks/>
                  </p:cNvSpPr>
                  <p:nvPr/>
                </p:nvSpPr>
                <p:spPr bwMode="auto">
                  <a:xfrm>
                    <a:off x="4765" y="1269"/>
                    <a:ext cx="71" cy="56"/>
                  </a:xfrm>
                  <a:custGeom>
                    <a:avLst/>
                    <a:gdLst>
                      <a:gd name="T0" fmla="*/ 92 w 107"/>
                      <a:gd name="T1" fmla="*/ 80 h 81"/>
                      <a:gd name="T2" fmla="*/ 36 w 107"/>
                      <a:gd name="T3" fmla="*/ 76 h 81"/>
                      <a:gd name="T4" fmla="*/ 2 w 107"/>
                      <a:gd name="T5" fmla="*/ 36 h 81"/>
                      <a:gd name="T6" fmla="*/ 0 w 107"/>
                      <a:gd name="T7" fmla="*/ 22 h 81"/>
                      <a:gd name="T8" fmla="*/ 6 w 107"/>
                      <a:gd name="T9" fmla="*/ 8 h 81"/>
                      <a:gd name="T10" fmla="*/ 20 w 107"/>
                      <a:gd name="T11" fmla="*/ 0 h 81"/>
                      <a:gd name="T12" fmla="*/ 106 w 107"/>
                      <a:gd name="T13" fmla="*/ 32 h 81"/>
                      <a:gd name="T14" fmla="*/ 0 60000 65536"/>
                      <a:gd name="T15" fmla="*/ 0 60000 65536"/>
                      <a:gd name="T16" fmla="*/ 0 60000 65536"/>
                      <a:gd name="T17" fmla="*/ 0 60000 65536"/>
                      <a:gd name="T18" fmla="*/ 0 60000 65536"/>
                      <a:gd name="T19" fmla="*/ 0 60000 65536"/>
                      <a:gd name="T20" fmla="*/ 0 60000 65536"/>
                      <a:gd name="T21" fmla="*/ 0 w 107"/>
                      <a:gd name="T22" fmla="*/ 0 h 81"/>
                      <a:gd name="T23" fmla="*/ 107 w 107"/>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81">
                        <a:moveTo>
                          <a:pt x="92" y="80"/>
                        </a:moveTo>
                        <a:lnTo>
                          <a:pt x="36" y="76"/>
                        </a:lnTo>
                        <a:lnTo>
                          <a:pt x="2" y="36"/>
                        </a:lnTo>
                        <a:lnTo>
                          <a:pt x="0" y="22"/>
                        </a:lnTo>
                        <a:lnTo>
                          <a:pt x="6" y="8"/>
                        </a:lnTo>
                        <a:lnTo>
                          <a:pt x="20" y="0"/>
                        </a:lnTo>
                        <a:lnTo>
                          <a:pt x="106" y="32"/>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sp>
                <p:nvSpPr>
                  <p:cNvPr id="4127" name="Freeform 29"/>
                  <p:cNvSpPr>
                    <a:spLocks/>
                  </p:cNvSpPr>
                  <p:nvPr/>
                </p:nvSpPr>
                <p:spPr bwMode="auto">
                  <a:xfrm>
                    <a:off x="4720" y="1393"/>
                    <a:ext cx="75" cy="56"/>
                  </a:xfrm>
                  <a:custGeom>
                    <a:avLst/>
                    <a:gdLst>
                      <a:gd name="T0" fmla="*/ 111 w 112"/>
                      <a:gd name="T1" fmla="*/ 34 h 80"/>
                      <a:gd name="T2" fmla="*/ 67 w 112"/>
                      <a:gd name="T3" fmla="*/ 0 h 80"/>
                      <a:gd name="T4" fmla="*/ 15 w 112"/>
                      <a:gd name="T5" fmla="*/ 8 h 80"/>
                      <a:gd name="T6" fmla="*/ 4 w 112"/>
                      <a:gd name="T7" fmla="*/ 17 h 80"/>
                      <a:gd name="T8" fmla="*/ 0 w 112"/>
                      <a:gd name="T9" fmla="*/ 31 h 80"/>
                      <a:gd name="T10" fmla="*/ 5 w 112"/>
                      <a:gd name="T11" fmla="*/ 46 h 80"/>
                      <a:gd name="T12" fmla="*/ 91 w 112"/>
                      <a:gd name="T13" fmla="*/ 79 h 80"/>
                      <a:gd name="T14" fmla="*/ 0 60000 65536"/>
                      <a:gd name="T15" fmla="*/ 0 60000 65536"/>
                      <a:gd name="T16" fmla="*/ 0 60000 65536"/>
                      <a:gd name="T17" fmla="*/ 0 60000 65536"/>
                      <a:gd name="T18" fmla="*/ 0 60000 65536"/>
                      <a:gd name="T19" fmla="*/ 0 60000 65536"/>
                      <a:gd name="T20" fmla="*/ 0 60000 65536"/>
                      <a:gd name="T21" fmla="*/ 0 w 112"/>
                      <a:gd name="T22" fmla="*/ 0 h 80"/>
                      <a:gd name="T23" fmla="*/ 112 w 11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0">
                        <a:moveTo>
                          <a:pt x="111" y="34"/>
                        </a:moveTo>
                        <a:lnTo>
                          <a:pt x="67" y="0"/>
                        </a:lnTo>
                        <a:lnTo>
                          <a:pt x="15" y="8"/>
                        </a:lnTo>
                        <a:lnTo>
                          <a:pt x="4" y="17"/>
                        </a:lnTo>
                        <a:lnTo>
                          <a:pt x="0" y="31"/>
                        </a:lnTo>
                        <a:lnTo>
                          <a:pt x="5" y="46"/>
                        </a:lnTo>
                        <a:lnTo>
                          <a:pt x="91" y="79"/>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grpSp>
          </p:grpSp>
        </p:grpSp>
      </p:grpSp>
      <p:graphicFrame>
        <p:nvGraphicFramePr>
          <p:cNvPr id="4107" name="Object 30">
            <a:hlinkClick r:id="" action="ppaction://ole?verb=0"/>
          </p:cNvPr>
          <p:cNvGraphicFramePr>
            <a:graphicFrameLocks/>
          </p:cNvGraphicFramePr>
          <p:nvPr/>
        </p:nvGraphicFramePr>
        <p:xfrm>
          <a:off x="6502400" y="3759200"/>
          <a:ext cx="114300" cy="152400"/>
        </p:xfrm>
        <a:graphic>
          <a:graphicData uri="http://schemas.openxmlformats.org/presentationml/2006/ole">
            <p:oleObj spid="_x0000_s4107" name="Equation" r:id="rId13" imgW="126720" imgH="164880" progId="Equation.2">
              <p:embed/>
            </p:oleObj>
          </a:graphicData>
        </a:graphic>
      </p:graphicFrame>
      <p:sp>
        <p:nvSpPr>
          <p:cNvPr id="4111" name="Line 31"/>
          <p:cNvSpPr>
            <a:spLocks noChangeShapeType="1"/>
          </p:cNvSpPr>
          <p:nvPr/>
        </p:nvSpPr>
        <p:spPr bwMode="auto">
          <a:xfrm flipH="1">
            <a:off x="6419850" y="3689350"/>
            <a:ext cx="88900" cy="165100"/>
          </a:xfrm>
          <a:prstGeom prst="line">
            <a:avLst/>
          </a:prstGeom>
          <a:noFill/>
          <a:ln w="12700">
            <a:solidFill>
              <a:schemeClr val="tx1"/>
            </a:solidFill>
            <a:prstDash val="sysDot"/>
            <a:round/>
            <a:headEnd/>
            <a:tailEnd/>
          </a:ln>
        </p:spPr>
        <p:txBody>
          <a:bodyPr wrap="none" anchor="ctr"/>
          <a:lstStyle/>
          <a:p>
            <a:endParaRPr lang="en-US"/>
          </a:p>
        </p:txBody>
      </p:sp>
      <p:sp>
        <p:nvSpPr>
          <p:cNvPr id="4112" name="Line 32"/>
          <p:cNvSpPr>
            <a:spLocks noChangeShapeType="1"/>
          </p:cNvSpPr>
          <p:nvPr/>
        </p:nvSpPr>
        <p:spPr bwMode="auto">
          <a:xfrm flipH="1" flipV="1">
            <a:off x="5622925" y="3402013"/>
            <a:ext cx="752475" cy="314325"/>
          </a:xfrm>
          <a:prstGeom prst="line">
            <a:avLst/>
          </a:prstGeom>
          <a:noFill/>
          <a:ln w="12700">
            <a:solidFill>
              <a:schemeClr val="tx1"/>
            </a:solidFill>
            <a:round/>
            <a:headEnd/>
            <a:tailEnd type="triangle" w="med" len="med"/>
          </a:ln>
        </p:spPr>
        <p:txBody>
          <a:bodyPr wrap="none" anchor="ctr"/>
          <a:lstStyle/>
          <a:p>
            <a:endParaRPr lang="en-US"/>
          </a:p>
        </p:txBody>
      </p:sp>
      <p:sp>
        <p:nvSpPr>
          <p:cNvPr id="4113" name="Line 33"/>
          <p:cNvSpPr>
            <a:spLocks noChangeShapeType="1"/>
          </p:cNvSpPr>
          <p:nvPr/>
        </p:nvSpPr>
        <p:spPr bwMode="auto">
          <a:xfrm>
            <a:off x="2870200" y="4054475"/>
            <a:ext cx="1465263"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2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2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22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2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2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a:noFill/>
        </p:spPr>
        <p:txBody>
          <a:bodyPr lIns="90488" tIns="44450" rIns="90488" bIns="44450" anchor="b"/>
          <a:lstStyle/>
          <a:p>
            <a:r>
              <a:rPr lang="en-US" smtClean="0"/>
              <a:t>Riser Head Loss Coefficient</a:t>
            </a:r>
          </a:p>
        </p:txBody>
      </p:sp>
      <p:graphicFrame>
        <p:nvGraphicFramePr>
          <p:cNvPr id="13315" name="Object 3">
            <a:hlinkClick r:id="" action="ppaction://ole?verb=0"/>
          </p:cNvPr>
          <p:cNvGraphicFramePr>
            <a:graphicFrameLocks/>
          </p:cNvGraphicFramePr>
          <p:nvPr/>
        </p:nvGraphicFramePr>
        <p:xfrm>
          <a:off x="396875" y="4613275"/>
          <a:ext cx="1714500" cy="901700"/>
        </p:xfrm>
        <a:graphic>
          <a:graphicData uri="http://schemas.openxmlformats.org/presentationml/2006/ole">
            <p:oleObj spid="_x0000_s5122" name="Equation" r:id="rId4" imgW="1726920" imgH="914400" progId="Equation.3">
              <p:embed/>
            </p:oleObj>
          </a:graphicData>
        </a:graphic>
      </p:graphicFrame>
      <p:graphicFrame>
        <p:nvGraphicFramePr>
          <p:cNvPr id="13316" name="Object 4">
            <a:hlinkClick r:id="" action="ppaction://ole?verb=0"/>
          </p:cNvPr>
          <p:cNvGraphicFramePr>
            <a:graphicFrameLocks/>
          </p:cNvGraphicFramePr>
          <p:nvPr/>
        </p:nvGraphicFramePr>
        <p:xfrm>
          <a:off x="315913" y="5637213"/>
          <a:ext cx="1763712" cy="976312"/>
        </p:xfrm>
        <a:graphic>
          <a:graphicData uri="http://schemas.openxmlformats.org/presentationml/2006/ole">
            <p:oleObj spid="_x0000_s5123" name="Equation" r:id="rId5" imgW="1777680" imgH="990360" progId="Equation.3">
              <p:embed/>
            </p:oleObj>
          </a:graphicData>
        </a:graphic>
      </p:graphicFrame>
      <p:sp>
        <p:nvSpPr>
          <p:cNvPr id="13317" name="Rectangle 5"/>
          <p:cNvSpPr>
            <a:spLocks noChangeArrowheads="1"/>
          </p:cNvSpPr>
          <p:nvPr/>
        </p:nvSpPr>
        <p:spPr bwMode="auto">
          <a:xfrm>
            <a:off x="5427663" y="3729038"/>
            <a:ext cx="3606800" cy="1549400"/>
          </a:xfrm>
          <a:prstGeom prst="rect">
            <a:avLst/>
          </a:prstGeom>
          <a:noFill/>
          <a:ln w="12700">
            <a:noFill/>
            <a:miter lim="800000"/>
            <a:headEnd/>
            <a:tailEnd/>
          </a:ln>
        </p:spPr>
        <p:txBody>
          <a:bodyPr lIns="90488" tIns="44450" rIns="90488" bIns="44450">
            <a:spAutoFit/>
          </a:bodyPr>
          <a:lstStyle/>
          <a:p>
            <a:r>
              <a:rPr lang="en-US" sz="2400">
                <a:latin typeface="Book Antiqua" pitchFamily="18" charset="0"/>
              </a:rPr>
              <a:t>(riser loss coefficient)</a:t>
            </a:r>
          </a:p>
          <a:p>
            <a:r>
              <a:rPr lang="en-US" sz="2400">
                <a:latin typeface="Book Antiqua" pitchFamily="18" charset="0"/>
              </a:rPr>
              <a:t>Note that the riser coefficient is a function of ________ number.</a:t>
            </a:r>
          </a:p>
        </p:txBody>
      </p:sp>
      <p:sp>
        <p:nvSpPr>
          <p:cNvPr id="13318" name="Rectangle 6"/>
          <p:cNvSpPr>
            <a:spLocks noChangeArrowheads="1"/>
          </p:cNvSpPr>
          <p:nvPr/>
        </p:nvSpPr>
        <p:spPr bwMode="auto">
          <a:xfrm>
            <a:off x="5006975" y="5430838"/>
            <a:ext cx="4137025" cy="1184275"/>
          </a:xfrm>
          <a:prstGeom prst="rect">
            <a:avLst/>
          </a:prstGeom>
          <a:noFill/>
          <a:ln w="12700">
            <a:noFill/>
            <a:miter lim="800000"/>
            <a:headEnd/>
            <a:tailEnd/>
          </a:ln>
        </p:spPr>
        <p:txBody>
          <a:bodyPr lIns="90488" tIns="44450" rIns="90488" bIns="44450">
            <a:spAutoFit/>
          </a:bodyPr>
          <a:lstStyle/>
          <a:p>
            <a:pPr>
              <a:spcBef>
                <a:spcPct val="50000"/>
              </a:spcBef>
            </a:pPr>
            <a:r>
              <a:rPr lang="en-US" sz="2400">
                <a:latin typeface="Book Antiqua" pitchFamily="18" charset="0"/>
              </a:rPr>
              <a:t>Port velocity (or flow) given piezometric head in diffuser and a riser loss coefficient</a:t>
            </a:r>
          </a:p>
        </p:txBody>
      </p:sp>
      <p:graphicFrame>
        <p:nvGraphicFramePr>
          <p:cNvPr id="13319" name="Object 7">
            <a:hlinkClick r:id="" action="ppaction://ole?verb=0"/>
          </p:cNvPr>
          <p:cNvGraphicFramePr>
            <a:graphicFrameLocks/>
          </p:cNvGraphicFramePr>
          <p:nvPr/>
        </p:nvGraphicFramePr>
        <p:xfrm>
          <a:off x="2533650" y="5565775"/>
          <a:ext cx="2436813" cy="989013"/>
        </p:xfrm>
        <a:graphic>
          <a:graphicData uri="http://schemas.openxmlformats.org/presentationml/2006/ole">
            <p:oleObj spid="_x0000_s5124" name="Equation" r:id="rId6" imgW="2450880" imgH="1002960" progId="Equation.3">
              <p:embed/>
            </p:oleObj>
          </a:graphicData>
        </a:graphic>
      </p:graphicFrame>
      <p:sp>
        <p:nvSpPr>
          <p:cNvPr id="13320" name="Freeform 8"/>
          <p:cNvSpPr>
            <a:spLocks/>
          </p:cNvSpPr>
          <p:nvPr/>
        </p:nvSpPr>
        <p:spPr bwMode="auto">
          <a:xfrm>
            <a:off x="2301875" y="4394200"/>
            <a:ext cx="2859088" cy="306388"/>
          </a:xfrm>
          <a:custGeom>
            <a:avLst/>
            <a:gdLst>
              <a:gd name="T0" fmla="*/ 0 w 1801"/>
              <a:gd name="T1" fmla="*/ 0 h 193"/>
              <a:gd name="T2" fmla="*/ 0 w 1801"/>
              <a:gd name="T3" fmla="*/ 192 h 193"/>
              <a:gd name="T4" fmla="*/ 1800 w 1801"/>
              <a:gd name="T5" fmla="*/ 192 h 193"/>
              <a:gd name="T6" fmla="*/ 0 60000 65536"/>
              <a:gd name="T7" fmla="*/ 0 60000 65536"/>
              <a:gd name="T8" fmla="*/ 0 60000 65536"/>
              <a:gd name="T9" fmla="*/ 0 w 1801"/>
              <a:gd name="T10" fmla="*/ 0 h 193"/>
              <a:gd name="T11" fmla="*/ 1801 w 1801"/>
              <a:gd name="T12" fmla="*/ 193 h 193"/>
            </a:gdLst>
            <a:ahLst/>
            <a:cxnLst>
              <a:cxn ang="T6">
                <a:pos x="T0" y="T1"/>
              </a:cxn>
              <a:cxn ang="T7">
                <a:pos x="T2" y="T3"/>
              </a:cxn>
              <a:cxn ang="T8">
                <a:pos x="T4" y="T5"/>
              </a:cxn>
            </a:cxnLst>
            <a:rect l="T9" t="T10" r="T11" b="T12"/>
            <a:pathLst>
              <a:path w="1801" h="193">
                <a:moveTo>
                  <a:pt x="0" y="0"/>
                </a:moveTo>
                <a:lnTo>
                  <a:pt x="0" y="192"/>
                </a:lnTo>
                <a:lnTo>
                  <a:pt x="1800" y="192"/>
                </a:lnTo>
              </a:path>
            </a:pathLst>
          </a:custGeom>
          <a:noFill/>
          <a:ln w="12700" cap="rnd" cmpd="sng">
            <a:solidFill>
              <a:schemeClr val="tx1"/>
            </a:solidFill>
            <a:prstDash val="solid"/>
            <a:round/>
            <a:headEnd type="triangle" w="med" len="med"/>
            <a:tailEnd type="none" w="med" len="med"/>
          </a:ln>
        </p:spPr>
        <p:txBody>
          <a:bodyPr/>
          <a:lstStyle/>
          <a:p>
            <a:endParaRPr lang="en-US"/>
          </a:p>
        </p:txBody>
      </p:sp>
      <p:graphicFrame>
        <p:nvGraphicFramePr>
          <p:cNvPr id="13322" name="Object 10">
            <a:hlinkClick r:id="" action="ppaction://ole?verb=0"/>
          </p:cNvPr>
          <p:cNvGraphicFramePr>
            <a:graphicFrameLocks/>
          </p:cNvGraphicFramePr>
          <p:nvPr/>
        </p:nvGraphicFramePr>
        <p:xfrm>
          <a:off x="838200" y="2438400"/>
          <a:ext cx="4992688" cy="1054100"/>
        </p:xfrm>
        <a:graphic>
          <a:graphicData uri="http://schemas.openxmlformats.org/presentationml/2006/ole">
            <p:oleObj spid="_x0000_s5125" name="Equation" r:id="rId7" imgW="5003640" imgH="1066680" progId="Equation.DSMT4">
              <p:embed/>
            </p:oleObj>
          </a:graphicData>
        </a:graphic>
      </p:graphicFrame>
      <p:graphicFrame>
        <p:nvGraphicFramePr>
          <p:cNvPr id="13323" name="Object 11">
            <a:hlinkClick r:id="" action="ppaction://ole?verb=0"/>
          </p:cNvPr>
          <p:cNvGraphicFramePr>
            <a:graphicFrameLocks/>
          </p:cNvGraphicFramePr>
          <p:nvPr/>
        </p:nvGraphicFramePr>
        <p:xfrm>
          <a:off x="557213" y="3575050"/>
          <a:ext cx="4205287" cy="938213"/>
        </p:xfrm>
        <a:graphic>
          <a:graphicData uri="http://schemas.openxmlformats.org/presentationml/2006/ole">
            <p:oleObj spid="_x0000_s5126" name="Equation" r:id="rId8" imgW="4216320" imgH="952200" progId="Equation.DSMT4">
              <p:embed/>
            </p:oleObj>
          </a:graphicData>
        </a:graphic>
      </p:graphicFrame>
      <p:sp>
        <p:nvSpPr>
          <p:cNvPr id="13324" name="AutoShape 12"/>
          <p:cNvSpPr>
            <a:spLocks/>
          </p:cNvSpPr>
          <p:nvPr/>
        </p:nvSpPr>
        <p:spPr bwMode="auto">
          <a:xfrm rot="5400000" flipV="1">
            <a:off x="3941763" y="582613"/>
            <a:ext cx="152400" cy="3454400"/>
          </a:xfrm>
          <a:prstGeom prst="leftBrace">
            <a:avLst>
              <a:gd name="adj1" fmla="val 188889"/>
              <a:gd name="adj2" fmla="val 50000"/>
            </a:avLst>
          </a:prstGeom>
          <a:noFill/>
          <a:ln w="12700">
            <a:solidFill>
              <a:schemeClr val="tx1"/>
            </a:solidFill>
            <a:round/>
            <a:headEnd/>
            <a:tailEnd/>
          </a:ln>
        </p:spPr>
        <p:txBody>
          <a:bodyPr wrap="none" anchor="ctr"/>
          <a:lstStyle/>
          <a:p>
            <a:endParaRPr lang="en-US"/>
          </a:p>
        </p:txBody>
      </p:sp>
      <p:cxnSp>
        <p:nvCxnSpPr>
          <p:cNvPr id="13325" name="AutoShape 13"/>
          <p:cNvCxnSpPr>
            <a:cxnSpLocks noChangeShapeType="1"/>
            <a:endCxn id="13324" idx="1"/>
          </p:cNvCxnSpPr>
          <p:nvPr/>
        </p:nvCxnSpPr>
        <p:spPr bwMode="auto">
          <a:xfrm>
            <a:off x="2309813" y="1981200"/>
            <a:ext cx="1708150" cy="252413"/>
          </a:xfrm>
          <a:prstGeom prst="curvedConnector2">
            <a:avLst/>
          </a:prstGeom>
          <a:noFill/>
          <a:ln w="12700">
            <a:solidFill>
              <a:schemeClr val="tx1"/>
            </a:solidFill>
            <a:round/>
            <a:headEnd/>
            <a:tailEnd type="triangle" w="med" len="med"/>
          </a:ln>
        </p:spPr>
      </p:cxnSp>
      <p:sp>
        <p:nvSpPr>
          <p:cNvPr id="13326" name="Rectangle 14"/>
          <p:cNvSpPr>
            <a:spLocks noChangeArrowheads="1"/>
          </p:cNvSpPr>
          <p:nvPr/>
        </p:nvSpPr>
        <p:spPr bwMode="auto">
          <a:xfrm>
            <a:off x="5773738" y="4800600"/>
            <a:ext cx="1450975" cy="457200"/>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sz="2400">
                <a:solidFill>
                  <a:schemeClr val="folHlink"/>
                </a:solidFill>
              </a:rPr>
              <a:t>Reynolds</a:t>
            </a:r>
          </a:p>
        </p:txBody>
      </p:sp>
      <p:sp>
        <p:nvSpPr>
          <p:cNvPr id="13327" name="Text Box 15"/>
          <p:cNvSpPr txBox="1">
            <a:spLocks noChangeArrowheads="1"/>
          </p:cNvSpPr>
          <p:nvPr/>
        </p:nvSpPr>
        <p:spPr bwMode="auto">
          <a:xfrm>
            <a:off x="2571750" y="6356350"/>
            <a:ext cx="2620963"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Orifice equation!</a:t>
            </a:r>
          </a:p>
        </p:txBody>
      </p:sp>
      <p:graphicFrame>
        <p:nvGraphicFramePr>
          <p:cNvPr id="13328" name="Object 16">
            <a:hlinkClick r:id="" action="ppaction://ole?verb=0"/>
          </p:cNvPr>
          <p:cNvGraphicFramePr>
            <a:graphicFrameLocks/>
          </p:cNvGraphicFramePr>
          <p:nvPr/>
        </p:nvGraphicFramePr>
        <p:xfrm>
          <a:off x="757238" y="1416050"/>
          <a:ext cx="1638300" cy="850900"/>
        </p:xfrm>
        <a:graphic>
          <a:graphicData uri="http://schemas.openxmlformats.org/presentationml/2006/ole">
            <p:oleObj spid="_x0000_s5127" name="Equation" r:id="rId9" imgW="1650960" imgH="863280" progId="Equation.DSMT4">
              <p:embed/>
            </p:oleObj>
          </a:graphicData>
        </a:graphic>
      </p:graphicFrame>
      <p:sp>
        <p:nvSpPr>
          <p:cNvPr id="13329" name="Line 17"/>
          <p:cNvSpPr>
            <a:spLocks noChangeShapeType="1"/>
          </p:cNvSpPr>
          <p:nvPr/>
        </p:nvSpPr>
        <p:spPr bwMode="auto">
          <a:xfrm>
            <a:off x="1600200" y="2209800"/>
            <a:ext cx="106363" cy="441325"/>
          </a:xfrm>
          <a:prstGeom prst="line">
            <a:avLst/>
          </a:prstGeom>
          <a:noFill/>
          <a:ln w="12700">
            <a:solidFill>
              <a:schemeClr val="tx1"/>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3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3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3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2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3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3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33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3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33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utoUpdateAnimBg="0"/>
      <p:bldP spid="13318" grpId="0" autoUpdateAnimBg="0"/>
      <p:bldP spid="13320" grpId="0" animBg="1"/>
      <p:bldP spid="13324" grpId="0" animBg="1"/>
      <p:bldP spid="13326" grpId="0" build="p" autoUpdateAnimBg="0"/>
      <p:bldP spid="13327" grpId="0" build="p" autoUpdateAnimBg="0"/>
      <p:bldP spid="1332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noFill/>
        </p:spPr>
        <p:txBody>
          <a:bodyPr lIns="90488" tIns="44450" rIns="90488" bIns="44450" anchor="b"/>
          <a:lstStyle/>
          <a:p>
            <a:r>
              <a:rPr lang="en-US" smtClean="0"/>
              <a:t>Head Loss across Port</a:t>
            </a:r>
          </a:p>
        </p:txBody>
      </p:sp>
      <p:sp>
        <p:nvSpPr>
          <p:cNvPr id="14339" name="Rectangle 3"/>
          <p:cNvSpPr>
            <a:spLocks noChangeArrowheads="1"/>
          </p:cNvSpPr>
          <p:nvPr/>
        </p:nvSpPr>
        <p:spPr bwMode="auto">
          <a:xfrm>
            <a:off x="347663" y="5207000"/>
            <a:ext cx="1981200" cy="1549400"/>
          </a:xfrm>
          <a:prstGeom prst="rect">
            <a:avLst/>
          </a:prstGeom>
          <a:noFill/>
          <a:ln w="12700">
            <a:noFill/>
            <a:miter lim="800000"/>
            <a:headEnd/>
            <a:tailEnd/>
          </a:ln>
        </p:spPr>
        <p:txBody>
          <a:bodyPr lIns="90488" tIns="44450" rIns="90488" bIns="44450">
            <a:spAutoFit/>
          </a:bodyPr>
          <a:lstStyle/>
          <a:p>
            <a:r>
              <a:rPr lang="en-US" sz="2400">
                <a:latin typeface="Book Antiqua" pitchFamily="18" charset="0"/>
              </a:rPr>
              <a:t>_________ applied over entire cross section</a:t>
            </a:r>
          </a:p>
        </p:txBody>
      </p:sp>
      <p:sp>
        <p:nvSpPr>
          <p:cNvPr id="14340" name="Rectangle 4"/>
          <p:cNvSpPr>
            <a:spLocks noChangeArrowheads="1"/>
          </p:cNvSpPr>
          <p:nvPr/>
        </p:nvSpPr>
        <p:spPr bwMode="auto">
          <a:xfrm>
            <a:off x="2662238" y="5214938"/>
            <a:ext cx="2092325" cy="1549400"/>
          </a:xfrm>
          <a:prstGeom prst="rect">
            <a:avLst/>
          </a:prstGeom>
          <a:noFill/>
          <a:ln w="12700">
            <a:noFill/>
            <a:miter lim="800000"/>
            <a:headEnd/>
            <a:tailEnd/>
          </a:ln>
        </p:spPr>
        <p:txBody>
          <a:bodyPr lIns="90488" tIns="44450" rIns="90488" bIns="44450">
            <a:spAutoFit/>
          </a:bodyPr>
          <a:lstStyle/>
          <a:p>
            <a:pPr>
              <a:spcBef>
                <a:spcPct val="50000"/>
              </a:spcBef>
            </a:pPr>
            <a:r>
              <a:rPr lang="en-US" sz="2400">
                <a:latin typeface="Book Antiqua" pitchFamily="18" charset="0"/>
              </a:rPr>
              <a:t>___________ transferred over smaller area</a:t>
            </a:r>
          </a:p>
        </p:txBody>
      </p:sp>
      <p:sp>
        <p:nvSpPr>
          <p:cNvPr id="14341" name="Rectangle 5"/>
          <p:cNvSpPr>
            <a:spLocks noGrp="1" noChangeArrowheads="1"/>
          </p:cNvSpPr>
          <p:nvPr>
            <p:ph type="body" sz="half" idx="2"/>
          </p:nvPr>
        </p:nvSpPr>
        <p:spPr>
          <a:xfrm>
            <a:off x="5067300" y="1955800"/>
            <a:ext cx="3810000" cy="4114800"/>
          </a:xfrm>
          <a:noFill/>
        </p:spPr>
        <p:txBody>
          <a:bodyPr lIns="90488" tIns="44450" rIns="90488" bIns="44450"/>
          <a:lstStyle/>
          <a:p>
            <a:r>
              <a:rPr lang="en-US" smtClean="0"/>
              <a:t>Flow ____________</a:t>
            </a:r>
          </a:p>
          <a:p>
            <a:r>
              <a:rPr lang="en-US" smtClean="0"/>
              <a:t>Same equation applies as derived previously</a:t>
            </a:r>
          </a:p>
          <a:p>
            <a:r>
              <a:rPr lang="en-US" smtClean="0"/>
              <a:t>The velocities upstream and downstream from the port are determined from continuity</a:t>
            </a:r>
          </a:p>
        </p:txBody>
      </p:sp>
      <p:graphicFrame>
        <p:nvGraphicFramePr>
          <p:cNvPr id="14342" name="Object 6">
            <a:hlinkClick r:id="" action="ppaction://ole?verb=0"/>
          </p:cNvPr>
          <p:cNvGraphicFramePr>
            <a:graphicFrameLocks/>
          </p:cNvGraphicFramePr>
          <p:nvPr/>
        </p:nvGraphicFramePr>
        <p:xfrm>
          <a:off x="5667375" y="5665788"/>
          <a:ext cx="1943100" cy="876300"/>
        </p:xfrm>
        <a:graphic>
          <a:graphicData uri="http://schemas.openxmlformats.org/presentationml/2006/ole">
            <p:oleObj spid="_x0000_s6146" name="Equation" r:id="rId4" imgW="1955520" imgH="888840" progId="Equation.DSMT4">
              <p:embed/>
            </p:oleObj>
          </a:graphicData>
        </a:graphic>
      </p:graphicFrame>
      <p:sp>
        <p:nvSpPr>
          <p:cNvPr id="6151" name="Line 7"/>
          <p:cNvSpPr>
            <a:spLocks noChangeShapeType="1"/>
          </p:cNvSpPr>
          <p:nvPr/>
        </p:nvSpPr>
        <p:spPr bwMode="auto">
          <a:xfrm>
            <a:off x="2235200" y="3295650"/>
            <a:ext cx="0" cy="1562100"/>
          </a:xfrm>
          <a:prstGeom prst="line">
            <a:avLst/>
          </a:prstGeom>
          <a:noFill/>
          <a:ln w="12700">
            <a:solidFill>
              <a:schemeClr val="tx1"/>
            </a:solidFill>
            <a:prstDash val="sysDot"/>
            <a:round/>
            <a:headEnd/>
            <a:tailEnd/>
          </a:ln>
        </p:spPr>
        <p:txBody>
          <a:bodyPr wrap="none" anchor="ctr"/>
          <a:lstStyle/>
          <a:p>
            <a:endParaRPr lang="en-US"/>
          </a:p>
        </p:txBody>
      </p:sp>
      <p:sp>
        <p:nvSpPr>
          <p:cNvPr id="6152" name="Line 8"/>
          <p:cNvSpPr>
            <a:spLocks noChangeShapeType="1"/>
          </p:cNvSpPr>
          <p:nvPr/>
        </p:nvSpPr>
        <p:spPr bwMode="auto">
          <a:xfrm>
            <a:off x="4521200" y="3308350"/>
            <a:ext cx="0" cy="1536700"/>
          </a:xfrm>
          <a:prstGeom prst="line">
            <a:avLst/>
          </a:prstGeom>
          <a:noFill/>
          <a:ln w="12700">
            <a:solidFill>
              <a:schemeClr val="tx1"/>
            </a:solidFill>
            <a:prstDash val="sysDot"/>
            <a:round/>
            <a:headEnd/>
            <a:tailEnd/>
          </a:ln>
        </p:spPr>
        <p:txBody>
          <a:bodyPr wrap="none" anchor="ctr"/>
          <a:lstStyle/>
          <a:p>
            <a:endParaRPr lang="en-US"/>
          </a:p>
        </p:txBody>
      </p:sp>
      <p:sp>
        <p:nvSpPr>
          <p:cNvPr id="6153" name="Rectangle 9"/>
          <p:cNvSpPr>
            <a:spLocks noChangeArrowheads="1"/>
          </p:cNvSpPr>
          <p:nvPr/>
        </p:nvSpPr>
        <p:spPr bwMode="auto">
          <a:xfrm>
            <a:off x="2112963" y="4975225"/>
            <a:ext cx="295275" cy="363538"/>
          </a:xfrm>
          <a:prstGeom prst="rect">
            <a:avLst/>
          </a:prstGeom>
          <a:noFill/>
          <a:ln w="12700">
            <a:noFill/>
            <a:miter lim="800000"/>
            <a:headEnd/>
            <a:tailEnd/>
          </a:ln>
        </p:spPr>
        <p:txBody>
          <a:bodyPr wrap="none" lIns="90488" tIns="44450" rIns="90488" bIns="44450">
            <a:spAutoFit/>
          </a:bodyPr>
          <a:lstStyle/>
          <a:p>
            <a:r>
              <a:rPr lang="en-US" sz="1800">
                <a:latin typeface="Book Antiqua" pitchFamily="18" charset="0"/>
              </a:rPr>
              <a:t>1</a:t>
            </a:r>
          </a:p>
        </p:txBody>
      </p:sp>
      <p:sp>
        <p:nvSpPr>
          <p:cNvPr id="6154" name="Rectangle 10"/>
          <p:cNvSpPr>
            <a:spLocks noChangeArrowheads="1"/>
          </p:cNvSpPr>
          <p:nvPr/>
        </p:nvSpPr>
        <p:spPr bwMode="auto">
          <a:xfrm>
            <a:off x="4373563" y="4960938"/>
            <a:ext cx="307975" cy="363537"/>
          </a:xfrm>
          <a:prstGeom prst="rect">
            <a:avLst/>
          </a:prstGeom>
          <a:noFill/>
          <a:ln w="12700">
            <a:noFill/>
            <a:miter lim="800000"/>
            <a:headEnd/>
            <a:tailEnd/>
          </a:ln>
        </p:spPr>
        <p:txBody>
          <a:bodyPr lIns="90488" tIns="44450" rIns="90488" bIns="44450">
            <a:spAutoFit/>
          </a:bodyPr>
          <a:lstStyle/>
          <a:p>
            <a:r>
              <a:rPr lang="en-US" sz="1800">
                <a:latin typeface="Book Antiqua" pitchFamily="18" charset="0"/>
              </a:rPr>
              <a:t>2</a:t>
            </a:r>
          </a:p>
        </p:txBody>
      </p:sp>
      <p:sp>
        <p:nvSpPr>
          <p:cNvPr id="6155" name="Line 11"/>
          <p:cNvSpPr>
            <a:spLocks noChangeShapeType="1"/>
          </p:cNvSpPr>
          <p:nvPr/>
        </p:nvSpPr>
        <p:spPr bwMode="auto">
          <a:xfrm>
            <a:off x="806450" y="4076700"/>
            <a:ext cx="660400" cy="0"/>
          </a:xfrm>
          <a:prstGeom prst="line">
            <a:avLst/>
          </a:prstGeom>
          <a:noFill/>
          <a:ln w="12700">
            <a:solidFill>
              <a:schemeClr val="tx1"/>
            </a:solidFill>
            <a:round/>
            <a:headEnd/>
            <a:tailEnd type="triangle" w="med" len="med"/>
          </a:ln>
        </p:spPr>
        <p:txBody>
          <a:bodyPr wrap="none" anchor="ctr"/>
          <a:lstStyle/>
          <a:p>
            <a:endParaRPr lang="en-US"/>
          </a:p>
        </p:txBody>
      </p:sp>
      <p:sp>
        <p:nvSpPr>
          <p:cNvPr id="6156" name="Arc 12"/>
          <p:cNvSpPr>
            <a:spLocks/>
          </p:cNvSpPr>
          <p:nvPr/>
        </p:nvSpPr>
        <p:spPr bwMode="auto">
          <a:xfrm>
            <a:off x="1625600" y="3314700"/>
            <a:ext cx="590550" cy="247650"/>
          </a:xfrm>
          <a:custGeom>
            <a:avLst/>
            <a:gdLst>
              <a:gd name="T0" fmla="*/ 590550 w 21600"/>
              <a:gd name="T1" fmla="*/ 0 h 21600"/>
              <a:gd name="T2" fmla="*/ 0 w 21600"/>
              <a:gd name="T3" fmla="*/ 24765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wrap="none" anchor="ctr"/>
          <a:lstStyle/>
          <a:p>
            <a:endParaRPr lang="en-US"/>
          </a:p>
        </p:txBody>
      </p:sp>
      <p:sp>
        <p:nvSpPr>
          <p:cNvPr id="6157" name="Freeform 13"/>
          <p:cNvSpPr>
            <a:spLocks/>
          </p:cNvSpPr>
          <p:nvPr/>
        </p:nvSpPr>
        <p:spPr bwMode="auto">
          <a:xfrm>
            <a:off x="584200" y="3289300"/>
            <a:ext cx="4014788" cy="306388"/>
          </a:xfrm>
          <a:custGeom>
            <a:avLst/>
            <a:gdLst>
              <a:gd name="T0" fmla="*/ 0 w 2529"/>
              <a:gd name="T1" fmla="*/ 192 h 193"/>
              <a:gd name="T2" fmla="*/ 672 w 2529"/>
              <a:gd name="T3" fmla="*/ 192 h 193"/>
              <a:gd name="T4" fmla="*/ 832 w 2529"/>
              <a:gd name="T5" fmla="*/ 192 h 193"/>
              <a:gd name="T6" fmla="*/ 976 w 2529"/>
              <a:gd name="T7" fmla="*/ 176 h 193"/>
              <a:gd name="T8" fmla="*/ 1120 w 2529"/>
              <a:gd name="T9" fmla="*/ 144 h 193"/>
              <a:gd name="T10" fmla="*/ 1264 w 2529"/>
              <a:gd name="T11" fmla="*/ 72 h 193"/>
              <a:gd name="T12" fmla="*/ 1392 w 2529"/>
              <a:gd name="T13" fmla="*/ 16 h 193"/>
              <a:gd name="T14" fmla="*/ 1512 w 2529"/>
              <a:gd name="T15" fmla="*/ 0 h 193"/>
              <a:gd name="T16" fmla="*/ 2528 w 2529"/>
              <a:gd name="T17" fmla="*/ 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29"/>
              <a:gd name="T28" fmla="*/ 0 h 193"/>
              <a:gd name="T29" fmla="*/ 2529 w 2529"/>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29" h="193">
                <a:moveTo>
                  <a:pt x="0" y="192"/>
                </a:moveTo>
                <a:lnTo>
                  <a:pt x="672" y="192"/>
                </a:lnTo>
                <a:lnTo>
                  <a:pt x="832" y="192"/>
                </a:lnTo>
                <a:lnTo>
                  <a:pt x="976" y="176"/>
                </a:lnTo>
                <a:lnTo>
                  <a:pt x="1120" y="144"/>
                </a:lnTo>
                <a:lnTo>
                  <a:pt x="1264" y="72"/>
                </a:lnTo>
                <a:lnTo>
                  <a:pt x="1392" y="16"/>
                </a:lnTo>
                <a:lnTo>
                  <a:pt x="1512" y="0"/>
                </a:lnTo>
                <a:lnTo>
                  <a:pt x="2528"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4350" name="Rectangle 14"/>
          <p:cNvSpPr>
            <a:spLocks noChangeArrowheads="1"/>
          </p:cNvSpPr>
          <p:nvPr/>
        </p:nvSpPr>
        <p:spPr bwMode="auto">
          <a:xfrm>
            <a:off x="2611438" y="2309813"/>
            <a:ext cx="1643062" cy="519112"/>
          </a:xfrm>
          <a:prstGeom prst="rect">
            <a:avLst/>
          </a:prstGeom>
          <a:noFill/>
          <a:ln w="12700">
            <a:noFill/>
            <a:miter lim="800000"/>
            <a:headEnd/>
            <a:tailEnd/>
          </a:ln>
        </p:spPr>
        <p:txBody>
          <a:bodyPr wrap="none" anchor="ctr">
            <a:spAutoFit/>
          </a:bodyPr>
          <a:lstStyle/>
          <a:p>
            <a:pPr algn="ctr"/>
            <a:r>
              <a:rPr lang="en-US">
                <a:solidFill>
                  <a:schemeClr val="folHlink"/>
                </a:solidFill>
              </a:rPr>
              <a:t>separation</a:t>
            </a:r>
          </a:p>
        </p:txBody>
      </p:sp>
      <p:sp>
        <p:nvSpPr>
          <p:cNvPr id="6159" name="Rectangle 15"/>
          <p:cNvSpPr>
            <a:spLocks noChangeArrowheads="1"/>
          </p:cNvSpPr>
          <p:nvPr/>
        </p:nvSpPr>
        <p:spPr bwMode="auto">
          <a:xfrm>
            <a:off x="1541463" y="3908425"/>
            <a:ext cx="390525" cy="363538"/>
          </a:xfrm>
          <a:prstGeom prst="rect">
            <a:avLst/>
          </a:prstGeom>
          <a:noFill/>
          <a:ln w="12700">
            <a:noFill/>
            <a:miter lim="800000"/>
            <a:headEnd/>
            <a:tailEnd/>
          </a:ln>
        </p:spPr>
        <p:txBody>
          <a:bodyPr wrap="none" lIns="90488" tIns="44450" rIns="90488" bIns="44450">
            <a:spAutoFit/>
          </a:bodyPr>
          <a:lstStyle/>
          <a:p>
            <a:r>
              <a:rPr lang="en-US" sz="1800">
                <a:latin typeface="Book Antiqua" pitchFamily="18" charset="0"/>
              </a:rPr>
              <a:t>V</a:t>
            </a:r>
            <a:r>
              <a:rPr lang="en-US" sz="1800" baseline="-25000">
                <a:latin typeface="Book Antiqua" pitchFamily="18" charset="0"/>
              </a:rPr>
              <a:t>i</a:t>
            </a:r>
          </a:p>
        </p:txBody>
      </p:sp>
      <p:sp>
        <p:nvSpPr>
          <p:cNvPr id="6160" name="Line 16"/>
          <p:cNvSpPr>
            <a:spLocks noChangeShapeType="1"/>
          </p:cNvSpPr>
          <p:nvPr/>
        </p:nvSpPr>
        <p:spPr bwMode="auto">
          <a:xfrm>
            <a:off x="3181350" y="4152900"/>
            <a:ext cx="660400" cy="0"/>
          </a:xfrm>
          <a:prstGeom prst="line">
            <a:avLst/>
          </a:prstGeom>
          <a:noFill/>
          <a:ln w="12700">
            <a:solidFill>
              <a:schemeClr val="tx1"/>
            </a:solidFill>
            <a:round/>
            <a:headEnd/>
            <a:tailEnd type="triangle" w="med" len="med"/>
          </a:ln>
        </p:spPr>
        <p:txBody>
          <a:bodyPr wrap="none" anchor="ctr"/>
          <a:lstStyle/>
          <a:p>
            <a:endParaRPr lang="en-US"/>
          </a:p>
        </p:txBody>
      </p:sp>
      <p:sp>
        <p:nvSpPr>
          <p:cNvPr id="6161" name="Rectangle 17"/>
          <p:cNvSpPr>
            <a:spLocks noChangeArrowheads="1"/>
          </p:cNvSpPr>
          <p:nvPr/>
        </p:nvSpPr>
        <p:spPr bwMode="auto">
          <a:xfrm>
            <a:off x="3916363" y="3984625"/>
            <a:ext cx="558800" cy="363538"/>
          </a:xfrm>
          <a:prstGeom prst="rect">
            <a:avLst/>
          </a:prstGeom>
          <a:noFill/>
          <a:ln w="12700">
            <a:noFill/>
            <a:miter lim="800000"/>
            <a:headEnd/>
            <a:tailEnd/>
          </a:ln>
        </p:spPr>
        <p:txBody>
          <a:bodyPr wrap="none" lIns="90488" tIns="44450" rIns="90488" bIns="44450">
            <a:spAutoFit/>
          </a:bodyPr>
          <a:lstStyle/>
          <a:p>
            <a:r>
              <a:rPr lang="en-US" sz="1800">
                <a:latin typeface="Book Antiqua" pitchFamily="18" charset="0"/>
              </a:rPr>
              <a:t>V</a:t>
            </a:r>
            <a:r>
              <a:rPr lang="en-US" sz="1800" baseline="-25000">
                <a:latin typeface="Book Antiqua" pitchFamily="18" charset="0"/>
              </a:rPr>
              <a:t>i+1</a:t>
            </a:r>
          </a:p>
        </p:txBody>
      </p:sp>
      <p:sp>
        <p:nvSpPr>
          <p:cNvPr id="6162" name="Line 18"/>
          <p:cNvSpPr>
            <a:spLocks noChangeShapeType="1"/>
          </p:cNvSpPr>
          <p:nvPr/>
        </p:nvSpPr>
        <p:spPr bwMode="auto">
          <a:xfrm>
            <a:off x="2311400" y="3575050"/>
            <a:ext cx="0" cy="1282700"/>
          </a:xfrm>
          <a:prstGeom prst="line">
            <a:avLst/>
          </a:prstGeom>
          <a:noFill/>
          <a:ln w="12700">
            <a:solidFill>
              <a:schemeClr val="tx1"/>
            </a:solidFill>
            <a:prstDash val="dash"/>
            <a:round/>
            <a:headEnd/>
            <a:tailEnd/>
          </a:ln>
        </p:spPr>
        <p:txBody>
          <a:bodyPr wrap="none" anchor="ctr"/>
          <a:lstStyle/>
          <a:p>
            <a:endParaRPr lang="en-US"/>
          </a:p>
        </p:txBody>
      </p:sp>
      <p:sp>
        <p:nvSpPr>
          <p:cNvPr id="6163" name="Line 19"/>
          <p:cNvSpPr>
            <a:spLocks noChangeShapeType="1"/>
          </p:cNvSpPr>
          <p:nvPr/>
        </p:nvSpPr>
        <p:spPr bwMode="auto">
          <a:xfrm flipV="1">
            <a:off x="1301750" y="4222750"/>
            <a:ext cx="927100" cy="1104900"/>
          </a:xfrm>
          <a:prstGeom prst="line">
            <a:avLst/>
          </a:prstGeom>
          <a:noFill/>
          <a:ln w="12700">
            <a:solidFill>
              <a:schemeClr val="tx1"/>
            </a:solidFill>
            <a:round/>
            <a:headEnd/>
            <a:tailEnd type="triangle" w="med" len="med"/>
          </a:ln>
        </p:spPr>
        <p:txBody>
          <a:bodyPr wrap="none" anchor="ctr"/>
          <a:lstStyle/>
          <a:p>
            <a:endParaRPr lang="en-US"/>
          </a:p>
        </p:txBody>
      </p:sp>
      <p:sp>
        <p:nvSpPr>
          <p:cNvPr id="6164" name="Line 20"/>
          <p:cNvSpPr>
            <a:spLocks noChangeShapeType="1"/>
          </p:cNvSpPr>
          <p:nvPr/>
        </p:nvSpPr>
        <p:spPr bwMode="auto">
          <a:xfrm flipH="1" flipV="1">
            <a:off x="2330450" y="4146550"/>
            <a:ext cx="406400" cy="1206500"/>
          </a:xfrm>
          <a:prstGeom prst="line">
            <a:avLst/>
          </a:prstGeom>
          <a:noFill/>
          <a:ln w="12700">
            <a:solidFill>
              <a:schemeClr val="tx1"/>
            </a:solidFill>
            <a:round/>
            <a:headEnd/>
            <a:tailEnd type="triangle" w="med" len="med"/>
          </a:ln>
        </p:spPr>
        <p:txBody>
          <a:bodyPr wrap="none" anchor="ctr"/>
          <a:lstStyle/>
          <a:p>
            <a:endParaRPr lang="en-US"/>
          </a:p>
        </p:txBody>
      </p:sp>
      <p:grpSp>
        <p:nvGrpSpPr>
          <p:cNvPr id="6165" name="Group 21"/>
          <p:cNvGrpSpPr>
            <a:grpSpLocks/>
          </p:cNvGrpSpPr>
          <p:nvPr/>
        </p:nvGrpSpPr>
        <p:grpSpPr bwMode="auto">
          <a:xfrm>
            <a:off x="538163" y="3203575"/>
            <a:ext cx="4025900" cy="1727200"/>
            <a:chOff x="2564" y="2924"/>
            <a:chExt cx="2928" cy="1088"/>
          </a:xfrm>
        </p:grpSpPr>
        <p:sp>
          <p:nvSpPr>
            <p:cNvPr id="6184" name="Rectangle 22"/>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85" name="Rectangle 23"/>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166" name="Group 24"/>
          <p:cNvGrpSpPr>
            <a:grpSpLocks/>
          </p:cNvGrpSpPr>
          <p:nvPr/>
        </p:nvGrpSpPr>
        <p:grpSpPr bwMode="auto">
          <a:xfrm>
            <a:off x="1473200" y="1768475"/>
            <a:ext cx="844550" cy="1585913"/>
            <a:chOff x="4059" y="2012"/>
            <a:chExt cx="532" cy="999"/>
          </a:xfrm>
        </p:grpSpPr>
        <p:sp>
          <p:nvSpPr>
            <p:cNvPr id="6172" name="Rectangle 25"/>
            <p:cNvSpPr>
              <a:spLocks noChangeArrowheads="1"/>
            </p:cNvSpPr>
            <p:nvPr/>
          </p:nvSpPr>
          <p:spPr bwMode="auto">
            <a:xfrm>
              <a:off x="4379" y="2870"/>
              <a:ext cx="186" cy="141"/>
            </a:xfrm>
            <a:prstGeom prst="rect">
              <a:avLst/>
            </a:prstGeom>
            <a:solidFill>
              <a:schemeClr val="bg1"/>
            </a:solidFill>
            <a:ln w="12700">
              <a:noFill/>
              <a:miter lim="800000"/>
              <a:headEnd type="none" w="lg" len="med"/>
              <a:tailEnd type="none" w="lg" len="med"/>
            </a:ln>
          </p:spPr>
          <p:txBody>
            <a:bodyPr anchor="ctr">
              <a:spAutoFit/>
            </a:bodyPr>
            <a:lstStyle/>
            <a:p>
              <a:endParaRPr lang="en-US"/>
            </a:p>
          </p:txBody>
        </p:sp>
        <p:grpSp>
          <p:nvGrpSpPr>
            <p:cNvPr id="6173" name="Group 26"/>
            <p:cNvGrpSpPr>
              <a:grpSpLocks/>
            </p:cNvGrpSpPr>
            <p:nvPr/>
          </p:nvGrpSpPr>
          <p:grpSpPr bwMode="auto">
            <a:xfrm>
              <a:off x="4059" y="2012"/>
              <a:ext cx="532" cy="953"/>
              <a:chOff x="4653" y="1262"/>
              <a:chExt cx="352" cy="630"/>
            </a:xfrm>
          </p:grpSpPr>
          <p:sp>
            <p:nvSpPr>
              <p:cNvPr id="6174" name="Rectangle 27"/>
              <p:cNvSpPr>
                <a:spLocks noChangeArrowheads="1"/>
              </p:cNvSpPr>
              <p:nvPr/>
            </p:nvSpPr>
            <p:spPr bwMode="auto">
              <a:xfrm>
                <a:off x="4846"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75" name="Rectangle 28"/>
              <p:cNvSpPr>
                <a:spLocks noChangeArrowheads="1"/>
              </p:cNvSpPr>
              <p:nvPr/>
            </p:nvSpPr>
            <p:spPr bwMode="auto">
              <a:xfrm>
                <a:off x="4974"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176" name="Group 29"/>
              <p:cNvGrpSpPr>
                <a:grpSpLocks/>
              </p:cNvGrpSpPr>
              <p:nvPr/>
            </p:nvGrpSpPr>
            <p:grpSpPr bwMode="auto">
              <a:xfrm>
                <a:off x="4653" y="1262"/>
                <a:ext cx="352" cy="281"/>
                <a:chOff x="4653" y="1262"/>
                <a:chExt cx="352" cy="281"/>
              </a:xfrm>
            </p:grpSpPr>
            <p:sp>
              <p:nvSpPr>
                <p:cNvPr id="6177" name="Arc 30"/>
                <p:cNvSpPr>
                  <a:spLocks/>
                </p:cNvSpPr>
                <p:nvPr/>
              </p:nvSpPr>
              <p:spPr bwMode="auto">
                <a:xfrm rot="10800000">
                  <a:off x="4752" y="1291"/>
                  <a:ext cx="253" cy="249"/>
                </a:xfrm>
                <a:custGeom>
                  <a:avLst/>
                  <a:gdLst>
                    <a:gd name="T0" fmla="*/ 170 w 21600"/>
                    <a:gd name="T1" fmla="*/ 249 h 20401"/>
                    <a:gd name="T2" fmla="*/ 0 w 21600"/>
                    <a:gd name="T3" fmla="*/ 0 h 20401"/>
                    <a:gd name="T4" fmla="*/ 253 w 21600"/>
                    <a:gd name="T5" fmla="*/ 0 h 20401"/>
                    <a:gd name="T6" fmla="*/ 0 60000 65536"/>
                    <a:gd name="T7" fmla="*/ 0 60000 65536"/>
                    <a:gd name="T8" fmla="*/ 0 60000 65536"/>
                    <a:gd name="T9" fmla="*/ 0 w 21600"/>
                    <a:gd name="T10" fmla="*/ 0 h 20401"/>
                    <a:gd name="T11" fmla="*/ 21600 w 21600"/>
                    <a:gd name="T12" fmla="*/ 20401 h 20401"/>
                  </a:gdLst>
                  <a:ahLst/>
                  <a:cxnLst>
                    <a:cxn ang="T6">
                      <a:pos x="T0" y="T1"/>
                    </a:cxn>
                    <a:cxn ang="T7">
                      <a:pos x="T2" y="T3"/>
                    </a:cxn>
                    <a:cxn ang="T8">
                      <a:pos x="T4" y="T5"/>
                    </a:cxn>
                  </a:cxnLst>
                  <a:rect l="T9" t="T10" r="T11" b="T12"/>
                  <a:pathLst>
                    <a:path w="21600" h="20401" fill="none" extrusionOk="0">
                      <a:moveTo>
                        <a:pt x="14503" y="20401"/>
                      </a:moveTo>
                      <a:cubicBezTo>
                        <a:pt x="5820" y="17380"/>
                        <a:pt x="0" y="9194"/>
                        <a:pt x="0" y="0"/>
                      </a:cubicBezTo>
                    </a:path>
                    <a:path w="21600" h="20401" stroke="0" extrusionOk="0">
                      <a:moveTo>
                        <a:pt x="14503" y="20401"/>
                      </a:moveTo>
                      <a:cubicBezTo>
                        <a:pt x="5820" y="17380"/>
                        <a:pt x="0" y="9194"/>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6178" name="Arc 31"/>
                <p:cNvSpPr>
                  <a:spLocks/>
                </p:cNvSpPr>
                <p:nvPr/>
              </p:nvSpPr>
              <p:spPr bwMode="auto">
                <a:xfrm rot="10800000">
                  <a:off x="4752" y="1322"/>
                  <a:ext cx="221" cy="220"/>
                </a:xfrm>
                <a:custGeom>
                  <a:avLst/>
                  <a:gdLst>
                    <a:gd name="T0" fmla="*/ 153 w 21600"/>
                    <a:gd name="T1" fmla="*/ 220 h 20552"/>
                    <a:gd name="T2" fmla="*/ 0 w 21600"/>
                    <a:gd name="T3" fmla="*/ 0 h 20552"/>
                    <a:gd name="T4" fmla="*/ 221 w 21600"/>
                    <a:gd name="T5" fmla="*/ 0 h 20552"/>
                    <a:gd name="T6" fmla="*/ 0 60000 65536"/>
                    <a:gd name="T7" fmla="*/ 0 60000 65536"/>
                    <a:gd name="T8" fmla="*/ 0 60000 65536"/>
                    <a:gd name="T9" fmla="*/ 0 w 21600"/>
                    <a:gd name="T10" fmla="*/ 0 h 20552"/>
                    <a:gd name="T11" fmla="*/ 21600 w 21600"/>
                    <a:gd name="T12" fmla="*/ 20552 h 20552"/>
                  </a:gdLst>
                  <a:ahLst/>
                  <a:cxnLst>
                    <a:cxn ang="T6">
                      <a:pos x="T0" y="T1"/>
                    </a:cxn>
                    <a:cxn ang="T7">
                      <a:pos x="T2" y="T3"/>
                    </a:cxn>
                    <a:cxn ang="T8">
                      <a:pos x="T4" y="T5"/>
                    </a:cxn>
                  </a:cxnLst>
                  <a:rect l="T9" t="T10" r="T11" b="T12"/>
                  <a:pathLst>
                    <a:path w="21600" h="20552" fill="none" extrusionOk="0">
                      <a:moveTo>
                        <a:pt x="14954" y="20552"/>
                      </a:moveTo>
                      <a:cubicBezTo>
                        <a:pt x="6040" y="17670"/>
                        <a:pt x="0" y="9369"/>
                        <a:pt x="0" y="0"/>
                      </a:cubicBezTo>
                    </a:path>
                    <a:path w="21600" h="20552" stroke="0" extrusionOk="0">
                      <a:moveTo>
                        <a:pt x="14954" y="20552"/>
                      </a:moveTo>
                      <a:cubicBezTo>
                        <a:pt x="6040" y="17670"/>
                        <a:pt x="0" y="9369"/>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6179" name="Arc 32"/>
                <p:cNvSpPr>
                  <a:spLocks/>
                </p:cNvSpPr>
                <p:nvPr/>
              </p:nvSpPr>
              <p:spPr bwMode="auto">
                <a:xfrm rot="10800000">
                  <a:off x="4752" y="1418"/>
                  <a:ext cx="125" cy="124"/>
                </a:xfrm>
                <a:custGeom>
                  <a:avLst/>
                  <a:gdLst>
                    <a:gd name="T0" fmla="*/ 86 w 21600"/>
                    <a:gd name="T1" fmla="*/ 124 h 20514"/>
                    <a:gd name="T2" fmla="*/ 0 w 21600"/>
                    <a:gd name="T3" fmla="*/ 0 h 20514"/>
                    <a:gd name="T4" fmla="*/ 125 w 21600"/>
                    <a:gd name="T5" fmla="*/ 0 h 20514"/>
                    <a:gd name="T6" fmla="*/ 0 60000 65536"/>
                    <a:gd name="T7" fmla="*/ 0 60000 65536"/>
                    <a:gd name="T8" fmla="*/ 0 60000 65536"/>
                    <a:gd name="T9" fmla="*/ 0 w 21600"/>
                    <a:gd name="T10" fmla="*/ 0 h 20514"/>
                    <a:gd name="T11" fmla="*/ 21600 w 21600"/>
                    <a:gd name="T12" fmla="*/ 20514 h 20514"/>
                  </a:gdLst>
                  <a:ahLst/>
                  <a:cxnLst>
                    <a:cxn ang="T6">
                      <a:pos x="T0" y="T1"/>
                    </a:cxn>
                    <a:cxn ang="T7">
                      <a:pos x="T2" y="T3"/>
                    </a:cxn>
                    <a:cxn ang="T8">
                      <a:pos x="T4" y="T5"/>
                    </a:cxn>
                  </a:cxnLst>
                  <a:rect l="T9" t="T10" r="T11" b="T12"/>
                  <a:pathLst>
                    <a:path w="21600" h="20514" fill="none" extrusionOk="0">
                      <a:moveTo>
                        <a:pt x="14837" y="20513"/>
                      </a:moveTo>
                      <a:cubicBezTo>
                        <a:pt x="5982" y="17594"/>
                        <a:pt x="0" y="9323"/>
                        <a:pt x="0" y="0"/>
                      </a:cubicBezTo>
                    </a:path>
                    <a:path w="21600" h="20514" stroke="0" extrusionOk="0">
                      <a:moveTo>
                        <a:pt x="14837" y="20513"/>
                      </a:moveTo>
                      <a:cubicBezTo>
                        <a:pt x="5982" y="17594"/>
                        <a:pt x="0" y="9323"/>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6180" name="Arc 33"/>
                <p:cNvSpPr>
                  <a:spLocks/>
                </p:cNvSpPr>
                <p:nvPr/>
              </p:nvSpPr>
              <p:spPr bwMode="auto">
                <a:xfrm rot="10800000">
                  <a:off x="4749" y="1449"/>
                  <a:ext cx="96" cy="94"/>
                </a:xfrm>
                <a:custGeom>
                  <a:avLst/>
                  <a:gdLst>
                    <a:gd name="T0" fmla="*/ 67 w 21600"/>
                    <a:gd name="T1" fmla="*/ 94 h 20621"/>
                    <a:gd name="T2" fmla="*/ 0 w 21600"/>
                    <a:gd name="T3" fmla="*/ 0 h 20621"/>
                    <a:gd name="T4" fmla="*/ 96 w 21600"/>
                    <a:gd name="T5" fmla="*/ 0 h 20621"/>
                    <a:gd name="T6" fmla="*/ 0 60000 65536"/>
                    <a:gd name="T7" fmla="*/ 0 60000 65536"/>
                    <a:gd name="T8" fmla="*/ 0 60000 65536"/>
                    <a:gd name="T9" fmla="*/ 0 w 21600"/>
                    <a:gd name="T10" fmla="*/ 0 h 20621"/>
                    <a:gd name="T11" fmla="*/ 21600 w 21600"/>
                    <a:gd name="T12" fmla="*/ 20621 h 20621"/>
                  </a:gdLst>
                  <a:ahLst/>
                  <a:cxnLst>
                    <a:cxn ang="T6">
                      <a:pos x="T0" y="T1"/>
                    </a:cxn>
                    <a:cxn ang="T7">
                      <a:pos x="T2" y="T3"/>
                    </a:cxn>
                    <a:cxn ang="T8">
                      <a:pos x="T4" y="T5"/>
                    </a:cxn>
                  </a:cxnLst>
                  <a:rect l="T9" t="T10" r="T11" b="T12"/>
                  <a:pathLst>
                    <a:path w="21600" h="20621" fill="none" extrusionOk="0">
                      <a:moveTo>
                        <a:pt x="15169" y="20620"/>
                      </a:moveTo>
                      <a:cubicBezTo>
                        <a:pt x="6145" y="17806"/>
                        <a:pt x="0" y="9452"/>
                        <a:pt x="0" y="0"/>
                      </a:cubicBezTo>
                    </a:path>
                    <a:path w="21600" h="20621" stroke="0" extrusionOk="0">
                      <a:moveTo>
                        <a:pt x="15169" y="20620"/>
                      </a:moveTo>
                      <a:cubicBezTo>
                        <a:pt x="6145" y="17806"/>
                        <a:pt x="0" y="9452"/>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6181" name="AutoShape 34"/>
                <p:cNvSpPr>
                  <a:spLocks noChangeArrowheads="1"/>
                </p:cNvSpPr>
                <p:nvPr/>
              </p:nvSpPr>
              <p:spPr bwMode="auto">
                <a:xfrm rot="10800000" flipH="1">
                  <a:off x="4653" y="1262"/>
                  <a:ext cx="192" cy="267"/>
                </a:xfrm>
                <a:prstGeom prst="triangle">
                  <a:avLst>
                    <a:gd name="adj" fmla="val 49995"/>
                  </a:avLst>
                </a:prstGeom>
                <a:solidFill>
                  <a:schemeClr val="bg1"/>
                </a:solidFill>
                <a:ln w="12700">
                  <a:noFill/>
                  <a:miter lim="800000"/>
                  <a:headEnd/>
                  <a:tailEnd/>
                </a:ln>
              </p:spPr>
              <p:txBody>
                <a:bodyPr wrap="none" anchor="ctr"/>
                <a:lstStyle/>
                <a:p>
                  <a:endParaRPr lang="en-US"/>
                </a:p>
              </p:txBody>
            </p:sp>
            <p:sp>
              <p:nvSpPr>
                <p:cNvPr id="6182" name="Freeform 35"/>
                <p:cNvSpPr>
                  <a:spLocks/>
                </p:cNvSpPr>
                <p:nvPr/>
              </p:nvSpPr>
              <p:spPr bwMode="auto">
                <a:xfrm>
                  <a:off x="4765" y="1269"/>
                  <a:ext cx="71" cy="56"/>
                </a:xfrm>
                <a:custGeom>
                  <a:avLst/>
                  <a:gdLst>
                    <a:gd name="T0" fmla="*/ 92 w 107"/>
                    <a:gd name="T1" fmla="*/ 80 h 81"/>
                    <a:gd name="T2" fmla="*/ 36 w 107"/>
                    <a:gd name="T3" fmla="*/ 76 h 81"/>
                    <a:gd name="T4" fmla="*/ 2 w 107"/>
                    <a:gd name="T5" fmla="*/ 36 h 81"/>
                    <a:gd name="T6" fmla="*/ 0 w 107"/>
                    <a:gd name="T7" fmla="*/ 22 h 81"/>
                    <a:gd name="T8" fmla="*/ 6 w 107"/>
                    <a:gd name="T9" fmla="*/ 8 h 81"/>
                    <a:gd name="T10" fmla="*/ 20 w 107"/>
                    <a:gd name="T11" fmla="*/ 0 h 81"/>
                    <a:gd name="T12" fmla="*/ 106 w 107"/>
                    <a:gd name="T13" fmla="*/ 32 h 81"/>
                    <a:gd name="T14" fmla="*/ 0 60000 65536"/>
                    <a:gd name="T15" fmla="*/ 0 60000 65536"/>
                    <a:gd name="T16" fmla="*/ 0 60000 65536"/>
                    <a:gd name="T17" fmla="*/ 0 60000 65536"/>
                    <a:gd name="T18" fmla="*/ 0 60000 65536"/>
                    <a:gd name="T19" fmla="*/ 0 60000 65536"/>
                    <a:gd name="T20" fmla="*/ 0 60000 65536"/>
                    <a:gd name="T21" fmla="*/ 0 w 107"/>
                    <a:gd name="T22" fmla="*/ 0 h 81"/>
                    <a:gd name="T23" fmla="*/ 107 w 107"/>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81">
                      <a:moveTo>
                        <a:pt x="92" y="80"/>
                      </a:moveTo>
                      <a:lnTo>
                        <a:pt x="36" y="76"/>
                      </a:lnTo>
                      <a:lnTo>
                        <a:pt x="2" y="36"/>
                      </a:lnTo>
                      <a:lnTo>
                        <a:pt x="0" y="22"/>
                      </a:lnTo>
                      <a:lnTo>
                        <a:pt x="6" y="8"/>
                      </a:lnTo>
                      <a:lnTo>
                        <a:pt x="20" y="0"/>
                      </a:lnTo>
                      <a:lnTo>
                        <a:pt x="106" y="32"/>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sp>
              <p:nvSpPr>
                <p:cNvPr id="6183" name="Freeform 36"/>
                <p:cNvSpPr>
                  <a:spLocks/>
                </p:cNvSpPr>
                <p:nvPr/>
              </p:nvSpPr>
              <p:spPr bwMode="auto">
                <a:xfrm>
                  <a:off x="4720" y="1393"/>
                  <a:ext cx="75" cy="56"/>
                </a:xfrm>
                <a:custGeom>
                  <a:avLst/>
                  <a:gdLst>
                    <a:gd name="T0" fmla="*/ 111 w 112"/>
                    <a:gd name="T1" fmla="*/ 34 h 80"/>
                    <a:gd name="T2" fmla="*/ 67 w 112"/>
                    <a:gd name="T3" fmla="*/ 0 h 80"/>
                    <a:gd name="T4" fmla="*/ 15 w 112"/>
                    <a:gd name="T5" fmla="*/ 8 h 80"/>
                    <a:gd name="T6" fmla="*/ 4 w 112"/>
                    <a:gd name="T7" fmla="*/ 17 h 80"/>
                    <a:gd name="T8" fmla="*/ 0 w 112"/>
                    <a:gd name="T9" fmla="*/ 31 h 80"/>
                    <a:gd name="T10" fmla="*/ 5 w 112"/>
                    <a:gd name="T11" fmla="*/ 46 h 80"/>
                    <a:gd name="T12" fmla="*/ 91 w 112"/>
                    <a:gd name="T13" fmla="*/ 79 h 80"/>
                    <a:gd name="T14" fmla="*/ 0 60000 65536"/>
                    <a:gd name="T15" fmla="*/ 0 60000 65536"/>
                    <a:gd name="T16" fmla="*/ 0 60000 65536"/>
                    <a:gd name="T17" fmla="*/ 0 60000 65536"/>
                    <a:gd name="T18" fmla="*/ 0 60000 65536"/>
                    <a:gd name="T19" fmla="*/ 0 60000 65536"/>
                    <a:gd name="T20" fmla="*/ 0 60000 65536"/>
                    <a:gd name="T21" fmla="*/ 0 w 112"/>
                    <a:gd name="T22" fmla="*/ 0 h 80"/>
                    <a:gd name="T23" fmla="*/ 112 w 11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0">
                      <a:moveTo>
                        <a:pt x="111" y="34"/>
                      </a:moveTo>
                      <a:lnTo>
                        <a:pt x="67" y="0"/>
                      </a:lnTo>
                      <a:lnTo>
                        <a:pt x="15" y="8"/>
                      </a:lnTo>
                      <a:lnTo>
                        <a:pt x="4" y="17"/>
                      </a:lnTo>
                      <a:lnTo>
                        <a:pt x="0" y="31"/>
                      </a:lnTo>
                      <a:lnTo>
                        <a:pt x="5" y="46"/>
                      </a:lnTo>
                      <a:lnTo>
                        <a:pt x="91" y="79"/>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grpSp>
        </p:grpSp>
      </p:grpSp>
      <p:sp>
        <p:nvSpPr>
          <p:cNvPr id="14373" name="Line 37"/>
          <p:cNvSpPr>
            <a:spLocks noChangeShapeType="1"/>
          </p:cNvSpPr>
          <p:nvPr/>
        </p:nvSpPr>
        <p:spPr bwMode="auto">
          <a:xfrm flipH="1">
            <a:off x="2406650" y="2774950"/>
            <a:ext cx="533400" cy="609600"/>
          </a:xfrm>
          <a:prstGeom prst="line">
            <a:avLst/>
          </a:prstGeom>
          <a:noFill/>
          <a:ln w="12700">
            <a:solidFill>
              <a:schemeClr val="folHlink"/>
            </a:solidFill>
            <a:round/>
            <a:headEnd/>
            <a:tailEnd type="triangle" w="med" len="med"/>
          </a:ln>
        </p:spPr>
        <p:txBody>
          <a:bodyPr wrap="none" anchor="ctr"/>
          <a:lstStyle/>
          <a:p>
            <a:endParaRPr lang="en-US"/>
          </a:p>
        </p:txBody>
      </p:sp>
      <p:sp>
        <p:nvSpPr>
          <p:cNvPr id="14374" name="Rectangle 38"/>
          <p:cNvSpPr>
            <a:spLocks noChangeArrowheads="1"/>
          </p:cNvSpPr>
          <p:nvPr/>
        </p:nvSpPr>
        <p:spPr bwMode="auto">
          <a:xfrm>
            <a:off x="385763" y="5122863"/>
            <a:ext cx="1389062" cy="519112"/>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Pressure</a:t>
            </a:r>
          </a:p>
        </p:txBody>
      </p:sp>
      <p:sp>
        <p:nvSpPr>
          <p:cNvPr id="14375" name="Rectangle 39"/>
          <p:cNvSpPr>
            <a:spLocks noChangeArrowheads="1"/>
          </p:cNvSpPr>
          <p:nvPr/>
        </p:nvSpPr>
        <p:spPr bwMode="auto">
          <a:xfrm>
            <a:off x="2662238" y="5122863"/>
            <a:ext cx="1841500" cy="519112"/>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Momentum</a:t>
            </a:r>
          </a:p>
        </p:txBody>
      </p:sp>
      <p:sp>
        <p:nvSpPr>
          <p:cNvPr id="6170" name="Line 40"/>
          <p:cNvSpPr>
            <a:spLocks noChangeShapeType="1"/>
          </p:cNvSpPr>
          <p:nvPr/>
        </p:nvSpPr>
        <p:spPr bwMode="auto">
          <a:xfrm>
            <a:off x="2674938" y="2771775"/>
            <a:ext cx="1489075"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4377" name="Rectangle 41"/>
          <p:cNvSpPr>
            <a:spLocks noChangeArrowheads="1"/>
          </p:cNvSpPr>
          <p:nvPr/>
        </p:nvSpPr>
        <p:spPr bwMode="auto">
          <a:xfrm>
            <a:off x="6350000" y="1924050"/>
            <a:ext cx="1624013" cy="519113"/>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expansion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3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3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3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0" grpId="0" autoUpdateAnimBg="0"/>
      <p:bldP spid="14341" grpId="0" autoUpdateAnimBg="0"/>
      <p:bldP spid="14350" grpId="0" autoUpdateAnimBg="0"/>
      <p:bldP spid="14373" grpId="0" animBg="1"/>
      <p:bldP spid="14374" grpId="0" autoUpdateAnimBg="0"/>
      <p:bldP spid="14375" grpId="0" autoUpdateAnimBg="0"/>
      <p:bldP spid="1437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lIns="90488" tIns="44450" rIns="90488" bIns="44450" anchor="b"/>
          <a:lstStyle/>
          <a:p>
            <a:r>
              <a:rPr lang="en-US" smtClean="0"/>
              <a:t>HGL in Diffuser across Port</a:t>
            </a:r>
          </a:p>
        </p:txBody>
      </p:sp>
      <p:sp>
        <p:nvSpPr>
          <p:cNvPr id="7172" name="Rectangle 3"/>
          <p:cNvSpPr>
            <a:spLocks noGrp="1" noChangeArrowheads="1"/>
          </p:cNvSpPr>
          <p:nvPr>
            <p:ph type="body" sz="half" idx="2"/>
          </p:nvPr>
        </p:nvSpPr>
        <p:spPr>
          <a:xfrm>
            <a:off x="4991100" y="1968500"/>
            <a:ext cx="3981450" cy="4637088"/>
          </a:xfrm>
          <a:noFill/>
        </p:spPr>
        <p:txBody>
          <a:bodyPr lIns="90488" tIns="44450" rIns="90488" bIns="44450"/>
          <a:lstStyle/>
          <a:p>
            <a:r>
              <a:rPr lang="en-US" sz="2400" smtClean="0"/>
              <a:t>Head loss occurs between section 1 and section 2 some distance downstream (~5 times the diameter of the diffuser)</a:t>
            </a:r>
          </a:p>
          <a:p>
            <a:r>
              <a:rPr lang="en-US" sz="2400" smtClean="0"/>
              <a:t>We will treat this head loss as if it all occurred immediately after the port</a:t>
            </a:r>
          </a:p>
          <a:p>
            <a:r>
              <a:rPr lang="en-US" sz="2400" smtClean="0"/>
              <a:t>Although there is head loss past the port the pressure (HGL) will __________ (proof coming up)</a:t>
            </a:r>
          </a:p>
        </p:txBody>
      </p:sp>
      <p:sp>
        <p:nvSpPr>
          <p:cNvPr id="7173" name="Freeform 4"/>
          <p:cNvSpPr>
            <a:spLocks/>
          </p:cNvSpPr>
          <p:nvPr/>
        </p:nvSpPr>
        <p:spPr bwMode="auto">
          <a:xfrm>
            <a:off x="381000" y="2330450"/>
            <a:ext cx="4383088" cy="280988"/>
          </a:xfrm>
          <a:custGeom>
            <a:avLst/>
            <a:gdLst>
              <a:gd name="T0" fmla="*/ 0 w 2761"/>
              <a:gd name="T1" fmla="*/ 0 h 177"/>
              <a:gd name="T2" fmla="*/ 1352 w 2761"/>
              <a:gd name="T3" fmla="*/ 88 h 177"/>
              <a:gd name="T4" fmla="*/ 1352 w 2761"/>
              <a:gd name="T5" fmla="*/ 136 h 177"/>
              <a:gd name="T6" fmla="*/ 2760 w 2761"/>
              <a:gd name="T7" fmla="*/ 176 h 177"/>
              <a:gd name="T8" fmla="*/ 0 60000 65536"/>
              <a:gd name="T9" fmla="*/ 0 60000 65536"/>
              <a:gd name="T10" fmla="*/ 0 60000 65536"/>
              <a:gd name="T11" fmla="*/ 0 60000 65536"/>
              <a:gd name="T12" fmla="*/ 0 w 2761"/>
              <a:gd name="T13" fmla="*/ 0 h 177"/>
              <a:gd name="T14" fmla="*/ 2761 w 2761"/>
              <a:gd name="T15" fmla="*/ 177 h 177"/>
            </a:gdLst>
            <a:ahLst/>
            <a:cxnLst>
              <a:cxn ang="T8">
                <a:pos x="T0" y="T1"/>
              </a:cxn>
              <a:cxn ang="T9">
                <a:pos x="T2" y="T3"/>
              </a:cxn>
              <a:cxn ang="T10">
                <a:pos x="T4" y="T5"/>
              </a:cxn>
              <a:cxn ang="T11">
                <a:pos x="T6" y="T7"/>
              </a:cxn>
            </a:cxnLst>
            <a:rect l="T12" t="T13" r="T14" b="T15"/>
            <a:pathLst>
              <a:path w="2761" h="177">
                <a:moveTo>
                  <a:pt x="0" y="0"/>
                </a:moveTo>
                <a:lnTo>
                  <a:pt x="1352" y="88"/>
                </a:lnTo>
                <a:lnTo>
                  <a:pt x="1352" y="136"/>
                </a:lnTo>
                <a:lnTo>
                  <a:pt x="2760" y="176"/>
                </a:lnTo>
              </a:path>
            </a:pathLst>
          </a:custGeom>
          <a:noFill/>
          <a:ln w="12700" cap="rnd" cmpd="sng">
            <a:solidFill>
              <a:schemeClr val="tx1"/>
            </a:solidFill>
            <a:prstDash val="solid"/>
            <a:round/>
            <a:headEnd type="none" w="med" len="med"/>
            <a:tailEnd type="none" w="med" len="med"/>
          </a:ln>
        </p:spPr>
        <p:txBody>
          <a:bodyPr/>
          <a:lstStyle/>
          <a:p>
            <a:endParaRPr lang="en-US"/>
          </a:p>
        </p:txBody>
      </p:sp>
      <p:graphicFrame>
        <p:nvGraphicFramePr>
          <p:cNvPr id="7170" name="Object 5">
            <a:hlinkClick r:id="" action="ppaction://ole?verb=0"/>
          </p:cNvPr>
          <p:cNvGraphicFramePr>
            <a:graphicFrameLocks/>
          </p:cNvGraphicFramePr>
          <p:nvPr/>
        </p:nvGraphicFramePr>
        <p:xfrm>
          <a:off x="2863850" y="1758950"/>
          <a:ext cx="2070100" cy="838200"/>
        </p:xfrm>
        <a:graphic>
          <a:graphicData uri="http://schemas.openxmlformats.org/presentationml/2006/ole">
            <p:oleObj spid="_x0000_s7170" name="Equation" r:id="rId4" imgW="2082600" imgH="850680" progId="Equation.2">
              <p:embed/>
            </p:oleObj>
          </a:graphicData>
        </a:graphic>
      </p:graphicFrame>
      <p:sp>
        <p:nvSpPr>
          <p:cNvPr id="7174" name="Freeform 6"/>
          <p:cNvSpPr>
            <a:spLocks/>
          </p:cNvSpPr>
          <p:nvPr/>
        </p:nvSpPr>
        <p:spPr bwMode="auto">
          <a:xfrm>
            <a:off x="419100" y="3041650"/>
            <a:ext cx="4344988" cy="166688"/>
          </a:xfrm>
          <a:custGeom>
            <a:avLst/>
            <a:gdLst>
              <a:gd name="T0" fmla="*/ 0 w 2737"/>
              <a:gd name="T1" fmla="*/ 40 h 105"/>
              <a:gd name="T2" fmla="*/ 1328 w 2737"/>
              <a:gd name="T3" fmla="*/ 104 h 105"/>
              <a:gd name="T4" fmla="*/ 1328 w 2737"/>
              <a:gd name="T5" fmla="*/ 0 h 105"/>
              <a:gd name="T6" fmla="*/ 2736 w 2737"/>
              <a:gd name="T7" fmla="*/ 40 h 105"/>
              <a:gd name="T8" fmla="*/ 0 60000 65536"/>
              <a:gd name="T9" fmla="*/ 0 60000 65536"/>
              <a:gd name="T10" fmla="*/ 0 60000 65536"/>
              <a:gd name="T11" fmla="*/ 0 60000 65536"/>
              <a:gd name="T12" fmla="*/ 0 w 2737"/>
              <a:gd name="T13" fmla="*/ 0 h 105"/>
              <a:gd name="T14" fmla="*/ 2737 w 2737"/>
              <a:gd name="T15" fmla="*/ 105 h 105"/>
            </a:gdLst>
            <a:ahLst/>
            <a:cxnLst>
              <a:cxn ang="T8">
                <a:pos x="T0" y="T1"/>
              </a:cxn>
              <a:cxn ang="T9">
                <a:pos x="T2" y="T3"/>
              </a:cxn>
              <a:cxn ang="T10">
                <a:pos x="T4" y="T5"/>
              </a:cxn>
              <a:cxn ang="T11">
                <a:pos x="T6" y="T7"/>
              </a:cxn>
            </a:cxnLst>
            <a:rect l="T12" t="T13" r="T14" b="T15"/>
            <a:pathLst>
              <a:path w="2737" h="105">
                <a:moveTo>
                  <a:pt x="0" y="40"/>
                </a:moveTo>
                <a:lnTo>
                  <a:pt x="1328" y="104"/>
                </a:lnTo>
                <a:lnTo>
                  <a:pt x="1328" y="0"/>
                </a:lnTo>
                <a:lnTo>
                  <a:pt x="2736" y="4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7175" name="Line 7"/>
          <p:cNvSpPr>
            <a:spLocks noChangeShapeType="1"/>
          </p:cNvSpPr>
          <p:nvPr/>
        </p:nvSpPr>
        <p:spPr bwMode="auto">
          <a:xfrm flipV="1">
            <a:off x="2533650" y="2311400"/>
            <a:ext cx="317500" cy="203200"/>
          </a:xfrm>
          <a:prstGeom prst="line">
            <a:avLst/>
          </a:prstGeom>
          <a:noFill/>
          <a:ln w="12700">
            <a:solidFill>
              <a:schemeClr val="tx1"/>
            </a:solidFill>
            <a:round/>
            <a:headEnd type="triangle" w="med" len="med"/>
            <a:tailEnd/>
          </a:ln>
        </p:spPr>
        <p:txBody>
          <a:bodyPr wrap="none" anchor="ctr"/>
          <a:lstStyle/>
          <a:p>
            <a:endParaRPr lang="en-US"/>
          </a:p>
        </p:txBody>
      </p:sp>
      <p:sp>
        <p:nvSpPr>
          <p:cNvPr id="7176" name="Line 8"/>
          <p:cNvSpPr>
            <a:spLocks noChangeShapeType="1"/>
          </p:cNvSpPr>
          <p:nvPr/>
        </p:nvSpPr>
        <p:spPr bwMode="auto">
          <a:xfrm>
            <a:off x="2546350" y="3149600"/>
            <a:ext cx="266700" cy="279400"/>
          </a:xfrm>
          <a:prstGeom prst="line">
            <a:avLst/>
          </a:prstGeom>
          <a:noFill/>
          <a:ln w="12700">
            <a:solidFill>
              <a:schemeClr val="tx1"/>
            </a:solidFill>
            <a:round/>
            <a:headEnd type="triangle" w="med" len="med"/>
            <a:tailEnd/>
          </a:ln>
        </p:spPr>
        <p:txBody>
          <a:bodyPr wrap="none" anchor="ctr"/>
          <a:lstStyle/>
          <a:p>
            <a:endParaRPr lang="en-US"/>
          </a:p>
        </p:txBody>
      </p:sp>
      <p:sp>
        <p:nvSpPr>
          <p:cNvPr id="7177" name="Rectangle 9"/>
          <p:cNvSpPr>
            <a:spLocks noChangeArrowheads="1"/>
          </p:cNvSpPr>
          <p:nvPr/>
        </p:nvSpPr>
        <p:spPr bwMode="auto">
          <a:xfrm>
            <a:off x="2786063" y="3186113"/>
            <a:ext cx="1765300" cy="1184275"/>
          </a:xfrm>
          <a:prstGeom prst="rect">
            <a:avLst/>
          </a:prstGeom>
          <a:noFill/>
          <a:ln w="12700">
            <a:noFill/>
            <a:miter lim="800000"/>
            <a:headEnd/>
            <a:tailEnd/>
          </a:ln>
        </p:spPr>
        <p:txBody>
          <a:bodyPr lIns="90488" tIns="44450" rIns="90488" bIns="44450">
            <a:spAutoFit/>
          </a:bodyPr>
          <a:lstStyle/>
          <a:p>
            <a:r>
              <a:rPr lang="en-US" sz="2400">
                <a:latin typeface="Symbol" pitchFamily="18" charset="2"/>
                <a:sym typeface="MT Extra" pitchFamily="18" charset="2"/>
              </a:rPr>
              <a:t>D</a:t>
            </a:r>
            <a:r>
              <a:rPr lang="en-US" sz="2400">
                <a:latin typeface="Book Antiqua" pitchFamily="18" charset="0"/>
              </a:rPr>
              <a:t>H from pressure recovery</a:t>
            </a:r>
          </a:p>
        </p:txBody>
      </p:sp>
      <p:sp>
        <p:nvSpPr>
          <p:cNvPr id="7178" name="Rectangle 10"/>
          <p:cNvSpPr>
            <a:spLocks noChangeArrowheads="1"/>
          </p:cNvSpPr>
          <p:nvPr/>
        </p:nvSpPr>
        <p:spPr bwMode="auto">
          <a:xfrm>
            <a:off x="423863" y="1878013"/>
            <a:ext cx="785812" cy="454025"/>
          </a:xfrm>
          <a:prstGeom prst="rect">
            <a:avLst/>
          </a:prstGeom>
          <a:noFill/>
          <a:ln w="12700">
            <a:noFill/>
            <a:miter lim="800000"/>
            <a:headEnd/>
            <a:tailEnd/>
          </a:ln>
        </p:spPr>
        <p:txBody>
          <a:bodyPr wrap="none" lIns="90488" tIns="44450" rIns="90488" bIns="44450">
            <a:spAutoFit/>
          </a:bodyPr>
          <a:lstStyle/>
          <a:p>
            <a:r>
              <a:rPr lang="en-US" sz="2400">
                <a:latin typeface="Book Antiqua" pitchFamily="18" charset="0"/>
              </a:rPr>
              <a:t>EGL</a:t>
            </a:r>
          </a:p>
        </p:txBody>
      </p:sp>
      <p:sp>
        <p:nvSpPr>
          <p:cNvPr id="7179" name="Rectangle 11"/>
          <p:cNvSpPr>
            <a:spLocks noChangeArrowheads="1"/>
          </p:cNvSpPr>
          <p:nvPr/>
        </p:nvSpPr>
        <p:spPr bwMode="auto">
          <a:xfrm>
            <a:off x="322263" y="2703513"/>
            <a:ext cx="854075" cy="454025"/>
          </a:xfrm>
          <a:prstGeom prst="rect">
            <a:avLst/>
          </a:prstGeom>
          <a:noFill/>
          <a:ln w="12700">
            <a:noFill/>
            <a:miter lim="800000"/>
            <a:headEnd/>
            <a:tailEnd/>
          </a:ln>
        </p:spPr>
        <p:txBody>
          <a:bodyPr wrap="none" lIns="90488" tIns="44450" rIns="90488" bIns="44450">
            <a:spAutoFit/>
          </a:bodyPr>
          <a:lstStyle/>
          <a:p>
            <a:r>
              <a:rPr lang="en-US" sz="2400">
                <a:latin typeface="Book Antiqua" pitchFamily="18" charset="0"/>
              </a:rPr>
              <a:t>HGL</a:t>
            </a:r>
          </a:p>
        </p:txBody>
      </p:sp>
      <p:sp>
        <p:nvSpPr>
          <p:cNvPr id="7180" name="Line 12"/>
          <p:cNvSpPr>
            <a:spLocks noChangeShapeType="1"/>
          </p:cNvSpPr>
          <p:nvPr/>
        </p:nvSpPr>
        <p:spPr bwMode="auto">
          <a:xfrm>
            <a:off x="2474913" y="4800600"/>
            <a:ext cx="0" cy="1562100"/>
          </a:xfrm>
          <a:prstGeom prst="line">
            <a:avLst/>
          </a:prstGeom>
          <a:noFill/>
          <a:ln w="12700">
            <a:solidFill>
              <a:schemeClr val="tx1"/>
            </a:solidFill>
            <a:prstDash val="sysDot"/>
            <a:round/>
            <a:headEnd/>
            <a:tailEnd/>
          </a:ln>
        </p:spPr>
        <p:txBody>
          <a:bodyPr wrap="none" anchor="ctr"/>
          <a:lstStyle/>
          <a:p>
            <a:endParaRPr lang="en-US"/>
          </a:p>
        </p:txBody>
      </p:sp>
      <p:sp>
        <p:nvSpPr>
          <p:cNvPr id="7181" name="Line 13"/>
          <p:cNvSpPr>
            <a:spLocks noChangeShapeType="1"/>
          </p:cNvSpPr>
          <p:nvPr/>
        </p:nvSpPr>
        <p:spPr bwMode="auto">
          <a:xfrm>
            <a:off x="4760913" y="4813300"/>
            <a:ext cx="0" cy="1536700"/>
          </a:xfrm>
          <a:prstGeom prst="line">
            <a:avLst/>
          </a:prstGeom>
          <a:noFill/>
          <a:ln w="12700">
            <a:solidFill>
              <a:schemeClr val="tx1"/>
            </a:solidFill>
            <a:prstDash val="sysDot"/>
            <a:round/>
            <a:headEnd/>
            <a:tailEnd/>
          </a:ln>
        </p:spPr>
        <p:txBody>
          <a:bodyPr wrap="none" anchor="ctr"/>
          <a:lstStyle/>
          <a:p>
            <a:endParaRPr lang="en-US"/>
          </a:p>
        </p:txBody>
      </p:sp>
      <p:sp>
        <p:nvSpPr>
          <p:cNvPr id="7182" name="Rectangle 14"/>
          <p:cNvSpPr>
            <a:spLocks noChangeArrowheads="1"/>
          </p:cNvSpPr>
          <p:nvPr/>
        </p:nvSpPr>
        <p:spPr bwMode="auto">
          <a:xfrm>
            <a:off x="2352675" y="6480175"/>
            <a:ext cx="295275" cy="363538"/>
          </a:xfrm>
          <a:prstGeom prst="rect">
            <a:avLst/>
          </a:prstGeom>
          <a:noFill/>
          <a:ln w="12700">
            <a:noFill/>
            <a:miter lim="800000"/>
            <a:headEnd/>
            <a:tailEnd/>
          </a:ln>
        </p:spPr>
        <p:txBody>
          <a:bodyPr wrap="none" lIns="90488" tIns="44450" rIns="90488" bIns="44450">
            <a:spAutoFit/>
          </a:bodyPr>
          <a:lstStyle/>
          <a:p>
            <a:r>
              <a:rPr lang="en-US" sz="1800">
                <a:latin typeface="Book Antiqua" pitchFamily="18" charset="0"/>
              </a:rPr>
              <a:t>1</a:t>
            </a:r>
          </a:p>
        </p:txBody>
      </p:sp>
      <p:sp>
        <p:nvSpPr>
          <p:cNvPr id="7183" name="Rectangle 15"/>
          <p:cNvSpPr>
            <a:spLocks noChangeArrowheads="1"/>
          </p:cNvSpPr>
          <p:nvPr/>
        </p:nvSpPr>
        <p:spPr bwMode="auto">
          <a:xfrm>
            <a:off x="4613275" y="6465888"/>
            <a:ext cx="307975" cy="363537"/>
          </a:xfrm>
          <a:prstGeom prst="rect">
            <a:avLst/>
          </a:prstGeom>
          <a:noFill/>
          <a:ln w="12700">
            <a:noFill/>
            <a:miter lim="800000"/>
            <a:headEnd/>
            <a:tailEnd/>
          </a:ln>
        </p:spPr>
        <p:txBody>
          <a:bodyPr lIns="90488" tIns="44450" rIns="90488" bIns="44450">
            <a:spAutoFit/>
          </a:bodyPr>
          <a:lstStyle/>
          <a:p>
            <a:r>
              <a:rPr lang="en-US" sz="1800">
                <a:latin typeface="Book Antiqua" pitchFamily="18" charset="0"/>
              </a:rPr>
              <a:t>2</a:t>
            </a:r>
          </a:p>
        </p:txBody>
      </p:sp>
      <p:sp>
        <p:nvSpPr>
          <p:cNvPr id="7184" name="Line 16"/>
          <p:cNvSpPr>
            <a:spLocks noChangeShapeType="1"/>
          </p:cNvSpPr>
          <p:nvPr/>
        </p:nvSpPr>
        <p:spPr bwMode="auto">
          <a:xfrm>
            <a:off x="1046163" y="5581650"/>
            <a:ext cx="660400" cy="0"/>
          </a:xfrm>
          <a:prstGeom prst="line">
            <a:avLst/>
          </a:prstGeom>
          <a:noFill/>
          <a:ln w="12700">
            <a:solidFill>
              <a:schemeClr val="tx1"/>
            </a:solidFill>
            <a:round/>
            <a:headEnd/>
            <a:tailEnd type="triangle" w="med" len="med"/>
          </a:ln>
        </p:spPr>
        <p:txBody>
          <a:bodyPr wrap="none" anchor="ctr"/>
          <a:lstStyle/>
          <a:p>
            <a:endParaRPr lang="en-US"/>
          </a:p>
        </p:txBody>
      </p:sp>
      <p:sp>
        <p:nvSpPr>
          <p:cNvPr id="7185" name="Arc 17"/>
          <p:cNvSpPr>
            <a:spLocks/>
          </p:cNvSpPr>
          <p:nvPr/>
        </p:nvSpPr>
        <p:spPr bwMode="auto">
          <a:xfrm>
            <a:off x="1865313" y="4819650"/>
            <a:ext cx="590550" cy="247650"/>
          </a:xfrm>
          <a:custGeom>
            <a:avLst/>
            <a:gdLst>
              <a:gd name="T0" fmla="*/ 590550 w 21600"/>
              <a:gd name="T1" fmla="*/ 0 h 21600"/>
              <a:gd name="T2" fmla="*/ 0 w 21600"/>
              <a:gd name="T3" fmla="*/ 24765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wrap="none" anchor="ctr"/>
          <a:lstStyle/>
          <a:p>
            <a:endParaRPr lang="en-US"/>
          </a:p>
        </p:txBody>
      </p:sp>
      <p:sp>
        <p:nvSpPr>
          <p:cNvPr id="7186" name="Freeform 18"/>
          <p:cNvSpPr>
            <a:spLocks/>
          </p:cNvSpPr>
          <p:nvPr/>
        </p:nvSpPr>
        <p:spPr bwMode="auto">
          <a:xfrm>
            <a:off x="823913" y="4794250"/>
            <a:ext cx="4014787" cy="306388"/>
          </a:xfrm>
          <a:custGeom>
            <a:avLst/>
            <a:gdLst>
              <a:gd name="T0" fmla="*/ 0 w 2529"/>
              <a:gd name="T1" fmla="*/ 192 h 193"/>
              <a:gd name="T2" fmla="*/ 672 w 2529"/>
              <a:gd name="T3" fmla="*/ 192 h 193"/>
              <a:gd name="T4" fmla="*/ 832 w 2529"/>
              <a:gd name="T5" fmla="*/ 192 h 193"/>
              <a:gd name="T6" fmla="*/ 976 w 2529"/>
              <a:gd name="T7" fmla="*/ 176 h 193"/>
              <a:gd name="T8" fmla="*/ 1120 w 2529"/>
              <a:gd name="T9" fmla="*/ 144 h 193"/>
              <a:gd name="T10" fmla="*/ 1264 w 2529"/>
              <a:gd name="T11" fmla="*/ 72 h 193"/>
              <a:gd name="T12" fmla="*/ 1392 w 2529"/>
              <a:gd name="T13" fmla="*/ 16 h 193"/>
              <a:gd name="T14" fmla="*/ 1512 w 2529"/>
              <a:gd name="T15" fmla="*/ 0 h 193"/>
              <a:gd name="T16" fmla="*/ 2528 w 2529"/>
              <a:gd name="T17" fmla="*/ 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29"/>
              <a:gd name="T28" fmla="*/ 0 h 193"/>
              <a:gd name="T29" fmla="*/ 2529 w 2529"/>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29" h="193">
                <a:moveTo>
                  <a:pt x="0" y="192"/>
                </a:moveTo>
                <a:lnTo>
                  <a:pt x="672" y="192"/>
                </a:lnTo>
                <a:lnTo>
                  <a:pt x="832" y="192"/>
                </a:lnTo>
                <a:lnTo>
                  <a:pt x="976" y="176"/>
                </a:lnTo>
                <a:lnTo>
                  <a:pt x="1120" y="144"/>
                </a:lnTo>
                <a:lnTo>
                  <a:pt x="1264" y="72"/>
                </a:lnTo>
                <a:lnTo>
                  <a:pt x="1392" y="16"/>
                </a:lnTo>
                <a:lnTo>
                  <a:pt x="1512" y="0"/>
                </a:lnTo>
                <a:lnTo>
                  <a:pt x="2528"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7187" name="Rectangle 19"/>
          <p:cNvSpPr>
            <a:spLocks noChangeArrowheads="1"/>
          </p:cNvSpPr>
          <p:nvPr/>
        </p:nvSpPr>
        <p:spPr bwMode="auto">
          <a:xfrm>
            <a:off x="1781175" y="5413375"/>
            <a:ext cx="390525" cy="363538"/>
          </a:xfrm>
          <a:prstGeom prst="rect">
            <a:avLst/>
          </a:prstGeom>
          <a:noFill/>
          <a:ln w="12700">
            <a:noFill/>
            <a:miter lim="800000"/>
            <a:headEnd/>
            <a:tailEnd/>
          </a:ln>
        </p:spPr>
        <p:txBody>
          <a:bodyPr wrap="none" lIns="90488" tIns="44450" rIns="90488" bIns="44450">
            <a:spAutoFit/>
          </a:bodyPr>
          <a:lstStyle/>
          <a:p>
            <a:r>
              <a:rPr lang="en-US" sz="1800">
                <a:latin typeface="Book Antiqua" pitchFamily="18" charset="0"/>
              </a:rPr>
              <a:t>V</a:t>
            </a:r>
            <a:r>
              <a:rPr lang="en-US" sz="1800" baseline="-25000">
                <a:latin typeface="Book Antiqua" pitchFamily="18" charset="0"/>
              </a:rPr>
              <a:t>i</a:t>
            </a:r>
          </a:p>
        </p:txBody>
      </p:sp>
      <p:sp>
        <p:nvSpPr>
          <p:cNvPr id="7188" name="Line 20"/>
          <p:cNvSpPr>
            <a:spLocks noChangeShapeType="1"/>
          </p:cNvSpPr>
          <p:nvPr/>
        </p:nvSpPr>
        <p:spPr bwMode="auto">
          <a:xfrm>
            <a:off x="3421063" y="5657850"/>
            <a:ext cx="660400" cy="0"/>
          </a:xfrm>
          <a:prstGeom prst="line">
            <a:avLst/>
          </a:prstGeom>
          <a:noFill/>
          <a:ln w="12700">
            <a:solidFill>
              <a:schemeClr val="tx1"/>
            </a:solidFill>
            <a:round/>
            <a:headEnd/>
            <a:tailEnd type="triangle" w="med" len="med"/>
          </a:ln>
        </p:spPr>
        <p:txBody>
          <a:bodyPr wrap="none" anchor="ctr"/>
          <a:lstStyle/>
          <a:p>
            <a:endParaRPr lang="en-US"/>
          </a:p>
        </p:txBody>
      </p:sp>
      <p:sp>
        <p:nvSpPr>
          <p:cNvPr id="7189" name="Rectangle 21"/>
          <p:cNvSpPr>
            <a:spLocks noChangeArrowheads="1"/>
          </p:cNvSpPr>
          <p:nvPr/>
        </p:nvSpPr>
        <p:spPr bwMode="auto">
          <a:xfrm>
            <a:off x="4156075" y="5489575"/>
            <a:ext cx="558800" cy="363538"/>
          </a:xfrm>
          <a:prstGeom prst="rect">
            <a:avLst/>
          </a:prstGeom>
          <a:noFill/>
          <a:ln w="12700">
            <a:noFill/>
            <a:miter lim="800000"/>
            <a:headEnd/>
            <a:tailEnd/>
          </a:ln>
        </p:spPr>
        <p:txBody>
          <a:bodyPr wrap="none" lIns="90488" tIns="44450" rIns="90488" bIns="44450">
            <a:spAutoFit/>
          </a:bodyPr>
          <a:lstStyle/>
          <a:p>
            <a:r>
              <a:rPr lang="en-US" sz="1800">
                <a:latin typeface="Book Antiqua" pitchFamily="18" charset="0"/>
              </a:rPr>
              <a:t>V</a:t>
            </a:r>
            <a:r>
              <a:rPr lang="en-US" sz="1800" baseline="-25000">
                <a:latin typeface="Book Antiqua" pitchFamily="18" charset="0"/>
              </a:rPr>
              <a:t>i+1</a:t>
            </a:r>
          </a:p>
        </p:txBody>
      </p:sp>
      <p:sp>
        <p:nvSpPr>
          <p:cNvPr id="7190" name="Line 22"/>
          <p:cNvSpPr>
            <a:spLocks noChangeShapeType="1"/>
          </p:cNvSpPr>
          <p:nvPr/>
        </p:nvSpPr>
        <p:spPr bwMode="auto">
          <a:xfrm>
            <a:off x="2551113" y="5080000"/>
            <a:ext cx="0" cy="1282700"/>
          </a:xfrm>
          <a:prstGeom prst="line">
            <a:avLst/>
          </a:prstGeom>
          <a:noFill/>
          <a:ln w="12700">
            <a:solidFill>
              <a:schemeClr val="tx1"/>
            </a:solidFill>
            <a:prstDash val="dash"/>
            <a:round/>
            <a:headEnd/>
            <a:tailEnd/>
          </a:ln>
        </p:spPr>
        <p:txBody>
          <a:bodyPr wrap="none" anchor="ctr"/>
          <a:lstStyle/>
          <a:p>
            <a:endParaRPr lang="en-US"/>
          </a:p>
        </p:txBody>
      </p:sp>
      <p:grpSp>
        <p:nvGrpSpPr>
          <p:cNvPr id="7191" name="Group 23"/>
          <p:cNvGrpSpPr>
            <a:grpSpLocks/>
          </p:cNvGrpSpPr>
          <p:nvPr/>
        </p:nvGrpSpPr>
        <p:grpSpPr bwMode="auto">
          <a:xfrm>
            <a:off x="777875" y="4708525"/>
            <a:ext cx="4025900" cy="1727200"/>
            <a:chOff x="2564" y="2924"/>
            <a:chExt cx="2928" cy="1088"/>
          </a:xfrm>
        </p:grpSpPr>
        <p:sp>
          <p:nvSpPr>
            <p:cNvPr id="7206" name="Rectangle 24"/>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207" name="Rectangle 25"/>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7192" name="Group 26"/>
          <p:cNvGrpSpPr>
            <a:grpSpLocks/>
          </p:cNvGrpSpPr>
          <p:nvPr/>
        </p:nvGrpSpPr>
        <p:grpSpPr bwMode="auto">
          <a:xfrm>
            <a:off x="1712913" y="3273425"/>
            <a:ext cx="844550" cy="1585913"/>
            <a:chOff x="4059" y="2012"/>
            <a:chExt cx="532" cy="999"/>
          </a:xfrm>
        </p:grpSpPr>
        <p:sp>
          <p:nvSpPr>
            <p:cNvPr id="7194" name="Rectangle 27"/>
            <p:cNvSpPr>
              <a:spLocks noChangeArrowheads="1"/>
            </p:cNvSpPr>
            <p:nvPr/>
          </p:nvSpPr>
          <p:spPr bwMode="auto">
            <a:xfrm>
              <a:off x="4379" y="2870"/>
              <a:ext cx="186" cy="141"/>
            </a:xfrm>
            <a:prstGeom prst="rect">
              <a:avLst/>
            </a:prstGeom>
            <a:solidFill>
              <a:schemeClr val="bg1"/>
            </a:solidFill>
            <a:ln w="12700">
              <a:noFill/>
              <a:miter lim="800000"/>
              <a:headEnd type="none" w="lg" len="med"/>
              <a:tailEnd type="none" w="lg" len="med"/>
            </a:ln>
          </p:spPr>
          <p:txBody>
            <a:bodyPr anchor="ctr">
              <a:spAutoFit/>
            </a:bodyPr>
            <a:lstStyle/>
            <a:p>
              <a:endParaRPr lang="en-US"/>
            </a:p>
          </p:txBody>
        </p:sp>
        <p:grpSp>
          <p:nvGrpSpPr>
            <p:cNvPr id="7195" name="Group 28"/>
            <p:cNvGrpSpPr>
              <a:grpSpLocks/>
            </p:cNvGrpSpPr>
            <p:nvPr/>
          </p:nvGrpSpPr>
          <p:grpSpPr bwMode="auto">
            <a:xfrm>
              <a:off x="4059" y="2012"/>
              <a:ext cx="532" cy="953"/>
              <a:chOff x="4653" y="1262"/>
              <a:chExt cx="352" cy="630"/>
            </a:xfrm>
          </p:grpSpPr>
          <p:sp>
            <p:nvSpPr>
              <p:cNvPr id="7196" name="Rectangle 29"/>
              <p:cNvSpPr>
                <a:spLocks noChangeArrowheads="1"/>
              </p:cNvSpPr>
              <p:nvPr/>
            </p:nvSpPr>
            <p:spPr bwMode="auto">
              <a:xfrm>
                <a:off x="4846"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197" name="Rectangle 30"/>
              <p:cNvSpPr>
                <a:spLocks noChangeArrowheads="1"/>
              </p:cNvSpPr>
              <p:nvPr/>
            </p:nvSpPr>
            <p:spPr bwMode="auto">
              <a:xfrm>
                <a:off x="4974"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7198" name="Group 31"/>
              <p:cNvGrpSpPr>
                <a:grpSpLocks/>
              </p:cNvGrpSpPr>
              <p:nvPr/>
            </p:nvGrpSpPr>
            <p:grpSpPr bwMode="auto">
              <a:xfrm>
                <a:off x="4653" y="1262"/>
                <a:ext cx="352" cy="281"/>
                <a:chOff x="4653" y="1262"/>
                <a:chExt cx="352" cy="281"/>
              </a:xfrm>
            </p:grpSpPr>
            <p:sp>
              <p:nvSpPr>
                <p:cNvPr id="7199" name="Arc 32"/>
                <p:cNvSpPr>
                  <a:spLocks/>
                </p:cNvSpPr>
                <p:nvPr/>
              </p:nvSpPr>
              <p:spPr bwMode="auto">
                <a:xfrm rot="10800000">
                  <a:off x="4752" y="1291"/>
                  <a:ext cx="253" cy="249"/>
                </a:xfrm>
                <a:custGeom>
                  <a:avLst/>
                  <a:gdLst>
                    <a:gd name="T0" fmla="*/ 170 w 21600"/>
                    <a:gd name="T1" fmla="*/ 249 h 20401"/>
                    <a:gd name="T2" fmla="*/ 0 w 21600"/>
                    <a:gd name="T3" fmla="*/ 0 h 20401"/>
                    <a:gd name="T4" fmla="*/ 253 w 21600"/>
                    <a:gd name="T5" fmla="*/ 0 h 20401"/>
                    <a:gd name="T6" fmla="*/ 0 60000 65536"/>
                    <a:gd name="T7" fmla="*/ 0 60000 65536"/>
                    <a:gd name="T8" fmla="*/ 0 60000 65536"/>
                    <a:gd name="T9" fmla="*/ 0 w 21600"/>
                    <a:gd name="T10" fmla="*/ 0 h 20401"/>
                    <a:gd name="T11" fmla="*/ 21600 w 21600"/>
                    <a:gd name="T12" fmla="*/ 20401 h 20401"/>
                  </a:gdLst>
                  <a:ahLst/>
                  <a:cxnLst>
                    <a:cxn ang="T6">
                      <a:pos x="T0" y="T1"/>
                    </a:cxn>
                    <a:cxn ang="T7">
                      <a:pos x="T2" y="T3"/>
                    </a:cxn>
                    <a:cxn ang="T8">
                      <a:pos x="T4" y="T5"/>
                    </a:cxn>
                  </a:cxnLst>
                  <a:rect l="T9" t="T10" r="T11" b="T12"/>
                  <a:pathLst>
                    <a:path w="21600" h="20401" fill="none" extrusionOk="0">
                      <a:moveTo>
                        <a:pt x="14503" y="20401"/>
                      </a:moveTo>
                      <a:cubicBezTo>
                        <a:pt x="5820" y="17380"/>
                        <a:pt x="0" y="9194"/>
                        <a:pt x="0" y="0"/>
                      </a:cubicBezTo>
                    </a:path>
                    <a:path w="21600" h="20401" stroke="0" extrusionOk="0">
                      <a:moveTo>
                        <a:pt x="14503" y="20401"/>
                      </a:moveTo>
                      <a:cubicBezTo>
                        <a:pt x="5820" y="17380"/>
                        <a:pt x="0" y="9194"/>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7200" name="Arc 33"/>
                <p:cNvSpPr>
                  <a:spLocks/>
                </p:cNvSpPr>
                <p:nvPr/>
              </p:nvSpPr>
              <p:spPr bwMode="auto">
                <a:xfrm rot="10800000">
                  <a:off x="4752" y="1322"/>
                  <a:ext cx="221" cy="220"/>
                </a:xfrm>
                <a:custGeom>
                  <a:avLst/>
                  <a:gdLst>
                    <a:gd name="T0" fmla="*/ 153 w 21600"/>
                    <a:gd name="T1" fmla="*/ 220 h 20552"/>
                    <a:gd name="T2" fmla="*/ 0 w 21600"/>
                    <a:gd name="T3" fmla="*/ 0 h 20552"/>
                    <a:gd name="T4" fmla="*/ 221 w 21600"/>
                    <a:gd name="T5" fmla="*/ 0 h 20552"/>
                    <a:gd name="T6" fmla="*/ 0 60000 65536"/>
                    <a:gd name="T7" fmla="*/ 0 60000 65536"/>
                    <a:gd name="T8" fmla="*/ 0 60000 65536"/>
                    <a:gd name="T9" fmla="*/ 0 w 21600"/>
                    <a:gd name="T10" fmla="*/ 0 h 20552"/>
                    <a:gd name="T11" fmla="*/ 21600 w 21600"/>
                    <a:gd name="T12" fmla="*/ 20552 h 20552"/>
                  </a:gdLst>
                  <a:ahLst/>
                  <a:cxnLst>
                    <a:cxn ang="T6">
                      <a:pos x="T0" y="T1"/>
                    </a:cxn>
                    <a:cxn ang="T7">
                      <a:pos x="T2" y="T3"/>
                    </a:cxn>
                    <a:cxn ang="T8">
                      <a:pos x="T4" y="T5"/>
                    </a:cxn>
                  </a:cxnLst>
                  <a:rect l="T9" t="T10" r="T11" b="T12"/>
                  <a:pathLst>
                    <a:path w="21600" h="20552" fill="none" extrusionOk="0">
                      <a:moveTo>
                        <a:pt x="14954" y="20552"/>
                      </a:moveTo>
                      <a:cubicBezTo>
                        <a:pt x="6040" y="17670"/>
                        <a:pt x="0" y="9369"/>
                        <a:pt x="0" y="0"/>
                      </a:cubicBezTo>
                    </a:path>
                    <a:path w="21600" h="20552" stroke="0" extrusionOk="0">
                      <a:moveTo>
                        <a:pt x="14954" y="20552"/>
                      </a:moveTo>
                      <a:cubicBezTo>
                        <a:pt x="6040" y="17670"/>
                        <a:pt x="0" y="9369"/>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7201" name="Arc 34"/>
                <p:cNvSpPr>
                  <a:spLocks/>
                </p:cNvSpPr>
                <p:nvPr/>
              </p:nvSpPr>
              <p:spPr bwMode="auto">
                <a:xfrm rot="10800000">
                  <a:off x="4752" y="1418"/>
                  <a:ext cx="125" cy="124"/>
                </a:xfrm>
                <a:custGeom>
                  <a:avLst/>
                  <a:gdLst>
                    <a:gd name="T0" fmla="*/ 86 w 21600"/>
                    <a:gd name="T1" fmla="*/ 124 h 20514"/>
                    <a:gd name="T2" fmla="*/ 0 w 21600"/>
                    <a:gd name="T3" fmla="*/ 0 h 20514"/>
                    <a:gd name="T4" fmla="*/ 125 w 21600"/>
                    <a:gd name="T5" fmla="*/ 0 h 20514"/>
                    <a:gd name="T6" fmla="*/ 0 60000 65536"/>
                    <a:gd name="T7" fmla="*/ 0 60000 65536"/>
                    <a:gd name="T8" fmla="*/ 0 60000 65536"/>
                    <a:gd name="T9" fmla="*/ 0 w 21600"/>
                    <a:gd name="T10" fmla="*/ 0 h 20514"/>
                    <a:gd name="T11" fmla="*/ 21600 w 21600"/>
                    <a:gd name="T12" fmla="*/ 20514 h 20514"/>
                  </a:gdLst>
                  <a:ahLst/>
                  <a:cxnLst>
                    <a:cxn ang="T6">
                      <a:pos x="T0" y="T1"/>
                    </a:cxn>
                    <a:cxn ang="T7">
                      <a:pos x="T2" y="T3"/>
                    </a:cxn>
                    <a:cxn ang="T8">
                      <a:pos x="T4" y="T5"/>
                    </a:cxn>
                  </a:cxnLst>
                  <a:rect l="T9" t="T10" r="T11" b="T12"/>
                  <a:pathLst>
                    <a:path w="21600" h="20514" fill="none" extrusionOk="0">
                      <a:moveTo>
                        <a:pt x="14837" y="20513"/>
                      </a:moveTo>
                      <a:cubicBezTo>
                        <a:pt x="5982" y="17594"/>
                        <a:pt x="0" y="9323"/>
                        <a:pt x="0" y="0"/>
                      </a:cubicBezTo>
                    </a:path>
                    <a:path w="21600" h="20514" stroke="0" extrusionOk="0">
                      <a:moveTo>
                        <a:pt x="14837" y="20513"/>
                      </a:moveTo>
                      <a:cubicBezTo>
                        <a:pt x="5982" y="17594"/>
                        <a:pt x="0" y="9323"/>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7202" name="Arc 35"/>
                <p:cNvSpPr>
                  <a:spLocks/>
                </p:cNvSpPr>
                <p:nvPr/>
              </p:nvSpPr>
              <p:spPr bwMode="auto">
                <a:xfrm rot="10800000">
                  <a:off x="4749" y="1449"/>
                  <a:ext cx="96" cy="94"/>
                </a:xfrm>
                <a:custGeom>
                  <a:avLst/>
                  <a:gdLst>
                    <a:gd name="T0" fmla="*/ 67 w 21600"/>
                    <a:gd name="T1" fmla="*/ 94 h 20621"/>
                    <a:gd name="T2" fmla="*/ 0 w 21600"/>
                    <a:gd name="T3" fmla="*/ 0 h 20621"/>
                    <a:gd name="T4" fmla="*/ 96 w 21600"/>
                    <a:gd name="T5" fmla="*/ 0 h 20621"/>
                    <a:gd name="T6" fmla="*/ 0 60000 65536"/>
                    <a:gd name="T7" fmla="*/ 0 60000 65536"/>
                    <a:gd name="T8" fmla="*/ 0 60000 65536"/>
                    <a:gd name="T9" fmla="*/ 0 w 21600"/>
                    <a:gd name="T10" fmla="*/ 0 h 20621"/>
                    <a:gd name="T11" fmla="*/ 21600 w 21600"/>
                    <a:gd name="T12" fmla="*/ 20621 h 20621"/>
                  </a:gdLst>
                  <a:ahLst/>
                  <a:cxnLst>
                    <a:cxn ang="T6">
                      <a:pos x="T0" y="T1"/>
                    </a:cxn>
                    <a:cxn ang="T7">
                      <a:pos x="T2" y="T3"/>
                    </a:cxn>
                    <a:cxn ang="T8">
                      <a:pos x="T4" y="T5"/>
                    </a:cxn>
                  </a:cxnLst>
                  <a:rect l="T9" t="T10" r="T11" b="T12"/>
                  <a:pathLst>
                    <a:path w="21600" h="20621" fill="none" extrusionOk="0">
                      <a:moveTo>
                        <a:pt x="15169" y="20620"/>
                      </a:moveTo>
                      <a:cubicBezTo>
                        <a:pt x="6145" y="17806"/>
                        <a:pt x="0" y="9452"/>
                        <a:pt x="0" y="0"/>
                      </a:cubicBezTo>
                    </a:path>
                    <a:path w="21600" h="20621" stroke="0" extrusionOk="0">
                      <a:moveTo>
                        <a:pt x="15169" y="20620"/>
                      </a:moveTo>
                      <a:cubicBezTo>
                        <a:pt x="6145" y="17806"/>
                        <a:pt x="0" y="9452"/>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7203" name="AutoShape 36"/>
                <p:cNvSpPr>
                  <a:spLocks noChangeArrowheads="1"/>
                </p:cNvSpPr>
                <p:nvPr/>
              </p:nvSpPr>
              <p:spPr bwMode="auto">
                <a:xfrm rot="10800000" flipH="1">
                  <a:off x="4653" y="1262"/>
                  <a:ext cx="192" cy="267"/>
                </a:xfrm>
                <a:prstGeom prst="triangle">
                  <a:avLst>
                    <a:gd name="adj" fmla="val 49995"/>
                  </a:avLst>
                </a:prstGeom>
                <a:solidFill>
                  <a:schemeClr val="bg1"/>
                </a:solidFill>
                <a:ln w="12700">
                  <a:noFill/>
                  <a:miter lim="800000"/>
                  <a:headEnd/>
                  <a:tailEnd/>
                </a:ln>
              </p:spPr>
              <p:txBody>
                <a:bodyPr wrap="none" anchor="ctr"/>
                <a:lstStyle/>
                <a:p>
                  <a:endParaRPr lang="en-US"/>
                </a:p>
              </p:txBody>
            </p:sp>
            <p:sp>
              <p:nvSpPr>
                <p:cNvPr id="7204" name="Freeform 37"/>
                <p:cNvSpPr>
                  <a:spLocks/>
                </p:cNvSpPr>
                <p:nvPr/>
              </p:nvSpPr>
              <p:spPr bwMode="auto">
                <a:xfrm>
                  <a:off x="4765" y="1269"/>
                  <a:ext cx="71" cy="56"/>
                </a:xfrm>
                <a:custGeom>
                  <a:avLst/>
                  <a:gdLst>
                    <a:gd name="T0" fmla="*/ 92 w 107"/>
                    <a:gd name="T1" fmla="*/ 80 h 81"/>
                    <a:gd name="T2" fmla="*/ 36 w 107"/>
                    <a:gd name="T3" fmla="*/ 76 h 81"/>
                    <a:gd name="T4" fmla="*/ 2 w 107"/>
                    <a:gd name="T5" fmla="*/ 36 h 81"/>
                    <a:gd name="T6" fmla="*/ 0 w 107"/>
                    <a:gd name="T7" fmla="*/ 22 h 81"/>
                    <a:gd name="T8" fmla="*/ 6 w 107"/>
                    <a:gd name="T9" fmla="*/ 8 h 81"/>
                    <a:gd name="T10" fmla="*/ 20 w 107"/>
                    <a:gd name="T11" fmla="*/ 0 h 81"/>
                    <a:gd name="T12" fmla="*/ 106 w 107"/>
                    <a:gd name="T13" fmla="*/ 32 h 81"/>
                    <a:gd name="T14" fmla="*/ 0 60000 65536"/>
                    <a:gd name="T15" fmla="*/ 0 60000 65536"/>
                    <a:gd name="T16" fmla="*/ 0 60000 65536"/>
                    <a:gd name="T17" fmla="*/ 0 60000 65536"/>
                    <a:gd name="T18" fmla="*/ 0 60000 65536"/>
                    <a:gd name="T19" fmla="*/ 0 60000 65536"/>
                    <a:gd name="T20" fmla="*/ 0 60000 65536"/>
                    <a:gd name="T21" fmla="*/ 0 w 107"/>
                    <a:gd name="T22" fmla="*/ 0 h 81"/>
                    <a:gd name="T23" fmla="*/ 107 w 107"/>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81">
                      <a:moveTo>
                        <a:pt x="92" y="80"/>
                      </a:moveTo>
                      <a:lnTo>
                        <a:pt x="36" y="76"/>
                      </a:lnTo>
                      <a:lnTo>
                        <a:pt x="2" y="36"/>
                      </a:lnTo>
                      <a:lnTo>
                        <a:pt x="0" y="22"/>
                      </a:lnTo>
                      <a:lnTo>
                        <a:pt x="6" y="8"/>
                      </a:lnTo>
                      <a:lnTo>
                        <a:pt x="20" y="0"/>
                      </a:lnTo>
                      <a:lnTo>
                        <a:pt x="106" y="32"/>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sp>
              <p:nvSpPr>
                <p:cNvPr id="7205" name="Freeform 38"/>
                <p:cNvSpPr>
                  <a:spLocks/>
                </p:cNvSpPr>
                <p:nvPr/>
              </p:nvSpPr>
              <p:spPr bwMode="auto">
                <a:xfrm>
                  <a:off x="4720" y="1393"/>
                  <a:ext cx="75" cy="56"/>
                </a:xfrm>
                <a:custGeom>
                  <a:avLst/>
                  <a:gdLst>
                    <a:gd name="T0" fmla="*/ 111 w 112"/>
                    <a:gd name="T1" fmla="*/ 34 h 80"/>
                    <a:gd name="T2" fmla="*/ 67 w 112"/>
                    <a:gd name="T3" fmla="*/ 0 h 80"/>
                    <a:gd name="T4" fmla="*/ 15 w 112"/>
                    <a:gd name="T5" fmla="*/ 8 h 80"/>
                    <a:gd name="T6" fmla="*/ 4 w 112"/>
                    <a:gd name="T7" fmla="*/ 17 h 80"/>
                    <a:gd name="T8" fmla="*/ 0 w 112"/>
                    <a:gd name="T9" fmla="*/ 31 h 80"/>
                    <a:gd name="T10" fmla="*/ 5 w 112"/>
                    <a:gd name="T11" fmla="*/ 46 h 80"/>
                    <a:gd name="T12" fmla="*/ 91 w 112"/>
                    <a:gd name="T13" fmla="*/ 79 h 80"/>
                    <a:gd name="T14" fmla="*/ 0 60000 65536"/>
                    <a:gd name="T15" fmla="*/ 0 60000 65536"/>
                    <a:gd name="T16" fmla="*/ 0 60000 65536"/>
                    <a:gd name="T17" fmla="*/ 0 60000 65536"/>
                    <a:gd name="T18" fmla="*/ 0 60000 65536"/>
                    <a:gd name="T19" fmla="*/ 0 60000 65536"/>
                    <a:gd name="T20" fmla="*/ 0 60000 65536"/>
                    <a:gd name="T21" fmla="*/ 0 w 112"/>
                    <a:gd name="T22" fmla="*/ 0 h 80"/>
                    <a:gd name="T23" fmla="*/ 112 w 11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0">
                      <a:moveTo>
                        <a:pt x="111" y="34"/>
                      </a:moveTo>
                      <a:lnTo>
                        <a:pt x="67" y="0"/>
                      </a:lnTo>
                      <a:lnTo>
                        <a:pt x="15" y="8"/>
                      </a:lnTo>
                      <a:lnTo>
                        <a:pt x="4" y="17"/>
                      </a:lnTo>
                      <a:lnTo>
                        <a:pt x="0" y="31"/>
                      </a:lnTo>
                      <a:lnTo>
                        <a:pt x="5" y="46"/>
                      </a:lnTo>
                      <a:lnTo>
                        <a:pt x="91" y="79"/>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grpSp>
        </p:grpSp>
      </p:grpSp>
      <p:sp>
        <p:nvSpPr>
          <p:cNvPr id="15399" name="Rectangle 39"/>
          <p:cNvSpPr>
            <a:spLocks noChangeArrowheads="1"/>
          </p:cNvSpPr>
          <p:nvPr/>
        </p:nvSpPr>
        <p:spPr bwMode="auto">
          <a:xfrm>
            <a:off x="6892925" y="5721350"/>
            <a:ext cx="1346200" cy="519113"/>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increase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2"/>
          <p:cNvSpPr>
            <a:spLocks noGrp="1" noChangeArrowheads="1"/>
          </p:cNvSpPr>
          <p:nvPr>
            <p:ph type="title"/>
          </p:nvPr>
        </p:nvSpPr>
        <p:spPr>
          <a:noFill/>
        </p:spPr>
        <p:txBody>
          <a:bodyPr lIns="90488" tIns="44450" rIns="90488" bIns="44450" anchor="b"/>
          <a:lstStyle/>
          <a:p>
            <a:r>
              <a:rPr lang="en-US" smtClean="0"/>
              <a:t>HGL in Diffuser across Port</a:t>
            </a:r>
          </a:p>
        </p:txBody>
      </p:sp>
      <p:graphicFrame>
        <p:nvGraphicFramePr>
          <p:cNvPr id="16387" name="Object 3">
            <a:hlinkClick r:id="" action="ppaction://ole?verb=0"/>
          </p:cNvPr>
          <p:cNvGraphicFramePr>
            <a:graphicFrameLocks/>
          </p:cNvGraphicFramePr>
          <p:nvPr/>
        </p:nvGraphicFramePr>
        <p:xfrm>
          <a:off x="184150" y="3195638"/>
          <a:ext cx="4483100" cy="790575"/>
        </p:xfrm>
        <a:graphic>
          <a:graphicData uri="http://schemas.openxmlformats.org/presentationml/2006/ole">
            <p:oleObj spid="_x0000_s8194" name="Equation" r:id="rId4" imgW="4495680" imgH="799920" progId="Equation.3">
              <p:embed/>
            </p:oleObj>
          </a:graphicData>
        </a:graphic>
      </p:graphicFrame>
      <p:graphicFrame>
        <p:nvGraphicFramePr>
          <p:cNvPr id="16388" name="Object 4">
            <a:hlinkClick r:id="" action="ppaction://ole?verb=0"/>
          </p:cNvPr>
          <p:cNvGraphicFramePr>
            <a:graphicFrameLocks/>
          </p:cNvGraphicFramePr>
          <p:nvPr/>
        </p:nvGraphicFramePr>
        <p:xfrm>
          <a:off x="153988" y="5902325"/>
          <a:ext cx="2970212" cy="774700"/>
        </p:xfrm>
        <a:graphic>
          <a:graphicData uri="http://schemas.openxmlformats.org/presentationml/2006/ole">
            <p:oleObj spid="_x0000_s8195" name="Equation" r:id="rId5" imgW="2984400" imgH="787320" progId="Equation.3">
              <p:embed/>
            </p:oleObj>
          </a:graphicData>
        </a:graphic>
      </p:graphicFrame>
      <p:sp>
        <p:nvSpPr>
          <p:cNvPr id="16389" name="Rectangle 5"/>
          <p:cNvSpPr>
            <a:spLocks noChangeArrowheads="1"/>
          </p:cNvSpPr>
          <p:nvPr/>
        </p:nvSpPr>
        <p:spPr bwMode="auto">
          <a:xfrm>
            <a:off x="4360863" y="1922463"/>
            <a:ext cx="4497387" cy="819150"/>
          </a:xfrm>
          <a:prstGeom prst="rect">
            <a:avLst/>
          </a:prstGeom>
          <a:noFill/>
          <a:ln w="12700">
            <a:noFill/>
            <a:miter lim="800000"/>
            <a:headEnd/>
            <a:tailEnd/>
          </a:ln>
        </p:spPr>
        <p:txBody>
          <a:bodyPr lIns="90488" tIns="44450" rIns="90488" bIns="44450">
            <a:spAutoFit/>
          </a:bodyPr>
          <a:lstStyle/>
          <a:p>
            <a:r>
              <a:rPr lang="en-US" sz="2400">
                <a:latin typeface="Book Antiqua" pitchFamily="18" charset="0"/>
              </a:rPr>
              <a:t>________ equation using definition of piezometric head</a:t>
            </a:r>
          </a:p>
        </p:txBody>
      </p:sp>
      <p:sp>
        <p:nvSpPr>
          <p:cNvPr id="16390" name="Rectangle 6"/>
          <p:cNvSpPr>
            <a:spLocks noChangeArrowheads="1"/>
          </p:cNvSpPr>
          <p:nvPr/>
        </p:nvSpPr>
        <p:spPr bwMode="auto">
          <a:xfrm>
            <a:off x="3090863" y="5935663"/>
            <a:ext cx="5856287" cy="454025"/>
          </a:xfrm>
          <a:prstGeom prst="rect">
            <a:avLst/>
          </a:prstGeom>
          <a:noFill/>
          <a:ln w="12700">
            <a:noFill/>
            <a:miter lim="800000"/>
            <a:headEnd/>
            <a:tailEnd/>
          </a:ln>
        </p:spPr>
        <p:txBody>
          <a:bodyPr wrap="none" lIns="90488" tIns="44450" rIns="90488" bIns="44450">
            <a:spAutoFit/>
          </a:bodyPr>
          <a:lstStyle/>
          <a:p>
            <a:r>
              <a:rPr lang="en-US" sz="2400">
                <a:latin typeface="Book Antiqua" pitchFamily="18" charset="0"/>
              </a:rPr>
              <a:t>pressure increase across abrupt expansion</a:t>
            </a:r>
          </a:p>
        </p:txBody>
      </p:sp>
      <p:grpSp>
        <p:nvGrpSpPr>
          <p:cNvPr id="2" name="Group 7"/>
          <p:cNvGrpSpPr>
            <a:grpSpLocks/>
          </p:cNvGrpSpPr>
          <p:nvPr/>
        </p:nvGrpSpPr>
        <p:grpSpPr bwMode="auto">
          <a:xfrm>
            <a:off x="192088" y="3813175"/>
            <a:ext cx="4138612" cy="1536700"/>
            <a:chOff x="121" y="2402"/>
            <a:chExt cx="2607" cy="968"/>
          </a:xfrm>
        </p:grpSpPr>
        <p:graphicFrame>
          <p:nvGraphicFramePr>
            <p:cNvPr id="8199" name="Object 8">
              <a:hlinkClick r:id="" action="ppaction://ole?verb=0"/>
            </p:cNvPr>
            <p:cNvGraphicFramePr>
              <a:graphicFrameLocks/>
            </p:cNvGraphicFramePr>
            <p:nvPr/>
          </p:nvGraphicFramePr>
          <p:xfrm>
            <a:off x="121" y="2858"/>
            <a:ext cx="2535" cy="512"/>
          </p:xfrm>
          <a:graphic>
            <a:graphicData uri="http://schemas.openxmlformats.org/presentationml/2006/ole">
              <p:oleObj spid="_x0000_s8199" name="Equation" r:id="rId6" imgW="4038480" imgH="825480" progId="Equation.3">
                <p:embed/>
              </p:oleObj>
            </a:graphicData>
          </a:graphic>
        </p:graphicFrame>
        <p:sp>
          <p:nvSpPr>
            <p:cNvPr id="8206" name="Line 9"/>
            <p:cNvSpPr>
              <a:spLocks noChangeShapeType="1"/>
            </p:cNvSpPr>
            <p:nvPr/>
          </p:nvSpPr>
          <p:spPr bwMode="auto">
            <a:xfrm flipH="1">
              <a:off x="2198" y="2402"/>
              <a:ext cx="530" cy="331"/>
            </a:xfrm>
            <a:prstGeom prst="line">
              <a:avLst/>
            </a:prstGeom>
            <a:noFill/>
            <a:ln w="12700">
              <a:solidFill>
                <a:schemeClr val="tx1"/>
              </a:solidFill>
              <a:round/>
              <a:headEnd/>
              <a:tailEnd type="triangle" w="med" len="med"/>
            </a:ln>
          </p:spPr>
          <p:txBody>
            <a:bodyPr wrap="none" anchor="ctr"/>
            <a:lstStyle/>
            <a:p>
              <a:endParaRPr lang="en-US"/>
            </a:p>
          </p:txBody>
        </p:sp>
        <p:sp>
          <p:nvSpPr>
            <p:cNvPr id="8207" name="AutoShape 10"/>
            <p:cNvSpPr>
              <a:spLocks/>
            </p:cNvSpPr>
            <p:nvPr/>
          </p:nvSpPr>
          <p:spPr bwMode="auto">
            <a:xfrm rot="16200000" flipH="1">
              <a:off x="2102" y="2437"/>
              <a:ext cx="138" cy="693"/>
            </a:xfrm>
            <a:prstGeom prst="leftBrace">
              <a:avLst>
                <a:gd name="adj1" fmla="val 41848"/>
                <a:gd name="adj2" fmla="val 50000"/>
              </a:avLst>
            </a:prstGeom>
            <a:noFill/>
            <a:ln w="12700">
              <a:solidFill>
                <a:schemeClr val="tx1"/>
              </a:solidFill>
              <a:round/>
              <a:headEnd/>
              <a:tailEnd/>
            </a:ln>
          </p:spPr>
          <p:txBody>
            <a:bodyPr wrap="none" anchor="ctr"/>
            <a:lstStyle/>
            <a:p>
              <a:endParaRPr lang="en-US"/>
            </a:p>
          </p:txBody>
        </p:sp>
      </p:grpSp>
      <p:graphicFrame>
        <p:nvGraphicFramePr>
          <p:cNvPr id="16395" name="Object 11">
            <a:hlinkClick r:id="" action="ppaction://ole?verb=0"/>
          </p:cNvPr>
          <p:cNvGraphicFramePr>
            <a:graphicFrameLocks/>
          </p:cNvGraphicFramePr>
          <p:nvPr/>
        </p:nvGraphicFramePr>
        <p:xfrm>
          <a:off x="5722938" y="3151188"/>
          <a:ext cx="2070100" cy="838200"/>
        </p:xfrm>
        <a:graphic>
          <a:graphicData uri="http://schemas.openxmlformats.org/presentationml/2006/ole">
            <p:oleObj spid="_x0000_s8196" name="Equation" r:id="rId7" imgW="2082600" imgH="850680" progId="Equation.DSMT4">
              <p:embed/>
            </p:oleObj>
          </a:graphicData>
        </a:graphic>
      </p:graphicFrame>
      <p:graphicFrame>
        <p:nvGraphicFramePr>
          <p:cNvPr id="16396" name="Object 12">
            <a:hlinkClick r:id="" action="ppaction://ole?verb=0"/>
          </p:cNvPr>
          <p:cNvGraphicFramePr>
            <a:graphicFrameLocks/>
          </p:cNvGraphicFramePr>
          <p:nvPr/>
        </p:nvGraphicFramePr>
        <p:xfrm>
          <a:off x="285750" y="1868488"/>
          <a:ext cx="2997200" cy="788987"/>
        </p:xfrm>
        <a:graphic>
          <a:graphicData uri="http://schemas.openxmlformats.org/presentationml/2006/ole">
            <p:oleObj spid="_x0000_s8197" name="Equation" r:id="rId8" imgW="3009600" imgH="799920" progId="Equation.3">
              <p:embed/>
            </p:oleObj>
          </a:graphicData>
        </a:graphic>
      </p:graphicFrame>
      <p:sp>
        <p:nvSpPr>
          <p:cNvPr id="16397" name="Rectangle 13"/>
          <p:cNvSpPr>
            <a:spLocks noChangeArrowheads="1"/>
          </p:cNvSpPr>
          <p:nvPr/>
        </p:nvSpPr>
        <p:spPr bwMode="auto">
          <a:xfrm>
            <a:off x="4486275" y="1827213"/>
            <a:ext cx="1150938" cy="519112"/>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energy</a:t>
            </a:r>
          </a:p>
        </p:txBody>
      </p:sp>
      <p:graphicFrame>
        <p:nvGraphicFramePr>
          <p:cNvPr id="16398" name="Object 14">
            <a:hlinkClick r:id="" action="ppaction://ole?verb=0"/>
          </p:cNvPr>
          <p:cNvGraphicFramePr>
            <a:graphicFrameLocks/>
          </p:cNvGraphicFramePr>
          <p:nvPr/>
        </p:nvGraphicFramePr>
        <p:xfrm>
          <a:off x="4484688" y="6308725"/>
          <a:ext cx="922337" cy="374650"/>
        </p:xfrm>
        <a:graphic>
          <a:graphicData uri="http://schemas.openxmlformats.org/presentationml/2006/ole">
            <p:oleObj spid="_x0000_s8198" name="Equation" r:id="rId9" imgW="927000" imgH="380880" progId="Equation.3">
              <p:embed/>
            </p:oleObj>
          </a:graphicData>
        </a:graphic>
      </p:graphicFrame>
      <p:sp>
        <p:nvSpPr>
          <p:cNvPr id="8205" name="Line 15"/>
          <p:cNvSpPr>
            <a:spLocks noChangeShapeType="1"/>
          </p:cNvSpPr>
          <p:nvPr/>
        </p:nvSpPr>
        <p:spPr bwMode="auto">
          <a:xfrm>
            <a:off x="4383088" y="6731000"/>
            <a:ext cx="1001712" cy="0"/>
          </a:xfrm>
          <a:prstGeom prst="line">
            <a:avLst/>
          </a:prstGeom>
          <a:noFill/>
          <a:ln w="12700">
            <a:solidFill>
              <a:schemeClr val="tx1"/>
            </a:solidFill>
            <a:round/>
            <a:headEnd type="none" w="lg" len="med"/>
            <a:tailEnd type="none" w="lg" len="med"/>
          </a:ln>
        </p:spPr>
        <p:txBody>
          <a:bodyPr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3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63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6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63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6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autoUpdateAnimBg="0"/>
      <p:bldP spid="16390" grpId="0" autoUpdateAnimBg="0"/>
      <p:bldP spid="1639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rrowheads="1"/>
          </p:cNvSpPr>
          <p:nvPr/>
        </p:nvSpPr>
        <p:spPr bwMode="auto">
          <a:xfrm>
            <a:off x="2493963" y="1817688"/>
            <a:ext cx="522287" cy="427037"/>
          </a:xfrm>
          <a:prstGeom prst="ellips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9224" name="Rectangle 3"/>
          <p:cNvSpPr>
            <a:spLocks noGrp="1" noChangeArrowheads="1"/>
          </p:cNvSpPr>
          <p:nvPr>
            <p:ph type="title"/>
          </p:nvPr>
        </p:nvSpPr>
        <p:spPr>
          <a:noFill/>
        </p:spPr>
        <p:txBody>
          <a:bodyPr lIns="90488" tIns="44450" rIns="90488" bIns="44450" anchor="b"/>
          <a:lstStyle/>
          <a:p>
            <a:r>
              <a:rPr lang="en-US" smtClean="0"/>
              <a:t>HGL in Diffuser across Port</a:t>
            </a:r>
          </a:p>
        </p:txBody>
      </p:sp>
      <p:graphicFrame>
        <p:nvGraphicFramePr>
          <p:cNvPr id="9218" name="Object 4">
            <a:hlinkClick r:id="" action="ppaction://ole?verb=0"/>
          </p:cNvPr>
          <p:cNvGraphicFramePr>
            <a:graphicFrameLocks/>
          </p:cNvGraphicFramePr>
          <p:nvPr/>
        </p:nvGraphicFramePr>
        <p:xfrm>
          <a:off x="514350" y="3457575"/>
          <a:ext cx="1803400" cy="787400"/>
        </p:xfrm>
        <a:graphic>
          <a:graphicData uri="http://schemas.openxmlformats.org/presentationml/2006/ole">
            <p:oleObj spid="_x0000_s9218" name="Equation" r:id="rId4" imgW="1815840" imgH="799920" progId="Equation.2">
              <p:embed/>
            </p:oleObj>
          </a:graphicData>
        </a:graphic>
      </p:graphicFrame>
      <p:graphicFrame>
        <p:nvGraphicFramePr>
          <p:cNvPr id="9219" name="Object 5">
            <a:hlinkClick r:id="" action="ppaction://ole?verb=0"/>
          </p:cNvPr>
          <p:cNvGraphicFramePr>
            <a:graphicFrameLocks/>
          </p:cNvGraphicFramePr>
          <p:nvPr/>
        </p:nvGraphicFramePr>
        <p:xfrm>
          <a:off x="103188" y="1858963"/>
          <a:ext cx="2970212" cy="776287"/>
        </p:xfrm>
        <a:graphic>
          <a:graphicData uri="http://schemas.openxmlformats.org/presentationml/2006/ole">
            <p:oleObj spid="_x0000_s9219" name="Equation" r:id="rId5" imgW="2984400" imgH="787320" progId="Equation.3">
              <p:embed/>
            </p:oleObj>
          </a:graphicData>
        </a:graphic>
      </p:graphicFrame>
      <p:graphicFrame>
        <p:nvGraphicFramePr>
          <p:cNvPr id="9220" name="Object 6">
            <a:hlinkClick r:id="" action="ppaction://ole?verb=0"/>
          </p:cNvPr>
          <p:cNvGraphicFramePr>
            <a:graphicFrameLocks/>
          </p:cNvGraphicFramePr>
          <p:nvPr/>
        </p:nvGraphicFramePr>
        <p:xfrm>
          <a:off x="238125" y="5538788"/>
          <a:ext cx="2270125" cy="823912"/>
        </p:xfrm>
        <a:graphic>
          <a:graphicData uri="http://schemas.openxmlformats.org/presentationml/2006/ole">
            <p:oleObj spid="_x0000_s9220" name="Equation" r:id="rId6" imgW="2286000" imgH="838080" progId="Equation.3">
              <p:embed/>
            </p:oleObj>
          </a:graphicData>
        </a:graphic>
      </p:graphicFrame>
      <p:graphicFrame>
        <p:nvGraphicFramePr>
          <p:cNvPr id="9221" name="Object 7">
            <a:hlinkClick r:id="" action="ppaction://ole?verb=0"/>
          </p:cNvPr>
          <p:cNvGraphicFramePr>
            <a:graphicFrameLocks/>
          </p:cNvGraphicFramePr>
          <p:nvPr/>
        </p:nvGraphicFramePr>
        <p:xfrm>
          <a:off x="538163" y="4513263"/>
          <a:ext cx="1803400" cy="787400"/>
        </p:xfrm>
        <a:graphic>
          <a:graphicData uri="http://schemas.openxmlformats.org/presentationml/2006/ole">
            <p:oleObj spid="_x0000_s9221" name="Equation" r:id="rId7" imgW="1815840" imgH="799920" progId="Equation.2">
              <p:embed/>
            </p:oleObj>
          </a:graphicData>
        </a:graphic>
      </p:graphicFrame>
      <p:sp>
        <p:nvSpPr>
          <p:cNvPr id="17416" name="Rectangle 8"/>
          <p:cNvSpPr>
            <a:spLocks noChangeArrowheads="1"/>
          </p:cNvSpPr>
          <p:nvPr/>
        </p:nvSpPr>
        <p:spPr bwMode="auto">
          <a:xfrm>
            <a:off x="5018088" y="2155825"/>
            <a:ext cx="1624012" cy="519113"/>
          </a:xfrm>
          <a:prstGeom prst="rect">
            <a:avLst/>
          </a:prstGeom>
          <a:noFill/>
          <a:ln w="12700">
            <a:noFill/>
            <a:miter lim="800000"/>
            <a:headEnd/>
            <a:tailEnd/>
          </a:ln>
        </p:spPr>
        <p:txBody>
          <a:bodyPr wrap="none" anchor="ctr">
            <a:spAutoFit/>
          </a:bodyPr>
          <a:lstStyle/>
          <a:p>
            <a:pPr algn="ctr"/>
            <a:r>
              <a:rPr lang="en-US">
                <a:solidFill>
                  <a:schemeClr val="folHlink"/>
                </a:solidFill>
              </a:rPr>
              <a:t>continuity</a:t>
            </a:r>
          </a:p>
        </p:txBody>
      </p:sp>
      <p:sp>
        <p:nvSpPr>
          <p:cNvPr id="9226" name="Rectangle 9"/>
          <p:cNvSpPr>
            <a:spLocks noChangeArrowheads="1"/>
          </p:cNvSpPr>
          <p:nvPr/>
        </p:nvSpPr>
        <p:spPr bwMode="auto">
          <a:xfrm>
            <a:off x="3576638" y="1871663"/>
            <a:ext cx="5567362" cy="819150"/>
          </a:xfrm>
          <a:prstGeom prst="rect">
            <a:avLst/>
          </a:prstGeom>
          <a:noFill/>
          <a:ln w="12700">
            <a:noFill/>
            <a:miter lim="800000"/>
            <a:headEnd/>
            <a:tailEnd/>
          </a:ln>
        </p:spPr>
        <p:txBody>
          <a:bodyPr lIns="90488" tIns="44450" rIns="90488" bIns="44450">
            <a:spAutoFit/>
          </a:bodyPr>
          <a:lstStyle/>
          <a:p>
            <a:r>
              <a:rPr lang="en-US" sz="2400">
                <a:latin typeface="Book Antiqua" pitchFamily="18" charset="0"/>
              </a:rPr>
              <a:t>How can we find velocity downstream of port i? ___________</a:t>
            </a:r>
          </a:p>
        </p:txBody>
      </p:sp>
      <p:graphicFrame>
        <p:nvGraphicFramePr>
          <p:cNvPr id="17418" name="Object 10">
            <a:hlinkClick r:id="" action="ppaction://ole?verb=0"/>
          </p:cNvPr>
          <p:cNvGraphicFramePr>
            <a:graphicFrameLocks/>
          </p:cNvGraphicFramePr>
          <p:nvPr/>
        </p:nvGraphicFramePr>
        <p:xfrm>
          <a:off x="620713" y="2825750"/>
          <a:ext cx="1689100" cy="412750"/>
        </p:xfrm>
        <a:graphic>
          <a:graphicData uri="http://schemas.openxmlformats.org/presentationml/2006/ole">
            <p:oleObj spid="_x0000_s9222" name="Equation" r:id="rId8" imgW="1701720" imgH="419040" progId="Equation.3">
              <p:embed/>
            </p:oleObj>
          </a:graphicData>
        </a:graphic>
      </p:graphicFrame>
      <p:sp>
        <p:nvSpPr>
          <p:cNvPr id="9227" name="Line 11"/>
          <p:cNvSpPr>
            <a:spLocks noChangeShapeType="1"/>
          </p:cNvSpPr>
          <p:nvPr/>
        </p:nvSpPr>
        <p:spPr bwMode="auto">
          <a:xfrm>
            <a:off x="574675" y="3235325"/>
            <a:ext cx="1744663"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9228" name="Line 12"/>
          <p:cNvSpPr>
            <a:spLocks noChangeShapeType="1"/>
          </p:cNvSpPr>
          <p:nvPr/>
        </p:nvSpPr>
        <p:spPr bwMode="auto">
          <a:xfrm>
            <a:off x="817563" y="5103813"/>
            <a:ext cx="587375" cy="403225"/>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9229" name="Text Box 13"/>
          <p:cNvSpPr txBox="1">
            <a:spLocks noChangeArrowheads="1"/>
          </p:cNvSpPr>
          <p:nvPr/>
        </p:nvSpPr>
        <p:spPr bwMode="auto">
          <a:xfrm>
            <a:off x="3319463" y="4473575"/>
            <a:ext cx="5122862" cy="822325"/>
          </a:xfrm>
          <a:prstGeom prst="rect">
            <a:avLst/>
          </a:prstGeom>
          <a:noFill/>
          <a:ln w="12700">
            <a:noFill/>
            <a:miter lim="800000"/>
            <a:headEnd type="none" w="lg" len="med"/>
            <a:tailEnd type="none" w="lg" len="med"/>
          </a:ln>
        </p:spPr>
        <p:txBody>
          <a:bodyPr anchor="ctr">
            <a:spAutoFit/>
          </a:bodyPr>
          <a:lstStyle/>
          <a:p>
            <a:r>
              <a:rPr lang="en-US" sz="2400">
                <a:latin typeface="Book Antiqua" pitchFamily="18" charset="0"/>
              </a:rPr>
              <a:t>Now we have the velocity downstream of the next port</a:t>
            </a:r>
          </a:p>
        </p:txBody>
      </p:sp>
      <p:sp>
        <p:nvSpPr>
          <p:cNvPr id="9230" name="Text Box 14"/>
          <p:cNvSpPr txBox="1">
            <a:spLocks noChangeArrowheads="1"/>
          </p:cNvSpPr>
          <p:nvPr/>
        </p:nvSpPr>
        <p:spPr bwMode="auto">
          <a:xfrm>
            <a:off x="3351213" y="5497513"/>
            <a:ext cx="4862512" cy="822325"/>
          </a:xfrm>
          <a:prstGeom prst="rect">
            <a:avLst/>
          </a:prstGeom>
          <a:noFill/>
          <a:ln w="12700">
            <a:noFill/>
            <a:miter lim="800000"/>
            <a:headEnd type="none" w="lg" len="med"/>
            <a:tailEnd type="none" w="lg" len="med"/>
          </a:ln>
        </p:spPr>
        <p:txBody>
          <a:bodyPr anchor="ctr">
            <a:spAutoFit/>
          </a:bodyPr>
          <a:lstStyle/>
          <a:p>
            <a:r>
              <a:rPr lang="en-US" sz="2400">
                <a:latin typeface="Book Antiqua" pitchFamily="18" charset="0"/>
              </a:rPr>
              <a:t>And we can calculate the increase in HGL across the port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noFill/>
        </p:spPr>
        <p:txBody>
          <a:bodyPr lIns="90488" tIns="44450" rIns="90488" bIns="44450" anchor="b"/>
          <a:lstStyle/>
          <a:p>
            <a:r>
              <a:rPr lang="en-US" smtClean="0"/>
              <a:t>HGL between Ports</a:t>
            </a:r>
          </a:p>
        </p:txBody>
      </p:sp>
      <p:sp>
        <p:nvSpPr>
          <p:cNvPr id="10246" name="Rectangle 3"/>
          <p:cNvSpPr>
            <a:spLocks noGrp="1" noChangeArrowheads="1"/>
          </p:cNvSpPr>
          <p:nvPr>
            <p:ph type="body" idx="1"/>
          </p:nvPr>
        </p:nvSpPr>
        <p:spPr>
          <a:noFill/>
        </p:spPr>
        <p:txBody>
          <a:bodyPr lIns="90488" tIns="44450" rIns="90488" bIns="44450"/>
          <a:lstStyle/>
          <a:p>
            <a:r>
              <a:rPr lang="en-US" smtClean="0"/>
              <a:t>HGL is parallel to EGL so </a:t>
            </a:r>
            <a:r>
              <a:rPr lang="en-US" smtClean="0">
                <a:sym typeface="Symbol" pitchFamily="18" charset="2"/>
              </a:rPr>
              <a:t></a:t>
            </a:r>
            <a:r>
              <a:rPr lang="en-US" smtClean="0"/>
              <a:t>H = </a:t>
            </a:r>
            <a:r>
              <a:rPr lang="en-US" smtClean="0">
                <a:sym typeface="Symbol" pitchFamily="18" charset="2"/>
              </a:rPr>
              <a:t></a:t>
            </a:r>
            <a:r>
              <a:rPr lang="en-US" smtClean="0"/>
              <a:t>E between diffusers</a:t>
            </a:r>
          </a:p>
          <a:p>
            <a:r>
              <a:rPr lang="en-US" smtClean="0">
                <a:sym typeface="Symbol" pitchFamily="18" charset="2"/>
              </a:rPr>
              <a:t></a:t>
            </a:r>
            <a:r>
              <a:rPr lang="en-US" smtClean="0"/>
              <a:t>E = -h</a:t>
            </a:r>
            <a:r>
              <a:rPr lang="en-US" sz="2400" baseline="-25000" smtClean="0"/>
              <a:t>f</a:t>
            </a:r>
            <a:r>
              <a:rPr lang="en-US" smtClean="0"/>
              <a:t> and is due to friction loss (major losses)</a:t>
            </a:r>
          </a:p>
        </p:txBody>
      </p:sp>
      <p:graphicFrame>
        <p:nvGraphicFramePr>
          <p:cNvPr id="10242" name="Object 4">
            <a:hlinkClick r:id="" action="ppaction://ole?verb=0"/>
          </p:cNvPr>
          <p:cNvGraphicFramePr>
            <a:graphicFrameLocks/>
          </p:cNvGraphicFramePr>
          <p:nvPr/>
        </p:nvGraphicFramePr>
        <p:xfrm>
          <a:off x="2693988" y="4414838"/>
          <a:ext cx="3503612" cy="1420812"/>
        </p:xfrm>
        <a:graphic>
          <a:graphicData uri="http://schemas.openxmlformats.org/presentationml/2006/ole">
            <p:oleObj spid="_x0000_s10242" name="Equation" r:id="rId4" imgW="3517560" imgH="1434960" progId="Equation.3">
              <p:embed/>
            </p:oleObj>
          </a:graphicData>
        </a:graphic>
      </p:graphicFrame>
      <p:graphicFrame>
        <p:nvGraphicFramePr>
          <p:cNvPr id="10243" name="Object 5">
            <a:hlinkClick r:id="" action="ppaction://ole?verb=0"/>
          </p:cNvPr>
          <p:cNvGraphicFramePr>
            <a:graphicFrameLocks/>
          </p:cNvGraphicFramePr>
          <p:nvPr/>
        </p:nvGraphicFramePr>
        <p:xfrm>
          <a:off x="912813" y="4884738"/>
          <a:ext cx="1155700" cy="673100"/>
        </p:xfrm>
        <a:graphic>
          <a:graphicData uri="http://schemas.openxmlformats.org/presentationml/2006/ole">
            <p:oleObj spid="_x0000_s10243" name="Equation" r:id="rId5" imgW="1168200" imgH="685800" progId="Equation.2">
              <p:embed/>
            </p:oleObj>
          </a:graphicData>
        </a:graphic>
      </p:graphicFrame>
      <p:graphicFrame>
        <p:nvGraphicFramePr>
          <p:cNvPr id="10244" name="Object 6">
            <a:hlinkClick r:id="" action="ppaction://ole?verb=0"/>
          </p:cNvPr>
          <p:cNvGraphicFramePr>
            <a:graphicFrameLocks/>
          </p:cNvGraphicFramePr>
          <p:nvPr/>
        </p:nvGraphicFramePr>
        <p:xfrm>
          <a:off x="6892925" y="4673600"/>
          <a:ext cx="1460500" cy="800100"/>
        </p:xfrm>
        <a:graphic>
          <a:graphicData uri="http://schemas.openxmlformats.org/presentationml/2006/ole">
            <p:oleObj spid="_x0000_s10244" name="Equation" r:id="rId6" imgW="1473120" imgH="812520" progId="Equation.2">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0488" tIns="44450" rIns="90488" bIns="44450" anchor="b"/>
          <a:lstStyle/>
          <a:p>
            <a:r>
              <a:rPr lang="en-US" smtClean="0"/>
              <a:t>Multiport Diffuser: Solution</a:t>
            </a:r>
          </a:p>
        </p:txBody>
      </p:sp>
      <p:sp>
        <p:nvSpPr>
          <p:cNvPr id="27651" name="Rectangle 3"/>
          <p:cNvSpPr>
            <a:spLocks noGrp="1" noChangeArrowheads="1"/>
          </p:cNvSpPr>
          <p:nvPr>
            <p:ph type="body" idx="1"/>
          </p:nvPr>
        </p:nvSpPr>
        <p:spPr>
          <a:xfrm>
            <a:off x="0" y="1773238"/>
            <a:ext cx="9144000" cy="4114800"/>
          </a:xfrm>
          <a:noFill/>
        </p:spPr>
        <p:txBody>
          <a:bodyPr lIns="90488" tIns="44450" rIns="90488" bIns="44450"/>
          <a:lstStyle/>
          <a:p>
            <a:pPr>
              <a:lnSpc>
                <a:spcPct val="90000"/>
              </a:lnSpc>
            </a:pPr>
            <a:r>
              <a:rPr lang="en-US" sz="2800" smtClean="0"/>
              <a:t>The diffuser number, spacing, and jet velocity would be determined in part by the mixing required in the ambient water (Environmental Fluid Mechanics)</a:t>
            </a:r>
          </a:p>
          <a:p>
            <a:pPr>
              <a:lnSpc>
                <a:spcPct val="90000"/>
              </a:lnSpc>
            </a:pPr>
            <a:r>
              <a:rPr lang="en-US" sz="2800" smtClean="0"/>
              <a:t>Available head and total flow would be determined by the water source hydraulics</a:t>
            </a:r>
          </a:p>
          <a:p>
            <a:pPr>
              <a:lnSpc>
                <a:spcPct val="90000"/>
              </a:lnSpc>
            </a:pPr>
            <a:r>
              <a:rPr lang="en-US" sz="2800" smtClean="0"/>
              <a:t>A criteria may also be established for uniformity of flow from the ports</a:t>
            </a:r>
          </a:p>
          <a:p>
            <a:pPr>
              <a:lnSpc>
                <a:spcPct val="90000"/>
              </a:lnSpc>
            </a:pPr>
            <a:r>
              <a:rPr lang="en-US" sz="2800" smtClean="0"/>
              <a:t>Alternate design criteria may dictate different solution methods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noFill/>
        </p:spPr>
        <p:txBody>
          <a:bodyPr lIns="90488" tIns="44450" rIns="90488" bIns="44450" anchor="b"/>
          <a:lstStyle/>
          <a:p>
            <a:r>
              <a:rPr lang="en-US" smtClean="0"/>
              <a:t>Multiport Diffuser: Solution</a:t>
            </a:r>
          </a:p>
        </p:txBody>
      </p:sp>
      <p:sp>
        <p:nvSpPr>
          <p:cNvPr id="11270" name="Rectangle 3"/>
          <p:cNvSpPr>
            <a:spLocks noGrp="1" noChangeArrowheads="1"/>
          </p:cNvSpPr>
          <p:nvPr>
            <p:ph type="body" idx="1"/>
          </p:nvPr>
        </p:nvSpPr>
        <p:spPr>
          <a:xfrm>
            <a:off x="409575" y="2001838"/>
            <a:ext cx="4800600" cy="4114800"/>
          </a:xfrm>
          <a:noFill/>
        </p:spPr>
        <p:txBody>
          <a:bodyPr lIns="90488" tIns="44450" rIns="90488" bIns="44450"/>
          <a:lstStyle/>
          <a:p>
            <a:pPr>
              <a:lnSpc>
                <a:spcPct val="90000"/>
              </a:lnSpc>
            </a:pPr>
            <a:r>
              <a:rPr lang="en-US" sz="2800" smtClean="0"/>
              <a:t>Given total discharge, pipe diameter, port size...</a:t>
            </a:r>
          </a:p>
          <a:p>
            <a:pPr>
              <a:lnSpc>
                <a:spcPct val="90000"/>
              </a:lnSpc>
            </a:pPr>
            <a:r>
              <a:rPr lang="en-US" sz="2800" smtClean="0"/>
              <a:t>Calculate the piezometric head (measured from the water surface) required to give the necessary discharge in the first port</a:t>
            </a:r>
          </a:p>
          <a:p>
            <a:pPr lvl="1">
              <a:lnSpc>
                <a:spcPct val="90000"/>
              </a:lnSpc>
            </a:pPr>
            <a:r>
              <a:rPr lang="en-US" smtClean="0"/>
              <a:t>loss coefficient for port</a:t>
            </a:r>
          </a:p>
          <a:p>
            <a:pPr lvl="1">
              <a:lnSpc>
                <a:spcPct val="90000"/>
              </a:lnSpc>
            </a:pPr>
            <a:r>
              <a:rPr lang="en-US" smtClean="0"/>
              <a:t>head required to get desired flow from port</a:t>
            </a:r>
          </a:p>
        </p:txBody>
      </p:sp>
      <p:graphicFrame>
        <p:nvGraphicFramePr>
          <p:cNvPr id="20484" name="Object 4">
            <a:hlinkClick r:id="" action="ppaction://ole?verb=0"/>
          </p:cNvPr>
          <p:cNvGraphicFramePr>
            <a:graphicFrameLocks/>
          </p:cNvGraphicFramePr>
          <p:nvPr/>
        </p:nvGraphicFramePr>
        <p:xfrm>
          <a:off x="5803900" y="3649663"/>
          <a:ext cx="2436813" cy="989012"/>
        </p:xfrm>
        <a:graphic>
          <a:graphicData uri="http://schemas.openxmlformats.org/presentationml/2006/ole">
            <p:oleObj spid="_x0000_s11266" name="Equation" r:id="rId4" imgW="2450880" imgH="1002960" progId="Equation.3">
              <p:embed/>
            </p:oleObj>
          </a:graphicData>
        </a:graphic>
      </p:graphicFrame>
      <p:graphicFrame>
        <p:nvGraphicFramePr>
          <p:cNvPr id="20485" name="Object 5">
            <a:hlinkClick r:id="" action="ppaction://ole?verb=0"/>
          </p:cNvPr>
          <p:cNvGraphicFramePr>
            <a:graphicFrameLocks/>
          </p:cNvGraphicFramePr>
          <p:nvPr/>
        </p:nvGraphicFramePr>
        <p:xfrm>
          <a:off x="6224588" y="5500688"/>
          <a:ext cx="2057400" cy="977900"/>
        </p:xfrm>
        <a:graphic>
          <a:graphicData uri="http://schemas.openxmlformats.org/presentationml/2006/ole">
            <p:oleObj spid="_x0000_s11267" name="Equation" r:id="rId5" imgW="2070000" imgH="990360" progId="Equation.2">
              <p:embed/>
            </p:oleObj>
          </a:graphicData>
        </a:graphic>
      </p:graphicFrame>
      <p:sp>
        <p:nvSpPr>
          <p:cNvPr id="20487" name="Line 7"/>
          <p:cNvSpPr>
            <a:spLocks noChangeShapeType="1"/>
          </p:cNvSpPr>
          <p:nvPr/>
        </p:nvSpPr>
        <p:spPr bwMode="auto">
          <a:xfrm>
            <a:off x="7204075" y="4778375"/>
            <a:ext cx="1588" cy="609600"/>
          </a:xfrm>
          <a:prstGeom prst="line">
            <a:avLst/>
          </a:prstGeom>
          <a:noFill/>
          <a:ln w="12700">
            <a:solidFill>
              <a:schemeClr val="tx2"/>
            </a:solidFill>
            <a:round/>
            <a:headEnd/>
            <a:tailEnd type="triangle" w="med" len="med"/>
          </a:ln>
        </p:spPr>
        <p:txBody>
          <a:bodyPr wrap="none" anchor="ctr"/>
          <a:lstStyle/>
          <a:p>
            <a:endParaRPr lang="en-US"/>
          </a:p>
        </p:txBody>
      </p:sp>
      <p:graphicFrame>
        <p:nvGraphicFramePr>
          <p:cNvPr id="20488" name="Object 8">
            <a:hlinkClick r:id="" action="ppaction://ole?verb=0"/>
          </p:cNvPr>
          <p:cNvGraphicFramePr>
            <a:graphicFrameLocks/>
          </p:cNvGraphicFramePr>
          <p:nvPr/>
        </p:nvGraphicFramePr>
        <p:xfrm>
          <a:off x="4938713" y="1981200"/>
          <a:ext cx="4205287" cy="938213"/>
        </p:xfrm>
        <a:graphic>
          <a:graphicData uri="http://schemas.openxmlformats.org/presentationml/2006/ole">
            <p:oleObj spid="_x0000_s11268" name="Equation" r:id="rId6" imgW="4216320" imgH="952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4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2"/>
          <p:cNvSpPr>
            <a:spLocks noGrp="1" noChangeArrowheads="1"/>
          </p:cNvSpPr>
          <p:nvPr>
            <p:ph type="title"/>
          </p:nvPr>
        </p:nvSpPr>
        <p:spPr>
          <a:noFill/>
        </p:spPr>
        <p:txBody>
          <a:bodyPr lIns="90488" tIns="44450" rIns="90488" bIns="44450" anchor="b"/>
          <a:lstStyle/>
          <a:p>
            <a:r>
              <a:rPr lang="en-US" smtClean="0"/>
              <a:t>Multiport Diffuser: Solution</a:t>
            </a:r>
          </a:p>
        </p:txBody>
      </p:sp>
      <p:sp>
        <p:nvSpPr>
          <p:cNvPr id="12297" name="Rectangle 3"/>
          <p:cNvSpPr>
            <a:spLocks noGrp="1" noChangeArrowheads="1"/>
          </p:cNvSpPr>
          <p:nvPr>
            <p:ph type="body" idx="1"/>
          </p:nvPr>
        </p:nvSpPr>
        <p:spPr>
          <a:xfrm>
            <a:off x="0" y="1981200"/>
            <a:ext cx="5334000" cy="4114800"/>
          </a:xfrm>
          <a:noFill/>
        </p:spPr>
        <p:txBody>
          <a:bodyPr lIns="90488" tIns="44450" rIns="90488" bIns="44450"/>
          <a:lstStyle/>
          <a:p>
            <a:pPr>
              <a:lnSpc>
                <a:spcPct val="90000"/>
              </a:lnSpc>
            </a:pPr>
            <a:r>
              <a:rPr lang="en-US" sz="2400" smtClean="0"/>
              <a:t>Starting with the first port and proceeding to the last port ...</a:t>
            </a:r>
          </a:p>
          <a:p>
            <a:pPr lvl="1">
              <a:lnSpc>
                <a:spcPct val="90000"/>
              </a:lnSpc>
            </a:pPr>
            <a:r>
              <a:rPr lang="en-US" sz="2400" smtClean="0"/>
              <a:t>Calculate the discharge from port i</a:t>
            </a:r>
          </a:p>
          <a:p>
            <a:pPr lvl="1">
              <a:lnSpc>
                <a:spcPct val="90000"/>
              </a:lnSpc>
            </a:pPr>
            <a:r>
              <a:rPr lang="en-US" sz="2400" smtClean="0"/>
              <a:t>Calculate velocity change in diffuser past port i</a:t>
            </a:r>
          </a:p>
          <a:p>
            <a:pPr lvl="1">
              <a:lnSpc>
                <a:spcPct val="90000"/>
              </a:lnSpc>
            </a:pPr>
            <a:r>
              <a:rPr lang="en-US" sz="2400" smtClean="0"/>
              <a:t>Calculate the piezometric head increase across port i</a:t>
            </a:r>
          </a:p>
          <a:p>
            <a:pPr lvl="1">
              <a:lnSpc>
                <a:spcPct val="90000"/>
              </a:lnSpc>
            </a:pPr>
            <a:r>
              <a:rPr lang="en-US" sz="2400" smtClean="0"/>
              <a:t>Calculate the piezometric head decrease between ports i and i+1</a:t>
            </a:r>
          </a:p>
          <a:p>
            <a:pPr lvl="1">
              <a:lnSpc>
                <a:spcPct val="90000"/>
              </a:lnSpc>
            </a:pPr>
            <a:r>
              <a:rPr lang="en-US" sz="2400" smtClean="0"/>
              <a:t>Calculate the piezometric head at port i+1</a:t>
            </a:r>
          </a:p>
        </p:txBody>
      </p:sp>
      <p:sp>
        <p:nvSpPr>
          <p:cNvPr id="21508" name="Freeform 4"/>
          <p:cNvSpPr>
            <a:spLocks/>
          </p:cNvSpPr>
          <p:nvPr/>
        </p:nvSpPr>
        <p:spPr bwMode="auto">
          <a:xfrm>
            <a:off x="50800" y="3019425"/>
            <a:ext cx="458788" cy="2870200"/>
          </a:xfrm>
          <a:custGeom>
            <a:avLst/>
            <a:gdLst>
              <a:gd name="T0" fmla="*/ 232 w 289"/>
              <a:gd name="T1" fmla="*/ 1563 h 1585"/>
              <a:gd name="T2" fmla="*/ 192 w 289"/>
              <a:gd name="T3" fmla="*/ 1530 h 1585"/>
              <a:gd name="T4" fmla="*/ 160 w 289"/>
              <a:gd name="T5" fmla="*/ 1498 h 1585"/>
              <a:gd name="T6" fmla="*/ 136 w 289"/>
              <a:gd name="T7" fmla="*/ 1466 h 1585"/>
              <a:gd name="T8" fmla="*/ 112 w 289"/>
              <a:gd name="T9" fmla="*/ 1413 h 1585"/>
              <a:gd name="T10" fmla="*/ 96 w 289"/>
              <a:gd name="T11" fmla="*/ 1370 h 1585"/>
              <a:gd name="T12" fmla="*/ 80 w 289"/>
              <a:gd name="T13" fmla="*/ 1306 h 1585"/>
              <a:gd name="T14" fmla="*/ 64 w 289"/>
              <a:gd name="T15" fmla="*/ 1263 h 1585"/>
              <a:gd name="T16" fmla="*/ 48 w 289"/>
              <a:gd name="T17" fmla="*/ 1220 h 1585"/>
              <a:gd name="T18" fmla="*/ 32 w 289"/>
              <a:gd name="T19" fmla="*/ 1156 h 1585"/>
              <a:gd name="T20" fmla="*/ 24 w 289"/>
              <a:gd name="T21" fmla="*/ 1102 h 1585"/>
              <a:gd name="T22" fmla="*/ 16 w 289"/>
              <a:gd name="T23" fmla="*/ 1060 h 1585"/>
              <a:gd name="T24" fmla="*/ 8 w 289"/>
              <a:gd name="T25" fmla="*/ 1006 h 1585"/>
              <a:gd name="T26" fmla="*/ 0 w 289"/>
              <a:gd name="T27" fmla="*/ 931 h 1585"/>
              <a:gd name="T28" fmla="*/ 0 w 289"/>
              <a:gd name="T29" fmla="*/ 878 h 1585"/>
              <a:gd name="T30" fmla="*/ 0 w 289"/>
              <a:gd name="T31" fmla="*/ 824 h 1585"/>
              <a:gd name="T32" fmla="*/ 0 w 289"/>
              <a:gd name="T33" fmla="*/ 771 h 1585"/>
              <a:gd name="T34" fmla="*/ 8 w 289"/>
              <a:gd name="T35" fmla="*/ 717 h 1585"/>
              <a:gd name="T36" fmla="*/ 16 w 289"/>
              <a:gd name="T37" fmla="*/ 653 h 1585"/>
              <a:gd name="T38" fmla="*/ 32 w 289"/>
              <a:gd name="T39" fmla="*/ 578 h 1585"/>
              <a:gd name="T40" fmla="*/ 40 w 289"/>
              <a:gd name="T41" fmla="*/ 524 h 1585"/>
              <a:gd name="T42" fmla="*/ 48 w 289"/>
              <a:gd name="T43" fmla="*/ 482 h 1585"/>
              <a:gd name="T44" fmla="*/ 56 w 289"/>
              <a:gd name="T45" fmla="*/ 417 h 1585"/>
              <a:gd name="T46" fmla="*/ 64 w 289"/>
              <a:gd name="T47" fmla="*/ 375 h 1585"/>
              <a:gd name="T48" fmla="*/ 80 w 289"/>
              <a:gd name="T49" fmla="*/ 332 h 1585"/>
              <a:gd name="T50" fmla="*/ 96 w 289"/>
              <a:gd name="T51" fmla="*/ 278 h 1585"/>
              <a:gd name="T52" fmla="*/ 120 w 289"/>
              <a:gd name="T53" fmla="*/ 225 h 1585"/>
              <a:gd name="T54" fmla="*/ 136 w 289"/>
              <a:gd name="T55" fmla="*/ 171 h 1585"/>
              <a:gd name="T56" fmla="*/ 160 w 289"/>
              <a:gd name="T57" fmla="*/ 128 h 1585"/>
              <a:gd name="T58" fmla="*/ 184 w 289"/>
              <a:gd name="T59" fmla="*/ 96 h 1585"/>
              <a:gd name="T60" fmla="*/ 224 w 289"/>
              <a:gd name="T61" fmla="*/ 54 h 1585"/>
              <a:gd name="T62" fmla="*/ 256 w 289"/>
              <a:gd name="T63" fmla="*/ 32 h 1585"/>
              <a:gd name="T64" fmla="*/ 288 w 289"/>
              <a:gd name="T65" fmla="*/ 0 h 15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9"/>
              <a:gd name="T100" fmla="*/ 0 h 1585"/>
              <a:gd name="T101" fmla="*/ 289 w 289"/>
              <a:gd name="T102" fmla="*/ 1585 h 15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9" h="1585">
                <a:moveTo>
                  <a:pt x="256" y="1584"/>
                </a:moveTo>
                <a:lnTo>
                  <a:pt x="232" y="1563"/>
                </a:lnTo>
                <a:lnTo>
                  <a:pt x="208" y="1541"/>
                </a:lnTo>
                <a:lnTo>
                  <a:pt x="192" y="1530"/>
                </a:lnTo>
                <a:lnTo>
                  <a:pt x="176" y="1509"/>
                </a:lnTo>
                <a:lnTo>
                  <a:pt x="160" y="1498"/>
                </a:lnTo>
                <a:lnTo>
                  <a:pt x="144" y="1488"/>
                </a:lnTo>
                <a:lnTo>
                  <a:pt x="136" y="1466"/>
                </a:lnTo>
                <a:lnTo>
                  <a:pt x="128" y="1434"/>
                </a:lnTo>
                <a:lnTo>
                  <a:pt x="112" y="1413"/>
                </a:lnTo>
                <a:lnTo>
                  <a:pt x="104" y="1391"/>
                </a:lnTo>
                <a:lnTo>
                  <a:pt x="96" y="1370"/>
                </a:lnTo>
                <a:lnTo>
                  <a:pt x="88" y="1338"/>
                </a:lnTo>
                <a:lnTo>
                  <a:pt x="80" y="1306"/>
                </a:lnTo>
                <a:lnTo>
                  <a:pt x="72" y="1284"/>
                </a:lnTo>
                <a:lnTo>
                  <a:pt x="64" y="1263"/>
                </a:lnTo>
                <a:lnTo>
                  <a:pt x="56" y="1242"/>
                </a:lnTo>
                <a:lnTo>
                  <a:pt x="48" y="1220"/>
                </a:lnTo>
                <a:lnTo>
                  <a:pt x="40" y="1188"/>
                </a:lnTo>
                <a:lnTo>
                  <a:pt x="32" y="1156"/>
                </a:lnTo>
                <a:lnTo>
                  <a:pt x="32" y="1134"/>
                </a:lnTo>
                <a:lnTo>
                  <a:pt x="24" y="1102"/>
                </a:lnTo>
                <a:lnTo>
                  <a:pt x="24" y="1081"/>
                </a:lnTo>
                <a:lnTo>
                  <a:pt x="16" y="1060"/>
                </a:lnTo>
                <a:lnTo>
                  <a:pt x="8" y="1038"/>
                </a:lnTo>
                <a:lnTo>
                  <a:pt x="8" y="1006"/>
                </a:lnTo>
                <a:lnTo>
                  <a:pt x="8" y="974"/>
                </a:lnTo>
                <a:lnTo>
                  <a:pt x="0" y="931"/>
                </a:lnTo>
                <a:lnTo>
                  <a:pt x="0" y="899"/>
                </a:lnTo>
                <a:lnTo>
                  <a:pt x="0" y="878"/>
                </a:lnTo>
                <a:lnTo>
                  <a:pt x="0" y="856"/>
                </a:lnTo>
                <a:lnTo>
                  <a:pt x="0" y="824"/>
                </a:lnTo>
                <a:lnTo>
                  <a:pt x="0" y="792"/>
                </a:lnTo>
                <a:lnTo>
                  <a:pt x="0" y="771"/>
                </a:lnTo>
                <a:lnTo>
                  <a:pt x="0" y="738"/>
                </a:lnTo>
                <a:lnTo>
                  <a:pt x="8" y="717"/>
                </a:lnTo>
                <a:lnTo>
                  <a:pt x="8" y="685"/>
                </a:lnTo>
                <a:lnTo>
                  <a:pt x="16" y="653"/>
                </a:lnTo>
                <a:lnTo>
                  <a:pt x="24" y="621"/>
                </a:lnTo>
                <a:lnTo>
                  <a:pt x="32" y="578"/>
                </a:lnTo>
                <a:lnTo>
                  <a:pt x="32" y="546"/>
                </a:lnTo>
                <a:lnTo>
                  <a:pt x="40" y="524"/>
                </a:lnTo>
                <a:lnTo>
                  <a:pt x="40" y="503"/>
                </a:lnTo>
                <a:lnTo>
                  <a:pt x="48" y="482"/>
                </a:lnTo>
                <a:lnTo>
                  <a:pt x="56" y="439"/>
                </a:lnTo>
                <a:lnTo>
                  <a:pt x="56" y="417"/>
                </a:lnTo>
                <a:lnTo>
                  <a:pt x="64" y="396"/>
                </a:lnTo>
                <a:lnTo>
                  <a:pt x="64" y="375"/>
                </a:lnTo>
                <a:lnTo>
                  <a:pt x="64" y="353"/>
                </a:lnTo>
                <a:lnTo>
                  <a:pt x="80" y="332"/>
                </a:lnTo>
                <a:lnTo>
                  <a:pt x="88" y="300"/>
                </a:lnTo>
                <a:lnTo>
                  <a:pt x="96" y="278"/>
                </a:lnTo>
                <a:lnTo>
                  <a:pt x="104" y="246"/>
                </a:lnTo>
                <a:lnTo>
                  <a:pt x="120" y="225"/>
                </a:lnTo>
                <a:lnTo>
                  <a:pt x="128" y="193"/>
                </a:lnTo>
                <a:lnTo>
                  <a:pt x="136" y="171"/>
                </a:lnTo>
                <a:lnTo>
                  <a:pt x="144" y="150"/>
                </a:lnTo>
                <a:lnTo>
                  <a:pt x="160" y="128"/>
                </a:lnTo>
                <a:lnTo>
                  <a:pt x="176" y="118"/>
                </a:lnTo>
                <a:lnTo>
                  <a:pt x="184" y="96"/>
                </a:lnTo>
                <a:lnTo>
                  <a:pt x="200" y="75"/>
                </a:lnTo>
                <a:lnTo>
                  <a:pt x="224" y="54"/>
                </a:lnTo>
                <a:lnTo>
                  <a:pt x="240" y="32"/>
                </a:lnTo>
                <a:lnTo>
                  <a:pt x="256" y="32"/>
                </a:lnTo>
                <a:lnTo>
                  <a:pt x="272" y="21"/>
                </a:lnTo>
                <a:lnTo>
                  <a:pt x="288" y="0"/>
                </a:lnTo>
              </a:path>
            </a:pathLst>
          </a:custGeom>
          <a:noFill/>
          <a:ln w="12700" cap="rnd" cmpd="sng">
            <a:solidFill>
              <a:schemeClr val="folHlink"/>
            </a:solidFill>
            <a:prstDash val="solid"/>
            <a:round/>
            <a:headEnd type="none" w="med" len="med"/>
            <a:tailEnd type="triangle" w="med" len="med"/>
          </a:ln>
        </p:spPr>
        <p:txBody>
          <a:bodyPr/>
          <a:lstStyle/>
          <a:p>
            <a:endParaRPr lang="en-US"/>
          </a:p>
        </p:txBody>
      </p:sp>
      <p:graphicFrame>
        <p:nvGraphicFramePr>
          <p:cNvPr id="21509" name="Object 5">
            <a:hlinkClick r:id="" action="ppaction://ole?verb=0"/>
          </p:cNvPr>
          <p:cNvGraphicFramePr>
            <a:graphicFrameLocks/>
          </p:cNvGraphicFramePr>
          <p:nvPr/>
        </p:nvGraphicFramePr>
        <p:xfrm>
          <a:off x="5529263" y="3870325"/>
          <a:ext cx="2632075" cy="928688"/>
        </p:xfrm>
        <a:graphic>
          <a:graphicData uri="http://schemas.openxmlformats.org/presentationml/2006/ole">
            <p:oleObj spid="_x0000_s12290" name="Equation" r:id="rId4" imgW="2641320" imgH="939600" progId="Equation.3">
              <p:embed/>
            </p:oleObj>
          </a:graphicData>
        </a:graphic>
      </p:graphicFrame>
      <p:graphicFrame>
        <p:nvGraphicFramePr>
          <p:cNvPr id="21510" name="Object 6">
            <a:hlinkClick r:id="" action="ppaction://ole?verb=0"/>
          </p:cNvPr>
          <p:cNvGraphicFramePr>
            <a:graphicFrameLocks/>
          </p:cNvGraphicFramePr>
          <p:nvPr/>
        </p:nvGraphicFramePr>
        <p:xfrm>
          <a:off x="5562600" y="2971800"/>
          <a:ext cx="882650" cy="449263"/>
        </p:xfrm>
        <a:graphic>
          <a:graphicData uri="http://schemas.openxmlformats.org/presentationml/2006/ole">
            <p:oleObj spid="_x0000_s12291" name="Equation" r:id="rId5" imgW="888840" imgH="457200" progId="Equation.3">
              <p:embed/>
            </p:oleObj>
          </a:graphicData>
        </a:graphic>
      </p:graphicFrame>
      <p:graphicFrame>
        <p:nvGraphicFramePr>
          <p:cNvPr id="21511" name="Object 7">
            <a:hlinkClick r:id="" action="ppaction://ole?verb=0"/>
          </p:cNvPr>
          <p:cNvGraphicFramePr>
            <a:graphicFrameLocks/>
          </p:cNvGraphicFramePr>
          <p:nvPr/>
        </p:nvGraphicFramePr>
        <p:xfrm>
          <a:off x="5583238" y="5065713"/>
          <a:ext cx="2387600" cy="800100"/>
        </p:xfrm>
        <a:graphic>
          <a:graphicData uri="http://schemas.openxmlformats.org/presentationml/2006/ole">
            <p:oleObj spid="_x0000_s12292" name="Equation" r:id="rId6" imgW="2400120" imgH="812520" progId="Equation.2">
              <p:embed/>
            </p:oleObj>
          </a:graphicData>
        </a:graphic>
      </p:graphicFrame>
      <p:graphicFrame>
        <p:nvGraphicFramePr>
          <p:cNvPr id="21512" name="Object 8">
            <a:hlinkClick r:id="" action="ppaction://ole?verb=0"/>
          </p:cNvPr>
          <p:cNvGraphicFramePr>
            <a:graphicFrameLocks/>
          </p:cNvGraphicFramePr>
          <p:nvPr/>
        </p:nvGraphicFramePr>
        <p:xfrm>
          <a:off x="5338763" y="6215063"/>
          <a:ext cx="3754437" cy="346075"/>
        </p:xfrm>
        <a:graphic>
          <a:graphicData uri="http://schemas.openxmlformats.org/presentationml/2006/ole">
            <p:oleObj spid="_x0000_s12293" name="Equation" r:id="rId7" imgW="4470120" imgH="419040" progId="Equation.3">
              <p:embed/>
            </p:oleObj>
          </a:graphicData>
        </a:graphic>
      </p:graphicFrame>
      <p:sp>
        <p:nvSpPr>
          <p:cNvPr id="21513" name="Line 9"/>
          <p:cNvSpPr>
            <a:spLocks noChangeShapeType="1"/>
          </p:cNvSpPr>
          <p:nvPr/>
        </p:nvSpPr>
        <p:spPr bwMode="auto">
          <a:xfrm flipV="1">
            <a:off x="5037138" y="2508250"/>
            <a:ext cx="442912" cy="490538"/>
          </a:xfrm>
          <a:prstGeom prst="line">
            <a:avLst/>
          </a:prstGeom>
          <a:noFill/>
          <a:ln w="12700">
            <a:solidFill>
              <a:schemeClr val="tx2"/>
            </a:solidFill>
            <a:round/>
            <a:headEnd/>
            <a:tailEnd type="triangle" w="med" len="med"/>
          </a:ln>
        </p:spPr>
        <p:txBody>
          <a:bodyPr wrap="none" anchor="ctr"/>
          <a:lstStyle/>
          <a:p>
            <a:endParaRPr lang="en-US"/>
          </a:p>
        </p:txBody>
      </p:sp>
      <p:sp>
        <p:nvSpPr>
          <p:cNvPr id="21514" name="Line 10"/>
          <p:cNvSpPr>
            <a:spLocks noChangeShapeType="1"/>
          </p:cNvSpPr>
          <p:nvPr/>
        </p:nvSpPr>
        <p:spPr bwMode="auto">
          <a:xfrm flipV="1">
            <a:off x="4411663" y="3314700"/>
            <a:ext cx="1003300" cy="282575"/>
          </a:xfrm>
          <a:prstGeom prst="line">
            <a:avLst/>
          </a:prstGeom>
          <a:noFill/>
          <a:ln w="12700">
            <a:solidFill>
              <a:schemeClr val="tx2"/>
            </a:solidFill>
            <a:round/>
            <a:headEnd/>
            <a:tailEnd type="triangle" w="med" len="med"/>
          </a:ln>
        </p:spPr>
        <p:txBody>
          <a:bodyPr wrap="none" anchor="ctr"/>
          <a:lstStyle/>
          <a:p>
            <a:endParaRPr lang="en-US"/>
          </a:p>
        </p:txBody>
      </p:sp>
      <p:sp>
        <p:nvSpPr>
          <p:cNvPr id="21515" name="Line 11"/>
          <p:cNvSpPr>
            <a:spLocks noChangeShapeType="1"/>
          </p:cNvSpPr>
          <p:nvPr/>
        </p:nvSpPr>
        <p:spPr bwMode="auto">
          <a:xfrm flipV="1">
            <a:off x="4595813" y="4346575"/>
            <a:ext cx="844550" cy="82550"/>
          </a:xfrm>
          <a:prstGeom prst="line">
            <a:avLst/>
          </a:prstGeom>
          <a:noFill/>
          <a:ln w="12700">
            <a:solidFill>
              <a:schemeClr val="tx2"/>
            </a:solidFill>
            <a:round/>
            <a:headEnd/>
            <a:tailEnd type="triangle" w="med" len="med"/>
          </a:ln>
        </p:spPr>
        <p:txBody>
          <a:bodyPr wrap="none" anchor="ctr"/>
          <a:lstStyle/>
          <a:p>
            <a:endParaRPr lang="en-US"/>
          </a:p>
        </p:txBody>
      </p:sp>
      <p:sp>
        <p:nvSpPr>
          <p:cNvPr id="21516" name="Line 12"/>
          <p:cNvSpPr>
            <a:spLocks noChangeShapeType="1"/>
          </p:cNvSpPr>
          <p:nvPr/>
        </p:nvSpPr>
        <p:spPr bwMode="auto">
          <a:xfrm>
            <a:off x="4818063" y="5191125"/>
            <a:ext cx="747712" cy="184150"/>
          </a:xfrm>
          <a:prstGeom prst="line">
            <a:avLst/>
          </a:prstGeom>
          <a:noFill/>
          <a:ln w="12700">
            <a:solidFill>
              <a:schemeClr val="tx2"/>
            </a:solidFill>
            <a:round/>
            <a:headEnd/>
            <a:tailEnd type="triangle" w="med" len="med"/>
          </a:ln>
        </p:spPr>
        <p:txBody>
          <a:bodyPr wrap="none" anchor="ctr"/>
          <a:lstStyle/>
          <a:p>
            <a:endParaRPr lang="en-US"/>
          </a:p>
        </p:txBody>
      </p:sp>
      <p:sp>
        <p:nvSpPr>
          <p:cNvPr id="21517" name="Line 13"/>
          <p:cNvSpPr>
            <a:spLocks noChangeShapeType="1"/>
          </p:cNvSpPr>
          <p:nvPr/>
        </p:nvSpPr>
        <p:spPr bwMode="auto">
          <a:xfrm>
            <a:off x="4965700" y="5897563"/>
            <a:ext cx="349250" cy="346075"/>
          </a:xfrm>
          <a:prstGeom prst="line">
            <a:avLst/>
          </a:prstGeom>
          <a:noFill/>
          <a:ln w="12700">
            <a:solidFill>
              <a:schemeClr val="tx2"/>
            </a:solidFill>
            <a:round/>
            <a:headEnd/>
            <a:tailEnd type="triangle" w="med" len="med"/>
          </a:ln>
        </p:spPr>
        <p:txBody>
          <a:bodyPr wrap="none" anchor="ctr"/>
          <a:lstStyle/>
          <a:p>
            <a:endParaRPr lang="en-US"/>
          </a:p>
        </p:txBody>
      </p:sp>
      <p:graphicFrame>
        <p:nvGraphicFramePr>
          <p:cNvPr id="21518" name="Object 14">
            <a:hlinkClick r:id="" action="ppaction://ole?verb=0"/>
          </p:cNvPr>
          <p:cNvGraphicFramePr>
            <a:graphicFrameLocks/>
          </p:cNvGraphicFramePr>
          <p:nvPr/>
        </p:nvGraphicFramePr>
        <p:xfrm>
          <a:off x="5227638" y="1939925"/>
          <a:ext cx="3081337" cy="787400"/>
        </p:xfrm>
        <a:graphic>
          <a:graphicData uri="http://schemas.openxmlformats.org/presentationml/2006/ole">
            <p:oleObj spid="_x0000_s12294" name="Equation" r:id="rId8" imgW="3098520" imgH="799920" progId="Equation.DSMT4">
              <p:embed/>
            </p:oleObj>
          </a:graphicData>
        </a:graphic>
      </p:graphicFrame>
      <p:graphicFrame>
        <p:nvGraphicFramePr>
          <p:cNvPr id="21519" name="Object 15">
            <a:hlinkClick r:id="" action="ppaction://ole?verb=0"/>
          </p:cNvPr>
          <p:cNvGraphicFramePr>
            <a:graphicFrameLocks/>
          </p:cNvGraphicFramePr>
          <p:nvPr/>
        </p:nvGraphicFramePr>
        <p:xfrm>
          <a:off x="6704013" y="2708275"/>
          <a:ext cx="2257425" cy="825500"/>
        </p:xfrm>
        <a:graphic>
          <a:graphicData uri="http://schemas.openxmlformats.org/presentationml/2006/ole">
            <p:oleObj spid="_x0000_s12295" name="Equation" r:id="rId9" imgW="2273040" imgH="838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5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5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15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5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15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15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1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13" grpId="0" animBg="1"/>
      <p:bldP spid="21514" grpId="0" animBg="1"/>
      <p:bldP spid="21515" grpId="0" animBg="1"/>
      <p:bldP spid="21516" grpId="0" animBg="1"/>
      <p:bldP spid="215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0488" tIns="44450" rIns="90488" bIns="44450" anchor="b"/>
          <a:lstStyle/>
          <a:p>
            <a:r>
              <a:rPr lang="en-US" smtClean="0"/>
              <a:t>Manifolds</a:t>
            </a:r>
          </a:p>
        </p:txBody>
      </p:sp>
      <p:sp>
        <p:nvSpPr>
          <p:cNvPr id="22531" name="Rectangle 3"/>
          <p:cNvSpPr>
            <a:spLocks noGrp="1" noChangeArrowheads="1"/>
          </p:cNvSpPr>
          <p:nvPr>
            <p:ph type="body" idx="1"/>
          </p:nvPr>
        </p:nvSpPr>
        <p:spPr>
          <a:noFill/>
        </p:spPr>
        <p:txBody>
          <a:bodyPr lIns="90488" tIns="44450" rIns="90488" bIns="44450"/>
          <a:lstStyle/>
          <a:p>
            <a:r>
              <a:rPr lang="en-US" smtClean="0"/>
              <a:t>Examples</a:t>
            </a:r>
          </a:p>
          <a:p>
            <a:pPr lvl="1"/>
            <a:r>
              <a:rPr lang="en-US" smtClean="0"/>
              <a:t>Sprinkler and drip irrigation systems</a:t>
            </a:r>
          </a:p>
          <a:p>
            <a:pPr lvl="1"/>
            <a:r>
              <a:rPr lang="en-US" smtClean="0"/>
              <a:t>wastewater discharge (multiport diffuser)</a:t>
            </a:r>
          </a:p>
          <a:p>
            <a:r>
              <a:rPr lang="en-US" smtClean="0"/>
              <a:t>Design objectives</a:t>
            </a:r>
          </a:p>
          <a:p>
            <a:pPr lvl="1"/>
            <a:r>
              <a:rPr lang="en-US" smtClean="0"/>
              <a:t>distribute a given discharge                   through multiple ports</a:t>
            </a:r>
          </a:p>
          <a:p>
            <a:pPr lvl="1"/>
            <a:r>
              <a:rPr lang="en-US" smtClean="0"/>
              <a:t>choose pipe size given constraints of head loss, flow distribution, and cost</a:t>
            </a:r>
          </a:p>
        </p:txBody>
      </p:sp>
      <p:sp>
        <p:nvSpPr>
          <p:cNvPr id="22532" name="Line 4"/>
          <p:cNvSpPr>
            <a:spLocks noChangeShapeType="1"/>
          </p:cNvSpPr>
          <p:nvPr/>
        </p:nvSpPr>
        <p:spPr bwMode="auto">
          <a:xfrm>
            <a:off x="5519738" y="4614863"/>
            <a:ext cx="13922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4101" name="Rectangle 5"/>
          <p:cNvSpPr>
            <a:spLocks noChangeArrowheads="1"/>
          </p:cNvSpPr>
          <p:nvPr/>
        </p:nvSpPr>
        <p:spPr bwMode="auto">
          <a:xfrm>
            <a:off x="5467350" y="4171950"/>
            <a:ext cx="1606550" cy="519113"/>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uniformly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5"/>
          <p:cNvSpPr>
            <a:spLocks noGrp="1" noChangeArrowheads="1"/>
          </p:cNvSpPr>
          <p:nvPr>
            <p:ph type="title"/>
          </p:nvPr>
        </p:nvSpPr>
        <p:spPr/>
        <p:txBody>
          <a:bodyPr/>
          <a:lstStyle/>
          <a:p>
            <a:pPr>
              <a:defRPr/>
            </a:pPr>
            <a:r>
              <a:rPr lang="en-US" smtClean="0"/>
              <a:t>Sum up all the expansion gains</a:t>
            </a:r>
          </a:p>
        </p:txBody>
      </p:sp>
      <p:graphicFrame>
        <p:nvGraphicFramePr>
          <p:cNvPr id="63492" name="Object 4">
            <a:hlinkClick r:id="" action="ppaction://ole?verb=0"/>
          </p:cNvPr>
          <p:cNvGraphicFramePr>
            <a:graphicFrameLocks/>
          </p:cNvGraphicFramePr>
          <p:nvPr/>
        </p:nvGraphicFramePr>
        <p:xfrm>
          <a:off x="1600200" y="2057400"/>
          <a:ext cx="4454525" cy="4689475"/>
        </p:xfrm>
        <a:graphic>
          <a:graphicData uri="http://schemas.openxmlformats.org/presentationml/2006/ole">
            <p:oleObj spid="_x0000_s13314" name="Equation" r:id="rId4" imgW="4470120" imgH="4749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pPr>
              <a:defRPr/>
            </a:pPr>
            <a:r>
              <a:rPr lang="en-US" smtClean="0"/>
              <a:t>Sum up all the head losses</a:t>
            </a:r>
          </a:p>
        </p:txBody>
      </p:sp>
      <p:graphicFrame>
        <p:nvGraphicFramePr>
          <p:cNvPr id="14338" name="Object 7"/>
          <p:cNvGraphicFramePr>
            <a:graphicFrameLocks noChangeAspect="1"/>
          </p:cNvGraphicFramePr>
          <p:nvPr/>
        </p:nvGraphicFramePr>
        <p:xfrm>
          <a:off x="431800" y="1466850"/>
          <a:ext cx="6477000" cy="5092700"/>
        </p:xfrm>
        <a:graphic>
          <a:graphicData uri="http://schemas.openxmlformats.org/presentationml/2006/ole">
            <p:oleObj spid="_x0000_s14338" name="Equation" r:id="rId4" imgW="6476760" imgH="5092560"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2"/>
          <p:cNvSpPr>
            <a:spLocks noGrp="1" noChangeArrowheads="1"/>
          </p:cNvSpPr>
          <p:nvPr>
            <p:ph type="title"/>
          </p:nvPr>
        </p:nvSpPr>
        <p:spPr>
          <a:noFill/>
        </p:spPr>
        <p:txBody>
          <a:bodyPr lIns="90488" tIns="44450" rIns="90488" bIns="44450" anchor="b"/>
          <a:lstStyle/>
          <a:p>
            <a:r>
              <a:rPr lang="en-US" smtClean="0"/>
              <a:t>Multiport Diffuser: Solution</a:t>
            </a:r>
          </a:p>
        </p:txBody>
      </p:sp>
      <p:sp>
        <p:nvSpPr>
          <p:cNvPr id="15369" name="Line 3"/>
          <p:cNvSpPr>
            <a:spLocks noChangeShapeType="1"/>
          </p:cNvSpPr>
          <p:nvPr/>
        </p:nvSpPr>
        <p:spPr bwMode="auto">
          <a:xfrm>
            <a:off x="933450" y="5130800"/>
            <a:ext cx="660400" cy="0"/>
          </a:xfrm>
          <a:prstGeom prst="line">
            <a:avLst/>
          </a:prstGeom>
          <a:noFill/>
          <a:ln w="12700">
            <a:solidFill>
              <a:schemeClr val="tx1"/>
            </a:solidFill>
            <a:round/>
            <a:headEnd/>
            <a:tailEnd type="triangle" w="med" len="med"/>
          </a:ln>
        </p:spPr>
        <p:txBody>
          <a:bodyPr wrap="none" anchor="ctr"/>
          <a:lstStyle/>
          <a:p>
            <a:endParaRPr lang="en-US"/>
          </a:p>
        </p:txBody>
      </p:sp>
      <p:sp>
        <p:nvSpPr>
          <p:cNvPr id="15370" name="Rectangle 4"/>
          <p:cNvSpPr>
            <a:spLocks noChangeArrowheads="1"/>
          </p:cNvSpPr>
          <p:nvPr/>
        </p:nvSpPr>
        <p:spPr bwMode="auto">
          <a:xfrm>
            <a:off x="1668463" y="4911725"/>
            <a:ext cx="458787" cy="454025"/>
          </a:xfrm>
          <a:prstGeom prst="rect">
            <a:avLst/>
          </a:prstGeom>
          <a:noFill/>
          <a:ln w="12700">
            <a:noFill/>
            <a:miter lim="800000"/>
            <a:headEnd/>
            <a:tailEnd/>
          </a:ln>
        </p:spPr>
        <p:txBody>
          <a:bodyPr wrap="none" lIns="90488" tIns="44450" rIns="90488" bIns="44450">
            <a:spAutoFit/>
          </a:bodyPr>
          <a:lstStyle/>
          <a:p>
            <a:r>
              <a:rPr lang="en-US" sz="2400" i="1">
                <a:solidFill>
                  <a:schemeClr val="tx2"/>
                </a:solidFill>
                <a:latin typeface="Book Antiqua" pitchFamily="18" charset="0"/>
              </a:rPr>
              <a:t>V</a:t>
            </a:r>
            <a:r>
              <a:rPr lang="en-US" sz="2400" i="1" baseline="-25000">
                <a:solidFill>
                  <a:schemeClr val="tx2"/>
                </a:solidFill>
                <a:latin typeface="Book Antiqua" pitchFamily="18" charset="0"/>
              </a:rPr>
              <a:t>i</a:t>
            </a:r>
          </a:p>
        </p:txBody>
      </p:sp>
      <p:sp>
        <p:nvSpPr>
          <p:cNvPr id="15371" name="Line 5"/>
          <p:cNvSpPr>
            <a:spLocks noChangeShapeType="1"/>
          </p:cNvSpPr>
          <p:nvPr/>
        </p:nvSpPr>
        <p:spPr bwMode="auto">
          <a:xfrm>
            <a:off x="3155950" y="5346700"/>
            <a:ext cx="660400" cy="0"/>
          </a:xfrm>
          <a:prstGeom prst="line">
            <a:avLst/>
          </a:prstGeom>
          <a:noFill/>
          <a:ln w="12700">
            <a:solidFill>
              <a:schemeClr val="tx1"/>
            </a:solidFill>
            <a:round/>
            <a:headEnd/>
            <a:tailEnd type="triangle" w="med" len="med"/>
          </a:ln>
        </p:spPr>
        <p:txBody>
          <a:bodyPr wrap="none" anchor="ctr"/>
          <a:lstStyle/>
          <a:p>
            <a:endParaRPr lang="en-US"/>
          </a:p>
        </p:txBody>
      </p:sp>
      <p:graphicFrame>
        <p:nvGraphicFramePr>
          <p:cNvPr id="22534" name="Object 6">
            <a:hlinkClick r:id="" action="ppaction://ole?verb=0"/>
          </p:cNvPr>
          <p:cNvGraphicFramePr>
            <a:graphicFrameLocks/>
          </p:cNvGraphicFramePr>
          <p:nvPr/>
        </p:nvGraphicFramePr>
        <p:xfrm>
          <a:off x="212725" y="2365375"/>
          <a:ext cx="2538413" cy="989013"/>
        </p:xfrm>
        <a:graphic>
          <a:graphicData uri="http://schemas.openxmlformats.org/presentationml/2006/ole">
            <p:oleObj spid="_x0000_s15362" name="Equation" r:id="rId4" imgW="2552400" imgH="1002960" progId="Equation.3">
              <p:embed/>
            </p:oleObj>
          </a:graphicData>
        </a:graphic>
      </p:graphicFrame>
      <p:graphicFrame>
        <p:nvGraphicFramePr>
          <p:cNvPr id="22535" name="Object 7">
            <a:hlinkClick r:id="" action="ppaction://ole?verb=0"/>
          </p:cNvPr>
          <p:cNvGraphicFramePr>
            <a:graphicFrameLocks/>
          </p:cNvGraphicFramePr>
          <p:nvPr/>
        </p:nvGraphicFramePr>
        <p:xfrm>
          <a:off x="3987800" y="5016500"/>
          <a:ext cx="1803400" cy="787400"/>
        </p:xfrm>
        <a:graphic>
          <a:graphicData uri="http://schemas.openxmlformats.org/presentationml/2006/ole">
            <p:oleObj spid="_x0000_s15363" name="Equation" r:id="rId5" imgW="1815840" imgH="799920" progId="Equation.3">
              <p:embed/>
            </p:oleObj>
          </a:graphicData>
        </a:graphic>
      </p:graphicFrame>
      <p:sp>
        <p:nvSpPr>
          <p:cNvPr id="15372" name="Freeform 8"/>
          <p:cNvSpPr>
            <a:spLocks/>
          </p:cNvSpPr>
          <p:nvPr/>
        </p:nvSpPr>
        <p:spPr bwMode="auto">
          <a:xfrm>
            <a:off x="825500" y="1981200"/>
            <a:ext cx="6796088" cy="230188"/>
          </a:xfrm>
          <a:custGeom>
            <a:avLst/>
            <a:gdLst>
              <a:gd name="T0" fmla="*/ 0 w 4281"/>
              <a:gd name="T1" fmla="*/ 88 h 145"/>
              <a:gd name="T2" fmla="*/ 1352 w 4281"/>
              <a:gd name="T3" fmla="*/ 144 h 145"/>
              <a:gd name="T4" fmla="*/ 1352 w 4281"/>
              <a:gd name="T5" fmla="*/ 48 h 145"/>
              <a:gd name="T6" fmla="*/ 3752 w 4281"/>
              <a:gd name="T7" fmla="*/ 96 h 145"/>
              <a:gd name="T8" fmla="*/ 3752 w 4281"/>
              <a:gd name="T9" fmla="*/ 0 h 145"/>
              <a:gd name="T10" fmla="*/ 4280 w 4281"/>
              <a:gd name="T11" fmla="*/ 0 h 145"/>
              <a:gd name="T12" fmla="*/ 0 60000 65536"/>
              <a:gd name="T13" fmla="*/ 0 60000 65536"/>
              <a:gd name="T14" fmla="*/ 0 60000 65536"/>
              <a:gd name="T15" fmla="*/ 0 60000 65536"/>
              <a:gd name="T16" fmla="*/ 0 60000 65536"/>
              <a:gd name="T17" fmla="*/ 0 60000 65536"/>
              <a:gd name="T18" fmla="*/ 0 w 4281"/>
              <a:gd name="T19" fmla="*/ 0 h 145"/>
              <a:gd name="T20" fmla="*/ 4281 w 4281"/>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4281" h="145">
                <a:moveTo>
                  <a:pt x="0" y="88"/>
                </a:moveTo>
                <a:lnTo>
                  <a:pt x="1352" y="144"/>
                </a:lnTo>
                <a:lnTo>
                  <a:pt x="1352" y="48"/>
                </a:lnTo>
                <a:lnTo>
                  <a:pt x="3752" y="96"/>
                </a:lnTo>
                <a:lnTo>
                  <a:pt x="3752" y="0"/>
                </a:lnTo>
                <a:lnTo>
                  <a:pt x="4280"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5373" name="Rectangle 9"/>
          <p:cNvSpPr>
            <a:spLocks noChangeArrowheads="1"/>
          </p:cNvSpPr>
          <p:nvPr/>
        </p:nvSpPr>
        <p:spPr bwMode="auto">
          <a:xfrm>
            <a:off x="792163" y="1757363"/>
            <a:ext cx="854075" cy="454025"/>
          </a:xfrm>
          <a:prstGeom prst="rect">
            <a:avLst/>
          </a:prstGeom>
          <a:noFill/>
          <a:ln w="12700">
            <a:noFill/>
            <a:miter lim="800000"/>
            <a:headEnd/>
            <a:tailEnd/>
          </a:ln>
        </p:spPr>
        <p:txBody>
          <a:bodyPr wrap="none" lIns="90488" tIns="44450" rIns="90488" bIns="44450">
            <a:spAutoFit/>
          </a:bodyPr>
          <a:lstStyle/>
          <a:p>
            <a:r>
              <a:rPr lang="en-US" sz="2400">
                <a:latin typeface="Book Antiqua" pitchFamily="18" charset="0"/>
              </a:rPr>
              <a:t>HGL</a:t>
            </a:r>
          </a:p>
        </p:txBody>
      </p:sp>
      <p:sp>
        <p:nvSpPr>
          <p:cNvPr id="22538" name="Line 10"/>
          <p:cNvSpPr>
            <a:spLocks noChangeShapeType="1"/>
          </p:cNvSpPr>
          <p:nvPr/>
        </p:nvSpPr>
        <p:spPr bwMode="auto">
          <a:xfrm flipH="1" flipV="1">
            <a:off x="2990850" y="2178050"/>
            <a:ext cx="368300" cy="1104900"/>
          </a:xfrm>
          <a:prstGeom prst="line">
            <a:avLst/>
          </a:prstGeom>
          <a:noFill/>
          <a:ln w="12700">
            <a:solidFill>
              <a:schemeClr val="tx1"/>
            </a:solidFill>
            <a:round/>
            <a:headEnd/>
            <a:tailEnd type="triangle" w="med" len="med"/>
          </a:ln>
        </p:spPr>
        <p:txBody>
          <a:bodyPr wrap="none" anchor="ctr"/>
          <a:lstStyle/>
          <a:p>
            <a:endParaRPr lang="en-US"/>
          </a:p>
        </p:txBody>
      </p:sp>
      <p:sp>
        <p:nvSpPr>
          <p:cNvPr id="22539" name="Oval 11"/>
          <p:cNvSpPr>
            <a:spLocks noChangeArrowheads="1"/>
          </p:cNvSpPr>
          <p:nvPr/>
        </p:nvSpPr>
        <p:spPr bwMode="auto">
          <a:xfrm>
            <a:off x="295275" y="2079625"/>
            <a:ext cx="406400" cy="406400"/>
          </a:xfrm>
          <a:prstGeom prst="ellipse">
            <a:avLst/>
          </a:prstGeom>
          <a:solidFill>
            <a:schemeClr val="accent1"/>
          </a:solidFill>
          <a:ln w="12700">
            <a:solidFill>
              <a:schemeClr val="tx1"/>
            </a:solidFill>
            <a:round/>
            <a:headEnd/>
            <a:tailEnd/>
          </a:ln>
        </p:spPr>
        <p:txBody>
          <a:bodyPr wrap="none" lIns="90488" tIns="44450" rIns="90488" bIns="44450" anchor="ctr"/>
          <a:lstStyle/>
          <a:p>
            <a:pPr algn="ctr"/>
            <a:r>
              <a:rPr lang="en-US" sz="2400">
                <a:latin typeface="Book Antiqua" pitchFamily="18" charset="0"/>
              </a:rPr>
              <a:t>1</a:t>
            </a:r>
          </a:p>
        </p:txBody>
      </p:sp>
      <p:sp>
        <p:nvSpPr>
          <p:cNvPr id="22540" name="Oval 12"/>
          <p:cNvSpPr>
            <a:spLocks noChangeArrowheads="1"/>
          </p:cNvSpPr>
          <p:nvPr/>
        </p:nvSpPr>
        <p:spPr bwMode="auto">
          <a:xfrm>
            <a:off x="4562475" y="5746750"/>
            <a:ext cx="406400" cy="406400"/>
          </a:xfrm>
          <a:prstGeom prst="ellipse">
            <a:avLst/>
          </a:prstGeom>
          <a:solidFill>
            <a:schemeClr val="accent1"/>
          </a:solidFill>
          <a:ln w="12700">
            <a:solidFill>
              <a:schemeClr val="tx1"/>
            </a:solidFill>
            <a:round/>
            <a:headEnd/>
            <a:tailEnd/>
          </a:ln>
        </p:spPr>
        <p:txBody>
          <a:bodyPr wrap="none" lIns="90488" tIns="44450" rIns="90488" bIns="44450" anchor="ctr"/>
          <a:lstStyle/>
          <a:p>
            <a:pPr algn="ctr"/>
            <a:r>
              <a:rPr lang="en-US" sz="2400">
                <a:latin typeface="Book Antiqua" pitchFamily="18" charset="0"/>
              </a:rPr>
              <a:t>5</a:t>
            </a:r>
          </a:p>
        </p:txBody>
      </p:sp>
      <p:grpSp>
        <p:nvGrpSpPr>
          <p:cNvPr id="2" name="Group 13"/>
          <p:cNvGrpSpPr>
            <a:grpSpLocks/>
          </p:cNvGrpSpPr>
          <p:nvPr/>
        </p:nvGrpSpPr>
        <p:grpSpPr bwMode="auto">
          <a:xfrm>
            <a:off x="3992563" y="1727200"/>
            <a:ext cx="2563812" cy="927100"/>
            <a:chOff x="2515" y="1088"/>
            <a:chExt cx="1615" cy="584"/>
          </a:xfrm>
        </p:grpSpPr>
        <p:sp>
          <p:nvSpPr>
            <p:cNvPr id="15415" name="Rectangle 14"/>
            <p:cNvSpPr>
              <a:spLocks noChangeArrowheads="1"/>
            </p:cNvSpPr>
            <p:nvPr/>
          </p:nvSpPr>
          <p:spPr bwMode="auto">
            <a:xfrm>
              <a:off x="2515" y="1258"/>
              <a:ext cx="1615" cy="169"/>
            </a:xfrm>
            <a:prstGeom prst="rect">
              <a:avLst/>
            </a:prstGeom>
            <a:solidFill>
              <a:schemeClr val="bg1"/>
            </a:solidFill>
            <a:ln w="12700">
              <a:noFill/>
              <a:miter lim="800000"/>
              <a:headEnd type="none" w="lg" len="med"/>
              <a:tailEnd type="none" w="lg" len="med"/>
            </a:ln>
          </p:spPr>
          <p:txBody>
            <a:bodyPr wrap="none" anchor="ctr">
              <a:spAutoFit/>
            </a:bodyPr>
            <a:lstStyle/>
            <a:p>
              <a:endParaRPr lang="en-US"/>
            </a:p>
          </p:txBody>
        </p:sp>
        <p:graphicFrame>
          <p:nvGraphicFramePr>
            <p:cNvPr id="15367" name="Object 15">
              <a:hlinkClick r:id="" action="ppaction://ole?verb=0"/>
            </p:cNvPr>
            <p:cNvGraphicFramePr>
              <a:graphicFrameLocks/>
            </p:cNvGraphicFramePr>
            <p:nvPr/>
          </p:nvGraphicFramePr>
          <p:xfrm>
            <a:off x="2555" y="1088"/>
            <a:ext cx="1536" cy="584"/>
          </p:xfrm>
          <a:graphic>
            <a:graphicData uri="http://schemas.openxmlformats.org/presentationml/2006/ole">
              <p:oleObj spid="_x0000_s15367" name="Equation" r:id="rId6" imgW="2450880" imgH="939600" progId="Equation.3">
                <p:embed/>
              </p:oleObj>
            </a:graphicData>
          </a:graphic>
        </p:graphicFrame>
      </p:grpSp>
      <p:sp>
        <p:nvSpPr>
          <p:cNvPr id="22544" name="Oval 16"/>
          <p:cNvSpPr>
            <a:spLocks noChangeArrowheads="1"/>
          </p:cNvSpPr>
          <p:nvPr/>
        </p:nvSpPr>
        <p:spPr bwMode="auto">
          <a:xfrm>
            <a:off x="3486150" y="2851150"/>
            <a:ext cx="406400" cy="406400"/>
          </a:xfrm>
          <a:prstGeom prst="ellipse">
            <a:avLst/>
          </a:prstGeom>
          <a:solidFill>
            <a:schemeClr val="accent1"/>
          </a:solidFill>
          <a:ln w="12700">
            <a:solidFill>
              <a:schemeClr val="tx1"/>
            </a:solidFill>
            <a:round/>
            <a:headEnd/>
            <a:tailEnd/>
          </a:ln>
        </p:spPr>
        <p:txBody>
          <a:bodyPr wrap="none" lIns="90488" tIns="44450" rIns="90488" bIns="44450" anchor="ctr"/>
          <a:lstStyle/>
          <a:p>
            <a:pPr algn="ctr"/>
            <a:r>
              <a:rPr lang="en-US" sz="2400">
                <a:latin typeface="Book Antiqua" pitchFamily="18" charset="0"/>
              </a:rPr>
              <a:t>3</a:t>
            </a:r>
          </a:p>
        </p:txBody>
      </p:sp>
      <p:sp>
        <p:nvSpPr>
          <p:cNvPr id="22545" name="Oval 17"/>
          <p:cNvSpPr>
            <a:spLocks noChangeArrowheads="1"/>
          </p:cNvSpPr>
          <p:nvPr/>
        </p:nvSpPr>
        <p:spPr bwMode="auto">
          <a:xfrm>
            <a:off x="4006850" y="4819650"/>
            <a:ext cx="406400" cy="406400"/>
          </a:xfrm>
          <a:prstGeom prst="ellipse">
            <a:avLst/>
          </a:prstGeom>
          <a:solidFill>
            <a:schemeClr val="accent1"/>
          </a:solidFill>
          <a:ln w="12700">
            <a:solidFill>
              <a:schemeClr val="tx1"/>
            </a:solidFill>
            <a:round/>
            <a:headEnd/>
            <a:tailEnd/>
          </a:ln>
        </p:spPr>
        <p:txBody>
          <a:bodyPr wrap="none" lIns="90488" tIns="44450" rIns="90488" bIns="44450" anchor="ctr"/>
          <a:lstStyle/>
          <a:p>
            <a:pPr algn="ctr"/>
            <a:r>
              <a:rPr lang="en-US" sz="2400">
                <a:latin typeface="Book Antiqua" pitchFamily="18" charset="0"/>
              </a:rPr>
              <a:t>2</a:t>
            </a:r>
          </a:p>
        </p:txBody>
      </p:sp>
      <p:sp>
        <p:nvSpPr>
          <p:cNvPr id="22546" name="Oval 18"/>
          <p:cNvSpPr>
            <a:spLocks noChangeArrowheads="1"/>
          </p:cNvSpPr>
          <p:nvPr/>
        </p:nvSpPr>
        <p:spPr bwMode="auto">
          <a:xfrm>
            <a:off x="3587750" y="1593850"/>
            <a:ext cx="406400" cy="406400"/>
          </a:xfrm>
          <a:prstGeom prst="ellipse">
            <a:avLst/>
          </a:prstGeom>
          <a:solidFill>
            <a:schemeClr val="accent1"/>
          </a:solidFill>
          <a:ln w="12700">
            <a:solidFill>
              <a:schemeClr val="tx1"/>
            </a:solidFill>
            <a:round/>
            <a:headEnd/>
            <a:tailEnd/>
          </a:ln>
        </p:spPr>
        <p:txBody>
          <a:bodyPr wrap="none" lIns="90488" tIns="44450" rIns="90488" bIns="44450" anchor="ctr"/>
          <a:lstStyle/>
          <a:p>
            <a:pPr algn="ctr"/>
            <a:r>
              <a:rPr lang="en-US" sz="2400">
                <a:latin typeface="Book Antiqua" pitchFamily="18" charset="0"/>
              </a:rPr>
              <a:t>4</a:t>
            </a:r>
          </a:p>
        </p:txBody>
      </p:sp>
      <p:sp>
        <p:nvSpPr>
          <p:cNvPr id="22547" name="Rectangle 19"/>
          <p:cNvSpPr>
            <a:spLocks noChangeArrowheads="1"/>
          </p:cNvSpPr>
          <p:nvPr/>
        </p:nvSpPr>
        <p:spPr bwMode="auto">
          <a:xfrm>
            <a:off x="4029075" y="2617788"/>
            <a:ext cx="2546350" cy="363537"/>
          </a:xfrm>
          <a:prstGeom prst="rect">
            <a:avLst/>
          </a:prstGeom>
          <a:noFill/>
          <a:ln w="12700">
            <a:noFill/>
            <a:miter lim="800000"/>
            <a:headEnd/>
            <a:tailEnd/>
          </a:ln>
        </p:spPr>
        <p:txBody>
          <a:bodyPr wrap="none" lIns="90488" tIns="44450" rIns="90488" bIns="44450">
            <a:spAutoFit/>
          </a:bodyPr>
          <a:lstStyle/>
          <a:p>
            <a:r>
              <a:rPr lang="en-US" sz="1800">
                <a:latin typeface="Book Antiqua" pitchFamily="18" charset="0"/>
              </a:rPr>
              <a:t>(_________ in pressure)</a:t>
            </a:r>
          </a:p>
        </p:txBody>
      </p:sp>
      <p:sp>
        <p:nvSpPr>
          <p:cNvPr id="22548" name="Rectangle 20"/>
          <p:cNvSpPr>
            <a:spLocks noChangeArrowheads="1"/>
          </p:cNvSpPr>
          <p:nvPr/>
        </p:nvSpPr>
        <p:spPr bwMode="auto">
          <a:xfrm>
            <a:off x="3343275" y="3903663"/>
            <a:ext cx="2660650" cy="363537"/>
          </a:xfrm>
          <a:prstGeom prst="rect">
            <a:avLst/>
          </a:prstGeom>
          <a:noFill/>
          <a:ln w="12700">
            <a:noFill/>
            <a:miter lim="800000"/>
            <a:headEnd/>
            <a:tailEnd/>
          </a:ln>
        </p:spPr>
        <p:txBody>
          <a:bodyPr wrap="none" lIns="90488" tIns="44450" rIns="90488" bIns="44450">
            <a:spAutoFit/>
          </a:bodyPr>
          <a:lstStyle/>
          <a:p>
            <a:r>
              <a:rPr lang="en-US" sz="1800">
                <a:latin typeface="Book Antiqua" pitchFamily="18" charset="0"/>
              </a:rPr>
              <a:t>(__________ in pressure)</a:t>
            </a:r>
          </a:p>
        </p:txBody>
      </p:sp>
      <p:graphicFrame>
        <p:nvGraphicFramePr>
          <p:cNvPr id="15364" name="Object 21"/>
          <p:cNvGraphicFramePr>
            <a:graphicFrameLocks noChangeAspect="1"/>
          </p:cNvGraphicFramePr>
          <p:nvPr/>
        </p:nvGraphicFramePr>
        <p:xfrm>
          <a:off x="1720850" y="5411788"/>
          <a:ext cx="457200" cy="419100"/>
        </p:xfrm>
        <a:graphic>
          <a:graphicData uri="http://schemas.openxmlformats.org/presentationml/2006/ole">
            <p:oleObj spid="_x0000_s15364" name="Equation" r:id="rId7" imgW="457200" imgH="419040" progId="Equation.3">
              <p:embed/>
            </p:oleObj>
          </a:graphicData>
        </a:graphic>
      </p:graphicFrame>
      <p:graphicFrame>
        <p:nvGraphicFramePr>
          <p:cNvPr id="22550" name="Object 22">
            <a:hlinkClick r:id="" action="ppaction://ole?verb=0"/>
          </p:cNvPr>
          <p:cNvGraphicFramePr>
            <a:graphicFrameLocks/>
          </p:cNvGraphicFramePr>
          <p:nvPr/>
        </p:nvGraphicFramePr>
        <p:xfrm>
          <a:off x="3394075" y="3063875"/>
          <a:ext cx="2632075" cy="928688"/>
        </p:xfrm>
        <a:graphic>
          <a:graphicData uri="http://schemas.openxmlformats.org/presentationml/2006/ole">
            <p:oleObj spid="_x0000_s15365" name="Equation" r:id="rId8" imgW="2641320" imgH="939600" progId="Equation.3">
              <p:embed/>
            </p:oleObj>
          </a:graphicData>
        </a:graphic>
      </p:graphicFrame>
      <p:graphicFrame>
        <p:nvGraphicFramePr>
          <p:cNvPr id="22551" name="Object 23">
            <a:hlinkClick r:id="" action="ppaction://ole?verb=0"/>
          </p:cNvPr>
          <p:cNvGraphicFramePr>
            <a:graphicFrameLocks/>
          </p:cNvGraphicFramePr>
          <p:nvPr/>
        </p:nvGraphicFramePr>
        <p:xfrm>
          <a:off x="5130800" y="5818188"/>
          <a:ext cx="3754438" cy="346075"/>
        </p:xfrm>
        <a:graphic>
          <a:graphicData uri="http://schemas.openxmlformats.org/presentationml/2006/ole">
            <p:oleObj spid="_x0000_s15366" name="Equation" r:id="rId9" imgW="4470120" imgH="419040" progId="Equation.3">
              <p:embed/>
            </p:oleObj>
          </a:graphicData>
        </a:graphic>
      </p:graphicFrame>
      <p:grpSp>
        <p:nvGrpSpPr>
          <p:cNvPr id="15383" name="Group 24"/>
          <p:cNvGrpSpPr>
            <a:grpSpLocks/>
          </p:cNvGrpSpPr>
          <p:nvPr/>
        </p:nvGrpSpPr>
        <p:grpSpPr bwMode="auto">
          <a:xfrm>
            <a:off x="777875" y="4708525"/>
            <a:ext cx="7713663" cy="1727200"/>
            <a:chOff x="2564" y="2924"/>
            <a:chExt cx="2928" cy="1088"/>
          </a:xfrm>
        </p:grpSpPr>
        <p:sp>
          <p:nvSpPr>
            <p:cNvPr id="15413" name="Rectangle 25"/>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14"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384" name="Group 27"/>
          <p:cNvGrpSpPr>
            <a:grpSpLocks/>
          </p:cNvGrpSpPr>
          <p:nvPr/>
        </p:nvGrpSpPr>
        <p:grpSpPr bwMode="auto">
          <a:xfrm>
            <a:off x="2157413" y="3273425"/>
            <a:ext cx="844550" cy="1585913"/>
            <a:chOff x="4059" y="2012"/>
            <a:chExt cx="532" cy="999"/>
          </a:xfrm>
        </p:grpSpPr>
        <p:sp>
          <p:nvSpPr>
            <p:cNvPr id="15401" name="Rectangle 28"/>
            <p:cNvSpPr>
              <a:spLocks noChangeArrowheads="1"/>
            </p:cNvSpPr>
            <p:nvPr/>
          </p:nvSpPr>
          <p:spPr bwMode="auto">
            <a:xfrm>
              <a:off x="4379" y="2870"/>
              <a:ext cx="186" cy="141"/>
            </a:xfrm>
            <a:prstGeom prst="rect">
              <a:avLst/>
            </a:prstGeom>
            <a:solidFill>
              <a:schemeClr val="bg1"/>
            </a:solidFill>
            <a:ln w="12700">
              <a:noFill/>
              <a:miter lim="800000"/>
              <a:headEnd type="none" w="lg" len="med"/>
              <a:tailEnd type="none" w="lg" len="med"/>
            </a:ln>
          </p:spPr>
          <p:txBody>
            <a:bodyPr anchor="ctr">
              <a:spAutoFit/>
            </a:bodyPr>
            <a:lstStyle/>
            <a:p>
              <a:endParaRPr lang="en-US"/>
            </a:p>
          </p:txBody>
        </p:sp>
        <p:grpSp>
          <p:nvGrpSpPr>
            <p:cNvPr id="15402" name="Group 29"/>
            <p:cNvGrpSpPr>
              <a:grpSpLocks/>
            </p:cNvGrpSpPr>
            <p:nvPr/>
          </p:nvGrpSpPr>
          <p:grpSpPr bwMode="auto">
            <a:xfrm>
              <a:off x="4059" y="2012"/>
              <a:ext cx="532" cy="953"/>
              <a:chOff x="4653" y="1262"/>
              <a:chExt cx="352" cy="630"/>
            </a:xfrm>
          </p:grpSpPr>
          <p:sp>
            <p:nvSpPr>
              <p:cNvPr id="15403" name="Rectangle 30"/>
              <p:cNvSpPr>
                <a:spLocks noChangeArrowheads="1"/>
              </p:cNvSpPr>
              <p:nvPr/>
            </p:nvSpPr>
            <p:spPr bwMode="auto">
              <a:xfrm>
                <a:off x="4846"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04" name="Rectangle 31"/>
              <p:cNvSpPr>
                <a:spLocks noChangeArrowheads="1"/>
              </p:cNvSpPr>
              <p:nvPr/>
            </p:nvSpPr>
            <p:spPr bwMode="auto">
              <a:xfrm>
                <a:off x="4974"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15405" name="Group 32"/>
              <p:cNvGrpSpPr>
                <a:grpSpLocks/>
              </p:cNvGrpSpPr>
              <p:nvPr/>
            </p:nvGrpSpPr>
            <p:grpSpPr bwMode="auto">
              <a:xfrm>
                <a:off x="4653" y="1262"/>
                <a:ext cx="352" cy="281"/>
                <a:chOff x="4653" y="1262"/>
                <a:chExt cx="352" cy="281"/>
              </a:xfrm>
            </p:grpSpPr>
            <p:sp>
              <p:nvSpPr>
                <p:cNvPr id="15406" name="Arc 33"/>
                <p:cNvSpPr>
                  <a:spLocks/>
                </p:cNvSpPr>
                <p:nvPr/>
              </p:nvSpPr>
              <p:spPr bwMode="auto">
                <a:xfrm rot="10800000">
                  <a:off x="4752" y="1291"/>
                  <a:ext cx="253" cy="249"/>
                </a:xfrm>
                <a:custGeom>
                  <a:avLst/>
                  <a:gdLst>
                    <a:gd name="T0" fmla="*/ 170 w 21600"/>
                    <a:gd name="T1" fmla="*/ 249 h 20401"/>
                    <a:gd name="T2" fmla="*/ 0 w 21600"/>
                    <a:gd name="T3" fmla="*/ 0 h 20401"/>
                    <a:gd name="T4" fmla="*/ 253 w 21600"/>
                    <a:gd name="T5" fmla="*/ 0 h 20401"/>
                    <a:gd name="T6" fmla="*/ 0 60000 65536"/>
                    <a:gd name="T7" fmla="*/ 0 60000 65536"/>
                    <a:gd name="T8" fmla="*/ 0 60000 65536"/>
                    <a:gd name="T9" fmla="*/ 0 w 21600"/>
                    <a:gd name="T10" fmla="*/ 0 h 20401"/>
                    <a:gd name="T11" fmla="*/ 21600 w 21600"/>
                    <a:gd name="T12" fmla="*/ 20401 h 20401"/>
                  </a:gdLst>
                  <a:ahLst/>
                  <a:cxnLst>
                    <a:cxn ang="T6">
                      <a:pos x="T0" y="T1"/>
                    </a:cxn>
                    <a:cxn ang="T7">
                      <a:pos x="T2" y="T3"/>
                    </a:cxn>
                    <a:cxn ang="T8">
                      <a:pos x="T4" y="T5"/>
                    </a:cxn>
                  </a:cxnLst>
                  <a:rect l="T9" t="T10" r="T11" b="T12"/>
                  <a:pathLst>
                    <a:path w="21600" h="20401" fill="none" extrusionOk="0">
                      <a:moveTo>
                        <a:pt x="14503" y="20401"/>
                      </a:moveTo>
                      <a:cubicBezTo>
                        <a:pt x="5820" y="17380"/>
                        <a:pt x="0" y="9194"/>
                        <a:pt x="0" y="0"/>
                      </a:cubicBezTo>
                    </a:path>
                    <a:path w="21600" h="20401" stroke="0" extrusionOk="0">
                      <a:moveTo>
                        <a:pt x="14503" y="20401"/>
                      </a:moveTo>
                      <a:cubicBezTo>
                        <a:pt x="5820" y="17380"/>
                        <a:pt x="0" y="9194"/>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15407" name="Arc 34"/>
                <p:cNvSpPr>
                  <a:spLocks/>
                </p:cNvSpPr>
                <p:nvPr/>
              </p:nvSpPr>
              <p:spPr bwMode="auto">
                <a:xfrm rot="10800000">
                  <a:off x="4752" y="1322"/>
                  <a:ext cx="221" cy="220"/>
                </a:xfrm>
                <a:custGeom>
                  <a:avLst/>
                  <a:gdLst>
                    <a:gd name="T0" fmla="*/ 153 w 21600"/>
                    <a:gd name="T1" fmla="*/ 220 h 20552"/>
                    <a:gd name="T2" fmla="*/ 0 w 21600"/>
                    <a:gd name="T3" fmla="*/ 0 h 20552"/>
                    <a:gd name="T4" fmla="*/ 221 w 21600"/>
                    <a:gd name="T5" fmla="*/ 0 h 20552"/>
                    <a:gd name="T6" fmla="*/ 0 60000 65536"/>
                    <a:gd name="T7" fmla="*/ 0 60000 65536"/>
                    <a:gd name="T8" fmla="*/ 0 60000 65536"/>
                    <a:gd name="T9" fmla="*/ 0 w 21600"/>
                    <a:gd name="T10" fmla="*/ 0 h 20552"/>
                    <a:gd name="T11" fmla="*/ 21600 w 21600"/>
                    <a:gd name="T12" fmla="*/ 20552 h 20552"/>
                  </a:gdLst>
                  <a:ahLst/>
                  <a:cxnLst>
                    <a:cxn ang="T6">
                      <a:pos x="T0" y="T1"/>
                    </a:cxn>
                    <a:cxn ang="T7">
                      <a:pos x="T2" y="T3"/>
                    </a:cxn>
                    <a:cxn ang="T8">
                      <a:pos x="T4" y="T5"/>
                    </a:cxn>
                  </a:cxnLst>
                  <a:rect l="T9" t="T10" r="T11" b="T12"/>
                  <a:pathLst>
                    <a:path w="21600" h="20552" fill="none" extrusionOk="0">
                      <a:moveTo>
                        <a:pt x="14954" y="20552"/>
                      </a:moveTo>
                      <a:cubicBezTo>
                        <a:pt x="6040" y="17670"/>
                        <a:pt x="0" y="9369"/>
                        <a:pt x="0" y="0"/>
                      </a:cubicBezTo>
                    </a:path>
                    <a:path w="21600" h="20552" stroke="0" extrusionOk="0">
                      <a:moveTo>
                        <a:pt x="14954" y="20552"/>
                      </a:moveTo>
                      <a:cubicBezTo>
                        <a:pt x="6040" y="17670"/>
                        <a:pt x="0" y="9369"/>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15408" name="Arc 35"/>
                <p:cNvSpPr>
                  <a:spLocks/>
                </p:cNvSpPr>
                <p:nvPr/>
              </p:nvSpPr>
              <p:spPr bwMode="auto">
                <a:xfrm rot="10800000">
                  <a:off x="4752" y="1418"/>
                  <a:ext cx="125" cy="124"/>
                </a:xfrm>
                <a:custGeom>
                  <a:avLst/>
                  <a:gdLst>
                    <a:gd name="T0" fmla="*/ 86 w 21600"/>
                    <a:gd name="T1" fmla="*/ 124 h 20514"/>
                    <a:gd name="T2" fmla="*/ 0 w 21600"/>
                    <a:gd name="T3" fmla="*/ 0 h 20514"/>
                    <a:gd name="T4" fmla="*/ 125 w 21600"/>
                    <a:gd name="T5" fmla="*/ 0 h 20514"/>
                    <a:gd name="T6" fmla="*/ 0 60000 65536"/>
                    <a:gd name="T7" fmla="*/ 0 60000 65536"/>
                    <a:gd name="T8" fmla="*/ 0 60000 65536"/>
                    <a:gd name="T9" fmla="*/ 0 w 21600"/>
                    <a:gd name="T10" fmla="*/ 0 h 20514"/>
                    <a:gd name="T11" fmla="*/ 21600 w 21600"/>
                    <a:gd name="T12" fmla="*/ 20514 h 20514"/>
                  </a:gdLst>
                  <a:ahLst/>
                  <a:cxnLst>
                    <a:cxn ang="T6">
                      <a:pos x="T0" y="T1"/>
                    </a:cxn>
                    <a:cxn ang="T7">
                      <a:pos x="T2" y="T3"/>
                    </a:cxn>
                    <a:cxn ang="T8">
                      <a:pos x="T4" y="T5"/>
                    </a:cxn>
                  </a:cxnLst>
                  <a:rect l="T9" t="T10" r="T11" b="T12"/>
                  <a:pathLst>
                    <a:path w="21600" h="20514" fill="none" extrusionOk="0">
                      <a:moveTo>
                        <a:pt x="14837" y="20513"/>
                      </a:moveTo>
                      <a:cubicBezTo>
                        <a:pt x="5982" y="17594"/>
                        <a:pt x="0" y="9323"/>
                        <a:pt x="0" y="0"/>
                      </a:cubicBezTo>
                    </a:path>
                    <a:path w="21600" h="20514" stroke="0" extrusionOk="0">
                      <a:moveTo>
                        <a:pt x="14837" y="20513"/>
                      </a:moveTo>
                      <a:cubicBezTo>
                        <a:pt x="5982" y="17594"/>
                        <a:pt x="0" y="9323"/>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15409" name="Arc 36"/>
                <p:cNvSpPr>
                  <a:spLocks/>
                </p:cNvSpPr>
                <p:nvPr/>
              </p:nvSpPr>
              <p:spPr bwMode="auto">
                <a:xfrm rot="10800000">
                  <a:off x="4749" y="1449"/>
                  <a:ext cx="96" cy="94"/>
                </a:xfrm>
                <a:custGeom>
                  <a:avLst/>
                  <a:gdLst>
                    <a:gd name="T0" fmla="*/ 67 w 21600"/>
                    <a:gd name="T1" fmla="*/ 94 h 20621"/>
                    <a:gd name="T2" fmla="*/ 0 w 21600"/>
                    <a:gd name="T3" fmla="*/ 0 h 20621"/>
                    <a:gd name="T4" fmla="*/ 96 w 21600"/>
                    <a:gd name="T5" fmla="*/ 0 h 20621"/>
                    <a:gd name="T6" fmla="*/ 0 60000 65536"/>
                    <a:gd name="T7" fmla="*/ 0 60000 65536"/>
                    <a:gd name="T8" fmla="*/ 0 60000 65536"/>
                    <a:gd name="T9" fmla="*/ 0 w 21600"/>
                    <a:gd name="T10" fmla="*/ 0 h 20621"/>
                    <a:gd name="T11" fmla="*/ 21600 w 21600"/>
                    <a:gd name="T12" fmla="*/ 20621 h 20621"/>
                  </a:gdLst>
                  <a:ahLst/>
                  <a:cxnLst>
                    <a:cxn ang="T6">
                      <a:pos x="T0" y="T1"/>
                    </a:cxn>
                    <a:cxn ang="T7">
                      <a:pos x="T2" y="T3"/>
                    </a:cxn>
                    <a:cxn ang="T8">
                      <a:pos x="T4" y="T5"/>
                    </a:cxn>
                  </a:cxnLst>
                  <a:rect l="T9" t="T10" r="T11" b="T12"/>
                  <a:pathLst>
                    <a:path w="21600" h="20621" fill="none" extrusionOk="0">
                      <a:moveTo>
                        <a:pt x="15169" y="20620"/>
                      </a:moveTo>
                      <a:cubicBezTo>
                        <a:pt x="6145" y="17806"/>
                        <a:pt x="0" y="9452"/>
                        <a:pt x="0" y="0"/>
                      </a:cubicBezTo>
                    </a:path>
                    <a:path w="21600" h="20621" stroke="0" extrusionOk="0">
                      <a:moveTo>
                        <a:pt x="15169" y="20620"/>
                      </a:moveTo>
                      <a:cubicBezTo>
                        <a:pt x="6145" y="17806"/>
                        <a:pt x="0" y="9452"/>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15410" name="AutoShape 37"/>
                <p:cNvSpPr>
                  <a:spLocks noChangeArrowheads="1"/>
                </p:cNvSpPr>
                <p:nvPr/>
              </p:nvSpPr>
              <p:spPr bwMode="auto">
                <a:xfrm rot="10800000" flipH="1">
                  <a:off x="4653" y="1262"/>
                  <a:ext cx="192" cy="267"/>
                </a:xfrm>
                <a:prstGeom prst="triangle">
                  <a:avLst>
                    <a:gd name="adj" fmla="val 49995"/>
                  </a:avLst>
                </a:prstGeom>
                <a:solidFill>
                  <a:schemeClr val="bg1"/>
                </a:solidFill>
                <a:ln w="12700">
                  <a:noFill/>
                  <a:miter lim="800000"/>
                  <a:headEnd/>
                  <a:tailEnd/>
                </a:ln>
              </p:spPr>
              <p:txBody>
                <a:bodyPr wrap="none" anchor="ctr"/>
                <a:lstStyle/>
                <a:p>
                  <a:endParaRPr lang="en-US"/>
                </a:p>
              </p:txBody>
            </p:sp>
            <p:sp>
              <p:nvSpPr>
                <p:cNvPr id="15411" name="Freeform 38"/>
                <p:cNvSpPr>
                  <a:spLocks/>
                </p:cNvSpPr>
                <p:nvPr/>
              </p:nvSpPr>
              <p:spPr bwMode="auto">
                <a:xfrm>
                  <a:off x="4765" y="1269"/>
                  <a:ext cx="71" cy="56"/>
                </a:xfrm>
                <a:custGeom>
                  <a:avLst/>
                  <a:gdLst>
                    <a:gd name="T0" fmla="*/ 92 w 107"/>
                    <a:gd name="T1" fmla="*/ 80 h 81"/>
                    <a:gd name="T2" fmla="*/ 36 w 107"/>
                    <a:gd name="T3" fmla="*/ 76 h 81"/>
                    <a:gd name="T4" fmla="*/ 2 w 107"/>
                    <a:gd name="T5" fmla="*/ 36 h 81"/>
                    <a:gd name="T6" fmla="*/ 0 w 107"/>
                    <a:gd name="T7" fmla="*/ 22 h 81"/>
                    <a:gd name="T8" fmla="*/ 6 w 107"/>
                    <a:gd name="T9" fmla="*/ 8 h 81"/>
                    <a:gd name="T10" fmla="*/ 20 w 107"/>
                    <a:gd name="T11" fmla="*/ 0 h 81"/>
                    <a:gd name="T12" fmla="*/ 106 w 107"/>
                    <a:gd name="T13" fmla="*/ 32 h 81"/>
                    <a:gd name="T14" fmla="*/ 0 60000 65536"/>
                    <a:gd name="T15" fmla="*/ 0 60000 65536"/>
                    <a:gd name="T16" fmla="*/ 0 60000 65536"/>
                    <a:gd name="T17" fmla="*/ 0 60000 65536"/>
                    <a:gd name="T18" fmla="*/ 0 60000 65536"/>
                    <a:gd name="T19" fmla="*/ 0 60000 65536"/>
                    <a:gd name="T20" fmla="*/ 0 60000 65536"/>
                    <a:gd name="T21" fmla="*/ 0 w 107"/>
                    <a:gd name="T22" fmla="*/ 0 h 81"/>
                    <a:gd name="T23" fmla="*/ 107 w 107"/>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81">
                      <a:moveTo>
                        <a:pt x="92" y="80"/>
                      </a:moveTo>
                      <a:lnTo>
                        <a:pt x="36" y="76"/>
                      </a:lnTo>
                      <a:lnTo>
                        <a:pt x="2" y="36"/>
                      </a:lnTo>
                      <a:lnTo>
                        <a:pt x="0" y="22"/>
                      </a:lnTo>
                      <a:lnTo>
                        <a:pt x="6" y="8"/>
                      </a:lnTo>
                      <a:lnTo>
                        <a:pt x="20" y="0"/>
                      </a:lnTo>
                      <a:lnTo>
                        <a:pt x="106" y="32"/>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sp>
              <p:nvSpPr>
                <p:cNvPr id="15412" name="Freeform 39"/>
                <p:cNvSpPr>
                  <a:spLocks/>
                </p:cNvSpPr>
                <p:nvPr/>
              </p:nvSpPr>
              <p:spPr bwMode="auto">
                <a:xfrm>
                  <a:off x="4720" y="1393"/>
                  <a:ext cx="75" cy="56"/>
                </a:xfrm>
                <a:custGeom>
                  <a:avLst/>
                  <a:gdLst>
                    <a:gd name="T0" fmla="*/ 111 w 112"/>
                    <a:gd name="T1" fmla="*/ 34 h 80"/>
                    <a:gd name="T2" fmla="*/ 67 w 112"/>
                    <a:gd name="T3" fmla="*/ 0 h 80"/>
                    <a:gd name="T4" fmla="*/ 15 w 112"/>
                    <a:gd name="T5" fmla="*/ 8 h 80"/>
                    <a:gd name="T6" fmla="*/ 4 w 112"/>
                    <a:gd name="T7" fmla="*/ 17 h 80"/>
                    <a:gd name="T8" fmla="*/ 0 w 112"/>
                    <a:gd name="T9" fmla="*/ 31 h 80"/>
                    <a:gd name="T10" fmla="*/ 5 w 112"/>
                    <a:gd name="T11" fmla="*/ 46 h 80"/>
                    <a:gd name="T12" fmla="*/ 91 w 112"/>
                    <a:gd name="T13" fmla="*/ 79 h 80"/>
                    <a:gd name="T14" fmla="*/ 0 60000 65536"/>
                    <a:gd name="T15" fmla="*/ 0 60000 65536"/>
                    <a:gd name="T16" fmla="*/ 0 60000 65536"/>
                    <a:gd name="T17" fmla="*/ 0 60000 65536"/>
                    <a:gd name="T18" fmla="*/ 0 60000 65536"/>
                    <a:gd name="T19" fmla="*/ 0 60000 65536"/>
                    <a:gd name="T20" fmla="*/ 0 60000 65536"/>
                    <a:gd name="T21" fmla="*/ 0 w 112"/>
                    <a:gd name="T22" fmla="*/ 0 h 80"/>
                    <a:gd name="T23" fmla="*/ 112 w 11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0">
                      <a:moveTo>
                        <a:pt x="111" y="34"/>
                      </a:moveTo>
                      <a:lnTo>
                        <a:pt x="67" y="0"/>
                      </a:lnTo>
                      <a:lnTo>
                        <a:pt x="15" y="8"/>
                      </a:lnTo>
                      <a:lnTo>
                        <a:pt x="4" y="17"/>
                      </a:lnTo>
                      <a:lnTo>
                        <a:pt x="0" y="31"/>
                      </a:lnTo>
                      <a:lnTo>
                        <a:pt x="5" y="46"/>
                      </a:lnTo>
                      <a:lnTo>
                        <a:pt x="91" y="79"/>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grpSp>
        </p:grpSp>
      </p:grpSp>
      <p:grpSp>
        <p:nvGrpSpPr>
          <p:cNvPr id="15385" name="Group 40"/>
          <p:cNvGrpSpPr>
            <a:grpSpLocks/>
          </p:cNvGrpSpPr>
          <p:nvPr/>
        </p:nvGrpSpPr>
        <p:grpSpPr bwMode="auto">
          <a:xfrm>
            <a:off x="5915025" y="3276600"/>
            <a:ext cx="844550" cy="1585913"/>
            <a:chOff x="4059" y="2012"/>
            <a:chExt cx="532" cy="999"/>
          </a:xfrm>
        </p:grpSpPr>
        <p:sp>
          <p:nvSpPr>
            <p:cNvPr id="15389" name="Rectangle 41"/>
            <p:cNvSpPr>
              <a:spLocks noChangeArrowheads="1"/>
            </p:cNvSpPr>
            <p:nvPr/>
          </p:nvSpPr>
          <p:spPr bwMode="auto">
            <a:xfrm>
              <a:off x="4379" y="2870"/>
              <a:ext cx="186" cy="141"/>
            </a:xfrm>
            <a:prstGeom prst="rect">
              <a:avLst/>
            </a:prstGeom>
            <a:solidFill>
              <a:schemeClr val="bg1"/>
            </a:solidFill>
            <a:ln w="12700">
              <a:noFill/>
              <a:miter lim="800000"/>
              <a:headEnd type="none" w="lg" len="med"/>
              <a:tailEnd type="none" w="lg" len="med"/>
            </a:ln>
          </p:spPr>
          <p:txBody>
            <a:bodyPr anchor="ctr">
              <a:spAutoFit/>
            </a:bodyPr>
            <a:lstStyle/>
            <a:p>
              <a:endParaRPr lang="en-US"/>
            </a:p>
          </p:txBody>
        </p:sp>
        <p:grpSp>
          <p:nvGrpSpPr>
            <p:cNvPr id="15390" name="Group 42"/>
            <p:cNvGrpSpPr>
              <a:grpSpLocks/>
            </p:cNvGrpSpPr>
            <p:nvPr/>
          </p:nvGrpSpPr>
          <p:grpSpPr bwMode="auto">
            <a:xfrm>
              <a:off x="4059" y="2012"/>
              <a:ext cx="532" cy="953"/>
              <a:chOff x="4653" y="1262"/>
              <a:chExt cx="352" cy="630"/>
            </a:xfrm>
          </p:grpSpPr>
          <p:sp>
            <p:nvSpPr>
              <p:cNvPr id="15391" name="Rectangle 43"/>
              <p:cNvSpPr>
                <a:spLocks noChangeArrowheads="1"/>
              </p:cNvSpPr>
              <p:nvPr/>
            </p:nvSpPr>
            <p:spPr bwMode="auto">
              <a:xfrm>
                <a:off x="4846"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392" name="Rectangle 44"/>
              <p:cNvSpPr>
                <a:spLocks noChangeArrowheads="1"/>
              </p:cNvSpPr>
              <p:nvPr/>
            </p:nvSpPr>
            <p:spPr bwMode="auto">
              <a:xfrm>
                <a:off x="4974"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15393" name="Group 45"/>
              <p:cNvGrpSpPr>
                <a:grpSpLocks/>
              </p:cNvGrpSpPr>
              <p:nvPr/>
            </p:nvGrpSpPr>
            <p:grpSpPr bwMode="auto">
              <a:xfrm>
                <a:off x="4653" y="1262"/>
                <a:ext cx="352" cy="281"/>
                <a:chOff x="4653" y="1262"/>
                <a:chExt cx="352" cy="281"/>
              </a:xfrm>
            </p:grpSpPr>
            <p:sp>
              <p:nvSpPr>
                <p:cNvPr id="15394" name="Arc 46"/>
                <p:cNvSpPr>
                  <a:spLocks/>
                </p:cNvSpPr>
                <p:nvPr/>
              </p:nvSpPr>
              <p:spPr bwMode="auto">
                <a:xfrm rot="10800000">
                  <a:off x="4752" y="1291"/>
                  <a:ext cx="253" cy="249"/>
                </a:xfrm>
                <a:custGeom>
                  <a:avLst/>
                  <a:gdLst>
                    <a:gd name="T0" fmla="*/ 170 w 21600"/>
                    <a:gd name="T1" fmla="*/ 249 h 20401"/>
                    <a:gd name="T2" fmla="*/ 0 w 21600"/>
                    <a:gd name="T3" fmla="*/ 0 h 20401"/>
                    <a:gd name="T4" fmla="*/ 253 w 21600"/>
                    <a:gd name="T5" fmla="*/ 0 h 20401"/>
                    <a:gd name="T6" fmla="*/ 0 60000 65536"/>
                    <a:gd name="T7" fmla="*/ 0 60000 65536"/>
                    <a:gd name="T8" fmla="*/ 0 60000 65536"/>
                    <a:gd name="T9" fmla="*/ 0 w 21600"/>
                    <a:gd name="T10" fmla="*/ 0 h 20401"/>
                    <a:gd name="T11" fmla="*/ 21600 w 21600"/>
                    <a:gd name="T12" fmla="*/ 20401 h 20401"/>
                  </a:gdLst>
                  <a:ahLst/>
                  <a:cxnLst>
                    <a:cxn ang="T6">
                      <a:pos x="T0" y="T1"/>
                    </a:cxn>
                    <a:cxn ang="T7">
                      <a:pos x="T2" y="T3"/>
                    </a:cxn>
                    <a:cxn ang="T8">
                      <a:pos x="T4" y="T5"/>
                    </a:cxn>
                  </a:cxnLst>
                  <a:rect l="T9" t="T10" r="T11" b="T12"/>
                  <a:pathLst>
                    <a:path w="21600" h="20401" fill="none" extrusionOk="0">
                      <a:moveTo>
                        <a:pt x="14503" y="20401"/>
                      </a:moveTo>
                      <a:cubicBezTo>
                        <a:pt x="5820" y="17380"/>
                        <a:pt x="0" y="9194"/>
                        <a:pt x="0" y="0"/>
                      </a:cubicBezTo>
                    </a:path>
                    <a:path w="21600" h="20401" stroke="0" extrusionOk="0">
                      <a:moveTo>
                        <a:pt x="14503" y="20401"/>
                      </a:moveTo>
                      <a:cubicBezTo>
                        <a:pt x="5820" y="17380"/>
                        <a:pt x="0" y="9194"/>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15395" name="Arc 47"/>
                <p:cNvSpPr>
                  <a:spLocks/>
                </p:cNvSpPr>
                <p:nvPr/>
              </p:nvSpPr>
              <p:spPr bwMode="auto">
                <a:xfrm rot="10800000">
                  <a:off x="4752" y="1322"/>
                  <a:ext cx="221" cy="220"/>
                </a:xfrm>
                <a:custGeom>
                  <a:avLst/>
                  <a:gdLst>
                    <a:gd name="T0" fmla="*/ 153 w 21600"/>
                    <a:gd name="T1" fmla="*/ 220 h 20552"/>
                    <a:gd name="T2" fmla="*/ 0 w 21600"/>
                    <a:gd name="T3" fmla="*/ 0 h 20552"/>
                    <a:gd name="T4" fmla="*/ 221 w 21600"/>
                    <a:gd name="T5" fmla="*/ 0 h 20552"/>
                    <a:gd name="T6" fmla="*/ 0 60000 65536"/>
                    <a:gd name="T7" fmla="*/ 0 60000 65536"/>
                    <a:gd name="T8" fmla="*/ 0 60000 65536"/>
                    <a:gd name="T9" fmla="*/ 0 w 21600"/>
                    <a:gd name="T10" fmla="*/ 0 h 20552"/>
                    <a:gd name="T11" fmla="*/ 21600 w 21600"/>
                    <a:gd name="T12" fmla="*/ 20552 h 20552"/>
                  </a:gdLst>
                  <a:ahLst/>
                  <a:cxnLst>
                    <a:cxn ang="T6">
                      <a:pos x="T0" y="T1"/>
                    </a:cxn>
                    <a:cxn ang="T7">
                      <a:pos x="T2" y="T3"/>
                    </a:cxn>
                    <a:cxn ang="T8">
                      <a:pos x="T4" y="T5"/>
                    </a:cxn>
                  </a:cxnLst>
                  <a:rect l="T9" t="T10" r="T11" b="T12"/>
                  <a:pathLst>
                    <a:path w="21600" h="20552" fill="none" extrusionOk="0">
                      <a:moveTo>
                        <a:pt x="14954" y="20552"/>
                      </a:moveTo>
                      <a:cubicBezTo>
                        <a:pt x="6040" y="17670"/>
                        <a:pt x="0" y="9369"/>
                        <a:pt x="0" y="0"/>
                      </a:cubicBezTo>
                    </a:path>
                    <a:path w="21600" h="20552" stroke="0" extrusionOk="0">
                      <a:moveTo>
                        <a:pt x="14954" y="20552"/>
                      </a:moveTo>
                      <a:cubicBezTo>
                        <a:pt x="6040" y="17670"/>
                        <a:pt x="0" y="9369"/>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15396" name="Arc 48"/>
                <p:cNvSpPr>
                  <a:spLocks/>
                </p:cNvSpPr>
                <p:nvPr/>
              </p:nvSpPr>
              <p:spPr bwMode="auto">
                <a:xfrm rot="10800000">
                  <a:off x="4752" y="1418"/>
                  <a:ext cx="125" cy="124"/>
                </a:xfrm>
                <a:custGeom>
                  <a:avLst/>
                  <a:gdLst>
                    <a:gd name="T0" fmla="*/ 86 w 21600"/>
                    <a:gd name="T1" fmla="*/ 124 h 20514"/>
                    <a:gd name="T2" fmla="*/ 0 w 21600"/>
                    <a:gd name="T3" fmla="*/ 0 h 20514"/>
                    <a:gd name="T4" fmla="*/ 125 w 21600"/>
                    <a:gd name="T5" fmla="*/ 0 h 20514"/>
                    <a:gd name="T6" fmla="*/ 0 60000 65536"/>
                    <a:gd name="T7" fmla="*/ 0 60000 65536"/>
                    <a:gd name="T8" fmla="*/ 0 60000 65536"/>
                    <a:gd name="T9" fmla="*/ 0 w 21600"/>
                    <a:gd name="T10" fmla="*/ 0 h 20514"/>
                    <a:gd name="T11" fmla="*/ 21600 w 21600"/>
                    <a:gd name="T12" fmla="*/ 20514 h 20514"/>
                  </a:gdLst>
                  <a:ahLst/>
                  <a:cxnLst>
                    <a:cxn ang="T6">
                      <a:pos x="T0" y="T1"/>
                    </a:cxn>
                    <a:cxn ang="T7">
                      <a:pos x="T2" y="T3"/>
                    </a:cxn>
                    <a:cxn ang="T8">
                      <a:pos x="T4" y="T5"/>
                    </a:cxn>
                  </a:cxnLst>
                  <a:rect l="T9" t="T10" r="T11" b="T12"/>
                  <a:pathLst>
                    <a:path w="21600" h="20514" fill="none" extrusionOk="0">
                      <a:moveTo>
                        <a:pt x="14837" y="20513"/>
                      </a:moveTo>
                      <a:cubicBezTo>
                        <a:pt x="5982" y="17594"/>
                        <a:pt x="0" y="9323"/>
                        <a:pt x="0" y="0"/>
                      </a:cubicBezTo>
                    </a:path>
                    <a:path w="21600" h="20514" stroke="0" extrusionOk="0">
                      <a:moveTo>
                        <a:pt x="14837" y="20513"/>
                      </a:moveTo>
                      <a:cubicBezTo>
                        <a:pt x="5982" y="17594"/>
                        <a:pt x="0" y="9323"/>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15397" name="Arc 49"/>
                <p:cNvSpPr>
                  <a:spLocks/>
                </p:cNvSpPr>
                <p:nvPr/>
              </p:nvSpPr>
              <p:spPr bwMode="auto">
                <a:xfrm rot="10800000">
                  <a:off x="4749" y="1449"/>
                  <a:ext cx="96" cy="94"/>
                </a:xfrm>
                <a:custGeom>
                  <a:avLst/>
                  <a:gdLst>
                    <a:gd name="T0" fmla="*/ 67 w 21600"/>
                    <a:gd name="T1" fmla="*/ 94 h 20621"/>
                    <a:gd name="T2" fmla="*/ 0 w 21600"/>
                    <a:gd name="T3" fmla="*/ 0 h 20621"/>
                    <a:gd name="T4" fmla="*/ 96 w 21600"/>
                    <a:gd name="T5" fmla="*/ 0 h 20621"/>
                    <a:gd name="T6" fmla="*/ 0 60000 65536"/>
                    <a:gd name="T7" fmla="*/ 0 60000 65536"/>
                    <a:gd name="T8" fmla="*/ 0 60000 65536"/>
                    <a:gd name="T9" fmla="*/ 0 w 21600"/>
                    <a:gd name="T10" fmla="*/ 0 h 20621"/>
                    <a:gd name="T11" fmla="*/ 21600 w 21600"/>
                    <a:gd name="T12" fmla="*/ 20621 h 20621"/>
                  </a:gdLst>
                  <a:ahLst/>
                  <a:cxnLst>
                    <a:cxn ang="T6">
                      <a:pos x="T0" y="T1"/>
                    </a:cxn>
                    <a:cxn ang="T7">
                      <a:pos x="T2" y="T3"/>
                    </a:cxn>
                    <a:cxn ang="T8">
                      <a:pos x="T4" y="T5"/>
                    </a:cxn>
                  </a:cxnLst>
                  <a:rect l="T9" t="T10" r="T11" b="T12"/>
                  <a:pathLst>
                    <a:path w="21600" h="20621" fill="none" extrusionOk="0">
                      <a:moveTo>
                        <a:pt x="15169" y="20620"/>
                      </a:moveTo>
                      <a:cubicBezTo>
                        <a:pt x="6145" y="17806"/>
                        <a:pt x="0" y="9452"/>
                        <a:pt x="0" y="0"/>
                      </a:cubicBezTo>
                    </a:path>
                    <a:path w="21600" h="20621" stroke="0" extrusionOk="0">
                      <a:moveTo>
                        <a:pt x="15169" y="20620"/>
                      </a:moveTo>
                      <a:cubicBezTo>
                        <a:pt x="6145" y="17806"/>
                        <a:pt x="0" y="9452"/>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15398" name="AutoShape 50"/>
                <p:cNvSpPr>
                  <a:spLocks noChangeArrowheads="1"/>
                </p:cNvSpPr>
                <p:nvPr/>
              </p:nvSpPr>
              <p:spPr bwMode="auto">
                <a:xfrm rot="10800000" flipH="1">
                  <a:off x="4653" y="1262"/>
                  <a:ext cx="192" cy="267"/>
                </a:xfrm>
                <a:prstGeom prst="triangle">
                  <a:avLst>
                    <a:gd name="adj" fmla="val 49995"/>
                  </a:avLst>
                </a:prstGeom>
                <a:solidFill>
                  <a:schemeClr val="bg1"/>
                </a:solidFill>
                <a:ln w="12700">
                  <a:noFill/>
                  <a:miter lim="800000"/>
                  <a:headEnd/>
                  <a:tailEnd/>
                </a:ln>
              </p:spPr>
              <p:txBody>
                <a:bodyPr wrap="none" anchor="ctr"/>
                <a:lstStyle/>
                <a:p>
                  <a:endParaRPr lang="en-US"/>
                </a:p>
              </p:txBody>
            </p:sp>
            <p:sp>
              <p:nvSpPr>
                <p:cNvPr id="15399" name="Freeform 51"/>
                <p:cNvSpPr>
                  <a:spLocks/>
                </p:cNvSpPr>
                <p:nvPr/>
              </p:nvSpPr>
              <p:spPr bwMode="auto">
                <a:xfrm>
                  <a:off x="4765" y="1269"/>
                  <a:ext cx="71" cy="56"/>
                </a:xfrm>
                <a:custGeom>
                  <a:avLst/>
                  <a:gdLst>
                    <a:gd name="T0" fmla="*/ 92 w 107"/>
                    <a:gd name="T1" fmla="*/ 80 h 81"/>
                    <a:gd name="T2" fmla="*/ 36 w 107"/>
                    <a:gd name="T3" fmla="*/ 76 h 81"/>
                    <a:gd name="T4" fmla="*/ 2 w 107"/>
                    <a:gd name="T5" fmla="*/ 36 h 81"/>
                    <a:gd name="T6" fmla="*/ 0 w 107"/>
                    <a:gd name="T7" fmla="*/ 22 h 81"/>
                    <a:gd name="T8" fmla="*/ 6 w 107"/>
                    <a:gd name="T9" fmla="*/ 8 h 81"/>
                    <a:gd name="T10" fmla="*/ 20 w 107"/>
                    <a:gd name="T11" fmla="*/ 0 h 81"/>
                    <a:gd name="T12" fmla="*/ 106 w 107"/>
                    <a:gd name="T13" fmla="*/ 32 h 81"/>
                    <a:gd name="T14" fmla="*/ 0 60000 65536"/>
                    <a:gd name="T15" fmla="*/ 0 60000 65536"/>
                    <a:gd name="T16" fmla="*/ 0 60000 65536"/>
                    <a:gd name="T17" fmla="*/ 0 60000 65536"/>
                    <a:gd name="T18" fmla="*/ 0 60000 65536"/>
                    <a:gd name="T19" fmla="*/ 0 60000 65536"/>
                    <a:gd name="T20" fmla="*/ 0 60000 65536"/>
                    <a:gd name="T21" fmla="*/ 0 w 107"/>
                    <a:gd name="T22" fmla="*/ 0 h 81"/>
                    <a:gd name="T23" fmla="*/ 107 w 107"/>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81">
                      <a:moveTo>
                        <a:pt x="92" y="80"/>
                      </a:moveTo>
                      <a:lnTo>
                        <a:pt x="36" y="76"/>
                      </a:lnTo>
                      <a:lnTo>
                        <a:pt x="2" y="36"/>
                      </a:lnTo>
                      <a:lnTo>
                        <a:pt x="0" y="22"/>
                      </a:lnTo>
                      <a:lnTo>
                        <a:pt x="6" y="8"/>
                      </a:lnTo>
                      <a:lnTo>
                        <a:pt x="20" y="0"/>
                      </a:lnTo>
                      <a:lnTo>
                        <a:pt x="106" y="32"/>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sp>
              <p:nvSpPr>
                <p:cNvPr id="15400" name="Freeform 52"/>
                <p:cNvSpPr>
                  <a:spLocks/>
                </p:cNvSpPr>
                <p:nvPr/>
              </p:nvSpPr>
              <p:spPr bwMode="auto">
                <a:xfrm>
                  <a:off x="4720" y="1393"/>
                  <a:ext cx="75" cy="56"/>
                </a:xfrm>
                <a:custGeom>
                  <a:avLst/>
                  <a:gdLst>
                    <a:gd name="T0" fmla="*/ 111 w 112"/>
                    <a:gd name="T1" fmla="*/ 34 h 80"/>
                    <a:gd name="T2" fmla="*/ 67 w 112"/>
                    <a:gd name="T3" fmla="*/ 0 h 80"/>
                    <a:gd name="T4" fmla="*/ 15 w 112"/>
                    <a:gd name="T5" fmla="*/ 8 h 80"/>
                    <a:gd name="T6" fmla="*/ 4 w 112"/>
                    <a:gd name="T7" fmla="*/ 17 h 80"/>
                    <a:gd name="T8" fmla="*/ 0 w 112"/>
                    <a:gd name="T9" fmla="*/ 31 h 80"/>
                    <a:gd name="T10" fmla="*/ 5 w 112"/>
                    <a:gd name="T11" fmla="*/ 46 h 80"/>
                    <a:gd name="T12" fmla="*/ 91 w 112"/>
                    <a:gd name="T13" fmla="*/ 79 h 80"/>
                    <a:gd name="T14" fmla="*/ 0 60000 65536"/>
                    <a:gd name="T15" fmla="*/ 0 60000 65536"/>
                    <a:gd name="T16" fmla="*/ 0 60000 65536"/>
                    <a:gd name="T17" fmla="*/ 0 60000 65536"/>
                    <a:gd name="T18" fmla="*/ 0 60000 65536"/>
                    <a:gd name="T19" fmla="*/ 0 60000 65536"/>
                    <a:gd name="T20" fmla="*/ 0 60000 65536"/>
                    <a:gd name="T21" fmla="*/ 0 w 112"/>
                    <a:gd name="T22" fmla="*/ 0 h 80"/>
                    <a:gd name="T23" fmla="*/ 112 w 11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0">
                      <a:moveTo>
                        <a:pt x="111" y="34"/>
                      </a:moveTo>
                      <a:lnTo>
                        <a:pt x="67" y="0"/>
                      </a:lnTo>
                      <a:lnTo>
                        <a:pt x="15" y="8"/>
                      </a:lnTo>
                      <a:lnTo>
                        <a:pt x="4" y="17"/>
                      </a:lnTo>
                      <a:lnTo>
                        <a:pt x="0" y="31"/>
                      </a:lnTo>
                      <a:lnTo>
                        <a:pt x="5" y="46"/>
                      </a:lnTo>
                      <a:lnTo>
                        <a:pt x="91" y="79"/>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grpSp>
        </p:grpSp>
      </p:grpSp>
      <p:sp>
        <p:nvSpPr>
          <p:cNvPr id="15386" name="Text Box 53"/>
          <p:cNvSpPr txBox="1">
            <a:spLocks noChangeArrowheads="1"/>
          </p:cNvSpPr>
          <p:nvPr/>
        </p:nvSpPr>
        <p:spPr bwMode="auto">
          <a:xfrm>
            <a:off x="304800" y="5832475"/>
            <a:ext cx="3289300" cy="396875"/>
          </a:xfrm>
          <a:prstGeom prst="rect">
            <a:avLst/>
          </a:prstGeom>
          <a:noFill/>
          <a:ln w="12700">
            <a:noFill/>
            <a:miter lim="800000"/>
            <a:headEnd type="none" w="lg" len="med"/>
            <a:tailEnd type="none" w="lg" len="med"/>
          </a:ln>
        </p:spPr>
        <p:txBody>
          <a:bodyPr anchor="ctr">
            <a:spAutoFit/>
          </a:bodyPr>
          <a:lstStyle/>
          <a:p>
            <a:r>
              <a:rPr lang="en-US" sz="2000">
                <a:latin typeface="Book Antiqua" pitchFamily="18" charset="0"/>
              </a:rPr>
              <a:t>Known from previous step</a:t>
            </a:r>
          </a:p>
        </p:txBody>
      </p:sp>
      <p:sp>
        <p:nvSpPr>
          <p:cNvPr id="22582" name="Rectangle 54"/>
          <p:cNvSpPr>
            <a:spLocks noChangeArrowheads="1"/>
          </p:cNvSpPr>
          <p:nvPr/>
        </p:nvSpPr>
        <p:spPr bwMode="auto">
          <a:xfrm>
            <a:off x="3571875" y="3863975"/>
            <a:ext cx="1098550" cy="396875"/>
          </a:xfrm>
          <a:prstGeom prst="rect">
            <a:avLst/>
          </a:prstGeom>
          <a:noFill/>
          <a:ln w="12700">
            <a:noFill/>
            <a:miter lim="800000"/>
            <a:headEnd type="none" w="lg" len="med"/>
            <a:tailEnd type="none" w="lg" len="med"/>
          </a:ln>
        </p:spPr>
        <p:txBody>
          <a:bodyPr wrap="none" anchor="ctr">
            <a:spAutoFit/>
          </a:bodyPr>
          <a:lstStyle/>
          <a:p>
            <a:pPr algn="ctr">
              <a:buClr>
                <a:schemeClr val="hlink"/>
              </a:buClr>
              <a:buFont typeface="Monotype Sorts" pitchFamily="2" charset="2"/>
              <a:buNone/>
            </a:pPr>
            <a:r>
              <a:rPr lang="en-US" sz="2000">
                <a:solidFill>
                  <a:schemeClr val="folHlink"/>
                </a:solidFill>
                <a:latin typeface="Book Antiqua" pitchFamily="18" charset="0"/>
              </a:rPr>
              <a:t>increase</a:t>
            </a:r>
          </a:p>
        </p:txBody>
      </p:sp>
      <p:sp>
        <p:nvSpPr>
          <p:cNvPr id="22583" name="Rectangle 55"/>
          <p:cNvSpPr>
            <a:spLocks noChangeArrowheads="1"/>
          </p:cNvSpPr>
          <p:nvPr/>
        </p:nvSpPr>
        <p:spPr bwMode="auto">
          <a:xfrm>
            <a:off x="4117975" y="2557463"/>
            <a:ext cx="1154113" cy="396875"/>
          </a:xfrm>
          <a:prstGeom prst="rect">
            <a:avLst/>
          </a:prstGeom>
          <a:noFill/>
          <a:ln w="12700">
            <a:noFill/>
            <a:miter lim="800000"/>
            <a:headEnd type="none" w="lg" len="med"/>
            <a:tailEnd type="none" w="lg" len="med"/>
          </a:ln>
        </p:spPr>
        <p:txBody>
          <a:bodyPr wrap="none" anchor="ctr">
            <a:spAutoFit/>
          </a:bodyPr>
          <a:lstStyle/>
          <a:p>
            <a:pPr algn="ctr">
              <a:buClr>
                <a:schemeClr val="hlink"/>
              </a:buClr>
              <a:buFont typeface="Monotype Sorts" pitchFamily="2" charset="2"/>
              <a:buNone/>
            </a:pPr>
            <a:r>
              <a:rPr lang="en-US" sz="2000">
                <a:solidFill>
                  <a:schemeClr val="folHlink"/>
                </a:solidFill>
                <a:latin typeface="Book Antiqua" pitchFamily="18" charset="0"/>
              </a:rPr>
              <a:t>decrease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25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25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5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54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58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5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25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258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25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22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animBg="1"/>
      <p:bldP spid="22539" grpId="0" animBg="1" autoUpdateAnimBg="0"/>
      <p:bldP spid="22540" grpId="0" animBg="1" autoUpdateAnimBg="0"/>
      <p:bldP spid="22544" grpId="0" animBg="1" autoUpdateAnimBg="0"/>
      <p:bldP spid="22545" grpId="0" animBg="1" autoUpdateAnimBg="0"/>
      <p:bldP spid="22546" grpId="0" animBg="1" autoUpdateAnimBg="0"/>
      <p:bldP spid="22547" grpId="0" autoUpdateAnimBg="0"/>
      <p:bldP spid="22548" grpId="0" build="p" autoUpdateAnimBg="0"/>
      <p:bldP spid="22582" grpId="0" build="p" autoUpdateAnimBg="0"/>
      <p:bldP spid="2258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0488" tIns="44450" rIns="90488" bIns="44450" anchor="b"/>
          <a:lstStyle/>
          <a:p>
            <a:r>
              <a:rPr lang="en-US" smtClean="0"/>
              <a:t>Multiport Diffuser: Solution</a:t>
            </a:r>
          </a:p>
        </p:txBody>
      </p:sp>
      <p:sp>
        <p:nvSpPr>
          <p:cNvPr id="28675" name="Rectangle 3"/>
          <p:cNvSpPr>
            <a:spLocks noGrp="1" noChangeArrowheads="1"/>
          </p:cNvSpPr>
          <p:nvPr>
            <p:ph type="body" idx="1"/>
          </p:nvPr>
        </p:nvSpPr>
        <p:spPr>
          <a:xfrm>
            <a:off x="258763" y="1981200"/>
            <a:ext cx="8723312" cy="4732338"/>
          </a:xfrm>
          <a:noFill/>
        </p:spPr>
        <p:txBody>
          <a:bodyPr lIns="90488" tIns="44450" rIns="90488" bIns="44450"/>
          <a:lstStyle/>
          <a:p>
            <a:r>
              <a:rPr lang="en-US" sz="2800" smtClean="0"/>
              <a:t>Calculate the total discharge from the ports</a:t>
            </a:r>
          </a:p>
          <a:p>
            <a:r>
              <a:rPr lang="en-US" sz="2800" smtClean="0"/>
              <a:t>Compare with design discharge</a:t>
            </a:r>
          </a:p>
          <a:p>
            <a:r>
              <a:rPr lang="en-US" sz="2800" smtClean="0"/>
              <a:t>Adjust the _________  ____ at first port to give design discharge (use goal seeking, solver, or trial and error on spreadsheet). Alternately, set velocity past last port = 0 by changing piezometric head at first port.</a:t>
            </a:r>
          </a:p>
          <a:p>
            <a:r>
              <a:rPr lang="en-US" sz="2800" smtClean="0"/>
              <a:t>It may be necessary to adjust diffuser or port diameter.</a:t>
            </a:r>
          </a:p>
          <a:p>
            <a:r>
              <a:rPr lang="en-US" sz="2800" smtClean="0"/>
              <a:t>It will likely be possible to decrease the size of the diffuser pipe as the flow decreases. This may also help increase the discharge uniformity of the ports.</a:t>
            </a:r>
          </a:p>
        </p:txBody>
      </p:sp>
      <p:sp>
        <p:nvSpPr>
          <p:cNvPr id="23556" name="Rectangle 4"/>
          <p:cNvSpPr>
            <a:spLocks noChangeArrowheads="1"/>
          </p:cNvSpPr>
          <p:nvPr/>
        </p:nvSpPr>
        <p:spPr bwMode="auto">
          <a:xfrm>
            <a:off x="2174875" y="3000375"/>
            <a:ext cx="2617788" cy="519113"/>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piezometric head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Multiport Diffuser:</a:t>
            </a:r>
            <a:br>
              <a:rPr lang="en-US" smtClean="0"/>
            </a:br>
            <a:r>
              <a:rPr lang="en-US" smtClean="0"/>
              <a:t>Example Solution (1 m pipe)</a:t>
            </a:r>
          </a:p>
        </p:txBody>
      </p:sp>
      <p:pic>
        <p:nvPicPr>
          <p:cNvPr id="16388" name="Picture 3"/>
          <p:cNvPicPr>
            <a:picLocks noChangeAspect="1" noChangeArrowheads="1"/>
          </p:cNvPicPr>
          <p:nvPr/>
        </p:nvPicPr>
        <p:blipFill>
          <a:blip r:embed="rId3" cstate="print"/>
          <a:srcRect/>
          <a:stretch>
            <a:fillRect/>
          </a:stretch>
        </p:blipFill>
        <p:spPr bwMode="auto">
          <a:xfrm>
            <a:off x="127000" y="2579688"/>
            <a:ext cx="3340100" cy="2727325"/>
          </a:xfrm>
          <a:prstGeom prst="rect">
            <a:avLst/>
          </a:prstGeom>
          <a:noFill/>
          <a:ln w="12700">
            <a:noFill/>
            <a:miter lim="800000"/>
            <a:headEnd type="none" w="lg" len="med"/>
            <a:tailEnd type="none" w="lg" len="med"/>
          </a:ln>
        </p:spPr>
      </p:pic>
      <p:graphicFrame>
        <p:nvGraphicFramePr>
          <p:cNvPr id="7" name="Object 4"/>
          <p:cNvGraphicFramePr>
            <a:graphicFrameLocks noChangeAspect="1"/>
          </p:cNvGraphicFramePr>
          <p:nvPr/>
        </p:nvGraphicFramePr>
        <p:xfrm>
          <a:off x="3748088" y="1949450"/>
          <a:ext cx="4241800" cy="4360863"/>
        </p:xfrm>
        <a:graphic>
          <a:graphicData uri="http://schemas.openxmlformats.org/drawingml/2006/chart">
            <c:chart xmlns:c="http://schemas.openxmlformats.org/drawingml/2006/chart" xmlns:r="http://schemas.openxmlformats.org/officeDocument/2006/relationships" r:id="rId4"/>
          </a:graphicData>
        </a:graphic>
      </p:graphicFrame>
      <p:sp>
        <p:nvSpPr>
          <p:cNvPr id="24581" name="Oval 5"/>
          <p:cNvSpPr>
            <a:spLocks noChangeArrowheads="1"/>
          </p:cNvSpPr>
          <p:nvPr/>
        </p:nvSpPr>
        <p:spPr bwMode="auto">
          <a:xfrm>
            <a:off x="3003550" y="4994275"/>
            <a:ext cx="635000" cy="500063"/>
          </a:xfrm>
          <a:prstGeom prst="ellips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16390" name="Text Box 6"/>
          <p:cNvSpPr txBox="1">
            <a:spLocks noChangeArrowheads="1"/>
          </p:cNvSpPr>
          <p:nvPr/>
        </p:nvSpPr>
        <p:spPr bwMode="auto">
          <a:xfrm>
            <a:off x="1255713" y="2090738"/>
            <a:ext cx="1203325" cy="457200"/>
          </a:xfrm>
          <a:prstGeom prst="rect">
            <a:avLst/>
          </a:prstGeom>
          <a:noFill/>
          <a:ln w="12700">
            <a:noFill/>
            <a:miter lim="800000"/>
            <a:headEnd type="none" w="lg" len="med"/>
            <a:tailEnd type="none" w="lg" len="med"/>
          </a:ln>
        </p:spPr>
        <p:txBody>
          <a:bodyPr wrap="none" anchor="ctr">
            <a:spAutoFit/>
          </a:bodyPr>
          <a:lstStyle/>
          <a:p>
            <a:pPr algn="ctr"/>
            <a:r>
              <a:rPr lang="en-US" sz="2400">
                <a:latin typeface="Book Antiqua" pitchFamily="18" charset="0"/>
              </a:rPr>
              <a:t>SI units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Multiport Diffuser:</a:t>
            </a:r>
            <a:br>
              <a:rPr lang="en-US" smtClean="0"/>
            </a:br>
            <a:r>
              <a:rPr lang="en-US" smtClean="0"/>
              <a:t>Example Solution (0.63 m pipe)</a:t>
            </a:r>
          </a:p>
        </p:txBody>
      </p:sp>
      <p:graphicFrame>
        <p:nvGraphicFramePr>
          <p:cNvPr id="7" name="Object 3"/>
          <p:cNvGraphicFramePr>
            <a:graphicFrameLocks noChangeAspect="1"/>
          </p:cNvGraphicFramePr>
          <p:nvPr/>
        </p:nvGraphicFramePr>
        <p:xfrm>
          <a:off x="3573463" y="1970088"/>
          <a:ext cx="5519737" cy="4652962"/>
        </p:xfrm>
        <a:graphic>
          <a:graphicData uri="http://schemas.openxmlformats.org/drawingml/2006/chart">
            <c:chart xmlns:c="http://schemas.openxmlformats.org/drawingml/2006/chart" xmlns:r="http://schemas.openxmlformats.org/officeDocument/2006/relationships" r:id="rId3"/>
          </a:graphicData>
        </a:graphic>
      </p:graphicFrame>
      <p:pic>
        <p:nvPicPr>
          <p:cNvPr id="17412" name="Picture 4"/>
          <p:cNvPicPr>
            <a:picLocks noChangeAspect="1" noChangeArrowheads="1"/>
          </p:cNvPicPr>
          <p:nvPr/>
        </p:nvPicPr>
        <p:blipFill>
          <a:blip r:embed="rId4" cstate="print"/>
          <a:srcRect/>
          <a:stretch>
            <a:fillRect/>
          </a:stretch>
        </p:blipFill>
        <p:spPr bwMode="auto">
          <a:xfrm>
            <a:off x="76200" y="2533650"/>
            <a:ext cx="3497263" cy="2855913"/>
          </a:xfrm>
          <a:prstGeom prst="rect">
            <a:avLst/>
          </a:prstGeom>
          <a:noFill/>
          <a:ln w="12700">
            <a:noFill/>
            <a:miter lim="800000"/>
            <a:headEnd type="none" w="lg" len="med"/>
            <a:tailEnd type="none" w="lg" len="med"/>
          </a:ln>
        </p:spPr>
      </p:pic>
      <p:sp>
        <p:nvSpPr>
          <p:cNvPr id="25605" name="Oval 5"/>
          <p:cNvSpPr>
            <a:spLocks noChangeArrowheads="1"/>
          </p:cNvSpPr>
          <p:nvPr/>
        </p:nvSpPr>
        <p:spPr bwMode="auto">
          <a:xfrm>
            <a:off x="3003550" y="4994275"/>
            <a:ext cx="635000" cy="500063"/>
          </a:xfrm>
          <a:prstGeom prst="ellips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17414" name="Text Box 6"/>
          <p:cNvSpPr txBox="1">
            <a:spLocks noChangeArrowheads="1"/>
          </p:cNvSpPr>
          <p:nvPr/>
        </p:nvSpPr>
        <p:spPr bwMode="auto">
          <a:xfrm>
            <a:off x="1255713" y="2090738"/>
            <a:ext cx="1203325" cy="457200"/>
          </a:xfrm>
          <a:prstGeom prst="rect">
            <a:avLst/>
          </a:prstGeom>
          <a:noFill/>
          <a:ln w="12700">
            <a:noFill/>
            <a:miter lim="800000"/>
            <a:headEnd type="none" w="lg" len="med"/>
            <a:tailEnd type="none" w="lg" len="med"/>
          </a:ln>
        </p:spPr>
        <p:txBody>
          <a:bodyPr wrap="none" anchor="ctr">
            <a:spAutoFit/>
          </a:bodyPr>
          <a:lstStyle/>
          <a:p>
            <a:pPr algn="ctr"/>
            <a:r>
              <a:rPr lang="en-US" sz="2400">
                <a:latin typeface="Book Antiqua" pitchFamily="18" charset="0"/>
              </a:rPr>
              <a:t>SI units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p:spPr>
        <p:txBody>
          <a:bodyPr lIns="90488" tIns="44450" rIns="90488" bIns="44450" anchor="b"/>
          <a:lstStyle/>
          <a:p>
            <a:r>
              <a:rPr lang="en-US" smtClean="0"/>
              <a:t>Design Guidelines</a:t>
            </a:r>
          </a:p>
        </p:txBody>
      </p:sp>
      <p:sp>
        <p:nvSpPr>
          <p:cNvPr id="18436" name="Rectangle 3"/>
          <p:cNvSpPr>
            <a:spLocks noGrp="1" noChangeArrowheads="1"/>
          </p:cNvSpPr>
          <p:nvPr>
            <p:ph type="body" idx="1"/>
          </p:nvPr>
        </p:nvSpPr>
        <p:spPr>
          <a:xfrm>
            <a:off x="0" y="1676400"/>
            <a:ext cx="9144000" cy="4970463"/>
          </a:xfrm>
          <a:noFill/>
        </p:spPr>
        <p:txBody>
          <a:bodyPr lIns="90488" tIns="44450" rIns="90488" bIns="44450"/>
          <a:lstStyle/>
          <a:p>
            <a:r>
              <a:rPr lang="en-US" sz="2800" smtClean="0"/>
              <a:t>The port discharge velocity should be _______ to achieve good mixing with the ambient water.</a:t>
            </a:r>
          </a:p>
          <a:p>
            <a:r>
              <a:rPr lang="en-US" sz="2800" smtClean="0"/>
              <a:t>The sum of all port areas must be less than the diffuser pipe area. The best area ratio (port area/diffuser area) is usually between 1/3 and 2/3.</a:t>
            </a:r>
          </a:p>
          <a:p>
            <a:r>
              <a:rPr lang="en-US" sz="2800" smtClean="0"/>
              <a:t>The effects of pipe friction and pressure recovery will tend to cancel when</a:t>
            </a:r>
          </a:p>
          <a:p>
            <a:pPr lvl="1"/>
            <a:r>
              <a:rPr lang="en-US" sz="2400" i="1" smtClean="0"/>
              <a:t>L</a:t>
            </a:r>
            <a:r>
              <a:rPr lang="en-US" sz="2400" i="1" baseline="-25000" smtClean="0"/>
              <a:t>d</a:t>
            </a:r>
            <a:r>
              <a:rPr lang="en-US" sz="2400" smtClean="0"/>
              <a:t> is the total length of the diffuser pipe and the friction factor, f, is obtained by iteration since it is a function of the pipe diameter. </a:t>
            </a:r>
          </a:p>
          <a:p>
            <a:pPr lvl="1"/>
            <a:r>
              <a:rPr lang="en-US" sz="2400" smtClean="0"/>
              <a:t>If the diffuser area obtained using this method is less than 1.5 x port area then this design criteria can not be used.</a:t>
            </a:r>
          </a:p>
        </p:txBody>
      </p:sp>
      <p:graphicFrame>
        <p:nvGraphicFramePr>
          <p:cNvPr id="18434" name="Object 4">
            <a:hlinkClick r:id="" action="ppaction://ole?verb=0"/>
          </p:cNvPr>
          <p:cNvGraphicFramePr>
            <a:graphicFrameLocks/>
          </p:cNvGraphicFramePr>
          <p:nvPr/>
        </p:nvGraphicFramePr>
        <p:xfrm>
          <a:off x="3081338" y="4403725"/>
          <a:ext cx="898525" cy="573088"/>
        </p:xfrm>
        <a:graphic>
          <a:graphicData uri="http://schemas.openxmlformats.org/presentationml/2006/ole">
            <p:oleObj spid="_x0000_s18434" name="Equation" r:id="rId4" imgW="1130040" imgH="723600" progId="Equation.DSMT4">
              <p:embed/>
            </p:oleObj>
          </a:graphicData>
        </a:graphic>
      </p:graphicFrame>
      <p:sp>
        <p:nvSpPr>
          <p:cNvPr id="26629" name="Rectangle 5"/>
          <p:cNvSpPr>
            <a:spLocks noChangeArrowheads="1"/>
          </p:cNvSpPr>
          <p:nvPr/>
        </p:nvSpPr>
        <p:spPr bwMode="auto">
          <a:xfrm>
            <a:off x="5899150" y="1711325"/>
            <a:ext cx="1179513" cy="457200"/>
          </a:xfrm>
          <a:prstGeom prst="rect">
            <a:avLst/>
          </a:prstGeom>
          <a:noFill/>
          <a:ln w="12700">
            <a:noFill/>
            <a:miter lim="800000"/>
            <a:headEnd type="none" w="lg" len="med"/>
            <a:tailEnd type="none" w="lg" len="med"/>
          </a:ln>
        </p:spPr>
        <p:txBody>
          <a:bodyPr wrap="none" anchor="ctr">
            <a:spAutoFit/>
          </a:bodyPr>
          <a:lstStyle/>
          <a:p>
            <a:pPr algn="ctr">
              <a:buClr>
                <a:schemeClr val="hlink"/>
              </a:buClr>
              <a:buFont typeface="Monotype Sorts" pitchFamily="2" charset="2"/>
              <a:buNone/>
            </a:pPr>
            <a:r>
              <a:rPr lang="en-US" sz="2400">
                <a:solidFill>
                  <a:schemeClr val="folHlink"/>
                </a:solidFill>
                <a:latin typeface="Book Antiqua" pitchFamily="18" charset="0"/>
              </a:rPr>
              <a:t>~3 m/s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0488" tIns="44450" rIns="90488" bIns="44450" anchor="b"/>
          <a:lstStyle/>
          <a:p>
            <a:r>
              <a:rPr lang="en-US" smtClean="0"/>
              <a:t>Multiport Diffuser:</a:t>
            </a:r>
            <a:br>
              <a:rPr lang="en-US" smtClean="0"/>
            </a:br>
            <a:r>
              <a:rPr lang="en-US" smtClean="0"/>
              <a:t>Thought Experiments</a:t>
            </a:r>
          </a:p>
        </p:txBody>
      </p:sp>
      <p:sp>
        <p:nvSpPr>
          <p:cNvPr id="29699" name="Rectangle 3"/>
          <p:cNvSpPr>
            <a:spLocks noGrp="1" noChangeArrowheads="1"/>
          </p:cNvSpPr>
          <p:nvPr>
            <p:ph type="body" idx="1"/>
          </p:nvPr>
        </p:nvSpPr>
        <p:spPr>
          <a:xfrm>
            <a:off x="381000" y="1828800"/>
            <a:ext cx="8153400" cy="3997325"/>
          </a:xfrm>
          <a:noFill/>
        </p:spPr>
        <p:txBody>
          <a:bodyPr lIns="90488" tIns="44450" rIns="90488" bIns="44450"/>
          <a:lstStyle/>
          <a:p>
            <a:pPr>
              <a:lnSpc>
                <a:spcPct val="90000"/>
              </a:lnSpc>
            </a:pPr>
            <a:r>
              <a:rPr lang="en-US" sz="2800" smtClean="0"/>
              <a:t>What happens to the uniformity of flow rates from the ports as the size of the diffuser pipe decreases? (Assume the pressure in the feeder pipe is varied to maintain constant flow while the port size remains the same.) ______________</a:t>
            </a:r>
          </a:p>
          <a:p>
            <a:pPr>
              <a:lnSpc>
                <a:spcPct val="90000"/>
              </a:lnSpc>
            </a:pPr>
            <a:r>
              <a:rPr lang="en-US" sz="2800" smtClean="0"/>
              <a:t>What happens to the uniformity of flow rates from the ports as the size of the ports decreases?  ______________</a:t>
            </a:r>
          </a:p>
          <a:p>
            <a:pPr>
              <a:lnSpc>
                <a:spcPct val="90000"/>
              </a:lnSpc>
            </a:pPr>
            <a:r>
              <a:rPr lang="en-US" sz="2800" smtClean="0"/>
              <a:t>If the goal is uniform flow distribution why not use very small ports? ____________________</a:t>
            </a:r>
          </a:p>
          <a:p>
            <a:pPr>
              <a:lnSpc>
                <a:spcPct val="90000"/>
              </a:lnSpc>
            </a:pPr>
            <a:r>
              <a:rPr lang="en-US" sz="2800" smtClean="0"/>
              <a:t>Which port will have the highest flow rate? _____________</a:t>
            </a:r>
          </a:p>
        </p:txBody>
      </p:sp>
      <p:sp>
        <p:nvSpPr>
          <p:cNvPr id="27652" name="Text Box 4"/>
          <p:cNvSpPr txBox="1">
            <a:spLocks noChangeArrowheads="1"/>
          </p:cNvSpPr>
          <p:nvPr/>
        </p:nvSpPr>
        <p:spPr bwMode="auto">
          <a:xfrm>
            <a:off x="1036638" y="6262688"/>
            <a:ext cx="1922462" cy="519112"/>
          </a:xfrm>
          <a:prstGeom prst="rect">
            <a:avLst/>
          </a:prstGeom>
          <a:noFill/>
          <a:ln w="12700">
            <a:noFill/>
            <a:miter lim="800000"/>
            <a:headEnd type="none" w="lg" len="med"/>
            <a:tailEnd type="none" w="lg" len="med"/>
          </a:ln>
        </p:spPr>
        <p:txBody>
          <a:bodyPr>
            <a:spAutoFit/>
          </a:bodyPr>
          <a:lstStyle/>
          <a:p>
            <a:r>
              <a:rPr lang="en-US">
                <a:solidFill>
                  <a:schemeClr val="folHlink"/>
                </a:solidFill>
              </a:rPr>
              <a:t>First or last!</a:t>
            </a:r>
          </a:p>
        </p:txBody>
      </p:sp>
      <p:sp>
        <p:nvSpPr>
          <p:cNvPr id="27653" name="Text Box 5"/>
          <p:cNvSpPr txBox="1">
            <a:spLocks noChangeArrowheads="1"/>
          </p:cNvSpPr>
          <p:nvPr/>
        </p:nvSpPr>
        <p:spPr bwMode="auto">
          <a:xfrm>
            <a:off x="3352800" y="5410200"/>
            <a:ext cx="3154363"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Energy requirements</a:t>
            </a:r>
          </a:p>
        </p:txBody>
      </p:sp>
      <p:sp>
        <p:nvSpPr>
          <p:cNvPr id="27654" name="Text Box 6"/>
          <p:cNvSpPr txBox="1">
            <a:spLocks noChangeArrowheads="1"/>
          </p:cNvSpPr>
          <p:nvPr/>
        </p:nvSpPr>
        <p:spPr bwMode="auto">
          <a:xfrm>
            <a:off x="838200" y="4572000"/>
            <a:ext cx="2268538"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More Uniform</a:t>
            </a:r>
          </a:p>
        </p:txBody>
      </p:sp>
      <p:sp>
        <p:nvSpPr>
          <p:cNvPr id="27655" name="Text Box 7"/>
          <p:cNvSpPr txBox="1">
            <a:spLocks noChangeArrowheads="1"/>
          </p:cNvSpPr>
          <p:nvPr/>
        </p:nvSpPr>
        <p:spPr bwMode="auto">
          <a:xfrm>
            <a:off x="2362200" y="3276600"/>
            <a:ext cx="2149475"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Less Uniform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P spid="27653" grpId="0" build="p" autoUpdateAnimBg="0"/>
      <p:bldP spid="27654" grpId="0" build="p" autoUpdateAnimBg="0"/>
      <p:bldP spid="2765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790700" y="4514850"/>
            <a:ext cx="5614988" cy="74613"/>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30723" name="Rectangle 3"/>
          <p:cNvSpPr>
            <a:spLocks noGrp="1" noChangeArrowheads="1"/>
          </p:cNvSpPr>
          <p:nvPr>
            <p:ph type="title"/>
          </p:nvPr>
        </p:nvSpPr>
        <p:spPr>
          <a:noFill/>
        </p:spPr>
        <p:txBody>
          <a:bodyPr lIns="90488" tIns="44450" rIns="90488" bIns="44450" anchor="b"/>
          <a:lstStyle/>
          <a:p>
            <a:r>
              <a:rPr lang="en-US" smtClean="0"/>
              <a:t>Diffuser Homework</a:t>
            </a:r>
          </a:p>
        </p:txBody>
      </p:sp>
      <p:sp>
        <p:nvSpPr>
          <p:cNvPr id="30724" name="Freeform 4"/>
          <p:cNvSpPr>
            <a:spLocks/>
          </p:cNvSpPr>
          <p:nvPr/>
        </p:nvSpPr>
        <p:spPr bwMode="auto">
          <a:xfrm>
            <a:off x="5181600" y="4127500"/>
            <a:ext cx="3062288" cy="344488"/>
          </a:xfrm>
          <a:custGeom>
            <a:avLst/>
            <a:gdLst>
              <a:gd name="T0" fmla="*/ 1928 w 1929"/>
              <a:gd name="T1" fmla="*/ 0 h 217"/>
              <a:gd name="T2" fmla="*/ 0 w 1929"/>
              <a:gd name="T3" fmla="*/ 0 h 217"/>
              <a:gd name="T4" fmla="*/ 96 w 1929"/>
              <a:gd name="T5" fmla="*/ 104 h 217"/>
              <a:gd name="T6" fmla="*/ 224 w 1929"/>
              <a:gd name="T7" fmla="*/ 200 h 217"/>
              <a:gd name="T8" fmla="*/ 344 w 1929"/>
              <a:gd name="T9" fmla="*/ 216 h 217"/>
              <a:gd name="T10" fmla="*/ 1736 w 1929"/>
              <a:gd name="T11" fmla="*/ 216 h 217"/>
              <a:gd name="T12" fmla="*/ 1800 w 1929"/>
              <a:gd name="T13" fmla="*/ 176 h 217"/>
              <a:gd name="T14" fmla="*/ 1920 w 1929"/>
              <a:gd name="T15" fmla="*/ 0 h 217"/>
              <a:gd name="T16" fmla="*/ 0 60000 65536"/>
              <a:gd name="T17" fmla="*/ 0 60000 65536"/>
              <a:gd name="T18" fmla="*/ 0 60000 65536"/>
              <a:gd name="T19" fmla="*/ 0 60000 65536"/>
              <a:gd name="T20" fmla="*/ 0 60000 65536"/>
              <a:gd name="T21" fmla="*/ 0 60000 65536"/>
              <a:gd name="T22" fmla="*/ 0 60000 65536"/>
              <a:gd name="T23" fmla="*/ 0 60000 65536"/>
              <a:gd name="T24" fmla="*/ 0 w 1929"/>
              <a:gd name="T25" fmla="*/ 0 h 217"/>
              <a:gd name="T26" fmla="*/ 1929 w 1929"/>
              <a:gd name="T27" fmla="*/ 217 h 2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9" h="217">
                <a:moveTo>
                  <a:pt x="1928" y="0"/>
                </a:moveTo>
                <a:lnTo>
                  <a:pt x="0" y="0"/>
                </a:lnTo>
                <a:lnTo>
                  <a:pt x="96" y="104"/>
                </a:lnTo>
                <a:lnTo>
                  <a:pt x="224" y="200"/>
                </a:lnTo>
                <a:lnTo>
                  <a:pt x="344" y="216"/>
                </a:lnTo>
                <a:lnTo>
                  <a:pt x="1736" y="216"/>
                </a:lnTo>
                <a:lnTo>
                  <a:pt x="1800" y="176"/>
                </a:lnTo>
                <a:lnTo>
                  <a:pt x="1920" y="0"/>
                </a:lnTo>
              </a:path>
            </a:pathLst>
          </a:custGeom>
          <a:solidFill>
            <a:schemeClr val="hlink"/>
          </a:solidFill>
          <a:ln w="12700" cap="rnd" cmpd="sng">
            <a:solidFill>
              <a:schemeClr val="tx1"/>
            </a:solidFill>
            <a:prstDash val="solid"/>
            <a:round/>
            <a:headEnd type="none" w="med" len="med"/>
            <a:tailEnd type="none" w="med" len="med"/>
          </a:ln>
        </p:spPr>
        <p:txBody>
          <a:bodyPr/>
          <a:lstStyle/>
          <a:p>
            <a:endParaRPr lang="en-US"/>
          </a:p>
        </p:txBody>
      </p:sp>
      <p:sp>
        <p:nvSpPr>
          <p:cNvPr id="30725" name="Freeform 5"/>
          <p:cNvSpPr>
            <a:spLocks/>
          </p:cNvSpPr>
          <p:nvPr/>
        </p:nvSpPr>
        <p:spPr bwMode="auto">
          <a:xfrm>
            <a:off x="254000" y="3835400"/>
            <a:ext cx="8205788" cy="636588"/>
          </a:xfrm>
          <a:custGeom>
            <a:avLst/>
            <a:gdLst>
              <a:gd name="T0" fmla="*/ 0 w 5169"/>
              <a:gd name="T1" fmla="*/ 0 h 401"/>
              <a:gd name="T2" fmla="*/ 736 w 5169"/>
              <a:gd name="T3" fmla="*/ 0 h 401"/>
              <a:gd name="T4" fmla="*/ 1136 w 5169"/>
              <a:gd name="T5" fmla="*/ 16 h 401"/>
              <a:gd name="T6" fmla="*/ 1296 w 5169"/>
              <a:gd name="T7" fmla="*/ 0 h 401"/>
              <a:gd name="T8" fmla="*/ 1440 w 5169"/>
              <a:gd name="T9" fmla="*/ 8 h 401"/>
              <a:gd name="T10" fmla="*/ 1800 w 5169"/>
              <a:gd name="T11" fmla="*/ 0 h 401"/>
              <a:gd name="T12" fmla="*/ 1984 w 5169"/>
              <a:gd name="T13" fmla="*/ 16 h 401"/>
              <a:gd name="T14" fmla="*/ 2280 w 5169"/>
              <a:gd name="T15" fmla="*/ 24 h 401"/>
              <a:gd name="T16" fmla="*/ 2592 w 5169"/>
              <a:gd name="T17" fmla="*/ 48 h 401"/>
              <a:gd name="T18" fmla="*/ 2800 w 5169"/>
              <a:gd name="T19" fmla="*/ 72 h 401"/>
              <a:gd name="T20" fmla="*/ 2984 w 5169"/>
              <a:gd name="T21" fmla="*/ 112 h 401"/>
              <a:gd name="T22" fmla="*/ 3104 w 5169"/>
              <a:gd name="T23" fmla="*/ 184 h 401"/>
              <a:gd name="T24" fmla="*/ 3200 w 5169"/>
              <a:gd name="T25" fmla="*/ 288 h 401"/>
              <a:gd name="T26" fmla="*/ 3328 w 5169"/>
              <a:gd name="T27" fmla="*/ 384 h 401"/>
              <a:gd name="T28" fmla="*/ 3448 w 5169"/>
              <a:gd name="T29" fmla="*/ 400 h 401"/>
              <a:gd name="T30" fmla="*/ 4840 w 5169"/>
              <a:gd name="T31" fmla="*/ 400 h 401"/>
              <a:gd name="T32" fmla="*/ 4904 w 5169"/>
              <a:gd name="T33" fmla="*/ 360 h 401"/>
              <a:gd name="T34" fmla="*/ 5056 w 5169"/>
              <a:gd name="T35" fmla="*/ 128 h 401"/>
              <a:gd name="T36" fmla="*/ 5168 w 5169"/>
              <a:gd name="T37" fmla="*/ 32 h 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69"/>
              <a:gd name="T58" fmla="*/ 0 h 401"/>
              <a:gd name="T59" fmla="*/ 5169 w 5169"/>
              <a:gd name="T60" fmla="*/ 401 h 4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69" h="401">
                <a:moveTo>
                  <a:pt x="0" y="0"/>
                </a:moveTo>
                <a:lnTo>
                  <a:pt x="736" y="0"/>
                </a:lnTo>
                <a:lnTo>
                  <a:pt x="1136" y="16"/>
                </a:lnTo>
                <a:lnTo>
                  <a:pt x="1296" y="0"/>
                </a:lnTo>
                <a:lnTo>
                  <a:pt x="1440" y="8"/>
                </a:lnTo>
                <a:lnTo>
                  <a:pt x="1800" y="0"/>
                </a:lnTo>
                <a:lnTo>
                  <a:pt x="1984" y="16"/>
                </a:lnTo>
                <a:lnTo>
                  <a:pt x="2280" y="24"/>
                </a:lnTo>
                <a:lnTo>
                  <a:pt x="2592" y="48"/>
                </a:lnTo>
                <a:lnTo>
                  <a:pt x="2800" y="72"/>
                </a:lnTo>
                <a:lnTo>
                  <a:pt x="2984" y="112"/>
                </a:lnTo>
                <a:lnTo>
                  <a:pt x="3104" y="184"/>
                </a:lnTo>
                <a:lnTo>
                  <a:pt x="3200" y="288"/>
                </a:lnTo>
                <a:lnTo>
                  <a:pt x="3328" y="384"/>
                </a:lnTo>
                <a:lnTo>
                  <a:pt x="3448" y="400"/>
                </a:lnTo>
                <a:lnTo>
                  <a:pt x="4840" y="400"/>
                </a:lnTo>
                <a:lnTo>
                  <a:pt x="4904" y="360"/>
                </a:lnTo>
                <a:lnTo>
                  <a:pt x="5056" y="128"/>
                </a:lnTo>
                <a:lnTo>
                  <a:pt x="5168" y="3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0726" name="Rectangle 6"/>
          <p:cNvSpPr>
            <a:spLocks noChangeArrowheads="1"/>
          </p:cNvSpPr>
          <p:nvPr/>
        </p:nvSpPr>
        <p:spPr bwMode="auto">
          <a:xfrm>
            <a:off x="387350" y="3371850"/>
            <a:ext cx="1371600" cy="457200"/>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r>
              <a:rPr lang="en-US" sz="1200">
                <a:latin typeface="Book Antiqua" pitchFamily="18" charset="0"/>
              </a:rPr>
              <a:t>Hometown WWTP</a:t>
            </a:r>
          </a:p>
        </p:txBody>
      </p:sp>
      <p:sp>
        <p:nvSpPr>
          <p:cNvPr id="30727" name="Rectangle 7"/>
          <p:cNvSpPr>
            <a:spLocks noChangeArrowheads="1"/>
          </p:cNvSpPr>
          <p:nvPr/>
        </p:nvSpPr>
        <p:spPr bwMode="auto">
          <a:xfrm>
            <a:off x="1276350" y="3041650"/>
            <a:ext cx="368300" cy="3175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28" name="Rectangle 8"/>
          <p:cNvSpPr>
            <a:spLocks noChangeArrowheads="1"/>
          </p:cNvSpPr>
          <p:nvPr/>
        </p:nvSpPr>
        <p:spPr bwMode="auto">
          <a:xfrm>
            <a:off x="450850" y="2609850"/>
            <a:ext cx="114300" cy="749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29" name="Line 9"/>
          <p:cNvSpPr>
            <a:spLocks noChangeShapeType="1"/>
          </p:cNvSpPr>
          <p:nvPr/>
        </p:nvSpPr>
        <p:spPr bwMode="auto">
          <a:xfrm>
            <a:off x="1752600" y="4679950"/>
            <a:ext cx="0" cy="444500"/>
          </a:xfrm>
          <a:prstGeom prst="line">
            <a:avLst/>
          </a:prstGeom>
          <a:noFill/>
          <a:ln w="12700">
            <a:solidFill>
              <a:schemeClr val="tx1"/>
            </a:solidFill>
            <a:round/>
            <a:headEnd/>
            <a:tailEnd/>
          </a:ln>
        </p:spPr>
        <p:txBody>
          <a:bodyPr wrap="none" anchor="ctr"/>
          <a:lstStyle/>
          <a:p>
            <a:endParaRPr lang="en-US"/>
          </a:p>
        </p:txBody>
      </p:sp>
      <p:sp>
        <p:nvSpPr>
          <p:cNvPr id="30730" name="Line 10"/>
          <p:cNvSpPr>
            <a:spLocks noChangeShapeType="1"/>
          </p:cNvSpPr>
          <p:nvPr/>
        </p:nvSpPr>
        <p:spPr bwMode="auto">
          <a:xfrm>
            <a:off x="5943600" y="4679950"/>
            <a:ext cx="0" cy="444500"/>
          </a:xfrm>
          <a:prstGeom prst="line">
            <a:avLst/>
          </a:prstGeom>
          <a:noFill/>
          <a:ln w="12700">
            <a:solidFill>
              <a:schemeClr val="tx1"/>
            </a:solidFill>
            <a:round/>
            <a:headEnd/>
            <a:tailEnd/>
          </a:ln>
        </p:spPr>
        <p:txBody>
          <a:bodyPr wrap="none" anchor="ctr"/>
          <a:lstStyle/>
          <a:p>
            <a:endParaRPr lang="en-US"/>
          </a:p>
        </p:txBody>
      </p:sp>
      <p:sp>
        <p:nvSpPr>
          <p:cNvPr id="30731" name="Line 11"/>
          <p:cNvSpPr>
            <a:spLocks noChangeShapeType="1"/>
          </p:cNvSpPr>
          <p:nvPr/>
        </p:nvSpPr>
        <p:spPr bwMode="auto">
          <a:xfrm>
            <a:off x="7407275" y="4683125"/>
            <a:ext cx="0" cy="444500"/>
          </a:xfrm>
          <a:prstGeom prst="line">
            <a:avLst/>
          </a:prstGeom>
          <a:noFill/>
          <a:ln w="12700">
            <a:solidFill>
              <a:schemeClr val="tx1"/>
            </a:solidFill>
            <a:round/>
            <a:headEnd/>
            <a:tailEnd/>
          </a:ln>
        </p:spPr>
        <p:txBody>
          <a:bodyPr wrap="none" anchor="ctr"/>
          <a:lstStyle/>
          <a:p>
            <a:endParaRPr lang="en-US"/>
          </a:p>
        </p:txBody>
      </p:sp>
      <p:sp>
        <p:nvSpPr>
          <p:cNvPr id="30732" name="Line 12"/>
          <p:cNvSpPr>
            <a:spLocks noChangeShapeType="1"/>
          </p:cNvSpPr>
          <p:nvPr/>
        </p:nvSpPr>
        <p:spPr bwMode="auto">
          <a:xfrm>
            <a:off x="1758950" y="4902200"/>
            <a:ext cx="41783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0733" name="Rectangle 13"/>
          <p:cNvSpPr>
            <a:spLocks noChangeArrowheads="1"/>
          </p:cNvSpPr>
          <p:nvPr/>
        </p:nvSpPr>
        <p:spPr bwMode="auto">
          <a:xfrm>
            <a:off x="3255963" y="4691063"/>
            <a:ext cx="984250" cy="454025"/>
          </a:xfrm>
          <a:prstGeom prst="rect">
            <a:avLst/>
          </a:prstGeom>
          <a:solidFill>
            <a:schemeClr val="bg1"/>
          </a:solidFill>
          <a:ln w="12700">
            <a:noFill/>
            <a:miter lim="800000"/>
            <a:headEnd/>
            <a:tailEnd/>
          </a:ln>
        </p:spPr>
        <p:txBody>
          <a:bodyPr wrap="none" lIns="90488" tIns="44450" rIns="90488" bIns="44450">
            <a:spAutoFit/>
          </a:bodyPr>
          <a:lstStyle/>
          <a:p>
            <a:r>
              <a:rPr lang="en-US" sz="2400">
                <a:latin typeface="Book Antiqua" pitchFamily="18" charset="0"/>
              </a:rPr>
              <a:t>300 m</a:t>
            </a:r>
          </a:p>
        </p:txBody>
      </p:sp>
      <p:sp>
        <p:nvSpPr>
          <p:cNvPr id="30734" name="Line 14"/>
          <p:cNvSpPr>
            <a:spLocks noChangeShapeType="1"/>
          </p:cNvSpPr>
          <p:nvPr/>
        </p:nvSpPr>
        <p:spPr bwMode="auto">
          <a:xfrm>
            <a:off x="5949950" y="4902200"/>
            <a:ext cx="144145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0735" name="Rectangle 15"/>
          <p:cNvSpPr>
            <a:spLocks noChangeArrowheads="1"/>
          </p:cNvSpPr>
          <p:nvPr/>
        </p:nvSpPr>
        <p:spPr bwMode="auto">
          <a:xfrm>
            <a:off x="6215063" y="4691063"/>
            <a:ext cx="831850" cy="454025"/>
          </a:xfrm>
          <a:prstGeom prst="rect">
            <a:avLst/>
          </a:prstGeom>
          <a:solidFill>
            <a:schemeClr val="bg1"/>
          </a:solidFill>
          <a:ln w="12700">
            <a:noFill/>
            <a:miter lim="800000"/>
            <a:headEnd/>
            <a:tailEnd/>
          </a:ln>
        </p:spPr>
        <p:txBody>
          <a:bodyPr wrap="none" lIns="90488" tIns="44450" rIns="90488" bIns="44450">
            <a:spAutoFit/>
          </a:bodyPr>
          <a:lstStyle/>
          <a:p>
            <a:r>
              <a:rPr lang="en-US" sz="2400">
                <a:latin typeface="Book Antiqua" pitchFamily="18" charset="0"/>
              </a:rPr>
              <a:t>95 m</a:t>
            </a:r>
          </a:p>
        </p:txBody>
      </p:sp>
      <p:grpSp>
        <p:nvGrpSpPr>
          <p:cNvPr id="30736" name="Group 16"/>
          <p:cNvGrpSpPr>
            <a:grpSpLocks/>
          </p:cNvGrpSpPr>
          <p:nvPr/>
        </p:nvGrpSpPr>
        <p:grpSpPr bwMode="auto">
          <a:xfrm>
            <a:off x="1784350" y="4413250"/>
            <a:ext cx="5622925" cy="184150"/>
            <a:chOff x="1124" y="2780"/>
            <a:chExt cx="3542" cy="116"/>
          </a:xfrm>
        </p:grpSpPr>
        <p:grpSp>
          <p:nvGrpSpPr>
            <p:cNvPr id="30739" name="Group 17"/>
            <p:cNvGrpSpPr>
              <a:grpSpLocks/>
            </p:cNvGrpSpPr>
            <p:nvPr/>
          </p:nvGrpSpPr>
          <p:grpSpPr bwMode="auto">
            <a:xfrm>
              <a:off x="1124" y="2848"/>
              <a:ext cx="3540" cy="48"/>
              <a:chOff x="1124" y="2848"/>
              <a:chExt cx="3540" cy="48"/>
            </a:xfrm>
          </p:grpSpPr>
          <p:sp>
            <p:nvSpPr>
              <p:cNvPr id="30761" name="Line 18"/>
              <p:cNvSpPr>
                <a:spLocks noChangeShapeType="1"/>
              </p:cNvSpPr>
              <p:nvPr/>
            </p:nvSpPr>
            <p:spPr bwMode="auto">
              <a:xfrm>
                <a:off x="1124" y="2848"/>
                <a:ext cx="3540" cy="0"/>
              </a:xfrm>
              <a:prstGeom prst="line">
                <a:avLst/>
              </a:prstGeom>
              <a:noFill/>
              <a:ln w="12700">
                <a:solidFill>
                  <a:schemeClr val="tx1"/>
                </a:solidFill>
                <a:round/>
                <a:headEnd/>
                <a:tailEnd/>
              </a:ln>
            </p:spPr>
            <p:txBody>
              <a:bodyPr wrap="none" anchor="ctr"/>
              <a:lstStyle/>
              <a:p>
                <a:endParaRPr lang="en-US"/>
              </a:p>
            </p:txBody>
          </p:sp>
          <p:sp>
            <p:nvSpPr>
              <p:cNvPr id="30762" name="Line 19"/>
              <p:cNvSpPr>
                <a:spLocks noChangeShapeType="1"/>
              </p:cNvSpPr>
              <p:nvPr/>
            </p:nvSpPr>
            <p:spPr bwMode="auto">
              <a:xfrm>
                <a:off x="1124" y="2896"/>
                <a:ext cx="3540" cy="0"/>
              </a:xfrm>
              <a:prstGeom prst="line">
                <a:avLst/>
              </a:prstGeom>
              <a:noFill/>
              <a:ln w="12700">
                <a:solidFill>
                  <a:schemeClr val="tx1"/>
                </a:solidFill>
                <a:round/>
                <a:headEnd/>
                <a:tailEnd/>
              </a:ln>
            </p:spPr>
            <p:txBody>
              <a:bodyPr wrap="none" anchor="ctr"/>
              <a:lstStyle/>
              <a:p>
                <a:endParaRPr lang="en-US"/>
              </a:p>
            </p:txBody>
          </p:sp>
        </p:grpSp>
        <p:sp>
          <p:nvSpPr>
            <p:cNvPr id="30740" name="Line 20"/>
            <p:cNvSpPr>
              <a:spLocks noChangeShapeType="1"/>
            </p:cNvSpPr>
            <p:nvPr/>
          </p:nvSpPr>
          <p:spPr bwMode="auto">
            <a:xfrm flipV="1">
              <a:off x="3744" y="2780"/>
              <a:ext cx="0" cy="72"/>
            </a:xfrm>
            <a:prstGeom prst="line">
              <a:avLst/>
            </a:prstGeom>
            <a:noFill/>
            <a:ln w="12700">
              <a:solidFill>
                <a:schemeClr val="tx1"/>
              </a:solidFill>
              <a:round/>
              <a:headEnd/>
              <a:tailEnd/>
            </a:ln>
          </p:spPr>
          <p:txBody>
            <a:bodyPr wrap="none" anchor="ctr"/>
            <a:lstStyle/>
            <a:p>
              <a:endParaRPr lang="en-US"/>
            </a:p>
          </p:txBody>
        </p:sp>
        <p:sp>
          <p:nvSpPr>
            <p:cNvPr id="30741" name="Line 21"/>
            <p:cNvSpPr>
              <a:spLocks noChangeShapeType="1"/>
            </p:cNvSpPr>
            <p:nvPr/>
          </p:nvSpPr>
          <p:spPr bwMode="auto">
            <a:xfrm flipV="1">
              <a:off x="3792" y="2780"/>
              <a:ext cx="0" cy="72"/>
            </a:xfrm>
            <a:prstGeom prst="line">
              <a:avLst/>
            </a:prstGeom>
            <a:noFill/>
            <a:ln w="12700">
              <a:solidFill>
                <a:schemeClr val="tx1"/>
              </a:solidFill>
              <a:round/>
              <a:headEnd/>
              <a:tailEnd/>
            </a:ln>
          </p:spPr>
          <p:txBody>
            <a:bodyPr wrap="none" anchor="ctr"/>
            <a:lstStyle/>
            <a:p>
              <a:endParaRPr lang="en-US"/>
            </a:p>
          </p:txBody>
        </p:sp>
        <p:sp>
          <p:nvSpPr>
            <p:cNvPr id="30742" name="Line 22"/>
            <p:cNvSpPr>
              <a:spLocks noChangeShapeType="1"/>
            </p:cNvSpPr>
            <p:nvPr/>
          </p:nvSpPr>
          <p:spPr bwMode="auto">
            <a:xfrm flipV="1">
              <a:off x="3840" y="2780"/>
              <a:ext cx="0" cy="72"/>
            </a:xfrm>
            <a:prstGeom prst="line">
              <a:avLst/>
            </a:prstGeom>
            <a:noFill/>
            <a:ln w="12700">
              <a:solidFill>
                <a:schemeClr val="tx1"/>
              </a:solidFill>
              <a:round/>
              <a:headEnd/>
              <a:tailEnd/>
            </a:ln>
          </p:spPr>
          <p:txBody>
            <a:bodyPr wrap="none" anchor="ctr"/>
            <a:lstStyle/>
            <a:p>
              <a:endParaRPr lang="en-US"/>
            </a:p>
          </p:txBody>
        </p:sp>
        <p:sp>
          <p:nvSpPr>
            <p:cNvPr id="30743" name="Line 23"/>
            <p:cNvSpPr>
              <a:spLocks noChangeShapeType="1"/>
            </p:cNvSpPr>
            <p:nvPr/>
          </p:nvSpPr>
          <p:spPr bwMode="auto">
            <a:xfrm flipV="1">
              <a:off x="3888" y="2780"/>
              <a:ext cx="0" cy="72"/>
            </a:xfrm>
            <a:prstGeom prst="line">
              <a:avLst/>
            </a:prstGeom>
            <a:noFill/>
            <a:ln w="12700">
              <a:solidFill>
                <a:schemeClr val="tx1"/>
              </a:solidFill>
              <a:round/>
              <a:headEnd/>
              <a:tailEnd/>
            </a:ln>
          </p:spPr>
          <p:txBody>
            <a:bodyPr wrap="none" anchor="ctr"/>
            <a:lstStyle/>
            <a:p>
              <a:endParaRPr lang="en-US"/>
            </a:p>
          </p:txBody>
        </p:sp>
        <p:sp>
          <p:nvSpPr>
            <p:cNvPr id="30744" name="Line 24"/>
            <p:cNvSpPr>
              <a:spLocks noChangeShapeType="1"/>
            </p:cNvSpPr>
            <p:nvPr/>
          </p:nvSpPr>
          <p:spPr bwMode="auto">
            <a:xfrm flipV="1">
              <a:off x="3936" y="2780"/>
              <a:ext cx="0" cy="72"/>
            </a:xfrm>
            <a:prstGeom prst="line">
              <a:avLst/>
            </a:prstGeom>
            <a:noFill/>
            <a:ln w="12700">
              <a:solidFill>
                <a:schemeClr val="tx1"/>
              </a:solidFill>
              <a:round/>
              <a:headEnd/>
              <a:tailEnd/>
            </a:ln>
          </p:spPr>
          <p:txBody>
            <a:bodyPr wrap="none" anchor="ctr"/>
            <a:lstStyle/>
            <a:p>
              <a:endParaRPr lang="en-US"/>
            </a:p>
          </p:txBody>
        </p:sp>
        <p:sp>
          <p:nvSpPr>
            <p:cNvPr id="30745" name="Line 25"/>
            <p:cNvSpPr>
              <a:spLocks noChangeShapeType="1"/>
            </p:cNvSpPr>
            <p:nvPr/>
          </p:nvSpPr>
          <p:spPr bwMode="auto">
            <a:xfrm flipV="1">
              <a:off x="3984" y="2780"/>
              <a:ext cx="0" cy="72"/>
            </a:xfrm>
            <a:prstGeom prst="line">
              <a:avLst/>
            </a:prstGeom>
            <a:noFill/>
            <a:ln w="12700">
              <a:solidFill>
                <a:schemeClr val="tx1"/>
              </a:solidFill>
              <a:round/>
              <a:headEnd/>
              <a:tailEnd/>
            </a:ln>
          </p:spPr>
          <p:txBody>
            <a:bodyPr wrap="none" anchor="ctr"/>
            <a:lstStyle/>
            <a:p>
              <a:endParaRPr lang="en-US"/>
            </a:p>
          </p:txBody>
        </p:sp>
        <p:sp>
          <p:nvSpPr>
            <p:cNvPr id="30746" name="Line 26"/>
            <p:cNvSpPr>
              <a:spLocks noChangeShapeType="1"/>
            </p:cNvSpPr>
            <p:nvPr/>
          </p:nvSpPr>
          <p:spPr bwMode="auto">
            <a:xfrm flipV="1">
              <a:off x="4032" y="2780"/>
              <a:ext cx="0" cy="72"/>
            </a:xfrm>
            <a:prstGeom prst="line">
              <a:avLst/>
            </a:prstGeom>
            <a:noFill/>
            <a:ln w="12700">
              <a:solidFill>
                <a:schemeClr val="tx1"/>
              </a:solidFill>
              <a:round/>
              <a:headEnd/>
              <a:tailEnd/>
            </a:ln>
          </p:spPr>
          <p:txBody>
            <a:bodyPr wrap="none" anchor="ctr"/>
            <a:lstStyle/>
            <a:p>
              <a:endParaRPr lang="en-US"/>
            </a:p>
          </p:txBody>
        </p:sp>
        <p:sp>
          <p:nvSpPr>
            <p:cNvPr id="30747" name="Line 27"/>
            <p:cNvSpPr>
              <a:spLocks noChangeShapeType="1"/>
            </p:cNvSpPr>
            <p:nvPr/>
          </p:nvSpPr>
          <p:spPr bwMode="auto">
            <a:xfrm flipV="1">
              <a:off x="4080" y="2780"/>
              <a:ext cx="0" cy="72"/>
            </a:xfrm>
            <a:prstGeom prst="line">
              <a:avLst/>
            </a:prstGeom>
            <a:noFill/>
            <a:ln w="12700">
              <a:solidFill>
                <a:schemeClr val="tx1"/>
              </a:solidFill>
              <a:round/>
              <a:headEnd/>
              <a:tailEnd/>
            </a:ln>
          </p:spPr>
          <p:txBody>
            <a:bodyPr wrap="none" anchor="ctr"/>
            <a:lstStyle/>
            <a:p>
              <a:endParaRPr lang="en-US"/>
            </a:p>
          </p:txBody>
        </p:sp>
        <p:sp>
          <p:nvSpPr>
            <p:cNvPr id="30748" name="Line 28"/>
            <p:cNvSpPr>
              <a:spLocks noChangeShapeType="1"/>
            </p:cNvSpPr>
            <p:nvPr/>
          </p:nvSpPr>
          <p:spPr bwMode="auto">
            <a:xfrm flipV="1">
              <a:off x="4128" y="2780"/>
              <a:ext cx="0" cy="72"/>
            </a:xfrm>
            <a:prstGeom prst="line">
              <a:avLst/>
            </a:prstGeom>
            <a:noFill/>
            <a:ln w="12700">
              <a:solidFill>
                <a:schemeClr val="tx1"/>
              </a:solidFill>
              <a:round/>
              <a:headEnd/>
              <a:tailEnd/>
            </a:ln>
          </p:spPr>
          <p:txBody>
            <a:bodyPr wrap="none" anchor="ctr"/>
            <a:lstStyle/>
            <a:p>
              <a:endParaRPr lang="en-US"/>
            </a:p>
          </p:txBody>
        </p:sp>
        <p:sp>
          <p:nvSpPr>
            <p:cNvPr id="30749" name="Line 29"/>
            <p:cNvSpPr>
              <a:spLocks noChangeShapeType="1"/>
            </p:cNvSpPr>
            <p:nvPr/>
          </p:nvSpPr>
          <p:spPr bwMode="auto">
            <a:xfrm flipV="1">
              <a:off x="4176" y="2780"/>
              <a:ext cx="0" cy="72"/>
            </a:xfrm>
            <a:prstGeom prst="line">
              <a:avLst/>
            </a:prstGeom>
            <a:noFill/>
            <a:ln w="12700">
              <a:solidFill>
                <a:schemeClr val="tx1"/>
              </a:solidFill>
              <a:round/>
              <a:headEnd/>
              <a:tailEnd/>
            </a:ln>
          </p:spPr>
          <p:txBody>
            <a:bodyPr wrap="none" anchor="ctr"/>
            <a:lstStyle/>
            <a:p>
              <a:endParaRPr lang="en-US"/>
            </a:p>
          </p:txBody>
        </p:sp>
        <p:sp>
          <p:nvSpPr>
            <p:cNvPr id="30750" name="Line 30"/>
            <p:cNvSpPr>
              <a:spLocks noChangeShapeType="1"/>
            </p:cNvSpPr>
            <p:nvPr/>
          </p:nvSpPr>
          <p:spPr bwMode="auto">
            <a:xfrm flipV="1">
              <a:off x="4224" y="2780"/>
              <a:ext cx="0" cy="72"/>
            </a:xfrm>
            <a:prstGeom prst="line">
              <a:avLst/>
            </a:prstGeom>
            <a:noFill/>
            <a:ln w="12700">
              <a:solidFill>
                <a:schemeClr val="tx1"/>
              </a:solidFill>
              <a:round/>
              <a:headEnd/>
              <a:tailEnd/>
            </a:ln>
          </p:spPr>
          <p:txBody>
            <a:bodyPr wrap="none" anchor="ctr"/>
            <a:lstStyle/>
            <a:p>
              <a:endParaRPr lang="en-US"/>
            </a:p>
          </p:txBody>
        </p:sp>
        <p:sp>
          <p:nvSpPr>
            <p:cNvPr id="30751" name="Line 31"/>
            <p:cNvSpPr>
              <a:spLocks noChangeShapeType="1"/>
            </p:cNvSpPr>
            <p:nvPr/>
          </p:nvSpPr>
          <p:spPr bwMode="auto">
            <a:xfrm flipV="1">
              <a:off x="4272" y="2780"/>
              <a:ext cx="0" cy="72"/>
            </a:xfrm>
            <a:prstGeom prst="line">
              <a:avLst/>
            </a:prstGeom>
            <a:noFill/>
            <a:ln w="12700">
              <a:solidFill>
                <a:schemeClr val="tx1"/>
              </a:solidFill>
              <a:round/>
              <a:headEnd/>
              <a:tailEnd/>
            </a:ln>
          </p:spPr>
          <p:txBody>
            <a:bodyPr wrap="none" anchor="ctr"/>
            <a:lstStyle/>
            <a:p>
              <a:endParaRPr lang="en-US"/>
            </a:p>
          </p:txBody>
        </p:sp>
        <p:sp>
          <p:nvSpPr>
            <p:cNvPr id="30752" name="Line 32"/>
            <p:cNvSpPr>
              <a:spLocks noChangeShapeType="1"/>
            </p:cNvSpPr>
            <p:nvPr/>
          </p:nvSpPr>
          <p:spPr bwMode="auto">
            <a:xfrm flipV="1">
              <a:off x="4320" y="2780"/>
              <a:ext cx="0" cy="72"/>
            </a:xfrm>
            <a:prstGeom prst="line">
              <a:avLst/>
            </a:prstGeom>
            <a:noFill/>
            <a:ln w="12700">
              <a:solidFill>
                <a:schemeClr val="tx1"/>
              </a:solidFill>
              <a:round/>
              <a:headEnd/>
              <a:tailEnd/>
            </a:ln>
          </p:spPr>
          <p:txBody>
            <a:bodyPr wrap="none" anchor="ctr"/>
            <a:lstStyle/>
            <a:p>
              <a:endParaRPr lang="en-US"/>
            </a:p>
          </p:txBody>
        </p:sp>
        <p:sp>
          <p:nvSpPr>
            <p:cNvPr id="30753" name="Line 33"/>
            <p:cNvSpPr>
              <a:spLocks noChangeShapeType="1"/>
            </p:cNvSpPr>
            <p:nvPr/>
          </p:nvSpPr>
          <p:spPr bwMode="auto">
            <a:xfrm flipV="1">
              <a:off x="4368" y="2780"/>
              <a:ext cx="0" cy="72"/>
            </a:xfrm>
            <a:prstGeom prst="line">
              <a:avLst/>
            </a:prstGeom>
            <a:noFill/>
            <a:ln w="12700">
              <a:solidFill>
                <a:schemeClr val="tx1"/>
              </a:solidFill>
              <a:round/>
              <a:headEnd/>
              <a:tailEnd/>
            </a:ln>
          </p:spPr>
          <p:txBody>
            <a:bodyPr wrap="none" anchor="ctr"/>
            <a:lstStyle/>
            <a:p>
              <a:endParaRPr lang="en-US"/>
            </a:p>
          </p:txBody>
        </p:sp>
        <p:sp>
          <p:nvSpPr>
            <p:cNvPr id="30754" name="Line 34"/>
            <p:cNvSpPr>
              <a:spLocks noChangeShapeType="1"/>
            </p:cNvSpPr>
            <p:nvPr/>
          </p:nvSpPr>
          <p:spPr bwMode="auto">
            <a:xfrm flipV="1">
              <a:off x="4416" y="2780"/>
              <a:ext cx="0" cy="72"/>
            </a:xfrm>
            <a:prstGeom prst="line">
              <a:avLst/>
            </a:prstGeom>
            <a:noFill/>
            <a:ln w="12700">
              <a:solidFill>
                <a:schemeClr val="tx1"/>
              </a:solidFill>
              <a:round/>
              <a:headEnd/>
              <a:tailEnd/>
            </a:ln>
          </p:spPr>
          <p:txBody>
            <a:bodyPr wrap="none" anchor="ctr"/>
            <a:lstStyle/>
            <a:p>
              <a:endParaRPr lang="en-US"/>
            </a:p>
          </p:txBody>
        </p:sp>
        <p:sp>
          <p:nvSpPr>
            <p:cNvPr id="30755" name="Line 35"/>
            <p:cNvSpPr>
              <a:spLocks noChangeShapeType="1"/>
            </p:cNvSpPr>
            <p:nvPr/>
          </p:nvSpPr>
          <p:spPr bwMode="auto">
            <a:xfrm flipV="1">
              <a:off x="4464" y="2780"/>
              <a:ext cx="0" cy="72"/>
            </a:xfrm>
            <a:prstGeom prst="line">
              <a:avLst/>
            </a:prstGeom>
            <a:noFill/>
            <a:ln w="12700">
              <a:solidFill>
                <a:schemeClr val="tx1"/>
              </a:solidFill>
              <a:round/>
              <a:headEnd/>
              <a:tailEnd/>
            </a:ln>
          </p:spPr>
          <p:txBody>
            <a:bodyPr wrap="none" anchor="ctr"/>
            <a:lstStyle/>
            <a:p>
              <a:endParaRPr lang="en-US"/>
            </a:p>
          </p:txBody>
        </p:sp>
        <p:sp>
          <p:nvSpPr>
            <p:cNvPr id="30756" name="Line 36"/>
            <p:cNvSpPr>
              <a:spLocks noChangeShapeType="1"/>
            </p:cNvSpPr>
            <p:nvPr/>
          </p:nvSpPr>
          <p:spPr bwMode="auto">
            <a:xfrm flipV="1">
              <a:off x="4512" y="2780"/>
              <a:ext cx="0" cy="72"/>
            </a:xfrm>
            <a:prstGeom prst="line">
              <a:avLst/>
            </a:prstGeom>
            <a:noFill/>
            <a:ln w="12700">
              <a:solidFill>
                <a:schemeClr val="tx1"/>
              </a:solidFill>
              <a:round/>
              <a:headEnd/>
              <a:tailEnd/>
            </a:ln>
          </p:spPr>
          <p:txBody>
            <a:bodyPr wrap="none" anchor="ctr"/>
            <a:lstStyle/>
            <a:p>
              <a:endParaRPr lang="en-US"/>
            </a:p>
          </p:txBody>
        </p:sp>
        <p:sp>
          <p:nvSpPr>
            <p:cNvPr id="30757" name="Line 37"/>
            <p:cNvSpPr>
              <a:spLocks noChangeShapeType="1"/>
            </p:cNvSpPr>
            <p:nvPr/>
          </p:nvSpPr>
          <p:spPr bwMode="auto">
            <a:xfrm flipV="1">
              <a:off x="4560" y="2780"/>
              <a:ext cx="0" cy="72"/>
            </a:xfrm>
            <a:prstGeom prst="line">
              <a:avLst/>
            </a:prstGeom>
            <a:noFill/>
            <a:ln w="12700">
              <a:solidFill>
                <a:schemeClr val="tx1"/>
              </a:solidFill>
              <a:round/>
              <a:headEnd/>
              <a:tailEnd/>
            </a:ln>
          </p:spPr>
          <p:txBody>
            <a:bodyPr wrap="none" anchor="ctr"/>
            <a:lstStyle/>
            <a:p>
              <a:endParaRPr lang="en-US"/>
            </a:p>
          </p:txBody>
        </p:sp>
        <p:sp>
          <p:nvSpPr>
            <p:cNvPr id="30758" name="Line 38"/>
            <p:cNvSpPr>
              <a:spLocks noChangeShapeType="1"/>
            </p:cNvSpPr>
            <p:nvPr/>
          </p:nvSpPr>
          <p:spPr bwMode="auto">
            <a:xfrm flipV="1">
              <a:off x="4608" y="2780"/>
              <a:ext cx="0" cy="72"/>
            </a:xfrm>
            <a:prstGeom prst="line">
              <a:avLst/>
            </a:prstGeom>
            <a:noFill/>
            <a:ln w="12700">
              <a:solidFill>
                <a:schemeClr val="tx1"/>
              </a:solidFill>
              <a:round/>
              <a:headEnd/>
              <a:tailEnd/>
            </a:ln>
          </p:spPr>
          <p:txBody>
            <a:bodyPr wrap="none" anchor="ctr"/>
            <a:lstStyle/>
            <a:p>
              <a:endParaRPr lang="en-US"/>
            </a:p>
          </p:txBody>
        </p:sp>
        <p:sp>
          <p:nvSpPr>
            <p:cNvPr id="30759" name="Line 39"/>
            <p:cNvSpPr>
              <a:spLocks noChangeShapeType="1"/>
            </p:cNvSpPr>
            <p:nvPr/>
          </p:nvSpPr>
          <p:spPr bwMode="auto">
            <a:xfrm flipV="1">
              <a:off x="4656" y="2780"/>
              <a:ext cx="0" cy="72"/>
            </a:xfrm>
            <a:prstGeom prst="line">
              <a:avLst/>
            </a:prstGeom>
            <a:noFill/>
            <a:ln w="12700">
              <a:solidFill>
                <a:schemeClr val="tx1"/>
              </a:solidFill>
              <a:round/>
              <a:headEnd/>
              <a:tailEnd/>
            </a:ln>
          </p:spPr>
          <p:txBody>
            <a:bodyPr wrap="none" anchor="ctr"/>
            <a:lstStyle/>
            <a:p>
              <a:endParaRPr lang="en-US"/>
            </a:p>
          </p:txBody>
        </p:sp>
        <p:sp>
          <p:nvSpPr>
            <p:cNvPr id="30760" name="Line 40"/>
            <p:cNvSpPr>
              <a:spLocks noChangeShapeType="1"/>
            </p:cNvSpPr>
            <p:nvPr/>
          </p:nvSpPr>
          <p:spPr bwMode="auto">
            <a:xfrm>
              <a:off x="4666" y="2852"/>
              <a:ext cx="0" cy="40"/>
            </a:xfrm>
            <a:prstGeom prst="line">
              <a:avLst/>
            </a:prstGeom>
            <a:noFill/>
            <a:ln w="12700">
              <a:solidFill>
                <a:schemeClr val="tx1"/>
              </a:solidFill>
              <a:round/>
              <a:headEnd/>
              <a:tailEnd/>
            </a:ln>
          </p:spPr>
          <p:txBody>
            <a:bodyPr wrap="none" anchor="ctr"/>
            <a:lstStyle/>
            <a:p>
              <a:endParaRPr lang="en-US"/>
            </a:p>
          </p:txBody>
        </p:sp>
      </p:grpSp>
      <p:sp>
        <p:nvSpPr>
          <p:cNvPr id="30737" name="Rectangle 41"/>
          <p:cNvSpPr>
            <a:spLocks noChangeArrowheads="1"/>
          </p:cNvSpPr>
          <p:nvPr/>
        </p:nvSpPr>
        <p:spPr bwMode="auto">
          <a:xfrm>
            <a:off x="6608763" y="3179763"/>
            <a:ext cx="1260475" cy="454025"/>
          </a:xfrm>
          <a:prstGeom prst="rect">
            <a:avLst/>
          </a:prstGeom>
          <a:noFill/>
          <a:ln w="12700">
            <a:noFill/>
            <a:miter lim="800000"/>
            <a:headEnd/>
            <a:tailEnd/>
          </a:ln>
        </p:spPr>
        <p:txBody>
          <a:bodyPr wrap="none" lIns="90488" tIns="44450" rIns="90488" bIns="44450">
            <a:spAutoFit/>
          </a:bodyPr>
          <a:lstStyle/>
          <a:p>
            <a:r>
              <a:rPr lang="en-US" sz="2400">
                <a:latin typeface="Book Antiqua" pitchFamily="18" charset="0"/>
              </a:rPr>
              <a:t>20 ports</a:t>
            </a:r>
          </a:p>
        </p:txBody>
      </p:sp>
      <p:sp>
        <p:nvSpPr>
          <p:cNvPr id="30738" name="Line 42"/>
          <p:cNvSpPr>
            <a:spLocks noChangeShapeType="1"/>
          </p:cNvSpPr>
          <p:nvPr/>
        </p:nvSpPr>
        <p:spPr bwMode="auto">
          <a:xfrm flipV="1">
            <a:off x="6546850" y="3575050"/>
            <a:ext cx="152400" cy="825500"/>
          </a:xfrm>
          <a:prstGeom prst="line">
            <a:avLst/>
          </a:prstGeom>
          <a:noFill/>
          <a:ln w="12700">
            <a:solidFill>
              <a:schemeClr val="tx1"/>
            </a:solidFill>
            <a:round/>
            <a:headEnd type="triangle" w="med" len="me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Quiz</a:t>
            </a:r>
          </a:p>
        </p:txBody>
      </p:sp>
      <p:sp>
        <p:nvSpPr>
          <p:cNvPr id="31747" name="Rectangle 3"/>
          <p:cNvSpPr>
            <a:spLocks noGrp="1" noChangeArrowheads="1"/>
          </p:cNvSpPr>
          <p:nvPr>
            <p:ph type="body" idx="1"/>
          </p:nvPr>
        </p:nvSpPr>
        <p:spPr/>
        <p:txBody>
          <a:bodyPr/>
          <a:lstStyle/>
          <a:p>
            <a:pPr>
              <a:lnSpc>
                <a:spcPct val="90000"/>
              </a:lnSpc>
            </a:pPr>
            <a:r>
              <a:rPr lang="en-US" sz="2400" smtClean="0">
                <a:cs typeface="Times New Roman" pitchFamily="18" charset="0"/>
              </a:rPr>
              <a:t>The friction factor for major losses in pipe flow is relatively constant for a given geometry at high Reynolds numbers. Head loss is proportional to the friction factor. Therefore head loss is independent of Reynolds number at high Reynolds numbers. Explain why this is or isn’t true.</a:t>
            </a:r>
            <a:r>
              <a:rPr lang="en-US" sz="2400" smtClean="0"/>
              <a:t> </a:t>
            </a:r>
          </a:p>
          <a:p>
            <a:pPr>
              <a:lnSpc>
                <a:spcPct val="90000"/>
              </a:lnSpc>
            </a:pPr>
            <a:r>
              <a:rPr lang="en-US" sz="2400" smtClean="0">
                <a:cs typeface="Times New Roman" pitchFamily="18" charset="0"/>
              </a:rPr>
              <a:t>In large multiport diffusers the diameter of the main diffuser pipe is decreased in increments as the flow decreases (due to discharge from the ports). If you compare discharge from a port upstream from a decrease in diffuser pipe diameter with the port just downstream from a diameter change which port will have the highest flow? You may assume the transition in diffuser pipe diameter is smooth. Explain your answer and sketch the HGL and EGL.</a:t>
            </a:r>
            <a:r>
              <a:rPr lang="en-US" sz="240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0488" tIns="44450" rIns="90488" bIns="44450" anchor="b"/>
          <a:lstStyle/>
          <a:p>
            <a:r>
              <a:rPr lang="en-US" smtClean="0"/>
              <a:t>Multiport Diffuser</a:t>
            </a:r>
          </a:p>
        </p:txBody>
      </p:sp>
      <p:sp>
        <p:nvSpPr>
          <p:cNvPr id="23555" name="Rectangle 3"/>
          <p:cNvSpPr>
            <a:spLocks noGrp="1" noChangeArrowheads="1"/>
          </p:cNvSpPr>
          <p:nvPr>
            <p:ph type="body" sz="half" idx="1"/>
          </p:nvPr>
        </p:nvSpPr>
        <p:spPr>
          <a:xfrm>
            <a:off x="207963" y="1981200"/>
            <a:ext cx="4495800" cy="4114800"/>
          </a:xfrm>
          <a:noFill/>
        </p:spPr>
        <p:txBody>
          <a:bodyPr lIns="90488" tIns="44450" rIns="90488" bIns="44450"/>
          <a:lstStyle/>
          <a:p>
            <a:r>
              <a:rPr lang="en-US" sz="3200" smtClean="0"/>
              <a:t>Objectives</a:t>
            </a:r>
          </a:p>
          <a:p>
            <a:pPr lvl="1"/>
            <a:r>
              <a:rPr lang="en-US" sz="2800" smtClean="0"/>
              <a:t>Minimize detrimental effects of the discharge on the environment</a:t>
            </a:r>
          </a:p>
          <a:p>
            <a:pPr lvl="1"/>
            <a:r>
              <a:rPr lang="en-US" sz="2800" smtClean="0"/>
              <a:t>Maximize initial</a:t>
            </a:r>
          </a:p>
          <a:p>
            <a:pPr lvl="1"/>
            <a:r>
              <a:rPr lang="en-US" sz="2800" smtClean="0"/>
              <a:t>Meet regulatory requirements</a:t>
            </a:r>
          </a:p>
        </p:txBody>
      </p:sp>
      <p:sp>
        <p:nvSpPr>
          <p:cNvPr id="23556" name="Rectangle 4"/>
          <p:cNvSpPr>
            <a:spLocks noGrp="1" noChangeArrowheads="1"/>
          </p:cNvSpPr>
          <p:nvPr>
            <p:ph type="body" sz="half" idx="2"/>
          </p:nvPr>
        </p:nvSpPr>
        <p:spPr>
          <a:xfrm>
            <a:off x="5040313" y="1946275"/>
            <a:ext cx="3833812" cy="4708525"/>
          </a:xfrm>
        </p:spPr>
        <p:txBody>
          <a:bodyPr/>
          <a:lstStyle/>
          <a:p>
            <a:r>
              <a:rPr lang="en-US" sz="3200" smtClean="0"/>
              <a:t>Pollutants</a:t>
            </a:r>
          </a:p>
          <a:p>
            <a:pPr lvl="1"/>
            <a:r>
              <a:rPr lang="en-US" sz="2800" smtClean="0"/>
              <a:t>treated wastewater</a:t>
            </a:r>
          </a:p>
          <a:p>
            <a:pPr lvl="2"/>
            <a:r>
              <a:rPr lang="en-US" sz="2400" smtClean="0"/>
              <a:t> </a:t>
            </a:r>
          </a:p>
          <a:p>
            <a:pPr lvl="1"/>
            <a:r>
              <a:rPr lang="en-US" sz="2800" smtClean="0"/>
              <a:t>Cooling water from power plant</a:t>
            </a:r>
          </a:p>
          <a:p>
            <a:pPr lvl="2"/>
            <a:r>
              <a:rPr lang="en-US" sz="2400" smtClean="0"/>
              <a:t> </a:t>
            </a:r>
          </a:p>
          <a:p>
            <a:r>
              <a:rPr lang="en-US" sz="3200" smtClean="0"/>
              <a:t>Sites</a:t>
            </a:r>
          </a:p>
          <a:p>
            <a:pPr lvl="1"/>
            <a:r>
              <a:rPr lang="en-US" sz="2800" smtClean="0"/>
              <a:t>Rivers, Lakes, Oceans</a:t>
            </a:r>
          </a:p>
          <a:p>
            <a:endParaRPr lang="en-US" sz="3200" smtClean="0"/>
          </a:p>
        </p:txBody>
      </p:sp>
      <p:sp>
        <p:nvSpPr>
          <p:cNvPr id="5125" name="Rectangle 5"/>
          <p:cNvSpPr>
            <a:spLocks noChangeArrowheads="1"/>
          </p:cNvSpPr>
          <p:nvPr/>
        </p:nvSpPr>
        <p:spPr bwMode="auto">
          <a:xfrm>
            <a:off x="3373438" y="3910013"/>
            <a:ext cx="1289050" cy="519112"/>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dilution</a:t>
            </a:r>
          </a:p>
        </p:txBody>
      </p:sp>
      <p:sp>
        <p:nvSpPr>
          <p:cNvPr id="23558" name="Line 6"/>
          <p:cNvSpPr>
            <a:spLocks noChangeShapeType="1"/>
          </p:cNvSpPr>
          <p:nvPr/>
        </p:nvSpPr>
        <p:spPr bwMode="auto">
          <a:xfrm>
            <a:off x="3446463" y="4338638"/>
            <a:ext cx="117475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5127" name="Rectangle 7"/>
          <p:cNvSpPr>
            <a:spLocks noChangeArrowheads="1"/>
          </p:cNvSpPr>
          <p:nvPr/>
        </p:nvSpPr>
        <p:spPr bwMode="auto">
          <a:xfrm>
            <a:off x="6340475" y="3030538"/>
            <a:ext cx="2470150" cy="457200"/>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BOD, N, P, metals</a:t>
            </a:r>
          </a:p>
        </p:txBody>
      </p:sp>
      <p:sp>
        <p:nvSpPr>
          <p:cNvPr id="23560" name="Line 8"/>
          <p:cNvSpPr>
            <a:spLocks noChangeShapeType="1"/>
          </p:cNvSpPr>
          <p:nvPr/>
        </p:nvSpPr>
        <p:spPr bwMode="auto">
          <a:xfrm>
            <a:off x="6324600" y="3440113"/>
            <a:ext cx="2479675"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5129" name="Rectangle 9"/>
          <p:cNvSpPr>
            <a:spLocks noChangeArrowheads="1"/>
          </p:cNvSpPr>
          <p:nvPr/>
        </p:nvSpPr>
        <p:spPr bwMode="auto">
          <a:xfrm>
            <a:off x="6354763" y="4379913"/>
            <a:ext cx="854075" cy="519112"/>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Heat</a:t>
            </a:r>
          </a:p>
        </p:txBody>
      </p:sp>
      <p:sp>
        <p:nvSpPr>
          <p:cNvPr id="23562" name="Line 10"/>
          <p:cNvSpPr>
            <a:spLocks noChangeShapeType="1"/>
          </p:cNvSpPr>
          <p:nvPr/>
        </p:nvSpPr>
        <p:spPr bwMode="auto">
          <a:xfrm>
            <a:off x="6410325" y="4856163"/>
            <a:ext cx="928688"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utoUpdateAnimBg="0"/>
      <p:bldP spid="5127" grpId="0" autoUpdateAnimBg="0"/>
      <p:bldP spid="51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noFill/>
        </p:spPr>
        <p:txBody>
          <a:bodyPr lIns="90488" tIns="44450" rIns="90488" bIns="44450" anchor="b"/>
          <a:lstStyle/>
          <a:p>
            <a:r>
              <a:rPr lang="en-US" smtClean="0"/>
              <a:t>Multiport Diffuser</a:t>
            </a:r>
          </a:p>
        </p:txBody>
      </p:sp>
      <p:sp>
        <p:nvSpPr>
          <p:cNvPr id="1028" name="Rectangle 3"/>
          <p:cNvSpPr>
            <a:spLocks noChangeArrowheads="1"/>
          </p:cNvSpPr>
          <p:nvPr/>
        </p:nvSpPr>
        <p:spPr bwMode="auto">
          <a:xfrm>
            <a:off x="1946275" y="5665788"/>
            <a:ext cx="6705600" cy="5334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1029" name="Rectangle 4"/>
          <p:cNvSpPr>
            <a:spLocks noChangeArrowheads="1"/>
          </p:cNvSpPr>
          <p:nvPr/>
        </p:nvSpPr>
        <p:spPr bwMode="auto">
          <a:xfrm>
            <a:off x="3930650" y="5137150"/>
            <a:ext cx="241300" cy="711200"/>
          </a:xfrm>
          <a:prstGeom prst="rect">
            <a:avLst/>
          </a:prstGeom>
          <a:solidFill>
            <a:schemeClr val="hlink"/>
          </a:solidFill>
          <a:ln w="12700">
            <a:noFill/>
            <a:miter lim="800000"/>
            <a:headEnd/>
            <a:tailEnd/>
          </a:ln>
        </p:spPr>
        <p:txBody>
          <a:bodyPr wrap="none" anchor="ctr"/>
          <a:lstStyle/>
          <a:p>
            <a:endParaRPr lang="en-US"/>
          </a:p>
        </p:txBody>
      </p:sp>
      <p:sp>
        <p:nvSpPr>
          <p:cNvPr id="1030" name="Rectangle 5"/>
          <p:cNvSpPr>
            <a:spLocks noChangeArrowheads="1"/>
          </p:cNvSpPr>
          <p:nvPr/>
        </p:nvSpPr>
        <p:spPr bwMode="auto">
          <a:xfrm>
            <a:off x="4959350" y="5137150"/>
            <a:ext cx="241300" cy="711200"/>
          </a:xfrm>
          <a:prstGeom prst="rect">
            <a:avLst/>
          </a:prstGeom>
          <a:solidFill>
            <a:schemeClr val="hlink"/>
          </a:solidFill>
          <a:ln w="12700">
            <a:noFill/>
            <a:miter lim="800000"/>
            <a:headEnd/>
            <a:tailEnd/>
          </a:ln>
        </p:spPr>
        <p:txBody>
          <a:bodyPr wrap="none" anchor="ctr"/>
          <a:lstStyle/>
          <a:p>
            <a:endParaRPr lang="en-US"/>
          </a:p>
        </p:txBody>
      </p:sp>
      <p:sp>
        <p:nvSpPr>
          <p:cNvPr id="1031" name="Rectangle 6"/>
          <p:cNvSpPr>
            <a:spLocks noChangeArrowheads="1"/>
          </p:cNvSpPr>
          <p:nvPr/>
        </p:nvSpPr>
        <p:spPr bwMode="auto">
          <a:xfrm>
            <a:off x="5988050" y="5137150"/>
            <a:ext cx="241300" cy="711200"/>
          </a:xfrm>
          <a:prstGeom prst="rect">
            <a:avLst/>
          </a:prstGeom>
          <a:solidFill>
            <a:schemeClr val="hlink"/>
          </a:solidFill>
          <a:ln w="12700">
            <a:noFill/>
            <a:miter lim="800000"/>
            <a:headEnd/>
            <a:tailEnd/>
          </a:ln>
        </p:spPr>
        <p:txBody>
          <a:bodyPr wrap="none" anchor="ctr"/>
          <a:lstStyle/>
          <a:p>
            <a:endParaRPr lang="en-US"/>
          </a:p>
        </p:txBody>
      </p:sp>
      <p:sp>
        <p:nvSpPr>
          <p:cNvPr id="1032" name="Rectangle 7"/>
          <p:cNvSpPr>
            <a:spLocks noChangeArrowheads="1"/>
          </p:cNvSpPr>
          <p:nvPr/>
        </p:nvSpPr>
        <p:spPr bwMode="auto">
          <a:xfrm>
            <a:off x="7016750" y="5137150"/>
            <a:ext cx="241300" cy="711200"/>
          </a:xfrm>
          <a:prstGeom prst="rect">
            <a:avLst/>
          </a:prstGeom>
          <a:solidFill>
            <a:schemeClr val="hlink"/>
          </a:solidFill>
          <a:ln w="12700">
            <a:noFill/>
            <a:miter lim="800000"/>
            <a:headEnd/>
            <a:tailEnd/>
          </a:ln>
        </p:spPr>
        <p:txBody>
          <a:bodyPr wrap="none" anchor="ctr"/>
          <a:lstStyle/>
          <a:p>
            <a:endParaRPr lang="en-US"/>
          </a:p>
        </p:txBody>
      </p:sp>
      <p:sp>
        <p:nvSpPr>
          <p:cNvPr id="1033" name="Rectangle 8"/>
          <p:cNvSpPr>
            <a:spLocks noChangeArrowheads="1"/>
          </p:cNvSpPr>
          <p:nvPr/>
        </p:nvSpPr>
        <p:spPr bwMode="auto">
          <a:xfrm>
            <a:off x="8045450" y="5137150"/>
            <a:ext cx="241300" cy="711200"/>
          </a:xfrm>
          <a:prstGeom prst="rect">
            <a:avLst/>
          </a:prstGeom>
          <a:solidFill>
            <a:schemeClr val="hlink"/>
          </a:solidFill>
          <a:ln w="12700">
            <a:noFill/>
            <a:miter lim="800000"/>
            <a:headEnd/>
            <a:tailEnd/>
          </a:ln>
        </p:spPr>
        <p:txBody>
          <a:bodyPr wrap="none" anchor="ctr"/>
          <a:lstStyle/>
          <a:p>
            <a:endParaRPr lang="en-US"/>
          </a:p>
        </p:txBody>
      </p:sp>
      <p:sp>
        <p:nvSpPr>
          <p:cNvPr id="1034" name="Line 9"/>
          <p:cNvSpPr>
            <a:spLocks noChangeShapeType="1"/>
          </p:cNvSpPr>
          <p:nvPr/>
        </p:nvSpPr>
        <p:spPr bwMode="auto">
          <a:xfrm>
            <a:off x="3092450" y="5943600"/>
            <a:ext cx="1181100" cy="0"/>
          </a:xfrm>
          <a:prstGeom prst="line">
            <a:avLst/>
          </a:prstGeom>
          <a:noFill/>
          <a:ln w="12700">
            <a:solidFill>
              <a:schemeClr val="tx1"/>
            </a:solidFill>
            <a:round/>
            <a:headEnd/>
            <a:tailEnd type="triangle" w="med" len="med"/>
          </a:ln>
        </p:spPr>
        <p:txBody>
          <a:bodyPr wrap="none" anchor="ctr"/>
          <a:lstStyle/>
          <a:p>
            <a:endParaRPr lang="en-US"/>
          </a:p>
        </p:txBody>
      </p:sp>
      <p:sp>
        <p:nvSpPr>
          <p:cNvPr id="1035" name="Line 10"/>
          <p:cNvSpPr>
            <a:spLocks noChangeShapeType="1"/>
          </p:cNvSpPr>
          <p:nvPr/>
        </p:nvSpPr>
        <p:spPr bwMode="auto">
          <a:xfrm flipV="1">
            <a:off x="4064000" y="5226050"/>
            <a:ext cx="0" cy="558800"/>
          </a:xfrm>
          <a:prstGeom prst="line">
            <a:avLst/>
          </a:prstGeom>
          <a:noFill/>
          <a:ln w="12700">
            <a:solidFill>
              <a:schemeClr val="tx1"/>
            </a:solidFill>
            <a:round/>
            <a:headEnd/>
            <a:tailEnd type="triangle" w="med" len="med"/>
          </a:ln>
        </p:spPr>
        <p:txBody>
          <a:bodyPr wrap="none" anchor="ctr"/>
          <a:lstStyle/>
          <a:p>
            <a:endParaRPr lang="en-US"/>
          </a:p>
        </p:txBody>
      </p:sp>
      <p:sp>
        <p:nvSpPr>
          <p:cNvPr id="1036" name="Line 11"/>
          <p:cNvSpPr>
            <a:spLocks noChangeShapeType="1"/>
          </p:cNvSpPr>
          <p:nvPr/>
        </p:nvSpPr>
        <p:spPr bwMode="auto">
          <a:xfrm flipV="1">
            <a:off x="5092700" y="5302250"/>
            <a:ext cx="0" cy="482600"/>
          </a:xfrm>
          <a:prstGeom prst="line">
            <a:avLst/>
          </a:prstGeom>
          <a:noFill/>
          <a:ln w="12700">
            <a:solidFill>
              <a:schemeClr val="tx1"/>
            </a:solidFill>
            <a:round/>
            <a:headEnd/>
            <a:tailEnd type="triangle" w="med" len="med"/>
          </a:ln>
        </p:spPr>
        <p:txBody>
          <a:bodyPr wrap="none" anchor="ctr"/>
          <a:lstStyle/>
          <a:p>
            <a:endParaRPr lang="en-US"/>
          </a:p>
        </p:txBody>
      </p:sp>
      <p:sp>
        <p:nvSpPr>
          <p:cNvPr id="1037" name="Line 12"/>
          <p:cNvSpPr>
            <a:spLocks noChangeShapeType="1"/>
          </p:cNvSpPr>
          <p:nvPr/>
        </p:nvSpPr>
        <p:spPr bwMode="auto">
          <a:xfrm flipV="1">
            <a:off x="6121400" y="5340350"/>
            <a:ext cx="0" cy="444500"/>
          </a:xfrm>
          <a:prstGeom prst="line">
            <a:avLst/>
          </a:prstGeom>
          <a:noFill/>
          <a:ln w="12700">
            <a:solidFill>
              <a:schemeClr val="tx1"/>
            </a:solidFill>
            <a:round/>
            <a:headEnd/>
            <a:tailEnd type="triangle" w="med" len="med"/>
          </a:ln>
        </p:spPr>
        <p:txBody>
          <a:bodyPr wrap="none" anchor="ctr"/>
          <a:lstStyle/>
          <a:p>
            <a:endParaRPr lang="en-US"/>
          </a:p>
        </p:txBody>
      </p:sp>
      <p:sp>
        <p:nvSpPr>
          <p:cNvPr id="1038" name="Line 13"/>
          <p:cNvSpPr>
            <a:spLocks noChangeShapeType="1"/>
          </p:cNvSpPr>
          <p:nvPr/>
        </p:nvSpPr>
        <p:spPr bwMode="auto">
          <a:xfrm flipH="1" flipV="1">
            <a:off x="7131050" y="5340350"/>
            <a:ext cx="25400" cy="444500"/>
          </a:xfrm>
          <a:prstGeom prst="line">
            <a:avLst/>
          </a:prstGeom>
          <a:noFill/>
          <a:ln w="12700">
            <a:solidFill>
              <a:schemeClr val="tx1"/>
            </a:solidFill>
            <a:round/>
            <a:headEnd/>
            <a:tailEnd type="triangle" w="med" len="med"/>
          </a:ln>
        </p:spPr>
        <p:txBody>
          <a:bodyPr wrap="none" anchor="ctr"/>
          <a:lstStyle/>
          <a:p>
            <a:endParaRPr lang="en-US"/>
          </a:p>
        </p:txBody>
      </p:sp>
      <p:sp>
        <p:nvSpPr>
          <p:cNvPr id="1039" name="Line 14"/>
          <p:cNvSpPr>
            <a:spLocks noChangeShapeType="1"/>
          </p:cNvSpPr>
          <p:nvPr/>
        </p:nvSpPr>
        <p:spPr bwMode="auto">
          <a:xfrm flipV="1">
            <a:off x="8178800" y="5365750"/>
            <a:ext cx="0" cy="419100"/>
          </a:xfrm>
          <a:prstGeom prst="line">
            <a:avLst/>
          </a:prstGeom>
          <a:noFill/>
          <a:ln w="12700">
            <a:solidFill>
              <a:schemeClr val="tx1"/>
            </a:solidFill>
            <a:round/>
            <a:headEnd/>
            <a:tailEnd type="triangle" w="med" len="med"/>
          </a:ln>
        </p:spPr>
        <p:txBody>
          <a:bodyPr wrap="none" anchor="ctr"/>
          <a:lstStyle/>
          <a:p>
            <a:endParaRPr lang="en-US"/>
          </a:p>
        </p:txBody>
      </p:sp>
      <p:sp>
        <p:nvSpPr>
          <p:cNvPr id="1040" name="Line 15"/>
          <p:cNvSpPr>
            <a:spLocks noChangeShapeType="1"/>
          </p:cNvSpPr>
          <p:nvPr/>
        </p:nvSpPr>
        <p:spPr bwMode="auto">
          <a:xfrm>
            <a:off x="152400" y="3308350"/>
            <a:ext cx="8566150" cy="0"/>
          </a:xfrm>
          <a:prstGeom prst="line">
            <a:avLst/>
          </a:prstGeom>
          <a:noFill/>
          <a:ln w="12700">
            <a:solidFill>
              <a:schemeClr val="tx1"/>
            </a:solidFill>
            <a:round/>
            <a:headEnd/>
            <a:tailEnd/>
          </a:ln>
        </p:spPr>
        <p:txBody>
          <a:bodyPr wrap="none" anchor="ctr"/>
          <a:lstStyle/>
          <a:p>
            <a:endParaRPr lang="en-US"/>
          </a:p>
        </p:txBody>
      </p:sp>
      <p:sp>
        <p:nvSpPr>
          <p:cNvPr id="1041" name="AutoShape 16"/>
          <p:cNvSpPr>
            <a:spLocks noChangeArrowheads="1"/>
          </p:cNvSpPr>
          <p:nvPr/>
        </p:nvSpPr>
        <p:spPr bwMode="auto">
          <a:xfrm rot="10800000" flipH="1">
            <a:off x="4908550" y="3187700"/>
            <a:ext cx="203200" cy="101600"/>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grpSp>
        <p:nvGrpSpPr>
          <p:cNvPr id="1042" name="Group 17"/>
          <p:cNvGrpSpPr>
            <a:grpSpLocks/>
          </p:cNvGrpSpPr>
          <p:nvPr/>
        </p:nvGrpSpPr>
        <p:grpSpPr bwMode="auto">
          <a:xfrm>
            <a:off x="190500" y="133350"/>
            <a:ext cx="1295400" cy="1136650"/>
            <a:chOff x="120" y="84"/>
            <a:chExt cx="816" cy="716"/>
          </a:xfrm>
        </p:grpSpPr>
        <p:grpSp>
          <p:nvGrpSpPr>
            <p:cNvPr id="1081" name="Group 18"/>
            <p:cNvGrpSpPr>
              <a:grpSpLocks/>
            </p:cNvGrpSpPr>
            <p:nvPr/>
          </p:nvGrpSpPr>
          <p:grpSpPr bwMode="auto">
            <a:xfrm>
              <a:off x="120" y="84"/>
              <a:ext cx="816" cy="716"/>
              <a:chOff x="120" y="84"/>
              <a:chExt cx="816" cy="716"/>
            </a:xfrm>
          </p:grpSpPr>
          <p:sp>
            <p:nvSpPr>
              <p:cNvPr id="1084" name="Line 19"/>
              <p:cNvSpPr>
                <a:spLocks noChangeShapeType="1"/>
              </p:cNvSpPr>
              <p:nvPr/>
            </p:nvSpPr>
            <p:spPr bwMode="auto">
              <a:xfrm>
                <a:off x="120" y="84"/>
                <a:ext cx="0" cy="712"/>
              </a:xfrm>
              <a:prstGeom prst="line">
                <a:avLst/>
              </a:prstGeom>
              <a:noFill/>
              <a:ln w="12700">
                <a:solidFill>
                  <a:schemeClr val="tx1"/>
                </a:solidFill>
                <a:round/>
                <a:headEnd/>
                <a:tailEnd/>
              </a:ln>
            </p:spPr>
            <p:txBody>
              <a:bodyPr wrap="none" anchor="ctr"/>
              <a:lstStyle/>
              <a:p>
                <a:endParaRPr lang="en-US"/>
              </a:p>
            </p:txBody>
          </p:sp>
          <p:sp>
            <p:nvSpPr>
              <p:cNvPr id="1085" name="Line 20"/>
              <p:cNvSpPr>
                <a:spLocks noChangeShapeType="1"/>
              </p:cNvSpPr>
              <p:nvPr/>
            </p:nvSpPr>
            <p:spPr bwMode="auto">
              <a:xfrm>
                <a:off x="124" y="800"/>
                <a:ext cx="808" cy="0"/>
              </a:xfrm>
              <a:prstGeom prst="line">
                <a:avLst/>
              </a:prstGeom>
              <a:noFill/>
              <a:ln w="12700">
                <a:solidFill>
                  <a:schemeClr val="tx1"/>
                </a:solidFill>
                <a:round/>
                <a:headEnd/>
                <a:tailEnd/>
              </a:ln>
            </p:spPr>
            <p:txBody>
              <a:bodyPr wrap="none" anchor="ctr"/>
              <a:lstStyle/>
              <a:p>
                <a:endParaRPr lang="en-US"/>
              </a:p>
            </p:txBody>
          </p:sp>
          <p:sp>
            <p:nvSpPr>
              <p:cNvPr id="1086" name="Line 21"/>
              <p:cNvSpPr>
                <a:spLocks noChangeShapeType="1"/>
              </p:cNvSpPr>
              <p:nvPr/>
            </p:nvSpPr>
            <p:spPr bwMode="auto">
              <a:xfrm>
                <a:off x="936" y="84"/>
                <a:ext cx="0" cy="712"/>
              </a:xfrm>
              <a:prstGeom prst="line">
                <a:avLst/>
              </a:prstGeom>
              <a:noFill/>
              <a:ln w="12700">
                <a:solidFill>
                  <a:schemeClr val="tx1"/>
                </a:solidFill>
                <a:round/>
                <a:headEnd/>
                <a:tailEnd/>
              </a:ln>
            </p:spPr>
            <p:txBody>
              <a:bodyPr wrap="none" anchor="ctr"/>
              <a:lstStyle/>
              <a:p>
                <a:endParaRPr lang="en-US"/>
              </a:p>
            </p:txBody>
          </p:sp>
        </p:grpSp>
        <p:sp>
          <p:nvSpPr>
            <p:cNvPr id="1082" name="AutoShape 22"/>
            <p:cNvSpPr>
              <a:spLocks noChangeArrowheads="1"/>
            </p:cNvSpPr>
            <p:nvPr/>
          </p:nvSpPr>
          <p:spPr bwMode="auto">
            <a:xfrm rot="10800000">
              <a:off x="268" y="84"/>
              <a:ext cx="184" cy="88"/>
            </a:xfrm>
            <a:prstGeom prst="triangle">
              <a:avLst>
                <a:gd name="adj" fmla="val 49995"/>
              </a:avLst>
            </a:prstGeom>
            <a:solidFill>
              <a:schemeClr val="hlink"/>
            </a:solidFill>
            <a:ln w="12700">
              <a:solidFill>
                <a:schemeClr val="tx1"/>
              </a:solidFill>
              <a:miter lim="800000"/>
              <a:headEnd/>
              <a:tailEnd/>
            </a:ln>
          </p:spPr>
          <p:txBody>
            <a:bodyPr wrap="none" anchor="ctr"/>
            <a:lstStyle/>
            <a:p>
              <a:endParaRPr lang="en-US"/>
            </a:p>
          </p:txBody>
        </p:sp>
        <p:sp>
          <p:nvSpPr>
            <p:cNvPr id="1083" name="Rectangle 23"/>
            <p:cNvSpPr>
              <a:spLocks noChangeArrowheads="1"/>
            </p:cNvSpPr>
            <p:nvPr/>
          </p:nvSpPr>
          <p:spPr bwMode="auto">
            <a:xfrm>
              <a:off x="124" y="180"/>
              <a:ext cx="808" cy="616"/>
            </a:xfrm>
            <a:prstGeom prst="rect">
              <a:avLst/>
            </a:prstGeom>
            <a:solidFill>
              <a:schemeClr val="hlink"/>
            </a:solidFill>
            <a:ln w="12700">
              <a:solidFill>
                <a:schemeClr val="tx1"/>
              </a:solidFill>
              <a:miter lim="800000"/>
              <a:headEnd/>
              <a:tailEnd/>
            </a:ln>
          </p:spPr>
          <p:txBody>
            <a:bodyPr wrap="none" anchor="ctr"/>
            <a:lstStyle/>
            <a:p>
              <a:endParaRPr lang="en-US"/>
            </a:p>
          </p:txBody>
        </p:sp>
      </p:grpSp>
      <p:sp>
        <p:nvSpPr>
          <p:cNvPr id="1043" name="Arc 24"/>
          <p:cNvSpPr>
            <a:spLocks/>
          </p:cNvSpPr>
          <p:nvPr/>
        </p:nvSpPr>
        <p:spPr bwMode="auto">
          <a:xfrm>
            <a:off x="541338" y="4787900"/>
            <a:ext cx="1581150" cy="1416050"/>
          </a:xfrm>
          <a:custGeom>
            <a:avLst/>
            <a:gdLst>
              <a:gd name="T0" fmla="*/ 1581150 w 21600"/>
              <a:gd name="T1" fmla="*/ 1416050 h 21600"/>
              <a:gd name="T2" fmla="*/ 0 w 21600"/>
              <a:gd name="T3" fmla="*/ 0 h 21600"/>
              <a:gd name="T4" fmla="*/ 158115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chemeClr val="hlink"/>
          </a:solidFill>
          <a:ln w="12700" cap="rnd">
            <a:solidFill>
              <a:schemeClr val="tx1"/>
            </a:solidFill>
            <a:round/>
            <a:headEnd/>
            <a:tailEnd/>
          </a:ln>
        </p:spPr>
        <p:txBody>
          <a:bodyPr wrap="none" anchor="ctr"/>
          <a:lstStyle/>
          <a:p>
            <a:endParaRPr lang="en-US"/>
          </a:p>
        </p:txBody>
      </p:sp>
      <p:sp>
        <p:nvSpPr>
          <p:cNvPr id="1044" name="Arc 25"/>
          <p:cNvSpPr>
            <a:spLocks/>
          </p:cNvSpPr>
          <p:nvPr/>
        </p:nvSpPr>
        <p:spPr bwMode="auto">
          <a:xfrm>
            <a:off x="1074738" y="4783138"/>
            <a:ext cx="1057275" cy="874712"/>
          </a:xfrm>
          <a:custGeom>
            <a:avLst/>
            <a:gdLst>
              <a:gd name="T0" fmla="*/ 1057275 w 21600"/>
              <a:gd name="T1" fmla="*/ 874712 h 21600"/>
              <a:gd name="T2" fmla="*/ 0 w 21600"/>
              <a:gd name="T3" fmla="*/ 0 h 21600"/>
              <a:gd name="T4" fmla="*/ 1057275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1045" name="Line 26"/>
          <p:cNvSpPr>
            <a:spLocks noChangeShapeType="1"/>
          </p:cNvSpPr>
          <p:nvPr/>
        </p:nvSpPr>
        <p:spPr bwMode="auto">
          <a:xfrm>
            <a:off x="1498600" y="660400"/>
            <a:ext cx="368300" cy="63500"/>
          </a:xfrm>
          <a:prstGeom prst="line">
            <a:avLst/>
          </a:prstGeom>
          <a:noFill/>
          <a:ln w="28575">
            <a:solidFill>
              <a:schemeClr val="accent1"/>
            </a:solidFill>
            <a:prstDash val="sysDot"/>
            <a:round/>
            <a:headEnd/>
            <a:tailEnd/>
          </a:ln>
        </p:spPr>
        <p:txBody>
          <a:bodyPr wrap="none" anchor="ctr"/>
          <a:lstStyle/>
          <a:p>
            <a:endParaRPr lang="en-US"/>
          </a:p>
        </p:txBody>
      </p:sp>
      <p:sp>
        <p:nvSpPr>
          <p:cNvPr id="1046" name="Freeform 27"/>
          <p:cNvSpPr>
            <a:spLocks/>
          </p:cNvSpPr>
          <p:nvPr/>
        </p:nvSpPr>
        <p:spPr bwMode="auto">
          <a:xfrm>
            <a:off x="1752600" y="5181600"/>
            <a:ext cx="242888" cy="1335088"/>
          </a:xfrm>
          <a:custGeom>
            <a:avLst/>
            <a:gdLst>
              <a:gd name="T0" fmla="*/ 96 w 153"/>
              <a:gd name="T1" fmla="*/ 0 h 841"/>
              <a:gd name="T2" fmla="*/ 96 w 153"/>
              <a:gd name="T3" fmla="*/ 392 h 841"/>
              <a:gd name="T4" fmla="*/ 152 w 153"/>
              <a:gd name="T5" fmla="*/ 424 h 841"/>
              <a:gd name="T6" fmla="*/ 0 w 153"/>
              <a:gd name="T7" fmla="*/ 448 h 841"/>
              <a:gd name="T8" fmla="*/ 104 w 153"/>
              <a:gd name="T9" fmla="*/ 480 h 841"/>
              <a:gd name="T10" fmla="*/ 104 w 153"/>
              <a:gd name="T11" fmla="*/ 840 h 841"/>
              <a:gd name="T12" fmla="*/ 0 60000 65536"/>
              <a:gd name="T13" fmla="*/ 0 60000 65536"/>
              <a:gd name="T14" fmla="*/ 0 60000 65536"/>
              <a:gd name="T15" fmla="*/ 0 60000 65536"/>
              <a:gd name="T16" fmla="*/ 0 60000 65536"/>
              <a:gd name="T17" fmla="*/ 0 60000 65536"/>
              <a:gd name="T18" fmla="*/ 0 w 153"/>
              <a:gd name="T19" fmla="*/ 0 h 841"/>
              <a:gd name="T20" fmla="*/ 153 w 153"/>
              <a:gd name="T21" fmla="*/ 841 h 841"/>
            </a:gdLst>
            <a:ahLst/>
            <a:cxnLst>
              <a:cxn ang="T12">
                <a:pos x="T0" y="T1"/>
              </a:cxn>
              <a:cxn ang="T13">
                <a:pos x="T2" y="T3"/>
              </a:cxn>
              <a:cxn ang="T14">
                <a:pos x="T4" y="T5"/>
              </a:cxn>
              <a:cxn ang="T15">
                <a:pos x="T6" y="T7"/>
              </a:cxn>
              <a:cxn ang="T16">
                <a:pos x="T8" y="T9"/>
              </a:cxn>
              <a:cxn ang="T17">
                <a:pos x="T10" y="T11"/>
              </a:cxn>
            </a:cxnLst>
            <a:rect l="T18" t="T19" r="T20" b="T21"/>
            <a:pathLst>
              <a:path w="153" h="841">
                <a:moveTo>
                  <a:pt x="96" y="0"/>
                </a:moveTo>
                <a:lnTo>
                  <a:pt x="96" y="392"/>
                </a:lnTo>
                <a:lnTo>
                  <a:pt x="152" y="424"/>
                </a:lnTo>
                <a:lnTo>
                  <a:pt x="0" y="448"/>
                </a:lnTo>
                <a:lnTo>
                  <a:pt x="104" y="480"/>
                </a:lnTo>
                <a:lnTo>
                  <a:pt x="104" y="84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047" name="Freeform 28"/>
          <p:cNvSpPr>
            <a:spLocks/>
          </p:cNvSpPr>
          <p:nvPr/>
        </p:nvSpPr>
        <p:spPr bwMode="auto">
          <a:xfrm>
            <a:off x="2032000" y="5168900"/>
            <a:ext cx="242888" cy="1335088"/>
          </a:xfrm>
          <a:custGeom>
            <a:avLst/>
            <a:gdLst>
              <a:gd name="T0" fmla="*/ 96 w 153"/>
              <a:gd name="T1" fmla="*/ 0 h 841"/>
              <a:gd name="T2" fmla="*/ 96 w 153"/>
              <a:gd name="T3" fmla="*/ 392 h 841"/>
              <a:gd name="T4" fmla="*/ 152 w 153"/>
              <a:gd name="T5" fmla="*/ 424 h 841"/>
              <a:gd name="T6" fmla="*/ 0 w 153"/>
              <a:gd name="T7" fmla="*/ 448 h 841"/>
              <a:gd name="T8" fmla="*/ 104 w 153"/>
              <a:gd name="T9" fmla="*/ 480 h 841"/>
              <a:gd name="T10" fmla="*/ 104 w 153"/>
              <a:gd name="T11" fmla="*/ 840 h 841"/>
              <a:gd name="T12" fmla="*/ 0 60000 65536"/>
              <a:gd name="T13" fmla="*/ 0 60000 65536"/>
              <a:gd name="T14" fmla="*/ 0 60000 65536"/>
              <a:gd name="T15" fmla="*/ 0 60000 65536"/>
              <a:gd name="T16" fmla="*/ 0 60000 65536"/>
              <a:gd name="T17" fmla="*/ 0 60000 65536"/>
              <a:gd name="T18" fmla="*/ 0 w 153"/>
              <a:gd name="T19" fmla="*/ 0 h 841"/>
              <a:gd name="T20" fmla="*/ 153 w 153"/>
              <a:gd name="T21" fmla="*/ 841 h 841"/>
            </a:gdLst>
            <a:ahLst/>
            <a:cxnLst>
              <a:cxn ang="T12">
                <a:pos x="T0" y="T1"/>
              </a:cxn>
              <a:cxn ang="T13">
                <a:pos x="T2" y="T3"/>
              </a:cxn>
              <a:cxn ang="T14">
                <a:pos x="T4" y="T5"/>
              </a:cxn>
              <a:cxn ang="T15">
                <a:pos x="T6" y="T7"/>
              </a:cxn>
              <a:cxn ang="T16">
                <a:pos x="T8" y="T9"/>
              </a:cxn>
              <a:cxn ang="T17">
                <a:pos x="T10" y="T11"/>
              </a:cxn>
            </a:cxnLst>
            <a:rect l="T18" t="T19" r="T20" b="T21"/>
            <a:pathLst>
              <a:path w="153" h="841">
                <a:moveTo>
                  <a:pt x="96" y="0"/>
                </a:moveTo>
                <a:lnTo>
                  <a:pt x="96" y="392"/>
                </a:lnTo>
                <a:lnTo>
                  <a:pt x="152" y="424"/>
                </a:lnTo>
                <a:lnTo>
                  <a:pt x="0" y="448"/>
                </a:lnTo>
                <a:lnTo>
                  <a:pt x="104" y="480"/>
                </a:lnTo>
                <a:lnTo>
                  <a:pt x="104" y="84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048" name="Line 29"/>
          <p:cNvSpPr>
            <a:spLocks noChangeShapeType="1"/>
          </p:cNvSpPr>
          <p:nvPr/>
        </p:nvSpPr>
        <p:spPr bwMode="auto">
          <a:xfrm>
            <a:off x="1492250" y="298450"/>
            <a:ext cx="393700" cy="63500"/>
          </a:xfrm>
          <a:prstGeom prst="line">
            <a:avLst/>
          </a:prstGeom>
          <a:noFill/>
          <a:ln w="28575">
            <a:solidFill>
              <a:schemeClr val="accent2"/>
            </a:solidFill>
            <a:round/>
            <a:headEnd/>
            <a:tailEnd/>
          </a:ln>
        </p:spPr>
        <p:txBody>
          <a:bodyPr wrap="none" anchor="ctr"/>
          <a:lstStyle/>
          <a:p>
            <a:endParaRPr lang="en-US"/>
          </a:p>
        </p:txBody>
      </p:sp>
      <p:sp>
        <p:nvSpPr>
          <p:cNvPr id="1049" name="Rectangle 30"/>
          <p:cNvSpPr>
            <a:spLocks noChangeArrowheads="1"/>
          </p:cNvSpPr>
          <p:nvPr/>
        </p:nvSpPr>
        <p:spPr bwMode="auto">
          <a:xfrm>
            <a:off x="2936875" y="1708150"/>
            <a:ext cx="2130425" cy="363538"/>
          </a:xfrm>
          <a:prstGeom prst="rect">
            <a:avLst/>
          </a:prstGeom>
          <a:noFill/>
          <a:ln w="12700">
            <a:noFill/>
            <a:miter lim="800000"/>
            <a:headEnd/>
            <a:tailEnd/>
          </a:ln>
        </p:spPr>
        <p:txBody>
          <a:bodyPr lIns="90488" tIns="44450" rIns="90488" bIns="44450">
            <a:spAutoFit/>
          </a:bodyPr>
          <a:lstStyle/>
          <a:p>
            <a:pPr>
              <a:spcBef>
                <a:spcPct val="50000"/>
              </a:spcBef>
            </a:pPr>
            <a:r>
              <a:rPr lang="en-US" sz="1800">
                <a:latin typeface="Book Antiqua" pitchFamily="18" charset="0"/>
              </a:rPr>
              <a:t>energy grade line</a:t>
            </a:r>
          </a:p>
        </p:txBody>
      </p:sp>
      <p:sp>
        <p:nvSpPr>
          <p:cNvPr id="1050" name="Rectangle 31"/>
          <p:cNvSpPr>
            <a:spLocks noChangeArrowheads="1"/>
          </p:cNvSpPr>
          <p:nvPr/>
        </p:nvSpPr>
        <p:spPr bwMode="auto">
          <a:xfrm>
            <a:off x="3089275" y="1987550"/>
            <a:ext cx="2587625" cy="363538"/>
          </a:xfrm>
          <a:prstGeom prst="rect">
            <a:avLst/>
          </a:prstGeom>
          <a:noFill/>
          <a:ln w="12700">
            <a:noFill/>
            <a:miter lim="800000"/>
            <a:headEnd/>
            <a:tailEnd/>
          </a:ln>
        </p:spPr>
        <p:txBody>
          <a:bodyPr lIns="90488" tIns="44450" rIns="90488" bIns="44450">
            <a:spAutoFit/>
          </a:bodyPr>
          <a:lstStyle/>
          <a:p>
            <a:pPr>
              <a:spcBef>
                <a:spcPct val="50000"/>
              </a:spcBef>
            </a:pPr>
            <a:r>
              <a:rPr lang="en-US" sz="1800">
                <a:latin typeface="Book Antiqua" pitchFamily="18" charset="0"/>
              </a:rPr>
              <a:t>hydraulic  grade line</a:t>
            </a:r>
          </a:p>
        </p:txBody>
      </p:sp>
      <p:sp>
        <p:nvSpPr>
          <p:cNvPr id="1051" name="Line 32"/>
          <p:cNvSpPr>
            <a:spLocks noChangeShapeType="1"/>
          </p:cNvSpPr>
          <p:nvPr/>
        </p:nvSpPr>
        <p:spPr bwMode="auto">
          <a:xfrm flipV="1">
            <a:off x="2263775" y="1931988"/>
            <a:ext cx="749300" cy="241300"/>
          </a:xfrm>
          <a:prstGeom prst="line">
            <a:avLst/>
          </a:prstGeom>
          <a:noFill/>
          <a:ln w="12700">
            <a:solidFill>
              <a:schemeClr val="accent2"/>
            </a:solidFill>
            <a:round/>
            <a:headEnd/>
            <a:tailEnd/>
          </a:ln>
        </p:spPr>
        <p:txBody>
          <a:bodyPr wrap="none" anchor="ctr"/>
          <a:lstStyle/>
          <a:p>
            <a:endParaRPr lang="en-US"/>
          </a:p>
        </p:txBody>
      </p:sp>
      <p:sp>
        <p:nvSpPr>
          <p:cNvPr id="1052" name="Line 33"/>
          <p:cNvSpPr>
            <a:spLocks noChangeShapeType="1"/>
          </p:cNvSpPr>
          <p:nvPr/>
        </p:nvSpPr>
        <p:spPr bwMode="auto">
          <a:xfrm flipV="1">
            <a:off x="2235200" y="2193925"/>
            <a:ext cx="887413" cy="339725"/>
          </a:xfrm>
          <a:prstGeom prst="line">
            <a:avLst/>
          </a:prstGeom>
          <a:noFill/>
          <a:ln w="12700">
            <a:solidFill>
              <a:schemeClr val="accent1"/>
            </a:solidFill>
            <a:round/>
            <a:headEnd/>
            <a:tailEnd/>
          </a:ln>
        </p:spPr>
        <p:txBody>
          <a:bodyPr wrap="none" anchor="ctr"/>
          <a:lstStyle/>
          <a:p>
            <a:endParaRPr lang="en-US"/>
          </a:p>
        </p:txBody>
      </p:sp>
      <p:grpSp>
        <p:nvGrpSpPr>
          <p:cNvPr id="1053" name="Group 34"/>
          <p:cNvGrpSpPr>
            <a:grpSpLocks/>
          </p:cNvGrpSpPr>
          <p:nvPr/>
        </p:nvGrpSpPr>
        <p:grpSpPr bwMode="auto">
          <a:xfrm>
            <a:off x="2184400" y="2546350"/>
            <a:ext cx="6032500" cy="534988"/>
            <a:chOff x="1376" y="1604"/>
            <a:chExt cx="3800" cy="337"/>
          </a:xfrm>
        </p:grpSpPr>
        <p:sp>
          <p:nvSpPr>
            <p:cNvPr id="1076" name="Line 35"/>
            <p:cNvSpPr>
              <a:spLocks noChangeShapeType="1"/>
            </p:cNvSpPr>
            <p:nvPr/>
          </p:nvSpPr>
          <p:spPr bwMode="auto">
            <a:xfrm>
              <a:off x="1376" y="1604"/>
              <a:ext cx="1216" cy="136"/>
            </a:xfrm>
            <a:prstGeom prst="line">
              <a:avLst/>
            </a:prstGeom>
            <a:noFill/>
            <a:ln w="28575">
              <a:solidFill>
                <a:schemeClr val="accent1"/>
              </a:solidFill>
              <a:prstDash val="sysDot"/>
              <a:round/>
              <a:headEnd/>
              <a:tailEnd/>
            </a:ln>
          </p:spPr>
          <p:txBody>
            <a:bodyPr wrap="none" anchor="ctr"/>
            <a:lstStyle/>
            <a:p>
              <a:endParaRPr lang="en-US"/>
            </a:p>
          </p:txBody>
        </p:sp>
        <p:sp>
          <p:nvSpPr>
            <p:cNvPr id="1077" name="Line 36"/>
            <p:cNvSpPr>
              <a:spLocks noChangeShapeType="1"/>
            </p:cNvSpPr>
            <p:nvPr/>
          </p:nvSpPr>
          <p:spPr bwMode="auto">
            <a:xfrm>
              <a:off x="2572" y="1737"/>
              <a:ext cx="644" cy="60"/>
            </a:xfrm>
            <a:prstGeom prst="line">
              <a:avLst/>
            </a:prstGeom>
            <a:noFill/>
            <a:ln w="28575">
              <a:solidFill>
                <a:schemeClr val="accent1"/>
              </a:solidFill>
              <a:prstDash val="sysDot"/>
              <a:round/>
              <a:headEnd/>
              <a:tailEnd/>
            </a:ln>
          </p:spPr>
          <p:txBody>
            <a:bodyPr wrap="none" anchor="ctr"/>
            <a:lstStyle/>
            <a:p>
              <a:endParaRPr lang="en-US"/>
            </a:p>
          </p:txBody>
        </p:sp>
        <p:sp>
          <p:nvSpPr>
            <p:cNvPr id="1078" name="Line 37"/>
            <p:cNvSpPr>
              <a:spLocks noChangeShapeType="1"/>
            </p:cNvSpPr>
            <p:nvPr/>
          </p:nvSpPr>
          <p:spPr bwMode="auto">
            <a:xfrm>
              <a:off x="3228" y="1805"/>
              <a:ext cx="644" cy="52"/>
            </a:xfrm>
            <a:prstGeom prst="line">
              <a:avLst/>
            </a:prstGeom>
            <a:noFill/>
            <a:ln w="28575">
              <a:solidFill>
                <a:schemeClr val="accent1"/>
              </a:solidFill>
              <a:prstDash val="sysDot"/>
              <a:round/>
              <a:headEnd/>
              <a:tailEnd/>
            </a:ln>
          </p:spPr>
          <p:txBody>
            <a:bodyPr wrap="none" anchor="ctr"/>
            <a:lstStyle/>
            <a:p>
              <a:endParaRPr lang="en-US"/>
            </a:p>
          </p:txBody>
        </p:sp>
        <p:sp>
          <p:nvSpPr>
            <p:cNvPr id="1079" name="Line 38"/>
            <p:cNvSpPr>
              <a:spLocks noChangeShapeType="1"/>
            </p:cNvSpPr>
            <p:nvPr/>
          </p:nvSpPr>
          <p:spPr bwMode="auto">
            <a:xfrm>
              <a:off x="3876" y="1865"/>
              <a:ext cx="644" cy="40"/>
            </a:xfrm>
            <a:prstGeom prst="line">
              <a:avLst/>
            </a:prstGeom>
            <a:noFill/>
            <a:ln w="28575">
              <a:solidFill>
                <a:schemeClr val="accent1"/>
              </a:solidFill>
              <a:prstDash val="sysDot"/>
              <a:round/>
              <a:headEnd/>
              <a:tailEnd/>
            </a:ln>
          </p:spPr>
          <p:txBody>
            <a:bodyPr wrap="none" anchor="ctr"/>
            <a:lstStyle/>
            <a:p>
              <a:endParaRPr lang="en-US"/>
            </a:p>
          </p:txBody>
        </p:sp>
        <p:sp>
          <p:nvSpPr>
            <p:cNvPr id="1080" name="Line 39"/>
            <p:cNvSpPr>
              <a:spLocks noChangeShapeType="1"/>
            </p:cNvSpPr>
            <p:nvPr/>
          </p:nvSpPr>
          <p:spPr bwMode="auto">
            <a:xfrm>
              <a:off x="4532" y="1913"/>
              <a:ext cx="644" cy="28"/>
            </a:xfrm>
            <a:prstGeom prst="line">
              <a:avLst/>
            </a:prstGeom>
            <a:noFill/>
            <a:ln w="28575">
              <a:solidFill>
                <a:schemeClr val="accent1"/>
              </a:solidFill>
              <a:prstDash val="sysDot"/>
              <a:round/>
              <a:headEnd/>
              <a:tailEnd/>
            </a:ln>
          </p:spPr>
          <p:txBody>
            <a:bodyPr wrap="none" anchor="ctr"/>
            <a:lstStyle/>
            <a:p>
              <a:endParaRPr lang="en-US"/>
            </a:p>
          </p:txBody>
        </p:sp>
      </p:grpSp>
      <p:grpSp>
        <p:nvGrpSpPr>
          <p:cNvPr id="1054" name="Group 40"/>
          <p:cNvGrpSpPr>
            <a:grpSpLocks/>
          </p:cNvGrpSpPr>
          <p:nvPr/>
        </p:nvGrpSpPr>
        <p:grpSpPr bwMode="auto">
          <a:xfrm>
            <a:off x="2127250" y="2165350"/>
            <a:ext cx="6604000" cy="927100"/>
            <a:chOff x="1340" y="1364"/>
            <a:chExt cx="4160" cy="584"/>
          </a:xfrm>
        </p:grpSpPr>
        <p:sp>
          <p:nvSpPr>
            <p:cNvPr id="1065" name="Line 41"/>
            <p:cNvSpPr>
              <a:spLocks noChangeShapeType="1"/>
            </p:cNvSpPr>
            <p:nvPr/>
          </p:nvSpPr>
          <p:spPr bwMode="auto">
            <a:xfrm>
              <a:off x="2564" y="1580"/>
              <a:ext cx="644" cy="60"/>
            </a:xfrm>
            <a:prstGeom prst="line">
              <a:avLst/>
            </a:prstGeom>
            <a:noFill/>
            <a:ln w="28575">
              <a:solidFill>
                <a:schemeClr val="accent2"/>
              </a:solidFill>
              <a:round/>
              <a:headEnd/>
              <a:tailEnd/>
            </a:ln>
          </p:spPr>
          <p:txBody>
            <a:bodyPr wrap="none" anchor="ctr"/>
            <a:lstStyle/>
            <a:p>
              <a:endParaRPr lang="en-US"/>
            </a:p>
          </p:txBody>
        </p:sp>
        <p:sp>
          <p:nvSpPr>
            <p:cNvPr id="1066" name="Line 42"/>
            <p:cNvSpPr>
              <a:spLocks noChangeShapeType="1"/>
            </p:cNvSpPr>
            <p:nvPr/>
          </p:nvSpPr>
          <p:spPr bwMode="auto">
            <a:xfrm>
              <a:off x="3220" y="1700"/>
              <a:ext cx="644" cy="52"/>
            </a:xfrm>
            <a:prstGeom prst="line">
              <a:avLst/>
            </a:prstGeom>
            <a:noFill/>
            <a:ln w="28575">
              <a:solidFill>
                <a:schemeClr val="accent2"/>
              </a:solidFill>
              <a:round/>
              <a:headEnd/>
              <a:tailEnd/>
            </a:ln>
          </p:spPr>
          <p:txBody>
            <a:bodyPr wrap="none" anchor="ctr"/>
            <a:lstStyle/>
            <a:p>
              <a:endParaRPr lang="en-US"/>
            </a:p>
          </p:txBody>
        </p:sp>
        <p:sp>
          <p:nvSpPr>
            <p:cNvPr id="1067" name="Line 43"/>
            <p:cNvSpPr>
              <a:spLocks noChangeShapeType="1"/>
            </p:cNvSpPr>
            <p:nvPr/>
          </p:nvSpPr>
          <p:spPr bwMode="auto">
            <a:xfrm>
              <a:off x="3868" y="1800"/>
              <a:ext cx="644" cy="40"/>
            </a:xfrm>
            <a:prstGeom prst="line">
              <a:avLst/>
            </a:prstGeom>
            <a:noFill/>
            <a:ln w="28575">
              <a:solidFill>
                <a:schemeClr val="accent2"/>
              </a:solidFill>
              <a:round/>
              <a:headEnd/>
              <a:tailEnd/>
            </a:ln>
          </p:spPr>
          <p:txBody>
            <a:bodyPr wrap="none" anchor="ctr"/>
            <a:lstStyle/>
            <a:p>
              <a:endParaRPr lang="en-US"/>
            </a:p>
          </p:txBody>
        </p:sp>
        <p:sp>
          <p:nvSpPr>
            <p:cNvPr id="1068" name="Line 44"/>
            <p:cNvSpPr>
              <a:spLocks noChangeShapeType="1"/>
            </p:cNvSpPr>
            <p:nvPr/>
          </p:nvSpPr>
          <p:spPr bwMode="auto">
            <a:xfrm>
              <a:off x="4524" y="1888"/>
              <a:ext cx="644" cy="28"/>
            </a:xfrm>
            <a:prstGeom prst="line">
              <a:avLst/>
            </a:prstGeom>
            <a:noFill/>
            <a:ln w="28575">
              <a:solidFill>
                <a:schemeClr val="accent2"/>
              </a:solidFill>
              <a:round/>
              <a:headEnd/>
              <a:tailEnd/>
            </a:ln>
          </p:spPr>
          <p:txBody>
            <a:bodyPr wrap="none" anchor="ctr"/>
            <a:lstStyle/>
            <a:p>
              <a:endParaRPr lang="en-US"/>
            </a:p>
          </p:txBody>
        </p:sp>
        <p:sp>
          <p:nvSpPr>
            <p:cNvPr id="1069" name="Line 45"/>
            <p:cNvSpPr>
              <a:spLocks noChangeShapeType="1"/>
            </p:cNvSpPr>
            <p:nvPr/>
          </p:nvSpPr>
          <p:spPr bwMode="auto">
            <a:xfrm>
              <a:off x="1340" y="1364"/>
              <a:ext cx="1216" cy="144"/>
            </a:xfrm>
            <a:prstGeom prst="line">
              <a:avLst/>
            </a:prstGeom>
            <a:noFill/>
            <a:ln w="28575">
              <a:solidFill>
                <a:schemeClr val="accent2"/>
              </a:solidFill>
              <a:round/>
              <a:headEnd/>
              <a:tailEnd/>
            </a:ln>
          </p:spPr>
          <p:txBody>
            <a:bodyPr wrap="none" anchor="ctr"/>
            <a:lstStyle/>
            <a:p>
              <a:endParaRPr lang="en-US"/>
            </a:p>
          </p:txBody>
        </p:sp>
        <p:sp>
          <p:nvSpPr>
            <p:cNvPr id="1070" name="Line 46"/>
            <p:cNvSpPr>
              <a:spLocks noChangeShapeType="1"/>
            </p:cNvSpPr>
            <p:nvPr/>
          </p:nvSpPr>
          <p:spPr bwMode="auto">
            <a:xfrm flipV="1">
              <a:off x="2564" y="1504"/>
              <a:ext cx="0" cy="76"/>
            </a:xfrm>
            <a:prstGeom prst="line">
              <a:avLst/>
            </a:prstGeom>
            <a:noFill/>
            <a:ln w="28575">
              <a:solidFill>
                <a:schemeClr val="accent2"/>
              </a:solidFill>
              <a:round/>
              <a:headEnd/>
              <a:tailEnd/>
            </a:ln>
          </p:spPr>
          <p:txBody>
            <a:bodyPr wrap="none" anchor="ctr"/>
            <a:lstStyle/>
            <a:p>
              <a:endParaRPr lang="en-US"/>
            </a:p>
          </p:txBody>
        </p:sp>
        <p:sp>
          <p:nvSpPr>
            <p:cNvPr id="1071" name="Line 47"/>
            <p:cNvSpPr>
              <a:spLocks noChangeShapeType="1"/>
            </p:cNvSpPr>
            <p:nvPr/>
          </p:nvSpPr>
          <p:spPr bwMode="auto">
            <a:xfrm>
              <a:off x="3212" y="1656"/>
              <a:ext cx="0" cy="36"/>
            </a:xfrm>
            <a:prstGeom prst="line">
              <a:avLst/>
            </a:prstGeom>
            <a:noFill/>
            <a:ln w="28575">
              <a:solidFill>
                <a:schemeClr val="accent2"/>
              </a:solidFill>
              <a:round/>
              <a:headEnd/>
              <a:tailEnd/>
            </a:ln>
          </p:spPr>
          <p:txBody>
            <a:bodyPr wrap="none" anchor="ctr"/>
            <a:lstStyle/>
            <a:p>
              <a:endParaRPr lang="en-US"/>
            </a:p>
          </p:txBody>
        </p:sp>
        <p:sp>
          <p:nvSpPr>
            <p:cNvPr id="1072" name="Line 48"/>
            <p:cNvSpPr>
              <a:spLocks noChangeShapeType="1"/>
            </p:cNvSpPr>
            <p:nvPr/>
          </p:nvSpPr>
          <p:spPr bwMode="auto">
            <a:xfrm>
              <a:off x="3868" y="1764"/>
              <a:ext cx="0" cy="28"/>
            </a:xfrm>
            <a:prstGeom prst="line">
              <a:avLst/>
            </a:prstGeom>
            <a:noFill/>
            <a:ln w="28575">
              <a:solidFill>
                <a:schemeClr val="accent2"/>
              </a:solidFill>
              <a:round/>
              <a:headEnd/>
              <a:tailEnd/>
            </a:ln>
          </p:spPr>
          <p:txBody>
            <a:bodyPr wrap="none" anchor="ctr"/>
            <a:lstStyle/>
            <a:p>
              <a:endParaRPr lang="en-US"/>
            </a:p>
          </p:txBody>
        </p:sp>
        <p:sp>
          <p:nvSpPr>
            <p:cNvPr id="1073" name="Line 49"/>
            <p:cNvSpPr>
              <a:spLocks noChangeShapeType="1"/>
            </p:cNvSpPr>
            <p:nvPr/>
          </p:nvSpPr>
          <p:spPr bwMode="auto">
            <a:xfrm>
              <a:off x="4516" y="1852"/>
              <a:ext cx="0" cy="24"/>
            </a:xfrm>
            <a:prstGeom prst="line">
              <a:avLst/>
            </a:prstGeom>
            <a:noFill/>
            <a:ln w="28575">
              <a:solidFill>
                <a:schemeClr val="accent2"/>
              </a:solidFill>
              <a:round/>
              <a:headEnd/>
              <a:tailEnd/>
            </a:ln>
          </p:spPr>
          <p:txBody>
            <a:bodyPr wrap="none" anchor="ctr"/>
            <a:lstStyle/>
            <a:p>
              <a:endParaRPr lang="en-US"/>
            </a:p>
          </p:txBody>
        </p:sp>
        <p:sp>
          <p:nvSpPr>
            <p:cNvPr id="1074" name="Line 50"/>
            <p:cNvSpPr>
              <a:spLocks noChangeShapeType="1"/>
            </p:cNvSpPr>
            <p:nvPr/>
          </p:nvSpPr>
          <p:spPr bwMode="auto">
            <a:xfrm>
              <a:off x="5180" y="1948"/>
              <a:ext cx="320" cy="0"/>
            </a:xfrm>
            <a:prstGeom prst="line">
              <a:avLst/>
            </a:prstGeom>
            <a:noFill/>
            <a:ln w="28575">
              <a:solidFill>
                <a:schemeClr val="accent2"/>
              </a:solidFill>
              <a:round/>
              <a:headEnd/>
              <a:tailEnd/>
            </a:ln>
          </p:spPr>
          <p:txBody>
            <a:bodyPr wrap="none" anchor="ctr"/>
            <a:lstStyle/>
            <a:p>
              <a:endParaRPr lang="en-US"/>
            </a:p>
          </p:txBody>
        </p:sp>
        <p:sp>
          <p:nvSpPr>
            <p:cNvPr id="1075" name="Line 51"/>
            <p:cNvSpPr>
              <a:spLocks noChangeShapeType="1"/>
            </p:cNvSpPr>
            <p:nvPr/>
          </p:nvSpPr>
          <p:spPr bwMode="auto">
            <a:xfrm>
              <a:off x="5172" y="1924"/>
              <a:ext cx="0" cy="20"/>
            </a:xfrm>
            <a:prstGeom prst="line">
              <a:avLst/>
            </a:prstGeom>
            <a:noFill/>
            <a:ln w="28575">
              <a:solidFill>
                <a:schemeClr val="accent2"/>
              </a:solidFill>
              <a:round/>
              <a:headEnd/>
              <a:tailEnd/>
            </a:ln>
          </p:spPr>
          <p:txBody>
            <a:bodyPr wrap="none" anchor="ctr"/>
            <a:lstStyle/>
            <a:p>
              <a:endParaRPr lang="en-US"/>
            </a:p>
          </p:txBody>
        </p:sp>
      </p:grpSp>
      <p:sp>
        <p:nvSpPr>
          <p:cNvPr id="1055" name="Rectangle 52"/>
          <p:cNvSpPr>
            <a:spLocks noChangeArrowheads="1"/>
          </p:cNvSpPr>
          <p:nvPr/>
        </p:nvSpPr>
        <p:spPr bwMode="auto">
          <a:xfrm>
            <a:off x="2532063" y="3114675"/>
            <a:ext cx="661987" cy="363538"/>
          </a:xfrm>
          <a:prstGeom prst="rect">
            <a:avLst/>
          </a:prstGeom>
          <a:solidFill>
            <a:schemeClr val="bg1"/>
          </a:solidFill>
          <a:ln w="12700">
            <a:noFill/>
            <a:miter lim="800000"/>
            <a:headEnd/>
            <a:tailEnd/>
          </a:ln>
        </p:spPr>
        <p:txBody>
          <a:bodyPr wrap="none" lIns="90488" tIns="44450" rIns="90488" bIns="44450">
            <a:spAutoFit/>
          </a:bodyPr>
          <a:lstStyle/>
          <a:p>
            <a:r>
              <a:rPr lang="en-US" sz="1800">
                <a:latin typeface="Book Antiqua" pitchFamily="18" charset="0"/>
              </a:rPr>
              <a:t>z = 0</a:t>
            </a:r>
          </a:p>
        </p:txBody>
      </p:sp>
      <p:sp>
        <p:nvSpPr>
          <p:cNvPr id="1056" name="Rectangle 53"/>
          <p:cNvSpPr>
            <a:spLocks noChangeArrowheads="1"/>
          </p:cNvSpPr>
          <p:nvPr/>
        </p:nvSpPr>
        <p:spPr bwMode="auto">
          <a:xfrm>
            <a:off x="4805363" y="2101850"/>
            <a:ext cx="631825" cy="1308100"/>
          </a:xfrm>
          <a:prstGeom prst="rect">
            <a:avLst/>
          </a:prstGeom>
          <a:noFill/>
          <a:ln w="12700">
            <a:noFill/>
            <a:miter lim="800000"/>
            <a:headEnd/>
            <a:tailEnd/>
          </a:ln>
        </p:spPr>
        <p:txBody>
          <a:bodyPr wrap="none" lIns="90488" tIns="44450" rIns="90488" bIns="44450">
            <a:spAutoFit/>
          </a:bodyPr>
          <a:lstStyle/>
          <a:p>
            <a:r>
              <a:rPr lang="en-US" sz="8000">
                <a:latin typeface="Book Antiqua" pitchFamily="18" charset="0"/>
              </a:rPr>
              <a:t>?</a:t>
            </a:r>
          </a:p>
        </p:txBody>
      </p:sp>
      <p:sp>
        <p:nvSpPr>
          <p:cNvPr id="1057" name="Rectangle 54"/>
          <p:cNvSpPr>
            <a:spLocks noChangeArrowheads="1"/>
          </p:cNvSpPr>
          <p:nvPr/>
        </p:nvSpPr>
        <p:spPr bwMode="auto">
          <a:xfrm>
            <a:off x="2951163" y="3636963"/>
            <a:ext cx="5664200" cy="1184275"/>
          </a:xfrm>
          <a:prstGeom prst="rect">
            <a:avLst/>
          </a:prstGeom>
          <a:noFill/>
          <a:ln w="12700">
            <a:noFill/>
            <a:miter lim="800000"/>
            <a:headEnd/>
            <a:tailEnd/>
          </a:ln>
        </p:spPr>
        <p:txBody>
          <a:bodyPr lIns="90488" tIns="44450" rIns="90488" bIns="44450">
            <a:spAutoFit/>
          </a:bodyPr>
          <a:lstStyle/>
          <a:p>
            <a:r>
              <a:rPr lang="en-US" sz="2400">
                <a:latin typeface="Book Antiqua" pitchFamily="18" charset="0"/>
              </a:rPr>
              <a:t>Representation of EGL and HGL for multiport diffuser. Does it make sense?</a:t>
            </a:r>
          </a:p>
          <a:p>
            <a:r>
              <a:rPr lang="en-US" sz="2400">
                <a:latin typeface="Book Antiqua" pitchFamily="18" charset="0"/>
              </a:rPr>
              <a:t>What happens to HGL across the ports?</a:t>
            </a:r>
          </a:p>
        </p:txBody>
      </p:sp>
      <p:sp>
        <p:nvSpPr>
          <p:cNvPr id="1058" name="Rectangle 55"/>
          <p:cNvSpPr>
            <a:spLocks noChangeArrowheads="1"/>
          </p:cNvSpPr>
          <p:nvPr/>
        </p:nvSpPr>
        <p:spPr bwMode="auto">
          <a:xfrm>
            <a:off x="196850" y="279400"/>
            <a:ext cx="1296988" cy="1001713"/>
          </a:xfrm>
          <a:prstGeom prst="rect">
            <a:avLst/>
          </a:prstGeom>
          <a:noFill/>
          <a:ln w="12700">
            <a:solidFill>
              <a:schemeClr val="tx1"/>
            </a:solidFill>
            <a:miter lim="800000"/>
            <a:headEnd type="none" w="lg" len="med"/>
            <a:tailEnd type="none" w="lg" len="med"/>
          </a:ln>
        </p:spPr>
        <p:txBody>
          <a:bodyPr wrap="none" anchor="ctr">
            <a:spAutoFit/>
          </a:bodyPr>
          <a:lstStyle/>
          <a:p>
            <a:endParaRPr lang="en-US"/>
          </a:p>
        </p:txBody>
      </p:sp>
      <p:pic>
        <p:nvPicPr>
          <p:cNvPr id="1059" name="Picture 56" descr="64,Fall85,CayugaInlet">
            <a:hlinkClick r:id="rId4"/>
          </p:cNvPr>
          <p:cNvPicPr>
            <a:picLocks noChangeAspect="1" noChangeArrowheads="1"/>
          </p:cNvPicPr>
          <p:nvPr/>
        </p:nvPicPr>
        <p:blipFill>
          <a:blip r:embed="rId5" cstate="print"/>
          <a:srcRect/>
          <a:stretch>
            <a:fillRect/>
          </a:stretch>
        </p:blipFill>
        <p:spPr bwMode="auto">
          <a:xfrm>
            <a:off x="7224713" y="217488"/>
            <a:ext cx="1609725" cy="1120775"/>
          </a:xfrm>
          <a:prstGeom prst="rect">
            <a:avLst/>
          </a:prstGeom>
          <a:noFill/>
          <a:ln w="9525">
            <a:noFill/>
            <a:miter lim="800000"/>
            <a:headEnd/>
            <a:tailEnd/>
          </a:ln>
        </p:spPr>
      </p:pic>
      <p:sp>
        <p:nvSpPr>
          <p:cNvPr id="1060" name="Rectangle 57"/>
          <p:cNvSpPr>
            <a:spLocks noChangeArrowheads="1"/>
          </p:cNvSpPr>
          <p:nvPr/>
        </p:nvSpPr>
        <p:spPr bwMode="auto">
          <a:xfrm>
            <a:off x="533400" y="1017588"/>
            <a:ext cx="539750" cy="3879850"/>
          </a:xfrm>
          <a:prstGeom prst="rect">
            <a:avLst/>
          </a:prstGeom>
          <a:solidFill>
            <a:schemeClr val="hlink"/>
          </a:solidFill>
          <a:ln w="12700">
            <a:noFill/>
            <a:miter lim="800000"/>
            <a:headEnd/>
            <a:tailEnd/>
          </a:ln>
        </p:spPr>
        <p:txBody>
          <a:bodyPr wrap="none" anchor="ctr"/>
          <a:lstStyle/>
          <a:p>
            <a:endParaRPr lang="en-US"/>
          </a:p>
        </p:txBody>
      </p:sp>
      <p:sp>
        <p:nvSpPr>
          <p:cNvPr id="1061" name="Line 58"/>
          <p:cNvSpPr>
            <a:spLocks noChangeShapeType="1"/>
          </p:cNvSpPr>
          <p:nvPr/>
        </p:nvSpPr>
        <p:spPr bwMode="auto">
          <a:xfrm>
            <a:off x="533400" y="1276350"/>
            <a:ext cx="0" cy="3530600"/>
          </a:xfrm>
          <a:prstGeom prst="line">
            <a:avLst/>
          </a:prstGeom>
          <a:noFill/>
          <a:ln w="12700">
            <a:solidFill>
              <a:schemeClr val="tx1"/>
            </a:solidFill>
            <a:round/>
            <a:headEnd/>
            <a:tailEnd/>
          </a:ln>
        </p:spPr>
        <p:txBody>
          <a:bodyPr wrap="none" anchor="ctr"/>
          <a:lstStyle/>
          <a:p>
            <a:endParaRPr lang="en-US"/>
          </a:p>
        </p:txBody>
      </p:sp>
      <p:sp>
        <p:nvSpPr>
          <p:cNvPr id="1062" name="Line 59"/>
          <p:cNvSpPr>
            <a:spLocks noChangeShapeType="1"/>
          </p:cNvSpPr>
          <p:nvPr/>
        </p:nvSpPr>
        <p:spPr bwMode="auto">
          <a:xfrm>
            <a:off x="1066800" y="1276350"/>
            <a:ext cx="0" cy="3543300"/>
          </a:xfrm>
          <a:prstGeom prst="line">
            <a:avLst/>
          </a:prstGeom>
          <a:noFill/>
          <a:ln w="12700">
            <a:solidFill>
              <a:schemeClr val="tx1"/>
            </a:solidFill>
            <a:round/>
            <a:headEnd/>
            <a:tailEnd/>
          </a:ln>
        </p:spPr>
        <p:txBody>
          <a:bodyPr wrap="none" anchor="ctr"/>
          <a:lstStyle/>
          <a:p>
            <a:endParaRPr lang="en-US"/>
          </a:p>
        </p:txBody>
      </p:sp>
      <p:sp>
        <p:nvSpPr>
          <p:cNvPr id="6204" name="Text Box 60"/>
          <p:cNvSpPr txBox="1">
            <a:spLocks noChangeArrowheads="1"/>
          </p:cNvSpPr>
          <p:nvPr/>
        </p:nvSpPr>
        <p:spPr bwMode="auto">
          <a:xfrm>
            <a:off x="5675313" y="1911350"/>
            <a:ext cx="3468687"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Remember Expansions</a:t>
            </a:r>
          </a:p>
        </p:txBody>
      </p:sp>
      <p:sp>
        <p:nvSpPr>
          <p:cNvPr id="1064" name="Line 61"/>
          <p:cNvSpPr>
            <a:spLocks noChangeShapeType="1"/>
          </p:cNvSpPr>
          <p:nvPr/>
        </p:nvSpPr>
        <p:spPr bwMode="auto">
          <a:xfrm>
            <a:off x="5748338" y="2403475"/>
            <a:ext cx="32385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aphicFrame>
        <p:nvGraphicFramePr>
          <p:cNvPr id="6206" name="Object 62"/>
          <p:cNvGraphicFramePr>
            <a:graphicFrameLocks noChangeAspect="1"/>
          </p:cNvGraphicFramePr>
          <p:nvPr/>
        </p:nvGraphicFramePr>
        <p:xfrm>
          <a:off x="4683125" y="6340475"/>
          <a:ext cx="4278313" cy="517525"/>
        </p:xfrm>
        <a:graphic>
          <a:graphicData uri="http://schemas.openxmlformats.org/presentationml/2006/ole">
            <p:oleObj spid="_x0000_s1026" name="Equation" r:id="rId6" imgW="273024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noFill/>
        </p:spPr>
        <p:txBody>
          <a:bodyPr lIns="90488" tIns="44450" rIns="90488" bIns="44450" anchor="b"/>
          <a:lstStyle/>
          <a:p>
            <a:r>
              <a:rPr lang="en-US" smtClean="0"/>
              <a:t>Multiport Diffuser:</a:t>
            </a:r>
            <a:br>
              <a:rPr lang="en-US" smtClean="0"/>
            </a:br>
            <a:r>
              <a:rPr lang="en-US" smtClean="0"/>
              <a:t>Flow Calculations</a:t>
            </a:r>
          </a:p>
        </p:txBody>
      </p:sp>
      <p:sp>
        <p:nvSpPr>
          <p:cNvPr id="2052" name="Rectangle 3"/>
          <p:cNvSpPr>
            <a:spLocks noGrp="1" noChangeArrowheads="1"/>
          </p:cNvSpPr>
          <p:nvPr>
            <p:ph type="body" idx="1"/>
          </p:nvPr>
        </p:nvSpPr>
        <p:spPr>
          <a:xfrm>
            <a:off x="381000" y="1981200"/>
            <a:ext cx="7780338" cy="4495800"/>
          </a:xfrm>
          <a:noFill/>
        </p:spPr>
        <p:txBody>
          <a:bodyPr lIns="90488" tIns="44450" rIns="90488" bIns="44450"/>
          <a:lstStyle/>
          <a:p>
            <a:r>
              <a:rPr lang="en-US" sz="2800" smtClean="0"/>
              <a:t>We will derive equations in terms of ________ because pressure controls the port flow</a:t>
            </a:r>
          </a:p>
          <a:p>
            <a:r>
              <a:rPr lang="en-US" sz="2800" smtClean="0"/>
              <a:t>Port flow</a:t>
            </a:r>
          </a:p>
          <a:p>
            <a:pPr lvl="1"/>
            <a:r>
              <a:rPr lang="en-US" sz="2400" smtClean="0"/>
              <a:t>based on ______ equation</a:t>
            </a:r>
          </a:p>
          <a:p>
            <a:pPr lvl="1"/>
            <a:r>
              <a:rPr lang="en-US" sz="2400" smtClean="0"/>
              <a:t>head loss through port (possibly including a riser)</a:t>
            </a:r>
          </a:p>
          <a:p>
            <a:r>
              <a:rPr lang="en-US" sz="2800" smtClean="0"/>
              <a:t>Piezometric head change (</a:t>
            </a:r>
            <a:r>
              <a:rPr lang="en-US" sz="2800" smtClean="0">
                <a:sym typeface="Symbol" pitchFamily="18" charset="2"/>
              </a:rPr>
              <a:t></a:t>
            </a:r>
            <a:r>
              <a:rPr lang="en-US" sz="2800" smtClean="0"/>
              <a:t>H) across port</a:t>
            </a:r>
          </a:p>
          <a:p>
            <a:pPr lvl="1"/>
            <a:r>
              <a:rPr lang="en-US" sz="2400" smtClean="0"/>
              <a:t>flow expansion</a:t>
            </a:r>
          </a:p>
          <a:p>
            <a:r>
              <a:rPr lang="en-US" sz="2800" smtClean="0"/>
              <a:t>Piezometric head change (</a:t>
            </a:r>
            <a:r>
              <a:rPr lang="en-US" sz="2800" smtClean="0">
                <a:sym typeface="Symbol" pitchFamily="18" charset="2"/>
              </a:rPr>
              <a:t></a:t>
            </a:r>
            <a:r>
              <a:rPr lang="en-US" sz="2800" smtClean="0"/>
              <a:t> H) between ports</a:t>
            </a:r>
          </a:p>
          <a:p>
            <a:pPr lvl="1"/>
            <a:r>
              <a:rPr lang="en-US" sz="2400" smtClean="0"/>
              <a:t>Darcy-Weisbach and Swamee-Jain</a:t>
            </a:r>
          </a:p>
        </p:txBody>
      </p:sp>
      <p:sp>
        <p:nvSpPr>
          <p:cNvPr id="7172" name="Rectangle 4"/>
          <p:cNvSpPr>
            <a:spLocks noChangeArrowheads="1"/>
          </p:cNvSpPr>
          <p:nvPr/>
        </p:nvSpPr>
        <p:spPr bwMode="auto">
          <a:xfrm>
            <a:off x="2425700" y="3438525"/>
            <a:ext cx="874713"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a:solidFill>
                  <a:schemeClr val="folHlink"/>
                </a:solidFill>
              </a:rPr>
              <a:t>energy</a:t>
            </a:r>
          </a:p>
        </p:txBody>
      </p:sp>
      <p:sp>
        <p:nvSpPr>
          <p:cNvPr id="7173" name="Text Box 5"/>
          <p:cNvSpPr txBox="1">
            <a:spLocks noChangeArrowheads="1"/>
          </p:cNvSpPr>
          <p:nvPr/>
        </p:nvSpPr>
        <p:spPr bwMode="auto">
          <a:xfrm>
            <a:off x="7467600" y="4976813"/>
            <a:ext cx="1676400"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In diffuser</a:t>
            </a:r>
          </a:p>
        </p:txBody>
      </p:sp>
      <p:sp>
        <p:nvSpPr>
          <p:cNvPr id="2055" name="Line 6"/>
          <p:cNvSpPr>
            <a:spLocks noChangeShapeType="1"/>
          </p:cNvSpPr>
          <p:nvPr/>
        </p:nvSpPr>
        <p:spPr bwMode="auto">
          <a:xfrm>
            <a:off x="7481888" y="5438775"/>
            <a:ext cx="1662112"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056" name="AutoShape 7"/>
          <p:cNvSpPr>
            <a:spLocks/>
          </p:cNvSpPr>
          <p:nvPr/>
        </p:nvSpPr>
        <p:spPr bwMode="auto">
          <a:xfrm>
            <a:off x="7042150" y="44053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grpSp>
        <p:nvGrpSpPr>
          <p:cNvPr id="2" name="Group 8"/>
          <p:cNvGrpSpPr>
            <a:grpSpLocks/>
          </p:cNvGrpSpPr>
          <p:nvPr/>
        </p:nvGrpSpPr>
        <p:grpSpPr bwMode="auto">
          <a:xfrm>
            <a:off x="6275388" y="1960563"/>
            <a:ext cx="1697037" cy="1338262"/>
            <a:chOff x="4361" y="1235"/>
            <a:chExt cx="1069" cy="843"/>
          </a:xfrm>
        </p:grpSpPr>
        <p:sp>
          <p:nvSpPr>
            <p:cNvPr id="2058" name="Rectangle 9"/>
            <p:cNvSpPr>
              <a:spLocks noChangeArrowheads="1"/>
            </p:cNvSpPr>
            <p:nvPr/>
          </p:nvSpPr>
          <p:spPr bwMode="auto">
            <a:xfrm>
              <a:off x="4361" y="1235"/>
              <a:ext cx="577" cy="327"/>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HGL</a:t>
              </a:r>
            </a:p>
          </p:txBody>
        </p:sp>
        <p:graphicFrame>
          <p:nvGraphicFramePr>
            <p:cNvPr id="2050" name="Object 10"/>
            <p:cNvGraphicFramePr>
              <a:graphicFrameLocks noChangeAspect="1"/>
            </p:cNvGraphicFramePr>
            <p:nvPr/>
          </p:nvGraphicFramePr>
          <p:xfrm>
            <a:off x="4998" y="1582"/>
            <a:ext cx="432" cy="496"/>
          </p:xfrm>
          <a:graphic>
            <a:graphicData uri="http://schemas.openxmlformats.org/presentationml/2006/ole">
              <p:oleObj spid="_x0000_s2050" name="Equation" r:id="rId4" imgW="685800" imgH="78732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2"/>
          <p:cNvSpPr>
            <a:spLocks noChangeArrowheads="1"/>
          </p:cNvSpPr>
          <p:nvPr/>
        </p:nvSpPr>
        <p:spPr bwMode="auto">
          <a:xfrm>
            <a:off x="6811963" y="2897188"/>
            <a:ext cx="2071687" cy="215741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4579" name="Oval 3"/>
          <p:cNvSpPr>
            <a:spLocks noChangeArrowheads="1"/>
          </p:cNvSpPr>
          <p:nvPr/>
        </p:nvSpPr>
        <p:spPr bwMode="auto">
          <a:xfrm>
            <a:off x="6913563" y="3003550"/>
            <a:ext cx="1868487" cy="1944688"/>
          </a:xfrm>
          <a:prstGeom prst="ellipse">
            <a:avLst/>
          </a:prstGeom>
          <a:solidFill>
            <a:schemeClr val="bg1"/>
          </a:solidFill>
          <a:ln w="12700">
            <a:solidFill>
              <a:schemeClr val="tx1"/>
            </a:solidFill>
            <a:round/>
            <a:headEnd/>
            <a:tailEnd/>
          </a:ln>
        </p:spPr>
        <p:txBody>
          <a:bodyPr wrap="none" anchor="ctr"/>
          <a:lstStyle/>
          <a:p>
            <a:endParaRPr lang="en-US"/>
          </a:p>
        </p:txBody>
      </p:sp>
      <p:sp>
        <p:nvSpPr>
          <p:cNvPr id="24580" name="Rectangle 4"/>
          <p:cNvSpPr>
            <a:spLocks noChangeArrowheads="1"/>
          </p:cNvSpPr>
          <p:nvPr/>
        </p:nvSpPr>
        <p:spPr bwMode="auto">
          <a:xfrm>
            <a:off x="7721600" y="2846388"/>
            <a:ext cx="173038" cy="247650"/>
          </a:xfrm>
          <a:prstGeom prst="rect">
            <a:avLst/>
          </a:prstGeom>
          <a:solidFill>
            <a:schemeClr val="bg1"/>
          </a:solidFill>
          <a:ln w="12700">
            <a:noFill/>
            <a:miter lim="800000"/>
            <a:headEnd type="none" w="lg" len="med"/>
            <a:tailEnd type="none" w="lg" len="med"/>
          </a:ln>
        </p:spPr>
        <p:txBody>
          <a:bodyPr anchor="ctr">
            <a:spAutoFit/>
          </a:bodyPr>
          <a:lstStyle/>
          <a:p>
            <a:endParaRPr lang="en-US"/>
          </a:p>
        </p:txBody>
      </p:sp>
      <p:sp>
        <p:nvSpPr>
          <p:cNvPr id="24581" name="Rectangle 5"/>
          <p:cNvSpPr>
            <a:spLocks noGrp="1" noChangeArrowheads="1"/>
          </p:cNvSpPr>
          <p:nvPr>
            <p:ph type="title"/>
          </p:nvPr>
        </p:nvSpPr>
        <p:spPr>
          <a:noFill/>
        </p:spPr>
        <p:txBody>
          <a:bodyPr lIns="90488" tIns="44450" rIns="90488" bIns="44450" anchor="b"/>
          <a:lstStyle/>
          <a:p>
            <a:r>
              <a:rPr lang="en-US" smtClean="0"/>
              <a:t>Port types</a:t>
            </a:r>
          </a:p>
        </p:txBody>
      </p:sp>
      <p:sp>
        <p:nvSpPr>
          <p:cNvPr id="24582" name="Rectangle 6"/>
          <p:cNvSpPr>
            <a:spLocks noGrp="1" noChangeArrowheads="1"/>
          </p:cNvSpPr>
          <p:nvPr>
            <p:ph type="body" idx="1"/>
          </p:nvPr>
        </p:nvSpPr>
        <p:spPr>
          <a:xfrm>
            <a:off x="-34925" y="2068513"/>
            <a:ext cx="5207000" cy="2679700"/>
          </a:xfrm>
          <a:noFill/>
        </p:spPr>
        <p:txBody>
          <a:bodyPr lIns="90488" tIns="44450" rIns="90488" bIns="44450"/>
          <a:lstStyle/>
          <a:p>
            <a:pPr>
              <a:lnSpc>
                <a:spcPct val="90000"/>
              </a:lnSpc>
            </a:pPr>
            <a:r>
              <a:rPr lang="en-US" sz="2800" smtClean="0"/>
              <a:t>Nozzle riser</a:t>
            </a:r>
          </a:p>
          <a:p>
            <a:pPr lvl="1">
              <a:lnSpc>
                <a:spcPct val="90000"/>
              </a:lnSpc>
            </a:pPr>
            <a:r>
              <a:rPr lang="en-US" sz="2400" smtClean="0"/>
              <a:t>diffuser can be buried</a:t>
            </a:r>
          </a:p>
          <a:p>
            <a:pPr lvl="1">
              <a:lnSpc>
                <a:spcPct val="90000"/>
              </a:lnSpc>
            </a:pPr>
            <a:r>
              <a:rPr lang="en-US" sz="2400" smtClean="0"/>
              <a:t>nozzle can give direction to discharge</a:t>
            </a:r>
          </a:p>
          <a:p>
            <a:pPr>
              <a:lnSpc>
                <a:spcPct val="90000"/>
              </a:lnSpc>
            </a:pPr>
            <a:r>
              <a:rPr lang="en-US" sz="2800" smtClean="0"/>
              <a:t>Port cast in wall of diffuser pipe</a:t>
            </a:r>
          </a:p>
          <a:p>
            <a:pPr lvl="1">
              <a:lnSpc>
                <a:spcPct val="90000"/>
              </a:lnSpc>
            </a:pPr>
            <a:r>
              <a:rPr lang="en-US" sz="2400" smtClean="0"/>
              <a:t>can’t be used if diffuser pipe is buried</a:t>
            </a:r>
          </a:p>
          <a:p>
            <a:pPr lvl="1">
              <a:lnSpc>
                <a:spcPct val="90000"/>
              </a:lnSpc>
            </a:pPr>
            <a:r>
              <a:rPr lang="en-US" sz="2400" smtClean="0"/>
              <a:t>generally not recommended</a:t>
            </a:r>
          </a:p>
        </p:txBody>
      </p:sp>
      <p:grpSp>
        <p:nvGrpSpPr>
          <p:cNvPr id="24583" name="Group 7"/>
          <p:cNvGrpSpPr>
            <a:grpSpLocks/>
          </p:cNvGrpSpPr>
          <p:nvPr/>
        </p:nvGrpSpPr>
        <p:grpSpPr bwMode="auto">
          <a:xfrm>
            <a:off x="5237163" y="4565650"/>
            <a:ext cx="2235200" cy="2292350"/>
            <a:chOff x="3299" y="2876"/>
            <a:chExt cx="1408" cy="1444"/>
          </a:xfrm>
        </p:grpSpPr>
        <p:sp>
          <p:nvSpPr>
            <p:cNvPr id="24596" name="Oval 8"/>
            <p:cNvSpPr>
              <a:spLocks noChangeArrowheads="1"/>
            </p:cNvSpPr>
            <p:nvPr/>
          </p:nvSpPr>
          <p:spPr bwMode="auto">
            <a:xfrm>
              <a:off x="3299" y="2912"/>
              <a:ext cx="1408" cy="1408"/>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4597" name="Oval 9"/>
            <p:cNvSpPr>
              <a:spLocks noChangeArrowheads="1"/>
            </p:cNvSpPr>
            <p:nvPr/>
          </p:nvSpPr>
          <p:spPr bwMode="auto">
            <a:xfrm>
              <a:off x="3368" y="2981"/>
              <a:ext cx="1270" cy="1270"/>
            </a:xfrm>
            <a:prstGeom prst="ellipse">
              <a:avLst/>
            </a:prstGeom>
            <a:solidFill>
              <a:schemeClr val="bg1"/>
            </a:solidFill>
            <a:ln w="12700">
              <a:solidFill>
                <a:schemeClr val="tx1"/>
              </a:solidFill>
              <a:round/>
              <a:headEnd/>
              <a:tailEnd/>
            </a:ln>
          </p:spPr>
          <p:txBody>
            <a:bodyPr wrap="none" anchor="ctr"/>
            <a:lstStyle/>
            <a:p>
              <a:endParaRPr lang="en-US"/>
            </a:p>
          </p:txBody>
        </p:sp>
        <p:sp>
          <p:nvSpPr>
            <p:cNvPr id="24598" name="Rectangle 10"/>
            <p:cNvSpPr>
              <a:spLocks noChangeArrowheads="1"/>
            </p:cNvSpPr>
            <p:nvPr/>
          </p:nvSpPr>
          <p:spPr bwMode="auto">
            <a:xfrm>
              <a:off x="3927" y="2876"/>
              <a:ext cx="144" cy="144"/>
            </a:xfrm>
            <a:prstGeom prst="rect">
              <a:avLst/>
            </a:prstGeom>
            <a:solidFill>
              <a:schemeClr val="bg1"/>
            </a:solidFill>
            <a:ln w="12700">
              <a:noFill/>
              <a:miter lim="800000"/>
              <a:headEnd/>
              <a:tailEnd/>
            </a:ln>
          </p:spPr>
          <p:txBody>
            <a:bodyPr wrap="none" anchor="ctr"/>
            <a:lstStyle/>
            <a:p>
              <a:endParaRPr lang="en-US"/>
            </a:p>
          </p:txBody>
        </p:sp>
        <p:sp>
          <p:nvSpPr>
            <p:cNvPr id="24599" name="Line 11"/>
            <p:cNvSpPr>
              <a:spLocks noChangeShapeType="1"/>
            </p:cNvSpPr>
            <p:nvPr/>
          </p:nvSpPr>
          <p:spPr bwMode="auto">
            <a:xfrm>
              <a:off x="3927" y="2920"/>
              <a:ext cx="0" cy="64"/>
            </a:xfrm>
            <a:prstGeom prst="line">
              <a:avLst/>
            </a:prstGeom>
            <a:noFill/>
            <a:ln w="12700">
              <a:solidFill>
                <a:schemeClr val="tx1"/>
              </a:solidFill>
              <a:round/>
              <a:headEnd/>
              <a:tailEnd/>
            </a:ln>
          </p:spPr>
          <p:txBody>
            <a:bodyPr wrap="none" anchor="ctr"/>
            <a:lstStyle/>
            <a:p>
              <a:endParaRPr lang="en-US"/>
            </a:p>
          </p:txBody>
        </p:sp>
        <p:sp>
          <p:nvSpPr>
            <p:cNvPr id="24600" name="Line 12"/>
            <p:cNvSpPr>
              <a:spLocks noChangeShapeType="1"/>
            </p:cNvSpPr>
            <p:nvPr/>
          </p:nvSpPr>
          <p:spPr bwMode="auto">
            <a:xfrm>
              <a:off x="4069" y="2920"/>
              <a:ext cx="0" cy="64"/>
            </a:xfrm>
            <a:prstGeom prst="line">
              <a:avLst/>
            </a:prstGeom>
            <a:noFill/>
            <a:ln w="12700">
              <a:solidFill>
                <a:schemeClr val="tx1"/>
              </a:solidFill>
              <a:round/>
              <a:headEnd/>
              <a:tailEnd/>
            </a:ln>
          </p:spPr>
          <p:txBody>
            <a:bodyPr wrap="none" anchor="ctr"/>
            <a:lstStyle/>
            <a:p>
              <a:endParaRPr lang="en-US"/>
            </a:p>
          </p:txBody>
        </p:sp>
      </p:grpSp>
      <p:sp>
        <p:nvSpPr>
          <p:cNvPr id="24584" name="Rectangle 13"/>
          <p:cNvSpPr>
            <a:spLocks noChangeArrowheads="1"/>
          </p:cNvSpPr>
          <p:nvPr/>
        </p:nvSpPr>
        <p:spPr bwMode="auto">
          <a:xfrm>
            <a:off x="7689850" y="2354263"/>
            <a:ext cx="225425" cy="757237"/>
          </a:xfrm>
          <a:prstGeom prst="rect">
            <a:avLst/>
          </a:prstGeom>
          <a:noFill/>
          <a:ln w="12700">
            <a:noFill/>
            <a:miter lim="800000"/>
            <a:headEnd/>
            <a:tailEnd/>
          </a:ln>
        </p:spPr>
        <p:txBody>
          <a:bodyPr wrap="none" anchor="ctr"/>
          <a:lstStyle/>
          <a:p>
            <a:endParaRPr lang="en-US"/>
          </a:p>
        </p:txBody>
      </p:sp>
      <p:grpSp>
        <p:nvGrpSpPr>
          <p:cNvPr id="24585" name="Group 14"/>
          <p:cNvGrpSpPr>
            <a:grpSpLocks/>
          </p:cNvGrpSpPr>
          <p:nvPr/>
        </p:nvGrpSpPr>
        <p:grpSpPr bwMode="auto">
          <a:xfrm>
            <a:off x="7386638" y="2003425"/>
            <a:ext cx="558800" cy="1000125"/>
            <a:chOff x="4653" y="1262"/>
            <a:chExt cx="352" cy="630"/>
          </a:xfrm>
        </p:grpSpPr>
        <p:sp>
          <p:nvSpPr>
            <p:cNvPr id="24586" name="Rectangle 15"/>
            <p:cNvSpPr>
              <a:spLocks noChangeArrowheads="1"/>
            </p:cNvSpPr>
            <p:nvPr/>
          </p:nvSpPr>
          <p:spPr bwMode="auto">
            <a:xfrm>
              <a:off x="4846"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4587" name="Rectangle 16"/>
            <p:cNvSpPr>
              <a:spLocks noChangeArrowheads="1"/>
            </p:cNvSpPr>
            <p:nvPr/>
          </p:nvSpPr>
          <p:spPr bwMode="auto">
            <a:xfrm>
              <a:off x="4974"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24588" name="Group 17"/>
            <p:cNvGrpSpPr>
              <a:grpSpLocks/>
            </p:cNvGrpSpPr>
            <p:nvPr/>
          </p:nvGrpSpPr>
          <p:grpSpPr bwMode="auto">
            <a:xfrm>
              <a:off x="4653" y="1262"/>
              <a:ext cx="352" cy="281"/>
              <a:chOff x="4653" y="1262"/>
              <a:chExt cx="352" cy="281"/>
            </a:xfrm>
          </p:grpSpPr>
          <p:sp>
            <p:nvSpPr>
              <p:cNvPr id="24589" name="Arc 18"/>
              <p:cNvSpPr>
                <a:spLocks/>
              </p:cNvSpPr>
              <p:nvPr/>
            </p:nvSpPr>
            <p:spPr bwMode="auto">
              <a:xfrm rot="10800000">
                <a:off x="4752" y="1291"/>
                <a:ext cx="253" cy="249"/>
              </a:xfrm>
              <a:custGeom>
                <a:avLst/>
                <a:gdLst>
                  <a:gd name="T0" fmla="*/ 170 w 21600"/>
                  <a:gd name="T1" fmla="*/ 249 h 20401"/>
                  <a:gd name="T2" fmla="*/ 0 w 21600"/>
                  <a:gd name="T3" fmla="*/ 0 h 20401"/>
                  <a:gd name="T4" fmla="*/ 253 w 21600"/>
                  <a:gd name="T5" fmla="*/ 0 h 20401"/>
                  <a:gd name="T6" fmla="*/ 0 60000 65536"/>
                  <a:gd name="T7" fmla="*/ 0 60000 65536"/>
                  <a:gd name="T8" fmla="*/ 0 60000 65536"/>
                  <a:gd name="T9" fmla="*/ 0 w 21600"/>
                  <a:gd name="T10" fmla="*/ 0 h 20401"/>
                  <a:gd name="T11" fmla="*/ 21600 w 21600"/>
                  <a:gd name="T12" fmla="*/ 20401 h 20401"/>
                </a:gdLst>
                <a:ahLst/>
                <a:cxnLst>
                  <a:cxn ang="T6">
                    <a:pos x="T0" y="T1"/>
                  </a:cxn>
                  <a:cxn ang="T7">
                    <a:pos x="T2" y="T3"/>
                  </a:cxn>
                  <a:cxn ang="T8">
                    <a:pos x="T4" y="T5"/>
                  </a:cxn>
                </a:cxnLst>
                <a:rect l="T9" t="T10" r="T11" b="T12"/>
                <a:pathLst>
                  <a:path w="21600" h="20401" fill="none" extrusionOk="0">
                    <a:moveTo>
                      <a:pt x="14503" y="20401"/>
                    </a:moveTo>
                    <a:cubicBezTo>
                      <a:pt x="5820" y="17380"/>
                      <a:pt x="0" y="9194"/>
                      <a:pt x="0" y="0"/>
                    </a:cubicBezTo>
                  </a:path>
                  <a:path w="21600" h="20401" stroke="0" extrusionOk="0">
                    <a:moveTo>
                      <a:pt x="14503" y="20401"/>
                    </a:moveTo>
                    <a:cubicBezTo>
                      <a:pt x="5820" y="17380"/>
                      <a:pt x="0" y="9194"/>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24590" name="Arc 19"/>
              <p:cNvSpPr>
                <a:spLocks/>
              </p:cNvSpPr>
              <p:nvPr/>
            </p:nvSpPr>
            <p:spPr bwMode="auto">
              <a:xfrm rot="10800000">
                <a:off x="4752" y="1322"/>
                <a:ext cx="221" cy="220"/>
              </a:xfrm>
              <a:custGeom>
                <a:avLst/>
                <a:gdLst>
                  <a:gd name="T0" fmla="*/ 153 w 21600"/>
                  <a:gd name="T1" fmla="*/ 220 h 20552"/>
                  <a:gd name="T2" fmla="*/ 0 w 21600"/>
                  <a:gd name="T3" fmla="*/ 0 h 20552"/>
                  <a:gd name="T4" fmla="*/ 221 w 21600"/>
                  <a:gd name="T5" fmla="*/ 0 h 20552"/>
                  <a:gd name="T6" fmla="*/ 0 60000 65536"/>
                  <a:gd name="T7" fmla="*/ 0 60000 65536"/>
                  <a:gd name="T8" fmla="*/ 0 60000 65536"/>
                  <a:gd name="T9" fmla="*/ 0 w 21600"/>
                  <a:gd name="T10" fmla="*/ 0 h 20552"/>
                  <a:gd name="T11" fmla="*/ 21600 w 21600"/>
                  <a:gd name="T12" fmla="*/ 20552 h 20552"/>
                </a:gdLst>
                <a:ahLst/>
                <a:cxnLst>
                  <a:cxn ang="T6">
                    <a:pos x="T0" y="T1"/>
                  </a:cxn>
                  <a:cxn ang="T7">
                    <a:pos x="T2" y="T3"/>
                  </a:cxn>
                  <a:cxn ang="T8">
                    <a:pos x="T4" y="T5"/>
                  </a:cxn>
                </a:cxnLst>
                <a:rect l="T9" t="T10" r="T11" b="T12"/>
                <a:pathLst>
                  <a:path w="21600" h="20552" fill="none" extrusionOk="0">
                    <a:moveTo>
                      <a:pt x="14954" y="20552"/>
                    </a:moveTo>
                    <a:cubicBezTo>
                      <a:pt x="6040" y="17670"/>
                      <a:pt x="0" y="9369"/>
                      <a:pt x="0" y="0"/>
                    </a:cubicBezTo>
                  </a:path>
                  <a:path w="21600" h="20552" stroke="0" extrusionOk="0">
                    <a:moveTo>
                      <a:pt x="14954" y="20552"/>
                    </a:moveTo>
                    <a:cubicBezTo>
                      <a:pt x="6040" y="17670"/>
                      <a:pt x="0" y="9369"/>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24591" name="Arc 20"/>
              <p:cNvSpPr>
                <a:spLocks/>
              </p:cNvSpPr>
              <p:nvPr/>
            </p:nvSpPr>
            <p:spPr bwMode="auto">
              <a:xfrm rot="10800000">
                <a:off x="4752" y="1418"/>
                <a:ext cx="125" cy="124"/>
              </a:xfrm>
              <a:custGeom>
                <a:avLst/>
                <a:gdLst>
                  <a:gd name="T0" fmla="*/ 86 w 21600"/>
                  <a:gd name="T1" fmla="*/ 124 h 20514"/>
                  <a:gd name="T2" fmla="*/ 0 w 21600"/>
                  <a:gd name="T3" fmla="*/ 0 h 20514"/>
                  <a:gd name="T4" fmla="*/ 125 w 21600"/>
                  <a:gd name="T5" fmla="*/ 0 h 20514"/>
                  <a:gd name="T6" fmla="*/ 0 60000 65536"/>
                  <a:gd name="T7" fmla="*/ 0 60000 65536"/>
                  <a:gd name="T8" fmla="*/ 0 60000 65536"/>
                  <a:gd name="T9" fmla="*/ 0 w 21600"/>
                  <a:gd name="T10" fmla="*/ 0 h 20514"/>
                  <a:gd name="T11" fmla="*/ 21600 w 21600"/>
                  <a:gd name="T12" fmla="*/ 20514 h 20514"/>
                </a:gdLst>
                <a:ahLst/>
                <a:cxnLst>
                  <a:cxn ang="T6">
                    <a:pos x="T0" y="T1"/>
                  </a:cxn>
                  <a:cxn ang="T7">
                    <a:pos x="T2" y="T3"/>
                  </a:cxn>
                  <a:cxn ang="T8">
                    <a:pos x="T4" y="T5"/>
                  </a:cxn>
                </a:cxnLst>
                <a:rect l="T9" t="T10" r="T11" b="T12"/>
                <a:pathLst>
                  <a:path w="21600" h="20514" fill="none" extrusionOk="0">
                    <a:moveTo>
                      <a:pt x="14837" y="20513"/>
                    </a:moveTo>
                    <a:cubicBezTo>
                      <a:pt x="5982" y="17594"/>
                      <a:pt x="0" y="9323"/>
                      <a:pt x="0" y="0"/>
                    </a:cubicBezTo>
                  </a:path>
                  <a:path w="21600" h="20514" stroke="0" extrusionOk="0">
                    <a:moveTo>
                      <a:pt x="14837" y="20513"/>
                    </a:moveTo>
                    <a:cubicBezTo>
                      <a:pt x="5982" y="17594"/>
                      <a:pt x="0" y="9323"/>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24592" name="Arc 21"/>
              <p:cNvSpPr>
                <a:spLocks/>
              </p:cNvSpPr>
              <p:nvPr/>
            </p:nvSpPr>
            <p:spPr bwMode="auto">
              <a:xfrm rot="10800000">
                <a:off x="4749" y="1449"/>
                <a:ext cx="96" cy="94"/>
              </a:xfrm>
              <a:custGeom>
                <a:avLst/>
                <a:gdLst>
                  <a:gd name="T0" fmla="*/ 67 w 21600"/>
                  <a:gd name="T1" fmla="*/ 94 h 20621"/>
                  <a:gd name="T2" fmla="*/ 0 w 21600"/>
                  <a:gd name="T3" fmla="*/ 0 h 20621"/>
                  <a:gd name="T4" fmla="*/ 96 w 21600"/>
                  <a:gd name="T5" fmla="*/ 0 h 20621"/>
                  <a:gd name="T6" fmla="*/ 0 60000 65536"/>
                  <a:gd name="T7" fmla="*/ 0 60000 65536"/>
                  <a:gd name="T8" fmla="*/ 0 60000 65536"/>
                  <a:gd name="T9" fmla="*/ 0 w 21600"/>
                  <a:gd name="T10" fmla="*/ 0 h 20621"/>
                  <a:gd name="T11" fmla="*/ 21600 w 21600"/>
                  <a:gd name="T12" fmla="*/ 20621 h 20621"/>
                </a:gdLst>
                <a:ahLst/>
                <a:cxnLst>
                  <a:cxn ang="T6">
                    <a:pos x="T0" y="T1"/>
                  </a:cxn>
                  <a:cxn ang="T7">
                    <a:pos x="T2" y="T3"/>
                  </a:cxn>
                  <a:cxn ang="T8">
                    <a:pos x="T4" y="T5"/>
                  </a:cxn>
                </a:cxnLst>
                <a:rect l="T9" t="T10" r="T11" b="T12"/>
                <a:pathLst>
                  <a:path w="21600" h="20621" fill="none" extrusionOk="0">
                    <a:moveTo>
                      <a:pt x="15169" y="20620"/>
                    </a:moveTo>
                    <a:cubicBezTo>
                      <a:pt x="6145" y="17806"/>
                      <a:pt x="0" y="9452"/>
                      <a:pt x="0" y="0"/>
                    </a:cubicBezTo>
                  </a:path>
                  <a:path w="21600" h="20621" stroke="0" extrusionOk="0">
                    <a:moveTo>
                      <a:pt x="15169" y="20620"/>
                    </a:moveTo>
                    <a:cubicBezTo>
                      <a:pt x="6145" y="17806"/>
                      <a:pt x="0" y="9452"/>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24593" name="AutoShape 22"/>
              <p:cNvSpPr>
                <a:spLocks noChangeArrowheads="1"/>
              </p:cNvSpPr>
              <p:nvPr/>
            </p:nvSpPr>
            <p:spPr bwMode="auto">
              <a:xfrm rot="10800000" flipH="1">
                <a:off x="4653" y="1262"/>
                <a:ext cx="192" cy="267"/>
              </a:xfrm>
              <a:prstGeom prst="triangle">
                <a:avLst>
                  <a:gd name="adj" fmla="val 49995"/>
                </a:avLst>
              </a:prstGeom>
              <a:solidFill>
                <a:schemeClr val="bg1"/>
              </a:solidFill>
              <a:ln w="12700">
                <a:noFill/>
                <a:miter lim="800000"/>
                <a:headEnd/>
                <a:tailEnd/>
              </a:ln>
            </p:spPr>
            <p:txBody>
              <a:bodyPr wrap="none" anchor="ctr"/>
              <a:lstStyle/>
              <a:p>
                <a:endParaRPr lang="en-US"/>
              </a:p>
            </p:txBody>
          </p:sp>
          <p:sp>
            <p:nvSpPr>
              <p:cNvPr id="24594" name="Freeform 23"/>
              <p:cNvSpPr>
                <a:spLocks/>
              </p:cNvSpPr>
              <p:nvPr/>
            </p:nvSpPr>
            <p:spPr bwMode="auto">
              <a:xfrm>
                <a:off x="4765" y="1269"/>
                <a:ext cx="71" cy="56"/>
              </a:xfrm>
              <a:custGeom>
                <a:avLst/>
                <a:gdLst>
                  <a:gd name="T0" fmla="*/ 92 w 107"/>
                  <a:gd name="T1" fmla="*/ 80 h 81"/>
                  <a:gd name="T2" fmla="*/ 36 w 107"/>
                  <a:gd name="T3" fmla="*/ 76 h 81"/>
                  <a:gd name="T4" fmla="*/ 2 w 107"/>
                  <a:gd name="T5" fmla="*/ 36 h 81"/>
                  <a:gd name="T6" fmla="*/ 0 w 107"/>
                  <a:gd name="T7" fmla="*/ 22 h 81"/>
                  <a:gd name="T8" fmla="*/ 6 w 107"/>
                  <a:gd name="T9" fmla="*/ 8 h 81"/>
                  <a:gd name="T10" fmla="*/ 20 w 107"/>
                  <a:gd name="T11" fmla="*/ 0 h 81"/>
                  <a:gd name="T12" fmla="*/ 106 w 107"/>
                  <a:gd name="T13" fmla="*/ 32 h 81"/>
                  <a:gd name="T14" fmla="*/ 0 60000 65536"/>
                  <a:gd name="T15" fmla="*/ 0 60000 65536"/>
                  <a:gd name="T16" fmla="*/ 0 60000 65536"/>
                  <a:gd name="T17" fmla="*/ 0 60000 65536"/>
                  <a:gd name="T18" fmla="*/ 0 60000 65536"/>
                  <a:gd name="T19" fmla="*/ 0 60000 65536"/>
                  <a:gd name="T20" fmla="*/ 0 60000 65536"/>
                  <a:gd name="T21" fmla="*/ 0 w 107"/>
                  <a:gd name="T22" fmla="*/ 0 h 81"/>
                  <a:gd name="T23" fmla="*/ 107 w 107"/>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81">
                    <a:moveTo>
                      <a:pt x="92" y="80"/>
                    </a:moveTo>
                    <a:lnTo>
                      <a:pt x="36" y="76"/>
                    </a:lnTo>
                    <a:lnTo>
                      <a:pt x="2" y="36"/>
                    </a:lnTo>
                    <a:lnTo>
                      <a:pt x="0" y="22"/>
                    </a:lnTo>
                    <a:lnTo>
                      <a:pt x="6" y="8"/>
                    </a:lnTo>
                    <a:lnTo>
                      <a:pt x="20" y="0"/>
                    </a:lnTo>
                    <a:lnTo>
                      <a:pt x="106" y="32"/>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sp>
            <p:nvSpPr>
              <p:cNvPr id="24595" name="Freeform 24"/>
              <p:cNvSpPr>
                <a:spLocks/>
              </p:cNvSpPr>
              <p:nvPr/>
            </p:nvSpPr>
            <p:spPr bwMode="auto">
              <a:xfrm>
                <a:off x="4720" y="1393"/>
                <a:ext cx="75" cy="56"/>
              </a:xfrm>
              <a:custGeom>
                <a:avLst/>
                <a:gdLst>
                  <a:gd name="T0" fmla="*/ 111 w 112"/>
                  <a:gd name="T1" fmla="*/ 34 h 80"/>
                  <a:gd name="T2" fmla="*/ 67 w 112"/>
                  <a:gd name="T3" fmla="*/ 0 h 80"/>
                  <a:gd name="T4" fmla="*/ 15 w 112"/>
                  <a:gd name="T5" fmla="*/ 8 h 80"/>
                  <a:gd name="T6" fmla="*/ 4 w 112"/>
                  <a:gd name="T7" fmla="*/ 17 h 80"/>
                  <a:gd name="T8" fmla="*/ 0 w 112"/>
                  <a:gd name="T9" fmla="*/ 31 h 80"/>
                  <a:gd name="T10" fmla="*/ 5 w 112"/>
                  <a:gd name="T11" fmla="*/ 46 h 80"/>
                  <a:gd name="T12" fmla="*/ 91 w 112"/>
                  <a:gd name="T13" fmla="*/ 79 h 80"/>
                  <a:gd name="T14" fmla="*/ 0 60000 65536"/>
                  <a:gd name="T15" fmla="*/ 0 60000 65536"/>
                  <a:gd name="T16" fmla="*/ 0 60000 65536"/>
                  <a:gd name="T17" fmla="*/ 0 60000 65536"/>
                  <a:gd name="T18" fmla="*/ 0 60000 65536"/>
                  <a:gd name="T19" fmla="*/ 0 60000 65536"/>
                  <a:gd name="T20" fmla="*/ 0 60000 65536"/>
                  <a:gd name="T21" fmla="*/ 0 w 112"/>
                  <a:gd name="T22" fmla="*/ 0 h 80"/>
                  <a:gd name="T23" fmla="*/ 112 w 11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0">
                    <a:moveTo>
                      <a:pt x="111" y="34"/>
                    </a:moveTo>
                    <a:lnTo>
                      <a:pt x="67" y="0"/>
                    </a:lnTo>
                    <a:lnTo>
                      <a:pt x="15" y="8"/>
                    </a:lnTo>
                    <a:lnTo>
                      <a:pt x="4" y="17"/>
                    </a:lnTo>
                    <a:lnTo>
                      <a:pt x="0" y="31"/>
                    </a:lnTo>
                    <a:lnTo>
                      <a:pt x="5" y="46"/>
                    </a:lnTo>
                    <a:lnTo>
                      <a:pt x="91" y="79"/>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gr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The Problem</a:t>
            </a:r>
          </a:p>
        </p:txBody>
      </p:sp>
      <p:sp>
        <p:nvSpPr>
          <p:cNvPr id="25603" name="Rectangle 3"/>
          <p:cNvSpPr>
            <a:spLocks noGrp="1" noChangeArrowheads="1"/>
          </p:cNvSpPr>
          <p:nvPr>
            <p:ph type="body" idx="1"/>
          </p:nvPr>
        </p:nvSpPr>
        <p:spPr>
          <a:xfrm>
            <a:off x="685800" y="1981200"/>
            <a:ext cx="7772400" cy="4584700"/>
          </a:xfrm>
        </p:spPr>
        <p:txBody>
          <a:bodyPr/>
          <a:lstStyle/>
          <a:p>
            <a:r>
              <a:rPr lang="en-US" smtClean="0"/>
              <a:t>Given a desired discharge</a:t>
            </a:r>
          </a:p>
          <a:p>
            <a:pPr lvl="1"/>
            <a:r>
              <a:rPr lang="en-US" smtClean="0"/>
              <a:t>Calculate the head (pressure) required</a:t>
            </a:r>
          </a:p>
          <a:p>
            <a:pPr lvl="1"/>
            <a:r>
              <a:rPr lang="en-US" smtClean="0"/>
              <a:t>Calculate the flow from each port</a:t>
            </a:r>
          </a:p>
          <a:p>
            <a:r>
              <a:rPr lang="en-US" smtClean="0"/>
              <a:t>Develop a strategy to solve this problem</a:t>
            </a:r>
          </a:p>
          <a:p>
            <a:pPr lvl="1"/>
            <a:r>
              <a:rPr lang="en-US" smtClean="0"/>
              <a:t> Simple Solution</a:t>
            </a:r>
          </a:p>
          <a:p>
            <a:pPr lvl="2"/>
            <a:r>
              <a:rPr lang="en-US" smtClean="0"/>
              <a:t>________ ________ in the diffuser pipe</a:t>
            </a:r>
          </a:p>
          <a:p>
            <a:pPr lvl="2"/>
            <a:r>
              <a:rPr lang="en-US" smtClean="0"/>
              <a:t>Each port is an ________________</a:t>
            </a:r>
          </a:p>
          <a:p>
            <a:pPr lvl="1"/>
            <a:r>
              <a:rPr lang="en-US" smtClean="0"/>
              <a:t>Complete Solution</a:t>
            </a:r>
          </a:p>
          <a:p>
            <a:pPr lvl="2"/>
            <a:r>
              <a:rPr lang="en-US" smtClean="0"/>
              <a:t>Determine HGL for the diffuser pipe</a:t>
            </a:r>
          </a:p>
          <a:p>
            <a:pPr lvl="3"/>
            <a:endParaRPr lang="en-US" smtClean="0"/>
          </a:p>
        </p:txBody>
      </p:sp>
      <p:sp>
        <p:nvSpPr>
          <p:cNvPr id="9220" name="Rectangle 4"/>
          <p:cNvSpPr>
            <a:spLocks noChangeArrowheads="1"/>
          </p:cNvSpPr>
          <p:nvPr/>
        </p:nvSpPr>
        <p:spPr bwMode="auto">
          <a:xfrm>
            <a:off x="3952875" y="5132388"/>
            <a:ext cx="2451100"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exit (minor losses)</a:t>
            </a:r>
          </a:p>
        </p:txBody>
      </p:sp>
      <p:sp>
        <p:nvSpPr>
          <p:cNvPr id="9221" name="Rectangle 5"/>
          <p:cNvSpPr>
            <a:spLocks noChangeArrowheads="1"/>
          </p:cNvSpPr>
          <p:nvPr/>
        </p:nvSpPr>
        <p:spPr bwMode="auto">
          <a:xfrm>
            <a:off x="2019300" y="4675188"/>
            <a:ext cx="2359025"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Constant pressure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autoUpdateAnimBg="0"/>
      <p:bldP spid="922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Strategy</a:t>
            </a:r>
          </a:p>
        </p:txBody>
      </p:sp>
      <p:sp>
        <p:nvSpPr>
          <p:cNvPr id="26627" name="Rectangle 3"/>
          <p:cNvSpPr>
            <a:spLocks noGrp="1" noChangeArrowheads="1"/>
          </p:cNvSpPr>
          <p:nvPr>
            <p:ph type="body" idx="1"/>
          </p:nvPr>
        </p:nvSpPr>
        <p:spPr/>
        <p:txBody>
          <a:bodyPr/>
          <a:lstStyle/>
          <a:p>
            <a:r>
              <a:rPr lang="en-US" sz="2800" smtClean="0"/>
              <a:t>The diffuser has many ports. If we can develop equations describing pressures and flows at one port we can then apply them to all of the ports.</a:t>
            </a:r>
          </a:p>
          <a:p>
            <a:r>
              <a:rPr lang="en-US" sz="2800" smtClean="0"/>
              <a:t>We need equations describing </a:t>
            </a:r>
          </a:p>
          <a:p>
            <a:pPr lvl="1"/>
            <a:r>
              <a:rPr lang="en-US" sz="2400" smtClean="0"/>
              <a:t>Flow from a port as a function of pressure (HGL) in the diffuser</a:t>
            </a:r>
          </a:p>
          <a:p>
            <a:pPr lvl="1"/>
            <a:r>
              <a:rPr lang="en-US" sz="2400" smtClean="0"/>
              <a:t>Head loss (and pressure drop) in the diffuser</a:t>
            </a:r>
          </a:p>
          <a:p>
            <a:pPr lvl="1"/>
            <a:r>
              <a:rPr lang="en-US" sz="2400" smtClean="0"/>
              <a:t>Flow in the diffuser _________________</a:t>
            </a:r>
          </a:p>
        </p:txBody>
      </p:sp>
      <p:sp>
        <p:nvSpPr>
          <p:cNvPr id="10244" name="Rectangle 4"/>
          <p:cNvSpPr>
            <a:spLocks noChangeArrowheads="1"/>
          </p:cNvSpPr>
          <p:nvPr/>
        </p:nvSpPr>
        <p:spPr bwMode="auto">
          <a:xfrm>
            <a:off x="3952875" y="5094288"/>
            <a:ext cx="2628900"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(mass conservation)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2"/>
          <p:cNvSpPr>
            <a:spLocks noChangeArrowheads="1"/>
          </p:cNvSpPr>
          <p:nvPr/>
        </p:nvSpPr>
        <p:spPr bwMode="auto">
          <a:xfrm>
            <a:off x="4006850" y="1970088"/>
            <a:ext cx="4729163" cy="2709862"/>
          </a:xfrm>
          <a:prstGeom prst="rect">
            <a:avLst/>
          </a:prstGeom>
          <a:noFill/>
          <a:ln w="12700">
            <a:noFill/>
            <a:miter lim="800000"/>
            <a:headEnd type="none" w="lg" len="med"/>
            <a:tailEnd type="none" w="lg" len="med"/>
          </a:ln>
        </p:spPr>
        <p:txBody>
          <a:bodyPr wrap="none" anchor="ctr">
            <a:spAutoFit/>
          </a:bodyPr>
          <a:lstStyle/>
          <a:p>
            <a:endParaRPr lang="en-US"/>
          </a:p>
        </p:txBody>
      </p:sp>
      <p:sp>
        <p:nvSpPr>
          <p:cNvPr id="3084" name="Rectangle 3"/>
          <p:cNvSpPr>
            <a:spLocks noGrp="1" noChangeArrowheads="1"/>
          </p:cNvSpPr>
          <p:nvPr>
            <p:ph type="title"/>
          </p:nvPr>
        </p:nvSpPr>
        <p:spPr>
          <a:noFill/>
        </p:spPr>
        <p:txBody>
          <a:bodyPr lIns="90488" tIns="44450" rIns="90488" bIns="44450" anchor="b"/>
          <a:lstStyle/>
          <a:p>
            <a:r>
              <a:rPr lang="en-US" smtClean="0"/>
              <a:t>Port Flow</a:t>
            </a:r>
          </a:p>
        </p:txBody>
      </p:sp>
      <p:grpSp>
        <p:nvGrpSpPr>
          <p:cNvPr id="3085" name="Group 4"/>
          <p:cNvGrpSpPr>
            <a:grpSpLocks/>
          </p:cNvGrpSpPr>
          <p:nvPr/>
        </p:nvGrpSpPr>
        <p:grpSpPr bwMode="auto">
          <a:xfrm>
            <a:off x="4070350" y="4641850"/>
            <a:ext cx="4648200" cy="1727200"/>
            <a:chOff x="2564" y="2924"/>
            <a:chExt cx="2928" cy="1088"/>
          </a:xfrm>
        </p:grpSpPr>
        <p:sp>
          <p:nvSpPr>
            <p:cNvPr id="3129" name="Rectangle 5"/>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130" name="Rectangle 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aphicFrame>
        <p:nvGraphicFramePr>
          <p:cNvPr id="11271" name="Object 7">
            <a:hlinkClick r:id="" action="ppaction://ole?verb=0"/>
          </p:cNvPr>
          <p:cNvGraphicFramePr>
            <a:graphicFrameLocks/>
          </p:cNvGraphicFramePr>
          <p:nvPr/>
        </p:nvGraphicFramePr>
        <p:xfrm>
          <a:off x="368300" y="3098800"/>
          <a:ext cx="1244600" cy="736600"/>
        </p:xfrm>
        <a:graphic>
          <a:graphicData uri="http://schemas.openxmlformats.org/presentationml/2006/ole">
            <p:oleObj spid="_x0000_s3074" name="Equation" r:id="rId4" imgW="1257120" imgH="749160" progId="Equation.DSMT4">
              <p:embed/>
            </p:oleObj>
          </a:graphicData>
        </a:graphic>
      </p:graphicFrame>
      <p:graphicFrame>
        <p:nvGraphicFramePr>
          <p:cNvPr id="3075" name="Object 8">
            <a:hlinkClick r:id="" action="ppaction://ole?verb=0"/>
          </p:cNvPr>
          <p:cNvGraphicFramePr>
            <a:graphicFrameLocks/>
          </p:cNvGraphicFramePr>
          <p:nvPr/>
        </p:nvGraphicFramePr>
        <p:xfrm>
          <a:off x="7391400" y="4203700"/>
          <a:ext cx="266700" cy="330200"/>
        </p:xfrm>
        <a:graphic>
          <a:graphicData uri="http://schemas.openxmlformats.org/presentationml/2006/ole">
            <p:oleObj spid="_x0000_s3075" name="Equation" r:id="rId5" imgW="279360" imgH="342720" progId="Equation.2">
              <p:embed/>
            </p:oleObj>
          </a:graphicData>
        </a:graphic>
      </p:graphicFrame>
      <p:sp>
        <p:nvSpPr>
          <p:cNvPr id="11273" name="Rectangle 9"/>
          <p:cNvSpPr>
            <a:spLocks noChangeArrowheads="1"/>
          </p:cNvSpPr>
          <p:nvPr/>
        </p:nvSpPr>
        <p:spPr bwMode="auto">
          <a:xfrm>
            <a:off x="7889875" y="3579813"/>
            <a:ext cx="815975" cy="519112"/>
          </a:xfrm>
          <a:prstGeom prst="rect">
            <a:avLst/>
          </a:prstGeom>
          <a:noFill/>
          <a:ln w="12700">
            <a:noFill/>
            <a:miter lim="800000"/>
            <a:headEnd/>
            <a:tailEnd/>
          </a:ln>
        </p:spPr>
        <p:txBody>
          <a:bodyPr wrap="none" anchor="ctr">
            <a:spAutoFit/>
          </a:bodyPr>
          <a:lstStyle/>
          <a:p>
            <a:pPr algn="ctr"/>
            <a:r>
              <a:rPr lang="en-US">
                <a:solidFill>
                  <a:schemeClr val="folHlink"/>
                </a:solidFill>
              </a:rPr>
              <a:t>riser</a:t>
            </a:r>
          </a:p>
        </p:txBody>
      </p:sp>
      <p:sp>
        <p:nvSpPr>
          <p:cNvPr id="11274" name="Rectangle 10"/>
          <p:cNvSpPr>
            <a:spLocks noChangeArrowheads="1"/>
          </p:cNvSpPr>
          <p:nvPr/>
        </p:nvSpPr>
        <p:spPr bwMode="auto">
          <a:xfrm>
            <a:off x="7196138" y="2582863"/>
            <a:ext cx="757237" cy="519112"/>
          </a:xfrm>
          <a:prstGeom prst="rect">
            <a:avLst/>
          </a:prstGeom>
          <a:noFill/>
          <a:ln w="12700">
            <a:noFill/>
            <a:miter lim="800000"/>
            <a:headEnd/>
            <a:tailEnd/>
          </a:ln>
        </p:spPr>
        <p:txBody>
          <a:bodyPr wrap="none" anchor="ctr">
            <a:spAutoFit/>
          </a:bodyPr>
          <a:lstStyle/>
          <a:p>
            <a:pPr algn="ctr"/>
            <a:r>
              <a:rPr lang="en-US">
                <a:solidFill>
                  <a:schemeClr val="folHlink"/>
                </a:solidFill>
              </a:rPr>
              <a:t>port</a:t>
            </a:r>
          </a:p>
        </p:txBody>
      </p:sp>
      <p:sp>
        <p:nvSpPr>
          <p:cNvPr id="11275" name="Rectangle 11"/>
          <p:cNvSpPr>
            <a:spLocks noChangeArrowheads="1"/>
          </p:cNvSpPr>
          <p:nvPr/>
        </p:nvSpPr>
        <p:spPr bwMode="auto">
          <a:xfrm>
            <a:off x="4119563" y="5662613"/>
            <a:ext cx="1990725" cy="519112"/>
          </a:xfrm>
          <a:prstGeom prst="rect">
            <a:avLst/>
          </a:prstGeom>
          <a:noFill/>
          <a:ln w="12700">
            <a:noFill/>
            <a:miter lim="800000"/>
            <a:headEnd/>
            <a:tailEnd/>
          </a:ln>
        </p:spPr>
        <p:txBody>
          <a:bodyPr wrap="none" anchor="ctr">
            <a:spAutoFit/>
          </a:bodyPr>
          <a:lstStyle/>
          <a:p>
            <a:pPr algn="ctr"/>
            <a:r>
              <a:rPr lang="en-US">
                <a:solidFill>
                  <a:schemeClr val="folHlink"/>
                </a:solidFill>
              </a:rPr>
              <a:t>diffuser pipe</a:t>
            </a:r>
          </a:p>
        </p:txBody>
      </p:sp>
      <p:sp>
        <p:nvSpPr>
          <p:cNvPr id="3089" name="Line 12"/>
          <p:cNvSpPr>
            <a:spLocks noChangeShapeType="1"/>
          </p:cNvSpPr>
          <p:nvPr/>
        </p:nvSpPr>
        <p:spPr bwMode="auto">
          <a:xfrm>
            <a:off x="3968750" y="2022475"/>
            <a:ext cx="4965700" cy="0"/>
          </a:xfrm>
          <a:prstGeom prst="line">
            <a:avLst/>
          </a:prstGeom>
          <a:noFill/>
          <a:ln w="12700">
            <a:solidFill>
              <a:schemeClr val="tx1"/>
            </a:solidFill>
            <a:round/>
            <a:headEnd/>
            <a:tailEnd/>
          </a:ln>
        </p:spPr>
        <p:txBody>
          <a:bodyPr wrap="none" anchor="ctr"/>
          <a:lstStyle/>
          <a:p>
            <a:endParaRPr lang="en-US"/>
          </a:p>
        </p:txBody>
      </p:sp>
      <p:grpSp>
        <p:nvGrpSpPr>
          <p:cNvPr id="3090" name="Group 13"/>
          <p:cNvGrpSpPr>
            <a:grpSpLocks/>
          </p:cNvGrpSpPr>
          <p:nvPr/>
        </p:nvGrpSpPr>
        <p:grpSpPr bwMode="auto">
          <a:xfrm>
            <a:off x="4895850" y="1889125"/>
            <a:ext cx="368300" cy="361950"/>
            <a:chOff x="3084" y="1068"/>
            <a:chExt cx="232" cy="228"/>
          </a:xfrm>
        </p:grpSpPr>
        <p:sp>
          <p:nvSpPr>
            <p:cNvPr id="3124" name="AutoShape 14"/>
            <p:cNvSpPr>
              <a:spLocks noChangeArrowheads="1"/>
            </p:cNvSpPr>
            <p:nvPr/>
          </p:nvSpPr>
          <p:spPr bwMode="auto">
            <a:xfrm rot="10800000" flipH="1">
              <a:off x="3108" y="1068"/>
              <a:ext cx="168" cy="72"/>
            </a:xfrm>
            <a:prstGeom prst="triangle">
              <a:avLst>
                <a:gd name="adj" fmla="val 49995"/>
              </a:avLst>
            </a:prstGeom>
            <a:solidFill>
              <a:schemeClr val="accent1"/>
            </a:solidFill>
            <a:ln w="12700">
              <a:solidFill>
                <a:schemeClr val="tx1"/>
              </a:solidFill>
              <a:miter lim="800000"/>
              <a:headEnd/>
              <a:tailEnd/>
            </a:ln>
          </p:spPr>
          <p:txBody>
            <a:bodyPr wrap="none" anchor="ctr"/>
            <a:lstStyle/>
            <a:p>
              <a:endParaRPr lang="en-US"/>
            </a:p>
          </p:txBody>
        </p:sp>
        <p:grpSp>
          <p:nvGrpSpPr>
            <p:cNvPr id="3125" name="Group 15"/>
            <p:cNvGrpSpPr>
              <a:grpSpLocks/>
            </p:cNvGrpSpPr>
            <p:nvPr/>
          </p:nvGrpSpPr>
          <p:grpSpPr bwMode="auto">
            <a:xfrm>
              <a:off x="3084" y="1200"/>
              <a:ext cx="232" cy="96"/>
              <a:chOff x="3084" y="1200"/>
              <a:chExt cx="232" cy="96"/>
            </a:xfrm>
          </p:grpSpPr>
          <p:sp>
            <p:nvSpPr>
              <p:cNvPr id="3126" name="Line 16"/>
              <p:cNvSpPr>
                <a:spLocks noChangeShapeType="1"/>
              </p:cNvSpPr>
              <p:nvPr/>
            </p:nvSpPr>
            <p:spPr bwMode="auto">
              <a:xfrm>
                <a:off x="3132" y="1248"/>
                <a:ext cx="136" cy="0"/>
              </a:xfrm>
              <a:prstGeom prst="line">
                <a:avLst/>
              </a:prstGeom>
              <a:noFill/>
              <a:ln w="12700">
                <a:solidFill>
                  <a:schemeClr val="tx1"/>
                </a:solidFill>
                <a:round/>
                <a:headEnd/>
                <a:tailEnd/>
              </a:ln>
            </p:spPr>
            <p:txBody>
              <a:bodyPr wrap="none" anchor="ctr"/>
              <a:lstStyle/>
              <a:p>
                <a:endParaRPr lang="en-US"/>
              </a:p>
            </p:txBody>
          </p:sp>
          <p:sp>
            <p:nvSpPr>
              <p:cNvPr id="3127" name="Line 17"/>
              <p:cNvSpPr>
                <a:spLocks noChangeShapeType="1"/>
              </p:cNvSpPr>
              <p:nvPr/>
            </p:nvSpPr>
            <p:spPr bwMode="auto">
              <a:xfrm>
                <a:off x="3180" y="1296"/>
                <a:ext cx="40" cy="0"/>
              </a:xfrm>
              <a:prstGeom prst="line">
                <a:avLst/>
              </a:prstGeom>
              <a:noFill/>
              <a:ln w="12700">
                <a:solidFill>
                  <a:schemeClr val="tx1"/>
                </a:solidFill>
                <a:round/>
                <a:headEnd/>
                <a:tailEnd/>
              </a:ln>
            </p:spPr>
            <p:txBody>
              <a:bodyPr wrap="none" anchor="ctr"/>
              <a:lstStyle/>
              <a:p>
                <a:endParaRPr lang="en-US"/>
              </a:p>
            </p:txBody>
          </p:sp>
          <p:sp>
            <p:nvSpPr>
              <p:cNvPr id="3128" name="Line 18"/>
              <p:cNvSpPr>
                <a:spLocks noChangeShapeType="1"/>
              </p:cNvSpPr>
              <p:nvPr/>
            </p:nvSpPr>
            <p:spPr bwMode="auto">
              <a:xfrm>
                <a:off x="3084" y="1200"/>
                <a:ext cx="232" cy="0"/>
              </a:xfrm>
              <a:prstGeom prst="line">
                <a:avLst/>
              </a:prstGeom>
              <a:noFill/>
              <a:ln w="12700">
                <a:solidFill>
                  <a:schemeClr val="tx1"/>
                </a:solidFill>
                <a:round/>
                <a:headEnd/>
                <a:tailEnd/>
              </a:ln>
            </p:spPr>
            <p:txBody>
              <a:bodyPr wrap="none" anchor="ctr"/>
              <a:lstStyle/>
              <a:p>
                <a:endParaRPr lang="en-US"/>
              </a:p>
            </p:txBody>
          </p:sp>
        </p:grpSp>
      </p:grpSp>
      <p:graphicFrame>
        <p:nvGraphicFramePr>
          <p:cNvPr id="3076" name="Object 19">
            <a:hlinkClick r:id="" action="ppaction://ole?verb=0"/>
          </p:cNvPr>
          <p:cNvGraphicFramePr>
            <a:graphicFrameLocks/>
          </p:cNvGraphicFramePr>
          <p:nvPr/>
        </p:nvGraphicFramePr>
        <p:xfrm>
          <a:off x="5410200" y="5168900"/>
          <a:ext cx="292100" cy="330200"/>
        </p:xfrm>
        <a:graphic>
          <a:graphicData uri="http://schemas.openxmlformats.org/presentationml/2006/ole">
            <p:oleObj spid="_x0000_s3076" name="Equation" r:id="rId6" imgW="304560" imgH="342720" progId="Equation.2">
              <p:embed/>
            </p:oleObj>
          </a:graphicData>
        </a:graphic>
      </p:graphicFrame>
      <p:graphicFrame>
        <p:nvGraphicFramePr>
          <p:cNvPr id="11284" name="Object 20">
            <a:hlinkClick r:id="" action="ppaction://ole?verb=0"/>
          </p:cNvPr>
          <p:cNvGraphicFramePr>
            <a:graphicFrameLocks/>
          </p:cNvGraphicFramePr>
          <p:nvPr/>
        </p:nvGraphicFramePr>
        <p:xfrm>
          <a:off x="317500" y="4438650"/>
          <a:ext cx="2986088" cy="850900"/>
        </p:xfrm>
        <a:graphic>
          <a:graphicData uri="http://schemas.openxmlformats.org/presentationml/2006/ole">
            <p:oleObj spid="_x0000_s3077" name="Equation" r:id="rId7" imgW="2997000" imgH="863280" progId="Equation.DSMT4">
              <p:embed/>
            </p:oleObj>
          </a:graphicData>
        </a:graphic>
      </p:graphicFrame>
      <p:graphicFrame>
        <p:nvGraphicFramePr>
          <p:cNvPr id="11285" name="Object 21">
            <a:hlinkClick r:id="" action="ppaction://ole?verb=0"/>
          </p:cNvPr>
          <p:cNvGraphicFramePr>
            <a:graphicFrameLocks/>
          </p:cNvGraphicFramePr>
          <p:nvPr/>
        </p:nvGraphicFramePr>
        <p:xfrm>
          <a:off x="342900" y="1987550"/>
          <a:ext cx="3911600" cy="825500"/>
        </p:xfrm>
        <a:graphic>
          <a:graphicData uri="http://schemas.openxmlformats.org/presentationml/2006/ole">
            <p:oleObj spid="_x0000_s3078" name="Equation" r:id="rId8" imgW="3924000" imgH="838080" progId="Equation.3">
              <p:embed/>
            </p:oleObj>
          </a:graphicData>
        </a:graphic>
      </p:graphicFrame>
      <p:sp>
        <p:nvSpPr>
          <p:cNvPr id="3091" name="Line 22"/>
          <p:cNvSpPr>
            <a:spLocks noChangeShapeType="1"/>
          </p:cNvSpPr>
          <p:nvPr/>
        </p:nvSpPr>
        <p:spPr bwMode="auto">
          <a:xfrm flipH="1" flipV="1">
            <a:off x="5505450" y="2876550"/>
            <a:ext cx="1168400" cy="546100"/>
          </a:xfrm>
          <a:prstGeom prst="line">
            <a:avLst/>
          </a:prstGeom>
          <a:noFill/>
          <a:ln w="12700">
            <a:solidFill>
              <a:schemeClr val="tx1"/>
            </a:solidFill>
            <a:round/>
            <a:headEnd/>
            <a:tailEnd type="triangle" w="med" len="med"/>
          </a:ln>
        </p:spPr>
        <p:txBody>
          <a:bodyPr wrap="none" anchor="ctr"/>
          <a:lstStyle/>
          <a:p>
            <a:endParaRPr lang="en-US"/>
          </a:p>
        </p:txBody>
      </p:sp>
      <p:sp>
        <p:nvSpPr>
          <p:cNvPr id="3092" name="Line 23"/>
          <p:cNvSpPr>
            <a:spLocks noChangeShapeType="1"/>
          </p:cNvSpPr>
          <p:nvPr/>
        </p:nvSpPr>
        <p:spPr bwMode="auto">
          <a:xfrm flipV="1">
            <a:off x="5365750" y="5518150"/>
            <a:ext cx="304800" cy="0"/>
          </a:xfrm>
          <a:prstGeom prst="line">
            <a:avLst/>
          </a:prstGeom>
          <a:noFill/>
          <a:ln w="12700">
            <a:solidFill>
              <a:schemeClr val="tx1"/>
            </a:solidFill>
            <a:round/>
            <a:headEnd/>
            <a:tailEnd type="triangle" w="med" len="med"/>
          </a:ln>
        </p:spPr>
        <p:txBody>
          <a:bodyPr wrap="none" anchor="ctr"/>
          <a:lstStyle/>
          <a:p>
            <a:endParaRPr lang="en-US"/>
          </a:p>
        </p:txBody>
      </p:sp>
      <p:graphicFrame>
        <p:nvGraphicFramePr>
          <p:cNvPr id="11288" name="Object 24">
            <a:hlinkClick r:id="" action="ppaction://ole?verb=0"/>
          </p:cNvPr>
          <p:cNvGraphicFramePr>
            <a:graphicFrameLocks/>
          </p:cNvGraphicFramePr>
          <p:nvPr/>
        </p:nvGraphicFramePr>
        <p:xfrm>
          <a:off x="514350" y="5645150"/>
          <a:ext cx="1638300" cy="850900"/>
        </p:xfrm>
        <a:graphic>
          <a:graphicData uri="http://schemas.openxmlformats.org/presentationml/2006/ole">
            <p:oleObj spid="_x0000_s3079" name="Equation" r:id="rId9" imgW="1650960" imgH="863280" progId="Equation.DSMT4">
              <p:embed/>
            </p:oleObj>
          </a:graphicData>
        </a:graphic>
      </p:graphicFrame>
      <p:sp>
        <p:nvSpPr>
          <p:cNvPr id="3093" name="Line 25"/>
          <p:cNvSpPr>
            <a:spLocks noChangeShapeType="1"/>
          </p:cNvSpPr>
          <p:nvPr/>
        </p:nvSpPr>
        <p:spPr bwMode="auto">
          <a:xfrm flipV="1">
            <a:off x="6978650" y="2914650"/>
            <a:ext cx="292100" cy="431800"/>
          </a:xfrm>
          <a:prstGeom prst="line">
            <a:avLst/>
          </a:prstGeom>
          <a:noFill/>
          <a:ln w="12700">
            <a:solidFill>
              <a:schemeClr val="tx1"/>
            </a:solidFill>
            <a:round/>
            <a:headEnd type="triangle" w="med" len="med"/>
            <a:tailEnd/>
          </a:ln>
        </p:spPr>
        <p:txBody>
          <a:bodyPr wrap="none" anchor="ctr"/>
          <a:lstStyle/>
          <a:p>
            <a:endParaRPr lang="en-US"/>
          </a:p>
        </p:txBody>
      </p:sp>
      <p:sp>
        <p:nvSpPr>
          <p:cNvPr id="3094" name="Line 26"/>
          <p:cNvSpPr>
            <a:spLocks noChangeShapeType="1"/>
          </p:cNvSpPr>
          <p:nvPr/>
        </p:nvSpPr>
        <p:spPr bwMode="auto">
          <a:xfrm flipV="1">
            <a:off x="7346950" y="3917950"/>
            <a:ext cx="635000" cy="228600"/>
          </a:xfrm>
          <a:prstGeom prst="line">
            <a:avLst/>
          </a:prstGeom>
          <a:noFill/>
          <a:ln w="12700">
            <a:solidFill>
              <a:schemeClr val="tx1"/>
            </a:solidFill>
            <a:round/>
            <a:headEnd type="triangle" w="med" len="med"/>
            <a:tailEnd/>
          </a:ln>
        </p:spPr>
        <p:txBody>
          <a:bodyPr wrap="none" anchor="ctr"/>
          <a:lstStyle/>
          <a:p>
            <a:endParaRPr lang="en-US"/>
          </a:p>
        </p:txBody>
      </p:sp>
      <p:sp>
        <p:nvSpPr>
          <p:cNvPr id="3095" name="Line 27"/>
          <p:cNvSpPr>
            <a:spLocks noChangeShapeType="1"/>
          </p:cNvSpPr>
          <p:nvPr/>
        </p:nvSpPr>
        <p:spPr bwMode="auto">
          <a:xfrm flipV="1">
            <a:off x="7099300" y="4019550"/>
            <a:ext cx="0" cy="660400"/>
          </a:xfrm>
          <a:prstGeom prst="line">
            <a:avLst/>
          </a:prstGeom>
          <a:noFill/>
          <a:ln w="12700">
            <a:solidFill>
              <a:schemeClr val="tx1"/>
            </a:solidFill>
            <a:round/>
            <a:headEnd/>
            <a:tailEnd type="triangle" w="med" len="med"/>
          </a:ln>
        </p:spPr>
        <p:txBody>
          <a:bodyPr wrap="none" anchor="ctr"/>
          <a:lstStyle/>
          <a:p>
            <a:endParaRPr lang="en-US"/>
          </a:p>
        </p:txBody>
      </p:sp>
      <p:sp>
        <p:nvSpPr>
          <p:cNvPr id="11292" name="Rectangle 28"/>
          <p:cNvSpPr>
            <a:spLocks noChangeArrowheads="1"/>
          </p:cNvSpPr>
          <p:nvPr/>
        </p:nvSpPr>
        <p:spPr bwMode="auto">
          <a:xfrm>
            <a:off x="2493963" y="3186113"/>
            <a:ext cx="2617787" cy="519112"/>
          </a:xfrm>
          <a:prstGeom prst="rect">
            <a:avLst/>
          </a:prstGeom>
          <a:noFill/>
          <a:ln w="12700">
            <a:noFill/>
            <a:miter lim="800000"/>
            <a:headEnd/>
            <a:tailEnd/>
          </a:ln>
        </p:spPr>
        <p:txBody>
          <a:bodyPr wrap="none" anchor="ctr">
            <a:spAutoFit/>
          </a:bodyPr>
          <a:lstStyle/>
          <a:p>
            <a:pPr algn="ctr"/>
            <a:r>
              <a:rPr lang="en-US">
                <a:solidFill>
                  <a:schemeClr val="folHlink"/>
                </a:solidFill>
              </a:rPr>
              <a:t>piezometric head</a:t>
            </a:r>
          </a:p>
        </p:txBody>
      </p:sp>
      <p:sp>
        <p:nvSpPr>
          <p:cNvPr id="11293" name="Rectangle 29"/>
          <p:cNvSpPr>
            <a:spLocks noChangeArrowheads="1"/>
          </p:cNvSpPr>
          <p:nvPr/>
        </p:nvSpPr>
        <p:spPr bwMode="auto">
          <a:xfrm>
            <a:off x="5668963" y="1646238"/>
            <a:ext cx="3044825" cy="454025"/>
          </a:xfrm>
          <a:prstGeom prst="rect">
            <a:avLst/>
          </a:prstGeom>
          <a:noFill/>
          <a:ln w="12700">
            <a:noFill/>
            <a:miter lim="800000"/>
            <a:headEnd/>
            <a:tailEnd/>
          </a:ln>
        </p:spPr>
        <p:txBody>
          <a:bodyPr wrap="none" lIns="90488" tIns="44450" rIns="90488" bIns="44450">
            <a:spAutoFit/>
          </a:bodyPr>
          <a:lstStyle/>
          <a:p>
            <a:r>
              <a:rPr lang="en-US" sz="2400">
                <a:latin typeface="Book Antiqua" pitchFamily="18" charset="0"/>
              </a:rPr>
              <a:t>z = 0 at water surface</a:t>
            </a:r>
          </a:p>
        </p:txBody>
      </p:sp>
      <p:sp>
        <p:nvSpPr>
          <p:cNvPr id="3098" name="Line 30"/>
          <p:cNvSpPr>
            <a:spLocks noChangeShapeType="1"/>
          </p:cNvSpPr>
          <p:nvPr/>
        </p:nvSpPr>
        <p:spPr bwMode="auto">
          <a:xfrm>
            <a:off x="2598738" y="3648075"/>
            <a:ext cx="2409825"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pSp>
        <p:nvGrpSpPr>
          <p:cNvPr id="3099" name="Group 31"/>
          <p:cNvGrpSpPr>
            <a:grpSpLocks/>
          </p:cNvGrpSpPr>
          <p:nvPr/>
        </p:nvGrpSpPr>
        <p:grpSpPr bwMode="auto">
          <a:xfrm>
            <a:off x="6443663" y="3194050"/>
            <a:ext cx="844550" cy="1585913"/>
            <a:chOff x="4059" y="2012"/>
            <a:chExt cx="532" cy="999"/>
          </a:xfrm>
        </p:grpSpPr>
        <p:sp>
          <p:nvSpPr>
            <p:cNvPr id="3112" name="Rectangle 32"/>
            <p:cNvSpPr>
              <a:spLocks noChangeArrowheads="1"/>
            </p:cNvSpPr>
            <p:nvPr/>
          </p:nvSpPr>
          <p:spPr bwMode="auto">
            <a:xfrm>
              <a:off x="4379" y="2870"/>
              <a:ext cx="186" cy="141"/>
            </a:xfrm>
            <a:prstGeom prst="rect">
              <a:avLst/>
            </a:prstGeom>
            <a:solidFill>
              <a:schemeClr val="bg1"/>
            </a:solidFill>
            <a:ln w="12700">
              <a:noFill/>
              <a:miter lim="800000"/>
              <a:headEnd type="none" w="lg" len="med"/>
              <a:tailEnd type="none" w="lg" len="med"/>
            </a:ln>
          </p:spPr>
          <p:txBody>
            <a:bodyPr anchor="ctr">
              <a:spAutoFit/>
            </a:bodyPr>
            <a:lstStyle/>
            <a:p>
              <a:endParaRPr lang="en-US"/>
            </a:p>
          </p:txBody>
        </p:sp>
        <p:grpSp>
          <p:nvGrpSpPr>
            <p:cNvPr id="3113" name="Group 33"/>
            <p:cNvGrpSpPr>
              <a:grpSpLocks/>
            </p:cNvGrpSpPr>
            <p:nvPr/>
          </p:nvGrpSpPr>
          <p:grpSpPr bwMode="auto">
            <a:xfrm>
              <a:off x="4059" y="2012"/>
              <a:ext cx="532" cy="953"/>
              <a:chOff x="4653" y="1262"/>
              <a:chExt cx="352" cy="630"/>
            </a:xfrm>
          </p:grpSpPr>
          <p:sp>
            <p:nvSpPr>
              <p:cNvPr id="3114" name="Rectangle 34"/>
              <p:cNvSpPr>
                <a:spLocks noChangeArrowheads="1"/>
              </p:cNvSpPr>
              <p:nvPr/>
            </p:nvSpPr>
            <p:spPr bwMode="auto">
              <a:xfrm>
                <a:off x="4846"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115" name="Rectangle 35"/>
              <p:cNvSpPr>
                <a:spLocks noChangeArrowheads="1"/>
              </p:cNvSpPr>
              <p:nvPr/>
            </p:nvSpPr>
            <p:spPr bwMode="auto">
              <a:xfrm>
                <a:off x="4974" y="1531"/>
                <a:ext cx="31" cy="361"/>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3116" name="Group 36"/>
              <p:cNvGrpSpPr>
                <a:grpSpLocks/>
              </p:cNvGrpSpPr>
              <p:nvPr/>
            </p:nvGrpSpPr>
            <p:grpSpPr bwMode="auto">
              <a:xfrm>
                <a:off x="4653" y="1262"/>
                <a:ext cx="352" cy="281"/>
                <a:chOff x="4653" y="1262"/>
                <a:chExt cx="352" cy="281"/>
              </a:xfrm>
            </p:grpSpPr>
            <p:sp>
              <p:nvSpPr>
                <p:cNvPr id="3117" name="Arc 37"/>
                <p:cNvSpPr>
                  <a:spLocks/>
                </p:cNvSpPr>
                <p:nvPr/>
              </p:nvSpPr>
              <p:spPr bwMode="auto">
                <a:xfrm rot="10800000">
                  <a:off x="4752" y="1291"/>
                  <a:ext cx="253" cy="249"/>
                </a:xfrm>
                <a:custGeom>
                  <a:avLst/>
                  <a:gdLst>
                    <a:gd name="T0" fmla="*/ 170 w 21600"/>
                    <a:gd name="T1" fmla="*/ 249 h 20401"/>
                    <a:gd name="T2" fmla="*/ 0 w 21600"/>
                    <a:gd name="T3" fmla="*/ 0 h 20401"/>
                    <a:gd name="T4" fmla="*/ 253 w 21600"/>
                    <a:gd name="T5" fmla="*/ 0 h 20401"/>
                    <a:gd name="T6" fmla="*/ 0 60000 65536"/>
                    <a:gd name="T7" fmla="*/ 0 60000 65536"/>
                    <a:gd name="T8" fmla="*/ 0 60000 65536"/>
                    <a:gd name="T9" fmla="*/ 0 w 21600"/>
                    <a:gd name="T10" fmla="*/ 0 h 20401"/>
                    <a:gd name="T11" fmla="*/ 21600 w 21600"/>
                    <a:gd name="T12" fmla="*/ 20401 h 20401"/>
                  </a:gdLst>
                  <a:ahLst/>
                  <a:cxnLst>
                    <a:cxn ang="T6">
                      <a:pos x="T0" y="T1"/>
                    </a:cxn>
                    <a:cxn ang="T7">
                      <a:pos x="T2" y="T3"/>
                    </a:cxn>
                    <a:cxn ang="T8">
                      <a:pos x="T4" y="T5"/>
                    </a:cxn>
                  </a:cxnLst>
                  <a:rect l="T9" t="T10" r="T11" b="T12"/>
                  <a:pathLst>
                    <a:path w="21600" h="20401" fill="none" extrusionOk="0">
                      <a:moveTo>
                        <a:pt x="14503" y="20401"/>
                      </a:moveTo>
                      <a:cubicBezTo>
                        <a:pt x="5820" y="17380"/>
                        <a:pt x="0" y="9194"/>
                        <a:pt x="0" y="0"/>
                      </a:cubicBezTo>
                    </a:path>
                    <a:path w="21600" h="20401" stroke="0" extrusionOk="0">
                      <a:moveTo>
                        <a:pt x="14503" y="20401"/>
                      </a:moveTo>
                      <a:cubicBezTo>
                        <a:pt x="5820" y="17380"/>
                        <a:pt x="0" y="9194"/>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3118" name="Arc 38"/>
                <p:cNvSpPr>
                  <a:spLocks/>
                </p:cNvSpPr>
                <p:nvPr/>
              </p:nvSpPr>
              <p:spPr bwMode="auto">
                <a:xfrm rot="10800000">
                  <a:off x="4752" y="1322"/>
                  <a:ext cx="221" cy="220"/>
                </a:xfrm>
                <a:custGeom>
                  <a:avLst/>
                  <a:gdLst>
                    <a:gd name="T0" fmla="*/ 153 w 21600"/>
                    <a:gd name="T1" fmla="*/ 220 h 20552"/>
                    <a:gd name="T2" fmla="*/ 0 w 21600"/>
                    <a:gd name="T3" fmla="*/ 0 h 20552"/>
                    <a:gd name="T4" fmla="*/ 221 w 21600"/>
                    <a:gd name="T5" fmla="*/ 0 h 20552"/>
                    <a:gd name="T6" fmla="*/ 0 60000 65536"/>
                    <a:gd name="T7" fmla="*/ 0 60000 65536"/>
                    <a:gd name="T8" fmla="*/ 0 60000 65536"/>
                    <a:gd name="T9" fmla="*/ 0 w 21600"/>
                    <a:gd name="T10" fmla="*/ 0 h 20552"/>
                    <a:gd name="T11" fmla="*/ 21600 w 21600"/>
                    <a:gd name="T12" fmla="*/ 20552 h 20552"/>
                  </a:gdLst>
                  <a:ahLst/>
                  <a:cxnLst>
                    <a:cxn ang="T6">
                      <a:pos x="T0" y="T1"/>
                    </a:cxn>
                    <a:cxn ang="T7">
                      <a:pos x="T2" y="T3"/>
                    </a:cxn>
                    <a:cxn ang="T8">
                      <a:pos x="T4" y="T5"/>
                    </a:cxn>
                  </a:cxnLst>
                  <a:rect l="T9" t="T10" r="T11" b="T12"/>
                  <a:pathLst>
                    <a:path w="21600" h="20552" fill="none" extrusionOk="0">
                      <a:moveTo>
                        <a:pt x="14954" y="20552"/>
                      </a:moveTo>
                      <a:cubicBezTo>
                        <a:pt x="6040" y="17670"/>
                        <a:pt x="0" y="9369"/>
                        <a:pt x="0" y="0"/>
                      </a:cubicBezTo>
                    </a:path>
                    <a:path w="21600" h="20552" stroke="0" extrusionOk="0">
                      <a:moveTo>
                        <a:pt x="14954" y="20552"/>
                      </a:moveTo>
                      <a:cubicBezTo>
                        <a:pt x="6040" y="17670"/>
                        <a:pt x="0" y="9369"/>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3119" name="Arc 39"/>
                <p:cNvSpPr>
                  <a:spLocks/>
                </p:cNvSpPr>
                <p:nvPr/>
              </p:nvSpPr>
              <p:spPr bwMode="auto">
                <a:xfrm rot="10800000">
                  <a:off x="4752" y="1418"/>
                  <a:ext cx="125" cy="124"/>
                </a:xfrm>
                <a:custGeom>
                  <a:avLst/>
                  <a:gdLst>
                    <a:gd name="T0" fmla="*/ 86 w 21600"/>
                    <a:gd name="T1" fmla="*/ 124 h 20514"/>
                    <a:gd name="T2" fmla="*/ 0 w 21600"/>
                    <a:gd name="T3" fmla="*/ 0 h 20514"/>
                    <a:gd name="T4" fmla="*/ 125 w 21600"/>
                    <a:gd name="T5" fmla="*/ 0 h 20514"/>
                    <a:gd name="T6" fmla="*/ 0 60000 65536"/>
                    <a:gd name="T7" fmla="*/ 0 60000 65536"/>
                    <a:gd name="T8" fmla="*/ 0 60000 65536"/>
                    <a:gd name="T9" fmla="*/ 0 w 21600"/>
                    <a:gd name="T10" fmla="*/ 0 h 20514"/>
                    <a:gd name="T11" fmla="*/ 21600 w 21600"/>
                    <a:gd name="T12" fmla="*/ 20514 h 20514"/>
                  </a:gdLst>
                  <a:ahLst/>
                  <a:cxnLst>
                    <a:cxn ang="T6">
                      <a:pos x="T0" y="T1"/>
                    </a:cxn>
                    <a:cxn ang="T7">
                      <a:pos x="T2" y="T3"/>
                    </a:cxn>
                    <a:cxn ang="T8">
                      <a:pos x="T4" y="T5"/>
                    </a:cxn>
                  </a:cxnLst>
                  <a:rect l="T9" t="T10" r="T11" b="T12"/>
                  <a:pathLst>
                    <a:path w="21600" h="20514" fill="none" extrusionOk="0">
                      <a:moveTo>
                        <a:pt x="14837" y="20513"/>
                      </a:moveTo>
                      <a:cubicBezTo>
                        <a:pt x="5982" y="17594"/>
                        <a:pt x="0" y="9323"/>
                        <a:pt x="0" y="0"/>
                      </a:cubicBezTo>
                    </a:path>
                    <a:path w="21600" h="20514" stroke="0" extrusionOk="0">
                      <a:moveTo>
                        <a:pt x="14837" y="20513"/>
                      </a:moveTo>
                      <a:cubicBezTo>
                        <a:pt x="5982" y="17594"/>
                        <a:pt x="0" y="9323"/>
                        <a:pt x="0" y="0"/>
                      </a:cubicBezTo>
                      <a:lnTo>
                        <a:pt x="21600" y="0"/>
                      </a:lnTo>
                      <a:close/>
                    </a:path>
                  </a:pathLst>
                </a:custGeom>
                <a:solidFill>
                  <a:schemeClr val="accent1"/>
                </a:solidFill>
                <a:ln w="12700" cap="rnd">
                  <a:solidFill>
                    <a:schemeClr val="tx1"/>
                  </a:solidFill>
                  <a:round/>
                  <a:headEnd/>
                  <a:tailEnd/>
                </a:ln>
              </p:spPr>
              <p:txBody>
                <a:bodyPr wrap="none" anchor="ctr"/>
                <a:lstStyle/>
                <a:p>
                  <a:endParaRPr lang="en-US"/>
                </a:p>
              </p:txBody>
            </p:sp>
            <p:sp>
              <p:nvSpPr>
                <p:cNvPr id="3120" name="Arc 40"/>
                <p:cNvSpPr>
                  <a:spLocks/>
                </p:cNvSpPr>
                <p:nvPr/>
              </p:nvSpPr>
              <p:spPr bwMode="auto">
                <a:xfrm rot="10800000">
                  <a:off x="4749" y="1449"/>
                  <a:ext cx="96" cy="94"/>
                </a:xfrm>
                <a:custGeom>
                  <a:avLst/>
                  <a:gdLst>
                    <a:gd name="T0" fmla="*/ 67 w 21600"/>
                    <a:gd name="T1" fmla="*/ 94 h 20621"/>
                    <a:gd name="T2" fmla="*/ 0 w 21600"/>
                    <a:gd name="T3" fmla="*/ 0 h 20621"/>
                    <a:gd name="T4" fmla="*/ 96 w 21600"/>
                    <a:gd name="T5" fmla="*/ 0 h 20621"/>
                    <a:gd name="T6" fmla="*/ 0 60000 65536"/>
                    <a:gd name="T7" fmla="*/ 0 60000 65536"/>
                    <a:gd name="T8" fmla="*/ 0 60000 65536"/>
                    <a:gd name="T9" fmla="*/ 0 w 21600"/>
                    <a:gd name="T10" fmla="*/ 0 h 20621"/>
                    <a:gd name="T11" fmla="*/ 21600 w 21600"/>
                    <a:gd name="T12" fmla="*/ 20621 h 20621"/>
                  </a:gdLst>
                  <a:ahLst/>
                  <a:cxnLst>
                    <a:cxn ang="T6">
                      <a:pos x="T0" y="T1"/>
                    </a:cxn>
                    <a:cxn ang="T7">
                      <a:pos x="T2" y="T3"/>
                    </a:cxn>
                    <a:cxn ang="T8">
                      <a:pos x="T4" y="T5"/>
                    </a:cxn>
                  </a:cxnLst>
                  <a:rect l="T9" t="T10" r="T11" b="T12"/>
                  <a:pathLst>
                    <a:path w="21600" h="20621" fill="none" extrusionOk="0">
                      <a:moveTo>
                        <a:pt x="15169" y="20620"/>
                      </a:moveTo>
                      <a:cubicBezTo>
                        <a:pt x="6145" y="17806"/>
                        <a:pt x="0" y="9452"/>
                        <a:pt x="0" y="0"/>
                      </a:cubicBezTo>
                    </a:path>
                    <a:path w="21600" h="20621" stroke="0" extrusionOk="0">
                      <a:moveTo>
                        <a:pt x="15169" y="20620"/>
                      </a:moveTo>
                      <a:cubicBezTo>
                        <a:pt x="6145" y="17806"/>
                        <a:pt x="0" y="9452"/>
                        <a:pt x="0" y="0"/>
                      </a:cubicBezTo>
                      <a:lnTo>
                        <a:pt x="21600" y="0"/>
                      </a:lnTo>
                      <a:close/>
                    </a:path>
                  </a:pathLst>
                </a:custGeom>
                <a:solidFill>
                  <a:schemeClr val="bg1"/>
                </a:solidFill>
                <a:ln w="12700" cap="rnd">
                  <a:solidFill>
                    <a:schemeClr val="tx1"/>
                  </a:solidFill>
                  <a:round/>
                  <a:headEnd/>
                  <a:tailEnd/>
                </a:ln>
              </p:spPr>
              <p:txBody>
                <a:bodyPr wrap="none" anchor="ctr"/>
                <a:lstStyle/>
                <a:p>
                  <a:endParaRPr lang="en-US"/>
                </a:p>
              </p:txBody>
            </p:sp>
            <p:sp>
              <p:nvSpPr>
                <p:cNvPr id="3121" name="AutoShape 41"/>
                <p:cNvSpPr>
                  <a:spLocks noChangeArrowheads="1"/>
                </p:cNvSpPr>
                <p:nvPr/>
              </p:nvSpPr>
              <p:spPr bwMode="auto">
                <a:xfrm rot="10800000" flipH="1">
                  <a:off x="4653" y="1262"/>
                  <a:ext cx="192" cy="267"/>
                </a:xfrm>
                <a:prstGeom prst="triangle">
                  <a:avLst>
                    <a:gd name="adj" fmla="val 49995"/>
                  </a:avLst>
                </a:prstGeom>
                <a:solidFill>
                  <a:schemeClr val="bg1"/>
                </a:solidFill>
                <a:ln w="12700">
                  <a:noFill/>
                  <a:miter lim="800000"/>
                  <a:headEnd/>
                  <a:tailEnd/>
                </a:ln>
              </p:spPr>
              <p:txBody>
                <a:bodyPr wrap="none" anchor="ctr"/>
                <a:lstStyle/>
                <a:p>
                  <a:endParaRPr lang="en-US"/>
                </a:p>
              </p:txBody>
            </p:sp>
            <p:sp>
              <p:nvSpPr>
                <p:cNvPr id="3122" name="Freeform 42"/>
                <p:cNvSpPr>
                  <a:spLocks/>
                </p:cNvSpPr>
                <p:nvPr/>
              </p:nvSpPr>
              <p:spPr bwMode="auto">
                <a:xfrm>
                  <a:off x="4765" y="1269"/>
                  <a:ext cx="71" cy="56"/>
                </a:xfrm>
                <a:custGeom>
                  <a:avLst/>
                  <a:gdLst>
                    <a:gd name="T0" fmla="*/ 92 w 107"/>
                    <a:gd name="T1" fmla="*/ 80 h 81"/>
                    <a:gd name="T2" fmla="*/ 36 w 107"/>
                    <a:gd name="T3" fmla="*/ 76 h 81"/>
                    <a:gd name="T4" fmla="*/ 2 w 107"/>
                    <a:gd name="T5" fmla="*/ 36 h 81"/>
                    <a:gd name="T6" fmla="*/ 0 w 107"/>
                    <a:gd name="T7" fmla="*/ 22 h 81"/>
                    <a:gd name="T8" fmla="*/ 6 w 107"/>
                    <a:gd name="T9" fmla="*/ 8 h 81"/>
                    <a:gd name="T10" fmla="*/ 20 w 107"/>
                    <a:gd name="T11" fmla="*/ 0 h 81"/>
                    <a:gd name="T12" fmla="*/ 106 w 107"/>
                    <a:gd name="T13" fmla="*/ 32 h 81"/>
                    <a:gd name="T14" fmla="*/ 0 60000 65536"/>
                    <a:gd name="T15" fmla="*/ 0 60000 65536"/>
                    <a:gd name="T16" fmla="*/ 0 60000 65536"/>
                    <a:gd name="T17" fmla="*/ 0 60000 65536"/>
                    <a:gd name="T18" fmla="*/ 0 60000 65536"/>
                    <a:gd name="T19" fmla="*/ 0 60000 65536"/>
                    <a:gd name="T20" fmla="*/ 0 60000 65536"/>
                    <a:gd name="T21" fmla="*/ 0 w 107"/>
                    <a:gd name="T22" fmla="*/ 0 h 81"/>
                    <a:gd name="T23" fmla="*/ 107 w 107"/>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81">
                      <a:moveTo>
                        <a:pt x="92" y="80"/>
                      </a:moveTo>
                      <a:lnTo>
                        <a:pt x="36" y="76"/>
                      </a:lnTo>
                      <a:lnTo>
                        <a:pt x="2" y="36"/>
                      </a:lnTo>
                      <a:lnTo>
                        <a:pt x="0" y="22"/>
                      </a:lnTo>
                      <a:lnTo>
                        <a:pt x="6" y="8"/>
                      </a:lnTo>
                      <a:lnTo>
                        <a:pt x="20" y="0"/>
                      </a:lnTo>
                      <a:lnTo>
                        <a:pt x="106" y="32"/>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sp>
              <p:nvSpPr>
                <p:cNvPr id="3123" name="Freeform 43"/>
                <p:cNvSpPr>
                  <a:spLocks/>
                </p:cNvSpPr>
                <p:nvPr/>
              </p:nvSpPr>
              <p:spPr bwMode="auto">
                <a:xfrm>
                  <a:off x="4720" y="1393"/>
                  <a:ext cx="75" cy="56"/>
                </a:xfrm>
                <a:custGeom>
                  <a:avLst/>
                  <a:gdLst>
                    <a:gd name="T0" fmla="*/ 111 w 112"/>
                    <a:gd name="T1" fmla="*/ 34 h 80"/>
                    <a:gd name="T2" fmla="*/ 67 w 112"/>
                    <a:gd name="T3" fmla="*/ 0 h 80"/>
                    <a:gd name="T4" fmla="*/ 15 w 112"/>
                    <a:gd name="T5" fmla="*/ 8 h 80"/>
                    <a:gd name="T6" fmla="*/ 4 w 112"/>
                    <a:gd name="T7" fmla="*/ 17 h 80"/>
                    <a:gd name="T8" fmla="*/ 0 w 112"/>
                    <a:gd name="T9" fmla="*/ 31 h 80"/>
                    <a:gd name="T10" fmla="*/ 5 w 112"/>
                    <a:gd name="T11" fmla="*/ 46 h 80"/>
                    <a:gd name="T12" fmla="*/ 91 w 112"/>
                    <a:gd name="T13" fmla="*/ 79 h 80"/>
                    <a:gd name="T14" fmla="*/ 0 60000 65536"/>
                    <a:gd name="T15" fmla="*/ 0 60000 65536"/>
                    <a:gd name="T16" fmla="*/ 0 60000 65536"/>
                    <a:gd name="T17" fmla="*/ 0 60000 65536"/>
                    <a:gd name="T18" fmla="*/ 0 60000 65536"/>
                    <a:gd name="T19" fmla="*/ 0 60000 65536"/>
                    <a:gd name="T20" fmla="*/ 0 60000 65536"/>
                    <a:gd name="T21" fmla="*/ 0 w 112"/>
                    <a:gd name="T22" fmla="*/ 0 h 80"/>
                    <a:gd name="T23" fmla="*/ 112 w 11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0">
                      <a:moveTo>
                        <a:pt x="111" y="34"/>
                      </a:moveTo>
                      <a:lnTo>
                        <a:pt x="67" y="0"/>
                      </a:lnTo>
                      <a:lnTo>
                        <a:pt x="15" y="8"/>
                      </a:lnTo>
                      <a:lnTo>
                        <a:pt x="4" y="17"/>
                      </a:lnTo>
                      <a:lnTo>
                        <a:pt x="0" y="31"/>
                      </a:lnTo>
                      <a:lnTo>
                        <a:pt x="5" y="46"/>
                      </a:lnTo>
                      <a:lnTo>
                        <a:pt x="91" y="79"/>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a:p>
              </p:txBody>
            </p:sp>
          </p:grpSp>
        </p:grpSp>
      </p:grpSp>
      <p:graphicFrame>
        <p:nvGraphicFramePr>
          <p:cNvPr id="3080" name="Object 44">
            <a:hlinkClick r:id="" action="ppaction://ole?verb=0"/>
          </p:cNvPr>
          <p:cNvGraphicFramePr>
            <a:graphicFrameLocks/>
          </p:cNvGraphicFramePr>
          <p:nvPr/>
        </p:nvGraphicFramePr>
        <p:xfrm>
          <a:off x="6240463" y="2859088"/>
          <a:ext cx="280987" cy="392112"/>
        </p:xfrm>
        <a:graphic>
          <a:graphicData uri="http://schemas.openxmlformats.org/presentationml/2006/ole">
            <p:oleObj spid="_x0000_s3080" name="Equation" r:id="rId10" imgW="291960" imgH="406080" progId="Equation.3">
              <p:embed/>
            </p:oleObj>
          </a:graphicData>
        </a:graphic>
      </p:graphicFrame>
      <p:graphicFrame>
        <p:nvGraphicFramePr>
          <p:cNvPr id="3081" name="Object 45">
            <a:hlinkClick r:id="" action="ppaction://ole?verb=0"/>
          </p:cNvPr>
          <p:cNvGraphicFramePr>
            <a:graphicFrameLocks/>
          </p:cNvGraphicFramePr>
          <p:nvPr/>
        </p:nvGraphicFramePr>
        <p:xfrm>
          <a:off x="6845300" y="3467100"/>
          <a:ext cx="114300" cy="152400"/>
        </p:xfrm>
        <a:graphic>
          <a:graphicData uri="http://schemas.openxmlformats.org/presentationml/2006/ole">
            <p:oleObj spid="_x0000_s3081" name="Equation" r:id="rId11" imgW="126720" imgH="164880" progId="Equation.2">
              <p:embed/>
            </p:oleObj>
          </a:graphicData>
        </a:graphic>
      </p:graphicFrame>
      <p:sp>
        <p:nvSpPr>
          <p:cNvPr id="3100" name="Line 46"/>
          <p:cNvSpPr>
            <a:spLocks noChangeShapeType="1"/>
          </p:cNvSpPr>
          <p:nvPr/>
        </p:nvSpPr>
        <p:spPr bwMode="auto">
          <a:xfrm>
            <a:off x="7240588" y="3065463"/>
            <a:ext cx="671512"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3101" name="Line 47"/>
          <p:cNvSpPr>
            <a:spLocks noChangeShapeType="1"/>
          </p:cNvSpPr>
          <p:nvPr/>
        </p:nvSpPr>
        <p:spPr bwMode="auto">
          <a:xfrm>
            <a:off x="7924800" y="4029075"/>
            <a:ext cx="696913"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3102" name="Line 48"/>
          <p:cNvSpPr>
            <a:spLocks noChangeShapeType="1"/>
          </p:cNvSpPr>
          <p:nvPr/>
        </p:nvSpPr>
        <p:spPr bwMode="auto">
          <a:xfrm>
            <a:off x="4200525" y="6142038"/>
            <a:ext cx="1881188"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1313" name="Line 49"/>
          <p:cNvSpPr>
            <a:spLocks noChangeShapeType="1"/>
          </p:cNvSpPr>
          <p:nvPr/>
        </p:nvSpPr>
        <p:spPr bwMode="auto">
          <a:xfrm flipV="1">
            <a:off x="1684338" y="4530725"/>
            <a:ext cx="525462" cy="609600"/>
          </a:xfrm>
          <a:prstGeom prst="line">
            <a:avLst/>
          </a:prstGeom>
          <a:noFill/>
          <a:ln w="12700">
            <a:solidFill>
              <a:schemeClr val="folHlink"/>
            </a:solidFill>
            <a:round/>
            <a:headEnd type="none" w="lg" len="med"/>
            <a:tailEnd type="triangle" w="lg" len="med"/>
          </a:ln>
        </p:spPr>
        <p:txBody>
          <a:bodyPr anchor="ctr">
            <a:spAutoFit/>
          </a:bodyPr>
          <a:lstStyle/>
          <a:p>
            <a:endParaRPr lang="en-US"/>
          </a:p>
        </p:txBody>
      </p:sp>
      <p:sp>
        <p:nvSpPr>
          <p:cNvPr id="11314" name="Rectangle 50"/>
          <p:cNvSpPr>
            <a:spLocks noChangeArrowheads="1"/>
          </p:cNvSpPr>
          <p:nvPr/>
        </p:nvSpPr>
        <p:spPr bwMode="auto">
          <a:xfrm>
            <a:off x="2124075" y="4151313"/>
            <a:ext cx="361950" cy="519112"/>
          </a:xfrm>
          <a:prstGeom prst="rect">
            <a:avLst/>
          </a:prstGeom>
          <a:noFill/>
          <a:ln w="12700">
            <a:noFill/>
            <a:miter lim="800000"/>
            <a:headEnd/>
            <a:tailEnd/>
          </a:ln>
        </p:spPr>
        <p:txBody>
          <a:bodyPr wrap="none" anchor="ctr">
            <a:spAutoFit/>
          </a:bodyPr>
          <a:lstStyle/>
          <a:p>
            <a:pPr algn="ctr"/>
            <a:r>
              <a:rPr lang="en-US">
                <a:solidFill>
                  <a:schemeClr val="folHlink"/>
                </a:solidFill>
              </a:rPr>
              <a:t>0</a:t>
            </a:r>
          </a:p>
        </p:txBody>
      </p:sp>
      <p:sp>
        <p:nvSpPr>
          <p:cNvPr id="3105" name="Line 52"/>
          <p:cNvSpPr>
            <a:spLocks noChangeShapeType="1"/>
          </p:cNvSpPr>
          <p:nvPr/>
        </p:nvSpPr>
        <p:spPr bwMode="auto">
          <a:xfrm rot="5400000" flipV="1">
            <a:off x="6134100" y="4914900"/>
            <a:ext cx="381000" cy="0"/>
          </a:xfrm>
          <a:prstGeom prst="line">
            <a:avLst/>
          </a:prstGeom>
          <a:noFill/>
          <a:ln w="28575">
            <a:solidFill>
              <a:schemeClr val="folHlink"/>
            </a:solidFill>
            <a:prstDash val="sysDot"/>
            <a:round/>
            <a:headEnd/>
            <a:tailEnd/>
          </a:ln>
        </p:spPr>
        <p:txBody>
          <a:bodyPr wrap="none" anchor="ctr"/>
          <a:lstStyle/>
          <a:p>
            <a:endParaRPr lang="en-US"/>
          </a:p>
        </p:txBody>
      </p:sp>
      <p:sp>
        <p:nvSpPr>
          <p:cNvPr id="3106" name="Line 53"/>
          <p:cNvSpPr>
            <a:spLocks noChangeShapeType="1"/>
          </p:cNvSpPr>
          <p:nvPr/>
        </p:nvSpPr>
        <p:spPr bwMode="auto">
          <a:xfrm flipH="1">
            <a:off x="6673850" y="3346450"/>
            <a:ext cx="76200" cy="152400"/>
          </a:xfrm>
          <a:prstGeom prst="line">
            <a:avLst/>
          </a:prstGeom>
          <a:noFill/>
          <a:ln w="28575">
            <a:solidFill>
              <a:schemeClr val="folHlink"/>
            </a:solidFill>
            <a:prstDash val="sysDot"/>
            <a:round/>
            <a:headEnd/>
            <a:tailEnd/>
          </a:ln>
        </p:spPr>
        <p:txBody>
          <a:bodyPr wrap="none" anchor="ctr"/>
          <a:lstStyle/>
          <a:p>
            <a:endParaRPr lang="en-US"/>
          </a:p>
        </p:txBody>
      </p:sp>
      <p:sp>
        <p:nvSpPr>
          <p:cNvPr id="11318" name="Text Box 54"/>
          <p:cNvSpPr txBox="1">
            <a:spLocks noChangeArrowheads="1"/>
          </p:cNvSpPr>
          <p:nvPr/>
        </p:nvSpPr>
        <p:spPr bwMode="auto">
          <a:xfrm>
            <a:off x="6330950" y="5145088"/>
            <a:ext cx="2581275"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Control volume?</a:t>
            </a:r>
          </a:p>
        </p:txBody>
      </p:sp>
      <p:sp>
        <p:nvSpPr>
          <p:cNvPr id="11319" name="Oval 55"/>
          <p:cNvSpPr>
            <a:spLocks noChangeArrowheads="1"/>
          </p:cNvSpPr>
          <p:nvPr/>
        </p:nvSpPr>
        <p:spPr bwMode="auto">
          <a:xfrm>
            <a:off x="1828800" y="5715000"/>
            <a:ext cx="396875" cy="725488"/>
          </a:xfrm>
          <a:prstGeom prst="ellipse">
            <a:avLst/>
          </a:prstGeom>
          <a:noFill/>
          <a:ln w="28575">
            <a:solidFill>
              <a:schemeClr val="folHlink"/>
            </a:solidFill>
            <a:round/>
            <a:headEnd type="none" w="lg" len="med"/>
            <a:tailEnd type="none" w="lg" len="med"/>
          </a:ln>
        </p:spPr>
        <p:txBody>
          <a:bodyPr anchor="ctr">
            <a:spAutoFit/>
          </a:bodyPr>
          <a:lstStyle/>
          <a:p>
            <a:pPr algn="ctr"/>
            <a:endParaRPr lang="en-US"/>
          </a:p>
        </p:txBody>
      </p:sp>
      <p:sp>
        <p:nvSpPr>
          <p:cNvPr id="3109" name="Freeform 56"/>
          <p:cNvSpPr>
            <a:spLocks/>
          </p:cNvSpPr>
          <p:nvPr/>
        </p:nvSpPr>
        <p:spPr bwMode="auto">
          <a:xfrm>
            <a:off x="6324600" y="4724400"/>
            <a:ext cx="914400" cy="388938"/>
          </a:xfrm>
          <a:custGeom>
            <a:avLst/>
            <a:gdLst>
              <a:gd name="T0" fmla="*/ 0 w 576"/>
              <a:gd name="T1" fmla="*/ 240 h 245"/>
              <a:gd name="T2" fmla="*/ 449 w 576"/>
              <a:gd name="T3" fmla="*/ 205 h 245"/>
              <a:gd name="T4" fmla="*/ 576 w 576"/>
              <a:gd name="T5" fmla="*/ 0 h 245"/>
              <a:gd name="T6" fmla="*/ 0 60000 65536"/>
              <a:gd name="T7" fmla="*/ 0 60000 65536"/>
              <a:gd name="T8" fmla="*/ 0 60000 65536"/>
              <a:gd name="T9" fmla="*/ 0 w 576"/>
              <a:gd name="T10" fmla="*/ 0 h 245"/>
              <a:gd name="T11" fmla="*/ 576 w 576"/>
              <a:gd name="T12" fmla="*/ 245 h 245"/>
            </a:gdLst>
            <a:ahLst/>
            <a:cxnLst>
              <a:cxn ang="T6">
                <a:pos x="T0" y="T1"/>
              </a:cxn>
              <a:cxn ang="T7">
                <a:pos x="T2" y="T3"/>
              </a:cxn>
              <a:cxn ang="T8">
                <a:pos x="T4" y="T5"/>
              </a:cxn>
            </a:cxnLst>
            <a:rect l="T9" t="T10" r="T11" b="T12"/>
            <a:pathLst>
              <a:path w="576" h="245">
                <a:moveTo>
                  <a:pt x="0" y="240"/>
                </a:moveTo>
                <a:cubicBezTo>
                  <a:pt x="75" y="234"/>
                  <a:pt x="353" y="245"/>
                  <a:pt x="449" y="205"/>
                </a:cubicBezTo>
                <a:cubicBezTo>
                  <a:pt x="545" y="165"/>
                  <a:pt x="550" y="43"/>
                  <a:pt x="576" y="0"/>
                </a:cubicBezTo>
              </a:path>
            </a:pathLst>
          </a:custGeom>
          <a:noFill/>
          <a:ln w="12700" cap="flat" cmpd="sng">
            <a:solidFill>
              <a:schemeClr val="folHlink"/>
            </a:solidFill>
            <a:prstDash val="solid"/>
            <a:round/>
            <a:headEnd type="none" w="lg" len="med"/>
            <a:tailEnd type="none" w="lg" len="med"/>
          </a:ln>
        </p:spPr>
        <p:txBody>
          <a:bodyPr wrap="none" anchor="ctr">
            <a:spAutoFit/>
          </a:bodyPr>
          <a:lstStyle/>
          <a:p>
            <a:endParaRPr lang="en-US"/>
          </a:p>
        </p:txBody>
      </p:sp>
      <p:graphicFrame>
        <p:nvGraphicFramePr>
          <p:cNvPr id="11321" name="Object 57">
            <a:hlinkClick r:id="" action="ppaction://ole?verb=0"/>
          </p:cNvPr>
          <p:cNvGraphicFramePr>
            <a:graphicFrameLocks/>
          </p:cNvGraphicFramePr>
          <p:nvPr/>
        </p:nvGraphicFramePr>
        <p:xfrm>
          <a:off x="762000" y="4038600"/>
          <a:ext cx="1063625" cy="412750"/>
        </p:xfrm>
        <a:graphic>
          <a:graphicData uri="http://schemas.openxmlformats.org/presentationml/2006/ole">
            <p:oleObj spid="_x0000_s3082" name="Equation" r:id="rId12" imgW="1066680" imgH="419040" progId="Equation.DSMT4">
              <p:embed/>
            </p:oleObj>
          </a:graphicData>
        </a:graphic>
      </p:graphicFrame>
      <p:sp>
        <p:nvSpPr>
          <p:cNvPr id="3110" name="Line 58"/>
          <p:cNvSpPr>
            <a:spLocks noChangeShapeType="1"/>
          </p:cNvSpPr>
          <p:nvPr/>
        </p:nvSpPr>
        <p:spPr bwMode="auto">
          <a:xfrm>
            <a:off x="685800" y="4419600"/>
            <a:ext cx="990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1323" name="Line 59"/>
          <p:cNvSpPr>
            <a:spLocks noChangeShapeType="1"/>
          </p:cNvSpPr>
          <p:nvPr/>
        </p:nvSpPr>
        <p:spPr bwMode="auto">
          <a:xfrm flipV="1">
            <a:off x="914400" y="4572000"/>
            <a:ext cx="525463" cy="609600"/>
          </a:xfrm>
          <a:prstGeom prst="line">
            <a:avLst/>
          </a:prstGeom>
          <a:noFill/>
          <a:ln w="12700">
            <a:solidFill>
              <a:schemeClr val="folHlink"/>
            </a:solidFill>
            <a:round/>
            <a:headEnd type="none" w="lg" len="med"/>
            <a:tailEnd type="triangle" w="lg" len="med"/>
          </a:ln>
        </p:spPr>
        <p:txBody>
          <a:bodyPr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2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2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12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3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29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3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3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3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12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utoUpdateAnimBg="0"/>
      <p:bldP spid="11274" grpId="0" autoUpdateAnimBg="0"/>
      <p:bldP spid="11275" grpId="0" autoUpdateAnimBg="0"/>
      <p:bldP spid="11292" grpId="0" autoUpdateAnimBg="0"/>
      <p:bldP spid="11293" grpId="0" build="p" autoUpdateAnimBg="0"/>
      <p:bldP spid="11313" grpId="0" animBg="1"/>
      <p:bldP spid="11314" grpId="0" autoUpdateAnimBg="0"/>
      <p:bldP spid="11318" grpId="0" build="p" autoUpdateAnimBg="0"/>
      <p:bldP spid="11319" grpId="0" animBg="1" autoUpdateAnimBg="0"/>
      <p:bldP spid="11323" grpId="0" animBg="1"/>
    </p:bldLst>
  </p:timing>
</p:sld>
</file>

<file path=ppt/theme/theme1.xml><?xml version="1.0" encoding="utf-8"?>
<a:theme xmlns:a="http://schemas.openxmlformats.org/drawingml/2006/main" name="teaching">
  <a:themeElements>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fontScheme name="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teaching2</Template>
  <TotalTime>4178</TotalTime>
  <Words>1357</Words>
  <Application>Microsoft Office PowerPoint</Application>
  <PresentationFormat>On-screen Show (4:3)</PresentationFormat>
  <Paragraphs>229</Paragraphs>
  <Slides>29</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5</vt:i4>
      </vt:variant>
      <vt:variant>
        <vt:lpstr>Slide Titles</vt:lpstr>
      </vt:variant>
      <vt:variant>
        <vt:i4>29</vt:i4>
      </vt:variant>
    </vt:vector>
  </HeadingPairs>
  <TitlesOfParts>
    <vt:vector size="42" baseType="lpstr">
      <vt:lpstr>Times New Roman</vt:lpstr>
      <vt:lpstr>Arial</vt:lpstr>
      <vt:lpstr>Wingdings</vt:lpstr>
      <vt:lpstr>Book Antiqua</vt:lpstr>
      <vt:lpstr>Symbol</vt:lpstr>
      <vt:lpstr>Monotype Sorts</vt:lpstr>
      <vt:lpstr>MT Extra</vt:lpstr>
      <vt:lpstr>teaching</vt:lpstr>
      <vt:lpstr>MathType 5.0 Equation</vt:lpstr>
      <vt:lpstr>MathType 4.0 Equation</vt:lpstr>
      <vt:lpstr>Equation</vt:lpstr>
      <vt:lpstr>Microsoft Equation 3.0</vt:lpstr>
      <vt:lpstr>MathType 6.0 Equation</vt:lpstr>
      <vt:lpstr>Manifold Hydraulics</vt:lpstr>
      <vt:lpstr>Manifolds</vt:lpstr>
      <vt:lpstr>Multiport Diffuser</vt:lpstr>
      <vt:lpstr>Multiport Diffuser</vt:lpstr>
      <vt:lpstr>Multiport Diffuser: Flow Calculations</vt:lpstr>
      <vt:lpstr>Port types</vt:lpstr>
      <vt:lpstr>The Problem</vt:lpstr>
      <vt:lpstr>Strategy</vt:lpstr>
      <vt:lpstr>Port Flow</vt:lpstr>
      <vt:lpstr>Riser Head Loss</vt:lpstr>
      <vt:lpstr>Riser Head Loss Coefficient</vt:lpstr>
      <vt:lpstr>Head Loss across Port</vt:lpstr>
      <vt:lpstr>HGL in Diffuser across Port</vt:lpstr>
      <vt:lpstr>HGL in Diffuser across Port</vt:lpstr>
      <vt:lpstr>HGL in Diffuser across Port</vt:lpstr>
      <vt:lpstr>HGL between Ports</vt:lpstr>
      <vt:lpstr>Multiport Diffuser: Solution</vt:lpstr>
      <vt:lpstr>Multiport Diffuser: Solution</vt:lpstr>
      <vt:lpstr>Multiport Diffuser: Solution</vt:lpstr>
      <vt:lpstr>Sum up all the expansion gains</vt:lpstr>
      <vt:lpstr>Sum up all the head losses</vt:lpstr>
      <vt:lpstr>Multiport Diffuser: Solution</vt:lpstr>
      <vt:lpstr>Multiport Diffuser: Solution</vt:lpstr>
      <vt:lpstr>Multiport Diffuser: Example Solution (1 m pipe)</vt:lpstr>
      <vt:lpstr>Multiport Diffuser: Example Solution (0.63 m pipe)</vt:lpstr>
      <vt:lpstr>Design Guidelines</vt:lpstr>
      <vt:lpstr>Multiport Diffuser: Thought Experiments</vt:lpstr>
      <vt:lpstr>Diffuser Homework</vt:lpstr>
      <vt:lpstr>Quiz</vt:lpstr>
    </vt:vector>
  </TitlesOfParts>
  <Company>Cornell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 Hydraulics</dc:title>
  <dc:creator>Monroe Weber-Shirk 2</dc:creator>
  <cp:lastModifiedBy>mw24</cp:lastModifiedBy>
  <cp:revision>7</cp:revision>
  <dcterms:created xsi:type="dcterms:W3CDTF">2005-02-24T14:39:45Z</dcterms:created>
  <dcterms:modified xsi:type="dcterms:W3CDTF">2012-12-18T18:34:15Z</dcterms:modified>
</cp:coreProperties>
</file>