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9" r:id="rId3"/>
    <p:sldId id="257" r:id="rId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4" d="100"/>
          <a:sy n="84" d="100"/>
        </p:scale>
        <p:origin x="-12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290"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12291"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12292"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12293"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294"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12295"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12296" name="Rectangle 8"/>
          <p:cNvSpPr>
            <a:spLocks noGrp="1" noChangeArrowheads="1"/>
          </p:cNvSpPr>
          <p:nvPr>
            <p:ph type="sldNum" sz="quarter" idx="4"/>
          </p:nvPr>
        </p:nvSpPr>
        <p:spPr>
          <a:xfrm>
            <a:off x="7080250" y="6232525"/>
            <a:ext cx="1905000" cy="457200"/>
          </a:xfrm>
        </p:spPr>
        <p:txBody>
          <a:bodyPr/>
          <a:lstStyle>
            <a:lvl1pPr>
              <a:defRPr/>
            </a:lvl1pPr>
          </a:lstStyle>
          <a:p>
            <a:fld id="{DE5FB708-AE40-472B-9D83-9AF6784E0C69}" type="slidenum">
              <a:rPr lang="en-US"/>
              <a:pPr/>
              <a:t>‹#›</a:t>
            </a:fld>
            <a:endParaRPr lang="en-US"/>
          </a:p>
        </p:txBody>
      </p:sp>
      <p:sp>
        <p:nvSpPr>
          <p:cNvPr id="12297"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r>
              <a:rPr lang="en-US" sz="2000">
                <a:hlinkClick r:id="rId2"/>
              </a:rPr>
              <a:t>Monroe L. Weber-Shirk </a:t>
            </a:r>
            <a:endParaRPr lang="en-US" sz="2000"/>
          </a:p>
        </p:txBody>
      </p:sp>
      <p:sp>
        <p:nvSpPr>
          <p:cNvPr id="12298"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12299"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12300"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12301"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12302"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4B6FCC-4B44-4487-8102-5C63936000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8140D7-DE08-4ED7-9C58-6BA1407A122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0386B7-377D-4A08-A68B-F36E5B2C9F0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7430BD-D4FA-45DE-8E9A-A119072CFE2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FC6C5D-EC31-4E5C-A961-82BB1148F77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2A5C422-DCBD-4D2B-BDBE-9FDBEF658D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252869C-7182-464B-848A-15E96C06273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9733285-31D8-42FA-B2FD-03B6090DEAE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D75E21-3801-4E45-9A45-B11980D1FD6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57496F-F939-4F00-B5D9-152274227D4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11267"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11268"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1269"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C0C0C0"/>
                  </a:outerShdw>
                </a:effectLst>
                <a:latin typeface="Arial" pitchFamily="34" charset="0"/>
              </a:defRPr>
            </a:lvl1pPr>
          </a:lstStyle>
          <a:p>
            <a:endParaRPr lang="en-US"/>
          </a:p>
        </p:txBody>
      </p:sp>
      <p:sp>
        <p:nvSpPr>
          <p:cNvPr id="1127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C0C0C0"/>
                  </a:outerShdw>
                </a:effectLst>
                <a:latin typeface="Arial" pitchFamily="34" charset="0"/>
              </a:defRPr>
            </a:lvl1pPr>
          </a:lstStyle>
          <a:p>
            <a:endParaRPr lang="en-US"/>
          </a:p>
        </p:txBody>
      </p:sp>
      <p:sp>
        <p:nvSpPr>
          <p:cNvPr id="1127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C0C0C0"/>
                  </a:outerShdw>
                </a:effectLst>
                <a:latin typeface="Arial" pitchFamily="34" charset="0"/>
              </a:defRPr>
            </a:lvl1pPr>
          </a:lstStyle>
          <a:p>
            <a:fld id="{4FBE52F1-25F2-47CD-9D00-017912394E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ffectLst/>
        </p:spPr>
        <p:txBody>
          <a:bodyPr/>
          <a:lstStyle/>
          <a:p>
            <a:r>
              <a:rPr lang="en-US"/>
              <a:t>Stream Restoration</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effectLst/>
        </p:spPr>
        <p:txBody>
          <a:bodyPr/>
          <a:lstStyle/>
          <a:p>
            <a:r>
              <a:rPr lang="en-US"/>
              <a:t>Stream Corridor Condition Continuum</a:t>
            </a:r>
          </a:p>
        </p:txBody>
      </p:sp>
      <p:sp>
        <p:nvSpPr>
          <p:cNvPr id="9219" name="Rectangle 3"/>
          <p:cNvSpPr>
            <a:spLocks noGrp="1" noChangeArrowheads="1"/>
          </p:cNvSpPr>
          <p:nvPr>
            <p:ph type="body" idx="1"/>
          </p:nvPr>
        </p:nvSpPr>
        <p:spPr/>
        <p:txBody>
          <a:bodyPr/>
          <a:lstStyle/>
          <a:p>
            <a:pPr>
              <a:lnSpc>
                <a:spcPct val="90000"/>
              </a:lnSpc>
            </a:pPr>
            <a:r>
              <a:rPr lang="en-US" sz="2800" i="1">
                <a:latin typeface="Arial" pitchFamily="34" charset="0"/>
                <a:cs typeface="Times New Roman" pitchFamily="18" charset="0"/>
              </a:rPr>
              <a:t>At one end of this continuum, conditions may be categorized as being natural, pristine, or unimpaired by human activities. A headwater wilderness stream could exist near this end of the continuum </a:t>
            </a:r>
          </a:p>
          <a:p>
            <a:pPr>
              <a:lnSpc>
                <a:spcPct val="90000"/>
              </a:lnSpc>
            </a:pPr>
            <a:r>
              <a:rPr lang="en-US" sz="2800" i="1">
                <a:latin typeface="Arial" pitchFamily="34" charset="0"/>
                <a:cs typeface="Times New Roman" pitchFamily="18" charset="0"/>
              </a:rPr>
              <a:t>At the other end of the continuum, stream corridor conditions may be considered severely altered or impaired. Streams at this end of the continuum could be totally “trashed” streams or completely channelized water conduits.</a:t>
            </a:r>
            <a:r>
              <a:rPr lang="es-HN" sz="2800">
                <a:cs typeface="Times New Roman" pitchFamily="18" charset="0"/>
              </a:rPr>
              <a:t/>
            </a:r>
            <a:br>
              <a:rPr lang="es-HN" sz="2800">
                <a:cs typeface="Times New Roman" pitchFamily="18" charset="0"/>
              </a:rPr>
            </a:b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effectLst/>
        </p:spPr>
        <p:txBody>
          <a:bodyPr/>
          <a:lstStyle/>
          <a:p>
            <a:r>
              <a:rPr lang="en-US"/>
              <a:t>Common Impaired or Degraded Stream Corridor Conditions</a:t>
            </a:r>
            <a:endParaRPr lang="es-HN"/>
          </a:p>
        </p:txBody>
      </p:sp>
      <p:sp>
        <p:nvSpPr>
          <p:cNvPr id="5126" name="Rectangle 6"/>
          <p:cNvSpPr>
            <a:spLocks noGrp="1" noChangeArrowheads="1"/>
          </p:cNvSpPr>
          <p:nvPr>
            <p:ph type="body" sz="half" idx="1"/>
          </p:nvPr>
        </p:nvSpPr>
        <p:spPr/>
        <p:txBody>
          <a:bodyPr/>
          <a:lstStyle/>
          <a:p>
            <a:pPr>
              <a:lnSpc>
                <a:spcPct val="90000"/>
              </a:lnSpc>
            </a:pPr>
            <a:r>
              <a:rPr lang="en-US" sz="2400"/>
              <a:t>Stream aggradation—filling (rise in bed elevation over</a:t>
            </a:r>
            <a:br>
              <a:rPr lang="en-US" sz="2400"/>
            </a:br>
            <a:r>
              <a:rPr lang="en-US" sz="2400"/>
              <a:t>time)</a:t>
            </a:r>
          </a:p>
          <a:p>
            <a:pPr>
              <a:lnSpc>
                <a:spcPct val="90000"/>
              </a:lnSpc>
            </a:pPr>
            <a:r>
              <a:rPr lang="en-US" sz="2400"/>
              <a:t>Stream degradation—incision (drop in bed elevation</a:t>
            </a:r>
            <a:br>
              <a:rPr lang="en-US" sz="2400"/>
            </a:br>
            <a:r>
              <a:rPr lang="en-US" sz="2400"/>
              <a:t>over time)</a:t>
            </a:r>
          </a:p>
          <a:p>
            <a:pPr>
              <a:lnSpc>
                <a:spcPct val="90000"/>
              </a:lnSpc>
            </a:pPr>
            <a:r>
              <a:rPr lang="en-US" sz="2400"/>
              <a:t>Streambank erosion</a:t>
            </a:r>
          </a:p>
          <a:p>
            <a:pPr>
              <a:lnSpc>
                <a:spcPct val="90000"/>
              </a:lnSpc>
            </a:pPr>
            <a:r>
              <a:rPr lang="en-US" sz="2400"/>
              <a:t>Impaired aquatic habitat</a:t>
            </a:r>
          </a:p>
          <a:p>
            <a:pPr>
              <a:lnSpc>
                <a:spcPct val="90000"/>
              </a:lnSpc>
            </a:pPr>
            <a:r>
              <a:rPr lang="en-US" sz="2400"/>
              <a:t>Impaired riparian habitat</a:t>
            </a:r>
          </a:p>
          <a:p>
            <a:pPr>
              <a:lnSpc>
                <a:spcPct val="90000"/>
              </a:lnSpc>
            </a:pPr>
            <a:r>
              <a:rPr lang="en-US" sz="2400"/>
              <a:t>Impaired terrestrial habitat</a:t>
            </a:r>
          </a:p>
          <a:p>
            <a:pPr>
              <a:lnSpc>
                <a:spcPct val="90000"/>
              </a:lnSpc>
            </a:pPr>
            <a:endParaRPr lang="en-US" sz="2400"/>
          </a:p>
        </p:txBody>
      </p:sp>
      <p:sp>
        <p:nvSpPr>
          <p:cNvPr id="5127" name="Rectangle 7"/>
          <p:cNvSpPr>
            <a:spLocks noGrp="1" noChangeArrowheads="1"/>
          </p:cNvSpPr>
          <p:nvPr>
            <p:ph type="body" sz="half" idx="2"/>
          </p:nvPr>
        </p:nvSpPr>
        <p:spPr/>
        <p:txBody>
          <a:bodyPr/>
          <a:lstStyle/>
          <a:p>
            <a:pPr>
              <a:lnSpc>
                <a:spcPct val="90000"/>
              </a:lnSpc>
            </a:pPr>
            <a:r>
              <a:rPr lang="en-US" sz="2400"/>
              <a:t>Loss of gene pool of native species</a:t>
            </a:r>
          </a:p>
          <a:p>
            <a:pPr>
              <a:lnSpc>
                <a:spcPct val="90000"/>
              </a:lnSpc>
            </a:pPr>
            <a:r>
              <a:rPr lang="en-US" sz="2400"/>
              <a:t>Increased peak flood elevation</a:t>
            </a:r>
          </a:p>
          <a:p>
            <a:pPr>
              <a:lnSpc>
                <a:spcPct val="90000"/>
              </a:lnSpc>
            </a:pPr>
            <a:r>
              <a:rPr lang="en-US" sz="2400"/>
              <a:t>Increased bank failure</a:t>
            </a:r>
          </a:p>
          <a:p>
            <a:pPr>
              <a:lnSpc>
                <a:spcPct val="90000"/>
              </a:lnSpc>
            </a:pPr>
            <a:r>
              <a:rPr lang="en-US" sz="2400"/>
              <a:t>Lower water table levels</a:t>
            </a:r>
          </a:p>
          <a:p>
            <a:pPr>
              <a:lnSpc>
                <a:spcPct val="90000"/>
              </a:lnSpc>
            </a:pPr>
            <a:r>
              <a:rPr lang="en-US" sz="2400"/>
              <a:t>Increase of fine sediment in the corridor</a:t>
            </a:r>
          </a:p>
          <a:p>
            <a:pPr>
              <a:lnSpc>
                <a:spcPct val="90000"/>
              </a:lnSpc>
            </a:pPr>
            <a:r>
              <a:rPr lang="en-US" sz="2400"/>
              <a:t>Decrease of species diversity</a:t>
            </a:r>
          </a:p>
          <a:p>
            <a:pPr>
              <a:lnSpc>
                <a:spcPct val="90000"/>
              </a:lnSpc>
            </a:pPr>
            <a:r>
              <a:rPr lang="en-US" sz="2400"/>
              <a:t>Impaired water quality</a:t>
            </a:r>
          </a:p>
          <a:p>
            <a:pPr>
              <a:lnSpc>
                <a:spcPct val="90000"/>
              </a:lnSpc>
            </a:pPr>
            <a:r>
              <a:rPr lang="en-US" sz="2400"/>
              <a:t>Altered hydrology</a:t>
            </a:r>
            <a:br>
              <a:rPr lang="en-US" sz="2400"/>
            </a:br>
            <a:endParaRPr lang="en-US" sz="2400"/>
          </a:p>
        </p:txBody>
      </p:sp>
      <p:sp>
        <p:nvSpPr>
          <p:cNvPr id="5128" name="Text Box 8"/>
          <p:cNvSpPr txBox="1">
            <a:spLocks noChangeArrowheads="1"/>
          </p:cNvSpPr>
          <p:nvPr/>
        </p:nvSpPr>
        <p:spPr bwMode="auto">
          <a:xfrm>
            <a:off x="2597150" y="6491288"/>
            <a:ext cx="6546850" cy="366712"/>
          </a:xfrm>
          <a:prstGeom prst="rect">
            <a:avLst/>
          </a:prstGeom>
          <a:noFill/>
          <a:ln w="12700">
            <a:noFill/>
            <a:miter lim="800000"/>
            <a:headEnd type="none" w="lg" len="med"/>
            <a:tailEnd type="none" w="lg" len="med"/>
          </a:ln>
          <a:effectLst/>
        </p:spPr>
        <p:txBody>
          <a:bodyPr wrap="none">
            <a:spAutoFit/>
          </a:bodyPr>
          <a:lstStyle/>
          <a:p>
            <a:r>
              <a:rPr lang="en-US" sz="1800" i="1">
                <a:cs typeface="Times New Roman" pitchFamily="18" charset="0"/>
              </a:rPr>
              <a:t>Stream Corridor Restoration: Principles, Processes, Practices p 227</a:t>
            </a:r>
            <a:r>
              <a:rPr lang="en-US" sz="1800"/>
              <a:t> </a:t>
            </a:r>
          </a:p>
        </p:txBody>
      </p:sp>
    </p:spTree>
  </p:cSld>
  <p:clrMapOvr>
    <a:masterClrMapping/>
  </p:clrMapOvr>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teaching2</Template>
  <TotalTime>140</TotalTime>
  <Words>140</Words>
  <Application>Microsoft Office PowerPoint</Application>
  <PresentationFormat>On-screen Show (4:3)</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Times New Roman</vt:lpstr>
      <vt:lpstr>Monotype Sorts</vt:lpstr>
      <vt:lpstr>Arial</vt:lpstr>
      <vt:lpstr>Wingdings</vt:lpstr>
      <vt:lpstr>teaching</vt:lpstr>
      <vt:lpstr>Stream Restoration</vt:lpstr>
      <vt:lpstr>Stream Corridor Condition Continuum</vt:lpstr>
      <vt:lpstr>Common Impaired or Degraded Stream Corridor Conditions</vt:lpstr>
    </vt:vector>
  </TitlesOfParts>
  <Company>Cornell 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Restoration</dc:title>
  <dc:creator>Monroe Weber-Shirk</dc:creator>
  <cp:lastModifiedBy>mw24</cp:lastModifiedBy>
  <cp:revision>3</cp:revision>
  <dcterms:created xsi:type="dcterms:W3CDTF">2003-01-07T14:52:27Z</dcterms:created>
  <dcterms:modified xsi:type="dcterms:W3CDTF">2012-12-18T18:36:40Z</dcterms:modified>
</cp:coreProperties>
</file>