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9" r:id="rId1"/>
  </p:sldMasterIdLst>
  <p:notesMasterIdLst>
    <p:notesMasterId r:id="rId39"/>
  </p:notesMasterIdLst>
  <p:handoutMasterIdLst>
    <p:handoutMasterId r:id="rId40"/>
  </p:handoutMasterIdLst>
  <p:sldIdLst>
    <p:sldId id="293"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81" r:id="rId16"/>
    <p:sldId id="270" r:id="rId17"/>
    <p:sldId id="271" r:id="rId18"/>
    <p:sldId id="272" r:id="rId19"/>
    <p:sldId id="273" r:id="rId20"/>
    <p:sldId id="274" r:id="rId21"/>
    <p:sldId id="292" r:id="rId22"/>
    <p:sldId id="275" r:id="rId23"/>
    <p:sldId id="276" r:id="rId24"/>
    <p:sldId id="277" r:id="rId25"/>
    <p:sldId id="291" r:id="rId26"/>
    <p:sldId id="278" r:id="rId27"/>
    <p:sldId id="257" r:id="rId28"/>
    <p:sldId id="279" r:id="rId29"/>
    <p:sldId id="282" r:id="rId30"/>
    <p:sldId id="283" r:id="rId31"/>
    <p:sldId id="290" r:id="rId32"/>
    <p:sldId id="284" r:id="rId33"/>
    <p:sldId id="287" r:id="rId34"/>
    <p:sldId id="288" r:id="rId35"/>
    <p:sldId id="285" r:id="rId36"/>
    <p:sldId id="286" r:id="rId37"/>
    <p:sldId id="289" r:id="rId38"/>
  </p:sldIdLst>
  <p:sldSz cx="9144000" cy="6858000" type="letter"/>
  <p:notesSz cx="6858000" cy="9190038"/>
  <p:embeddedFontLst>
    <p:embeddedFont>
      <p:font typeface="Trebuchet MS" panose="020B0603020202020204" pitchFamily="34" charset="0"/>
      <p:regular r:id="rId41"/>
      <p:bold r:id="rId42"/>
      <p:italic r:id="rId43"/>
      <p:boldItalic r:id="rId44"/>
    </p:embeddedFont>
    <p:embeddedFont>
      <p:font typeface="Book Antiqua" panose="02040602050305030304" pitchFamily="18" charset="0"/>
      <p:regular r:id="rId45"/>
      <p:bold r:id="rId46"/>
      <p:italic r:id="rId47"/>
      <p:boldItalic r:id="rId48"/>
    </p:embeddedFont>
    <p:embeddedFont>
      <p:font typeface="Cambria Math" panose="02040503050406030204" pitchFamily="18" charset="0"/>
      <p:regular r:id="rId49"/>
    </p:embeddedFont>
    <p:embeddedFont>
      <p:font typeface="MT Extra" panose="05050102010205020202" pitchFamily="18" charset="2"/>
      <p:regular r:id="rId50"/>
    </p:embeddedFont>
  </p:embeddedFont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912" y="-84"/>
      </p:cViewPr>
      <p:guideLst>
        <p:guide orient="horz" pos="289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 Id="rId9" Type="http://schemas.openxmlformats.org/officeDocument/2006/relationships/image" Target="../media/image71.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11" Type="http://schemas.openxmlformats.org/officeDocument/2006/relationships/image" Target="../media/image62.e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94750"/>
            <a:ext cx="406400" cy="303213"/>
          </a:xfrm>
          <a:prstGeom prst="rect">
            <a:avLst/>
          </a:prstGeom>
          <a:noFill/>
          <a:ln w="12700">
            <a:noFill/>
            <a:miter lim="800000"/>
            <a:headEnd/>
            <a:tailEnd/>
          </a:ln>
          <a:effectLst/>
        </p:spPr>
        <p:txBody>
          <a:bodyPr wrap="none" lIns="90488" tIns="44450" rIns="90488" bIns="44450" anchor="ctr">
            <a:spAutoFit/>
          </a:bodyPr>
          <a:lstStyle/>
          <a:p>
            <a:pPr algn="r"/>
            <a:fld id="{5AAA5277-5F10-441B-BB98-DA78E491CEC5}" type="slidenum">
              <a:rPr lang="en-US" sz="1400">
                <a:latin typeface="Book Antiqua" pitchFamily="18" charset="0"/>
              </a:rPr>
              <a:pPr algn="r"/>
              <a:t>‹#›</a:t>
            </a:fld>
            <a:endParaRPr lang="en-US" sz="1400">
              <a:latin typeface="Book Antiqua" pitchFamily="18" charset="0"/>
            </a:endParaRPr>
          </a:p>
        </p:txBody>
      </p:sp>
      <p:sp>
        <p:nvSpPr>
          <p:cNvPr id="3076" name="Text Box 4"/>
          <p:cNvSpPr txBox="1">
            <a:spLocks noChangeArrowheads="1"/>
          </p:cNvSpPr>
          <p:nvPr/>
        </p:nvSpPr>
        <p:spPr bwMode="auto">
          <a:xfrm>
            <a:off x="533400" y="8697913"/>
            <a:ext cx="2416175" cy="396875"/>
          </a:xfrm>
          <a:prstGeom prst="rect">
            <a:avLst/>
          </a:prstGeom>
          <a:noFill/>
          <a:ln w="12700">
            <a:noFill/>
            <a:miter lim="800000"/>
            <a:headEnd/>
            <a:tailEnd/>
          </a:ln>
          <a:effectLst/>
        </p:spPr>
        <p:txBody>
          <a:bodyPr wrap="none">
            <a:spAutoFit/>
          </a:bodyPr>
          <a:lstStyle/>
          <a:p>
            <a:r>
              <a:rPr lang="en-US" sz="1000">
                <a:latin typeface="Book Antiqua" pitchFamily="18" charset="0"/>
              </a:rPr>
              <a:t>CEE 332: Hydraulic Engineering</a:t>
            </a:r>
          </a:p>
          <a:p>
            <a:r>
              <a:rPr lang="en-US" sz="1000">
                <a:latin typeface="Book Antiqua" pitchFamily="18" charset="0"/>
              </a:rPr>
              <a:t>Monroe Weber-Shirk    </a:t>
            </a:r>
            <a:fld id="{A7BC0033-5ECF-4F8A-A2A9-995457E298B8}" type="datetime4">
              <a:rPr lang="en-US" sz="1000">
                <a:latin typeface="Book Antiqua" pitchFamily="18" charset="0"/>
              </a:rPr>
              <a:pPr/>
              <a:t>May 29, 2018</a:t>
            </a:fld>
            <a:endParaRPr lang="en-US" sz="1000">
              <a:latin typeface="Book Antiqua" pitchFamily="18" charset="0"/>
            </a:endParaRPr>
          </a:p>
        </p:txBody>
      </p:sp>
    </p:spTree>
    <p:extLst>
      <p:ext uri="{BB962C8B-B14F-4D97-AF65-F5344CB8AC3E}">
        <p14:creationId xmlns:p14="http://schemas.microsoft.com/office/powerpoint/2010/main" val="293527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90488"/>
            <a:ext cx="750888" cy="2746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lvl1pPr>
              <a:defRPr sz="1200">
                <a:latin typeface="Book Antiqua" pitchFamily="18" charset="0"/>
              </a:defRPr>
            </a:lvl1pPr>
          </a:lstStyle>
          <a:p>
            <a:endParaRPr lang="en-US"/>
          </a:p>
        </p:txBody>
      </p:sp>
      <p:sp>
        <p:nvSpPr>
          <p:cNvPr id="52227" name="Rectangle 3"/>
          <p:cNvSpPr>
            <a:spLocks noGrp="1" noChangeArrowheads="1"/>
          </p:cNvSpPr>
          <p:nvPr>
            <p:ph type="dt" idx="1"/>
          </p:nvPr>
        </p:nvSpPr>
        <p:spPr bwMode="auto">
          <a:xfrm>
            <a:off x="5886450" y="90488"/>
            <a:ext cx="971550" cy="2746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lvl1pPr algn="r">
              <a:defRPr sz="1200">
                <a:latin typeface="Book Antiqua" pitchFamily="18" charset="0"/>
              </a:defRPr>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5824538"/>
            <a:ext cx="2663825" cy="12271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945563"/>
            <a:ext cx="684213" cy="274637"/>
          </a:xfrm>
          <a:prstGeom prst="rect">
            <a:avLst/>
          </a:prstGeom>
          <a:noFill/>
          <a:ln w="12700">
            <a:noFill/>
            <a:miter lim="800000"/>
            <a:headEnd type="none" w="lg" len="med"/>
            <a:tailEnd type="none" w="lg" len="med"/>
          </a:ln>
          <a:effectLst/>
        </p:spPr>
        <p:txBody>
          <a:bodyPr vert="horz" wrap="none" lIns="91440" tIns="45720" rIns="91440" bIns="45720" numCol="1" anchor="b" anchorCtr="0" compatLnSpc="1">
            <a:prstTxWarp prst="textNoShape">
              <a:avLst/>
            </a:prstTxWarp>
            <a:spAutoFit/>
          </a:bodyPr>
          <a:lstStyle>
            <a:lvl1pPr>
              <a:defRPr sz="1200">
                <a:latin typeface="Book Antiqua" pitchFamily="18" charset="0"/>
              </a:defRPr>
            </a:lvl1pPr>
          </a:lstStyle>
          <a:p>
            <a:endParaRPr lang="en-US"/>
          </a:p>
        </p:txBody>
      </p:sp>
      <p:sp>
        <p:nvSpPr>
          <p:cNvPr id="52231" name="Rectangle 7"/>
          <p:cNvSpPr>
            <a:spLocks noGrp="1" noChangeArrowheads="1"/>
          </p:cNvSpPr>
          <p:nvPr>
            <p:ph type="sldNum" sz="quarter" idx="5"/>
          </p:nvPr>
        </p:nvSpPr>
        <p:spPr bwMode="auto">
          <a:xfrm>
            <a:off x="6480175" y="8945563"/>
            <a:ext cx="377825" cy="274637"/>
          </a:xfrm>
          <a:prstGeom prst="rect">
            <a:avLst/>
          </a:prstGeom>
          <a:noFill/>
          <a:ln w="12700">
            <a:noFill/>
            <a:miter lim="800000"/>
            <a:headEnd type="none" w="lg" len="med"/>
            <a:tailEnd type="none" w="lg" len="med"/>
          </a:ln>
          <a:effectLst/>
        </p:spPr>
        <p:txBody>
          <a:bodyPr vert="horz" wrap="none" lIns="91440" tIns="45720" rIns="91440" bIns="45720" numCol="1" anchor="b" anchorCtr="0" compatLnSpc="1">
            <a:prstTxWarp prst="textNoShape">
              <a:avLst/>
            </a:prstTxWarp>
            <a:spAutoFit/>
          </a:bodyPr>
          <a:lstStyle>
            <a:lvl1pPr algn="r">
              <a:defRPr sz="1200">
                <a:latin typeface="Book Antiqua" pitchFamily="18" charset="0"/>
              </a:defRPr>
            </a:lvl1pPr>
          </a:lstStyle>
          <a:p>
            <a:fld id="{0F332D4D-6DB5-4734-9E7A-21E7625A0915}" type="slidenum">
              <a:rPr lang="en-US"/>
              <a:pPr/>
              <a:t>‹#›</a:t>
            </a:fld>
            <a:endParaRPr lang="en-US"/>
          </a:p>
        </p:txBody>
      </p:sp>
    </p:spTree>
    <p:extLst>
      <p:ext uri="{BB962C8B-B14F-4D97-AF65-F5344CB8AC3E}">
        <p14:creationId xmlns:p14="http://schemas.microsoft.com/office/powerpoint/2010/main" val="2844851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9AE5B48-09FA-4A80-85C0-1B2314290911}" type="slidenum">
              <a:rPr lang="en-US"/>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F436C59-E975-42AD-B1DC-5BDAC32FA4F6}" type="slidenum">
              <a:rPr lang="en-US"/>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55D1471-A326-4209-81AD-F4EB1ED75FE0}" type="slidenum">
              <a:rPr lang="en-US"/>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539A93-D445-4A44-B119-E6A95759FAAB}" type="slidenum">
              <a:rPr lang="en-US"/>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2.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5778"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s-CO"/>
          </a:p>
        </p:txBody>
      </p:sp>
      <p:sp>
        <p:nvSpPr>
          <p:cNvPr id="75779"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s-CO"/>
          </a:p>
        </p:txBody>
      </p:sp>
      <p:sp>
        <p:nvSpPr>
          <p:cNvPr id="75780" name="Rectangle 4"/>
          <p:cNvSpPr>
            <a:spLocks noGrp="1" noChangeArrowheads="1"/>
          </p:cNvSpPr>
          <p:nvPr>
            <p:ph type="ctrTitle" sz="quarter"/>
          </p:nvPr>
        </p:nvSpPr>
        <p:spPr>
          <a:xfrm>
            <a:off x="762000" y="1905000"/>
            <a:ext cx="7772400" cy="1143000"/>
          </a:xfrm>
        </p:spPr>
        <p:txBody>
          <a:bodyPr/>
          <a:lstStyle>
            <a:lvl1pPr>
              <a:defRPr/>
            </a:lvl1pPr>
          </a:lstStyle>
          <a:p>
            <a:r>
              <a:rPr lang="en-US"/>
              <a:t>Click to edit Master title style</a:t>
            </a:r>
          </a:p>
        </p:txBody>
      </p:sp>
      <p:sp>
        <p:nvSpPr>
          <p:cNvPr id="75781"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75782" name="Rectangle 6"/>
          <p:cNvSpPr>
            <a:spLocks noGrp="1" noChangeArrowheads="1"/>
          </p:cNvSpPr>
          <p:nvPr>
            <p:ph type="dt" sz="quarter" idx="2"/>
          </p:nvPr>
        </p:nvSpPr>
        <p:spPr>
          <a:xfrm>
            <a:off x="1212850" y="6232525"/>
            <a:ext cx="1905000" cy="457200"/>
          </a:xfrm>
        </p:spPr>
        <p:txBody>
          <a:bodyPr/>
          <a:lstStyle>
            <a:lvl1pPr>
              <a:defRPr/>
            </a:lvl1pPr>
          </a:lstStyle>
          <a:p>
            <a:endParaRPr lang="en-US"/>
          </a:p>
        </p:txBody>
      </p:sp>
      <p:sp>
        <p:nvSpPr>
          <p:cNvPr id="75783" name="Rectangle 7"/>
          <p:cNvSpPr>
            <a:spLocks noGrp="1" noChangeArrowheads="1"/>
          </p:cNvSpPr>
          <p:nvPr>
            <p:ph type="ftr" sz="quarter" idx="3"/>
          </p:nvPr>
        </p:nvSpPr>
        <p:spPr>
          <a:xfrm>
            <a:off x="3651250" y="6232525"/>
            <a:ext cx="2895600" cy="457200"/>
          </a:xfrm>
        </p:spPr>
        <p:txBody>
          <a:bodyPr/>
          <a:lstStyle>
            <a:lvl1pPr>
              <a:defRPr/>
            </a:lvl1pPr>
          </a:lstStyle>
          <a:p>
            <a:endParaRPr lang="en-US"/>
          </a:p>
        </p:txBody>
      </p:sp>
      <p:sp>
        <p:nvSpPr>
          <p:cNvPr id="75784" name="Rectangle 8"/>
          <p:cNvSpPr>
            <a:spLocks noGrp="1" noChangeArrowheads="1"/>
          </p:cNvSpPr>
          <p:nvPr>
            <p:ph type="sldNum" sz="quarter" idx="4"/>
          </p:nvPr>
        </p:nvSpPr>
        <p:spPr>
          <a:xfrm>
            <a:off x="7080250" y="6232525"/>
            <a:ext cx="1905000" cy="457200"/>
          </a:xfrm>
        </p:spPr>
        <p:txBody>
          <a:bodyPr/>
          <a:lstStyle>
            <a:lvl1pPr>
              <a:defRPr/>
            </a:lvl1pPr>
          </a:lstStyle>
          <a:p>
            <a:fld id="{26BC3082-FCEE-47B2-A777-74AFB4477D53}" type="slidenum">
              <a:rPr lang="en-US"/>
              <a:pPr/>
              <a:t>‹#›</a:t>
            </a:fld>
            <a:endParaRPr lang="en-US"/>
          </a:p>
        </p:txBody>
      </p:sp>
      <p:sp>
        <p:nvSpPr>
          <p:cNvPr id="75785"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r>
              <a:rPr lang="en-US" sz="2000">
                <a:hlinkClick r:id="rId2"/>
              </a:rPr>
              <a:t>Monroe L. Weber-Shirk </a:t>
            </a:r>
            <a:endParaRPr lang="en-US" sz="2000"/>
          </a:p>
        </p:txBody>
      </p:sp>
      <p:sp>
        <p:nvSpPr>
          <p:cNvPr id="75786"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endParaRPr lang="es-CO"/>
          </a:p>
        </p:txBody>
      </p:sp>
      <p:pic>
        <p:nvPicPr>
          <p:cNvPr id="75787"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p:spPr>
      </p:pic>
      <p:sp>
        <p:nvSpPr>
          <p:cNvPr id="75788"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endParaRPr lang="es-CO"/>
          </a:p>
        </p:txBody>
      </p:sp>
      <p:sp>
        <p:nvSpPr>
          <p:cNvPr id="75789"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75790"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4387C0-A1E8-46D6-8987-BDCFBE119BE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endParaRPr lang="es-CO"/>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B0F063-410F-440C-9682-AC8C40C089D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AD1637-1022-4B4A-AE98-736841E3054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C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A1AAB-5FF4-43D2-B0B1-E82A5E16BF0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O"/>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08C9FD1-9E23-48CD-ABAB-9BDA856A7FA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s-C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E1BEE3F-DBC3-494D-A866-6A3A8A7828E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O"/>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680C5F0-C21D-4074-9DA6-05843D76D45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B7391F-015D-4111-B2A7-C173F4B530D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C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2AA3C58-3B51-4157-93DD-2ED1C2CC40A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C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3FB24-BA6D-436B-B538-6017FBC7190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s-CO"/>
          </a:p>
        </p:txBody>
      </p:sp>
      <p:sp>
        <p:nvSpPr>
          <p:cNvPr id="74755"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s-CO"/>
          </a:p>
        </p:txBody>
      </p:sp>
      <p:sp>
        <p:nvSpPr>
          <p:cNvPr id="74756"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74757"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4758"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C0C0C0"/>
                  </a:outerShdw>
                </a:effectLst>
                <a:latin typeface="Arial" charset="0"/>
              </a:defRPr>
            </a:lvl1pPr>
          </a:lstStyle>
          <a:p>
            <a:endParaRPr lang="en-US"/>
          </a:p>
        </p:txBody>
      </p:sp>
      <p:sp>
        <p:nvSpPr>
          <p:cNvPr id="74759"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C0C0C0"/>
                  </a:outerShdw>
                </a:effectLst>
                <a:latin typeface="Arial" charset="0"/>
              </a:defRPr>
            </a:lvl1pPr>
          </a:lstStyle>
          <a:p>
            <a:endParaRPr lang="en-US"/>
          </a:p>
        </p:txBody>
      </p:sp>
      <p:sp>
        <p:nvSpPr>
          <p:cNvPr id="74760"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C0C0C0"/>
                  </a:outerShdw>
                </a:effectLst>
                <a:latin typeface="Arial" charset="0"/>
              </a:defRPr>
            </a:lvl1pPr>
          </a:lstStyle>
          <a:p>
            <a:fld id="{2284E827-CAEC-4476-A39E-B5538A6A1A4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2.emf"/><Relationship Id="rId18" Type="http://schemas.openxmlformats.org/officeDocument/2006/relationships/oleObject" Target="../embeddings/oleObject12.bin"/><Relationship Id="rId3" Type="http://schemas.openxmlformats.org/officeDocument/2006/relationships/image" Target="../media/image17.png"/><Relationship Id="rId21" Type="http://schemas.openxmlformats.org/officeDocument/2006/relationships/image" Target="../media/image16.emf"/><Relationship Id="rId7" Type="http://schemas.openxmlformats.org/officeDocument/2006/relationships/image" Target="../media/image9.emf"/><Relationship Id="rId12" Type="http://schemas.openxmlformats.org/officeDocument/2006/relationships/oleObject" Target="../embeddings/oleObject9.bin"/><Relationship Id="rId17" Type="http://schemas.openxmlformats.org/officeDocument/2006/relationships/image" Target="../media/image14.emf"/><Relationship Id="rId2" Type="http://schemas.openxmlformats.org/officeDocument/2006/relationships/slideLayout" Target="../slideLayouts/slideLayout2.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1.emf"/><Relationship Id="rId5" Type="http://schemas.openxmlformats.org/officeDocument/2006/relationships/image" Target="../media/image8.emf"/><Relationship Id="rId15" Type="http://schemas.openxmlformats.org/officeDocument/2006/relationships/image" Target="../media/image13.emf"/><Relationship Id="rId10" Type="http://schemas.openxmlformats.org/officeDocument/2006/relationships/oleObject" Target="../embeddings/oleObject8.bin"/><Relationship Id="rId19" Type="http://schemas.openxmlformats.org/officeDocument/2006/relationships/image" Target="../media/image15.emf"/><Relationship Id="rId4" Type="http://schemas.openxmlformats.org/officeDocument/2006/relationships/oleObject" Target="../embeddings/oleObject5.bin"/><Relationship Id="rId9" Type="http://schemas.openxmlformats.org/officeDocument/2006/relationships/image" Target="../media/image10.emf"/><Relationship Id="rId1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2.emf"/><Relationship Id="rId3" Type="http://schemas.openxmlformats.org/officeDocument/2006/relationships/image" Target="../media/image17.png"/><Relationship Id="rId7" Type="http://schemas.openxmlformats.org/officeDocument/2006/relationships/image" Target="../media/image19.emf"/><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1.emf"/><Relationship Id="rId5" Type="http://schemas.openxmlformats.org/officeDocument/2006/relationships/image" Target="../media/image18.emf"/><Relationship Id="rId15" Type="http://schemas.openxmlformats.org/officeDocument/2006/relationships/image" Target="../media/image23.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0.emf"/><Relationship Id="rId1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8.emf"/><Relationship Id="rId3" Type="http://schemas.openxmlformats.org/officeDocument/2006/relationships/image" Target="../media/image17.png"/><Relationship Id="rId7" Type="http://schemas.openxmlformats.org/officeDocument/2006/relationships/image" Target="../media/image25.e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image" Target="../media/image27.emf"/><Relationship Id="rId5" Type="http://schemas.openxmlformats.org/officeDocument/2006/relationships/image" Target="../media/image24.emf"/><Relationship Id="rId15" Type="http://schemas.openxmlformats.org/officeDocument/2006/relationships/image" Target="../media/image29.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6.emf"/><Relationship Id="rId14"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4.emf"/><Relationship Id="rId2" Type="http://schemas.openxmlformats.org/officeDocument/2006/relationships/slideLayout" Target="../slideLayouts/slideLayout2.xml"/><Relationship Id="rId16" Type="http://schemas.openxmlformats.org/officeDocument/2006/relationships/image" Target="../media/image36.wmf"/><Relationship Id="rId1" Type="http://schemas.openxmlformats.org/officeDocument/2006/relationships/vmlDrawing" Target="../drawings/vmlDrawing5.vml"/><Relationship Id="rId6" Type="http://schemas.openxmlformats.org/officeDocument/2006/relationships/image" Target="../media/image31.e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29.bin"/><Relationship Id="rId14" Type="http://schemas.openxmlformats.org/officeDocument/2006/relationships/image" Target="../media/image35.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1.emf"/><Relationship Id="rId3" Type="http://schemas.openxmlformats.org/officeDocument/2006/relationships/notesSlide" Target="../notesSlides/notesSlide3.xml"/><Relationship Id="rId7" Type="http://schemas.openxmlformats.org/officeDocument/2006/relationships/image" Target="../media/image38.emf"/><Relationship Id="rId12" Type="http://schemas.openxmlformats.org/officeDocument/2006/relationships/oleObject" Target="../embeddings/oleObject37.bin"/><Relationship Id="rId17" Type="http://schemas.openxmlformats.org/officeDocument/2006/relationships/image" Target="../media/image43.emf"/><Relationship Id="rId2" Type="http://schemas.openxmlformats.org/officeDocument/2006/relationships/slideLayout" Target="../slideLayouts/slideLayout2.xml"/><Relationship Id="rId16" Type="http://schemas.openxmlformats.org/officeDocument/2006/relationships/oleObject" Target="../embeddings/oleObject39.bin"/><Relationship Id="rId1" Type="http://schemas.openxmlformats.org/officeDocument/2006/relationships/vmlDrawing" Target="../drawings/vmlDrawing6.vml"/><Relationship Id="rId6" Type="http://schemas.openxmlformats.org/officeDocument/2006/relationships/oleObject" Target="../embeddings/oleObject34.bin"/><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9.emf"/><Relationship Id="rId14"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5.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image" Target="../media/image49.png"/><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43.bin"/><Relationship Id="rId14" Type="http://schemas.openxmlformats.org/officeDocument/2006/relationships/image" Target="../media/image4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7.bin"/><Relationship Id="rId5" Type="http://schemas.openxmlformats.org/officeDocument/2006/relationships/image" Target="../media/image50.emf"/><Relationship Id="rId4" Type="http://schemas.openxmlformats.org/officeDocument/2006/relationships/oleObject" Target="../embeddings/oleObject46.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53.bin"/><Relationship Id="rId18" Type="http://schemas.openxmlformats.org/officeDocument/2006/relationships/image" Target="../media/image59.e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56.emf"/><Relationship Id="rId17" Type="http://schemas.openxmlformats.org/officeDocument/2006/relationships/oleObject" Target="../embeddings/oleObject55.bin"/><Relationship Id="rId2" Type="http://schemas.openxmlformats.org/officeDocument/2006/relationships/slideLayout" Target="../slideLayouts/slideLayout2.xml"/><Relationship Id="rId16" Type="http://schemas.openxmlformats.org/officeDocument/2006/relationships/image" Target="../media/image58.emf"/><Relationship Id="rId20" Type="http://schemas.openxmlformats.org/officeDocument/2006/relationships/image" Target="../media/image60.emf"/><Relationship Id="rId1" Type="http://schemas.openxmlformats.org/officeDocument/2006/relationships/vmlDrawing" Target="../drawings/vmlDrawing9.vml"/><Relationship Id="rId6" Type="http://schemas.openxmlformats.org/officeDocument/2006/relationships/image" Target="../media/image53.emf"/><Relationship Id="rId11" Type="http://schemas.openxmlformats.org/officeDocument/2006/relationships/oleObject" Target="../embeddings/oleObject52.bin"/><Relationship Id="rId24" Type="http://schemas.openxmlformats.org/officeDocument/2006/relationships/image" Target="../media/image62.e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10" Type="http://schemas.openxmlformats.org/officeDocument/2006/relationships/image" Target="../media/image55.emf"/><Relationship Id="rId19" Type="http://schemas.openxmlformats.org/officeDocument/2006/relationships/oleObject" Target="../embeddings/oleObject56.bin"/><Relationship Id="rId4" Type="http://schemas.openxmlformats.org/officeDocument/2006/relationships/image" Target="../media/image52.emf"/><Relationship Id="rId9" Type="http://schemas.openxmlformats.org/officeDocument/2006/relationships/oleObject" Target="../embeddings/oleObject51.bin"/><Relationship Id="rId14" Type="http://schemas.openxmlformats.org/officeDocument/2006/relationships/image" Target="../media/image57.emf"/><Relationship Id="rId22" Type="http://schemas.openxmlformats.org/officeDocument/2006/relationships/image" Target="../media/image61.emf"/></Relationships>
</file>

<file path=ppt/slides/_rels/slide23.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4.bin"/><Relationship Id="rId18" Type="http://schemas.openxmlformats.org/officeDocument/2006/relationships/image" Target="../media/image70.e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7.emf"/><Relationship Id="rId17" Type="http://schemas.openxmlformats.org/officeDocument/2006/relationships/oleObject" Target="../embeddings/oleObject66.bin"/><Relationship Id="rId2" Type="http://schemas.openxmlformats.org/officeDocument/2006/relationships/slideLayout" Target="../slideLayouts/slideLayout2.xml"/><Relationship Id="rId16" Type="http://schemas.openxmlformats.org/officeDocument/2006/relationships/image" Target="../media/image69.emf"/><Relationship Id="rId20" Type="http://schemas.openxmlformats.org/officeDocument/2006/relationships/image" Target="../media/image71.emf"/><Relationship Id="rId1" Type="http://schemas.openxmlformats.org/officeDocument/2006/relationships/vmlDrawing" Target="../drawings/vmlDrawing10.vml"/><Relationship Id="rId6" Type="http://schemas.openxmlformats.org/officeDocument/2006/relationships/image" Target="../media/image64.e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6.emf"/><Relationship Id="rId19" Type="http://schemas.openxmlformats.org/officeDocument/2006/relationships/oleObject" Target="../embeddings/oleObject67.bin"/><Relationship Id="rId4" Type="http://schemas.openxmlformats.org/officeDocument/2006/relationships/image" Target="../media/image63.emf"/><Relationship Id="rId9" Type="http://schemas.openxmlformats.org/officeDocument/2006/relationships/oleObject" Target="../embeddings/oleObject62.bin"/><Relationship Id="rId14" Type="http://schemas.openxmlformats.org/officeDocument/2006/relationships/image" Target="../media/image6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teens.ese.ogi.edu/passivediffusion.html" TargetMode="External"/><Relationship Id="rId3" Type="http://schemas.openxmlformats.org/officeDocument/2006/relationships/hyperlink" Target="http://steens.ese.ogi.edu/nearfieldgal1.html" TargetMode="External"/><Relationship Id="rId7" Type="http://schemas.openxmlformats.org/officeDocument/2006/relationships/hyperlink" Target="http://steens.ese.ogi.edu/densitygal1.html" TargetMode="External"/><Relationship Id="rId2" Type="http://schemas.openxmlformats.org/officeDocument/2006/relationships/hyperlink" Target="http://steens.ese.ogi.edu/tbjetgal1.html" TargetMode="External"/><Relationship Id="rId1" Type="http://schemas.openxmlformats.org/officeDocument/2006/relationships/slideLayout" Target="../slideLayouts/slideLayout2.xml"/><Relationship Id="rId6" Type="http://schemas.openxmlformats.org/officeDocument/2006/relationships/hyperlink" Target="http://steens.ese.ogi.edu/farfieldgal1.html" TargetMode="External"/><Relationship Id="rId5" Type="http://schemas.openxmlformats.org/officeDocument/2006/relationships/hyperlink" Target="http://steens.ese.ogi.edu/outfallvisgal1.html" TargetMode="External"/><Relationship Id="rId10" Type="http://schemas.openxmlformats.org/officeDocument/2006/relationships/hyperlink" Target="http://steens.ese.ogi.edu/" TargetMode="External"/><Relationship Id="rId4" Type="http://schemas.openxmlformats.org/officeDocument/2006/relationships/hyperlink" Target="http://steens.ese.ogi.edu/lengthscale.html" TargetMode="External"/><Relationship Id="rId9" Type="http://schemas.openxmlformats.org/officeDocument/2006/relationships/hyperlink" Target="http://steens.ese.ogi.edu/integral.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77.png"/></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crusty.er.usgs.gov/" TargetMode="External"/><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images/mass_bay.jpg" TargetMode="External"/><Relationship Id="rId1" Type="http://schemas.openxmlformats.org/officeDocument/2006/relationships/slideLayout" Target="../slideLayouts/slideLayout6.xml"/><Relationship Id="rId4" Type="http://schemas.openxmlformats.org/officeDocument/2006/relationships/hyperlink" Target="http://crusty.er.usgs.gov/"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boston.flc" TargetMode="External"/><Relationship Id="rId2" Type="http://schemas.openxmlformats.org/officeDocument/2006/relationships/hyperlink" Target="http://crusty.er.usgs.gov/" TargetMode="External"/><Relationship Id="rId1" Type="http://schemas.openxmlformats.org/officeDocument/2006/relationships/slideLayout" Target="../slideLayouts/slideLayout6.xml"/><Relationship Id="rId4" Type="http://schemas.openxmlformats.org/officeDocument/2006/relationships/hyperlink" Target="images/boston_harbor.jp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rusty.er.usgs.gov/" TargetMode="External"/><Relationship Id="rId2" Type="http://schemas.openxmlformats.org/officeDocument/2006/relationships/hyperlink" Target="Spring%20Freshet.flc"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images/mass_bay.jpg" TargetMode="External"/><Relationship Id="rId2" Type="http://schemas.openxmlformats.org/officeDocument/2006/relationships/hyperlink" Target="Multiport%20diffuser%20effect%20boston.flc" TargetMode="External"/><Relationship Id="rId1" Type="http://schemas.openxmlformats.org/officeDocument/2006/relationships/slideLayout" Target="../slideLayouts/slideLayout6.xml"/><Relationship Id="rId4" Type="http://schemas.openxmlformats.org/officeDocument/2006/relationships/hyperlink" Target="http://crusty.er.usgs.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effectLst/>
        </p:spPr>
        <p:txBody>
          <a:bodyPr/>
          <a:lstStyle/>
          <a:p>
            <a:r>
              <a:rPr lang="en-US"/>
              <a:t>Turbulent Jets and Plumes</a:t>
            </a:r>
          </a:p>
        </p:txBody>
      </p:sp>
      <p:sp>
        <p:nvSpPr>
          <p:cNvPr id="69635"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effectLst/>
        </p:spPr>
        <p:txBody>
          <a:bodyPr lIns="90488" tIns="44450" rIns="90488" bIns="44450" anchor="b"/>
          <a:lstStyle/>
          <a:p>
            <a:r>
              <a:rPr lang="en-US"/>
              <a:t>Cases to analyze</a:t>
            </a:r>
          </a:p>
        </p:txBody>
      </p:sp>
      <p:sp>
        <p:nvSpPr>
          <p:cNvPr id="15363" name="Rectangle 3"/>
          <p:cNvSpPr>
            <a:spLocks noGrp="1" noChangeArrowheads="1"/>
          </p:cNvSpPr>
          <p:nvPr>
            <p:ph type="body" idx="1"/>
          </p:nvPr>
        </p:nvSpPr>
        <p:spPr>
          <a:noFill/>
          <a:ln/>
        </p:spPr>
        <p:txBody>
          <a:bodyPr lIns="90488" tIns="44450" rIns="90488" bIns="44450"/>
          <a:lstStyle/>
          <a:p>
            <a:r>
              <a:rPr lang="en-US"/>
              <a:t>Jet</a:t>
            </a:r>
          </a:p>
          <a:p>
            <a:pPr lvl="1"/>
            <a:r>
              <a:rPr lang="en-US"/>
              <a:t>round jet</a:t>
            </a:r>
          </a:p>
          <a:p>
            <a:pPr lvl="1"/>
            <a:r>
              <a:rPr lang="en-US"/>
              <a:t>plane jet</a:t>
            </a:r>
          </a:p>
          <a:p>
            <a:r>
              <a:rPr lang="en-US"/>
              <a:t>Plume</a:t>
            </a:r>
          </a:p>
          <a:p>
            <a:pPr lvl="1"/>
            <a:r>
              <a:rPr lang="en-US"/>
              <a:t>round plume</a:t>
            </a:r>
          </a:p>
          <a:p>
            <a:pPr lvl="1"/>
            <a:r>
              <a:rPr lang="en-US"/>
              <a:t>plane plume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a:effectLst/>
        </p:spPr>
        <p:txBody>
          <a:bodyPr lIns="90488" tIns="44450" rIns="90488" bIns="44450" anchor="b"/>
          <a:lstStyle/>
          <a:p>
            <a:r>
              <a:rPr lang="en-US"/>
              <a:t>Axisymmetric Jet</a:t>
            </a:r>
          </a:p>
        </p:txBody>
      </p:sp>
      <p:sp>
        <p:nvSpPr>
          <p:cNvPr id="16387" name="Freeform 3"/>
          <p:cNvSpPr>
            <a:spLocks/>
          </p:cNvSpPr>
          <p:nvPr/>
        </p:nvSpPr>
        <p:spPr bwMode="auto">
          <a:xfrm>
            <a:off x="4381500" y="2224088"/>
            <a:ext cx="2193925" cy="668337"/>
          </a:xfrm>
          <a:custGeom>
            <a:avLst/>
            <a:gdLst/>
            <a:ahLst/>
            <a:cxnLst>
              <a:cxn ang="0">
                <a:pos x="0" y="420"/>
              </a:cxn>
              <a:cxn ang="0">
                <a:pos x="41" y="420"/>
              </a:cxn>
              <a:cxn ang="0">
                <a:pos x="68" y="413"/>
              </a:cxn>
              <a:cxn ang="0">
                <a:pos x="81" y="413"/>
              </a:cxn>
              <a:cxn ang="0">
                <a:pos x="108" y="413"/>
              </a:cxn>
              <a:cxn ang="0">
                <a:pos x="149" y="405"/>
              </a:cxn>
              <a:cxn ang="0">
                <a:pos x="190" y="398"/>
              </a:cxn>
              <a:cxn ang="0">
                <a:pos x="217" y="383"/>
              </a:cxn>
              <a:cxn ang="0">
                <a:pos x="257" y="368"/>
              </a:cxn>
              <a:cxn ang="0">
                <a:pos x="284" y="360"/>
              </a:cxn>
              <a:cxn ang="0">
                <a:pos x="298" y="353"/>
              </a:cxn>
              <a:cxn ang="0">
                <a:pos x="311" y="338"/>
              </a:cxn>
              <a:cxn ang="0">
                <a:pos x="325" y="323"/>
              </a:cxn>
              <a:cxn ang="0">
                <a:pos x="366" y="293"/>
              </a:cxn>
              <a:cxn ang="0">
                <a:pos x="406" y="255"/>
              </a:cxn>
              <a:cxn ang="0">
                <a:pos x="433" y="218"/>
              </a:cxn>
              <a:cxn ang="0">
                <a:pos x="474" y="173"/>
              </a:cxn>
              <a:cxn ang="0">
                <a:pos x="514" y="128"/>
              </a:cxn>
              <a:cxn ang="0">
                <a:pos x="542" y="90"/>
              </a:cxn>
              <a:cxn ang="0">
                <a:pos x="582" y="53"/>
              </a:cxn>
              <a:cxn ang="0">
                <a:pos x="623" y="23"/>
              </a:cxn>
              <a:cxn ang="0">
                <a:pos x="650" y="8"/>
              </a:cxn>
              <a:cxn ang="0">
                <a:pos x="691" y="0"/>
              </a:cxn>
              <a:cxn ang="0">
                <a:pos x="731" y="8"/>
              </a:cxn>
              <a:cxn ang="0">
                <a:pos x="758" y="23"/>
              </a:cxn>
              <a:cxn ang="0">
                <a:pos x="799" y="53"/>
              </a:cxn>
              <a:cxn ang="0">
                <a:pos x="839" y="90"/>
              </a:cxn>
              <a:cxn ang="0">
                <a:pos x="867" y="128"/>
              </a:cxn>
              <a:cxn ang="0">
                <a:pos x="907" y="173"/>
              </a:cxn>
              <a:cxn ang="0">
                <a:pos x="948" y="218"/>
              </a:cxn>
              <a:cxn ang="0">
                <a:pos x="975" y="255"/>
              </a:cxn>
              <a:cxn ang="0">
                <a:pos x="1015" y="293"/>
              </a:cxn>
              <a:cxn ang="0">
                <a:pos x="1056" y="323"/>
              </a:cxn>
              <a:cxn ang="0">
                <a:pos x="1070" y="338"/>
              </a:cxn>
              <a:cxn ang="0">
                <a:pos x="1083" y="353"/>
              </a:cxn>
              <a:cxn ang="0">
                <a:pos x="1097" y="360"/>
              </a:cxn>
              <a:cxn ang="0">
                <a:pos x="1124" y="368"/>
              </a:cxn>
              <a:cxn ang="0">
                <a:pos x="1164" y="383"/>
              </a:cxn>
              <a:cxn ang="0">
                <a:pos x="1191" y="398"/>
              </a:cxn>
              <a:cxn ang="0">
                <a:pos x="1232" y="405"/>
              </a:cxn>
              <a:cxn ang="0">
                <a:pos x="1273" y="413"/>
              </a:cxn>
              <a:cxn ang="0">
                <a:pos x="1300" y="413"/>
              </a:cxn>
              <a:cxn ang="0">
                <a:pos x="1313" y="413"/>
              </a:cxn>
              <a:cxn ang="0">
                <a:pos x="1340" y="420"/>
              </a:cxn>
              <a:cxn ang="0">
                <a:pos x="1381" y="420"/>
              </a:cxn>
            </a:cxnLst>
            <a:rect l="0" t="0" r="r" b="b"/>
            <a:pathLst>
              <a:path w="1382" h="421">
                <a:moveTo>
                  <a:pt x="0" y="420"/>
                </a:moveTo>
                <a:lnTo>
                  <a:pt x="41" y="420"/>
                </a:lnTo>
                <a:lnTo>
                  <a:pt x="68" y="413"/>
                </a:lnTo>
                <a:lnTo>
                  <a:pt x="81" y="413"/>
                </a:lnTo>
                <a:lnTo>
                  <a:pt x="108" y="413"/>
                </a:lnTo>
                <a:lnTo>
                  <a:pt x="149" y="405"/>
                </a:lnTo>
                <a:lnTo>
                  <a:pt x="190" y="398"/>
                </a:lnTo>
                <a:lnTo>
                  <a:pt x="217" y="383"/>
                </a:lnTo>
                <a:lnTo>
                  <a:pt x="257" y="368"/>
                </a:lnTo>
                <a:lnTo>
                  <a:pt x="284" y="360"/>
                </a:lnTo>
                <a:lnTo>
                  <a:pt x="298" y="353"/>
                </a:lnTo>
                <a:lnTo>
                  <a:pt x="311" y="338"/>
                </a:lnTo>
                <a:lnTo>
                  <a:pt x="325" y="323"/>
                </a:lnTo>
                <a:lnTo>
                  <a:pt x="366" y="293"/>
                </a:lnTo>
                <a:lnTo>
                  <a:pt x="406" y="255"/>
                </a:lnTo>
                <a:lnTo>
                  <a:pt x="433" y="218"/>
                </a:lnTo>
                <a:lnTo>
                  <a:pt x="474" y="173"/>
                </a:lnTo>
                <a:lnTo>
                  <a:pt x="514" y="128"/>
                </a:lnTo>
                <a:lnTo>
                  <a:pt x="542" y="90"/>
                </a:lnTo>
                <a:lnTo>
                  <a:pt x="582" y="53"/>
                </a:lnTo>
                <a:lnTo>
                  <a:pt x="623" y="23"/>
                </a:lnTo>
                <a:lnTo>
                  <a:pt x="650" y="8"/>
                </a:lnTo>
                <a:lnTo>
                  <a:pt x="691" y="0"/>
                </a:lnTo>
                <a:lnTo>
                  <a:pt x="731" y="8"/>
                </a:lnTo>
                <a:lnTo>
                  <a:pt x="758" y="23"/>
                </a:lnTo>
                <a:lnTo>
                  <a:pt x="799" y="53"/>
                </a:lnTo>
                <a:lnTo>
                  <a:pt x="839" y="90"/>
                </a:lnTo>
                <a:lnTo>
                  <a:pt x="867" y="128"/>
                </a:lnTo>
                <a:lnTo>
                  <a:pt x="907" y="173"/>
                </a:lnTo>
                <a:lnTo>
                  <a:pt x="948" y="218"/>
                </a:lnTo>
                <a:lnTo>
                  <a:pt x="975" y="255"/>
                </a:lnTo>
                <a:lnTo>
                  <a:pt x="1015" y="293"/>
                </a:lnTo>
                <a:lnTo>
                  <a:pt x="1056" y="323"/>
                </a:lnTo>
                <a:lnTo>
                  <a:pt x="1070" y="338"/>
                </a:lnTo>
                <a:lnTo>
                  <a:pt x="1083" y="353"/>
                </a:lnTo>
                <a:lnTo>
                  <a:pt x="1097" y="360"/>
                </a:lnTo>
                <a:lnTo>
                  <a:pt x="1124" y="368"/>
                </a:lnTo>
                <a:lnTo>
                  <a:pt x="1164" y="383"/>
                </a:lnTo>
                <a:lnTo>
                  <a:pt x="1191" y="398"/>
                </a:lnTo>
                <a:lnTo>
                  <a:pt x="1232" y="405"/>
                </a:lnTo>
                <a:lnTo>
                  <a:pt x="1273" y="413"/>
                </a:lnTo>
                <a:lnTo>
                  <a:pt x="1300" y="413"/>
                </a:lnTo>
                <a:lnTo>
                  <a:pt x="1313" y="413"/>
                </a:lnTo>
                <a:lnTo>
                  <a:pt x="1340" y="420"/>
                </a:lnTo>
                <a:lnTo>
                  <a:pt x="1381" y="420"/>
                </a:lnTo>
              </a:path>
            </a:pathLst>
          </a:custGeom>
          <a:noFill/>
          <a:ln w="38100" cap="rnd" cmpd="sng">
            <a:solidFill>
              <a:schemeClr val="accent1"/>
            </a:solidFill>
            <a:prstDash val="solid"/>
            <a:round/>
            <a:headEnd type="none" w="med" len="med"/>
            <a:tailEnd type="none" w="med" len="med"/>
          </a:ln>
          <a:effectLst/>
        </p:spPr>
        <p:txBody>
          <a:bodyPr/>
          <a:lstStyle/>
          <a:p>
            <a:endParaRPr lang="es-CO"/>
          </a:p>
        </p:txBody>
      </p:sp>
      <p:sp>
        <p:nvSpPr>
          <p:cNvPr id="16388" name="Line 4"/>
          <p:cNvSpPr>
            <a:spLocks noChangeShapeType="1"/>
          </p:cNvSpPr>
          <p:nvPr/>
        </p:nvSpPr>
        <p:spPr bwMode="auto">
          <a:xfrm>
            <a:off x="3968750" y="6096000"/>
            <a:ext cx="1358900" cy="0"/>
          </a:xfrm>
          <a:prstGeom prst="line">
            <a:avLst/>
          </a:prstGeom>
          <a:noFill/>
          <a:ln w="12700">
            <a:solidFill>
              <a:schemeClr val="tx1"/>
            </a:solidFill>
            <a:round/>
            <a:headEnd/>
            <a:tailEnd/>
          </a:ln>
          <a:effectLst/>
        </p:spPr>
        <p:txBody>
          <a:bodyPr wrap="none" anchor="ctr"/>
          <a:lstStyle/>
          <a:p>
            <a:endParaRPr lang="es-CO"/>
          </a:p>
        </p:txBody>
      </p:sp>
      <p:sp>
        <p:nvSpPr>
          <p:cNvPr id="16389" name="Line 5"/>
          <p:cNvSpPr>
            <a:spLocks noChangeShapeType="1"/>
          </p:cNvSpPr>
          <p:nvPr/>
        </p:nvSpPr>
        <p:spPr bwMode="auto">
          <a:xfrm flipV="1">
            <a:off x="5486400" y="1822450"/>
            <a:ext cx="0" cy="4279900"/>
          </a:xfrm>
          <a:prstGeom prst="line">
            <a:avLst/>
          </a:prstGeom>
          <a:noFill/>
          <a:ln w="12700">
            <a:solidFill>
              <a:schemeClr val="tx1"/>
            </a:solidFill>
            <a:round/>
            <a:headEnd/>
            <a:tailEnd/>
          </a:ln>
          <a:effectLst/>
        </p:spPr>
        <p:txBody>
          <a:bodyPr wrap="none" anchor="ctr"/>
          <a:lstStyle/>
          <a:p>
            <a:endParaRPr lang="es-CO"/>
          </a:p>
        </p:txBody>
      </p:sp>
      <p:sp>
        <p:nvSpPr>
          <p:cNvPr id="16390" name="Line 6"/>
          <p:cNvSpPr>
            <a:spLocks noChangeShapeType="1"/>
          </p:cNvSpPr>
          <p:nvPr/>
        </p:nvSpPr>
        <p:spPr bwMode="auto">
          <a:xfrm flipV="1">
            <a:off x="5645150" y="1822450"/>
            <a:ext cx="1130300" cy="4279900"/>
          </a:xfrm>
          <a:prstGeom prst="line">
            <a:avLst/>
          </a:prstGeom>
          <a:noFill/>
          <a:ln w="12700">
            <a:solidFill>
              <a:schemeClr val="tx1"/>
            </a:solidFill>
            <a:round/>
            <a:headEnd/>
            <a:tailEnd/>
          </a:ln>
          <a:effectLst/>
        </p:spPr>
        <p:txBody>
          <a:bodyPr wrap="none" anchor="ctr"/>
          <a:lstStyle/>
          <a:p>
            <a:endParaRPr lang="es-CO"/>
          </a:p>
        </p:txBody>
      </p:sp>
      <p:sp>
        <p:nvSpPr>
          <p:cNvPr id="16391" name="Line 7"/>
          <p:cNvSpPr>
            <a:spLocks noChangeShapeType="1"/>
          </p:cNvSpPr>
          <p:nvPr/>
        </p:nvSpPr>
        <p:spPr bwMode="auto">
          <a:xfrm flipH="1" flipV="1">
            <a:off x="4184650" y="1822450"/>
            <a:ext cx="1155700" cy="4279900"/>
          </a:xfrm>
          <a:prstGeom prst="line">
            <a:avLst/>
          </a:prstGeom>
          <a:noFill/>
          <a:ln w="12700">
            <a:solidFill>
              <a:schemeClr val="tx1"/>
            </a:solidFill>
            <a:round/>
            <a:headEnd/>
            <a:tailEnd/>
          </a:ln>
          <a:effectLst/>
        </p:spPr>
        <p:txBody>
          <a:bodyPr wrap="none" anchor="ctr"/>
          <a:lstStyle/>
          <a:p>
            <a:endParaRPr lang="es-CO"/>
          </a:p>
        </p:txBody>
      </p:sp>
      <p:sp>
        <p:nvSpPr>
          <p:cNvPr id="16392" name="Line 8"/>
          <p:cNvSpPr>
            <a:spLocks noChangeShapeType="1"/>
          </p:cNvSpPr>
          <p:nvPr/>
        </p:nvSpPr>
        <p:spPr bwMode="auto">
          <a:xfrm>
            <a:off x="4349750" y="2895600"/>
            <a:ext cx="2273300" cy="0"/>
          </a:xfrm>
          <a:prstGeom prst="line">
            <a:avLst/>
          </a:prstGeom>
          <a:noFill/>
          <a:ln w="12700">
            <a:solidFill>
              <a:schemeClr val="tx1"/>
            </a:solidFill>
            <a:round/>
            <a:headEnd/>
            <a:tailEnd/>
          </a:ln>
          <a:effectLst/>
        </p:spPr>
        <p:txBody>
          <a:bodyPr wrap="none" anchor="ctr"/>
          <a:lstStyle/>
          <a:p>
            <a:endParaRPr lang="es-CO"/>
          </a:p>
        </p:txBody>
      </p:sp>
      <p:sp>
        <p:nvSpPr>
          <p:cNvPr id="16393" name="Rectangle 9"/>
          <p:cNvSpPr>
            <a:spLocks noGrp="1" noChangeArrowheads="1"/>
          </p:cNvSpPr>
          <p:nvPr>
            <p:ph type="body" idx="1"/>
          </p:nvPr>
        </p:nvSpPr>
        <p:spPr>
          <a:xfrm>
            <a:off x="685800" y="1981200"/>
            <a:ext cx="3378200" cy="4114800"/>
          </a:xfrm>
          <a:noFill/>
          <a:ln/>
        </p:spPr>
        <p:txBody>
          <a:bodyPr lIns="90488" tIns="44450" rIns="90488" bIns="44450"/>
          <a:lstStyle/>
          <a:p>
            <a:r>
              <a:rPr lang="en-US" sz="2800"/>
              <a:t>Geometry</a:t>
            </a:r>
          </a:p>
          <a:p>
            <a:pPr lvl="1"/>
            <a:r>
              <a:rPr lang="en-US" sz="2400"/>
              <a:t>round</a:t>
            </a:r>
          </a:p>
          <a:p>
            <a:pPr lvl="1"/>
            <a:r>
              <a:rPr lang="en-US" sz="2400"/>
              <a:t>axisymmetric</a:t>
            </a:r>
          </a:p>
          <a:p>
            <a:pPr lvl="1"/>
            <a:r>
              <a:rPr lang="en-US" sz="2400"/>
              <a:t>3-d problem</a:t>
            </a:r>
          </a:p>
          <a:p>
            <a:r>
              <a:rPr lang="en-US" sz="2800"/>
              <a:t>Ambient water</a:t>
            </a:r>
          </a:p>
          <a:p>
            <a:pPr lvl="1"/>
            <a:r>
              <a:rPr lang="en-US" sz="2400"/>
              <a:t>much less shear than in jet</a:t>
            </a:r>
          </a:p>
          <a:p>
            <a:pPr lvl="1"/>
            <a:r>
              <a:rPr lang="en-US" sz="2400"/>
              <a:t>no flow (for this simple case)</a:t>
            </a:r>
          </a:p>
        </p:txBody>
      </p:sp>
      <p:sp>
        <p:nvSpPr>
          <p:cNvPr id="16394" name="Line 10"/>
          <p:cNvSpPr>
            <a:spLocks noChangeShapeType="1"/>
          </p:cNvSpPr>
          <p:nvPr/>
        </p:nvSpPr>
        <p:spPr bwMode="auto">
          <a:xfrm>
            <a:off x="5334000" y="6102350"/>
            <a:ext cx="0" cy="673100"/>
          </a:xfrm>
          <a:prstGeom prst="line">
            <a:avLst/>
          </a:prstGeom>
          <a:noFill/>
          <a:ln w="12700">
            <a:solidFill>
              <a:schemeClr val="tx1"/>
            </a:solidFill>
            <a:round/>
            <a:headEnd/>
            <a:tailEnd/>
          </a:ln>
          <a:effectLst/>
        </p:spPr>
        <p:txBody>
          <a:bodyPr wrap="none" anchor="ctr"/>
          <a:lstStyle/>
          <a:p>
            <a:endParaRPr lang="es-CO"/>
          </a:p>
        </p:txBody>
      </p:sp>
      <p:sp>
        <p:nvSpPr>
          <p:cNvPr id="16395" name="Line 11"/>
          <p:cNvSpPr>
            <a:spLocks noChangeShapeType="1"/>
          </p:cNvSpPr>
          <p:nvPr/>
        </p:nvSpPr>
        <p:spPr bwMode="auto">
          <a:xfrm>
            <a:off x="5638800" y="6102350"/>
            <a:ext cx="0" cy="673100"/>
          </a:xfrm>
          <a:prstGeom prst="line">
            <a:avLst/>
          </a:prstGeom>
          <a:noFill/>
          <a:ln w="12700">
            <a:solidFill>
              <a:schemeClr val="tx1"/>
            </a:solidFill>
            <a:round/>
            <a:headEnd/>
            <a:tailEnd/>
          </a:ln>
          <a:effectLst/>
        </p:spPr>
        <p:txBody>
          <a:bodyPr wrap="none" anchor="ctr"/>
          <a:lstStyle/>
          <a:p>
            <a:endParaRPr lang="es-CO"/>
          </a:p>
        </p:txBody>
      </p:sp>
      <p:sp>
        <p:nvSpPr>
          <p:cNvPr id="16396" name="Rectangle 12"/>
          <p:cNvSpPr>
            <a:spLocks noChangeArrowheads="1"/>
          </p:cNvSpPr>
          <p:nvPr/>
        </p:nvSpPr>
        <p:spPr bwMode="auto">
          <a:xfrm>
            <a:off x="5265738" y="6194425"/>
            <a:ext cx="36671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a:t>
            </a:r>
          </a:p>
        </p:txBody>
      </p:sp>
      <p:sp>
        <p:nvSpPr>
          <p:cNvPr id="16397" name="Line 13"/>
          <p:cNvSpPr>
            <a:spLocks noChangeShapeType="1"/>
          </p:cNvSpPr>
          <p:nvPr/>
        </p:nvSpPr>
        <p:spPr bwMode="auto">
          <a:xfrm>
            <a:off x="4883150" y="6400800"/>
            <a:ext cx="4445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6398" name="Line 14"/>
          <p:cNvSpPr>
            <a:spLocks noChangeShapeType="1"/>
          </p:cNvSpPr>
          <p:nvPr/>
        </p:nvSpPr>
        <p:spPr bwMode="auto">
          <a:xfrm flipH="1">
            <a:off x="5632450" y="6400800"/>
            <a:ext cx="4699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6399" name="Rectangle 15"/>
          <p:cNvSpPr>
            <a:spLocks noChangeArrowheads="1"/>
          </p:cNvSpPr>
          <p:nvPr/>
        </p:nvSpPr>
        <p:spPr bwMode="auto">
          <a:xfrm>
            <a:off x="5718175" y="6402388"/>
            <a:ext cx="1770063"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Jet: </a:t>
            </a:r>
            <a:r>
              <a:rPr lang="en-US" sz="2400">
                <a:latin typeface="MT Extra" pitchFamily="18" charset="2"/>
              </a:rPr>
              <a:t></a:t>
            </a:r>
            <a:r>
              <a:rPr lang="en-US" sz="2400">
                <a:latin typeface="Book Antiqua" pitchFamily="18" charset="0"/>
              </a:rPr>
              <a:t>, V</a:t>
            </a:r>
            <a:r>
              <a:rPr lang="en-US" sz="2400" baseline="-25000">
                <a:latin typeface="Book Antiqua" pitchFamily="18" charset="0"/>
              </a:rPr>
              <a:t>o</a:t>
            </a:r>
            <a:r>
              <a:rPr lang="en-US" sz="2400">
                <a:latin typeface="Book Antiqua" pitchFamily="18" charset="0"/>
              </a:rPr>
              <a:t>, C</a:t>
            </a:r>
            <a:r>
              <a:rPr lang="en-US" sz="2400" baseline="-25000">
                <a:latin typeface="Book Antiqua" pitchFamily="18" charset="0"/>
              </a:rPr>
              <a:t>o</a:t>
            </a:r>
          </a:p>
        </p:txBody>
      </p:sp>
      <p:sp>
        <p:nvSpPr>
          <p:cNvPr id="16400" name="Line 16"/>
          <p:cNvSpPr>
            <a:spLocks noChangeShapeType="1"/>
          </p:cNvSpPr>
          <p:nvPr/>
        </p:nvSpPr>
        <p:spPr bwMode="auto">
          <a:xfrm>
            <a:off x="4806950" y="4495800"/>
            <a:ext cx="1358900" cy="0"/>
          </a:xfrm>
          <a:prstGeom prst="line">
            <a:avLst/>
          </a:prstGeom>
          <a:noFill/>
          <a:ln w="12700">
            <a:solidFill>
              <a:schemeClr val="tx1"/>
            </a:solidFill>
            <a:round/>
            <a:headEnd/>
            <a:tailEnd/>
          </a:ln>
          <a:effectLst/>
        </p:spPr>
        <p:txBody>
          <a:bodyPr wrap="none" anchor="ctr"/>
          <a:lstStyle/>
          <a:p>
            <a:endParaRPr lang="es-CO"/>
          </a:p>
        </p:txBody>
      </p:sp>
      <p:sp>
        <p:nvSpPr>
          <p:cNvPr id="16401" name="Freeform 17"/>
          <p:cNvSpPr>
            <a:spLocks/>
          </p:cNvSpPr>
          <p:nvPr/>
        </p:nvSpPr>
        <p:spPr bwMode="auto">
          <a:xfrm>
            <a:off x="4859338" y="3581400"/>
            <a:ext cx="1238250" cy="911225"/>
          </a:xfrm>
          <a:custGeom>
            <a:avLst/>
            <a:gdLst/>
            <a:ahLst/>
            <a:cxnLst>
              <a:cxn ang="0">
                <a:pos x="0" y="573"/>
              </a:cxn>
              <a:cxn ang="0">
                <a:pos x="23" y="573"/>
              </a:cxn>
              <a:cxn ang="0">
                <a:pos x="38" y="563"/>
              </a:cxn>
              <a:cxn ang="0">
                <a:pos x="46" y="563"/>
              </a:cxn>
              <a:cxn ang="0">
                <a:pos x="61" y="563"/>
              </a:cxn>
              <a:cxn ang="0">
                <a:pos x="84" y="553"/>
              </a:cxn>
              <a:cxn ang="0">
                <a:pos x="107" y="542"/>
              </a:cxn>
              <a:cxn ang="0">
                <a:pos x="122" y="522"/>
              </a:cxn>
              <a:cxn ang="0">
                <a:pos x="145" y="501"/>
              </a:cxn>
              <a:cxn ang="0">
                <a:pos x="160" y="491"/>
              </a:cxn>
              <a:cxn ang="0">
                <a:pos x="168" y="481"/>
              </a:cxn>
              <a:cxn ang="0">
                <a:pos x="176" y="460"/>
              </a:cxn>
              <a:cxn ang="0">
                <a:pos x="183" y="440"/>
              </a:cxn>
              <a:cxn ang="0">
                <a:pos x="206" y="399"/>
              </a:cxn>
              <a:cxn ang="0">
                <a:pos x="229" y="348"/>
              </a:cxn>
              <a:cxn ang="0">
                <a:pos x="244" y="297"/>
              </a:cxn>
              <a:cxn ang="0">
                <a:pos x="267" y="235"/>
              </a:cxn>
              <a:cxn ang="0">
                <a:pos x="290" y="174"/>
              </a:cxn>
              <a:cxn ang="0">
                <a:pos x="305" y="123"/>
              </a:cxn>
              <a:cxn ang="0">
                <a:pos x="328" y="72"/>
              </a:cxn>
              <a:cxn ang="0">
                <a:pos x="351" y="31"/>
              </a:cxn>
              <a:cxn ang="0">
                <a:pos x="367" y="10"/>
              </a:cxn>
              <a:cxn ang="0">
                <a:pos x="390" y="0"/>
              </a:cxn>
              <a:cxn ang="0">
                <a:pos x="412" y="10"/>
              </a:cxn>
              <a:cxn ang="0">
                <a:pos x="428" y="31"/>
              </a:cxn>
              <a:cxn ang="0">
                <a:pos x="451" y="72"/>
              </a:cxn>
              <a:cxn ang="0">
                <a:pos x="474" y="123"/>
              </a:cxn>
              <a:cxn ang="0">
                <a:pos x="489" y="174"/>
              </a:cxn>
              <a:cxn ang="0">
                <a:pos x="512" y="235"/>
              </a:cxn>
              <a:cxn ang="0">
                <a:pos x="535" y="297"/>
              </a:cxn>
              <a:cxn ang="0">
                <a:pos x="550" y="348"/>
              </a:cxn>
              <a:cxn ang="0">
                <a:pos x="573" y="399"/>
              </a:cxn>
              <a:cxn ang="0">
                <a:pos x="596" y="440"/>
              </a:cxn>
              <a:cxn ang="0">
                <a:pos x="603" y="460"/>
              </a:cxn>
              <a:cxn ang="0">
                <a:pos x="611" y="481"/>
              </a:cxn>
              <a:cxn ang="0">
                <a:pos x="619" y="491"/>
              </a:cxn>
              <a:cxn ang="0">
                <a:pos x="634" y="501"/>
              </a:cxn>
              <a:cxn ang="0">
                <a:pos x="657" y="522"/>
              </a:cxn>
              <a:cxn ang="0">
                <a:pos x="672" y="542"/>
              </a:cxn>
              <a:cxn ang="0">
                <a:pos x="695" y="553"/>
              </a:cxn>
              <a:cxn ang="0">
                <a:pos x="718" y="563"/>
              </a:cxn>
              <a:cxn ang="0">
                <a:pos x="733" y="563"/>
              </a:cxn>
              <a:cxn ang="0">
                <a:pos x="741" y="563"/>
              </a:cxn>
              <a:cxn ang="0">
                <a:pos x="756" y="573"/>
              </a:cxn>
              <a:cxn ang="0">
                <a:pos x="779" y="573"/>
              </a:cxn>
            </a:cxnLst>
            <a:rect l="0" t="0" r="r" b="b"/>
            <a:pathLst>
              <a:path w="780" h="574">
                <a:moveTo>
                  <a:pt x="0" y="573"/>
                </a:moveTo>
                <a:lnTo>
                  <a:pt x="23" y="573"/>
                </a:lnTo>
                <a:lnTo>
                  <a:pt x="38" y="563"/>
                </a:lnTo>
                <a:lnTo>
                  <a:pt x="46" y="563"/>
                </a:lnTo>
                <a:lnTo>
                  <a:pt x="61" y="563"/>
                </a:lnTo>
                <a:lnTo>
                  <a:pt x="84" y="553"/>
                </a:lnTo>
                <a:lnTo>
                  <a:pt x="107" y="542"/>
                </a:lnTo>
                <a:lnTo>
                  <a:pt x="122" y="522"/>
                </a:lnTo>
                <a:lnTo>
                  <a:pt x="145" y="501"/>
                </a:lnTo>
                <a:lnTo>
                  <a:pt x="160" y="491"/>
                </a:lnTo>
                <a:lnTo>
                  <a:pt x="168" y="481"/>
                </a:lnTo>
                <a:lnTo>
                  <a:pt x="176" y="460"/>
                </a:lnTo>
                <a:lnTo>
                  <a:pt x="183" y="440"/>
                </a:lnTo>
                <a:lnTo>
                  <a:pt x="206" y="399"/>
                </a:lnTo>
                <a:lnTo>
                  <a:pt x="229" y="348"/>
                </a:lnTo>
                <a:lnTo>
                  <a:pt x="244" y="297"/>
                </a:lnTo>
                <a:lnTo>
                  <a:pt x="267" y="235"/>
                </a:lnTo>
                <a:lnTo>
                  <a:pt x="290" y="174"/>
                </a:lnTo>
                <a:lnTo>
                  <a:pt x="305" y="123"/>
                </a:lnTo>
                <a:lnTo>
                  <a:pt x="328" y="72"/>
                </a:lnTo>
                <a:lnTo>
                  <a:pt x="351" y="31"/>
                </a:lnTo>
                <a:lnTo>
                  <a:pt x="367" y="10"/>
                </a:lnTo>
                <a:lnTo>
                  <a:pt x="390" y="0"/>
                </a:lnTo>
                <a:lnTo>
                  <a:pt x="412" y="10"/>
                </a:lnTo>
                <a:lnTo>
                  <a:pt x="428" y="31"/>
                </a:lnTo>
                <a:lnTo>
                  <a:pt x="451" y="72"/>
                </a:lnTo>
                <a:lnTo>
                  <a:pt x="474" y="123"/>
                </a:lnTo>
                <a:lnTo>
                  <a:pt x="489" y="174"/>
                </a:lnTo>
                <a:lnTo>
                  <a:pt x="512" y="235"/>
                </a:lnTo>
                <a:lnTo>
                  <a:pt x="535" y="297"/>
                </a:lnTo>
                <a:lnTo>
                  <a:pt x="550" y="348"/>
                </a:lnTo>
                <a:lnTo>
                  <a:pt x="573" y="399"/>
                </a:lnTo>
                <a:lnTo>
                  <a:pt x="596" y="440"/>
                </a:lnTo>
                <a:lnTo>
                  <a:pt x="603" y="460"/>
                </a:lnTo>
                <a:lnTo>
                  <a:pt x="611" y="481"/>
                </a:lnTo>
                <a:lnTo>
                  <a:pt x="619" y="491"/>
                </a:lnTo>
                <a:lnTo>
                  <a:pt x="634" y="501"/>
                </a:lnTo>
                <a:lnTo>
                  <a:pt x="657" y="522"/>
                </a:lnTo>
                <a:lnTo>
                  <a:pt x="672" y="542"/>
                </a:lnTo>
                <a:lnTo>
                  <a:pt x="695" y="553"/>
                </a:lnTo>
                <a:lnTo>
                  <a:pt x="718" y="563"/>
                </a:lnTo>
                <a:lnTo>
                  <a:pt x="733" y="563"/>
                </a:lnTo>
                <a:lnTo>
                  <a:pt x="741" y="563"/>
                </a:lnTo>
                <a:lnTo>
                  <a:pt x="756" y="573"/>
                </a:lnTo>
                <a:lnTo>
                  <a:pt x="779" y="573"/>
                </a:lnTo>
              </a:path>
            </a:pathLst>
          </a:custGeom>
          <a:noFill/>
          <a:ln w="38100" cap="rnd" cmpd="sng">
            <a:solidFill>
              <a:schemeClr val="accent1"/>
            </a:solidFill>
            <a:prstDash val="solid"/>
            <a:round/>
            <a:headEnd type="none" w="med" len="med"/>
            <a:tailEnd type="none" w="med" len="med"/>
          </a:ln>
          <a:effectLst/>
        </p:spPr>
        <p:txBody>
          <a:bodyPr/>
          <a:lstStyle/>
          <a:p>
            <a:endParaRPr lang="es-CO"/>
          </a:p>
        </p:txBody>
      </p:sp>
      <p:sp>
        <p:nvSpPr>
          <p:cNvPr id="16402" name="Line 18"/>
          <p:cNvSpPr>
            <a:spLocks noChangeShapeType="1"/>
          </p:cNvSpPr>
          <p:nvPr/>
        </p:nvSpPr>
        <p:spPr bwMode="auto">
          <a:xfrm flipH="1" flipV="1">
            <a:off x="4946650" y="1670050"/>
            <a:ext cx="393700" cy="4432300"/>
          </a:xfrm>
          <a:prstGeom prst="line">
            <a:avLst/>
          </a:prstGeom>
          <a:noFill/>
          <a:ln w="12700">
            <a:solidFill>
              <a:schemeClr val="tx1"/>
            </a:solidFill>
            <a:round/>
            <a:headEnd/>
            <a:tailEnd/>
          </a:ln>
          <a:effectLst/>
        </p:spPr>
        <p:txBody>
          <a:bodyPr wrap="none" anchor="ctr"/>
          <a:lstStyle/>
          <a:p>
            <a:endParaRPr lang="es-CO"/>
          </a:p>
        </p:txBody>
      </p:sp>
      <p:sp>
        <p:nvSpPr>
          <p:cNvPr id="16403" name="Line 19"/>
          <p:cNvSpPr>
            <a:spLocks noChangeShapeType="1"/>
          </p:cNvSpPr>
          <p:nvPr/>
        </p:nvSpPr>
        <p:spPr bwMode="auto">
          <a:xfrm flipV="1">
            <a:off x="5645150" y="1670050"/>
            <a:ext cx="368300" cy="4432300"/>
          </a:xfrm>
          <a:prstGeom prst="line">
            <a:avLst/>
          </a:prstGeom>
          <a:noFill/>
          <a:ln w="12700">
            <a:solidFill>
              <a:schemeClr val="tx1"/>
            </a:solidFill>
            <a:round/>
            <a:headEnd/>
            <a:tailEnd/>
          </a:ln>
          <a:effectLst/>
        </p:spPr>
        <p:txBody>
          <a:bodyPr wrap="none" anchor="ctr"/>
          <a:lstStyle/>
          <a:p>
            <a:endParaRPr lang="es-CO"/>
          </a:p>
        </p:txBody>
      </p:sp>
      <p:sp>
        <p:nvSpPr>
          <p:cNvPr id="16404" name="Rectangle 20"/>
          <p:cNvSpPr>
            <a:spLocks noChangeArrowheads="1"/>
          </p:cNvSpPr>
          <p:nvPr/>
        </p:nvSpPr>
        <p:spPr bwMode="auto">
          <a:xfrm>
            <a:off x="6608763" y="3552825"/>
            <a:ext cx="2366962" cy="363538"/>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edge of jet turbulence</a:t>
            </a:r>
          </a:p>
        </p:txBody>
      </p:sp>
      <p:sp>
        <p:nvSpPr>
          <p:cNvPr id="16405" name="Line 21"/>
          <p:cNvSpPr>
            <a:spLocks noChangeShapeType="1"/>
          </p:cNvSpPr>
          <p:nvPr/>
        </p:nvSpPr>
        <p:spPr bwMode="auto">
          <a:xfrm>
            <a:off x="6407150" y="3359150"/>
            <a:ext cx="215900" cy="292100"/>
          </a:xfrm>
          <a:prstGeom prst="line">
            <a:avLst/>
          </a:prstGeom>
          <a:noFill/>
          <a:ln w="12700">
            <a:solidFill>
              <a:schemeClr val="tx1"/>
            </a:solidFill>
            <a:round/>
            <a:headEnd type="triangle" w="med" len="med"/>
            <a:tailEnd/>
          </a:ln>
          <a:effectLst/>
        </p:spPr>
        <p:txBody>
          <a:bodyPr wrap="none" anchor="ctr"/>
          <a:lstStyle/>
          <a:p>
            <a:endParaRPr lang="es-CO"/>
          </a:p>
        </p:txBody>
      </p:sp>
      <p:grpSp>
        <p:nvGrpSpPr>
          <p:cNvPr id="16409" name="Group 25"/>
          <p:cNvGrpSpPr>
            <a:grpSpLocks/>
          </p:cNvGrpSpPr>
          <p:nvPr/>
        </p:nvGrpSpPr>
        <p:grpSpPr bwMode="auto">
          <a:xfrm>
            <a:off x="5715000" y="4732338"/>
            <a:ext cx="298450" cy="298450"/>
            <a:chOff x="3600" y="2981"/>
            <a:chExt cx="188" cy="188"/>
          </a:xfrm>
        </p:grpSpPr>
        <p:sp>
          <p:nvSpPr>
            <p:cNvPr id="16406" name="Arc 22"/>
            <p:cNvSpPr>
              <a:spLocks/>
            </p:cNvSpPr>
            <p:nvPr/>
          </p:nvSpPr>
          <p:spPr bwMode="auto">
            <a:xfrm>
              <a:off x="3696" y="298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6407" name="Arc 23"/>
            <p:cNvSpPr>
              <a:spLocks/>
            </p:cNvSpPr>
            <p:nvPr/>
          </p:nvSpPr>
          <p:spPr bwMode="auto">
            <a:xfrm rot="5400000">
              <a:off x="3696" y="307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6408" name="Arc 24"/>
            <p:cNvSpPr>
              <a:spLocks/>
            </p:cNvSpPr>
            <p:nvPr/>
          </p:nvSpPr>
          <p:spPr bwMode="auto">
            <a:xfrm rot="16200000">
              <a:off x="3600" y="298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6413" name="Group 29"/>
          <p:cNvGrpSpPr>
            <a:grpSpLocks/>
          </p:cNvGrpSpPr>
          <p:nvPr/>
        </p:nvGrpSpPr>
        <p:grpSpPr bwMode="auto">
          <a:xfrm>
            <a:off x="5867400" y="4122738"/>
            <a:ext cx="298450" cy="298450"/>
            <a:chOff x="3696" y="2597"/>
            <a:chExt cx="188" cy="188"/>
          </a:xfrm>
        </p:grpSpPr>
        <p:sp>
          <p:nvSpPr>
            <p:cNvPr id="16410" name="Arc 26"/>
            <p:cNvSpPr>
              <a:spLocks/>
            </p:cNvSpPr>
            <p:nvPr/>
          </p:nvSpPr>
          <p:spPr bwMode="auto">
            <a:xfrm>
              <a:off x="3792" y="259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6411" name="Arc 27"/>
            <p:cNvSpPr>
              <a:spLocks/>
            </p:cNvSpPr>
            <p:nvPr/>
          </p:nvSpPr>
          <p:spPr bwMode="auto">
            <a:xfrm rot="5400000">
              <a:off x="3792" y="2693"/>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6412" name="Arc 28"/>
            <p:cNvSpPr>
              <a:spLocks/>
            </p:cNvSpPr>
            <p:nvPr/>
          </p:nvSpPr>
          <p:spPr bwMode="auto">
            <a:xfrm rot="16200000">
              <a:off x="3696" y="259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6417" name="Group 33"/>
          <p:cNvGrpSpPr>
            <a:grpSpLocks/>
          </p:cNvGrpSpPr>
          <p:nvPr/>
        </p:nvGrpSpPr>
        <p:grpSpPr bwMode="auto">
          <a:xfrm>
            <a:off x="6019800" y="3513138"/>
            <a:ext cx="298450" cy="298450"/>
            <a:chOff x="3792" y="2213"/>
            <a:chExt cx="188" cy="188"/>
          </a:xfrm>
        </p:grpSpPr>
        <p:sp>
          <p:nvSpPr>
            <p:cNvPr id="16414" name="Arc 30"/>
            <p:cNvSpPr>
              <a:spLocks/>
            </p:cNvSpPr>
            <p:nvPr/>
          </p:nvSpPr>
          <p:spPr bwMode="auto">
            <a:xfrm>
              <a:off x="3888" y="2213"/>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6415" name="Arc 31"/>
            <p:cNvSpPr>
              <a:spLocks/>
            </p:cNvSpPr>
            <p:nvPr/>
          </p:nvSpPr>
          <p:spPr bwMode="auto">
            <a:xfrm rot="5400000">
              <a:off x="3888" y="2309"/>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6416" name="Arc 32"/>
            <p:cNvSpPr>
              <a:spLocks/>
            </p:cNvSpPr>
            <p:nvPr/>
          </p:nvSpPr>
          <p:spPr bwMode="auto">
            <a:xfrm rot="16200000">
              <a:off x="3792" y="2213"/>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6421" name="Group 37"/>
          <p:cNvGrpSpPr>
            <a:grpSpLocks/>
          </p:cNvGrpSpPr>
          <p:nvPr/>
        </p:nvGrpSpPr>
        <p:grpSpPr bwMode="auto">
          <a:xfrm>
            <a:off x="6172200" y="2903538"/>
            <a:ext cx="298450" cy="298450"/>
            <a:chOff x="3888" y="1829"/>
            <a:chExt cx="188" cy="188"/>
          </a:xfrm>
        </p:grpSpPr>
        <p:sp>
          <p:nvSpPr>
            <p:cNvPr id="16418" name="Arc 34"/>
            <p:cNvSpPr>
              <a:spLocks/>
            </p:cNvSpPr>
            <p:nvPr/>
          </p:nvSpPr>
          <p:spPr bwMode="auto">
            <a:xfrm>
              <a:off x="3984" y="1829"/>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6419" name="Arc 35"/>
            <p:cNvSpPr>
              <a:spLocks/>
            </p:cNvSpPr>
            <p:nvPr/>
          </p:nvSpPr>
          <p:spPr bwMode="auto">
            <a:xfrm rot="5400000">
              <a:off x="3984" y="1925"/>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6420" name="Arc 36"/>
            <p:cNvSpPr>
              <a:spLocks/>
            </p:cNvSpPr>
            <p:nvPr/>
          </p:nvSpPr>
          <p:spPr bwMode="auto">
            <a:xfrm rot="16200000">
              <a:off x="3888" y="1829"/>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6425" name="Group 41"/>
          <p:cNvGrpSpPr>
            <a:grpSpLocks/>
          </p:cNvGrpSpPr>
          <p:nvPr/>
        </p:nvGrpSpPr>
        <p:grpSpPr bwMode="auto">
          <a:xfrm>
            <a:off x="6324600" y="2293938"/>
            <a:ext cx="298450" cy="298450"/>
            <a:chOff x="3984" y="1445"/>
            <a:chExt cx="188" cy="188"/>
          </a:xfrm>
        </p:grpSpPr>
        <p:sp>
          <p:nvSpPr>
            <p:cNvPr id="16422" name="Arc 38"/>
            <p:cNvSpPr>
              <a:spLocks/>
            </p:cNvSpPr>
            <p:nvPr/>
          </p:nvSpPr>
          <p:spPr bwMode="auto">
            <a:xfrm>
              <a:off x="4080" y="1445"/>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6423" name="Arc 39"/>
            <p:cNvSpPr>
              <a:spLocks/>
            </p:cNvSpPr>
            <p:nvPr/>
          </p:nvSpPr>
          <p:spPr bwMode="auto">
            <a:xfrm rot="5400000">
              <a:off x="4080" y="154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6424" name="Arc 40"/>
            <p:cNvSpPr>
              <a:spLocks/>
            </p:cNvSpPr>
            <p:nvPr/>
          </p:nvSpPr>
          <p:spPr bwMode="auto">
            <a:xfrm rot="16200000">
              <a:off x="3984" y="1445"/>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6429" name="Group 45"/>
          <p:cNvGrpSpPr>
            <a:grpSpLocks/>
          </p:cNvGrpSpPr>
          <p:nvPr/>
        </p:nvGrpSpPr>
        <p:grpSpPr bwMode="auto">
          <a:xfrm>
            <a:off x="6477000" y="1684338"/>
            <a:ext cx="298450" cy="298450"/>
            <a:chOff x="4080" y="1061"/>
            <a:chExt cx="188" cy="188"/>
          </a:xfrm>
        </p:grpSpPr>
        <p:sp>
          <p:nvSpPr>
            <p:cNvPr id="16426" name="Arc 42"/>
            <p:cNvSpPr>
              <a:spLocks/>
            </p:cNvSpPr>
            <p:nvPr/>
          </p:nvSpPr>
          <p:spPr bwMode="auto">
            <a:xfrm>
              <a:off x="4176" y="106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6427" name="Arc 43"/>
            <p:cNvSpPr>
              <a:spLocks/>
            </p:cNvSpPr>
            <p:nvPr/>
          </p:nvSpPr>
          <p:spPr bwMode="auto">
            <a:xfrm rot="5400000">
              <a:off x="4176" y="115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6428" name="Arc 44"/>
            <p:cNvSpPr>
              <a:spLocks/>
            </p:cNvSpPr>
            <p:nvPr/>
          </p:nvSpPr>
          <p:spPr bwMode="auto">
            <a:xfrm rot="16200000">
              <a:off x="4080" y="106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6454" name="Group 70"/>
          <p:cNvGrpSpPr>
            <a:grpSpLocks/>
          </p:cNvGrpSpPr>
          <p:nvPr/>
        </p:nvGrpSpPr>
        <p:grpSpPr bwMode="auto">
          <a:xfrm>
            <a:off x="4198938" y="1760538"/>
            <a:ext cx="1060450" cy="3346450"/>
            <a:chOff x="2645" y="1109"/>
            <a:chExt cx="668" cy="2108"/>
          </a:xfrm>
        </p:grpSpPr>
        <p:grpSp>
          <p:nvGrpSpPr>
            <p:cNvPr id="16433" name="Group 49"/>
            <p:cNvGrpSpPr>
              <a:grpSpLocks/>
            </p:cNvGrpSpPr>
            <p:nvPr/>
          </p:nvGrpSpPr>
          <p:grpSpPr bwMode="auto">
            <a:xfrm>
              <a:off x="3125" y="3029"/>
              <a:ext cx="188" cy="188"/>
              <a:chOff x="3125" y="3029"/>
              <a:chExt cx="188" cy="188"/>
            </a:xfrm>
          </p:grpSpPr>
          <p:sp>
            <p:nvSpPr>
              <p:cNvPr id="16430" name="Arc 46"/>
              <p:cNvSpPr>
                <a:spLocks/>
              </p:cNvSpPr>
              <p:nvPr/>
            </p:nvSpPr>
            <p:spPr bwMode="auto">
              <a:xfrm>
                <a:off x="3125" y="302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6431" name="Arc 47"/>
              <p:cNvSpPr>
                <a:spLocks/>
              </p:cNvSpPr>
              <p:nvPr/>
            </p:nvSpPr>
            <p:spPr bwMode="auto">
              <a:xfrm rot="16200000">
                <a:off x="3125" y="3125"/>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6432" name="Arc 48"/>
              <p:cNvSpPr>
                <a:spLocks/>
              </p:cNvSpPr>
              <p:nvPr/>
            </p:nvSpPr>
            <p:spPr bwMode="auto">
              <a:xfrm rot="5400000">
                <a:off x="3221" y="302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6437" name="Group 53"/>
            <p:cNvGrpSpPr>
              <a:grpSpLocks/>
            </p:cNvGrpSpPr>
            <p:nvPr/>
          </p:nvGrpSpPr>
          <p:grpSpPr bwMode="auto">
            <a:xfrm>
              <a:off x="3029" y="2645"/>
              <a:ext cx="188" cy="188"/>
              <a:chOff x="3029" y="2645"/>
              <a:chExt cx="188" cy="188"/>
            </a:xfrm>
          </p:grpSpPr>
          <p:sp>
            <p:nvSpPr>
              <p:cNvPr id="16434" name="Arc 50"/>
              <p:cNvSpPr>
                <a:spLocks/>
              </p:cNvSpPr>
              <p:nvPr/>
            </p:nvSpPr>
            <p:spPr bwMode="auto">
              <a:xfrm>
                <a:off x="3029" y="2645"/>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6435" name="Arc 51"/>
              <p:cNvSpPr>
                <a:spLocks/>
              </p:cNvSpPr>
              <p:nvPr/>
            </p:nvSpPr>
            <p:spPr bwMode="auto">
              <a:xfrm rot="16200000">
                <a:off x="3029" y="2741"/>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6436" name="Arc 52"/>
              <p:cNvSpPr>
                <a:spLocks/>
              </p:cNvSpPr>
              <p:nvPr/>
            </p:nvSpPr>
            <p:spPr bwMode="auto">
              <a:xfrm rot="5400000">
                <a:off x="3125" y="2645"/>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6441" name="Group 57"/>
            <p:cNvGrpSpPr>
              <a:grpSpLocks/>
            </p:cNvGrpSpPr>
            <p:nvPr/>
          </p:nvGrpSpPr>
          <p:grpSpPr bwMode="auto">
            <a:xfrm>
              <a:off x="2933" y="2261"/>
              <a:ext cx="188" cy="188"/>
              <a:chOff x="2933" y="2261"/>
              <a:chExt cx="188" cy="188"/>
            </a:xfrm>
          </p:grpSpPr>
          <p:sp>
            <p:nvSpPr>
              <p:cNvPr id="16438" name="Arc 54"/>
              <p:cNvSpPr>
                <a:spLocks/>
              </p:cNvSpPr>
              <p:nvPr/>
            </p:nvSpPr>
            <p:spPr bwMode="auto">
              <a:xfrm>
                <a:off x="2933" y="2261"/>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6439" name="Arc 55"/>
              <p:cNvSpPr>
                <a:spLocks/>
              </p:cNvSpPr>
              <p:nvPr/>
            </p:nvSpPr>
            <p:spPr bwMode="auto">
              <a:xfrm rot="16200000">
                <a:off x="2933" y="2357"/>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6440" name="Arc 56"/>
              <p:cNvSpPr>
                <a:spLocks/>
              </p:cNvSpPr>
              <p:nvPr/>
            </p:nvSpPr>
            <p:spPr bwMode="auto">
              <a:xfrm rot="5400000">
                <a:off x="3029" y="2261"/>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6445" name="Group 61"/>
            <p:cNvGrpSpPr>
              <a:grpSpLocks/>
            </p:cNvGrpSpPr>
            <p:nvPr/>
          </p:nvGrpSpPr>
          <p:grpSpPr bwMode="auto">
            <a:xfrm>
              <a:off x="2837" y="1877"/>
              <a:ext cx="188" cy="188"/>
              <a:chOff x="2837" y="1877"/>
              <a:chExt cx="188" cy="188"/>
            </a:xfrm>
          </p:grpSpPr>
          <p:sp>
            <p:nvSpPr>
              <p:cNvPr id="16442" name="Arc 58"/>
              <p:cNvSpPr>
                <a:spLocks/>
              </p:cNvSpPr>
              <p:nvPr/>
            </p:nvSpPr>
            <p:spPr bwMode="auto">
              <a:xfrm>
                <a:off x="2837" y="1877"/>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6443" name="Arc 59"/>
              <p:cNvSpPr>
                <a:spLocks/>
              </p:cNvSpPr>
              <p:nvPr/>
            </p:nvSpPr>
            <p:spPr bwMode="auto">
              <a:xfrm rot="16200000">
                <a:off x="2837" y="1973"/>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6444" name="Arc 60"/>
              <p:cNvSpPr>
                <a:spLocks/>
              </p:cNvSpPr>
              <p:nvPr/>
            </p:nvSpPr>
            <p:spPr bwMode="auto">
              <a:xfrm rot="5400000">
                <a:off x="2933" y="1877"/>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6449" name="Group 65"/>
            <p:cNvGrpSpPr>
              <a:grpSpLocks/>
            </p:cNvGrpSpPr>
            <p:nvPr/>
          </p:nvGrpSpPr>
          <p:grpSpPr bwMode="auto">
            <a:xfrm>
              <a:off x="2741" y="1493"/>
              <a:ext cx="188" cy="188"/>
              <a:chOff x="2741" y="1493"/>
              <a:chExt cx="188" cy="188"/>
            </a:xfrm>
          </p:grpSpPr>
          <p:sp>
            <p:nvSpPr>
              <p:cNvPr id="16446" name="Arc 62"/>
              <p:cNvSpPr>
                <a:spLocks/>
              </p:cNvSpPr>
              <p:nvPr/>
            </p:nvSpPr>
            <p:spPr bwMode="auto">
              <a:xfrm>
                <a:off x="2741" y="1493"/>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6447" name="Arc 63"/>
              <p:cNvSpPr>
                <a:spLocks/>
              </p:cNvSpPr>
              <p:nvPr/>
            </p:nvSpPr>
            <p:spPr bwMode="auto">
              <a:xfrm rot="16200000">
                <a:off x="2741" y="158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6448" name="Arc 64"/>
              <p:cNvSpPr>
                <a:spLocks/>
              </p:cNvSpPr>
              <p:nvPr/>
            </p:nvSpPr>
            <p:spPr bwMode="auto">
              <a:xfrm rot="5400000">
                <a:off x="2837" y="1493"/>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6453" name="Group 69"/>
            <p:cNvGrpSpPr>
              <a:grpSpLocks/>
            </p:cNvGrpSpPr>
            <p:nvPr/>
          </p:nvGrpSpPr>
          <p:grpSpPr bwMode="auto">
            <a:xfrm>
              <a:off x="2645" y="1109"/>
              <a:ext cx="188" cy="188"/>
              <a:chOff x="2645" y="1109"/>
              <a:chExt cx="188" cy="188"/>
            </a:xfrm>
          </p:grpSpPr>
          <p:sp>
            <p:nvSpPr>
              <p:cNvPr id="16450" name="Arc 66"/>
              <p:cNvSpPr>
                <a:spLocks/>
              </p:cNvSpPr>
              <p:nvPr/>
            </p:nvSpPr>
            <p:spPr bwMode="auto">
              <a:xfrm>
                <a:off x="2645" y="110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6451" name="Arc 67"/>
              <p:cNvSpPr>
                <a:spLocks/>
              </p:cNvSpPr>
              <p:nvPr/>
            </p:nvSpPr>
            <p:spPr bwMode="auto">
              <a:xfrm rot="16200000">
                <a:off x="2645" y="1205"/>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6452" name="Arc 68"/>
              <p:cNvSpPr>
                <a:spLocks/>
              </p:cNvSpPr>
              <p:nvPr/>
            </p:nvSpPr>
            <p:spPr bwMode="auto">
              <a:xfrm rot="5400000">
                <a:off x="2741" y="110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sp>
        <p:nvSpPr>
          <p:cNvPr id="16455" name="Rectangle 71"/>
          <p:cNvSpPr>
            <a:spLocks noChangeArrowheads="1"/>
          </p:cNvSpPr>
          <p:nvPr/>
        </p:nvSpPr>
        <p:spPr bwMode="auto">
          <a:xfrm>
            <a:off x="6837363" y="2311400"/>
            <a:ext cx="2087562" cy="698500"/>
          </a:xfrm>
          <a:prstGeom prst="rect">
            <a:avLst/>
          </a:prstGeom>
          <a:noFill/>
          <a:ln w="12700">
            <a:noFill/>
            <a:miter lim="800000"/>
            <a:headEnd/>
            <a:tailEnd/>
          </a:ln>
          <a:effectLst/>
        </p:spPr>
        <p:txBody>
          <a:bodyPr wrap="none" lIns="90488" tIns="44450" rIns="90488" bIns="44450">
            <a:spAutoFit/>
          </a:bodyPr>
          <a:lstStyle/>
          <a:p>
            <a:r>
              <a:rPr lang="en-US" sz="2000">
                <a:latin typeface="Book Antiqua" pitchFamily="18" charset="0"/>
              </a:rPr>
              <a:t>velocity profile</a:t>
            </a:r>
          </a:p>
          <a:p>
            <a:r>
              <a:rPr lang="en-US" sz="2000">
                <a:latin typeface="Book Antiqua" pitchFamily="18" charset="0"/>
              </a:rPr>
              <a:t>(statistical mean)</a:t>
            </a:r>
          </a:p>
        </p:txBody>
      </p:sp>
      <p:sp>
        <p:nvSpPr>
          <p:cNvPr id="16456" name="Line 72"/>
          <p:cNvSpPr>
            <a:spLocks noChangeShapeType="1"/>
          </p:cNvSpPr>
          <p:nvPr/>
        </p:nvSpPr>
        <p:spPr bwMode="auto">
          <a:xfrm>
            <a:off x="5645150" y="6096000"/>
            <a:ext cx="1358900" cy="0"/>
          </a:xfrm>
          <a:prstGeom prst="line">
            <a:avLst/>
          </a:prstGeom>
          <a:noFill/>
          <a:ln w="12700">
            <a:solidFill>
              <a:schemeClr val="tx1"/>
            </a:solidFill>
            <a:round/>
            <a:headEnd/>
            <a:tailEnd/>
          </a:ln>
          <a:effectLst/>
        </p:spPr>
        <p:txBody>
          <a:bodyPr wrap="none" anchor="ctr"/>
          <a:lstStyle/>
          <a:p>
            <a:endParaRPr lang="es-CO"/>
          </a:p>
        </p:txBody>
      </p:sp>
      <p:sp>
        <p:nvSpPr>
          <p:cNvPr id="16457" name="Rectangle 73"/>
          <p:cNvSpPr>
            <a:spLocks noChangeArrowheads="1"/>
          </p:cNvSpPr>
          <p:nvPr/>
        </p:nvSpPr>
        <p:spPr bwMode="auto">
          <a:xfrm>
            <a:off x="5870575" y="5411788"/>
            <a:ext cx="3060700"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Ambient: </a:t>
            </a:r>
            <a:r>
              <a:rPr lang="en-US" sz="2400">
                <a:latin typeface="MT Extra" pitchFamily="18" charset="2"/>
              </a:rPr>
              <a:t></a:t>
            </a:r>
            <a:r>
              <a:rPr lang="en-US" sz="2400">
                <a:latin typeface="Book Antiqua" pitchFamily="18" charset="0"/>
              </a:rPr>
              <a:t>, V=0, C=0</a:t>
            </a:r>
          </a:p>
        </p:txBody>
      </p:sp>
      <p:sp>
        <p:nvSpPr>
          <p:cNvPr id="16458" name="Line 74"/>
          <p:cNvSpPr>
            <a:spLocks noChangeShapeType="1"/>
          </p:cNvSpPr>
          <p:nvPr/>
        </p:nvSpPr>
        <p:spPr bwMode="auto">
          <a:xfrm flipH="1">
            <a:off x="6013450" y="2520950"/>
            <a:ext cx="850900" cy="215900"/>
          </a:xfrm>
          <a:prstGeom prst="line">
            <a:avLst/>
          </a:prstGeom>
          <a:noFill/>
          <a:ln w="12700">
            <a:solidFill>
              <a:schemeClr val="tx1"/>
            </a:solidFill>
            <a:round/>
            <a:headEnd/>
            <a:tailEnd type="triangle" w="med" len="med"/>
          </a:ln>
          <a:effectLst/>
        </p:spPr>
        <p:txBody>
          <a:bodyPr wrap="none" anchor="ctr"/>
          <a:lstStyle/>
          <a:p>
            <a:endParaRPr lang="es-CO"/>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6254750" y="2819400"/>
            <a:ext cx="1968500" cy="0"/>
          </a:xfrm>
          <a:prstGeom prst="line">
            <a:avLst/>
          </a:prstGeom>
          <a:noFill/>
          <a:ln w="12700">
            <a:solidFill>
              <a:schemeClr val="tx1"/>
            </a:solidFill>
            <a:round/>
            <a:headEnd type="triangle" w="med" len="med"/>
            <a:tailEnd type="triangle" w="med" len="med"/>
          </a:ln>
          <a:effectLst/>
        </p:spPr>
        <p:txBody>
          <a:bodyPr wrap="none" anchor="ctr"/>
          <a:lstStyle/>
          <a:p>
            <a:endParaRPr lang="es-CO"/>
          </a:p>
        </p:txBody>
      </p:sp>
      <p:sp>
        <p:nvSpPr>
          <p:cNvPr id="17411" name="Rectangle 3"/>
          <p:cNvSpPr>
            <a:spLocks noChangeArrowheads="1"/>
          </p:cNvSpPr>
          <p:nvPr/>
        </p:nvSpPr>
        <p:spPr bwMode="auto">
          <a:xfrm>
            <a:off x="6837363" y="2570163"/>
            <a:ext cx="330200" cy="454025"/>
          </a:xfrm>
          <a:prstGeom prst="rect">
            <a:avLst/>
          </a:prstGeom>
          <a:solidFill>
            <a:schemeClr val="bg1"/>
          </a:solidFill>
          <a:ln w="12700">
            <a:noFill/>
            <a:miter lim="800000"/>
            <a:headEnd/>
            <a:tailEnd/>
          </a:ln>
          <a:effectLst/>
        </p:spPr>
        <p:txBody>
          <a:bodyPr lIns="90488" tIns="44450" rIns="90488" bIns="44450">
            <a:spAutoFit/>
          </a:bodyPr>
          <a:lstStyle/>
          <a:p>
            <a:r>
              <a:rPr lang="en-US" sz="2400">
                <a:latin typeface="Book Antiqua" pitchFamily="18" charset="0"/>
              </a:rPr>
              <a:t>b</a:t>
            </a:r>
          </a:p>
        </p:txBody>
      </p:sp>
      <p:sp>
        <p:nvSpPr>
          <p:cNvPr id="17412" name="Rectangle 4"/>
          <p:cNvSpPr>
            <a:spLocks noGrp="1" noChangeArrowheads="1"/>
          </p:cNvSpPr>
          <p:nvPr>
            <p:ph type="title"/>
          </p:nvPr>
        </p:nvSpPr>
        <p:spPr>
          <a:noFill/>
          <a:ln/>
          <a:effectLst/>
        </p:spPr>
        <p:txBody>
          <a:bodyPr lIns="90488" tIns="44450" rIns="90488" bIns="44450" anchor="b"/>
          <a:lstStyle/>
          <a:p>
            <a:r>
              <a:rPr lang="en-US"/>
              <a:t>Simple Jet Spreading</a:t>
            </a:r>
          </a:p>
        </p:txBody>
      </p:sp>
      <p:sp>
        <p:nvSpPr>
          <p:cNvPr id="17413" name="Line 5"/>
          <p:cNvSpPr>
            <a:spLocks noChangeShapeType="1"/>
          </p:cNvSpPr>
          <p:nvPr/>
        </p:nvSpPr>
        <p:spPr bwMode="auto">
          <a:xfrm>
            <a:off x="5721350" y="6011863"/>
            <a:ext cx="1358900" cy="0"/>
          </a:xfrm>
          <a:prstGeom prst="line">
            <a:avLst/>
          </a:prstGeom>
          <a:noFill/>
          <a:ln w="12700">
            <a:solidFill>
              <a:schemeClr val="tx1"/>
            </a:solidFill>
            <a:round/>
            <a:headEnd/>
            <a:tailEnd/>
          </a:ln>
          <a:effectLst/>
        </p:spPr>
        <p:txBody>
          <a:bodyPr wrap="none" anchor="ctr"/>
          <a:lstStyle/>
          <a:p>
            <a:endParaRPr lang="es-CO"/>
          </a:p>
        </p:txBody>
      </p:sp>
      <p:sp>
        <p:nvSpPr>
          <p:cNvPr id="17414" name="Line 6"/>
          <p:cNvSpPr>
            <a:spLocks noChangeShapeType="1"/>
          </p:cNvSpPr>
          <p:nvPr/>
        </p:nvSpPr>
        <p:spPr bwMode="auto">
          <a:xfrm flipV="1">
            <a:off x="7239000" y="1738313"/>
            <a:ext cx="0" cy="427990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7415" name="Line 7"/>
          <p:cNvSpPr>
            <a:spLocks noChangeShapeType="1"/>
          </p:cNvSpPr>
          <p:nvPr/>
        </p:nvSpPr>
        <p:spPr bwMode="auto">
          <a:xfrm flipV="1">
            <a:off x="7397750" y="1738313"/>
            <a:ext cx="1130300" cy="4279900"/>
          </a:xfrm>
          <a:prstGeom prst="line">
            <a:avLst/>
          </a:prstGeom>
          <a:noFill/>
          <a:ln w="12700">
            <a:solidFill>
              <a:schemeClr val="tx1"/>
            </a:solidFill>
            <a:round/>
            <a:headEnd/>
            <a:tailEnd/>
          </a:ln>
          <a:effectLst/>
        </p:spPr>
        <p:txBody>
          <a:bodyPr wrap="none" anchor="ctr"/>
          <a:lstStyle/>
          <a:p>
            <a:endParaRPr lang="es-CO"/>
          </a:p>
        </p:txBody>
      </p:sp>
      <p:sp>
        <p:nvSpPr>
          <p:cNvPr id="17416" name="Line 8"/>
          <p:cNvSpPr>
            <a:spLocks noChangeShapeType="1"/>
          </p:cNvSpPr>
          <p:nvPr/>
        </p:nvSpPr>
        <p:spPr bwMode="auto">
          <a:xfrm flipH="1" flipV="1">
            <a:off x="5937250" y="1738313"/>
            <a:ext cx="1155700" cy="4279900"/>
          </a:xfrm>
          <a:prstGeom prst="line">
            <a:avLst/>
          </a:prstGeom>
          <a:noFill/>
          <a:ln w="12700">
            <a:solidFill>
              <a:schemeClr val="tx1"/>
            </a:solidFill>
            <a:round/>
            <a:headEnd/>
            <a:tailEnd/>
          </a:ln>
          <a:effectLst/>
        </p:spPr>
        <p:txBody>
          <a:bodyPr wrap="none" anchor="ctr"/>
          <a:lstStyle/>
          <a:p>
            <a:endParaRPr lang="es-CO"/>
          </a:p>
        </p:txBody>
      </p:sp>
      <p:sp>
        <p:nvSpPr>
          <p:cNvPr id="17417" name="Line 9"/>
          <p:cNvSpPr>
            <a:spLocks noChangeShapeType="1"/>
          </p:cNvSpPr>
          <p:nvPr/>
        </p:nvSpPr>
        <p:spPr bwMode="auto">
          <a:xfrm>
            <a:off x="7086600" y="6018213"/>
            <a:ext cx="0" cy="673100"/>
          </a:xfrm>
          <a:prstGeom prst="line">
            <a:avLst/>
          </a:prstGeom>
          <a:noFill/>
          <a:ln w="12700">
            <a:solidFill>
              <a:schemeClr val="tx1"/>
            </a:solidFill>
            <a:round/>
            <a:headEnd/>
            <a:tailEnd/>
          </a:ln>
          <a:effectLst/>
        </p:spPr>
        <p:txBody>
          <a:bodyPr wrap="none" anchor="ctr"/>
          <a:lstStyle/>
          <a:p>
            <a:endParaRPr lang="es-CO"/>
          </a:p>
        </p:txBody>
      </p:sp>
      <p:sp>
        <p:nvSpPr>
          <p:cNvPr id="17418" name="Line 10"/>
          <p:cNvSpPr>
            <a:spLocks noChangeShapeType="1"/>
          </p:cNvSpPr>
          <p:nvPr/>
        </p:nvSpPr>
        <p:spPr bwMode="auto">
          <a:xfrm>
            <a:off x="7391400" y="6018213"/>
            <a:ext cx="0" cy="673100"/>
          </a:xfrm>
          <a:prstGeom prst="line">
            <a:avLst/>
          </a:prstGeom>
          <a:noFill/>
          <a:ln w="12700">
            <a:solidFill>
              <a:schemeClr val="tx1"/>
            </a:solidFill>
            <a:round/>
            <a:headEnd/>
            <a:tailEnd/>
          </a:ln>
          <a:effectLst/>
        </p:spPr>
        <p:txBody>
          <a:bodyPr wrap="none" anchor="ctr"/>
          <a:lstStyle/>
          <a:p>
            <a:endParaRPr lang="es-CO"/>
          </a:p>
        </p:txBody>
      </p:sp>
      <p:sp>
        <p:nvSpPr>
          <p:cNvPr id="17419" name="Rectangle 11"/>
          <p:cNvSpPr>
            <a:spLocks noChangeArrowheads="1"/>
          </p:cNvSpPr>
          <p:nvPr/>
        </p:nvSpPr>
        <p:spPr bwMode="auto">
          <a:xfrm>
            <a:off x="7018338" y="6110288"/>
            <a:ext cx="36671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a:t>
            </a:r>
          </a:p>
        </p:txBody>
      </p:sp>
      <p:sp>
        <p:nvSpPr>
          <p:cNvPr id="17420" name="Line 12"/>
          <p:cNvSpPr>
            <a:spLocks noChangeShapeType="1"/>
          </p:cNvSpPr>
          <p:nvPr/>
        </p:nvSpPr>
        <p:spPr bwMode="auto">
          <a:xfrm>
            <a:off x="6635750" y="6316663"/>
            <a:ext cx="4445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7421" name="Line 13"/>
          <p:cNvSpPr>
            <a:spLocks noChangeShapeType="1"/>
          </p:cNvSpPr>
          <p:nvPr/>
        </p:nvSpPr>
        <p:spPr bwMode="auto">
          <a:xfrm flipH="1">
            <a:off x="7385050" y="6316663"/>
            <a:ext cx="4699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7422" name="Line 14"/>
          <p:cNvSpPr>
            <a:spLocks noChangeShapeType="1"/>
          </p:cNvSpPr>
          <p:nvPr/>
        </p:nvSpPr>
        <p:spPr bwMode="auto">
          <a:xfrm flipH="1" flipV="1">
            <a:off x="6699250" y="1585913"/>
            <a:ext cx="393700" cy="4432300"/>
          </a:xfrm>
          <a:prstGeom prst="line">
            <a:avLst/>
          </a:prstGeom>
          <a:noFill/>
          <a:ln w="12700">
            <a:solidFill>
              <a:schemeClr val="tx1"/>
            </a:solidFill>
            <a:round/>
            <a:headEnd/>
            <a:tailEnd/>
          </a:ln>
          <a:effectLst/>
        </p:spPr>
        <p:txBody>
          <a:bodyPr wrap="none" anchor="ctr"/>
          <a:lstStyle/>
          <a:p>
            <a:endParaRPr lang="es-CO"/>
          </a:p>
        </p:txBody>
      </p:sp>
      <p:sp>
        <p:nvSpPr>
          <p:cNvPr id="17423" name="Line 15"/>
          <p:cNvSpPr>
            <a:spLocks noChangeShapeType="1"/>
          </p:cNvSpPr>
          <p:nvPr/>
        </p:nvSpPr>
        <p:spPr bwMode="auto">
          <a:xfrm flipV="1">
            <a:off x="7397750" y="1585913"/>
            <a:ext cx="368300" cy="4432300"/>
          </a:xfrm>
          <a:prstGeom prst="line">
            <a:avLst/>
          </a:prstGeom>
          <a:noFill/>
          <a:ln w="12700">
            <a:solidFill>
              <a:schemeClr val="tx1"/>
            </a:solidFill>
            <a:round/>
            <a:headEnd/>
            <a:tailEnd/>
          </a:ln>
          <a:effectLst/>
        </p:spPr>
        <p:txBody>
          <a:bodyPr wrap="none" anchor="ctr"/>
          <a:lstStyle/>
          <a:p>
            <a:endParaRPr lang="es-CO"/>
          </a:p>
        </p:txBody>
      </p:sp>
      <p:grpSp>
        <p:nvGrpSpPr>
          <p:cNvPr id="17427" name="Group 19"/>
          <p:cNvGrpSpPr>
            <a:grpSpLocks/>
          </p:cNvGrpSpPr>
          <p:nvPr/>
        </p:nvGrpSpPr>
        <p:grpSpPr bwMode="auto">
          <a:xfrm>
            <a:off x="7467600" y="4648200"/>
            <a:ext cx="298450" cy="298450"/>
            <a:chOff x="4704" y="2928"/>
            <a:chExt cx="188" cy="188"/>
          </a:xfrm>
        </p:grpSpPr>
        <p:sp>
          <p:nvSpPr>
            <p:cNvPr id="17424" name="Arc 16"/>
            <p:cNvSpPr>
              <a:spLocks/>
            </p:cNvSpPr>
            <p:nvPr/>
          </p:nvSpPr>
          <p:spPr bwMode="auto">
            <a:xfrm>
              <a:off x="4800" y="2928"/>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7425" name="Arc 17"/>
            <p:cNvSpPr>
              <a:spLocks/>
            </p:cNvSpPr>
            <p:nvPr/>
          </p:nvSpPr>
          <p:spPr bwMode="auto">
            <a:xfrm rot="5400000">
              <a:off x="4800" y="3024"/>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7426" name="Arc 18"/>
            <p:cNvSpPr>
              <a:spLocks/>
            </p:cNvSpPr>
            <p:nvPr/>
          </p:nvSpPr>
          <p:spPr bwMode="auto">
            <a:xfrm rot="16200000">
              <a:off x="4704" y="2928"/>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7431" name="Group 23"/>
          <p:cNvGrpSpPr>
            <a:grpSpLocks/>
          </p:cNvGrpSpPr>
          <p:nvPr/>
        </p:nvGrpSpPr>
        <p:grpSpPr bwMode="auto">
          <a:xfrm>
            <a:off x="7620000" y="4038600"/>
            <a:ext cx="298450" cy="298450"/>
            <a:chOff x="4800" y="2544"/>
            <a:chExt cx="188" cy="188"/>
          </a:xfrm>
        </p:grpSpPr>
        <p:sp>
          <p:nvSpPr>
            <p:cNvPr id="17428" name="Arc 20"/>
            <p:cNvSpPr>
              <a:spLocks/>
            </p:cNvSpPr>
            <p:nvPr/>
          </p:nvSpPr>
          <p:spPr bwMode="auto">
            <a:xfrm>
              <a:off x="4896" y="2544"/>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7429" name="Arc 21"/>
            <p:cNvSpPr>
              <a:spLocks/>
            </p:cNvSpPr>
            <p:nvPr/>
          </p:nvSpPr>
          <p:spPr bwMode="auto">
            <a:xfrm rot="5400000">
              <a:off x="4896" y="2640"/>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7430" name="Arc 22"/>
            <p:cNvSpPr>
              <a:spLocks/>
            </p:cNvSpPr>
            <p:nvPr/>
          </p:nvSpPr>
          <p:spPr bwMode="auto">
            <a:xfrm rot="16200000">
              <a:off x="4800" y="2544"/>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7435" name="Group 27"/>
          <p:cNvGrpSpPr>
            <a:grpSpLocks/>
          </p:cNvGrpSpPr>
          <p:nvPr/>
        </p:nvGrpSpPr>
        <p:grpSpPr bwMode="auto">
          <a:xfrm>
            <a:off x="7772400" y="3429000"/>
            <a:ext cx="298450" cy="298450"/>
            <a:chOff x="4896" y="2160"/>
            <a:chExt cx="188" cy="188"/>
          </a:xfrm>
        </p:grpSpPr>
        <p:sp>
          <p:nvSpPr>
            <p:cNvPr id="17432" name="Arc 24"/>
            <p:cNvSpPr>
              <a:spLocks/>
            </p:cNvSpPr>
            <p:nvPr/>
          </p:nvSpPr>
          <p:spPr bwMode="auto">
            <a:xfrm>
              <a:off x="4992" y="2160"/>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7433" name="Arc 25"/>
            <p:cNvSpPr>
              <a:spLocks/>
            </p:cNvSpPr>
            <p:nvPr/>
          </p:nvSpPr>
          <p:spPr bwMode="auto">
            <a:xfrm rot="5400000">
              <a:off x="4992" y="2256"/>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7434" name="Arc 26"/>
            <p:cNvSpPr>
              <a:spLocks/>
            </p:cNvSpPr>
            <p:nvPr/>
          </p:nvSpPr>
          <p:spPr bwMode="auto">
            <a:xfrm rot="16200000">
              <a:off x="4896" y="2160"/>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7439" name="Group 31"/>
          <p:cNvGrpSpPr>
            <a:grpSpLocks/>
          </p:cNvGrpSpPr>
          <p:nvPr/>
        </p:nvGrpSpPr>
        <p:grpSpPr bwMode="auto">
          <a:xfrm>
            <a:off x="7924800" y="2819400"/>
            <a:ext cx="298450" cy="298450"/>
            <a:chOff x="4992" y="1776"/>
            <a:chExt cx="188" cy="188"/>
          </a:xfrm>
        </p:grpSpPr>
        <p:sp>
          <p:nvSpPr>
            <p:cNvPr id="17436" name="Arc 28"/>
            <p:cNvSpPr>
              <a:spLocks/>
            </p:cNvSpPr>
            <p:nvPr/>
          </p:nvSpPr>
          <p:spPr bwMode="auto">
            <a:xfrm>
              <a:off x="5088" y="1776"/>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7437" name="Arc 29"/>
            <p:cNvSpPr>
              <a:spLocks/>
            </p:cNvSpPr>
            <p:nvPr/>
          </p:nvSpPr>
          <p:spPr bwMode="auto">
            <a:xfrm rot="5400000">
              <a:off x="5088" y="1872"/>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7438" name="Arc 30"/>
            <p:cNvSpPr>
              <a:spLocks/>
            </p:cNvSpPr>
            <p:nvPr/>
          </p:nvSpPr>
          <p:spPr bwMode="auto">
            <a:xfrm rot="16200000">
              <a:off x="4992" y="1776"/>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7443" name="Group 35"/>
          <p:cNvGrpSpPr>
            <a:grpSpLocks/>
          </p:cNvGrpSpPr>
          <p:nvPr/>
        </p:nvGrpSpPr>
        <p:grpSpPr bwMode="auto">
          <a:xfrm>
            <a:off x="8077200" y="2209800"/>
            <a:ext cx="298450" cy="298450"/>
            <a:chOff x="5088" y="1392"/>
            <a:chExt cx="188" cy="188"/>
          </a:xfrm>
        </p:grpSpPr>
        <p:sp>
          <p:nvSpPr>
            <p:cNvPr id="17440" name="Arc 32"/>
            <p:cNvSpPr>
              <a:spLocks/>
            </p:cNvSpPr>
            <p:nvPr/>
          </p:nvSpPr>
          <p:spPr bwMode="auto">
            <a:xfrm>
              <a:off x="5184" y="1392"/>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7441" name="Arc 33"/>
            <p:cNvSpPr>
              <a:spLocks/>
            </p:cNvSpPr>
            <p:nvPr/>
          </p:nvSpPr>
          <p:spPr bwMode="auto">
            <a:xfrm rot="5400000">
              <a:off x="5184" y="1488"/>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7442" name="Arc 34"/>
            <p:cNvSpPr>
              <a:spLocks/>
            </p:cNvSpPr>
            <p:nvPr/>
          </p:nvSpPr>
          <p:spPr bwMode="auto">
            <a:xfrm rot="16200000">
              <a:off x="5088" y="1392"/>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7447" name="Group 39"/>
          <p:cNvGrpSpPr>
            <a:grpSpLocks/>
          </p:cNvGrpSpPr>
          <p:nvPr/>
        </p:nvGrpSpPr>
        <p:grpSpPr bwMode="auto">
          <a:xfrm>
            <a:off x="8229600" y="1600200"/>
            <a:ext cx="298450" cy="298450"/>
            <a:chOff x="5184" y="1008"/>
            <a:chExt cx="188" cy="188"/>
          </a:xfrm>
        </p:grpSpPr>
        <p:sp>
          <p:nvSpPr>
            <p:cNvPr id="17444" name="Arc 36"/>
            <p:cNvSpPr>
              <a:spLocks/>
            </p:cNvSpPr>
            <p:nvPr/>
          </p:nvSpPr>
          <p:spPr bwMode="auto">
            <a:xfrm>
              <a:off x="5280" y="1008"/>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17445" name="Arc 37"/>
            <p:cNvSpPr>
              <a:spLocks/>
            </p:cNvSpPr>
            <p:nvPr/>
          </p:nvSpPr>
          <p:spPr bwMode="auto">
            <a:xfrm rot="5400000">
              <a:off x="5280" y="1104"/>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17446" name="Arc 38"/>
            <p:cNvSpPr>
              <a:spLocks/>
            </p:cNvSpPr>
            <p:nvPr/>
          </p:nvSpPr>
          <p:spPr bwMode="auto">
            <a:xfrm rot="16200000">
              <a:off x="5184" y="1008"/>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17472" name="Group 64"/>
          <p:cNvGrpSpPr>
            <a:grpSpLocks/>
          </p:cNvGrpSpPr>
          <p:nvPr/>
        </p:nvGrpSpPr>
        <p:grpSpPr bwMode="auto">
          <a:xfrm>
            <a:off x="5951538" y="1676400"/>
            <a:ext cx="1060450" cy="3346450"/>
            <a:chOff x="3749" y="1056"/>
            <a:chExt cx="668" cy="2108"/>
          </a:xfrm>
        </p:grpSpPr>
        <p:grpSp>
          <p:nvGrpSpPr>
            <p:cNvPr id="17451" name="Group 43"/>
            <p:cNvGrpSpPr>
              <a:grpSpLocks/>
            </p:cNvGrpSpPr>
            <p:nvPr/>
          </p:nvGrpSpPr>
          <p:grpSpPr bwMode="auto">
            <a:xfrm>
              <a:off x="4229" y="2976"/>
              <a:ext cx="188" cy="188"/>
              <a:chOff x="4229" y="2976"/>
              <a:chExt cx="188" cy="188"/>
            </a:xfrm>
          </p:grpSpPr>
          <p:sp>
            <p:nvSpPr>
              <p:cNvPr id="17448" name="Arc 40"/>
              <p:cNvSpPr>
                <a:spLocks/>
              </p:cNvSpPr>
              <p:nvPr/>
            </p:nvSpPr>
            <p:spPr bwMode="auto">
              <a:xfrm>
                <a:off x="4229" y="2976"/>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7449" name="Arc 41"/>
              <p:cNvSpPr>
                <a:spLocks/>
              </p:cNvSpPr>
              <p:nvPr/>
            </p:nvSpPr>
            <p:spPr bwMode="auto">
              <a:xfrm rot="16200000">
                <a:off x="4229" y="3072"/>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7450" name="Arc 42"/>
              <p:cNvSpPr>
                <a:spLocks/>
              </p:cNvSpPr>
              <p:nvPr/>
            </p:nvSpPr>
            <p:spPr bwMode="auto">
              <a:xfrm rot="5400000">
                <a:off x="4325" y="2976"/>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7455" name="Group 47"/>
            <p:cNvGrpSpPr>
              <a:grpSpLocks/>
            </p:cNvGrpSpPr>
            <p:nvPr/>
          </p:nvGrpSpPr>
          <p:grpSpPr bwMode="auto">
            <a:xfrm>
              <a:off x="4133" y="2592"/>
              <a:ext cx="188" cy="188"/>
              <a:chOff x="4133" y="2592"/>
              <a:chExt cx="188" cy="188"/>
            </a:xfrm>
          </p:grpSpPr>
          <p:sp>
            <p:nvSpPr>
              <p:cNvPr id="17452" name="Arc 44"/>
              <p:cNvSpPr>
                <a:spLocks/>
              </p:cNvSpPr>
              <p:nvPr/>
            </p:nvSpPr>
            <p:spPr bwMode="auto">
              <a:xfrm>
                <a:off x="4133" y="2592"/>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7453" name="Arc 45"/>
              <p:cNvSpPr>
                <a:spLocks/>
              </p:cNvSpPr>
              <p:nvPr/>
            </p:nvSpPr>
            <p:spPr bwMode="auto">
              <a:xfrm rot="16200000">
                <a:off x="4133" y="2688"/>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7454" name="Arc 46"/>
              <p:cNvSpPr>
                <a:spLocks/>
              </p:cNvSpPr>
              <p:nvPr/>
            </p:nvSpPr>
            <p:spPr bwMode="auto">
              <a:xfrm rot="5400000">
                <a:off x="4229" y="2592"/>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7459" name="Group 51"/>
            <p:cNvGrpSpPr>
              <a:grpSpLocks/>
            </p:cNvGrpSpPr>
            <p:nvPr/>
          </p:nvGrpSpPr>
          <p:grpSpPr bwMode="auto">
            <a:xfrm>
              <a:off x="4037" y="2208"/>
              <a:ext cx="188" cy="188"/>
              <a:chOff x="4037" y="2208"/>
              <a:chExt cx="188" cy="188"/>
            </a:xfrm>
          </p:grpSpPr>
          <p:sp>
            <p:nvSpPr>
              <p:cNvPr id="17456" name="Arc 48"/>
              <p:cNvSpPr>
                <a:spLocks/>
              </p:cNvSpPr>
              <p:nvPr/>
            </p:nvSpPr>
            <p:spPr bwMode="auto">
              <a:xfrm>
                <a:off x="4037" y="2208"/>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7457" name="Arc 49"/>
              <p:cNvSpPr>
                <a:spLocks/>
              </p:cNvSpPr>
              <p:nvPr/>
            </p:nvSpPr>
            <p:spPr bwMode="auto">
              <a:xfrm rot="16200000">
                <a:off x="4037" y="2304"/>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7458" name="Arc 50"/>
              <p:cNvSpPr>
                <a:spLocks/>
              </p:cNvSpPr>
              <p:nvPr/>
            </p:nvSpPr>
            <p:spPr bwMode="auto">
              <a:xfrm rot="5400000">
                <a:off x="4133" y="2208"/>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7463" name="Group 55"/>
            <p:cNvGrpSpPr>
              <a:grpSpLocks/>
            </p:cNvGrpSpPr>
            <p:nvPr/>
          </p:nvGrpSpPr>
          <p:grpSpPr bwMode="auto">
            <a:xfrm>
              <a:off x="3941" y="1824"/>
              <a:ext cx="188" cy="188"/>
              <a:chOff x="3941" y="1824"/>
              <a:chExt cx="188" cy="188"/>
            </a:xfrm>
          </p:grpSpPr>
          <p:sp>
            <p:nvSpPr>
              <p:cNvPr id="17460" name="Arc 52"/>
              <p:cNvSpPr>
                <a:spLocks/>
              </p:cNvSpPr>
              <p:nvPr/>
            </p:nvSpPr>
            <p:spPr bwMode="auto">
              <a:xfrm>
                <a:off x="3941" y="1824"/>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7461" name="Arc 53"/>
              <p:cNvSpPr>
                <a:spLocks/>
              </p:cNvSpPr>
              <p:nvPr/>
            </p:nvSpPr>
            <p:spPr bwMode="auto">
              <a:xfrm rot="16200000">
                <a:off x="3941" y="1920"/>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7462" name="Arc 54"/>
              <p:cNvSpPr>
                <a:spLocks/>
              </p:cNvSpPr>
              <p:nvPr/>
            </p:nvSpPr>
            <p:spPr bwMode="auto">
              <a:xfrm rot="5400000">
                <a:off x="4037" y="1824"/>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7467" name="Group 59"/>
            <p:cNvGrpSpPr>
              <a:grpSpLocks/>
            </p:cNvGrpSpPr>
            <p:nvPr/>
          </p:nvGrpSpPr>
          <p:grpSpPr bwMode="auto">
            <a:xfrm>
              <a:off x="3845" y="1440"/>
              <a:ext cx="188" cy="188"/>
              <a:chOff x="3845" y="1440"/>
              <a:chExt cx="188" cy="188"/>
            </a:xfrm>
          </p:grpSpPr>
          <p:sp>
            <p:nvSpPr>
              <p:cNvPr id="17464" name="Arc 56"/>
              <p:cNvSpPr>
                <a:spLocks/>
              </p:cNvSpPr>
              <p:nvPr/>
            </p:nvSpPr>
            <p:spPr bwMode="auto">
              <a:xfrm>
                <a:off x="3845" y="1440"/>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7465" name="Arc 57"/>
              <p:cNvSpPr>
                <a:spLocks/>
              </p:cNvSpPr>
              <p:nvPr/>
            </p:nvSpPr>
            <p:spPr bwMode="auto">
              <a:xfrm rot="16200000">
                <a:off x="3845" y="1536"/>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7466" name="Arc 58"/>
              <p:cNvSpPr>
                <a:spLocks/>
              </p:cNvSpPr>
              <p:nvPr/>
            </p:nvSpPr>
            <p:spPr bwMode="auto">
              <a:xfrm rot="5400000">
                <a:off x="3941" y="1440"/>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17471" name="Group 63"/>
            <p:cNvGrpSpPr>
              <a:grpSpLocks/>
            </p:cNvGrpSpPr>
            <p:nvPr/>
          </p:nvGrpSpPr>
          <p:grpSpPr bwMode="auto">
            <a:xfrm>
              <a:off x="3749" y="1056"/>
              <a:ext cx="188" cy="188"/>
              <a:chOff x="3749" y="1056"/>
              <a:chExt cx="188" cy="188"/>
            </a:xfrm>
          </p:grpSpPr>
          <p:sp>
            <p:nvSpPr>
              <p:cNvPr id="17468" name="Arc 60"/>
              <p:cNvSpPr>
                <a:spLocks/>
              </p:cNvSpPr>
              <p:nvPr/>
            </p:nvSpPr>
            <p:spPr bwMode="auto">
              <a:xfrm>
                <a:off x="3749" y="1056"/>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17469" name="Arc 61"/>
              <p:cNvSpPr>
                <a:spLocks/>
              </p:cNvSpPr>
              <p:nvPr/>
            </p:nvSpPr>
            <p:spPr bwMode="auto">
              <a:xfrm rot="16200000">
                <a:off x="3749" y="1152"/>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17470" name="Arc 62"/>
              <p:cNvSpPr>
                <a:spLocks/>
              </p:cNvSpPr>
              <p:nvPr/>
            </p:nvSpPr>
            <p:spPr bwMode="auto">
              <a:xfrm rot="5400000">
                <a:off x="3845" y="1056"/>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sp>
        <p:nvSpPr>
          <p:cNvPr id="17473" name="Line 65"/>
          <p:cNvSpPr>
            <a:spLocks noChangeShapeType="1"/>
          </p:cNvSpPr>
          <p:nvPr/>
        </p:nvSpPr>
        <p:spPr bwMode="auto">
          <a:xfrm>
            <a:off x="7397750" y="6011863"/>
            <a:ext cx="1358900" cy="0"/>
          </a:xfrm>
          <a:prstGeom prst="line">
            <a:avLst/>
          </a:prstGeom>
          <a:noFill/>
          <a:ln w="12700">
            <a:solidFill>
              <a:schemeClr val="tx1"/>
            </a:solidFill>
            <a:round/>
            <a:headEnd/>
            <a:tailEnd/>
          </a:ln>
          <a:effectLst/>
        </p:spPr>
        <p:txBody>
          <a:bodyPr wrap="none" anchor="ctr"/>
          <a:lstStyle/>
          <a:p>
            <a:endParaRPr lang="es-CO"/>
          </a:p>
        </p:txBody>
      </p:sp>
      <p:graphicFrame>
        <p:nvGraphicFramePr>
          <p:cNvPr id="17474" name="Object 66">
            <a:hlinkClick r:id="" action="ppaction://ole?verb=0"/>
          </p:cNvPr>
          <p:cNvGraphicFramePr>
            <a:graphicFrameLocks/>
          </p:cNvGraphicFramePr>
          <p:nvPr/>
        </p:nvGraphicFramePr>
        <p:xfrm>
          <a:off x="1111250" y="5287963"/>
          <a:ext cx="904875" cy="279400"/>
        </p:xfrm>
        <a:graphic>
          <a:graphicData uri="http://schemas.openxmlformats.org/presentationml/2006/ole">
            <mc:AlternateContent xmlns:mc="http://schemas.openxmlformats.org/markup-compatibility/2006">
              <mc:Choice xmlns:v="urn:schemas-microsoft-com:vml" Requires="v">
                <p:oleObj spid="_x0000_s17495" name="Equation" r:id="rId3" imgW="901440" imgH="279360" progId="Equation.3">
                  <p:embed/>
                </p:oleObj>
              </mc:Choice>
              <mc:Fallback>
                <p:oleObj name="Equation" r:id="rId3" imgW="901440" imgH="279360" progId="Equation.3">
                  <p:embed/>
                  <p:pic>
                    <p:nvPicPr>
                      <p:cNvPr id="0" name="Picture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250" y="5287963"/>
                        <a:ext cx="90487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76" name="Object 68">
            <a:hlinkClick r:id="" action="ppaction://ole?verb=0"/>
          </p:cNvPr>
          <p:cNvGraphicFramePr>
            <a:graphicFrameLocks/>
          </p:cNvGraphicFramePr>
          <p:nvPr/>
        </p:nvGraphicFramePr>
        <p:xfrm>
          <a:off x="1079500" y="3759200"/>
          <a:ext cx="1114425" cy="877888"/>
        </p:xfrm>
        <a:graphic>
          <a:graphicData uri="http://schemas.openxmlformats.org/presentationml/2006/ole">
            <mc:AlternateContent xmlns:mc="http://schemas.openxmlformats.org/markup-compatibility/2006">
              <mc:Choice xmlns:v="urn:schemas-microsoft-com:vml" Requires="v">
                <p:oleObj spid="_x0000_s17496" name="Equation" r:id="rId5" imgW="1117440" imgH="876240" progId="Equation.3">
                  <p:embed/>
                </p:oleObj>
              </mc:Choice>
              <mc:Fallback>
                <p:oleObj name="Equation" r:id="rId5" imgW="1117440" imgH="876240" progId="Equation.3">
                  <p:embed/>
                  <p:pic>
                    <p:nvPicPr>
                      <p:cNvPr id="0" name="Picture 6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0" y="3759200"/>
                        <a:ext cx="1114425"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79" name="Object 71">
            <a:hlinkClick r:id="" action="ppaction://ole?verb=0"/>
          </p:cNvPr>
          <p:cNvGraphicFramePr>
            <a:graphicFrameLocks noChangeAspect="1"/>
          </p:cNvGraphicFramePr>
          <p:nvPr/>
        </p:nvGraphicFramePr>
        <p:xfrm>
          <a:off x="1187450" y="6070600"/>
          <a:ext cx="635000" cy="274638"/>
        </p:xfrm>
        <a:graphic>
          <a:graphicData uri="http://schemas.openxmlformats.org/presentationml/2006/ole">
            <mc:AlternateContent xmlns:mc="http://schemas.openxmlformats.org/markup-compatibility/2006">
              <mc:Choice xmlns:v="urn:schemas-microsoft-com:vml" Requires="v">
                <p:oleObj spid="_x0000_s17497" name="Equation" r:id="rId7" imgW="660240" imgH="279360" progId="Equation.3">
                  <p:embed/>
                </p:oleObj>
              </mc:Choice>
              <mc:Fallback>
                <p:oleObj name="Equation" r:id="rId7" imgW="660240" imgH="279360" progId="Equation.3">
                  <p:embed/>
                  <p:pic>
                    <p:nvPicPr>
                      <p:cNvPr id="0" name="Picture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6070600"/>
                        <a:ext cx="63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80" name="Rectangle 72"/>
          <p:cNvSpPr>
            <a:spLocks noGrp="1" noChangeArrowheads="1"/>
          </p:cNvSpPr>
          <p:nvPr>
            <p:ph type="body" idx="1"/>
          </p:nvPr>
        </p:nvSpPr>
        <p:spPr>
          <a:xfrm>
            <a:off x="457200" y="1727200"/>
            <a:ext cx="5105400" cy="1981200"/>
          </a:xfrm>
          <a:noFill/>
          <a:ln/>
        </p:spPr>
        <p:txBody>
          <a:bodyPr lIns="90488" tIns="44450" rIns="90488" bIns="44450"/>
          <a:lstStyle/>
          <a:p>
            <a:pPr>
              <a:lnSpc>
                <a:spcPct val="90000"/>
              </a:lnSpc>
            </a:pPr>
            <a:r>
              <a:rPr lang="en-US"/>
              <a:t>velocity fluctuations at any location are proportional to the velocity of the jet at that location</a:t>
            </a:r>
          </a:p>
        </p:txBody>
      </p:sp>
      <p:sp>
        <p:nvSpPr>
          <p:cNvPr id="17481" name="Rectangle 73"/>
          <p:cNvSpPr>
            <a:spLocks noChangeArrowheads="1"/>
          </p:cNvSpPr>
          <p:nvPr/>
        </p:nvSpPr>
        <p:spPr bwMode="auto">
          <a:xfrm>
            <a:off x="7065963" y="1427163"/>
            <a:ext cx="30956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s</a:t>
            </a:r>
          </a:p>
        </p:txBody>
      </p:sp>
      <p:graphicFrame>
        <p:nvGraphicFramePr>
          <p:cNvPr id="17482" name="Object 74">
            <a:hlinkClick r:id="" action="ppaction://ole?verb=0"/>
          </p:cNvPr>
          <p:cNvGraphicFramePr>
            <a:graphicFrameLocks/>
          </p:cNvGraphicFramePr>
          <p:nvPr/>
        </p:nvGraphicFramePr>
        <p:xfrm>
          <a:off x="979488" y="4781550"/>
          <a:ext cx="1366837" cy="279400"/>
        </p:xfrm>
        <a:graphic>
          <a:graphicData uri="http://schemas.openxmlformats.org/presentationml/2006/ole">
            <mc:AlternateContent xmlns:mc="http://schemas.openxmlformats.org/markup-compatibility/2006">
              <mc:Choice xmlns:v="urn:schemas-microsoft-com:vml" Requires="v">
                <p:oleObj spid="_x0000_s17498" name="Equation" r:id="rId9" imgW="1371600" imgH="279360" progId="Equation.3">
                  <p:embed/>
                </p:oleObj>
              </mc:Choice>
              <mc:Fallback>
                <p:oleObj name="Equation" r:id="rId9" imgW="1371600" imgH="279360" progId="Equation.3">
                  <p:embed/>
                  <p:pic>
                    <p:nvPicPr>
                      <p:cNvPr id="0" name="Picture 7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9488" y="4781550"/>
                        <a:ext cx="1366837"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9" name="Line 37"/>
          <p:cNvSpPr>
            <a:spLocks noChangeShapeType="1"/>
          </p:cNvSpPr>
          <p:nvPr/>
        </p:nvSpPr>
        <p:spPr bwMode="auto">
          <a:xfrm flipV="1">
            <a:off x="1905000" y="1828800"/>
            <a:ext cx="393700" cy="3937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CO"/>
          </a:p>
        </p:txBody>
      </p:sp>
      <p:sp>
        <p:nvSpPr>
          <p:cNvPr id="18470" name="Line 38"/>
          <p:cNvSpPr>
            <a:spLocks noChangeShapeType="1"/>
          </p:cNvSpPr>
          <p:nvPr/>
        </p:nvSpPr>
        <p:spPr bwMode="auto">
          <a:xfrm flipV="1">
            <a:off x="2730500" y="1854200"/>
            <a:ext cx="393700" cy="3937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CO"/>
          </a:p>
        </p:txBody>
      </p:sp>
      <p:sp>
        <p:nvSpPr>
          <p:cNvPr id="18471" name="Line 39"/>
          <p:cNvSpPr>
            <a:spLocks noChangeShapeType="1"/>
          </p:cNvSpPr>
          <p:nvPr/>
        </p:nvSpPr>
        <p:spPr bwMode="auto">
          <a:xfrm flipV="1">
            <a:off x="3594100" y="1866900"/>
            <a:ext cx="393700" cy="3937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CO"/>
          </a:p>
        </p:txBody>
      </p:sp>
      <p:sp>
        <p:nvSpPr>
          <p:cNvPr id="18472" name="Line 40"/>
          <p:cNvSpPr>
            <a:spLocks noChangeShapeType="1"/>
          </p:cNvSpPr>
          <p:nvPr/>
        </p:nvSpPr>
        <p:spPr bwMode="auto">
          <a:xfrm flipV="1">
            <a:off x="4394200" y="1841500"/>
            <a:ext cx="393700" cy="3937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CO"/>
          </a:p>
        </p:txBody>
      </p:sp>
      <p:pic>
        <p:nvPicPr>
          <p:cNvPr id="18434" name="Picture 2"/>
          <p:cNvPicPr>
            <a:picLocks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16663" y="1552575"/>
            <a:ext cx="1714500" cy="4457700"/>
          </a:xfrm>
          <a:prstGeom prst="rect">
            <a:avLst/>
          </a:prstGeom>
          <a:noFill/>
          <a:ln w="12700">
            <a:noFill/>
            <a:miter lim="800000"/>
            <a:headEnd/>
            <a:tailEnd/>
          </a:ln>
          <a:effectLst/>
        </p:spPr>
      </p:pic>
      <p:sp>
        <p:nvSpPr>
          <p:cNvPr id="18435" name="Rectangle 3"/>
          <p:cNvSpPr>
            <a:spLocks noGrp="1" noChangeArrowheads="1"/>
          </p:cNvSpPr>
          <p:nvPr>
            <p:ph type="title"/>
          </p:nvPr>
        </p:nvSpPr>
        <p:spPr>
          <a:noFill/>
          <a:ln/>
          <a:effectLst/>
        </p:spPr>
        <p:txBody>
          <a:bodyPr lIns="90488" tIns="44450" rIns="90488" bIns="44450" anchor="b"/>
          <a:lstStyle/>
          <a:p>
            <a:r>
              <a:rPr lang="en-US"/>
              <a:t>Momentum: Axisymmetric Jet</a:t>
            </a:r>
          </a:p>
        </p:txBody>
      </p:sp>
      <p:graphicFrame>
        <p:nvGraphicFramePr>
          <p:cNvPr id="18438" name="Object 6">
            <a:hlinkClick r:id="" action="ppaction://ole?verb=0"/>
          </p:cNvPr>
          <p:cNvGraphicFramePr>
            <a:graphicFrameLocks/>
          </p:cNvGraphicFramePr>
          <p:nvPr/>
        </p:nvGraphicFramePr>
        <p:xfrm>
          <a:off x="3352800" y="2895600"/>
          <a:ext cx="1279525" cy="858838"/>
        </p:xfrm>
        <a:graphic>
          <a:graphicData uri="http://schemas.openxmlformats.org/presentationml/2006/ole">
            <mc:AlternateContent xmlns:mc="http://schemas.openxmlformats.org/markup-compatibility/2006">
              <mc:Choice xmlns:v="urn:schemas-microsoft-com:vml" Requires="v">
                <p:oleObj spid="_x0000_s18503" name="Equation" r:id="rId4" imgW="1282680" imgH="863280" progId="Equation.3">
                  <p:embed/>
                </p:oleObj>
              </mc:Choice>
              <mc:Fallback>
                <p:oleObj name="Equation" r:id="rId4" imgW="1282680" imgH="863280" progId="Equation.3">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895600"/>
                        <a:ext cx="1279525"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Rectangle 8"/>
          <p:cNvSpPr>
            <a:spLocks noChangeArrowheads="1"/>
          </p:cNvSpPr>
          <p:nvPr/>
        </p:nvSpPr>
        <p:spPr bwMode="auto">
          <a:xfrm>
            <a:off x="2754313" y="5362575"/>
            <a:ext cx="2871787" cy="457200"/>
          </a:xfrm>
          <a:prstGeom prst="rect">
            <a:avLst/>
          </a:prstGeom>
          <a:noFill/>
          <a:ln w="12700">
            <a:noFill/>
            <a:miter lim="800000"/>
            <a:headEnd/>
            <a:tailEnd/>
          </a:ln>
          <a:effectLst/>
        </p:spPr>
        <p:txBody>
          <a:bodyPr wrap="none" anchor="ctr">
            <a:spAutoFit/>
          </a:bodyPr>
          <a:lstStyle/>
          <a:p>
            <a:pPr algn="ctr"/>
            <a:r>
              <a:rPr lang="en-US" sz="2400">
                <a:solidFill>
                  <a:schemeClr val="folHlink"/>
                </a:solidFill>
              </a:rPr>
              <a:t>jet spreading equation</a:t>
            </a:r>
          </a:p>
        </p:txBody>
      </p:sp>
      <p:graphicFrame>
        <p:nvGraphicFramePr>
          <p:cNvPr id="18441" name="Object 9">
            <a:hlinkClick r:id="" action="ppaction://ole?verb=0"/>
          </p:cNvPr>
          <p:cNvGraphicFramePr>
            <a:graphicFrameLocks/>
          </p:cNvGraphicFramePr>
          <p:nvPr/>
        </p:nvGraphicFramePr>
        <p:xfrm>
          <a:off x="876300" y="3048000"/>
          <a:ext cx="1730375" cy="420688"/>
        </p:xfrm>
        <a:graphic>
          <a:graphicData uri="http://schemas.openxmlformats.org/presentationml/2006/ole">
            <mc:AlternateContent xmlns:mc="http://schemas.openxmlformats.org/markup-compatibility/2006">
              <mc:Choice xmlns:v="urn:schemas-microsoft-com:vml" Requires="v">
                <p:oleObj spid="_x0000_s18504" name="Equation" r:id="rId6" imgW="1726920" imgH="419040" progId="Equation.3">
                  <p:embed/>
                </p:oleObj>
              </mc:Choice>
              <mc:Fallback>
                <p:oleObj name="Equation" r:id="rId6" imgW="1726920" imgH="419040" progId="Equation.3">
                  <p:embed/>
                  <p:pic>
                    <p:nvPicPr>
                      <p:cNvPr id="0" name="Picture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300" y="3048000"/>
                        <a:ext cx="17303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2" name="Object 10">
            <a:hlinkClick r:id="" action="ppaction://ole?verb=0"/>
          </p:cNvPr>
          <p:cNvGraphicFramePr>
            <a:graphicFrameLocks/>
          </p:cNvGraphicFramePr>
          <p:nvPr/>
        </p:nvGraphicFramePr>
        <p:xfrm>
          <a:off x="498475" y="3575050"/>
          <a:ext cx="2568575" cy="858838"/>
        </p:xfrm>
        <a:graphic>
          <a:graphicData uri="http://schemas.openxmlformats.org/presentationml/2006/ole">
            <mc:AlternateContent xmlns:mc="http://schemas.openxmlformats.org/markup-compatibility/2006">
              <mc:Choice xmlns:v="urn:schemas-microsoft-com:vml" Requires="v">
                <p:oleObj spid="_x0000_s18505" name="Equation" r:id="rId8" imgW="2565360" imgH="863280" progId="Equation.3">
                  <p:embed/>
                </p:oleObj>
              </mc:Choice>
              <mc:Fallback>
                <p:oleObj name="Equation" r:id="rId8" imgW="2565360" imgH="863280" progId="Equation.3">
                  <p:embed/>
                  <p:pic>
                    <p:nvPicPr>
                      <p:cNvPr id="0" name="Picture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475" y="3575050"/>
                        <a:ext cx="2568575"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3" name="Object 11">
            <a:hlinkClick r:id="" action="ppaction://ole?verb=0"/>
          </p:cNvPr>
          <p:cNvGraphicFramePr>
            <a:graphicFrameLocks/>
          </p:cNvGraphicFramePr>
          <p:nvPr/>
        </p:nvGraphicFramePr>
        <p:xfrm>
          <a:off x="723900" y="4648200"/>
          <a:ext cx="1676400" cy="384175"/>
        </p:xfrm>
        <a:graphic>
          <a:graphicData uri="http://schemas.openxmlformats.org/presentationml/2006/ole">
            <mc:AlternateContent xmlns:mc="http://schemas.openxmlformats.org/markup-compatibility/2006">
              <mc:Choice xmlns:v="urn:schemas-microsoft-com:vml" Requires="v">
                <p:oleObj spid="_x0000_s18506" name="Equation" r:id="rId10" imgW="1676160" imgH="380880" progId="Equation.3">
                  <p:embed/>
                </p:oleObj>
              </mc:Choice>
              <mc:Fallback>
                <p:oleObj name="Equation" r:id="rId10" imgW="1676160" imgH="380880" progId="Equation.3">
                  <p:embed/>
                  <p:pic>
                    <p:nvPicPr>
                      <p:cNvPr id="0" name="Picture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 y="4648200"/>
                        <a:ext cx="1676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4" name="Object 12">
            <a:hlinkClick r:id="" action="ppaction://ole?verb=0"/>
          </p:cNvPr>
          <p:cNvGraphicFramePr>
            <a:graphicFrameLocks/>
          </p:cNvGraphicFramePr>
          <p:nvPr/>
        </p:nvGraphicFramePr>
        <p:xfrm>
          <a:off x="3162300" y="4419600"/>
          <a:ext cx="1273175" cy="877888"/>
        </p:xfrm>
        <a:graphic>
          <a:graphicData uri="http://schemas.openxmlformats.org/presentationml/2006/ole">
            <mc:AlternateContent xmlns:mc="http://schemas.openxmlformats.org/markup-compatibility/2006">
              <mc:Choice xmlns:v="urn:schemas-microsoft-com:vml" Requires="v">
                <p:oleObj spid="_x0000_s18507" name="Equation" r:id="rId12" imgW="1269720" imgH="876240" progId="Equation.3">
                  <p:embed/>
                </p:oleObj>
              </mc:Choice>
              <mc:Fallback>
                <p:oleObj name="Equation" r:id="rId12" imgW="1269720" imgH="876240" progId="Equation.3">
                  <p:embed/>
                  <p:pic>
                    <p:nvPicPr>
                      <p:cNvPr id="0" name="Picture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62300" y="4419600"/>
                        <a:ext cx="1273175"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5" name="Object 13">
            <a:hlinkClick r:id="" action="ppaction://ole?verb=0"/>
          </p:cNvPr>
          <p:cNvGraphicFramePr>
            <a:graphicFrameLocks/>
          </p:cNvGraphicFramePr>
          <p:nvPr/>
        </p:nvGraphicFramePr>
        <p:xfrm>
          <a:off x="1082675" y="5878513"/>
          <a:ext cx="1193800" cy="788987"/>
        </p:xfrm>
        <a:graphic>
          <a:graphicData uri="http://schemas.openxmlformats.org/presentationml/2006/ole">
            <mc:AlternateContent xmlns:mc="http://schemas.openxmlformats.org/markup-compatibility/2006">
              <mc:Choice xmlns:v="urn:schemas-microsoft-com:vml" Requires="v">
                <p:oleObj spid="_x0000_s18508" name="Equation" r:id="rId14" imgW="1193760" imgH="787320" progId="Equation.3">
                  <p:embed/>
                </p:oleObj>
              </mc:Choice>
              <mc:Fallback>
                <p:oleObj name="Equation" r:id="rId14" imgW="1193760" imgH="787320" progId="Equation.3">
                  <p:embed/>
                  <p:pic>
                    <p:nvPicPr>
                      <p:cNvPr id="0" name="Picture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2675" y="5878513"/>
                        <a:ext cx="119380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7" name="Rectangle 15"/>
          <p:cNvSpPr>
            <a:spLocks noChangeArrowheads="1"/>
          </p:cNvSpPr>
          <p:nvPr/>
        </p:nvSpPr>
        <p:spPr bwMode="auto">
          <a:xfrm>
            <a:off x="3513138" y="2424113"/>
            <a:ext cx="3065462" cy="457200"/>
          </a:xfrm>
          <a:prstGeom prst="rect">
            <a:avLst/>
          </a:prstGeom>
          <a:noFill/>
          <a:ln w="12700">
            <a:noFill/>
            <a:miter lim="800000"/>
            <a:headEnd/>
            <a:tailEnd/>
          </a:ln>
          <a:effectLst/>
        </p:spPr>
        <p:txBody>
          <a:bodyPr wrap="none" anchor="ctr">
            <a:spAutoFit/>
          </a:bodyPr>
          <a:lstStyle/>
          <a:p>
            <a:pPr algn="ctr"/>
            <a:r>
              <a:rPr lang="en-US" sz="2400">
                <a:solidFill>
                  <a:schemeClr val="folHlink"/>
                </a:solidFill>
              </a:rPr>
              <a:t>external forces balance </a:t>
            </a:r>
          </a:p>
        </p:txBody>
      </p:sp>
      <p:sp>
        <p:nvSpPr>
          <p:cNvPr id="18448" name="Line 16"/>
          <p:cNvSpPr>
            <a:spLocks noChangeShapeType="1"/>
          </p:cNvSpPr>
          <p:nvPr/>
        </p:nvSpPr>
        <p:spPr bwMode="auto">
          <a:xfrm>
            <a:off x="6565900" y="2819400"/>
            <a:ext cx="1285875" cy="0"/>
          </a:xfrm>
          <a:prstGeom prst="line">
            <a:avLst/>
          </a:prstGeom>
          <a:noFill/>
          <a:ln w="12700">
            <a:solidFill>
              <a:schemeClr val="tx1"/>
            </a:solidFill>
            <a:round/>
            <a:headEnd type="triangle" w="med" len="med"/>
            <a:tailEnd type="triangle" w="med" len="med"/>
          </a:ln>
          <a:effectLst/>
        </p:spPr>
        <p:txBody>
          <a:bodyPr wrap="none" anchor="ctr"/>
          <a:lstStyle/>
          <a:p>
            <a:endParaRPr lang="es-CO"/>
          </a:p>
        </p:txBody>
      </p:sp>
      <p:sp>
        <p:nvSpPr>
          <p:cNvPr id="18449" name="Rectangle 17"/>
          <p:cNvSpPr>
            <a:spLocks noChangeArrowheads="1"/>
          </p:cNvSpPr>
          <p:nvPr/>
        </p:nvSpPr>
        <p:spPr bwMode="auto">
          <a:xfrm>
            <a:off x="6837363" y="2570163"/>
            <a:ext cx="330200" cy="454025"/>
          </a:xfrm>
          <a:prstGeom prst="rect">
            <a:avLst/>
          </a:prstGeom>
          <a:solidFill>
            <a:schemeClr val="accent1"/>
          </a:solidFill>
          <a:ln w="12700">
            <a:noFill/>
            <a:miter lim="800000"/>
            <a:headEnd/>
            <a:tailEnd/>
          </a:ln>
          <a:effectLst/>
        </p:spPr>
        <p:txBody>
          <a:bodyPr lIns="90488" tIns="44450" rIns="90488" bIns="44450">
            <a:spAutoFit/>
          </a:bodyPr>
          <a:lstStyle/>
          <a:p>
            <a:r>
              <a:rPr lang="en-US" sz="2400">
                <a:latin typeface="Book Antiqua" pitchFamily="18" charset="0"/>
              </a:rPr>
              <a:t>b</a:t>
            </a:r>
          </a:p>
        </p:txBody>
      </p:sp>
      <p:sp>
        <p:nvSpPr>
          <p:cNvPr id="18450" name="Line 18"/>
          <p:cNvSpPr>
            <a:spLocks noChangeShapeType="1"/>
          </p:cNvSpPr>
          <p:nvPr/>
        </p:nvSpPr>
        <p:spPr bwMode="auto">
          <a:xfrm flipV="1">
            <a:off x="5721350" y="6003925"/>
            <a:ext cx="1536700" cy="14288"/>
          </a:xfrm>
          <a:prstGeom prst="line">
            <a:avLst/>
          </a:prstGeom>
          <a:noFill/>
          <a:ln w="12700">
            <a:solidFill>
              <a:schemeClr val="tx1"/>
            </a:solidFill>
            <a:round/>
            <a:headEnd/>
            <a:tailEnd/>
          </a:ln>
          <a:effectLst/>
        </p:spPr>
        <p:txBody>
          <a:bodyPr wrap="none" anchor="ctr"/>
          <a:lstStyle/>
          <a:p>
            <a:endParaRPr lang="es-CO"/>
          </a:p>
        </p:txBody>
      </p:sp>
      <p:sp>
        <p:nvSpPr>
          <p:cNvPr id="18451" name="Line 19"/>
          <p:cNvSpPr>
            <a:spLocks noChangeShapeType="1"/>
          </p:cNvSpPr>
          <p:nvPr/>
        </p:nvSpPr>
        <p:spPr bwMode="auto">
          <a:xfrm flipH="1" flipV="1">
            <a:off x="7243763" y="1766888"/>
            <a:ext cx="71437" cy="4238625"/>
          </a:xfrm>
          <a:prstGeom prst="line">
            <a:avLst/>
          </a:prstGeom>
          <a:noFill/>
          <a:ln w="12700">
            <a:solidFill>
              <a:schemeClr val="tx1"/>
            </a:solidFill>
            <a:round/>
            <a:headEnd/>
            <a:tailEnd type="triangle" w="med" len="med"/>
          </a:ln>
          <a:effectLst/>
        </p:spPr>
        <p:txBody>
          <a:bodyPr wrap="none" anchor="ctr"/>
          <a:lstStyle/>
          <a:p>
            <a:endParaRPr lang="es-CO"/>
          </a:p>
        </p:txBody>
      </p:sp>
      <p:sp>
        <p:nvSpPr>
          <p:cNvPr id="18452" name="Line 20"/>
          <p:cNvSpPr>
            <a:spLocks noChangeShapeType="1"/>
          </p:cNvSpPr>
          <p:nvPr/>
        </p:nvSpPr>
        <p:spPr bwMode="auto">
          <a:xfrm flipV="1">
            <a:off x="7397750" y="1697038"/>
            <a:ext cx="619125" cy="4321175"/>
          </a:xfrm>
          <a:prstGeom prst="line">
            <a:avLst/>
          </a:prstGeom>
          <a:noFill/>
          <a:ln w="12700">
            <a:solidFill>
              <a:schemeClr val="tx1"/>
            </a:solidFill>
            <a:round/>
            <a:headEnd/>
            <a:tailEnd/>
          </a:ln>
          <a:effectLst/>
        </p:spPr>
        <p:txBody>
          <a:bodyPr wrap="none" anchor="ctr"/>
          <a:lstStyle/>
          <a:p>
            <a:endParaRPr lang="es-CO"/>
          </a:p>
        </p:txBody>
      </p:sp>
      <p:sp>
        <p:nvSpPr>
          <p:cNvPr id="18453" name="Line 21"/>
          <p:cNvSpPr>
            <a:spLocks noChangeShapeType="1"/>
          </p:cNvSpPr>
          <p:nvPr/>
        </p:nvSpPr>
        <p:spPr bwMode="auto">
          <a:xfrm flipH="1" flipV="1">
            <a:off x="6276975" y="1682750"/>
            <a:ext cx="981075" cy="4308475"/>
          </a:xfrm>
          <a:prstGeom prst="line">
            <a:avLst/>
          </a:prstGeom>
          <a:noFill/>
          <a:ln w="12700">
            <a:solidFill>
              <a:schemeClr val="tx1"/>
            </a:solidFill>
            <a:round/>
            <a:headEnd/>
            <a:tailEnd/>
          </a:ln>
          <a:effectLst/>
        </p:spPr>
        <p:txBody>
          <a:bodyPr wrap="none" anchor="ctr"/>
          <a:lstStyle/>
          <a:p>
            <a:endParaRPr lang="es-CO"/>
          </a:p>
        </p:txBody>
      </p:sp>
      <p:sp>
        <p:nvSpPr>
          <p:cNvPr id="18454" name="Line 22"/>
          <p:cNvSpPr>
            <a:spLocks noChangeShapeType="1"/>
          </p:cNvSpPr>
          <p:nvPr/>
        </p:nvSpPr>
        <p:spPr bwMode="auto">
          <a:xfrm>
            <a:off x="7251700" y="5991225"/>
            <a:ext cx="0" cy="673100"/>
          </a:xfrm>
          <a:prstGeom prst="line">
            <a:avLst/>
          </a:prstGeom>
          <a:noFill/>
          <a:ln w="12700">
            <a:solidFill>
              <a:schemeClr val="tx1"/>
            </a:solidFill>
            <a:round/>
            <a:headEnd/>
            <a:tailEnd/>
          </a:ln>
          <a:effectLst/>
        </p:spPr>
        <p:txBody>
          <a:bodyPr wrap="none" anchor="ctr"/>
          <a:lstStyle/>
          <a:p>
            <a:endParaRPr lang="es-CO"/>
          </a:p>
        </p:txBody>
      </p:sp>
      <p:sp>
        <p:nvSpPr>
          <p:cNvPr id="18455" name="Line 23"/>
          <p:cNvSpPr>
            <a:spLocks noChangeShapeType="1"/>
          </p:cNvSpPr>
          <p:nvPr/>
        </p:nvSpPr>
        <p:spPr bwMode="auto">
          <a:xfrm>
            <a:off x="7391400" y="6018213"/>
            <a:ext cx="0" cy="673100"/>
          </a:xfrm>
          <a:prstGeom prst="line">
            <a:avLst/>
          </a:prstGeom>
          <a:noFill/>
          <a:ln w="12700">
            <a:solidFill>
              <a:schemeClr val="tx1"/>
            </a:solidFill>
            <a:round/>
            <a:headEnd/>
            <a:tailEnd/>
          </a:ln>
          <a:effectLst/>
        </p:spPr>
        <p:txBody>
          <a:bodyPr wrap="none" anchor="ctr"/>
          <a:lstStyle/>
          <a:p>
            <a:endParaRPr lang="es-CO"/>
          </a:p>
        </p:txBody>
      </p:sp>
      <p:sp>
        <p:nvSpPr>
          <p:cNvPr id="18456" name="Rectangle 24"/>
          <p:cNvSpPr>
            <a:spLocks noChangeArrowheads="1"/>
          </p:cNvSpPr>
          <p:nvPr/>
        </p:nvSpPr>
        <p:spPr bwMode="auto">
          <a:xfrm>
            <a:off x="7778750" y="6110288"/>
            <a:ext cx="366713"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a:t>
            </a:r>
          </a:p>
        </p:txBody>
      </p:sp>
      <p:sp>
        <p:nvSpPr>
          <p:cNvPr id="18457" name="Line 25"/>
          <p:cNvSpPr>
            <a:spLocks noChangeShapeType="1"/>
          </p:cNvSpPr>
          <p:nvPr/>
        </p:nvSpPr>
        <p:spPr bwMode="auto">
          <a:xfrm>
            <a:off x="6786563" y="6302375"/>
            <a:ext cx="4445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8458" name="Line 26"/>
          <p:cNvSpPr>
            <a:spLocks noChangeShapeType="1"/>
          </p:cNvSpPr>
          <p:nvPr/>
        </p:nvSpPr>
        <p:spPr bwMode="auto">
          <a:xfrm flipH="1">
            <a:off x="7385050" y="6316663"/>
            <a:ext cx="4699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8459" name="Line 27"/>
          <p:cNvSpPr>
            <a:spLocks noChangeShapeType="1"/>
          </p:cNvSpPr>
          <p:nvPr/>
        </p:nvSpPr>
        <p:spPr bwMode="auto">
          <a:xfrm>
            <a:off x="7397750" y="6011863"/>
            <a:ext cx="1358900" cy="0"/>
          </a:xfrm>
          <a:prstGeom prst="line">
            <a:avLst/>
          </a:prstGeom>
          <a:noFill/>
          <a:ln w="12700">
            <a:solidFill>
              <a:schemeClr val="tx1"/>
            </a:solidFill>
            <a:round/>
            <a:headEnd/>
            <a:tailEnd/>
          </a:ln>
          <a:effectLst/>
        </p:spPr>
        <p:txBody>
          <a:bodyPr wrap="none" anchor="ctr"/>
          <a:lstStyle/>
          <a:p>
            <a:endParaRPr lang="es-CO"/>
          </a:p>
        </p:txBody>
      </p:sp>
      <p:sp>
        <p:nvSpPr>
          <p:cNvPr id="18460" name="Rectangle 28"/>
          <p:cNvSpPr>
            <a:spLocks noChangeArrowheads="1"/>
          </p:cNvSpPr>
          <p:nvPr/>
        </p:nvSpPr>
        <p:spPr bwMode="auto">
          <a:xfrm>
            <a:off x="7065963" y="1427163"/>
            <a:ext cx="30956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s</a:t>
            </a:r>
          </a:p>
        </p:txBody>
      </p:sp>
      <p:sp>
        <p:nvSpPr>
          <p:cNvPr id="18461" name="Rectangle 29"/>
          <p:cNvSpPr>
            <a:spLocks noChangeArrowheads="1"/>
          </p:cNvSpPr>
          <p:nvPr/>
        </p:nvSpPr>
        <p:spPr bwMode="auto">
          <a:xfrm>
            <a:off x="7751763" y="4551363"/>
            <a:ext cx="1208087" cy="819150"/>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control</a:t>
            </a:r>
          </a:p>
          <a:p>
            <a:r>
              <a:rPr lang="en-US" sz="2400">
                <a:latin typeface="Book Antiqua" pitchFamily="18" charset="0"/>
              </a:rPr>
              <a:t>volume</a:t>
            </a:r>
          </a:p>
        </p:txBody>
      </p:sp>
      <p:sp>
        <p:nvSpPr>
          <p:cNvPr id="18462" name="Line 30"/>
          <p:cNvSpPr>
            <a:spLocks noChangeShapeType="1"/>
          </p:cNvSpPr>
          <p:nvPr/>
        </p:nvSpPr>
        <p:spPr bwMode="auto">
          <a:xfrm flipH="1" flipV="1">
            <a:off x="7385050" y="4032250"/>
            <a:ext cx="469900" cy="62230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8463" name="Rectangle 31"/>
          <p:cNvSpPr>
            <a:spLocks noChangeArrowheads="1"/>
          </p:cNvSpPr>
          <p:nvPr/>
        </p:nvSpPr>
        <p:spPr bwMode="auto">
          <a:xfrm>
            <a:off x="3633788" y="3732213"/>
            <a:ext cx="2365375" cy="457200"/>
          </a:xfrm>
          <a:prstGeom prst="rect">
            <a:avLst/>
          </a:prstGeom>
          <a:noFill/>
          <a:ln w="12700">
            <a:noFill/>
            <a:miter lim="800000"/>
            <a:headEnd/>
            <a:tailEnd/>
          </a:ln>
          <a:effectLst/>
        </p:spPr>
        <p:txBody>
          <a:bodyPr wrap="none" anchor="ctr">
            <a:spAutoFit/>
          </a:bodyPr>
          <a:lstStyle/>
          <a:p>
            <a:pPr algn="ctr"/>
            <a:r>
              <a:rPr lang="en-US" sz="2400">
                <a:solidFill>
                  <a:schemeClr val="folHlink"/>
                </a:solidFill>
              </a:rPr>
              <a:t>substitute for area</a:t>
            </a:r>
          </a:p>
        </p:txBody>
      </p:sp>
      <p:sp>
        <p:nvSpPr>
          <p:cNvPr id="18465" name="Freeform 33"/>
          <p:cNvSpPr>
            <a:spLocks/>
          </p:cNvSpPr>
          <p:nvPr/>
        </p:nvSpPr>
        <p:spPr bwMode="auto">
          <a:xfrm>
            <a:off x="6273800" y="1676400"/>
            <a:ext cx="1739900" cy="4330700"/>
          </a:xfrm>
          <a:custGeom>
            <a:avLst/>
            <a:gdLst/>
            <a:ahLst/>
            <a:cxnLst>
              <a:cxn ang="0">
                <a:pos x="0" y="8"/>
              </a:cxn>
              <a:cxn ang="0">
                <a:pos x="616" y="2728"/>
              </a:cxn>
              <a:cxn ang="0">
                <a:pos x="712" y="2728"/>
              </a:cxn>
              <a:cxn ang="0">
                <a:pos x="1096" y="0"/>
              </a:cxn>
              <a:cxn ang="0">
                <a:pos x="0" y="8"/>
              </a:cxn>
            </a:cxnLst>
            <a:rect l="0" t="0" r="r" b="b"/>
            <a:pathLst>
              <a:path w="1096" h="2728">
                <a:moveTo>
                  <a:pt x="0" y="8"/>
                </a:moveTo>
                <a:lnTo>
                  <a:pt x="616" y="2728"/>
                </a:lnTo>
                <a:lnTo>
                  <a:pt x="712" y="2728"/>
                </a:lnTo>
                <a:lnTo>
                  <a:pt x="1096" y="0"/>
                </a:lnTo>
                <a:lnTo>
                  <a:pt x="0" y="8"/>
                </a:lnTo>
                <a:close/>
              </a:path>
            </a:pathLst>
          </a:custGeom>
          <a:noFill/>
          <a:ln w="38100" cap="flat" cmpd="sng">
            <a:solidFill>
              <a:schemeClr val="folHlink"/>
            </a:solidFill>
            <a:prstDash val="dash"/>
            <a:round/>
            <a:headEnd type="none" w="lg" len="med"/>
            <a:tailEnd type="none" w="lg" len="med"/>
          </a:ln>
          <a:effectLst/>
        </p:spPr>
        <p:txBody>
          <a:bodyPr wrap="none" anchor="ctr">
            <a:spAutoFit/>
          </a:bodyPr>
          <a:lstStyle/>
          <a:p>
            <a:endParaRPr lang="es-CO"/>
          </a:p>
        </p:txBody>
      </p:sp>
      <p:graphicFrame>
        <p:nvGraphicFramePr>
          <p:cNvPr id="18466" name="Object 34"/>
          <p:cNvGraphicFramePr>
            <a:graphicFrameLocks noChangeAspect="1"/>
          </p:cNvGraphicFramePr>
          <p:nvPr/>
        </p:nvGraphicFramePr>
        <p:xfrm>
          <a:off x="230188" y="1858963"/>
          <a:ext cx="4600575" cy="420687"/>
        </p:xfrm>
        <a:graphic>
          <a:graphicData uri="http://schemas.openxmlformats.org/presentationml/2006/ole">
            <mc:AlternateContent xmlns:mc="http://schemas.openxmlformats.org/markup-compatibility/2006">
              <mc:Choice xmlns:v="urn:schemas-microsoft-com:vml" Requires="v">
                <p:oleObj spid="_x0000_s18509" name="Equation" r:id="rId16" imgW="3504960" imgH="419040" progId="Equation.3">
                  <p:embed/>
                </p:oleObj>
              </mc:Choice>
              <mc:Fallback>
                <p:oleObj name="Equation" r:id="rId16" imgW="3504960" imgH="419040" progId="Equation.3">
                  <p:embed/>
                  <p:pic>
                    <p:nvPicPr>
                      <p:cNvPr id="0" name="Picture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0188" y="1858963"/>
                        <a:ext cx="460057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467" name="Object 35"/>
          <p:cNvGraphicFramePr>
            <a:graphicFrameLocks noChangeAspect="1"/>
          </p:cNvGraphicFramePr>
          <p:nvPr/>
        </p:nvGraphicFramePr>
        <p:xfrm>
          <a:off x="227013" y="2443163"/>
          <a:ext cx="3368675" cy="420687"/>
        </p:xfrm>
        <a:graphic>
          <a:graphicData uri="http://schemas.openxmlformats.org/presentationml/2006/ole">
            <mc:AlternateContent xmlns:mc="http://schemas.openxmlformats.org/markup-compatibility/2006">
              <mc:Choice xmlns:v="urn:schemas-microsoft-com:vml" Requires="v">
                <p:oleObj spid="_x0000_s18510" name="Equation" r:id="rId18" imgW="2565360" imgH="419040" progId="Equation.3">
                  <p:embed/>
                </p:oleObj>
              </mc:Choice>
              <mc:Fallback>
                <p:oleObj name="Equation" r:id="rId18" imgW="2565360" imgH="419040" progId="Equation.3">
                  <p:embed/>
                  <p:pic>
                    <p:nvPicPr>
                      <p:cNvPr id="0" name="Picture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7013" y="2443163"/>
                        <a:ext cx="336867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8468" name="Line 36"/>
          <p:cNvSpPr>
            <a:spLocks noChangeShapeType="1"/>
          </p:cNvSpPr>
          <p:nvPr/>
        </p:nvSpPr>
        <p:spPr bwMode="auto">
          <a:xfrm>
            <a:off x="3911600" y="2806700"/>
            <a:ext cx="21971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sp>
        <p:nvSpPr>
          <p:cNvPr id="18473" name="Line 41"/>
          <p:cNvSpPr>
            <a:spLocks noChangeShapeType="1"/>
          </p:cNvSpPr>
          <p:nvPr/>
        </p:nvSpPr>
        <p:spPr bwMode="auto">
          <a:xfrm>
            <a:off x="3657600" y="4152900"/>
            <a:ext cx="22606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sp>
        <p:nvSpPr>
          <p:cNvPr id="18474" name="Line 42"/>
          <p:cNvSpPr>
            <a:spLocks noChangeShapeType="1"/>
          </p:cNvSpPr>
          <p:nvPr/>
        </p:nvSpPr>
        <p:spPr bwMode="auto">
          <a:xfrm>
            <a:off x="2781300" y="5791200"/>
            <a:ext cx="27940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graphicFrame>
        <p:nvGraphicFramePr>
          <p:cNvPr id="18475" name="Object 43">
            <a:hlinkClick r:id="" action="ppaction://ole?verb=0"/>
          </p:cNvPr>
          <p:cNvGraphicFramePr>
            <a:graphicFrameLocks noChangeAspect="1"/>
          </p:cNvGraphicFramePr>
          <p:nvPr/>
        </p:nvGraphicFramePr>
        <p:xfrm>
          <a:off x="1365250" y="5448300"/>
          <a:ext cx="635000" cy="274638"/>
        </p:xfrm>
        <a:graphic>
          <a:graphicData uri="http://schemas.openxmlformats.org/presentationml/2006/ole">
            <mc:AlternateContent xmlns:mc="http://schemas.openxmlformats.org/markup-compatibility/2006">
              <mc:Choice xmlns:v="urn:schemas-microsoft-com:vml" Requires="v">
                <p:oleObj spid="_x0000_s18511" name="Equation" r:id="rId20" imgW="660240" imgH="279360" progId="Equation.3">
                  <p:embed/>
                </p:oleObj>
              </mc:Choice>
              <mc:Fallback>
                <p:oleObj name="Equation" r:id="rId20" imgW="660240" imgH="279360" progId="Equation.3">
                  <p:embed/>
                  <p:pic>
                    <p:nvPicPr>
                      <p:cNvPr id="0" name="Picture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65250" y="5448300"/>
                        <a:ext cx="63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78" name="Group 46"/>
          <p:cNvGrpSpPr>
            <a:grpSpLocks/>
          </p:cNvGrpSpPr>
          <p:nvPr/>
        </p:nvGrpSpPr>
        <p:grpSpPr bwMode="auto">
          <a:xfrm>
            <a:off x="7759700" y="2022475"/>
            <a:ext cx="1231900" cy="1609725"/>
            <a:chOff x="4888" y="1274"/>
            <a:chExt cx="776" cy="1014"/>
          </a:xfrm>
        </p:grpSpPr>
        <p:sp>
          <p:nvSpPr>
            <p:cNvPr id="18476" name="Text Box 44"/>
            <p:cNvSpPr txBox="1">
              <a:spLocks noChangeArrowheads="1"/>
            </p:cNvSpPr>
            <p:nvPr/>
          </p:nvSpPr>
          <p:spPr bwMode="auto">
            <a:xfrm>
              <a:off x="5054" y="1274"/>
              <a:ext cx="610" cy="865"/>
            </a:xfrm>
            <a:prstGeom prst="rect">
              <a:avLst/>
            </a:prstGeom>
            <a:noFill/>
            <a:ln w="12700">
              <a:noFill/>
              <a:miter lim="800000"/>
              <a:headEnd type="none" w="lg" len="med"/>
              <a:tailEnd type="none" w="lg" len="med"/>
            </a:ln>
            <a:effectLst/>
          </p:spPr>
          <p:txBody>
            <a:bodyPr>
              <a:spAutoFit/>
            </a:bodyPr>
            <a:lstStyle/>
            <a:p>
              <a:pPr algn="r"/>
              <a:r>
                <a:rPr lang="en-US">
                  <a:solidFill>
                    <a:schemeClr val="folHlink"/>
                  </a:solidFill>
                </a:rPr>
                <a:t>M term here?</a:t>
              </a:r>
            </a:p>
          </p:txBody>
        </p:sp>
        <p:sp>
          <p:nvSpPr>
            <p:cNvPr id="18477" name="Line 45"/>
            <p:cNvSpPr>
              <a:spLocks noChangeShapeType="1"/>
            </p:cNvSpPr>
            <p:nvPr/>
          </p:nvSpPr>
          <p:spPr bwMode="auto">
            <a:xfrm flipH="1">
              <a:off x="4888" y="2096"/>
              <a:ext cx="544" cy="192"/>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s-CO"/>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4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84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4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84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84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84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46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4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84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84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8440">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8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9" grpId="0" animBg="1"/>
      <p:bldP spid="18470" grpId="0" animBg="1"/>
      <p:bldP spid="18471" grpId="0" animBg="1"/>
      <p:bldP spid="18472" grpId="0" animBg="1"/>
      <p:bldP spid="18440" grpId="0" build="p" autoUpdateAnimBg="0"/>
      <p:bldP spid="18447" grpId="0" build="p" autoUpdateAnimBg="0"/>
      <p:bldP spid="18463" grpId="0" build="p" autoUpdateAnimBg="0"/>
      <p:bldP spid="184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Line 33"/>
          <p:cNvSpPr>
            <a:spLocks noChangeShapeType="1"/>
          </p:cNvSpPr>
          <p:nvPr/>
        </p:nvSpPr>
        <p:spPr bwMode="auto">
          <a:xfrm flipV="1">
            <a:off x="2108200" y="5549900"/>
            <a:ext cx="304800" cy="9271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CO"/>
          </a:p>
        </p:txBody>
      </p:sp>
      <p:sp>
        <p:nvSpPr>
          <p:cNvPr id="19488" name="Line 32"/>
          <p:cNvSpPr>
            <a:spLocks noChangeShapeType="1"/>
          </p:cNvSpPr>
          <p:nvPr/>
        </p:nvSpPr>
        <p:spPr bwMode="auto">
          <a:xfrm flipV="1">
            <a:off x="444500" y="5537200"/>
            <a:ext cx="304800" cy="9271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CO"/>
          </a:p>
        </p:txBody>
      </p:sp>
      <p:pic>
        <p:nvPicPr>
          <p:cNvPr id="19487" name="Picture 31"/>
          <p:cNvPicPr>
            <a:picLocks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26200" y="1600200"/>
            <a:ext cx="2286000" cy="4457700"/>
          </a:xfrm>
          <a:prstGeom prst="rect">
            <a:avLst/>
          </a:prstGeom>
          <a:noFill/>
          <a:ln w="12700">
            <a:noFill/>
            <a:miter lim="800000"/>
            <a:headEnd/>
            <a:tailEnd/>
          </a:ln>
          <a:effectLst/>
        </p:spPr>
      </p:pic>
      <p:sp>
        <p:nvSpPr>
          <p:cNvPr id="19458" name="Rectangle 2"/>
          <p:cNvSpPr>
            <a:spLocks noGrp="1" noChangeArrowheads="1"/>
          </p:cNvSpPr>
          <p:nvPr>
            <p:ph type="title"/>
          </p:nvPr>
        </p:nvSpPr>
        <p:spPr>
          <a:noFill/>
          <a:ln/>
          <a:effectLst/>
        </p:spPr>
        <p:txBody>
          <a:bodyPr lIns="90488" tIns="44450" rIns="90488" bIns="44450" anchor="b"/>
          <a:lstStyle/>
          <a:p>
            <a:r>
              <a:rPr lang="en-US"/>
              <a:t>Concentration of Conservative Tracer: Axisymmetric Jet</a:t>
            </a:r>
          </a:p>
        </p:txBody>
      </p:sp>
      <p:graphicFrame>
        <p:nvGraphicFramePr>
          <p:cNvPr id="19460" name="Object 4">
            <a:hlinkClick r:id="" action="ppaction://ole?verb=0"/>
          </p:cNvPr>
          <p:cNvGraphicFramePr>
            <a:graphicFrameLocks/>
          </p:cNvGraphicFramePr>
          <p:nvPr/>
        </p:nvGraphicFramePr>
        <p:xfrm>
          <a:off x="236538" y="1857375"/>
          <a:ext cx="1223962" cy="376238"/>
        </p:xfrm>
        <a:graphic>
          <a:graphicData uri="http://schemas.openxmlformats.org/presentationml/2006/ole">
            <mc:AlternateContent xmlns:mc="http://schemas.openxmlformats.org/markup-compatibility/2006">
              <mc:Choice xmlns:v="urn:schemas-microsoft-com:vml" Requires="v">
                <p:oleObj spid="_x0000_s19484" name="Equation" r:id="rId4" imgW="1244520" imgH="393480" progId="Equation.3">
                  <p:embed/>
                </p:oleObj>
              </mc:Choice>
              <mc:Fallback>
                <p:oleObj name="Equation" r:id="rId4" imgW="1244520" imgH="393480" progId="Equation.3">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8" y="1857375"/>
                        <a:ext cx="1223962"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5">
            <a:hlinkClick r:id="" action="ppaction://ole?verb=0"/>
          </p:cNvPr>
          <p:cNvGraphicFramePr>
            <a:graphicFrameLocks/>
          </p:cNvGraphicFramePr>
          <p:nvPr/>
        </p:nvGraphicFramePr>
        <p:xfrm>
          <a:off x="481013" y="2495550"/>
          <a:ext cx="1555750" cy="365125"/>
        </p:xfrm>
        <a:graphic>
          <a:graphicData uri="http://schemas.openxmlformats.org/presentationml/2006/ole">
            <mc:AlternateContent xmlns:mc="http://schemas.openxmlformats.org/markup-compatibility/2006">
              <mc:Choice xmlns:v="urn:schemas-microsoft-com:vml" Requires="v">
                <p:oleObj spid="_x0000_s19485" name="Equation" r:id="rId6" imgW="1574640" imgH="380880" progId="Equation.3">
                  <p:embed/>
                </p:oleObj>
              </mc:Choice>
              <mc:Fallback>
                <p:oleObj name="Equation" r:id="rId6" imgW="1574640" imgH="380880" progId="Equation.3">
                  <p:embed/>
                  <p:pic>
                    <p:nvPicPr>
                      <p:cNvPr id="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013" y="2495550"/>
                        <a:ext cx="15557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6">
            <a:hlinkClick r:id="" action="ppaction://ole?verb=0"/>
          </p:cNvPr>
          <p:cNvGraphicFramePr>
            <a:graphicFrameLocks/>
          </p:cNvGraphicFramePr>
          <p:nvPr/>
        </p:nvGraphicFramePr>
        <p:xfrm>
          <a:off x="1895475" y="1871663"/>
          <a:ext cx="1238250" cy="363537"/>
        </p:xfrm>
        <a:graphic>
          <a:graphicData uri="http://schemas.openxmlformats.org/presentationml/2006/ole">
            <mc:AlternateContent xmlns:mc="http://schemas.openxmlformats.org/markup-compatibility/2006">
              <mc:Choice xmlns:v="urn:schemas-microsoft-com:vml" Requires="v">
                <p:oleObj spid="_x0000_s19486" name="Equation" r:id="rId8" imgW="1257120" imgH="380880" progId="Equation.3">
                  <p:embed/>
                </p:oleObj>
              </mc:Choice>
              <mc:Fallback>
                <p:oleObj name="Equation" r:id="rId8" imgW="1257120" imgH="380880" progId="Equation.3">
                  <p:embed/>
                  <p:pic>
                    <p:nvPicPr>
                      <p:cNvPr id="0" name="Picture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5475" y="1871663"/>
                        <a:ext cx="12382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7">
            <a:hlinkClick r:id="" action="ppaction://ole?verb=0"/>
          </p:cNvPr>
          <p:cNvGraphicFramePr>
            <a:graphicFrameLocks/>
          </p:cNvGraphicFramePr>
          <p:nvPr/>
        </p:nvGraphicFramePr>
        <p:xfrm>
          <a:off x="481013" y="4343400"/>
          <a:ext cx="2405062" cy="841375"/>
        </p:xfrm>
        <a:graphic>
          <a:graphicData uri="http://schemas.openxmlformats.org/presentationml/2006/ole">
            <mc:AlternateContent xmlns:mc="http://schemas.openxmlformats.org/markup-compatibility/2006">
              <mc:Choice xmlns:v="urn:schemas-microsoft-com:vml" Requires="v">
                <p:oleObj spid="_x0000_s19487" name="Equation" r:id="rId10" imgW="2425680" imgH="863280" progId="Equation.3">
                  <p:embed/>
                </p:oleObj>
              </mc:Choice>
              <mc:Fallback>
                <p:oleObj name="Equation" r:id="rId10" imgW="2425680" imgH="863280" progId="Equation.3">
                  <p:embed/>
                  <p:pic>
                    <p:nvPicPr>
                      <p:cNvPr id="0" name="Picture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013" y="4343400"/>
                        <a:ext cx="2405062"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8">
            <a:hlinkClick r:id="" action="ppaction://ole?verb=0"/>
          </p:cNvPr>
          <p:cNvGraphicFramePr>
            <a:graphicFrameLocks/>
          </p:cNvGraphicFramePr>
          <p:nvPr/>
        </p:nvGraphicFramePr>
        <p:xfrm>
          <a:off x="481013" y="3181350"/>
          <a:ext cx="2724150" cy="841375"/>
        </p:xfrm>
        <a:graphic>
          <a:graphicData uri="http://schemas.openxmlformats.org/presentationml/2006/ole">
            <mc:AlternateContent xmlns:mc="http://schemas.openxmlformats.org/markup-compatibility/2006">
              <mc:Choice xmlns:v="urn:schemas-microsoft-com:vml" Requires="v">
                <p:oleObj spid="_x0000_s19488" name="Equation" r:id="rId12" imgW="2743200" imgH="863280" progId="Equation.3">
                  <p:embed/>
                </p:oleObj>
              </mc:Choice>
              <mc:Fallback>
                <p:oleObj name="Equation" r:id="rId12" imgW="2743200" imgH="863280" progId="Equation.3">
                  <p:embed/>
                  <p:pic>
                    <p:nvPicPr>
                      <p:cNvPr id="0" name="Picture 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013" y="3181350"/>
                        <a:ext cx="272415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5" name="Object 9">
            <a:hlinkClick r:id="" action="ppaction://ole?verb=0"/>
          </p:cNvPr>
          <p:cNvGraphicFramePr>
            <a:graphicFrameLocks/>
          </p:cNvGraphicFramePr>
          <p:nvPr/>
        </p:nvGraphicFramePr>
        <p:xfrm>
          <a:off x="481013" y="5505450"/>
          <a:ext cx="2636837" cy="841375"/>
        </p:xfrm>
        <a:graphic>
          <a:graphicData uri="http://schemas.openxmlformats.org/presentationml/2006/ole">
            <mc:AlternateContent xmlns:mc="http://schemas.openxmlformats.org/markup-compatibility/2006">
              <mc:Choice xmlns:v="urn:schemas-microsoft-com:vml" Requires="v">
                <p:oleObj spid="_x0000_s19489" name="Equation" r:id="rId14" imgW="2654280" imgH="863280" progId="Equation.3">
                  <p:embed/>
                </p:oleObj>
              </mc:Choice>
              <mc:Fallback>
                <p:oleObj name="Equation" r:id="rId14" imgW="2654280" imgH="863280" progId="Equation.3">
                  <p:embed/>
                  <p:pic>
                    <p:nvPicPr>
                      <p:cNvPr id="0" name="Picture 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1013" y="5505450"/>
                        <a:ext cx="2636837"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1" name="Rectangle 15"/>
          <p:cNvSpPr>
            <a:spLocks noChangeArrowheads="1"/>
          </p:cNvSpPr>
          <p:nvPr/>
        </p:nvSpPr>
        <p:spPr bwMode="auto">
          <a:xfrm>
            <a:off x="3414713" y="1639888"/>
            <a:ext cx="3454400" cy="819150"/>
          </a:xfrm>
          <a:prstGeom prst="rect">
            <a:avLst/>
          </a:prstGeom>
          <a:noFill/>
          <a:ln w="12700">
            <a:noFill/>
            <a:miter lim="800000"/>
            <a:headEnd/>
            <a:tailEnd/>
          </a:ln>
          <a:effectLst/>
        </p:spPr>
        <p:txBody>
          <a:bodyPr lIns="90488" tIns="44450" rIns="90488" bIns="44450">
            <a:spAutoFit/>
          </a:bodyPr>
          <a:lstStyle/>
          <a:p>
            <a:r>
              <a:rPr lang="en-US" sz="2400">
                <a:latin typeface="Book Antiqua" pitchFamily="18" charset="0"/>
              </a:rPr>
              <a:t>at steady state mass flux [M/T] is constant</a:t>
            </a:r>
          </a:p>
        </p:txBody>
      </p:sp>
      <p:sp>
        <p:nvSpPr>
          <p:cNvPr id="19474" name="Line 18"/>
          <p:cNvSpPr>
            <a:spLocks noChangeShapeType="1"/>
          </p:cNvSpPr>
          <p:nvPr/>
        </p:nvSpPr>
        <p:spPr bwMode="auto">
          <a:xfrm>
            <a:off x="6737350" y="2819400"/>
            <a:ext cx="1968500" cy="0"/>
          </a:xfrm>
          <a:prstGeom prst="line">
            <a:avLst/>
          </a:prstGeom>
          <a:noFill/>
          <a:ln w="12700">
            <a:solidFill>
              <a:schemeClr val="tx1"/>
            </a:solidFill>
            <a:round/>
            <a:headEnd type="triangle" w="med" len="med"/>
            <a:tailEnd type="triangle" w="med" len="med"/>
          </a:ln>
          <a:effectLst/>
        </p:spPr>
        <p:txBody>
          <a:bodyPr wrap="none" anchor="ctr"/>
          <a:lstStyle/>
          <a:p>
            <a:endParaRPr lang="es-CO"/>
          </a:p>
        </p:txBody>
      </p:sp>
      <p:sp>
        <p:nvSpPr>
          <p:cNvPr id="19475" name="Rectangle 19"/>
          <p:cNvSpPr>
            <a:spLocks noChangeArrowheads="1"/>
          </p:cNvSpPr>
          <p:nvPr/>
        </p:nvSpPr>
        <p:spPr bwMode="auto">
          <a:xfrm>
            <a:off x="7319963" y="2570163"/>
            <a:ext cx="330200" cy="454025"/>
          </a:xfrm>
          <a:prstGeom prst="rect">
            <a:avLst/>
          </a:prstGeom>
          <a:solidFill>
            <a:schemeClr val="accent1"/>
          </a:solidFill>
          <a:ln w="12700">
            <a:noFill/>
            <a:miter lim="800000"/>
            <a:headEnd/>
            <a:tailEnd/>
          </a:ln>
          <a:effectLst/>
        </p:spPr>
        <p:txBody>
          <a:bodyPr lIns="90488" tIns="44450" rIns="90488" bIns="44450">
            <a:spAutoFit/>
          </a:bodyPr>
          <a:lstStyle/>
          <a:p>
            <a:r>
              <a:rPr lang="en-US" sz="2400">
                <a:latin typeface="Book Antiqua" pitchFamily="18" charset="0"/>
              </a:rPr>
              <a:t>b</a:t>
            </a:r>
          </a:p>
        </p:txBody>
      </p:sp>
      <p:sp>
        <p:nvSpPr>
          <p:cNvPr id="19476" name="Line 20"/>
          <p:cNvSpPr>
            <a:spLocks noChangeShapeType="1"/>
          </p:cNvSpPr>
          <p:nvPr/>
        </p:nvSpPr>
        <p:spPr bwMode="auto">
          <a:xfrm>
            <a:off x="6813550" y="6019800"/>
            <a:ext cx="749300" cy="0"/>
          </a:xfrm>
          <a:prstGeom prst="line">
            <a:avLst/>
          </a:prstGeom>
          <a:noFill/>
          <a:ln w="12700">
            <a:solidFill>
              <a:schemeClr val="tx1"/>
            </a:solidFill>
            <a:round/>
            <a:headEnd/>
            <a:tailEnd/>
          </a:ln>
          <a:effectLst/>
        </p:spPr>
        <p:txBody>
          <a:bodyPr wrap="none" anchor="ctr"/>
          <a:lstStyle/>
          <a:p>
            <a:endParaRPr lang="es-CO"/>
          </a:p>
        </p:txBody>
      </p:sp>
      <p:sp>
        <p:nvSpPr>
          <p:cNvPr id="19477" name="Line 21"/>
          <p:cNvSpPr>
            <a:spLocks noChangeShapeType="1"/>
          </p:cNvSpPr>
          <p:nvPr/>
        </p:nvSpPr>
        <p:spPr bwMode="auto">
          <a:xfrm flipV="1">
            <a:off x="7721600" y="1738313"/>
            <a:ext cx="0" cy="427990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9478" name="Line 22"/>
          <p:cNvSpPr>
            <a:spLocks noChangeShapeType="1"/>
          </p:cNvSpPr>
          <p:nvPr/>
        </p:nvSpPr>
        <p:spPr bwMode="auto">
          <a:xfrm flipV="1">
            <a:off x="7880350" y="1738313"/>
            <a:ext cx="1130300" cy="4279900"/>
          </a:xfrm>
          <a:prstGeom prst="line">
            <a:avLst/>
          </a:prstGeom>
          <a:noFill/>
          <a:ln w="12700">
            <a:solidFill>
              <a:schemeClr val="tx1"/>
            </a:solidFill>
            <a:round/>
            <a:headEnd/>
            <a:tailEnd/>
          </a:ln>
          <a:effectLst/>
        </p:spPr>
        <p:txBody>
          <a:bodyPr wrap="none" anchor="ctr"/>
          <a:lstStyle/>
          <a:p>
            <a:endParaRPr lang="es-CO"/>
          </a:p>
        </p:txBody>
      </p:sp>
      <p:sp>
        <p:nvSpPr>
          <p:cNvPr id="19479" name="Line 23"/>
          <p:cNvSpPr>
            <a:spLocks noChangeShapeType="1"/>
          </p:cNvSpPr>
          <p:nvPr/>
        </p:nvSpPr>
        <p:spPr bwMode="auto">
          <a:xfrm flipH="1" flipV="1">
            <a:off x="6419850" y="1738313"/>
            <a:ext cx="1155700" cy="4279900"/>
          </a:xfrm>
          <a:prstGeom prst="line">
            <a:avLst/>
          </a:prstGeom>
          <a:noFill/>
          <a:ln w="12700">
            <a:solidFill>
              <a:schemeClr val="tx1"/>
            </a:solidFill>
            <a:round/>
            <a:headEnd/>
            <a:tailEnd/>
          </a:ln>
          <a:effectLst/>
        </p:spPr>
        <p:txBody>
          <a:bodyPr wrap="none" anchor="ctr"/>
          <a:lstStyle/>
          <a:p>
            <a:endParaRPr lang="es-CO"/>
          </a:p>
        </p:txBody>
      </p:sp>
      <p:sp>
        <p:nvSpPr>
          <p:cNvPr id="19480" name="Line 24"/>
          <p:cNvSpPr>
            <a:spLocks noChangeShapeType="1"/>
          </p:cNvSpPr>
          <p:nvPr/>
        </p:nvSpPr>
        <p:spPr bwMode="auto">
          <a:xfrm>
            <a:off x="7569200" y="6018213"/>
            <a:ext cx="0" cy="673100"/>
          </a:xfrm>
          <a:prstGeom prst="line">
            <a:avLst/>
          </a:prstGeom>
          <a:noFill/>
          <a:ln w="12700">
            <a:solidFill>
              <a:schemeClr val="tx1"/>
            </a:solidFill>
            <a:round/>
            <a:headEnd/>
            <a:tailEnd/>
          </a:ln>
          <a:effectLst/>
        </p:spPr>
        <p:txBody>
          <a:bodyPr wrap="none" anchor="ctr"/>
          <a:lstStyle/>
          <a:p>
            <a:endParaRPr lang="es-CO"/>
          </a:p>
        </p:txBody>
      </p:sp>
      <p:sp>
        <p:nvSpPr>
          <p:cNvPr id="19481" name="Line 25"/>
          <p:cNvSpPr>
            <a:spLocks noChangeShapeType="1"/>
          </p:cNvSpPr>
          <p:nvPr/>
        </p:nvSpPr>
        <p:spPr bwMode="auto">
          <a:xfrm>
            <a:off x="7874000" y="6018213"/>
            <a:ext cx="0" cy="673100"/>
          </a:xfrm>
          <a:prstGeom prst="line">
            <a:avLst/>
          </a:prstGeom>
          <a:noFill/>
          <a:ln w="12700">
            <a:solidFill>
              <a:schemeClr val="tx1"/>
            </a:solidFill>
            <a:round/>
            <a:headEnd/>
            <a:tailEnd/>
          </a:ln>
          <a:effectLst/>
        </p:spPr>
        <p:txBody>
          <a:bodyPr wrap="none" anchor="ctr"/>
          <a:lstStyle/>
          <a:p>
            <a:endParaRPr lang="es-CO"/>
          </a:p>
        </p:txBody>
      </p:sp>
      <p:sp>
        <p:nvSpPr>
          <p:cNvPr id="19482" name="Rectangle 26"/>
          <p:cNvSpPr>
            <a:spLocks noChangeArrowheads="1"/>
          </p:cNvSpPr>
          <p:nvPr/>
        </p:nvSpPr>
        <p:spPr bwMode="auto">
          <a:xfrm>
            <a:off x="7500938" y="6110288"/>
            <a:ext cx="36671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a:t>
            </a:r>
          </a:p>
        </p:txBody>
      </p:sp>
      <p:sp>
        <p:nvSpPr>
          <p:cNvPr id="19483" name="Line 27"/>
          <p:cNvSpPr>
            <a:spLocks noChangeShapeType="1"/>
          </p:cNvSpPr>
          <p:nvPr/>
        </p:nvSpPr>
        <p:spPr bwMode="auto">
          <a:xfrm>
            <a:off x="7118350" y="6316663"/>
            <a:ext cx="4445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9484" name="Line 28"/>
          <p:cNvSpPr>
            <a:spLocks noChangeShapeType="1"/>
          </p:cNvSpPr>
          <p:nvPr/>
        </p:nvSpPr>
        <p:spPr bwMode="auto">
          <a:xfrm flipH="1">
            <a:off x="7867650" y="6316663"/>
            <a:ext cx="4699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19485" name="Line 29"/>
          <p:cNvSpPr>
            <a:spLocks noChangeShapeType="1"/>
          </p:cNvSpPr>
          <p:nvPr/>
        </p:nvSpPr>
        <p:spPr bwMode="auto">
          <a:xfrm>
            <a:off x="7880350" y="6019800"/>
            <a:ext cx="596900" cy="0"/>
          </a:xfrm>
          <a:prstGeom prst="line">
            <a:avLst/>
          </a:prstGeom>
          <a:noFill/>
          <a:ln w="12700">
            <a:solidFill>
              <a:schemeClr val="tx1"/>
            </a:solidFill>
            <a:round/>
            <a:headEnd/>
            <a:tailEnd/>
          </a:ln>
          <a:effectLst/>
        </p:spPr>
        <p:txBody>
          <a:bodyPr wrap="none" anchor="ctr"/>
          <a:lstStyle/>
          <a:p>
            <a:endParaRPr lang="es-CO"/>
          </a:p>
        </p:txBody>
      </p:sp>
      <p:sp>
        <p:nvSpPr>
          <p:cNvPr id="19486" name="Rectangle 30"/>
          <p:cNvSpPr>
            <a:spLocks noChangeArrowheads="1"/>
          </p:cNvSpPr>
          <p:nvPr/>
        </p:nvSpPr>
        <p:spPr bwMode="auto">
          <a:xfrm>
            <a:off x="7548563" y="1427163"/>
            <a:ext cx="30956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4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4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4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animBg="1"/>
      <p:bldP spid="1948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26200" y="1600200"/>
            <a:ext cx="2286000" cy="4457700"/>
          </a:xfrm>
          <a:prstGeom prst="rect">
            <a:avLst/>
          </a:prstGeom>
          <a:noFill/>
          <a:ln w="12700">
            <a:noFill/>
            <a:miter lim="800000"/>
            <a:headEnd/>
            <a:tailEnd/>
          </a:ln>
          <a:effectLst/>
        </p:spPr>
      </p:pic>
      <p:sp>
        <p:nvSpPr>
          <p:cNvPr id="50179" name="Rectangle 3"/>
          <p:cNvSpPr>
            <a:spLocks noGrp="1" noChangeArrowheads="1"/>
          </p:cNvSpPr>
          <p:nvPr>
            <p:ph type="title"/>
          </p:nvPr>
        </p:nvSpPr>
        <p:spPr>
          <a:noFill/>
          <a:ln/>
          <a:effectLst/>
        </p:spPr>
        <p:txBody>
          <a:bodyPr lIns="90488" tIns="44450" rIns="90488" bIns="44450" anchor="b"/>
          <a:lstStyle/>
          <a:p>
            <a:r>
              <a:rPr lang="en-US"/>
              <a:t>Concentration of Conservative Tracer: Axisymmetric Jet</a:t>
            </a:r>
          </a:p>
        </p:txBody>
      </p:sp>
      <p:sp>
        <p:nvSpPr>
          <p:cNvPr id="50187" name="Line 11"/>
          <p:cNvSpPr>
            <a:spLocks noChangeShapeType="1"/>
          </p:cNvSpPr>
          <p:nvPr/>
        </p:nvSpPr>
        <p:spPr bwMode="auto">
          <a:xfrm>
            <a:off x="6737350" y="2819400"/>
            <a:ext cx="1968500" cy="0"/>
          </a:xfrm>
          <a:prstGeom prst="line">
            <a:avLst/>
          </a:prstGeom>
          <a:noFill/>
          <a:ln w="12700">
            <a:solidFill>
              <a:schemeClr val="tx1"/>
            </a:solidFill>
            <a:round/>
            <a:headEnd type="triangle" w="med" len="med"/>
            <a:tailEnd type="triangle" w="med" len="med"/>
          </a:ln>
          <a:effectLst/>
        </p:spPr>
        <p:txBody>
          <a:bodyPr wrap="none" anchor="ctr"/>
          <a:lstStyle/>
          <a:p>
            <a:endParaRPr lang="es-CO"/>
          </a:p>
        </p:txBody>
      </p:sp>
      <p:sp>
        <p:nvSpPr>
          <p:cNvPr id="50188" name="Rectangle 12"/>
          <p:cNvSpPr>
            <a:spLocks noChangeArrowheads="1"/>
          </p:cNvSpPr>
          <p:nvPr/>
        </p:nvSpPr>
        <p:spPr bwMode="auto">
          <a:xfrm>
            <a:off x="7319963" y="2570163"/>
            <a:ext cx="330200" cy="454025"/>
          </a:xfrm>
          <a:prstGeom prst="rect">
            <a:avLst/>
          </a:prstGeom>
          <a:solidFill>
            <a:schemeClr val="accent1"/>
          </a:solidFill>
          <a:ln w="12700">
            <a:noFill/>
            <a:miter lim="800000"/>
            <a:headEnd/>
            <a:tailEnd/>
          </a:ln>
          <a:effectLst/>
        </p:spPr>
        <p:txBody>
          <a:bodyPr lIns="90488" tIns="44450" rIns="90488" bIns="44450">
            <a:spAutoFit/>
          </a:bodyPr>
          <a:lstStyle/>
          <a:p>
            <a:r>
              <a:rPr lang="en-US" sz="2400">
                <a:latin typeface="Book Antiqua" pitchFamily="18" charset="0"/>
              </a:rPr>
              <a:t>b</a:t>
            </a:r>
          </a:p>
        </p:txBody>
      </p:sp>
      <p:sp>
        <p:nvSpPr>
          <p:cNvPr id="50189" name="Line 13"/>
          <p:cNvSpPr>
            <a:spLocks noChangeShapeType="1"/>
          </p:cNvSpPr>
          <p:nvPr/>
        </p:nvSpPr>
        <p:spPr bwMode="auto">
          <a:xfrm>
            <a:off x="6813550" y="6019800"/>
            <a:ext cx="749300" cy="0"/>
          </a:xfrm>
          <a:prstGeom prst="line">
            <a:avLst/>
          </a:prstGeom>
          <a:noFill/>
          <a:ln w="12700">
            <a:solidFill>
              <a:schemeClr val="tx1"/>
            </a:solidFill>
            <a:round/>
            <a:headEnd/>
            <a:tailEnd/>
          </a:ln>
          <a:effectLst/>
        </p:spPr>
        <p:txBody>
          <a:bodyPr wrap="none" anchor="ctr"/>
          <a:lstStyle/>
          <a:p>
            <a:endParaRPr lang="es-CO"/>
          </a:p>
        </p:txBody>
      </p:sp>
      <p:sp>
        <p:nvSpPr>
          <p:cNvPr id="50190" name="Line 14"/>
          <p:cNvSpPr>
            <a:spLocks noChangeShapeType="1"/>
          </p:cNvSpPr>
          <p:nvPr/>
        </p:nvSpPr>
        <p:spPr bwMode="auto">
          <a:xfrm flipV="1">
            <a:off x="7721600" y="1738313"/>
            <a:ext cx="0" cy="4279900"/>
          </a:xfrm>
          <a:prstGeom prst="line">
            <a:avLst/>
          </a:prstGeom>
          <a:noFill/>
          <a:ln w="12700">
            <a:solidFill>
              <a:schemeClr val="tx1"/>
            </a:solidFill>
            <a:round/>
            <a:headEnd/>
            <a:tailEnd type="triangle" w="med" len="med"/>
          </a:ln>
          <a:effectLst/>
        </p:spPr>
        <p:txBody>
          <a:bodyPr wrap="none" anchor="ctr"/>
          <a:lstStyle/>
          <a:p>
            <a:endParaRPr lang="es-CO"/>
          </a:p>
        </p:txBody>
      </p:sp>
      <p:sp>
        <p:nvSpPr>
          <p:cNvPr id="50191" name="Line 15"/>
          <p:cNvSpPr>
            <a:spLocks noChangeShapeType="1"/>
          </p:cNvSpPr>
          <p:nvPr/>
        </p:nvSpPr>
        <p:spPr bwMode="auto">
          <a:xfrm flipV="1">
            <a:off x="7880350" y="1738313"/>
            <a:ext cx="1130300" cy="4279900"/>
          </a:xfrm>
          <a:prstGeom prst="line">
            <a:avLst/>
          </a:prstGeom>
          <a:noFill/>
          <a:ln w="12700">
            <a:solidFill>
              <a:schemeClr val="tx1"/>
            </a:solidFill>
            <a:round/>
            <a:headEnd/>
            <a:tailEnd/>
          </a:ln>
          <a:effectLst/>
        </p:spPr>
        <p:txBody>
          <a:bodyPr wrap="none" anchor="ctr"/>
          <a:lstStyle/>
          <a:p>
            <a:endParaRPr lang="es-CO"/>
          </a:p>
        </p:txBody>
      </p:sp>
      <p:sp>
        <p:nvSpPr>
          <p:cNvPr id="50192" name="Line 16"/>
          <p:cNvSpPr>
            <a:spLocks noChangeShapeType="1"/>
          </p:cNvSpPr>
          <p:nvPr/>
        </p:nvSpPr>
        <p:spPr bwMode="auto">
          <a:xfrm flipH="1" flipV="1">
            <a:off x="6419850" y="1738313"/>
            <a:ext cx="1155700" cy="4279900"/>
          </a:xfrm>
          <a:prstGeom prst="line">
            <a:avLst/>
          </a:prstGeom>
          <a:noFill/>
          <a:ln w="12700">
            <a:solidFill>
              <a:schemeClr val="tx1"/>
            </a:solidFill>
            <a:round/>
            <a:headEnd/>
            <a:tailEnd/>
          </a:ln>
          <a:effectLst/>
        </p:spPr>
        <p:txBody>
          <a:bodyPr wrap="none" anchor="ctr"/>
          <a:lstStyle/>
          <a:p>
            <a:endParaRPr lang="es-CO"/>
          </a:p>
        </p:txBody>
      </p:sp>
      <p:sp>
        <p:nvSpPr>
          <p:cNvPr id="50193" name="Line 17"/>
          <p:cNvSpPr>
            <a:spLocks noChangeShapeType="1"/>
          </p:cNvSpPr>
          <p:nvPr/>
        </p:nvSpPr>
        <p:spPr bwMode="auto">
          <a:xfrm>
            <a:off x="7569200" y="6018213"/>
            <a:ext cx="0" cy="673100"/>
          </a:xfrm>
          <a:prstGeom prst="line">
            <a:avLst/>
          </a:prstGeom>
          <a:noFill/>
          <a:ln w="12700">
            <a:solidFill>
              <a:schemeClr val="tx1"/>
            </a:solidFill>
            <a:round/>
            <a:headEnd/>
            <a:tailEnd/>
          </a:ln>
          <a:effectLst/>
        </p:spPr>
        <p:txBody>
          <a:bodyPr wrap="none" anchor="ctr"/>
          <a:lstStyle/>
          <a:p>
            <a:endParaRPr lang="es-CO"/>
          </a:p>
        </p:txBody>
      </p:sp>
      <p:sp>
        <p:nvSpPr>
          <p:cNvPr id="50194" name="Line 18"/>
          <p:cNvSpPr>
            <a:spLocks noChangeShapeType="1"/>
          </p:cNvSpPr>
          <p:nvPr/>
        </p:nvSpPr>
        <p:spPr bwMode="auto">
          <a:xfrm>
            <a:off x="7874000" y="6018213"/>
            <a:ext cx="0" cy="673100"/>
          </a:xfrm>
          <a:prstGeom prst="line">
            <a:avLst/>
          </a:prstGeom>
          <a:noFill/>
          <a:ln w="12700">
            <a:solidFill>
              <a:schemeClr val="tx1"/>
            </a:solidFill>
            <a:round/>
            <a:headEnd/>
            <a:tailEnd/>
          </a:ln>
          <a:effectLst/>
        </p:spPr>
        <p:txBody>
          <a:bodyPr wrap="none" anchor="ctr"/>
          <a:lstStyle/>
          <a:p>
            <a:endParaRPr lang="es-CO"/>
          </a:p>
        </p:txBody>
      </p:sp>
      <p:sp>
        <p:nvSpPr>
          <p:cNvPr id="50195" name="Rectangle 19"/>
          <p:cNvSpPr>
            <a:spLocks noChangeArrowheads="1"/>
          </p:cNvSpPr>
          <p:nvPr/>
        </p:nvSpPr>
        <p:spPr bwMode="auto">
          <a:xfrm>
            <a:off x="7500938" y="6110288"/>
            <a:ext cx="36671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a:t>
            </a:r>
          </a:p>
        </p:txBody>
      </p:sp>
      <p:sp>
        <p:nvSpPr>
          <p:cNvPr id="50196" name="Line 20"/>
          <p:cNvSpPr>
            <a:spLocks noChangeShapeType="1"/>
          </p:cNvSpPr>
          <p:nvPr/>
        </p:nvSpPr>
        <p:spPr bwMode="auto">
          <a:xfrm>
            <a:off x="7118350" y="6316663"/>
            <a:ext cx="4445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50197" name="Line 21"/>
          <p:cNvSpPr>
            <a:spLocks noChangeShapeType="1"/>
          </p:cNvSpPr>
          <p:nvPr/>
        </p:nvSpPr>
        <p:spPr bwMode="auto">
          <a:xfrm flipH="1">
            <a:off x="7867650" y="6316663"/>
            <a:ext cx="4699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50198" name="Line 22"/>
          <p:cNvSpPr>
            <a:spLocks noChangeShapeType="1"/>
          </p:cNvSpPr>
          <p:nvPr/>
        </p:nvSpPr>
        <p:spPr bwMode="auto">
          <a:xfrm>
            <a:off x="7880350" y="6019800"/>
            <a:ext cx="596900" cy="0"/>
          </a:xfrm>
          <a:prstGeom prst="line">
            <a:avLst/>
          </a:prstGeom>
          <a:noFill/>
          <a:ln w="12700">
            <a:solidFill>
              <a:schemeClr val="tx1"/>
            </a:solidFill>
            <a:round/>
            <a:headEnd/>
            <a:tailEnd/>
          </a:ln>
          <a:effectLst/>
        </p:spPr>
        <p:txBody>
          <a:bodyPr wrap="none" anchor="ctr"/>
          <a:lstStyle/>
          <a:p>
            <a:endParaRPr lang="es-CO"/>
          </a:p>
        </p:txBody>
      </p:sp>
      <p:sp>
        <p:nvSpPr>
          <p:cNvPr id="50199" name="Rectangle 23"/>
          <p:cNvSpPr>
            <a:spLocks noChangeArrowheads="1"/>
          </p:cNvSpPr>
          <p:nvPr/>
        </p:nvSpPr>
        <p:spPr bwMode="auto">
          <a:xfrm>
            <a:off x="7548563" y="1427163"/>
            <a:ext cx="30956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s</a:t>
            </a:r>
          </a:p>
        </p:txBody>
      </p:sp>
      <p:graphicFrame>
        <p:nvGraphicFramePr>
          <p:cNvPr id="50201" name="Object 25">
            <a:hlinkClick r:id="" action="ppaction://ole?verb=0"/>
          </p:cNvPr>
          <p:cNvGraphicFramePr>
            <a:graphicFrameLocks/>
          </p:cNvGraphicFramePr>
          <p:nvPr/>
        </p:nvGraphicFramePr>
        <p:xfrm>
          <a:off x="801688" y="2719388"/>
          <a:ext cx="1619250" cy="906462"/>
        </p:xfrm>
        <a:graphic>
          <a:graphicData uri="http://schemas.openxmlformats.org/presentationml/2006/ole">
            <mc:AlternateContent xmlns:mc="http://schemas.openxmlformats.org/markup-compatibility/2006">
              <mc:Choice xmlns:v="urn:schemas-microsoft-com:vml" Requires="v">
                <p:oleObj spid="_x0000_s50227" name="Equation" r:id="rId4" imgW="1638000" imgH="927000" progId="Equation.3">
                  <p:embed/>
                </p:oleObj>
              </mc:Choice>
              <mc:Fallback>
                <p:oleObj name="Equation" r:id="rId4" imgW="1638000" imgH="927000" progId="Equation.3">
                  <p:embed/>
                  <p:pic>
                    <p:nvPicPr>
                      <p:cNvPr id="0" name="Picture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688" y="2719388"/>
                        <a:ext cx="161925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2" name="Object 26">
            <a:hlinkClick r:id="" action="ppaction://ole?verb=0"/>
          </p:cNvPr>
          <p:cNvGraphicFramePr>
            <a:graphicFrameLocks/>
          </p:cNvGraphicFramePr>
          <p:nvPr/>
        </p:nvGraphicFramePr>
        <p:xfrm>
          <a:off x="871538" y="4043363"/>
          <a:ext cx="1482725" cy="1187450"/>
        </p:xfrm>
        <a:graphic>
          <a:graphicData uri="http://schemas.openxmlformats.org/presentationml/2006/ole">
            <mc:AlternateContent xmlns:mc="http://schemas.openxmlformats.org/markup-compatibility/2006">
              <mc:Choice xmlns:v="urn:schemas-microsoft-com:vml" Requires="v">
                <p:oleObj spid="_x0000_s50228" name="Equation" r:id="rId6" imgW="1498320" imgH="1206360" progId="Equation.3">
                  <p:embed/>
                </p:oleObj>
              </mc:Choice>
              <mc:Fallback>
                <p:oleObj name="Equation" r:id="rId6" imgW="1498320" imgH="1206360" progId="Equation.3">
                  <p:embed/>
                  <p:pic>
                    <p:nvPicPr>
                      <p:cNvPr id="0" name="Picture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538" y="4043363"/>
                        <a:ext cx="14827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3" name="Object 27">
            <a:hlinkClick r:id="" action="ppaction://ole?verb=0"/>
          </p:cNvPr>
          <p:cNvGraphicFramePr>
            <a:graphicFrameLocks/>
          </p:cNvGraphicFramePr>
          <p:nvPr/>
        </p:nvGraphicFramePr>
        <p:xfrm>
          <a:off x="3968750" y="3905250"/>
          <a:ext cx="1174750" cy="766763"/>
        </p:xfrm>
        <a:graphic>
          <a:graphicData uri="http://schemas.openxmlformats.org/presentationml/2006/ole">
            <mc:AlternateContent xmlns:mc="http://schemas.openxmlformats.org/markup-compatibility/2006">
              <mc:Choice xmlns:v="urn:schemas-microsoft-com:vml" Requires="v">
                <p:oleObj spid="_x0000_s50229" name="Equation" r:id="rId8" imgW="1193760" imgH="787320" progId="Equation.3">
                  <p:embed/>
                </p:oleObj>
              </mc:Choice>
              <mc:Fallback>
                <p:oleObj name="Equation" r:id="rId8" imgW="1193760" imgH="787320" progId="Equation.3">
                  <p:embed/>
                  <p:pic>
                    <p:nvPicPr>
                      <p:cNvPr id="0" name="Picture 2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8750" y="3905250"/>
                        <a:ext cx="117475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4" name="Object 28">
            <a:hlinkClick r:id="" action="ppaction://ole?verb=0"/>
          </p:cNvPr>
          <p:cNvGraphicFramePr>
            <a:graphicFrameLocks/>
          </p:cNvGraphicFramePr>
          <p:nvPr/>
        </p:nvGraphicFramePr>
        <p:xfrm>
          <a:off x="1036638" y="5722938"/>
          <a:ext cx="1150937" cy="768350"/>
        </p:xfrm>
        <a:graphic>
          <a:graphicData uri="http://schemas.openxmlformats.org/presentationml/2006/ole">
            <mc:AlternateContent xmlns:mc="http://schemas.openxmlformats.org/markup-compatibility/2006">
              <mc:Choice xmlns:v="urn:schemas-microsoft-com:vml" Requires="v">
                <p:oleObj spid="_x0000_s50230" name="Equation" r:id="rId10" imgW="1168200" imgH="787320" progId="Equation.3">
                  <p:embed/>
                </p:oleObj>
              </mc:Choice>
              <mc:Fallback>
                <p:oleObj name="Equation" r:id="rId10" imgW="1168200" imgH="787320" progId="Equation.3">
                  <p:embed/>
                  <p:pic>
                    <p:nvPicPr>
                      <p:cNvPr id="0" name="Picture 2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6638" y="5722938"/>
                        <a:ext cx="115093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05" name="Rectangle 29"/>
          <p:cNvSpPr>
            <a:spLocks noChangeArrowheads="1"/>
          </p:cNvSpPr>
          <p:nvPr/>
        </p:nvSpPr>
        <p:spPr bwMode="auto">
          <a:xfrm>
            <a:off x="3781425" y="3352800"/>
            <a:ext cx="2130425"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(jet spreading)</a:t>
            </a:r>
          </a:p>
        </p:txBody>
      </p:sp>
      <p:sp>
        <p:nvSpPr>
          <p:cNvPr id="50206" name="Rectangle 30"/>
          <p:cNvSpPr>
            <a:spLocks noChangeArrowheads="1"/>
          </p:cNvSpPr>
          <p:nvPr/>
        </p:nvSpPr>
        <p:spPr bwMode="auto">
          <a:xfrm>
            <a:off x="3781425" y="4770438"/>
            <a:ext cx="2187575"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(velocity in jet)</a:t>
            </a:r>
          </a:p>
        </p:txBody>
      </p:sp>
      <p:graphicFrame>
        <p:nvGraphicFramePr>
          <p:cNvPr id="50207" name="Object 31">
            <a:hlinkClick r:id="" action="ppaction://ole?verb=0"/>
          </p:cNvPr>
          <p:cNvGraphicFramePr>
            <a:graphicFrameLocks/>
          </p:cNvGraphicFramePr>
          <p:nvPr/>
        </p:nvGraphicFramePr>
        <p:xfrm>
          <a:off x="684213" y="2000250"/>
          <a:ext cx="1854200" cy="407988"/>
        </p:xfrm>
        <a:graphic>
          <a:graphicData uri="http://schemas.openxmlformats.org/presentationml/2006/ole">
            <mc:AlternateContent xmlns:mc="http://schemas.openxmlformats.org/markup-compatibility/2006">
              <mc:Choice xmlns:v="urn:schemas-microsoft-com:vml" Requires="v">
                <p:oleObj spid="_x0000_s50231" name="Equation" r:id="rId12" imgW="1866600" imgH="419040" progId="Equation.3">
                  <p:embed/>
                </p:oleObj>
              </mc:Choice>
              <mc:Fallback>
                <p:oleObj name="Equation" r:id="rId12" imgW="1866600" imgH="419040" progId="Equation.3">
                  <p:embed/>
                  <p:pic>
                    <p:nvPicPr>
                      <p:cNvPr id="0" name="Picture 3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2000250"/>
                        <a:ext cx="185420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8" name="Object 32">
            <a:hlinkClick r:id="" action="ppaction://ole?verb=0"/>
          </p:cNvPr>
          <p:cNvGraphicFramePr>
            <a:graphicFrameLocks noChangeAspect="1"/>
          </p:cNvGraphicFramePr>
          <p:nvPr/>
        </p:nvGraphicFramePr>
        <p:xfrm>
          <a:off x="4413250" y="2844800"/>
          <a:ext cx="635000" cy="274638"/>
        </p:xfrm>
        <a:graphic>
          <a:graphicData uri="http://schemas.openxmlformats.org/presentationml/2006/ole">
            <mc:AlternateContent xmlns:mc="http://schemas.openxmlformats.org/markup-compatibility/2006">
              <mc:Choice xmlns:v="urn:schemas-microsoft-com:vml" Requires="v">
                <p:oleObj spid="_x0000_s50232" name="Equation" r:id="rId14" imgW="660240" imgH="279360" progId="Equation.3">
                  <p:embed/>
                </p:oleObj>
              </mc:Choice>
              <mc:Fallback>
                <p:oleObj name="Equation" r:id="rId14" imgW="660240" imgH="279360" progId="Equation.3">
                  <p:embed/>
                  <p:pic>
                    <p:nvPicPr>
                      <p:cNvPr id="0" name="Picture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3250" y="2844800"/>
                        <a:ext cx="63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0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02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0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02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0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effectLst/>
        </p:spPr>
        <p:txBody>
          <a:bodyPr lIns="90488" tIns="44450" rIns="90488" bIns="44450" anchor="b"/>
          <a:lstStyle/>
          <a:p>
            <a:r>
              <a:rPr lang="en-US"/>
              <a:t>Round Jet: Empirical Constants</a:t>
            </a:r>
          </a:p>
        </p:txBody>
      </p:sp>
      <p:graphicFrame>
        <p:nvGraphicFramePr>
          <p:cNvPr id="20484" name="Object 4">
            <a:hlinkClick r:id="" action="ppaction://ole?verb=0"/>
          </p:cNvPr>
          <p:cNvGraphicFramePr>
            <a:graphicFrameLocks/>
          </p:cNvGraphicFramePr>
          <p:nvPr/>
        </p:nvGraphicFramePr>
        <p:xfrm>
          <a:off x="822325" y="4310063"/>
          <a:ext cx="1193800" cy="788987"/>
        </p:xfrm>
        <a:graphic>
          <a:graphicData uri="http://schemas.openxmlformats.org/presentationml/2006/ole">
            <mc:AlternateContent xmlns:mc="http://schemas.openxmlformats.org/markup-compatibility/2006">
              <mc:Choice xmlns:v="urn:schemas-microsoft-com:vml" Requires="v">
                <p:oleObj spid="_x0000_s20513" name="Equation" r:id="rId3" imgW="1193760" imgH="787320" progId="Equation.3">
                  <p:embed/>
                </p:oleObj>
              </mc:Choice>
              <mc:Fallback>
                <p:oleObj name="Equation" r:id="rId3" imgW="1193760" imgH="787320" progId="Equation.3">
                  <p:embed/>
                  <p:pic>
                    <p:nvPicPr>
                      <p:cNvPr id="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4310063"/>
                        <a:ext cx="119380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5">
            <a:hlinkClick r:id="" action="ppaction://ole?verb=0"/>
          </p:cNvPr>
          <p:cNvGraphicFramePr>
            <a:graphicFrameLocks/>
          </p:cNvGraphicFramePr>
          <p:nvPr/>
        </p:nvGraphicFramePr>
        <p:xfrm>
          <a:off x="754063" y="5491163"/>
          <a:ext cx="1171575" cy="790575"/>
        </p:xfrm>
        <a:graphic>
          <a:graphicData uri="http://schemas.openxmlformats.org/presentationml/2006/ole">
            <mc:AlternateContent xmlns:mc="http://schemas.openxmlformats.org/markup-compatibility/2006">
              <mc:Choice xmlns:v="urn:schemas-microsoft-com:vml" Requires="v">
                <p:oleObj spid="_x0000_s20514" name="Equation" r:id="rId5" imgW="1168200" imgH="787320" progId="Equation.3">
                  <p:embed/>
                </p:oleObj>
              </mc:Choice>
              <mc:Fallback>
                <p:oleObj name="Equation" r:id="rId5" imgW="1168200" imgH="787320" progId="Equation.3">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063" y="5491163"/>
                        <a:ext cx="11715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6">
            <a:hlinkClick r:id="" action="ppaction://ole?verb=0"/>
          </p:cNvPr>
          <p:cNvGraphicFramePr>
            <a:graphicFrameLocks/>
          </p:cNvGraphicFramePr>
          <p:nvPr/>
        </p:nvGraphicFramePr>
        <p:xfrm>
          <a:off x="4152900" y="2195513"/>
          <a:ext cx="1481138" cy="284162"/>
        </p:xfrm>
        <a:graphic>
          <a:graphicData uri="http://schemas.openxmlformats.org/presentationml/2006/ole">
            <mc:AlternateContent xmlns:mc="http://schemas.openxmlformats.org/markup-compatibility/2006">
              <mc:Choice xmlns:v="urn:schemas-microsoft-com:vml" Requires="v">
                <p:oleObj spid="_x0000_s20515" name="Equation" r:id="rId7" imgW="1485720" imgH="279360" progId="Equation.3">
                  <p:embed/>
                </p:oleObj>
              </mc:Choice>
              <mc:Fallback>
                <p:oleObj name="Equation" r:id="rId7" imgW="1485720" imgH="279360" progId="Equation.3">
                  <p:embed/>
                  <p:pic>
                    <p:nvPicPr>
                      <p:cNvPr id="0"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2900" y="2195513"/>
                        <a:ext cx="148113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7">
            <a:hlinkClick r:id="" action="ppaction://ole?verb=0"/>
          </p:cNvPr>
          <p:cNvGraphicFramePr>
            <a:graphicFrameLocks/>
          </p:cNvGraphicFramePr>
          <p:nvPr>
            <p:extLst>
              <p:ext uri="{D42A27DB-BD31-4B8C-83A1-F6EECF244321}">
                <p14:modId xmlns:p14="http://schemas.microsoft.com/office/powerpoint/2010/main" val="470290977"/>
              </p:ext>
            </p:extLst>
          </p:nvPr>
        </p:nvGraphicFramePr>
        <p:xfrm>
          <a:off x="3990975" y="4202113"/>
          <a:ext cx="1785938" cy="877887"/>
        </p:xfrm>
        <a:graphic>
          <a:graphicData uri="http://schemas.openxmlformats.org/presentationml/2006/ole">
            <mc:AlternateContent xmlns:mc="http://schemas.openxmlformats.org/markup-compatibility/2006">
              <mc:Choice xmlns:v="urn:schemas-microsoft-com:vml" Requires="v">
                <p:oleObj spid="_x0000_s20516" name="Equation" r:id="rId9" imgW="1790640" imgH="876240" progId="Equation.3">
                  <p:embed/>
                </p:oleObj>
              </mc:Choice>
              <mc:Fallback>
                <p:oleObj name="Equation" r:id="rId9" imgW="1790640" imgH="876240" progId="Equation.3">
                  <p:embed/>
                  <p:pic>
                    <p:nvPicPr>
                      <p:cNvPr id="0" name="Picture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0975" y="4202113"/>
                        <a:ext cx="1785938"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8" name="Object 8">
            <a:hlinkClick r:id="" action="ppaction://ole?verb=0"/>
          </p:cNvPr>
          <p:cNvGraphicFramePr>
            <a:graphicFrameLocks/>
          </p:cNvGraphicFramePr>
          <p:nvPr/>
        </p:nvGraphicFramePr>
        <p:xfrm>
          <a:off x="3841750" y="5441950"/>
          <a:ext cx="1800225" cy="877888"/>
        </p:xfrm>
        <a:graphic>
          <a:graphicData uri="http://schemas.openxmlformats.org/presentationml/2006/ole">
            <mc:AlternateContent xmlns:mc="http://schemas.openxmlformats.org/markup-compatibility/2006">
              <mc:Choice xmlns:v="urn:schemas-microsoft-com:vml" Requires="v">
                <p:oleObj spid="_x0000_s20517" name="Equation" r:id="rId11" imgW="1803240" imgH="876240" progId="Equation.3">
                  <p:embed/>
                </p:oleObj>
              </mc:Choice>
              <mc:Fallback>
                <p:oleObj name="Equation" r:id="rId11" imgW="1803240" imgH="876240" progId="Equation.3">
                  <p:embed/>
                  <p:pic>
                    <p:nvPicPr>
                      <p:cNvPr id="0" name="Picture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1750" y="5441950"/>
                        <a:ext cx="1800225"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9" name="Line 9"/>
          <p:cNvSpPr>
            <a:spLocks noChangeShapeType="1"/>
          </p:cNvSpPr>
          <p:nvPr/>
        </p:nvSpPr>
        <p:spPr bwMode="auto">
          <a:xfrm>
            <a:off x="2343150" y="2362200"/>
            <a:ext cx="12827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20490" name="Line 10"/>
          <p:cNvSpPr>
            <a:spLocks noChangeShapeType="1"/>
          </p:cNvSpPr>
          <p:nvPr/>
        </p:nvSpPr>
        <p:spPr bwMode="auto">
          <a:xfrm>
            <a:off x="2343150" y="4660900"/>
            <a:ext cx="12827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20491" name="Line 11"/>
          <p:cNvSpPr>
            <a:spLocks noChangeShapeType="1"/>
          </p:cNvSpPr>
          <p:nvPr/>
        </p:nvSpPr>
        <p:spPr bwMode="auto">
          <a:xfrm>
            <a:off x="2343150" y="5918200"/>
            <a:ext cx="1282700" cy="0"/>
          </a:xfrm>
          <a:prstGeom prst="line">
            <a:avLst/>
          </a:prstGeom>
          <a:noFill/>
          <a:ln w="12700">
            <a:solidFill>
              <a:schemeClr val="tx1"/>
            </a:solidFill>
            <a:round/>
            <a:headEnd/>
            <a:tailEnd type="triangle" w="med" len="med"/>
          </a:ln>
          <a:effectLst/>
        </p:spPr>
        <p:txBody>
          <a:bodyPr wrap="none" anchor="ctr"/>
          <a:lstStyle/>
          <a:p>
            <a:endParaRPr lang="es-CO"/>
          </a:p>
        </p:txBody>
      </p:sp>
      <p:graphicFrame>
        <p:nvGraphicFramePr>
          <p:cNvPr id="20492" name="Object 12">
            <a:hlinkClick r:id="" action="ppaction://ole?verb=0"/>
          </p:cNvPr>
          <p:cNvGraphicFramePr>
            <a:graphicFrameLocks noChangeAspect="1"/>
          </p:cNvGraphicFramePr>
          <p:nvPr/>
        </p:nvGraphicFramePr>
        <p:xfrm>
          <a:off x="1162050" y="2235200"/>
          <a:ext cx="635000" cy="274638"/>
        </p:xfrm>
        <a:graphic>
          <a:graphicData uri="http://schemas.openxmlformats.org/presentationml/2006/ole">
            <mc:AlternateContent xmlns:mc="http://schemas.openxmlformats.org/markup-compatibility/2006">
              <mc:Choice xmlns:v="urn:schemas-microsoft-com:vml" Requires="v">
                <p:oleObj spid="_x0000_s20518" name="Equation" r:id="rId13" imgW="660240" imgH="279360" progId="Equation.3">
                  <p:embed/>
                </p:oleObj>
              </mc:Choice>
              <mc:Fallback>
                <p:oleObj name="Equation" r:id="rId13" imgW="660240" imgH="27936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2050" y="2235200"/>
                        <a:ext cx="63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3" name="Text Box 13"/>
          <p:cNvSpPr txBox="1">
            <a:spLocks noChangeArrowheads="1"/>
          </p:cNvSpPr>
          <p:nvPr/>
        </p:nvSpPr>
        <p:spPr bwMode="auto">
          <a:xfrm>
            <a:off x="922338" y="2825750"/>
            <a:ext cx="4716462" cy="1187450"/>
          </a:xfrm>
          <a:prstGeom prst="rect">
            <a:avLst/>
          </a:prstGeom>
          <a:noFill/>
          <a:ln w="12700">
            <a:noFill/>
            <a:miter lim="800000"/>
            <a:headEnd type="none" w="lg" len="med"/>
            <a:tailEnd type="none" w="lg" len="med"/>
          </a:ln>
          <a:effectLst/>
        </p:spPr>
        <p:txBody>
          <a:bodyPr anchor="ctr">
            <a:spAutoFit/>
          </a:bodyPr>
          <a:lstStyle/>
          <a:p>
            <a:r>
              <a:rPr lang="en-US" sz="2400">
                <a:latin typeface="Book Antiqua" pitchFamily="18" charset="0"/>
              </a:rPr>
              <a:t>b is defined such that the velocity is ____________ of the centerline velocity</a:t>
            </a:r>
          </a:p>
        </p:txBody>
      </p:sp>
      <p:sp>
        <p:nvSpPr>
          <p:cNvPr id="20494" name="Freeform 14"/>
          <p:cNvSpPr>
            <a:spLocks/>
          </p:cNvSpPr>
          <p:nvPr/>
        </p:nvSpPr>
        <p:spPr bwMode="auto">
          <a:xfrm>
            <a:off x="5995988" y="2225675"/>
            <a:ext cx="2193925" cy="668338"/>
          </a:xfrm>
          <a:custGeom>
            <a:avLst/>
            <a:gdLst/>
            <a:ahLst/>
            <a:cxnLst>
              <a:cxn ang="0">
                <a:pos x="0" y="420"/>
              </a:cxn>
              <a:cxn ang="0">
                <a:pos x="41" y="420"/>
              </a:cxn>
              <a:cxn ang="0">
                <a:pos x="68" y="413"/>
              </a:cxn>
              <a:cxn ang="0">
                <a:pos x="81" y="413"/>
              </a:cxn>
              <a:cxn ang="0">
                <a:pos x="108" y="413"/>
              </a:cxn>
              <a:cxn ang="0">
                <a:pos x="149" y="405"/>
              </a:cxn>
              <a:cxn ang="0">
                <a:pos x="190" y="398"/>
              </a:cxn>
              <a:cxn ang="0">
                <a:pos x="217" y="383"/>
              </a:cxn>
              <a:cxn ang="0">
                <a:pos x="257" y="368"/>
              </a:cxn>
              <a:cxn ang="0">
                <a:pos x="284" y="360"/>
              </a:cxn>
              <a:cxn ang="0">
                <a:pos x="298" y="353"/>
              </a:cxn>
              <a:cxn ang="0">
                <a:pos x="311" y="338"/>
              </a:cxn>
              <a:cxn ang="0">
                <a:pos x="325" y="323"/>
              </a:cxn>
              <a:cxn ang="0">
                <a:pos x="366" y="293"/>
              </a:cxn>
              <a:cxn ang="0">
                <a:pos x="406" y="255"/>
              </a:cxn>
              <a:cxn ang="0">
                <a:pos x="433" y="218"/>
              </a:cxn>
              <a:cxn ang="0">
                <a:pos x="474" y="173"/>
              </a:cxn>
              <a:cxn ang="0">
                <a:pos x="514" y="128"/>
              </a:cxn>
              <a:cxn ang="0">
                <a:pos x="542" y="90"/>
              </a:cxn>
              <a:cxn ang="0">
                <a:pos x="582" y="53"/>
              </a:cxn>
              <a:cxn ang="0">
                <a:pos x="623" y="23"/>
              </a:cxn>
              <a:cxn ang="0">
                <a:pos x="650" y="8"/>
              </a:cxn>
              <a:cxn ang="0">
                <a:pos x="691" y="0"/>
              </a:cxn>
              <a:cxn ang="0">
                <a:pos x="731" y="8"/>
              </a:cxn>
              <a:cxn ang="0">
                <a:pos x="758" y="23"/>
              </a:cxn>
              <a:cxn ang="0">
                <a:pos x="799" y="53"/>
              </a:cxn>
              <a:cxn ang="0">
                <a:pos x="839" y="90"/>
              </a:cxn>
              <a:cxn ang="0">
                <a:pos x="867" y="128"/>
              </a:cxn>
              <a:cxn ang="0">
                <a:pos x="907" y="173"/>
              </a:cxn>
              <a:cxn ang="0">
                <a:pos x="948" y="218"/>
              </a:cxn>
              <a:cxn ang="0">
                <a:pos x="975" y="255"/>
              </a:cxn>
              <a:cxn ang="0">
                <a:pos x="1015" y="293"/>
              </a:cxn>
              <a:cxn ang="0">
                <a:pos x="1056" y="323"/>
              </a:cxn>
              <a:cxn ang="0">
                <a:pos x="1070" y="338"/>
              </a:cxn>
              <a:cxn ang="0">
                <a:pos x="1083" y="353"/>
              </a:cxn>
              <a:cxn ang="0">
                <a:pos x="1097" y="360"/>
              </a:cxn>
              <a:cxn ang="0">
                <a:pos x="1124" y="368"/>
              </a:cxn>
              <a:cxn ang="0">
                <a:pos x="1164" y="383"/>
              </a:cxn>
              <a:cxn ang="0">
                <a:pos x="1191" y="398"/>
              </a:cxn>
              <a:cxn ang="0">
                <a:pos x="1232" y="405"/>
              </a:cxn>
              <a:cxn ang="0">
                <a:pos x="1273" y="413"/>
              </a:cxn>
              <a:cxn ang="0">
                <a:pos x="1300" y="413"/>
              </a:cxn>
              <a:cxn ang="0">
                <a:pos x="1313" y="413"/>
              </a:cxn>
              <a:cxn ang="0">
                <a:pos x="1340" y="420"/>
              </a:cxn>
              <a:cxn ang="0">
                <a:pos x="1381" y="420"/>
              </a:cxn>
            </a:cxnLst>
            <a:rect l="0" t="0" r="r" b="b"/>
            <a:pathLst>
              <a:path w="1382" h="421">
                <a:moveTo>
                  <a:pt x="0" y="420"/>
                </a:moveTo>
                <a:lnTo>
                  <a:pt x="41" y="420"/>
                </a:lnTo>
                <a:lnTo>
                  <a:pt x="68" y="413"/>
                </a:lnTo>
                <a:lnTo>
                  <a:pt x="81" y="413"/>
                </a:lnTo>
                <a:lnTo>
                  <a:pt x="108" y="413"/>
                </a:lnTo>
                <a:lnTo>
                  <a:pt x="149" y="405"/>
                </a:lnTo>
                <a:lnTo>
                  <a:pt x="190" y="398"/>
                </a:lnTo>
                <a:lnTo>
                  <a:pt x="217" y="383"/>
                </a:lnTo>
                <a:lnTo>
                  <a:pt x="257" y="368"/>
                </a:lnTo>
                <a:lnTo>
                  <a:pt x="284" y="360"/>
                </a:lnTo>
                <a:lnTo>
                  <a:pt x="298" y="353"/>
                </a:lnTo>
                <a:lnTo>
                  <a:pt x="311" y="338"/>
                </a:lnTo>
                <a:lnTo>
                  <a:pt x="325" y="323"/>
                </a:lnTo>
                <a:lnTo>
                  <a:pt x="366" y="293"/>
                </a:lnTo>
                <a:lnTo>
                  <a:pt x="406" y="255"/>
                </a:lnTo>
                <a:lnTo>
                  <a:pt x="433" y="218"/>
                </a:lnTo>
                <a:lnTo>
                  <a:pt x="474" y="173"/>
                </a:lnTo>
                <a:lnTo>
                  <a:pt x="514" y="128"/>
                </a:lnTo>
                <a:lnTo>
                  <a:pt x="542" y="90"/>
                </a:lnTo>
                <a:lnTo>
                  <a:pt x="582" y="53"/>
                </a:lnTo>
                <a:lnTo>
                  <a:pt x="623" y="23"/>
                </a:lnTo>
                <a:lnTo>
                  <a:pt x="650" y="8"/>
                </a:lnTo>
                <a:lnTo>
                  <a:pt x="691" y="0"/>
                </a:lnTo>
                <a:lnTo>
                  <a:pt x="731" y="8"/>
                </a:lnTo>
                <a:lnTo>
                  <a:pt x="758" y="23"/>
                </a:lnTo>
                <a:lnTo>
                  <a:pt x="799" y="53"/>
                </a:lnTo>
                <a:lnTo>
                  <a:pt x="839" y="90"/>
                </a:lnTo>
                <a:lnTo>
                  <a:pt x="867" y="128"/>
                </a:lnTo>
                <a:lnTo>
                  <a:pt x="907" y="173"/>
                </a:lnTo>
                <a:lnTo>
                  <a:pt x="948" y="218"/>
                </a:lnTo>
                <a:lnTo>
                  <a:pt x="975" y="255"/>
                </a:lnTo>
                <a:lnTo>
                  <a:pt x="1015" y="293"/>
                </a:lnTo>
                <a:lnTo>
                  <a:pt x="1056" y="323"/>
                </a:lnTo>
                <a:lnTo>
                  <a:pt x="1070" y="338"/>
                </a:lnTo>
                <a:lnTo>
                  <a:pt x="1083" y="353"/>
                </a:lnTo>
                <a:lnTo>
                  <a:pt x="1097" y="360"/>
                </a:lnTo>
                <a:lnTo>
                  <a:pt x="1124" y="368"/>
                </a:lnTo>
                <a:lnTo>
                  <a:pt x="1164" y="383"/>
                </a:lnTo>
                <a:lnTo>
                  <a:pt x="1191" y="398"/>
                </a:lnTo>
                <a:lnTo>
                  <a:pt x="1232" y="405"/>
                </a:lnTo>
                <a:lnTo>
                  <a:pt x="1273" y="413"/>
                </a:lnTo>
                <a:lnTo>
                  <a:pt x="1300" y="413"/>
                </a:lnTo>
                <a:lnTo>
                  <a:pt x="1313" y="413"/>
                </a:lnTo>
                <a:lnTo>
                  <a:pt x="1340" y="420"/>
                </a:lnTo>
                <a:lnTo>
                  <a:pt x="1381" y="420"/>
                </a:lnTo>
              </a:path>
            </a:pathLst>
          </a:custGeom>
          <a:noFill/>
          <a:ln w="38100" cap="rnd" cmpd="sng">
            <a:solidFill>
              <a:schemeClr val="accent1"/>
            </a:solidFill>
            <a:prstDash val="solid"/>
            <a:round/>
            <a:headEnd type="none" w="med" len="med"/>
            <a:tailEnd type="none" w="med" len="med"/>
          </a:ln>
          <a:effectLst/>
        </p:spPr>
        <p:txBody>
          <a:bodyPr/>
          <a:lstStyle/>
          <a:p>
            <a:endParaRPr lang="es-CO"/>
          </a:p>
        </p:txBody>
      </p:sp>
      <p:sp>
        <p:nvSpPr>
          <p:cNvPr id="20495" name="Line 15"/>
          <p:cNvSpPr>
            <a:spLocks noChangeShapeType="1"/>
          </p:cNvSpPr>
          <p:nvPr/>
        </p:nvSpPr>
        <p:spPr bwMode="auto">
          <a:xfrm>
            <a:off x="5583238" y="6097588"/>
            <a:ext cx="1358900" cy="0"/>
          </a:xfrm>
          <a:prstGeom prst="line">
            <a:avLst/>
          </a:prstGeom>
          <a:noFill/>
          <a:ln w="12700">
            <a:solidFill>
              <a:schemeClr val="tx1"/>
            </a:solidFill>
            <a:round/>
            <a:headEnd/>
            <a:tailEnd/>
          </a:ln>
          <a:effectLst/>
        </p:spPr>
        <p:txBody>
          <a:bodyPr wrap="none" anchor="ctr"/>
          <a:lstStyle/>
          <a:p>
            <a:endParaRPr lang="es-CO"/>
          </a:p>
        </p:txBody>
      </p:sp>
      <p:sp>
        <p:nvSpPr>
          <p:cNvPr id="20496" name="Line 16"/>
          <p:cNvSpPr>
            <a:spLocks noChangeShapeType="1"/>
          </p:cNvSpPr>
          <p:nvPr/>
        </p:nvSpPr>
        <p:spPr bwMode="auto">
          <a:xfrm flipV="1">
            <a:off x="7100888" y="1824038"/>
            <a:ext cx="0" cy="4279900"/>
          </a:xfrm>
          <a:prstGeom prst="line">
            <a:avLst/>
          </a:prstGeom>
          <a:noFill/>
          <a:ln w="12700">
            <a:solidFill>
              <a:schemeClr val="tx1"/>
            </a:solidFill>
            <a:round/>
            <a:headEnd/>
            <a:tailEnd/>
          </a:ln>
          <a:effectLst/>
        </p:spPr>
        <p:txBody>
          <a:bodyPr wrap="none" anchor="ctr"/>
          <a:lstStyle/>
          <a:p>
            <a:endParaRPr lang="es-CO"/>
          </a:p>
        </p:txBody>
      </p:sp>
      <p:sp>
        <p:nvSpPr>
          <p:cNvPr id="20497" name="Line 17"/>
          <p:cNvSpPr>
            <a:spLocks noChangeShapeType="1"/>
          </p:cNvSpPr>
          <p:nvPr/>
        </p:nvSpPr>
        <p:spPr bwMode="auto">
          <a:xfrm flipV="1">
            <a:off x="7259638" y="1824038"/>
            <a:ext cx="1130300" cy="4279900"/>
          </a:xfrm>
          <a:prstGeom prst="line">
            <a:avLst/>
          </a:prstGeom>
          <a:noFill/>
          <a:ln w="12700">
            <a:solidFill>
              <a:schemeClr val="tx1"/>
            </a:solidFill>
            <a:round/>
            <a:headEnd/>
            <a:tailEnd/>
          </a:ln>
          <a:effectLst/>
        </p:spPr>
        <p:txBody>
          <a:bodyPr wrap="none" anchor="ctr"/>
          <a:lstStyle/>
          <a:p>
            <a:endParaRPr lang="es-CO"/>
          </a:p>
        </p:txBody>
      </p:sp>
      <p:sp>
        <p:nvSpPr>
          <p:cNvPr id="20498" name="Line 18"/>
          <p:cNvSpPr>
            <a:spLocks noChangeShapeType="1"/>
          </p:cNvSpPr>
          <p:nvPr/>
        </p:nvSpPr>
        <p:spPr bwMode="auto">
          <a:xfrm flipH="1" flipV="1">
            <a:off x="5799138" y="1824038"/>
            <a:ext cx="1155700" cy="4279900"/>
          </a:xfrm>
          <a:prstGeom prst="line">
            <a:avLst/>
          </a:prstGeom>
          <a:noFill/>
          <a:ln w="12700">
            <a:solidFill>
              <a:schemeClr val="tx1"/>
            </a:solidFill>
            <a:round/>
            <a:headEnd/>
            <a:tailEnd/>
          </a:ln>
          <a:effectLst/>
        </p:spPr>
        <p:txBody>
          <a:bodyPr wrap="none" anchor="ctr"/>
          <a:lstStyle/>
          <a:p>
            <a:endParaRPr lang="es-CO"/>
          </a:p>
        </p:txBody>
      </p:sp>
      <p:sp>
        <p:nvSpPr>
          <p:cNvPr id="20499" name="Line 19"/>
          <p:cNvSpPr>
            <a:spLocks noChangeShapeType="1"/>
          </p:cNvSpPr>
          <p:nvPr/>
        </p:nvSpPr>
        <p:spPr bwMode="auto">
          <a:xfrm>
            <a:off x="5964238" y="2897188"/>
            <a:ext cx="2273300" cy="0"/>
          </a:xfrm>
          <a:prstGeom prst="line">
            <a:avLst/>
          </a:prstGeom>
          <a:noFill/>
          <a:ln w="12700">
            <a:solidFill>
              <a:schemeClr val="tx1"/>
            </a:solidFill>
            <a:round/>
            <a:headEnd/>
            <a:tailEnd/>
          </a:ln>
          <a:effectLst/>
        </p:spPr>
        <p:txBody>
          <a:bodyPr wrap="none" anchor="ctr"/>
          <a:lstStyle/>
          <a:p>
            <a:endParaRPr lang="es-CO"/>
          </a:p>
        </p:txBody>
      </p:sp>
      <p:sp>
        <p:nvSpPr>
          <p:cNvPr id="20500" name="Line 20"/>
          <p:cNvSpPr>
            <a:spLocks noChangeShapeType="1"/>
          </p:cNvSpPr>
          <p:nvPr/>
        </p:nvSpPr>
        <p:spPr bwMode="auto">
          <a:xfrm>
            <a:off x="6948488" y="6103938"/>
            <a:ext cx="0" cy="673100"/>
          </a:xfrm>
          <a:prstGeom prst="line">
            <a:avLst/>
          </a:prstGeom>
          <a:noFill/>
          <a:ln w="12700">
            <a:solidFill>
              <a:schemeClr val="tx1"/>
            </a:solidFill>
            <a:round/>
            <a:headEnd/>
            <a:tailEnd/>
          </a:ln>
          <a:effectLst/>
        </p:spPr>
        <p:txBody>
          <a:bodyPr wrap="none" anchor="ctr"/>
          <a:lstStyle/>
          <a:p>
            <a:endParaRPr lang="es-CO"/>
          </a:p>
        </p:txBody>
      </p:sp>
      <p:sp>
        <p:nvSpPr>
          <p:cNvPr id="20501" name="Line 21"/>
          <p:cNvSpPr>
            <a:spLocks noChangeShapeType="1"/>
          </p:cNvSpPr>
          <p:nvPr/>
        </p:nvSpPr>
        <p:spPr bwMode="auto">
          <a:xfrm>
            <a:off x="7253288" y="6103938"/>
            <a:ext cx="0" cy="673100"/>
          </a:xfrm>
          <a:prstGeom prst="line">
            <a:avLst/>
          </a:prstGeom>
          <a:noFill/>
          <a:ln w="12700">
            <a:solidFill>
              <a:schemeClr val="tx1"/>
            </a:solidFill>
            <a:round/>
            <a:headEnd/>
            <a:tailEnd/>
          </a:ln>
          <a:effectLst/>
        </p:spPr>
        <p:txBody>
          <a:bodyPr wrap="none" anchor="ctr"/>
          <a:lstStyle/>
          <a:p>
            <a:endParaRPr lang="es-CO"/>
          </a:p>
        </p:txBody>
      </p:sp>
      <p:sp>
        <p:nvSpPr>
          <p:cNvPr id="20502" name="Rectangle 22"/>
          <p:cNvSpPr>
            <a:spLocks noChangeArrowheads="1"/>
          </p:cNvSpPr>
          <p:nvPr/>
        </p:nvSpPr>
        <p:spPr bwMode="auto">
          <a:xfrm>
            <a:off x="6880225" y="6196013"/>
            <a:ext cx="366713"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a:t>
            </a:r>
          </a:p>
        </p:txBody>
      </p:sp>
      <p:sp>
        <p:nvSpPr>
          <p:cNvPr id="20503" name="Line 23"/>
          <p:cNvSpPr>
            <a:spLocks noChangeShapeType="1"/>
          </p:cNvSpPr>
          <p:nvPr/>
        </p:nvSpPr>
        <p:spPr bwMode="auto">
          <a:xfrm>
            <a:off x="6497638" y="6402388"/>
            <a:ext cx="4445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20504" name="Line 24"/>
          <p:cNvSpPr>
            <a:spLocks noChangeShapeType="1"/>
          </p:cNvSpPr>
          <p:nvPr/>
        </p:nvSpPr>
        <p:spPr bwMode="auto">
          <a:xfrm flipH="1">
            <a:off x="7246938" y="6402388"/>
            <a:ext cx="4699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20505" name="Rectangle 25"/>
          <p:cNvSpPr>
            <a:spLocks noChangeArrowheads="1"/>
          </p:cNvSpPr>
          <p:nvPr/>
        </p:nvSpPr>
        <p:spPr bwMode="auto">
          <a:xfrm>
            <a:off x="7332663" y="6403975"/>
            <a:ext cx="177006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Jet: </a:t>
            </a:r>
            <a:r>
              <a:rPr lang="en-US" sz="2400">
                <a:latin typeface="MT Extra" pitchFamily="18" charset="2"/>
              </a:rPr>
              <a:t></a:t>
            </a:r>
            <a:r>
              <a:rPr lang="en-US" sz="2400">
                <a:latin typeface="Book Antiqua" pitchFamily="18" charset="0"/>
              </a:rPr>
              <a:t>, V</a:t>
            </a:r>
            <a:r>
              <a:rPr lang="en-US" sz="2400" baseline="-25000">
                <a:latin typeface="Book Antiqua" pitchFamily="18" charset="0"/>
              </a:rPr>
              <a:t>o</a:t>
            </a:r>
            <a:r>
              <a:rPr lang="en-US" sz="2400">
                <a:latin typeface="Book Antiqua" pitchFamily="18" charset="0"/>
              </a:rPr>
              <a:t>, C</a:t>
            </a:r>
            <a:r>
              <a:rPr lang="en-US" sz="2400" baseline="-25000">
                <a:latin typeface="Book Antiqua" pitchFamily="18" charset="0"/>
              </a:rPr>
              <a:t>o</a:t>
            </a:r>
          </a:p>
        </p:txBody>
      </p:sp>
      <p:sp>
        <p:nvSpPr>
          <p:cNvPr id="20506" name="Line 26"/>
          <p:cNvSpPr>
            <a:spLocks noChangeShapeType="1"/>
          </p:cNvSpPr>
          <p:nvPr/>
        </p:nvSpPr>
        <p:spPr bwMode="auto">
          <a:xfrm>
            <a:off x="6421438" y="4497388"/>
            <a:ext cx="1358900" cy="0"/>
          </a:xfrm>
          <a:prstGeom prst="line">
            <a:avLst/>
          </a:prstGeom>
          <a:noFill/>
          <a:ln w="12700">
            <a:solidFill>
              <a:schemeClr val="tx1"/>
            </a:solidFill>
            <a:round/>
            <a:headEnd/>
            <a:tailEnd/>
          </a:ln>
          <a:effectLst/>
        </p:spPr>
        <p:txBody>
          <a:bodyPr wrap="none" anchor="ctr"/>
          <a:lstStyle/>
          <a:p>
            <a:endParaRPr lang="es-CO"/>
          </a:p>
        </p:txBody>
      </p:sp>
      <p:sp>
        <p:nvSpPr>
          <p:cNvPr id="20507" name="Freeform 27"/>
          <p:cNvSpPr>
            <a:spLocks/>
          </p:cNvSpPr>
          <p:nvPr/>
        </p:nvSpPr>
        <p:spPr bwMode="auto">
          <a:xfrm>
            <a:off x="6473825" y="3582988"/>
            <a:ext cx="1238250" cy="911225"/>
          </a:xfrm>
          <a:custGeom>
            <a:avLst/>
            <a:gdLst/>
            <a:ahLst/>
            <a:cxnLst>
              <a:cxn ang="0">
                <a:pos x="0" y="573"/>
              </a:cxn>
              <a:cxn ang="0">
                <a:pos x="23" y="573"/>
              </a:cxn>
              <a:cxn ang="0">
                <a:pos x="38" y="563"/>
              </a:cxn>
              <a:cxn ang="0">
                <a:pos x="46" y="563"/>
              </a:cxn>
              <a:cxn ang="0">
                <a:pos x="61" y="563"/>
              </a:cxn>
              <a:cxn ang="0">
                <a:pos x="84" y="553"/>
              </a:cxn>
              <a:cxn ang="0">
                <a:pos x="107" y="542"/>
              </a:cxn>
              <a:cxn ang="0">
                <a:pos x="122" y="522"/>
              </a:cxn>
              <a:cxn ang="0">
                <a:pos x="145" y="501"/>
              </a:cxn>
              <a:cxn ang="0">
                <a:pos x="160" y="491"/>
              </a:cxn>
              <a:cxn ang="0">
                <a:pos x="168" y="481"/>
              </a:cxn>
              <a:cxn ang="0">
                <a:pos x="176" y="460"/>
              </a:cxn>
              <a:cxn ang="0">
                <a:pos x="183" y="440"/>
              </a:cxn>
              <a:cxn ang="0">
                <a:pos x="206" y="399"/>
              </a:cxn>
              <a:cxn ang="0">
                <a:pos x="229" y="348"/>
              </a:cxn>
              <a:cxn ang="0">
                <a:pos x="244" y="297"/>
              </a:cxn>
              <a:cxn ang="0">
                <a:pos x="267" y="235"/>
              </a:cxn>
              <a:cxn ang="0">
                <a:pos x="290" y="174"/>
              </a:cxn>
              <a:cxn ang="0">
                <a:pos x="305" y="123"/>
              </a:cxn>
              <a:cxn ang="0">
                <a:pos x="328" y="72"/>
              </a:cxn>
              <a:cxn ang="0">
                <a:pos x="351" y="31"/>
              </a:cxn>
              <a:cxn ang="0">
                <a:pos x="367" y="10"/>
              </a:cxn>
              <a:cxn ang="0">
                <a:pos x="390" y="0"/>
              </a:cxn>
              <a:cxn ang="0">
                <a:pos x="412" y="10"/>
              </a:cxn>
              <a:cxn ang="0">
                <a:pos x="428" y="31"/>
              </a:cxn>
              <a:cxn ang="0">
                <a:pos x="451" y="72"/>
              </a:cxn>
              <a:cxn ang="0">
                <a:pos x="474" y="123"/>
              </a:cxn>
              <a:cxn ang="0">
                <a:pos x="489" y="174"/>
              </a:cxn>
              <a:cxn ang="0">
                <a:pos x="512" y="235"/>
              </a:cxn>
              <a:cxn ang="0">
                <a:pos x="535" y="297"/>
              </a:cxn>
              <a:cxn ang="0">
                <a:pos x="550" y="348"/>
              </a:cxn>
              <a:cxn ang="0">
                <a:pos x="573" y="399"/>
              </a:cxn>
              <a:cxn ang="0">
                <a:pos x="596" y="440"/>
              </a:cxn>
              <a:cxn ang="0">
                <a:pos x="603" y="460"/>
              </a:cxn>
              <a:cxn ang="0">
                <a:pos x="611" y="481"/>
              </a:cxn>
              <a:cxn ang="0">
                <a:pos x="619" y="491"/>
              </a:cxn>
              <a:cxn ang="0">
                <a:pos x="634" y="501"/>
              </a:cxn>
              <a:cxn ang="0">
                <a:pos x="657" y="522"/>
              </a:cxn>
              <a:cxn ang="0">
                <a:pos x="672" y="542"/>
              </a:cxn>
              <a:cxn ang="0">
                <a:pos x="695" y="553"/>
              </a:cxn>
              <a:cxn ang="0">
                <a:pos x="718" y="563"/>
              </a:cxn>
              <a:cxn ang="0">
                <a:pos x="733" y="563"/>
              </a:cxn>
              <a:cxn ang="0">
                <a:pos x="741" y="563"/>
              </a:cxn>
              <a:cxn ang="0">
                <a:pos x="756" y="573"/>
              </a:cxn>
              <a:cxn ang="0">
                <a:pos x="779" y="573"/>
              </a:cxn>
            </a:cxnLst>
            <a:rect l="0" t="0" r="r" b="b"/>
            <a:pathLst>
              <a:path w="780" h="574">
                <a:moveTo>
                  <a:pt x="0" y="573"/>
                </a:moveTo>
                <a:lnTo>
                  <a:pt x="23" y="573"/>
                </a:lnTo>
                <a:lnTo>
                  <a:pt x="38" y="563"/>
                </a:lnTo>
                <a:lnTo>
                  <a:pt x="46" y="563"/>
                </a:lnTo>
                <a:lnTo>
                  <a:pt x="61" y="563"/>
                </a:lnTo>
                <a:lnTo>
                  <a:pt x="84" y="553"/>
                </a:lnTo>
                <a:lnTo>
                  <a:pt x="107" y="542"/>
                </a:lnTo>
                <a:lnTo>
                  <a:pt x="122" y="522"/>
                </a:lnTo>
                <a:lnTo>
                  <a:pt x="145" y="501"/>
                </a:lnTo>
                <a:lnTo>
                  <a:pt x="160" y="491"/>
                </a:lnTo>
                <a:lnTo>
                  <a:pt x="168" y="481"/>
                </a:lnTo>
                <a:lnTo>
                  <a:pt x="176" y="460"/>
                </a:lnTo>
                <a:lnTo>
                  <a:pt x="183" y="440"/>
                </a:lnTo>
                <a:lnTo>
                  <a:pt x="206" y="399"/>
                </a:lnTo>
                <a:lnTo>
                  <a:pt x="229" y="348"/>
                </a:lnTo>
                <a:lnTo>
                  <a:pt x="244" y="297"/>
                </a:lnTo>
                <a:lnTo>
                  <a:pt x="267" y="235"/>
                </a:lnTo>
                <a:lnTo>
                  <a:pt x="290" y="174"/>
                </a:lnTo>
                <a:lnTo>
                  <a:pt x="305" y="123"/>
                </a:lnTo>
                <a:lnTo>
                  <a:pt x="328" y="72"/>
                </a:lnTo>
                <a:lnTo>
                  <a:pt x="351" y="31"/>
                </a:lnTo>
                <a:lnTo>
                  <a:pt x="367" y="10"/>
                </a:lnTo>
                <a:lnTo>
                  <a:pt x="390" y="0"/>
                </a:lnTo>
                <a:lnTo>
                  <a:pt x="412" y="10"/>
                </a:lnTo>
                <a:lnTo>
                  <a:pt x="428" y="31"/>
                </a:lnTo>
                <a:lnTo>
                  <a:pt x="451" y="72"/>
                </a:lnTo>
                <a:lnTo>
                  <a:pt x="474" y="123"/>
                </a:lnTo>
                <a:lnTo>
                  <a:pt x="489" y="174"/>
                </a:lnTo>
                <a:lnTo>
                  <a:pt x="512" y="235"/>
                </a:lnTo>
                <a:lnTo>
                  <a:pt x="535" y="297"/>
                </a:lnTo>
                <a:lnTo>
                  <a:pt x="550" y="348"/>
                </a:lnTo>
                <a:lnTo>
                  <a:pt x="573" y="399"/>
                </a:lnTo>
                <a:lnTo>
                  <a:pt x="596" y="440"/>
                </a:lnTo>
                <a:lnTo>
                  <a:pt x="603" y="460"/>
                </a:lnTo>
                <a:lnTo>
                  <a:pt x="611" y="481"/>
                </a:lnTo>
                <a:lnTo>
                  <a:pt x="619" y="491"/>
                </a:lnTo>
                <a:lnTo>
                  <a:pt x="634" y="501"/>
                </a:lnTo>
                <a:lnTo>
                  <a:pt x="657" y="522"/>
                </a:lnTo>
                <a:lnTo>
                  <a:pt x="672" y="542"/>
                </a:lnTo>
                <a:lnTo>
                  <a:pt x="695" y="553"/>
                </a:lnTo>
                <a:lnTo>
                  <a:pt x="718" y="563"/>
                </a:lnTo>
                <a:lnTo>
                  <a:pt x="733" y="563"/>
                </a:lnTo>
                <a:lnTo>
                  <a:pt x="741" y="563"/>
                </a:lnTo>
                <a:lnTo>
                  <a:pt x="756" y="573"/>
                </a:lnTo>
                <a:lnTo>
                  <a:pt x="779" y="573"/>
                </a:lnTo>
              </a:path>
            </a:pathLst>
          </a:custGeom>
          <a:noFill/>
          <a:ln w="38100" cap="rnd" cmpd="sng">
            <a:solidFill>
              <a:schemeClr val="accent1"/>
            </a:solidFill>
            <a:prstDash val="solid"/>
            <a:round/>
            <a:headEnd type="none" w="med" len="med"/>
            <a:tailEnd type="none" w="med" len="med"/>
          </a:ln>
          <a:effectLst/>
        </p:spPr>
        <p:txBody>
          <a:bodyPr/>
          <a:lstStyle/>
          <a:p>
            <a:endParaRPr lang="es-CO"/>
          </a:p>
        </p:txBody>
      </p:sp>
      <p:sp>
        <p:nvSpPr>
          <p:cNvPr id="20508" name="Line 28"/>
          <p:cNvSpPr>
            <a:spLocks noChangeShapeType="1"/>
          </p:cNvSpPr>
          <p:nvPr/>
        </p:nvSpPr>
        <p:spPr bwMode="auto">
          <a:xfrm flipH="1" flipV="1">
            <a:off x="6561138" y="1671638"/>
            <a:ext cx="393700" cy="4432300"/>
          </a:xfrm>
          <a:prstGeom prst="line">
            <a:avLst/>
          </a:prstGeom>
          <a:noFill/>
          <a:ln w="12700">
            <a:solidFill>
              <a:schemeClr val="tx1"/>
            </a:solidFill>
            <a:round/>
            <a:headEnd/>
            <a:tailEnd/>
          </a:ln>
          <a:effectLst/>
        </p:spPr>
        <p:txBody>
          <a:bodyPr wrap="none" anchor="ctr"/>
          <a:lstStyle/>
          <a:p>
            <a:endParaRPr lang="es-CO"/>
          </a:p>
        </p:txBody>
      </p:sp>
      <p:sp>
        <p:nvSpPr>
          <p:cNvPr id="20509" name="Line 29"/>
          <p:cNvSpPr>
            <a:spLocks noChangeShapeType="1"/>
          </p:cNvSpPr>
          <p:nvPr/>
        </p:nvSpPr>
        <p:spPr bwMode="auto">
          <a:xfrm flipV="1">
            <a:off x="7259638" y="1671638"/>
            <a:ext cx="368300" cy="4432300"/>
          </a:xfrm>
          <a:prstGeom prst="line">
            <a:avLst/>
          </a:prstGeom>
          <a:noFill/>
          <a:ln w="12700">
            <a:solidFill>
              <a:schemeClr val="tx1"/>
            </a:solidFill>
            <a:round/>
            <a:headEnd/>
            <a:tailEnd/>
          </a:ln>
          <a:effectLst/>
        </p:spPr>
        <p:txBody>
          <a:bodyPr wrap="none" anchor="ctr"/>
          <a:lstStyle/>
          <a:p>
            <a:endParaRPr lang="es-CO"/>
          </a:p>
        </p:txBody>
      </p:sp>
      <p:grpSp>
        <p:nvGrpSpPr>
          <p:cNvPr id="20511" name="Group 31"/>
          <p:cNvGrpSpPr>
            <a:grpSpLocks/>
          </p:cNvGrpSpPr>
          <p:nvPr/>
        </p:nvGrpSpPr>
        <p:grpSpPr bwMode="auto">
          <a:xfrm>
            <a:off x="7329488" y="4733925"/>
            <a:ext cx="298450" cy="298450"/>
            <a:chOff x="3600" y="2981"/>
            <a:chExt cx="188" cy="188"/>
          </a:xfrm>
        </p:grpSpPr>
        <p:sp>
          <p:nvSpPr>
            <p:cNvPr id="20512" name="Arc 32"/>
            <p:cNvSpPr>
              <a:spLocks/>
            </p:cNvSpPr>
            <p:nvPr/>
          </p:nvSpPr>
          <p:spPr bwMode="auto">
            <a:xfrm>
              <a:off x="3696" y="298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20513" name="Arc 33"/>
            <p:cNvSpPr>
              <a:spLocks/>
            </p:cNvSpPr>
            <p:nvPr/>
          </p:nvSpPr>
          <p:spPr bwMode="auto">
            <a:xfrm rot="5400000">
              <a:off x="3696" y="307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20514" name="Arc 34"/>
            <p:cNvSpPr>
              <a:spLocks/>
            </p:cNvSpPr>
            <p:nvPr/>
          </p:nvSpPr>
          <p:spPr bwMode="auto">
            <a:xfrm rot="16200000">
              <a:off x="3600" y="298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20515" name="Group 35"/>
          <p:cNvGrpSpPr>
            <a:grpSpLocks/>
          </p:cNvGrpSpPr>
          <p:nvPr/>
        </p:nvGrpSpPr>
        <p:grpSpPr bwMode="auto">
          <a:xfrm>
            <a:off x="7481888" y="4124325"/>
            <a:ext cx="298450" cy="298450"/>
            <a:chOff x="3696" y="2597"/>
            <a:chExt cx="188" cy="188"/>
          </a:xfrm>
        </p:grpSpPr>
        <p:sp>
          <p:nvSpPr>
            <p:cNvPr id="20516" name="Arc 36"/>
            <p:cNvSpPr>
              <a:spLocks/>
            </p:cNvSpPr>
            <p:nvPr/>
          </p:nvSpPr>
          <p:spPr bwMode="auto">
            <a:xfrm>
              <a:off x="3792" y="259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20517" name="Arc 37"/>
            <p:cNvSpPr>
              <a:spLocks/>
            </p:cNvSpPr>
            <p:nvPr/>
          </p:nvSpPr>
          <p:spPr bwMode="auto">
            <a:xfrm rot="5400000">
              <a:off x="3792" y="2693"/>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20518" name="Arc 38"/>
            <p:cNvSpPr>
              <a:spLocks/>
            </p:cNvSpPr>
            <p:nvPr/>
          </p:nvSpPr>
          <p:spPr bwMode="auto">
            <a:xfrm rot="16200000">
              <a:off x="3696" y="259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20519" name="Group 39"/>
          <p:cNvGrpSpPr>
            <a:grpSpLocks/>
          </p:cNvGrpSpPr>
          <p:nvPr/>
        </p:nvGrpSpPr>
        <p:grpSpPr bwMode="auto">
          <a:xfrm>
            <a:off x="7634288" y="3514725"/>
            <a:ext cx="298450" cy="298450"/>
            <a:chOff x="3792" y="2213"/>
            <a:chExt cx="188" cy="188"/>
          </a:xfrm>
        </p:grpSpPr>
        <p:sp>
          <p:nvSpPr>
            <p:cNvPr id="20520" name="Arc 40"/>
            <p:cNvSpPr>
              <a:spLocks/>
            </p:cNvSpPr>
            <p:nvPr/>
          </p:nvSpPr>
          <p:spPr bwMode="auto">
            <a:xfrm>
              <a:off x="3888" y="2213"/>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20521" name="Arc 41"/>
            <p:cNvSpPr>
              <a:spLocks/>
            </p:cNvSpPr>
            <p:nvPr/>
          </p:nvSpPr>
          <p:spPr bwMode="auto">
            <a:xfrm rot="5400000">
              <a:off x="3888" y="2309"/>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20522" name="Arc 42"/>
            <p:cNvSpPr>
              <a:spLocks/>
            </p:cNvSpPr>
            <p:nvPr/>
          </p:nvSpPr>
          <p:spPr bwMode="auto">
            <a:xfrm rot="16200000">
              <a:off x="3792" y="2213"/>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20523" name="Group 43"/>
          <p:cNvGrpSpPr>
            <a:grpSpLocks/>
          </p:cNvGrpSpPr>
          <p:nvPr/>
        </p:nvGrpSpPr>
        <p:grpSpPr bwMode="auto">
          <a:xfrm>
            <a:off x="7786688" y="2905125"/>
            <a:ext cx="298450" cy="298450"/>
            <a:chOff x="3888" y="1829"/>
            <a:chExt cx="188" cy="188"/>
          </a:xfrm>
        </p:grpSpPr>
        <p:sp>
          <p:nvSpPr>
            <p:cNvPr id="20524" name="Arc 44"/>
            <p:cNvSpPr>
              <a:spLocks/>
            </p:cNvSpPr>
            <p:nvPr/>
          </p:nvSpPr>
          <p:spPr bwMode="auto">
            <a:xfrm>
              <a:off x="3984" y="1829"/>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20525" name="Arc 45"/>
            <p:cNvSpPr>
              <a:spLocks/>
            </p:cNvSpPr>
            <p:nvPr/>
          </p:nvSpPr>
          <p:spPr bwMode="auto">
            <a:xfrm rot="5400000">
              <a:off x="3984" y="1925"/>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20526" name="Arc 46"/>
            <p:cNvSpPr>
              <a:spLocks/>
            </p:cNvSpPr>
            <p:nvPr/>
          </p:nvSpPr>
          <p:spPr bwMode="auto">
            <a:xfrm rot="16200000">
              <a:off x="3888" y="1829"/>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20527" name="Group 47"/>
          <p:cNvGrpSpPr>
            <a:grpSpLocks/>
          </p:cNvGrpSpPr>
          <p:nvPr/>
        </p:nvGrpSpPr>
        <p:grpSpPr bwMode="auto">
          <a:xfrm>
            <a:off x="7939088" y="2295525"/>
            <a:ext cx="298450" cy="298450"/>
            <a:chOff x="3984" y="1445"/>
            <a:chExt cx="188" cy="188"/>
          </a:xfrm>
        </p:grpSpPr>
        <p:sp>
          <p:nvSpPr>
            <p:cNvPr id="20528" name="Arc 48"/>
            <p:cNvSpPr>
              <a:spLocks/>
            </p:cNvSpPr>
            <p:nvPr/>
          </p:nvSpPr>
          <p:spPr bwMode="auto">
            <a:xfrm>
              <a:off x="4080" y="1445"/>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20529" name="Arc 49"/>
            <p:cNvSpPr>
              <a:spLocks/>
            </p:cNvSpPr>
            <p:nvPr/>
          </p:nvSpPr>
          <p:spPr bwMode="auto">
            <a:xfrm rot="5400000">
              <a:off x="4080" y="154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20530" name="Arc 50"/>
            <p:cNvSpPr>
              <a:spLocks/>
            </p:cNvSpPr>
            <p:nvPr/>
          </p:nvSpPr>
          <p:spPr bwMode="auto">
            <a:xfrm rot="16200000">
              <a:off x="3984" y="1445"/>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20531" name="Group 51"/>
          <p:cNvGrpSpPr>
            <a:grpSpLocks/>
          </p:cNvGrpSpPr>
          <p:nvPr/>
        </p:nvGrpSpPr>
        <p:grpSpPr bwMode="auto">
          <a:xfrm>
            <a:off x="8091488" y="1685925"/>
            <a:ext cx="298450" cy="298450"/>
            <a:chOff x="4080" y="1061"/>
            <a:chExt cx="188" cy="188"/>
          </a:xfrm>
        </p:grpSpPr>
        <p:sp>
          <p:nvSpPr>
            <p:cNvPr id="20532" name="Arc 52"/>
            <p:cNvSpPr>
              <a:spLocks/>
            </p:cNvSpPr>
            <p:nvPr/>
          </p:nvSpPr>
          <p:spPr bwMode="auto">
            <a:xfrm>
              <a:off x="4176" y="106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sp>
          <p:nvSpPr>
            <p:cNvPr id="20533" name="Arc 53"/>
            <p:cNvSpPr>
              <a:spLocks/>
            </p:cNvSpPr>
            <p:nvPr/>
          </p:nvSpPr>
          <p:spPr bwMode="auto">
            <a:xfrm rot="5400000">
              <a:off x="4176" y="115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s-CO"/>
            </a:p>
          </p:txBody>
        </p:sp>
        <p:sp>
          <p:nvSpPr>
            <p:cNvPr id="20534" name="Arc 54"/>
            <p:cNvSpPr>
              <a:spLocks/>
            </p:cNvSpPr>
            <p:nvPr/>
          </p:nvSpPr>
          <p:spPr bwMode="auto">
            <a:xfrm rot="16200000">
              <a:off x="4080" y="1061"/>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s-CO"/>
            </a:p>
          </p:txBody>
        </p:sp>
      </p:grpSp>
      <p:grpSp>
        <p:nvGrpSpPr>
          <p:cNvPr id="20535" name="Group 55"/>
          <p:cNvGrpSpPr>
            <a:grpSpLocks/>
          </p:cNvGrpSpPr>
          <p:nvPr/>
        </p:nvGrpSpPr>
        <p:grpSpPr bwMode="auto">
          <a:xfrm>
            <a:off x="5813425" y="1762125"/>
            <a:ext cx="1060450" cy="3346450"/>
            <a:chOff x="2645" y="1109"/>
            <a:chExt cx="668" cy="2108"/>
          </a:xfrm>
        </p:grpSpPr>
        <p:grpSp>
          <p:nvGrpSpPr>
            <p:cNvPr id="20536" name="Group 56"/>
            <p:cNvGrpSpPr>
              <a:grpSpLocks/>
            </p:cNvGrpSpPr>
            <p:nvPr/>
          </p:nvGrpSpPr>
          <p:grpSpPr bwMode="auto">
            <a:xfrm>
              <a:off x="3125" y="3029"/>
              <a:ext cx="188" cy="188"/>
              <a:chOff x="3125" y="3029"/>
              <a:chExt cx="188" cy="188"/>
            </a:xfrm>
          </p:grpSpPr>
          <p:sp>
            <p:nvSpPr>
              <p:cNvPr id="20537" name="Arc 57"/>
              <p:cNvSpPr>
                <a:spLocks/>
              </p:cNvSpPr>
              <p:nvPr/>
            </p:nvSpPr>
            <p:spPr bwMode="auto">
              <a:xfrm>
                <a:off x="3125" y="302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20538" name="Arc 58"/>
              <p:cNvSpPr>
                <a:spLocks/>
              </p:cNvSpPr>
              <p:nvPr/>
            </p:nvSpPr>
            <p:spPr bwMode="auto">
              <a:xfrm rot="16200000">
                <a:off x="3125" y="3125"/>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20539" name="Arc 59"/>
              <p:cNvSpPr>
                <a:spLocks/>
              </p:cNvSpPr>
              <p:nvPr/>
            </p:nvSpPr>
            <p:spPr bwMode="auto">
              <a:xfrm rot="5400000">
                <a:off x="3221" y="302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20540" name="Group 60"/>
            <p:cNvGrpSpPr>
              <a:grpSpLocks/>
            </p:cNvGrpSpPr>
            <p:nvPr/>
          </p:nvGrpSpPr>
          <p:grpSpPr bwMode="auto">
            <a:xfrm>
              <a:off x="3029" y="2645"/>
              <a:ext cx="188" cy="188"/>
              <a:chOff x="3029" y="2645"/>
              <a:chExt cx="188" cy="188"/>
            </a:xfrm>
          </p:grpSpPr>
          <p:sp>
            <p:nvSpPr>
              <p:cNvPr id="20541" name="Arc 61"/>
              <p:cNvSpPr>
                <a:spLocks/>
              </p:cNvSpPr>
              <p:nvPr/>
            </p:nvSpPr>
            <p:spPr bwMode="auto">
              <a:xfrm>
                <a:off x="3029" y="2645"/>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20542" name="Arc 62"/>
              <p:cNvSpPr>
                <a:spLocks/>
              </p:cNvSpPr>
              <p:nvPr/>
            </p:nvSpPr>
            <p:spPr bwMode="auto">
              <a:xfrm rot="16200000">
                <a:off x="3029" y="2741"/>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20543" name="Arc 63"/>
              <p:cNvSpPr>
                <a:spLocks/>
              </p:cNvSpPr>
              <p:nvPr/>
            </p:nvSpPr>
            <p:spPr bwMode="auto">
              <a:xfrm rot="5400000">
                <a:off x="3125" y="2645"/>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20544" name="Group 64"/>
            <p:cNvGrpSpPr>
              <a:grpSpLocks/>
            </p:cNvGrpSpPr>
            <p:nvPr/>
          </p:nvGrpSpPr>
          <p:grpSpPr bwMode="auto">
            <a:xfrm>
              <a:off x="2933" y="2261"/>
              <a:ext cx="188" cy="188"/>
              <a:chOff x="2933" y="2261"/>
              <a:chExt cx="188" cy="188"/>
            </a:xfrm>
          </p:grpSpPr>
          <p:sp>
            <p:nvSpPr>
              <p:cNvPr id="20545" name="Arc 65"/>
              <p:cNvSpPr>
                <a:spLocks/>
              </p:cNvSpPr>
              <p:nvPr/>
            </p:nvSpPr>
            <p:spPr bwMode="auto">
              <a:xfrm>
                <a:off x="2933" y="2261"/>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20546" name="Arc 66"/>
              <p:cNvSpPr>
                <a:spLocks/>
              </p:cNvSpPr>
              <p:nvPr/>
            </p:nvSpPr>
            <p:spPr bwMode="auto">
              <a:xfrm rot="16200000">
                <a:off x="2933" y="2357"/>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20547" name="Arc 67"/>
              <p:cNvSpPr>
                <a:spLocks/>
              </p:cNvSpPr>
              <p:nvPr/>
            </p:nvSpPr>
            <p:spPr bwMode="auto">
              <a:xfrm rot="5400000">
                <a:off x="3029" y="2261"/>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20548" name="Group 68"/>
            <p:cNvGrpSpPr>
              <a:grpSpLocks/>
            </p:cNvGrpSpPr>
            <p:nvPr/>
          </p:nvGrpSpPr>
          <p:grpSpPr bwMode="auto">
            <a:xfrm>
              <a:off x="2837" y="1877"/>
              <a:ext cx="188" cy="188"/>
              <a:chOff x="2837" y="1877"/>
              <a:chExt cx="188" cy="188"/>
            </a:xfrm>
          </p:grpSpPr>
          <p:sp>
            <p:nvSpPr>
              <p:cNvPr id="20549" name="Arc 69"/>
              <p:cNvSpPr>
                <a:spLocks/>
              </p:cNvSpPr>
              <p:nvPr/>
            </p:nvSpPr>
            <p:spPr bwMode="auto">
              <a:xfrm>
                <a:off x="2837" y="1877"/>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20550" name="Arc 70"/>
              <p:cNvSpPr>
                <a:spLocks/>
              </p:cNvSpPr>
              <p:nvPr/>
            </p:nvSpPr>
            <p:spPr bwMode="auto">
              <a:xfrm rot="16200000">
                <a:off x="2837" y="1973"/>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20551" name="Arc 71"/>
              <p:cNvSpPr>
                <a:spLocks/>
              </p:cNvSpPr>
              <p:nvPr/>
            </p:nvSpPr>
            <p:spPr bwMode="auto">
              <a:xfrm rot="5400000">
                <a:off x="2933" y="1877"/>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20552" name="Group 72"/>
            <p:cNvGrpSpPr>
              <a:grpSpLocks/>
            </p:cNvGrpSpPr>
            <p:nvPr/>
          </p:nvGrpSpPr>
          <p:grpSpPr bwMode="auto">
            <a:xfrm>
              <a:off x="2741" y="1493"/>
              <a:ext cx="188" cy="188"/>
              <a:chOff x="2741" y="1493"/>
              <a:chExt cx="188" cy="188"/>
            </a:xfrm>
          </p:grpSpPr>
          <p:sp>
            <p:nvSpPr>
              <p:cNvPr id="20553" name="Arc 73"/>
              <p:cNvSpPr>
                <a:spLocks/>
              </p:cNvSpPr>
              <p:nvPr/>
            </p:nvSpPr>
            <p:spPr bwMode="auto">
              <a:xfrm>
                <a:off x="2741" y="1493"/>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20554" name="Arc 74"/>
              <p:cNvSpPr>
                <a:spLocks/>
              </p:cNvSpPr>
              <p:nvPr/>
            </p:nvSpPr>
            <p:spPr bwMode="auto">
              <a:xfrm rot="16200000">
                <a:off x="2741" y="158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20555" name="Arc 75"/>
              <p:cNvSpPr>
                <a:spLocks/>
              </p:cNvSpPr>
              <p:nvPr/>
            </p:nvSpPr>
            <p:spPr bwMode="auto">
              <a:xfrm rot="5400000">
                <a:off x="2837" y="1493"/>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nvGrpSpPr>
            <p:cNvPr id="20556" name="Group 76"/>
            <p:cNvGrpSpPr>
              <a:grpSpLocks/>
            </p:cNvGrpSpPr>
            <p:nvPr/>
          </p:nvGrpSpPr>
          <p:grpSpPr bwMode="auto">
            <a:xfrm>
              <a:off x="2645" y="1109"/>
              <a:ext cx="188" cy="188"/>
              <a:chOff x="2645" y="1109"/>
              <a:chExt cx="188" cy="188"/>
            </a:xfrm>
          </p:grpSpPr>
          <p:sp>
            <p:nvSpPr>
              <p:cNvPr id="20557" name="Arc 77"/>
              <p:cNvSpPr>
                <a:spLocks/>
              </p:cNvSpPr>
              <p:nvPr/>
            </p:nvSpPr>
            <p:spPr bwMode="auto">
              <a:xfrm>
                <a:off x="2645" y="110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sp>
            <p:nvSpPr>
              <p:cNvPr id="20558" name="Arc 78"/>
              <p:cNvSpPr>
                <a:spLocks/>
              </p:cNvSpPr>
              <p:nvPr/>
            </p:nvSpPr>
            <p:spPr bwMode="auto">
              <a:xfrm rot="16200000">
                <a:off x="2645" y="1205"/>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type="triangle" w="med" len="med"/>
                <a:tailEnd/>
              </a:ln>
              <a:effectLst/>
            </p:spPr>
            <p:txBody>
              <a:bodyPr wrap="none" anchor="ctr"/>
              <a:lstStyle/>
              <a:p>
                <a:endParaRPr lang="es-CO"/>
              </a:p>
            </p:txBody>
          </p:sp>
          <p:sp>
            <p:nvSpPr>
              <p:cNvPr id="20559" name="Arc 79"/>
              <p:cNvSpPr>
                <a:spLocks/>
              </p:cNvSpPr>
              <p:nvPr/>
            </p:nvSpPr>
            <p:spPr bwMode="auto">
              <a:xfrm rot="5400000">
                <a:off x="2741" y="1109"/>
                <a:ext cx="92" cy="9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chemeClr val="tx1"/>
                </a:solidFill>
                <a:round/>
                <a:headEnd/>
                <a:tailEnd/>
              </a:ln>
              <a:effectLst/>
            </p:spPr>
            <p:txBody>
              <a:bodyPr wrap="none" anchor="ctr"/>
              <a:lstStyle/>
              <a:p>
                <a:endParaRPr lang="es-CO"/>
              </a:p>
            </p:txBody>
          </p:sp>
        </p:grpSp>
      </p:grpSp>
      <p:sp>
        <p:nvSpPr>
          <p:cNvPr id="20560" name="Line 80"/>
          <p:cNvSpPr>
            <a:spLocks noChangeShapeType="1"/>
          </p:cNvSpPr>
          <p:nvPr/>
        </p:nvSpPr>
        <p:spPr bwMode="auto">
          <a:xfrm>
            <a:off x="7259638" y="6097588"/>
            <a:ext cx="1358900" cy="0"/>
          </a:xfrm>
          <a:prstGeom prst="line">
            <a:avLst/>
          </a:prstGeom>
          <a:noFill/>
          <a:ln w="12700">
            <a:solidFill>
              <a:schemeClr val="tx1"/>
            </a:solidFill>
            <a:round/>
            <a:headEnd/>
            <a:tailEnd/>
          </a:ln>
          <a:effectLst/>
        </p:spPr>
        <p:txBody>
          <a:bodyPr wrap="none" anchor="ctr"/>
          <a:lstStyle/>
          <a:p>
            <a:endParaRPr lang="es-CO"/>
          </a:p>
        </p:txBody>
      </p:sp>
      <p:sp>
        <p:nvSpPr>
          <p:cNvPr id="20563" name="Text Box 83"/>
          <p:cNvSpPr txBox="1">
            <a:spLocks noChangeArrowheads="1"/>
          </p:cNvSpPr>
          <p:nvPr/>
        </p:nvSpPr>
        <p:spPr bwMode="auto">
          <a:xfrm>
            <a:off x="1095375" y="6400800"/>
            <a:ext cx="524827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latin typeface="Book Antiqua" pitchFamily="18" charset="0"/>
              </a:rPr>
              <a:t>Centerline velocity and concentration</a:t>
            </a:r>
          </a:p>
        </p:txBody>
      </p:sp>
      <p:sp>
        <p:nvSpPr>
          <p:cNvPr id="20564" name="Rectangle 84"/>
          <p:cNvSpPr>
            <a:spLocks noChangeArrowheads="1"/>
          </p:cNvSpPr>
          <p:nvPr/>
        </p:nvSpPr>
        <p:spPr bwMode="auto">
          <a:xfrm>
            <a:off x="1495425" y="3149600"/>
            <a:ext cx="150653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latin typeface="Book Antiqua" pitchFamily="18" charset="0"/>
              </a:rPr>
              <a:t>37% (1/e)</a:t>
            </a:r>
          </a:p>
        </p:txBody>
      </p:sp>
      <p:graphicFrame>
        <p:nvGraphicFramePr>
          <p:cNvPr id="81" name="Object 7">
            <a:hlinkClick r:id="" action="ppaction://ole?verb=0"/>
          </p:cNvPr>
          <p:cNvGraphicFramePr>
            <a:graphicFrameLocks/>
          </p:cNvGraphicFramePr>
          <p:nvPr>
            <p:extLst>
              <p:ext uri="{D42A27DB-BD31-4B8C-83A1-F6EECF244321}">
                <p14:modId xmlns:p14="http://schemas.microsoft.com/office/powerpoint/2010/main" val="946277275"/>
              </p:ext>
            </p:extLst>
          </p:nvPr>
        </p:nvGraphicFramePr>
        <p:xfrm>
          <a:off x="-2630488" y="824706"/>
          <a:ext cx="2151063" cy="5189538"/>
        </p:xfrm>
        <a:graphic>
          <a:graphicData uri="http://schemas.openxmlformats.org/presentationml/2006/ole">
            <mc:AlternateContent xmlns:mc="http://schemas.openxmlformats.org/markup-compatibility/2006">
              <mc:Choice xmlns:v="urn:schemas-microsoft-com:vml" Requires="v">
                <p:oleObj spid="_x0000_s20519" name="Equation" r:id="rId15" imgW="2158920" imgH="5181480" progId="Equation.DSMT4">
                  <p:embed/>
                </p:oleObj>
              </mc:Choice>
              <mc:Fallback>
                <p:oleObj name="Equation" r:id="rId15" imgW="2158920" imgH="5181480" progId="Equation.DSMT4">
                  <p:embed/>
                  <p:pic>
                    <p:nvPicPr>
                      <p:cNvPr id="0" name=""/>
                      <p:cNvPicPr>
                        <a:picLocks noChangeArrowheads="1"/>
                      </p:cNvPicPr>
                      <p:nvPr/>
                    </p:nvPicPr>
                    <p:blipFill>
                      <a:blip r:embed="rId16"/>
                      <a:srcRect/>
                      <a:stretch>
                        <a:fillRect/>
                      </a:stretch>
                    </p:blipFill>
                    <p:spPr bwMode="auto">
                      <a:xfrm>
                        <a:off x="-2630488" y="824706"/>
                        <a:ext cx="2151063" cy="518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a:effectLst/>
        </p:spPr>
        <p:txBody>
          <a:bodyPr lIns="90488" tIns="44450" rIns="90488" bIns="44450" anchor="b"/>
          <a:lstStyle/>
          <a:p>
            <a:r>
              <a:rPr lang="en-US"/>
              <a:t>Plane: (2-D) Jets</a:t>
            </a:r>
          </a:p>
        </p:txBody>
      </p:sp>
      <p:sp>
        <p:nvSpPr>
          <p:cNvPr id="21507" name="Rectangle 3"/>
          <p:cNvSpPr>
            <a:spLocks noGrp="1" noChangeArrowheads="1"/>
          </p:cNvSpPr>
          <p:nvPr>
            <p:ph type="body" idx="1"/>
          </p:nvPr>
        </p:nvSpPr>
        <p:spPr>
          <a:noFill/>
          <a:ln/>
        </p:spPr>
        <p:txBody>
          <a:bodyPr lIns="90488" tIns="44450" rIns="90488" bIns="44450"/>
          <a:lstStyle/>
          <a:p>
            <a:r>
              <a:rPr lang="en-US"/>
              <a:t>Spreading of the jet will be by the same mechanism</a:t>
            </a:r>
          </a:p>
          <a:p>
            <a:r>
              <a:rPr lang="en-US"/>
              <a:t>Momentum conservation will give a different relationship for centerline velocity</a:t>
            </a:r>
          </a:p>
        </p:txBody>
      </p:sp>
      <p:graphicFrame>
        <p:nvGraphicFramePr>
          <p:cNvPr id="21508" name="Object 4">
            <a:hlinkClick r:id="" action="ppaction://ole?verb=0"/>
          </p:cNvPr>
          <p:cNvGraphicFramePr>
            <a:graphicFrameLocks/>
          </p:cNvGraphicFramePr>
          <p:nvPr/>
        </p:nvGraphicFramePr>
        <p:xfrm>
          <a:off x="485775" y="5348288"/>
          <a:ext cx="2432050" cy="403225"/>
        </p:xfrm>
        <a:graphic>
          <a:graphicData uri="http://schemas.openxmlformats.org/presentationml/2006/ole">
            <mc:AlternateContent xmlns:mc="http://schemas.openxmlformats.org/markup-compatibility/2006">
              <mc:Choice xmlns:v="urn:schemas-microsoft-com:vml" Requires="v">
                <p:oleObj spid="_x0000_s21541" name="Equation" r:id="rId4" imgW="2450880" imgH="419040" progId="Equation.3">
                  <p:embed/>
                </p:oleObj>
              </mc:Choice>
              <mc:Fallback>
                <p:oleObj name="Equation" r:id="rId4" imgW="2450880" imgH="419040" progId="Equation.3">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 y="5348288"/>
                        <a:ext cx="24320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6">
            <a:hlinkClick r:id="" action="ppaction://ole?verb=0"/>
          </p:cNvPr>
          <p:cNvGraphicFramePr>
            <a:graphicFrameLocks/>
          </p:cNvGraphicFramePr>
          <p:nvPr/>
        </p:nvGraphicFramePr>
        <p:xfrm>
          <a:off x="561975" y="5951538"/>
          <a:ext cx="1554163" cy="906462"/>
        </p:xfrm>
        <a:graphic>
          <a:graphicData uri="http://schemas.openxmlformats.org/presentationml/2006/ole">
            <mc:AlternateContent xmlns:mc="http://schemas.openxmlformats.org/markup-compatibility/2006">
              <mc:Choice xmlns:v="urn:schemas-microsoft-com:vml" Requires="v">
                <p:oleObj spid="_x0000_s21542" name="Equation" r:id="rId6" imgW="1574640" imgH="927000" progId="Equation.3">
                  <p:embed/>
                </p:oleObj>
              </mc:Choice>
              <mc:Fallback>
                <p:oleObj name="Equation" r:id="rId6" imgW="1574640" imgH="927000" progId="Equation.3">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975" y="5951538"/>
                        <a:ext cx="1554163"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7">
            <a:hlinkClick r:id="" action="ppaction://ole?verb=0"/>
          </p:cNvPr>
          <p:cNvGraphicFramePr>
            <a:graphicFrameLocks/>
          </p:cNvGraphicFramePr>
          <p:nvPr/>
        </p:nvGraphicFramePr>
        <p:xfrm>
          <a:off x="2962275" y="6026150"/>
          <a:ext cx="1427163" cy="831850"/>
        </p:xfrm>
        <a:graphic>
          <a:graphicData uri="http://schemas.openxmlformats.org/presentationml/2006/ole">
            <mc:AlternateContent xmlns:mc="http://schemas.openxmlformats.org/markup-compatibility/2006">
              <mc:Choice xmlns:v="urn:schemas-microsoft-com:vml" Requires="v">
                <p:oleObj spid="_x0000_s21543" name="Equation" r:id="rId8" imgW="1447560" imgH="850680" progId="Equation.3">
                  <p:embed/>
                </p:oleObj>
              </mc:Choice>
              <mc:Fallback>
                <p:oleObj name="Equation" r:id="rId8" imgW="1447560" imgH="850680" progId="Equation.3">
                  <p:embed/>
                  <p:pic>
                    <p:nvPicPr>
                      <p:cNvPr id="0" name="Picture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2275" y="6026150"/>
                        <a:ext cx="142716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5" name="Rectangle 11"/>
          <p:cNvSpPr>
            <a:spLocks noChangeArrowheads="1"/>
          </p:cNvSpPr>
          <p:nvPr/>
        </p:nvSpPr>
        <p:spPr bwMode="auto">
          <a:xfrm>
            <a:off x="6564313" y="6178550"/>
            <a:ext cx="2579687"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show this for HW</a:t>
            </a:r>
          </a:p>
        </p:txBody>
      </p:sp>
      <p:graphicFrame>
        <p:nvGraphicFramePr>
          <p:cNvPr id="21516" name="Object 12"/>
          <p:cNvGraphicFramePr>
            <a:graphicFrameLocks noChangeAspect="1"/>
          </p:cNvGraphicFramePr>
          <p:nvPr/>
        </p:nvGraphicFramePr>
        <p:xfrm>
          <a:off x="919163" y="4113213"/>
          <a:ext cx="1951037" cy="382587"/>
        </p:xfrm>
        <a:graphic>
          <a:graphicData uri="http://schemas.openxmlformats.org/presentationml/2006/ole">
            <mc:AlternateContent xmlns:mc="http://schemas.openxmlformats.org/markup-compatibility/2006">
              <mc:Choice xmlns:v="urn:schemas-microsoft-com:vml" Requires="v">
                <p:oleObj spid="_x0000_s21544" name="Equation" r:id="rId10" imgW="1485720" imgH="380880" progId="Equation.3">
                  <p:embed/>
                </p:oleObj>
              </mc:Choice>
              <mc:Fallback>
                <p:oleObj name="Equation" r:id="rId10" imgW="1485720" imgH="380880"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163" y="4113213"/>
                        <a:ext cx="1951037" cy="3825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517" name="Object 13"/>
          <p:cNvGraphicFramePr>
            <a:graphicFrameLocks noChangeAspect="1"/>
          </p:cNvGraphicFramePr>
          <p:nvPr/>
        </p:nvGraphicFramePr>
        <p:xfrm>
          <a:off x="339725" y="4652963"/>
          <a:ext cx="3368675" cy="420687"/>
        </p:xfrm>
        <a:graphic>
          <a:graphicData uri="http://schemas.openxmlformats.org/presentationml/2006/ole">
            <mc:AlternateContent xmlns:mc="http://schemas.openxmlformats.org/markup-compatibility/2006">
              <mc:Choice xmlns:v="urn:schemas-microsoft-com:vml" Requires="v">
                <p:oleObj spid="_x0000_s21545" name="Equation" r:id="rId12" imgW="2565360" imgH="419040" progId="Equation.3">
                  <p:embed/>
                </p:oleObj>
              </mc:Choice>
              <mc:Fallback>
                <p:oleObj name="Equation" r:id="rId12" imgW="2565360" imgH="419040" progId="Equation.3">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9725" y="4652963"/>
                        <a:ext cx="336867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518" name="Object 14">
            <a:hlinkClick r:id="" action="ppaction://ole?verb=0"/>
          </p:cNvPr>
          <p:cNvGraphicFramePr>
            <a:graphicFrameLocks/>
          </p:cNvGraphicFramePr>
          <p:nvPr/>
        </p:nvGraphicFramePr>
        <p:xfrm>
          <a:off x="7127875" y="5384800"/>
          <a:ext cx="1422400" cy="847725"/>
        </p:xfrm>
        <a:graphic>
          <a:graphicData uri="http://schemas.openxmlformats.org/presentationml/2006/ole">
            <mc:AlternateContent xmlns:mc="http://schemas.openxmlformats.org/markup-compatibility/2006">
              <mc:Choice xmlns:v="urn:schemas-microsoft-com:vml" Requires="v">
                <p:oleObj spid="_x0000_s21546" name="Equation" r:id="rId14" imgW="1422360" imgH="850680" progId="Equation.3">
                  <p:embed/>
                </p:oleObj>
              </mc:Choice>
              <mc:Fallback>
                <p:oleObj name="Equation" r:id="rId14" imgW="1422360" imgH="850680" progId="Equation.3">
                  <p:embed/>
                  <p:pic>
                    <p:nvPicPr>
                      <p:cNvPr id="0" name="Picture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27875" y="5384800"/>
                        <a:ext cx="14224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15">
            <a:hlinkClick r:id="" action="ppaction://ole?verb=0"/>
          </p:cNvPr>
          <p:cNvGraphicFramePr>
            <a:graphicFrameLocks noChangeAspect="1"/>
          </p:cNvGraphicFramePr>
          <p:nvPr/>
        </p:nvGraphicFramePr>
        <p:xfrm>
          <a:off x="3663950" y="2667000"/>
          <a:ext cx="635000" cy="274638"/>
        </p:xfrm>
        <a:graphic>
          <a:graphicData uri="http://schemas.openxmlformats.org/presentationml/2006/ole">
            <mc:AlternateContent xmlns:mc="http://schemas.openxmlformats.org/markup-compatibility/2006">
              <mc:Choice xmlns:v="urn:schemas-microsoft-com:vml" Requires="v">
                <p:oleObj spid="_x0000_s21547" name="Equation" r:id="rId16" imgW="660240" imgH="279360" progId="Equation.3">
                  <p:embed/>
                </p:oleObj>
              </mc:Choice>
              <mc:Fallback>
                <p:oleObj name="Equation" r:id="rId16" imgW="660240" imgH="279360" progId="Equation.3">
                  <p:embed/>
                  <p:pic>
                    <p:nvPicPr>
                      <p:cNvPr id="0" name="Picture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3950" y="2667000"/>
                        <a:ext cx="63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0" name="Text Box 16"/>
          <p:cNvSpPr txBox="1">
            <a:spLocks noChangeArrowheads="1"/>
          </p:cNvSpPr>
          <p:nvPr/>
        </p:nvSpPr>
        <p:spPr bwMode="auto">
          <a:xfrm>
            <a:off x="3486150" y="5283200"/>
            <a:ext cx="197643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Per unit length</a:t>
            </a:r>
          </a:p>
        </p:txBody>
      </p:sp>
      <p:sp>
        <p:nvSpPr>
          <p:cNvPr id="21521" name="Line 17"/>
          <p:cNvSpPr>
            <a:spLocks noChangeShapeType="1"/>
          </p:cNvSpPr>
          <p:nvPr/>
        </p:nvSpPr>
        <p:spPr bwMode="auto">
          <a:xfrm>
            <a:off x="3530600" y="5753100"/>
            <a:ext cx="18923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5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5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15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5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build="p" autoUpdateAnimBg="0"/>
      <p:bldP spid="2152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effectLst/>
        </p:spPr>
        <p:txBody>
          <a:bodyPr lIns="90488" tIns="44450" rIns="90488" bIns="44450" anchor="b"/>
          <a:lstStyle/>
          <a:p>
            <a:r>
              <a:rPr lang="en-US"/>
              <a:t>Plane Jets: </a:t>
            </a:r>
            <a:br>
              <a:rPr lang="en-US"/>
            </a:br>
            <a:r>
              <a:rPr lang="en-US"/>
              <a:t>Empirical Coefficients</a:t>
            </a:r>
          </a:p>
        </p:txBody>
      </p:sp>
      <p:graphicFrame>
        <p:nvGraphicFramePr>
          <p:cNvPr id="23555" name="Object 3">
            <a:hlinkClick r:id="" action="ppaction://ole?verb=0"/>
          </p:cNvPr>
          <p:cNvGraphicFramePr>
            <a:graphicFrameLocks/>
          </p:cNvGraphicFramePr>
          <p:nvPr/>
        </p:nvGraphicFramePr>
        <p:xfrm>
          <a:off x="633413" y="3257550"/>
          <a:ext cx="1444625" cy="847725"/>
        </p:xfrm>
        <a:graphic>
          <a:graphicData uri="http://schemas.openxmlformats.org/presentationml/2006/ole">
            <mc:AlternateContent xmlns:mc="http://schemas.openxmlformats.org/markup-compatibility/2006">
              <mc:Choice xmlns:v="urn:schemas-microsoft-com:vml" Requires="v">
                <p:oleObj spid="_x0000_s23585" name="Equation" r:id="rId3" imgW="1447560" imgH="850680" progId="Equation.3">
                  <p:embed/>
                </p:oleObj>
              </mc:Choice>
              <mc:Fallback>
                <p:oleObj name="Equation" r:id="rId3" imgW="1447560" imgH="850680" progId="Equation.3">
                  <p:embed/>
                  <p:pic>
                    <p:nvPicPr>
                      <p:cNvPr id="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3257550"/>
                        <a:ext cx="1444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5">
            <a:hlinkClick r:id="" action="ppaction://ole?verb=0"/>
          </p:cNvPr>
          <p:cNvGraphicFramePr>
            <a:graphicFrameLocks/>
          </p:cNvGraphicFramePr>
          <p:nvPr/>
        </p:nvGraphicFramePr>
        <p:xfrm>
          <a:off x="676275" y="4876800"/>
          <a:ext cx="1422400" cy="847725"/>
        </p:xfrm>
        <a:graphic>
          <a:graphicData uri="http://schemas.openxmlformats.org/presentationml/2006/ole">
            <mc:AlternateContent xmlns:mc="http://schemas.openxmlformats.org/markup-compatibility/2006">
              <mc:Choice xmlns:v="urn:schemas-microsoft-com:vml" Requires="v">
                <p:oleObj spid="_x0000_s23586" name="Equation" r:id="rId5" imgW="1422360" imgH="850680" progId="Equation.3">
                  <p:embed/>
                </p:oleObj>
              </mc:Choice>
              <mc:Fallback>
                <p:oleObj name="Equation" r:id="rId5" imgW="1422360" imgH="850680" progId="Equation.3">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75" y="4876800"/>
                        <a:ext cx="14224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6">
            <a:hlinkClick r:id="" action="ppaction://ole?verb=0"/>
          </p:cNvPr>
          <p:cNvGraphicFramePr>
            <a:graphicFrameLocks/>
          </p:cNvGraphicFramePr>
          <p:nvPr>
            <p:extLst>
              <p:ext uri="{D42A27DB-BD31-4B8C-83A1-F6EECF244321}">
                <p14:modId xmlns:p14="http://schemas.microsoft.com/office/powerpoint/2010/main" val="3664348023"/>
              </p:ext>
            </p:extLst>
          </p:nvPr>
        </p:nvGraphicFramePr>
        <p:xfrm>
          <a:off x="5200650" y="2251075"/>
          <a:ext cx="1481138" cy="284163"/>
        </p:xfrm>
        <a:graphic>
          <a:graphicData uri="http://schemas.openxmlformats.org/presentationml/2006/ole">
            <mc:AlternateContent xmlns:mc="http://schemas.openxmlformats.org/markup-compatibility/2006">
              <mc:Choice xmlns:v="urn:schemas-microsoft-com:vml" Requires="v">
                <p:oleObj spid="_x0000_s23587" name="Equation" r:id="rId7" imgW="1485720" imgH="279360" progId="Equation.DSMT4">
                  <p:embed/>
                </p:oleObj>
              </mc:Choice>
              <mc:Fallback>
                <p:oleObj name="Equation" r:id="rId7" imgW="1485720" imgH="279360" progId="Equation.DSMT4">
                  <p:embed/>
                  <p:pic>
                    <p:nvPicPr>
                      <p:cNvPr id="0"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0650" y="2251075"/>
                        <a:ext cx="148113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9" name="Object 7">
            <a:hlinkClick r:id="" action="ppaction://ole?verb=0"/>
          </p:cNvPr>
          <p:cNvGraphicFramePr>
            <a:graphicFrameLocks/>
          </p:cNvGraphicFramePr>
          <p:nvPr/>
        </p:nvGraphicFramePr>
        <p:xfrm>
          <a:off x="5110163" y="3309938"/>
          <a:ext cx="2160587" cy="923925"/>
        </p:xfrm>
        <a:graphic>
          <a:graphicData uri="http://schemas.openxmlformats.org/presentationml/2006/ole">
            <mc:AlternateContent xmlns:mc="http://schemas.openxmlformats.org/markup-compatibility/2006">
              <mc:Choice xmlns:v="urn:schemas-microsoft-com:vml" Requires="v">
                <p:oleObj spid="_x0000_s23588" name="Equation" r:id="rId9" imgW="2158920" imgH="927000" progId="Equation.3">
                  <p:embed/>
                </p:oleObj>
              </mc:Choice>
              <mc:Fallback>
                <p:oleObj name="Equation" r:id="rId9" imgW="2158920" imgH="927000" progId="Equation.3">
                  <p:embed/>
                  <p:pic>
                    <p:nvPicPr>
                      <p:cNvPr id="0" name="Picture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0163" y="3309938"/>
                        <a:ext cx="216058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0" name="Object 8">
            <a:hlinkClick r:id="" action="ppaction://ole?verb=0"/>
          </p:cNvPr>
          <p:cNvGraphicFramePr>
            <a:graphicFrameLocks/>
          </p:cNvGraphicFramePr>
          <p:nvPr/>
        </p:nvGraphicFramePr>
        <p:xfrm>
          <a:off x="5078413" y="4822825"/>
          <a:ext cx="2193925" cy="923925"/>
        </p:xfrm>
        <a:graphic>
          <a:graphicData uri="http://schemas.openxmlformats.org/presentationml/2006/ole">
            <mc:AlternateContent xmlns:mc="http://schemas.openxmlformats.org/markup-compatibility/2006">
              <mc:Choice xmlns:v="urn:schemas-microsoft-com:vml" Requires="v">
                <p:oleObj spid="_x0000_s23589" name="Equation" r:id="rId11" imgW="2197080" imgH="927000" progId="Equation.3">
                  <p:embed/>
                </p:oleObj>
              </mc:Choice>
              <mc:Fallback>
                <p:oleObj name="Equation" r:id="rId11" imgW="2197080" imgH="927000" progId="Equation.3">
                  <p:embed/>
                  <p:pic>
                    <p:nvPicPr>
                      <p:cNvPr id="0" name="Picture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8413" y="4822825"/>
                        <a:ext cx="21939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1" name="Line 9"/>
          <p:cNvSpPr>
            <a:spLocks noChangeShapeType="1"/>
          </p:cNvSpPr>
          <p:nvPr/>
        </p:nvSpPr>
        <p:spPr bwMode="auto">
          <a:xfrm>
            <a:off x="3435350" y="2362200"/>
            <a:ext cx="12827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23562" name="Line 10"/>
          <p:cNvSpPr>
            <a:spLocks noChangeShapeType="1"/>
          </p:cNvSpPr>
          <p:nvPr/>
        </p:nvSpPr>
        <p:spPr bwMode="auto">
          <a:xfrm>
            <a:off x="3435350" y="3657600"/>
            <a:ext cx="1282700" cy="0"/>
          </a:xfrm>
          <a:prstGeom prst="line">
            <a:avLst/>
          </a:prstGeom>
          <a:noFill/>
          <a:ln w="12700">
            <a:solidFill>
              <a:schemeClr val="tx1"/>
            </a:solidFill>
            <a:round/>
            <a:headEnd/>
            <a:tailEnd type="triangle" w="med" len="med"/>
          </a:ln>
          <a:effectLst/>
        </p:spPr>
        <p:txBody>
          <a:bodyPr wrap="none" anchor="ctr"/>
          <a:lstStyle/>
          <a:p>
            <a:endParaRPr lang="es-CO"/>
          </a:p>
        </p:txBody>
      </p:sp>
      <p:sp>
        <p:nvSpPr>
          <p:cNvPr id="23563" name="Line 11"/>
          <p:cNvSpPr>
            <a:spLocks noChangeShapeType="1"/>
          </p:cNvSpPr>
          <p:nvPr/>
        </p:nvSpPr>
        <p:spPr bwMode="auto">
          <a:xfrm>
            <a:off x="3435350" y="5257800"/>
            <a:ext cx="1282700" cy="0"/>
          </a:xfrm>
          <a:prstGeom prst="line">
            <a:avLst/>
          </a:prstGeom>
          <a:noFill/>
          <a:ln w="12700">
            <a:solidFill>
              <a:schemeClr val="tx1"/>
            </a:solidFill>
            <a:round/>
            <a:headEnd/>
            <a:tailEnd type="triangle" w="med" len="med"/>
          </a:ln>
          <a:effectLst/>
        </p:spPr>
        <p:txBody>
          <a:bodyPr wrap="none" anchor="ctr"/>
          <a:lstStyle/>
          <a:p>
            <a:endParaRPr lang="es-CO"/>
          </a:p>
        </p:txBody>
      </p:sp>
      <p:graphicFrame>
        <p:nvGraphicFramePr>
          <p:cNvPr id="23564" name="Object 12">
            <a:hlinkClick r:id="" action="ppaction://ole?verb=0"/>
          </p:cNvPr>
          <p:cNvGraphicFramePr>
            <a:graphicFrameLocks noChangeAspect="1"/>
          </p:cNvGraphicFramePr>
          <p:nvPr/>
        </p:nvGraphicFramePr>
        <p:xfrm>
          <a:off x="1136650" y="2235200"/>
          <a:ext cx="635000" cy="274638"/>
        </p:xfrm>
        <a:graphic>
          <a:graphicData uri="http://schemas.openxmlformats.org/presentationml/2006/ole">
            <mc:AlternateContent xmlns:mc="http://schemas.openxmlformats.org/markup-compatibility/2006">
              <mc:Choice xmlns:v="urn:schemas-microsoft-com:vml" Requires="v">
                <p:oleObj spid="_x0000_s23590" name="Equation" r:id="rId13" imgW="660240" imgH="279360" progId="Equation.3">
                  <p:embed/>
                </p:oleObj>
              </mc:Choice>
              <mc:Fallback>
                <p:oleObj name="Equation" r:id="rId13" imgW="660240" imgH="27936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6650" y="2235200"/>
                        <a:ext cx="63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 name="Rectangle 2"/>
              <p:cNvSpPr/>
              <p:nvPr/>
            </p:nvSpPr>
            <p:spPr>
              <a:xfrm>
                <a:off x="9370375" y="1789103"/>
                <a:ext cx="3408049" cy="40925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nor/>
                              </m:rPr>
                              <a:rPr lang="en-US"/>
                              <m:t> </m:t>
                            </m:r>
                            <m:r>
                              <m:rPr>
                                <m:nor/>
                              </m:rPr>
                              <a:rPr lang="en-US" i="1"/>
                              <m:t>q</m:t>
                            </m:r>
                            <m:r>
                              <m:rPr>
                                <m:nor/>
                              </m:rPr>
                              <a:rPr lang="en-US" i="1"/>
                              <m:t>=</m:t>
                            </m:r>
                            <m:r>
                              <m:rPr>
                                <m:nor/>
                              </m:rPr>
                              <a:rPr lang="en-US" i="1"/>
                              <m:t>Vb</m:t>
                            </m:r>
                          </m:e>
                        </m:mr>
                        <m:mr>
                          <m:e>
                            <m:sSub>
                              <m:sSubPr>
                                <m:ctrlPr>
                                  <a:rPr lang="en-US" i="1">
                                    <a:latin typeface="Cambria Math" panose="02040503050406030204" pitchFamily="18" charset="0"/>
                                  </a:rPr>
                                </m:ctrlPr>
                              </m:sSubPr>
                              <m:e>
                                <m:r>
                                  <a:rPr lang="en-US" i="1">
                                    <a:latin typeface="Cambria Math"/>
                                  </a:rPr>
                                  <m:t>𝑉</m:t>
                                </m:r>
                              </m:e>
                              <m:sub>
                                <m:r>
                                  <a:rPr lang="en-US" i="1">
                                    <a:latin typeface="Cambria Math"/>
                                  </a:rPr>
                                  <m:t>𝑐</m:t>
                                </m:r>
                              </m:sub>
                            </m:sSub>
                            <m:r>
                              <a:rPr lang="en-US">
                                <a:latin typeface="Cambria Math"/>
                              </a:rPr>
                              <m:t>=2.41</m:t>
                            </m:r>
                            <m:sSub>
                              <m:sSubPr>
                                <m:ctrlPr>
                                  <a:rPr lang="en-US" i="1">
                                    <a:latin typeface="Cambria Math" panose="02040503050406030204" pitchFamily="18" charset="0"/>
                                  </a:rPr>
                                </m:ctrlPr>
                              </m:sSubPr>
                              <m:e>
                                <m:r>
                                  <a:rPr lang="en-US" i="1">
                                    <a:latin typeface="Cambria Math"/>
                                  </a:rPr>
                                  <m:t>𝑉</m:t>
                                </m:r>
                              </m:e>
                              <m:sub>
                                <m:r>
                                  <a:rPr lang="en-US" i="1">
                                    <a:latin typeface="Cambria Math"/>
                                  </a:rPr>
                                  <m:t>𝑜</m:t>
                                </m:r>
                              </m:sub>
                            </m:sSub>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𝑏</m:t>
                                        </m:r>
                                      </m:e>
                                      <m:sub>
                                        <m:r>
                                          <a:rPr lang="en-US">
                                            <a:latin typeface="Cambria Math"/>
                                          </a:rPr>
                                          <m:t>0</m:t>
                                        </m:r>
                                      </m:sub>
                                    </m:sSub>
                                  </m:num>
                                  <m:den>
                                    <m:r>
                                      <a:rPr lang="en-US" i="1">
                                        <a:latin typeface="Cambria Math"/>
                                      </a:rPr>
                                      <m:t>𝑠</m:t>
                                    </m:r>
                                  </m:den>
                                </m:f>
                              </m:e>
                            </m:rad>
                          </m:e>
                        </m:mr>
                        <m:mr>
                          <m:e>
                            <m:r>
                              <a:rPr lang="en-US" i="1">
                                <a:latin typeface="Cambria Math"/>
                              </a:rPr>
                              <m:t>𝑏</m:t>
                            </m:r>
                            <m:r>
                              <a:rPr lang="en-US">
                                <a:latin typeface="Cambria Math"/>
                              </a:rPr>
                              <m:t>=0.116</m:t>
                            </m:r>
                            <m:r>
                              <a:rPr lang="en-US" i="1">
                                <a:latin typeface="Cambria Math"/>
                              </a:rPr>
                              <m:t>𝑠</m:t>
                            </m:r>
                          </m:e>
                        </m:mr>
                        <m:mr>
                          <m:e>
                            <m:r>
                              <m:rPr>
                                <m:nor/>
                              </m:rPr>
                              <a:rPr lang="en-US" i="1"/>
                              <m:t>q</m:t>
                            </m:r>
                            <m:r>
                              <m:rPr>
                                <m:nor/>
                              </m:rPr>
                              <a:rPr lang="en-US" i="1"/>
                              <m:t>=</m:t>
                            </m:r>
                            <m:r>
                              <a:rPr lang="en-US">
                                <a:latin typeface="Cambria Math"/>
                              </a:rPr>
                              <m:t>0.116</m:t>
                            </m:r>
                            <m:r>
                              <a:rPr lang="en-US" i="1">
                                <a:latin typeface="Cambria Math"/>
                              </a:rPr>
                              <m:t>𝑠</m:t>
                            </m:r>
                            <m:r>
                              <a:rPr lang="en-US">
                                <a:latin typeface="Cambria Math"/>
                              </a:rPr>
                              <m:t>2.41</m:t>
                            </m:r>
                            <m:sSub>
                              <m:sSubPr>
                                <m:ctrlPr>
                                  <a:rPr lang="en-US" i="1">
                                    <a:latin typeface="Cambria Math" panose="02040503050406030204" pitchFamily="18" charset="0"/>
                                  </a:rPr>
                                </m:ctrlPr>
                              </m:sSubPr>
                              <m:e>
                                <m:r>
                                  <a:rPr lang="en-US" i="1">
                                    <a:latin typeface="Cambria Math"/>
                                  </a:rPr>
                                  <m:t>𝑉</m:t>
                                </m:r>
                              </m:e>
                              <m:sub>
                                <m:r>
                                  <a:rPr lang="en-US" i="1">
                                    <a:latin typeface="Cambria Math"/>
                                  </a:rPr>
                                  <m:t>𝑜</m:t>
                                </m:r>
                              </m:sub>
                            </m:sSub>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𝑏</m:t>
                                        </m:r>
                                      </m:e>
                                      <m:sub>
                                        <m:r>
                                          <a:rPr lang="en-US">
                                            <a:latin typeface="Cambria Math"/>
                                          </a:rPr>
                                          <m:t>0</m:t>
                                        </m:r>
                                      </m:sub>
                                    </m:sSub>
                                  </m:num>
                                  <m:den>
                                    <m:r>
                                      <a:rPr lang="en-US" i="1">
                                        <a:latin typeface="Cambria Math"/>
                                      </a:rPr>
                                      <m:t>𝑠</m:t>
                                    </m:r>
                                  </m:den>
                                </m:f>
                              </m:e>
                            </m:rad>
                          </m:e>
                        </m:mr>
                        <m:mr>
                          <m:e>
                            <m:r>
                              <m:rPr>
                                <m:nor/>
                              </m:rPr>
                              <a:rPr lang="en-US" i="1"/>
                              <m:t>q</m:t>
                            </m:r>
                            <m:r>
                              <m:rPr>
                                <m:nor/>
                              </m:rPr>
                              <a:rPr lang="en-US" i="1"/>
                              <m:t>=</m:t>
                            </m:r>
                            <m:r>
                              <a:rPr lang="en-US">
                                <a:latin typeface="Cambria Math"/>
                              </a:rPr>
                              <m:t>0.28</m:t>
                            </m:r>
                            <m:sSub>
                              <m:sSubPr>
                                <m:ctrlPr>
                                  <a:rPr lang="en-US" i="1">
                                    <a:latin typeface="Cambria Math" panose="02040503050406030204" pitchFamily="18" charset="0"/>
                                  </a:rPr>
                                </m:ctrlPr>
                              </m:sSubPr>
                              <m:e>
                                <m:r>
                                  <a:rPr lang="en-US" i="1">
                                    <a:latin typeface="Cambria Math"/>
                                  </a:rPr>
                                  <m:t>𝑉</m:t>
                                </m:r>
                              </m:e>
                              <m:sub>
                                <m:r>
                                  <a:rPr lang="en-US" i="1">
                                    <a:latin typeface="Cambria Math"/>
                                  </a:rPr>
                                  <m:t>𝑜</m:t>
                                </m:r>
                              </m:sub>
                            </m:sSub>
                            <m:rad>
                              <m:radPr>
                                <m:degHide m:val="on"/>
                                <m:ctrlPr>
                                  <a:rPr lang="en-US" i="1">
                                    <a:latin typeface="Cambria Math" panose="02040503050406030204" pitchFamily="18" charset="0"/>
                                  </a:rPr>
                                </m:ctrlPr>
                              </m:radPr>
                              <m:deg/>
                              <m:e>
                                <m:r>
                                  <a:rPr lang="en-US" i="1">
                                    <a:latin typeface="Cambria Math"/>
                                  </a:rPr>
                                  <m:t>𝑠</m:t>
                                </m:r>
                                <m:sSub>
                                  <m:sSubPr>
                                    <m:ctrlPr>
                                      <a:rPr lang="en-US" i="1">
                                        <a:latin typeface="Cambria Math" panose="02040503050406030204" pitchFamily="18" charset="0"/>
                                      </a:rPr>
                                    </m:ctrlPr>
                                  </m:sSubPr>
                                  <m:e>
                                    <m:r>
                                      <a:rPr lang="en-US" i="1">
                                        <a:latin typeface="Cambria Math"/>
                                      </a:rPr>
                                      <m:t>𝑏</m:t>
                                    </m:r>
                                  </m:e>
                                  <m:sub>
                                    <m:r>
                                      <a:rPr lang="en-US">
                                        <a:latin typeface="Cambria Math"/>
                                      </a:rPr>
                                      <m:t>0</m:t>
                                    </m:r>
                                  </m:sub>
                                </m:sSub>
                              </m:e>
                            </m:rad>
                          </m:e>
                        </m:mr>
                      </m:m>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9370375" y="1789103"/>
                <a:ext cx="3408049" cy="4092595"/>
              </a:xfrm>
              <a:prstGeom prst="rect">
                <a:avLst/>
              </a:prstGeom>
              <a:blipFill rotWithShape="1">
                <a:blip r:embed="rId15"/>
                <a:stretch>
                  <a:fillRect/>
                </a:stretch>
              </a:blipFill>
            </p:spPr>
            <p:txBody>
              <a:bodyPr/>
              <a:lstStyle/>
              <a:p>
                <a:r>
                  <a:rPr lang="en-US">
                    <a:noFill/>
                  </a:rPr>
                  <a:t> </a:t>
                </a:r>
              </a:p>
            </p:txBody>
          </p:sp>
        </mc:Fallback>
      </mc:AlternateContent>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a:effectLst/>
        </p:spPr>
        <p:txBody>
          <a:bodyPr lIns="90488" tIns="44450" rIns="90488" bIns="44450" anchor="b"/>
          <a:lstStyle/>
          <a:p>
            <a:r>
              <a:rPr lang="en-US"/>
              <a:t>Jet Design Problem</a:t>
            </a:r>
          </a:p>
        </p:txBody>
      </p:sp>
      <p:sp>
        <p:nvSpPr>
          <p:cNvPr id="24579" name="Rectangle 3"/>
          <p:cNvSpPr>
            <a:spLocks noGrp="1" noChangeArrowheads="1"/>
          </p:cNvSpPr>
          <p:nvPr>
            <p:ph type="body" idx="1"/>
          </p:nvPr>
        </p:nvSpPr>
        <p:spPr>
          <a:xfrm>
            <a:off x="647700" y="1981200"/>
            <a:ext cx="7810500" cy="2679700"/>
          </a:xfrm>
          <a:noFill/>
          <a:ln/>
        </p:spPr>
        <p:txBody>
          <a:bodyPr lIns="90488" tIns="44450" rIns="90488" bIns="44450"/>
          <a:lstStyle/>
          <a:p>
            <a:r>
              <a:rPr lang="en-US" sz="2800"/>
              <a:t>Given a discharge with an environmental requirement of achieving a high dilution measured at the surface of a body of water. What are the three things you can do to maximize the dilution of the discharge before the jet reaches the water surface?</a:t>
            </a:r>
          </a:p>
        </p:txBody>
      </p:sp>
      <p:graphicFrame>
        <p:nvGraphicFramePr>
          <p:cNvPr id="24580" name="Object 4">
            <a:hlinkClick r:id="" action="ppaction://ole?verb=0"/>
          </p:cNvPr>
          <p:cNvGraphicFramePr>
            <a:graphicFrameLocks/>
          </p:cNvGraphicFramePr>
          <p:nvPr/>
        </p:nvGraphicFramePr>
        <p:xfrm>
          <a:off x="7042150" y="5822950"/>
          <a:ext cx="1784350" cy="857250"/>
        </p:xfrm>
        <a:graphic>
          <a:graphicData uri="http://schemas.openxmlformats.org/presentationml/2006/ole">
            <mc:AlternateContent xmlns:mc="http://schemas.openxmlformats.org/markup-compatibility/2006">
              <mc:Choice xmlns:v="urn:schemas-microsoft-com:vml" Requires="v">
                <p:oleObj spid="_x0000_s24588" name="Equation" r:id="rId4" imgW="1803240" imgH="876240" progId="Equation.3">
                  <p:embed/>
                </p:oleObj>
              </mc:Choice>
              <mc:Fallback>
                <p:oleObj name="Equation" r:id="rId4" imgW="1803240" imgH="876240" progId="Equation.3">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150" y="5822950"/>
                        <a:ext cx="17843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5">
            <a:hlinkClick r:id="" action="ppaction://ole?verb=0"/>
          </p:cNvPr>
          <p:cNvGraphicFramePr>
            <a:graphicFrameLocks/>
          </p:cNvGraphicFramePr>
          <p:nvPr/>
        </p:nvGraphicFramePr>
        <p:xfrm>
          <a:off x="6762750" y="4513263"/>
          <a:ext cx="2178050" cy="906462"/>
        </p:xfrm>
        <a:graphic>
          <a:graphicData uri="http://schemas.openxmlformats.org/presentationml/2006/ole">
            <mc:AlternateContent xmlns:mc="http://schemas.openxmlformats.org/markup-compatibility/2006">
              <mc:Choice xmlns:v="urn:schemas-microsoft-com:vml" Requires="v">
                <p:oleObj spid="_x0000_s24589" name="Equation" r:id="rId6" imgW="2197080" imgH="927000" progId="Equation.3">
                  <p:embed/>
                </p:oleObj>
              </mc:Choice>
              <mc:Fallback>
                <p:oleObj name="Equation" r:id="rId6" imgW="2197080" imgH="927000" progId="Equation.3">
                  <p:embed/>
                  <p:pic>
                    <p:nvPicPr>
                      <p:cNvPr id="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2750" y="4513263"/>
                        <a:ext cx="217805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Rectangle 6"/>
          <p:cNvSpPr>
            <a:spLocks noChangeArrowheads="1"/>
          </p:cNvSpPr>
          <p:nvPr/>
        </p:nvSpPr>
        <p:spPr bwMode="auto">
          <a:xfrm>
            <a:off x="7227888" y="5478463"/>
            <a:ext cx="1409700"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round jet</a:t>
            </a:r>
          </a:p>
        </p:txBody>
      </p:sp>
      <p:sp>
        <p:nvSpPr>
          <p:cNvPr id="24583" name="Rectangle 7"/>
          <p:cNvSpPr>
            <a:spLocks noChangeArrowheads="1"/>
          </p:cNvSpPr>
          <p:nvPr/>
        </p:nvSpPr>
        <p:spPr bwMode="auto">
          <a:xfrm>
            <a:off x="7177088" y="4144963"/>
            <a:ext cx="1322387"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plane jet</a:t>
            </a:r>
          </a:p>
        </p:txBody>
      </p:sp>
      <p:sp>
        <p:nvSpPr>
          <p:cNvPr id="24584" name="Text Box 8"/>
          <p:cNvSpPr txBox="1">
            <a:spLocks noChangeArrowheads="1"/>
          </p:cNvSpPr>
          <p:nvPr/>
        </p:nvSpPr>
        <p:spPr bwMode="auto">
          <a:xfrm>
            <a:off x="1058863" y="4478338"/>
            <a:ext cx="4592637" cy="519112"/>
          </a:xfrm>
          <a:prstGeom prst="rect">
            <a:avLst/>
          </a:prstGeom>
          <a:noFill/>
          <a:ln w="12700">
            <a:noFill/>
            <a:miter lim="800000"/>
            <a:headEnd type="none" w="lg" len="med"/>
            <a:tailEnd type="none" w="lg" len="med"/>
          </a:ln>
          <a:effectLst/>
        </p:spPr>
        <p:txBody>
          <a:bodyPr wrap="none" anchor="ctr">
            <a:spAutoFit/>
          </a:bodyPr>
          <a:lstStyle/>
          <a:p>
            <a:r>
              <a:rPr lang="en-US">
                <a:solidFill>
                  <a:schemeClr val="folHlink"/>
                </a:solidFill>
              </a:rPr>
              <a:t>Increase depth of submergence</a:t>
            </a:r>
          </a:p>
        </p:txBody>
      </p:sp>
      <p:sp>
        <p:nvSpPr>
          <p:cNvPr id="24585" name="Text Box 9"/>
          <p:cNvSpPr txBox="1">
            <a:spLocks noChangeArrowheads="1"/>
          </p:cNvSpPr>
          <p:nvPr/>
        </p:nvSpPr>
        <p:spPr bwMode="auto">
          <a:xfrm>
            <a:off x="1058863" y="5473700"/>
            <a:ext cx="5375275" cy="519113"/>
          </a:xfrm>
          <a:prstGeom prst="rect">
            <a:avLst/>
          </a:prstGeom>
          <a:noFill/>
          <a:ln w="12700">
            <a:noFill/>
            <a:miter lim="800000"/>
            <a:headEnd type="none" w="lg" len="med"/>
            <a:tailEnd type="none" w="lg" len="med"/>
          </a:ln>
          <a:effectLst/>
        </p:spPr>
        <p:txBody>
          <a:bodyPr anchor="ctr">
            <a:spAutoFit/>
          </a:bodyPr>
          <a:lstStyle/>
          <a:p>
            <a:r>
              <a:rPr lang="en-US">
                <a:solidFill>
                  <a:schemeClr val="folHlink"/>
                </a:solidFill>
              </a:rPr>
              <a:t>Decrease port size (multiple ports!)</a:t>
            </a:r>
          </a:p>
        </p:txBody>
      </p:sp>
      <p:sp>
        <p:nvSpPr>
          <p:cNvPr id="24586" name="Text Box 10"/>
          <p:cNvSpPr txBox="1">
            <a:spLocks noChangeArrowheads="1"/>
          </p:cNvSpPr>
          <p:nvPr/>
        </p:nvSpPr>
        <p:spPr bwMode="auto">
          <a:xfrm>
            <a:off x="1058863" y="4926013"/>
            <a:ext cx="3249612" cy="519112"/>
          </a:xfrm>
          <a:prstGeom prst="rect">
            <a:avLst/>
          </a:prstGeom>
          <a:noFill/>
          <a:ln w="12700">
            <a:noFill/>
            <a:miter lim="800000"/>
            <a:headEnd type="none" w="lg" len="med"/>
            <a:tailEnd type="none" w="lg" len="med"/>
          </a:ln>
          <a:effectLst/>
        </p:spPr>
        <p:txBody>
          <a:bodyPr wrap="none" anchor="ctr">
            <a:spAutoFit/>
          </a:bodyPr>
          <a:lstStyle/>
          <a:p>
            <a:r>
              <a:rPr lang="en-US">
                <a:solidFill>
                  <a:schemeClr val="folHlink"/>
                </a:solidFill>
              </a:rPr>
              <a:t>Discharge at an angle</a:t>
            </a:r>
          </a:p>
        </p:txBody>
      </p:sp>
      <p:sp>
        <p:nvSpPr>
          <p:cNvPr id="24587" name="Line 11"/>
          <p:cNvSpPr>
            <a:spLocks noChangeShapeType="1"/>
          </p:cNvSpPr>
          <p:nvPr/>
        </p:nvSpPr>
        <p:spPr bwMode="auto">
          <a:xfrm>
            <a:off x="1058863" y="4914900"/>
            <a:ext cx="44831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sp>
        <p:nvSpPr>
          <p:cNvPr id="24588" name="Line 12"/>
          <p:cNvSpPr>
            <a:spLocks noChangeShapeType="1"/>
          </p:cNvSpPr>
          <p:nvPr/>
        </p:nvSpPr>
        <p:spPr bwMode="auto">
          <a:xfrm>
            <a:off x="1058863" y="5372100"/>
            <a:ext cx="44831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sp>
        <p:nvSpPr>
          <p:cNvPr id="24589" name="Line 13"/>
          <p:cNvSpPr>
            <a:spLocks noChangeShapeType="1"/>
          </p:cNvSpPr>
          <p:nvPr/>
        </p:nvSpPr>
        <p:spPr bwMode="auto">
          <a:xfrm>
            <a:off x="1058863" y="5930900"/>
            <a:ext cx="44831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build="p" autoUpdateAnimBg="0"/>
      <p:bldP spid="24585" grpId="0" build="p" autoUpdateAnimBg="0"/>
      <p:bldP spid="2458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a:blip r:embed="rId3" cstate="print"/>
          <a:srcRect b="28519"/>
          <a:stretch>
            <a:fillRect/>
          </a:stretch>
        </p:blipFill>
        <p:spPr bwMode="auto">
          <a:xfrm>
            <a:off x="5246688" y="2573338"/>
            <a:ext cx="3897312" cy="4284662"/>
          </a:xfrm>
          <a:prstGeom prst="rect">
            <a:avLst/>
          </a:prstGeom>
          <a:noFill/>
          <a:ln w="12700">
            <a:noFill/>
            <a:miter lim="800000"/>
            <a:headEnd type="none" w="lg" len="med"/>
            <a:tailEnd type="none" w="lg" len="med"/>
          </a:ln>
          <a:effectLst/>
        </p:spPr>
      </p:pic>
      <p:sp>
        <p:nvSpPr>
          <p:cNvPr id="4098" name="Rectangle 2"/>
          <p:cNvSpPr>
            <a:spLocks noGrp="1" noChangeArrowheads="1"/>
          </p:cNvSpPr>
          <p:nvPr>
            <p:ph type="title"/>
          </p:nvPr>
        </p:nvSpPr>
        <p:spPr>
          <a:noFill/>
          <a:ln/>
          <a:effectLst/>
        </p:spPr>
        <p:txBody>
          <a:bodyPr lIns="90488" tIns="44450" rIns="90488" bIns="44450" anchor="b"/>
          <a:lstStyle/>
          <a:p>
            <a:r>
              <a:rPr lang="en-US"/>
              <a:t>Turbulent Jets and Plumes</a:t>
            </a:r>
          </a:p>
        </p:txBody>
      </p:sp>
      <p:sp>
        <p:nvSpPr>
          <p:cNvPr id="4099" name="Rectangle 3"/>
          <p:cNvSpPr>
            <a:spLocks noGrp="1" noChangeArrowheads="1"/>
          </p:cNvSpPr>
          <p:nvPr>
            <p:ph type="body" idx="1"/>
          </p:nvPr>
        </p:nvSpPr>
        <p:spPr>
          <a:xfrm>
            <a:off x="177800" y="1955800"/>
            <a:ext cx="7772400" cy="4114800"/>
          </a:xfrm>
          <a:noFill/>
          <a:ln/>
        </p:spPr>
        <p:txBody>
          <a:bodyPr lIns="90488" tIns="44450" rIns="90488" bIns="44450"/>
          <a:lstStyle/>
          <a:p>
            <a:r>
              <a:rPr lang="en-US" sz="2800"/>
              <a:t>Discharge of society’s wastes into the environment</a:t>
            </a:r>
          </a:p>
          <a:p>
            <a:pPr lvl="1"/>
            <a:r>
              <a:rPr lang="en-US" sz="2400"/>
              <a:t>smokestacks</a:t>
            </a:r>
          </a:p>
          <a:p>
            <a:pPr lvl="1"/>
            <a:r>
              <a:rPr lang="en-US" sz="2400"/>
              <a:t>wastewater discharges</a:t>
            </a:r>
          </a:p>
          <a:p>
            <a:pPr lvl="1"/>
            <a:r>
              <a:rPr lang="en-US" sz="2400"/>
              <a:t>automobile exhaust</a:t>
            </a:r>
          </a:p>
          <a:p>
            <a:r>
              <a:rPr lang="en-US" sz="2800"/>
              <a:t>Natural events</a:t>
            </a:r>
          </a:p>
          <a:p>
            <a:pPr lvl="1"/>
            <a:r>
              <a:rPr lang="en-US" sz="2400"/>
              <a:t>volcanoes</a:t>
            </a:r>
          </a:p>
          <a:p>
            <a:pPr lvl="1"/>
            <a:r>
              <a:rPr lang="en-US" sz="2400"/>
              <a:t>forest fires</a:t>
            </a:r>
          </a:p>
          <a:p>
            <a:pPr lvl="1"/>
            <a:r>
              <a:rPr lang="en-US" sz="2400"/>
              <a:t>dragons</a:t>
            </a:r>
          </a:p>
        </p:txBody>
      </p:sp>
      <p:sp>
        <p:nvSpPr>
          <p:cNvPr id="4100" name="AutoShape 4">
            <a:hlinkClick r:id="rId4" action="ppaction://hlinksldjump" highlightClick="1"/>
          </p:cNvPr>
          <p:cNvSpPr>
            <a:spLocks noChangeArrowheads="1"/>
          </p:cNvSpPr>
          <p:nvPr/>
        </p:nvSpPr>
        <p:spPr bwMode="auto">
          <a:xfrm>
            <a:off x="7737475" y="6334125"/>
            <a:ext cx="1406525"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latin typeface="Book Antiqua" pitchFamily="18" charset="0"/>
              </a:rPr>
              <a:t>Dragons</a:t>
            </a:r>
          </a:p>
        </p:txBody>
      </p:sp>
      <p:sp>
        <p:nvSpPr>
          <p:cNvPr id="4104" name="Rectangle 8"/>
          <p:cNvSpPr>
            <a:spLocks noChangeArrowheads="1"/>
          </p:cNvSpPr>
          <p:nvPr/>
        </p:nvSpPr>
        <p:spPr bwMode="auto">
          <a:xfrm>
            <a:off x="2546350" y="5670550"/>
            <a:ext cx="2749550" cy="1187450"/>
          </a:xfrm>
          <a:prstGeom prst="rect">
            <a:avLst/>
          </a:prstGeom>
          <a:noFill/>
          <a:ln w="12700">
            <a:noFill/>
            <a:miter lim="800000"/>
            <a:headEnd type="none" w="lg" len="med"/>
            <a:tailEnd type="none" w="lg" len="med"/>
          </a:ln>
          <a:effectLst/>
        </p:spPr>
        <p:txBody>
          <a:bodyPr anchor="ctr">
            <a:spAutoFit/>
          </a:bodyPr>
          <a:lstStyle/>
          <a:p>
            <a:pPr algn="ctr"/>
            <a:r>
              <a:rPr lang="en-US" sz="2400">
                <a:solidFill>
                  <a:schemeClr val="folHlink"/>
                </a:solidFill>
              </a:rPr>
              <a:t>http://www.riverdale.k12.or.us/helens/slides/slide.htm</a:t>
            </a:r>
          </a:p>
        </p:txBody>
      </p:sp>
      <p:sp>
        <p:nvSpPr>
          <p:cNvPr id="4105" name="Text Box 9"/>
          <p:cNvSpPr txBox="1">
            <a:spLocks noChangeArrowheads="1"/>
          </p:cNvSpPr>
          <p:nvPr/>
        </p:nvSpPr>
        <p:spPr bwMode="auto">
          <a:xfrm>
            <a:off x="0" y="0"/>
            <a:ext cx="962025" cy="519113"/>
          </a:xfrm>
          <a:prstGeom prst="rect">
            <a:avLst/>
          </a:prstGeom>
          <a:noFill/>
          <a:ln w="12700">
            <a:noFill/>
            <a:miter lim="800000"/>
            <a:headEnd type="none" w="lg" len="med"/>
            <a:tailEnd type="none" w="lg" len="med"/>
          </a:ln>
          <a:effectLst/>
        </p:spPr>
        <p:txBody>
          <a:bodyPr>
            <a:spAutoFit/>
          </a:bodyPr>
          <a:lstStyle/>
          <a:p>
            <a:r>
              <a:rPr lang="en-US">
                <a:latin typeface="MT Extra" pitchFamily="18" charset="2"/>
              </a:rPr>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effectLst/>
        </p:spPr>
        <p:txBody>
          <a:bodyPr lIns="90488" tIns="44450" rIns="90488" bIns="44450" anchor="b"/>
          <a:lstStyle/>
          <a:p>
            <a:r>
              <a:rPr lang="en-US"/>
              <a:t>Plumes</a:t>
            </a:r>
          </a:p>
        </p:txBody>
      </p:sp>
      <p:sp>
        <p:nvSpPr>
          <p:cNvPr id="26627" name="Rectangle 3"/>
          <p:cNvSpPr>
            <a:spLocks noGrp="1" noChangeArrowheads="1"/>
          </p:cNvSpPr>
          <p:nvPr>
            <p:ph type="body" idx="1"/>
          </p:nvPr>
        </p:nvSpPr>
        <p:spPr>
          <a:xfrm>
            <a:off x="685800" y="1981200"/>
            <a:ext cx="7772400" cy="4622800"/>
          </a:xfrm>
          <a:noFill/>
          <a:ln/>
        </p:spPr>
        <p:txBody>
          <a:bodyPr lIns="90488" tIns="44450" rIns="90488" bIns="44450"/>
          <a:lstStyle/>
          <a:p>
            <a:r>
              <a:rPr lang="en-US"/>
              <a:t>less well defined boundary between plume and ambient (billows)</a:t>
            </a:r>
          </a:p>
          <a:p>
            <a:r>
              <a:rPr lang="en-US"/>
              <a:t>full description of velocities and concentrations is very complex</a:t>
            </a:r>
          </a:p>
          <a:p>
            <a:r>
              <a:rPr lang="en-US"/>
              <a:t>time averaged shape of plume similar to jet (same spreading law)</a:t>
            </a:r>
          </a:p>
          <a:p>
            <a:r>
              <a:rPr lang="en-US"/>
              <a:t>momentum still conserved but with inclusion of a ____ force (due to buoyancy)</a:t>
            </a:r>
          </a:p>
        </p:txBody>
      </p:sp>
      <p:sp>
        <p:nvSpPr>
          <p:cNvPr id="26628" name="Rectangle 4"/>
          <p:cNvSpPr>
            <a:spLocks noChangeArrowheads="1"/>
          </p:cNvSpPr>
          <p:nvPr/>
        </p:nvSpPr>
        <p:spPr bwMode="auto">
          <a:xfrm>
            <a:off x="3400425" y="5773738"/>
            <a:ext cx="895350" cy="519112"/>
          </a:xfrm>
          <a:prstGeom prst="rect">
            <a:avLst/>
          </a:prstGeom>
          <a:noFill/>
          <a:ln w="12700">
            <a:noFill/>
            <a:miter lim="800000"/>
            <a:headEnd type="none" w="lg" len="med"/>
            <a:tailEnd type="none" w="lg" len="med"/>
          </a:ln>
          <a:effectLst/>
        </p:spPr>
        <p:txBody>
          <a:bodyPr wrap="none" anchor="ctr">
            <a:spAutoFit/>
          </a:bodyPr>
          <a:lstStyle/>
          <a:p>
            <a:r>
              <a:rPr lang="en-US">
                <a:solidFill>
                  <a:schemeClr val="folHlink"/>
                </a:solidFill>
              </a:rPr>
              <a:t>body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p:cNvPicPr>
            <a:picLocks noChangeAspect="1" noChangeArrowheads="1"/>
          </p:cNvPicPr>
          <p:nvPr/>
        </p:nvPicPr>
        <p:blipFill>
          <a:blip r:embed="rId2" cstate="print"/>
          <a:srcRect b="28519"/>
          <a:stretch>
            <a:fillRect/>
          </a:stretch>
        </p:blipFill>
        <p:spPr bwMode="auto">
          <a:xfrm>
            <a:off x="1100138" y="0"/>
            <a:ext cx="6842125" cy="7518400"/>
          </a:xfrm>
          <a:prstGeom prst="rect">
            <a:avLst/>
          </a:prstGeom>
          <a:noFill/>
          <a:ln w="12700">
            <a:noFill/>
            <a:miter lim="800000"/>
            <a:headEnd type="none" w="lg" len="med"/>
            <a:tailEnd type="none" w="lg" len="med"/>
          </a:ln>
          <a:effectLst/>
        </p:spPr>
      </p:pic>
      <p:sp>
        <p:nvSpPr>
          <p:cNvPr id="68610" name="Rectangle 2"/>
          <p:cNvSpPr>
            <a:spLocks noGrp="1" noChangeArrowheads="1"/>
          </p:cNvSpPr>
          <p:nvPr>
            <p:ph type="title"/>
          </p:nvPr>
        </p:nvSpPr>
        <p:spPr>
          <a:effectLst/>
        </p:spPr>
        <p:txBody>
          <a:bodyPr/>
          <a:lstStyle/>
          <a:p>
            <a:r>
              <a:rPr lang="en-US"/>
              <a:t>Plume Exercise</a:t>
            </a:r>
          </a:p>
        </p:txBody>
      </p:sp>
      <p:sp>
        <p:nvSpPr>
          <p:cNvPr id="68611" name="Rectangle 3"/>
          <p:cNvSpPr>
            <a:spLocks noGrp="1" noChangeArrowheads="1"/>
          </p:cNvSpPr>
          <p:nvPr>
            <p:ph type="body" idx="1"/>
          </p:nvPr>
        </p:nvSpPr>
        <p:spPr>
          <a:xfrm>
            <a:off x="736600" y="1981200"/>
            <a:ext cx="7645400" cy="4114800"/>
          </a:xfrm>
        </p:spPr>
        <p:txBody>
          <a:bodyPr/>
          <a:lstStyle/>
          <a:p>
            <a:r>
              <a:rPr lang="en-US"/>
              <a:t>What parameters are important in determining the time averaged centerline velocity in the plume?</a:t>
            </a:r>
          </a:p>
          <a:p>
            <a:r>
              <a:rPr lang="en-US"/>
              <a:t>Develop an expression for centerline velocity that is dimensionally correct.</a:t>
            </a:r>
          </a:p>
          <a:p>
            <a:r>
              <a:rPr lang="en-US"/>
              <a:t>Does your expression make sense?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effectLst/>
        </p:spPr>
        <p:txBody>
          <a:bodyPr lIns="90488" tIns="44450" rIns="90488" bIns="44450" anchor="b"/>
          <a:lstStyle/>
          <a:p>
            <a:r>
              <a:rPr lang="en-US"/>
              <a:t>Round Plume:</a:t>
            </a:r>
            <a:br>
              <a:rPr lang="en-US"/>
            </a:br>
            <a:r>
              <a:rPr lang="en-US"/>
              <a:t>Equation Development</a:t>
            </a:r>
          </a:p>
        </p:txBody>
      </p:sp>
      <p:graphicFrame>
        <p:nvGraphicFramePr>
          <p:cNvPr id="27651" name="Object 3">
            <a:hlinkClick r:id="" action="ppaction://ole?verb=0"/>
          </p:cNvPr>
          <p:cNvGraphicFramePr>
            <a:graphicFrameLocks/>
          </p:cNvGraphicFramePr>
          <p:nvPr/>
        </p:nvGraphicFramePr>
        <p:xfrm>
          <a:off x="779463" y="1843088"/>
          <a:ext cx="1712912" cy="338137"/>
        </p:xfrm>
        <a:graphic>
          <a:graphicData uri="http://schemas.openxmlformats.org/presentationml/2006/ole">
            <mc:AlternateContent xmlns:mc="http://schemas.openxmlformats.org/markup-compatibility/2006">
              <mc:Choice xmlns:v="urn:schemas-microsoft-com:vml" Requires="v">
                <p:oleObj spid="_x0000_s27698" name="Equation" r:id="rId3" imgW="1714320" imgH="342720" progId="Equation.3">
                  <p:embed/>
                </p:oleObj>
              </mc:Choice>
              <mc:Fallback>
                <p:oleObj name="Equation" r:id="rId3" imgW="1714320" imgH="342720" progId="Equation.3">
                  <p:embed/>
                  <p:pic>
                    <p:nvPicPr>
                      <p:cNvPr id="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3" y="1843088"/>
                        <a:ext cx="171291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2" name="Object 4">
            <a:hlinkClick r:id="" action="ppaction://ole?verb=0"/>
          </p:cNvPr>
          <p:cNvGraphicFramePr>
            <a:graphicFrameLocks/>
          </p:cNvGraphicFramePr>
          <p:nvPr/>
        </p:nvGraphicFramePr>
        <p:xfrm>
          <a:off x="7032625" y="2389188"/>
          <a:ext cx="1233488" cy="914400"/>
        </p:xfrm>
        <a:graphic>
          <a:graphicData uri="http://schemas.openxmlformats.org/presentationml/2006/ole">
            <mc:AlternateContent xmlns:mc="http://schemas.openxmlformats.org/markup-compatibility/2006">
              <mc:Choice xmlns:v="urn:schemas-microsoft-com:vml" Requires="v">
                <p:oleObj spid="_x0000_s27699" name="Equation" r:id="rId5" imgW="1231560" imgH="914400" progId="Equation.3">
                  <p:embed/>
                </p:oleObj>
              </mc:Choice>
              <mc:Fallback>
                <p:oleObj name="Equation" r:id="rId5" imgW="1231560" imgH="914400" progId="Equation.3">
                  <p:embed/>
                  <p:pic>
                    <p:nvPicPr>
                      <p:cNvPr id="0"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625" y="2389188"/>
                        <a:ext cx="12334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5">
            <a:hlinkClick r:id="" action="ppaction://ole?verb=0"/>
          </p:cNvPr>
          <p:cNvGraphicFramePr>
            <a:graphicFrameLocks/>
          </p:cNvGraphicFramePr>
          <p:nvPr/>
        </p:nvGraphicFramePr>
        <p:xfrm>
          <a:off x="974725" y="2278063"/>
          <a:ext cx="1444625" cy="955675"/>
        </p:xfrm>
        <a:graphic>
          <a:graphicData uri="http://schemas.openxmlformats.org/presentationml/2006/ole">
            <mc:AlternateContent xmlns:mc="http://schemas.openxmlformats.org/markup-compatibility/2006">
              <mc:Choice xmlns:v="urn:schemas-microsoft-com:vml" Requires="v">
                <p:oleObj spid="_x0000_s27700" name="Equation" r:id="rId7" imgW="1447560" imgH="952200" progId="Equation.3">
                  <p:embed/>
                </p:oleObj>
              </mc:Choice>
              <mc:Fallback>
                <p:oleObj name="Equation" r:id="rId7" imgW="1447560" imgH="952200" progId="Equation.3">
                  <p:embed/>
                  <p:pic>
                    <p:nvPicPr>
                      <p:cNvPr id="0" name="Picture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2278063"/>
                        <a:ext cx="14446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6">
            <a:hlinkClick r:id="" action="ppaction://ole?verb=0"/>
          </p:cNvPr>
          <p:cNvGraphicFramePr>
            <a:graphicFrameLocks/>
          </p:cNvGraphicFramePr>
          <p:nvPr/>
        </p:nvGraphicFramePr>
        <p:xfrm>
          <a:off x="812800" y="3582988"/>
          <a:ext cx="1571625" cy="384175"/>
        </p:xfrm>
        <a:graphic>
          <a:graphicData uri="http://schemas.openxmlformats.org/presentationml/2006/ole">
            <mc:AlternateContent xmlns:mc="http://schemas.openxmlformats.org/markup-compatibility/2006">
              <mc:Choice xmlns:v="urn:schemas-microsoft-com:vml" Requires="v">
                <p:oleObj spid="_x0000_s27701" name="Equation" r:id="rId9" imgW="1574640" imgH="380880" progId="Equation.3">
                  <p:embed/>
                </p:oleObj>
              </mc:Choice>
              <mc:Fallback>
                <p:oleObj name="Equation" r:id="rId9" imgW="1574640" imgH="380880" progId="Equation.3">
                  <p:embed/>
                  <p:pic>
                    <p:nvPicPr>
                      <p:cNvPr id="0" name="Picture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2800" y="3582988"/>
                        <a:ext cx="15716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5" name="Object 7">
            <a:hlinkClick r:id="" action="ppaction://ole?verb=0"/>
          </p:cNvPr>
          <p:cNvGraphicFramePr>
            <a:graphicFrameLocks/>
          </p:cNvGraphicFramePr>
          <p:nvPr/>
        </p:nvGraphicFramePr>
        <p:xfrm>
          <a:off x="2881313" y="3309938"/>
          <a:ext cx="2093912" cy="858837"/>
        </p:xfrm>
        <a:graphic>
          <a:graphicData uri="http://schemas.openxmlformats.org/presentationml/2006/ole">
            <mc:AlternateContent xmlns:mc="http://schemas.openxmlformats.org/markup-compatibility/2006">
              <mc:Choice xmlns:v="urn:schemas-microsoft-com:vml" Requires="v">
                <p:oleObj spid="_x0000_s27702" name="Equation" r:id="rId11" imgW="2095200" imgH="863280" progId="Equation.3">
                  <p:embed/>
                </p:oleObj>
              </mc:Choice>
              <mc:Fallback>
                <p:oleObj name="Equation" r:id="rId11" imgW="2095200" imgH="863280" progId="Equation.3">
                  <p:embed/>
                  <p:pic>
                    <p:nvPicPr>
                      <p:cNvPr id="0" name="Picture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1313" y="3309938"/>
                        <a:ext cx="2093912"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8">
            <a:hlinkClick r:id="" action="ppaction://ole?verb=0"/>
          </p:cNvPr>
          <p:cNvGraphicFramePr>
            <a:graphicFrameLocks/>
          </p:cNvGraphicFramePr>
          <p:nvPr/>
        </p:nvGraphicFramePr>
        <p:xfrm>
          <a:off x="836613" y="4257675"/>
          <a:ext cx="1535112" cy="877888"/>
        </p:xfrm>
        <a:graphic>
          <a:graphicData uri="http://schemas.openxmlformats.org/presentationml/2006/ole">
            <mc:AlternateContent xmlns:mc="http://schemas.openxmlformats.org/markup-compatibility/2006">
              <mc:Choice xmlns:v="urn:schemas-microsoft-com:vml" Requires="v">
                <p:oleObj spid="_x0000_s27703" name="Equation" r:id="rId13" imgW="1536480" imgH="876240" progId="Equation.3">
                  <p:embed/>
                </p:oleObj>
              </mc:Choice>
              <mc:Fallback>
                <p:oleObj name="Equation" r:id="rId13" imgW="1536480" imgH="876240" progId="Equation.3">
                  <p:embed/>
                  <p:pic>
                    <p:nvPicPr>
                      <p:cNvPr id="0" name="Picture 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613" y="4257675"/>
                        <a:ext cx="1535112"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7" name="Object 9">
            <a:hlinkClick r:id="" action="ppaction://ole?verb=0"/>
          </p:cNvPr>
          <p:cNvGraphicFramePr>
            <a:graphicFrameLocks/>
          </p:cNvGraphicFramePr>
          <p:nvPr/>
        </p:nvGraphicFramePr>
        <p:xfrm>
          <a:off x="3803650" y="4541838"/>
          <a:ext cx="658813" cy="280987"/>
        </p:xfrm>
        <a:graphic>
          <a:graphicData uri="http://schemas.openxmlformats.org/presentationml/2006/ole">
            <mc:AlternateContent xmlns:mc="http://schemas.openxmlformats.org/markup-compatibility/2006">
              <mc:Choice xmlns:v="urn:schemas-microsoft-com:vml" Requires="v">
                <p:oleObj spid="_x0000_s27704" name="Equation" r:id="rId15" imgW="660240" imgH="279360" progId="Equation.3">
                  <p:embed/>
                </p:oleObj>
              </mc:Choice>
              <mc:Fallback>
                <p:oleObj name="Equation" r:id="rId15" imgW="660240" imgH="279360" progId="Equation.3">
                  <p:embed/>
                  <p:pic>
                    <p:nvPicPr>
                      <p:cNvPr id="0" name="Picture 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3650" y="4541838"/>
                        <a:ext cx="658813"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8" name="Rectangle 10"/>
          <p:cNvSpPr>
            <a:spLocks noChangeArrowheads="1"/>
          </p:cNvSpPr>
          <p:nvPr/>
        </p:nvSpPr>
        <p:spPr bwMode="auto">
          <a:xfrm>
            <a:off x="6965950" y="1612900"/>
            <a:ext cx="1903413" cy="819150"/>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Dimensional</a:t>
            </a:r>
          </a:p>
          <a:p>
            <a:r>
              <a:rPr lang="en-US" sz="2400">
                <a:latin typeface="Book Antiqua" pitchFamily="18" charset="0"/>
              </a:rPr>
              <a:t>analysis</a:t>
            </a:r>
          </a:p>
        </p:txBody>
      </p:sp>
      <p:sp>
        <p:nvSpPr>
          <p:cNvPr id="27659" name="Rectangle 11"/>
          <p:cNvSpPr>
            <a:spLocks noChangeArrowheads="1"/>
          </p:cNvSpPr>
          <p:nvPr/>
        </p:nvSpPr>
        <p:spPr bwMode="auto">
          <a:xfrm>
            <a:off x="5421313" y="3462338"/>
            <a:ext cx="3519487"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tracer mass conservation</a:t>
            </a:r>
          </a:p>
        </p:txBody>
      </p:sp>
      <p:sp>
        <p:nvSpPr>
          <p:cNvPr id="27660" name="Line 12"/>
          <p:cNvSpPr>
            <a:spLocks noChangeShapeType="1"/>
          </p:cNvSpPr>
          <p:nvPr/>
        </p:nvSpPr>
        <p:spPr bwMode="auto">
          <a:xfrm>
            <a:off x="603250" y="3340100"/>
            <a:ext cx="7835900" cy="0"/>
          </a:xfrm>
          <a:prstGeom prst="line">
            <a:avLst/>
          </a:prstGeom>
          <a:noFill/>
          <a:ln w="12700">
            <a:solidFill>
              <a:schemeClr val="tx1"/>
            </a:solidFill>
            <a:round/>
            <a:headEnd/>
            <a:tailEnd/>
          </a:ln>
          <a:effectLst/>
        </p:spPr>
        <p:txBody>
          <a:bodyPr wrap="none" anchor="ctr"/>
          <a:lstStyle/>
          <a:p>
            <a:endParaRPr lang="es-CO"/>
          </a:p>
        </p:txBody>
      </p:sp>
      <p:graphicFrame>
        <p:nvGraphicFramePr>
          <p:cNvPr id="27661" name="Object 13">
            <a:hlinkClick r:id="" action="ppaction://ole?verb=0"/>
          </p:cNvPr>
          <p:cNvGraphicFramePr>
            <a:graphicFrameLocks/>
          </p:cNvGraphicFramePr>
          <p:nvPr/>
        </p:nvGraphicFramePr>
        <p:xfrm>
          <a:off x="5614988" y="4221163"/>
          <a:ext cx="1444625" cy="955675"/>
        </p:xfrm>
        <a:graphic>
          <a:graphicData uri="http://schemas.openxmlformats.org/presentationml/2006/ole">
            <mc:AlternateContent xmlns:mc="http://schemas.openxmlformats.org/markup-compatibility/2006">
              <mc:Choice xmlns:v="urn:schemas-microsoft-com:vml" Requires="v">
                <p:oleObj spid="_x0000_s27705" name="Equation" r:id="rId17" imgW="1447560" imgH="952200" progId="Equation.3">
                  <p:embed/>
                </p:oleObj>
              </mc:Choice>
              <mc:Fallback>
                <p:oleObj name="Equation" r:id="rId17" imgW="1447560" imgH="952200" progId="Equation.3">
                  <p:embed/>
                  <p:pic>
                    <p:nvPicPr>
                      <p:cNvPr id="0" name="Picture 1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14988" y="4221163"/>
                        <a:ext cx="14446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2" name="Object 14">
            <a:hlinkClick r:id="" action="ppaction://ole?verb=0"/>
          </p:cNvPr>
          <p:cNvGraphicFramePr>
            <a:graphicFrameLocks/>
          </p:cNvGraphicFramePr>
          <p:nvPr/>
        </p:nvGraphicFramePr>
        <p:xfrm>
          <a:off x="3709988" y="1781175"/>
          <a:ext cx="1462087" cy="850900"/>
        </p:xfrm>
        <a:graphic>
          <a:graphicData uri="http://schemas.openxmlformats.org/presentationml/2006/ole">
            <mc:AlternateContent xmlns:mc="http://schemas.openxmlformats.org/markup-compatibility/2006">
              <mc:Choice xmlns:v="urn:schemas-microsoft-com:vml" Requires="v">
                <p:oleObj spid="_x0000_s27706" name="Equation" r:id="rId19" imgW="1460160" imgH="850680" progId="Equation.3">
                  <p:embed/>
                </p:oleObj>
              </mc:Choice>
              <mc:Fallback>
                <p:oleObj name="Equation" r:id="rId19" imgW="1460160" imgH="850680" progId="Equation.3">
                  <p:embed/>
                  <p:pic>
                    <p:nvPicPr>
                      <p:cNvPr id="0" name="Picture 1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9988" y="1781175"/>
                        <a:ext cx="1462087"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3" name="Object 15">
            <a:hlinkClick r:id="" action="ppaction://ole?verb=0"/>
          </p:cNvPr>
          <p:cNvGraphicFramePr>
            <a:graphicFrameLocks/>
          </p:cNvGraphicFramePr>
          <p:nvPr/>
        </p:nvGraphicFramePr>
        <p:xfrm>
          <a:off x="754063" y="5359400"/>
          <a:ext cx="1841500" cy="1331913"/>
        </p:xfrm>
        <a:graphic>
          <a:graphicData uri="http://schemas.openxmlformats.org/presentationml/2006/ole">
            <mc:AlternateContent xmlns:mc="http://schemas.openxmlformats.org/markup-compatibility/2006">
              <mc:Choice xmlns:v="urn:schemas-microsoft-com:vml" Requires="v">
                <p:oleObj spid="_x0000_s27707" name="Equation" r:id="rId21" imgW="1841400" imgH="1333440" progId="Equation.3">
                  <p:embed/>
                </p:oleObj>
              </mc:Choice>
              <mc:Fallback>
                <p:oleObj name="Equation" r:id="rId21" imgW="1841400" imgH="1333440" progId="Equation.3">
                  <p:embed/>
                  <p:pic>
                    <p:nvPicPr>
                      <p:cNvPr id="0" name="Picture 1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063" y="5359400"/>
                        <a:ext cx="18415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4" name="Object 16">
            <a:hlinkClick r:id="" action="ppaction://ole?verb=0"/>
          </p:cNvPr>
          <p:cNvGraphicFramePr>
            <a:graphicFrameLocks/>
          </p:cNvGraphicFramePr>
          <p:nvPr/>
        </p:nvGraphicFramePr>
        <p:xfrm>
          <a:off x="3705225" y="5362575"/>
          <a:ext cx="1558925" cy="788988"/>
        </p:xfrm>
        <a:graphic>
          <a:graphicData uri="http://schemas.openxmlformats.org/presentationml/2006/ole">
            <mc:AlternateContent xmlns:mc="http://schemas.openxmlformats.org/markup-compatibility/2006">
              <mc:Choice xmlns:v="urn:schemas-microsoft-com:vml" Requires="v">
                <p:oleObj spid="_x0000_s27708" name="Equation" r:id="rId23" imgW="1562040" imgH="787320" progId="Equation.3">
                  <p:embed/>
                </p:oleObj>
              </mc:Choice>
              <mc:Fallback>
                <p:oleObj name="Equation" r:id="rId23" imgW="1562040" imgH="787320" progId="Equation.3">
                  <p:embed/>
                  <p:pic>
                    <p:nvPicPr>
                      <p:cNvPr id="0" name="Picture 1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05225" y="5362575"/>
                        <a:ext cx="1558925"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6" name="Text Box 18"/>
          <p:cNvSpPr txBox="1">
            <a:spLocks noChangeArrowheads="1"/>
          </p:cNvSpPr>
          <p:nvPr/>
        </p:nvSpPr>
        <p:spPr bwMode="auto">
          <a:xfrm>
            <a:off x="3509963" y="2692400"/>
            <a:ext cx="213360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latin typeface="Book Antiqua" pitchFamily="18" charset="0"/>
              </a:rPr>
              <a:t>Buoyancy flux</a:t>
            </a:r>
          </a:p>
        </p:txBody>
      </p:sp>
      <p:sp>
        <p:nvSpPr>
          <p:cNvPr id="27667" name="Line 19"/>
          <p:cNvSpPr>
            <a:spLocks noChangeShapeType="1"/>
          </p:cNvSpPr>
          <p:nvPr/>
        </p:nvSpPr>
        <p:spPr bwMode="auto">
          <a:xfrm>
            <a:off x="3581400" y="3086100"/>
            <a:ext cx="19685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a:effectLst/>
        </p:spPr>
        <p:txBody>
          <a:bodyPr lIns="90488" tIns="44450" rIns="90488" bIns="44450" anchor="b"/>
          <a:lstStyle/>
          <a:p>
            <a:r>
              <a:rPr lang="en-US"/>
              <a:t>Plume coefficients</a:t>
            </a:r>
          </a:p>
        </p:txBody>
      </p:sp>
      <p:sp>
        <p:nvSpPr>
          <p:cNvPr id="28678" name="Rectangle 6"/>
          <p:cNvSpPr>
            <a:spLocks noChangeArrowheads="1"/>
          </p:cNvSpPr>
          <p:nvPr/>
        </p:nvSpPr>
        <p:spPr bwMode="auto">
          <a:xfrm>
            <a:off x="1655763" y="1731963"/>
            <a:ext cx="1963737"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round plume</a:t>
            </a:r>
          </a:p>
        </p:txBody>
      </p:sp>
      <p:sp>
        <p:nvSpPr>
          <p:cNvPr id="28679" name="Rectangle 7"/>
          <p:cNvSpPr>
            <a:spLocks noChangeArrowheads="1"/>
          </p:cNvSpPr>
          <p:nvPr/>
        </p:nvSpPr>
        <p:spPr bwMode="auto">
          <a:xfrm>
            <a:off x="4513263" y="1731963"/>
            <a:ext cx="1876425"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plane plume</a:t>
            </a:r>
          </a:p>
        </p:txBody>
      </p:sp>
      <p:graphicFrame>
        <p:nvGraphicFramePr>
          <p:cNvPr id="28680" name="Object 8">
            <a:hlinkClick r:id="" action="ppaction://ole?verb=0"/>
          </p:cNvPr>
          <p:cNvGraphicFramePr>
            <a:graphicFrameLocks noChangeAspect="1"/>
          </p:cNvGraphicFramePr>
          <p:nvPr/>
        </p:nvGraphicFramePr>
        <p:xfrm>
          <a:off x="1681163" y="3481388"/>
          <a:ext cx="1143000" cy="282575"/>
        </p:xfrm>
        <a:graphic>
          <a:graphicData uri="http://schemas.openxmlformats.org/presentationml/2006/ole">
            <mc:AlternateContent xmlns:mc="http://schemas.openxmlformats.org/markup-compatibility/2006">
              <mc:Choice xmlns:v="urn:schemas-microsoft-com:vml" Requires="v">
                <p:oleObj spid="_x0000_s28729" name="Equation" r:id="rId3" imgW="1155600" imgH="279360" progId="Equation.3">
                  <p:embed/>
                </p:oleObj>
              </mc:Choice>
              <mc:Fallback>
                <p:oleObj name="Equation" r:id="rId3" imgW="1155600" imgH="27936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163" y="3481388"/>
                        <a:ext cx="114300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1" name="Object 9">
            <a:hlinkClick r:id="" action="ppaction://ole?verb=0"/>
          </p:cNvPr>
          <p:cNvGraphicFramePr>
            <a:graphicFrameLocks noChangeAspect="1"/>
          </p:cNvGraphicFramePr>
          <p:nvPr/>
        </p:nvGraphicFramePr>
        <p:xfrm>
          <a:off x="1082675" y="5227638"/>
          <a:ext cx="2339975" cy="874712"/>
        </p:xfrm>
        <a:graphic>
          <a:graphicData uri="http://schemas.openxmlformats.org/presentationml/2006/ole">
            <mc:AlternateContent xmlns:mc="http://schemas.openxmlformats.org/markup-compatibility/2006">
              <mc:Choice xmlns:v="urn:schemas-microsoft-com:vml" Requires="v">
                <p:oleObj spid="_x0000_s28730" name="Equation" r:id="rId5" imgW="2349360" imgH="876240" progId="Equation.3">
                  <p:embed/>
                </p:oleObj>
              </mc:Choice>
              <mc:Fallback>
                <p:oleObj name="Equation" r:id="rId5" imgW="2349360" imgH="87624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675" y="5227638"/>
                        <a:ext cx="2339975" cy="87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2" name="Object 10">
            <a:hlinkClick r:id="" action="ppaction://ole?verb=0"/>
          </p:cNvPr>
          <p:cNvGraphicFramePr>
            <a:graphicFrameLocks noChangeAspect="1"/>
          </p:cNvGraphicFramePr>
          <p:nvPr/>
        </p:nvGraphicFramePr>
        <p:xfrm>
          <a:off x="1192213" y="4178300"/>
          <a:ext cx="2120900" cy="1003300"/>
        </p:xfrm>
        <a:graphic>
          <a:graphicData uri="http://schemas.openxmlformats.org/presentationml/2006/ole">
            <mc:AlternateContent xmlns:mc="http://schemas.openxmlformats.org/markup-compatibility/2006">
              <mc:Choice xmlns:v="urn:schemas-microsoft-com:vml" Requires="v">
                <p:oleObj spid="_x0000_s28731" name="Equation" r:id="rId7" imgW="2095200" imgH="1002960" progId="Equation.3">
                  <p:embed/>
                </p:oleObj>
              </mc:Choice>
              <mc:Fallback>
                <p:oleObj name="Equation" r:id="rId7" imgW="2095200" imgH="100296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2213" y="4178300"/>
                        <a:ext cx="21209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11">
            <a:hlinkClick r:id="" action="ppaction://ole?verb=0"/>
          </p:cNvPr>
          <p:cNvGraphicFramePr>
            <a:graphicFrameLocks noChangeAspect="1"/>
          </p:cNvGraphicFramePr>
          <p:nvPr/>
        </p:nvGraphicFramePr>
        <p:xfrm>
          <a:off x="5121275" y="3481388"/>
          <a:ext cx="1325563" cy="282575"/>
        </p:xfrm>
        <a:graphic>
          <a:graphicData uri="http://schemas.openxmlformats.org/presentationml/2006/ole">
            <mc:AlternateContent xmlns:mc="http://schemas.openxmlformats.org/markup-compatibility/2006">
              <mc:Choice xmlns:v="urn:schemas-microsoft-com:vml" Requires="v">
                <p:oleObj spid="_x0000_s28732" name="Equation" r:id="rId9" imgW="1333440" imgH="279360" progId="Equation.3">
                  <p:embed/>
                </p:oleObj>
              </mc:Choice>
              <mc:Fallback>
                <p:oleObj name="Equation" r:id="rId9" imgW="1333440" imgH="27936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1275" y="3481388"/>
                        <a:ext cx="1325563"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4" name="Object 12">
            <a:hlinkClick r:id="" action="ppaction://ole?verb=0"/>
          </p:cNvPr>
          <p:cNvGraphicFramePr>
            <a:graphicFrameLocks noChangeAspect="1"/>
          </p:cNvGraphicFramePr>
          <p:nvPr/>
        </p:nvGraphicFramePr>
        <p:xfrm>
          <a:off x="4824413" y="4495800"/>
          <a:ext cx="1919287" cy="420688"/>
        </p:xfrm>
        <a:graphic>
          <a:graphicData uri="http://schemas.openxmlformats.org/presentationml/2006/ole">
            <mc:AlternateContent xmlns:mc="http://schemas.openxmlformats.org/markup-compatibility/2006">
              <mc:Choice xmlns:v="urn:schemas-microsoft-com:vml" Requires="v">
                <p:oleObj spid="_x0000_s28733" name="Equation" r:id="rId11" imgW="1892160" imgH="419040" progId="Equation.3">
                  <p:embed/>
                </p:oleObj>
              </mc:Choice>
              <mc:Fallback>
                <p:oleObj name="Equation" r:id="rId11" imgW="1892160" imgH="41904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4413" y="4495800"/>
                        <a:ext cx="19192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5" name="Object 13">
            <a:hlinkClick r:id="" action="ppaction://ole?verb=0"/>
          </p:cNvPr>
          <p:cNvGraphicFramePr>
            <a:graphicFrameLocks noChangeAspect="1"/>
          </p:cNvGraphicFramePr>
          <p:nvPr/>
        </p:nvGraphicFramePr>
        <p:xfrm>
          <a:off x="4710113" y="5275263"/>
          <a:ext cx="2147887" cy="874712"/>
        </p:xfrm>
        <a:graphic>
          <a:graphicData uri="http://schemas.openxmlformats.org/presentationml/2006/ole">
            <mc:AlternateContent xmlns:mc="http://schemas.openxmlformats.org/markup-compatibility/2006">
              <mc:Choice xmlns:v="urn:schemas-microsoft-com:vml" Requires="v">
                <p:oleObj spid="_x0000_s28734" name="Equation" r:id="rId13" imgW="2145960" imgH="876240" progId="Equation.3">
                  <p:embed/>
                </p:oleObj>
              </mc:Choice>
              <mc:Fallback>
                <p:oleObj name="Equation" r:id="rId13" imgW="2145960" imgH="876240" progId="Equation.3">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0113" y="5275263"/>
                        <a:ext cx="2147887" cy="87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6" name="Line 14"/>
          <p:cNvSpPr>
            <a:spLocks noChangeShapeType="1"/>
          </p:cNvSpPr>
          <p:nvPr/>
        </p:nvSpPr>
        <p:spPr bwMode="auto">
          <a:xfrm>
            <a:off x="463550" y="3200400"/>
            <a:ext cx="8216900" cy="0"/>
          </a:xfrm>
          <a:prstGeom prst="line">
            <a:avLst/>
          </a:prstGeom>
          <a:noFill/>
          <a:ln w="12700">
            <a:solidFill>
              <a:schemeClr val="tx1"/>
            </a:solidFill>
            <a:round/>
            <a:headEnd/>
            <a:tailEnd/>
          </a:ln>
          <a:effectLst/>
        </p:spPr>
        <p:txBody>
          <a:bodyPr wrap="none" anchor="ctr"/>
          <a:lstStyle/>
          <a:p>
            <a:endParaRPr lang="es-CO"/>
          </a:p>
        </p:txBody>
      </p:sp>
      <p:sp>
        <p:nvSpPr>
          <p:cNvPr id="28687" name="Line 15"/>
          <p:cNvSpPr>
            <a:spLocks noChangeShapeType="1"/>
          </p:cNvSpPr>
          <p:nvPr/>
        </p:nvSpPr>
        <p:spPr bwMode="auto">
          <a:xfrm>
            <a:off x="463550" y="4191000"/>
            <a:ext cx="8216900" cy="0"/>
          </a:xfrm>
          <a:prstGeom prst="line">
            <a:avLst/>
          </a:prstGeom>
          <a:noFill/>
          <a:ln w="12700">
            <a:solidFill>
              <a:schemeClr val="tx1"/>
            </a:solidFill>
            <a:round/>
            <a:headEnd/>
            <a:tailEnd/>
          </a:ln>
          <a:effectLst/>
        </p:spPr>
        <p:txBody>
          <a:bodyPr wrap="none" anchor="ctr"/>
          <a:lstStyle/>
          <a:p>
            <a:endParaRPr lang="es-CO"/>
          </a:p>
        </p:txBody>
      </p:sp>
      <p:sp>
        <p:nvSpPr>
          <p:cNvPr id="28688" name="Line 16"/>
          <p:cNvSpPr>
            <a:spLocks noChangeShapeType="1"/>
          </p:cNvSpPr>
          <p:nvPr/>
        </p:nvSpPr>
        <p:spPr bwMode="auto">
          <a:xfrm>
            <a:off x="463550" y="5181600"/>
            <a:ext cx="8216900" cy="0"/>
          </a:xfrm>
          <a:prstGeom prst="line">
            <a:avLst/>
          </a:prstGeom>
          <a:noFill/>
          <a:ln w="12700">
            <a:solidFill>
              <a:schemeClr val="tx1"/>
            </a:solidFill>
            <a:round/>
            <a:headEnd/>
            <a:tailEnd/>
          </a:ln>
          <a:effectLst/>
        </p:spPr>
        <p:txBody>
          <a:bodyPr wrap="none" anchor="ctr"/>
          <a:lstStyle/>
          <a:p>
            <a:endParaRPr lang="es-CO"/>
          </a:p>
        </p:txBody>
      </p:sp>
      <p:sp>
        <p:nvSpPr>
          <p:cNvPr id="28689" name="Line 17"/>
          <p:cNvSpPr>
            <a:spLocks noChangeShapeType="1"/>
          </p:cNvSpPr>
          <p:nvPr/>
        </p:nvSpPr>
        <p:spPr bwMode="auto">
          <a:xfrm>
            <a:off x="463550" y="6172200"/>
            <a:ext cx="8216900" cy="0"/>
          </a:xfrm>
          <a:prstGeom prst="line">
            <a:avLst/>
          </a:prstGeom>
          <a:noFill/>
          <a:ln w="12700">
            <a:solidFill>
              <a:schemeClr val="tx1"/>
            </a:solidFill>
            <a:round/>
            <a:headEnd/>
            <a:tailEnd/>
          </a:ln>
          <a:effectLst/>
        </p:spPr>
        <p:txBody>
          <a:bodyPr wrap="none" anchor="ctr"/>
          <a:lstStyle/>
          <a:p>
            <a:endParaRPr lang="es-CO"/>
          </a:p>
        </p:txBody>
      </p:sp>
      <p:sp>
        <p:nvSpPr>
          <p:cNvPr id="28692" name="Line 20"/>
          <p:cNvSpPr>
            <a:spLocks noChangeShapeType="1"/>
          </p:cNvSpPr>
          <p:nvPr/>
        </p:nvSpPr>
        <p:spPr bwMode="auto">
          <a:xfrm>
            <a:off x="4457700" y="2228850"/>
            <a:ext cx="0" cy="3949700"/>
          </a:xfrm>
          <a:prstGeom prst="line">
            <a:avLst/>
          </a:prstGeom>
          <a:noFill/>
          <a:ln w="12700">
            <a:solidFill>
              <a:schemeClr val="tx1"/>
            </a:solidFill>
            <a:round/>
            <a:headEnd/>
            <a:tailEnd/>
          </a:ln>
          <a:effectLst/>
        </p:spPr>
        <p:txBody>
          <a:bodyPr wrap="none" anchor="ctr"/>
          <a:lstStyle/>
          <a:p>
            <a:endParaRPr lang="es-CO"/>
          </a:p>
        </p:txBody>
      </p:sp>
      <p:graphicFrame>
        <p:nvGraphicFramePr>
          <p:cNvPr id="28693" name="Object 21">
            <a:hlinkClick r:id="" action="ppaction://ole?verb=0"/>
          </p:cNvPr>
          <p:cNvGraphicFramePr>
            <a:graphicFrameLocks/>
          </p:cNvGraphicFramePr>
          <p:nvPr/>
        </p:nvGraphicFramePr>
        <p:xfrm>
          <a:off x="5702300" y="6311900"/>
          <a:ext cx="2743200" cy="241300"/>
        </p:xfrm>
        <a:graphic>
          <a:graphicData uri="http://schemas.openxmlformats.org/presentationml/2006/ole">
            <mc:AlternateContent xmlns:mc="http://schemas.openxmlformats.org/markup-compatibility/2006">
              <mc:Choice xmlns:v="urn:schemas-microsoft-com:vml" Requires="v">
                <p:oleObj spid="_x0000_s28735" name="Equation" r:id="rId15" imgW="2755800" imgH="253800" progId="Equation.2">
                  <p:embed/>
                </p:oleObj>
              </mc:Choice>
              <mc:Fallback>
                <p:oleObj name="Equation" r:id="rId15" imgW="2755800" imgH="253800" progId="Equation.2">
                  <p:embed/>
                  <p:pic>
                    <p:nvPicPr>
                      <p:cNvPr id="0" name="Picture 2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02300" y="6311900"/>
                        <a:ext cx="27432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4" name="Line 22"/>
          <p:cNvSpPr>
            <a:spLocks noChangeShapeType="1"/>
          </p:cNvSpPr>
          <p:nvPr/>
        </p:nvSpPr>
        <p:spPr bwMode="auto">
          <a:xfrm>
            <a:off x="463550" y="3200400"/>
            <a:ext cx="8216900" cy="0"/>
          </a:xfrm>
          <a:prstGeom prst="line">
            <a:avLst/>
          </a:prstGeom>
          <a:noFill/>
          <a:ln w="12700">
            <a:solidFill>
              <a:schemeClr val="tx1"/>
            </a:solidFill>
            <a:round/>
            <a:headEnd/>
            <a:tailEnd/>
          </a:ln>
          <a:effectLst/>
        </p:spPr>
        <p:txBody>
          <a:bodyPr wrap="none" anchor="ctr"/>
          <a:lstStyle/>
          <a:p>
            <a:endParaRPr lang="es-CO"/>
          </a:p>
        </p:txBody>
      </p:sp>
      <p:sp>
        <p:nvSpPr>
          <p:cNvPr id="28695" name="Line 23"/>
          <p:cNvSpPr>
            <a:spLocks noChangeShapeType="1"/>
          </p:cNvSpPr>
          <p:nvPr/>
        </p:nvSpPr>
        <p:spPr bwMode="auto">
          <a:xfrm>
            <a:off x="463550" y="2209800"/>
            <a:ext cx="8216900" cy="0"/>
          </a:xfrm>
          <a:prstGeom prst="line">
            <a:avLst/>
          </a:prstGeom>
          <a:noFill/>
          <a:ln w="12700">
            <a:solidFill>
              <a:schemeClr val="tx1"/>
            </a:solidFill>
            <a:round/>
            <a:headEnd/>
            <a:tailEnd/>
          </a:ln>
          <a:effectLst/>
        </p:spPr>
        <p:txBody>
          <a:bodyPr wrap="none" anchor="ctr"/>
          <a:lstStyle/>
          <a:p>
            <a:endParaRPr lang="es-CO"/>
          </a:p>
        </p:txBody>
      </p:sp>
      <p:graphicFrame>
        <p:nvGraphicFramePr>
          <p:cNvPr id="28699" name="Object 27">
            <a:hlinkClick r:id="" action="ppaction://ole?verb=0"/>
          </p:cNvPr>
          <p:cNvGraphicFramePr>
            <a:graphicFrameLocks noChangeAspect="1"/>
          </p:cNvGraphicFramePr>
          <p:nvPr/>
        </p:nvGraphicFramePr>
        <p:xfrm>
          <a:off x="1560513" y="2254250"/>
          <a:ext cx="1384300" cy="863600"/>
        </p:xfrm>
        <a:graphic>
          <a:graphicData uri="http://schemas.openxmlformats.org/presentationml/2006/ole">
            <mc:AlternateContent xmlns:mc="http://schemas.openxmlformats.org/markup-compatibility/2006">
              <mc:Choice xmlns:v="urn:schemas-microsoft-com:vml" Requires="v">
                <p:oleObj spid="_x0000_s28736" name="Equation" r:id="rId17" imgW="1384200" imgH="863280" progId="Equation.3">
                  <p:embed/>
                </p:oleObj>
              </mc:Choice>
              <mc:Fallback>
                <p:oleObj name="Equation" r:id="rId17" imgW="1384200" imgH="863280" progId="Equation.3">
                  <p:embed/>
                  <p:pic>
                    <p:nvPicPr>
                      <p:cNvPr id="0" name="Picture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60513" y="2254250"/>
                        <a:ext cx="13843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1" name="Object 29">
            <a:hlinkClick r:id="" action="ppaction://ole?verb=0"/>
          </p:cNvPr>
          <p:cNvGraphicFramePr>
            <a:graphicFrameLocks noChangeAspect="1"/>
          </p:cNvGraphicFramePr>
          <p:nvPr/>
        </p:nvGraphicFramePr>
        <p:xfrm>
          <a:off x="5122863" y="2241550"/>
          <a:ext cx="1320800" cy="863600"/>
        </p:xfrm>
        <a:graphic>
          <a:graphicData uri="http://schemas.openxmlformats.org/presentationml/2006/ole">
            <mc:AlternateContent xmlns:mc="http://schemas.openxmlformats.org/markup-compatibility/2006">
              <mc:Choice xmlns:v="urn:schemas-microsoft-com:vml" Requires="v">
                <p:oleObj spid="_x0000_s28737" name="Equation" r:id="rId19" imgW="1320480" imgH="863280" progId="Equation.3">
                  <p:embed/>
                </p:oleObj>
              </mc:Choice>
              <mc:Fallback>
                <p:oleObj name="Equation" r:id="rId19" imgW="1320480" imgH="863280" progId="Equation.3">
                  <p:embed/>
                  <p:pic>
                    <p:nvPicPr>
                      <p:cNvPr id="0" name="Picture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22863" y="2241550"/>
                        <a:ext cx="1320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02" name="Oval 30"/>
          <p:cNvSpPr>
            <a:spLocks noChangeArrowheads="1"/>
          </p:cNvSpPr>
          <p:nvPr/>
        </p:nvSpPr>
        <p:spPr bwMode="auto">
          <a:xfrm>
            <a:off x="5549900" y="4343400"/>
            <a:ext cx="1270000" cy="660400"/>
          </a:xfrm>
          <a:prstGeom prst="ellipse">
            <a:avLst/>
          </a:prstGeom>
          <a:noFill/>
          <a:ln w="12700">
            <a:solidFill>
              <a:schemeClr val="folHlink"/>
            </a:solidFill>
            <a:round/>
            <a:headEnd type="none" w="lg" len="med"/>
            <a:tailEnd type="none" w="lg" len="med"/>
          </a:ln>
          <a:effectLst/>
        </p:spPr>
        <p:txBody>
          <a:bodyPr wrap="none" anchor="ctr">
            <a:spAutoFit/>
          </a:bodyPr>
          <a:lstStyle/>
          <a:p>
            <a:endParaRPr lang="es-CO"/>
          </a:p>
        </p:txBody>
      </p:sp>
      <p:sp>
        <p:nvSpPr>
          <p:cNvPr id="28703" name="Text Box 31"/>
          <p:cNvSpPr txBox="1">
            <a:spLocks noChangeArrowheads="1"/>
          </p:cNvSpPr>
          <p:nvPr/>
        </p:nvSpPr>
        <p:spPr bwMode="auto">
          <a:xfrm>
            <a:off x="6904038" y="4257675"/>
            <a:ext cx="2239962"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Independent of 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2" grpId="0" animBg="1"/>
      <p:bldP spid="2870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a:effectLst/>
        </p:spPr>
        <p:txBody>
          <a:bodyPr lIns="90488" tIns="44450" rIns="90488" bIns="44450" anchor="b"/>
          <a:lstStyle/>
          <a:p>
            <a:r>
              <a:rPr lang="en-US"/>
              <a:t>Buoyant Jets</a:t>
            </a:r>
          </a:p>
        </p:txBody>
      </p:sp>
      <p:sp>
        <p:nvSpPr>
          <p:cNvPr id="29699" name="Rectangle 3"/>
          <p:cNvSpPr>
            <a:spLocks noGrp="1" noChangeArrowheads="1"/>
          </p:cNvSpPr>
          <p:nvPr>
            <p:ph type="body" idx="1"/>
          </p:nvPr>
        </p:nvSpPr>
        <p:spPr>
          <a:noFill/>
          <a:ln/>
        </p:spPr>
        <p:txBody>
          <a:bodyPr lIns="90488" tIns="44450" rIns="90488" bIns="44450"/>
          <a:lstStyle/>
          <a:p>
            <a:r>
              <a:rPr lang="en-US"/>
              <a:t>A jet whose density differs from the receiving water</a:t>
            </a:r>
          </a:p>
          <a:p>
            <a:r>
              <a:rPr lang="en-US"/>
              <a:t>Jet-like characteristics close to the source</a:t>
            </a:r>
          </a:p>
          <a:p>
            <a:r>
              <a:rPr lang="en-US"/>
              <a:t>Plume-like characteristics far from the source</a:t>
            </a:r>
          </a:p>
          <a:p>
            <a:pPr lvl="1"/>
            <a:r>
              <a:rPr lang="en-US"/>
              <a:t>the plume-like characteristics always win!</a:t>
            </a:r>
          </a:p>
          <a:p>
            <a:r>
              <a:rPr lang="en-US"/>
              <a:t>Examples</a:t>
            </a:r>
          </a:p>
          <a:p>
            <a:pPr lvl="1"/>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effectLst/>
        </p:spPr>
        <p:txBody>
          <a:bodyPr/>
          <a:lstStyle/>
          <a:p>
            <a:r>
              <a:rPr lang="en-US"/>
              <a:t>CORMIX</a:t>
            </a:r>
          </a:p>
        </p:txBody>
      </p:sp>
      <p:sp>
        <p:nvSpPr>
          <p:cNvPr id="65539" name="Rectangle 3"/>
          <p:cNvSpPr>
            <a:spLocks noGrp="1" noChangeArrowheads="1"/>
          </p:cNvSpPr>
          <p:nvPr>
            <p:ph type="body" idx="1"/>
          </p:nvPr>
        </p:nvSpPr>
        <p:spPr>
          <a:xfrm>
            <a:off x="406400" y="1803400"/>
            <a:ext cx="8382000" cy="4114800"/>
          </a:xfrm>
        </p:spPr>
        <p:txBody>
          <a:bodyPr/>
          <a:lstStyle/>
          <a:p>
            <a:pPr marL="533400" indent="-533400">
              <a:lnSpc>
                <a:spcPct val="90000"/>
              </a:lnSpc>
            </a:pPr>
            <a:r>
              <a:rPr lang="en-US" sz="2800"/>
              <a:t>Simulation of </a:t>
            </a:r>
            <a:r>
              <a:rPr lang="en-US" sz="2800">
                <a:hlinkClick r:id="rId2"/>
              </a:rPr>
              <a:t>turbulent buoyant jet</a:t>
            </a:r>
            <a:r>
              <a:rPr lang="en-US" sz="2800"/>
              <a:t> mixing behavior in the…</a:t>
            </a:r>
          </a:p>
          <a:p>
            <a:pPr marL="914400" lvl="1" indent="-457200">
              <a:lnSpc>
                <a:spcPct val="90000"/>
              </a:lnSpc>
            </a:pPr>
            <a:r>
              <a:rPr lang="en-US" sz="2400">
                <a:hlinkClick r:id="rId3"/>
              </a:rPr>
              <a:t>near-field</a:t>
            </a:r>
            <a:r>
              <a:rPr lang="en-US" sz="2400"/>
              <a:t> (the initial </a:t>
            </a:r>
            <a:r>
              <a:rPr lang="en-US" sz="2400">
                <a:hlinkClick r:id="rId2"/>
              </a:rPr>
              <a:t>jet characteristics</a:t>
            </a:r>
            <a:r>
              <a:rPr lang="en-US" sz="2400"/>
              <a:t> of </a:t>
            </a:r>
            <a:r>
              <a:rPr lang="en-US" sz="2400">
                <a:hlinkClick r:id="rId4"/>
              </a:rPr>
              <a:t>momentum flux</a:t>
            </a:r>
            <a:r>
              <a:rPr lang="en-US" sz="2400"/>
              <a:t>, </a:t>
            </a:r>
            <a:r>
              <a:rPr lang="en-US" sz="2400">
                <a:hlinkClick r:id="rId4"/>
              </a:rPr>
              <a:t>buoyancy flux</a:t>
            </a:r>
            <a:r>
              <a:rPr lang="en-US" sz="2400"/>
              <a:t>, and </a:t>
            </a:r>
            <a:r>
              <a:rPr lang="en-US" sz="2400">
                <a:hlinkClick r:id="rId5"/>
              </a:rPr>
              <a:t>outfall geometry</a:t>
            </a:r>
            <a:r>
              <a:rPr lang="en-US" sz="2400"/>
              <a:t> influence the jet trajectory and mixing)</a:t>
            </a:r>
          </a:p>
          <a:p>
            <a:pPr marL="914400" lvl="1" indent="-457200">
              <a:lnSpc>
                <a:spcPct val="90000"/>
              </a:lnSpc>
            </a:pPr>
            <a:r>
              <a:rPr lang="en-US" sz="2400">
                <a:hlinkClick r:id="rId6"/>
              </a:rPr>
              <a:t>far-field</a:t>
            </a:r>
            <a:r>
              <a:rPr lang="en-US" sz="2400"/>
              <a:t> (</a:t>
            </a:r>
            <a:r>
              <a:rPr lang="en-US" sz="2400">
                <a:hlinkClick r:id="rId7"/>
              </a:rPr>
              <a:t>density current</a:t>
            </a:r>
            <a:r>
              <a:rPr lang="en-US" sz="2400"/>
              <a:t> region followed by a </a:t>
            </a:r>
            <a:r>
              <a:rPr lang="en-US" sz="2400">
                <a:hlinkClick r:id="rId8"/>
              </a:rPr>
              <a:t>passive diffusion</a:t>
            </a:r>
            <a:r>
              <a:rPr lang="en-US" sz="2400"/>
              <a:t> region)</a:t>
            </a:r>
          </a:p>
          <a:p>
            <a:pPr marL="533400" indent="-533400">
              <a:lnSpc>
                <a:spcPct val="90000"/>
              </a:lnSpc>
            </a:pPr>
            <a:r>
              <a:rPr lang="en-US" sz="2800"/>
              <a:t>The hydrodynamic simulation system contains a collection of regional flow models based on…</a:t>
            </a:r>
          </a:p>
          <a:p>
            <a:pPr marL="914400" lvl="1" indent="-457200">
              <a:lnSpc>
                <a:spcPct val="90000"/>
              </a:lnSpc>
            </a:pPr>
            <a:r>
              <a:rPr lang="en-US" sz="2400">
                <a:hlinkClick r:id="rId9"/>
              </a:rPr>
              <a:t>Integral</a:t>
            </a:r>
            <a:r>
              <a:rPr lang="en-US" sz="2400"/>
              <a:t> (conservation of mass, heat, and momentum)</a:t>
            </a:r>
          </a:p>
          <a:p>
            <a:pPr marL="914400" lvl="1" indent="-457200">
              <a:lnSpc>
                <a:spcPct val="90000"/>
              </a:lnSpc>
            </a:pPr>
            <a:r>
              <a:rPr lang="en-US" sz="2400">
                <a:hlinkClick r:id="rId4"/>
              </a:rPr>
              <a:t>length scale</a:t>
            </a:r>
            <a:r>
              <a:rPr lang="en-US" sz="2400"/>
              <a:t> (based on dimensional analysis)</a:t>
            </a:r>
          </a:p>
          <a:p>
            <a:pPr marL="914400" lvl="1" indent="-457200">
              <a:lnSpc>
                <a:spcPct val="90000"/>
              </a:lnSpc>
            </a:pPr>
            <a:r>
              <a:rPr lang="en-US" sz="2400">
                <a:hlinkClick r:id="rId8"/>
              </a:rPr>
              <a:t>passive diffusion</a:t>
            </a:r>
            <a:r>
              <a:rPr lang="en-US" sz="2400"/>
              <a:t> (turbulence in the ambient environment becomes the dominating mixing mechanism)</a:t>
            </a:r>
          </a:p>
        </p:txBody>
      </p:sp>
      <p:sp>
        <p:nvSpPr>
          <p:cNvPr id="65540" name="Text Box 4"/>
          <p:cNvSpPr txBox="1">
            <a:spLocks noChangeArrowheads="1"/>
          </p:cNvSpPr>
          <p:nvPr/>
        </p:nvSpPr>
        <p:spPr bwMode="auto">
          <a:xfrm>
            <a:off x="7464425" y="153988"/>
            <a:ext cx="1438275" cy="457200"/>
          </a:xfrm>
          <a:prstGeom prst="rect">
            <a:avLst/>
          </a:prstGeom>
          <a:noFill/>
          <a:ln w="12700">
            <a:noFill/>
            <a:miter lim="800000"/>
            <a:headEnd type="none" w="lg" len="med"/>
            <a:tailEnd type="none" w="lg" len="med"/>
          </a:ln>
          <a:effectLst/>
        </p:spPr>
        <p:txBody>
          <a:bodyPr wrap="none">
            <a:spAutoFit/>
          </a:bodyPr>
          <a:lstStyle/>
          <a:p>
            <a:r>
              <a:rPr lang="en-US" sz="2400">
                <a:latin typeface="Book Antiqua" pitchFamily="18" charset="0"/>
                <a:hlinkClick r:id="rId10"/>
              </a:rPr>
              <a:t>CORMIX</a:t>
            </a:r>
            <a:endParaRPr lang="en-US" sz="2400">
              <a:latin typeface="Book Antiqu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a:effectLst/>
        </p:spPr>
        <p:txBody>
          <a:bodyPr lIns="90488" tIns="44450" rIns="90488" bIns="44450" anchor="b"/>
          <a:lstStyle/>
          <a:p>
            <a:r>
              <a:rPr lang="en-US"/>
              <a:t>Jets and Plumes:</a:t>
            </a:r>
            <a:br>
              <a:rPr lang="en-US"/>
            </a:br>
            <a:r>
              <a:rPr lang="en-US"/>
              <a:t>Summary</a:t>
            </a:r>
          </a:p>
        </p:txBody>
      </p:sp>
      <p:sp>
        <p:nvSpPr>
          <p:cNvPr id="30723" name="Rectangle 3"/>
          <p:cNvSpPr>
            <a:spLocks noGrp="1" noChangeArrowheads="1"/>
          </p:cNvSpPr>
          <p:nvPr>
            <p:ph type="body" idx="1"/>
          </p:nvPr>
        </p:nvSpPr>
        <p:spPr>
          <a:xfrm>
            <a:off x="660400" y="1841500"/>
            <a:ext cx="8128000" cy="4114800"/>
          </a:xfrm>
          <a:noFill/>
          <a:ln/>
        </p:spPr>
        <p:txBody>
          <a:bodyPr lIns="90488" tIns="44450" rIns="90488" bIns="44450"/>
          <a:lstStyle/>
          <a:p>
            <a:pPr>
              <a:lnSpc>
                <a:spcPct val="90000"/>
              </a:lnSpc>
            </a:pPr>
            <a:r>
              <a:rPr lang="en-US" sz="2800"/>
              <a:t>Simple analytical equations describe time averaged values for velocity and concentrations in jets and plumes</a:t>
            </a:r>
          </a:p>
          <a:p>
            <a:pPr>
              <a:lnSpc>
                <a:spcPct val="90000"/>
              </a:lnSpc>
            </a:pPr>
            <a:r>
              <a:rPr lang="en-US" sz="2800"/>
              <a:t>Interactions with the environment (boundaries, cross flows, density differences) complicate the description of jets and plumes</a:t>
            </a:r>
          </a:p>
          <a:p>
            <a:pPr>
              <a:lnSpc>
                <a:spcPct val="90000"/>
              </a:lnSpc>
            </a:pPr>
            <a:r>
              <a:rPr lang="en-US" sz="2800"/>
              <a:t>Computer based expert system developed at Cornell (CORMIX) can be used to predict interaction of jets and plumes with the environment</a:t>
            </a:r>
          </a:p>
          <a:p>
            <a:pPr>
              <a:lnSpc>
                <a:spcPct val="90000"/>
              </a:lnSpc>
            </a:pPr>
            <a:r>
              <a:rPr lang="en-US" sz="2800"/>
              <a:t>Predictions based on combination of theory and empirical studies using dimensional analysis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36600" y="279400"/>
            <a:ext cx="7772400" cy="635000"/>
          </a:xfrm>
          <a:noFill/>
          <a:ln/>
          <a:effectLst/>
        </p:spPr>
        <p:txBody>
          <a:bodyPr lIns="90488" tIns="44450" rIns="90488" bIns="44450" anchor="b"/>
          <a:lstStyle/>
          <a:p>
            <a:r>
              <a:rPr lang="en-US"/>
              <a:t>Dragon Day Plume</a:t>
            </a:r>
          </a:p>
        </p:txBody>
      </p:sp>
      <p:pic>
        <p:nvPicPr>
          <p:cNvPr id="6147" name="Picture 3"/>
          <p:cNvPicPr>
            <a:picLocks noChangeArrowheads="1"/>
          </p:cNvPicPr>
          <p:nvPr/>
        </p:nvPicPr>
        <p:blipFill>
          <a:blip r:embed="rId2" cstate="print"/>
          <a:srcRect/>
          <a:stretch>
            <a:fillRect/>
          </a:stretch>
        </p:blipFill>
        <p:spPr bwMode="auto">
          <a:xfrm>
            <a:off x="0" y="1095375"/>
            <a:ext cx="9144000" cy="5762625"/>
          </a:xfrm>
          <a:prstGeom prst="rect">
            <a:avLst/>
          </a:prstGeom>
          <a:noFill/>
          <a:ln w="12700">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98500" y="0"/>
            <a:ext cx="7772400" cy="1143000"/>
          </a:xfrm>
          <a:effectLst/>
        </p:spPr>
        <p:txBody>
          <a:bodyPr/>
          <a:lstStyle/>
          <a:p>
            <a:r>
              <a:rPr lang="en-US"/>
              <a:t>Mount Saint Helens</a:t>
            </a:r>
          </a:p>
        </p:txBody>
      </p:sp>
      <p:sp>
        <p:nvSpPr>
          <p:cNvPr id="48131" name="Rectangle 3"/>
          <p:cNvSpPr>
            <a:spLocks noGrp="1" noChangeArrowheads="1"/>
          </p:cNvSpPr>
          <p:nvPr>
            <p:ph type="body" idx="1"/>
          </p:nvPr>
        </p:nvSpPr>
        <p:spPr/>
        <p:txBody>
          <a:bodyPr/>
          <a:lstStyle/>
          <a:p>
            <a:endParaRPr lang="en-US"/>
          </a:p>
        </p:txBody>
      </p:sp>
      <p:pic>
        <p:nvPicPr>
          <p:cNvPr id="48132" name="Picture 4"/>
          <p:cNvPicPr>
            <a:picLocks noChangeAspect="1" noChangeArrowheads="1"/>
          </p:cNvPicPr>
          <p:nvPr/>
        </p:nvPicPr>
        <p:blipFill>
          <a:blip r:embed="rId2" cstate="print"/>
          <a:srcRect/>
          <a:stretch>
            <a:fillRect/>
          </a:stretch>
        </p:blipFill>
        <p:spPr bwMode="auto">
          <a:xfrm>
            <a:off x="0" y="912813"/>
            <a:ext cx="9144000" cy="5945187"/>
          </a:xfrm>
          <a:prstGeom prst="rect">
            <a:avLst/>
          </a:prstGeom>
          <a:noFill/>
          <a:ln w="12700">
            <a:noFill/>
            <a:miter lim="800000"/>
            <a:headEnd type="none" w="lg" len="med"/>
            <a:tailEnd type="none" w="lg" len="med"/>
          </a:ln>
          <a:effectLst/>
        </p:spPr>
      </p:pic>
      <p:sp>
        <p:nvSpPr>
          <p:cNvPr id="48134" name="Rectangle 6"/>
          <p:cNvSpPr>
            <a:spLocks noChangeArrowheads="1"/>
          </p:cNvSpPr>
          <p:nvPr/>
        </p:nvSpPr>
        <p:spPr bwMode="auto">
          <a:xfrm>
            <a:off x="1584325" y="6108700"/>
            <a:ext cx="67881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http://www.riverdale.k12.or.us/helens/slides/slide.htm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p:cNvPicPr>
            <a:picLocks noChangeAspect="1" noChangeArrowheads="1"/>
          </p:cNvPicPr>
          <p:nvPr/>
        </p:nvPicPr>
        <p:blipFill>
          <a:blip r:embed="rId2" cstate="print"/>
          <a:srcRect r="12991"/>
          <a:stretch>
            <a:fillRect/>
          </a:stretch>
        </p:blipFill>
        <p:spPr bwMode="auto">
          <a:xfrm>
            <a:off x="0" y="14288"/>
            <a:ext cx="9144000" cy="6843712"/>
          </a:xfrm>
          <a:prstGeom prst="rect">
            <a:avLst/>
          </a:prstGeom>
          <a:noFill/>
          <a:ln w="12700">
            <a:noFill/>
            <a:miter lim="800000"/>
            <a:headEnd type="none" w="lg" len="med"/>
            <a:tailEnd type="none" w="lg" len="med"/>
          </a:ln>
          <a:effectLst/>
        </p:spPr>
      </p:pic>
      <p:sp>
        <p:nvSpPr>
          <p:cNvPr id="53250" name="Rectangle 2"/>
          <p:cNvSpPr>
            <a:spLocks noGrp="1" noChangeArrowheads="1"/>
          </p:cNvSpPr>
          <p:nvPr>
            <p:ph type="title"/>
          </p:nvPr>
        </p:nvSpPr>
        <p:spPr>
          <a:xfrm>
            <a:off x="1371600" y="5283200"/>
            <a:ext cx="7772400" cy="1143000"/>
          </a:xfrm>
          <a:effectLst/>
        </p:spPr>
        <p:txBody>
          <a:bodyPr/>
          <a:lstStyle/>
          <a:p>
            <a:r>
              <a:rPr lang="en-US">
                <a:latin typeface="Trebuchet MS" pitchFamily="34" charset="0"/>
              </a:rPr>
              <a:t>Integrated Forest Fire Management Project (IFFM)</a:t>
            </a:r>
            <a:br>
              <a:rPr lang="en-US">
                <a:latin typeface="Trebuchet MS" pitchFamily="34" charset="0"/>
              </a:rPr>
            </a:br>
            <a:r>
              <a:rPr lang="en-US">
                <a:latin typeface="Trebuchet MS" pitchFamily="34" charset="0"/>
              </a:rPr>
              <a:t>Indonesia</a:t>
            </a:r>
            <a:endParaRPr lang="en-US">
              <a:solidFill>
                <a:schemeClr val="tx1"/>
              </a:solidFill>
              <a:latin typeface="Trebuchet MS" pitchFamily="34" charset="0"/>
            </a:endParaRPr>
          </a:p>
        </p:txBody>
      </p:sp>
      <p:sp>
        <p:nvSpPr>
          <p:cNvPr id="53253" name="AutoShape 5">
            <a:hlinkClick r:id="rId3" action="ppaction://hlinksldjump" highlightClick="1"/>
          </p:cNvPr>
          <p:cNvSpPr>
            <a:spLocks noChangeArrowheads="1"/>
          </p:cNvSpPr>
          <p:nvPr/>
        </p:nvSpPr>
        <p:spPr bwMode="auto">
          <a:xfrm>
            <a:off x="8699500" y="6464300"/>
            <a:ext cx="444500" cy="393700"/>
          </a:xfrm>
          <a:prstGeom prst="actionButtonReturn">
            <a:avLst/>
          </a:prstGeom>
          <a:solidFill>
            <a:schemeClr val="hlink"/>
          </a:solidFill>
          <a:ln w="12700">
            <a:solidFill>
              <a:schemeClr val="tx1"/>
            </a:solidFill>
            <a:miter lim="800000"/>
            <a:headEnd type="none" w="lg" len="med"/>
            <a:tailEnd type="none" w="lg" len="med"/>
          </a:ln>
          <a:effectLst/>
        </p:spPr>
        <p:txBody>
          <a:bodyPr anchor="ctr">
            <a:spAutoFit/>
          </a:bodyPr>
          <a:lstStyle/>
          <a:p>
            <a:endParaRPr lang="es-C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noFill/>
          <a:ln/>
          <a:effectLst/>
        </p:spPr>
        <p:txBody>
          <a:bodyPr lIns="90488" tIns="44450" rIns="90488" bIns="44450" anchor="b"/>
          <a:lstStyle/>
          <a:p>
            <a:r>
              <a:rPr lang="en-US"/>
              <a:t>Some definitions</a:t>
            </a:r>
          </a:p>
        </p:txBody>
      </p:sp>
      <p:sp>
        <p:nvSpPr>
          <p:cNvPr id="7172" name="Rectangle 1028"/>
          <p:cNvSpPr>
            <a:spLocks noChangeArrowheads="1"/>
          </p:cNvSpPr>
          <p:nvPr/>
        </p:nvSpPr>
        <p:spPr bwMode="auto">
          <a:xfrm>
            <a:off x="2670175" y="2374900"/>
            <a:ext cx="157003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momentum</a:t>
            </a:r>
          </a:p>
        </p:txBody>
      </p:sp>
      <p:sp>
        <p:nvSpPr>
          <p:cNvPr id="7173" name="Rectangle 1029"/>
          <p:cNvSpPr>
            <a:spLocks noChangeArrowheads="1"/>
          </p:cNvSpPr>
          <p:nvPr/>
        </p:nvSpPr>
        <p:spPr bwMode="auto">
          <a:xfrm>
            <a:off x="2822575" y="3746500"/>
            <a:ext cx="106362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density</a:t>
            </a:r>
          </a:p>
        </p:txBody>
      </p:sp>
      <p:sp>
        <p:nvSpPr>
          <p:cNvPr id="7174" name="Rectangle 1030"/>
          <p:cNvSpPr>
            <a:spLocks noChangeArrowheads="1"/>
          </p:cNvSpPr>
          <p:nvPr/>
        </p:nvSpPr>
        <p:spPr bwMode="auto">
          <a:xfrm>
            <a:off x="4587875" y="6045200"/>
            <a:ext cx="157003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momentum</a:t>
            </a:r>
          </a:p>
        </p:txBody>
      </p:sp>
      <p:sp>
        <p:nvSpPr>
          <p:cNvPr id="7175" name="Rectangle 1031"/>
          <p:cNvSpPr>
            <a:spLocks noChangeArrowheads="1"/>
          </p:cNvSpPr>
          <p:nvPr/>
        </p:nvSpPr>
        <p:spPr bwMode="auto">
          <a:xfrm>
            <a:off x="5106988" y="6464300"/>
            <a:ext cx="136842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buoyancy</a:t>
            </a:r>
          </a:p>
        </p:txBody>
      </p:sp>
      <p:sp>
        <p:nvSpPr>
          <p:cNvPr id="7171" name="Rectangle 1027"/>
          <p:cNvSpPr>
            <a:spLocks noGrp="1" noChangeArrowheads="1"/>
          </p:cNvSpPr>
          <p:nvPr>
            <p:ph type="body" idx="1"/>
          </p:nvPr>
        </p:nvSpPr>
        <p:spPr>
          <a:xfrm>
            <a:off x="660400" y="1879600"/>
            <a:ext cx="7797800" cy="5257800"/>
          </a:xfrm>
          <a:noFill/>
          <a:ln/>
        </p:spPr>
        <p:txBody>
          <a:bodyPr lIns="90488" tIns="44450" rIns="90488" bIns="44450"/>
          <a:lstStyle/>
          <a:p>
            <a:r>
              <a:rPr lang="en-US" sz="2800"/>
              <a:t>Jet</a:t>
            </a:r>
          </a:p>
          <a:p>
            <a:pPr lvl="1"/>
            <a:r>
              <a:rPr lang="en-US" sz="2400"/>
              <a:t>driven by _________ of the source</a:t>
            </a:r>
          </a:p>
          <a:p>
            <a:pPr lvl="1"/>
            <a:r>
              <a:rPr lang="en-US" sz="2400"/>
              <a:t>Ex. garden hose submerged in swimming pool</a:t>
            </a:r>
          </a:p>
          <a:p>
            <a:r>
              <a:rPr lang="en-US" sz="2800"/>
              <a:t>Plume</a:t>
            </a:r>
          </a:p>
          <a:p>
            <a:pPr lvl="1"/>
            <a:r>
              <a:rPr lang="en-US" sz="2400"/>
              <a:t>driven by ________ differences</a:t>
            </a:r>
          </a:p>
          <a:p>
            <a:pPr lvl="1"/>
            <a:r>
              <a:rPr lang="en-US" sz="2400"/>
              <a:t>Ex. smoke from open fire</a:t>
            </a:r>
          </a:p>
          <a:p>
            <a:r>
              <a:rPr lang="en-US" sz="2800"/>
              <a:t>Buoyant Jet</a:t>
            </a:r>
          </a:p>
          <a:p>
            <a:pPr lvl="1"/>
            <a:r>
              <a:rPr lang="en-US" sz="2400"/>
              <a:t>combination of momentum of source and density</a:t>
            </a:r>
          </a:p>
          <a:p>
            <a:pPr lvl="1"/>
            <a:r>
              <a:rPr lang="en-US" sz="2400"/>
              <a:t>Ex. Wastewater discharge into ocean</a:t>
            </a:r>
          </a:p>
          <a:p>
            <a:pPr lvl="1"/>
            <a:r>
              <a:rPr lang="en-US" sz="2400"/>
              <a:t>initial flow controlled by _________</a:t>
            </a:r>
          </a:p>
          <a:p>
            <a:pPr lvl="1"/>
            <a:r>
              <a:rPr lang="en-US" sz="2400"/>
              <a:t>far from source controlled by _________</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P spid="7174" grpId="0" build="p" autoUpdateAnimBg="0"/>
      <p:bldP spid="717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effectLst/>
        </p:spPr>
        <p:txBody>
          <a:bodyPr/>
          <a:lstStyle/>
          <a:p>
            <a:r>
              <a:rPr lang="en-US"/>
              <a:t>Slurry Plumes</a:t>
            </a:r>
          </a:p>
        </p:txBody>
      </p:sp>
      <p:pic>
        <p:nvPicPr>
          <p:cNvPr id="57347" name="Picture 3"/>
          <p:cNvPicPr>
            <a:picLocks noChangeAspect="1" noChangeArrowheads="1"/>
          </p:cNvPicPr>
          <p:nvPr/>
        </p:nvPicPr>
        <p:blipFill>
          <a:blip r:embed="rId2" cstate="print"/>
          <a:srcRect/>
          <a:stretch>
            <a:fillRect/>
          </a:stretch>
        </p:blipFill>
        <p:spPr bwMode="auto">
          <a:xfrm>
            <a:off x="882650" y="2220913"/>
            <a:ext cx="2076450" cy="4637087"/>
          </a:xfrm>
          <a:prstGeom prst="rect">
            <a:avLst/>
          </a:prstGeom>
          <a:noFill/>
          <a:ln w="12700">
            <a:noFill/>
            <a:miter lim="800000"/>
            <a:headEnd type="none" w="lg" len="med"/>
            <a:tailEnd type="none" w="lg" len="med"/>
          </a:ln>
          <a:effectLst/>
        </p:spPr>
      </p:pic>
      <p:pic>
        <p:nvPicPr>
          <p:cNvPr id="57348" name="Picture 4"/>
          <p:cNvPicPr>
            <a:picLocks noChangeAspect="1" noChangeArrowheads="1"/>
          </p:cNvPicPr>
          <p:nvPr/>
        </p:nvPicPr>
        <p:blipFill>
          <a:blip r:embed="rId3" cstate="print"/>
          <a:srcRect/>
          <a:stretch>
            <a:fillRect/>
          </a:stretch>
        </p:blipFill>
        <p:spPr bwMode="auto">
          <a:xfrm>
            <a:off x="2970213" y="2225675"/>
            <a:ext cx="2065337" cy="4632325"/>
          </a:xfrm>
          <a:prstGeom prst="rect">
            <a:avLst/>
          </a:prstGeom>
          <a:noFill/>
          <a:ln w="12700">
            <a:noFill/>
            <a:miter lim="800000"/>
            <a:headEnd type="none" w="lg" len="med"/>
            <a:tailEnd type="none" w="lg" len="med"/>
          </a:ln>
          <a:effectLst/>
        </p:spPr>
      </p:pic>
      <p:pic>
        <p:nvPicPr>
          <p:cNvPr id="57349" name="Picture 5"/>
          <p:cNvPicPr>
            <a:picLocks noChangeAspect="1" noChangeArrowheads="1"/>
          </p:cNvPicPr>
          <p:nvPr/>
        </p:nvPicPr>
        <p:blipFill>
          <a:blip r:embed="rId4" cstate="print"/>
          <a:srcRect/>
          <a:stretch>
            <a:fillRect/>
          </a:stretch>
        </p:blipFill>
        <p:spPr bwMode="auto">
          <a:xfrm>
            <a:off x="5057775" y="2217738"/>
            <a:ext cx="2058988" cy="4640262"/>
          </a:xfrm>
          <a:prstGeom prst="rect">
            <a:avLst/>
          </a:prstGeom>
          <a:noFill/>
          <a:ln w="12700">
            <a:noFill/>
            <a:miter lim="800000"/>
            <a:headEnd type="none" w="lg" len="med"/>
            <a:tailEnd type="none" w="lg" len="med"/>
          </a:ln>
          <a:effectLst/>
        </p:spPr>
      </p:pic>
      <p:sp>
        <p:nvSpPr>
          <p:cNvPr id="57350" name="Rectangle 6"/>
          <p:cNvSpPr>
            <a:spLocks noChangeArrowheads="1"/>
          </p:cNvSpPr>
          <p:nvPr/>
        </p:nvSpPr>
        <p:spPr bwMode="auto">
          <a:xfrm>
            <a:off x="387350" y="1831975"/>
            <a:ext cx="7367588" cy="1187450"/>
          </a:xfrm>
          <a:prstGeom prst="rect">
            <a:avLst/>
          </a:prstGeom>
          <a:noFill/>
          <a:ln w="12700">
            <a:noFill/>
            <a:miter lim="800000"/>
            <a:headEnd type="none" w="lg" len="med"/>
            <a:tailEnd type="none" w="lg" len="med"/>
          </a:ln>
          <a:effectLst/>
        </p:spPr>
        <p:txBody>
          <a:bodyPr anchor="ctr">
            <a:spAutoFit/>
          </a:bodyPr>
          <a:lstStyle/>
          <a:p>
            <a:pPr algn="ctr">
              <a:spcBef>
                <a:spcPts val="500"/>
              </a:spcBef>
              <a:spcAft>
                <a:spcPts val="500"/>
              </a:spcAft>
            </a:pPr>
            <a:r>
              <a:rPr lang="en-US" sz="2400"/>
              <a:t>slurry plumes for three increasing sizes of near-uniform sand diffusing in an ambient. The smallest size is around 0.2mm</a:t>
            </a:r>
          </a:p>
        </p:txBody>
      </p:sp>
      <p:sp>
        <p:nvSpPr>
          <p:cNvPr id="57351" name="Rectangle 7"/>
          <p:cNvSpPr>
            <a:spLocks noChangeArrowheads="1"/>
          </p:cNvSpPr>
          <p:nvPr/>
        </p:nvSpPr>
        <p:spPr bwMode="auto">
          <a:xfrm>
            <a:off x="-331788" y="6400800"/>
            <a:ext cx="947578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http://maligne.civil.ualberta.ca/water/research/restopics/arbind/slplume.html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a:effectLst/>
        </p:spPr>
        <p:txBody>
          <a:bodyPr lIns="90488" tIns="44450" rIns="90488" bIns="44450"/>
          <a:lstStyle/>
          <a:p>
            <a:r>
              <a:rPr lang="en-US"/>
              <a:t>Momentum of Discharge</a:t>
            </a:r>
          </a:p>
        </p:txBody>
      </p:sp>
      <p:pic>
        <p:nvPicPr>
          <p:cNvPr id="64515" name="Picture 3"/>
          <p:cNvPicPr>
            <a:picLocks noChangeArrowheads="1"/>
          </p:cNvPicPr>
          <p:nvPr/>
        </p:nvPicPr>
        <p:blipFill>
          <a:blip r:embed="rId2" cstate="print"/>
          <a:srcRect t="6950" r="11501" b="6952"/>
          <a:stretch>
            <a:fillRect/>
          </a:stretch>
        </p:blipFill>
        <p:spPr bwMode="auto">
          <a:xfrm>
            <a:off x="2286000" y="4394200"/>
            <a:ext cx="6743700" cy="2044700"/>
          </a:xfrm>
          <a:prstGeom prst="rect">
            <a:avLst/>
          </a:prstGeom>
          <a:noFill/>
          <a:ln w="12700">
            <a:noFill/>
            <a:miter lim="800000"/>
            <a:headEnd/>
            <a:tailEnd/>
          </a:ln>
          <a:effectLst/>
        </p:spPr>
      </p:pic>
      <p:pic>
        <p:nvPicPr>
          <p:cNvPr id="64516" name="Picture 4"/>
          <p:cNvPicPr>
            <a:picLocks noChangeArrowheads="1"/>
          </p:cNvPicPr>
          <p:nvPr/>
        </p:nvPicPr>
        <p:blipFill>
          <a:blip r:embed="rId3" cstate="print"/>
          <a:srcRect/>
          <a:stretch>
            <a:fillRect/>
          </a:stretch>
        </p:blipFill>
        <p:spPr bwMode="auto">
          <a:xfrm>
            <a:off x="2311400" y="2057400"/>
            <a:ext cx="6743700" cy="2019300"/>
          </a:xfrm>
          <a:prstGeom prst="rect">
            <a:avLst/>
          </a:prstGeom>
          <a:noFill/>
          <a:ln w="12700">
            <a:noFill/>
            <a:miter lim="800000"/>
            <a:headEnd/>
            <a:tailEnd/>
          </a:ln>
          <a:effectLst/>
        </p:spPr>
      </p:pic>
      <p:sp>
        <p:nvSpPr>
          <p:cNvPr id="64517" name="Rectangle 5"/>
          <p:cNvSpPr>
            <a:spLocks noChangeArrowheads="1"/>
          </p:cNvSpPr>
          <p:nvPr/>
        </p:nvSpPr>
        <p:spPr bwMode="auto">
          <a:xfrm>
            <a:off x="93663" y="2354263"/>
            <a:ext cx="2089150" cy="1184275"/>
          </a:xfrm>
          <a:prstGeom prst="rect">
            <a:avLst/>
          </a:prstGeom>
          <a:noFill/>
          <a:ln w="12700">
            <a:noFill/>
            <a:miter lim="800000"/>
            <a:headEnd/>
            <a:tailEnd/>
          </a:ln>
          <a:effectLst/>
        </p:spPr>
        <p:txBody>
          <a:bodyPr wrap="none" lIns="90488" tIns="44450" rIns="90488" bIns="44450">
            <a:spAutoFit/>
          </a:bodyPr>
          <a:lstStyle/>
          <a:p>
            <a:r>
              <a:rPr lang="en-US" sz="2400">
                <a:effectLst>
                  <a:outerShdw blurRad="38100" dist="38100" dir="2700000" algn="tl">
                    <a:srgbClr val="C0C0C0"/>
                  </a:outerShdw>
                </a:effectLst>
                <a:latin typeface="Book Antiqua" pitchFamily="18" charset="0"/>
              </a:rPr>
              <a:t>small port</a:t>
            </a:r>
          </a:p>
          <a:p>
            <a:r>
              <a:rPr lang="en-US" sz="2400">
                <a:effectLst>
                  <a:outerShdw blurRad="38100" dist="38100" dir="2700000" algn="tl">
                    <a:srgbClr val="C0C0C0"/>
                  </a:outerShdw>
                </a:effectLst>
                <a:latin typeface="Wingdings" pitchFamily="2" charset="2"/>
              </a:rPr>
              <a:t></a:t>
            </a:r>
            <a:r>
              <a:rPr lang="en-US" sz="2400">
                <a:effectLst>
                  <a:outerShdw blurRad="38100" dist="38100" dir="2700000" algn="tl">
                    <a:srgbClr val="C0C0C0"/>
                  </a:outerShdw>
                </a:effectLst>
                <a:latin typeface="Book Antiqua" pitchFamily="18" charset="0"/>
              </a:rPr>
              <a:t> momentum</a:t>
            </a:r>
          </a:p>
          <a:p>
            <a:r>
              <a:rPr lang="en-US" sz="2400">
                <a:effectLst>
                  <a:outerShdw blurRad="38100" dist="38100" dir="2700000" algn="tl">
                    <a:srgbClr val="C0C0C0"/>
                  </a:outerShdw>
                </a:effectLst>
                <a:latin typeface="Wingdings" pitchFamily="2" charset="2"/>
              </a:rPr>
              <a:t></a:t>
            </a:r>
            <a:r>
              <a:rPr lang="en-US" sz="2400">
                <a:effectLst>
                  <a:outerShdw blurRad="38100" dist="38100" dir="2700000" algn="tl">
                    <a:srgbClr val="C0C0C0"/>
                  </a:outerShdw>
                </a:effectLst>
                <a:latin typeface="Book Antiqua" pitchFamily="18" charset="0"/>
              </a:rPr>
              <a:t> jet mixing</a:t>
            </a:r>
          </a:p>
        </p:txBody>
      </p:sp>
      <p:sp>
        <p:nvSpPr>
          <p:cNvPr id="64518" name="Rectangle 6"/>
          <p:cNvSpPr>
            <a:spLocks noChangeArrowheads="1"/>
          </p:cNvSpPr>
          <p:nvPr/>
        </p:nvSpPr>
        <p:spPr bwMode="auto">
          <a:xfrm>
            <a:off x="119063" y="4830763"/>
            <a:ext cx="2089150" cy="1184275"/>
          </a:xfrm>
          <a:prstGeom prst="rect">
            <a:avLst/>
          </a:prstGeom>
          <a:noFill/>
          <a:ln w="12700">
            <a:noFill/>
            <a:miter lim="800000"/>
            <a:headEnd/>
            <a:tailEnd/>
          </a:ln>
          <a:effectLst/>
        </p:spPr>
        <p:txBody>
          <a:bodyPr wrap="none" lIns="90488" tIns="44450" rIns="90488" bIns="44450">
            <a:spAutoFit/>
          </a:bodyPr>
          <a:lstStyle/>
          <a:p>
            <a:r>
              <a:rPr lang="en-US" sz="2400">
                <a:effectLst>
                  <a:outerShdw blurRad="38100" dist="38100" dir="2700000" algn="tl">
                    <a:srgbClr val="C0C0C0"/>
                  </a:outerShdw>
                </a:effectLst>
                <a:latin typeface="Book Antiqua" pitchFamily="18" charset="0"/>
              </a:rPr>
              <a:t>large port</a:t>
            </a:r>
          </a:p>
          <a:p>
            <a:r>
              <a:rPr lang="en-US" sz="2400">
                <a:effectLst>
                  <a:outerShdw blurRad="38100" dist="38100" dir="2700000" algn="tl">
                    <a:srgbClr val="C0C0C0"/>
                  </a:outerShdw>
                </a:effectLst>
                <a:latin typeface="Wingdings" pitchFamily="2" charset="2"/>
              </a:rPr>
              <a:t></a:t>
            </a:r>
            <a:r>
              <a:rPr lang="en-US" sz="2400">
                <a:effectLst>
                  <a:outerShdw blurRad="38100" dist="38100" dir="2700000" algn="tl">
                    <a:srgbClr val="C0C0C0"/>
                  </a:outerShdw>
                </a:effectLst>
                <a:latin typeface="Book Antiqua" pitchFamily="18" charset="0"/>
              </a:rPr>
              <a:t> momentum</a:t>
            </a:r>
          </a:p>
          <a:p>
            <a:r>
              <a:rPr lang="en-US" sz="2400">
                <a:effectLst>
                  <a:outerShdw blurRad="38100" dist="38100" dir="2700000" algn="tl">
                    <a:srgbClr val="C0C0C0"/>
                  </a:outerShdw>
                </a:effectLst>
                <a:latin typeface="Wingdings" pitchFamily="2" charset="2"/>
              </a:rPr>
              <a:t></a:t>
            </a:r>
            <a:r>
              <a:rPr lang="en-US" sz="2400">
                <a:effectLst>
                  <a:outerShdw blurRad="38100" dist="38100" dir="2700000" algn="tl">
                    <a:srgbClr val="C0C0C0"/>
                  </a:outerShdw>
                </a:effectLst>
                <a:latin typeface="Book Antiqua" pitchFamily="18" charset="0"/>
              </a:rPr>
              <a:t> jet mixing</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effectLst/>
        </p:spPr>
        <p:txBody>
          <a:bodyPr/>
          <a:lstStyle/>
          <a:p>
            <a:r>
              <a:rPr lang="en-US"/>
              <a:t>Multiport Diffuser Valves</a:t>
            </a:r>
          </a:p>
        </p:txBody>
      </p:sp>
      <p:pic>
        <p:nvPicPr>
          <p:cNvPr id="58371" name="Picture 3"/>
          <p:cNvPicPr>
            <a:picLocks noChangeAspect="1" noChangeArrowheads="1"/>
          </p:cNvPicPr>
          <p:nvPr/>
        </p:nvPicPr>
        <p:blipFill>
          <a:blip r:embed="rId2" cstate="print"/>
          <a:srcRect/>
          <a:stretch>
            <a:fillRect/>
          </a:stretch>
        </p:blipFill>
        <p:spPr bwMode="auto">
          <a:xfrm>
            <a:off x="2203450" y="2070100"/>
            <a:ext cx="4699000" cy="3930650"/>
          </a:xfrm>
          <a:prstGeom prst="rect">
            <a:avLst/>
          </a:prstGeom>
          <a:noFill/>
          <a:ln w="12700">
            <a:noFill/>
            <a:miter lim="800000"/>
            <a:headEnd type="none" w="lg" len="med"/>
            <a:tailEnd type="none" w="lg" len="med"/>
          </a:ln>
          <a:effectLst/>
        </p:spPr>
      </p:pic>
      <p:sp>
        <p:nvSpPr>
          <p:cNvPr id="58372" name="Rectangle 4"/>
          <p:cNvSpPr>
            <a:spLocks noChangeArrowheads="1"/>
          </p:cNvSpPr>
          <p:nvPr/>
        </p:nvSpPr>
        <p:spPr bwMode="auto">
          <a:xfrm>
            <a:off x="1419225" y="6223000"/>
            <a:ext cx="61277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http://www.redvalve.com/brochure/diffuser.html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effectLst/>
        </p:spPr>
        <p:txBody>
          <a:bodyPr/>
          <a:lstStyle/>
          <a:p>
            <a:r>
              <a:rPr lang="en-US"/>
              <a:t>Boston Harbor</a:t>
            </a:r>
          </a:p>
        </p:txBody>
      </p:sp>
      <p:pic>
        <p:nvPicPr>
          <p:cNvPr id="61443" name="Picture 3"/>
          <p:cNvPicPr>
            <a:picLocks noChangeAspect="1" noChangeArrowheads="1"/>
          </p:cNvPicPr>
          <p:nvPr/>
        </p:nvPicPr>
        <p:blipFill>
          <a:blip r:embed="rId2" cstate="print"/>
          <a:srcRect l="11378" t="12790" b="4263"/>
          <a:stretch>
            <a:fillRect/>
          </a:stretch>
        </p:blipFill>
        <p:spPr bwMode="auto">
          <a:xfrm>
            <a:off x="1149350" y="1695450"/>
            <a:ext cx="7346950" cy="5162550"/>
          </a:xfrm>
          <a:prstGeom prst="rect">
            <a:avLst/>
          </a:prstGeom>
          <a:noFill/>
          <a:ln w="12700">
            <a:noFill/>
            <a:miter lim="800000"/>
            <a:headEnd type="none" w="lg" len="med"/>
            <a:tailEnd type="none" w="lg" len="med"/>
          </a:ln>
          <a:effectLst/>
        </p:spPr>
      </p:pic>
      <p:sp>
        <p:nvSpPr>
          <p:cNvPr id="61444" name="Rectangle 4"/>
          <p:cNvSpPr>
            <a:spLocks noChangeArrowheads="1"/>
          </p:cNvSpPr>
          <p:nvPr/>
        </p:nvSpPr>
        <p:spPr bwMode="auto">
          <a:xfrm>
            <a:off x="0" y="6235700"/>
            <a:ext cx="320357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hlinkClick r:id="rId3"/>
              </a:rPr>
              <a:t>http://crusty.er.usgs.gov/</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effectLst/>
        </p:spPr>
        <p:txBody>
          <a:bodyPr/>
          <a:lstStyle/>
          <a:p>
            <a:r>
              <a:rPr lang="en-US" u="sng">
                <a:solidFill>
                  <a:srgbClr val="0000FF"/>
                </a:solidFill>
                <a:hlinkClick r:id="rId2" action="ppaction://hlinkfile"/>
              </a:rPr>
              <a:t>Massachusetts Bay</a:t>
            </a:r>
            <a:r>
              <a:rPr lang="en-US">
                <a:solidFill>
                  <a:schemeClr val="tx1"/>
                </a:solidFill>
              </a:rPr>
              <a:t> </a:t>
            </a:r>
          </a:p>
        </p:txBody>
      </p:sp>
      <p:pic>
        <p:nvPicPr>
          <p:cNvPr id="62467" name="Picture 3"/>
          <p:cNvPicPr>
            <a:picLocks noChangeAspect="1" noChangeArrowheads="1"/>
          </p:cNvPicPr>
          <p:nvPr/>
        </p:nvPicPr>
        <p:blipFill>
          <a:blip r:embed="rId3" cstate="print"/>
          <a:srcRect l="3429" t="9114" r="3227" b="18750"/>
          <a:stretch>
            <a:fillRect/>
          </a:stretch>
        </p:blipFill>
        <p:spPr bwMode="auto">
          <a:xfrm>
            <a:off x="4435475" y="1220788"/>
            <a:ext cx="4708525" cy="5637212"/>
          </a:xfrm>
          <a:prstGeom prst="rect">
            <a:avLst/>
          </a:prstGeom>
          <a:noFill/>
          <a:ln w="12700">
            <a:noFill/>
            <a:miter lim="800000"/>
            <a:headEnd type="none" w="lg" len="med"/>
            <a:tailEnd type="none" w="lg" len="med"/>
          </a:ln>
          <a:effectLst/>
        </p:spPr>
      </p:pic>
      <p:sp>
        <p:nvSpPr>
          <p:cNvPr id="62468" name="Rectangle 4"/>
          <p:cNvSpPr>
            <a:spLocks noChangeArrowheads="1"/>
          </p:cNvSpPr>
          <p:nvPr/>
        </p:nvSpPr>
        <p:spPr bwMode="auto">
          <a:xfrm>
            <a:off x="455613" y="6223000"/>
            <a:ext cx="320357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hlinkClick r:id="rId4"/>
              </a:rPr>
              <a:t>http://crusty.er.usgs.gov/</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effectLst/>
        </p:spPr>
        <p:txBody>
          <a:bodyPr/>
          <a:lstStyle/>
          <a:p>
            <a:r>
              <a:rPr lang="en-US" b="1"/>
              <a:t>Tidal Flushing of Boston Harbor</a:t>
            </a:r>
            <a:endParaRPr lang="en-US"/>
          </a:p>
        </p:txBody>
      </p:sp>
      <p:sp>
        <p:nvSpPr>
          <p:cNvPr id="59396" name="Rectangle 1028"/>
          <p:cNvSpPr>
            <a:spLocks noChangeArrowheads="1"/>
          </p:cNvSpPr>
          <p:nvPr/>
        </p:nvSpPr>
        <p:spPr bwMode="auto">
          <a:xfrm>
            <a:off x="455613" y="6223000"/>
            <a:ext cx="320357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hlinkClick r:id="rId2"/>
              </a:rPr>
              <a:t>http://crusty.er.usgs.gov/</a:t>
            </a:r>
            <a:endParaRPr lang="en-US" sz="2400"/>
          </a:p>
        </p:txBody>
      </p:sp>
      <p:sp>
        <p:nvSpPr>
          <p:cNvPr id="59398" name="AutoShape 1030">
            <a:hlinkClick r:id="rId3" action="ppaction://hlinkfile" highlightClick="1"/>
          </p:cNvPr>
          <p:cNvSpPr>
            <a:spLocks noChangeArrowheads="1"/>
          </p:cNvSpPr>
          <p:nvPr/>
        </p:nvSpPr>
        <p:spPr bwMode="auto">
          <a:xfrm>
            <a:off x="4616450" y="5105400"/>
            <a:ext cx="4121150" cy="1358900"/>
          </a:xfrm>
          <a:prstGeom prst="actionButtonMovie">
            <a:avLst/>
          </a:prstGeom>
          <a:noFill/>
          <a:ln w="12700">
            <a:solidFill>
              <a:schemeClr val="tx1"/>
            </a:solidFill>
            <a:miter lim="800000"/>
            <a:headEnd type="none" w="lg" len="med"/>
            <a:tailEnd type="none" w="lg" len="med"/>
          </a:ln>
          <a:effectLst/>
        </p:spPr>
        <p:txBody>
          <a:bodyPr anchor="ctr">
            <a:spAutoFit/>
          </a:bodyPr>
          <a:lstStyle/>
          <a:p>
            <a:pPr algn="ctr"/>
            <a:r>
              <a:rPr lang="en-US" sz="2400">
                <a:latin typeface="Book Antiqua" pitchFamily="18" charset="0"/>
              </a:rPr>
              <a:t>Boston Harbor tidal cycles</a:t>
            </a:r>
          </a:p>
          <a:p>
            <a:pPr algn="ctr"/>
            <a:endParaRPr lang="en-US" sz="2400">
              <a:latin typeface="Book Antiqua" pitchFamily="18" charset="0"/>
            </a:endParaRPr>
          </a:p>
          <a:p>
            <a:pPr algn="ctr"/>
            <a:endParaRPr lang="en-US" sz="2400">
              <a:latin typeface="Book Antiqua" pitchFamily="18" charset="0"/>
            </a:endParaRPr>
          </a:p>
        </p:txBody>
      </p:sp>
      <p:sp>
        <p:nvSpPr>
          <p:cNvPr id="59403" name="Rectangle 1035"/>
          <p:cNvSpPr>
            <a:spLocks noChangeArrowheads="1"/>
          </p:cNvSpPr>
          <p:nvPr/>
        </p:nvSpPr>
        <p:spPr bwMode="auto">
          <a:xfrm>
            <a:off x="342900" y="2049463"/>
            <a:ext cx="8561388" cy="3013075"/>
          </a:xfrm>
          <a:prstGeom prst="rect">
            <a:avLst/>
          </a:prstGeom>
          <a:noFill/>
          <a:ln w="12700">
            <a:noFill/>
            <a:miter lim="800000"/>
            <a:headEnd type="none" w="lg" len="med"/>
            <a:tailEnd type="none" w="lg" len="med"/>
          </a:ln>
          <a:effectLst/>
        </p:spPr>
        <p:txBody>
          <a:bodyPr anchor="ctr">
            <a:spAutoFit/>
          </a:bodyPr>
          <a:lstStyle/>
          <a:p>
            <a:pPr>
              <a:spcBef>
                <a:spcPts val="500"/>
              </a:spcBef>
              <a:spcAft>
                <a:spcPts val="500"/>
              </a:spcAft>
            </a:pPr>
            <a:r>
              <a:rPr lang="en-US" sz="2400"/>
              <a:t>Simulation of tidal exchange in </a:t>
            </a:r>
            <a:r>
              <a:rPr lang="en-US" sz="2400" b="1" u="sng">
                <a:solidFill>
                  <a:srgbClr val="0000FF"/>
                </a:solidFill>
                <a:hlinkClick r:id="rId4" action="ppaction://hlinkfile"/>
              </a:rPr>
              <a:t>Boston Harbor </a:t>
            </a:r>
            <a:r>
              <a:rPr lang="en-US" sz="2400"/>
              <a:t>, based on a high-resolution (100 m grid spacing) depth-averaged computer model. Water in Boston Harbor is dyed red, and tracked over three tidal cycles. Colors between red and blue represent mixing of Boston Harbor water with Massachusetts Bay water (dyed blue). Due to the jet-like behavior of the ebb tidal currents, water is expelled from the harbor in pulses, leading to effective flushing of the harbor over several days.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82600" y="304800"/>
            <a:ext cx="8178800" cy="1143000"/>
          </a:xfrm>
          <a:effectLst/>
        </p:spPr>
        <p:txBody>
          <a:bodyPr/>
          <a:lstStyle/>
          <a:p>
            <a:r>
              <a:rPr lang="en-US" b="1"/>
              <a:t>Spring Freshet in Massachusetts Bay: April-May 1992</a:t>
            </a:r>
          </a:p>
        </p:txBody>
      </p:sp>
      <p:sp>
        <p:nvSpPr>
          <p:cNvPr id="60419" name="AutoShape 3">
            <a:hlinkClick r:id="rId2" action="ppaction://hlinkfile" highlightClick="1"/>
          </p:cNvPr>
          <p:cNvSpPr>
            <a:spLocks noChangeArrowheads="1"/>
          </p:cNvSpPr>
          <p:nvPr/>
        </p:nvSpPr>
        <p:spPr bwMode="auto">
          <a:xfrm>
            <a:off x="5205413" y="6018213"/>
            <a:ext cx="2222500" cy="523875"/>
          </a:xfrm>
          <a:prstGeom prst="actionButtonBlank">
            <a:avLst/>
          </a:prstGeom>
          <a:noFill/>
          <a:ln w="12700">
            <a:solidFill>
              <a:schemeClr val="tx1"/>
            </a:solidFill>
            <a:miter lim="800000"/>
            <a:headEnd type="none" w="lg" len="med"/>
            <a:tailEnd type="none" w="lg" len="med"/>
          </a:ln>
          <a:effectLst/>
        </p:spPr>
        <p:txBody>
          <a:bodyPr wrap="none" anchor="ctr">
            <a:spAutoFit/>
          </a:bodyPr>
          <a:lstStyle/>
          <a:p>
            <a:pPr algn="ctr"/>
            <a:r>
              <a:rPr lang="en-US" sz="2400">
                <a:latin typeface="Book Antiqua" pitchFamily="18" charset="0"/>
              </a:rPr>
              <a:t>Spring Freshet</a:t>
            </a:r>
          </a:p>
        </p:txBody>
      </p:sp>
      <p:sp>
        <p:nvSpPr>
          <p:cNvPr id="60420" name="Text Box 4"/>
          <p:cNvSpPr txBox="1">
            <a:spLocks noChangeArrowheads="1"/>
          </p:cNvSpPr>
          <p:nvPr/>
        </p:nvSpPr>
        <p:spPr bwMode="auto">
          <a:xfrm>
            <a:off x="676275" y="2019300"/>
            <a:ext cx="7539038" cy="3378200"/>
          </a:xfrm>
          <a:prstGeom prst="rect">
            <a:avLst/>
          </a:prstGeom>
          <a:noFill/>
          <a:ln w="12700">
            <a:noFill/>
            <a:miter lim="800000"/>
            <a:headEnd type="none" w="lg" len="med"/>
            <a:tailEnd type="none" w="lg" len="med"/>
          </a:ln>
          <a:effectLst/>
        </p:spPr>
        <p:txBody>
          <a:bodyPr anchor="ctr">
            <a:spAutoFit/>
          </a:bodyPr>
          <a:lstStyle/>
          <a:p>
            <a:pPr>
              <a:spcBef>
                <a:spcPts val="500"/>
              </a:spcBef>
              <a:spcAft>
                <a:spcPts val="500"/>
              </a:spcAft>
            </a:pPr>
            <a:r>
              <a:rPr lang="en-US" sz="2400"/>
              <a:t>Near-surface salinity (2 m depth) is tracked during May 1992, revealing a plume of fresh water from the Merrimack River that moves into Massachusetts Bay. The yellow arrow that flops around indicates the wind direction and speed. Note that a snapshot of the salinity on May 22 (as one might sample from a monthly CTD cruise) would give the distinct visual impression of a large plume from Boston Harbor, when in fact most of this water came from the Merrimack River! </a:t>
            </a:r>
            <a:endParaRPr lang="en-US" sz="2400">
              <a:latin typeface="Book Antiqua" pitchFamily="18" charset="0"/>
            </a:endParaRPr>
          </a:p>
        </p:txBody>
      </p:sp>
      <p:sp>
        <p:nvSpPr>
          <p:cNvPr id="60421" name="Rectangle 5"/>
          <p:cNvSpPr>
            <a:spLocks noChangeArrowheads="1"/>
          </p:cNvSpPr>
          <p:nvPr/>
        </p:nvSpPr>
        <p:spPr bwMode="auto">
          <a:xfrm>
            <a:off x="455613" y="6223000"/>
            <a:ext cx="320357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hlinkClick r:id="rId3"/>
              </a:rPr>
              <a:t>http://crusty.er.usgs.gov/</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effectLst/>
        </p:spPr>
        <p:txBody>
          <a:bodyPr/>
          <a:lstStyle/>
          <a:p>
            <a:r>
              <a:rPr lang="en-US" sz="4000" b="1"/>
              <a:t>Boston Harbor Sewage Outfalls Effluent Concentration </a:t>
            </a:r>
          </a:p>
        </p:txBody>
      </p:sp>
      <p:sp>
        <p:nvSpPr>
          <p:cNvPr id="63491" name="AutoShape 3">
            <a:hlinkClick r:id="rId2" action="ppaction://hlinkfile" highlightClick="1"/>
          </p:cNvPr>
          <p:cNvSpPr>
            <a:spLocks noChangeArrowheads="1"/>
          </p:cNvSpPr>
          <p:nvPr/>
        </p:nvSpPr>
        <p:spPr bwMode="auto">
          <a:xfrm>
            <a:off x="5081588" y="6334125"/>
            <a:ext cx="4062412" cy="523875"/>
          </a:xfrm>
          <a:prstGeom prst="actionButtonBlank">
            <a:avLst/>
          </a:prstGeom>
          <a:noFill/>
          <a:ln w="12700">
            <a:solidFill>
              <a:schemeClr val="tx1"/>
            </a:solidFill>
            <a:miter lim="800000"/>
            <a:headEnd type="none" w="lg" len="med"/>
            <a:tailEnd type="none" w="lg" len="med"/>
          </a:ln>
          <a:effectLst/>
        </p:spPr>
        <p:txBody>
          <a:bodyPr wrap="none" anchor="ctr">
            <a:spAutoFit/>
          </a:bodyPr>
          <a:lstStyle/>
          <a:p>
            <a:pPr algn="ctr"/>
            <a:r>
              <a:rPr lang="en-US" sz="2400">
                <a:latin typeface="Book Antiqua" pitchFamily="18" charset="0"/>
              </a:rPr>
              <a:t>Effect of new Boston Outfall</a:t>
            </a:r>
          </a:p>
        </p:txBody>
      </p:sp>
      <p:sp>
        <p:nvSpPr>
          <p:cNvPr id="63493" name="Text Box 5"/>
          <p:cNvSpPr txBox="1">
            <a:spLocks noChangeArrowheads="1"/>
          </p:cNvSpPr>
          <p:nvPr/>
        </p:nvSpPr>
        <p:spPr bwMode="auto">
          <a:xfrm>
            <a:off x="342900" y="2195513"/>
            <a:ext cx="7681913" cy="3876675"/>
          </a:xfrm>
          <a:prstGeom prst="rect">
            <a:avLst/>
          </a:prstGeom>
          <a:noFill/>
          <a:ln w="12700">
            <a:noFill/>
            <a:miter lim="800000"/>
            <a:headEnd type="none" w="lg" len="med"/>
            <a:tailEnd type="none" w="lg" len="med"/>
          </a:ln>
          <a:effectLst/>
        </p:spPr>
        <p:txBody>
          <a:bodyPr anchor="ctr">
            <a:spAutoFit/>
          </a:bodyPr>
          <a:lstStyle/>
          <a:p>
            <a:pPr>
              <a:spcBef>
                <a:spcPts val="500"/>
              </a:spcBef>
              <a:spcAft>
                <a:spcPts val="500"/>
              </a:spcAft>
            </a:pPr>
            <a:r>
              <a:rPr lang="en-US" sz="2000"/>
              <a:t>Simulation of effluent dilution from the existing and future Boston Sewage effluent outfalls based on a three-dimensional circulation model of </a:t>
            </a:r>
            <a:r>
              <a:rPr lang="en-US" sz="2000" u="sng">
                <a:solidFill>
                  <a:srgbClr val="0000FF"/>
                </a:solidFill>
                <a:hlinkClick r:id="rId3" action="ppaction://hlinkfile"/>
              </a:rPr>
              <a:t>Massachusetts Bay</a:t>
            </a:r>
            <a:r>
              <a:rPr lang="en-US" sz="2000"/>
              <a:t> during Jan-Mar 1990 and Jun-Aug 1990. Isosurfaces (three-dimensional contours) of effluent concentration are shown representing 1 part effluent to 200 parts seawater. This is a level below which nutrient inputs due to the outfall should be hard to distinguish above background fluctuations. During both the winter and summer months the effluent from the future outfall (represented by the blue isosurface) covers a smaller region than the effluent from the existing outfall (represented by the purple isosurface). </a:t>
            </a:r>
          </a:p>
          <a:p>
            <a:pPr algn="ctr">
              <a:spcBef>
                <a:spcPts val="500"/>
              </a:spcBef>
              <a:spcAft>
                <a:spcPts val="500"/>
              </a:spcAft>
            </a:pPr>
            <a:r>
              <a:rPr lang="en-US" sz="2000" b="1"/>
              <a:t>These simulations were used as evidence to assess the impact of the future outfall on endangered right whales. </a:t>
            </a:r>
            <a:endParaRPr lang="en-US" sz="2000">
              <a:latin typeface="Book Antiqua" pitchFamily="18" charset="0"/>
            </a:endParaRPr>
          </a:p>
        </p:txBody>
      </p:sp>
      <p:sp>
        <p:nvSpPr>
          <p:cNvPr id="63494" name="Rectangle 6"/>
          <p:cNvSpPr>
            <a:spLocks noChangeArrowheads="1"/>
          </p:cNvSpPr>
          <p:nvPr/>
        </p:nvSpPr>
        <p:spPr bwMode="auto">
          <a:xfrm>
            <a:off x="455613" y="6223000"/>
            <a:ext cx="320357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hlinkClick r:id="rId4"/>
              </a:rPr>
              <a:t>http://crusty.er.usgs.gov/</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a:effectLst/>
        </p:spPr>
        <p:txBody>
          <a:bodyPr lIns="90488" tIns="44450" rIns="90488" bIns="44450" anchor="b"/>
          <a:lstStyle/>
          <a:p>
            <a:r>
              <a:rPr lang="en-US"/>
              <a:t>Turbulent Jet and Plume Characteristics</a:t>
            </a:r>
          </a:p>
        </p:txBody>
      </p:sp>
      <p:sp>
        <p:nvSpPr>
          <p:cNvPr id="8195" name="Rectangle 3"/>
          <p:cNvSpPr>
            <a:spLocks noGrp="1" noChangeArrowheads="1"/>
          </p:cNvSpPr>
          <p:nvPr>
            <p:ph type="body" idx="1"/>
          </p:nvPr>
        </p:nvSpPr>
        <p:spPr>
          <a:xfrm>
            <a:off x="685800" y="1739900"/>
            <a:ext cx="7772400" cy="4114800"/>
          </a:xfrm>
          <a:noFill/>
          <a:ln/>
        </p:spPr>
        <p:txBody>
          <a:bodyPr lIns="90488" tIns="44450" rIns="90488" bIns="44450"/>
          <a:lstStyle/>
          <a:p>
            <a:pPr>
              <a:lnSpc>
                <a:spcPct val="90000"/>
              </a:lnSpc>
            </a:pPr>
            <a:r>
              <a:rPr lang="en-US" sz="2800"/>
              <a:t>Jet</a:t>
            </a:r>
          </a:p>
          <a:p>
            <a:pPr lvl="1">
              <a:lnSpc>
                <a:spcPct val="90000"/>
              </a:lnSpc>
            </a:pPr>
            <a:r>
              <a:rPr lang="en-US" sz="2400"/>
              <a:t>efficient mixing with the ambient fluid</a:t>
            </a:r>
          </a:p>
          <a:p>
            <a:pPr lvl="1">
              <a:lnSpc>
                <a:spcPct val="90000"/>
              </a:lnSpc>
            </a:pPr>
            <a:r>
              <a:rPr lang="en-US" sz="2400"/>
              <a:t>kinetic energy is lost to turbulence</a:t>
            </a:r>
          </a:p>
          <a:p>
            <a:pPr lvl="1">
              <a:lnSpc>
                <a:spcPct val="90000"/>
              </a:lnSpc>
            </a:pPr>
            <a:r>
              <a:rPr lang="en-US" sz="2400"/>
              <a:t>momentum is conserved</a:t>
            </a:r>
          </a:p>
          <a:p>
            <a:pPr>
              <a:lnSpc>
                <a:spcPct val="90000"/>
              </a:lnSpc>
            </a:pPr>
            <a:r>
              <a:rPr lang="en-US" sz="2800"/>
              <a:t>Plume</a:t>
            </a:r>
          </a:p>
          <a:p>
            <a:pPr lvl="1">
              <a:lnSpc>
                <a:spcPct val="90000"/>
              </a:lnSpc>
            </a:pPr>
            <a:r>
              <a:rPr lang="en-US" sz="2400"/>
              <a:t>efficient mixing with the ambient fluid</a:t>
            </a:r>
          </a:p>
          <a:p>
            <a:pPr lvl="1">
              <a:lnSpc>
                <a:spcPct val="90000"/>
              </a:lnSpc>
            </a:pPr>
            <a:r>
              <a:rPr lang="en-US" sz="2400"/>
              <a:t>potential energy is converted to kinetic energy</a:t>
            </a:r>
          </a:p>
          <a:p>
            <a:pPr lvl="1">
              <a:lnSpc>
                <a:spcPct val="90000"/>
              </a:lnSpc>
            </a:pPr>
            <a:r>
              <a:rPr lang="en-US" sz="2400"/>
              <a:t>kinetic energy is lost to turbulence</a:t>
            </a:r>
          </a:p>
          <a:p>
            <a:pPr lvl="1">
              <a:lnSpc>
                <a:spcPct val="90000"/>
              </a:lnSpc>
            </a:pPr>
            <a:r>
              <a:rPr lang="en-US" sz="2400"/>
              <a:t>momentum is conserved (but must take body force into account)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a:effectLst/>
        </p:spPr>
        <p:txBody>
          <a:bodyPr lIns="90488" tIns="44450" rIns="90488" bIns="44450" anchor="b"/>
          <a:lstStyle/>
          <a:p>
            <a:r>
              <a:rPr lang="en-US"/>
              <a:t>Jet Parameters</a:t>
            </a:r>
          </a:p>
        </p:txBody>
      </p:sp>
      <p:sp>
        <p:nvSpPr>
          <p:cNvPr id="9219" name="Rectangle 3"/>
          <p:cNvSpPr>
            <a:spLocks noGrp="1" noChangeArrowheads="1"/>
          </p:cNvSpPr>
          <p:nvPr>
            <p:ph type="body" idx="1"/>
          </p:nvPr>
        </p:nvSpPr>
        <p:spPr>
          <a:noFill/>
          <a:ln/>
        </p:spPr>
        <p:txBody>
          <a:bodyPr lIns="90488" tIns="44450" rIns="90488" bIns="44450"/>
          <a:lstStyle/>
          <a:p>
            <a:pPr>
              <a:lnSpc>
                <a:spcPct val="90000"/>
              </a:lnSpc>
            </a:pPr>
            <a:r>
              <a:rPr lang="en-US"/>
              <a:t>initial jet velocity</a:t>
            </a:r>
          </a:p>
          <a:p>
            <a:pPr>
              <a:lnSpc>
                <a:spcPct val="90000"/>
              </a:lnSpc>
            </a:pPr>
            <a:r>
              <a:rPr lang="en-US"/>
              <a:t>initial turbulence of discharge</a:t>
            </a:r>
          </a:p>
          <a:p>
            <a:pPr>
              <a:lnSpc>
                <a:spcPct val="90000"/>
              </a:lnSpc>
            </a:pPr>
            <a:r>
              <a:rPr lang="en-US"/>
              <a:t>jet mass flux</a:t>
            </a:r>
          </a:p>
          <a:p>
            <a:pPr>
              <a:lnSpc>
                <a:spcPct val="90000"/>
              </a:lnSpc>
            </a:pPr>
            <a:r>
              <a:rPr lang="en-US"/>
              <a:t>jet momentum flux</a:t>
            </a:r>
          </a:p>
          <a:p>
            <a:pPr>
              <a:lnSpc>
                <a:spcPct val="90000"/>
              </a:lnSpc>
            </a:pPr>
            <a:r>
              <a:rPr lang="en-US"/>
              <a:t>jet tracer material </a:t>
            </a:r>
          </a:p>
          <a:p>
            <a:pPr lvl="1">
              <a:lnSpc>
                <a:spcPct val="90000"/>
              </a:lnSpc>
            </a:pPr>
            <a:r>
              <a:rPr lang="en-US"/>
              <a:t>heat</a:t>
            </a:r>
          </a:p>
          <a:p>
            <a:pPr lvl="1">
              <a:lnSpc>
                <a:spcPct val="90000"/>
              </a:lnSpc>
            </a:pPr>
            <a:r>
              <a:rPr lang="en-US"/>
              <a:t>salinity</a:t>
            </a:r>
          </a:p>
          <a:p>
            <a:pPr lvl="1">
              <a:lnSpc>
                <a:spcPct val="90000"/>
              </a:lnSpc>
            </a:pPr>
            <a:r>
              <a:rPr lang="en-US"/>
              <a:t>contaminant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ffectLst/>
        </p:spPr>
        <p:txBody>
          <a:bodyPr lIns="90488" tIns="44450" rIns="90488" bIns="44450" anchor="b"/>
          <a:lstStyle/>
          <a:p>
            <a:r>
              <a:rPr lang="en-US"/>
              <a:t>Environmental Parameters</a:t>
            </a:r>
          </a:p>
        </p:txBody>
      </p:sp>
      <p:sp>
        <p:nvSpPr>
          <p:cNvPr id="10243" name="Rectangle 3"/>
          <p:cNvSpPr>
            <a:spLocks noGrp="1" noChangeArrowheads="1"/>
          </p:cNvSpPr>
          <p:nvPr>
            <p:ph type="body" idx="1"/>
          </p:nvPr>
        </p:nvSpPr>
        <p:spPr>
          <a:noFill/>
          <a:ln/>
        </p:spPr>
        <p:txBody>
          <a:bodyPr lIns="90488" tIns="44450" rIns="90488" bIns="44450"/>
          <a:lstStyle/>
          <a:p>
            <a:pPr>
              <a:lnSpc>
                <a:spcPct val="90000"/>
              </a:lnSpc>
            </a:pPr>
            <a:r>
              <a:rPr lang="en-US"/>
              <a:t>ambient turbulence levels</a:t>
            </a:r>
          </a:p>
          <a:p>
            <a:pPr>
              <a:lnSpc>
                <a:spcPct val="90000"/>
              </a:lnSpc>
            </a:pPr>
            <a:r>
              <a:rPr lang="en-US"/>
              <a:t>currents</a:t>
            </a:r>
          </a:p>
          <a:p>
            <a:pPr lvl="1">
              <a:lnSpc>
                <a:spcPct val="90000"/>
              </a:lnSpc>
            </a:pPr>
            <a:r>
              <a:rPr lang="en-US"/>
              <a:t>cross flows</a:t>
            </a:r>
          </a:p>
          <a:p>
            <a:pPr lvl="1">
              <a:lnSpc>
                <a:spcPct val="90000"/>
              </a:lnSpc>
            </a:pPr>
            <a:r>
              <a:rPr lang="en-US"/>
              <a:t>co flows</a:t>
            </a:r>
          </a:p>
          <a:p>
            <a:pPr lvl="1">
              <a:lnSpc>
                <a:spcPct val="90000"/>
              </a:lnSpc>
            </a:pPr>
            <a:r>
              <a:rPr lang="en-US"/>
              <a:t>counter flows</a:t>
            </a:r>
          </a:p>
          <a:p>
            <a:pPr>
              <a:lnSpc>
                <a:spcPct val="90000"/>
              </a:lnSpc>
            </a:pPr>
            <a:r>
              <a:rPr lang="en-US"/>
              <a:t>density stratification</a:t>
            </a:r>
          </a:p>
          <a:p>
            <a:pPr lvl="1">
              <a:lnSpc>
                <a:spcPct val="90000"/>
              </a:lnSpc>
            </a:pPr>
            <a:r>
              <a:rPr lang="en-US"/>
              <a:t>thermal</a:t>
            </a:r>
          </a:p>
          <a:p>
            <a:pPr lvl="1">
              <a:lnSpc>
                <a:spcPct val="90000"/>
              </a:lnSpc>
            </a:pPr>
            <a:r>
              <a:rPr lang="en-US"/>
              <a:t>salinity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p:spPr>
        <p:txBody>
          <a:bodyPr lIns="90488" tIns="44450" rIns="90488" bIns="44450" anchor="b"/>
          <a:lstStyle/>
          <a:p>
            <a:r>
              <a:rPr lang="en-US"/>
              <a:t>Geometrical Factors</a:t>
            </a:r>
          </a:p>
        </p:txBody>
      </p:sp>
      <p:sp>
        <p:nvSpPr>
          <p:cNvPr id="11267" name="Rectangle 3"/>
          <p:cNvSpPr>
            <a:spLocks noGrp="1" noChangeArrowheads="1"/>
          </p:cNvSpPr>
          <p:nvPr>
            <p:ph type="body" idx="1"/>
          </p:nvPr>
        </p:nvSpPr>
        <p:spPr>
          <a:noFill/>
          <a:ln/>
        </p:spPr>
        <p:txBody>
          <a:bodyPr lIns="90488" tIns="44450" rIns="90488" bIns="44450"/>
          <a:lstStyle/>
          <a:p>
            <a:r>
              <a:rPr lang="en-US"/>
              <a:t>jet discharge port shape</a:t>
            </a:r>
          </a:p>
          <a:p>
            <a:r>
              <a:rPr lang="en-US"/>
              <a:t>orientation</a:t>
            </a:r>
          </a:p>
          <a:p>
            <a:r>
              <a:rPr lang="en-US"/>
              <a:t>proximity to adjacent jets</a:t>
            </a:r>
          </a:p>
          <a:p>
            <a:r>
              <a:rPr lang="en-US"/>
              <a:t>proximity to solid boundaries</a:t>
            </a:r>
          </a:p>
          <a:p>
            <a:r>
              <a:rPr lang="en-US"/>
              <a:t>attitude of the jet</a:t>
            </a:r>
          </a:p>
          <a:p>
            <a:r>
              <a:rPr lang="en-US"/>
              <a:t>distance to free surface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effectLst/>
        </p:spPr>
        <p:txBody>
          <a:bodyPr lIns="90488" tIns="44450" rIns="90488" bIns="44450" anchor="b"/>
          <a:lstStyle/>
          <a:p>
            <a:r>
              <a:rPr lang="en-US"/>
              <a:t>What we’d like to know</a:t>
            </a:r>
          </a:p>
        </p:txBody>
      </p:sp>
      <p:sp>
        <p:nvSpPr>
          <p:cNvPr id="12291" name="Rectangle 3"/>
          <p:cNvSpPr>
            <a:spLocks noGrp="1" noChangeArrowheads="1"/>
          </p:cNvSpPr>
          <p:nvPr>
            <p:ph type="body" idx="1"/>
          </p:nvPr>
        </p:nvSpPr>
        <p:spPr>
          <a:noFill/>
          <a:ln/>
        </p:spPr>
        <p:txBody>
          <a:bodyPr lIns="90488" tIns="44450" rIns="90488" bIns="44450"/>
          <a:lstStyle/>
          <a:p>
            <a:r>
              <a:rPr lang="en-US"/>
              <a:t>Contaminant concentration as function of distance from source</a:t>
            </a:r>
          </a:p>
          <a:p>
            <a:r>
              <a:rPr lang="en-US"/>
              <a:t>Velocity of jet or plume as function of distance</a:t>
            </a:r>
          </a:p>
          <a:p>
            <a:r>
              <a:rPr lang="en-US"/>
              <a:t>Width of jet or plume as function of distance</a:t>
            </a:r>
          </a:p>
        </p:txBody>
      </p:sp>
      <p:sp>
        <p:nvSpPr>
          <p:cNvPr id="12292" name="Rectangle 4"/>
          <p:cNvSpPr>
            <a:spLocks noChangeArrowheads="1"/>
          </p:cNvSpPr>
          <p:nvPr/>
        </p:nvSpPr>
        <p:spPr bwMode="auto">
          <a:xfrm>
            <a:off x="996950" y="5353050"/>
            <a:ext cx="6272213" cy="579438"/>
          </a:xfrm>
          <a:prstGeom prst="rect">
            <a:avLst/>
          </a:prstGeom>
          <a:noFill/>
          <a:ln w="12700">
            <a:noFill/>
            <a:miter lim="800000"/>
            <a:headEnd/>
            <a:tailEnd/>
          </a:ln>
          <a:effectLst/>
        </p:spPr>
        <p:txBody>
          <a:bodyPr wrap="none" anchor="ctr">
            <a:spAutoFit/>
          </a:bodyPr>
          <a:lstStyle/>
          <a:p>
            <a:pPr algn="ctr"/>
            <a:r>
              <a:rPr lang="en-US" sz="3200">
                <a:solidFill>
                  <a:schemeClr val="folHlink"/>
                </a:solidFill>
              </a:rPr>
              <a:t>3 unknowns, so we need 3 equations!</a:t>
            </a:r>
          </a:p>
        </p:txBody>
      </p:sp>
      <p:sp>
        <p:nvSpPr>
          <p:cNvPr id="12293" name="Line 5"/>
          <p:cNvSpPr>
            <a:spLocks noChangeShapeType="1"/>
          </p:cNvSpPr>
          <p:nvPr/>
        </p:nvSpPr>
        <p:spPr bwMode="auto">
          <a:xfrm>
            <a:off x="1066800" y="5854700"/>
            <a:ext cx="6184900" cy="0"/>
          </a:xfrm>
          <a:prstGeom prst="line">
            <a:avLst/>
          </a:prstGeom>
          <a:noFill/>
          <a:ln w="12700">
            <a:solidFill>
              <a:schemeClr val="tx1"/>
            </a:solidFill>
            <a:round/>
            <a:headEnd type="none" w="lg" len="med"/>
            <a:tailEnd type="none" w="lg" len="med"/>
          </a:ln>
          <a:effectLst/>
        </p:spPr>
        <p:txBody>
          <a:bodyPr wrap="none" anchor="ctr">
            <a:spAutoFit/>
          </a:bodyPr>
          <a:lstStyle/>
          <a:p>
            <a:endParaRPr lang="es-CO"/>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Line 5"/>
          <p:cNvSpPr>
            <a:spLocks noChangeShapeType="1"/>
          </p:cNvSpPr>
          <p:nvPr/>
        </p:nvSpPr>
        <p:spPr bwMode="auto">
          <a:xfrm>
            <a:off x="927100" y="3898900"/>
            <a:ext cx="4876800" cy="0"/>
          </a:xfrm>
          <a:prstGeom prst="line">
            <a:avLst/>
          </a:prstGeom>
          <a:noFill/>
          <a:ln w="28575">
            <a:solidFill>
              <a:schemeClr val="folHlink"/>
            </a:solidFill>
            <a:round/>
            <a:headEnd type="none" w="lg" len="med"/>
            <a:tailEnd type="none" w="lg" len="med"/>
          </a:ln>
          <a:effectLst/>
        </p:spPr>
        <p:txBody>
          <a:bodyPr wrap="none" anchor="ctr">
            <a:spAutoFit/>
          </a:bodyPr>
          <a:lstStyle/>
          <a:p>
            <a:endParaRPr lang="es-CO"/>
          </a:p>
        </p:txBody>
      </p:sp>
      <p:sp>
        <p:nvSpPr>
          <p:cNvPr id="13314" name="Rectangle 2"/>
          <p:cNvSpPr>
            <a:spLocks noGrp="1" noChangeArrowheads="1"/>
          </p:cNvSpPr>
          <p:nvPr>
            <p:ph type="title"/>
          </p:nvPr>
        </p:nvSpPr>
        <p:spPr>
          <a:noFill/>
          <a:ln/>
          <a:effectLst/>
        </p:spPr>
        <p:txBody>
          <a:bodyPr lIns="90488" tIns="44450" rIns="90488" bIns="44450" anchor="b"/>
          <a:lstStyle/>
          <a:p>
            <a:r>
              <a:rPr lang="en-US"/>
              <a:t>Tools to get there</a:t>
            </a:r>
          </a:p>
        </p:txBody>
      </p:sp>
      <p:sp>
        <p:nvSpPr>
          <p:cNvPr id="13315" name="Rectangle 3"/>
          <p:cNvSpPr>
            <a:spLocks noGrp="1" noChangeArrowheads="1"/>
          </p:cNvSpPr>
          <p:nvPr>
            <p:ph type="body" idx="1"/>
          </p:nvPr>
        </p:nvSpPr>
        <p:spPr>
          <a:xfrm>
            <a:off x="685800" y="1981200"/>
            <a:ext cx="7772400" cy="4724400"/>
          </a:xfrm>
          <a:noFill/>
          <a:ln/>
        </p:spPr>
        <p:txBody>
          <a:bodyPr lIns="90488" tIns="44450" rIns="90488" bIns="44450"/>
          <a:lstStyle/>
          <a:p>
            <a:r>
              <a:rPr lang="en-US"/>
              <a:t>From basic principles</a:t>
            </a:r>
          </a:p>
          <a:p>
            <a:pPr lvl="1"/>
            <a:r>
              <a:rPr lang="en-US"/>
              <a:t>conservation of momentum</a:t>
            </a:r>
          </a:p>
          <a:p>
            <a:pPr lvl="1"/>
            <a:r>
              <a:rPr lang="en-US"/>
              <a:t>conservation of mass (of tracer)</a:t>
            </a:r>
          </a:p>
          <a:p>
            <a:pPr lvl="1"/>
            <a:r>
              <a:rPr lang="en-US"/>
              <a:t>conservation of energy </a:t>
            </a:r>
          </a:p>
          <a:p>
            <a:pPr lvl="1"/>
            <a:r>
              <a:rPr lang="en-US"/>
              <a:t>rate of spread of jet (spreading law)?</a:t>
            </a:r>
          </a:p>
          <a:p>
            <a:r>
              <a:rPr lang="en-US"/>
              <a:t>From dimensional analysis</a:t>
            </a:r>
          </a:p>
          <a:p>
            <a:pPr lvl="1"/>
            <a:r>
              <a:rPr lang="en-US"/>
              <a:t>need to identify the important parameters</a:t>
            </a:r>
          </a:p>
          <a:p>
            <a:pPr lvl="1"/>
            <a:r>
              <a:rPr lang="en-US"/>
              <a:t>still need spreading law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Lst>
  </p:timing>
</p:sld>
</file>

<file path=ppt/theme/theme1.xml><?xml version="1.0" encoding="utf-8"?>
<a:theme xmlns:a="http://schemas.openxmlformats.org/drawingml/2006/main" name="teaching">
  <a:themeElements>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fontScheme name="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289341497</TotalTime>
  <Pages>23</Pages>
  <Words>1393</Words>
  <Application>Microsoft Office PowerPoint</Application>
  <PresentationFormat>Letter Paper (8.5x11 in)</PresentationFormat>
  <Paragraphs>221</Paragraphs>
  <Slides>37</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Trebuchet MS</vt:lpstr>
      <vt:lpstr>Book Antiqua</vt:lpstr>
      <vt:lpstr>Arial</vt:lpstr>
      <vt:lpstr>Cambria Math</vt:lpstr>
      <vt:lpstr>Times New Roman</vt:lpstr>
      <vt:lpstr>MT Extra</vt:lpstr>
      <vt:lpstr>Wingdings</vt:lpstr>
      <vt:lpstr>teaching</vt:lpstr>
      <vt:lpstr>Equation</vt:lpstr>
      <vt:lpstr>Turbulent Jets and Plumes</vt:lpstr>
      <vt:lpstr>Turbulent Jets and Plumes</vt:lpstr>
      <vt:lpstr>Some definitions</vt:lpstr>
      <vt:lpstr>Turbulent Jet and Plume Characteristics</vt:lpstr>
      <vt:lpstr>Jet Parameters</vt:lpstr>
      <vt:lpstr>Environmental Parameters</vt:lpstr>
      <vt:lpstr>Geometrical Factors</vt:lpstr>
      <vt:lpstr>What we’d like to know</vt:lpstr>
      <vt:lpstr>Tools to get there</vt:lpstr>
      <vt:lpstr>Cases to analyze</vt:lpstr>
      <vt:lpstr>Axisymmetric Jet</vt:lpstr>
      <vt:lpstr>Simple Jet Spreading</vt:lpstr>
      <vt:lpstr>Momentum: Axisymmetric Jet</vt:lpstr>
      <vt:lpstr>Concentration of Conservative Tracer: Axisymmetric Jet</vt:lpstr>
      <vt:lpstr>Concentration of Conservative Tracer: Axisymmetric Jet</vt:lpstr>
      <vt:lpstr>Round Jet: Empirical Constants</vt:lpstr>
      <vt:lpstr>Plane: (2-D) Jets</vt:lpstr>
      <vt:lpstr>Plane Jets:  Empirical Coefficients</vt:lpstr>
      <vt:lpstr>Jet Design Problem</vt:lpstr>
      <vt:lpstr>Plumes</vt:lpstr>
      <vt:lpstr>Plume Exercise</vt:lpstr>
      <vt:lpstr>Round Plume: Equation Development</vt:lpstr>
      <vt:lpstr>Plume coefficients</vt:lpstr>
      <vt:lpstr>Buoyant Jets</vt:lpstr>
      <vt:lpstr>CORMIX</vt:lpstr>
      <vt:lpstr>Jets and Plumes: Summary</vt:lpstr>
      <vt:lpstr>Dragon Day Plume</vt:lpstr>
      <vt:lpstr>Mount Saint Helens</vt:lpstr>
      <vt:lpstr>Integrated Forest Fire Management Project (IFFM) Indonesia</vt:lpstr>
      <vt:lpstr>Slurry Plumes</vt:lpstr>
      <vt:lpstr>Momentum of Discharge</vt:lpstr>
      <vt:lpstr>Multiport Diffuser Valves</vt:lpstr>
      <vt:lpstr>Boston Harbor</vt:lpstr>
      <vt:lpstr>Massachusetts Bay </vt:lpstr>
      <vt:lpstr>Tidal Flushing of Boston Harbor</vt:lpstr>
      <vt:lpstr>Spring Freshet in Massachusetts Bay: April-May 1992</vt:lpstr>
      <vt:lpstr>Boston Harbor Sewage Outfalls Effluent Concentration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Turbulent Jets and Plumes</dc:title>
  <dc:subject/>
  <dc:creator>Monroe Weber-Shirk</dc:creator>
  <cp:keywords/>
  <dc:description/>
  <cp:lastModifiedBy>Juan</cp:lastModifiedBy>
  <cp:revision>47</cp:revision>
  <cp:lastPrinted>1999-03-15T20:23:31Z</cp:lastPrinted>
  <dcterms:created xsi:type="dcterms:W3CDTF">1997-03-03T09:42:03Z</dcterms:created>
  <dcterms:modified xsi:type="dcterms:W3CDTF">2018-05-29T19:29:03Z</dcterms:modified>
</cp:coreProperties>
</file>