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72" r:id="rId3"/>
    <p:sldId id="289" r:id="rId4"/>
    <p:sldId id="285" r:id="rId5"/>
    <p:sldId id="287" r:id="rId6"/>
    <p:sldId id="288" r:id="rId7"/>
    <p:sldId id="290" r:id="rId8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0"/>
      <p:bold r:id="rId11"/>
      <p:italic r:id="rId12"/>
      <p:boldItalic r:id="rId13"/>
    </p:embeddedFont>
    <p:embeddedFont>
      <p:font typeface="Source Sans Pro" panose="020B0604020202020204" charset="0"/>
      <p:regular r:id="rId14"/>
      <p:bold r:id="rId15"/>
      <p:italic r:id="rId16"/>
      <p:boldItalic r:id="rId17"/>
    </p:embeddedFont>
    <p:embeddedFont>
      <p:font typeface="Dosis" panose="020B0604020202020204" charset="0"/>
      <p:regular r:id="rId18"/>
      <p:bold r:id="rId19"/>
    </p:embeddedFont>
    <p:embeddedFont>
      <p:font typeface="Vijaya" panose="020B0604020202020204" pitchFamily="34" charset="0"/>
      <p:regular r:id="rId20"/>
      <p:bold r:id="rId21"/>
    </p:embeddedFont>
    <p:embeddedFont>
      <p:font typeface="Aparajita" panose="020B0604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822CF3-FF56-415C-B6EC-4D69890A24B5}">
  <a:tblStyle styleId="{CE822CF3-FF56-415C-B6EC-4D69890A24B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4892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01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199" cy="19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415665"/>
              </a:buClr>
              <a:buSzPct val="1000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23528" y="483518"/>
            <a:ext cx="5599963" cy="36850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Off-Line Signature Recognition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" dirty="0"/>
          </a:p>
        </p:txBody>
      </p:sp>
      <p:pic>
        <p:nvPicPr>
          <p:cNvPr id="1028" name="Picture 4" descr="C:\Users\Mongoose\Videos\AAEAAQAAAAAAAAY3AAAAJDQ0ZGViYTZmLTE1M2MtNDQ4My1hNTJjLTc4ZTNjZGY3Y2FhZ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1563638"/>
            <a:ext cx="3619500" cy="2066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Flow Chart of the Project</a:t>
            </a:r>
            <a:endParaRPr lang="en" dirty="0"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cxnSp>
        <p:nvCxnSpPr>
          <p:cNvPr id="285" name="Shape 285"/>
          <p:cNvCxnSpPr/>
          <p:nvPr/>
        </p:nvCxnSpPr>
        <p:spPr>
          <a:xfrm>
            <a:off x="-4800" y="3028950"/>
            <a:ext cx="9153599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1835696" y="221171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7" name="Shape 287"/>
          <p:cNvCxnSpPr/>
          <p:nvPr/>
        </p:nvCxnSpPr>
        <p:spPr>
          <a:xfrm>
            <a:off x="3203848" y="3003798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8" name="Shape 288"/>
          <p:cNvCxnSpPr/>
          <p:nvPr/>
        </p:nvCxnSpPr>
        <p:spPr>
          <a:xfrm rot="10800000">
            <a:off x="7038975" y="2190749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899592" y="1635646"/>
            <a:ext cx="2141537" cy="771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  <a:t>Signature Acquisition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/>
            </a:r>
            <a:br>
              <a:rPr lang="en-US" sz="2000" b="1" dirty="0" smtClean="0">
                <a:latin typeface="AngsanaUPC" pitchFamily="18" charset="-34"/>
                <a:cs typeface="AngsanaUPC" pitchFamily="18" charset="-34"/>
              </a:rPr>
            </a:br>
            <a:endParaRPr lang="en" sz="2000" b="1" dirty="0">
              <a:solidFill>
                <a:srgbClr val="415665"/>
              </a:solidFill>
              <a:latin typeface="AngsanaUPC" pitchFamily="18" charset="-34"/>
              <a:ea typeface="Source Sans Pro"/>
              <a:cs typeface="AngsanaUPC" pitchFamily="18" charset="-34"/>
              <a:sym typeface="Source Sans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195736" y="3867894"/>
            <a:ext cx="2232248" cy="838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  <a:t>Preprocessing</a:t>
            </a:r>
            <a:br>
              <a:rPr lang="en-US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</a:b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/>
            </a:r>
            <a:br>
              <a:rPr lang="en-US" sz="2400" b="1" dirty="0" smtClean="0">
                <a:latin typeface="AngsanaUPC" pitchFamily="18" charset="-34"/>
                <a:cs typeface="AngsanaUPC" pitchFamily="18" charset="-34"/>
              </a:rPr>
            </a:br>
            <a:endParaRPr lang="en" sz="2400" b="1" dirty="0">
              <a:latin typeface="AngsanaUPC" pitchFamily="18" charset="-34"/>
              <a:cs typeface="AngsanaUPC" pitchFamily="18" charset="-34"/>
              <a:sym typeface="Source Sans Pr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444208" y="1635646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  <a:t>Testing</a:t>
            </a:r>
            <a:endParaRPr lang="en" sz="2400" b="1" dirty="0">
              <a:latin typeface="AngsanaUPC" pitchFamily="18" charset="-34"/>
              <a:cs typeface="AngsanaUPC" pitchFamily="18" charset="-34"/>
              <a:sym typeface="Source Sans Pro"/>
            </a:endParaRPr>
          </a:p>
        </p:txBody>
      </p:sp>
      <p:grpSp>
        <p:nvGrpSpPr>
          <p:cNvPr id="292" name="Shape 292"/>
          <p:cNvGrpSpPr/>
          <p:nvPr/>
        </p:nvGrpSpPr>
        <p:grpSpPr>
          <a:xfrm>
            <a:off x="1618785" y="2833011"/>
            <a:ext cx="433800" cy="433800"/>
            <a:chOff x="5382800" y="412975"/>
            <a:chExt cx="433800" cy="433800"/>
          </a:xfrm>
        </p:grpSpPr>
        <p:sp>
          <p:nvSpPr>
            <p:cNvPr id="293" name="Shape 2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2986937" y="2834523"/>
            <a:ext cx="433800" cy="433800"/>
            <a:chOff x="5382800" y="412975"/>
            <a:chExt cx="433800" cy="433800"/>
          </a:xfrm>
        </p:grpSpPr>
        <p:sp>
          <p:nvSpPr>
            <p:cNvPr id="297" name="Shape 2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1" name="Shape 30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3" name="Shape 286"/>
          <p:cNvCxnSpPr/>
          <p:nvPr/>
        </p:nvCxnSpPr>
        <p:spPr>
          <a:xfrm rot="10800000">
            <a:off x="4427984" y="2139702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4" name="Shape 289"/>
          <p:cNvSpPr txBox="1"/>
          <p:nvPr/>
        </p:nvSpPr>
        <p:spPr>
          <a:xfrm>
            <a:off x="3563888" y="1635646"/>
            <a:ext cx="1944216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  <a:t>Feature Extraction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/>
            </a:r>
            <a:br>
              <a:rPr lang="en-US" sz="2400" b="1" dirty="0" smtClean="0">
                <a:latin typeface="AngsanaUPC" pitchFamily="18" charset="-34"/>
                <a:cs typeface="AngsanaUPC" pitchFamily="18" charset="-34"/>
              </a:rPr>
            </a:br>
            <a:endParaRPr lang="en" sz="2400" b="1" dirty="0" smtClean="0">
              <a:latin typeface="AngsanaUPC" pitchFamily="18" charset="-34"/>
              <a:cs typeface="AngsanaUPC" pitchFamily="18" charset="-34"/>
              <a:sym typeface="Source Sans Pro"/>
            </a:endParaRPr>
          </a:p>
        </p:txBody>
      </p:sp>
      <p:grpSp>
        <p:nvGrpSpPr>
          <p:cNvPr id="25" name="Shape 292"/>
          <p:cNvGrpSpPr/>
          <p:nvPr/>
        </p:nvGrpSpPr>
        <p:grpSpPr>
          <a:xfrm>
            <a:off x="4211073" y="2761003"/>
            <a:ext cx="433800" cy="433800"/>
            <a:chOff x="5382800" y="412975"/>
            <a:chExt cx="433800" cy="433800"/>
          </a:xfrm>
        </p:grpSpPr>
        <p:sp>
          <p:nvSpPr>
            <p:cNvPr id="26" name="Shape 2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94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95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287"/>
          <p:cNvCxnSpPr/>
          <p:nvPr/>
        </p:nvCxnSpPr>
        <p:spPr>
          <a:xfrm>
            <a:off x="5699906" y="2977753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6" name="Shape 290"/>
          <p:cNvSpPr txBox="1"/>
          <p:nvPr/>
        </p:nvSpPr>
        <p:spPr>
          <a:xfrm>
            <a:off x="4644008" y="3867894"/>
            <a:ext cx="2232248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  <a:t>Verification</a:t>
            </a:r>
            <a:br>
              <a:rPr lang="en-US" sz="2400" b="1" dirty="0" smtClean="0">
                <a:latin typeface="AngsanaUPC" pitchFamily="18" charset="-34"/>
                <a:cs typeface="AngsanaUPC" pitchFamily="18" charset="-34"/>
                <a:sym typeface="Source Sans Pro"/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"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7" name="Shape 296"/>
          <p:cNvGrpSpPr/>
          <p:nvPr/>
        </p:nvGrpSpPr>
        <p:grpSpPr>
          <a:xfrm>
            <a:off x="5482995" y="2808478"/>
            <a:ext cx="433800" cy="433800"/>
            <a:chOff x="5382800" y="412975"/>
            <a:chExt cx="433800" cy="433800"/>
          </a:xfrm>
        </p:grpSpPr>
        <p:sp>
          <p:nvSpPr>
            <p:cNvPr id="38" name="Shape 2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298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299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rt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50" y="1284100"/>
            <a:ext cx="1540538" cy="1932899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Signature Acquisition</a:t>
            </a:r>
            <a:br>
              <a:rPr lang="en-US" sz="240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100" b="1" dirty="0" smtClean="0">
                <a:latin typeface="AngsanaUPC" pitchFamily="18" charset="-34"/>
                <a:cs typeface="AngsanaUPC" pitchFamily="18" charset="-34"/>
              </a:rPr>
              <a:t/>
            </a:r>
            <a:br>
              <a:rPr lang="en-US" sz="1100" b="1" dirty="0" smtClean="0">
                <a:latin typeface="AngsanaUPC" pitchFamily="18" charset="-34"/>
                <a:cs typeface="AngsanaUPC" pitchFamily="18" charset="-34"/>
              </a:rPr>
            </a:br>
            <a:endParaRPr lang="en" sz="11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712" y="195486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Signatures are scanned, resulting in an average image size of 256*256 pixels.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1131590"/>
            <a:ext cx="54102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95736" y="1419622"/>
            <a:ext cx="1008112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5736" y="2427734"/>
            <a:ext cx="1008112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736" y="3507854"/>
            <a:ext cx="1008112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08570"/>
            <a:ext cx="3552600" cy="1139999"/>
          </a:xfrm>
        </p:spPr>
        <p:txBody>
          <a:bodyPr/>
          <a:lstStyle/>
          <a:p>
            <a:r>
              <a:rPr lang="en-US" dirty="0" smtClean="0"/>
              <a:t>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843558"/>
            <a:ext cx="7616007" cy="3888432"/>
          </a:xfrm>
        </p:spPr>
        <p:txBody>
          <a:bodyPr/>
          <a:lstStyle/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Grayscale Conversion</a:t>
            </a:r>
            <a:r>
              <a:rPr lang="en-US" dirty="0" smtClean="0">
                <a:latin typeface="Vijaya" pitchFamily="34" charset="0"/>
                <a:cs typeface="Vijaya" pitchFamily="34" charset="0"/>
              </a:rPr>
              <a:t/>
            </a:r>
            <a:br>
              <a:rPr lang="en-US" dirty="0" smtClean="0">
                <a:latin typeface="Vijaya" pitchFamily="34" charset="0"/>
                <a:cs typeface="Vijaya" pitchFamily="34" charset="0"/>
              </a:rPr>
            </a:br>
            <a:r>
              <a:rPr lang="en-US" dirty="0" smtClean="0">
                <a:latin typeface="Vijaya" pitchFamily="34" charset="0"/>
                <a:cs typeface="Vijaya" pitchFamily="34" charset="0"/>
              </a:rPr>
              <a:t>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Image should be converted into a grayscale image.</a:t>
            </a:r>
          </a:p>
          <a:p>
            <a:endParaRPr lang="en-US" sz="800" dirty="0" smtClean="0">
              <a:latin typeface="Vijaya" pitchFamily="34" charset="0"/>
              <a:cs typeface="Vijay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Binarization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Removing background so that the image is black &amp; white. </a:t>
            </a:r>
            <a:br>
              <a:rPr lang="en-US" sz="2000" dirty="0" smtClean="0">
                <a:latin typeface="Aparajita" pitchFamily="34" charset="0"/>
                <a:cs typeface="Aparajita" pitchFamily="34" charset="0"/>
              </a:rPr>
            </a:br>
            <a:endParaRPr lang="en-US" sz="8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Thinning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Reduces a connected region in the image to a smaller size and minimum cross-section.</a:t>
            </a: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Fitting Boundary Box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Crop image to the size of the signature</a:t>
            </a:r>
            <a:r>
              <a:rPr lang="ar-EG" sz="20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so that</a:t>
            </a:r>
            <a:r>
              <a:rPr lang="ar-EG" sz="20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unnecessary areas are removed.</a:t>
            </a:r>
            <a:br>
              <a:rPr lang="en-US" sz="2000" dirty="0" smtClean="0">
                <a:latin typeface="Aparajita" pitchFamily="34" charset="0"/>
                <a:cs typeface="Aparajita" pitchFamily="34" charset="0"/>
              </a:rPr>
            </a:br>
            <a:endParaRPr lang="en-US" sz="800" b="1" dirty="0" smtClean="0">
              <a:latin typeface="Vijaya" pitchFamily="34" charset="0"/>
              <a:cs typeface="Vijay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Normalization</a:t>
            </a:r>
          </a:p>
          <a:p>
            <a:pPr>
              <a:buNone/>
            </a:pP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Signatures are scaled to size 256 pixels × 256 pixels.</a:t>
            </a:r>
            <a:br>
              <a:rPr lang="en-US" sz="2000" dirty="0" smtClean="0">
                <a:latin typeface="Aparajita" pitchFamily="34" charset="0"/>
                <a:cs typeface="Aparajita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Vijaya" pitchFamily="34" charset="0"/>
                <a:cs typeface="Vijaya" pitchFamily="34" charset="0"/>
              </a:rPr>
              <a:t/>
            </a:r>
            <a:br>
              <a:rPr lang="en-US" dirty="0" smtClean="0">
                <a:latin typeface="Vijaya" pitchFamily="34" charset="0"/>
                <a:cs typeface="Vijaya" pitchFamily="34" charset="0"/>
              </a:rPr>
            </a:br>
            <a:r>
              <a:rPr lang="en-US" dirty="0" smtClean="0">
                <a:latin typeface="Vijaya" pitchFamily="34" charset="0"/>
                <a:cs typeface="Vijaya" pitchFamily="34" charset="0"/>
              </a:rPr>
              <a:t/>
            </a:r>
            <a:br>
              <a:rPr lang="en-US" dirty="0" smtClean="0">
                <a:latin typeface="Vijaya" pitchFamily="34" charset="0"/>
                <a:cs typeface="Vijaya" pitchFamily="34" charset="0"/>
              </a:rPr>
            </a:br>
            <a:r>
              <a:rPr lang="en-US" dirty="0" smtClean="0">
                <a:latin typeface="Vijaya" pitchFamily="34" charset="0"/>
                <a:cs typeface="Vijaya" pitchFamily="34" charset="0"/>
              </a:rPr>
              <a:t/>
            </a:r>
            <a:br>
              <a:rPr lang="en-US" dirty="0" smtClean="0">
                <a:latin typeface="Vijaya" pitchFamily="34" charset="0"/>
                <a:cs typeface="Vijaya" pitchFamily="34" charset="0"/>
              </a:rPr>
            </a:br>
            <a:endParaRPr lang="en-US" dirty="0">
              <a:latin typeface="Vijaya" pitchFamily="34" charset="0"/>
              <a:cs typeface="Vijay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3552600" cy="878102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915566"/>
            <a:ext cx="7543999" cy="4010409"/>
          </a:xfrm>
        </p:spPr>
        <p:txBody>
          <a:bodyPr/>
          <a:lstStyle/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Kurtosis</a:t>
            </a:r>
          </a:p>
          <a:p>
            <a:pPr>
              <a:buNone/>
            </a:pP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  A measure of flatness of distribution.</a:t>
            </a:r>
          </a:p>
          <a:p>
            <a:pPr>
              <a:buNone/>
            </a:pPr>
            <a:endParaRPr lang="en-US" sz="8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Skewness</a:t>
            </a:r>
          </a:p>
          <a:p>
            <a:pPr>
              <a:buNone/>
            </a:pPr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  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A measure of asymmetry of distribution. </a:t>
            </a:r>
          </a:p>
          <a:p>
            <a:pPr>
              <a:buNone/>
            </a:pPr>
            <a:endParaRPr lang="en-US" sz="800" b="1" dirty="0" smtClean="0">
              <a:latin typeface="Vijaya" pitchFamily="34" charset="0"/>
              <a:cs typeface="Vijay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Area</a:t>
            </a:r>
          </a:p>
          <a:p>
            <a:pPr>
              <a:buNone/>
            </a:pP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  Actual number of pixels in the region.</a:t>
            </a:r>
          </a:p>
          <a:p>
            <a:pPr>
              <a:buNone/>
            </a:pPr>
            <a:endParaRPr lang="en-US" sz="800" b="1" dirty="0" smtClean="0">
              <a:latin typeface="Vijaya" pitchFamily="34" charset="0"/>
              <a:cs typeface="Vijay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Centroid</a:t>
            </a:r>
          </a:p>
          <a:p>
            <a:pPr>
              <a:buNone/>
            </a:pPr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Horizontal and vertical centers of gravity of the signature.</a:t>
            </a:r>
          </a:p>
          <a:p>
            <a:pPr>
              <a:buNone/>
            </a:pPr>
            <a:endParaRPr lang="en-US" sz="800" b="1" dirty="0" smtClean="0">
              <a:latin typeface="Vijaya" pitchFamily="34" charset="0"/>
              <a:cs typeface="Vijay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Eccentricity</a:t>
            </a:r>
          </a:p>
          <a:p>
            <a:pPr>
              <a:buNone/>
            </a:pP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 Ratio of the distance between the foci of the ellipse and its major axis length.</a:t>
            </a:r>
            <a:endParaRPr lang="en-US" sz="1800" dirty="0" smtClean="0">
              <a:cs typeface="Vijaya" pitchFamily="34" charset="0"/>
            </a:endParaRPr>
          </a:p>
          <a:p>
            <a:endParaRPr lang="en-US" sz="1050" b="1" dirty="0" smtClean="0">
              <a:latin typeface="Vijaya" pitchFamily="34" charset="0"/>
              <a:cs typeface="Vijaya" pitchFamily="34" charset="0"/>
            </a:endParaRPr>
          </a:p>
          <a:p>
            <a:r>
              <a:rPr lang="en-GB" sz="1800" b="1" dirty="0" smtClean="0">
                <a:latin typeface="Vijaya" pitchFamily="34" charset="0"/>
                <a:cs typeface="Vijaya" pitchFamily="34" charset="0"/>
              </a:rPr>
              <a:t>horizontal projection &amp; vertical projection.</a:t>
            </a:r>
          </a:p>
          <a:p>
            <a:endParaRPr lang="en-US" sz="2800" dirty="0" smtClean="0">
              <a:cs typeface="Vijaya" pitchFamily="34" charset="0"/>
            </a:endParaRPr>
          </a:p>
          <a:p>
            <a:endParaRPr lang="en-US" b="1" dirty="0" smtClean="0">
              <a:latin typeface="Vijaya" pitchFamily="34" charset="0"/>
              <a:cs typeface="Vijaya" pitchFamily="34" charset="0"/>
            </a:endParaRPr>
          </a:p>
          <a:p>
            <a:endParaRPr lang="en-US" sz="2800" dirty="0" smtClean="0">
              <a:cs typeface="Vijaya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164554"/>
            <a:ext cx="3552600" cy="981977"/>
          </a:xfrm>
        </p:spPr>
        <p:txBody>
          <a:bodyPr/>
          <a:lstStyle/>
          <a:p>
            <a:r>
              <a:rPr lang="en-US" dirty="0" smtClean="0"/>
              <a:t>Cont</a:t>
            </a:r>
            <a:r>
              <a:rPr lang="ar-EG" dirty="0" smtClean="0"/>
              <a:t>’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059582"/>
            <a:ext cx="7616007" cy="3866393"/>
          </a:xfrm>
        </p:spPr>
        <p:txBody>
          <a:bodyPr/>
          <a:lstStyle/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Randon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Projection of the image intensity along a radial line oriented at (theta=0:45:135) and then        calculate Hu's Seven Moments Invariant for every Angle.</a:t>
            </a:r>
          </a:p>
          <a:p>
            <a:pPr>
              <a:buNone/>
            </a:pPr>
            <a:endParaRPr lang="en-US" sz="8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ar-EG" sz="8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Hu's Seven Moments Invariant</a:t>
            </a:r>
          </a:p>
          <a:p>
            <a:pPr algn="just">
              <a:buNone/>
            </a:pP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Simple properties of the image which are found via image moments include area (or total intensity), its centroid, and information about its orientation.</a:t>
            </a:r>
          </a:p>
          <a:p>
            <a:pPr algn="just">
              <a:buNone/>
            </a:pPr>
            <a:r>
              <a:rPr lang="en-US" sz="8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sz="1800" b="1" dirty="0" smtClean="0">
                <a:latin typeface="Vijaya" pitchFamily="34" charset="0"/>
                <a:cs typeface="Vijaya" pitchFamily="34" charset="0"/>
              </a:rPr>
              <a:t>Orientation </a:t>
            </a:r>
          </a:p>
          <a:p>
            <a:pPr>
              <a:buNone/>
            </a:pP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The angle (in degrees) between the x-axis and the major axis of the ellips</a:t>
            </a:r>
            <a:r>
              <a:rPr lang="ar-EG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3552600" cy="720080"/>
          </a:xfrm>
        </p:spPr>
        <p:txBody>
          <a:bodyPr/>
          <a:lstStyle/>
          <a:p>
            <a:r>
              <a:rPr lang="en-US" dirty="0" smtClean="0">
                <a:sym typeface="Source Sans Pro"/>
              </a:rPr>
              <a:t>Verification</a:t>
            </a:r>
            <a:br>
              <a:rPr lang="en-US" dirty="0" smtClean="0">
                <a:sym typeface="Source Sans Pro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915566"/>
            <a:ext cx="7543999" cy="3794384"/>
          </a:xfrm>
        </p:spPr>
        <p:txBody>
          <a:bodyPr/>
          <a:lstStyle/>
          <a:p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26 signatures of 3 individual are used in training and 5 signature in testing.</a:t>
            </a:r>
          </a:p>
          <a:p>
            <a:endParaRPr lang="en-US" sz="800" dirty="0" smtClean="0"/>
          </a:p>
          <a:p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A competitive network will be used to classify these signature and we have achieved 85-100% efficiency for various test data’s.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923678"/>
            <a:ext cx="403244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168</Words>
  <Application>Microsoft Office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AngsanaUPC</vt:lpstr>
      <vt:lpstr>Source Sans Pro</vt:lpstr>
      <vt:lpstr>Dosis</vt:lpstr>
      <vt:lpstr>Vijaya</vt:lpstr>
      <vt:lpstr>Arial</vt:lpstr>
      <vt:lpstr>Aparajita</vt:lpstr>
      <vt:lpstr>Cerimon template</vt:lpstr>
      <vt:lpstr>Off-Line Signature Recognition  </vt:lpstr>
      <vt:lpstr>Flow Chart of the Project</vt:lpstr>
      <vt:lpstr>PowerPoint Presentation</vt:lpstr>
      <vt:lpstr>Pre-Processing</vt:lpstr>
      <vt:lpstr>Feature Extraction</vt:lpstr>
      <vt:lpstr>Cont’d</vt:lpstr>
      <vt:lpstr>Verification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Off-Line Signature Recognition</dc:title>
  <dc:creator>MonGooSe  !</dc:creator>
  <cp:lastModifiedBy>Mona Saleh</cp:lastModifiedBy>
  <cp:revision>61</cp:revision>
  <dcterms:modified xsi:type="dcterms:W3CDTF">2019-05-13T00:34:03Z</dcterms:modified>
</cp:coreProperties>
</file>