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8defe6e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8defe6e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8defe6e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8defe6e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8defe6ef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8defe6ef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defe6ef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defe6ef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defe6e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defe6ef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Programación orientada a objetos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a:t>Instructor: Arturo Zamora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4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Pequeño paréntesis de funciones</a:t>
            </a:r>
            <a:endParaRPr/>
          </a:p>
        </p:txBody>
      </p:sp>
      <p:sp>
        <p:nvSpPr>
          <p:cNvPr id="66" name="Google Shape;66;p14"/>
          <p:cNvSpPr txBox="1"/>
          <p:nvPr>
            <p:ph idx="1" type="body"/>
          </p:nvPr>
        </p:nvSpPr>
        <p:spPr>
          <a:xfrm>
            <a:off x="311700" y="736650"/>
            <a:ext cx="8520600" cy="417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Parámetros arbitrarios:</a:t>
            </a:r>
            <a:endParaRPr/>
          </a:p>
          <a:p>
            <a:pPr indent="0" lvl="0" marL="719999" rtl="0" algn="l">
              <a:spcBef>
                <a:spcPts val="1200"/>
              </a:spcBef>
              <a:spcAft>
                <a:spcPts val="0"/>
              </a:spcAft>
              <a:buNone/>
            </a:pPr>
            <a:r>
              <a:rPr lang="es" sz="1150">
                <a:solidFill>
                  <a:srgbClr val="0000CD"/>
                </a:solidFill>
                <a:highlight>
                  <a:srgbClr val="FFFFFF"/>
                </a:highlight>
                <a:latin typeface="Courier New"/>
                <a:ea typeface="Courier New"/>
                <a:cs typeface="Courier New"/>
                <a:sym typeface="Courier New"/>
              </a:rPr>
              <a:t>def</a:t>
            </a:r>
            <a:r>
              <a:rPr lang="es" sz="1150">
                <a:solidFill>
                  <a:srgbClr val="000000"/>
                </a:solidFill>
                <a:highlight>
                  <a:srgbClr val="FFFFFF"/>
                </a:highlight>
                <a:latin typeface="Courier New"/>
                <a:ea typeface="Courier New"/>
                <a:cs typeface="Courier New"/>
                <a:sym typeface="Courier New"/>
              </a:rPr>
              <a:t> my_function(*kids):</a:t>
            </a:r>
            <a:endParaRPr sz="1150">
              <a:solidFill>
                <a:srgbClr val="000000"/>
              </a:solidFill>
              <a:highlight>
                <a:srgbClr val="FFFFFF"/>
              </a:highlight>
              <a:latin typeface="Courier New"/>
              <a:ea typeface="Courier New"/>
              <a:cs typeface="Courier New"/>
              <a:sym typeface="Courier New"/>
            </a:endParaRPr>
          </a:p>
          <a:p>
            <a:pPr indent="0" lvl="0" marL="719999" rtl="0" algn="l">
              <a:spcBef>
                <a:spcPts val="1200"/>
              </a:spcBef>
              <a:spcAft>
                <a:spcPts val="0"/>
              </a:spcAft>
              <a:buNone/>
            </a:pPr>
            <a:r>
              <a:rPr lang="es" sz="1150">
                <a:solidFill>
                  <a:srgbClr val="000000"/>
                </a:solidFill>
                <a:highlight>
                  <a:srgbClr val="FFFFFF"/>
                </a:highlight>
                <a:latin typeface="Courier New"/>
                <a:ea typeface="Courier New"/>
                <a:cs typeface="Courier New"/>
                <a:sym typeface="Courier New"/>
              </a:rPr>
              <a:t>  </a:t>
            </a:r>
            <a:r>
              <a:rPr lang="es" sz="1150">
                <a:solidFill>
                  <a:srgbClr val="0000CD"/>
                </a:solidFill>
                <a:highlight>
                  <a:srgbClr val="FFFFFF"/>
                </a:highlight>
                <a:latin typeface="Courier New"/>
                <a:ea typeface="Courier New"/>
                <a:cs typeface="Courier New"/>
                <a:sym typeface="Courier New"/>
              </a:rPr>
              <a:t>print</a:t>
            </a:r>
            <a:r>
              <a:rPr lang="es" sz="1150">
                <a:solidFill>
                  <a:srgbClr val="000000"/>
                </a:solidFill>
                <a:highlight>
                  <a:srgbClr val="FFFFFF"/>
                </a:highlight>
                <a:latin typeface="Courier New"/>
                <a:ea typeface="Courier New"/>
                <a:cs typeface="Courier New"/>
                <a:sym typeface="Courier New"/>
              </a:rPr>
              <a:t>(</a:t>
            </a:r>
            <a:r>
              <a:rPr lang="es" sz="1150">
                <a:solidFill>
                  <a:srgbClr val="A52A2A"/>
                </a:solidFill>
                <a:highlight>
                  <a:srgbClr val="FFFFFF"/>
                </a:highlight>
                <a:latin typeface="Courier New"/>
                <a:ea typeface="Courier New"/>
                <a:cs typeface="Courier New"/>
                <a:sym typeface="Courier New"/>
              </a:rPr>
              <a:t>"The youngest child is "</a:t>
            </a:r>
            <a:r>
              <a:rPr lang="es" sz="1150">
                <a:solidFill>
                  <a:srgbClr val="000000"/>
                </a:solidFill>
                <a:highlight>
                  <a:srgbClr val="FFFFFF"/>
                </a:highlight>
                <a:latin typeface="Courier New"/>
                <a:ea typeface="Courier New"/>
                <a:cs typeface="Courier New"/>
                <a:sym typeface="Courier New"/>
              </a:rPr>
              <a:t> + kids[</a:t>
            </a:r>
            <a:r>
              <a:rPr lang="es" sz="1150">
                <a:solidFill>
                  <a:srgbClr val="FF0000"/>
                </a:solidFill>
                <a:highlight>
                  <a:srgbClr val="FFFFFF"/>
                </a:highlight>
                <a:latin typeface="Courier New"/>
                <a:ea typeface="Courier New"/>
                <a:cs typeface="Courier New"/>
                <a:sym typeface="Courier New"/>
              </a:rPr>
              <a:t>2</a:t>
            </a:r>
            <a:r>
              <a:rPr lang="es"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719999" rtl="0" algn="l">
              <a:spcBef>
                <a:spcPts val="1200"/>
              </a:spcBef>
              <a:spcAft>
                <a:spcPts val="0"/>
              </a:spcAft>
              <a:buNone/>
            </a:pPr>
            <a:r>
              <a:rPr lang="es" sz="1150">
                <a:solidFill>
                  <a:srgbClr val="000000"/>
                </a:solidFill>
                <a:highlight>
                  <a:srgbClr val="FFFFFF"/>
                </a:highlight>
                <a:latin typeface="Courier New"/>
                <a:ea typeface="Courier New"/>
                <a:cs typeface="Courier New"/>
                <a:sym typeface="Courier New"/>
              </a:rPr>
              <a:t>my_function(</a:t>
            </a:r>
            <a:r>
              <a:rPr lang="es" sz="1150">
                <a:solidFill>
                  <a:srgbClr val="A52A2A"/>
                </a:solidFill>
                <a:highlight>
                  <a:srgbClr val="FFFFFF"/>
                </a:highlight>
                <a:latin typeface="Courier New"/>
                <a:ea typeface="Courier New"/>
                <a:cs typeface="Courier New"/>
                <a:sym typeface="Courier New"/>
              </a:rPr>
              <a:t>"Emil"</a:t>
            </a:r>
            <a:r>
              <a:rPr lang="es" sz="1150">
                <a:solidFill>
                  <a:srgbClr val="000000"/>
                </a:solidFill>
                <a:highlight>
                  <a:srgbClr val="FFFFFF"/>
                </a:highlight>
                <a:latin typeface="Courier New"/>
                <a:ea typeface="Courier New"/>
                <a:cs typeface="Courier New"/>
                <a:sym typeface="Courier New"/>
              </a:rPr>
              <a:t>, </a:t>
            </a:r>
            <a:r>
              <a:rPr lang="es" sz="1150">
                <a:solidFill>
                  <a:srgbClr val="A52A2A"/>
                </a:solidFill>
                <a:highlight>
                  <a:srgbClr val="FFFFFF"/>
                </a:highlight>
                <a:latin typeface="Courier New"/>
                <a:ea typeface="Courier New"/>
                <a:cs typeface="Courier New"/>
                <a:sym typeface="Courier New"/>
              </a:rPr>
              <a:t>"Tobias"</a:t>
            </a:r>
            <a:r>
              <a:rPr lang="es" sz="1150">
                <a:solidFill>
                  <a:srgbClr val="000000"/>
                </a:solidFill>
                <a:highlight>
                  <a:srgbClr val="FFFFFF"/>
                </a:highlight>
                <a:latin typeface="Courier New"/>
                <a:ea typeface="Courier New"/>
                <a:cs typeface="Courier New"/>
                <a:sym typeface="Courier New"/>
              </a:rPr>
              <a:t>, </a:t>
            </a:r>
            <a:r>
              <a:rPr lang="es" sz="1150">
                <a:solidFill>
                  <a:srgbClr val="A52A2A"/>
                </a:solidFill>
                <a:highlight>
                  <a:srgbClr val="FFFFFF"/>
                </a:highlight>
                <a:latin typeface="Courier New"/>
                <a:ea typeface="Courier New"/>
                <a:cs typeface="Courier New"/>
                <a:sym typeface="Courier New"/>
              </a:rPr>
              <a:t>"Linus"</a:t>
            </a:r>
            <a:r>
              <a:rPr lang="es"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s"/>
              <a:t>Parámetros por defecto:</a:t>
            </a:r>
            <a:endParaRPr/>
          </a:p>
          <a:p>
            <a:pPr indent="0" lvl="0" marL="719999" rtl="0" algn="l">
              <a:spcBef>
                <a:spcPts val="1200"/>
              </a:spcBef>
              <a:spcAft>
                <a:spcPts val="0"/>
              </a:spcAft>
              <a:buNone/>
            </a:pPr>
            <a:r>
              <a:rPr lang="es" sz="1150">
                <a:solidFill>
                  <a:srgbClr val="0000CD"/>
                </a:solidFill>
                <a:highlight>
                  <a:srgbClr val="FFFFFF"/>
                </a:highlight>
                <a:latin typeface="Courier New"/>
                <a:ea typeface="Courier New"/>
                <a:cs typeface="Courier New"/>
                <a:sym typeface="Courier New"/>
              </a:rPr>
              <a:t>def</a:t>
            </a:r>
            <a:r>
              <a:rPr lang="es" sz="1150">
                <a:solidFill>
                  <a:srgbClr val="000000"/>
                </a:solidFill>
                <a:highlight>
                  <a:srgbClr val="FFFFFF"/>
                </a:highlight>
                <a:latin typeface="Courier New"/>
                <a:ea typeface="Courier New"/>
                <a:cs typeface="Courier New"/>
                <a:sym typeface="Courier New"/>
              </a:rPr>
              <a:t> my_function(country = </a:t>
            </a:r>
            <a:r>
              <a:rPr lang="es" sz="1150">
                <a:solidFill>
                  <a:srgbClr val="A52A2A"/>
                </a:solidFill>
                <a:highlight>
                  <a:srgbClr val="FFFFFF"/>
                </a:highlight>
                <a:latin typeface="Courier New"/>
                <a:ea typeface="Courier New"/>
                <a:cs typeface="Courier New"/>
                <a:sym typeface="Courier New"/>
              </a:rPr>
              <a:t>"Norway"</a:t>
            </a:r>
            <a:r>
              <a:rPr lang="es"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719999" rtl="0" algn="l">
              <a:spcBef>
                <a:spcPts val="1200"/>
              </a:spcBef>
              <a:spcAft>
                <a:spcPts val="0"/>
              </a:spcAft>
              <a:buNone/>
            </a:pPr>
            <a:r>
              <a:rPr lang="es" sz="1150">
                <a:solidFill>
                  <a:srgbClr val="000000"/>
                </a:solidFill>
                <a:highlight>
                  <a:srgbClr val="FFFFFF"/>
                </a:highlight>
                <a:latin typeface="Courier New"/>
                <a:ea typeface="Courier New"/>
                <a:cs typeface="Courier New"/>
                <a:sym typeface="Courier New"/>
              </a:rPr>
              <a:t>  </a:t>
            </a:r>
            <a:r>
              <a:rPr lang="es" sz="1150">
                <a:solidFill>
                  <a:srgbClr val="0000CD"/>
                </a:solidFill>
                <a:highlight>
                  <a:srgbClr val="FFFFFF"/>
                </a:highlight>
                <a:latin typeface="Courier New"/>
                <a:ea typeface="Courier New"/>
                <a:cs typeface="Courier New"/>
                <a:sym typeface="Courier New"/>
              </a:rPr>
              <a:t>print</a:t>
            </a:r>
            <a:r>
              <a:rPr lang="es" sz="1150">
                <a:solidFill>
                  <a:srgbClr val="000000"/>
                </a:solidFill>
                <a:highlight>
                  <a:srgbClr val="FFFFFF"/>
                </a:highlight>
                <a:latin typeface="Courier New"/>
                <a:ea typeface="Courier New"/>
                <a:cs typeface="Courier New"/>
                <a:sym typeface="Courier New"/>
              </a:rPr>
              <a:t>(</a:t>
            </a:r>
            <a:r>
              <a:rPr lang="es" sz="1150">
                <a:solidFill>
                  <a:srgbClr val="A52A2A"/>
                </a:solidFill>
                <a:highlight>
                  <a:srgbClr val="FFFFFF"/>
                </a:highlight>
                <a:latin typeface="Courier New"/>
                <a:ea typeface="Courier New"/>
                <a:cs typeface="Courier New"/>
                <a:sym typeface="Courier New"/>
              </a:rPr>
              <a:t>"I am from "</a:t>
            </a:r>
            <a:r>
              <a:rPr lang="es" sz="1150">
                <a:solidFill>
                  <a:srgbClr val="000000"/>
                </a:solidFill>
                <a:highlight>
                  <a:srgbClr val="FFFFFF"/>
                </a:highlight>
                <a:latin typeface="Courier New"/>
                <a:ea typeface="Courier New"/>
                <a:cs typeface="Courier New"/>
                <a:sym typeface="Courier New"/>
              </a:rPr>
              <a:t> + country)</a:t>
            </a:r>
            <a:endParaRPr sz="1150">
              <a:solidFill>
                <a:srgbClr val="000000"/>
              </a:solidFill>
              <a:highlight>
                <a:srgbClr val="FFFFFF"/>
              </a:highlight>
              <a:latin typeface="Courier New"/>
              <a:ea typeface="Courier New"/>
              <a:cs typeface="Courier New"/>
              <a:sym typeface="Courier New"/>
            </a:endParaRPr>
          </a:p>
          <a:p>
            <a:pPr indent="0" lvl="0" marL="719999" rtl="0" algn="l">
              <a:spcBef>
                <a:spcPts val="1200"/>
              </a:spcBef>
              <a:spcAft>
                <a:spcPts val="0"/>
              </a:spcAft>
              <a:buNone/>
            </a:pPr>
            <a:r>
              <a:rPr lang="es" sz="1150">
                <a:solidFill>
                  <a:srgbClr val="000000"/>
                </a:solidFill>
                <a:highlight>
                  <a:srgbClr val="FFFFFF"/>
                </a:highlight>
                <a:latin typeface="Courier New"/>
                <a:ea typeface="Courier New"/>
                <a:cs typeface="Courier New"/>
                <a:sym typeface="Courier New"/>
              </a:rPr>
              <a:t>my_function()</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s"/>
              <a:t>Parámetros con llave:</a:t>
            </a:r>
            <a:endParaRPr/>
          </a:p>
          <a:p>
            <a:pPr indent="0" lvl="0" marL="719999" rtl="0" algn="l">
              <a:spcBef>
                <a:spcPts val="1200"/>
              </a:spcBef>
              <a:spcAft>
                <a:spcPts val="0"/>
              </a:spcAft>
              <a:buNone/>
            </a:pPr>
            <a:r>
              <a:rPr lang="es" sz="1150">
                <a:solidFill>
                  <a:srgbClr val="0000CD"/>
                </a:solidFill>
                <a:highlight>
                  <a:srgbClr val="FFFFFF"/>
                </a:highlight>
                <a:latin typeface="Courier New"/>
                <a:ea typeface="Courier New"/>
                <a:cs typeface="Courier New"/>
                <a:sym typeface="Courier New"/>
              </a:rPr>
              <a:t>def</a:t>
            </a:r>
            <a:r>
              <a:rPr lang="es" sz="1150">
                <a:solidFill>
                  <a:srgbClr val="000000"/>
                </a:solidFill>
                <a:highlight>
                  <a:srgbClr val="FFFFFF"/>
                </a:highlight>
                <a:latin typeface="Courier New"/>
                <a:ea typeface="Courier New"/>
                <a:cs typeface="Courier New"/>
                <a:sym typeface="Courier New"/>
              </a:rPr>
              <a:t> my_function(child3, child2, child1):</a:t>
            </a:r>
            <a:endParaRPr sz="1150">
              <a:solidFill>
                <a:srgbClr val="000000"/>
              </a:solidFill>
              <a:highlight>
                <a:srgbClr val="FFFFFF"/>
              </a:highlight>
              <a:latin typeface="Courier New"/>
              <a:ea typeface="Courier New"/>
              <a:cs typeface="Courier New"/>
              <a:sym typeface="Courier New"/>
            </a:endParaRPr>
          </a:p>
          <a:p>
            <a:pPr indent="0" lvl="0" marL="719999" rtl="0" algn="l">
              <a:spcBef>
                <a:spcPts val="1200"/>
              </a:spcBef>
              <a:spcAft>
                <a:spcPts val="0"/>
              </a:spcAft>
              <a:buNone/>
            </a:pPr>
            <a:r>
              <a:rPr lang="es" sz="1150">
                <a:solidFill>
                  <a:srgbClr val="000000"/>
                </a:solidFill>
                <a:highlight>
                  <a:srgbClr val="FFFFFF"/>
                </a:highlight>
                <a:latin typeface="Courier New"/>
                <a:ea typeface="Courier New"/>
                <a:cs typeface="Courier New"/>
                <a:sym typeface="Courier New"/>
              </a:rPr>
              <a:t>  </a:t>
            </a:r>
            <a:r>
              <a:rPr lang="es" sz="1150">
                <a:solidFill>
                  <a:srgbClr val="0000CD"/>
                </a:solidFill>
                <a:highlight>
                  <a:srgbClr val="FFFFFF"/>
                </a:highlight>
                <a:latin typeface="Courier New"/>
                <a:ea typeface="Courier New"/>
                <a:cs typeface="Courier New"/>
                <a:sym typeface="Courier New"/>
              </a:rPr>
              <a:t>print</a:t>
            </a:r>
            <a:r>
              <a:rPr lang="es" sz="1150">
                <a:solidFill>
                  <a:srgbClr val="000000"/>
                </a:solidFill>
                <a:highlight>
                  <a:srgbClr val="FFFFFF"/>
                </a:highlight>
                <a:latin typeface="Courier New"/>
                <a:ea typeface="Courier New"/>
                <a:cs typeface="Courier New"/>
                <a:sym typeface="Courier New"/>
              </a:rPr>
              <a:t>(</a:t>
            </a:r>
            <a:r>
              <a:rPr lang="es" sz="1150">
                <a:solidFill>
                  <a:srgbClr val="A52A2A"/>
                </a:solidFill>
                <a:highlight>
                  <a:srgbClr val="FFFFFF"/>
                </a:highlight>
                <a:latin typeface="Courier New"/>
                <a:ea typeface="Courier New"/>
                <a:cs typeface="Courier New"/>
                <a:sym typeface="Courier New"/>
              </a:rPr>
              <a:t>"The youngest child is "</a:t>
            </a:r>
            <a:r>
              <a:rPr lang="es" sz="1150">
                <a:solidFill>
                  <a:srgbClr val="000000"/>
                </a:solidFill>
                <a:highlight>
                  <a:srgbClr val="FFFFFF"/>
                </a:highlight>
                <a:latin typeface="Courier New"/>
                <a:ea typeface="Courier New"/>
                <a:cs typeface="Courier New"/>
                <a:sym typeface="Courier New"/>
              </a:rPr>
              <a:t> + child3)</a:t>
            </a:r>
            <a:endParaRPr sz="1100">
              <a:solidFill>
                <a:srgbClr val="000000"/>
              </a:solidFill>
              <a:latin typeface="Arial"/>
              <a:ea typeface="Arial"/>
              <a:cs typeface="Arial"/>
              <a:sym typeface="Arial"/>
            </a:endParaRPr>
          </a:p>
          <a:p>
            <a:pPr indent="0" lvl="0" marL="719999" rtl="0" algn="l">
              <a:spcBef>
                <a:spcPts val="1200"/>
              </a:spcBef>
              <a:spcAft>
                <a:spcPts val="1200"/>
              </a:spcAft>
              <a:buNone/>
            </a:pPr>
            <a:r>
              <a:rPr lang="es" sz="1150">
                <a:solidFill>
                  <a:srgbClr val="000000"/>
                </a:solidFill>
                <a:highlight>
                  <a:srgbClr val="FFFFFF"/>
                </a:highlight>
                <a:latin typeface="Courier New"/>
                <a:ea typeface="Courier New"/>
                <a:cs typeface="Courier New"/>
                <a:sym typeface="Courier New"/>
              </a:rPr>
              <a:t>my_function(child1 = </a:t>
            </a:r>
            <a:r>
              <a:rPr lang="es" sz="1150">
                <a:solidFill>
                  <a:srgbClr val="A52A2A"/>
                </a:solidFill>
                <a:highlight>
                  <a:srgbClr val="FFFFFF"/>
                </a:highlight>
                <a:latin typeface="Courier New"/>
                <a:ea typeface="Courier New"/>
                <a:cs typeface="Courier New"/>
                <a:sym typeface="Courier New"/>
              </a:rPr>
              <a:t>"Emil"</a:t>
            </a:r>
            <a:r>
              <a:rPr lang="es" sz="1150">
                <a:solidFill>
                  <a:srgbClr val="000000"/>
                </a:solidFill>
                <a:highlight>
                  <a:srgbClr val="FFFFFF"/>
                </a:highlight>
                <a:latin typeface="Courier New"/>
                <a:ea typeface="Courier New"/>
                <a:cs typeface="Courier New"/>
                <a:sym typeface="Courier New"/>
              </a:rPr>
              <a:t>, child2 = </a:t>
            </a:r>
            <a:r>
              <a:rPr lang="es" sz="1150">
                <a:solidFill>
                  <a:srgbClr val="A52A2A"/>
                </a:solidFill>
                <a:highlight>
                  <a:srgbClr val="FFFFFF"/>
                </a:highlight>
                <a:latin typeface="Courier New"/>
                <a:ea typeface="Courier New"/>
                <a:cs typeface="Courier New"/>
                <a:sym typeface="Courier New"/>
              </a:rPr>
              <a:t>"Tobias"</a:t>
            </a:r>
            <a:r>
              <a:rPr lang="es" sz="1150">
                <a:solidFill>
                  <a:srgbClr val="000000"/>
                </a:solidFill>
                <a:highlight>
                  <a:srgbClr val="FFFFFF"/>
                </a:highlight>
                <a:latin typeface="Courier New"/>
                <a:ea typeface="Courier New"/>
                <a:cs typeface="Courier New"/>
                <a:sym typeface="Courier New"/>
              </a:rPr>
              <a:t>, child3 = </a:t>
            </a:r>
            <a:r>
              <a:rPr lang="es" sz="1150">
                <a:solidFill>
                  <a:srgbClr val="A52A2A"/>
                </a:solidFill>
                <a:highlight>
                  <a:srgbClr val="FFFFFF"/>
                </a:highlight>
                <a:latin typeface="Courier New"/>
                <a:ea typeface="Courier New"/>
                <a:cs typeface="Courier New"/>
                <a:sym typeface="Courier New"/>
              </a:rPr>
              <a:t>"Linus"</a:t>
            </a:r>
            <a:r>
              <a:rPr lang="es" sz="1150">
                <a:solidFill>
                  <a:srgbClr val="000000"/>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Programación orientada a objetos (OOP)</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 un paradigma de programación en la que atributos (datos) y comportamientos (funciones) son agrupados en objetos.</a:t>
            </a:r>
            <a:endParaRPr/>
          </a:p>
          <a:p>
            <a:pPr indent="0" lvl="0" marL="0" rtl="0" algn="l">
              <a:spcBef>
                <a:spcPts val="1200"/>
              </a:spcBef>
              <a:spcAft>
                <a:spcPts val="0"/>
              </a:spcAft>
              <a:buNone/>
            </a:pPr>
            <a:r>
              <a:rPr lang="es"/>
              <a:t>Un objeto permite modelar cosas de la vida real como una persona, un automóvil o una compañía. Por ejemplo, un objeto persona tendría atributos como nombre, edad y dirección y comportamientos como caminar, comer y hablar.</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3858063" y="3260950"/>
            <a:ext cx="1427875" cy="142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Clases: el molde de un objeto</a:t>
            </a:r>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Atributos</a:t>
            </a:r>
            <a:endParaRPr sz="1800"/>
          </a:p>
          <a:p>
            <a:pPr indent="-342900" lvl="0" marL="457200" rtl="0" algn="l">
              <a:spcBef>
                <a:spcPts val="1200"/>
              </a:spcBef>
              <a:spcAft>
                <a:spcPts val="0"/>
              </a:spcAft>
              <a:buSzPts val="1800"/>
              <a:buChar char="●"/>
            </a:pPr>
            <a:r>
              <a:rPr lang="es" sz="1800"/>
              <a:t>Pueden ser de cualquier tipo (incluso otra clase)</a:t>
            </a:r>
            <a:endParaRPr sz="1800"/>
          </a:p>
          <a:p>
            <a:pPr indent="-342900" lvl="0" marL="457200" rtl="0" algn="l">
              <a:spcBef>
                <a:spcPts val="0"/>
              </a:spcBef>
              <a:spcAft>
                <a:spcPts val="0"/>
              </a:spcAft>
              <a:buSzPts val="1800"/>
              <a:buChar char="●"/>
            </a:pPr>
            <a:r>
              <a:rPr lang="es" sz="1800"/>
              <a:t>Son los datos que se almacenarán en el objeto</a:t>
            </a:r>
            <a:endParaRPr sz="1800"/>
          </a:p>
          <a:p>
            <a:pPr indent="-342900" lvl="0" marL="457200" rtl="0" algn="l">
              <a:spcBef>
                <a:spcPts val="0"/>
              </a:spcBef>
              <a:spcAft>
                <a:spcPts val="0"/>
              </a:spcAft>
              <a:buSzPts val="1800"/>
              <a:buChar char="●"/>
            </a:pPr>
            <a:r>
              <a:rPr lang="es" sz="1800"/>
              <a:t>Se puede acceder a ellos directamente</a:t>
            </a:r>
            <a:endParaRPr sz="1800"/>
          </a:p>
        </p:txBody>
      </p:sp>
      <p:sp>
        <p:nvSpPr>
          <p:cNvPr id="80" name="Google Shape;80;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Métodos</a:t>
            </a:r>
            <a:endParaRPr sz="1800"/>
          </a:p>
          <a:p>
            <a:pPr indent="-342900" lvl="0" marL="457200" rtl="0" algn="l">
              <a:spcBef>
                <a:spcPts val="1200"/>
              </a:spcBef>
              <a:spcAft>
                <a:spcPts val="0"/>
              </a:spcAft>
              <a:buSzPts val="1800"/>
              <a:buChar char="●"/>
            </a:pPr>
            <a:r>
              <a:rPr lang="es" sz="1800"/>
              <a:t>Son las acciones que puede realizar un objeto</a:t>
            </a:r>
            <a:endParaRPr sz="1800"/>
          </a:p>
          <a:p>
            <a:pPr indent="-342900" lvl="0" marL="457200" rtl="0" algn="l">
              <a:spcBef>
                <a:spcPts val="0"/>
              </a:spcBef>
              <a:spcAft>
                <a:spcPts val="0"/>
              </a:spcAft>
              <a:buSzPts val="1800"/>
              <a:buChar char="●"/>
            </a:pPr>
            <a:r>
              <a:rPr lang="es" sz="1800"/>
              <a:t>Son funciones</a:t>
            </a:r>
            <a:endParaRPr sz="1800"/>
          </a:p>
          <a:p>
            <a:pPr indent="-342900" lvl="0" marL="457200" rtl="0" algn="l">
              <a:spcBef>
                <a:spcPts val="0"/>
              </a:spcBef>
              <a:spcAft>
                <a:spcPts val="0"/>
              </a:spcAft>
              <a:buSzPts val="1800"/>
              <a:buChar char="●"/>
            </a:pPr>
            <a:r>
              <a:rPr lang="es" sz="1800"/>
              <a:t>Tienen acceso a los atributos del objeto</a:t>
            </a:r>
            <a:endParaRPr sz="1800"/>
          </a:p>
          <a:p>
            <a:pPr indent="0" lvl="0" marL="45720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Clases vs instancias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Si una clase es el molde de un objeto, una instancia es el objeto una vez que ha sido construido. De un mismo molde se pueden construir muchos objetos, cada uno con características diferentes pero con la misma estructura.</a:t>
            </a:r>
            <a:endParaRPr sz="2000"/>
          </a:p>
          <a:p>
            <a:pPr indent="0" lvl="0" marL="0" rtl="0" algn="l">
              <a:spcBef>
                <a:spcPts val="1200"/>
              </a:spcBef>
              <a:spcAft>
                <a:spcPts val="1200"/>
              </a:spcAft>
              <a:buNone/>
            </a:pPr>
            <a:r>
              <a:rPr lang="es" sz="2000"/>
              <a:t>Cuando se instancia una clase, se crea un nuevo objeto en memoria con el que podemos trabajar. La clase como tal NO es un objeto, es solamente la descripción de la estructura que tendrán los objetos.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Una clase puede heredar de otra, esto quiere decir que tiene todos sus mismos atributos y métodos. Estos se pueden sobreescribir (</a:t>
            </a:r>
            <a:r>
              <a:rPr i="1" lang="es" sz="2000"/>
              <a:t>override</a:t>
            </a:r>
            <a:r>
              <a:rPr lang="es" sz="2000"/>
              <a:t>) o se pueden agregar nuevos (</a:t>
            </a:r>
            <a:r>
              <a:rPr i="1" lang="es" sz="2000"/>
              <a:t>extend</a:t>
            </a:r>
            <a:r>
              <a:rPr lang="es" sz="2000"/>
              <a:t>) para crear nuevas clases personalizadas.</a:t>
            </a:r>
            <a:endParaRPr sz="2000"/>
          </a:p>
          <a:p>
            <a:pPr indent="0" lvl="0" marL="0" rtl="0" algn="l">
              <a:spcBef>
                <a:spcPts val="1200"/>
              </a:spcBef>
              <a:spcAft>
                <a:spcPts val="1200"/>
              </a:spcAft>
              <a:buNone/>
            </a:pPr>
            <a:r>
              <a:rPr lang="es" sz="2000"/>
              <a:t>La clase base se llama padre (</a:t>
            </a:r>
            <a:r>
              <a:rPr i="1" lang="es" sz="2000"/>
              <a:t>parent</a:t>
            </a:r>
            <a:r>
              <a:rPr lang="es" sz="2000"/>
              <a:t>) y las clases que heredan de esta se llaman hijas (</a:t>
            </a:r>
            <a:r>
              <a:rPr i="1" lang="es" sz="2000"/>
              <a:t>child</a:t>
            </a:r>
            <a:r>
              <a:rPr lang="es" sz="2000"/>
              <a:t>). Los cambios que se hacen en la clase padre afectan a sus hijos, pero los cambios que se hacen en las clases hijas solamente afectan a sí mismas.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