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Inconsolat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CED7D5-999F-411E-A2C9-DAE16EC79940}">
  <a:tblStyle styleId="{F5CED7D5-999F-411E-A2C9-DAE16EC79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Inconsolata-bold.fntdata"/><Relationship Id="rId10" Type="http://schemas.openxmlformats.org/officeDocument/2006/relationships/slide" Target="slides/slide4.xml"/><Relationship Id="rId21" Type="http://schemas.openxmlformats.org/officeDocument/2006/relationships/font" Target="fonts/Inconsolat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b51a3c4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b51a3c4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a907c2a7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a907c2a7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a907c2a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a907c2a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a907c2a7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a907c2a7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a907c2a7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a907c2a7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a907c2a7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a907c2a7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b51a3c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b51a3c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a907c2a7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a907c2a7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b51a3c4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b51a3c4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python/defaul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 a la sintaxis en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Instructor: Arturo Zamora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1740000"/>
            <a:ext cx="8520600" cy="1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Referencia para </a:t>
            </a:r>
            <a:r>
              <a:rPr lang="es" sz="3100"/>
              <a:t>sintaxis</a:t>
            </a:r>
            <a:r>
              <a:rPr lang="es" sz="3100"/>
              <a:t> en Python: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u="sng">
                <a:solidFill>
                  <a:schemeClr val="hlink"/>
                </a:solidFill>
                <a:hlinkClick r:id="rId3"/>
              </a:rPr>
              <a:t>https://www.w3schools.com/python/default.asp</a:t>
            </a:r>
            <a:r>
              <a:rPr lang="es" sz="3100"/>
              <a:t> </a:t>
            </a:r>
            <a:endParaRPr sz="3100"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44475" y="445025"/>
            <a:ext cx="8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REPL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10675" y="1152475"/>
            <a:ext cx="38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/>
              <a:t>R - </a:t>
            </a:r>
            <a:r>
              <a:rPr lang="es" sz="2100"/>
              <a:t>Read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/>
              <a:t>E - </a:t>
            </a:r>
            <a:r>
              <a:rPr lang="es" sz="2100"/>
              <a:t>Evaluate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/>
              <a:t>P - </a:t>
            </a:r>
            <a:r>
              <a:rPr lang="es" sz="2100"/>
              <a:t>Print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/>
              <a:t>L - </a:t>
            </a:r>
            <a:r>
              <a:rPr lang="es" sz="2100"/>
              <a:t>Loop</a:t>
            </a:r>
            <a:endParaRPr sz="21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729800" y="1152475"/>
            <a:ext cx="39003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Es una interfaz interactiva que permite ingresar comandos de Python directamente y ver sus resultados.</a:t>
            </a:r>
            <a:endParaRPr sz="18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025" y="2976525"/>
            <a:ext cx="1449825" cy="14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aritméticos</a:t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311700" y="154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{F5CED7D5-999F-411E-A2C9-DAE16EC79940}</a:tableStyleId>
              </a:tblPr>
              <a:tblGrid>
                <a:gridCol w="1396200"/>
                <a:gridCol w="1396200"/>
                <a:gridCol w="1396200"/>
              </a:tblGrid>
              <a:tr h="42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Operador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Ejemplo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 + 2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45 - 3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Multiplicación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 * 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División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126 /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5"/>
          <p:cNvGraphicFramePr/>
          <p:nvPr/>
        </p:nvGraphicFramePr>
        <p:xfrm>
          <a:off x="4643700" y="154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{F5CED7D5-999F-411E-A2C9-DAE16EC79940}</a:tableStyleId>
              </a:tblPr>
              <a:tblGrid>
                <a:gridCol w="1396200"/>
                <a:gridCol w="1396200"/>
                <a:gridCol w="1396200"/>
              </a:tblGrid>
              <a:tr h="42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Operador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Ejemplo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Módulo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975</a:t>
                      </a:r>
                      <a:r>
                        <a:rPr lang="es"/>
                        <a:t> %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Piso de la división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67</a:t>
                      </a:r>
                      <a:r>
                        <a:rPr lang="es"/>
                        <a:t> //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Potencia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 ** 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070250"/>
            <a:ext cx="4188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658"/>
              <a:t>Operadores básicos</a:t>
            </a:r>
            <a:endParaRPr sz="1658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4643700" y="1070250"/>
            <a:ext cx="4188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658"/>
              <a:t>Operadores avanzados</a:t>
            </a:r>
            <a:endParaRPr sz="1658"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38260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 precedencia de operadores es igual a la matemática tradicional: la multiplicación y la división tienen precedencia sobre la suma y resta (entre las de igual precedencia, se evalúa primero la primera de izquierda a derecha). Se pueden usar paréntesis para cambiar la precedencia de cualquier operación.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39999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variable almacena un valor para que pueda ser usado en otras operaciones.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Declaración de una variable: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resultado = 3 * 4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Python también permite operaciones con variables para crear expresiones (una expresión es algo que Python puede evaluar):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nuevo_r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esultado = resultado * 4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 se puede realizar asignación múltiple: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a, b, c = 1, 2, 3		a = b = 0</a:t>
            </a:r>
            <a:r>
              <a:rPr lang="es" sz="1600"/>
              <a:t>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017725"/>
            <a:ext cx="39999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nombres de las variables aceptan únicamente los siguientes caracteres: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Letras (a-z y A-Z)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Números (0, 9)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Guiones bajos ( _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reglas básicas son: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nombre </a:t>
            </a:r>
            <a:r>
              <a:rPr b="1" lang="es"/>
              <a:t>debe</a:t>
            </a:r>
            <a:r>
              <a:rPr lang="es"/>
              <a:t> empezar con una letra o guión bajo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Los nombres son sensibles a mayúsculas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saber el tipo de una variable: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type(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nuevo_resultado)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(2)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311688" y="12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{F5CED7D5-999F-411E-A2C9-DAE16EC79940}</a:tableStyleId>
              </a:tblPr>
              <a:tblGrid>
                <a:gridCol w="1524000"/>
                <a:gridCol w="3032650"/>
                <a:gridCol w="1995450"/>
                <a:gridCol w="19685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Tipo de dato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Ejemplos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Operación de conversión de tipo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Número entero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 1, 1898634, - 20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Número de punto flotante, con decimales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3.14, 0.0, -42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float()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Solo puede tener dos valores: verdadero o falso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True, 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bool()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Hilera de caracteres, es decir: texto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'Mamá amasa la masa', '2500', ''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str()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Vacío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---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Condiciones lógicas: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Igual: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 == b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No es igual: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 != b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Menor que: a &lt; 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Menor o igual que: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 &lt;= b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Mayor que: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 &gt; b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Mayor o igual que: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 &gt;= b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Operadores lógicos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Y condicional: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 &gt; b and b &lt; c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 condicional: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 &gt; b or b &lt; c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Sentencias condicionales: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If:</a:t>
            </a:r>
            <a:r>
              <a:rPr lang="es" sz="1600"/>
              <a:t> si se cumple el predicado, se ejecuta el bloque de código siguiente.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Elif: </a:t>
            </a:r>
            <a:r>
              <a:rPr lang="es" sz="1600"/>
              <a:t>se utiliza únicamente después de un </a:t>
            </a:r>
            <a:r>
              <a:rPr i="1" lang="es" sz="1600"/>
              <a:t>if </a:t>
            </a:r>
            <a:r>
              <a:rPr lang="es" sz="1600"/>
              <a:t>y sirve como una segunda condición, si la primera no se cumple.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Else: </a:t>
            </a:r>
            <a:r>
              <a:rPr lang="es" sz="1600"/>
              <a:t>es la condición por defecto, se ejecuta su bloque de código si no se cumplió ninguna otra condición. </a:t>
            </a:r>
            <a:endParaRPr sz="1600"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Bucles o </a:t>
            </a:r>
            <a:r>
              <a:rPr i="1" lang="es"/>
              <a:t>loops</a:t>
            </a:r>
            <a:endParaRPr i="1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While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Este </a:t>
            </a:r>
            <a:r>
              <a:rPr i="1" lang="es" sz="1600"/>
              <a:t>loop</a:t>
            </a:r>
            <a:r>
              <a:rPr lang="es" sz="1600"/>
              <a:t> ejecuta el bloque de código dentro de él siempre que una condición sea verdadera.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El programador debe encargarse de que en cada iteración se modifique alguna variable que esté incluida en la condición, si esto no se hace el ciclo seguirá para siempre.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Se usa cuando no se sabe con exactitud cuántas iteraciones se necesitan.</a:t>
            </a:r>
            <a:endParaRPr sz="1600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For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Este tipo de </a:t>
            </a:r>
            <a:r>
              <a:rPr i="1" lang="es" sz="1600"/>
              <a:t>loop</a:t>
            </a:r>
            <a:r>
              <a:rPr lang="es" sz="1600"/>
              <a:t> se utiliza para iterar sobre una secuencia (lista, tupla, diccionario, </a:t>
            </a:r>
            <a:r>
              <a:rPr i="1" lang="es" sz="1600"/>
              <a:t>set</a:t>
            </a:r>
            <a:r>
              <a:rPr lang="es" sz="1600"/>
              <a:t> o </a:t>
            </a:r>
            <a:r>
              <a:rPr i="1" lang="es" sz="1600"/>
              <a:t>string</a:t>
            </a:r>
            <a:r>
              <a:rPr lang="es" sz="1600"/>
              <a:t>). Con este </a:t>
            </a:r>
            <a:r>
              <a:rPr i="1" lang="es" sz="1600"/>
              <a:t>loop, </a:t>
            </a:r>
            <a:r>
              <a:rPr lang="es" sz="1600"/>
              <a:t>se ejecuta un bloque por cada elemento de la secuencia.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También se puede utilizar para ejecutar un bloque de código una cantidad de veces determinada, para esto se utiliza la función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range()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datos o colecciones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Lista (</a:t>
            </a:r>
            <a:r>
              <a:rPr b="1" i="1" lang="es" sz="1600"/>
              <a:t>list</a:t>
            </a:r>
            <a:r>
              <a:rPr b="1" lang="es" sz="1600"/>
              <a:t>)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Las listas son utilizadas para almacenar múltiples </a:t>
            </a:r>
            <a:r>
              <a:rPr lang="es" sz="1600"/>
              <a:t>ítems</a:t>
            </a:r>
            <a:r>
              <a:rPr i="1" lang="es" sz="1600"/>
              <a:t> </a:t>
            </a:r>
            <a:r>
              <a:rPr lang="es" sz="1600"/>
              <a:t>o elementos en una sola variable. Las listas son ordenadas (es decir, que tienen un orden específico, cada elemento nuevo se agrega al final), cambiables (se pueden agregar, modificar y eliminar elementos) y permiten duplicados.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Los elementos de una lista están indexados. El primer </a:t>
            </a:r>
            <a:r>
              <a:rPr lang="es" sz="1600"/>
              <a:t>ítem</a:t>
            </a:r>
            <a:r>
              <a:rPr lang="es" sz="1600"/>
              <a:t> tiene índice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[0]</a:t>
            </a:r>
            <a:r>
              <a:rPr lang="es" sz="1600"/>
              <a:t>, el segundo índice </a:t>
            </a: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[1]</a:t>
            </a:r>
            <a:r>
              <a:rPr lang="es" sz="1600"/>
              <a:t> y así sucesivamente.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Tupla (</a:t>
            </a:r>
            <a:r>
              <a:rPr b="1" i="1" lang="es" sz="1600"/>
              <a:t>tuple</a:t>
            </a:r>
            <a:r>
              <a:rPr b="1" lang="es" sz="1600"/>
              <a:t>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Una tupla almacena múltiples elementos en una sola variable. Su principal diferencia con las listas es que las tuplas son </a:t>
            </a:r>
            <a:r>
              <a:rPr i="1" lang="es" sz="1600"/>
              <a:t>incambiables</a:t>
            </a:r>
            <a:r>
              <a:rPr lang="es" sz="1600"/>
              <a:t>. Esto quiere decir que no se pueden agregar, eliminar o cambiar elementos una vez que la tupla ha sido creada.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 Las tuplas también son indexadas.</a:t>
            </a:r>
            <a:endParaRPr sz="16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datos o colecciones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Set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Un set es una colección que es desordenada, incambiable y sin indexar. En este caso, los ítems son incambiables pero sí es posible eliminar y añadir elementos.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En un set no se permiten duplicados.</a:t>
            </a:r>
            <a:endParaRPr sz="1600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Diccionario (</a:t>
            </a:r>
            <a:r>
              <a:rPr b="1" i="1" lang="es" sz="1600"/>
              <a:t>dictionary</a:t>
            </a:r>
            <a:r>
              <a:rPr b="1" lang="es" sz="1600"/>
              <a:t>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Los diccionarios son utilizados para almacenar datos en parejas llave:valor (</a:t>
            </a:r>
            <a:r>
              <a:rPr i="1" lang="es" sz="1600"/>
              <a:t>key:value</a:t>
            </a:r>
            <a:r>
              <a:rPr lang="es" sz="1600"/>
              <a:t>). Los diccionarios son ordenados, cambiables y no permiten duplicados.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Para acceder a un valor de un diccionario, se debe hacer referencia a su llave correspondiente. </a:t>
            </a:r>
            <a:endParaRPr sz="1600"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