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5"/>
  </p:notesMasterIdLst>
  <p:sldIdLst>
    <p:sldId id="267" r:id="rId2"/>
    <p:sldId id="269" r:id="rId3"/>
    <p:sldId id="270" r:id="rId4"/>
    <p:sldId id="268" r:id="rId5"/>
    <p:sldId id="271" r:id="rId6"/>
    <p:sldId id="273" r:id="rId7"/>
    <p:sldId id="272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4" autoAdjust="0"/>
  </p:normalViewPr>
  <p:slideViewPr>
    <p:cSldViewPr>
      <p:cViewPr>
        <p:scale>
          <a:sx n="75" d="100"/>
          <a:sy n="75" d="100"/>
        </p:scale>
        <p:origin x="-370" y="-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5E0A-7C85-4F5D-9B26-C317641578AA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03AB-0A74-4966-9294-119F7785199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C03AB-0A74-4966-9294-119F7785199A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C03AB-0A74-4966-9294-119F7785199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6ED0-481B-4053-BCAA-5A0C23BEA732}" type="datetimeFigureOut">
              <a:rPr lang="ru-RU" smtClean="0"/>
              <a:pPr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E2EE-2219-4301-8227-F42FA209A53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31.png"/><Relationship Id="rId10" Type="http://schemas.openxmlformats.org/officeDocument/2006/relationships/image" Target="../media/image3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5496" y="11663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шифрования, построенный на основе сети </a:t>
            </a:r>
            <a:r>
              <a:rPr lang="en-US" dirty="0" smtClean="0"/>
              <a:t>SPN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Substitution-Permutation Network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598216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276873"/>
            <a:ext cx="5940152" cy="1045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C:\Users\836D~1\AppData\Local\Temp\SNAGHTML2aefbf8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116632"/>
            <a:ext cx="3024336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3861048"/>
            <a:ext cx="5760640" cy="75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9512" y="11663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Алгоритм </a:t>
            </a:r>
            <a:r>
              <a:rPr lang="ru-RU" sz="2000" b="1" dirty="0" err="1" smtClean="0"/>
              <a:t>расшифрования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C:\Users\836D~1\AppData\Local\Temp\SNAGHTML2aefbf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4624"/>
            <a:ext cx="3347864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692696"/>
            <a:ext cx="46720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348880"/>
            <a:ext cx="4656137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717032"/>
            <a:ext cx="4678363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085184"/>
            <a:ext cx="4625975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Стрелка вниз 19"/>
          <p:cNvSpPr/>
          <p:nvPr/>
        </p:nvSpPr>
        <p:spPr>
          <a:xfrm rot="10800000">
            <a:off x="5220072" y="692696"/>
            <a:ext cx="432048" cy="5472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5496" y="4462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Алгоритм </a:t>
            </a:r>
            <a:r>
              <a:rPr lang="ru-RU" sz="2000" b="1" dirty="0" err="1" smtClean="0"/>
              <a:t>расшифрования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C:\Users\836D~1\AppData\Local\Temp\SNAGHTML2aefbf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16632"/>
            <a:ext cx="3347864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48680"/>
            <a:ext cx="4206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412776"/>
            <a:ext cx="237013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Стрелка вниз 21"/>
          <p:cNvSpPr/>
          <p:nvPr/>
        </p:nvSpPr>
        <p:spPr>
          <a:xfrm>
            <a:off x="2843808" y="1340768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2627784" y="3356992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340768"/>
            <a:ext cx="188277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5496" y="44624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Алгоритм </a:t>
            </a:r>
            <a:r>
              <a:rPr lang="ru-RU" sz="2000" b="1" dirty="0" err="1" smtClean="0"/>
              <a:t>расшифрования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48680"/>
            <a:ext cx="4206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412776"/>
            <a:ext cx="237013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Стрелка вниз 21"/>
          <p:cNvSpPr/>
          <p:nvPr/>
        </p:nvSpPr>
        <p:spPr>
          <a:xfrm>
            <a:off x="2843808" y="1340768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2627784" y="3356992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1340768"/>
            <a:ext cx="188277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Стрелка вправо 16"/>
          <p:cNvSpPr/>
          <p:nvPr/>
        </p:nvSpPr>
        <p:spPr>
          <a:xfrm>
            <a:off x="5652120" y="3356992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348880"/>
            <a:ext cx="1684337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5536" y="33265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260648"/>
            <a:ext cx="1684337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700808"/>
            <a:ext cx="2362200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005064"/>
            <a:ext cx="5956399" cy="103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412776"/>
            <a:ext cx="2163763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Стрелка вправо 20"/>
          <p:cNvSpPr/>
          <p:nvPr/>
        </p:nvSpPr>
        <p:spPr>
          <a:xfrm>
            <a:off x="3059832" y="2996952"/>
            <a:ext cx="27363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5536" y="3326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(режим </a:t>
            </a:r>
            <a:r>
              <a:rPr lang="en-US" sz="2000" b="1" dirty="0" smtClean="0"/>
              <a:t>ECB</a:t>
            </a:r>
            <a:r>
              <a:rPr lang="ru-RU" sz="2000" b="1" dirty="0" smtClean="0"/>
              <a:t>)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2204864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[9911, 12432, 456, 21]</a:t>
            </a:r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60648"/>
            <a:ext cx="58851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187624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9911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350100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187624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48342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275856" y="2204864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y=</a:t>
            </a:r>
            <a:r>
              <a:rPr lang="ru-RU" dirty="0" smtClean="0"/>
              <a:t>[48342, 41317, 8756, 23451]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3"/>
            <a:endCxn id="23" idx="1"/>
          </p:cNvCxnSpPr>
          <p:nvPr/>
        </p:nvCxnSpPr>
        <p:spPr>
          <a:xfrm>
            <a:off x="68356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619672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619672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5536" y="3326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(режим </a:t>
            </a:r>
            <a:r>
              <a:rPr lang="en-US" sz="2000" b="1" dirty="0" smtClean="0"/>
              <a:t>ECB</a:t>
            </a:r>
            <a:r>
              <a:rPr lang="ru-RU" sz="2000" b="1" dirty="0" smtClean="0"/>
              <a:t>)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2204864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[9911, 12432, 456, 21]</a:t>
            </a:r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60648"/>
            <a:ext cx="58851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187624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9911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350100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187624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48342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275856" y="2204864"/>
            <a:ext cx="3100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y=</a:t>
            </a:r>
            <a:r>
              <a:rPr lang="ru-RU" dirty="0" smtClean="0"/>
              <a:t>[48342, 41317, 8756, 23451]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3"/>
            <a:endCxn id="23" idx="1"/>
          </p:cNvCxnSpPr>
          <p:nvPr/>
        </p:nvCxnSpPr>
        <p:spPr>
          <a:xfrm>
            <a:off x="68356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619672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619672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392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12432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707904" y="350100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41317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87824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9" idx="3"/>
            <a:endCxn id="22" idx="1"/>
          </p:cNvCxnSpPr>
          <p:nvPr/>
        </p:nvCxnSpPr>
        <p:spPr>
          <a:xfrm>
            <a:off x="3419872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35597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35597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5536" y="3326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(режим </a:t>
            </a:r>
            <a:r>
              <a:rPr lang="en-US" sz="2000" b="1" dirty="0" smtClean="0"/>
              <a:t>ECB</a:t>
            </a:r>
            <a:r>
              <a:rPr lang="ru-RU" sz="2000" b="1" dirty="0" smtClean="0"/>
              <a:t>)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23528" y="2204864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[9911, 12432, 456]</a:t>
            </a:r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60648"/>
            <a:ext cx="58851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187624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9911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350100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187624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48342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275856" y="2204864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y=</a:t>
            </a:r>
            <a:r>
              <a:rPr lang="ru-RU" dirty="0" smtClean="0"/>
              <a:t>[48342, 41317, 8756]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3"/>
            <a:endCxn id="23" idx="1"/>
          </p:cNvCxnSpPr>
          <p:nvPr/>
        </p:nvCxnSpPr>
        <p:spPr>
          <a:xfrm>
            <a:off x="68356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619672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619672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2392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12432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707904" y="350100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41317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87824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9" idx="3"/>
            <a:endCxn id="22" idx="1"/>
          </p:cNvCxnSpPr>
          <p:nvPr/>
        </p:nvCxnSpPr>
        <p:spPr>
          <a:xfrm>
            <a:off x="3419872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35597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35597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4420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456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28184" y="3501008"/>
            <a:ext cx="151216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644420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8756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5508104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8" idx="3"/>
            <a:endCxn id="36" idx="1"/>
          </p:cNvCxnSpPr>
          <p:nvPr/>
        </p:nvCxnSpPr>
        <p:spPr>
          <a:xfrm>
            <a:off x="5940152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87625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687625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5536" y="3326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(режим </a:t>
            </a:r>
            <a:r>
              <a:rPr lang="en-US" sz="2000" b="1" dirty="0" smtClean="0"/>
              <a:t>ECB</a:t>
            </a:r>
            <a:r>
              <a:rPr lang="ru-RU" sz="2000" b="1" dirty="0" smtClean="0"/>
              <a:t>)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23928" y="2204864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[9911, 12432, 456]</a:t>
            </a:r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60648"/>
            <a:ext cx="58851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40364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48342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3501008"/>
            <a:ext cx="18722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9911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95536" y="21328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y=</a:t>
            </a:r>
            <a:r>
              <a:rPr lang="ru-RU" dirty="0" smtClean="0"/>
              <a:t>[48342, 41317, 8756]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3"/>
            <a:endCxn id="23" idx="1"/>
          </p:cNvCxnSpPr>
          <p:nvPr/>
        </p:nvCxnSpPr>
        <p:spPr>
          <a:xfrm>
            <a:off x="68356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83569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83569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5536" y="3326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(режим </a:t>
            </a:r>
            <a:r>
              <a:rPr lang="en-US" sz="2000" b="1" dirty="0" smtClean="0"/>
              <a:t>ECB</a:t>
            </a:r>
            <a:r>
              <a:rPr lang="ru-RU" sz="2000" b="1" dirty="0" smtClean="0"/>
              <a:t>)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23928" y="2132856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[9911, 12432, 456]</a:t>
            </a:r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60648"/>
            <a:ext cx="58851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40364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48342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3501008"/>
            <a:ext cx="18722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9911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95536" y="21328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y=</a:t>
            </a:r>
            <a:r>
              <a:rPr lang="ru-RU" dirty="0" smtClean="0"/>
              <a:t>[48342, 41317, 8756]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3"/>
            <a:endCxn id="23" idx="1"/>
          </p:cNvCxnSpPr>
          <p:nvPr/>
        </p:nvCxnSpPr>
        <p:spPr>
          <a:xfrm>
            <a:off x="68356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83569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83569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396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ru-RU" dirty="0" smtClean="0"/>
              <a:t>1317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3501008"/>
            <a:ext cx="18722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8396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12432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9" idx="3"/>
            <a:endCxn id="22" idx="1"/>
          </p:cNvCxnSpPr>
          <p:nvPr/>
        </p:nvCxnSpPr>
        <p:spPr>
          <a:xfrm>
            <a:off x="356388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71601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71601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5536" y="33265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Пример (режим </a:t>
            </a:r>
            <a:r>
              <a:rPr lang="en-US" sz="2000" b="1" dirty="0" smtClean="0"/>
              <a:t>ECB</a:t>
            </a:r>
            <a:r>
              <a:rPr lang="ru-RU" sz="2000" b="1" dirty="0" smtClean="0"/>
              <a:t>)</a:t>
            </a:r>
            <a:endParaRPr lang="ru-RU" sz="20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923928" y="2132856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 = [9911, 12432, 456]</a:t>
            </a:r>
            <a:endParaRPr lang="ru-RU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7" y="260648"/>
            <a:ext cx="58851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40364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48342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971600" y="3501008"/>
            <a:ext cx="18722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140364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9911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95536" y="2132856"/>
            <a:ext cx="2404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y=</a:t>
            </a:r>
            <a:r>
              <a:rPr lang="ru-RU" dirty="0" smtClean="0"/>
              <a:t>[48342, 41317, 8756]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25152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3"/>
            <a:endCxn id="23" idx="1"/>
          </p:cNvCxnSpPr>
          <p:nvPr/>
        </p:nvCxnSpPr>
        <p:spPr>
          <a:xfrm>
            <a:off x="68356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83569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183569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8396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r>
              <a:rPr lang="ru-RU" dirty="0" smtClean="0"/>
              <a:t>1317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851920" y="3501008"/>
            <a:ext cx="18722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28396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12432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13184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29" idx="3"/>
            <a:endCxn id="22" idx="1"/>
          </p:cNvCxnSpPr>
          <p:nvPr/>
        </p:nvCxnSpPr>
        <p:spPr>
          <a:xfrm>
            <a:off x="356388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71601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471601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4288" y="278092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8756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732240" y="3501008"/>
            <a:ext cx="187220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164288" y="4221088"/>
            <a:ext cx="9361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456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6012160" y="3501008"/>
            <a:ext cx="43204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8" idx="3"/>
            <a:endCxn id="36" idx="1"/>
          </p:cNvCxnSpPr>
          <p:nvPr/>
        </p:nvCxnSpPr>
        <p:spPr>
          <a:xfrm>
            <a:off x="6444208" y="368567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7596336" y="314096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7596336" y="3861048"/>
            <a:ext cx="0" cy="3600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07504" y="11663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шифрования, построенный на основе сети </a:t>
            </a:r>
            <a:r>
              <a:rPr lang="en-US" dirty="0" smtClean="0"/>
              <a:t>SPN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Substitution-Permutation Network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2267744" y="692696"/>
          <a:ext cx="2231498" cy="504056"/>
        </p:xfrm>
        <a:graphic>
          <a:graphicData uri="http://schemas.openxmlformats.org/presentationml/2006/ole">
            <p:oleObj spid="_x0000_s26626" name="Equation" r:id="rId4" imgW="1345616" imgH="304668" progId="Equation.DSMT4">
              <p:embed/>
            </p:oleObj>
          </a:graphicData>
        </a:graphic>
      </p:graphicFrame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692696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</a:t>
            </a:r>
            <a:r>
              <a:rPr kumimoji="0" lang="ru-RU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амена бит в блоке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268760"/>
            <a:ext cx="5802654" cy="97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3429000"/>
            <a:ext cx="5810919" cy="452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899592" y="4005064"/>
          <a:ext cx="2232248" cy="517265"/>
        </p:xfrm>
        <a:graphic>
          <a:graphicData uri="http://schemas.openxmlformats.org/presentationml/2006/ole">
            <p:oleObj spid="_x0000_s26629" name="Equation" r:id="rId7" imgW="1155199" imgH="266584" progId="Equation.DSMT4">
              <p:embed/>
            </p:oleObj>
          </a:graphicData>
        </a:graphic>
      </p:graphicFrame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692696"/>
            <a:ext cx="12271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851920" y="3861048"/>
          <a:ext cx="2016224" cy="1906062"/>
        </p:xfrm>
        <a:graphic>
          <a:graphicData uri="http://schemas.openxmlformats.org/presentationml/2006/ole">
            <p:oleObj spid="_x0000_s26631" name="Equation" r:id="rId9" imgW="1244600" imgH="1181100" progId="Equation.DSMT4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7504" y="5661248"/>
            <a:ext cx="28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 </a:t>
            </a:r>
            <a:endParaRPr lang="ru-RU" dirty="0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539552" y="5661248"/>
          <a:ext cx="2728590" cy="432048"/>
        </p:xfrm>
        <a:graphic>
          <a:graphicData uri="http://schemas.openxmlformats.org/presentationml/2006/ole">
            <p:oleObj spid="_x0000_s26633" name="Equation" r:id="rId10" imgW="1688367" imgH="266584" progId="Equation.DSMT4">
              <p:embed/>
            </p:oleObj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7504" y="6381328"/>
            <a:ext cx="32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539552" y="6237312"/>
          <a:ext cx="2016225" cy="483203"/>
        </p:xfrm>
        <a:graphic>
          <a:graphicData uri="http://schemas.openxmlformats.org/presentationml/2006/ole">
            <p:oleObj spid="_x0000_s26635" name="Equation" r:id="rId11" imgW="1117115" imgH="266584" progId="Equation.DSMT4">
              <p:embed/>
            </p:oleObj>
          </a:graphicData>
        </a:graphic>
      </p:graphicFrame>
      <p:pic>
        <p:nvPicPr>
          <p:cNvPr id="16" name="Рисунок 15" descr="C:\Users\836D~1\AppData\Local\Temp\SNAGHTML2aefbf8.PNG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84168" y="188640"/>
            <a:ext cx="2952328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Рисунок 24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83768" y="2276872"/>
            <a:ext cx="1008112" cy="113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131840" y="260648"/>
            <a:ext cx="2999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Режим шифрования </a:t>
            </a:r>
            <a:r>
              <a:rPr lang="en-US" sz="2000" b="1" dirty="0" smtClean="0"/>
              <a:t>CBC </a:t>
            </a:r>
            <a:endParaRPr lang="ru-RU" sz="2000" b="1" dirty="0"/>
          </a:p>
        </p:txBody>
      </p:sp>
      <p:pic>
        <p:nvPicPr>
          <p:cNvPr id="43" name="Рисунок 42" descr="C:\Users\836D~1\AppData\Local\Temp\SNAGHTML76b1b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96752"/>
            <a:ext cx="66247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C:\Users\836D~1\AppData\Local\Temp\SNAGHTML77e409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005064"/>
            <a:ext cx="6480720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491880" y="7647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Расшифрование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131840" y="260648"/>
            <a:ext cx="3017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Режим шифрования </a:t>
            </a:r>
            <a:r>
              <a:rPr lang="en-US" sz="2000" b="1" dirty="0" smtClean="0"/>
              <a:t>OFB 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6926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Расшифрование</a:t>
            </a:r>
            <a:endParaRPr lang="ru-RU" dirty="0"/>
          </a:p>
        </p:txBody>
      </p:sp>
      <p:pic>
        <p:nvPicPr>
          <p:cNvPr id="15" name="Рисунок 14" descr="C:\Users\836D~1\AppData\Local\Temp\SNAGHTML73815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24744"/>
            <a:ext cx="633670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C:\Users\836D~1\AppData\Local\Temp\SNAGHTML74c1ca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005064"/>
            <a:ext cx="6336704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131840" y="260648"/>
            <a:ext cx="3017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Режим шифрования </a:t>
            </a:r>
            <a:r>
              <a:rPr lang="en-US" sz="2000" b="1" dirty="0" smtClean="0"/>
              <a:t>CFB 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6926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Расшифрование</a:t>
            </a:r>
            <a:endParaRPr lang="ru-RU" dirty="0"/>
          </a:p>
        </p:txBody>
      </p:sp>
      <p:pic>
        <p:nvPicPr>
          <p:cNvPr id="17" name="Рисунок 16" descr="C:\Users\836D~1\AppData\Local\Temp\SNAGHTML9c1325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124744"/>
            <a:ext cx="691276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Рисунок 17" descr="C:\Users\836D~1\AppData\Local\Temp\SNAGHTML9cb2dd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933056"/>
            <a:ext cx="691276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3131840" y="260648"/>
            <a:ext cx="2991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Режим шифрования </a:t>
            </a:r>
            <a:r>
              <a:rPr lang="en-US" sz="2000" b="1" dirty="0" smtClean="0"/>
              <a:t>CTR </a:t>
            </a:r>
            <a:endParaRPr lang="ru-RU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6926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Шифрование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635896" y="357301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Расшифрование</a:t>
            </a:r>
            <a:endParaRPr lang="ru-RU" dirty="0"/>
          </a:p>
        </p:txBody>
      </p:sp>
      <p:pic>
        <p:nvPicPr>
          <p:cNvPr id="15" name="Рисунок 14" descr="C:\Users\836D~1\AppData\Local\Temp\SNAGHTMLb064d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052736"/>
            <a:ext cx="669674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C:\Users\836D~1\AppData\Local\Temp\SNAGHTMLb182c9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933056"/>
            <a:ext cx="676875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5496" y="4636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шифрования, построенный на основе сети </a:t>
            </a:r>
            <a:r>
              <a:rPr lang="en-US" dirty="0" smtClean="0"/>
              <a:t>SPN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Substitution-Permutation Network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403648" y="620688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</a:t>
            </a:r>
            <a:r>
              <a:rPr kumimoji="0" lang="ru-RU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амена бит в блоке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052736"/>
            <a:ext cx="585373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077072"/>
            <a:ext cx="20351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994" y="2996952"/>
            <a:ext cx="598216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C:\Users\836D~1\AppData\Local\Temp\SNAGHTML2aefbf8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9664" y="233264"/>
            <a:ext cx="3024336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6165304"/>
            <a:ext cx="37115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07504" y="116632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шифрования, построенный на основе сети </a:t>
            </a:r>
            <a:r>
              <a:rPr lang="en-US" dirty="0" smtClean="0"/>
              <a:t>SPN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Substitution-Permutation Network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07504" y="6926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Перестановка:</a:t>
            </a:r>
            <a:endParaRPr lang="ru-RU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691680" y="692696"/>
          <a:ext cx="2826315" cy="432048"/>
        </p:xfrm>
        <a:graphic>
          <a:graphicData uri="http://schemas.openxmlformats.org/presentationml/2006/ole">
            <p:oleObj spid="_x0000_s25603" name="Equation" r:id="rId3" imgW="1739900" imgH="266700" progId="Equation.DSMT4">
              <p:embed/>
            </p:oleObj>
          </a:graphicData>
        </a:graphic>
      </p:graphicFrame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692696"/>
            <a:ext cx="12271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24744"/>
            <a:ext cx="5956399" cy="1031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259632" y="2060848"/>
          <a:ext cx="3240360" cy="418862"/>
        </p:xfrm>
        <a:graphic>
          <a:graphicData uri="http://schemas.openxmlformats.org/presentationml/2006/ole">
            <p:oleObj spid="_x0000_s25608" name="Equation" r:id="rId6" imgW="1765300" imgH="228600" progId="Equation.DSMT4">
              <p:embed/>
            </p:oleObj>
          </a:graphicData>
        </a:graphic>
      </p:graphicFrame>
      <p:pic>
        <p:nvPicPr>
          <p:cNvPr id="25610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564904"/>
            <a:ext cx="5976664" cy="89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C:\Users\836D~1\AppData\Local\Temp\SNAGHTML2aefbf8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4624"/>
            <a:ext cx="3203848" cy="669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755576" y="3501008"/>
          <a:ext cx="4392488" cy="483577"/>
        </p:xfrm>
        <a:graphic>
          <a:graphicData uri="http://schemas.openxmlformats.org/presentationml/2006/ole">
            <p:oleObj spid="_x0000_s25611" name="Equation" r:id="rId9" imgW="2425700" imgH="266700" progId="Equation.DSMT4">
              <p:embed/>
            </p:oleObj>
          </a:graphicData>
        </a:graphic>
      </p:graphicFrame>
      <p:pic>
        <p:nvPicPr>
          <p:cNvPr id="22" name="Рисунок 2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4077072"/>
            <a:ext cx="388843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67544" y="4462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Алгоритм генерации </a:t>
            </a:r>
            <a:r>
              <a:rPr lang="ru-RU" b="1" dirty="0" err="1"/>
              <a:t>подключей</a:t>
            </a:r>
            <a:r>
              <a:rPr lang="ru-RU" b="1" dirty="0"/>
              <a:t> для шифрования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C:\Users\836D~1\AppData\Local\Temp\SNAGHTML2aefbf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4624"/>
            <a:ext cx="3203848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9394" name="Picture 2" descr="C:\Users\836D~1\AppData\Local\Temp\SNAGHTML136638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48680"/>
            <a:ext cx="3744416" cy="6203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5496" y="4636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шифрования, построенный на основе сети </a:t>
            </a:r>
            <a:r>
              <a:rPr lang="en-US" dirty="0" smtClean="0"/>
              <a:t>SPN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Substitution-Permutation Network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9512" y="692696"/>
            <a:ext cx="568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Алгоритм генерации </a:t>
            </a:r>
            <a:r>
              <a:rPr lang="ru-RU" sz="2000" b="1" dirty="0" err="1"/>
              <a:t>подключей</a:t>
            </a:r>
            <a:r>
              <a:rPr lang="ru-RU" sz="2000" b="1" dirty="0"/>
              <a:t> для шифрования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C:\Users\836D~1\AppData\Local\Temp\SNAGHTML2aefbf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44624"/>
            <a:ext cx="3203848" cy="68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95536" y="1628800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Процедура </a:t>
            </a:r>
            <a:r>
              <a:rPr lang="ru-RU" dirty="0"/>
              <a:t>генерации </a:t>
            </a:r>
            <a:r>
              <a:rPr lang="ru-RU" dirty="0" err="1"/>
              <a:t>подключей</a:t>
            </a:r>
            <a:r>
              <a:rPr lang="ru-RU" dirty="0"/>
              <a:t> заключается в следующем: </a:t>
            </a:r>
            <a:endParaRPr lang="ru-RU" dirty="0" smtClean="0"/>
          </a:p>
          <a:p>
            <a:r>
              <a:rPr lang="ru-RU" dirty="0" smtClean="0"/>
              <a:t> все </a:t>
            </a:r>
            <a:r>
              <a:rPr lang="ru-RU" dirty="0"/>
              <a:t>пять </a:t>
            </a:r>
            <a:r>
              <a:rPr lang="ru-RU" dirty="0" err="1"/>
              <a:t>подключей</a:t>
            </a:r>
            <a:r>
              <a:rPr lang="ru-RU" dirty="0"/>
              <a:t> получаются последовательным выбором 16 бит из 32 битного ключа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2996952"/>
            <a:ext cx="598612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3789040"/>
            <a:ext cx="5688632" cy="247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35496" y="46365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шифрования, построенный на основе сети </a:t>
            </a:r>
            <a:r>
              <a:rPr lang="en-US" dirty="0" smtClean="0"/>
              <a:t>SPN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en-US" dirty="0" smtClean="0"/>
              <a:t>Substitution-Permutation Network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9512" y="692696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</a:rPr>
              <a:t>Алгоритм шифрования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C:\Users\836D~1\AppData\Local\Temp\SNAGHTML2aefbf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4624"/>
            <a:ext cx="3168352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1412776"/>
            <a:ext cx="5112568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9512" y="11663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</a:rPr>
              <a:t>Алгоритм шифрования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1043608" y="620688"/>
          <a:ext cx="3579826" cy="432048"/>
        </p:xfrm>
        <a:graphic>
          <a:graphicData uri="http://schemas.openxmlformats.org/presentationml/2006/ole">
            <p:oleObj spid="_x0000_s56321" name="Equation" r:id="rId3" imgW="2209800" imgH="266700" progId="Equation.DSMT4">
              <p:embed/>
            </p:oleObj>
          </a:graphicData>
        </a:graphic>
      </p:graphicFrame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628800"/>
            <a:ext cx="2247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124744"/>
            <a:ext cx="25828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043608" y="3068960"/>
          <a:ext cx="3600400" cy="360040"/>
        </p:xfrm>
        <a:graphic>
          <a:graphicData uri="http://schemas.openxmlformats.org/presentationml/2006/ole">
            <p:oleObj spid="_x0000_s56325" name="Equation" r:id="rId6" imgW="2654300" imgH="266700" progId="Equation.DSMT4">
              <p:embed/>
            </p:oleObj>
          </a:graphicData>
        </a:graphic>
      </p:graphicFrame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895306" y="4437112"/>
          <a:ext cx="3050053" cy="432048"/>
        </p:xfrm>
        <a:graphic>
          <a:graphicData uri="http://schemas.openxmlformats.org/presentationml/2006/ole">
            <p:oleObj spid="_x0000_s56327" name="Equation" r:id="rId7" imgW="1879600" imgH="266700" progId="Equation.DSMT4">
              <p:embed/>
            </p:oleObj>
          </a:graphicData>
        </a:graphic>
      </p:graphicFrame>
      <p:pic>
        <p:nvPicPr>
          <p:cNvPr id="56333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429000"/>
            <a:ext cx="5458495" cy="83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009" y="4797153"/>
            <a:ext cx="5580111" cy="96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 descr="C:\Users\836D~1\AppData\Local\Temp\SNAGHTML2aefbf8.PNG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6136" y="188640"/>
            <a:ext cx="3096344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899592" y="5877272"/>
          <a:ext cx="3147778" cy="432048"/>
        </p:xfrm>
        <a:graphic>
          <a:graphicData uri="http://schemas.openxmlformats.org/presentationml/2006/ole">
            <p:oleObj spid="_x0000_s56334" name="Equation" r:id="rId11" imgW="1942257" imgH="266584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79512" y="11663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</a:rPr>
              <a:t>Алгоритм шифрования</a:t>
            </a:r>
            <a:endParaRPr lang="ru-RU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" name="Рисунок 15" descr="C:\Users\836D~1\AppData\Local\Temp\SNAGHTML2aefbf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4624"/>
            <a:ext cx="3347864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620688"/>
            <a:ext cx="4068763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204864"/>
            <a:ext cx="409257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4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645024"/>
            <a:ext cx="4054475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51520" y="5013177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последнем раунде отсутствует перестановка бит после операции замены выполняется дополнительное сложение по модулю 2 с пятым </a:t>
            </a:r>
            <a:r>
              <a:rPr lang="ru-RU" dirty="0" err="1" smtClean="0"/>
              <a:t>подключом</a:t>
            </a:r>
            <a:r>
              <a:rPr lang="ru-RU" dirty="0" smtClean="0"/>
              <a:t>. Так сделано для того, чтобы использовать ту же самую схему для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данных.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373</Words>
  <Application>Microsoft Office PowerPoint</Application>
  <PresentationFormat>Экран (4:3)</PresentationFormat>
  <Paragraphs>109</Paragraphs>
  <Slides>23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Тема Office</vt:lpstr>
      <vt:lpstr>Equation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Максим</dc:creator>
  <cp:lastModifiedBy>DNA7 X64</cp:lastModifiedBy>
  <cp:revision>92</cp:revision>
  <dcterms:created xsi:type="dcterms:W3CDTF">2019-09-18T07:51:39Z</dcterms:created>
  <dcterms:modified xsi:type="dcterms:W3CDTF">2020-11-02T03:49:17Z</dcterms:modified>
</cp:coreProperties>
</file>