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e8quSS/AOitQAAaBiaY7kjcmb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ctrTitle"/>
          </p:nvPr>
        </p:nvSpPr>
        <p:spPr>
          <a:xfrm>
            <a:off x="1524000" y="1122362"/>
            <a:ext cx="9144000" cy="29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1524000" y="4190260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6"/>
          <p:cNvSpPr/>
          <p:nvPr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9041"/>
            <a:ext cx="12200878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476" y="147718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" type="body"/>
          </p:nvPr>
        </p:nvSpPr>
        <p:spPr>
          <a:xfrm rot="5400000">
            <a:off x="3381366" y="-2559382"/>
            <a:ext cx="5375806" cy="120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3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3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1" name="Google Shape;131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9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49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0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0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50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1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1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1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51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Only">
  <p:cSld name="4_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2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2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2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52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Only">
  <p:cSld name="5_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3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3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3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53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Only">
  <p:cSld name="6_Title 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4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4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4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54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type="title"/>
          </p:nvPr>
        </p:nvSpPr>
        <p:spPr>
          <a:xfrm>
            <a:off x="1148919" y="862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35"/>
          <p:cNvSpPr txBox="1"/>
          <p:nvPr>
            <p:ph idx="2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5"/>
          <p:cNvPicPr preferRelativeResize="0"/>
          <p:nvPr/>
        </p:nvPicPr>
        <p:blipFill rotWithShape="1">
          <a:blip r:embed="rId2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689" y="108244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hyperlink" Target="mailto:tuyensinh@bachkhoa-aptech.edu.vn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hyperlink" Target="mailto:tuyensinh@bachkhoa-aptech.edu.v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type="ctrTitle"/>
          </p:nvPr>
        </p:nvSpPr>
        <p:spPr>
          <a:xfrm>
            <a:off x="1524000" y="2106706"/>
            <a:ext cx="9144000" cy="250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Bài 9 </a:t>
            </a:r>
            <a:br>
              <a:rPr lang="en-US" sz="4000">
                <a:solidFill>
                  <a:schemeClr val="dk1"/>
                </a:solidFill>
              </a:rPr>
            </a:br>
            <a:r>
              <a:rPr lang="en-US" sz="4000">
                <a:solidFill>
                  <a:schemeClr val="dk1"/>
                </a:solidFill>
              </a:rPr>
              <a:t>Con trỏ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96" name="Google Shape;196;p1"/>
          <p:cNvSpPr txBox="1"/>
          <p:nvPr>
            <p:ph idx="1" type="subTitle"/>
          </p:nvPr>
        </p:nvSpPr>
        <p:spPr>
          <a:xfrm>
            <a:off x="1524000" y="4692284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7" name="Google Shape;197;p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198" name="Google Shape;198;p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269" y="914970"/>
            <a:ext cx="2089915" cy="170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SO SÁNH CON TRỎ</a:t>
            </a:r>
            <a:endParaRPr/>
          </a:p>
        </p:txBody>
      </p:sp>
      <p:sp>
        <p:nvSpPr>
          <p:cNvPr id="293" name="Google Shape;293;p10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Hai con trỏ có thể được so sánh trong một biểu thức quan hệ nếu chúng trỏ đến các biến có cùng kiểu dữ liệu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Giả sử ptr_a và ptr_b là hai biến con trỏ trỏ đến các phần tử dữ liệu a và b. Trong trường hợp này, các phép so sánh sau là có thể: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4" name="Google Shape;294;p1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295" name="Google Shape;295;p1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4997" y="3070559"/>
            <a:ext cx="7698075" cy="329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 TRỎ VÀ MẢNG MỘT CHIỀU</a:t>
            </a:r>
            <a:endParaRPr/>
          </a:p>
        </p:txBody>
      </p:sp>
      <p:sp>
        <p:nvSpPr>
          <p:cNvPr id="302" name="Google Shape;302;p11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689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rPr lang="en-US" sz="1765"/>
              <a:t>Địa chỉ của một phần tử mảng có thể được biểu diễn theo hai cách: </a:t>
            </a:r>
            <a:endParaRPr sz="1765"/>
          </a:p>
          <a:p>
            <a:pPr indent="0" lvl="0" marL="39222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rPr lang="en-US" sz="1765"/>
              <a:t> Sử dụng ký hiệu &amp; trước một phần tử mảng.</a:t>
            </a:r>
            <a:endParaRPr/>
          </a:p>
          <a:p>
            <a:pPr indent="0" lvl="0" marL="39222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rPr lang="en-US" sz="1765"/>
              <a:t> Sử dụng một biểu thức trong đó chỉ số của phần tử được cộng vào tên của mảng.</a:t>
            </a:r>
            <a:endParaRPr sz="1765"/>
          </a:p>
          <a:p>
            <a:pPr indent="0" lvl="0" marL="156891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65"/>
              <a:buNone/>
            </a:pPr>
            <a:r>
              <a:t/>
            </a:r>
            <a:endParaRPr sz="1765"/>
          </a:p>
        </p:txBody>
      </p:sp>
      <p:sp>
        <p:nvSpPr>
          <p:cNvPr id="303" name="Google Shape;303;p1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04" name="Google Shape;304;p1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581" y="2248873"/>
            <a:ext cx="5435294" cy="18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213" y="4077444"/>
            <a:ext cx="6780252" cy="228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 TRỎ VÀ MẢNG HAI CHIỀU</a:t>
            </a:r>
            <a:endParaRPr/>
          </a:p>
        </p:txBody>
      </p:sp>
      <p:sp>
        <p:nvSpPr>
          <p:cNvPr id="312" name="Google Shape;312;p12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13" name="Google Shape;313;p1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14" name="Google Shape;314;p1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2028265" y="889001"/>
            <a:ext cx="8283388" cy="99400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Mảng hai chiều có thể được định nghĩa như là một con trỏ trỏ tới một nhóm các mảng một chiều liên tiếp nhau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2028265" y="2032107"/>
            <a:ext cx="8283388" cy="99400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Khai báo một mảng hai chiều có thể như sau: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/>
          <p:nvPr/>
        </p:nvSpPr>
        <p:spPr>
          <a:xfrm>
            <a:off x="2028265" y="3175213"/>
            <a:ext cx="8283388" cy="994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 (*ptr_var) [expr 2];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thay vì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 (*ptr_var) [expr1] [expr 2];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 TRỎ VÀ CHUỖI</a:t>
            </a:r>
            <a:endParaRPr/>
          </a:p>
        </p:txBody>
      </p:sp>
      <p:sp>
        <p:nvSpPr>
          <p:cNvPr id="323" name="Google Shape;323;p13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25" name="Google Shape;325;p1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595" y="1008062"/>
            <a:ext cx="5837396" cy="47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322" y="2862481"/>
            <a:ext cx="2704803" cy="134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CẤP PHÁT BỘ NHỚ</a:t>
            </a:r>
            <a:endParaRPr/>
          </a:p>
        </p:txBody>
      </p:sp>
      <p:sp>
        <p:nvSpPr>
          <p:cNvPr id="333" name="Google Shape;333;p14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4" name="Google Shape;334;p1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35" name="Google Shape;335;p1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14"/>
          <p:cNvSpPr/>
          <p:nvPr/>
        </p:nvSpPr>
        <p:spPr>
          <a:xfrm>
            <a:off x="2028265" y="889001"/>
            <a:ext cx="8283388" cy="99400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HÀM malloc()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"/>
          <p:cNvSpPr/>
          <p:nvPr/>
        </p:nvSpPr>
        <p:spPr>
          <a:xfrm>
            <a:off x="2028265" y="2032107"/>
            <a:ext cx="8283388" cy="994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Hàm malloc() là một trong các hàm được sử dụng thường xuyên nhất để thực hiện việc cấp phát bộ nhớ từ vùng nhớ còn tự do.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1143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 của hàm malloc() là một số nguyên xác định số bytes cần cấp phát.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CẤP PHÁT BỘ NHỚ</a:t>
            </a:r>
            <a:endParaRPr/>
          </a:p>
        </p:txBody>
      </p:sp>
      <p:sp>
        <p:nvSpPr>
          <p:cNvPr id="343" name="Google Shape;343;p15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45" name="Google Shape;345;p1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2028265" y="1806097"/>
            <a:ext cx="4141694" cy="272167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HÀM free()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5"/>
          <p:cNvSpPr/>
          <p:nvPr/>
        </p:nvSpPr>
        <p:spPr>
          <a:xfrm rot="5400000">
            <a:off x="6879970" y="1096086"/>
            <a:ext cx="2721671" cy="414169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DD4EA">
              <a:alpha val="89803"/>
            </a:srgbClr>
          </a:solidFill>
          <a:ln cap="flat" cmpd="sng" w="12700">
            <a:solidFill>
              <a:srgbClr val="CDD4EA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"/>
          <p:cNvSpPr txBox="1"/>
          <p:nvPr/>
        </p:nvSpPr>
        <p:spPr>
          <a:xfrm>
            <a:off x="6169939" y="1938947"/>
            <a:ext cx="4008833" cy="2455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Hàm free() được sử dụng để giải phóng bộ nhớ khi nó không cần dùng nữa.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Cú pháp: void free(void*ptr);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Hàm này giải phóng không gian được trỏ bởi ptr, để dùng cho tương lai.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phải được dùng trước đó với lời gọi hàm malloc(), calloc(), hoặc realloc().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CẤP PHÁT BỘ NHỚ</a:t>
            </a:r>
            <a:endParaRPr/>
          </a:p>
        </p:txBody>
      </p:sp>
      <p:sp>
        <p:nvSpPr>
          <p:cNvPr id="354" name="Google Shape;354;p16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5" name="Google Shape;355;p1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56" name="Google Shape;356;p1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265" y="889001"/>
            <a:ext cx="5052747" cy="527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931" y="3055208"/>
            <a:ext cx="2017437" cy="94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CẤP PHÁT BỘ NHỚ</a:t>
            </a:r>
            <a:endParaRPr/>
          </a:p>
        </p:txBody>
      </p:sp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66" name="Google Shape;366;p1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2028265" y="889001"/>
            <a:ext cx="8283388" cy="5287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HÀM calloc()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calloc tương tự như malloc, nhưng điểm khác biệt chính là mặc nhiên giá trị 0 được lưu vào không gian bộ nhớ vừa cấp phát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2" marL="2286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calloc yêu cầu hai tham số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3" marL="3429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 thứ nhất là số lượng các biến cần cấp phát bộ nhớ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3" marL="3429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 thứ hai là kích thước của mỗi biến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2" marL="2286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Cú pháp: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3" marL="3429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*calloc( size_t num, size_t size 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CẤP PHÁT BỘ NHỚ</a:t>
            </a:r>
            <a:endParaRPr/>
          </a:p>
        </p:txBody>
      </p:sp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75" name="Google Shape;375;p1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265" y="889000"/>
            <a:ext cx="5523980" cy="528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8452" y="2909171"/>
            <a:ext cx="2405673" cy="12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CẤP PHÁT BỘ NHỚ</a:t>
            </a:r>
            <a:endParaRPr/>
          </a:p>
        </p:txBody>
      </p:sp>
      <p:sp>
        <p:nvSpPr>
          <p:cNvPr id="383" name="Google Shape;383;p19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85" name="Google Shape;385;p1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19"/>
          <p:cNvSpPr/>
          <p:nvPr/>
        </p:nvSpPr>
        <p:spPr>
          <a:xfrm>
            <a:off x="2028265" y="889001"/>
            <a:ext cx="8283388" cy="5287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HÀM realloc()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 thể cấp phát lại cho một vùng đã được cấp (thêm/bớt số bytes) bằng cách sử dụng hàm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realloc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mà không làm mất dữ liệu.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2" marL="2286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realloc nhận hai tham số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3" marL="3429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 thứ nhất là con trỏ tham chiếu đến bộ nhớ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3" marL="3429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 thứ hai là tổng số byte muốn cấp phát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2" marL="2286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Cú pháp: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3" marL="3429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*realloc( void *ptr, size_t size 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MỤC TIÊU BÀI HỌC</a:t>
            </a:r>
            <a:endParaRPr/>
          </a:p>
        </p:txBody>
      </p:sp>
      <p:sp>
        <p:nvSpPr>
          <p:cNvPr id="205" name="Google Shape;205;p2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Tìm hiểu về con trỏ và khi nào thì sử dụng con trỏ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Cách sử dụng biến con trỏ và các toán tử con trỏ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Gán giá trị cho con trỏ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Phép toán trên con trỏ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 sánh con trỏ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 trỏ và mảng một chiều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 trỏ và mảng nhiều chiều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Tìm hiểu cách cấp phát bộ nhớ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6" name="Google Shape;206;p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207" name="Google Shape;207;p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0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CẤP PHÁT BỘ NHỚ</a:t>
            </a:r>
            <a:endParaRPr/>
          </a:p>
        </p:txBody>
      </p:sp>
      <p:sp>
        <p:nvSpPr>
          <p:cNvPr id="392" name="Google Shape;392;p20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266" y="889001"/>
            <a:ext cx="6158921" cy="528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0519" y="2723458"/>
            <a:ext cx="2461134" cy="16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TÓM TẮT BÀI HỌC</a:t>
            </a:r>
            <a:endParaRPr/>
          </a:p>
        </p:txBody>
      </p:sp>
      <p:sp>
        <p:nvSpPr>
          <p:cNvPr id="402" name="Google Shape;402;p21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Một con trỏ cung cấp một phương thức truy xuất một biến mà không cần tham chiếu trực tiếp đến biến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Một con trỏ là một biến, chứa địa chỉ vùng nhớ của một biến khác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Sự khai báo con trỏ bao gồm một kiểu dữ liệu cơ sở, một dấu *, và một tên biến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Có hai toán tử đặc biệt được dùng với con trỏ: * và &amp;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Chỉ có phép cộng và phép trừ là có thể được thực thi với con trỏ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Các con trỏ được truyền tới hàm như các đối số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Một tên mảng thật ra là một con trỏ trỏ đến phần tử đầu tiên của mảng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Một hằng con trỏ là một địa chỉ; một biến con trỏ là một nơi để lưu địa chỉ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cấp phát bộ nhớ động(malloc(),calloc(),realloc()) </a:t>
            </a:r>
            <a:endParaRPr/>
          </a:p>
        </p:txBody>
      </p:sp>
      <p:sp>
        <p:nvSpPr>
          <p:cNvPr id="403" name="Google Shape;403;p2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404" name="Google Shape;404;p2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HỎI ĐÁP</a:t>
            </a:r>
            <a:endParaRPr/>
          </a:p>
        </p:txBody>
      </p:sp>
      <p:pic>
        <p:nvPicPr>
          <p:cNvPr id="410" name="Google Shape;4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2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413" name="Google Shape;413;p2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23"/>
          <p:cNvPicPr preferRelativeResize="0"/>
          <p:nvPr/>
        </p:nvPicPr>
        <p:blipFill rotWithShape="1">
          <a:blip r:embed="rId3">
            <a:alphaModFix/>
          </a:blip>
          <a:srcRect b="25428" l="2688" r="2682" t="22343"/>
          <a:stretch/>
        </p:blipFill>
        <p:spPr>
          <a:xfrm>
            <a:off x="0" y="-2"/>
            <a:ext cx="12238039" cy="39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TRẢI NGHIỆM THỰC HÀNH</a:t>
            </a:r>
            <a:endParaRPr b="1" i="0" sz="6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23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Bài 9 Con trỏ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22" name="Google Shape;4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/>
        </p:nvSpPr>
        <p:spPr>
          <a:xfrm>
            <a:off x="4275164" y="1776956"/>
            <a:ext cx="7055357" cy="79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0477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600477"/>
                </a:solidFill>
                <a:latin typeface="Arial"/>
                <a:ea typeface="Arial"/>
                <a:cs typeface="Arial"/>
                <a:sym typeface="Arial"/>
              </a:rPr>
              <a:t>TRÂN TRỌNG CẢM ƠN!</a:t>
            </a:r>
            <a:endParaRPr b="1" i="0" sz="3500" u="none" cap="none" strike="noStrike">
              <a:solidFill>
                <a:srgbClr val="6004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871" y="675061"/>
            <a:ext cx="3777949" cy="467543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4"/>
          <p:cNvSpPr txBox="1"/>
          <p:nvPr/>
        </p:nvSpPr>
        <p:spPr>
          <a:xfrm>
            <a:off x="5772553" y="2929613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238 Hoàng Quốc Việt, Bắc Từ Liêm, Hà Nội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4"/>
          <p:cNvSpPr txBox="1"/>
          <p:nvPr/>
        </p:nvSpPr>
        <p:spPr>
          <a:xfrm>
            <a:off x="5772553" y="352013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0968.27.6996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5772553" y="4166421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tuyensinh@bachkhoa-aptech.edu.vn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ceiver" id="432" name="Google Shape;43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4559" y="3423731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nvelope" id="433" name="Google Shape;43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559" y="4070014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ser" id="434" name="Google Shape;434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4559" y="2833206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descr="decorative element" id="435" name="Google Shape;435;p24"/>
          <p:cNvCxnSpPr/>
          <p:nvPr/>
        </p:nvCxnSpPr>
        <p:spPr>
          <a:xfrm>
            <a:off x="5170080" y="3303018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436" name="Google Shape;436;p24"/>
          <p:cNvCxnSpPr/>
          <p:nvPr/>
        </p:nvCxnSpPr>
        <p:spPr>
          <a:xfrm>
            <a:off x="5170080" y="39021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437" name="Google Shape;437;p24"/>
          <p:cNvCxnSpPr/>
          <p:nvPr/>
        </p:nvCxnSpPr>
        <p:spPr>
          <a:xfrm>
            <a:off x="5170080" y="46514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438" name="Google Shape;438;p24"/>
          <p:cNvCxnSpPr/>
          <p:nvPr/>
        </p:nvCxnSpPr>
        <p:spPr>
          <a:xfrm>
            <a:off x="5170080" y="5302637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9" name="Google Shape;439;p24"/>
          <p:cNvSpPr txBox="1"/>
          <p:nvPr/>
        </p:nvSpPr>
        <p:spPr>
          <a:xfrm>
            <a:off x="5772553" y="4845294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www.bachkhoa-aptech.edu.vn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áº¿t quáº£ hÃ¬nh áº£nh cho world icon PNG" id="440" name="Google Shape;440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7321" y="4771421"/>
            <a:ext cx="424744" cy="4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4"/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ĐÀO TẠO CNTT QUỐC TẾ BACHKHOA - APTECH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496" y="1878372"/>
            <a:ext cx="3744411" cy="373509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444" name="Google Shape;444;p2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 TRỎ LÀ GÌ?</a:t>
            </a:r>
            <a:endParaRPr/>
          </a:p>
        </p:txBody>
      </p:sp>
      <p:sp>
        <p:nvSpPr>
          <p:cNvPr id="213" name="Google Shape;213;p3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215" name="Google Shape;215;p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3"/>
          <p:cNvSpPr/>
          <p:nvPr/>
        </p:nvSpPr>
        <p:spPr>
          <a:xfrm>
            <a:off x="2028265" y="923266"/>
            <a:ext cx="5488607" cy="1119776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trỏ là một biến, nó chứa địa chỉ ô nhớ của một biến khác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2028265" y="2289817"/>
            <a:ext cx="5488607" cy="1119776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Nếu một biến chứa địa chỉ của một biến khác, thì biến này được gọi là con trỏ trỏ đến biến thứ hai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2028265" y="3656368"/>
            <a:ext cx="5488607" cy="1119776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trỏ cung cấp phương thức truy xuất gián tiếp đến giá trị của một phần tử dữ liệu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2028265" y="5022919"/>
            <a:ext cx="5488607" cy="1119776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Các con trỏ có thể trỏ đến các biến có kiểu dữ liệu cơ bản như int, char, double, hay dữ liệu tập hợp như mảng hoặc cấu trúc.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 TRỎ ĐƯỢC SỬ DỤNG ĐỂ LÀM GÌ?	</a:t>
            </a:r>
            <a:endParaRPr/>
          </a:p>
        </p:txBody>
      </p:sp>
      <p:sp>
        <p:nvSpPr>
          <p:cNvPr id="225" name="Google Shape;225;p4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6" name="Google Shape;226;p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227" name="Google Shape;227;p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2028265" y="2568657"/>
            <a:ext cx="4141694" cy="119655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Các tình huống con trỏ có thể được sử dụng: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"/>
          <p:cNvSpPr/>
          <p:nvPr/>
        </p:nvSpPr>
        <p:spPr>
          <a:xfrm rot="5400000">
            <a:off x="7642530" y="1096086"/>
            <a:ext cx="1196551" cy="414169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8D6CC">
              <a:alpha val="89803"/>
            </a:srgbClr>
          </a:solidFill>
          <a:ln cap="flat" cmpd="sng" w="12700">
            <a:solidFill>
              <a:srgbClr val="F8D6CC">
                <a:alpha val="8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"/>
          <p:cNvSpPr txBox="1"/>
          <p:nvPr/>
        </p:nvSpPr>
        <p:spPr>
          <a:xfrm>
            <a:off x="6169954" y="2627057"/>
            <a:ext cx="4083283" cy="1079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trả về nhiều hơn một giá trị từ một hàm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truyền mảng và chuỗi từ một hàm đến một hàm khác thuận tiện hơn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làm việc với các phần tử của mảng thay vì truy xuất trực tiếp vào các phần tử này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cấp phát bộ nhớ và truy xuất bộ nhớ (Cấp phát bộ nhớ trực tiếp)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BIẾN CON TRỎ</a:t>
            </a:r>
            <a:endParaRPr/>
          </a:p>
        </p:txBody>
      </p:sp>
      <p:sp>
        <p:nvSpPr>
          <p:cNvPr id="236" name="Google Shape;236;p5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Khai báo con trỏ: chỉ ra một kiểu cơ sở và một tên biến được đặt trước bởi dấu </a:t>
            </a:r>
            <a:r>
              <a:rPr lang="en-US">
                <a:solidFill>
                  <a:srgbClr val="7030A0"/>
                </a:solidFill>
              </a:rPr>
              <a:t>*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7" name="Google Shape;237;p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238" name="Google Shape;238;p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722" y="1949070"/>
            <a:ext cx="6280474" cy="4018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CÁC TOÁN TỬ CON TRỎ</a:t>
            </a:r>
            <a:endParaRPr/>
          </a:p>
        </p:txBody>
      </p:sp>
      <p:sp>
        <p:nvSpPr>
          <p:cNvPr id="245" name="Google Shape;245;p6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Hai toán tử đặc biệt được sử dụng với con trỏ: </a:t>
            </a:r>
            <a:endParaRPr/>
          </a:p>
          <a:p>
            <a:pPr indent="0" lvl="0" marL="156891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 sz="3177">
                <a:solidFill>
                  <a:srgbClr val="7030A0"/>
                </a:solidFill>
              </a:rPr>
              <a:t>&amp;</a:t>
            </a:r>
            <a:r>
              <a:rPr lang="en-US" sz="3177"/>
              <a:t> và </a:t>
            </a:r>
            <a:r>
              <a:rPr lang="en-US" sz="3177">
                <a:solidFill>
                  <a:srgbClr val="7030A0"/>
                </a:solidFill>
              </a:rPr>
              <a:t>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solidFill>
                  <a:srgbClr val="7030A0"/>
                </a:solidFill>
              </a:rPr>
              <a:t>&amp;</a:t>
            </a:r>
            <a:r>
              <a:rPr lang="en-US"/>
              <a:t> là toán tử một ngôi và nó trả về địa chỉ ô nhớ của toán hạng</a:t>
            </a:r>
            <a:endParaRPr/>
          </a:p>
          <a:p>
            <a:pPr indent="0" lvl="0" marL="156891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 sz="3177">
                <a:solidFill>
                  <a:srgbClr val="7030A0"/>
                </a:solidFill>
              </a:rPr>
              <a:t>var2 = &amp;var1;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Toán tử </a:t>
            </a:r>
            <a:r>
              <a:rPr lang="en-US" sz="3177">
                <a:solidFill>
                  <a:srgbClr val="7030A0"/>
                </a:solidFill>
              </a:rPr>
              <a:t>*</a:t>
            </a:r>
            <a:r>
              <a:rPr lang="en-US"/>
              <a:t> là phần bổ xung của toán tử </a:t>
            </a:r>
            <a:r>
              <a:rPr lang="en-US" sz="2824">
                <a:solidFill>
                  <a:srgbClr val="7030A0"/>
                </a:solidFill>
              </a:rPr>
              <a:t>&amp;</a:t>
            </a:r>
            <a:r>
              <a:rPr lang="en-US"/>
              <a:t>. Đây là toán tử một ngôi và nó trả về giá trị chứa trong vùng nhớ được trỏ đến bởi biến con trỏ </a:t>
            </a:r>
            <a:endParaRPr/>
          </a:p>
          <a:p>
            <a:pPr indent="0" lvl="0" marL="156891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 sz="3177">
                <a:solidFill>
                  <a:srgbClr val="7030A0"/>
                </a:solidFill>
              </a:rPr>
              <a:t>temp = *var2;</a:t>
            </a:r>
            <a:endParaRPr/>
          </a:p>
        </p:txBody>
      </p:sp>
      <p:sp>
        <p:nvSpPr>
          <p:cNvPr id="246" name="Google Shape;246;p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247" name="Google Shape;247;p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GÁN TRỊ ĐỐI VỚI CON TRỎ</a:t>
            </a:r>
            <a:endParaRPr/>
          </a:p>
        </p:txBody>
      </p:sp>
      <p:sp>
        <p:nvSpPr>
          <p:cNvPr id="253" name="Google Shape;253;p7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255" name="Google Shape;255;p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3735355" y="889001"/>
            <a:ext cx="4869208" cy="58430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Các giá trị có thể được gán cho con trỏ thông qua toán tử &amp;.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3735355" y="1560951"/>
            <a:ext cx="4869208" cy="58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ptr_var = &amp;var;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3735355" y="2232901"/>
            <a:ext cx="4869208" cy="58430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Ở đây địa chỉ của var được lưu vào biến ptr_var.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3735355" y="2904851"/>
            <a:ext cx="4869208" cy="58430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Cũng có thể gán giá trị cho con trỏ thông qua một biến con trỏ khác trỏ có cùng kiểu.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3735355" y="3576801"/>
            <a:ext cx="4869208" cy="58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ptr_var = &amp;var;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ptr_var2 = ptr_var;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3735355" y="4248751"/>
            <a:ext cx="4869208" cy="58430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 thể gán giá trị cho các biến thông qua con trỏ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3735355" y="4920701"/>
            <a:ext cx="4869208" cy="584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*ptr_var = 10;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3735355" y="5592651"/>
            <a:ext cx="4869208" cy="584305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Câu lệnh trên gán giá trị 10 cho biến var nếu ptr_var đang trỏ đến var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PHÉP TOÁN CON TRỎ</a:t>
            </a:r>
            <a:endParaRPr/>
          </a:p>
        </p:txBody>
      </p:sp>
      <p:sp>
        <p:nvSpPr>
          <p:cNvPr id="269" name="Google Shape;269;p8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271" name="Google Shape;271;p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2028265" y="889001"/>
            <a:ext cx="8283388" cy="99400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Chỉ có thể thực hiện phép toán cộng và trừ trên con trỏ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2028265" y="2032107"/>
            <a:ext cx="8283388" cy="994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var, * ptr_var;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ptr_var = &amp; var;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= 500;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ptr_var ++;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2028265" y="3175213"/>
            <a:ext cx="8283388" cy="99400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Giả sử biến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được lưu trữ tại địa chỉ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2028265" y="4318319"/>
            <a:ext cx="8283388" cy="99400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ptr_var lưu giá trị 1000. Vì số nguyên có kích thước là 2 bytes, nên sau biểu thức “ptr_var++;” ptr_var sẽ có giá trị là 1002 mà không là 1001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PHÉP TOÁN CON TRỎ</a:t>
            </a:r>
            <a:endParaRPr/>
          </a:p>
        </p:txBody>
      </p:sp>
      <p:sp>
        <p:nvSpPr>
          <p:cNvPr id="281" name="Google Shape;281;p9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2" name="Google Shape;282;p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9 Con trỏ</a:t>
            </a:r>
            <a:endParaRPr/>
          </a:p>
        </p:txBody>
      </p:sp>
      <p:sp>
        <p:nvSpPr>
          <p:cNvPr id="283" name="Google Shape;283;p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9"/>
          <p:cNvSpPr/>
          <p:nvPr/>
        </p:nvSpPr>
        <p:spPr>
          <a:xfrm>
            <a:off x="2345192" y="3147748"/>
            <a:ext cx="7649533" cy="917944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Mỗi lần con trỏ được tăng trị, nó trỏ đến ô nhớ của phần tử kế tiếp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2345192" y="4203383"/>
            <a:ext cx="7649533" cy="917944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Mỗi lần con trỏ được giảm trị, nó trỏ đến ô nhớ của phần tử đứng trước nó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2345192" y="5259018"/>
            <a:ext cx="7649533" cy="91794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Tất cả con trỏ sẽ tăng hoặc giảm trị theo kích thước của kiểu dữ liệu mà chúng đang trỏ đến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256" y="842769"/>
            <a:ext cx="8283387" cy="205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2018-01-11T08:27:42Z</dcterms:created>
  <dc:creator>Huy Dang</dc:creator>
</cp:coreProperties>
</file>