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4" roundtripDataSignature="AMtx7mhDeH5rpxlSbUn0MLi+dMhgf8pP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100">
                <a:solidFill>
                  <a:srgbClr val="FF0000"/>
                </a:solidFill>
                <a:latin typeface="Calibri"/>
                <a:ea typeface="Calibri"/>
                <a:cs typeface="Calibri"/>
                <a:sym typeface="Calibri"/>
              </a:rPr>
              <a:t>Hàm nguyên mẫu</a:t>
            </a:r>
            <a:r>
              <a:rPr b="0" i="0" lang="en-US" sz="1100">
                <a:solidFill>
                  <a:srgbClr val="FF0000"/>
                </a:solidFill>
                <a:latin typeface="Calibri"/>
                <a:ea typeface="Calibri"/>
                <a:cs typeface="Calibri"/>
                <a:sym typeface="Calibri"/>
              </a:rPr>
              <a:t> (Function Prototype) </a:t>
            </a:r>
            <a:r>
              <a:rPr b="1" i="0" lang="en-US" sz="1100">
                <a:solidFill>
                  <a:srgbClr val="FF0000"/>
                </a:solidFill>
                <a:latin typeface="Calibri"/>
                <a:ea typeface="Calibri"/>
                <a:cs typeface="Calibri"/>
                <a:sym typeface="Calibri"/>
              </a:rPr>
              <a:t>là</a:t>
            </a:r>
            <a:r>
              <a:rPr b="0" i="0" lang="en-US" sz="1100">
                <a:solidFill>
                  <a:srgbClr val="FF0000"/>
                </a:solidFill>
                <a:latin typeface="Calibri"/>
                <a:ea typeface="Calibri"/>
                <a:cs typeface="Calibri"/>
                <a:sym typeface="Calibri"/>
              </a:rPr>
              <a:t> một trong những tính năng quan trọng của C . </a:t>
            </a:r>
            <a:r>
              <a:rPr b="1" i="0" lang="en-US" sz="1100">
                <a:solidFill>
                  <a:srgbClr val="FF0000"/>
                </a:solidFill>
                <a:latin typeface="Calibri"/>
                <a:ea typeface="Calibri"/>
                <a:cs typeface="Calibri"/>
                <a:sym typeface="Calibri"/>
              </a:rPr>
              <a:t>Hàm nguyên mẫu</a:t>
            </a:r>
            <a:r>
              <a:rPr b="0" i="0" lang="en-US" sz="1100">
                <a:solidFill>
                  <a:srgbClr val="FF0000"/>
                </a:solidFill>
                <a:latin typeface="Calibri"/>
                <a:ea typeface="Calibri"/>
                <a:cs typeface="Calibri"/>
                <a:sym typeface="Calibri"/>
              </a:rPr>
              <a:t> cung cấp cho trình biên dịch (compiler) tên của </a:t>
            </a:r>
            <a:r>
              <a:rPr b="1" i="0" lang="en-US" sz="1100">
                <a:solidFill>
                  <a:srgbClr val="FF0000"/>
                </a:solidFill>
                <a:latin typeface="Calibri"/>
                <a:ea typeface="Calibri"/>
                <a:cs typeface="Calibri"/>
                <a:sym typeface="Calibri"/>
              </a:rPr>
              <a:t>hàm</a:t>
            </a:r>
            <a:r>
              <a:rPr b="0" i="0" lang="en-US" sz="1100">
                <a:solidFill>
                  <a:srgbClr val="FF0000"/>
                </a:solidFill>
                <a:latin typeface="Calibri"/>
                <a:ea typeface="Calibri"/>
                <a:cs typeface="Calibri"/>
                <a:sym typeface="Calibri"/>
              </a:rPr>
              <a:t>, kiểu dữ liệu mà </a:t>
            </a:r>
            <a:r>
              <a:rPr b="1" i="0" lang="en-US" sz="1100">
                <a:solidFill>
                  <a:srgbClr val="FF0000"/>
                </a:solidFill>
                <a:latin typeface="Calibri"/>
                <a:ea typeface="Calibri"/>
                <a:cs typeface="Calibri"/>
                <a:sym typeface="Calibri"/>
              </a:rPr>
              <a:t>hàm</a:t>
            </a:r>
            <a:r>
              <a:rPr b="0" i="0" lang="en-US" sz="1100">
                <a:solidFill>
                  <a:srgbClr val="FF0000"/>
                </a:solidFill>
                <a:latin typeface="Calibri"/>
                <a:ea typeface="Calibri"/>
                <a:cs typeface="Calibri"/>
                <a:sym typeface="Calibri"/>
              </a:rPr>
              <a:t> trả về, số lượng các đối số mà </a:t>
            </a:r>
            <a:r>
              <a:rPr b="1" i="0" lang="en-US" sz="1100">
                <a:solidFill>
                  <a:srgbClr val="FF0000"/>
                </a:solidFill>
                <a:latin typeface="Calibri"/>
                <a:ea typeface="Calibri"/>
                <a:cs typeface="Calibri"/>
                <a:sym typeface="Calibri"/>
              </a:rPr>
              <a:t>hàm</a:t>
            </a:r>
            <a:r>
              <a:rPr b="0" i="0" lang="en-US" sz="1100">
                <a:solidFill>
                  <a:srgbClr val="FF0000"/>
                </a:solidFill>
                <a:latin typeface="Calibri"/>
                <a:ea typeface="Calibri"/>
                <a:cs typeface="Calibri"/>
                <a:sym typeface="Calibri"/>
              </a:rPr>
              <a:t> cần cung cấp, kiểu dữ liệu và thứ tự của các đối số đó</a:t>
            </a:r>
            <a:endParaRPr>
              <a:solidFill>
                <a:srgbClr val="FF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5"/>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5"/>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25"/>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25"/>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2" name="Google Shape;9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5"/>
          <p:cNvSpPr/>
          <p:nvPr>
            <p:ph idx="2" type="pic"/>
          </p:nvPr>
        </p:nvSpPr>
        <p:spPr>
          <a:xfrm>
            <a:off x="5183188" y="987425"/>
            <a:ext cx="6172200" cy="4873625"/>
          </a:xfrm>
          <a:prstGeom prst="rect">
            <a:avLst/>
          </a:prstGeom>
          <a:noFill/>
          <a:ln>
            <a:noFill/>
          </a:ln>
        </p:spPr>
      </p:sp>
      <p:sp>
        <p:nvSpPr>
          <p:cNvPr id="138" name="Google Shape;13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54" name="Shape 154"/>
        <p:cNvGrpSpPr/>
        <p:nvPr/>
      </p:nvGrpSpPr>
      <p:grpSpPr>
        <a:xfrm>
          <a:off x="0" y="0"/>
          <a:ext cx="0" cy="0"/>
          <a:chOff x="0" y="0"/>
          <a:chExt cx="0" cy="0"/>
        </a:xfrm>
      </p:grpSpPr>
      <p:sp>
        <p:nvSpPr>
          <p:cNvPr id="155" name="Google Shape;155;p48"/>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8"/>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8"/>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48"/>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60" name="Shape 160"/>
        <p:cNvGrpSpPr/>
        <p:nvPr/>
      </p:nvGrpSpPr>
      <p:grpSpPr>
        <a:xfrm>
          <a:off x="0" y="0"/>
          <a:ext cx="0" cy="0"/>
          <a:chOff x="0" y="0"/>
          <a:chExt cx="0" cy="0"/>
        </a:xfrm>
      </p:grpSpPr>
      <p:sp>
        <p:nvSpPr>
          <p:cNvPr id="161" name="Google Shape;161;p49"/>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9"/>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9"/>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49"/>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66" name="Shape 166"/>
        <p:cNvGrpSpPr/>
        <p:nvPr/>
      </p:nvGrpSpPr>
      <p:grpSpPr>
        <a:xfrm>
          <a:off x="0" y="0"/>
          <a:ext cx="0" cy="0"/>
          <a:chOff x="0" y="0"/>
          <a:chExt cx="0" cy="0"/>
        </a:xfrm>
      </p:grpSpPr>
      <p:sp>
        <p:nvSpPr>
          <p:cNvPr id="167" name="Google Shape;167;p50"/>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0"/>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0"/>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50"/>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172" name="Shape 172"/>
        <p:cNvGrpSpPr/>
        <p:nvPr/>
      </p:nvGrpSpPr>
      <p:grpSpPr>
        <a:xfrm>
          <a:off x="0" y="0"/>
          <a:ext cx="0" cy="0"/>
          <a:chOff x="0" y="0"/>
          <a:chExt cx="0" cy="0"/>
        </a:xfrm>
      </p:grpSpPr>
      <p:sp>
        <p:nvSpPr>
          <p:cNvPr id="173" name="Google Shape;173;p51"/>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1"/>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1"/>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51"/>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178" name="Shape 178"/>
        <p:cNvGrpSpPr/>
        <p:nvPr/>
      </p:nvGrpSpPr>
      <p:grpSpPr>
        <a:xfrm>
          <a:off x="0" y="0"/>
          <a:ext cx="0" cy="0"/>
          <a:chOff x="0" y="0"/>
          <a:chExt cx="0" cy="0"/>
        </a:xfrm>
      </p:grpSpPr>
      <p:sp>
        <p:nvSpPr>
          <p:cNvPr id="179" name="Google Shape;179;p52"/>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2"/>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2"/>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52"/>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184" name="Shape 184"/>
        <p:cNvGrpSpPr/>
        <p:nvPr/>
      </p:nvGrpSpPr>
      <p:grpSpPr>
        <a:xfrm>
          <a:off x="0" y="0"/>
          <a:ext cx="0" cy="0"/>
          <a:chOff x="0" y="0"/>
          <a:chExt cx="0" cy="0"/>
        </a:xfrm>
      </p:grpSpPr>
      <p:sp>
        <p:nvSpPr>
          <p:cNvPr id="185" name="Google Shape;185;p53"/>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53"/>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3"/>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53"/>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9"/>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9"/>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1"/>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1"/>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1"/>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3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2"/>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4"/>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34"/>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5"/>
          <p:cNvSpPr/>
          <p:nvPr>
            <p:ph idx="2" type="pic"/>
          </p:nvPr>
        </p:nvSpPr>
        <p:spPr>
          <a:xfrm>
            <a:off x="5183188" y="987425"/>
            <a:ext cx="6172200" cy="4873625"/>
          </a:xfrm>
          <a:prstGeom prst="rect">
            <a:avLst/>
          </a:prstGeom>
          <a:noFill/>
          <a:ln>
            <a:noFill/>
          </a:ln>
        </p:spPr>
      </p:sp>
      <p:sp>
        <p:nvSpPr>
          <p:cNvPr id="66" name="Google Shape;66;p35"/>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3.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4"/>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24"/>
          <p:cNvPicPr preferRelativeResize="0"/>
          <p:nvPr/>
        </p:nvPicPr>
        <p:blipFill rotWithShape="1">
          <a:blip r:embed="rId2">
            <a:alphaModFix/>
          </a:blip>
          <a:srcRect b="77519" l="0" r="0" t="0"/>
          <a:stretch/>
        </p:blipFill>
        <p:spPr>
          <a:xfrm>
            <a:off x="0" y="6375400"/>
            <a:ext cx="12192000" cy="482600"/>
          </a:xfrm>
          <a:prstGeom prst="rect">
            <a:avLst/>
          </a:prstGeom>
          <a:noFill/>
          <a:ln>
            <a:noFill/>
          </a:ln>
        </p:spPr>
      </p:pic>
      <p:sp>
        <p:nvSpPr>
          <p:cNvPr id="12" name="Google Shape;12;p2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4"/>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24"/>
          <p:cNvPicPr preferRelativeResize="0"/>
          <p:nvPr/>
        </p:nvPicPr>
        <p:blipFill rotWithShape="1">
          <a:blip r:embed="rId3">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0"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hyperlink" Target="mailto:tuyensinh@bachkhoa-aptech.edu.vn" TargetMode="External"/><Relationship Id="rId9"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hyperlink" Target="mailto:tuyensinh@bachkhoa-aptech.edu.v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en-US" sz="4000">
                <a:solidFill>
                  <a:schemeClr val="dk1"/>
                </a:solidFill>
              </a:rPr>
              <a:t>Bài 10</a:t>
            </a:r>
            <a:br>
              <a:rPr lang="en-US" sz="4000">
                <a:solidFill>
                  <a:schemeClr val="dk1"/>
                </a:solidFill>
              </a:rPr>
            </a:br>
            <a:r>
              <a:rPr lang="en-US" sz="4000">
                <a:solidFill>
                  <a:schemeClr val="dk1"/>
                </a:solidFill>
              </a:rPr>
              <a:t>Hàm</a:t>
            </a:r>
            <a:endParaRPr sz="4000">
              <a:solidFill>
                <a:schemeClr val="dk1"/>
              </a:solidFill>
            </a:endParaRPr>
          </a:p>
        </p:txBody>
      </p:sp>
      <p:sp>
        <p:nvSpPr>
          <p:cNvPr id="196" name="Google Shape;196;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97" name="Google Shape;197;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198" name="Google Shape;198;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1"/>
          <p:cNvPicPr preferRelativeResize="0"/>
          <p:nvPr/>
        </p:nvPicPr>
        <p:blipFill rotWithShape="1">
          <a:blip r:embed="rId3">
            <a:alphaModFix/>
          </a:blip>
          <a:srcRect b="0" l="0" r="0" t="0"/>
          <a:stretch/>
        </p:blipFill>
        <p:spPr>
          <a:xfrm>
            <a:off x="833269" y="914970"/>
            <a:ext cx="2089915" cy="17091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NGUYÊN MẪU HÀM</a:t>
            </a:r>
            <a:endParaRPr/>
          </a:p>
        </p:txBody>
      </p:sp>
      <p:sp>
        <p:nvSpPr>
          <p:cNvPr id="280" name="Google Shape;280;p1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a:t>Xác định kiểu dữ liệu của các đối số</a:t>
            </a:r>
            <a:endParaRPr/>
          </a:p>
          <a:p>
            <a:pPr indent="0" lvl="0" marL="156891" rtl="0" algn="ctr">
              <a:lnSpc>
                <a:spcPct val="150000"/>
              </a:lnSpc>
              <a:spcBef>
                <a:spcPts val="1000"/>
              </a:spcBef>
              <a:spcAft>
                <a:spcPts val="0"/>
              </a:spcAft>
              <a:buClr>
                <a:schemeClr val="dk1"/>
              </a:buClr>
              <a:buSzPts val="2400"/>
              <a:buNone/>
            </a:pPr>
            <a:r>
              <a:rPr lang="en-US"/>
              <a:t>	</a:t>
            </a:r>
            <a:r>
              <a:rPr b="1" lang="en-US" sz="2824"/>
              <a:t>char abc(int x, nt y);</a:t>
            </a:r>
            <a:endParaRPr/>
          </a:p>
          <a:p>
            <a:pPr indent="0" lvl="0" marL="156891" rtl="0" algn="l">
              <a:lnSpc>
                <a:spcPct val="150000"/>
              </a:lnSpc>
              <a:spcBef>
                <a:spcPts val="1000"/>
              </a:spcBef>
              <a:spcAft>
                <a:spcPts val="0"/>
              </a:spcAft>
              <a:buClr>
                <a:srgbClr val="7030A0"/>
              </a:buClr>
              <a:buSzPts val="2400"/>
              <a:buNone/>
            </a:pPr>
            <a:r>
              <a:rPr b="1" lang="en-US">
                <a:solidFill>
                  <a:srgbClr val="7030A0"/>
                </a:solidFill>
              </a:rPr>
              <a:t>Thuận lợi :</a:t>
            </a:r>
            <a:endParaRPr/>
          </a:p>
          <a:p>
            <a:pPr indent="0" lvl="0" marL="156891" rtl="0" algn="l">
              <a:lnSpc>
                <a:spcPct val="150000"/>
              </a:lnSpc>
              <a:spcBef>
                <a:spcPts val="1000"/>
              </a:spcBef>
              <a:spcAft>
                <a:spcPts val="0"/>
              </a:spcAft>
              <a:buClr>
                <a:schemeClr val="dk1"/>
              </a:buClr>
              <a:buSzPts val="2400"/>
              <a:buNone/>
            </a:pPr>
            <a:r>
              <a:rPr lang="en-US"/>
              <a:t>Bất kỳ sự chuyển kiểu không hợp lệ giữa các đối số được dùng để gọi hàm và kiểu đã được định nghĩa cho các tham số của hàm sẽ được thông báo.</a:t>
            </a:r>
            <a:endParaRPr/>
          </a:p>
          <a:p>
            <a:pPr indent="0" lvl="0" marL="156891" rtl="0" algn="ctr">
              <a:lnSpc>
                <a:spcPct val="150000"/>
              </a:lnSpc>
              <a:spcBef>
                <a:spcPts val="1000"/>
              </a:spcBef>
              <a:spcAft>
                <a:spcPts val="0"/>
              </a:spcAft>
              <a:buClr>
                <a:schemeClr val="dk1"/>
              </a:buClr>
              <a:buSzPts val="2400"/>
              <a:buNone/>
            </a:pPr>
            <a:r>
              <a:rPr lang="en-US"/>
              <a:t>	</a:t>
            </a:r>
            <a:r>
              <a:rPr b="1" lang="en-US" sz="2824"/>
              <a:t>char noparam (void);</a:t>
            </a:r>
            <a:endParaRPr b="1" sz="2824">
              <a:solidFill>
                <a:srgbClr val="7030A0"/>
              </a:solidFill>
            </a:endParaRPr>
          </a:p>
        </p:txBody>
      </p:sp>
      <p:sp>
        <p:nvSpPr>
          <p:cNvPr id="281" name="Google Shape;281;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82" name="Google Shape;282;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CÁC BIẾN</a:t>
            </a:r>
            <a:endParaRPr/>
          </a:p>
        </p:txBody>
      </p:sp>
      <p:sp>
        <p:nvSpPr>
          <p:cNvPr id="288" name="Google Shape;288;p11"/>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289" name="Google Shape;289;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90" name="Google Shape;290;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11"/>
          <p:cNvSpPr/>
          <p:nvPr/>
        </p:nvSpPr>
        <p:spPr>
          <a:xfrm>
            <a:off x="2905788" y="889001"/>
            <a:ext cx="6528341" cy="783401"/>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Biến cục bộ</a:t>
            </a:r>
            <a:endParaRPr b="0" i="0" sz="1800" u="none" cap="none" strike="noStrike">
              <a:solidFill>
                <a:schemeClr val="lt1"/>
              </a:solidFill>
              <a:latin typeface="Calibri"/>
              <a:ea typeface="Calibri"/>
              <a:cs typeface="Calibri"/>
              <a:sym typeface="Calibri"/>
            </a:endParaRPr>
          </a:p>
        </p:txBody>
      </p:sp>
      <p:sp>
        <p:nvSpPr>
          <p:cNvPr id="292" name="Google Shape;292;p11"/>
          <p:cNvSpPr/>
          <p:nvPr/>
        </p:nvSpPr>
        <p:spPr>
          <a:xfrm>
            <a:off x="2905788" y="1789912"/>
            <a:ext cx="6528341" cy="783401"/>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Được khai báo bên trong một hàm</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Được tạo tại điểm vào của một khối và bị hủy tại điểm ra khỏi khối đó.</a:t>
            </a:r>
            <a:endParaRPr b="0" i="0" sz="1800" u="none" cap="none" strike="noStrike">
              <a:solidFill>
                <a:schemeClr val="dk1"/>
              </a:solidFill>
              <a:latin typeface="Calibri"/>
              <a:ea typeface="Calibri"/>
              <a:cs typeface="Calibri"/>
              <a:sym typeface="Calibri"/>
            </a:endParaRPr>
          </a:p>
        </p:txBody>
      </p:sp>
      <p:sp>
        <p:nvSpPr>
          <p:cNvPr id="293" name="Google Shape;293;p11"/>
          <p:cNvSpPr/>
          <p:nvPr/>
        </p:nvSpPr>
        <p:spPr>
          <a:xfrm>
            <a:off x="2905788" y="2690823"/>
            <a:ext cx="6528341" cy="783401"/>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Tham số hình thức </a:t>
            </a:r>
            <a:endParaRPr b="0" i="0" sz="1800" u="none" cap="none" strike="noStrike">
              <a:solidFill>
                <a:schemeClr val="lt1"/>
              </a:solidFill>
              <a:latin typeface="Calibri"/>
              <a:ea typeface="Calibri"/>
              <a:cs typeface="Calibri"/>
              <a:sym typeface="Calibri"/>
            </a:endParaRPr>
          </a:p>
        </p:txBody>
      </p:sp>
      <p:sp>
        <p:nvSpPr>
          <p:cNvPr id="294" name="Google Shape;294;p11"/>
          <p:cNvSpPr/>
          <p:nvPr/>
        </p:nvSpPr>
        <p:spPr>
          <a:xfrm>
            <a:off x="2905788" y="3591734"/>
            <a:ext cx="6528341" cy="783401"/>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Được khai báo trong định nghĩa hàm như là các tham số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Hoạt động như một biến cục bộ bên trong một hàm</a:t>
            </a:r>
            <a:endParaRPr b="0" i="0" sz="1800" u="none" cap="none" strike="noStrike">
              <a:solidFill>
                <a:schemeClr val="dk1"/>
              </a:solidFill>
              <a:latin typeface="Calibri"/>
              <a:ea typeface="Calibri"/>
              <a:cs typeface="Calibri"/>
              <a:sym typeface="Calibri"/>
            </a:endParaRPr>
          </a:p>
        </p:txBody>
      </p:sp>
      <p:sp>
        <p:nvSpPr>
          <p:cNvPr id="295" name="Google Shape;295;p11"/>
          <p:cNvSpPr/>
          <p:nvPr/>
        </p:nvSpPr>
        <p:spPr>
          <a:xfrm>
            <a:off x="2905788" y="4492645"/>
            <a:ext cx="6528341" cy="783401"/>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Biến toàn cục</a:t>
            </a:r>
            <a:endParaRPr b="0" i="0" sz="1800" u="none" cap="none" strike="noStrike">
              <a:solidFill>
                <a:schemeClr val="lt1"/>
              </a:solidFill>
              <a:latin typeface="Calibri"/>
              <a:ea typeface="Calibri"/>
              <a:cs typeface="Calibri"/>
              <a:sym typeface="Calibri"/>
            </a:endParaRPr>
          </a:p>
        </p:txBody>
      </p:sp>
      <p:sp>
        <p:nvSpPr>
          <p:cNvPr id="296" name="Google Shape;296;p11"/>
          <p:cNvSpPr/>
          <p:nvPr/>
        </p:nvSpPr>
        <p:spPr>
          <a:xfrm>
            <a:off x="2905788" y="5393556"/>
            <a:ext cx="6528341" cy="783401"/>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Được khai báo bên ngoài tất cả các hàm</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Lưu các giá trị tồn tại suốt thời gian thực thi của chương trình</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LỚP LƯU TRỮ 1-2</a:t>
            </a:r>
            <a:endParaRPr/>
          </a:p>
        </p:txBody>
      </p:sp>
      <p:sp>
        <p:nvSpPr>
          <p:cNvPr id="302" name="Google Shape;302;p1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03" name="Google Shape;303;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04" name="Google Shape;304;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12"/>
          <p:cNvSpPr/>
          <p:nvPr/>
        </p:nvSpPr>
        <p:spPr>
          <a:xfrm>
            <a:off x="2028265" y="889001"/>
            <a:ext cx="8283388" cy="528796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Mỗi biến trong C có một tính chất được gọi là lớp lưu trữ</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Lớp lưu trữ định nghĩa hai đặc tính của biến: </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Thời gian sống</a:t>
            </a:r>
            <a:r>
              <a:rPr b="0" i="0" lang="en-US" sz="1800" u="none" cap="none" strike="noStrike">
                <a:solidFill>
                  <a:schemeClr val="dk1"/>
                </a:solidFill>
                <a:latin typeface="Calibri"/>
                <a:ea typeface="Calibri"/>
                <a:cs typeface="Calibri"/>
                <a:sym typeface="Calibri"/>
              </a:rPr>
              <a:t> của một biến là khoảng thời gian nó duy trì một giá trị xác định </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Tầm vực</a:t>
            </a:r>
            <a:r>
              <a:rPr b="0" i="0" lang="en-US" sz="1800" u="none" cap="none" strike="noStrike">
                <a:solidFill>
                  <a:schemeClr val="dk1"/>
                </a:solidFill>
                <a:latin typeface="Calibri"/>
                <a:ea typeface="Calibri"/>
                <a:cs typeface="Calibri"/>
                <a:sym typeface="Calibri"/>
              </a:rPr>
              <a:t> của một biến xác định các phần của một chương trình có thể nhận ra biến đó</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CÁC QUY LUẬT PHẠM VI CỦA HÀM</a:t>
            </a:r>
            <a:endParaRPr/>
          </a:p>
        </p:txBody>
      </p:sp>
      <p:sp>
        <p:nvSpPr>
          <p:cNvPr id="311" name="Google Shape;311;p1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Các qui luật phạm vi – là những qui luật quyết định một đoạn mã lệnh có thể truy xuất đến một đoạn mã lệnh hay dữ liệu khác hay không</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Mã lệnh bên trong một hàm là cục bộ với hàm đó</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Hai hàm có phạm vi khác nhau</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Hai hàm có cùng mức phạm vi</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Một hàm không thể được định nghĩa bên trong một hàm khác</a:t>
            </a:r>
            <a:endParaRPr/>
          </a:p>
        </p:txBody>
      </p:sp>
      <p:sp>
        <p:nvSpPr>
          <p:cNvPr id="312" name="Google Shape;312;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13" name="Google Shape;313;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GỌI HÀM</a:t>
            </a:r>
            <a:endParaRPr/>
          </a:p>
        </p:txBody>
      </p:sp>
      <p:sp>
        <p:nvSpPr>
          <p:cNvPr id="319" name="Google Shape;319;p1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20" name="Google Shape;320;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21" name="Google Shape;321;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14"/>
          <p:cNvSpPr/>
          <p:nvPr/>
        </p:nvSpPr>
        <p:spPr>
          <a:xfrm>
            <a:off x="2028265" y="889001"/>
            <a:ext cx="8283388" cy="528796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Truyền tham trị</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Truyền tham chiếu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TRUYỀN BẰNG THAM TRỊ</a:t>
            </a:r>
            <a:endParaRPr/>
          </a:p>
        </p:txBody>
      </p:sp>
      <p:sp>
        <p:nvSpPr>
          <p:cNvPr id="328" name="Google Shape;328;p1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71"/>
              <a:buFont typeface="Noto Sans Symbols"/>
              <a:buChar char="✔"/>
            </a:pPr>
            <a:r>
              <a:rPr lang="en-US" sz="2471"/>
              <a:t>Mặc nhiên trong C, tất cả các đối số được truyền bằng giá trị</a:t>
            </a:r>
            <a:endParaRPr sz="2471"/>
          </a:p>
          <a:p>
            <a:pPr indent="-228600" lvl="0" marL="228600" rtl="0" algn="l">
              <a:lnSpc>
                <a:spcPct val="150000"/>
              </a:lnSpc>
              <a:spcBef>
                <a:spcPts val="1000"/>
              </a:spcBef>
              <a:spcAft>
                <a:spcPts val="0"/>
              </a:spcAft>
              <a:buClr>
                <a:schemeClr val="dk1"/>
              </a:buClr>
              <a:buSzPts val="2471"/>
              <a:buFont typeface="Noto Sans Symbols"/>
              <a:buChar char="✔"/>
            </a:pPr>
            <a:r>
              <a:rPr lang="en-US" sz="2471"/>
              <a:t>Khi các đối số được truyền đến hàm được gọi, các giá trị được truyền thông qua các biến tạm</a:t>
            </a:r>
            <a:endParaRPr sz="2471"/>
          </a:p>
          <a:p>
            <a:pPr indent="-228600" lvl="0" marL="228600" rtl="0" algn="l">
              <a:lnSpc>
                <a:spcPct val="150000"/>
              </a:lnSpc>
              <a:spcBef>
                <a:spcPts val="1000"/>
              </a:spcBef>
              <a:spcAft>
                <a:spcPts val="0"/>
              </a:spcAft>
              <a:buClr>
                <a:schemeClr val="dk1"/>
              </a:buClr>
              <a:buSzPts val="2471"/>
              <a:buFont typeface="Noto Sans Symbols"/>
              <a:buChar char="✔"/>
            </a:pPr>
            <a:r>
              <a:rPr lang="en-US" sz="2471"/>
              <a:t>Mọi sự thao tác chỉ được thực hiện trên các biến tạm</a:t>
            </a:r>
            <a:endParaRPr sz="2471"/>
          </a:p>
          <a:p>
            <a:pPr indent="-228600" lvl="0" marL="228600" rtl="0" algn="l">
              <a:lnSpc>
                <a:spcPct val="150000"/>
              </a:lnSpc>
              <a:spcBef>
                <a:spcPts val="1000"/>
              </a:spcBef>
              <a:spcAft>
                <a:spcPts val="0"/>
              </a:spcAft>
              <a:buClr>
                <a:schemeClr val="dk1"/>
              </a:buClr>
              <a:buSzPts val="2471"/>
              <a:buFont typeface="Noto Sans Symbols"/>
              <a:buChar char="✔"/>
            </a:pPr>
            <a:r>
              <a:rPr lang="en-US" sz="2471"/>
              <a:t>Các đối số được gọi là truyền bằng giá trị khi giá trị của biến được truyền đến hàm được gọi và bất kỳ sự thay đổi trên giá trị này không ảnh hưởng đến giá trị gốc của biến được truyền</a:t>
            </a:r>
            <a:endParaRPr sz="2471"/>
          </a:p>
        </p:txBody>
      </p:sp>
      <p:sp>
        <p:nvSpPr>
          <p:cNvPr id="329" name="Google Shape;329;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30" name="Google Shape;330;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TRUYỀN BẰNG THAM CHIẾU</a:t>
            </a:r>
            <a:endParaRPr/>
          </a:p>
        </p:txBody>
      </p:sp>
      <p:sp>
        <p:nvSpPr>
          <p:cNvPr id="336" name="Google Shape;336;p1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Với truyền tham chiếu, hàm cho phép truy xuất đến địa chỉ thực trong bộ nhớ của đối số và vì vậy có thể thay đổi giá trị của các đối số của hàm gọi</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Định nghĩa </a:t>
            </a:r>
            <a:endParaRPr/>
          </a:p>
          <a:p>
            <a:pPr indent="0" lvl="0" marL="0" rtl="0" algn="l">
              <a:lnSpc>
                <a:spcPct val="150000"/>
              </a:lnSpc>
              <a:spcBef>
                <a:spcPts val="1000"/>
              </a:spcBef>
              <a:spcAft>
                <a:spcPts val="0"/>
              </a:spcAft>
              <a:buClr>
                <a:srgbClr val="7030A0"/>
              </a:buClr>
              <a:buSzPts val="2400"/>
              <a:buNone/>
            </a:pPr>
            <a:r>
              <a:rPr b="1" lang="en-US">
                <a:solidFill>
                  <a:srgbClr val="7030A0"/>
                </a:solidFill>
              </a:rPr>
              <a:t>	getstr(char *ptr_str, int *ptr_int); </a:t>
            </a:r>
            <a:endParaRPr b="1">
              <a:solidFill>
                <a:srgbClr val="7030A0"/>
              </a:solidFill>
            </a:endParaRPr>
          </a:p>
          <a:p>
            <a:pPr indent="-228600" lvl="0" marL="228600" rtl="0" algn="l">
              <a:lnSpc>
                <a:spcPct val="150000"/>
              </a:lnSpc>
              <a:spcBef>
                <a:spcPts val="1000"/>
              </a:spcBef>
              <a:spcAft>
                <a:spcPts val="0"/>
              </a:spcAft>
              <a:buClr>
                <a:schemeClr val="dk1"/>
              </a:buClr>
              <a:buSzPts val="2400"/>
              <a:buFont typeface="Noto Sans Symbols"/>
              <a:buChar char="✔"/>
            </a:pPr>
            <a:r>
              <a:rPr lang="en-US"/>
              <a:t>Gọi</a:t>
            </a:r>
            <a:endParaRPr/>
          </a:p>
          <a:p>
            <a:pPr indent="0" lvl="0" marL="0" rtl="0" algn="l">
              <a:lnSpc>
                <a:spcPct val="150000"/>
              </a:lnSpc>
              <a:spcBef>
                <a:spcPts val="1000"/>
              </a:spcBef>
              <a:spcAft>
                <a:spcPts val="0"/>
              </a:spcAft>
              <a:buClr>
                <a:srgbClr val="7030A0"/>
              </a:buClr>
              <a:buSzPts val="2400"/>
              <a:buNone/>
            </a:pPr>
            <a:r>
              <a:rPr b="1" lang="en-US">
                <a:solidFill>
                  <a:srgbClr val="7030A0"/>
                </a:solidFill>
              </a:rPr>
              <a:t>	getstr(pstr, &amp;var);</a:t>
            </a:r>
            <a:endParaRPr/>
          </a:p>
        </p:txBody>
      </p:sp>
      <p:sp>
        <p:nvSpPr>
          <p:cNvPr id="337" name="Google Shape;337;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38" name="Google Shape;338;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SỰ LỒNG NHAU CỦA LỜI GỌI HÀM</a:t>
            </a:r>
            <a:endParaRPr/>
          </a:p>
        </p:txBody>
      </p:sp>
      <p:sp>
        <p:nvSpPr>
          <p:cNvPr id="344" name="Google Shape;344;p1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45" name="Google Shape;345;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46" name="Google Shape;346;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7" name="Google Shape;347;p17"/>
          <p:cNvPicPr preferRelativeResize="0"/>
          <p:nvPr/>
        </p:nvPicPr>
        <p:blipFill rotWithShape="1">
          <a:blip r:embed="rId3">
            <a:alphaModFix/>
          </a:blip>
          <a:srcRect b="0" l="0" r="0" t="0"/>
          <a:stretch/>
        </p:blipFill>
        <p:spPr>
          <a:xfrm>
            <a:off x="6421165" y="889000"/>
            <a:ext cx="3890488" cy="4745554"/>
          </a:xfrm>
          <a:prstGeom prst="rect">
            <a:avLst/>
          </a:prstGeom>
          <a:noFill/>
          <a:ln>
            <a:noFill/>
          </a:ln>
          <a:effectLst>
            <a:outerShdw blurRad="292100" rotWithShape="0" algn="tl" dir="2700000" dist="139700">
              <a:srgbClr val="333333">
                <a:alpha val="64705"/>
              </a:srgbClr>
            </a:outerShdw>
          </a:effectLst>
        </p:spPr>
      </p:pic>
      <p:pic>
        <p:nvPicPr>
          <p:cNvPr id="348" name="Google Shape;348;p17"/>
          <p:cNvPicPr preferRelativeResize="0"/>
          <p:nvPr/>
        </p:nvPicPr>
        <p:blipFill rotWithShape="1">
          <a:blip r:embed="rId4">
            <a:alphaModFix/>
          </a:blip>
          <a:srcRect b="0" l="0" r="0" t="0"/>
          <a:stretch/>
        </p:blipFill>
        <p:spPr>
          <a:xfrm>
            <a:off x="2182997" y="1870596"/>
            <a:ext cx="3466387" cy="304761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118"/>
              <a:buFont typeface="Arial"/>
              <a:buNone/>
            </a:pPr>
            <a:r>
              <a:rPr lang="en-US" sz="2118"/>
              <a:t>CÁC HÀM TRONG CHƯƠNG TRÌNH CÓ NHIỀU TẬP TIN</a:t>
            </a:r>
            <a:endParaRPr/>
          </a:p>
        </p:txBody>
      </p:sp>
      <p:sp>
        <p:nvSpPr>
          <p:cNvPr id="354" name="Google Shape;354;p1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400"/>
              <a:buFont typeface="Noto Sans Symbols"/>
              <a:buChar char="✔"/>
            </a:pPr>
            <a:r>
              <a:rPr lang="en-US"/>
              <a:t>Các hàm cũng có thể được định nghĩa là </a:t>
            </a:r>
            <a:r>
              <a:rPr b="1" lang="en-US">
                <a:solidFill>
                  <a:srgbClr val="7030A0"/>
                </a:solidFill>
              </a:rPr>
              <a:t>static</a:t>
            </a:r>
            <a:r>
              <a:rPr lang="en-US"/>
              <a:t> hoặc </a:t>
            </a:r>
            <a:r>
              <a:rPr b="1" lang="en-US">
                <a:solidFill>
                  <a:srgbClr val="7030A0"/>
                </a:solidFill>
              </a:rPr>
              <a:t>external</a:t>
            </a:r>
            <a:endParaRPr b="1">
              <a:solidFill>
                <a:srgbClr val="7030A0"/>
              </a:solidFill>
            </a:endParaRPr>
          </a:p>
          <a:p>
            <a:pPr indent="-228600" lvl="0" marL="228600" rtl="0" algn="l">
              <a:lnSpc>
                <a:spcPct val="200000"/>
              </a:lnSpc>
              <a:spcBef>
                <a:spcPts val="1000"/>
              </a:spcBef>
              <a:spcAft>
                <a:spcPts val="0"/>
              </a:spcAft>
              <a:buClr>
                <a:schemeClr val="dk1"/>
              </a:buClr>
              <a:buSzPts val="2400"/>
              <a:buFont typeface="Noto Sans Symbols"/>
              <a:buChar char="✔"/>
            </a:pPr>
            <a:r>
              <a:rPr lang="en-US"/>
              <a:t>Các hàm tĩnh (static) chỉ được nhận biết bên trong tập tin chương trình và phạm vi của nó không vượt ra khỏi tập tin chương trình </a:t>
            </a:r>
            <a:endParaRPr/>
          </a:p>
          <a:p>
            <a:pPr indent="0" lvl="0" marL="0" rtl="0" algn="l">
              <a:lnSpc>
                <a:spcPct val="200000"/>
              </a:lnSpc>
              <a:spcBef>
                <a:spcPts val="1000"/>
              </a:spcBef>
              <a:spcAft>
                <a:spcPts val="0"/>
              </a:spcAft>
              <a:buClr>
                <a:srgbClr val="7030A0"/>
              </a:buClr>
              <a:buSzPts val="2400"/>
              <a:buNone/>
            </a:pPr>
            <a:r>
              <a:rPr b="1" lang="en-US">
                <a:solidFill>
                  <a:srgbClr val="7030A0"/>
                </a:solidFill>
              </a:rPr>
              <a:t>	static fn _type fn_name (argument list);</a:t>
            </a:r>
            <a:endParaRPr b="1">
              <a:solidFill>
                <a:srgbClr val="7030A0"/>
              </a:solidFill>
            </a:endParaRPr>
          </a:p>
          <a:p>
            <a:pPr indent="-228600" lvl="0" marL="228600" rtl="0" algn="l">
              <a:lnSpc>
                <a:spcPct val="200000"/>
              </a:lnSpc>
              <a:spcBef>
                <a:spcPts val="1000"/>
              </a:spcBef>
              <a:spcAft>
                <a:spcPts val="0"/>
              </a:spcAft>
              <a:buClr>
                <a:schemeClr val="dk1"/>
              </a:buClr>
              <a:buSzPts val="2400"/>
              <a:buFont typeface="Noto Sans Symbols"/>
              <a:buChar char="✔"/>
            </a:pPr>
            <a:r>
              <a:rPr lang="en-US"/>
              <a:t>Hàm ngoại (external) được nhận biết bởi tất cả các tập tin của chương trình</a:t>
            </a:r>
            <a:endParaRPr/>
          </a:p>
          <a:p>
            <a:pPr indent="0" lvl="0" marL="0" rtl="0" algn="l">
              <a:lnSpc>
                <a:spcPct val="200000"/>
              </a:lnSpc>
              <a:spcBef>
                <a:spcPts val="1000"/>
              </a:spcBef>
              <a:spcAft>
                <a:spcPts val="0"/>
              </a:spcAft>
              <a:buClr>
                <a:srgbClr val="7030A0"/>
              </a:buClr>
              <a:buSzPts val="2400"/>
              <a:buNone/>
            </a:pPr>
            <a:r>
              <a:rPr b="1" lang="en-US">
                <a:solidFill>
                  <a:srgbClr val="7030A0"/>
                </a:solidFill>
              </a:rPr>
              <a:t>	extern fn_type fn_name (argument list);</a:t>
            </a:r>
            <a:endParaRPr/>
          </a:p>
        </p:txBody>
      </p:sp>
      <p:sp>
        <p:nvSpPr>
          <p:cNvPr id="355" name="Google Shape;355;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56" name="Google Shape;356;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CON TRỎ HÀM</a:t>
            </a:r>
            <a:endParaRPr/>
          </a:p>
        </p:txBody>
      </p:sp>
      <p:sp>
        <p:nvSpPr>
          <p:cNvPr id="362" name="Google Shape;362;p1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Lưu địa chỉ bắt đầu của hàm</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có một vị trí vật lý trong bộ nhớ, vị trí này có thể gán cho một con trỏ</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p:txBody>
      </p:sp>
      <p:sp>
        <p:nvSpPr>
          <p:cNvPr id="363" name="Google Shape;363;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64" name="Google Shape;364;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5" name="Google Shape;365;p19"/>
          <p:cNvPicPr preferRelativeResize="0"/>
          <p:nvPr/>
        </p:nvPicPr>
        <p:blipFill rotWithShape="1">
          <a:blip r:embed="rId3">
            <a:alphaModFix/>
          </a:blip>
          <a:srcRect b="0" l="0" r="0" t="0"/>
          <a:stretch/>
        </p:blipFill>
        <p:spPr>
          <a:xfrm>
            <a:off x="2037967" y="3178077"/>
            <a:ext cx="4291386" cy="2257143"/>
          </a:xfrm>
          <a:prstGeom prst="rect">
            <a:avLst/>
          </a:prstGeom>
          <a:noFill/>
          <a:ln>
            <a:noFill/>
          </a:ln>
          <a:effectLst>
            <a:outerShdw blurRad="292100" rotWithShape="0" algn="tl" dir="2700000" dist="139700">
              <a:srgbClr val="333333">
                <a:alpha val="64705"/>
              </a:srgbClr>
            </a:outerShdw>
          </a:effectLst>
        </p:spPr>
      </p:pic>
      <p:pic>
        <p:nvPicPr>
          <p:cNvPr id="366" name="Google Shape;366;p19"/>
          <p:cNvPicPr preferRelativeResize="0"/>
          <p:nvPr/>
        </p:nvPicPr>
        <p:blipFill rotWithShape="1">
          <a:blip r:embed="rId4">
            <a:alphaModFix/>
          </a:blip>
          <a:srcRect b="0" l="0" r="0" t="0"/>
          <a:stretch/>
        </p:blipFill>
        <p:spPr>
          <a:xfrm>
            <a:off x="6870919" y="3178077"/>
            <a:ext cx="3174614" cy="225714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MỤC TIÊU BÀI HỌC</a:t>
            </a:r>
            <a:endParaRPr/>
          </a:p>
        </p:txBody>
      </p:sp>
      <p:sp>
        <p:nvSpPr>
          <p:cNvPr id="205" name="Google Shape;205;p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Tìm hiểu cách sử dụng hàm</a:t>
            </a:r>
            <a:endParaRPr/>
          </a:p>
          <a:p>
            <a:pPr indent="-228600" lvl="0" marL="228600" rtl="0" algn="l">
              <a:lnSpc>
                <a:spcPct val="90000"/>
              </a:lnSpc>
              <a:spcBef>
                <a:spcPts val="1000"/>
              </a:spcBef>
              <a:spcAft>
                <a:spcPts val="0"/>
              </a:spcAft>
              <a:buClr>
                <a:schemeClr val="dk1"/>
              </a:buClr>
              <a:buSzPts val="2400"/>
              <a:buChar char="•"/>
            </a:pPr>
            <a:r>
              <a:rPr lang="en-US"/>
              <a:t>Tìm hiểu cấu trúc của hàm</a:t>
            </a:r>
            <a:endParaRPr/>
          </a:p>
          <a:p>
            <a:pPr indent="-228600" lvl="0" marL="228600" rtl="0" algn="l">
              <a:lnSpc>
                <a:spcPct val="90000"/>
              </a:lnSpc>
              <a:spcBef>
                <a:spcPts val="1000"/>
              </a:spcBef>
              <a:spcAft>
                <a:spcPts val="0"/>
              </a:spcAft>
              <a:buClr>
                <a:schemeClr val="dk1"/>
              </a:buClr>
              <a:buSzPts val="2400"/>
              <a:buChar char="•"/>
            </a:pPr>
            <a:r>
              <a:rPr lang="en-US"/>
              <a:t>Khai báo hàm và các nguyên mẫu hàm </a:t>
            </a:r>
            <a:endParaRPr/>
          </a:p>
          <a:p>
            <a:pPr indent="-228600" lvl="0" marL="228600" rtl="0" algn="l">
              <a:lnSpc>
                <a:spcPct val="90000"/>
              </a:lnSpc>
              <a:spcBef>
                <a:spcPts val="1000"/>
              </a:spcBef>
              <a:spcAft>
                <a:spcPts val="0"/>
              </a:spcAft>
              <a:buClr>
                <a:schemeClr val="dk1"/>
              </a:buClr>
              <a:buSzPts val="2400"/>
              <a:buChar char="•"/>
            </a:pPr>
            <a:r>
              <a:rPr lang="en-US"/>
              <a:t>Tìm hiểu các kiểu khác nhau của biến </a:t>
            </a:r>
            <a:endParaRPr/>
          </a:p>
          <a:p>
            <a:pPr indent="-228600" lvl="0" marL="228600" rtl="0" algn="l">
              <a:lnSpc>
                <a:spcPct val="90000"/>
              </a:lnSpc>
              <a:spcBef>
                <a:spcPts val="1000"/>
              </a:spcBef>
              <a:spcAft>
                <a:spcPts val="0"/>
              </a:spcAft>
              <a:buClr>
                <a:schemeClr val="dk1"/>
              </a:buClr>
              <a:buSzPts val="2400"/>
              <a:buChar char="•"/>
            </a:pPr>
            <a:r>
              <a:rPr lang="en-US"/>
              <a:t>Hàm được gọi như thế nào </a:t>
            </a:r>
            <a:endParaRPr/>
          </a:p>
          <a:p>
            <a:pPr indent="-228600" lvl="0" marL="228600" rtl="0" algn="l">
              <a:lnSpc>
                <a:spcPct val="90000"/>
              </a:lnSpc>
              <a:spcBef>
                <a:spcPts val="1000"/>
              </a:spcBef>
              <a:spcAft>
                <a:spcPts val="0"/>
              </a:spcAft>
              <a:buClr>
                <a:schemeClr val="dk1"/>
              </a:buClr>
              <a:buSzPts val="2400"/>
              <a:buChar char="•"/>
            </a:pPr>
            <a:r>
              <a:rPr lang="en-US"/>
              <a:t>Truyền bằng giá trị</a:t>
            </a:r>
            <a:endParaRPr/>
          </a:p>
          <a:p>
            <a:pPr indent="-228600" lvl="0" marL="228600" rtl="0" algn="l">
              <a:lnSpc>
                <a:spcPct val="90000"/>
              </a:lnSpc>
              <a:spcBef>
                <a:spcPts val="1000"/>
              </a:spcBef>
              <a:spcAft>
                <a:spcPts val="0"/>
              </a:spcAft>
              <a:buClr>
                <a:schemeClr val="dk1"/>
              </a:buClr>
              <a:buSzPts val="2400"/>
              <a:buChar char="•"/>
            </a:pPr>
            <a:r>
              <a:rPr lang="en-US"/>
              <a:t>Truyền bằng tham chiếu</a:t>
            </a:r>
            <a:endParaRPr/>
          </a:p>
          <a:p>
            <a:pPr indent="-228600" lvl="0" marL="228600" rtl="0" algn="l">
              <a:lnSpc>
                <a:spcPct val="90000"/>
              </a:lnSpc>
              <a:spcBef>
                <a:spcPts val="1000"/>
              </a:spcBef>
              <a:spcAft>
                <a:spcPts val="0"/>
              </a:spcAft>
              <a:buClr>
                <a:schemeClr val="dk1"/>
              </a:buClr>
              <a:buSzPts val="2400"/>
              <a:buChar char="•"/>
            </a:pPr>
            <a:r>
              <a:rPr lang="en-US"/>
              <a:t>Tìm hiểu về các qui tắc về phạm vi của hàm</a:t>
            </a:r>
            <a:endParaRPr/>
          </a:p>
          <a:p>
            <a:pPr indent="-228600" lvl="0" marL="228600" rtl="0" algn="l">
              <a:lnSpc>
                <a:spcPct val="90000"/>
              </a:lnSpc>
              <a:spcBef>
                <a:spcPts val="1000"/>
              </a:spcBef>
              <a:spcAft>
                <a:spcPts val="0"/>
              </a:spcAft>
              <a:buClr>
                <a:schemeClr val="dk1"/>
              </a:buClr>
              <a:buSzPts val="2400"/>
              <a:buChar char="•"/>
            </a:pPr>
            <a:r>
              <a:rPr lang="en-US"/>
              <a:t>Các hàm trong các chương trình có nhiều tập tin</a:t>
            </a:r>
            <a:endParaRPr/>
          </a:p>
          <a:p>
            <a:pPr indent="-228600" lvl="0" marL="228600" rtl="0" algn="l">
              <a:lnSpc>
                <a:spcPct val="90000"/>
              </a:lnSpc>
              <a:spcBef>
                <a:spcPts val="1000"/>
              </a:spcBef>
              <a:spcAft>
                <a:spcPts val="0"/>
              </a:spcAft>
              <a:buClr>
                <a:schemeClr val="dk1"/>
              </a:buClr>
              <a:buSzPts val="2400"/>
              <a:buChar char="•"/>
            </a:pPr>
            <a:r>
              <a:rPr lang="en-US"/>
              <a:t>Các lớp lưu trữ</a:t>
            </a:r>
            <a:endParaRPr/>
          </a:p>
          <a:p>
            <a:pPr indent="-228600" lvl="0" marL="228600" rtl="0" algn="l">
              <a:lnSpc>
                <a:spcPct val="90000"/>
              </a:lnSpc>
              <a:spcBef>
                <a:spcPts val="1000"/>
              </a:spcBef>
              <a:spcAft>
                <a:spcPts val="0"/>
              </a:spcAft>
              <a:buClr>
                <a:schemeClr val="dk1"/>
              </a:buClr>
              <a:buSzPts val="2400"/>
              <a:buChar char="•"/>
            </a:pPr>
            <a:r>
              <a:rPr lang="en-US"/>
              <a:t>Con trỏ hàm</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06" name="Google Shape;206;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07" name="Google Shape;207;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TÓM TẮT BÀI HỌC</a:t>
            </a:r>
            <a:endParaRPr/>
          </a:p>
        </p:txBody>
      </p:sp>
      <p:sp>
        <p:nvSpPr>
          <p:cNvPr id="372" name="Google Shape;372;p2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a:t>Hàm được dùng để thực thi một chuỗi các chỉ thị nhiều hơn một lần</a:t>
            </a:r>
            <a:endParaRPr/>
          </a:p>
          <a:p>
            <a:pPr indent="-228600" lvl="1" marL="685800" rtl="0" algn="l">
              <a:lnSpc>
                <a:spcPct val="90000"/>
              </a:lnSpc>
              <a:spcBef>
                <a:spcPts val="500"/>
              </a:spcBef>
              <a:spcAft>
                <a:spcPts val="0"/>
              </a:spcAft>
              <a:buClr>
                <a:schemeClr val="dk1"/>
              </a:buClr>
              <a:buSzPts val="2000"/>
              <a:buFont typeface="Noto Sans Symbols"/>
              <a:buChar char="✔"/>
            </a:pPr>
            <a:r>
              <a:rPr lang="en-US"/>
              <a:t> Các đối số tới hàm có thể là các hằng, biến, biểu thức hay các hàm</a:t>
            </a:r>
            <a:endParaRPr/>
          </a:p>
          <a:p>
            <a:pPr indent="-228600" lvl="1" marL="685800" rtl="0" algn="l">
              <a:lnSpc>
                <a:spcPct val="90000"/>
              </a:lnSpc>
              <a:spcBef>
                <a:spcPts val="500"/>
              </a:spcBef>
              <a:spcAft>
                <a:spcPts val="0"/>
              </a:spcAft>
              <a:buClr>
                <a:schemeClr val="dk1"/>
              </a:buClr>
              <a:buSzPts val="2000"/>
              <a:buFont typeface="Noto Sans Symbols"/>
              <a:buChar char="✔"/>
            </a:pPr>
            <a:r>
              <a:rPr lang="en-US"/>
              <a:t> </a:t>
            </a:r>
            <a:r>
              <a:rPr b="1" lang="en-US">
                <a:solidFill>
                  <a:srgbClr val="7030A0"/>
                </a:solidFill>
              </a:rPr>
              <a:t>type_specifier</a:t>
            </a:r>
            <a:r>
              <a:rPr lang="en-US"/>
              <a:t> xác định kiểu dữ liệu của giá trị sẽ được trả về bởi hàm</a:t>
            </a:r>
            <a:endParaRPr/>
          </a:p>
          <a:p>
            <a:pPr indent="-228600" lvl="1" marL="685800" rtl="0" algn="l">
              <a:lnSpc>
                <a:spcPct val="90000"/>
              </a:lnSpc>
              <a:spcBef>
                <a:spcPts val="500"/>
              </a:spcBef>
              <a:spcAft>
                <a:spcPts val="0"/>
              </a:spcAft>
              <a:buClr>
                <a:schemeClr val="dk1"/>
              </a:buClr>
              <a:buSzPts val="2000"/>
              <a:buFont typeface="Noto Sans Symbols"/>
              <a:buChar char="✔"/>
            </a:pPr>
            <a:r>
              <a:rPr lang="en-US"/>
              <a:t> Một hàm không thể được định nghĩa bên trong một hàm khác</a:t>
            </a:r>
            <a:endParaRPr/>
          </a:p>
          <a:p>
            <a:pPr indent="-228600" lvl="1" marL="685800" rtl="0" algn="l">
              <a:lnSpc>
                <a:spcPct val="90000"/>
              </a:lnSpc>
              <a:spcBef>
                <a:spcPts val="500"/>
              </a:spcBef>
              <a:spcAft>
                <a:spcPts val="0"/>
              </a:spcAft>
              <a:buClr>
                <a:schemeClr val="dk1"/>
              </a:buClr>
              <a:buSzPts val="2000"/>
              <a:buFont typeface="Noto Sans Symbols"/>
              <a:buChar char="✔"/>
            </a:pPr>
            <a:r>
              <a:rPr lang="en-US"/>
              <a:t> Một nguyên mẫu hàm là một sự khai báo hàm để chỉ ra các kiểu dữ liệu của các đối số</a:t>
            </a:r>
            <a:endParaRPr/>
          </a:p>
          <a:p>
            <a:pPr indent="-228600" lvl="1" marL="685800" rtl="0" algn="l">
              <a:lnSpc>
                <a:spcPct val="90000"/>
              </a:lnSpc>
              <a:spcBef>
                <a:spcPts val="500"/>
              </a:spcBef>
              <a:spcAft>
                <a:spcPts val="0"/>
              </a:spcAft>
              <a:buClr>
                <a:schemeClr val="dk1"/>
              </a:buClr>
              <a:buSzPts val="2000"/>
              <a:buFont typeface="Noto Sans Symbols"/>
              <a:buChar char="✔"/>
            </a:pPr>
            <a:r>
              <a:rPr lang="en-US"/>
              <a:t> Một con trỏ hàm có thể được dùng để gọi một hàm</a:t>
            </a:r>
            <a:endParaRPr/>
          </a:p>
          <a:p>
            <a:pPr indent="-228600" lvl="0" marL="228600" rtl="0" algn="l">
              <a:lnSpc>
                <a:spcPct val="90000"/>
              </a:lnSpc>
              <a:spcBef>
                <a:spcPts val="1000"/>
              </a:spcBef>
              <a:spcAft>
                <a:spcPts val="0"/>
              </a:spcAft>
              <a:buClr>
                <a:schemeClr val="dk1"/>
              </a:buClr>
              <a:buSzPts val="2400"/>
              <a:buFont typeface="Noto Sans Symbols"/>
              <a:buChar char="✔"/>
            </a:pPr>
            <a:r>
              <a:rPr lang="en-US"/>
              <a:t>Trong C, mặc định, tất cả các đối số của hàm được truyền bằng giá trị</a:t>
            </a:r>
            <a:endParaRPr/>
          </a:p>
          <a:p>
            <a:pPr indent="-228600" lvl="0" marL="228600" rtl="0" algn="l">
              <a:lnSpc>
                <a:spcPct val="90000"/>
              </a:lnSpc>
              <a:spcBef>
                <a:spcPts val="1000"/>
              </a:spcBef>
              <a:spcAft>
                <a:spcPts val="0"/>
              </a:spcAft>
              <a:buClr>
                <a:schemeClr val="dk1"/>
              </a:buClr>
              <a:buSzPts val="2400"/>
              <a:buFont typeface="Noto Sans Symbols"/>
              <a:buChar char="✔"/>
            </a:pPr>
            <a:r>
              <a:rPr lang="en-US"/>
              <a:t>Có ba loại biến cơ bản: biến cục bộ, tham số hình thức và biến toàn cục</a:t>
            </a:r>
            <a:endParaRPr/>
          </a:p>
          <a:p>
            <a:pPr indent="-228600" lvl="0" marL="228600" rtl="0" algn="l">
              <a:lnSpc>
                <a:spcPct val="90000"/>
              </a:lnSpc>
              <a:spcBef>
                <a:spcPts val="1000"/>
              </a:spcBef>
              <a:spcAft>
                <a:spcPts val="0"/>
              </a:spcAft>
              <a:buClr>
                <a:schemeClr val="dk1"/>
              </a:buClr>
              <a:buSzPts val="2400"/>
              <a:buFont typeface="Noto Sans Symbols"/>
              <a:buChar char="✔"/>
            </a:pPr>
            <a:r>
              <a:rPr lang="en-US"/>
              <a:t>Lớp lưu trữ</a:t>
            </a:r>
            <a:endParaRPr/>
          </a:p>
        </p:txBody>
      </p:sp>
      <p:sp>
        <p:nvSpPr>
          <p:cNvPr id="373" name="Google Shape;373;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74" name="Google Shape;374;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1"/>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HỎI ĐÁP</a:t>
            </a:r>
            <a:endParaRPr/>
          </a:p>
        </p:txBody>
      </p:sp>
      <p:pic>
        <p:nvPicPr>
          <p:cNvPr id="380" name="Google Shape;380;p21"/>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381" name="Google Shape;381;p21"/>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82" name="Google Shape;382;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383" name="Google Shape;383;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2"/>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389" name="Google Shape;389;p22"/>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390" name="Google Shape;390;p22"/>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91" name="Google Shape;39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Bài 10 Hàm</a:t>
            </a:r>
            <a:endParaRPr>
              <a:solidFill>
                <a:srgbClr val="888888"/>
              </a:solidFill>
            </a:endParaRPr>
          </a:p>
        </p:txBody>
      </p:sp>
      <p:sp>
        <p:nvSpPr>
          <p:cNvPr id="392" name="Google Shape;39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3"/>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en-US"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398" name="Google Shape;398;p23"/>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399" name="Google Shape;399;p23"/>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400" name="Google Shape;400;p23"/>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dk1"/>
                </a:solidFill>
                <a:latin typeface="Roboto"/>
                <a:ea typeface="Roboto"/>
                <a:cs typeface="Roboto"/>
                <a:sym typeface="Roboto"/>
              </a:rPr>
              <a:t>0968.27.6996</a:t>
            </a:r>
            <a:endParaRPr b="1" i="0" sz="1800" u="none" cap="none" strike="noStrike">
              <a:solidFill>
                <a:schemeClr val="dk1"/>
              </a:solidFill>
              <a:latin typeface="Roboto"/>
              <a:ea typeface="Roboto"/>
              <a:cs typeface="Roboto"/>
              <a:sym typeface="Roboto"/>
            </a:endParaRPr>
          </a:p>
        </p:txBody>
      </p:sp>
      <p:sp>
        <p:nvSpPr>
          <p:cNvPr id="401" name="Google Shape;401;p23"/>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402" name="Google Shape;402;p23"/>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403" name="Google Shape;403;p23"/>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404" name="Google Shape;404;p23"/>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405" name="Google Shape;405;p23"/>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06" name="Google Shape;406;p23"/>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07" name="Google Shape;407;p23"/>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08" name="Google Shape;408;p23"/>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409" name="Google Shape;409;p23"/>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410" name="Google Shape;410;p23"/>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411" name="Google Shape;411;p23"/>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HỆ THỐNG ĐÀO TẠO CNTT QUỐC TẾ BACHKHOA - APTECH</a:t>
            </a:r>
            <a:endParaRPr b="1" i="0" sz="1500" u="none" cap="none" strike="noStrike">
              <a:solidFill>
                <a:schemeClr val="dk1"/>
              </a:solidFill>
              <a:latin typeface="Arial"/>
              <a:ea typeface="Arial"/>
              <a:cs typeface="Arial"/>
              <a:sym typeface="Arial"/>
            </a:endParaRPr>
          </a:p>
        </p:txBody>
      </p:sp>
      <p:pic>
        <p:nvPicPr>
          <p:cNvPr id="412" name="Google Shape;412;p23"/>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413" name="Google Shape;413;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414" name="Google Shape;414;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ĐỊNH NGHĨA HÀM</a:t>
            </a:r>
            <a:endParaRPr/>
          </a:p>
        </p:txBody>
      </p:sp>
      <p:sp>
        <p:nvSpPr>
          <p:cNvPr id="213" name="Google Shape;213;p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Hàm là một đoạn chương trình thực hiện một tác vụ được định nghĩa cụ thể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Các hàm được sử dụng để rút gọn cho một chuỗi các chỉ thị được thực hiện nhiều lần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dễ viết và dễ hiểu</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Việc gỡ lỗi chương trình trở nên dễ dàng hơn khi cấu trúc của chương trình rõ ràng với hình thức lập trình theo module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Chương trình cấu tạo từ các hàm cũng dễ dàng bảo trì, bởi vì sự sửa đổi khi có yêu cầu được giới hạn trong từng hàm của chương trình</a:t>
            </a:r>
            <a:endParaRPr/>
          </a:p>
        </p:txBody>
      </p:sp>
      <p:sp>
        <p:nvSpPr>
          <p:cNvPr id="214" name="Google Shape;214;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15" name="Google Shape;215;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CẤU TRÚC HÀM</a:t>
            </a:r>
            <a:endParaRPr/>
          </a:p>
        </p:txBody>
      </p:sp>
      <p:sp>
        <p:nvSpPr>
          <p:cNvPr id="221" name="Google Shape;221;p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Cú pháp tổng quát của một hàm trong C như sau:</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0" lvl="0" marL="156891" rtl="0" algn="l">
              <a:lnSpc>
                <a:spcPct val="150000"/>
              </a:lnSpc>
              <a:spcBef>
                <a:spcPts val="1000"/>
              </a:spcBef>
              <a:spcAft>
                <a:spcPts val="0"/>
              </a:spcAft>
              <a:buClr>
                <a:schemeClr val="dk1"/>
              </a:buClr>
              <a:buSzPts val="2400"/>
              <a:buNone/>
            </a:pPr>
            <a:r>
              <a:t/>
            </a:r>
            <a:endParaRPr/>
          </a:p>
          <a:p>
            <a:pPr indent="-228600" lvl="0" marL="228600" rtl="0" algn="l">
              <a:lnSpc>
                <a:spcPct val="150000"/>
              </a:lnSpc>
              <a:spcBef>
                <a:spcPts val="1000"/>
              </a:spcBef>
              <a:spcAft>
                <a:spcPts val="0"/>
              </a:spcAft>
              <a:buClr>
                <a:srgbClr val="7030A0"/>
              </a:buClr>
              <a:buSzPts val="2400"/>
              <a:buFont typeface="Noto Sans Symbols"/>
              <a:buChar char="✔"/>
            </a:pPr>
            <a:r>
              <a:rPr i="1" lang="en-US">
                <a:solidFill>
                  <a:srgbClr val="7030A0"/>
                </a:solidFill>
              </a:rPr>
              <a:t>type_specifier</a:t>
            </a:r>
            <a:r>
              <a:rPr lang="en-US"/>
              <a:t>  xác định kiểu dữ liệu của giá trị mà hàm sẽ trả về.</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Một tên hàm hợp lệ được gán cho định danh của hàm</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Các đối số xuất hiện trong cặp dấu ngoặc () được gọi là các tham số hình thức.</a:t>
            </a:r>
            <a:endParaRPr/>
          </a:p>
        </p:txBody>
      </p:sp>
      <p:sp>
        <p:nvSpPr>
          <p:cNvPr id="222" name="Google Shape;222;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23" name="Google Shape;223;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4" name="Google Shape;224;p4"/>
          <p:cNvPicPr preferRelativeResize="0"/>
          <p:nvPr/>
        </p:nvPicPr>
        <p:blipFill rotWithShape="1">
          <a:blip r:embed="rId3">
            <a:alphaModFix/>
          </a:blip>
          <a:srcRect b="0" l="0" r="0" t="0"/>
          <a:stretch/>
        </p:blipFill>
        <p:spPr>
          <a:xfrm>
            <a:off x="2175669" y="1531467"/>
            <a:ext cx="6440546" cy="1752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CÁC ĐỐI SỐ CỦA HÀM</a:t>
            </a:r>
            <a:endParaRPr/>
          </a:p>
        </p:txBody>
      </p:sp>
      <p:sp>
        <p:nvSpPr>
          <p:cNvPr id="230" name="Google Shape;230;p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lnSpcReduction="10000"/>
          </a:bodyPr>
          <a:lstStyle/>
          <a:p>
            <a:pPr indent="0" lvl="0" marL="156891" rtl="0" algn="l">
              <a:lnSpc>
                <a:spcPct val="90000"/>
              </a:lnSpc>
              <a:spcBef>
                <a:spcPts val="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t/>
            </a:r>
            <a:endParaRPr/>
          </a:p>
          <a:p>
            <a:pPr indent="0" lvl="0" marL="156891" rtl="0" algn="l">
              <a:lnSpc>
                <a:spcPct val="90000"/>
              </a:lnSpc>
              <a:spcBef>
                <a:spcPts val="1000"/>
              </a:spcBef>
              <a:spcAft>
                <a:spcPts val="0"/>
              </a:spcAft>
              <a:buClr>
                <a:schemeClr val="dk1"/>
              </a:buClr>
              <a:buSzPts val="2400"/>
              <a:buNone/>
            </a:pPr>
            <a:r>
              <a:rPr lang="en-US"/>
              <a:t>Chương trình tính bình phương của các số từ 1 đến 10</a:t>
            </a:r>
            <a:endParaRPr/>
          </a:p>
          <a:p>
            <a:pPr indent="0" lvl="0" marL="156891" rtl="0" algn="l">
              <a:lnSpc>
                <a:spcPct val="90000"/>
              </a:lnSpc>
              <a:spcBef>
                <a:spcPts val="1000"/>
              </a:spcBef>
              <a:spcAft>
                <a:spcPts val="0"/>
              </a:spcAft>
              <a:buClr>
                <a:schemeClr val="dk1"/>
              </a:buClr>
              <a:buSzPts val="2400"/>
              <a:buNone/>
            </a:pPr>
            <a:r>
              <a:rPr lang="en-US"/>
              <a:t>Dữ liệu được truyền từ hàm main() đến hàm square() </a:t>
            </a:r>
            <a:endParaRPr/>
          </a:p>
          <a:p>
            <a:pPr indent="0" lvl="0" marL="156891" rtl="0" algn="l">
              <a:lnSpc>
                <a:spcPct val="90000"/>
              </a:lnSpc>
              <a:spcBef>
                <a:spcPts val="1000"/>
              </a:spcBef>
              <a:spcAft>
                <a:spcPts val="0"/>
              </a:spcAft>
              <a:buClr>
                <a:schemeClr val="dk1"/>
              </a:buClr>
              <a:buSzPts val="2400"/>
              <a:buNone/>
            </a:pPr>
            <a:r>
              <a:rPr lang="en-US"/>
              <a:t>Hàm thao tác trên dữ liệu sử dụng các đối số</a:t>
            </a:r>
            <a:endParaRPr/>
          </a:p>
        </p:txBody>
      </p:sp>
      <p:sp>
        <p:nvSpPr>
          <p:cNvPr id="231" name="Google Shape;231;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32" name="Google Shape;232;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p5"/>
          <p:cNvPicPr preferRelativeResize="0"/>
          <p:nvPr/>
        </p:nvPicPr>
        <p:blipFill rotWithShape="1">
          <a:blip r:embed="rId3">
            <a:alphaModFix/>
          </a:blip>
          <a:srcRect b="0" l="0" r="0" t="0"/>
          <a:stretch/>
        </p:blipFill>
        <p:spPr>
          <a:xfrm>
            <a:off x="2028265" y="888999"/>
            <a:ext cx="6924775" cy="38298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SỰ TRẢ VỀ CỦA MỘT HÀM</a:t>
            </a:r>
            <a:endParaRPr/>
          </a:p>
        </p:txBody>
      </p:sp>
      <p:sp>
        <p:nvSpPr>
          <p:cNvPr id="239" name="Google Shape;239;p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150000"/>
              </a:lnSpc>
              <a:spcBef>
                <a:spcPts val="0"/>
              </a:spcBef>
              <a:spcAft>
                <a:spcPts val="0"/>
              </a:spcAft>
              <a:buClr>
                <a:schemeClr val="dk1"/>
              </a:buClr>
              <a:buSzPts val="2400"/>
              <a:buFont typeface="Noto Sans Symbols"/>
              <a:buNone/>
            </a:pPr>
            <a:r>
              <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0" lvl="0" marL="156891" rtl="0" algn="l">
              <a:lnSpc>
                <a:spcPct val="150000"/>
              </a:lnSpc>
              <a:spcBef>
                <a:spcPts val="1000"/>
              </a:spcBef>
              <a:spcAft>
                <a:spcPts val="0"/>
              </a:spcAft>
              <a:buClr>
                <a:schemeClr val="dk1"/>
              </a:buClr>
              <a:buSzPts val="2400"/>
              <a:buNone/>
            </a:pPr>
            <a:r>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Lệnh return ngay lập tức chuyển điều khiển từ hàm trở về chương trình gọi.</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Giá trị đặt trong cặp dấu ngoặc () theo sau lệnh return được trả về cho chương trình gọi.</a:t>
            </a:r>
            <a:endParaRPr/>
          </a:p>
        </p:txBody>
      </p:sp>
      <p:sp>
        <p:nvSpPr>
          <p:cNvPr id="240" name="Google Shape;240;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41" name="Google Shape;241;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2" name="Google Shape;242;p6"/>
          <p:cNvPicPr preferRelativeResize="0"/>
          <p:nvPr/>
        </p:nvPicPr>
        <p:blipFill rotWithShape="1">
          <a:blip r:embed="rId3">
            <a:alphaModFix/>
          </a:blip>
          <a:srcRect b="0" l="0" r="0" t="0"/>
          <a:stretch/>
        </p:blipFill>
        <p:spPr>
          <a:xfrm>
            <a:off x="2448255" y="889000"/>
            <a:ext cx="3394455" cy="26565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KIỂU DỮ LIỆU CỦA HÀM</a:t>
            </a:r>
            <a:endParaRPr/>
          </a:p>
        </p:txBody>
      </p:sp>
      <p:sp>
        <p:nvSpPr>
          <p:cNvPr id="248" name="Google Shape;248;p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150000"/>
              </a:lnSpc>
              <a:spcBef>
                <a:spcPts val="0"/>
              </a:spcBef>
              <a:spcAft>
                <a:spcPts val="0"/>
              </a:spcAft>
              <a:buClr>
                <a:schemeClr val="dk1"/>
              </a:buClr>
              <a:buSzPts val="2400"/>
              <a:buFont typeface="Noto Sans Symbols"/>
              <a:buNone/>
            </a:pPr>
            <a:r>
              <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0" lvl="0" marL="156891" rtl="0" algn="l">
              <a:lnSpc>
                <a:spcPct val="150000"/>
              </a:lnSpc>
              <a:spcBef>
                <a:spcPts val="1000"/>
              </a:spcBef>
              <a:spcAft>
                <a:spcPts val="0"/>
              </a:spcAft>
              <a:buClr>
                <a:schemeClr val="dk1"/>
              </a:buClr>
              <a:buSzPts val="2400"/>
              <a:buNone/>
            </a:pPr>
            <a:r>
              <a:t/>
            </a:r>
            <a:endParaRPr/>
          </a:p>
          <a:p>
            <a:pPr indent="-228600" lvl="0" marL="228600" rtl="0" algn="l">
              <a:lnSpc>
                <a:spcPct val="150000"/>
              </a:lnSpc>
              <a:spcBef>
                <a:spcPts val="1000"/>
              </a:spcBef>
              <a:spcAft>
                <a:spcPts val="0"/>
              </a:spcAft>
              <a:buClr>
                <a:srgbClr val="7030A0"/>
              </a:buClr>
              <a:buSzPts val="2400"/>
              <a:buFont typeface="Noto Sans Symbols"/>
              <a:buChar char="✔"/>
            </a:pPr>
            <a:r>
              <a:rPr i="1" lang="en-US">
                <a:solidFill>
                  <a:srgbClr val="7030A0"/>
                </a:solidFill>
              </a:rPr>
              <a:t>type_specifier  </a:t>
            </a:r>
            <a:r>
              <a:rPr lang="en-US"/>
              <a:t>không xuất hiện trước hàm squarer(), vì squarer() trả về một giá trị kiểu số nguyên int</a:t>
            </a:r>
            <a:endParaRPr/>
          </a:p>
          <a:p>
            <a:pPr indent="-228600" lvl="0" marL="228600" rtl="0" algn="l">
              <a:lnSpc>
                <a:spcPct val="150000"/>
              </a:lnSpc>
              <a:spcBef>
                <a:spcPts val="1000"/>
              </a:spcBef>
              <a:spcAft>
                <a:spcPts val="0"/>
              </a:spcAft>
              <a:buClr>
                <a:srgbClr val="7030A0"/>
              </a:buClr>
              <a:buSzPts val="2400"/>
              <a:buFont typeface="Noto Sans Symbols"/>
              <a:buChar char="✔"/>
            </a:pPr>
            <a:r>
              <a:rPr i="1" lang="en-US">
                <a:solidFill>
                  <a:srgbClr val="7030A0"/>
                </a:solidFill>
              </a:rPr>
              <a:t>type_specifier</a:t>
            </a:r>
            <a:r>
              <a:rPr lang="en-US"/>
              <a:t>  là không bắt buộc nếu kiểu của giá trị trả về là một số nguyên hoặc nếu không có giá trị trả về</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Tuy nhiên, để tránh sự không nhất quán, một kiểu dữ liệu nên được xác định.</a:t>
            </a:r>
            <a:endParaRPr/>
          </a:p>
        </p:txBody>
      </p:sp>
      <p:sp>
        <p:nvSpPr>
          <p:cNvPr id="249" name="Google Shape;249;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50" name="Google Shape;250;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7"/>
          <p:cNvPicPr preferRelativeResize="0"/>
          <p:nvPr/>
        </p:nvPicPr>
        <p:blipFill rotWithShape="1">
          <a:blip r:embed="rId3">
            <a:alphaModFix/>
          </a:blip>
          <a:srcRect b="0" l="0" r="0" t="0"/>
          <a:stretch/>
        </p:blipFill>
        <p:spPr>
          <a:xfrm>
            <a:off x="2160894" y="889001"/>
            <a:ext cx="5494631" cy="16972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GỌI HÀM</a:t>
            </a:r>
            <a:endParaRPr/>
          </a:p>
        </p:txBody>
      </p:sp>
      <p:sp>
        <p:nvSpPr>
          <p:cNvPr id="257" name="Google Shape;257;p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258" name="Google Shape;258;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59" name="Google Shape;259;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8"/>
          <p:cNvSpPr/>
          <p:nvPr/>
        </p:nvSpPr>
        <p:spPr>
          <a:xfrm>
            <a:off x="2905788" y="889001"/>
            <a:ext cx="6528341" cy="783401"/>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Dấu chấm phẩy được đặt cuối câu lệnh khi gọi hàm, nhưng không dùng cho định nghĩa hàm</a:t>
            </a:r>
            <a:endParaRPr b="0" i="0" sz="1800" u="none" cap="none" strike="noStrike">
              <a:solidFill>
                <a:schemeClr val="lt1"/>
              </a:solidFill>
              <a:latin typeface="Calibri"/>
              <a:ea typeface="Calibri"/>
              <a:cs typeface="Calibri"/>
              <a:sym typeface="Calibri"/>
            </a:endParaRPr>
          </a:p>
        </p:txBody>
      </p:sp>
      <p:sp>
        <p:nvSpPr>
          <p:cNvPr id="261" name="Google Shape;261;p8"/>
          <p:cNvSpPr/>
          <p:nvPr/>
        </p:nvSpPr>
        <p:spPr>
          <a:xfrm>
            <a:off x="2905788" y="1789912"/>
            <a:ext cx="6528341" cy="783401"/>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Cặp dấu ngoặc () là bắt buộc theo sau tên hàm, cho dù hàm có đối số hay không</a:t>
            </a:r>
            <a:endParaRPr b="0" i="0" sz="1800" u="none" cap="none" strike="noStrike">
              <a:solidFill>
                <a:schemeClr val="lt1"/>
              </a:solidFill>
              <a:latin typeface="Calibri"/>
              <a:ea typeface="Calibri"/>
              <a:cs typeface="Calibri"/>
              <a:sym typeface="Calibri"/>
            </a:endParaRPr>
          </a:p>
        </p:txBody>
      </p:sp>
      <p:sp>
        <p:nvSpPr>
          <p:cNvPr id="262" name="Google Shape;262;p8"/>
          <p:cNvSpPr/>
          <p:nvPr/>
        </p:nvSpPr>
        <p:spPr>
          <a:xfrm>
            <a:off x="2905788" y="2690823"/>
            <a:ext cx="6528341" cy="783401"/>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Nhiều nhất một giá trị được trả về </a:t>
            </a:r>
            <a:endParaRPr b="0" i="0" sz="1800" u="none" cap="none" strike="noStrike">
              <a:solidFill>
                <a:schemeClr val="lt1"/>
              </a:solidFill>
              <a:latin typeface="Calibri"/>
              <a:ea typeface="Calibri"/>
              <a:cs typeface="Calibri"/>
              <a:sym typeface="Calibri"/>
            </a:endParaRPr>
          </a:p>
        </p:txBody>
      </p:sp>
      <p:sp>
        <p:nvSpPr>
          <p:cNvPr id="263" name="Google Shape;263;p8"/>
          <p:cNvSpPr/>
          <p:nvPr/>
        </p:nvSpPr>
        <p:spPr>
          <a:xfrm>
            <a:off x="2905788" y="3591734"/>
            <a:ext cx="6528341" cy="783401"/>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Chương trình có thể có nhiều hơn một hàm</a:t>
            </a:r>
            <a:endParaRPr b="0" i="0" sz="1800" u="none" cap="none" strike="noStrike">
              <a:solidFill>
                <a:schemeClr val="lt1"/>
              </a:solidFill>
              <a:latin typeface="Calibri"/>
              <a:ea typeface="Calibri"/>
              <a:cs typeface="Calibri"/>
              <a:sym typeface="Calibri"/>
            </a:endParaRPr>
          </a:p>
        </p:txBody>
      </p:sp>
      <p:sp>
        <p:nvSpPr>
          <p:cNvPr id="264" name="Google Shape;264;p8"/>
          <p:cNvSpPr/>
          <p:nvPr/>
        </p:nvSpPr>
        <p:spPr>
          <a:xfrm>
            <a:off x="2905788" y="4492645"/>
            <a:ext cx="6528341" cy="783401"/>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Hàm gọi đến một hàm khác được gọi là hàm gọi</a:t>
            </a:r>
            <a:endParaRPr b="0" i="0" sz="1800" u="none" cap="none" strike="noStrike">
              <a:solidFill>
                <a:schemeClr val="lt1"/>
              </a:solidFill>
              <a:latin typeface="Calibri"/>
              <a:ea typeface="Calibri"/>
              <a:cs typeface="Calibri"/>
              <a:sym typeface="Calibri"/>
            </a:endParaRPr>
          </a:p>
        </p:txBody>
      </p:sp>
      <p:sp>
        <p:nvSpPr>
          <p:cNvPr id="265" name="Google Shape;265;p8"/>
          <p:cNvSpPr/>
          <p:nvPr/>
        </p:nvSpPr>
        <p:spPr>
          <a:xfrm>
            <a:off x="2905788" y="5393556"/>
            <a:ext cx="6528341" cy="783401"/>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800" u="none" cap="none" strike="noStrike">
                <a:solidFill>
                  <a:schemeClr val="lt1"/>
                </a:solidFill>
                <a:latin typeface="Calibri"/>
                <a:ea typeface="Calibri"/>
                <a:cs typeface="Calibri"/>
                <a:sym typeface="Calibri"/>
              </a:rPr>
              <a:t>Hàm đang được gọi đến được gọi là hàm được gọi</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KHAI BÁO HÀM</a:t>
            </a:r>
            <a:endParaRPr/>
          </a:p>
        </p:txBody>
      </p:sp>
      <p:sp>
        <p:nvSpPr>
          <p:cNvPr id="271" name="Google Shape;271;p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Việc khai báo hàm là bắt buộc khi hàm được sử dụng trước khi nó được định nghĩa</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address() được gọi trước khi nó</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    được định nghĩa</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Một số trình biên dịch C sẽ thông báo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    lỗi nếu hàm không được khai báo trước khi gọi.</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Điều này còn được gọi là sự khai báo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    không tường minh</a:t>
            </a:r>
            <a:endParaRPr/>
          </a:p>
        </p:txBody>
      </p:sp>
      <p:sp>
        <p:nvSpPr>
          <p:cNvPr id="272" name="Google Shape;272;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10 Hàm</a:t>
            </a:r>
            <a:endParaRPr/>
          </a:p>
        </p:txBody>
      </p:sp>
      <p:sp>
        <p:nvSpPr>
          <p:cNvPr id="273" name="Google Shape;273;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4" name="Google Shape;274;p9"/>
          <p:cNvPicPr preferRelativeResize="0"/>
          <p:nvPr/>
        </p:nvPicPr>
        <p:blipFill rotWithShape="1">
          <a:blip r:embed="rId3">
            <a:alphaModFix/>
          </a:blip>
          <a:srcRect b="0" l="0" r="0" t="0"/>
          <a:stretch/>
        </p:blipFill>
        <p:spPr>
          <a:xfrm>
            <a:off x="7350217" y="1337977"/>
            <a:ext cx="2945731" cy="386769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