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ghbUWfxtwmXdh1kKZpeawFH3Jn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ctrTitle"/>
          </p:nvPr>
        </p:nvSpPr>
        <p:spPr>
          <a:xfrm>
            <a:off x="1524000" y="1122362"/>
            <a:ext cx="9144000" cy="29864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subTitle"/>
          </p:nvPr>
        </p:nvSpPr>
        <p:spPr>
          <a:xfrm>
            <a:off x="1524000" y="4190260"/>
            <a:ext cx="9144000" cy="1067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0"/>
          <p:cNvSpPr/>
          <p:nvPr/>
        </p:nvSpPr>
        <p:spPr>
          <a:xfrm>
            <a:off x="0" y="-17461"/>
            <a:ext cx="12192000" cy="6211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-19041"/>
            <a:ext cx="12200878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1476" y="147718"/>
            <a:ext cx="2896235" cy="455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" type="body"/>
          </p:nvPr>
        </p:nvSpPr>
        <p:spPr>
          <a:xfrm rot="5400000">
            <a:off x="3381366" y="-2559382"/>
            <a:ext cx="5375806" cy="12096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7133433" y="1956594"/>
            <a:ext cx="5811838" cy="262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1799433" y="-596107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3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3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3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1" name="Google Shape;131;p3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4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9" name="Google Shape;139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3"/>
          <p:cNvSpPr txBox="1"/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3"/>
          <p:cNvSpPr txBox="1"/>
          <p:nvPr>
            <p:ph idx="11" type="ftr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3"/>
          <p:cNvSpPr txBox="1"/>
          <p:nvPr>
            <p:ph idx="12" type="sldNum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43"/>
          <p:cNvSpPr txBox="1"/>
          <p:nvPr>
            <p:ph idx="1" type="body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4"/>
          <p:cNvSpPr txBox="1"/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4"/>
          <p:cNvSpPr txBox="1"/>
          <p:nvPr>
            <p:ph idx="11" type="ftr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4"/>
          <p:cNvSpPr txBox="1"/>
          <p:nvPr>
            <p:ph idx="12" type="sldNum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44"/>
          <p:cNvSpPr txBox="1"/>
          <p:nvPr>
            <p:ph idx="1" type="body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/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5"/>
          <p:cNvSpPr txBox="1"/>
          <p:nvPr>
            <p:ph idx="11" type="ftr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5"/>
          <p:cNvSpPr txBox="1"/>
          <p:nvPr>
            <p:ph idx="12" type="sldNum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45"/>
          <p:cNvSpPr txBox="1"/>
          <p:nvPr>
            <p:ph idx="1" type="body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Only">
  <p:cSld name="4_Title 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6"/>
          <p:cNvSpPr txBox="1"/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6"/>
          <p:cNvSpPr txBox="1"/>
          <p:nvPr>
            <p:ph idx="11" type="ftr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6"/>
          <p:cNvSpPr txBox="1"/>
          <p:nvPr>
            <p:ph idx="12" type="sldNum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46"/>
          <p:cNvSpPr txBox="1"/>
          <p:nvPr>
            <p:ph idx="1" type="body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Only">
  <p:cSld name="5_Title 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7"/>
          <p:cNvSpPr txBox="1"/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7"/>
          <p:cNvSpPr txBox="1"/>
          <p:nvPr>
            <p:ph idx="11" type="ftr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7"/>
          <p:cNvSpPr txBox="1"/>
          <p:nvPr>
            <p:ph idx="12" type="sldNum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47"/>
          <p:cNvSpPr txBox="1"/>
          <p:nvPr>
            <p:ph idx="1" type="body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Only">
  <p:cSld name="6_Title 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8"/>
          <p:cNvSpPr txBox="1"/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8"/>
          <p:cNvSpPr txBox="1"/>
          <p:nvPr>
            <p:ph idx="11" type="ftr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8"/>
          <p:cNvSpPr txBox="1"/>
          <p:nvPr>
            <p:ph idx="12" type="sldNum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48"/>
          <p:cNvSpPr txBox="1"/>
          <p:nvPr>
            <p:ph idx="1" type="body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831850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" type="body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4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6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270029" y="64235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type="title"/>
          </p:nvPr>
        </p:nvSpPr>
        <p:spPr>
          <a:xfrm>
            <a:off x="1148919" y="8622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/>
          <p:nvPr>
            <p:ph type="title"/>
          </p:nvPr>
        </p:nvSpPr>
        <p:spPr>
          <a:xfrm>
            <a:off x="839788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29"/>
          <p:cNvSpPr txBox="1"/>
          <p:nvPr>
            <p:ph idx="2" type="body"/>
          </p:nvPr>
        </p:nvSpPr>
        <p:spPr>
          <a:xfrm>
            <a:off x="839788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29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/>
          <p:nvPr>
            <p:ph type="title"/>
          </p:nvPr>
        </p:nvSpPr>
        <p:spPr>
          <a:xfrm>
            <a:off x="839788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0"/>
          <p:cNvSpPr txBox="1"/>
          <p:nvPr>
            <p:ph idx="1" type="body"/>
          </p:nvPr>
        </p:nvSpPr>
        <p:spPr>
          <a:xfrm>
            <a:off x="839788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30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1">
            <a:alphaModFix/>
          </a:blip>
          <a:srcRect b="77519" l="0" r="0" t="0"/>
          <a:stretch/>
        </p:blipFill>
        <p:spPr>
          <a:xfrm flipH="1">
            <a:off x="0" y="-19411"/>
            <a:ext cx="12192000" cy="62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9"/>
          <p:cNvPicPr preferRelativeResize="0"/>
          <p:nvPr/>
        </p:nvPicPr>
        <p:blipFill rotWithShape="1">
          <a:blip r:embed="rId2">
            <a:alphaModFix/>
          </a:blip>
          <a:srcRect b="77519" l="0" r="0" t="0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9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9"/>
          <p:cNvSpPr txBox="1"/>
          <p:nvPr>
            <p:ph idx="1" type="body"/>
          </p:nvPr>
        </p:nvSpPr>
        <p:spPr>
          <a:xfrm>
            <a:off x="20827" y="801157"/>
            <a:ext cx="12096884" cy="5375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0689" y="108244"/>
            <a:ext cx="2896235" cy="45596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hyperlink" Target="mailto:tuyensinh@bachkhoa-aptech.edu.vn" TargetMode="External"/><Relationship Id="rId9" Type="http://schemas.openxmlformats.org/officeDocument/2006/relationships/image" Target="../media/image25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hyperlink" Target="mailto:tuyensinh@bachkhoa-aptech.edu.v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"/>
          <p:cNvSpPr txBox="1"/>
          <p:nvPr>
            <p:ph type="ctrTitle"/>
          </p:nvPr>
        </p:nvSpPr>
        <p:spPr>
          <a:xfrm>
            <a:off x="1524000" y="2106706"/>
            <a:ext cx="9144000" cy="250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Bài 11 </a:t>
            </a:r>
            <a:br>
              <a:rPr lang="en-US" sz="4000">
                <a:solidFill>
                  <a:schemeClr val="dk1"/>
                </a:solidFill>
              </a:rPr>
            </a:br>
            <a:r>
              <a:rPr lang="en-US" sz="4000">
                <a:solidFill>
                  <a:schemeClr val="dk1"/>
                </a:solidFill>
              </a:rPr>
              <a:t>Chuỗi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96" name="Google Shape;196;p1"/>
          <p:cNvSpPr txBox="1"/>
          <p:nvPr>
            <p:ph idx="1" type="subTitle"/>
          </p:nvPr>
        </p:nvSpPr>
        <p:spPr>
          <a:xfrm>
            <a:off x="1524000" y="4692284"/>
            <a:ext cx="9144000" cy="1067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7" name="Google Shape;197;p1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11 Chuỗi</a:t>
            </a:r>
            <a:endParaRPr/>
          </a:p>
        </p:txBody>
      </p:sp>
      <p:sp>
        <p:nvSpPr>
          <p:cNvPr id="198" name="Google Shape;198;p1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9" name="Google Shape;1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507" y="914970"/>
            <a:ext cx="2089915" cy="1709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HÀM strchr()</a:t>
            </a:r>
            <a:endParaRPr/>
          </a:p>
        </p:txBody>
      </p:sp>
      <p:sp>
        <p:nvSpPr>
          <p:cNvPr id="301" name="Google Shape;301;p10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Xác định vị trí xuất hiện của một ký tự trong một chuỗi.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Cú pháp:</a:t>
            </a:r>
            <a:endParaRPr/>
          </a:p>
          <a:p>
            <a:pPr indent="0" lvl="0" marL="156891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b="1" lang="en-US">
                <a:solidFill>
                  <a:srgbClr val="7030A0"/>
                </a:solidFill>
              </a:rPr>
              <a:t>		strchr(str, chr);</a:t>
            </a:r>
            <a:endParaRPr b="1">
              <a:solidFill>
                <a:srgbClr val="7030A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Hàm trả về :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/>
              <a:t> con trỏ trỏ đến vị trí tìm được </a:t>
            </a:r>
            <a:endParaRPr/>
          </a:p>
          <a:p>
            <a:pPr indent="0" lvl="1" marL="537911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đầu tiên của ký tự (trỏ bởi </a:t>
            </a:r>
            <a:r>
              <a:rPr b="1" lang="en-US">
                <a:solidFill>
                  <a:srgbClr val="7030A0"/>
                </a:solidFill>
              </a:rPr>
              <a:t>chr</a:t>
            </a:r>
            <a:r>
              <a:rPr lang="en-US"/>
              <a:t>) </a:t>
            </a:r>
            <a:endParaRPr/>
          </a:p>
          <a:p>
            <a:pPr indent="0" lvl="1" marL="537911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trong chuỗi </a:t>
            </a:r>
            <a:r>
              <a:rPr b="1" lang="en-US">
                <a:solidFill>
                  <a:srgbClr val="7030A0"/>
                </a:solidFill>
              </a:rPr>
              <a:t>str</a:t>
            </a:r>
            <a:r>
              <a:rPr lang="en-US"/>
              <a:t>.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/>
              <a:t> NULL nếu </a:t>
            </a:r>
            <a:r>
              <a:rPr b="1" lang="en-US">
                <a:solidFill>
                  <a:srgbClr val="7030A0"/>
                </a:solidFill>
              </a:rPr>
              <a:t>chr</a:t>
            </a:r>
            <a:r>
              <a:rPr lang="en-US"/>
              <a:t> không có trong chuỗi</a:t>
            </a:r>
            <a:endParaRPr/>
          </a:p>
        </p:txBody>
      </p:sp>
      <p:sp>
        <p:nvSpPr>
          <p:cNvPr id="302" name="Google Shape;302;p10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11 Chuỗi</a:t>
            </a:r>
            <a:endParaRPr/>
          </a:p>
        </p:txBody>
      </p:sp>
      <p:sp>
        <p:nvSpPr>
          <p:cNvPr id="303" name="Google Shape;303;p10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6271" y="1869975"/>
            <a:ext cx="3891196" cy="2705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HÀM strcpy()</a:t>
            </a:r>
            <a:endParaRPr/>
          </a:p>
        </p:txBody>
      </p:sp>
      <p:sp>
        <p:nvSpPr>
          <p:cNvPr id="310" name="Google Shape;310;p11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1"/>
              <a:buChar char="•"/>
            </a:pPr>
            <a:r>
              <a:rPr lang="en-US" sz="2471"/>
              <a:t>Sao chép giá trị trong một chuỗi vào một chuỗi khác.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71"/>
              <a:buChar char="•"/>
            </a:pPr>
            <a:r>
              <a:rPr lang="en-US" sz="2471"/>
              <a:t>Cú pháp:</a:t>
            </a:r>
            <a:endParaRPr/>
          </a:p>
          <a:p>
            <a:pPr indent="0" lvl="0" marL="156891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471"/>
              <a:buNone/>
            </a:pPr>
            <a:r>
              <a:rPr b="1" lang="en-US" sz="2471">
                <a:solidFill>
                  <a:srgbClr val="7030A0"/>
                </a:solidFill>
              </a:rPr>
              <a:t>		strcpy(str1, str2);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71"/>
              <a:buChar char="•"/>
            </a:pPr>
            <a:r>
              <a:rPr lang="en-US" sz="2471"/>
              <a:t>Giá trị của str2 được chép vào str1</a:t>
            </a:r>
            <a:endParaRPr sz="247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71"/>
              <a:buChar char="•"/>
            </a:pPr>
            <a:r>
              <a:rPr lang="en-US" sz="2471"/>
              <a:t>Hàm trả về </a:t>
            </a:r>
            <a:r>
              <a:rPr b="1" lang="en-US" sz="2471">
                <a:solidFill>
                  <a:srgbClr val="7030A0"/>
                </a:solidFill>
              </a:rPr>
              <a:t>str1</a:t>
            </a:r>
            <a:endParaRPr/>
          </a:p>
        </p:txBody>
      </p:sp>
      <p:sp>
        <p:nvSpPr>
          <p:cNvPr id="311" name="Google Shape;311;p11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11 Chuỗi</a:t>
            </a:r>
            <a:endParaRPr/>
          </a:p>
        </p:txBody>
      </p:sp>
      <p:sp>
        <p:nvSpPr>
          <p:cNvPr id="312" name="Google Shape;312;p11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13" name="Google Shape;313;p11"/>
          <p:cNvGrpSpPr/>
          <p:nvPr/>
        </p:nvGrpSpPr>
        <p:grpSpPr>
          <a:xfrm>
            <a:off x="6806231" y="1355859"/>
            <a:ext cx="3654292" cy="4162153"/>
            <a:chOff x="6801849" y="1572440"/>
            <a:chExt cx="5020037" cy="4162153"/>
          </a:xfrm>
        </p:grpSpPr>
        <p:pic>
          <p:nvPicPr>
            <p:cNvPr id="314" name="Google Shape;314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01849" y="1572440"/>
              <a:ext cx="5020037" cy="27837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73333" y="4447588"/>
              <a:ext cx="4877068" cy="128700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HÀM strlen()</a:t>
            </a:r>
            <a:endParaRPr/>
          </a:p>
        </p:txBody>
      </p:sp>
      <p:sp>
        <p:nvSpPr>
          <p:cNvPr id="321" name="Google Shape;321;p12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Xác định chiều dài của chuỗi.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Cú pháp:</a:t>
            </a:r>
            <a:endParaRPr/>
          </a:p>
          <a:p>
            <a:pPr indent="0" lvl="0" marL="156891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b="1" lang="en-US">
                <a:solidFill>
                  <a:srgbClr val="7030A0"/>
                </a:solidFill>
              </a:rPr>
              <a:t>		strlen(str);</a:t>
            </a:r>
            <a:endParaRPr b="1">
              <a:solidFill>
                <a:srgbClr val="7030A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Hàm trả về một giá trị nguyên là độ dài của </a:t>
            </a:r>
            <a:r>
              <a:rPr b="1" lang="en-US">
                <a:solidFill>
                  <a:srgbClr val="7030A0"/>
                </a:solidFill>
              </a:rPr>
              <a:t>str.</a:t>
            </a:r>
            <a:endParaRPr/>
          </a:p>
        </p:txBody>
      </p:sp>
      <p:sp>
        <p:nvSpPr>
          <p:cNvPr id="322" name="Google Shape;322;p12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11 Chuỗi</a:t>
            </a:r>
            <a:endParaRPr/>
          </a:p>
        </p:txBody>
      </p:sp>
      <p:sp>
        <p:nvSpPr>
          <p:cNvPr id="323" name="Google Shape;323;p12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4" name="Google Shape;32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4254" y="3033531"/>
            <a:ext cx="3880076" cy="2988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1887" y="3033531"/>
            <a:ext cx="3693612" cy="2988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TRUYỀN MẢNG VÀO HÀM	1-2</a:t>
            </a:r>
            <a:endParaRPr/>
          </a:p>
        </p:txBody>
      </p:sp>
      <p:sp>
        <p:nvSpPr>
          <p:cNvPr id="331" name="Google Shape;331;p13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Khi mảng được truyền vào hàm như một đối số, chỉ có địa chỉ của mảng được truyền.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Tên mảng chính là là địa chỉ của mảng.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32" name="Google Shape;332;p13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11 Chuỗi</a:t>
            </a:r>
            <a:endParaRPr/>
          </a:p>
        </p:txBody>
      </p:sp>
      <p:sp>
        <p:nvSpPr>
          <p:cNvPr id="333" name="Google Shape;333;p13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4" name="Google Shape;3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8954" y="2274467"/>
            <a:ext cx="5311664" cy="378536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TRUYỀN MẢNG VÀO HÀM	2-2</a:t>
            </a:r>
            <a:endParaRPr/>
          </a:p>
        </p:txBody>
      </p:sp>
      <p:sp>
        <p:nvSpPr>
          <p:cNvPr id="340" name="Google Shape;340;p14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5689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Ví dụ về hàm tính tổng của mảng số truyền vào</a:t>
            </a:r>
            <a:endParaRPr/>
          </a:p>
        </p:txBody>
      </p:sp>
      <p:sp>
        <p:nvSpPr>
          <p:cNvPr id="341" name="Google Shape;341;p14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11 Chuỗi</a:t>
            </a:r>
            <a:endParaRPr/>
          </a:p>
        </p:txBody>
      </p:sp>
      <p:sp>
        <p:nvSpPr>
          <p:cNvPr id="342" name="Google Shape;342;p14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3" name="Google Shape;3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2224" y="2068513"/>
            <a:ext cx="4326591" cy="348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4682" y="2594928"/>
            <a:ext cx="3443769" cy="2430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TÓM TẮT BÀI HỌC</a:t>
            </a:r>
            <a:endParaRPr/>
          </a:p>
        </p:txBody>
      </p:sp>
      <p:sp>
        <p:nvSpPr>
          <p:cNvPr id="350" name="Google Shape;350;p15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Noto Sans Symbols"/>
              <a:buChar char="✔"/>
            </a:pPr>
            <a:r>
              <a:rPr b="1" lang="en-US">
                <a:solidFill>
                  <a:srgbClr val="7030A0"/>
                </a:solidFill>
              </a:rPr>
              <a:t>Chuỗi</a:t>
            </a:r>
            <a:r>
              <a:rPr lang="en-US"/>
              <a:t> trong C được cài đặt như mảng các ký tự kết thúc bằng ký tự NULL (‘\0’)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/>
              <a:t> Các biến chuỗi được sử dụng để lưu trữ một dãy các ký tự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/>
              <a:t> Một hằng chuỗi là một dãy các ký tự bao bởi dấu nháy kép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/>
              <a:t> Các chuỗi có thể được lưu trữ và truy cập bằng cách sử dụng các con trỏ ký tự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Thư viện nhập/xuất chuẩn </a:t>
            </a:r>
            <a:r>
              <a:rPr b="1" lang="en-US">
                <a:solidFill>
                  <a:srgbClr val="7030A0"/>
                </a:solidFill>
              </a:rPr>
              <a:t>stdio.h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Hàm </a:t>
            </a:r>
            <a:r>
              <a:rPr b="1" lang="en-US">
                <a:solidFill>
                  <a:srgbClr val="7030A0"/>
                </a:solidFill>
              </a:rPr>
              <a:t>gets()</a:t>
            </a:r>
            <a:r>
              <a:rPr lang="en-US"/>
              <a:t> và </a:t>
            </a:r>
            <a:r>
              <a:rPr b="1" lang="en-US">
                <a:solidFill>
                  <a:srgbClr val="7030A0"/>
                </a:solidFill>
              </a:rPr>
              <a:t>puts()</a:t>
            </a:r>
            <a:r>
              <a:rPr lang="en-US"/>
              <a:t> là cách đơn giản nhất để nhập vào và hiển thị chuỗi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Hàm </a:t>
            </a:r>
            <a:r>
              <a:rPr b="1" lang="en-US">
                <a:solidFill>
                  <a:srgbClr val="7030A0"/>
                </a:solidFill>
              </a:rPr>
              <a:t>scanf()</a:t>
            </a:r>
            <a:r>
              <a:rPr lang="en-US"/>
              <a:t> và </a:t>
            </a:r>
            <a:r>
              <a:rPr b="1" lang="en-US">
                <a:solidFill>
                  <a:srgbClr val="7030A0"/>
                </a:solidFill>
              </a:rPr>
              <a:t>printf()</a:t>
            </a:r>
            <a:r>
              <a:rPr lang="en-US"/>
              <a:t> có thể được sử dụng để nhập vào và hiển thị chuỗi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Thư viện chuẩn string.h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Hàm </a:t>
            </a:r>
            <a:r>
              <a:rPr b="1" lang="en-US">
                <a:solidFill>
                  <a:srgbClr val="7030A0"/>
                </a:solidFill>
              </a:rPr>
              <a:t>strcat()</a:t>
            </a:r>
            <a:r>
              <a:rPr lang="en-US"/>
              <a:t> , </a:t>
            </a:r>
            <a:r>
              <a:rPr b="1" lang="en-US">
                <a:solidFill>
                  <a:srgbClr val="7030A0"/>
                </a:solidFill>
              </a:rPr>
              <a:t>strcmp()</a:t>
            </a:r>
            <a:r>
              <a:rPr lang="en-US"/>
              <a:t> , </a:t>
            </a:r>
            <a:r>
              <a:rPr b="1" lang="en-US">
                <a:solidFill>
                  <a:srgbClr val="7030A0"/>
                </a:solidFill>
              </a:rPr>
              <a:t>strchr()</a:t>
            </a:r>
            <a:r>
              <a:rPr lang="en-US"/>
              <a:t> , </a:t>
            </a:r>
            <a:r>
              <a:rPr b="1" lang="en-US">
                <a:solidFill>
                  <a:srgbClr val="7030A0"/>
                </a:solidFill>
              </a:rPr>
              <a:t>strcpy()</a:t>
            </a:r>
            <a:r>
              <a:rPr lang="en-US"/>
              <a:t> , </a:t>
            </a:r>
            <a:r>
              <a:rPr b="1" lang="en-US">
                <a:solidFill>
                  <a:srgbClr val="7030A0"/>
                </a:solidFill>
              </a:rPr>
              <a:t>strlen()</a:t>
            </a:r>
            <a:r>
              <a:rPr lang="en-US"/>
              <a:t> …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Một mảng được truyền vào hàm như một tham số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Tên mảng không đi kèm với chỉ số là địa chỉ của mảng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51" name="Google Shape;351;p15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11 Chuỗi</a:t>
            </a:r>
            <a:endParaRPr/>
          </a:p>
        </p:txBody>
      </p:sp>
      <p:sp>
        <p:nvSpPr>
          <p:cNvPr id="352" name="Google Shape;352;p15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"/>
          <p:cNvSpPr txBox="1"/>
          <p:nvPr>
            <p:ph type="ctrTitle"/>
          </p:nvPr>
        </p:nvSpPr>
        <p:spPr>
          <a:xfrm>
            <a:off x="1662953" y="68714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HỎI ĐÁP</a:t>
            </a:r>
            <a:endParaRPr/>
          </a:p>
        </p:txBody>
      </p:sp>
      <p:pic>
        <p:nvPicPr>
          <p:cNvPr id="358" name="Google Shape;35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438" y="2260601"/>
            <a:ext cx="3975100" cy="3276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6"/>
          <p:cNvPicPr preferRelativeResize="0"/>
          <p:nvPr/>
        </p:nvPicPr>
        <p:blipFill rotWithShape="1">
          <a:blip r:embed="rId4">
            <a:alphaModFix/>
          </a:blip>
          <a:srcRect b="77519" l="0" r="0" t="0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6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11 Chuỗi</a:t>
            </a:r>
            <a:endParaRPr/>
          </a:p>
        </p:txBody>
      </p:sp>
      <p:sp>
        <p:nvSpPr>
          <p:cNvPr id="361" name="Google Shape;361;p16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17"/>
          <p:cNvPicPr preferRelativeResize="0"/>
          <p:nvPr/>
        </p:nvPicPr>
        <p:blipFill rotWithShape="1">
          <a:blip r:embed="rId3">
            <a:alphaModFix/>
          </a:blip>
          <a:srcRect b="25428" l="2688" r="2682" t="22343"/>
          <a:stretch/>
        </p:blipFill>
        <p:spPr>
          <a:xfrm>
            <a:off x="0" y="-2"/>
            <a:ext cx="12238039" cy="392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7"/>
          <p:cNvSpPr txBox="1"/>
          <p:nvPr/>
        </p:nvSpPr>
        <p:spPr>
          <a:xfrm>
            <a:off x="412376" y="4133675"/>
            <a:ext cx="1138611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TRẢI NGHIỆM THỰC HÀNH</a:t>
            </a:r>
            <a:endParaRPr b="1" i="0" sz="6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17"/>
          <p:cNvPicPr preferRelativeResize="0"/>
          <p:nvPr/>
        </p:nvPicPr>
        <p:blipFill rotWithShape="1">
          <a:blip r:embed="rId4">
            <a:alphaModFix/>
          </a:blip>
          <a:srcRect b="77519" l="0" r="0" t="0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Bài 11 Chuỗi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370" name="Google Shape;37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"/>
          <p:cNvSpPr txBox="1"/>
          <p:nvPr/>
        </p:nvSpPr>
        <p:spPr>
          <a:xfrm>
            <a:off x="4275164" y="1776956"/>
            <a:ext cx="7055357" cy="79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0477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600477"/>
                </a:solidFill>
                <a:latin typeface="Arial"/>
                <a:ea typeface="Arial"/>
                <a:cs typeface="Arial"/>
                <a:sym typeface="Arial"/>
              </a:rPr>
              <a:t>TRÂN TRỌNG CẢM ƠN!</a:t>
            </a:r>
            <a:endParaRPr b="1" i="0" sz="3500" u="none" cap="none" strike="noStrike">
              <a:solidFill>
                <a:srgbClr val="6004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871" y="675061"/>
            <a:ext cx="3777949" cy="467543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8"/>
          <p:cNvSpPr txBox="1"/>
          <p:nvPr/>
        </p:nvSpPr>
        <p:spPr>
          <a:xfrm>
            <a:off x="5772553" y="2929613"/>
            <a:ext cx="5991075" cy="40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238 Hoàng Quốc Việt, Bắc Từ Liêm, Hà Nội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18"/>
          <p:cNvSpPr txBox="1"/>
          <p:nvPr/>
        </p:nvSpPr>
        <p:spPr>
          <a:xfrm>
            <a:off x="5772553" y="3520137"/>
            <a:ext cx="36952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0968.27.6996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18"/>
          <p:cNvSpPr txBox="1"/>
          <p:nvPr/>
        </p:nvSpPr>
        <p:spPr>
          <a:xfrm>
            <a:off x="5772553" y="4166421"/>
            <a:ext cx="48639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tuyensinh@bachkhoa-aptech.edu.vn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Receiver" id="381" name="Google Shape;38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4559" y="3423731"/>
            <a:ext cx="469813" cy="469812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Envelope" id="382" name="Google Shape;38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4559" y="4070014"/>
            <a:ext cx="469813" cy="469812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User" id="383" name="Google Shape;383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04559" y="2833206"/>
            <a:ext cx="469813" cy="469812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descr="decorative element" id="384" name="Google Shape;384;p18"/>
          <p:cNvCxnSpPr/>
          <p:nvPr/>
        </p:nvCxnSpPr>
        <p:spPr>
          <a:xfrm>
            <a:off x="5170080" y="3303018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descr="decorative element" id="385" name="Google Shape;385;p18"/>
          <p:cNvCxnSpPr/>
          <p:nvPr/>
        </p:nvCxnSpPr>
        <p:spPr>
          <a:xfrm>
            <a:off x="5170080" y="3902174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descr="decorative element" id="386" name="Google Shape;386;p18"/>
          <p:cNvCxnSpPr/>
          <p:nvPr/>
        </p:nvCxnSpPr>
        <p:spPr>
          <a:xfrm>
            <a:off x="5170080" y="4651474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descr="decorative element" id="387" name="Google Shape;387;p18"/>
          <p:cNvCxnSpPr/>
          <p:nvPr/>
        </p:nvCxnSpPr>
        <p:spPr>
          <a:xfrm>
            <a:off x="5170080" y="5302637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88" name="Google Shape;388;p18"/>
          <p:cNvSpPr txBox="1"/>
          <p:nvPr/>
        </p:nvSpPr>
        <p:spPr>
          <a:xfrm>
            <a:off x="5772553" y="4845294"/>
            <a:ext cx="48639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www.bachkhoa-aptech.edu.vn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Káº¿t quáº£ hÃ¬nh áº£nh cho world icon PNG" id="389" name="Google Shape;389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37321" y="4771421"/>
            <a:ext cx="424744" cy="42474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8"/>
          <p:cNvSpPr txBox="1"/>
          <p:nvPr/>
        </p:nvSpPr>
        <p:spPr>
          <a:xfrm>
            <a:off x="4823737" y="701033"/>
            <a:ext cx="7128577" cy="393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 THỐNG ĐÀO TẠO CNTT QUỐC TẾ BACHKHOA - APTECH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6496" y="1878372"/>
            <a:ext cx="3744411" cy="3735097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18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11 Chuỗi</a:t>
            </a:r>
            <a:endParaRPr/>
          </a:p>
        </p:txBody>
      </p:sp>
      <p:sp>
        <p:nvSpPr>
          <p:cNvPr id="393" name="Google Shape;393;p18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MỤC TIÊU BÀI HỌC</a:t>
            </a:r>
            <a:endParaRPr/>
          </a:p>
        </p:txBody>
      </p:sp>
      <p:sp>
        <p:nvSpPr>
          <p:cNvPr id="205" name="Google Shape;205;p2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Giải thích biến và hằng chuỗi.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Giải thích con trỏ đến chuỗi.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Thực hiện các thao tác nhập/xuất chuỗi.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Giải thích các hàm thao tác chuỗi.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Giải thích cách thức truyền mảng vào hàm.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Mô tả cách thức sử dụng chuỗi như các đối số của hàm.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6" name="Google Shape;206;p2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11 Chuỗi</a:t>
            </a:r>
            <a:endParaRPr/>
          </a:p>
        </p:txBody>
      </p:sp>
      <p:sp>
        <p:nvSpPr>
          <p:cNvPr id="207" name="Google Shape;207;p2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CÁC BIẾN CHUỖI</a:t>
            </a:r>
            <a:endParaRPr/>
          </a:p>
        </p:txBody>
      </p:sp>
      <p:sp>
        <p:nvSpPr>
          <p:cNvPr id="213" name="Google Shape;213;p3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4" name="Google Shape;214;p3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11 Chuỗi</a:t>
            </a:r>
            <a:endParaRPr/>
          </a:p>
        </p:txBody>
      </p:sp>
      <p:sp>
        <p:nvSpPr>
          <p:cNvPr id="215" name="Google Shape;215;p3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6" name="Google Shape;216;p3"/>
          <p:cNvGrpSpPr/>
          <p:nvPr/>
        </p:nvGrpSpPr>
        <p:grpSpPr>
          <a:xfrm>
            <a:off x="2028265" y="889001"/>
            <a:ext cx="8071010" cy="5287647"/>
            <a:chOff x="0" y="0"/>
            <a:chExt cx="8071010" cy="5287647"/>
          </a:xfrm>
        </p:grpSpPr>
        <p:sp>
          <p:nvSpPr>
            <p:cNvPr id="217" name="Google Shape;217;p3"/>
            <p:cNvSpPr/>
            <p:nvPr/>
          </p:nvSpPr>
          <p:spPr>
            <a:xfrm rot="10800000">
              <a:off x="212376" y="314"/>
              <a:ext cx="7858634" cy="853617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 txBox="1"/>
            <p:nvPr/>
          </p:nvSpPr>
          <p:spPr>
            <a:xfrm>
              <a:off x="425780" y="314"/>
              <a:ext cx="7645230" cy="853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376400" spcFirstLastPara="1" rIns="16357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Chuỗi là mảng ký tự kết thúc bởi ký tự </a:t>
              </a:r>
              <a:r>
                <a:rPr b="1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r>
                <a:rPr b="0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(‘\0’). </a:t>
              </a:r>
              <a:endPara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0" y="0"/>
              <a:ext cx="853617" cy="853617"/>
            </a:xfrm>
            <a:prstGeom prst="ellipse">
              <a:avLst/>
            </a:prstGeom>
            <a:solidFill>
              <a:srgbClr val="F5CBB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 rot="10800000">
              <a:off x="212376" y="1108743"/>
              <a:ext cx="7858634" cy="853617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 txBox="1"/>
            <p:nvPr/>
          </p:nvSpPr>
          <p:spPr>
            <a:xfrm>
              <a:off x="425780" y="1108743"/>
              <a:ext cx="7645230" cy="853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376400" spcFirstLastPara="1" rIns="16357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Có thể gán các hằng chuỗi cho các biến chuỗi.</a:t>
              </a:r>
              <a:endPara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0" y="1108743"/>
              <a:ext cx="853617" cy="853617"/>
            </a:xfrm>
            <a:prstGeom prst="ellipse">
              <a:avLst/>
            </a:prstGeom>
            <a:solidFill>
              <a:srgbClr val="D8D8D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 rot="10800000">
              <a:off x="212376" y="2217172"/>
              <a:ext cx="7858634" cy="853617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 txBox="1"/>
            <p:nvPr/>
          </p:nvSpPr>
          <p:spPr>
            <a:xfrm>
              <a:off x="425780" y="2217172"/>
              <a:ext cx="7645230" cy="853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376400" spcFirstLastPara="1" rIns="16357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Hằng chuỗi là một chuỗi các ký tự nằm trong dấu nháy kép.</a:t>
              </a:r>
              <a:endPara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0" y="2217172"/>
              <a:ext cx="853617" cy="853617"/>
            </a:xfrm>
            <a:prstGeom prst="ellipse">
              <a:avLst/>
            </a:prstGeom>
            <a:solidFill>
              <a:srgbClr val="FFE2B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 rot="10800000">
              <a:off x="212376" y="3325601"/>
              <a:ext cx="7858634" cy="853617"/>
            </a:xfrm>
            <a:prstGeom prst="homePlate">
              <a:avLst>
                <a:gd fmla="val 5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 txBox="1"/>
            <p:nvPr/>
          </p:nvSpPr>
          <p:spPr>
            <a:xfrm>
              <a:off x="425780" y="3325601"/>
              <a:ext cx="7645230" cy="853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376400" spcFirstLastPara="1" rIns="16357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Ký tự </a:t>
              </a:r>
              <a:r>
                <a:rPr b="1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r>
                <a:rPr b="0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‘\0’ được tự động thêm vào biểu diễn bên trong của chuỗi. </a:t>
              </a:r>
              <a:endPara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0" y="3325601"/>
              <a:ext cx="853617" cy="853617"/>
            </a:xfrm>
            <a:prstGeom prst="ellipse">
              <a:avLst/>
            </a:prstGeom>
            <a:solidFill>
              <a:srgbClr val="C3D4E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 rot="10800000">
              <a:off x="212376" y="4434030"/>
              <a:ext cx="7858634" cy="853617"/>
            </a:xfrm>
            <a:prstGeom prst="homePlate">
              <a:avLst>
                <a:gd fmla="val 50000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 txBox="1"/>
            <p:nvPr/>
          </p:nvSpPr>
          <p:spPr>
            <a:xfrm>
              <a:off x="425780" y="4434030"/>
              <a:ext cx="7645230" cy="853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376400" spcFirstLastPara="1" rIns="16357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Khi khai báo một biến chuỗi, hãy dành thêm một phần tử trống cho ký tự kết thúc.</a:t>
              </a:r>
              <a:endPara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0" y="4356539"/>
              <a:ext cx="853617" cy="853617"/>
            </a:xfrm>
            <a:prstGeom prst="ellipse">
              <a:avLst/>
            </a:prstGeom>
            <a:solidFill>
              <a:srgbClr val="C7DBB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KHAI BÁO BIẾN CHUỖI</a:t>
            </a:r>
            <a:endParaRPr/>
          </a:p>
        </p:txBody>
      </p:sp>
      <p:sp>
        <p:nvSpPr>
          <p:cNvPr id="237" name="Google Shape;237;p4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8" name="Google Shape;238;p4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11 Chuỗi</a:t>
            </a:r>
            <a:endParaRPr/>
          </a:p>
        </p:txBody>
      </p:sp>
      <p:sp>
        <p:nvSpPr>
          <p:cNvPr id="239" name="Google Shape;239;p4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0" name="Google Shape;240;p4"/>
          <p:cNvGrpSpPr/>
          <p:nvPr/>
        </p:nvGrpSpPr>
        <p:grpSpPr>
          <a:xfrm>
            <a:off x="2031824" y="889001"/>
            <a:ext cx="8276269" cy="5287963"/>
            <a:chOff x="3559" y="0"/>
            <a:chExt cx="8276269" cy="5287963"/>
          </a:xfrm>
        </p:grpSpPr>
        <p:sp>
          <p:nvSpPr>
            <p:cNvPr id="241" name="Google Shape;241;p4"/>
            <p:cNvSpPr/>
            <p:nvPr/>
          </p:nvSpPr>
          <p:spPr>
            <a:xfrm>
              <a:off x="3559" y="0"/>
              <a:ext cx="4076980" cy="5287963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 txBox="1"/>
            <p:nvPr/>
          </p:nvSpPr>
          <p:spPr>
            <a:xfrm>
              <a:off x="3559" y="2115185"/>
              <a:ext cx="4076980" cy="2115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206225" lIns="206225" spcFirstLastPara="1" rIns="206225" wrap="square" tIns="206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Khai báo một biến chuỗi tiêu biểu:</a:t>
              </a:r>
              <a:endPara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015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Char char="•"/>
              </a:pPr>
              <a:r>
                <a:rPr b="1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char str[10];</a:t>
              </a:r>
              <a:endPara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1161603" y="317277"/>
              <a:ext cx="1760891" cy="1760891"/>
            </a:xfrm>
            <a:prstGeom prst="ellipse">
              <a:avLst/>
            </a:prstGeom>
            <a:solidFill>
              <a:srgbClr val="BFC1C6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202848" y="0"/>
              <a:ext cx="4076980" cy="5287963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 txBox="1"/>
            <p:nvPr/>
          </p:nvSpPr>
          <p:spPr>
            <a:xfrm>
              <a:off x="4202848" y="2115185"/>
              <a:ext cx="4076980" cy="2115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6225" lIns="206225" spcFirstLastPara="1" rIns="206225" wrap="square" tIns="206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str</a:t>
              </a: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là một biến mảng ký tự có thể lưu giữ tối đa 10 ký tự bao gồm cả ký tự kết thúc.</a:t>
              </a:r>
              <a:endPara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360892" y="317277"/>
              <a:ext cx="1760891" cy="1760891"/>
            </a:xfrm>
            <a:prstGeom prst="ellipse">
              <a:avLst/>
            </a:prstGeom>
            <a:solidFill>
              <a:srgbClr val="BFC1C6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331335" y="4230370"/>
              <a:ext cx="7620716" cy="793194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AEB2B8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CÁC THAO TÁC NHẬP / XUẤT CHUỖI	1-2</a:t>
            </a:r>
            <a:endParaRPr/>
          </a:p>
        </p:txBody>
      </p:sp>
      <p:sp>
        <p:nvSpPr>
          <p:cNvPr id="253" name="Google Shape;253;p5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Sử dụng các hàm trong thư viện nhập/xuất chuẩn </a:t>
            </a:r>
            <a:r>
              <a:rPr b="1" lang="en-US">
                <a:solidFill>
                  <a:srgbClr val="7030A0"/>
                </a:solidFill>
              </a:rPr>
              <a:t>stdio.h</a:t>
            </a:r>
            <a:r>
              <a:rPr lang="en-US"/>
              <a:t> để thực hiện các thao tác nhập/xuất chuỗi.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Hàm gets() là cách đơn giản nhất để nhập vào một chuỗi thông qua thiết bị nhập chuẩn.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Các ký tự được nhập vào cho đến khi ấn phím Enter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Hàm gets() thay thế ký tự sang dòng mới ‘\n’ bằng ký tự ‘\0’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Cú pháp: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b="1" lang="en-US">
                <a:solidFill>
                  <a:srgbClr val="7030A0"/>
                </a:solidFill>
              </a:rPr>
              <a:t>		gets(str);</a:t>
            </a:r>
            <a:endParaRPr b="1">
              <a:solidFill>
                <a:srgbClr val="7030A0"/>
              </a:solidFill>
            </a:endParaRPr>
          </a:p>
          <a:p>
            <a:pPr indent="-762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54" name="Google Shape;254;p5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11 Chuỗi</a:t>
            </a:r>
            <a:endParaRPr/>
          </a:p>
        </p:txBody>
      </p:sp>
      <p:sp>
        <p:nvSpPr>
          <p:cNvPr id="255" name="Google Shape;255;p5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CÁC THAO TÁC NHẬP / XUẤT CHUỖI	2-2</a:t>
            </a:r>
            <a:endParaRPr/>
          </a:p>
        </p:txBody>
      </p:sp>
      <p:sp>
        <p:nvSpPr>
          <p:cNvPr id="261" name="Google Shape;261;p6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Hàm puts() được dùng để hiển thị một chuỗi trên thiết bị xuất chuẩn.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Cú pháp : </a:t>
            </a:r>
            <a:endParaRPr/>
          </a:p>
          <a:p>
            <a:pPr indent="0" lvl="0" marL="156891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b="1" lang="en-US">
                <a:solidFill>
                  <a:srgbClr val="7030A0"/>
                </a:solidFill>
              </a:rPr>
              <a:t>		puts(str);</a:t>
            </a:r>
            <a:endParaRPr b="1">
              <a:solidFill>
                <a:srgbClr val="7030A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Các hàm scanf() và printf() được sử dụng để nhập và hiển thị các kiểu dữ liệu hỗn hợp trong cùng một câu lệnh.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Cú pháp để nhập chuỗi:</a:t>
            </a:r>
            <a:endParaRPr/>
          </a:p>
          <a:p>
            <a:pPr indent="0" lvl="0" marL="156891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b="1" lang="en-US">
                <a:solidFill>
                  <a:srgbClr val="7030A0"/>
                </a:solidFill>
              </a:rPr>
              <a:t>		scanf(“%s”, str);</a:t>
            </a:r>
            <a:endParaRPr b="1">
              <a:solidFill>
                <a:srgbClr val="7030A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Cú pháp để hiển thị chuỗi:</a:t>
            </a:r>
            <a:endParaRPr/>
          </a:p>
          <a:p>
            <a:pPr indent="0" lvl="0" marL="156891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b="1" lang="en-US">
                <a:solidFill>
                  <a:srgbClr val="7030A0"/>
                </a:solidFill>
              </a:rPr>
              <a:t>		printf(“%s”, str); </a:t>
            </a:r>
            <a:endParaRPr/>
          </a:p>
        </p:txBody>
      </p:sp>
      <p:sp>
        <p:nvSpPr>
          <p:cNvPr id="262" name="Google Shape;262;p6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11 Chuỗi</a:t>
            </a:r>
            <a:endParaRPr/>
          </a:p>
        </p:txBody>
      </p:sp>
      <p:sp>
        <p:nvSpPr>
          <p:cNvPr id="263" name="Google Shape;263;p6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CÁC HÀM VỀ CHUỖI</a:t>
            </a:r>
            <a:endParaRPr/>
          </a:p>
        </p:txBody>
      </p:sp>
      <p:sp>
        <p:nvSpPr>
          <p:cNvPr id="269" name="Google Shape;269;p7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70" name="Google Shape;270;p7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11 Chuỗi</a:t>
            </a:r>
            <a:endParaRPr/>
          </a:p>
        </p:txBody>
      </p:sp>
      <p:sp>
        <p:nvSpPr>
          <p:cNvPr id="271" name="Google Shape;271;p7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2" name="Google Shape;272;p7"/>
          <p:cNvGrpSpPr/>
          <p:nvPr/>
        </p:nvGrpSpPr>
        <p:grpSpPr>
          <a:xfrm>
            <a:off x="906162" y="1079157"/>
            <a:ext cx="9405491" cy="5097808"/>
            <a:chOff x="0" y="0"/>
            <a:chExt cx="9405491" cy="5097808"/>
          </a:xfrm>
        </p:grpSpPr>
        <p:sp>
          <p:nvSpPr>
            <p:cNvPr id="273" name="Google Shape;273;p7"/>
            <p:cNvSpPr/>
            <p:nvPr/>
          </p:nvSpPr>
          <p:spPr>
            <a:xfrm rot="5400000">
              <a:off x="3846830" y="-460853"/>
              <a:ext cx="5097807" cy="601951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7D5CB">
                <a:alpha val="89803"/>
              </a:srgbClr>
            </a:solidFill>
            <a:ln cap="flat" cmpd="sng" w="12700">
              <a:solidFill>
                <a:srgbClr val="F7D5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 txBox="1"/>
            <p:nvPr/>
          </p:nvSpPr>
          <p:spPr>
            <a:xfrm>
              <a:off x="3385977" y="248854"/>
              <a:ext cx="5770660" cy="46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06675" spcFirstLastPara="1" rIns="106675" wrap="square" tIns="53325">
              <a:noAutofit/>
            </a:bodyPr>
            <a:lstStyle/>
            <a:p>
              <a:pPr indent="-285750" lvl="1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Ghép chuỗi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285750" marR="0" rtl="0" algn="l">
                <a:lnSpc>
                  <a:spcPct val="15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 sánh chuỗi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285750" marR="0" rtl="0" algn="l">
                <a:lnSpc>
                  <a:spcPct val="15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Xác định vị trị một ký tự trong chuỗi 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285750" marR="0" rtl="0" algn="l">
                <a:lnSpc>
                  <a:spcPct val="15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Sao chép một chuỗi sang chuỗi khác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285750" marR="0" rtl="0" algn="l">
                <a:lnSpc>
                  <a:spcPct val="15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Tính chiều dài chuỗi 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0" y="0"/>
              <a:ext cx="3385976" cy="5097807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 txBox="1"/>
            <p:nvPr/>
          </p:nvSpPr>
          <p:spPr>
            <a:xfrm>
              <a:off x="165290" y="165290"/>
              <a:ext cx="3055396" cy="4767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06675" spcFirstLastPara="1" rIns="106675" wrap="square" tIns="533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Các hàm xử lý chuỗi nằm trong tập tin string.h. Một số thao tác được thực hiện bởi các hàm này là: </a:t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HÀM strcat()</a:t>
            </a:r>
            <a:endParaRPr/>
          </a:p>
        </p:txBody>
      </p:sp>
      <p:sp>
        <p:nvSpPr>
          <p:cNvPr id="282" name="Google Shape;282;p8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Nối hai giá trị chuỗi vào một chuỗi.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Cú pháp:</a:t>
            </a:r>
            <a:endParaRPr/>
          </a:p>
          <a:p>
            <a:pPr indent="0" lvl="0" marL="156891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b="1" lang="en-US">
                <a:solidFill>
                  <a:srgbClr val="7030A0"/>
                </a:solidFill>
              </a:rPr>
              <a:t>		strcat(str1, str2);</a:t>
            </a:r>
            <a:endParaRPr b="1">
              <a:solidFill>
                <a:srgbClr val="7030A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Nối str2 vào cuối chuỗi str1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Trả về str1</a:t>
            </a:r>
            <a:endParaRPr/>
          </a:p>
        </p:txBody>
      </p:sp>
      <p:sp>
        <p:nvSpPr>
          <p:cNvPr id="283" name="Google Shape;283;p8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11 Chuỗi</a:t>
            </a:r>
            <a:endParaRPr/>
          </a:p>
        </p:txBody>
      </p:sp>
      <p:sp>
        <p:nvSpPr>
          <p:cNvPr id="284" name="Google Shape;284;p8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5" name="Google Shape;2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5981" y="1449067"/>
            <a:ext cx="4096802" cy="2990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5981" y="4617813"/>
            <a:ext cx="4080714" cy="131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HÀM strcmp()</a:t>
            </a:r>
            <a:endParaRPr/>
          </a:p>
        </p:txBody>
      </p:sp>
      <p:sp>
        <p:nvSpPr>
          <p:cNvPr id="292" name="Google Shape;292;p9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So sánh hai chuỗi và trả về một giá trị số nguyên dựa trên kết quả của sự so sánh.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Cú pháp: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b="1" lang="en-US">
                <a:solidFill>
                  <a:srgbClr val="7030A0"/>
                </a:solidFill>
              </a:rPr>
              <a:t>		strcmp(str1, str2);</a:t>
            </a:r>
            <a:endParaRPr b="1">
              <a:solidFill>
                <a:srgbClr val="7030A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Hàm trả về một giá trị: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/>
              <a:t> Nhỏ hơn 0, nếu str1&lt;str2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/>
              <a:t> 0, nếu str1 giống str2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/>
              <a:t> Lớn hơn 0, nếu str1&gt;str2</a:t>
            </a:r>
            <a:endParaRPr/>
          </a:p>
        </p:txBody>
      </p:sp>
      <p:sp>
        <p:nvSpPr>
          <p:cNvPr id="293" name="Google Shape;293;p9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11 Chuỗi</a:t>
            </a:r>
            <a:endParaRPr/>
          </a:p>
        </p:txBody>
      </p:sp>
      <p:sp>
        <p:nvSpPr>
          <p:cNvPr id="294" name="Google Shape;294;p9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5" name="Google Shape;2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3296" y="2027044"/>
            <a:ext cx="4105969" cy="3913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2018-01-11T08:27:42Z</dcterms:created>
  <dc:creator>Huy Dang</dc:creator>
</cp:coreProperties>
</file>