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12192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8" roundtripDataSignature="AMtx7mipnl0fGR8UmwsV+oygo/ozThn+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9"/>
          <p:cNvSpPr txBox="1"/>
          <p:nvPr>
            <p:ph type="ctrTitle"/>
          </p:nvPr>
        </p:nvSpPr>
        <p:spPr>
          <a:xfrm>
            <a:off x="1524000" y="1122362"/>
            <a:ext cx="9144000" cy="2986417"/>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800"/>
              <a:buFont typeface="Arial"/>
              <a:buNone/>
              <a:defRPr sz="4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9"/>
          <p:cNvSpPr txBox="1"/>
          <p:nvPr>
            <p:ph idx="1" type="subTitle"/>
          </p:nvPr>
        </p:nvSpPr>
        <p:spPr>
          <a:xfrm>
            <a:off x="1524000" y="4190260"/>
            <a:ext cx="9144000" cy="106754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29"/>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9"/>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29"/>
          <p:cNvSpPr/>
          <p:nvPr/>
        </p:nvSpPr>
        <p:spPr>
          <a:xfrm>
            <a:off x="0" y="-17461"/>
            <a:ext cx="12192000" cy="621143"/>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3" name="Google Shape;23;p29"/>
          <p:cNvPicPr preferRelativeResize="0"/>
          <p:nvPr/>
        </p:nvPicPr>
        <p:blipFill rotWithShape="1">
          <a:blip r:embed="rId2">
            <a:alphaModFix/>
          </a:blip>
          <a:srcRect b="0" l="0" r="0" t="0"/>
          <a:stretch/>
        </p:blipFill>
        <p:spPr>
          <a:xfrm flipH="1">
            <a:off x="0" y="-19041"/>
            <a:ext cx="12200878" cy="695325"/>
          </a:xfrm>
          <a:prstGeom prst="rect">
            <a:avLst/>
          </a:prstGeom>
          <a:noFill/>
          <a:ln>
            <a:noFill/>
          </a:ln>
        </p:spPr>
      </p:pic>
      <p:pic>
        <p:nvPicPr>
          <p:cNvPr id="24" name="Google Shape;24;p29"/>
          <p:cNvPicPr preferRelativeResize="0"/>
          <p:nvPr/>
        </p:nvPicPr>
        <p:blipFill rotWithShape="1">
          <a:blip r:embed="rId3">
            <a:alphaModFix/>
          </a:blip>
          <a:srcRect b="0" l="0" r="0" t="0"/>
          <a:stretch/>
        </p:blipFill>
        <p:spPr>
          <a:xfrm>
            <a:off x="9221476" y="147718"/>
            <a:ext cx="2896235" cy="45596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40"/>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40"/>
          <p:cNvSpPr txBox="1"/>
          <p:nvPr>
            <p:ph idx="1" type="body"/>
          </p:nvPr>
        </p:nvSpPr>
        <p:spPr>
          <a:xfrm rot="5400000">
            <a:off x="3381366" y="-2559382"/>
            <a:ext cx="5375806" cy="1209688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40"/>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0"/>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1"/>
          <p:cNvSpPr txBox="1"/>
          <p:nvPr>
            <p:ph type="title"/>
          </p:nvPr>
        </p:nvSpPr>
        <p:spPr>
          <a:xfrm rot="5400000">
            <a:off x="7133433" y="1956594"/>
            <a:ext cx="5811838" cy="262890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1"/>
          <p:cNvSpPr txBox="1"/>
          <p:nvPr>
            <p:ph idx="1" type="body"/>
          </p:nvPr>
        </p:nvSpPr>
        <p:spPr>
          <a:xfrm rot="5400000">
            <a:off x="1799433" y="-596107"/>
            <a:ext cx="5811838" cy="77343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1"/>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1"/>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5" name="Shape 85"/>
        <p:cNvGrpSpPr/>
        <p:nvPr/>
      </p:nvGrpSpPr>
      <p:grpSpPr>
        <a:xfrm>
          <a:off x="0" y="0"/>
          <a:ext cx="0" cy="0"/>
          <a:chOff x="0" y="0"/>
          <a:chExt cx="0" cy="0"/>
        </a:xfrm>
      </p:grpSpPr>
      <p:sp>
        <p:nvSpPr>
          <p:cNvPr id="86" name="Google Shape;86;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9" name="Shape 89"/>
        <p:cNvGrpSpPr/>
        <p:nvPr/>
      </p:nvGrpSpPr>
      <p:grpSpPr>
        <a:xfrm>
          <a:off x="0" y="0"/>
          <a:ext cx="0" cy="0"/>
          <a:chOff x="0" y="0"/>
          <a:chExt cx="0" cy="0"/>
        </a:xfrm>
      </p:grpSpPr>
      <p:sp>
        <p:nvSpPr>
          <p:cNvPr id="90" name="Google Shape;90;p4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4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2" name="Google Shape;92;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5" name="Shape 95"/>
        <p:cNvGrpSpPr/>
        <p:nvPr/>
      </p:nvGrpSpPr>
      <p:grpSpPr>
        <a:xfrm>
          <a:off x="0" y="0"/>
          <a:ext cx="0" cy="0"/>
          <a:chOff x="0" y="0"/>
          <a:chExt cx="0" cy="0"/>
        </a:xfrm>
      </p:grpSpPr>
      <p:sp>
        <p:nvSpPr>
          <p:cNvPr id="96" name="Google Shape;96;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1" name="Shape 101"/>
        <p:cNvGrpSpPr/>
        <p:nvPr/>
      </p:nvGrpSpPr>
      <p:grpSpPr>
        <a:xfrm>
          <a:off x="0" y="0"/>
          <a:ext cx="0" cy="0"/>
          <a:chOff x="0" y="0"/>
          <a:chExt cx="0" cy="0"/>
        </a:xfrm>
      </p:grpSpPr>
      <p:sp>
        <p:nvSpPr>
          <p:cNvPr id="102" name="Google Shape;102;p4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4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4" name="Google Shape;104;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7" name="Shape 107"/>
        <p:cNvGrpSpPr/>
        <p:nvPr/>
      </p:nvGrpSpPr>
      <p:grpSpPr>
        <a:xfrm>
          <a:off x="0" y="0"/>
          <a:ext cx="0" cy="0"/>
          <a:chOff x="0" y="0"/>
          <a:chExt cx="0" cy="0"/>
        </a:xfrm>
      </p:grpSpPr>
      <p:sp>
        <p:nvSpPr>
          <p:cNvPr id="108" name="Google Shape;108;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4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4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4" name="Shape 114"/>
        <p:cNvGrpSpPr/>
        <p:nvPr/>
      </p:nvGrpSpPr>
      <p:grpSpPr>
        <a:xfrm>
          <a:off x="0" y="0"/>
          <a:ext cx="0" cy="0"/>
          <a:chOff x="0" y="0"/>
          <a:chExt cx="0" cy="0"/>
        </a:xfrm>
      </p:grpSpPr>
      <p:sp>
        <p:nvSpPr>
          <p:cNvPr id="115" name="Google Shape;115;p4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4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7" name="Google Shape;117;p4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4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9" name="Google Shape;119;p4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3" name="Shape 123"/>
        <p:cNvGrpSpPr/>
        <p:nvPr/>
      </p:nvGrpSpPr>
      <p:grpSpPr>
        <a:xfrm>
          <a:off x="0" y="0"/>
          <a:ext cx="0" cy="0"/>
          <a:chOff x="0" y="0"/>
          <a:chExt cx="0" cy="0"/>
        </a:xfrm>
      </p:grpSpPr>
      <p:sp>
        <p:nvSpPr>
          <p:cNvPr id="124" name="Google Shape;124;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8" name="Shape 128"/>
        <p:cNvGrpSpPr/>
        <p:nvPr/>
      </p:nvGrpSpPr>
      <p:grpSpPr>
        <a:xfrm>
          <a:off x="0" y="0"/>
          <a:ext cx="0" cy="0"/>
          <a:chOff x="0" y="0"/>
          <a:chExt cx="0" cy="0"/>
        </a:xfrm>
      </p:grpSpPr>
      <p:sp>
        <p:nvSpPr>
          <p:cNvPr id="129" name="Google Shape;129;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4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1" name="Google Shape;131;p4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2" name="Google Shape;132;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0"/>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0"/>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0"/>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0"/>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5" name="Shape 135"/>
        <p:cNvGrpSpPr/>
        <p:nvPr/>
      </p:nvGrpSpPr>
      <p:grpSpPr>
        <a:xfrm>
          <a:off x="0" y="0"/>
          <a:ext cx="0" cy="0"/>
          <a:chOff x="0" y="0"/>
          <a:chExt cx="0" cy="0"/>
        </a:xfrm>
      </p:grpSpPr>
      <p:sp>
        <p:nvSpPr>
          <p:cNvPr id="136" name="Google Shape;136;p4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49"/>
          <p:cNvSpPr/>
          <p:nvPr>
            <p:ph idx="2" type="pic"/>
          </p:nvPr>
        </p:nvSpPr>
        <p:spPr>
          <a:xfrm>
            <a:off x="5183188" y="987425"/>
            <a:ext cx="6172200" cy="4873625"/>
          </a:xfrm>
          <a:prstGeom prst="rect">
            <a:avLst/>
          </a:prstGeom>
          <a:noFill/>
          <a:ln>
            <a:noFill/>
          </a:ln>
        </p:spPr>
      </p:sp>
      <p:sp>
        <p:nvSpPr>
          <p:cNvPr id="138" name="Google Shape;138;p4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9" name="Google Shape;139;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2" name="Shape 142"/>
        <p:cNvGrpSpPr/>
        <p:nvPr/>
      </p:nvGrpSpPr>
      <p:grpSpPr>
        <a:xfrm>
          <a:off x="0" y="0"/>
          <a:ext cx="0" cy="0"/>
          <a:chOff x="0" y="0"/>
          <a:chExt cx="0" cy="0"/>
        </a:xfrm>
      </p:grpSpPr>
      <p:sp>
        <p:nvSpPr>
          <p:cNvPr id="143" name="Google Shape;143;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5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8" name="Shape 148"/>
        <p:cNvGrpSpPr/>
        <p:nvPr/>
      </p:nvGrpSpPr>
      <p:grpSpPr>
        <a:xfrm>
          <a:off x="0" y="0"/>
          <a:ext cx="0" cy="0"/>
          <a:chOff x="0" y="0"/>
          <a:chExt cx="0" cy="0"/>
        </a:xfrm>
      </p:grpSpPr>
      <p:sp>
        <p:nvSpPr>
          <p:cNvPr id="149" name="Google Shape;149;p5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5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54" name="Shape 154"/>
        <p:cNvGrpSpPr/>
        <p:nvPr/>
      </p:nvGrpSpPr>
      <p:grpSpPr>
        <a:xfrm>
          <a:off x="0" y="0"/>
          <a:ext cx="0" cy="0"/>
          <a:chOff x="0" y="0"/>
          <a:chExt cx="0" cy="0"/>
        </a:xfrm>
      </p:grpSpPr>
      <p:sp>
        <p:nvSpPr>
          <p:cNvPr id="155" name="Google Shape;155;p52"/>
          <p:cNvSpPr txBox="1"/>
          <p:nvPr>
            <p:ph type="title"/>
          </p:nvPr>
        </p:nvSpPr>
        <p:spPr>
          <a:xfrm>
            <a:off x="129703" y="712409"/>
            <a:ext cx="11956178" cy="5321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Calibri"/>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52"/>
          <p:cNvSpPr txBox="1"/>
          <p:nvPr>
            <p:ph idx="11" type="ftr"/>
          </p:nvPr>
        </p:nvSpPr>
        <p:spPr>
          <a:xfrm>
            <a:off x="3445476" y="6326659"/>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52"/>
          <p:cNvSpPr txBox="1"/>
          <p:nvPr>
            <p:ph idx="12" type="sldNum"/>
          </p:nvPr>
        </p:nvSpPr>
        <p:spPr>
          <a:xfrm>
            <a:off x="7474343" y="627910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
        <p:nvSpPr>
          <p:cNvPr id="159" name="Google Shape;159;p52"/>
          <p:cNvSpPr txBox="1"/>
          <p:nvPr>
            <p:ph idx="1" type="body"/>
          </p:nvPr>
        </p:nvSpPr>
        <p:spPr>
          <a:xfrm>
            <a:off x="112591" y="1413668"/>
            <a:ext cx="11914333" cy="4817756"/>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p:cSld name="2_Title Only">
    <p:spTree>
      <p:nvGrpSpPr>
        <p:cNvPr id="160" name="Shape 160"/>
        <p:cNvGrpSpPr/>
        <p:nvPr/>
      </p:nvGrpSpPr>
      <p:grpSpPr>
        <a:xfrm>
          <a:off x="0" y="0"/>
          <a:ext cx="0" cy="0"/>
          <a:chOff x="0" y="0"/>
          <a:chExt cx="0" cy="0"/>
        </a:xfrm>
      </p:grpSpPr>
      <p:sp>
        <p:nvSpPr>
          <p:cNvPr id="161" name="Google Shape;161;p53"/>
          <p:cNvSpPr txBox="1"/>
          <p:nvPr>
            <p:ph type="title"/>
          </p:nvPr>
        </p:nvSpPr>
        <p:spPr>
          <a:xfrm>
            <a:off x="129703" y="712409"/>
            <a:ext cx="11956178" cy="5321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Calibri"/>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 name="Google Shape;162;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53"/>
          <p:cNvSpPr txBox="1"/>
          <p:nvPr>
            <p:ph idx="11" type="ftr"/>
          </p:nvPr>
        </p:nvSpPr>
        <p:spPr>
          <a:xfrm>
            <a:off x="3445476" y="6326659"/>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53"/>
          <p:cNvSpPr txBox="1"/>
          <p:nvPr>
            <p:ph idx="12" type="sldNum"/>
          </p:nvPr>
        </p:nvSpPr>
        <p:spPr>
          <a:xfrm>
            <a:off x="7474343" y="627910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
        <p:nvSpPr>
          <p:cNvPr id="165" name="Google Shape;165;p53"/>
          <p:cNvSpPr txBox="1"/>
          <p:nvPr>
            <p:ph idx="1" type="body"/>
          </p:nvPr>
        </p:nvSpPr>
        <p:spPr>
          <a:xfrm>
            <a:off x="112591" y="1413668"/>
            <a:ext cx="11914333" cy="4817756"/>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166" name="Shape 166"/>
        <p:cNvGrpSpPr/>
        <p:nvPr/>
      </p:nvGrpSpPr>
      <p:grpSpPr>
        <a:xfrm>
          <a:off x="0" y="0"/>
          <a:ext cx="0" cy="0"/>
          <a:chOff x="0" y="0"/>
          <a:chExt cx="0" cy="0"/>
        </a:xfrm>
      </p:grpSpPr>
      <p:sp>
        <p:nvSpPr>
          <p:cNvPr id="167" name="Google Shape;167;p54"/>
          <p:cNvSpPr txBox="1"/>
          <p:nvPr>
            <p:ph type="title"/>
          </p:nvPr>
        </p:nvSpPr>
        <p:spPr>
          <a:xfrm>
            <a:off x="129703" y="712409"/>
            <a:ext cx="11956178" cy="5321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Calibri"/>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54"/>
          <p:cNvSpPr txBox="1"/>
          <p:nvPr>
            <p:ph idx="11" type="ftr"/>
          </p:nvPr>
        </p:nvSpPr>
        <p:spPr>
          <a:xfrm>
            <a:off x="3445476" y="6326659"/>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54"/>
          <p:cNvSpPr txBox="1"/>
          <p:nvPr>
            <p:ph idx="12" type="sldNum"/>
          </p:nvPr>
        </p:nvSpPr>
        <p:spPr>
          <a:xfrm>
            <a:off x="7474343" y="627910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
        <p:nvSpPr>
          <p:cNvPr id="171" name="Google Shape;171;p54"/>
          <p:cNvSpPr txBox="1"/>
          <p:nvPr>
            <p:ph idx="1" type="body"/>
          </p:nvPr>
        </p:nvSpPr>
        <p:spPr>
          <a:xfrm>
            <a:off x="112591" y="1413668"/>
            <a:ext cx="11914333" cy="4817756"/>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Only">
  <p:cSld name="4_Title Only">
    <p:spTree>
      <p:nvGrpSpPr>
        <p:cNvPr id="172" name="Shape 172"/>
        <p:cNvGrpSpPr/>
        <p:nvPr/>
      </p:nvGrpSpPr>
      <p:grpSpPr>
        <a:xfrm>
          <a:off x="0" y="0"/>
          <a:ext cx="0" cy="0"/>
          <a:chOff x="0" y="0"/>
          <a:chExt cx="0" cy="0"/>
        </a:xfrm>
      </p:grpSpPr>
      <p:sp>
        <p:nvSpPr>
          <p:cNvPr id="173" name="Google Shape;173;p55"/>
          <p:cNvSpPr txBox="1"/>
          <p:nvPr>
            <p:ph type="title"/>
          </p:nvPr>
        </p:nvSpPr>
        <p:spPr>
          <a:xfrm>
            <a:off x="129703" y="712409"/>
            <a:ext cx="11956178" cy="5321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Calibri"/>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55"/>
          <p:cNvSpPr txBox="1"/>
          <p:nvPr>
            <p:ph idx="11" type="ftr"/>
          </p:nvPr>
        </p:nvSpPr>
        <p:spPr>
          <a:xfrm>
            <a:off x="3445476" y="6326659"/>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55"/>
          <p:cNvSpPr txBox="1"/>
          <p:nvPr>
            <p:ph idx="12" type="sldNum"/>
          </p:nvPr>
        </p:nvSpPr>
        <p:spPr>
          <a:xfrm>
            <a:off x="7474343" y="627910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
        <p:nvSpPr>
          <p:cNvPr id="177" name="Google Shape;177;p55"/>
          <p:cNvSpPr txBox="1"/>
          <p:nvPr>
            <p:ph idx="1" type="body"/>
          </p:nvPr>
        </p:nvSpPr>
        <p:spPr>
          <a:xfrm>
            <a:off x="112591" y="1413668"/>
            <a:ext cx="11914333" cy="4817756"/>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Only">
  <p:cSld name="5_Title Only">
    <p:spTree>
      <p:nvGrpSpPr>
        <p:cNvPr id="178" name="Shape 178"/>
        <p:cNvGrpSpPr/>
        <p:nvPr/>
      </p:nvGrpSpPr>
      <p:grpSpPr>
        <a:xfrm>
          <a:off x="0" y="0"/>
          <a:ext cx="0" cy="0"/>
          <a:chOff x="0" y="0"/>
          <a:chExt cx="0" cy="0"/>
        </a:xfrm>
      </p:grpSpPr>
      <p:sp>
        <p:nvSpPr>
          <p:cNvPr id="179" name="Google Shape;179;p56"/>
          <p:cNvSpPr txBox="1"/>
          <p:nvPr>
            <p:ph type="title"/>
          </p:nvPr>
        </p:nvSpPr>
        <p:spPr>
          <a:xfrm>
            <a:off x="129703" y="712409"/>
            <a:ext cx="11956178" cy="5321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Calibri"/>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56"/>
          <p:cNvSpPr txBox="1"/>
          <p:nvPr>
            <p:ph idx="11" type="ftr"/>
          </p:nvPr>
        </p:nvSpPr>
        <p:spPr>
          <a:xfrm>
            <a:off x="3445476" y="6326659"/>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56"/>
          <p:cNvSpPr txBox="1"/>
          <p:nvPr>
            <p:ph idx="12" type="sldNum"/>
          </p:nvPr>
        </p:nvSpPr>
        <p:spPr>
          <a:xfrm>
            <a:off x="7474343" y="627910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
        <p:nvSpPr>
          <p:cNvPr id="183" name="Google Shape;183;p56"/>
          <p:cNvSpPr txBox="1"/>
          <p:nvPr>
            <p:ph idx="1" type="body"/>
          </p:nvPr>
        </p:nvSpPr>
        <p:spPr>
          <a:xfrm>
            <a:off x="112591" y="1413668"/>
            <a:ext cx="11914333" cy="4817756"/>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Only">
  <p:cSld name="6_Title Only">
    <p:spTree>
      <p:nvGrpSpPr>
        <p:cNvPr id="184" name="Shape 184"/>
        <p:cNvGrpSpPr/>
        <p:nvPr/>
      </p:nvGrpSpPr>
      <p:grpSpPr>
        <a:xfrm>
          <a:off x="0" y="0"/>
          <a:ext cx="0" cy="0"/>
          <a:chOff x="0" y="0"/>
          <a:chExt cx="0" cy="0"/>
        </a:xfrm>
      </p:grpSpPr>
      <p:sp>
        <p:nvSpPr>
          <p:cNvPr id="185" name="Google Shape;185;p57"/>
          <p:cNvSpPr txBox="1"/>
          <p:nvPr>
            <p:ph type="title"/>
          </p:nvPr>
        </p:nvSpPr>
        <p:spPr>
          <a:xfrm>
            <a:off x="129703" y="712409"/>
            <a:ext cx="11956178" cy="5321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Calibri"/>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57"/>
          <p:cNvSpPr txBox="1"/>
          <p:nvPr>
            <p:ph idx="11" type="ftr"/>
          </p:nvPr>
        </p:nvSpPr>
        <p:spPr>
          <a:xfrm>
            <a:off x="3445476" y="6326659"/>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57"/>
          <p:cNvSpPr txBox="1"/>
          <p:nvPr>
            <p:ph idx="12" type="sldNum"/>
          </p:nvPr>
        </p:nvSpPr>
        <p:spPr>
          <a:xfrm>
            <a:off x="7474343" y="627910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
        <p:nvSpPr>
          <p:cNvPr id="189" name="Google Shape;189;p57"/>
          <p:cNvSpPr txBox="1"/>
          <p:nvPr>
            <p:ph idx="1" type="body"/>
          </p:nvPr>
        </p:nvSpPr>
        <p:spPr>
          <a:xfrm>
            <a:off x="112591" y="1413668"/>
            <a:ext cx="11914333" cy="4817756"/>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33"/>
          <p:cNvSpPr txBox="1"/>
          <p:nvPr>
            <p:ph type="title"/>
          </p:nvPr>
        </p:nvSpPr>
        <p:spPr>
          <a:xfrm>
            <a:off x="831850" y="1709740"/>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Arial"/>
              <a:buNone/>
              <a:defRPr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3"/>
          <p:cNvSpPr txBox="1"/>
          <p:nvPr>
            <p:ph idx="1" type="body"/>
          </p:nvPr>
        </p:nvSpPr>
        <p:spPr>
          <a:xfrm>
            <a:off x="831850" y="4589464"/>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33"/>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3"/>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34"/>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4"/>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4"/>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35"/>
          <p:cNvSpPr txBox="1"/>
          <p:nvPr>
            <p:ph type="title"/>
          </p:nvPr>
        </p:nvSpPr>
        <p:spPr>
          <a:xfrm>
            <a:off x="839788" y="365127"/>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5"/>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35"/>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3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3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35"/>
          <p:cNvSpPr txBox="1"/>
          <p:nvPr>
            <p:ph idx="10" type="dt"/>
          </p:nvPr>
        </p:nvSpPr>
        <p:spPr>
          <a:xfrm>
            <a:off x="270029" y="6423557"/>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35"/>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5"/>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36"/>
          <p:cNvSpPr txBox="1"/>
          <p:nvPr>
            <p:ph type="title"/>
          </p:nvPr>
        </p:nvSpPr>
        <p:spPr>
          <a:xfrm>
            <a:off x="1148919" y="862277"/>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36"/>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6"/>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7"/>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7"/>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38"/>
          <p:cNvSpPr txBox="1"/>
          <p:nvPr>
            <p:ph type="title"/>
          </p:nvPr>
        </p:nvSpPr>
        <p:spPr>
          <a:xfrm>
            <a:off x="839788" y="457200"/>
            <a:ext cx="393223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3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0" name="Google Shape;60;p38"/>
          <p:cNvSpPr txBox="1"/>
          <p:nvPr>
            <p:ph idx="2" type="body"/>
          </p:nvPr>
        </p:nvSpPr>
        <p:spPr>
          <a:xfrm>
            <a:off x="839788" y="2057400"/>
            <a:ext cx="393223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38"/>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8"/>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39"/>
          <p:cNvSpPr txBox="1"/>
          <p:nvPr>
            <p:ph type="title"/>
          </p:nvPr>
        </p:nvSpPr>
        <p:spPr>
          <a:xfrm>
            <a:off x="839788" y="457200"/>
            <a:ext cx="393223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39"/>
          <p:cNvSpPr/>
          <p:nvPr>
            <p:ph idx="2" type="pic"/>
          </p:nvPr>
        </p:nvSpPr>
        <p:spPr>
          <a:xfrm>
            <a:off x="5183188" y="987425"/>
            <a:ext cx="6172200" cy="4873625"/>
          </a:xfrm>
          <a:prstGeom prst="rect">
            <a:avLst/>
          </a:prstGeom>
          <a:noFill/>
          <a:ln>
            <a:noFill/>
          </a:ln>
        </p:spPr>
      </p:sp>
      <p:sp>
        <p:nvSpPr>
          <p:cNvPr id="66" name="Google Shape;66;p39"/>
          <p:cNvSpPr txBox="1"/>
          <p:nvPr>
            <p:ph idx="1" type="body"/>
          </p:nvPr>
        </p:nvSpPr>
        <p:spPr>
          <a:xfrm>
            <a:off x="839788" y="2057400"/>
            <a:ext cx="393223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39"/>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9"/>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3.png"/><Relationship Id="rId2" Type="http://schemas.openxmlformats.org/officeDocument/2006/relationships/image" Target="../media/image12.png"/><Relationship Id="rId3" Type="http://schemas.openxmlformats.org/officeDocument/2006/relationships/image" Target="../media/image4.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1.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18" Type="http://schemas.openxmlformats.org/officeDocument/2006/relationships/theme" Target="../theme/theme3.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28"/>
          <p:cNvPicPr preferRelativeResize="0"/>
          <p:nvPr/>
        </p:nvPicPr>
        <p:blipFill rotWithShape="1">
          <a:blip r:embed="rId1">
            <a:alphaModFix/>
          </a:blip>
          <a:srcRect b="77519" l="0" r="0" t="0"/>
          <a:stretch/>
        </p:blipFill>
        <p:spPr>
          <a:xfrm flipH="1">
            <a:off x="0" y="-19411"/>
            <a:ext cx="12192000" cy="622131"/>
          </a:xfrm>
          <a:prstGeom prst="rect">
            <a:avLst/>
          </a:prstGeom>
          <a:noFill/>
          <a:ln>
            <a:noFill/>
          </a:ln>
        </p:spPr>
      </p:pic>
      <p:pic>
        <p:nvPicPr>
          <p:cNvPr id="11" name="Google Shape;11;p28"/>
          <p:cNvPicPr preferRelativeResize="0"/>
          <p:nvPr/>
        </p:nvPicPr>
        <p:blipFill rotWithShape="1">
          <a:blip r:embed="rId2">
            <a:alphaModFix/>
          </a:blip>
          <a:srcRect b="77519" l="0" r="0" t="0"/>
          <a:stretch/>
        </p:blipFill>
        <p:spPr>
          <a:xfrm>
            <a:off x="0" y="6375400"/>
            <a:ext cx="12192000" cy="482600"/>
          </a:xfrm>
          <a:prstGeom prst="rect">
            <a:avLst/>
          </a:prstGeom>
          <a:noFill/>
          <a:ln>
            <a:noFill/>
          </a:ln>
        </p:spPr>
      </p:pic>
      <p:sp>
        <p:nvSpPr>
          <p:cNvPr id="12" name="Google Shape;12;p28"/>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000"/>
              <a:buFont typeface="Arial"/>
              <a:buNone/>
              <a:defRPr b="0" i="0" sz="40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8"/>
          <p:cNvSpPr txBox="1"/>
          <p:nvPr>
            <p:ph idx="1" type="body"/>
          </p:nvPr>
        </p:nvSpPr>
        <p:spPr>
          <a:xfrm>
            <a:off x="20827" y="801157"/>
            <a:ext cx="12096884" cy="5375806"/>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 name="Google Shape;14;p28"/>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8"/>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6" name="Google Shape;16;p28"/>
          <p:cNvPicPr preferRelativeResize="0"/>
          <p:nvPr/>
        </p:nvPicPr>
        <p:blipFill rotWithShape="1">
          <a:blip r:embed="rId3">
            <a:alphaModFix/>
          </a:blip>
          <a:srcRect b="0" l="0" r="0" t="0"/>
          <a:stretch/>
        </p:blipFill>
        <p:spPr>
          <a:xfrm>
            <a:off x="9230689" y="108244"/>
            <a:ext cx="2896235" cy="45596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 name="Shape 79"/>
        <p:cNvGrpSpPr/>
        <p:nvPr/>
      </p:nvGrpSpPr>
      <p:grpSpPr>
        <a:xfrm>
          <a:off x="0" y="0"/>
          <a:ext cx="0" cy="0"/>
          <a:chOff x="0" y="0"/>
          <a:chExt cx="0" cy="0"/>
        </a:xfrm>
      </p:grpSpPr>
      <p:sp>
        <p:nvSpPr>
          <p:cNvPr id="80" name="Google Shape;80;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1" name="Google Shape;81;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2" name="Google Shape;8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0.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9.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0" Type="http://schemas.openxmlformats.org/officeDocument/2006/relationships/image" Target="../media/image28.png"/><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3.png"/><Relationship Id="rId4" Type="http://schemas.openxmlformats.org/officeDocument/2006/relationships/hyperlink" Target="mailto:tuyensinh@bachkhoa-aptech.edu.vn" TargetMode="External"/><Relationship Id="rId9" Type="http://schemas.openxmlformats.org/officeDocument/2006/relationships/image" Target="../media/image31.png"/><Relationship Id="rId5" Type="http://schemas.openxmlformats.org/officeDocument/2006/relationships/image" Target="../media/image26.png"/><Relationship Id="rId6" Type="http://schemas.openxmlformats.org/officeDocument/2006/relationships/image" Target="../media/image32.png"/><Relationship Id="rId7" Type="http://schemas.openxmlformats.org/officeDocument/2006/relationships/image" Target="../media/image30.png"/><Relationship Id="rId8" Type="http://schemas.openxmlformats.org/officeDocument/2006/relationships/hyperlink" Target="mailto:tuyensinh@bachkhoa-aptech.edu.v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
          <p:cNvSpPr txBox="1"/>
          <p:nvPr>
            <p:ph type="ctrTitle"/>
          </p:nvPr>
        </p:nvSpPr>
        <p:spPr>
          <a:xfrm>
            <a:off x="1524000" y="2106706"/>
            <a:ext cx="9144000" cy="250409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Arial"/>
              <a:buNone/>
            </a:pPr>
            <a:r>
              <a:rPr b="1" lang="en-US" sz="4000">
                <a:solidFill>
                  <a:schemeClr val="dk1"/>
                </a:solidFill>
              </a:rPr>
              <a:t>Bài 12 </a:t>
            </a:r>
            <a:br>
              <a:rPr lang="en-US" sz="4000">
                <a:solidFill>
                  <a:schemeClr val="dk1"/>
                </a:solidFill>
              </a:rPr>
            </a:br>
            <a:r>
              <a:rPr lang="en-US" sz="4000">
                <a:solidFill>
                  <a:schemeClr val="dk1"/>
                </a:solidFill>
              </a:rPr>
              <a:t>Các kiểu dữ liệu nâng cao</a:t>
            </a:r>
            <a:endParaRPr sz="4000">
              <a:solidFill>
                <a:schemeClr val="dk1"/>
              </a:solidFill>
            </a:endParaRPr>
          </a:p>
        </p:txBody>
      </p:sp>
      <p:sp>
        <p:nvSpPr>
          <p:cNvPr id="196" name="Google Shape;196;p1"/>
          <p:cNvSpPr txBox="1"/>
          <p:nvPr>
            <p:ph idx="1" type="subTitle"/>
          </p:nvPr>
        </p:nvSpPr>
        <p:spPr>
          <a:xfrm>
            <a:off x="1524000" y="4692284"/>
            <a:ext cx="9144000" cy="106754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197" name="Google Shape;197;p1"/>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12 Các kiểu dữ liệu nâng cao và sắp xếp</a:t>
            </a:r>
            <a:endParaRPr/>
          </a:p>
        </p:txBody>
      </p:sp>
      <p:sp>
        <p:nvSpPr>
          <p:cNvPr id="198" name="Google Shape;198;p1"/>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9" name="Google Shape;199;p1"/>
          <p:cNvPicPr preferRelativeResize="0"/>
          <p:nvPr/>
        </p:nvPicPr>
        <p:blipFill rotWithShape="1">
          <a:blip r:embed="rId3">
            <a:alphaModFix/>
          </a:blip>
          <a:srcRect b="0" l="0" r="0" t="0"/>
          <a:stretch/>
        </p:blipFill>
        <p:spPr>
          <a:xfrm>
            <a:off x="594372" y="984516"/>
            <a:ext cx="2089915" cy="170916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0"/>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TRUYỀN THAM SỐ KIỂU CẤU TRÚC</a:t>
            </a:r>
            <a:endParaRPr/>
          </a:p>
        </p:txBody>
      </p:sp>
      <p:sp>
        <p:nvSpPr>
          <p:cNvPr id="277" name="Google Shape;277;p10"/>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24"/>
              <a:buFont typeface="Noto Sans Symbols"/>
              <a:buChar char="✔"/>
            </a:pPr>
            <a:r>
              <a:rPr lang="en-US" sz="2824"/>
              <a:t>Tham số của hàm có thể là một cấu trúc.</a:t>
            </a:r>
            <a:endParaRPr/>
          </a:p>
          <a:p>
            <a:pPr indent="-228600" lvl="0" marL="228600" rtl="0" algn="l">
              <a:lnSpc>
                <a:spcPct val="150000"/>
              </a:lnSpc>
              <a:spcBef>
                <a:spcPts val="1000"/>
              </a:spcBef>
              <a:spcAft>
                <a:spcPts val="0"/>
              </a:spcAft>
              <a:buClr>
                <a:schemeClr val="dk1"/>
              </a:buClr>
              <a:buSzPts val="2824"/>
              <a:buFont typeface="Noto Sans Symbols"/>
              <a:buChar char="✔"/>
            </a:pPr>
            <a:r>
              <a:rPr lang="en-US" sz="2824"/>
              <a:t>Là một phương tiện hữu dụng khi muốn truyền một nhóm các thành phần dữ liệu có quan hệ logic với nhau thông qua một biến thay vì phải truyền từng thành phần một</a:t>
            </a:r>
            <a:endParaRPr sz="2824"/>
          </a:p>
          <a:p>
            <a:pPr indent="-228600" lvl="0" marL="228600" rtl="0" algn="l">
              <a:lnSpc>
                <a:spcPct val="150000"/>
              </a:lnSpc>
              <a:spcBef>
                <a:spcPts val="1000"/>
              </a:spcBef>
              <a:spcAft>
                <a:spcPts val="0"/>
              </a:spcAft>
              <a:buClr>
                <a:schemeClr val="dk1"/>
              </a:buClr>
              <a:buSzPts val="2824"/>
              <a:buFont typeface="Noto Sans Symbols"/>
              <a:buChar char="✔"/>
            </a:pPr>
            <a:r>
              <a:rPr lang="en-US" sz="2824"/>
              <a:t>Kiểu của tham số thực phải trùng với kiểu của tham số hình thức.</a:t>
            </a:r>
            <a:endParaRPr/>
          </a:p>
        </p:txBody>
      </p:sp>
      <p:sp>
        <p:nvSpPr>
          <p:cNvPr id="278" name="Google Shape;278;p10"/>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12 Các kiểu dữ liệu nâng cao và sắp xếp</a:t>
            </a:r>
            <a:endParaRPr/>
          </a:p>
        </p:txBody>
      </p:sp>
      <p:sp>
        <p:nvSpPr>
          <p:cNvPr id="279" name="Google Shape;279;p10"/>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1"/>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MẢNG CẤU TRÚC</a:t>
            </a:r>
            <a:endParaRPr/>
          </a:p>
        </p:txBody>
      </p:sp>
      <p:sp>
        <p:nvSpPr>
          <p:cNvPr id="285" name="Google Shape;285;p11"/>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71"/>
              <a:buFont typeface="Noto Sans Symbols"/>
              <a:buChar char="✔"/>
            </a:pPr>
            <a:r>
              <a:rPr lang="en-US" sz="2471"/>
              <a:t>Một áp dụng thường gặp là mảng cấu trúc </a:t>
            </a:r>
            <a:endParaRPr sz="2471"/>
          </a:p>
          <a:p>
            <a:pPr indent="-228600" lvl="0" marL="228600" rtl="0" algn="l">
              <a:lnSpc>
                <a:spcPct val="150000"/>
              </a:lnSpc>
              <a:spcBef>
                <a:spcPts val="1000"/>
              </a:spcBef>
              <a:spcAft>
                <a:spcPts val="0"/>
              </a:spcAft>
              <a:buClr>
                <a:schemeClr val="dk1"/>
              </a:buClr>
              <a:buSzPts val="2471"/>
              <a:buFont typeface="Noto Sans Symbols"/>
              <a:buChar char="✔"/>
            </a:pPr>
            <a:r>
              <a:rPr lang="en-US" sz="2471"/>
              <a:t>Một kiểu cấu trúc phải được định nghĩa trước, sau đó một biến mảng có kiểu đó mới được khai báo</a:t>
            </a:r>
            <a:endParaRPr sz="2471"/>
          </a:p>
          <a:p>
            <a:pPr indent="-228600" lvl="0" marL="228600" rtl="0" algn="l">
              <a:lnSpc>
                <a:spcPct val="150000"/>
              </a:lnSpc>
              <a:spcBef>
                <a:spcPts val="1000"/>
              </a:spcBef>
              <a:spcAft>
                <a:spcPts val="0"/>
              </a:spcAft>
              <a:buClr>
                <a:schemeClr val="dk1"/>
              </a:buClr>
              <a:buSzPts val="2471"/>
              <a:buFont typeface="Noto Sans Symbols"/>
              <a:buChar char="✔"/>
            </a:pPr>
            <a:r>
              <a:rPr lang="en-US" sz="2471"/>
              <a:t>Ví dụ:</a:t>
            </a:r>
            <a:r>
              <a:rPr b="1" lang="en-US" sz="2471">
                <a:solidFill>
                  <a:srgbClr val="7030A0"/>
                </a:solidFill>
              </a:rPr>
              <a:t> </a:t>
            </a:r>
            <a:endParaRPr b="1" sz="2471">
              <a:solidFill>
                <a:srgbClr val="7030A0"/>
              </a:solidFill>
            </a:endParaRPr>
          </a:p>
          <a:p>
            <a:pPr indent="0" lvl="0" marL="0" rtl="0" algn="l">
              <a:lnSpc>
                <a:spcPct val="150000"/>
              </a:lnSpc>
              <a:spcBef>
                <a:spcPts val="1000"/>
              </a:spcBef>
              <a:spcAft>
                <a:spcPts val="0"/>
              </a:spcAft>
              <a:buClr>
                <a:srgbClr val="7030A0"/>
              </a:buClr>
              <a:buSzPts val="2471"/>
              <a:buNone/>
            </a:pPr>
            <a:r>
              <a:rPr b="1" lang="en-US" sz="2471">
                <a:solidFill>
                  <a:srgbClr val="7030A0"/>
                </a:solidFill>
              </a:rPr>
              <a:t>	struct cat books[50];</a:t>
            </a:r>
            <a:endParaRPr/>
          </a:p>
          <a:p>
            <a:pPr indent="-228600" lvl="0" marL="228600" rtl="0" algn="l">
              <a:lnSpc>
                <a:spcPct val="150000"/>
              </a:lnSpc>
              <a:spcBef>
                <a:spcPts val="1000"/>
              </a:spcBef>
              <a:spcAft>
                <a:spcPts val="0"/>
              </a:spcAft>
              <a:buClr>
                <a:schemeClr val="dk1"/>
              </a:buClr>
              <a:buSzPts val="2471"/>
              <a:buFont typeface="Noto Sans Symbols"/>
              <a:buChar char="✔"/>
            </a:pPr>
            <a:r>
              <a:rPr lang="en-US" sz="2471"/>
              <a:t>Để truy cập vào thành phần author của phần tử thứ tư của mảng </a:t>
            </a:r>
            <a:r>
              <a:rPr b="1" lang="en-US" sz="2471"/>
              <a:t>books:</a:t>
            </a:r>
            <a:endParaRPr b="1" sz="2471"/>
          </a:p>
          <a:p>
            <a:pPr indent="0" lvl="0" marL="0" rtl="0" algn="l">
              <a:lnSpc>
                <a:spcPct val="150000"/>
              </a:lnSpc>
              <a:spcBef>
                <a:spcPts val="1000"/>
              </a:spcBef>
              <a:spcAft>
                <a:spcPts val="0"/>
              </a:spcAft>
              <a:buClr>
                <a:srgbClr val="7030A0"/>
              </a:buClr>
              <a:buSzPts val="2471"/>
              <a:buNone/>
            </a:pPr>
            <a:r>
              <a:rPr b="1" lang="en-US" sz="2471">
                <a:solidFill>
                  <a:srgbClr val="7030A0"/>
                </a:solidFill>
              </a:rPr>
              <a:t>	books[4].author</a:t>
            </a:r>
            <a:endParaRPr/>
          </a:p>
        </p:txBody>
      </p:sp>
      <p:sp>
        <p:nvSpPr>
          <p:cNvPr id="286" name="Google Shape;286;p11"/>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12 Các kiểu dữ liệu nâng cao và sắp xếp</a:t>
            </a:r>
            <a:endParaRPr/>
          </a:p>
        </p:txBody>
      </p:sp>
      <p:sp>
        <p:nvSpPr>
          <p:cNvPr id="287" name="Google Shape;287;p11"/>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2"/>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KHỞI TẠO MẢNG CẤU TRÚC</a:t>
            </a:r>
            <a:endParaRPr/>
          </a:p>
        </p:txBody>
      </p:sp>
      <p:sp>
        <p:nvSpPr>
          <p:cNvPr id="293" name="Google Shape;293;p12"/>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Font typeface="Noto Sans Symbols"/>
              <a:buChar char="✔"/>
            </a:pPr>
            <a:r>
              <a:rPr lang="en-US"/>
              <a:t>Mảng cấu trúc được khởi tạo bằng cách liệt kê danh sách các giá trị phần tử của nó trong một cặp dấu móc</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Ví dụ:</a:t>
            </a:r>
            <a:endParaRPr/>
          </a:p>
          <a:p>
            <a:pPr indent="0" lvl="0" marL="156891" rtl="0" algn="l">
              <a:lnSpc>
                <a:spcPct val="150000"/>
              </a:lnSpc>
              <a:spcBef>
                <a:spcPts val="1000"/>
              </a:spcBef>
              <a:spcAft>
                <a:spcPts val="0"/>
              </a:spcAft>
              <a:buClr>
                <a:schemeClr val="dk1"/>
              </a:buClr>
              <a:buSzPts val="2400"/>
              <a:buNone/>
            </a:pPr>
            <a:r>
              <a:t/>
            </a:r>
            <a:endParaRPr/>
          </a:p>
        </p:txBody>
      </p:sp>
      <p:sp>
        <p:nvSpPr>
          <p:cNvPr id="294" name="Google Shape;294;p12"/>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12 Các kiểu dữ liệu nâng cao và sắp xếp</a:t>
            </a:r>
            <a:endParaRPr/>
          </a:p>
        </p:txBody>
      </p:sp>
      <p:sp>
        <p:nvSpPr>
          <p:cNvPr id="295" name="Google Shape;295;p12"/>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96" name="Google Shape;296;p12"/>
          <p:cNvPicPr preferRelativeResize="0"/>
          <p:nvPr/>
        </p:nvPicPr>
        <p:blipFill rotWithShape="1">
          <a:blip r:embed="rId3">
            <a:alphaModFix/>
          </a:blip>
          <a:srcRect b="0" l="0" r="0" t="0"/>
          <a:stretch/>
        </p:blipFill>
        <p:spPr>
          <a:xfrm>
            <a:off x="2338858" y="3246021"/>
            <a:ext cx="7814804" cy="1872919"/>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3"/>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CON TRỎ ĐẾN CẤU TRÚC</a:t>
            </a:r>
            <a:endParaRPr/>
          </a:p>
        </p:txBody>
      </p:sp>
      <p:sp>
        <p:nvSpPr>
          <p:cNvPr id="302" name="Google Shape;302;p13"/>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24"/>
              <a:buFont typeface="Noto Sans Symbols"/>
              <a:buChar char="✔"/>
            </a:pPr>
            <a:r>
              <a:rPr lang="en-US" sz="2824"/>
              <a:t>Con trỏ cấu trúc được khai báo bằng cách đặt dấu * trước tên của biến cấu trúc.</a:t>
            </a:r>
            <a:endParaRPr sz="2824"/>
          </a:p>
          <a:p>
            <a:pPr indent="-228600" lvl="0" marL="228600" rtl="0" algn="l">
              <a:lnSpc>
                <a:spcPct val="150000"/>
              </a:lnSpc>
              <a:spcBef>
                <a:spcPts val="1000"/>
              </a:spcBef>
              <a:spcAft>
                <a:spcPts val="0"/>
              </a:spcAft>
              <a:buClr>
                <a:schemeClr val="dk1"/>
              </a:buClr>
              <a:buSzPts val="2824"/>
              <a:buFont typeface="Noto Sans Symbols"/>
              <a:buChar char="✔"/>
            </a:pPr>
            <a:r>
              <a:rPr lang="en-US" sz="2824"/>
              <a:t>Toán tử -&gt; được dùng để truy cập vào các phần tử của một cấu trúc sử dụng một con trỏ</a:t>
            </a:r>
            <a:endParaRPr sz="2824"/>
          </a:p>
          <a:p>
            <a:pPr indent="-228600" lvl="0" marL="228600" rtl="0" algn="l">
              <a:lnSpc>
                <a:spcPct val="150000"/>
              </a:lnSpc>
              <a:spcBef>
                <a:spcPts val="1000"/>
              </a:spcBef>
              <a:spcAft>
                <a:spcPts val="0"/>
              </a:spcAft>
              <a:buClr>
                <a:schemeClr val="dk1"/>
              </a:buClr>
              <a:buSzPts val="2824"/>
              <a:buFont typeface="Noto Sans Symbols"/>
              <a:buChar char="✔"/>
            </a:pPr>
            <a:r>
              <a:rPr lang="en-US" sz="2824"/>
              <a:t>Con trỏ cấu trúc được truyền vào hàm, cho phép hàm thay đổi trực tiếp các phần tử của cấu trúc.</a:t>
            </a:r>
            <a:endParaRPr/>
          </a:p>
        </p:txBody>
      </p:sp>
      <p:sp>
        <p:nvSpPr>
          <p:cNvPr id="303" name="Google Shape;303;p13"/>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12 Các kiểu dữ liệu nâng cao và sắp xếp</a:t>
            </a:r>
            <a:endParaRPr/>
          </a:p>
        </p:txBody>
      </p:sp>
      <p:sp>
        <p:nvSpPr>
          <p:cNvPr id="304" name="Google Shape;304;p13"/>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4"/>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CON TRỎ ĐẾN CẤU TRÚC</a:t>
            </a:r>
            <a:endParaRPr/>
          </a:p>
        </p:txBody>
      </p:sp>
      <p:sp>
        <p:nvSpPr>
          <p:cNvPr id="310" name="Google Shape;310;p14"/>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a:p>
        </p:txBody>
      </p:sp>
      <p:sp>
        <p:nvSpPr>
          <p:cNvPr id="311" name="Google Shape;311;p14"/>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12 Các kiểu dữ liệu nâng cao và sắp xếp</a:t>
            </a:r>
            <a:endParaRPr/>
          </a:p>
        </p:txBody>
      </p:sp>
      <p:sp>
        <p:nvSpPr>
          <p:cNvPr id="312" name="Google Shape;312;p14"/>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13" name="Google Shape;313;p14"/>
          <p:cNvPicPr preferRelativeResize="0"/>
          <p:nvPr/>
        </p:nvPicPr>
        <p:blipFill rotWithShape="1">
          <a:blip r:embed="rId3">
            <a:alphaModFix/>
          </a:blip>
          <a:srcRect b="0" l="0" r="0" t="0"/>
          <a:stretch/>
        </p:blipFill>
        <p:spPr>
          <a:xfrm>
            <a:off x="2028265" y="889000"/>
            <a:ext cx="5288056" cy="529652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5"/>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CON TRỎ ĐẾN CẤU TRÚC</a:t>
            </a:r>
            <a:endParaRPr/>
          </a:p>
        </p:txBody>
      </p:sp>
      <p:sp>
        <p:nvSpPr>
          <p:cNvPr id="319" name="Google Shape;319;p15"/>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a:p>
        </p:txBody>
      </p:sp>
      <p:sp>
        <p:nvSpPr>
          <p:cNvPr id="320" name="Google Shape;320;p15"/>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12 Các kiểu dữ liệu nâng cao và sắp xếp</a:t>
            </a:r>
            <a:endParaRPr/>
          </a:p>
        </p:txBody>
      </p:sp>
      <p:sp>
        <p:nvSpPr>
          <p:cNvPr id="321" name="Google Shape;321;p15"/>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22" name="Google Shape;322;p15"/>
          <p:cNvPicPr preferRelativeResize="0"/>
          <p:nvPr/>
        </p:nvPicPr>
        <p:blipFill rotWithShape="1">
          <a:blip r:embed="rId3">
            <a:alphaModFix/>
          </a:blip>
          <a:srcRect b="0" l="0" r="0" t="0"/>
          <a:stretch/>
        </p:blipFill>
        <p:spPr>
          <a:xfrm>
            <a:off x="2028266" y="889000"/>
            <a:ext cx="8286015" cy="503883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6"/>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TỪ KHÓA typedef</a:t>
            </a:r>
            <a:endParaRPr/>
          </a:p>
        </p:txBody>
      </p:sp>
      <p:sp>
        <p:nvSpPr>
          <p:cNvPr id="328" name="Google Shape;328;p16"/>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24"/>
              <a:buFont typeface="Noto Sans Symbols"/>
              <a:buChar char="✔"/>
            </a:pPr>
            <a:r>
              <a:rPr lang="en-US" sz="2824"/>
              <a:t>Một kiểu dữ liệu có thể được định nghĩa bằng cách sử dụng từ khóa </a:t>
            </a:r>
            <a:r>
              <a:rPr lang="en-US" sz="2824">
                <a:solidFill>
                  <a:srgbClr val="7030A0"/>
                </a:solidFill>
              </a:rPr>
              <a:t>typedef</a:t>
            </a:r>
            <a:endParaRPr sz="2824">
              <a:solidFill>
                <a:srgbClr val="7030A0"/>
              </a:solidFill>
            </a:endParaRPr>
          </a:p>
          <a:p>
            <a:pPr indent="-228600" lvl="0" marL="228600" rtl="0" algn="l">
              <a:lnSpc>
                <a:spcPct val="150000"/>
              </a:lnSpc>
              <a:spcBef>
                <a:spcPts val="1000"/>
              </a:spcBef>
              <a:spcAft>
                <a:spcPts val="0"/>
              </a:spcAft>
              <a:buClr>
                <a:schemeClr val="dk1"/>
              </a:buClr>
              <a:buSzPts val="2824"/>
              <a:buFont typeface="Noto Sans Symbols"/>
              <a:buChar char="✔"/>
            </a:pPr>
            <a:r>
              <a:rPr lang="en-US" sz="2824"/>
              <a:t>Nó không tạo ra một kiểu dữ liệu mới, mà định nghĩa một tên mới cho một kiểu đã có.</a:t>
            </a:r>
            <a:endParaRPr/>
          </a:p>
          <a:p>
            <a:pPr indent="-228600" lvl="0" marL="228600" rtl="0" algn="l">
              <a:lnSpc>
                <a:spcPct val="150000"/>
              </a:lnSpc>
              <a:spcBef>
                <a:spcPts val="1000"/>
              </a:spcBef>
              <a:spcAft>
                <a:spcPts val="0"/>
              </a:spcAft>
              <a:buClr>
                <a:schemeClr val="dk1"/>
              </a:buClr>
              <a:buSzPts val="2824"/>
              <a:buFont typeface="Noto Sans Symbols"/>
              <a:buChar char="✔"/>
            </a:pPr>
            <a:r>
              <a:rPr lang="en-US" sz="2824"/>
              <a:t>Cú pháp: </a:t>
            </a:r>
            <a:r>
              <a:rPr b="1" lang="en-US" sz="2824">
                <a:solidFill>
                  <a:srgbClr val="7030A0"/>
                </a:solidFill>
              </a:rPr>
              <a:t>typedef type name; </a:t>
            </a:r>
            <a:endParaRPr/>
          </a:p>
          <a:p>
            <a:pPr indent="-228600" lvl="0" marL="228600" rtl="0" algn="l">
              <a:lnSpc>
                <a:spcPct val="150000"/>
              </a:lnSpc>
              <a:spcBef>
                <a:spcPts val="1000"/>
              </a:spcBef>
              <a:spcAft>
                <a:spcPts val="0"/>
              </a:spcAft>
              <a:buClr>
                <a:schemeClr val="dk1"/>
              </a:buClr>
              <a:buSzPts val="2824"/>
              <a:buFont typeface="Noto Sans Symbols"/>
              <a:buChar char="✔"/>
            </a:pPr>
            <a:r>
              <a:rPr lang="en-US" sz="2824"/>
              <a:t>Ví dụ: </a:t>
            </a:r>
            <a:r>
              <a:rPr b="1" lang="en-US" sz="2824">
                <a:solidFill>
                  <a:srgbClr val="7030A0"/>
                </a:solidFill>
              </a:rPr>
              <a:t>typedef float deci; </a:t>
            </a:r>
            <a:endParaRPr/>
          </a:p>
          <a:p>
            <a:pPr indent="-228600" lvl="0" marL="228600" rtl="0" algn="l">
              <a:lnSpc>
                <a:spcPct val="150000"/>
              </a:lnSpc>
              <a:spcBef>
                <a:spcPts val="1000"/>
              </a:spcBef>
              <a:spcAft>
                <a:spcPts val="0"/>
              </a:spcAft>
              <a:buClr>
                <a:srgbClr val="7030A0"/>
              </a:buClr>
              <a:buSzPts val="2824"/>
              <a:buFont typeface="Noto Sans Symbols"/>
              <a:buChar char="✔"/>
            </a:pPr>
            <a:r>
              <a:rPr b="1" lang="en-US" sz="2824">
                <a:solidFill>
                  <a:srgbClr val="7030A0"/>
                </a:solidFill>
              </a:rPr>
              <a:t>typedef</a:t>
            </a:r>
            <a:r>
              <a:rPr lang="en-US" sz="2824"/>
              <a:t> không thể sử dụng với </a:t>
            </a:r>
            <a:r>
              <a:rPr i="1" lang="en-US" sz="2824">
                <a:solidFill>
                  <a:srgbClr val="7030A0"/>
                </a:solidFill>
              </a:rPr>
              <a:t>storage classes</a:t>
            </a:r>
            <a:endParaRPr b="1" i="1" sz="2824">
              <a:solidFill>
                <a:srgbClr val="7030A0"/>
              </a:solidFill>
            </a:endParaRPr>
          </a:p>
        </p:txBody>
      </p:sp>
      <p:sp>
        <p:nvSpPr>
          <p:cNvPr id="329" name="Google Shape;329;p16"/>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12 Các kiểu dữ liệu nâng cao và sắp xếp</a:t>
            </a:r>
            <a:endParaRPr/>
          </a:p>
        </p:txBody>
      </p:sp>
      <p:sp>
        <p:nvSpPr>
          <p:cNvPr id="330" name="Google Shape;330;p16"/>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7"/>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SẮP XẾP MẢNG</a:t>
            </a:r>
            <a:endParaRPr/>
          </a:p>
        </p:txBody>
      </p:sp>
      <p:sp>
        <p:nvSpPr>
          <p:cNvPr id="336" name="Google Shape;336;p17"/>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1765"/>
              <a:buFont typeface="Noto Sans Symbols"/>
              <a:buChar char="✔"/>
            </a:pPr>
            <a:r>
              <a:rPr lang="en-US" sz="1765"/>
              <a:t>Sắp xếp liên quan đến việc thay đổi vị trí các phần tử theo thứ tự xác định như tăng dần hay giảm dần</a:t>
            </a:r>
            <a:endParaRPr sz="1765"/>
          </a:p>
          <a:p>
            <a:pPr indent="-228600" lvl="0" marL="228600" rtl="0" algn="l">
              <a:lnSpc>
                <a:spcPct val="150000"/>
              </a:lnSpc>
              <a:spcBef>
                <a:spcPts val="1000"/>
              </a:spcBef>
              <a:spcAft>
                <a:spcPts val="0"/>
              </a:spcAft>
              <a:buClr>
                <a:schemeClr val="dk1"/>
              </a:buClr>
              <a:buSzPts val="1765"/>
              <a:buFont typeface="Noto Sans Symbols"/>
              <a:buChar char="✔"/>
            </a:pPr>
            <a:r>
              <a:rPr lang="en-US" sz="1765"/>
              <a:t>Dữ liệu trong mảng sẽ dễ dàng tìm thấy hơn nếu mảng được sắp xếp</a:t>
            </a:r>
            <a:endParaRPr sz="1765"/>
          </a:p>
          <a:p>
            <a:pPr indent="-228600" lvl="0" marL="228600" rtl="0" algn="l">
              <a:lnSpc>
                <a:spcPct val="150000"/>
              </a:lnSpc>
              <a:spcBef>
                <a:spcPts val="1000"/>
              </a:spcBef>
              <a:spcAft>
                <a:spcPts val="0"/>
              </a:spcAft>
              <a:buClr>
                <a:schemeClr val="dk1"/>
              </a:buClr>
              <a:buSzPts val="1765"/>
              <a:buFont typeface="Noto Sans Symbols"/>
              <a:buChar char="✔"/>
            </a:pPr>
            <a:r>
              <a:rPr lang="en-US" sz="1765"/>
              <a:t>Hai phương pháp sắp xếp mảng được trình bày: Bubble Sort và Insertion Sort </a:t>
            </a:r>
            <a:endParaRPr sz="1765"/>
          </a:p>
          <a:p>
            <a:pPr indent="-228600" lvl="0" marL="228600" rtl="0" algn="l">
              <a:lnSpc>
                <a:spcPct val="150000"/>
              </a:lnSpc>
              <a:spcBef>
                <a:spcPts val="1000"/>
              </a:spcBef>
              <a:spcAft>
                <a:spcPts val="0"/>
              </a:spcAft>
              <a:buClr>
                <a:schemeClr val="dk1"/>
              </a:buClr>
              <a:buSzPts val="1765"/>
              <a:buFont typeface="Noto Sans Symbols"/>
              <a:buChar char="✔"/>
            </a:pPr>
            <a:r>
              <a:rPr lang="en-US" sz="1765"/>
              <a:t>Trong phương pháp Bubble sort, việc so sánh bắt đầu từ phần tử dưới cùng và phần tử có giá trị nhỏ hơn sẽ chuyển dần lên trên (nổi bọt) </a:t>
            </a:r>
            <a:endParaRPr sz="1765"/>
          </a:p>
          <a:p>
            <a:pPr indent="-228600" lvl="0" marL="228600" rtl="0" algn="l">
              <a:lnSpc>
                <a:spcPct val="150000"/>
              </a:lnSpc>
              <a:spcBef>
                <a:spcPts val="1000"/>
              </a:spcBef>
              <a:spcAft>
                <a:spcPts val="0"/>
              </a:spcAft>
              <a:buClr>
                <a:schemeClr val="dk1"/>
              </a:buClr>
              <a:buSzPts val="1765"/>
              <a:buFont typeface="Noto Sans Symbols"/>
              <a:buChar char="✔"/>
            </a:pPr>
            <a:r>
              <a:rPr lang="en-US" sz="1765"/>
              <a:t>Trong phương pháp Insertion sort, mỗi phần tử trong mảng được xem xét, và đặt vào vị trí đúng của nó giữa các phần tử đã được sắp xếp</a:t>
            </a:r>
            <a:endParaRPr sz="1765"/>
          </a:p>
        </p:txBody>
      </p:sp>
      <p:sp>
        <p:nvSpPr>
          <p:cNvPr id="337" name="Google Shape;337;p17"/>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12 Các kiểu dữ liệu nâng cao và sắp xếp</a:t>
            </a:r>
            <a:endParaRPr/>
          </a:p>
        </p:txBody>
      </p:sp>
      <p:sp>
        <p:nvSpPr>
          <p:cNvPr id="338" name="Google Shape;338;p17"/>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8"/>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BUBBLE SORT	1-4</a:t>
            </a:r>
            <a:endParaRPr/>
          </a:p>
        </p:txBody>
      </p:sp>
      <p:sp>
        <p:nvSpPr>
          <p:cNvPr id="344" name="Google Shape;344;p18"/>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a:p>
        </p:txBody>
      </p:sp>
      <p:sp>
        <p:nvSpPr>
          <p:cNvPr id="345" name="Google Shape;345;p18"/>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12 Các kiểu dữ liệu nâng cao và sắp xếp</a:t>
            </a:r>
            <a:endParaRPr/>
          </a:p>
        </p:txBody>
      </p:sp>
      <p:sp>
        <p:nvSpPr>
          <p:cNvPr id="346" name="Google Shape;346;p18"/>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47" name="Google Shape;347;p18"/>
          <p:cNvPicPr preferRelativeResize="0"/>
          <p:nvPr/>
        </p:nvPicPr>
        <p:blipFill rotWithShape="1">
          <a:blip r:embed="rId3">
            <a:alphaModFix/>
          </a:blip>
          <a:srcRect b="0" l="0" r="0" t="0"/>
          <a:stretch/>
        </p:blipFill>
        <p:spPr>
          <a:xfrm>
            <a:off x="1969097" y="1179457"/>
            <a:ext cx="5035924" cy="52864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9"/>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BUBBLE SORT	2-4</a:t>
            </a:r>
            <a:endParaRPr/>
          </a:p>
        </p:txBody>
      </p:sp>
      <p:sp>
        <p:nvSpPr>
          <p:cNvPr id="353" name="Google Shape;353;p19"/>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a:p>
        </p:txBody>
      </p:sp>
      <p:sp>
        <p:nvSpPr>
          <p:cNvPr id="354" name="Google Shape;354;p19"/>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12 Các kiểu dữ liệu nâng cao và sắp xếp</a:t>
            </a:r>
            <a:endParaRPr/>
          </a:p>
        </p:txBody>
      </p:sp>
      <p:sp>
        <p:nvSpPr>
          <p:cNvPr id="355" name="Google Shape;355;p19"/>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56" name="Google Shape;356;p19"/>
          <p:cNvPicPr preferRelativeResize="0"/>
          <p:nvPr/>
        </p:nvPicPr>
        <p:blipFill rotWithShape="1">
          <a:blip r:embed="rId3">
            <a:alphaModFix/>
          </a:blip>
          <a:srcRect b="0" l="0" r="0" t="0"/>
          <a:stretch/>
        </p:blipFill>
        <p:spPr>
          <a:xfrm>
            <a:off x="2028265" y="889000"/>
            <a:ext cx="7881567" cy="445551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MỤC TIÊU BÀI HỌC</a:t>
            </a:r>
            <a:endParaRPr/>
          </a:p>
        </p:txBody>
      </p:sp>
      <p:sp>
        <p:nvSpPr>
          <p:cNvPr id="205" name="Google Shape;205;p2"/>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1765"/>
              <a:buFont typeface="Noto Sans Symbols"/>
              <a:buChar char="✔"/>
            </a:pPr>
            <a:r>
              <a:rPr lang="en-US" sz="1765"/>
              <a:t>Tìm hiểu kiểu dữ liệu cấu trúc và công dụng </a:t>
            </a:r>
            <a:endParaRPr/>
          </a:p>
          <a:p>
            <a:pPr indent="-228600" lvl="0" marL="228600" rtl="0" algn="l">
              <a:lnSpc>
                <a:spcPct val="100000"/>
              </a:lnSpc>
              <a:spcBef>
                <a:spcPts val="1000"/>
              </a:spcBef>
              <a:spcAft>
                <a:spcPts val="0"/>
              </a:spcAft>
              <a:buClr>
                <a:schemeClr val="dk1"/>
              </a:buClr>
              <a:buSzPts val="1765"/>
              <a:buFont typeface="Noto Sans Symbols"/>
              <a:buChar char="✔"/>
            </a:pPr>
            <a:r>
              <a:rPr lang="en-US" sz="1765"/>
              <a:t>Định nghĩa cấu trúc</a:t>
            </a:r>
            <a:endParaRPr sz="1765"/>
          </a:p>
          <a:p>
            <a:pPr indent="-228600" lvl="0" marL="228600" rtl="0" algn="l">
              <a:lnSpc>
                <a:spcPct val="100000"/>
              </a:lnSpc>
              <a:spcBef>
                <a:spcPts val="1000"/>
              </a:spcBef>
              <a:spcAft>
                <a:spcPts val="0"/>
              </a:spcAft>
              <a:buClr>
                <a:schemeClr val="dk1"/>
              </a:buClr>
              <a:buSzPts val="1765"/>
              <a:buFont typeface="Noto Sans Symbols"/>
              <a:buChar char="✔"/>
            </a:pPr>
            <a:r>
              <a:rPr lang="en-US" sz="1765"/>
              <a:t>Khai báo các biến kiểu cấu trúc</a:t>
            </a:r>
            <a:endParaRPr sz="1765"/>
          </a:p>
          <a:p>
            <a:pPr indent="-228600" lvl="0" marL="228600" rtl="0" algn="l">
              <a:lnSpc>
                <a:spcPct val="100000"/>
              </a:lnSpc>
              <a:spcBef>
                <a:spcPts val="1000"/>
              </a:spcBef>
              <a:spcAft>
                <a:spcPts val="0"/>
              </a:spcAft>
              <a:buClr>
                <a:schemeClr val="dk1"/>
              </a:buClr>
              <a:buSzPts val="1765"/>
              <a:buFont typeface="Noto Sans Symbols"/>
              <a:buChar char="✔"/>
            </a:pPr>
            <a:r>
              <a:rPr lang="en-US" sz="1765"/>
              <a:t>Cách truy cập vào các phần tử của cấu trúc </a:t>
            </a:r>
            <a:endParaRPr/>
          </a:p>
          <a:p>
            <a:pPr indent="-228600" lvl="0" marL="228600" rtl="0" algn="l">
              <a:lnSpc>
                <a:spcPct val="100000"/>
              </a:lnSpc>
              <a:spcBef>
                <a:spcPts val="1000"/>
              </a:spcBef>
              <a:spcAft>
                <a:spcPts val="0"/>
              </a:spcAft>
              <a:buClr>
                <a:schemeClr val="dk1"/>
              </a:buClr>
              <a:buSzPts val="1765"/>
              <a:buFont typeface="Noto Sans Symbols"/>
              <a:buChar char="✔"/>
            </a:pPr>
            <a:r>
              <a:rPr lang="en-US" sz="1765"/>
              <a:t>Khởi tạo biến cấu trúc </a:t>
            </a:r>
            <a:endParaRPr/>
          </a:p>
          <a:p>
            <a:pPr indent="-228600" lvl="0" marL="228600" rtl="0" algn="l">
              <a:lnSpc>
                <a:spcPct val="100000"/>
              </a:lnSpc>
              <a:spcBef>
                <a:spcPts val="1000"/>
              </a:spcBef>
              <a:spcAft>
                <a:spcPts val="0"/>
              </a:spcAft>
              <a:buClr>
                <a:schemeClr val="dk1"/>
              </a:buClr>
              <a:buSzPts val="1765"/>
              <a:buFont typeface="Noto Sans Symbols"/>
              <a:buChar char="✔"/>
            </a:pPr>
            <a:r>
              <a:rPr lang="en-US" sz="1765"/>
              <a:t>Sử dụng biến cấu trúc trong câu lệnh gán</a:t>
            </a:r>
            <a:endParaRPr sz="1765"/>
          </a:p>
          <a:p>
            <a:pPr indent="-228600" lvl="0" marL="228600" rtl="0" algn="l">
              <a:lnSpc>
                <a:spcPct val="100000"/>
              </a:lnSpc>
              <a:spcBef>
                <a:spcPts val="1000"/>
              </a:spcBef>
              <a:spcAft>
                <a:spcPts val="0"/>
              </a:spcAft>
              <a:buClr>
                <a:schemeClr val="dk1"/>
              </a:buClr>
              <a:buSzPts val="1765"/>
              <a:buFont typeface="Noto Sans Symbols"/>
              <a:buChar char="✔"/>
            </a:pPr>
            <a:r>
              <a:rPr lang="en-US" sz="1765"/>
              <a:t>Cách truyền tham số cấu trúc </a:t>
            </a:r>
            <a:endParaRPr/>
          </a:p>
          <a:p>
            <a:pPr indent="-228600" lvl="0" marL="228600" rtl="0" algn="l">
              <a:lnSpc>
                <a:spcPct val="100000"/>
              </a:lnSpc>
              <a:spcBef>
                <a:spcPts val="1000"/>
              </a:spcBef>
              <a:spcAft>
                <a:spcPts val="0"/>
              </a:spcAft>
              <a:buClr>
                <a:schemeClr val="dk1"/>
              </a:buClr>
              <a:buSzPts val="1765"/>
              <a:buFont typeface="Noto Sans Symbols"/>
              <a:buChar char="✔"/>
            </a:pPr>
            <a:r>
              <a:rPr lang="en-US" sz="1765"/>
              <a:t>Sử dụng mảng các cấu trúc</a:t>
            </a:r>
            <a:endParaRPr sz="1765"/>
          </a:p>
          <a:p>
            <a:pPr indent="-228600" lvl="0" marL="228600" rtl="0" algn="l">
              <a:lnSpc>
                <a:spcPct val="100000"/>
              </a:lnSpc>
              <a:spcBef>
                <a:spcPts val="1000"/>
              </a:spcBef>
              <a:spcAft>
                <a:spcPts val="0"/>
              </a:spcAft>
              <a:buClr>
                <a:schemeClr val="dk1"/>
              </a:buClr>
              <a:buSzPts val="1765"/>
              <a:buFont typeface="Noto Sans Symbols"/>
              <a:buChar char="✔"/>
            </a:pPr>
            <a:r>
              <a:rPr lang="en-US" sz="1765"/>
              <a:t>Tìm hiểu cách khởi tạo mảng các cấu trúc </a:t>
            </a:r>
            <a:endParaRPr/>
          </a:p>
          <a:p>
            <a:pPr indent="-228600" lvl="0" marL="228600" rtl="0" algn="l">
              <a:lnSpc>
                <a:spcPct val="100000"/>
              </a:lnSpc>
              <a:spcBef>
                <a:spcPts val="1000"/>
              </a:spcBef>
              <a:spcAft>
                <a:spcPts val="0"/>
              </a:spcAft>
              <a:buClr>
                <a:schemeClr val="dk1"/>
              </a:buClr>
              <a:buSzPts val="1765"/>
              <a:buFont typeface="Noto Sans Symbols"/>
              <a:buChar char="✔"/>
            </a:pPr>
            <a:r>
              <a:rPr lang="en-US" sz="1765"/>
              <a:t>Con trỏ cấu trúc</a:t>
            </a:r>
            <a:endParaRPr sz="1765"/>
          </a:p>
          <a:p>
            <a:pPr indent="-228600" lvl="0" marL="228600" rtl="0" algn="l">
              <a:lnSpc>
                <a:spcPct val="100000"/>
              </a:lnSpc>
              <a:spcBef>
                <a:spcPts val="1000"/>
              </a:spcBef>
              <a:spcAft>
                <a:spcPts val="0"/>
              </a:spcAft>
              <a:buClr>
                <a:schemeClr val="dk1"/>
              </a:buClr>
              <a:buSzPts val="1765"/>
              <a:buFont typeface="Noto Sans Symbols"/>
              <a:buChar char="✔"/>
            </a:pPr>
            <a:r>
              <a:rPr lang="en-US" sz="1765"/>
              <a:t>Cách truyền tham số kiểu con trỏ cấu trúc </a:t>
            </a:r>
            <a:endParaRPr/>
          </a:p>
          <a:p>
            <a:pPr indent="-228600" lvl="0" marL="228600" rtl="0" algn="l">
              <a:lnSpc>
                <a:spcPct val="100000"/>
              </a:lnSpc>
              <a:spcBef>
                <a:spcPts val="1000"/>
              </a:spcBef>
              <a:spcAft>
                <a:spcPts val="0"/>
              </a:spcAft>
              <a:buClr>
                <a:schemeClr val="dk1"/>
              </a:buClr>
              <a:buSzPts val="1765"/>
              <a:buFont typeface="Noto Sans Symbols"/>
              <a:buChar char="✔"/>
            </a:pPr>
            <a:r>
              <a:rPr lang="en-US" sz="1765"/>
              <a:t>Tìm hiểu từ khóa typedef </a:t>
            </a:r>
            <a:endParaRPr/>
          </a:p>
          <a:p>
            <a:pPr indent="-228600" lvl="0" marL="228600" rtl="0" algn="l">
              <a:lnSpc>
                <a:spcPct val="100000"/>
              </a:lnSpc>
              <a:spcBef>
                <a:spcPts val="1000"/>
              </a:spcBef>
              <a:spcAft>
                <a:spcPts val="0"/>
              </a:spcAft>
              <a:buClr>
                <a:schemeClr val="dk1"/>
              </a:buClr>
              <a:buSzPts val="1765"/>
              <a:buFont typeface="Noto Sans Symbols"/>
              <a:buChar char="✔"/>
            </a:pPr>
            <a:r>
              <a:rPr lang="en-US" sz="1765"/>
              <a:t>Sắp xếp mảng bằng phương pháp Bubble sort và Insertion sort. </a:t>
            </a:r>
            <a:endParaRPr sz="1765"/>
          </a:p>
          <a:p>
            <a:pPr indent="-76200" lvl="0" marL="228600" rtl="0" algn="l">
              <a:lnSpc>
                <a:spcPct val="100000"/>
              </a:lnSpc>
              <a:spcBef>
                <a:spcPts val="1000"/>
              </a:spcBef>
              <a:spcAft>
                <a:spcPts val="0"/>
              </a:spcAft>
              <a:buClr>
                <a:schemeClr val="dk1"/>
              </a:buClr>
              <a:buSzPts val="2400"/>
              <a:buFont typeface="Noto Sans Symbols"/>
              <a:buNone/>
            </a:pPr>
            <a:r>
              <a:t/>
            </a:r>
            <a:endParaRPr>
              <a:solidFill>
                <a:srgbClr val="FFC000"/>
              </a:solidFill>
            </a:endParaRPr>
          </a:p>
        </p:txBody>
      </p:sp>
      <p:sp>
        <p:nvSpPr>
          <p:cNvPr id="206" name="Google Shape;206;p2"/>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12 Các kiểu dữ liệu nâng cao và sắp xếp</a:t>
            </a:r>
            <a:endParaRPr/>
          </a:p>
        </p:txBody>
      </p:sp>
      <p:sp>
        <p:nvSpPr>
          <p:cNvPr id="207" name="Google Shape;207;p2"/>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0"/>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BUBBLE SORT	3-4</a:t>
            </a:r>
            <a:endParaRPr/>
          </a:p>
        </p:txBody>
      </p:sp>
      <p:sp>
        <p:nvSpPr>
          <p:cNvPr id="362" name="Google Shape;362;p20"/>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a:p>
        </p:txBody>
      </p:sp>
      <p:sp>
        <p:nvSpPr>
          <p:cNvPr id="363" name="Google Shape;363;p20"/>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12 Các kiểu dữ liệu nâng cao và sắp xếp</a:t>
            </a:r>
            <a:endParaRPr/>
          </a:p>
        </p:txBody>
      </p:sp>
      <p:sp>
        <p:nvSpPr>
          <p:cNvPr id="364" name="Google Shape;364;p20"/>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65" name="Google Shape;365;p20"/>
          <p:cNvPicPr preferRelativeResize="0"/>
          <p:nvPr/>
        </p:nvPicPr>
        <p:blipFill rotWithShape="1">
          <a:blip r:embed="rId3">
            <a:alphaModFix/>
          </a:blip>
          <a:srcRect b="0" l="0" r="0" t="0"/>
          <a:stretch/>
        </p:blipFill>
        <p:spPr>
          <a:xfrm>
            <a:off x="2028265" y="889000"/>
            <a:ext cx="5391343" cy="527191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1"/>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BUBBLE SORT	4-4</a:t>
            </a:r>
            <a:endParaRPr/>
          </a:p>
        </p:txBody>
      </p:sp>
      <p:sp>
        <p:nvSpPr>
          <p:cNvPr id="371" name="Google Shape;371;p21"/>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a:p>
        </p:txBody>
      </p:sp>
      <p:sp>
        <p:nvSpPr>
          <p:cNvPr id="372" name="Google Shape;372;p21"/>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12 Các kiểu dữ liệu nâng cao và sắp xếp</a:t>
            </a:r>
            <a:endParaRPr/>
          </a:p>
        </p:txBody>
      </p:sp>
      <p:sp>
        <p:nvSpPr>
          <p:cNvPr id="373" name="Google Shape;373;p21"/>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74" name="Google Shape;374;p21"/>
          <p:cNvPicPr preferRelativeResize="0"/>
          <p:nvPr/>
        </p:nvPicPr>
        <p:blipFill rotWithShape="1">
          <a:blip r:embed="rId3">
            <a:alphaModFix/>
          </a:blip>
          <a:srcRect b="0" l="0" r="0" t="0"/>
          <a:stretch/>
        </p:blipFill>
        <p:spPr>
          <a:xfrm>
            <a:off x="1884581" y="2421046"/>
            <a:ext cx="8286257" cy="2784366"/>
          </a:xfrm>
          <a:prstGeom prst="rect">
            <a:avLst/>
          </a:prstGeom>
          <a:noFill/>
          <a:ln>
            <a:noFill/>
          </a:ln>
        </p:spPr>
      </p:pic>
      <p:pic>
        <p:nvPicPr>
          <p:cNvPr id="375" name="Google Shape;375;p21"/>
          <p:cNvPicPr preferRelativeResize="0"/>
          <p:nvPr/>
        </p:nvPicPr>
        <p:blipFill rotWithShape="1">
          <a:blip r:embed="rId4">
            <a:alphaModFix/>
          </a:blip>
          <a:srcRect b="0" l="0" r="0" t="0"/>
          <a:stretch/>
        </p:blipFill>
        <p:spPr>
          <a:xfrm>
            <a:off x="7198525" y="889001"/>
            <a:ext cx="3231878" cy="5303345"/>
          </a:xfrm>
          <a:prstGeom prst="rect">
            <a:avLst/>
          </a:prstGeom>
          <a:noFill/>
          <a:ln>
            <a:noFill/>
          </a:ln>
        </p:spPr>
      </p:pic>
      <p:sp>
        <p:nvSpPr>
          <p:cNvPr id="376" name="Google Shape;376;p21"/>
          <p:cNvSpPr/>
          <p:nvPr/>
        </p:nvSpPr>
        <p:spPr>
          <a:xfrm>
            <a:off x="6230768" y="3511658"/>
            <a:ext cx="967757" cy="603142"/>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588" u="none" cap="none" strike="noStrike">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2"/>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INSERTION SORT	1-2</a:t>
            </a:r>
            <a:endParaRPr/>
          </a:p>
        </p:txBody>
      </p:sp>
      <p:sp>
        <p:nvSpPr>
          <p:cNvPr id="382" name="Google Shape;382;p22"/>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a:p>
        </p:txBody>
      </p:sp>
      <p:sp>
        <p:nvSpPr>
          <p:cNvPr id="383" name="Google Shape;383;p22"/>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12 Các kiểu dữ liệu nâng cao và sắp xếp</a:t>
            </a:r>
            <a:endParaRPr/>
          </a:p>
        </p:txBody>
      </p:sp>
      <p:sp>
        <p:nvSpPr>
          <p:cNvPr id="384" name="Google Shape;384;p22"/>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85" name="Google Shape;385;p22"/>
          <p:cNvPicPr preferRelativeResize="0"/>
          <p:nvPr/>
        </p:nvPicPr>
        <p:blipFill rotWithShape="1">
          <a:blip r:embed="rId3">
            <a:alphaModFix/>
          </a:blip>
          <a:srcRect b="0" l="0" r="0" t="0"/>
          <a:stretch/>
        </p:blipFill>
        <p:spPr>
          <a:xfrm>
            <a:off x="2028265" y="848063"/>
            <a:ext cx="6378311" cy="53289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3"/>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INSERTION SORT	2-2</a:t>
            </a:r>
            <a:endParaRPr/>
          </a:p>
        </p:txBody>
      </p:sp>
      <p:sp>
        <p:nvSpPr>
          <p:cNvPr id="391" name="Google Shape;391;p23"/>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a:p>
        </p:txBody>
      </p:sp>
      <p:sp>
        <p:nvSpPr>
          <p:cNvPr id="392" name="Google Shape;392;p23"/>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12 Các kiểu dữ liệu nâng cao và sắp xếp</a:t>
            </a:r>
            <a:endParaRPr/>
          </a:p>
        </p:txBody>
      </p:sp>
      <p:sp>
        <p:nvSpPr>
          <p:cNvPr id="393" name="Google Shape;393;p23"/>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94" name="Google Shape;394;p23"/>
          <p:cNvPicPr preferRelativeResize="0"/>
          <p:nvPr/>
        </p:nvPicPr>
        <p:blipFill rotWithShape="1">
          <a:blip r:embed="rId3">
            <a:alphaModFix/>
          </a:blip>
          <a:srcRect b="0" l="0" r="0" t="0"/>
          <a:stretch/>
        </p:blipFill>
        <p:spPr>
          <a:xfrm>
            <a:off x="2943290" y="224726"/>
            <a:ext cx="6430965" cy="5287963"/>
          </a:xfrm>
          <a:prstGeom prst="rect">
            <a:avLst/>
          </a:prstGeom>
          <a:noFill/>
          <a:ln>
            <a:noFill/>
          </a:ln>
        </p:spPr>
      </p:pic>
      <p:pic>
        <p:nvPicPr>
          <p:cNvPr id="395" name="Google Shape;395;p23"/>
          <p:cNvPicPr preferRelativeResize="0"/>
          <p:nvPr/>
        </p:nvPicPr>
        <p:blipFill rotWithShape="1">
          <a:blip r:embed="rId4">
            <a:alphaModFix/>
          </a:blip>
          <a:srcRect b="0" l="0" r="0" t="0"/>
          <a:stretch/>
        </p:blipFill>
        <p:spPr>
          <a:xfrm>
            <a:off x="7488466" y="889000"/>
            <a:ext cx="2823186" cy="5280808"/>
          </a:xfrm>
          <a:prstGeom prst="rect">
            <a:avLst/>
          </a:prstGeom>
          <a:noFill/>
          <a:ln>
            <a:noFill/>
          </a:ln>
        </p:spPr>
      </p:pic>
      <p:sp>
        <p:nvSpPr>
          <p:cNvPr id="396" name="Google Shape;396;p23"/>
          <p:cNvSpPr/>
          <p:nvPr/>
        </p:nvSpPr>
        <p:spPr>
          <a:xfrm>
            <a:off x="6731027" y="4177862"/>
            <a:ext cx="1113207" cy="804041"/>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588" u="none" cap="none" strike="noStrike">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4"/>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TÓM TẮT BÀI HỌC</a:t>
            </a:r>
            <a:endParaRPr/>
          </a:p>
        </p:txBody>
      </p:sp>
      <p:sp>
        <p:nvSpPr>
          <p:cNvPr id="402" name="Google Shape;402;p24"/>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765"/>
              <a:buFont typeface="Noto Sans Symbols"/>
              <a:buChar char="✔"/>
            </a:pPr>
            <a:r>
              <a:rPr lang="en-US" sz="1765"/>
              <a:t>Một cấu trúc là tập các biến có thể có kiểu dữ liệu khác nhau được nhóm lại với nhau dưới cùng một tên</a:t>
            </a:r>
            <a:endParaRPr sz="1765"/>
          </a:p>
          <a:p>
            <a:pPr indent="-228600" lvl="0" marL="228600" rtl="0" algn="l">
              <a:lnSpc>
                <a:spcPct val="90000"/>
              </a:lnSpc>
              <a:spcBef>
                <a:spcPts val="1000"/>
              </a:spcBef>
              <a:spcAft>
                <a:spcPts val="0"/>
              </a:spcAft>
              <a:buClr>
                <a:srgbClr val="7030A0"/>
              </a:buClr>
              <a:buSzPts val="1765"/>
              <a:buFont typeface="Noto Sans Symbols"/>
              <a:buChar char="✔"/>
            </a:pPr>
            <a:r>
              <a:rPr b="1" lang="en-US" sz="1765">
                <a:solidFill>
                  <a:srgbClr val="7030A0"/>
                </a:solidFill>
              </a:rPr>
              <a:t>Định nghĩa cấu trúc</a:t>
            </a:r>
            <a:r>
              <a:rPr lang="en-US" sz="1765"/>
              <a:t> sẽ tạo ra kiểu dữ liệu mới cho phép người dùng sử dụng chúng để khai báo các biến kiểu cấu trúc</a:t>
            </a:r>
            <a:endParaRPr sz="1765"/>
          </a:p>
          <a:p>
            <a:pPr indent="-228600" lvl="0" marL="228600" rtl="0" algn="l">
              <a:lnSpc>
                <a:spcPct val="90000"/>
              </a:lnSpc>
              <a:spcBef>
                <a:spcPts val="1000"/>
              </a:spcBef>
              <a:spcAft>
                <a:spcPts val="0"/>
              </a:spcAft>
              <a:buClr>
                <a:srgbClr val="7030A0"/>
              </a:buClr>
              <a:buSzPts val="1765"/>
              <a:buFont typeface="Noto Sans Symbols"/>
              <a:buChar char="✔"/>
            </a:pPr>
            <a:r>
              <a:rPr b="1" lang="en-US" sz="1765">
                <a:solidFill>
                  <a:srgbClr val="7030A0"/>
                </a:solidFill>
              </a:rPr>
              <a:t>Toán tử chấm (.)</a:t>
            </a:r>
            <a:r>
              <a:rPr lang="en-US" sz="1765"/>
              <a:t>, hay còn được gọi là </a:t>
            </a:r>
            <a:r>
              <a:rPr b="1" lang="en-US" sz="1765">
                <a:solidFill>
                  <a:srgbClr val="7030A0"/>
                </a:solidFill>
              </a:rPr>
              <a:t>toán tử thành viên </a:t>
            </a:r>
            <a:endParaRPr b="1" sz="1765">
              <a:solidFill>
                <a:srgbClr val="7030A0"/>
              </a:solidFill>
            </a:endParaRPr>
          </a:p>
          <a:p>
            <a:pPr indent="-228600" lvl="0" marL="228600" rtl="0" algn="l">
              <a:lnSpc>
                <a:spcPct val="90000"/>
              </a:lnSpc>
              <a:spcBef>
                <a:spcPts val="1000"/>
              </a:spcBef>
              <a:spcAft>
                <a:spcPts val="0"/>
              </a:spcAft>
              <a:buClr>
                <a:schemeClr val="dk1"/>
              </a:buClr>
              <a:buSzPts val="1765"/>
              <a:buFont typeface="Noto Sans Symbols"/>
              <a:buChar char="✔"/>
            </a:pPr>
            <a:r>
              <a:rPr lang="en-US" sz="1765"/>
              <a:t>Có thể có một cấu trúc nằm trong một cấu trúc khác </a:t>
            </a:r>
            <a:endParaRPr/>
          </a:p>
          <a:p>
            <a:pPr indent="-228600" lvl="0" marL="228600" rtl="0" algn="l">
              <a:lnSpc>
                <a:spcPct val="90000"/>
              </a:lnSpc>
              <a:spcBef>
                <a:spcPts val="1000"/>
              </a:spcBef>
              <a:spcAft>
                <a:spcPts val="0"/>
              </a:spcAft>
              <a:buClr>
                <a:schemeClr val="dk1"/>
              </a:buClr>
              <a:buSzPts val="1765"/>
              <a:buFont typeface="Noto Sans Symbols"/>
              <a:buChar char="✔"/>
            </a:pPr>
            <a:r>
              <a:rPr lang="en-US" sz="1765"/>
              <a:t>Một biến cấu trúc có thể được truyền vào một hàm như là một tham số </a:t>
            </a:r>
            <a:endParaRPr sz="1765"/>
          </a:p>
          <a:p>
            <a:pPr indent="-228600" lvl="0" marL="228600" rtl="0" algn="l">
              <a:lnSpc>
                <a:spcPct val="90000"/>
              </a:lnSpc>
              <a:spcBef>
                <a:spcPts val="1000"/>
              </a:spcBef>
              <a:spcAft>
                <a:spcPts val="0"/>
              </a:spcAft>
              <a:buClr>
                <a:schemeClr val="dk1"/>
              </a:buClr>
              <a:buSzPts val="1765"/>
              <a:buFont typeface="Noto Sans Symbols"/>
              <a:buChar char="✔"/>
            </a:pPr>
            <a:r>
              <a:rPr lang="en-US" sz="1765"/>
              <a:t>Cách sử dụng thông dụng nhất của cấu trúc là dưới hình thức mảng cấu trúc </a:t>
            </a:r>
            <a:endParaRPr sz="1765"/>
          </a:p>
          <a:p>
            <a:pPr indent="-228600" lvl="0" marL="228600" rtl="0" algn="l">
              <a:lnSpc>
                <a:spcPct val="90000"/>
              </a:lnSpc>
              <a:spcBef>
                <a:spcPts val="1000"/>
              </a:spcBef>
              <a:spcAft>
                <a:spcPts val="0"/>
              </a:spcAft>
              <a:buClr>
                <a:schemeClr val="dk1"/>
              </a:buClr>
              <a:buSzPts val="1765"/>
              <a:buFont typeface="Noto Sans Symbols"/>
              <a:buChar char="✔"/>
            </a:pPr>
            <a:r>
              <a:rPr lang="en-US" sz="1765"/>
              <a:t>Toán tử -&gt; được sử dụng để truy cập vào các phần tử của một cấu trúc thông qua một con trỏ trỏ đến cấu trúc đó </a:t>
            </a:r>
            <a:endParaRPr sz="1765"/>
          </a:p>
          <a:p>
            <a:pPr indent="-228600" lvl="0" marL="228600" rtl="0" algn="l">
              <a:lnSpc>
                <a:spcPct val="90000"/>
              </a:lnSpc>
              <a:spcBef>
                <a:spcPts val="1000"/>
              </a:spcBef>
              <a:spcAft>
                <a:spcPts val="0"/>
              </a:spcAft>
              <a:buClr>
                <a:schemeClr val="dk1"/>
              </a:buClr>
              <a:buSzPts val="1765"/>
              <a:buFont typeface="Noto Sans Symbols"/>
              <a:buChar char="✔"/>
            </a:pPr>
            <a:r>
              <a:rPr lang="en-US" sz="1765"/>
              <a:t>Một kiểu dữ liệu mới có thể được định nghĩa bằng từ khóa</a:t>
            </a:r>
            <a:r>
              <a:rPr b="1" lang="en-US" sz="1765">
                <a:solidFill>
                  <a:srgbClr val="7030A0"/>
                </a:solidFill>
              </a:rPr>
              <a:t> typedef</a:t>
            </a:r>
            <a:endParaRPr b="1" sz="1765">
              <a:solidFill>
                <a:srgbClr val="7030A0"/>
              </a:solidFill>
            </a:endParaRPr>
          </a:p>
          <a:p>
            <a:pPr indent="-228600" lvl="0" marL="228600" rtl="0" algn="l">
              <a:lnSpc>
                <a:spcPct val="90000"/>
              </a:lnSpc>
              <a:spcBef>
                <a:spcPts val="1000"/>
              </a:spcBef>
              <a:spcAft>
                <a:spcPts val="0"/>
              </a:spcAft>
              <a:buClr>
                <a:schemeClr val="dk1"/>
              </a:buClr>
              <a:buSzPts val="1765"/>
              <a:buFont typeface="Noto Sans Symbols"/>
              <a:buChar char="✔"/>
            </a:pPr>
            <a:r>
              <a:rPr lang="en-US" sz="1765"/>
              <a:t>Hai phương pháp dùng để sắp xếp một mảng là </a:t>
            </a:r>
            <a:r>
              <a:rPr b="1" lang="en-US" sz="1765">
                <a:solidFill>
                  <a:srgbClr val="7030A0"/>
                </a:solidFill>
              </a:rPr>
              <a:t>bubble sort</a:t>
            </a:r>
            <a:r>
              <a:rPr lang="en-US" sz="1765"/>
              <a:t> và </a:t>
            </a:r>
            <a:r>
              <a:rPr b="1" lang="en-US" sz="1765">
                <a:solidFill>
                  <a:srgbClr val="7030A0"/>
                </a:solidFill>
              </a:rPr>
              <a:t>insertion sort </a:t>
            </a:r>
            <a:endParaRPr b="1" sz="1765">
              <a:solidFill>
                <a:srgbClr val="7030A0"/>
              </a:solidFill>
            </a:endParaRPr>
          </a:p>
          <a:p>
            <a:pPr indent="-228600" lvl="0" marL="228600" rtl="0" algn="l">
              <a:lnSpc>
                <a:spcPct val="90000"/>
              </a:lnSpc>
              <a:spcBef>
                <a:spcPts val="1000"/>
              </a:spcBef>
              <a:spcAft>
                <a:spcPts val="0"/>
              </a:spcAft>
              <a:buClr>
                <a:schemeClr val="dk1"/>
              </a:buClr>
              <a:buSzPts val="1765"/>
              <a:buFont typeface="Noto Sans Symbols"/>
              <a:buChar char="✔"/>
            </a:pPr>
            <a:r>
              <a:rPr lang="en-US" sz="1765"/>
              <a:t>Trong </a:t>
            </a:r>
            <a:r>
              <a:rPr b="1" lang="en-US" sz="1765">
                <a:solidFill>
                  <a:srgbClr val="7030A0"/>
                </a:solidFill>
              </a:rPr>
              <a:t>bubble sort</a:t>
            </a:r>
            <a:r>
              <a:rPr lang="en-US" sz="1765"/>
              <a:t>, giá trị của các phần tử được so sánh với giá trị của phần tử kế tiếp. Trong phương pháp này, các phần tử nhỏ hơn nổi lên dần, và cuối cùng mảng sẽ được sắp xếp</a:t>
            </a:r>
            <a:endParaRPr sz="1765"/>
          </a:p>
          <a:p>
            <a:pPr indent="-228600" lvl="0" marL="228600" rtl="0" algn="l">
              <a:lnSpc>
                <a:spcPct val="90000"/>
              </a:lnSpc>
              <a:spcBef>
                <a:spcPts val="1000"/>
              </a:spcBef>
              <a:spcAft>
                <a:spcPts val="0"/>
              </a:spcAft>
              <a:buClr>
                <a:schemeClr val="dk1"/>
              </a:buClr>
              <a:buSzPts val="1765"/>
              <a:buFont typeface="Noto Sans Symbols"/>
              <a:buChar char="✔"/>
            </a:pPr>
            <a:r>
              <a:rPr lang="en-US" sz="1765"/>
              <a:t>Trong </a:t>
            </a:r>
            <a:r>
              <a:rPr b="1" lang="en-US" sz="1765">
                <a:solidFill>
                  <a:srgbClr val="7030A0"/>
                </a:solidFill>
              </a:rPr>
              <a:t>insertion sort</a:t>
            </a:r>
            <a:r>
              <a:rPr lang="en-US" sz="1765"/>
              <a:t>, ta xét mỗi phần tử trong mảng và chèn vào vị trí đúng của nó giữa các phần tử đã được sắp xếp</a:t>
            </a:r>
            <a:endParaRPr b="1" sz="1765">
              <a:solidFill>
                <a:srgbClr val="7030A0"/>
              </a:solidFill>
            </a:endParaRPr>
          </a:p>
        </p:txBody>
      </p:sp>
      <p:sp>
        <p:nvSpPr>
          <p:cNvPr id="403" name="Google Shape;403;p24"/>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12 Các kiểu dữ liệu nâng cao và sắp xếp</a:t>
            </a:r>
            <a:endParaRPr/>
          </a:p>
        </p:txBody>
      </p:sp>
      <p:sp>
        <p:nvSpPr>
          <p:cNvPr id="404" name="Google Shape;404;p24"/>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5"/>
          <p:cNvSpPr txBox="1"/>
          <p:nvPr>
            <p:ph type="ctrTitle"/>
          </p:nvPr>
        </p:nvSpPr>
        <p:spPr>
          <a:xfrm>
            <a:off x="1662953" y="687141"/>
            <a:ext cx="7772400" cy="1470025"/>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Arial"/>
              <a:buNone/>
            </a:pPr>
            <a:r>
              <a:rPr lang="en-US"/>
              <a:t>HỎI ĐÁP</a:t>
            </a:r>
            <a:endParaRPr/>
          </a:p>
        </p:txBody>
      </p:sp>
      <p:pic>
        <p:nvPicPr>
          <p:cNvPr id="410" name="Google Shape;410;p25"/>
          <p:cNvPicPr preferRelativeResize="0"/>
          <p:nvPr/>
        </p:nvPicPr>
        <p:blipFill rotWithShape="1">
          <a:blip r:embed="rId3">
            <a:alphaModFix/>
          </a:blip>
          <a:srcRect b="0" l="0" r="0" t="0"/>
          <a:stretch/>
        </p:blipFill>
        <p:spPr>
          <a:xfrm>
            <a:off x="3857438" y="2260601"/>
            <a:ext cx="3975100" cy="3276352"/>
          </a:xfrm>
          <a:prstGeom prst="rect">
            <a:avLst/>
          </a:prstGeom>
          <a:noFill/>
          <a:ln>
            <a:noFill/>
          </a:ln>
        </p:spPr>
      </p:pic>
      <p:pic>
        <p:nvPicPr>
          <p:cNvPr id="411" name="Google Shape;411;p25"/>
          <p:cNvPicPr preferRelativeResize="0"/>
          <p:nvPr/>
        </p:nvPicPr>
        <p:blipFill rotWithShape="1">
          <a:blip r:embed="rId4">
            <a:alphaModFix/>
          </a:blip>
          <a:srcRect b="77519" l="0" r="0" t="0"/>
          <a:stretch/>
        </p:blipFill>
        <p:spPr>
          <a:xfrm>
            <a:off x="0" y="6375400"/>
            <a:ext cx="12192000" cy="482600"/>
          </a:xfrm>
          <a:prstGeom prst="rect">
            <a:avLst/>
          </a:prstGeom>
          <a:noFill/>
          <a:ln>
            <a:noFill/>
          </a:ln>
        </p:spPr>
      </p:pic>
      <p:sp>
        <p:nvSpPr>
          <p:cNvPr id="412" name="Google Shape;412;p25"/>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12 Các kiểu dữ liệu nâng cao và sắp xếp</a:t>
            </a:r>
            <a:endParaRPr/>
          </a:p>
        </p:txBody>
      </p:sp>
      <p:sp>
        <p:nvSpPr>
          <p:cNvPr id="413" name="Google Shape;413;p25"/>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id="418" name="Google Shape;418;p26"/>
          <p:cNvPicPr preferRelativeResize="0"/>
          <p:nvPr/>
        </p:nvPicPr>
        <p:blipFill rotWithShape="1">
          <a:blip r:embed="rId3">
            <a:alphaModFix/>
          </a:blip>
          <a:srcRect b="25428" l="2688" r="2682" t="22343"/>
          <a:stretch/>
        </p:blipFill>
        <p:spPr>
          <a:xfrm>
            <a:off x="0" y="-2"/>
            <a:ext cx="12238039" cy="3924301"/>
          </a:xfrm>
          <a:prstGeom prst="rect">
            <a:avLst/>
          </a:prstGeom>
          <a:noFill/>
          <a:ln>
            <a:noFill/>
          </a:ln>
        </p:spPr>
      </p:pic>
      <p:sp>
        <p:nvSpPr>
          <p:cNvPr id="419" name="Google Shape;419;p26"/>
          <p:cNvSpPr txBox="1"/>
          <p:nvPr/>
        </p:nvSpPr>
        <p:spPr>
          <a:xfrm>
            <a:off x="412376" y="4133675"/>
            <a:ext cx="11386111" cy="1477328"/>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i="0" lang="en-US" sz="6000" u="none" cap="none" strike="noStrike">
                <a:solidFill>
                  <a:srgbClr val="7030A0"/>
                </a:solidFill>
                <a:latin typeface="Arial"/>
                <a:ea typeface="Arial"/>
                <a:cs typeface="Arial"/>
                <a:sym typeface="Arial"/>
              </a:rPr>
              <a:t>TRẢI NGHIỆM THỰC HÀNH</a:t>
            </a:r>
            <a:endParaRPr b="1" i="0" sz="6000" u="none" cap="none" strike="noStrike">
              <a:solidFill>
                <a:srgbClr val="7030A0"/>
              </a:solidFill>
              <a:latin typeface="Arial"/>
              <a:ea typeface="Arial"/>
              <a:cs typeface="Arial"/>
              <a:sym typeface="Arial"/>
            </a:endParaRPr>
          </a:p>
        </p:txBody>
      </p:sp>
      <p:pic>
        <p:nvPicPr>
          <p:cNvPr id="420" name="Google Shape;420;p26"/>
          <p:cNvPicPr preferRelativeResize="0"/>
          <p:nvPr/>
        </p:nvPicPr>
        <p:blipFill rotWithShape="1">
          <a:blip r:embed="rId4">
            <a:alphaModFix/>
          </a:blip>
          <a:srcRect b="77519" l="0" r="0" t="0"/>
          <a:stretch/>
        </p:blipFill>
        <p:spPr>
          <a:xfrm>
            <a:off x="0" y="6375400"/>
            <a:ext cx="12192000" cy="482600"/>
          </a:xfrm>
          <a:prstGeom prst="rect">
            <a:avLst/>
          </a:prstGeom>
          <a:noFill/>
          <a:ln>
            <a:noFill/>
          </a:ln>
        </p:spPr>
      </p:pic>
      <p:sp>
        <p:nvSpPr>
          <p:cNvPr id="421" name="Google Shape;421;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Bài 12 Các kiểu dữ liệu nâng cao và sắp xếp</a:t>
            </a:r>
            <a:endParaRPr>
              <a:solidFill>
                <a:srgbClr val="888888"/>
              </a:solidFill>
            </a:endParaRPr>
          </a:p>
        </p:txBody>
      </p:sp>
      <p:sp>
        <p:nvSpPr>
          <p:cNvPr id="422" name="Google Shape;42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27"/>
          <p:cNvSpPr txBox="1"/>
          <p:nvPr/>
        </p:nvSpPr>
        <p:spPr>
          <a:xfrm>
            <a:off x="4275164" y="1776956"/>
            <a:ext cx="7055357" cy="795346"/>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600477"/>
              </a:buClr>
              <a:buSzPts val="3500"/>
              <a:buFont typeface="Arial"/>
              <a:buNone/>
            </a:pPr>
            <a:r>
              <a:rPr b="1" i="0" lang="en-US" sz="3500" u="none" cap="none" strike="noStrike">
                <a:solidFill>
                  <a:srgbClr val="600477"/>
                </a:solidFill>
                <a:latin typeface="Arial"/>
                <a:ea typeface="Arial"/>
                <a:cs typeface="Arial"/>
                <a:sym typeface="Arial"/>
              </a:rPr>
              <a:t>TRÂN TRỌNG CẢM ƠN!</a:t>
            </a:r>
            <a:endParaRPr b="1" i="0" sz="3500" u="none" cap="none" strike="noStrike">
              <a:solidFill>
                <a:srgbClr val="600477"/>
              </a:solidFill>
              <a:latin typeface="Arial"/>
              <a:ea typeface="Arial"/>
              <a:cs typeface="Arial"/>
              <a:sym typeface="Arial"/>
            </a:endParaRPr>
          </a:p>
        </p:txBody>
      </p:sp>
      <p:pic>
        <p:nvPicPr>
          <p:cNvPr id="428" name="Google Shape;428;p27"/>
          <p:cNvPicPr preferRelativeResize="0"/>
          <p:nvPr/>
        </p:nvPicPr>
        <p:blipFill rotWithShape="1">
          <a:blip r:embed="rId3">
            <a:alphaModFix/>
          </a:blip>
          <a:srcRect b="0" l="0" r="0" t="0"/>
          <a:stretch/>
        </p:blipFill>
        <p:spPr>
          <a:xfrm>
            <a:off x="914871" y="675061"/>
            <a:ext cx="3777949" cy="467543"/>
          </a:xfrm>
          <a:prstGeom prst="rect">
            <a:avLst/>
          </a:prstGeom>
          <a:noFill/>
          <a:ln>
            <a:noFill/>
          </a:ln>
        </p:spPr>
      </p:pic>
      <p:sp>
        <p:nvSpPr>
          <p:cNvPr id="429" name="Google Shape;429;p27"/>
          <p:cNvSpPr txBox="1"/>
          <p:nvPr/>
        </p:nvSpPr>
        <p:spPr>
          <a:xfrm>
            <a:off x="5772553" y="2929613"/>
            <a:ext cx="5991075" cy="401347"/>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cap="none" strike="noStrike">
                <a:solidFill>
                  <a:schemeClr val="dk1"/>
                </a:solidFill>
                <a:latin typeface="Roboto"/>
                <a:ea typeface="Roboto"/>
                <a:cs typeface="Roboto"/>
                <a:sym typeface="Roboto"/>
              </a:rPr>
              <a:t>238 Hoàng Quốc Việt, Bắc Từ Liêm, Hà Nội</a:t>
            </a:r>
            <a:endParaRPr b="1" i="0" sz="1800" u="none" cap="none" strike="noStrike">
              <a:solidFill>
                <a:schemeClr val="dk1"/>
              </a:solidFill>
              <a:latin typeface="Roboto"/>
              <a:ea typeface="Roboto"/>
              <a:cs typeface="Roboto"/>
              <a:sym typeface="Roboto"/>
            </a:endParaRPr>
          </a:p>
        </p:txBody>
      </p:sp>
      <p:sp>
        <p:nvSpPr>
          <p:cNvPr id="430" name="Google Shape;430;p27"/>
          <p:cNvSpPr txBox="1"/>
          <p:nvPr/>
        </p:nvSpPr>
        <p:spPr>
          <a:xfrm>
            <a:off x="5772553" y="3520137"/>
            <a:ext cx="3695206" cy="276999"/>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cap="none" strike="noStrike">
                <a:solidFill>
                  <a:schemeClr val="dk1"/>
                </a:solidFill>
                <a:latin typeface="Roboto"/>
                <a:ea typeface="Roboto"/>
                <a:cs typeface="Roboto"/>
                <a:sym typeface="Roboto"/>
              </a:rPr>
              <a:t>0968.27.6996</a:t>
            </a:r>
            <a:endParaRPr b="1" i="0" sz="1800" u="none" cap="none" strike="noStrike">
              <a:solidFill>
                <a:schemeClr val="dk1"/>
              </a:solidFill>
              <a:latin typeface="Roboto"/>
              <a:ea typeface="Roboto"/>
              <a:cs typeface="Roboto"/>
              <a:sym typeface="Roboto"/>
            </a:endParaRPr>
          </a:p>
        </p:txBody>
      </p:sp>
      <p:sp>
        <p:nvSpPr>
          <p:cNvPr id="431" name="Google Shape;431;p27"/>
          <p:cNvSpPr txBox="1"/>
          <p:nvPr/>
        </p:nvSpPr>
        <p:spPr>
          <a:xfrm>
            <a:off x="5772553" y="4166421"/>
            <a:ext cx="4863925" cy="276999"/>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en-US" sz="1800" u="sng" cap="none" strike="noStrike">
                <a:solidFill>
                  <a:schemeClr val="dk1"/>
                </a:solidFill>
                <a:latin typeface="Roboto"/>
                <a:ea typeface="Roboto"/>
                <a:cs typeface="Roboto"/>
                <a:sym typeface="Roboto"/>
                <a:hlinkClick r:id="rId4">
                  <a:extLst>
                    <a:ext uri="{A12FA001-AC4F-418D-AE19-62706E023703}">
                      <ahyp:hlinkClr val="tx"/>
                    </a:ext>
                  </a:extLst>
                </a:hlinkClick>
              </a:rPr>
              <a:t>tuyensinh@bachkhoa-aptech.edu.vn</a:t>
            </a:r>
            <a:endParaRPr b="1" i="0" sz="1800" u="none" cap="none" strike="noStrike">
              <a:solidFill>
                <a:schemeClr val="dk1"/>
              </a:solidFill>
              <a:latin typeface="Roboto"/>
              <a:ea typeface="Roboto"/>
              <a:cs typeface="Roboto"/>
              <a:sym typeface="Roboto"/>
            </a:endParaRPr>
          </a:p>
        </p:txBody>
      </p:sp>
      <p:pic>
        <p:nvPicPr>
          <p:cNvPr descr="Receiver" id="432" name="Google Shape;432;p27"/>
          <p:cNvPicPr preferRelativeResize="0"/>
          <p:nvPr/>
        </p:nvPicPr>
        <p:blipFill rotWithShape="1">
          <a:blip r:embed="rId5">
            <a:alphaModFix/>
          </a:blip>
          <a:srcRect b="0" l="0" r="0" t="0"/>
          <a:stretch/>
        </p:blipFill>
        <p:spPr>
          <a:xfrm>
            <a:off x="5104559" y="3423731"/>
            <a:ext cx="469813" cy="469812"/>
          </a:xfrm>
          <a:prstGeom prst="ellipse">
            <a:avLst/>
          </a:prstGeom>
          <a:noFill/>
          <a:ln>
            <a:noFill/>
          </a:ln>
        </p:spPr>
      </p:pic>
      <p:pic>
        <p:nvPicPr>
          <p:cNvPr descr="Envelope" id="433" name="Google Shape;433;p27"/>
          <p:cNvPicPr preferRelativeResize="0"/>
          <p:nvPr/>
        </p:nvPicPr>
        <p:blipFill rotWithShape="1">
          <a:blip r:embed="rId6">
            <a:alphaModFix/>
          </a:blip>
          <a:srcRect b="0" l="0" r="0" t="0"/>
          <a:stretch/>
        </p:blipFill>
        <p:spPr>
          <a:xfrm>
            <a:off x="5104559" y="4070014"/>
            <a:ext cx="469813" cy="469812"/>
          </a:xfrm>
          <a:prstGeom prst="ellipse">
            <a:avLst/>
          </a:prstGeom>
          <a:noFill/>
          <a:ln>
            <a:noFill/>
          </a:ln>
        </p:spPr>
      </p:pic>
      <p:pic>
        <p:nvPicPr>
          <p:cNvPr descr="User" id="434" name="Google Shape;434;p27"/>
          <p:cNvPicPr preferRelativeResize="0"/>
          <p:nvPr/>
        </p:nvPicPr>
        <p:blipFill rotWithShape="1">
          <a:blip r:embed="rId7">
            <a:alphaModFix/>
          </a:blip>
          <a:srcRect b="0" l="0" r="0" t="0"/>
          <a:stretch/>
        </p:blipFill>
        <p:spPr>
          <a:xfrm>
            <a:off x="5104559" y="2833206"/>
            <a:ext cx="469813" cy="469812"/>
          </a:xfrm>
          <a:prstGeom prst="ellipse">
            <a:avLst/>
          </a:prstGeom>
          <a:noFill/>
          <a:ln>
            <a:noFill/>
          </a:ln>
        </p:spPr>
      </p:pic>
      <p:cxnSp>
        <p:nvCxnSpPr>
          <p:cNvPr descr="decorative element" id="435" name="Google Shape;435;p27"/>
          <p:cNvCxnSpPr/>
          <p:nvPr/>
        </p:nvCxnSpPr>
        <p:spPr>
          <a:xfrm>
            <a:off x="5170080" y="3303018"/>
            <a:ext cx="4297680" cy="0"/>
          </a:xfrm>
          <a:prstGeom prst="straightConnector1">
            <a:avLst/>
          </a:prstGeom>
          <a:noFill/>
          <a:ln cap="flat" cmpd="sng" w="9525">
            <a:solidFill>
              <a:srgbClr val="7030A0"/>
            </a:solidFill>
            <a:prstDash val="dash"/>
            <a:miter lim="800000"/>
            <a:headEnd len="sm" w="sm" type="none"/>
            <a:tailEnd len="sm" w="sm" type="none"/>
          </a:ln>
        </p:spPr>
      </p:cxnSp>
      <p:cxnSp>
        <p:nvCxnSpPr>
          <p:cNvPr descr="decorative element" id="436" name="Google Shape;436;p27"/>
          <p:cNvCxnSpPr/>
          <p:nvPr/>
        </p:nvCxnSpPr>
        <p:spPr>
          <a:xfrm>
            <a:off x="5170080" y="3902174"/>
            <a:ext cx="4297680" cy="0"/>
          </a:xfrm>
          <a:prstGeom prst="straightConnector1">
            <a:avLst/>
          </a:prstGeom>
          <a:noFill/>
          <a:ln cap="flat" cmpd="sng" w="9525">
            <a:solidFill>
              <a:srgbClr val="7030A0"/>
            </a:solidFill>
            <a:prstDash val="dash"/>
            <a:miter lim="800000"/>
            <a:headEnd len="sm" w="sm" type="none"/>
            <a:tailEnd len="sm" w="sm" type="none"/>
          </a:ln>
        </p:spPr>
      </p:cxnSp>
      <p:cxnSp>
        <p:nvCxnSpPr>
          <p:cNvPr descr="decorative element" id="437" name="Google Shape;437;p27"/>
          <p:cNvCxnSpPr/>
          <p:nvPr/>
        </p:nvCxnSpPr>
        <p:spPr>
          <a:xfrm>
            <a:off x="5170080" y="4651474"/>
            <a:ext cx="4297680" cy="0"/>
          </a:xfrm>
          <a:prstGeom prst="straightConnector1">
            <a:avLst/>
          </a:prstGeom>
          <a:noFill/>
          <a:ln cap="flat" cmpd="sng" w="9525">
            <a:solidFill>
              <a:srgbClr val="7030A0"/>
            </a:solidFill>
            <a:prstDash val="dash"/>
            <a:miter lim="800000"/>
            <a:headEnd len="sm" w="sm" type="none"/>
            <a:tailEnd len="sm" w="sm" type="none"/>
          </a:ln>
        </p:spPr>
      </p:cxnSp>
      <p:cxnSp>
        <p:nvCxnSpPr>
          <p:cNvPr descr="decorative element" id="438" name="Google Shape;438;p27"/>
          <p:cNvCxnSpPr/>
          <p:nvPr/>
        </p:nvCxnSpPr>
        <p:spPr>
          <a:xfrm>
            <a:off x="5170080" y="5302637"/>
            <a:ext cx="4297680" cy="0"/>
          </a:xfrm>
          <a:prstGeom prst="straightConnector1">
            <a:avLst/>
          </a:prstGeom>
          <a:noFill/>
          <a:ln cap="flat" cmpd="sng" w="9525">
            <a:solidFill>
              <a:srgbClr val="7030A0"/>
            </a:solidFill>
            <a:prstDash val="dash"/>
            <a:miter lim="800000"/>
            <a:headEnd len="sm" w="sm" type="none"/>
            <a:tailEnd len="sm" w="sm" type="none"/>
          </a:ln>
        </p:spPr>
      </p:cxnSp>
      <p:sp>
        <p:nvSpPr>
          <p:cNvPr id="439" name="Google Shape;439;p27"/>
          <p:cNvSpPr txBox="1"/>
          <p:nvPr/>
        </p:nvSpPr>
        <p:spPr>
          <a:xfrm>
            <a:off x="5772553" y="4845294"/>
            <a:ext cx="4863925" cy="276999"/>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en-US" sz="1800" u="sng" cap="none" strike="noStrike">
                <a:solidFill>
                  <a:schemeClr val="dk1"/>
                </a:solidFill>
                <a:latin typeface="Roboto"/>
                <a:ea typeface="Roboto"/>
                <a:cs typeface="Roboto"/>
                <a:sym typeface="Roboto"/>
                <a:hlinkClick r:id="rId8">
                  <a:extLst>
                    <a:ext uri="{A12FA001-AC4F-418D-AE19-62706E023703}">
                      <ahyp:hlinkClr val="tx"/>
                    </a:ext>
                  </a:extLst>
                </a:hlinkClick>
              </a:rPr>
              <a:t>www.bachkhoa-aptech.edu.vn</a:t>
            </a:r>
            <a:endParaRPr b="1" i="0" sz="1800" u="none" cap="none" strike="noStrike">
              <a:solidFill>
                <a:schemeClr val="dk1"/>
              </a:solidFill>
              <a:latin typeface="Roboto"/>
              <a:ea typeface="Roboto"/>
              <a:cs typeface="Roboto"/>
              <a:sym typeface="Roboto"/>
            </a:endParaRPr>
          </a:p>
        </p:txBody>
      </p:sp>
      <p:pic>
        <p:nvPicPr>
          <p:cNvPr descr="Káº¿t quáº£ hÃ¬nh áº£nh cho world icon PNG" id="440" name="Google Shape;440;p27"/>
          <p:cNvPicPr preferRelativeResize="0"/>
          <p:nvPr/>
        </p:nvPicPr>
        <p:blipFill rotWithShape="1">
          <a:blip r:embed="rId9">
            <a:alphaModFix/>
          </a:blip>
          <a:srcRect b="0" l="0" r="0" t="0"/>
          <a:stretch/>
        </p:blipFill>
        <p:spPr>
          <a:xfrm>
            <a:off x="5137321" y="4771421"/>
            <a:ext cx="424744" cy="424744"/>
          </a:xfrm>
          <a:prstGeom prst="rect">
            <a:avLst/>
          </a:prstGeom>
          <a:noFill/>
          <a:ln>
            <a:noFill/>
          </a:ln>
        </p:spPr>
      </p:pic>
      <p:sp>
        <p:nvSpPr>
          <p:cNvPr id="441" name="Google Shape;441;p27"/>
          <p:cNvSpPr txBox="1"/>
          <p:nvPr/>
        </p:nvSpPr>
        <p:spPr>
          <a:xfrm>
            <a:off x="4823737" y="701033"/>
            <a:ext cx="7128577" cy="39363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500"/>
              <a:buFont typeface="Arial"/>
              <a:buNone/>
            </a:pPr>
            <a:r>
              <a:rPr b="1" i="0" lang="en-US" sz="1500" u="none" cap="none" strike="noStrike">
                <a:solidFill>
                  <a:schemeClr val="dk1"/>
                </a:solidFill>
                <a:latin typeface="Arial"/>
                <a:ea typeface="Arial"/>
                <a:cs typeface="Arial"/>
                <a:sym typeface="Arial"/>
              </a:rPr>
              <a:t>HỆ THỐNG ĐÀO TẠO CNTT QUỐC TẾ BACHKHOA - APTECH</a:t>
            </a:r>
            <a:endParaRPr b="1" i="0" sz="1500" u="none" cap="none" strike="noStrike">
              <a:solidFill>
                <a:schemeClr val="dk1"/>
              </a:solidFill>
              <a:latin typeface="Arial"/>
              <a:ea typeface="Arial"/>
              <a:cs typeface="Arial"/>
              <a:sym typeface="Arial"/>
            </a:endParaRPr>
          </a:p>
        </p:txBody>
      </p:sp>
      <p:pic>
        <p:nvPicPr>
          <p:cNvPr id="442" name="Google Shape;442;p27"/>
          <p:cNvPicPr preferRelativeResize="0"/>
          <p:nvPr/>
        </p:nvPicPr>
        <p:blipFill rotWithShape="1">
          <a:blip r:embed="rId10">
            <a:alphaModFix/>
          </a:blip>
          <a:srcRect b="0" l="0" r="0" t="0"/>
          <a:stretch/>
        </p:blipFill>
        <p:spPr>
          <a:xfrm>
            <a:off x="786496" y="1878372"/>
            <a:ext cx="3744411" cy="3735097"/>
          </a:xfrm>
          <a:prstGeom prst="rect">
            <a:avLst/>
          </a:prstGeom>
          <a:noFill/>
          <a:ln>
            <a:noFill/>
          </a:ln>
        </p:spPr>
      </p:pic>
      <p:sp>
        <p:nvSpPr>
          <p:cNvPr id="443" name="Google Shape;443;p27"/>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12 Các kiểu dữ liệu nâng cao và sắp xếp</a:t>
            </a:r>
            <a:endParaRPr/>
          </a:p>
        </p:txBody>
      </p:sp>
      <p:sp>
        <p:nvSpPr>
          <p:cNvPr id="444" name="Google Shape;444;p27"/>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CẤU TRÚC</a:t>
            </a:r>
            <a:endParaRPr/>
          </a:p>
        </p:txBody>
      </p:sp>
      <p:sp>
        <p:nvSpPr>
          <p:cNvPr id="214" name="Google Shape;214;p3"/>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Một cấu trúc bao gồm các mẫu dữ liệu, không nhất thiết cùng kiểu, được nhóm lại với nhau. </a:t>
            </a:r>
            <a:endParaRPr/>
          </a:p>
          <a:p>
            <a:pPr indent="-228600" lvl="0" marL="228600" rtl="0" algn="l">
              <a:lnSpc>
                <a:spcPct val="90000"/>
              </a:lnSpc>
              <a:spcBef>
                <a:spcPts val="1000"/>
              </a:spcBef>
              <a:spcAft>
                <a:spcPts val="0"/>
              </a:spcAft>
              <a:buClr>
                <a:schemeClr val="dk1"/>
              </a:buClr>
              <a:buSzPts val="2400"/>
              <a:buChar char="•"/>
            </a:pPr>
            <a:r>
              <a:rPr lang="en-US"/>
              <a:t>Một cấu trúc có thể bao gồm nhiều mẫu dữ liệu như vậy.</a:t>
            </a:r>
            <a:endParaRPr/>
          </a:p>
          <a:p>
            <a:pPr indent="-76200" lvl="0" marL="228600" rtl="0" algn="l">
              <a:lnSpc>
                <a:spcPct val="90000"/>
              </a:lnSpc>
              <a:spcBef>
                <a:spcPts val="1000"/>
              </a:spcBef>
              <a:spcAft>
                <a:spcPts val="0"/>
              </a:spcAft>
              <a:buClr>
                <a:schemeClr val="dk1"/>
              </a:buClr>
              <a:buSzPts val="2400"/>
              <a:buNone/>
            </a:pPr>
            <a:r>
              <a:t/>
            </a:r>
            <a:endParaRPr/>
          </a:p>
        </p:txBody>
      </p:sp>
      <p:sp>
        <p:nvSpPr>
          <p:cNvPr id="215" name="Google Shape;215;p3"/>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12 Các kiểu dữ liệu nâng cao và sắp xếp</a:t>
            </a:r>
            <a:endParaRPr/>
          </a:p>
        </p:txBody>
      </p:sp>
      <p:sp>
        <p:nvSpPr>
          <p:cNvPr id="216" name="Google Shape;216;p3"/>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17" name="Google Shape;217;p3"/>
          <p:cNvPicPr preferRelativeResize="0"/>
          <p:nvPr/>
        </p:nvPicPr>
        <p:blipFill rotWithShape="1">
          <a:blip r:embed="rId3">
            <a:alphaModFix/>
          </a:blip>
          <a:srcRect b="0" l="0" r="0" t="0"/>
          <a:stretch/>
        </p:blipFill>
        <p:spPr>
          <a:xfrm>
            <a:off x="2254595" y="2146839"/>
            <a:ext cx="6856513" cy="4030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ĐỊNH NGHĨA CẤU TRÚC</a:t>
            </a:r>
            <a:endParaRPr/>
          </a:p>
        </p:txBody>
      </p:sp>
      <p:sp>
        <p:nvSpPr>
          <p:cNvPr id="223" name="Google Shape;223;p4"/>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Việc định nghĩa cấu trúc sẽ tạo ra kiểu dữ liệu mới cho phép người dùng sử dụng chúng để khai báo các biến kiểu cấu trúc . </a:t>
            </a:r>
            <a:endParaRPr/>
          </a:p>
          <a:p>
            <a:pPr indent="-228600" lvl="0" marL="228600" rtl="0" algn="l">
              <a:lnSpc>
                <a:spcPct val="90000"/>
              </a:lnSpc>
              <a:spcBef>
                <a:spcPts val="1000"/>
              </a:spcBef>
              <a:spcAft>
                <a:spcPts val="0"/>
              </a:spcAft>
              <a:buClr>
                <a:schemeClr val="dk1"/>
              </a:buClr>
              <a:buSzPts val="2400"/>
              <a:buChar char="•"/>
            </a:pPr>
            <a:r>
              <a:rPr lang="en-US"/>
              <a:t>Các biến trong cấu trúc được gọi là các </a:t>
            </a:r>
            <a:r>
              <a:rPr lang="en-US">
                <a:solidFill>
                  <a:schemeClr val="accent1"/>
                </a:solidFill>
              </a:rPr>
              <a:t>phần tử của cấu trúc</a:t>
            </a:r>
            <a:r>
              <a:rPr lang="en-US"/>
              <a:t> hay </a:t>
            </a:r>
            <a:r>
              <a:rPr lang="en-US">
                <a:solidFill>
                  <a:schemeClr val="accent1"/>
                </a:solidFill>
              </a:rPr>
              <a:t>thành phần của cấu trúc</a:t>
            </a:r>
            <a:endParaRPr>
              <a:solidFill>
                <a:schemeClr val="accent1"/>
              </a:solidFill>
            </a:endParaRPr>
          </a:p>
          <a:p>
            <a:pPr indent="-228600" lvl="0" marL="228600" rtl="0" algn="l">
              <a:lnSpc>
                <a:spcPct val="90000"/>
              </a:lnSpc>
              <a:spcBef>
                <a:spcPts val="1000"/>
              </a:spcBef>
              <a:spcAft>
                <a:spcPts val="0"/>
              </a:spcAft>
              <a:buClr>
                <a:schemeClr val="dk1"/>
              </a:buClr>
              <a:buSzPts val="2400"/>
              <a:buChar char="•"/>
            </a:pPr>
            <a:r>
              <a:rPr lang="en-US"/>
              <a:t>Ví dụ:</a:t>
            </a:r>
            <a:endParaRPr/>
          </a:p>
          <a:p>
            <a:pPr indent="0" lvl="0" marL="156891" rtl="0" algn="l">
              <a:lnSpc>
                <a:spcPct val="90000"/>
              </a:lnSpc>
              <a:spcBef>
                <a:spcPts val="1000"/>
              </a:spcBef>
              <a:spcAft>
                <a:spcPts val="0"/>
              </a:spcAft>
              <a:buClr>
                <a:schemeClr val="dk1"/>
              </a:buClr>
              <a:buSzPts val="2400"/>
              <a:buNone/>
            </a:pPr>
            <a:r>
              <a:t/>
            </a:r>
            <a:endParaRPr>
              <a:solidFill>
                <a:schemeClr val="accent1"/>
              </a:solidFill>
            </a:endParaRPr>
          </a:p>
        </p:txBody>
      </p:sp>
      <p:sp>
        <p:nvSpPr>
          <p:cNvPr id="224" name="Google Shape;224;p4"/>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12 Các kiểu dữ liệu nâng cao và sắp xếp</a:t>
            </a:r>
            <a:endParaRPr/>
          </a:p>
        </p:txBody>
      </p:sp>
      <p:sp>
        <p:nvSpPr>
          <p:cNvPr id="225" name="Google Shape;225;p4"/>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26" name="Google Shape;226;p4"/>
          <p:cNvPicPr preferRelativeResize="0"/>
          <p:nvPr/>
        </p:nvPicPr>
        <p:blipFill rotWithShape="1">
          <a:blip r:embed="rId3">
            <a:alphaModFix/>
          </a:blip>
          <a:srcRect b="0" l="0" r="0" t="0"/>
          <a:stretch/>
        </p:blipFill>
        <p:spPr>
          <a:xfrm>
            <a:off x="3763488" y="2669779"/>
            <a:ext cx="4239047" cy="348099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5"/>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KHAI BÁO BIẾN CẤU TRÚC</a:t>
            </a:r>
            <a:endParaRPr/>
          </a:p>
        </p:txBody>
      </p:sp>
      <p:sp>
        <p:nvSpPr>
          <p:cNvPr id="232" name="Google Shape;232;p5"/>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Font typeface="Noto Sans Symbols"/>
              <a:buChar char="✔"/>
            </a:pPr>
            <a:r>
              <a:rPr lang="en-US"/>
              <a:t>Khi một cấu trúc đã được định nghĩa, chúng ta có thể khai báo một hoặc nhiều biến kiểu này. </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Ví dụ: </a:t>
            </a:r>
            <a:r>
              <a:rPr b="1" lang="en-US">
                <a:solidFill>
                  <a:srgbClr val="7030A0"/>
                </a:solidFill>
              </a:rPr>
              <a:t>struct cat books1;</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Câu lệnh này sẽ dành đủ vùng nhớ để lưu trữ tất cả các mục trong một cấu trúc.</a:t>
            </a:r>
            <a:endParaRPr/>
          </a:p>
          <a:p>
            <a:pPr indent="-76200" lvl="0" marL="228600" rtl="0" algn="l">
              <a:lnSpc>
                <a:spcPct val="150000"/>
              </a:lnSpc>
              <a:spcBef>
                <a:spcPts val="1000"/>
              </a:spcBef>
              <a:spcAft>
                <a:spcPts val="0"/>
              </a:spcAft>
              <a:buClr>
                <a:schemeClr val="dk1"/>
              </a:buClr>
              <a:buSzPts val="2400"/>
              <a:buFont typeface="Noto Sans Symbols"/>
              <a:buNone/>
            </a:pPr>
            <a:r>
              <a:t/>
            </a:r>
            <a:endParaRPr b="1">
              <a:solidFill>
                <a:srgbClr val="7030A0"/>
              </a:solidFill>
            </a:endParaRPr>
          </a:p>
        </p:txBody>
      </p:sp>
      <p:sp>
        <p:nvSpPr>
          <p:cNvPr id="233" name="Google Shape;233;p5"/>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12 Các kiểu dữ liệu nâng cao và sắp xếp</a:t>
            </a:r>
            <a:endParaRPr/>
          </a:p>
        </p:txBody>
      </p:sp>
      <p:sp>
        <p:nvSpPr>
          <p:cNvPr id="234" name="Google Shape;234;p5"/>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35" name="Google Shape;235;p5"/>
          <p:cNvPicPr preferRelativeResize="0"/>
          <p:nvPr/>
        </p:nvPicPr>
        <p:blipFill rotWithShape="1">
          <a:blip r:embed="rId3">
            <a:alphaModFix/>
          </a:blip>
          <a:srcRect b="0" l="0" r="0" t="0"/>
          <a:stretch/>
        </p:blipFill>
        <p:spPr>
          <a:xfrm>
            <a:off x="2331330" y="3425088"/>
            <a:ext cx="3323464" cy="2488233"/>
          </a:xfrm>
          <a:prstGeom prst="rect">
            <a:avLst/>
          </a:prstGeom>
          <a:noFill/>
          <a:ln>
            <a:noFill/>
          </a:ln>
        </p:spPr>
      </p:pic>
      <p:pic>
        <p:nvPicPr>
          <p:cNvPr id="236" name="Google Shape;236;p5"/>
          <p:cNvPicPr preferRelativeResize="0"/>
          <p:nvPr/>
        </p:nvPicPr>
        <p:blipFill rotWithShape="1">
          <a:blip r:embed="rId4">
            <a:alphaModFix/>
          </a:blip>
          <a:srcRect b="0" l="0" r="0" t="0"/>
          <a:stretch/>
        </p:blipFill>
        <p:spPr>
          <a:xfrm>
            <a:off x="6352369" y="3425088"/>
            <a:ext cx="3465319" cy="1368881"/>
          </a:xfrm>
          <a:prstGeom prst="rect">
            <a:avLst/>
          </a:prstGeom>
          <a:noFill/>
          <a:ln>
            <a:noFill/>
          </a:ln>
        </p:spPr>
      </p:pic>
      <p:sp>
        <p:nvSpPr>
          <p:cNvPr id="237" name="Google Shape;237;p5"/>
          <p:cNvSpPr/>
          <p:nvPr/>
        </p:nvSpPr>
        <p:spPr>
          <a:xfrm>
            <a:off x="5308020" y="4022817"/>
            <a:ext cx="1170589" cy="1055313"/>
          </a:xfrm>
          <a:prstGeom prst="lef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588" u="none" cap="none" strike="noStrik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6"/>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TRUY CẬP PHẦN TỬ CỦA CẤU TRÚC</a:t>
            </a:r>
            <a:endParaRPr/>
          </a:p>
        </p:txBody>
      </p:sp>
      <p:sp>
        <p:nvSpPr>
          <p:cNvPr id="243" name="Google Shape;243;p6"/>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Font typeface="Noto Sans Symbols"/>
              <a:buChar char="✔"/>
            </a:pPr>
            <a:r>
              <a:rPr lang="en-US"/>
              <a:t>Các phần tử của cấu trúc được truy cập thông qua việc sử dụng </a:t>
            </a:r>
            <a:r>
              <a:rPr b="1" lang="en-US">
                <a:solidFill>
                  <a:srgbClr val="7030A0"/>
                </a:solidFill>
              </a:rPr>
              <a:t>toán tử chấm </a:t>
            </a:r>
            <a:r>
              <a:rPr lang="en-US"/>
              <a:t>(.), toán tử này còn được gọi là </a:t>
            </a:r>
            <a:r>
              <a:rPr b="1" lang="en-US">
                <a:solidFill>
                  <a:srgbClr val="7030A0"/>
                </a:solidFill>
              </a:rPr>
              <a:t>toán tử thành viên – membership</a:t>
            </a:r>
            <a:endParaRPr b="1">
              <a:solidFill>
                <a:srgbClr val="7030A0"/>
              </a:solidFill>
            </a:endParaRPr>
          </a:p>
          <a:p>
            <a:pPr indent="-228600" lvl="0" marL="228600" rtl="0" algn="l">
              <a:lnSpc>
                <a:spcPct val="150000"/>
              </a:lnSpc>
              <a:spcBef>
                <a:spcPts val="1000"/>
              </a:spcBef>
              <a:spcAft>
                <a:spcPts val="0"/>
              </a:spcAft>
              <a:buClr>
                <a:schemeClr val="dk1"/>
              </a:buClr>
              <a:buSzPts val="2400"/>
              <a:buFont typeface="Noto Sans Symbols"/>
              <a:buChar char="✔"/>
            </a:pPr>
            <a:r>
              <a:rPr lang="en-US"/>
              <a:t>Cú pháp:</a:t>
            </a:r>
            <a:endParaRPr/>
          </a:p>
          <a:p>
            <a:pPr indent="0" lvl="0" marL="156891" rtl="0" algn="l">
              <a:lnSpc>
                <a:spcPct val="150000"/>
              </a:lnSpc>
              <a:spcBef>
                <a:spcPts val="1000"/>
              </a:spcBef>
              <a:spcAft>
                <a:spcPts val="0"/>
              </a:spcAft>
              <a:buClr>
                <a:srgbClr val="7030A0"/>
              </a:buClr>
              <a:buSzPts val="2400"/>
              <a:buNone/>
            </a:pPr>
            <a:r>
              <a:rPr b="1" lang="en-US">
                <a:solidFill>
                  <a:srgbClr val="7030A0"/>
                </a:solidFill>
              </a:rPr>
              <a:t>		structure_name.element_name</a:t>
            </a:r>
            <a:endParaRPr b="1">
              <a:solidFill>
                <a:srgbClr val="7030A0"/>
              </a:solidFill>
            </a:endParaRPr>
          </a:p>
          <a:p>
            <a:pPr indent="-228600" lvl="0" marL="228600" rtl="0" algn="l">
              <a:lnSpc>
                <a:spcPct val="150000"/>
              </a:lnSpc>
              <a:spcBef>
                <a:spcPts val="1000"/>
              </a:spcBef>
              <a:spcAft>
                <a:spcPts val="0"/>
              </a:spcAft>
              <a:buClr>
                <a:schemeClr val="dk1"/>
              </a:buClr>
              <a:buSzPts val="2400"/>
              <a:buFont typeface="Noto Sans Symbols"/>
              <a:buChar char="✔"/>
            </a:pPr>
            <a:r>
              <a:rPr lang="en-US"/>
              <a:t>Ví dụ:</a:t>
            </a:r>
            <a:endParaRPr/>
          </a:p>
          <a:p>
            <a:pPr indent="0" lvl="0" marL="156891" rtl="0" algn="l">
              <a:lnSpc>
                <a:spcPct val="150000"/>
              </a:lnSpc>
              <a:spcBef>
                <a:spcPts val="1000"/>
              </a:spcBef>
              <a:spcAft>
                <a:spcPts val="0"/>
              </a:spcAft>
              <a:buClr>
                <a:srgbClr val="7030A0"/>
              </a:buClr>
              <a:buSzPts val="2400"/>
              <a:buNone/>
            </a:pPr>
            <a:r>
              <a:rPr b="1" lang="en-US">
                <a:solidFill>
                  <a:srgbClr val="7030A0"/>
                </a:solidFill>
              </a:rPr>
              <a:t>		scanf(“%s”, books1.bk_name);</a:t>
            </a:r>
            <a:endParaRPr/>
          </a:p>
        </p:txBody>
      </p:sp>
      <p:sp>
        <p:nvSpPr>
          <p:cNvPr id="244" name="Google Shape;244;p6"/>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12 Các kiểu dữ liệu nâng cao và sắp xếp</a:t>
            </a:r>
            <a:endParaRPr/>
          </a:p>
        </p:txBody>
      </p:sp>
      <p:sp>
        <p:nvSpPr>
          <p:cNvPr id="245" name="Google Shape;245;p6"/>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7"/>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KHỞI TẠO CẤU TRÚC</a:t>
            </a:r>
            <a:endParaRPr/>
          </a:p>
        </p:txBody>
      </p:sp>
      <p:sp>
        <p:nvSpPr>
          <p:cNvPr id="251" name="Google Shape;251;p7"/>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Font typeface="Noto Sans Symbols"/>
              <a:buChar char="✔"/>
            </a:pPr>
            <a:r>
              <a:rPr lang="en-US"/>
              <a:t>Giống như các biến khác và mảng, các biến kiểu cấu trúc có thể được khởi tạo tại thời điểm khai báo</a:t>
            </a:r>
            <a:endParaRPr/>
          </a:p>
          <a:p>
            <a:pPr indent="-76200" lvl="0" marL="228600" rtl="0" algn="l">
              <a:lnSpc>
                <a:spcPct val="150000"/>
              </a:lnSpc>
              <a:spcBef>
                <a:spcPts val="1000"/>
              </a:spcBef>
              <a:spcAft>
                <a:spcPts val="0"/>
              </a:spcAft>
              <a:buClr>
                <a:schemeClr val="dk1"/>
              </a:buClr>
              <a:buSzPts val="2400"/>
              <a:buFont typeface="Noto Sans Symbols"/>
              <a:buNone/>
            </a:pPr>
            <a:r>
              <a:t/>
            </a:r>
            <a:endParaRPr/>
          </a:p>
          <a:p>
            <a:pPr indent="-76200" lvl="0" marL="228600" rtl="0" algn="l">
              <a:lnSpc>
                <a:spcPct val="150000"/>
              </a:lnSpc>
              <a:spcBef>
                <a:spcPts val="1000"/>
              </a:spcBef>
              <a:spcAft>
                <a:spcPts val="0"/>
              </a:spcAft>
              <a:buClr>
                <a:schemeClr val="dk1"/>
              </a:buClr>
              <a:buSzPts val="2400"/>
              <a:buFont typeface="Noto Sans Symbols"/>
              <a:buNone/>
            </a:pPr>
            <a:r>
              <a:t/>
            </a:r>
            <a:endParaRPr/>
          </a:p>
          <a:p>
            <a:pPr indent="0" lvl="0" marL="156891" rtl="0" algn="l">
              <a:lnSpc>
                <a:spcPct val="150000"/>
              </a:lnSpc>
              <a:spcBef>
                <a:spcPts val="1000"/>
              </a:spcBef>
              <a:spcAft>
                <a:spcPts val="0"/>
              </a:spcAft>
              <a:buClr>
                <a:schemeClr val="dk1"/>
              </a:buClr>
              <a:buSzPts val="2400"/>
              <a:buNone/>
            </a:pPr>
            <a:r>
              <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Các biến emp1 và emp2 có kiểu employee có thể được khai báo và khởi tạo như sau:</a:t>
            </a:r>
            <a:endParaRPr/>
          </a:p>
          <a:p>
            <a:pPr indent="0" lvl="0" marL="156891" rtl="0" algn="l">
              <a:lnSpc>
                <a:spcPct val="150000"/>
              </a:lnSpc>
              <a:spcBef>
                <a:spcPts val="1000"/>
              </a:spcBef>
              <a:spcAft>
                <a:spcPts val="0"/>
              </a:spcAft>
              <a:buClr>
                <a:srgbClr val="7030A0"/>
              </a:buClr>
              <a:buSzPts val="2400"/>
              <a:buNone/>
            </a:pPr>
            <a:r>
              <a:rPr b="1" lang="en-US">
                <a:solidFill>
                  <a:srgbClr val="7030A0"/>
                </a:solidFill>
              </a:rPr>
              <a:t>		struct employee emp1 = {346, “Abraham”};</a:t>
            </a:r>
            <a:endParaRPr/>
          </a:p>
          <a:p>
            <a:pPr indent="0" lvl="0" marL="156891" rtl="0" algn="l">
              <a:lnSpc>
                <a:spcPct val="150000"/>
              </a:lnSpc>
              <a:spcBef>
                <a:spcPts val="1000"/>
              </a:spcBef>
              <a:spcAft>
                <a:spcPts val="0"/>
              </a:spcAft>
              <a:buClr>
                <a:srgbClr val="7030A0"/>
              </a:buClr>
              <a:buSzPts val="2400"/>
              <a:buNone/>
            </a:pPr>
            <a:r>
              <a:rPr b="1" lang="en-US">
                <a:solidFill>
                  <a:srgbClr val="7030A0"/>
                </a:solidFill>
              </a:rPr>
              <a:t>		struct employee emp2 = {347, “John”};</a:t>
            </a:r>
            <a:endParaRPr/>
          </a:p>
        </p:txBody>
      </p:sp>
      <p:sp>
        <p:nvSpPr>
          <p:cNvPr id="252" name="Google Shape;252;p7"/>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12 Các kiểu dữ liệu nâng cao và sắp xếp</a:t>
            </a:r>
            <a:endParaRPr/>
          </a:p>
        </p:txBody>
      </p:sp>
      <p:sp>
        <p:nvSpPr>
          <p:cNvPr id="253" name="Google Shape;253;p7"/>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54" name="Google Shape;254;p7"/>
          <p:cNvPicPr preferRelativeResize="0"/>
          <p:nvPr/>
        </p:nvPicPr>
        <p:blipFill rotWithShape="1">
          <a:blip r:embed="rId3">
            <a:alphaModFix/>
          </a:blip>
          <a:srcRect b="0" l="0" r="0" t="0"/>
          <a:stretch/>
        </p:blipFill>
        <p:spPr>
          <a:xfrm>
            <a:off x="3708225" y="1962389"/>
            <a:ext cx="3494688" cy="2007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8"/>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CÂU LỆNH GÁN SỬ DỤNG CÁC CẤU TRÚC</a:t>
            </a:r>
            <a:endParaRPr/>
          </a:p>
        </p:txBody>
      </p:sp>
      <p:sp>
        <p:nvSpPr>
          <p:cNvPr id="260" name="Google Shape;260;p8"/>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Font typeface="Noto Sans Symbols"/>
              <a:buChar char="✔"/>
            </a:pPr>
            <a:r>
              <a:rPr lang="en-US"/>
              <a:t>Có thể sử dụng câu lệnh gán đơn giản để gán giá trị của một biến cấu trúc cho một biến khác có cùng kiểu</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Chẳng hạn, nếu </a:t>
            </a:r>
            <a:r>
              <a:rPr b="1" lang="en-US">
                <a:solidFill>
                  <a:srgbClr val="7030A0"/>
                </a:solidFill>
              </a:rPr>
              <a:t>books1</a:t>
            </a:r>
            <a:r>
              <a:rPr lang="en-US"/>
              <a:t> và </a:t>
            </a:r>
            <a:r>
              <a:rPr b="1" lang="en-US">
                <a:solidFill>
                  <a:srgbClr val="7030A0"/>
                </a:solidFill>
              </a:rPr>
              <a:t>books2</a:t>
            </a:r>
            <a:r>
              <a:rPr lang="en-US"/>
              <a:t> là các biến cấu trúc có cùng kiểu, thì câu lệnh sau là hợp lệ: </a:t>
            </a:r>
            <a:r>
              <a:rPr b="1" lang="en-US">
                <a:solidFill>
                  <a:srgbClr val="7030A0"/>
                </a:solidFill>
              </a:rPr>
              <a:t>books2 = books1;</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Trong trường hợp không thể dùng câu lệnh gán trực tiếp, thì có thể sử dụng hàm tạo sẵn </a:t>
            </a:r>
            <a:r>
              <a:rPr b="1" lang="en-US">
                <a:solidFill>
                  <a:srgbClr val="7030A0"/>
                </a:solidFill>
              </a:rPr>
              <a:t>memcpy()</a:t>
            </a:r>
            <a:endParaRPr b="1">
              <a:solidFill>
                <a:srgbClr val="7030A0"/>
              </a:solidFill>
            </a:endParaRPr>
          </a:p>
          <a:p>
            <a:pPr indent="-228600" lvl="0" marL="228600" rtl="0" algn="l">
              <a:lnSpc>
                <a:spcPct val="150000"/>
              </a:lnSpc>
              <a:spcBef>
                <a:spcPts val="1000"/>
              </a:spcBef>
              <a:spcAft>
                <a:spcPts val="0"/>
              </a:spcAft>
              <a:buClr>
                <a:schemeClr val="dk1"/>
              </a:buClr>
              <a:buSzPts val="2400"/>
              <a:buFont typeface="Noto Sans Symbols"/>
              <a:buChar char="✔"/>
            </a:pPr>
            <a:r>
              <a:rPr lang="en-US"/>
              <a:t>Cú pháp: </a:t>
            </a:r>
            <a:r>
              <a:rPr b="1" lang="en-US">
                <a:solidFill>
                  <a:srgbClr val="7030A0"/>
                </a:solidFill>
              </a:rPr>
              <a:t>memcpy (char * destn, char &amp;source, int nbytes);</a:t>
            </a:r>
            <a:endParaRPr b="1">
              <a:solidFill>
                <a:srgbClr val="7030A0"/>
              </a:solidFill>
            </a:endParaRPr>
          </a:p>
          <a:p>
            <a:pPr indent="-228600" lvl="0" marL="228600" rtl="0" algn="l">
              <a:lnSpc>
                <a:spcPct val="150000"/>
              </a:lnSpc>
              <a:spcBef>
                <a:spcPts val="1000"/>
              </a:spcBef>
              <a:spcAft>
                <a:spcPts val="0"/>
              </a:spcAft>
              <a:buClr>
                <a:schemeClr val="dk1"/>
              </a:buClr>
              <a:buSzPts val="2400"/>
              <a:buFont typeface="Noto Sans Symbols"/>
              <a:buChar char="✔"/>
            </a:pPr>
            <a:r>
              <a:rPr lang="en-US"/>
              <a:t>Ví dụ:: </a:t>
            </a:r>
            <a:r>
              <a:rPr b="1" lang="en-US">
                <a:solidFill>
                  <a:srgbClr val="7030A0"/>
                </a:solidFill>
              </a:rPr>
              <a:t>memcpy (&amp;books2, &amp;books1, sizeof(struct cat)); </a:t>
            </a:r>
            <a:endParaRPr/>
          </a:p>
        </p:txBody>
      </p:sp>
      <p:sp>
        <p:nvSpPr>
          <p:cNvPr id="261" name="Google Shape;261;p8"/>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12 Các kiểu dữ liệu nâng cao và sắp xếp</a:t>
            </a:r>
            <a:endParaRPr/>
          </a:p>
        </p:txBody>
      </p:sp>
      <p:sp>
        <p:nvSpPr>
          <p:cNvPr id="262" name="Google Shape;262;p8"/>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9"/>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CẤU TRÚC LỒNG TRONG CẤU TRÚC</a:t>
            </a:r>
            <a:endParaRPr/>
          </a:p>
        </p:txBody>
      </p:sp>
      <p:sp>
        <p:nvSpPr>
          <p:cNvPr id="268" name="Google Shape;268;p9"/>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Một cấu trúc có thể lồng trong một cấu trúc khác. Tuy nhiên, một cấu trúc không thể lồng trong chính nó. </a:t>
            </a:r>
            <a:endParaRPr/>
          </a:p>
          <a:p>
            <a:pPr indent="-76200" lvl="0" marL="228600" rtl="0" algn="l">
              <a:lnSpc>
                <a:spcPct val="90000"/>
              </a:lnSpc>
              <a:spcBef>
                <a:spcPts val="1000"/>
              </a:spcBef>
              <a:spcAft>
                <a:spcPts val="0"/>
              </a:spcAft>
              <a:buClr>
                <a:schemeClr val="dk1"/>
              </a:buClr>
              <a:buSzPts val="2400"/>
              <a:buNone/>
            </a:pPr>
            <a:r>
              <a:t/>
            </a:r>
            <a:endParaRPr/>
          </a:p>
          <a:p>
            <a:pPr indent="-76200" lvl="0" marL="228600" rtl="0" algn="l">
              <a:lnSpc>
                <a:spcPct val="90000"/>
              </a:lnSpc>
              <a:spcBef>
                <a:spcPts val="1000"/>
              </a:spcBef>
              <a:spcAft>
                <a:spcPts val="0"/>
              </a:spcAft>
              <a:buClr>
                <a:schemeClr val="dk1"/>
              </a:buClr>
              <a:buSzPts val="2400"/>
              <a:buNone/>
            </a:pPr>
            <a:r>
              <a:t/>
            </a:r>
            <a:endParaRPr/>
          </a:p>
          <a:p>
            <a:pPr indent="-76200" lvl="0" marL="228600" rtl="0" algn="l">
              <a:lnSpc>
                <a:spcPct val="90000"/>
              </a:lnSpc>
              <a:spcBef>
                <a:spcPts val="1000"/>
              </a:spcBef>
              <a:spcAft>
                <a:spcPts val="0"/>
              </a:spcAft>
              <a:buClr>
                <a:schemeClr val="dk1"/>
              </a:buClr>
              <a:buSzPts val="2400"/>
              <a:buNone/>
            </a:pPr>
            <a:r>
              <a:t/>
            </a:r>
            <a:endParaRPr/>
          </a:p>
          <a:p>
            <a:pPr indent="-76200" lvl="0" marL="228600" rtl="0" algn="l">
              <a:lnSpc>
                <a:spcPct val="90000"/>
              </a:lnSpc>
              <a:spcBef>
                <a:spcPts val="1000"/>
              </a:spcBef>
              <a:spcAft>
                <a:spcPts val="0"/>
              </a:spcAft>
              <a:buClr>
                <a:schemeClr val="dk1"/>
              </a:buClr>
              <a:buSzPts val="2400"/>
              <a:buNone/>
            </a:pPr>
            <a:r>
              <a:t/>
            </a:r>
            <a:endParaRPr/>
          </a:p>
          <a:p>
            <a:pPr indent="-762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Char char="•"/>
            </a:pPr>
            <a:r>
              <a:rPr lang="en-US"/>
              <a:t>Việc truy cập vào các phần tử của cấu trúc này tương tự như với cấu trúc bình thường khác,</a:t>
            </a:r>
            <a:endParaRPr/>
          </a:p>
          <a:p>
            <a:pPr indent="0" lvl="0" marL="156891" rtl="0" algn="l">
              <a:lnSpc>
                <a:spcPct val="90000"/>
              </a:lnSpc>
              <a:spcBef>
                <a:spcPts val="1000"/>
              </a:spcBef>
              <a:spcAft>
                <a:spcPts val="0"/>
              </a:spcAft>
              <a:buClr>
                <a:srgbClr val="7030A0"/>
              </a:buClr>
              <a:buSzPts val="2400"/>
              <a:buNone/>
            </a:pPr>
            <a:r>
              <a:rPr b="1" lang="en-US">
                <a:solidFill>
                  <a:srgbClr val="7030A0"/>
                </a:solidFill>
              </a:rPr>
              <a:t>		issl.borrower</a:t>
            </a:r>
            <a:endParaRPr b="1">
              <a:solidFill>
                <a:srgbClr val="7030A0"/>
              </a:solidFill>
            </a:endParaRPr>
          </a:p>
          <a:p>
            <a:pPr indent="-228600" lvl="0" marL="228600" rtl="0" algn="l">
              <a:lnSpc>
                <a:spcPct val="90000"/>
              </a:lnSpc>
              <a:spcBef>
                <a:spcPts val="1000"/>
              </a:spcBef>
              <a:spcAft>
                <a:spcPts val="0"/>
              </a:spcAft>
              <a:buClr>
                <a:schemeClr val="dk1"/>
              </a:buClr>
              <a:buSzPts val="2400"/>
              <a:buChar char="•"/>
            </a:pPr>
            <a:r>
              <a:rPr lang="en-US"/>
              <a:t>Để truy cập vào phần tử của cấu trúc cat là một phần của cấu trúc issl ,</a:t>
            </a:r>
            <a:endParaRPr/>
          </a:p>
          <a:p>
            <a:pPr indent="0" lvl="0" marL="156891" rtl="0" algn="l">
              <a:lnSpc>
                <a:spcPct val="90000"/>
              </a:lnSpc>
              <a:spcBef>
                <a:spcPts val="1000"/>
              </a:spcBef>
              <a:spcAft>
                <a:spcPts val="0"/>
              </a:spcAft>
              <a:buClr>
                <a:srgbClr val="7030A0"/>
              </a:buClr>
              <a:buSzPts val="2400"/>
              <a:buNone/>
            </a:pPr>
            <a:r>
              <a:rPr b="1" lang="en-US">
                <a:solidFill>
                  <a:srgbClr val="7030A0"/>
                </a:solidFill>
              </a:rPr>
              <a:t>		issl.books.author</a:t>
            </a:r>
            <a:endParaRPr b="1">
              <a:solidFill>
                <a:srgbClr val="7030A0"/>
              </a:solidFill>
            </a:endParaRPr>
          </a:p>
        </p:txBody>
      </p:sp>
      <p:sp>
        <p:nvSpPr>
          <p:cNvPr id="269" name="Google Shape;269;p9"/>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12 Các kiểu dữ liệu nâng cao và sắp xếp</a:t>
            </a:r>
            <a:endParaRPr/>
          </a:p>
        </p:txBody>
      </p:sp>
      <p:sp>
        <p:nvSpPr>
          <p:cNvPr id="270" name="Google Shape;270;p9"/>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71" name="Google Shape;271;p9"/>
          <p:cNvPicPr preferRelativeResize="0"/>
          <p:nvPr/>
        </p:nvPicPr>
        <p:blipFill rotWithShape="1">
          <a:blip r:embed="rId3">
            <a:alphaModFix/>
          </a:blip>
          <a:srcRect b="0" l="0" r="0" t="0"/>
          <a:stretch/>
        </p:blipFill>
        <p:spPr>
          <a:xfrm>
            <a:off x="8006202" y="1232942"/>
            <a:ext cx="2527328" cy="236321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2018-01-11T08:27:42Z</dcterms:created>
  <dc:creator>Huy Dang</dc:creator>
</cp:coreProperties>
</file>