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jjrZqkAiWb0js0UZrFjyN0lTHS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2"/>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2"/>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32"/>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32"/>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4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3"/>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 name="Google Shape;9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4" name="Google Shape;10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52"/>
          <p:cNvSpPr/>
          <p:nvPr>
            <p:ph idx="2" type="pic"/>
          </p:nvPr>
        </p:nvSpPr>
        <p:spPr>
          <a:xfrm>
            <a:off x="5183188" y="987425"/>
            <a:ext cx="6172200" cy="4873625"/>
          </a:xfrm>
          <a:prstGeom prst="rect">
            <a:avLst/>
          </a:prstGeom>
          <a:noFill/>
          <a:ln>
            <a:noFill/>
          </a:ln>
        </p:spPr>
      </p:sp>
      <p:sp>
        <p:nvSpPr>
          <p:cNvPr id="138" name="Google Shape;138;p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5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54" name="Shape 154"/>
        <p:cNvGrpSpPr/>
        <p:nvPr/>
      </p:nvGrpSpPr>
      <p:grpSpPr>
        <a:xfrm>
          <a:off x="0" y="0"/>
          <a:ext cx="0" cy="0"/>
          <a:chOff x="0" y="0"/>
          <a:chExt cx="0" cy="0"/>
        </a:xfrm>
      </p:grpSpPr>
      <p:sp>
        <p:nvSpPr>
          <p:cNvPr id="155" name="Google Shape;155;p55"/>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5"/>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5"/>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55"/>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0" name="Shape 160"/>
        <p:cNvGrpSpPr/>
        <p:nvPr/>
      </p:nvGrpSpPr>
      <p:grpSpPr>
        <a:xfrm>
          <a:off x="0" y="0"/>
          <a:ext cx="0" cy="0"/>
          <a:chOff x="0" y="0"/>
          <a:chExt cx="0" cy="0"/>
        </a:xfrm>
      </p:grpSpPr>
      <p:sp>
        <p:nvSpPr>
          <p:cNvPr id="161" name="Google Shape;161;p56"/>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6"/>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6"/>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56"/>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66" name="Shape 166"/>
        <p:cNvGrpSpPr/>
        <p:nvPr/>
      </p:nvGrpSpPr>
      <p:grpSpPr>
        <a:xfrm>
          <a:off x="0" y="0"/>
          <a:ext cx="0" cy="0"/>
          <a:chOff x="0" y="0"/>
          <a:chExt cx="0" cy="0"/>
        </a:xfrm>
      </p:grpSpPr>
      <p:sp>
        <p:nvSpPr>
          <p:cNvPr id="167" name="Google Shape;167;p57"/>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7"/>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7"/>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57"/>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172" name="Shape 172"/>
        <p:cNvGrpSpPr/>
        <p:nvPr/>
      </p:nvGrpSpPr>
      <p:grpSpPr>
        <a:xfrm>
          <a:off x="0" y="0"/>
          <a:ext cx="0" cy="0"/>
          <a:chOff x="0" y="0"/>
          <a:chExt cx="0" cy="0"/>
        </a:xfrm>
      </p:grpSpPr>
      <p:sp>
        <p:nvSpPr>
          <p:cNvPr id="173" name="Google Shape;173;p58"/>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8"/>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8"/>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77" name="Google Shape;177;p58"/>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178" name="Shape 178"/>
        <p:cNvGrpSpPr/>
        <p:nvPr/>
      </p:nvGrpSpPr>
      <p:grpSpPr>
        <a:xfrm>
          <a:off x="0" y="0"/>
          <a:ext cx="0" cy="0"/>
          <a:chOff x="0" y="0"/>
          <a:chExt cx="0" cy="0"/>
        </a:xfrm>
      </p:grpSpPr>
      <p:sp>
        <p:nvSpPr>
          <p:cNvPr id="179" name="Google Shape;179;p59"/>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9"/>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9"/>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59"/>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184" name="Shape 184"/>
        <p:cNvGrpSpPr/>
        <p:nvPr/>
      </p:nvGrpSpPr>
      <p:grpSpPr>
        <a:xfrm>
          <a:off x="0" y="0"/>
          <a:ext cx="0" cy="0"/>
          <a:chOff x="0" y="0"/>
          <a:chExt cx="0" cy="0"/>
        </a:xfrm>
      </p:grpSpPr>
      <p:sp>
        <p:nvSpPr>
          <p:cNvPr id="185" name="Google Shape;185;p60"/>
          <p:cNvSpPr txBox="1"/>
          <p:nvPr>
            <p:ph type="title"/>
          </p:nvPr>
        </p:nvSpPr>
        <p:spPr>
          <a:xfrm>
            <a:off x="129703" y="712409"/>
            <a:ext cx="11956178" cy="532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60"/>
          <p:cNvSpPr txBox="1"/>
          <p:nvPr>
            <p:ph idx="11" type="ftr"/>
          </p:nvPr>
        </p:nvSpPr>
        <p:spPr>
          <a:xfrm>
            <a:off x="3445476" y="6326659"/>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60"/>
          <p:cNvSpPr txBox="1"/>
          <p:nvPr>
            <p:ph idx="12" type="sldNum"/>
          </p:nvPr>
        </p:nvSpPr>
        <p:spPr>
          <a:xfrm>
            <a:off x="7474343" y="627910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60"/>
          <p:cNvSpPr txBox="1"/>
          <p:nvPr>
            <p:ph idx="1" type="body"/>
          </p:nvPr>
        </p:nvSpPr>
        <p:spPr>
          <a:xfrm>
            <a:off x="112591" y="1413668"/>
            <a:ext cx="11914333" cy="4817756"/>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6"/>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3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8"/>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8"/>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8"/>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9"/>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41"/>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41"/>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4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42"/>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2"/>
          <p:cNvSpPr/>
          <p:nvPr>
            <p:ph idx="2" type="pic"/>
          </p:nvPr>
        </p:nvSpPr>
        <p:spPr>
          <a:xfrm>
            <a:off x="5183188" y="987425"/>
            <a:ext cx="6172200" cy="4873625"/>
          </a:xfrm>
          <a:prstGeom prst="rect">
            <a:avLst/>
          </a:prstGeom>
          <a:noFill/>
          <a:ln>
            <a:noFill/>
          </a:ln>
        </p:spPr>
      </p:sp>
      <p:sp>
        <p:nvSpPr>
          <p:cNvPr id="66" name="Google Shape;66;p42"/>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31"/>
          <p:cNvPicPr preferRelativeResize="0"/>
          <p:nvPr/>
        </p:nvPicPr>
        <p:blipFill rotWithShape="1">
          <a:blip r:embed="rId2">
            <a:alphaModFix/>
          </a:blip>
          <a:srcRect b="77519" l="0" r="0" t="0"/>
          <a:stretch/>
        </p:blipFill>
        <p:spPr>
          <a:xfrm>
            <a:off x="0" y="6375400"/>
            <a:ext cx="12192000" cy="482600"/>
          </a:xfrm>
          <a:prstGeom prst="rect">
            <a:avLst/>
          </a:prstGeom>
          <a:noFill/>
          <a:ln>
            <a:noFill/>
          </a:ln>
        </p:spPr>
      </p:pic>
      <p:sp>
        <p:nvSpPr>
          <p:cNvPr id="12" name="Google Shape;12;p3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1"/>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31"/>
          <p:cNvPicPr preferRelativeResize="0"/>
          <p:nvPr/>
        </p:nvPicPr>
        <p:blipFill rotWithShape="1">
          <a:blip r:embed="rId3">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hyperlink" Target="mailto:tuyensinh@bachkhoa-aptech.edu.vn" TargetMode="External"/><Relationship Id="rId9"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hyperlink" Target="mailto:tuyensinh@bachkhoa-aptech.edu.v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en-US" sz="4000">
                <a:solidFill>
                  <a:schemeClr val="dk1"/>
                </a:solidFill>
              </a:rPr>
              <a:t>Bài 13 </a:t>
            </a:r>
            <a:br>
              <a:rPr lang="en-US" sz="4000">
                <a:solidFill>
                  <a:schemeClr val="dk1"/>
                </a:solidFill>
              </a:rPr>
            </a:br>
            <a:r>
              <a:rPr lang="en-US" sz="4000">
                <a:solidFill>
                  <a:schemeClr val="dk1"/>
                </a:solidFill>
              </a:rPr>
              <a:t>Quản lý tệp tin</a:t>
            </a:r>
            <a:endParaRPr sz="4000">
              <a:solidFill>
                <a:schemeClr val="dk1"/>
              </a:solidFill>
            </a:endParaRPr>
          </a:p>
        </p:txBody>
      </p:sp>
      <p:sp>
        <p:nvSpPr>
          <p:cNvPr id="196" name="Google Shape;196;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97" name="Google Shape;197;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198" name="Google Shape;198;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1"/>
          <p:cNvPicPr preferRelativeResize="0"/>
          <p:nvPr/>
        </p:nvPicPr>
        <p:blipFill rotWithShape="1">
          <a:blip r:embed="rId3">
            <a:alphaModFix/>
          </a:blip>
          <a:srcRect b="0" l="0" r="0" t="0"/>
          <a:stretch/>
        </p:blipFill>
        <p:spPr>
          <a:xfrm>
            <a:off x="1050542" y="1088519"/>
            <a:ext cx="2089915" cy="17091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MỞ MỘT TẬP TIN VĂN BẢN</a:t>
            </a:r>
            <a:endParaRPr/>
          </a:p>
        </p:txBody>
      </p:sp>
      <p:sp>
        <p:nvSpPr>
          <p:cNvPr id="270" name="Google Shape;270;p1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a:t>Hàm fopen() mở một stream để sử dụng và liên kết một tập tin với stream đó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a:t>Hàm fopen() trả về con trỏ kết hợp với tập tin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a:t>Nguyên mẫu của hàm fopen() là:</a:t>
            </a:r>
            <a:endParaRPr/>
          </a:p>
          <a:p>
            <a:pPr indent="0" lvl="0" marL="156891" rtl="0" algn="l">
              <a:lnSpc>
                <a:spcPct val="90000"/>
              </a:lnSpc>
              <a:spcBef>
                <a:spcPts val="1000"/>
              </a:spcBef>
              <a:spcAft>
                <a:spcPts val="0"/>
              </a:spcAft>
              <a:buClr>
                <a:srgbClr val="7030A0"/>
              </a:buClr>
              <a:buSzPts val="2400"/>
              <a:buNone/>
            </a:pPr>
            <a:r>
              <a:rPr b="1" lang="en-US">
                <a:solidFill>
                  <a:srgbClr val="7030A0"/>
                </a:solidFill>
              </a:rPr>
              <a:t>	FILE *fopen(const char *filename, const char *mode); </a:t>
            </a:r>
            <a:endParaRPr b="1">
              <a:solidFill>
                <a:srgbClr val="7030A0"/>
              </a:solidFill>
            </a:endParaRPr>
          </a:p>
          <a:p>
            <a:pPr indent="-76200" lvl="0" marL="228600" rtl="0" algn="l">
              <a:lnSpc>
                <a:spcPct val="90000"/>
              </a:lnSpc>
              <a:spcBef>
                <a:spcPts val="1000"/>
              </a:spcBef>
              <a:spcAft>
                <a:spcPts val="0"/>
              </a:spcAft>
              <a:buClr>
                <a:schemeClr val="dk1"/>
              </a:buClr>
              <a:buSzPts val="2400"/>
              <a:buFont typeface="Noto Sans Symbols"/>
              <a:buNone/>
            </a:pPr>
            <a:r>
              <a:t/>
            </a:r>
            <a:endParaRPr b="1">
              <a:solidFill>
                <a:srgbClr val="7030A0"/>
              </a:solidFill>
            </a:endParaRPr>
          </a:p>
        </p:txBody>
      </p:sp>
      <p:sp>
        <p:nvSpPr>
          <p:cNvPr id="271" name="Google Shape;271;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72" name="Google Shape;272;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3" name="Google Shape;273;p10"/>
          <p:cNvPicPr preferRelativeResize="0"/>
          <p:nvPr/>
        </p:nvPicPr>
        <p:blipFill rotWithShape="1">
          <a:blip r:embed="rId3">
            <a:alphaModFix/>
          </a:blip>
          <a:srcRect b="0" l="0" r="0" t="0"/>
          <a:stretch/>
        </p:blipFill>
        <p:spPr>
          <a:xfrm>
            <a:off x="2500264" y="2893970"/>
            <a:ext cx="7151966" cy="33496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ĐÓNG MỘT TẬP TIN VĂN BẢN</a:t>
            </a:r>
            <a:endParaRPr/>
          </a:p>
        </p:txBody>
      </p:sp>
      <p:sp>
        <p:nvSpPr>
          <p:cNvPr id="279" name="Google Shape;279;p11"/>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65"/>
              <a:buFont typeface="Noto Sans Symbols"/>
              <a:buChar char="✔"/>
            </a:pPr>
            <a:r>
              <a:rPr lang="en-US" sz="1765"/>
              <a:t>Việc đóng một tập tin sau khi sử dụng là một điều quan trọng </a:t>
            </a:r>
            <a:endParaRPr/>
          </a:p>
          <a:p>
            <a:pPr indent="-228600" lvl="0" marL="228600" rtl="0" algn="l">
              <a:lnSpc>
                <a:spcPct val="150000"/>
              </a:lnSpc>
              <a:spcBef>
                <a:spcPts val="1000"/>
              </a:spcBef>
              <a:spcAft>
                <a:spcPts val="0"/>
              </a:spcAft>
              <a:buClr>
                <a:schemeClr val="dk1"/>
              </a:buClr>
              <a:buSzPts val="1765"/>
              <a:buFont typeface="Noto Sans Symbols"/>
              <a:buChar char="✔"/>
            </a:pPr>
            <a:r>
              <a:rPr lang="en-US" sz="1765"/>
              <a:t>Thao tác này sẽ giải phóng tài nguyên và làm giảm nguy cơ vượt quá giới hạn số tập tin có thể mở.</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Đóng một stream sẽ làm sạch và chép vùng đệm kết hợp của nó ra ngoài, một thao tác quan trọng để tránh mất dữ liệu khi ghi ra đĩa </a:t>
            </a:r>
            <a:endParaRPr/>
          </a:p>
          <a:p>
            <a:pPr indent="-228600" lvl="0" marL="228600" rtl="0" algn="l">
              <a:lnSpc>
                <a:spcPct val="150000"/>
              </a:lnSpc>
              <a:spcBef>
                <a:spcPts val="1000"/>
              </a:spcBef>
              <a:spcAft>
                <a:spcPts val="0"/>
              </a:spcAft>
              <a:buClr>
                <a:schemeClr val="dk1"/>
              </a:buClr>
              <a:buSzPts val="1765"/>
              <a:buFont typeface="Noto Sans Symbols"/>
              <a:buChar char="✔"/>
            </a:pPr>
            <a:r>
              <a:rPr lang="en-US" sz="1765"/>
              <a:t>Hàm fclose() đóng một stream đã được mở bằng hàm fopen()</a:t>
            </a:r>
            <a:endParaRPr sz="1765"/>
          </a:p>
          <a:p>
            <a:pPr indent="-228600" lvl="0" marL="228600" rtl="0" algn="l">
              <a:lnSpc>
                <a:spcPct val="150000"/>
              </a:lnSpc>
              <a:spcBef>
                <a:spcPts val="1000"/>
              </a:spcBef>
              <a:spcAft>
                <a:spcPts val="0"/>
              </a:spcAft>
              <a:buClr>
                <a:schemeClr val="dk1"/>
              </a:buClr>
              <a:buSzPts val="1765"/>
              <a:buFont typeface="Noto Sans Symbols"/>
              <a:buChar char="✔"/>
            </a:pPr>
            <a:r>
              <a:rPr lang="en-US" sz="1765"/>
              <a:t>Nguyên mẫu của hàm fclose() là :</a:t>
            </a:r>
            <a:endParaRPr/>
          </a:p>
          <a:p>
            <a:pPr indent="0" lvl="0" marL="156891" rtl="0" algn="l">
              <a:lnSpc>
                <a:spcPct val="150000"/>
              </a:lnSpc>
              <a:spcBef>
                <a:spcPts val="1000"/>
              </a:spcBef>
              <a:spcAft>
                <a:spcPts val="0"/>
              </a:spcAft>
              <a:buClr>
                <a:srgbClr val="7030A0"/>
              </a:buClr>
              <a:buSzPts val="2471"/>
              <a:buNone/>
            </a:pPr>
            <a:r>
              <a:rPr b="1" lang="en-US" sz="2471">
                <a:solidFill>
                  <a:srgbClr val="7030A0"/>
                </a:solidFill>
              </a:rPr>
              <a:t>		int fclose(FILE *fp);</a:t>
            </a:r>
            <a:endParaRPr/>
          </a:p>
          <a:p>
            <a:pPr indent="-228600" lvl="0" marL="228600" rtl="0" algn="l">
              <a:lnSpc>
                <a:spcPct val="150000"/>
              </a:lnSpc>
              <a:spcBef>
                <a:spcPts val="1000"/>
              </a:spcBef>
              <a:spcAft>
                <a:spcPts val="0"/>
              </a:spcAft>
              <a:buClr>
                <a:schemeClr val="dk1"/>
              </a:buClr>
              <a:buSzPts val="1765"/>
              <a:buFont typeface="Noto Sans Symbols"/>
              <a:buChar char="✔"/>
            </a:pPr>
            <a:r>
              <a:rPr lang="en-US" sz="1765"/>
              <a:t>Hàm fcloseall() đóng tất cả các streams đang mở</a:t>
            </a:r>
            <a:endParaRPr sz="1765"/>
          </a:p>
        </p:txBody>
      </p:sp>
      <p:sp>
        <p:nvSpPr>
          <p:cNvPr id="280" name="Google Shape;280;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81" name="Google Shape;281;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GHI MỘT KÝ TỰ - TẬP TIN VĂN BẢN</a:t>
            </a:r>
            <a:endParaRPr/>
          </a:p>
        </p:txBody>
      </p:sp>
      <p:sp>
        <p:nvSpPr>
          <p:cNvPr id="287" name="Google Shape;287;p1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Streams có thể được ghi vào tập tin theo cách từng ký tự một hoặc theo từng chuỗi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fputc() được sử dụng để ghi các ký tự vào tập tin đã được mở trước đó bằng hàm fopen().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Nguyên mẫu của hàm này là: </a:t>
            </a:r>
            <a:endParaRPr/>
          </a:p>
          <a:p>
            <a:pPr indent="0" lvl="0" marL="156891" rtl="0" algn="l">
              <a:lnSpc>
                <a:spcPct val="150000"/>
              </a:lnSpc>
              <a:spcBef>
                <a:spcPts val="1000"/>
              </a:spcBef>
              <a:spcAft>
                <a:spcPts val="0"/>
              </a:spcAft>
              <a:buClr>
                <a:srgbClr val="7030A0"/>
              </a:buClr>
              <a:buSzPts val="3177"/>
              <a:buNone/>
            </a:pPr>
            <a:r>
              <a:rPr b="1" lang="en-US" sz="3177">
                <a:solidFill>
                  <a:srgbClr val="7030A0"/>
                </a:solidFill>
              </a:rPr>
              <a:t>		int fputc(int ch, FILE *fp);</a:t>
            </a:r>
            <a:endParaRPr b="1" sz="3177">
              <a:solidFill>
                <a:srgbClr val="7030A0"/>
              </a:solidFill>
            </a:endParaRPr>
          </a:p>
        </p:txBody>
      </p:sp>
      <p:sp>
        <p:nvSpPr>
          <p:cNvPr id="288" name="Google Shape;288;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89" name="Google Shape;289;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ĐỌC MỘT KÝ TỰ - TẬP TIN VĂN BẢN</a:t>
            </a:r>
            <a:endParaRPr/>
          </a:p>
        </p:txBody>
      </p:sp>
      <p:sp>
        <p:nvSpPr>
          <p:cNvPr id="295" name="Google Shape;295;p1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Hàm fgetc() được dùng để đọc các ký tự từ một tập tin đã được mở bằng hàm fopen() ở chế độ đọc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Nguyên mẫu của hàm là: </a:t>
            </a:r>
            <a:endParaRPr/>
          </a:p>
          <a:p>
            <a:pPr indent="0" lvl="0" marL="0" rtl="0" algn="l">
              <a:lnSpc>
                <a:spcPct val="150000"/>
              </a:lnSpc>
              <a:spcBef>
                <a:spcPts val="1000"/>
              </a:spcBef>
              <a:spcAft>
                <a:spcPts val="0"/>
              </a:spcAft>
              <a:buClr>
                <a:srgbClr val="7030A0"/>
              </a:buClr>
              <a:buSzPts val="3177"/>
              <a:buNone/>
            </a:pPr>
            <a:r>
              <a:rPr b="1" lang="en-US" sz="3177">
                <a:solidFill>
                  <a:srgbClr val="7030A0"/>
                </a:solidFill>
              </a:rPr>
              <a:t>		int fgetc(int ch, FILE *fp);</a:t>
            </a:r>
            <a:endParaRPr b="1" sz="3177">
              <a:solidFill>
                <a:srgbClr val="7030A0"/>
              </a:solidFill>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fgetc() trả về ký tự kế tiếp của vị trí hiện hành trong stream input, và tăng con trỏ định vị trí bên trong tập tin lên </a:t>
            </a:r>
            <a:endParaRPr/>
          </a:p>
        </p:txBody>
      </p:sp>
      <p:sp>
        <p:nvSpPr>
          <p:cNvPr id="296" name="Google Shape;296;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97" name="Google Shape;297;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NHẬP / XUẤT CHUỖI</a:t>
            </a:r>
            <a:endParaRPr/>
          </a:p>
        </p:txBody>
      </p:sp>
      <p:sp>
        <p:nvSpPr>
          <p:cNvPr id="303" name="Google Shape;303;p1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Các hàm fputs() and fgets() ghi vào và đọc ra các chuỗi ký tự từ tập tin trên đĩa</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fputs() viết toàn bộ chuỗi vào stream đã định</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Hàm fgets() đọc một chuỗi từ stream đã cho cho đến khi đọc được một ký tự sang dòng mới hoặc sau khi đã đọc được length-1 ký tự.</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Nguyên mẫu của các hàm này là: </a:t>
            </a:r>
            <a:endParaRPr/>
          </a:p>
          <a:p>
            <a:pPr indent="0" lvl="0" marL="156891" rtl="0" algn="l">
              <a:lnSpc>
                <a:spcPct val="150000"/>
              </a:lnSpc>
              <a:spcBef>
                <a:spcPts val="1000"/>
              </a:spcBef>
              <a:spcAft>
                <a:spcPts val="0"/>
              </a:spcAft>
              <a:buClr>
                <a:schemeClr val="dk1"/>
              </a:buClr>
              <a:buSzPts val="2400"/>
              <a:buNone/>
            </a:pPr>
            <a:r>
              <a:rPr lang="en-US"/>
              <a:t>		</a:t>
            </a:r>
            <a:r>
              <a:rPr b="1" lang="en-US" sz="2471">
                <a:solidFill>
                  <a:srgbClr val="7030A0"/>
                </a:solidFill>
              </a:rPr>
              <a:t>int fputs(const char *str, FILE *fp);</a:t>
            </a:r>
            <a:endParaRPr/>
          </a:p>
          <a:p>
            <a:pPr indent="0" lvl="0" marL="156891" rtl="0" algn="l">
              <a:lnSpc>
                <a:spcPct val="150000"/>
              </a:lnSpc>
              <a:spcBef>
                <a:spcPts val="1000"/>
              </a:spcBef>
              <a:spcAft>
                <a:spcPts val="0"/>
              </a:spcAft>
              <a:buClr>
                <a:srgbClr val="7030A0"/>
              </a:buClr>
              <a:buSzPts val="2471"/>
              <a:buNone/>
            </a:pPr>
            <a:r>
              <a:rPr b="1" lang="en-US" sz="2471">
                <a:solidFill>
                  <a:srgbClr val="7030A0"/>
                </a:solidFill>
              </a:rPr>
              <a:t>		char *fgets( char *str, int length, FILE *fp);</a:t>
            </a:r>
            <a:endParaRPr/>
          </a:p>
        </p:txBody>
      </p:sp>
      <p:sp>
        <p:nvSpPr>
          <p:cNvPr id="304" name="Google Shape;304;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05" name="Google Shape;305;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MỞ MỘT TẬP TIN NHỊ PHÂN</a:t>
            </a:r>
            <a:endParaRPr/>
          </a:p>
        </p:txBody>
      </p:sp>
      <p:sp>
        <p:nvSpPr>
          <p:cNvPr id="311" name="Google Shape;311;p1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Hàm fopen() mở một stream để sử dụng và liên kết một tập tin với stream đó. </a:t>
            </a:r>
            <a:endParaRPr/>
          </a:p>
          <a:p>
            <a:pPr indent="-228600" lvl="0" marL="228600" rtl="0" algn="l">
              <a:lnSpc>
                <a:spcPct val="90000"/>
              </a:lnSpc>
              <a:spcBef>
                <a:spcPts val="1000"/>
              </a:spcBef>
              <a:spcAft>
                <a:spcPts val="0"/>
              </a:spcAft>
              <a:buClr>
                <a:schemeClr val="dk1"/>
              </a:buClr>
              <a:buSzPts val="2400"/>
              <a:buChar char="•"/>
            </a:pPr>
            <a:r>
              <a:rPr lang="en-US"/>
              <a:t>Hàm fopen() trả về một con trỏ tập tin kết hợp với tập tin. </a:t>
            </a:r>
            <a:endParaRPr/>
          </a:p>
          <a:p>
            <a:pPr indent="-228600" lvl="0" marL="228600" rtl="0" algn="l">
              <a:lnSpc>
                <a:spcPct val="90000"/>
              </a:lnSpc>
              <a:spcBef>
                <a:spcPts val="1000"/>
              </a:spcBef>
              <a:spcAft>
                <a:spcPts val="0"/>
              </a:spcAft>
              <a:buClr>
                <a:schemeClr val="dk1"/>
              </a:buClr>
              <a:buSzPts val="2400"/>
              <a:buChar char="•"/>
            </a:pPr>
            <a:r>
              <a:rPr lang="en-US"/>
              <a:t>Nguyên mẫu của hàm fopen() là: </a:t>
            </a:r>
            <a:endParaRPr/>
          </a:p>
          <a:p>
            <a:pPr indent="0" lvl="0" marL="156891" rtl="0" algn="l">
              <a:lnSpc>
                <a:spcPct val="90000"/>
              </a:lnSpc>
              <a:spcBef>
                <a:spcPts val="1000"/>
              </a:spcBef>
              <a:spcAft>
                <a:spcPts val="0"/>
              </a:spcAft>
              <a:buClr>
                <a:srgbClr val="7030A0"/>
              </a:buClr>
              <a:buSzPts val="2400"/>
              <a:buNone/>
            </a:pPr>
            <a:r>
              <a:rPr b="1" lang="en-US">
                <a:solidFill>
                  <a:srgbClr val="7030A0"/>
                </a:solidFill>
              </a:rPr>
              <a:t>		FILE *fopen(const char *filename,const char *mode);</a:t>
            </a:r>
            <a:endParaRPr/>
          </a:p>
          <a:p>
            <a:pPr indent="0" lvl="0" marL="156891" rtl="0" algn="l">
              <a:lnSpc>
                <a:spcPct val="90000"/>
              </a:lnSpc>
              <a:spcBef>
                <a:spcPts val="1000"/>
              </a:spcBef>
              <a:spcAft>
                <a:spcPts val="0"/>
              </a:spcAft>
              <a:buClr>
                <a:schemeClr val="dk1"/>
              </a:buClr>
              <a:buSzPts val="2400"/>
              <a:buNone/>
            </a:pPr>
            <a:r>
              <a:t/>
            </a:r>
            <a:endParaRPr b="1">
              <a:solidFill>
                <a:srgbClr val="7030A0"/>
              </a:solidFill>
            </a:endParaRPr>
          </a:p>
        </p:txBody>
      </p:sp>
      <p:sp>
        <p:nvSpPr>
          <p:cNvPr id="312" name="Google Shape;312;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13" name="Google Shape;313;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p15"/>
          <p:cNvPicPr preferRelativeResize="0"/>
          <p:nvPr/>
        </p:nvPicPr>
        <p:blipFill rotWithShape="1">
          <a:blip r:embed="rId3">
            <a:alphaModFix/>
          </a:blip>
          <a:srcRect b="0" l="0" r="0" t="0"/>
          <a:stretch/>
        </p:blipFill>
        <p:spPr>
          <a:xfrm>
            <a:off x="3216061" y="3038475"/>
            <a:ext cx="5490756" cy="23193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ĐÓNG TẬP TIN NHỊ PHÂN</a:t>
            </a:r>
            <a:endParaRPr/>
          </a:p>
        </p:txBody>
      </p:sp>
      <p:sp>
        <p:nvSpPr>
          <p:cNvPr id="320" name="Google Shape;320;p1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t>Hàm fclose() đóng một stream đã được mở bằng hàm fopen()</a:t>
            </a:r>
            <a:endParaRPr sz="2000"/>
          </a:p>
          <a:p>
            <a:pPr indent="-228600" lvl="0" marL="228600" rtl="0" algn="l">
              <a:lnSpc>
                <a:spcPct val="150000"/>
              </a:lnSpc>
              <a:spcBef>
                <a:spcPts val="1000"/>
              </a:spcBef>
              <a:spcAft>
                <a:spcPts val="0"/>
              </a:spcAft>
              <a:buClr>
                <a:schemeClr val="dk1"/>
              </a:buClr>
              <a:buSzPts val="2000"/>
              <a:buChar char="•"/>
            </a:pPr>
            <a:r>
              <a:rPr lang="en-US" sz="2000"/>
              <a:t>Nguyên mẫu của hàm fclose() là:</a:t>
            </a:r>
            <a:endParaRPr/>
          </a:p>
          <a:p>
            <a:pPr indent="0" lvl="1" marL="457200" rtl="0" algn="l">
              <a:lnSpc>
                <a:spcPct val="150000"/>
              </a:lnSpc>
              <a:spcBef>
                <a:spcPts val="500"/>
              </a:spcBef>
              <a:spcAft>
                <a:spcPts val="0"/>
              </a:spcAft>
              <a:buClr>
                <a:schemeClr val="dk1"/>
              </a:buClr>
              <a:buSzPts val="2000"/>
              <a:buNone/>
            </a:pPr>
            <a:r>
              <a:rPr lang="en-US"/>
              <a:t>int fclose(FILE *fp);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321" name="Google Shape;321;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22" name="Google Shape;322;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HÀM fread() VÀ fwrite()</a:t>
            </a:r>
            <a:endParaRPr/>
          </a:p>
        </p:txBody>
      </p:sp>
      <p:sp>
        <p:nvSpPr>
          <p:cNvPr id="328" name="Google Shape;328;p1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Hàm fread() và fwrite() là các hàm đọc hoặc ghi dữ liệu không định dạng.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Chúng được dùng để đọc ra và viết vào tập tin toàn bộ khối dữ liệu.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Hầu hết các chương trình ứng dụng hữu ích đều đọc và ghi các kiểu dữ liệu do người dùng định nghĩa, đặc biệt là các cấu trúc.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Nguyên mẫu của các hàm này là: </a:t>
            </a:r>
            <a:endParaRPr/>
          </a:p>
          <a:p>
            <a:pPr indent="0" lvl="0" marL="0" rtl="0" algn="l">
              <a:lnSpc>
                <a:spcPct val="150000"/>
              </a:lnSpc>
              <a:spcBef>
                <a:spcPts val="1000"/>
              </a:spcBef>
              <a:spcAft>
                <a:spcPts val="0"/>
              </a:spcAft>
              <a:buClr>
                <a:srgbClr val="7030A0"/>
              </a:buClr>
              <a:buSzPts val="2400"/>
              <a:buNone/>
            </a:pPr>
            <a:r>
              <a:rPr b="1" lang="en-US">
                <a:solidFill>
                  <a:srgbClr val="7030A0"/>
                </a:solidFill>
              </a:rPr>
              <a:t>	size_t fread(void *buffer, size_t num_bytes, size_t count, FILE *fp); </a:t>
            </a:r>
            <a:endParaRPr b="1">
              <a:solidFill>
                <a:srgbClr val="7030A0"/>
              </a:solidFill>
            </a:endParaRPr>
          </a:p>
          <a:p>
            <a:pPr indent="0" lvl="0" marL="156891" rtl="0" algn="l">
              <a:lnSpc>
                <a:spcPct val="150000"/>
              </a:lnSpc>
              <a:spcBef>
                <a:spcPts val="1000"/>
              </a:spcBef>
              <a:spcAft>
                <a:spcPts val="0"/>
              </a:spcAft>
              <a:buClr>
                <a:srgbClr val="7030A0"/>
              </a:buClr>
              <a:buSzPts val="1765"/>
              <a:buNone/>
            </a:pPr>
            <a:r>
              <a:rPr b="1" lang="en-US" sz="1765">
                <a:solidFill>
                  <a:srgbClr val="7030A0"/>
                </a:solidFill>
              </a:rPr>
              <a:t>	</a:t>
            </a:r>
            <a:r>
              <a:rPr b="1" lang="en-US">
                <a:solidFill>
                  <a:srgbClr val="7030A0"/>
                </a:solidFill>
              </a:rPr>
              <a:t>size_t fwrite(const void *buffer, size_t num_bytes, size_t count, FILE *fp);</a:t>
            </a:r>
            <a:endParaRPr b="1" sz="1765">
              <a:solidFill>
                <a:srgbClr val="7030A0"/>
              </a:solidFill>
            </a:endParaRPr>
          </a:p>
        </p:txBody>
      </p:sp>
      <p:sp>
        <p:nvSpPr>
          <p:cNvPr id="329" name="Google Shape;329;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30" name="Google Shape;330;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SỬ DỤNG feof()</a:t>
            </a:r>
            <a:endParaRPr/>
          </a:p>
        </p:txBody>
      </p:sp>
      <p:sp>
        <p:nvSpPr>
          <p:cNvPr id="336" name="Google Shape;336;p1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37" name="Google Shape;337;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38" name="Google Shape;338;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39" name="Google Shape;339;p18"/>
          <p:cNvGrpSpPr/>
          <p:nvPr/>
        </p:nvGrpSpPr>
        <p:grpSpPr>
          <a:xfrm>
            <a:off x="2028265" y="912272"/>
            <a:ext cx="8283388" cy="5241420"/>
            <a:chOff x="0" y="23271"/>
            <a:chExt cx="8283388" cy="5241420"/>
          </a:xfrm>
        </p:grpSpPr>
        <p:sp>
          <p:nvSpPr>
            <p:cNvPr id="340" name="Google Shape;340;p18"/>
            <p:cNvSpPr/>
            <p:nvPr/>
          </p:nvSpPr>
          <p:spPr>
            <a:xfrm>
              <a:off x="0" y="23271"/>
              <a:ext cx="8283388" cy="147186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txBox="1"/>
            <p:nvPr/>
          </p:nvSpPr>
          <p:spPr>
            <a:xfrm>
              <a:off x="71850" y="9512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Hàm feof() trả về true nếu đã đến cuối tập tin, nếu không nó trả về false (0).</a:t>
              </a:r>
              <a:endParaRPr b="0" i="0" sz="3700" u="none" cap="none" strike="noStrike">
                <a:solidFill>
                  <a:schemeClr val="lt1"/>
                </a:solidFill>
                <a:latin typeface="Calibri"/>
                <a:ea typeface="Calibri"/>
                <a:cs typeface="Calibri"/>
                <a:sym typeface="Calibri"/>
              </a:endParaRPr>
            </a:p>
          </p:txBody>
        </p:sp>
        <p:sp>
          <p:nvSpPr>
            <p:cNvPr id="342" name="Google Shape;342;p18"/>
            <p:cNvSpPr/>
            <p:nvPr/>
          </p:nvSpPr>
          <p:spPr>
            <a:xfrm>
              <a:off x="0" y="1601691"/>
              <a:ext cx="8283388" cy="147186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txBox="1"/>
            <p:nvPr/>
          </p:nvSpPr>
          <p:spPr>
            <a:xfrm>
              <a:off x="71850" y="167354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Hàm này được dùng trong khi đọc dữ liệu nhị phân. </a:t>
              </a:r>
              <a:endParaRPr b="0" i="0" sz="3700" u="none" cap="none" strike="noStrike">
                <a:solidFill>
                  <a:schemeClr val="lt1"/>
                </a:solidFill>
                <a:latin typeface="Calibri"/>
                <a:ea typeface="Calibri"/>
                <a:cs typeface="Calibri"/>
                <a:sym typeface="Calibri"/>
              </a:endParaRPr>
            </a:p>
          </p:txBody>
        </p:sp>
        <p:sp>
          <p:nvSpPr>
            <p:cNvPr id="344" name="Google Shape;344;p18"/>
            <p:cNvSpPr/>
            <p:nvPr/>
          </p:nvSpPr>
          <p:spPr>
            <a:xfrm>
              <a:off x="0" y="3180111"/>
              <a:ext cx="8283388" cy="147186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71850" y="325196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Nguyên mẫu là:</a:t>
              </a:r>
              <a:endParaRPr b="0" i="0" sz="3700" u="none" cap="none" strike="noStrike">
                <a:solidFill>
                  <a:schemeClr val="lt1"/>
                </a:solidFill>
                <a:latin typeface="Calibri"/>
                <a:ea typeface="Calibri"/>
                <a:cs typeface="Calibri"/>
                <a:sym typeface="Calibri"/>
              </a:endParaRPr>
            </a:p>
          </p:txBody>
        </p:sp>
        <p:sp>
          <p:nvSpPr>
            <p:cNvPr id="346" name="Google Shape;346;p18"/>
            <p:cNvSpPr/>
            <p:nvPr/>
          </p:nvSpPr>
          <p:spPr>
            <a:xfrm>
              <a:off x="0" y="4651971"/>
              <a:ext cx="8283388" cy="61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txBox="1"/>
            <p:nvPr/>
          </p:nvSpPr>
          <p:spPr>
            <a:xfrm>
              <a:off x="0" y="4651971"/>
              <a:ext cx="8283388" cy="612720"/>
            </a:xfrm>
            <a:prstGeom prst="rect">
              <a:avLst/>
            </a:prstGeom>
            <a:noFill/>
            <a:ln>
              <a:noFill/>
            </a:ln>
          </p:spPr>
          <p:txBody>
            <a:bodyPr anchorCtr="0" anchor="t" bIns="46975" lIns="262975" spcFirstLastPara="1" rIns="263125" wrap="square" tIns="46975">
              <a:noAutofit/>
            </a:bodyPr>
            <a:lstStyle/>
            <a:p>
              <a:pPr indent="-285750" lvl="1" marL="285750" marR="0" rtl="0" algn="l">
                <a:lnSpc>
                  <a:spcPct val="90000"/>
                </a:lnSpc>
                <a:spcBef>
                  <a:spcPts val="0"/>
                </a:spcBef>
                <a:spcAft>
                  <a:spcPts val="0"/>
                </a:spcAft>
                <a:buClr>
                  <a:schemeClr val="dk1"/>
                </a:buClr>
                <a:buSzPts val="2900"/>
                <a:buFont typeface="Calibri"/>
                <a:buChar char="•"/>
              </a:pPr>
              <a:r>
                <a:rPr b="1" i="0" lang="en-US" sz="2900" u="none" cap="none" strike="noStrike">
                  <a:solidFill>
                    <a:schemeClr val="dk1"/>
                  </a:solidFill>
                  <a:latin typeface="Calibri"/>
                  <a:ea typeface="Calibri"/>
                  <a:cs typeface="Calibri"/>
                  <a:sym typeface="Calibri"/>
                </a:rPr>
                <a:t>int feof (FILE *fp);</a:t>
              </a:r>
              <a:endParaRPr b="0" i="0" sz="2900" u="none" cap="none" strike="noStrike">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HÀM rewind()</a:t>
            </a:r>
            <a:endParaRPr/>
          </a:p>
        </p:txBody>
      </p:sp>
      <p:sp>
        <p:nvSpPr>
          <p:cNvPr id="353" name="Google Shape;353;p1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54" name="Google Shape;354;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55" name="Google Shape;355;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56" name="Google Shape;356;p19"/>
          <p:cNvGrpSpPr/>
          <p:nvPr/>
        </p:nvGrpSpPr>
        <p:grpSpPr>
          <a:xfrm>
            <a:off x="2028265" y="912272"/>
            <a:ext cx="8283388" cy="5241420"/>
            <a:chOff x="0" y="23271"/>
            <a:chExt cx="8283388" cy="5241420"/>
          </a:xfrm>
        </p:grpSpPr>
        <p:sp>
          <p:nvSpPr>
            <p:cNvPr id="357" name="Google Shape;357;p19"/>
            <p:cNvSpPr/>
            <p:nvPr/>
          </p:nvSpPr>
          <p:spPr>
            <a:xfrm>
              <a:off x="0" y="23271"/>
              <a:ext cx="8283388" cy="14718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txBox="1"/>
            <p:nvPr/>
          </p:nvSpPr>
          <p:spPr>
            <a:xfrm>
              <a:off x="71850" y="9512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Hàm rewind() đặt lại con trỏ định vị trí bên trong tập tin về đầu tập tin</a:t>
              </a:r>
              <a:endParaRPr b="0" i="0" sz="3700" u="none" cap="none" strike="noStrike">
                <a:solidFill>
                  <a:schemeClr val="lt1"/>
                </a:solidFill>
                <a:latin typeface="Calibri"/>
                <a:ea typeface="Calibri"/>
                <a:cs typeface="Calibri"/>
                <a:sym typeface="Calibri"/>
              </a:endParaRPr>
            </a:p>
          </p:txBody>
        </p:sp>
        <p:sp>
          <p:nvSpPr>
            <p:cNvPr id="359" name="Google Shape;359;p19"/>
            <p:cNvSpPr/>
            <p:nvPr/>
          </p:nvSpPr>
          <p:spPr>
            <a:xfrm>
              <a:off x="0" y="1601691"/>
              <a:ext cx="8283388" cy="1471860"/>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txBox="1"/>
            <p:nvPr/>
          </p:nvSpPr>
          <p:spPr>
            <a:xfrm>
              <a:off x="71850" y="167354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Nó lấy con trỏ tập tin làm đối số </a:t>
              </a:r>
              <a:endParaRPr b="0" i="0" sz="3700" u="none" cap="none" strike="noStrike">
                <a:solidFill>
                  <a:schemeClr val="lt1"/>
                </a:solidFill>
                <a:latin typeface="Calibri"/>
                <a:ea typeface="Calibri"/>
                <a:cs typeface="Calibri"/>
                <a:sym typeface="Calibri"/>
              </a:endParaRPr>
            </a:p>
          </p:txBody>
        </p:sp>
        <p:sp>
          <p:nvSpPr>
            <p:cNvPr id="361" name="Google Shape;361;p19"/>
            <p:cNvSpPr/>
            <p:nvPr/>
          </p:nvSpPr>
          <p:spPr>
            <a:xfrm>
              <a:off x="0" y="3180111"/>
              <a:ext cx="8283388" cy="147186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txBox="1"/>
            <p:nvPr/>
          </p:nvSpPr>
          <p:spPr>
            <a:xfrm>
              <a:off x="71850" y="3251961"/>
              <a:ext cx="8139688" cy="1328160"/>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None/>
              </a:pPr>
              <a:r>
                <a:rPr b="0" i="0" lang="en-US" sz="3700" u="none" cap="none" strike="noStrike">
                  <a:solidFill>
                    <a:schemeClr val="lt1"/>
                  </a:solidFill>
                  <a:latin typeface="Calibri"/>
                  <a:ea typeface="Calibri"/>
                  <a:cs typeface="Calibri"/>
                  <a:sym typeface="Calibri"/>
                </a:rPr>
                <a:t>Cú pháp:</a:t>
              </a:r>
              <a:endParaRPr b="0" i="0" sz="3700" u="none" cap="none" strike="noStrike">
                <a:solidFill>
                  <a:schemeClr val="lt1"/>
                </a:solidFill>
                <a:latin typeface="Calibri"/>
                <a:ea typeface="Calibri"/>
                <a:cs typeface="Calibri"/>
                <a:sym typeface="Calibri"/>
              </a:endParaRPr>
            </a:p>
          </p:txBody>
        </p:sp>
        <p:sp>
          <p:nvSpPr>
            <p:cNvPr id="363" name="Google Shape;363;p19"/>
            <p:cNvSpPr/>
            <p:nvPr/>
          </p:nvSpPr>
          <p:spPr>
            <a:xfrm>
              <a:off x="0" y="4651971"/>
              <a:ext cx="8283388" cy="612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txBox="1"/>
            <p:nvPr/>
          </p:nvSpPr>
          <p:spPr>
            <a:xfrm>
              <a:off x="0" y="4651971"/>
              <a:ext cx="8283388" cy="612720"/>
            </a:xfrm>
            <a:prstGeom prst="rect">
              <a:avLst/>
            </a:prstGeom>
            <a:noFill/>
            <a:ln>
              <a:noFill/>
            </a:ln>
          </p:spPr>
          <p:txBody>
            <a:bodyPr anchorCtr="0" anchor="t" bIns="46975" lIns="262975" spcFirstLastPara="1" rIns="263125" wrap="square" tIns="46975">
              <a:noAutofit/>
            </a:bodyPr>
            <a:lstStyle/>
            <a:p>
              <a:pPr indent="-285750" lvl="1" marL="285750" marR="0" rtl="0" algn="l">
                <a:lnSpc>
                  <a:spcPct val="90000"/>
                </a:lnSpc>
                <a:spcBef>
                  <a:spcPts val="0"/>
                </a:spcBef>
                <a:spcAft>
                  <a:spcPts val="0"/>
                </a:spcAft>
                <a:buClr>
                  <a:schemeClr val="dk1"/>
                </a:buClr>
                <a:buSzPts val="2900"/>
                <a:buFont typeface="Calibri"/>
                <a:buChar char="•"/>
              </a:pPr>
              <a:r>
                <a:rPr b="1" i="0" lang="en-US" sz="2900" u="none" cap="none" strike="noStrike">
                  <a:solidFill>
                    <a:schemeClr val="dk1"/>
                  </a:solidFill>
                  <a:latin typeface="Calibri"/>
                  <a:ea typeface="Calibri"/>
                  <a:cs typeface="Calibri"/>
                  <a:sym typeface="Calibri"/>
                </a:rPr>
                <a:t>rewind(fp );</a:t>
              </a:r>
              <a:endParaRPr b="0" i="0" sz="29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MỤC TIÊU BÀI HỌC</a:t>
            </a:r>
            <a:endParaRPr/>
          </a:p>
        </p:txBody>
      </p:sp>
      <p:sp>
        <p:nvSpPr>
          <p:cNvPr id="205" name="Google Shape;205;p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Giải thích streams và file</a:t>
            </a:r>
            <a:endParaRPr/>
          </a:p>
          <a:p>
            <a:pPr indent="-228600" lvl="0" marL="228600" rtl="0" algn="l">
              <a:lnSpc>
                <a:spcPct val="90000"/>
              </a:lnSpc>
              <a:spcBef>
                <a:spcPts val="1000"/>
              </a:spcBef>
              <a:spcAft>
                <a:spcPts val="0"/>
              </a:spcAft>
              <a:buClr>
                <a:schemeClr val="dk1"/>
              </a:buClr>
              <a:buSzPts val="2400"/>
              <a:buChar char="•"/>
            </a:pPr>
            <a:r>
              <a:rPr lang="en-US"/>
              <a:t>Thảo luận về các streams văn bản và streams nhị phân</a:t>
            </a:r>
            <a:endParaRPr/>
          </a:p>
          <a:p>
            <a:pPr indent="-228600" lvl="0" marL="228600" rtl="0" algn="l">
              <a:lnSpc>
                <a:spcPct val="90000"/>
              </a:lnSpc>
              <a:spcBef>
                <a:spcPts val="1000"/>
              </a:spcBef>
              <a:spcAft>
                <a:spcPts val="0"/>
              </a:spcAft>
              <a:buClr>
                <a:schemeClr val="dk1"/>
              </a:buClr>
              <a:buSzPts val="2400"/>
              <a:buChar char="•"/>
            </a:pPr>
            <a:r>
              <a:rPr lang="en-US"/>
              <a:t>Giải thích các hàm xử lý tập tin</a:t>
            </a:r>
            <a:endParaRPr/>
          </a:p>
          <a:p>
            <a:pPr indent="-228600" lvl="0" marL="228600" rtl="0" algn="l">
              <a:lnSpc>
                <a:spcPct val="90000"/>
              </a:lnSpc>
              <a:spcBef>
                <a:spcPts val="1000"/>
              </a:spcBef>
              <a:spcAft>
                <a:spcPts val="0"/>
              </a:spcAft>
              <a:buClr>
                <a:schemeClr val="dk1"/>
              </a:buClr>
              <a:buSzPts val="2400"/>
              <a:buChar char="•"/>
            </a:pPr>
            <a:r>
              <a:rPr lang="en-US"/>
              <a:t>Giải thích về con trỏ tập tin</a:t>
            </a:r>
            <a:endParaRPr/>
          </a:p>
          <a:p>
            <a:pPr indent="-228600" lvl="0" marL="228600" rtl="0" algn="l">
              <a:lnSpc>
                <a:spcPct val="90000"/>
              </a:lnSpc>
              <a:spcBef>
                <a:spcPts val="1000"/>
              </a:spcBef>
              <a:spcAft>
                <a:spcPts val="0"/>
              </a:spcAft>
              <a:buClr>
                <a:schemeClr val="dk1"/>
              </a:buClr>
              <a:buSzPts val="2400"/>
              <a:buChar char="•"/>
            </a:pPr>
            <a:r>
              <a:rPr lang="en-US"/>
              <a:t>Thảo luận về con trỏ hiện hành </a:t>
            </a:r>
            <a:endParaRPr/>
          </a:p>
          <a:p>
            <a:pPr indent="-228600" lvl="0" marL="228600" rtl="0" algn="l">
              <a:lnSpc>
                <a:spcPct val="90000"/>
              </a:lnSpc>
              <a:spcBef>
                <a:spcPts val="1000"/>
              </a:spcBef>
              <a:spcAft>
                <a:spcPts val="0"/>
              </a:spcAft>
              <a:buClr>
                <a:schemeClr val="dk1"/>
              </a:buClr>
              <a:buSzPts val="2400"/>
              <a:buChar char="•"/>
            </a:pPr>
            <a:r>
              <a:rPr lang="en-US"/>
              <a:t>Giải thích về các đối số dòng lệnh </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06" name="Google Shape;206;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07" name="Google Shape;207;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HÀM ferror()</a:t>
            </a:r>
            <a:endParaRPr/>
          </a:p>
        </p:txBody>
      </p:sp>
      <p:sp>
        <p:nvSpPr>
          <p:cNvPr id="370" name="Google Shape;370;p2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71" name="Google Shape;371;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72" name="Google Shape;372;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73" name="Google Shape;373;p20"/>
          <p:cNvGrpSpPr/>
          <p:nvPr/>
        </p:nvGrpSpPr>
        <p:grpSpPr>
          <a:xfrm>
            <a:off x="2028265" y="982382"/>
            <a:ext cx="8283388" cy="5101200"/>
            <a:chOff x="0" y="93381"/>
            <a:chExt cx="8283388" cy="5101200"/>
          </a:xfrm>
        </p:grpSpPr>
        <p:sp>
          <p:nvSpPr>
            <p:cNvPr id="374" name="Google Shape;374;p20"/>
            <p:cNvSpPr/>
            <p:nvPr/>
          </p:nvSpPr>
          <p:spPr>
            <a:xfrm>
              <a:off x="0" y="93381"/>
              <a:ext cx="8283388" cy="12168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txBox="1"/>
            <p:nvPr/>
          </p:nvSpPr>
          <p:spPr>
            <a:xfrm>
              <a:off x="59399" y="152780"/>
              <a:ext cx="8164590" cy="10980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Hàm ferror() xác định liệu một thao tác trên tập tin có sinh ra lỗi hay không</a:t>
              </a:r>
              <a:endParaRPr b="0" i="0" sz="1800" u="none" cap="none" strike="noStrike">
                <a:solidFill>
                  <a:schemeClr val="lt1"/>
                </a:solidFill>
                <a:latin typeface="Calibri"/>
                <a:ea typeface="Calibri"/>
                <a:cs typeface="Calibri"/>
                <a:sym typeface="Calibri"/>
              </a:endParaRPr>
            </a:p>
          </p:txBody>
        </p:sp>
        <p:sp>
          <p:nvSpPr>
            <p:cNvPr id="376" name="Google Shape;376;p20"/>
            <p:cNvSpPr/>
            <p:nvPr/>
          </p:nvSpPr>
          <p:spPr>
            <a:xfrm>
              <a:off x="0" y="1497381"/>
              <a:ext cx="8283388" cy="1216800"/>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txBox="1"/>
            <p:nvPr/>
          </p:nvSpPr>
          <p:spPr>
            <a:xfrm>
              <a:off x="59399" y="1556780"/>
              <a:ext cx="8164590" cy="10980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Vì mỗi thao tác đặt lại tình trạng lỗi, hàm ferror() phải được gọi ngay sau mỗi thao tác; nếu không, lỗi sẽ bị mất </a:t>
              </a:r>
              <a:endParaRPr b="0" i="0" sz="1800" u="none" cap="none" strike="noStrike">
                <a:solidFill>
                  <a:schemeClr val="lt1"/>
                </a:solidFill>
                <a:latin typeface="Calibri"/>
                <a:ea typeface="Calibri"/>
                <a:cs typeface="Calibri"/>
                <a:sym typeface="Calibri"/>
              </a:endParaRPr>
            </a:p>
          </p:txBody>
        </p:sp>
        <p:sp>
          <p:nvSpPr>
            <p:cNvPr id="378" name="Google Shape;378;p20"/>
            <p:cNvSpPr/>
            <p:nvPr/>
          </p:nvSpPr>
          <p:spPr>
            <a:xfrm>
              <a:off x="0" y="2901381"/>
              <a:ext cx="8283388" cy="1216800"/>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txBox="1"/>
            <p:nvPr/>
          </p:nvSpPr>
          <p:spPr>
            <a:xfrm>
              <a:off x="59399" y="2960780"/>
              <a:ext cx="8164590" cy="1098002"/>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Nguyên mẫu của hàm là: </a:t>
              </a:r>
              <a:endParaRPr b="0" i="0" sz="1800" u="none" cap="none" strike="noStrike">
                <a:solidFill>
                  <a:schemeClr val="lt1"/>
                </a:solidFill>
                <a:latin typeface="Calibri"/>
                <a:ea typeface="Calibri"/>
                <a:cs typeface="Calibri"/>
                <a:sym typeface="Calibri"/>
              </a:endParaRPr>
            </a:p>
          </p:txBody>
        </p:sp>
        <p:sp>
          <p:nvSpPr>
            <p:cNvPr id="380" name="Google Shape;380;p20"/>
            <p:cNvSpPr/>
            <p:nvPr/>
          </p:nvSpPr>
          <p:spPr>
            <a:xfrm>
              <a:off x="0" y="4118181"/>
              <a:ext cx="8283388" cy="10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txBox="1"/>
            <p:nvPr/>
          </p:nvSpPr>
          <p:spPr>
            <a:xfrm>
              <a:off x="0" y="4118181"/>
              <a:ext cx="8283388" cy="1076400"/>
            </a:xfrm>
            <a:prstGeom prst="rect">
              <a:avLst/>
            </a:prstGeom>
            <a:noFill/>
            <a:ln>
              <a:noFill/>
            </a:ln>
          </p:spPr>
          <p:txBody>
            <a:bodyPr anchorCtr="0" anchor="t" bIns="30475" lIns="262975" spcFirstLastPara="1" rIns="170675" wrap="square" tIns="30475">
              <a:noAutofit/>
            </a:bodyPr>
            <a:lstStyle/>
            <a:p>
              <a:pPr indent="-228600" lvl="1" marL="228600" marR="0" rtl="0" algn="l">
                <a:lnSpc>
                  <a:spcPct val="9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int ferror(FILE *fp);</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XÓA TẬP TIN</a:t>
            </a:r>
            <a:endParaRPr/>
          </a:p>
        </p:txBody>
      </p:sp>
      <p:sp>
        <p:nvSpPr>
          <p:cNvPr id="387" name="Google Shape;387;p21"/>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388" name="Google Shape;388;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389" name="Google Shape;389;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90" name="Google Shape;390;p21"/>
          <p:cNvGrpSpPr/>
          <p:nvPr/>
        </p:nvGrpSpPr>
        <p:grpSpPr>
          <a:xfrm>
            <a:off x="2152929" y="2029254"/>
            <a:ext cx="8034058" cy="3007455"/>
            <a:chOff x="124664" y="1140253"/>
            <a:chExt cx="8034058" cy="3007455"/>
          </a:xfrm>
        </p:grpSpPr>
        <p:sp>
          <p:nvSpPr>
            <p:cNvPr id="391" name="Google Shape;391;p21"/>
            <p:cNvSpPr/>
            <p:nvPr/>
          </p:nvSpPr>
          <p:spPr>
            <a:xfrm>
              <a:off x="124664" y="1140253"/>
              <a:ext cx="7455049" cy="6777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txBox="1"/>
            <p:nvPr/>
          </p:nvSpPr>
          <p:spPr>
            <a:xfrm>
              <a:off x="124664" y="1140253"/>
              <a:ext cx="7455049" cy="677731"/>
            </a:xfrm>
            <a:prstGeom prst="rect">
              <a:avLst/>
            </a:prstGeom>
            <a:noFill/>
            <a:ln>
              <a:noFill/>
            </a:ln>
          </p:spPr>
          <p:txBody>
            <a:bodyPr anchorCtr="0" anchor="b" bIns="118100" lIns="118100" spcFirstLastPara="1" rIns="118100" wrap="square" tIns="118100">
              <a:noAutofit/>
            </a:bodyPr>
            <a:lstStyle/>
            <a:p>
              <a:pPr indent="0" lvl="0" marL="0" marR="0" rtl="0" algn="l">
                <a:lnSpc>
                  <a:spcPct val="90000"/>
                </a:lnSpc>
                <a:spcBef>
                  <a:spcPts val="0"/>
                </a:spcBef>
                <a:spcAft>
                  <a:spcPts val="0"/>
                </a:spcAft>
                <a:buNone/>
              </a:pPr>
              <a:r>
                <a:rPr b="0" i="0" lang="en-US" sz="3100" u="none" cap="none" strike="noStrike">
                  <a:solidFill>
                    <a:schemeClr val="dk1"/>
                  </a:solidFill>
                  <a:latin typeface="Calibri"/>
                  <a:ea typeface="Calibri"/>
                  <a:cs typeface="Calibri"/>
                  <a:sym typeface="Calibri"/>
                </a:rPr>
                <a:t>Hàm remove() xóa một tập tin đã cho </a:t>
              </a:r>
              <a:endParaRPr b="0" i="0" sz="3100" u="none" cap="none" strike="noStrike">
                <a:solidFill>
                  <a:schemeClr val="dk1"/>
                </a:solidFill>
                <a:latin typeface="Calibri"/>
                <a:ea typeface="Calibri"/>
                <a:cs typeface="Calibri"/>
                <a:sym typeface="Calibri"/>
              </a:endParaRPr>
            </a:p>
          </p:txBody>
        </p:sp>
        <p:sp>
          <p:nvSpPr>
            <p:cNvPr id="393" name="Google Shape;393;p21"/>
            <p:cNvSpPr/>
            <p:nvPr/>
          </p:nvSpPr>
          <p:spPr>
            <a:xfrm>
              <a:off x="124664"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1176655"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2228645"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3280635"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4332626"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5384616"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6436606" y="1817985"/>
              <a:ext cx="994006" cy="165667"/>
            </a:xfrm>
            <a:prstGeom prst="parallelogram">
              <a:avLst>
                <a:gd fmla="val 14084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124664" y="2089412"/>
              <a:ext cx="7455049" cy="6777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txBox="1"/>
            <p:nvPr/>
          </p:nvSpPr>
          <p:spPr>
            <a:xfrm>
              <a:off x="124664" y="2089412"/>
              <a:ext cx="7455049" cy="677731"/>
            </a:xfrm>
            <a:prstGeom prst="rect">
              <a:avLst/>
            </a:prstGeom>
            <a:noFill/>
            <a:ln>
              <a:noFill/>
            </a:ln>
          </p:spPr>
          <p:txBody>
            <a:bodyPr anchorCtr="0" anchor="b" bIns="118100" lIns="118100" spcFirstLastPara="1" rIns="118100" wrap="square" tIns="118100">
              <a:noAutofit/>
            </a:bodyPr>
            <a:lstStyle/>
            <a:p>
              <a:pPr indent="0" lvl="0" marL="0" marR="0" rtl="0" algn="l">
                <a:lnSpc>
                  <a:spcPct val="90000"/>
                </a:lnSpc>
                <a:spcBef>
                  <a:spcPts val="0"/>
                </a:spcBef>
                <a:spcAft>
                  <a:spcPts val="0"/>
                </a:spcAft>
                <a:buNone/>
              </a:pPr>
              <a:r>
                <a:rPr b="0" i="0" lang="en-US" sz="3100" u="none" cap="none" strike="noStrike">
                  <a:solidFill>
                    <a:schemeClr val="dk1"/>
                  </a:solidFill>
                  <a:latin typeface="Calibri"/>
                  <a:ea typeface="Calibri"/>
                  <a:cs typeface="Calibri"/>
                  <a:sym typeface="Calibri"/>
                </a:rPr>
                <a:t>Nguyên mẫu của hàm là:</a:t>
              </a:r>
              <a:endParaRPr b="0" i="0" sz="3100" u="none" cap="none" strike="noStrike">
                <a:solidFill>
                  <a:schemeClr val="dk1"/>
                </a:solidFill>
                <a:latin typeface="Calibri"/>
                <a:ea typeface="Calibri"/>
                <a:cs typeface="Calibri"/>
                <a:sym typeface="Calibri"/>
              </a:endParaRPr>
            </a:p>
          </p:txBody>
        </p:sp>
        <p:sp>
          <p:nvSpPr>
            <p:cNvPr id="402" name="Google Shape;402;p21"/>
            <p:cNvSpPr/>
            <p:nvPr/>
          </p:nvSpPr>
          <p:spPr>
            <a:xfrm>
              <a:off x="124664"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1172513"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2221190"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269039"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4317715"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5365564"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414241" y="2767144"/>
              <a:ext cx="1744481" cy="1380564"/>
            </a:xfrm>
            <a:prstGeom prst="chevron">
              <a:avLst>
                <a:gd fmla="val 7061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24664" y="2905200"/>
              <a:ext cx="7551964" cy="1104451"/>
            </a:xfrm>
            <a:prstGeom prst="rect">
              <a:avLst/>
            </a:prstGeom>
            <a:solidFill>
              <a:schemeClr val="lt1"/>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txBox="1"/>
            <p:nvPr/>
          </p:nvSpPr>
          <p:spPr>
            <a:xfrm>
              <a:off x="124664" y="2905200"/>
              <a:ext cx="7551964" cy="1104451"/>
            </a:xfrm>
            <a:prstGeom prst="rect">
              <a:avLst/>
            </a:prstGeom>
            <a:noFill/>
            <a:ln>
              <a:noFill/>
            </a:ln>
          </p:spPr>
          <p:txBody>
            <a:bodyPr anchorCtr="0" anchor="ctr" bIns="78725" lIns="78725" spcFirstLastPara="1" rIns="78725" wrap="square" tIns="78725">
              <a:noAutofit/>
            </a:bodyPr>
            <a:lstStyle/>
            <a:p>
              <a:pPr indent="0" lvl="0" marL="0" marR="0" rtl="0" algn="l">
                <a:lnSpc>
                  <a:spcPct val="90000"/>
                </a:lnSpc>
                <a:spcBef>
                  <a:spcPts val="0"/>
                </a:spcBef>
                <a:spcAft>
                  <a:spcPts val="0"/>
                </a:spcAft>
                <a:buNone/>
              </a:pPr>
              <a:r>
                <a:rPr b="1" i="0" lang="en-US" sz="3100" u="none" cap="none" strike="noStrike">
                  <a:solidFill>
                    <a:schemeClr val="dk1"/>
                  </a:solidFill>
                  <a:latin typeface="Calibri"/>
                  <a:ea typeface="Calibri"/>
                  <a:cs typeface="Calibri"/>
                  <a:sym typeface="Calibri"/>
                </a:rPr>
                <a:t>int remove(char *filename);</a:t>
              </a:r>
              <a:endParaRPr b="0" i="0" sz="3100" u="none" cap="none" strike="noStrike">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LÀM SẠCH CÁC STREAMS</a:t>
            </a:r>
            <a:endParaRPr/>
          </a:p>
        </p:txBody>
      </p:sp>
      <p:sp>
        <p:nvSpPr>
          <p:cNvPr id="416" name="Google Shape;416;p22"/>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a:t>Hàm fflush() sẽ làm sạch vùng đệm và chép những gì có trong vùng đệm ra ngoài tùy theo kiểu tập tin</a:t>
            </a:r>
            <a:endParaRPr/>
          </a:p>
          <a:p>
            <a:pPr indent="-228600" lvl="0" marL="228600" rtl="0" algn="l">
              <a:lnSpc>
                <a:spcPct val="150000"/>
              </a:lnSpc>
              <a:spcBef>
                <a:spcPts val="1000"/>
              </a:spcBef>
              <a:spcAft>
                <a:spcPts val="0"/>
              </a:spcAft>
              <a:buClr>
                <a:schemeClr val="dk1"/>
              </a:buClr>
              <a:buSzPts val="2400"/>
              <a:buChar char="•"/>
            </a:pPr>
            <a:r>
              <a:rPr lang="en-US"/>
              <a:t>Một tập tin được mở để đọc sẽ có vùng đệm nhập liệu trống, trong khi một tập tin được mở để ghi thì vùng đệm xuất của nó sẽ được ghi vào tập tin</a:t>
            </a:r>
            <a:endParaRPr/>
          </a:p>
          <a:p>
            <a:pPr indent="-228600" lvl="0" marL="228600" rtl="0" algn="l">
              <a:lnSpc>
                <a:spcPct val="150000"/>
              </a:lnSpc>
              <a:spcBef>
                <a:spcPts val="1000"/>
              </a:spcBef>
              <a:spcAft>
                <a:spcPts val="0"/>
              </a:spcAft>
              <a:buClr>
                <a:schemeClr val="dk1"/>
              </a:buClr>
              <a:buSzPts val="2400"/>
              <a:buChar char="•"/>
            </a:pPr>
            <a:r>
              <a:rPr lang="en-US"/>
              <a:t>Nguyên mẫu của hàm là: </a:t>
            </a:r>
            <a:endParaRPr/>
          </a:p>
          <a:p>
            <a:pPr indent="0" lvl="0" marL="156891" rtl="0" algn="l">
              <a:lnSpc>
                <a:spcPct val="150000"/>
              </a:lnSpc>
              <a:spcBef>
                <a:spcPts val="1000"/>
              </a:spcBef>
              <a:spcAft>
                <a:spcPts val="0"/>
              </a:spcAft>
              <a:buClr>
                <a:schemeClr val="dk1"/>
              </a:buClr>
              <a:buSzPts val="2400"/>
              <a:buNone/>
            </a:pPr>
            <a:r>
              <a:rPr lang="en-US"/>
              <a:t>		</a:t>
            </a:r>
            <a:r>
              <a:rPr b="1" lang="en-US">
                <a:solidFill>
                  <a:srgbClr val="7030A0"/>
                </a:solidFill>
              </a:rPr>
              <a:t>int fflush(FILE *fp); </a:t>
            </a:r>
            <a:endParaRPr b="1">
              <a:solidFill>
                <a:srgbClr val="7030A0"/>
              </a:solidFill>
            </a:endParaRPr>
          </a:p>
          <a:p>
            <a:pPr indent="-228600" lvl="0" marL="228600" rtl="0" algn="l">
              <a:lnSpc>
                <a:spcPct val="150000"/>
              </a:lnSpc>
              <a:spcBef>
                <a:spcPts val="1000"/>
              </a:spcBef>
              <a:spcAft>
                <a:spcPts val="0"/>
              </a:spcAft>
              <a:buClr>
                <a:schemeClr val="dk1"/>
              </a:buClr>
              <a:buSzPts val="2400"/>
              <a:buChar char="•"/>
            </a:pPr>
            <a:r>
              <a:rPr lang="en-US"/>
              <a:t>Hàm fflush(), không có đối số, sẽ làm sạch tất cả các tập tin đang mở để xuất</a:t>
            </a:r>
            <a:endParaRPr/>
          </a:p>
        </p:txBody>
      </p:sp>
      <p:sp>
        <p:nvSpPr>
          <p:cNvPr id="417" name="Google Shape;417;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18" name="Google Shape;418;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CÁC STREAMS CHUẨN</a:t>
            </a:r>
            <a:endParaRPr/>
          </a:p>
        </p:txBody>
      </p:sp>
      <p:sp>
        <p:nvSpPr>
          <p:cNvPr id="424" name="Google Shape;424;p2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425" name="Google Shape;425;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26" name="Google Shape;426;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27" name="Google Shape;427;p23"/>
          <p:cNvGrpSpPr/>
          <p:nvPr/>
        </p:nvGrpSpPr>
        <p:grpSpPr>
          <a:xfrm>
            <a:off x="2028265" y="900077"/>
            <a:ext cx="8283388" cy="5265810"/>
            <a:chOff x="0" y="11076"/>
            <a:chExt cx="8283388" cy="5265810"/>
          </a:xfrm>
        </p:grpSpPr>
        <p:sp>
          <p:nvSpPr>
            <p:cNvPr id="428" name="Google Shape;428;p23"/>
            <p:cNvSpPr/>
            <p:nvPr/>
          </p:nvSpPr>
          <p:spPr>
            <a:xfrm>
              <a:off x="0" y="11076"/>
              <a:ext cx="8283388" cy="301158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txBox="1"/>
            <p:nvPr/>
          </p:nvSpPr>
          <p:spPr>
            <a:xfrm>
              <a:off x="147013" y="158089"/>
              <a:ext cx="7989362" cy="2717554"/>
            </a:xfrm>
            <a:prstGeom prst="rect">
              <a:avLst/>
            </a:prstGeom>
            <a:noFill/>
            <a:ln>
              <a:noFill/>
            </a:ln>
          </p:spPr>
          <p:txBody>
            <a:bodyPr anchorCtr="0" anchor="ctr" bIns="137150" lIns="137150" spcFirstLastPara="1" rIns="137150" wrap="square" tIns="137150">
              <a:noAutofit/>
            </a:bodyPr>
            <a:lstStyle/>
            <a:p>
              <a:pPr indent="0" lvl="0" marL="0" marR="0" rtl="0" algn="l">
                <a:lnSpc>
                  <a:spcPct val="150000"/>
                </a:lnSpc>
                <a:spcBef>
                  <a:spcPts val="0"/>
                </a:spcBef>
                <a:spcAft>
                  <a:spcPts val="0"/>
                </a:spcAft>
                <a:buNone/>
              </a:pPr>
              <a:r>
                <a:rPr b="0" i="0" lang="en-US" sz="3600" u="none" cap="none" strike="noStrike">
                  <a:solidFill>
                    <a:schemeClr val="lt1"/>
                  </a:solidFill>
                  <a:latin typeface="Calibri"/>
                  <a:ea typeface="Calibri"/>
                  <a:cs typeface="Calibri"/>
                  <a:sym typeface="Calibri"/>
                </a:rPr>
                <a:t>Mỗi khi một chương trình C bắt đầu thực thi dưới DOS, hệ điều hành sẽ tự động mở 5 stream đặc biệt:</a:t>
              </a:r>
              <a:endParaRPr b="0" i="0" sz="3600" u="none" cap="none" strike="noStrike">
                <a:solidFill>
                  <a:schemeClr val="lt1"/>
                </a:solidFill>
                <a:latin typeface="Calibri"/>
                <a:ea typeface="Calibri"/>
                <a:cs typeface="Calibri"/>
                <a:sym typeface="Calibri"/>
              </a:endParaRPr>
            </a:p>
          </p:txBody>
        </p:sp>
        <p:sp>
          <p:nvSpPr>
            <p:cNvPr id="430" name="Google Shape;430;p23"/>
            <p:cNvSpPr/>
            <p:nvPr/>
          </p:nvSpPr>
          <p:spPr>
            <a:xfrm>
              <a:off x="0" y="3022656"/>
              <a:ext cx="8283388" cy="22542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txBox="1"/>
            <p:nvPr/>
          </p:nvSpPr>
          <p:spPr>
            <a:xfrm>
              <a:off x="0" y="3022656"/>
              <a:ext cx="8283388" cy="2254230"/>
            </a:xfrm>
            <a:prstGeom prst="rect">
              <a:avLst/>
            </a:prstGeom>
            <a:noFill/>
            <a:ln>
              <a:noFill/>
            </a:ln>
          </p:spPr>
          <p:txBody>
            <a:bodyPr anchorCtr="0" anchor="t" bIns="41900" lIns="262975" spcFirstLastPara="1" rIns="234675" wrap="square" tIns="41900">
              <a:noAutofit/>
            </a:bodyPr>
            <a:lstStyle/>
            <a:p>
              <a:pPr indent="-228600" lvl="1" marL="228600" marR="0" rtl="0" algn="l">
                <a:lnSpc>
                  <a:spcPct val="9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Nhập chuẩn (stdin) </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Xuất chuẩn (stdout)</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Lỗi chuẩn (stderr)</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Máy in chuẩn (stdprn) </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52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Thiết bị phụ trợ chuẩn (stdaux)</a:t>
              </a:r>
              <a:endParaRPr b="0" i="0" sz="2600" u="none" cap="none" strike="noStrike">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KÍCH HOẠT HIỆN HÀNH</a:t>
            </a:r>
            <a:endParaRPr/>
          </a:p>
        </p:txBody>
      </p:sp>
      <p:sp>
        <p:nvSpPr>
          <p:cNvPr id="437" name="Google Shape;437;p2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438" name="Google Shape;438;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39" name="Google Shape;439;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40" name="Google Shape;440;p24"/>
          <p:cNvGrpSpPr/>
          <p:nvPr/>
        </p:nvGrpSpPr>
        <p:grpSpPr>
          <a:xfrm>
            <a:off x="2028265" y="1287482"/>
            <a:ext cx="8283388" cy="4491000"/>
            <a:chOff x="0" y="398481"/>
            <a:chExt cx="8283388" cy="4491000"/>
          </a:xfrm>
        </p:grpSpPr>
        <p:sp>
          <p:nvSpPr>
            <p:cNvPr id="441" name="Google Shape;441;p24"/>
            <p:cNvSpPr/>
            <p:nvPr/>
          </p:nvSpPr>
          <p:spPr>
            <a:xfrm>
              <a:off x="0" y="398481"/>
              <a:ext cx="8283388" cy="96525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txBox="1"/>
            <p:nvPr/>
          </p:nvSpPr>
          <p:spPr>
            <a:xfrm>
              <a:off x="47120" y="445601"/>
              <a:ext cx="818914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None/>
              </a:pPr>
              <a:r>
                <a:rPr b="0" i="0" lang="en-US" sz="2500" u="none" cap="none" strike="noStrike">
                  <a:solidFill>
                    <a:schemeClr val="lt1"/>
                  </a:solidFill>
                  <a:latin typeface="Calibri"/>
                  <a:ea typeface="Calibri"/>
                  <a:cs typeface="Calibri"/>
                  <a:sym typeface="Calibri"/>
                </a:rPr>
                <a:t>Một con trỏ được duy trì trong cấu trúc FILE để lần theo vị trí nơi mà các thao tác nhập/xuất đang diễn ra</a:t>
              </a:r>
              <a:endParaRPr b="0" i="0" sz="2500" u="none" cap="none" strike="noStrike">
                <a:solidFill>
                  <a:schemeClr val="lt1"/>
                </a:solidFill>
                <a:latin typeface="Calibri"/>
                <a:ea typeface="Calibri"/>
                <a:cs typeface="Calibri"/>
                <a:sym typeface="Calibri"/>
              </a:endParaRPr>
            </a:p>
          </p:txBody>
        </p:sp>
        <p:sp>
          <p:nvSpPr>
            <p:cNvPr id="443" name="Google Shape;443;p24"/>
            <p:cNvSpPr/>
            <p:nvPr/>
          </p:nvSpPr>
          <p:spPr>
            <a:xfrm>
              <a:off x="0" y="1435731"/>
              <a:ext cx="8283388" cy="965250"/>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txBox="1"/>
            <p:nvPr/>
          </p:nvSpPr>
          <p:spPr>
            <a:xfrm>
              <a:off x="47120" y="1482851"/>
              <a:ext cx="818914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None/>
              </a:pPr>
              <a:r>
                <a:rPr b="0" i="0" lang="en-US" sz="2500" u="none" cap="none" strike="noStrike">
                  <a:solidFill>
                    <a:schemeClr val="lt1"/>
                  </a:solidFill>
                  <a:latin typeface="Calibri"/>
                  <a:ea typeface="Calibri"/>
                  <a:cs typeface="Calibri"/>
                  <a:sym typeface="Calibri"/>
                </a:rPr>
                <a:t>Mỗi khi một ký tự được đọc từ hay ghi vào một stream, con trỏ kích hoạt hiện hành (gọi là curp) được tăng lên</a:t>
              </a:r>
              <a:endParaRPr b="0" i="0" sz="2500" u="none" cap="none" strike="noStrike">
                <a:solidFill>
                  <a:schemeClr val="lt1"/>
                </a:solidFill>
                <a:latin typeface="Calibri"/>
                <a:ea typeface="Calibri"/>
                <a:cs typeface="Calibri"/>
                <a:sym typeface="Calibri"/>
              </a:endParaRPr>
            </a:p>
          </p:txBody>
        </p:sp>
        <p:sp>
          <p:nvSpPr>
            <p:cNvPr id="445" name="Google Shape;445;p24"/>
            <p:cNvSpPr/>
            <p:nvPr/>
          </p:nvSpPr>
          <p:spPr>
            <a:xfrm>
              <a:off x="0" y="2472981"/>
              <a:ext cx="8283388" cy="965250"/>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txBox="1"/>
            <p:nvPr/>
          </p:nvSpPr>
          <p:spPr>
            <a:xfrm>
              <a:off x="47120" y="2520101"/>
              <a:ext cx="818914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None/>
              </a:pPr>
              <a:r>
                <a:rPr b="0" i="0" lang="en-US" sz="2500" u="none" cap="none" strike="noStrike">
                  <a:solidFill>
                    <a:schemeClr val="lt1"/>
                  </a:solidFill>
                  <a:latin typeface="Calibri"/>
                  <a:ea typeface="Calibri"/>
                  <a:cs typeface="Calibri"/>
                  <a:sym typeface="Calibri"/>
                </a:rPr>
                <a:t>Vị trí hiện hành của con trỏ này có thể được tìm thấy bằng sự trợ giúp của hàm ftell().</a:t>
              </a:r>
              <a:endParaRPr b="0" i="0" sz="2500" u="none" cap="none" strike="noStrike">
                <a:solidFill>
                  <a:schemeClr val="lt1"/>
                </a:solidFill>
                <a:latin typeface="Calibri"/>
                <a:ea typeface="Calibri"/>
                <a:cs typeface="Calibri"/>
                <a:sym typeface="Calibri"/>
              </a:endParaRPr>
            </a:p>
          </p:txBody>
        </p:sp>
        <p:sp>
          <p:nvSpPr>
            <p:cNvPr id="447" name="Google Shape;447;p24"/>
            <p:cNvSpPr/>
            <p:nvPr/>
          </p:nvSpPr>
          <p:spPr>
            <a:xfrm>
              <a:off x="0" y="3510231"/>
              <a:ext cx="8283388" cy="96525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txBox="1"/>
            <p:nvPr/>
          </p:nvSpPr>
          <p:spPr>
            <a:xfrm>
              <a:off x="47120" y="3557351"/>
              <a:ext cx="8189148" cy="871010"/>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None/>
              </a:pPr>
              <a:r>
                <a:rPr b="0" i="0" lang="en-US" sz="2500" u="none" cap="none" strike="noStrike">
                  <a:solidFill>
                    <a:schemeClr val="lt1"/>
                  </a:solidFill>
                  <a:latin typeface="Calibri"/>
                  <a:ea typeface="Calibri"/>
                  <a:cs typeface="Calibri"/>
                  <a:sym typeface="Calibri"/>
                </a:rPr>
                <a:t>Nguyên mẫu của hàm là: </a:t>
              </a:r>
              <a:endParaRPr b="0" i="0" sz="2500" u="none" cap="none" strike="noStrike">
                <a:solidFill>
                  <a:schemeClr val="lt1"/>
                </a:solidFill>
                <a:latin typeface="Calibri"/>
                <a:ea typeface="Calibri"/>
                <a:cs typeface="Calibri"/>
                <a:sym typeface="Calibri"/>
              </a:endParaRPr>
            </a:p>
          </p:txBody>
        </p:sp>
        <p:sp>
          <p:nvSpPr>
            <p:cNvPr id="449" name="Google Shape;449;p24"/>
            <p:cNvSpPr/>
            <p:nvPr/>
          </p:nvSpPr>
          <p:spPr>
            <a:xfrm>
              <a:off x="0" y="4475481"/>
              <a:ext cx="8283388" cy="4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txBox="1"/>
            <p:nvPr/>
          </p:nvSpPr>
          <p:spPr>
            <a:xfrm>
              <a:off x="0" y="4475481"/>
              <a:ext cx="8283388" cy="414000"/>
            </a:xfrm>
            <a:prstGeom prst="rect">
              <a:avLst/>
            </a:prstGeom>
            <a:noFill/>
            <a:ln>
              <a:noFill/>
            </a:ln>
          </p:spPr>
          <p:txBody>
            <a:bodyPr anchorCtr="0" anchor="t" bIns="31750" lIns="262975" spcFirstLastPara="1" rIns="177800" wrap="square" tIns="31750">
              <a:noAutofit/>
            </a:bodyPr>
            <a:lstStyle/>
            <a:p>
              <a:pPr indent="-228600" lvl="1" marL="228600" marR="0" rtl="0" algn="l">
                <a:lnSpc>
                  <a:spcPct val="9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long int ftell(FILE *fp);</a:t>
              </a:r>
              <a:endParaRPr b="0" i="0" sz="2000" u="none" cap="none" strike="noStrike">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ĐẶT LẠI VỊ TRÍ HIỆN HÀNH</a:t>
            </a:r>
            <a:endParaRPr/>
          </a:p>
        </p:txBody>
      </p:sp>
      <p:sp>
        <p:nvSpPr>
          <p:cNvPr id="456" name="Google Shape;456;p2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Hàm fseek() định lại vị trí của curp dời đi một số byte tính từ đầu, từ vị trí hiện hành hay từ cuối stream là tùy vào vị trí được qui định khi gọi hàm fseek()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Nguyên mẫu của hàm là:</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		</a:t>
            </a:r>
            <a:r>
              <a:rPr b="1" lang="en-US">
                <a:solidFill>
                  <a:srgbClr val="7030A0"/>
                </a:solidFill>
              </a:rPr>
              <a:t>int fseek (FILE *fp, long int offset, int origin);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origin chỉ định vị trí bắt đầu tìm kiếm và phải có giá trị như sau:</a:t>
            </a:r>
            <a:endParaRPr b="1">
              <a:solidFill>
                <a:srgbClr val="7030A0"/>
              </a:solidFill>
            </a:endParaRPr>
          </a:p>
        </p:txBody>
      </p:sp>
      <p:sp>
        <p:nvSpPr>
          <p:cNvPr id="457" name="Google Shape;457;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58" name="Google Shape;458;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9" name="Google Shape;459;p25"/>
          <p:cNvPicPr preferRelativeResize="0"/>
          <p:nvPr/>
        </p:nvPicPr>
        <p:blipFill rotWithShape="1">
          <a:blip r:embed="rId3">
            <a:alphaModFix/>
          </a:blip>
          <a:srcRect b="0" l="0" r="0" t="0"/>
          <a:stretch/>
        </p:blipFill>
        <p:spPr>
          <a:xfrm>
            <a:off x="3250633" y="4272865"/>
            <a:ext cx="6239495" cy="20159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fprintf() VÀ fscanf()</a:t>
            </a:r>
            <a:endParaRPr/>
          </a:p>
        </p:txBody>
      </p:sp>
      <p:sp>
        <p:nvSpPr>
          <p:cNvPr id="465" name="Google Shape;465;p2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Hệ thống nhập xuất có vùng đệm bao gồm các hàm </a:t>
            </a:r>
            <a:r>
              <a:rPr b="1" lang="en-US">
                <a:solidFill>
                  <a:srgbClr val="7030A0"/>
                </a:solidFill>
              </a:rPr>
              <a:t>fprintf()</a:t>
            </a:r>
            <a:r>
              <a:rPr lang="en-US"/>
              <a:t> và </a:t>
            </a:r>
            <a:r>
              <a:rPr b="1" lang="en-US">
                <a:solidFill>
                  <a:srgbClr val="7030A0"/>
                </a:solidFill>
              </a:rPr>
              <a:t>fscanf()</a:t>
            </a:r>
            <a:r>
              <a:rPr lang="en-US"/>
              <a:t> tương tự như hàm </a:t>
            </a:r>
            <a:r>
              <a:rPr b="1" lang="en-US">
                <a:solidFill>
                  <a:srgbClr val="7030A0"/>
                </a:solidFill>
              </a:rPr>
              <a:t>printf()</a:t>
            </a:r>
            <a:r>
              <a:rPr lang="en-US"/>
              <a:t> và </a:t>
            </a:r>
            <a:r>
              <a:rPr b="1" lang="en-US">
                <a:solidFill>
                  <a:srgbClr val="7030A0"/>
                </a:solidFill>
              </a:rPr>
              <a:t>scanf()</a:t>
            </a:r>
            <a:r>
              <a:rPr lang="en-US"/>
              <a:t> ngoại trừ rằng chúng thao tác trên tập tin</a:t>
            </a:r>
            <a:endParaRPr/>
          </a:p>
          <a:p>
            <a:pPr indent="-228600" lvl="0" marL="228600" rtl="0" algn="l">
              <a:lnSpc>
                <a:spcPct val="90000"/>
              </a:lnSpc>
              <a:spcBef>
                <a:spcPts val="1000"/>
              </a:spcBef>
              <a:spcAft>
                <a:spcPts val="0"/>
              </a:spcAft>
              <a:buClr>
                <a:schemeClr val="dk1"/>
              </a:buClr>
              <a:buSzPts val="2400"/>
              <a:buChar char="•"/>
            </a:pPr>
            <a:r>
              <a:rPr lang="en-US"/>
              <a:t>Nguyên mẫu của các hàm này là: </a:t>
            </a:r>
            <a:endParaRPr/>
          </a:p>
          <a:p>
            <a:pPr indent="0" lvl="0" marL="156891" rtl="0" algn="l">
              <a:lnSpc>
                <a:spcPct val="90000"/>
              </a:lnSpc>
              <a:spcBef>
                <a:spcPts val="1000"/>
              </a:spcBef>
              <a:spcAft>
                <a:spcPts val="0"/>
              </a:spcAft>
              <a:buClr>
                <a:schemeClr val="dk1"/>
              </a:buClr>
              <a:buSzPts val="2400"/>
              <a:buNone/>
            </a:pPr>
            <a:r>
              <a:rPr lang="en-US"/>
              <a:t>		</a:t>
            </a:r>
            <a:r>
              <a:rPr b="1" lang="en-US">
                <a:solidFill>
                  <a:srgbClr val="7030A0"/>
                </a:solidFill>
              </a:rPr>
              <a:t>int fprintf(FILE * fp, const char *control_string,..);</a:t>
            </a:r>
            <a:endParaRPr/>
          </a:p>
          <a:p>
            <a:pPr indent="0" lvl="0" marL="156891" rtl="0" algn="l">
              <a:lnSpc>
                <a:spcPct val="90000"/>
              </a:lnSpc>
              <a:spcBef>
                <a:spcPts val="1000"/>
              </a:spcBef>
              <a:spcAft>
                <a:spcPts val="0"/>
              </a:spcAft>
              <a:buClr>
                <a:srgbClr val="7030A0"/>
              </a:buClr>
              <a:buSzPts val="2400"/>
              <a:buNone/>
            </a:pPr>
            <a:r>
              <a:rPr b="1" lang="en-US">
                <a:solidFill>
                  <a:srgbClr val="7030A0"/>
                </a:solidFill>
              </a:rPr>
              <a:t>		int fscanf(FILE *fp, const char *control_string,...);</a:t>
            </a:r>
            <a:endParaRPr/>
          </a:p>
          <a:p>
            <a:pPr indent="-228600" lvl="0" marL="228600" rtl="0" algn="l">
              <a:lnSpc>
                <a:spcPct val="90000"/>
              </a:lnSpc>
              <a:spcBef>
                <a:spcPts val="1000"/>
              </a:spcBef>
              <a:spcAft>
                <a:spcPts val="0"/>
              </a:spcAft>
              <a:buClr>
                <a:schemeClr val="dk1"/>
              </a:buClr>
              <a:buSzPts val="2400"/>
              <a:buChar char="•"/>
            </a:pPr>
            <a:r>
              <a:rPr lang="en-US"/>
              <a:t>Mặc dù fprintf() và fscanf() là cách dễ nhất nhưng không phải luôn luôn là hiệu quả nhất </a:t>
            </a:r>
            <a:endParaRPr/>
          </a:p>
          <a:p>
            <a:pPr indent="-228600" lvl="0" marL="228600" rtl="0" algn="l">
              <a:lnSpc>
                <a:spcPct val="90000"/>
              </a:lnSpc>
              <a:spcBef>
                <a:spcPts val="1000"/>
              </a:spcBef>
              <a:spcAft>
                <a:spcPts val="0"/>
              </a:spcAft>
              <a:buClr>
                <a:schemeClr val="dk1"/>
              </a:buClr>
              <a:buSzPts val="2400"/>
              <a:buChar char="•"/>
            </a:pPr>
            <a:r>
              <a:rPr lang="en-US"/>
              <a:t>Mỗi lời gọi phải mất thêm một khoảng thời gian overhead, vì dữ liệu được ghi theo dạng ASCII có định dạng chứ không phải theo định dạng nhị phân </a:t>
            </a:r>
            <a:endParaRPr/>
          </a:p>
          <a:p>
            <a:pPr indent="-228600" lvl="0" marL="228600" rtl="0" algn="l">
              <a:lnSpc>
                <a:spcPct val="90000"/>
              </a:lnSpc>
              <a:spcBef>
                <a:spcPts val="1000"/>
              </a:spcBef>
              <a:spcAft>
                <a:spcPts val="0"/>
              </a:spcAft>
              <a:buClr>
                <a:schemeClr val="dk1"/>
              </a:buClr>
              <a:buSzPts val="2400"/>
              <a:buChar char="•"/>
            </a:pPr>
            <a:r>
              <a:rPr lang="en-US"/>
              <a:t>Vì vậy, nếu tốc độ và độ lớn của tập tin là vấn đề đáng ngại, thì fread() và fwrite() sẽ là lựa chọn tốt hơn </a:t>
            </a:r>
            <a:endParaRPr b="1">
              <a:solidFill>
                <a:srgbClr val="7030A0"/>
              </a:solidFill>
            </a:endParaRPr>
          </a:p>
        </p:txBody>
      </p:sp>
      <p:sp>
        <p:nvSpPr>
          <p:cNvPr id="466" name="Google Shape;466;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67" name="Google Shape;467;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TÓM TẮT BÀI HỌC</a:t>
            </a:r>
            <a:endParaRPr/>
          </a:p>
        </p:txBody>
      </p:sp>
      <p:sp>
        <p:nvSpPr>
          <p:cNvPr id="474" name="Google Shape;474;p2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Tất cả các thao tác nhập/xuất được thực hiện bằng cách sử dụng các hàm trong thư viện chuẩn của C</a:t>
            </a:r>
            <a:endParaRPr/>
          </a:p>
          <a:p>
            <a:pPr indent="-228600" lvl="0" marL="228600" rtl="0" algn="l">
              <a:lnSpc>
                <a:spcPct val="90000"/>
              </a:lnSpc>
              <a:spcBef>
                <a:spcPts val="1000"/>
              </a:spcBef>
              <a:spcAft>
                <a:spcPts val="0"/>
              </a:spcAft>
              <a:buClr>
                <a:schemeClr val="dk1"/>
              </a:buClr>
              <a:buSzPts val="2400"/>
              <a:buChar char="•"/>
            </a:pPr>
            <a:r>
              <a:rPr lang="en-US"/>
              <a:t>Có hai kiểu stream – stream </a:t>
            </a:r>
            <a:r>
              <a:rPr b="1" lang="en-US"/>
              <a:t>văn bản </a:t>
            </a:r>
            <a:r>
              <a:rPr lang="en-US"/>
              <a:t>và stream </a:t>
            </a:r>
            <a:r>
              <a:rPr b="1" lang="en-US"/>
              <a:t>nhị phân</a:t>
            </a:r>
            <a:r>
              <a:rPr lang="en-US"/>
              <a:t>.</a:t>
            </a:r>
            <a:endParaRPr/>
          </a:p>
          <a:p>
            <a:pPr indent="-228600" lvl="0" marL="228600" rtl="0" algn="l">
              <a:lnSpc>
                <a:spcPct val="90000"/>
              </a:lnSpc>
              <a:spcBef>
                <a:spcPts val="1000"/>
              </a:spcBef>
              <a:spcAft>
                <a:spcPts val="0"/>
              </a:spcAft>
              <a:buClr>
                <a:schemeClr val="dk1"/>
              </a:buClr>
              <a:buSzPts val="2400"/>
              <a:buChar char="•"/>
            </a:pPr>
            <a:r>
              <a:rPr lang="en-US"/>
              <a:t>Một tập tin có thể là bất cứ gì từ một tập tin trên đĩa đến một thiết bị đầu cuối hay một máy in</a:t>
            </a:r>
            <a:endParaRPr/>
          </a:p>
          <a:p>
            <a:pPr indent="-228600" lvl="0" marL="228600" rtl="0" algn="l">
              <a:lnSpc>
                <a:spcPct val="90000"/>
              </a:lnSpc>
              <a:spcBef>
                <a:spcPts val="1000"/>
              </a:spcBef>
              <a:spcAft>
                <a:spcPts val="0"/>
              </a:spcAft>
              <a:buClr>
                <a:schemeClr val="dk1"/>
              </a:buClr>
              <a:buSzPts val="2400"/>
              <a:buChar char="•"/>
            </a:pPr>
            <a:r>
              <a:rPr lang="en-US"/>
              <a:t>Một con trỏ tập tin là một con trỏ trỏ đến cấu trúc... </a:t>
            </a:r>
            <a:endParaRPr/>
          </a:p>
          <a:p>
            <a:pPr indent="-228600" lvl="0" marL="228600" rtl="0" algn="l">
              <a:lnSpc>
                <a:spcPct val="90000"/>
              </a:lnSpc>
              <a:spcBef>
                <a:spcPts val="1000"/>
              </a:spcBef>
              <a:spcAft>
                <a:spcPts val="0"/>
              </a:spcAft>
              <a:buClr>
                <a:schemeClr val="dk1"/>
              </a:buClr>
              <a:buSzPts val="2400"/>
              <a:buChar char="•"/>
            </a:pPr>
            <a:r>
              <a:rPr lang="en-US"/>
              <a:t>Các hàm sử lý tập tin như đọc,ghi,đóng, mở, đặt lại vị trí con trỏ... </a:t>
            </a:r>
            <a:endParaRPr/>
          </a:p>
          <a:p>
            <a:pPr indent="-228600" lvl="0" marL="228600" rtl="0" algn="l">
              <a:lnSpc>
                <a:spcPct val="90000"/>
              </a:lnSpc>
              <a:spcBef>
                <a:spcPts val="1000"/>
              </a:spcBef>
              <a:spcAft>
                <a:spcPts val="0"/>
              </a:spcAft>
              <a:buClr>
                <a:schemeClr val="dk1"/>
              </a:buClr>
              <a:buSzPts val="2400"/>
              <a:buChar char="•"/>
            </a:pPr>
            <a:r>
              <a:rPr lang="en-US"/>
              <a:t>Các hàm thư viên </a:t>
            </a:r>
            <a:r>
              <a:rPr b="1" lang="en-US"/>
              <a:t>fread() </a:t>
            </a:r>
            <a:r>
              <a:rPr lang="en-US"/>
              <a:t>và </a:t>
            </a:r>
            <a:r>
              <a:rPr b="1" lang="en-US"/>
              <a:t>fwrite() </a:t>
            </a:r>
            <a:r>
              <a:rPr lang="en-US"/>
              <a:t>được dùng để đọc và ghi toàn bộ khối dữ liệu vào tập tin </a:t>
            </a:r>
            <a:endParaRPr/>
          </a:p>
          <a:p>
            <a:pPr indent="-228600" lvl="0" marL="228600" rtl="0" algn="l">
              <a:lnSpc>
                <a:spcPct val="90000"/>
              </a:lnSpc>
              <a:spcBef>
                <a:spcPts val="1000"/>
              </a:spcBef>
              <a:spcAft>
                <a:spcPts val="0"/>
              </a:spcAft>
              <a:buClr>
                <a:schemeClr val="dk1"/>
              </a:buClr>
              <a:buSzPts val="2400"/>
              <a:buChar char="•"/>
            </a:pPr>
            <a:r>
              <a:rPr lang="en-US"/>
              <a:t>Hệ thống nhập xuất có vùng đệm cũng bao gồm hai hàm </a:t>
            </a:r>
            <a:r>
              <a:rPr b="1" lang="en-US"/>
              <a:t>fprintf() </a:t>
            </a:r>
            <a:r>
              <a:rPr lang="en-US"/>
              <a:t>và </a:t>
            </a:r>
            <a:r>
              <a:rPr b="1" lang="en-US"/>
              <a:t>fscanf()</a:t>
            </a:r>
            <a:r>
              <a:rPr lang="en-US"/>
              <a:t>, hai hàm này tương tự như hàm </a:t>
            </a:r>
            <a:r>
              <a:rPr b="1" lang="en-US"/>
              <a:t>printf() </a:t>
            </a:r>
            <a:r>
              <a:rPr lang="en-US"/>
              <a:t>và </a:t>
            </a:r>
            <a:r>
              <a:rPr b="1" lang="en-US"/>
              <a:t>scanf()</a:t>
            </a:r>
            <a:r>
              <a:rPr lang="en-US"/>
              <a:t>, ngoại trừ chúng thao tác trên tập tin</a:t>
            </a:r>
            <a:endParaRPr/>
          </a:p>
          <a:p>
            <a:pPr indent="-76200" lvl="0" marL="228600" rtl="0" algn="l">
              <a:lnSpc>
                <a:spcPct val="90000"/>
              </a:lnSpc>
              <a:spcBef>
                <a:spcPts val="1000"/>
              </a:spcBef>
              <a:spcAft>
                <a:spcPts val="0"/>
              </a:spcAft>
              <a:buClr>
                <a:schemeClr val="dk1"/>
              </a:buClr>
              <a:buSzPts val="2400"/>
              <a:buNone/>
            </a:pPr>
            <a:r>
              <a:t/>
            </a:r>
            <a:endParaRPr/>
          </a:p>
        </p:txBody>
      </p:sp>
      <p:sp>
        <p:nvSpPr>
          <p:cNvPr id="475" name="Google Shape;475;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76" name="Google Shape;476;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8"/>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HỎI ĐÁP</a:t>
            </a:r>
            <a:endParaRPr/>
          </a:p>
        </p:txBody>
      </p:sp>
      <p:pic>
        <p:nvPicPr>
          <p:cNvPr id="482" name="Google Shape;482;p28"/>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483" name="Google Shape;483;p28"/>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484" name="Google Shape;484;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485" name="Google Shape;485;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29"/>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491" name="Google Shape;491;p29"/>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492" name="Google Shape;492;p29"/>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493" name="Google Shape;49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888888"/>
                </a:solidFill>
              </a:rPr>
              <a:t>Bài 13 Quản lý tệp tin</a:t>
            </a:r>
            <a:endParaRPr>
              <a:solidFill>
                <a:srgbClr val="888888"/>
              </a:solidFill>
            </a:endParaRPr>
          </a:p>
        </p:txBody>
      </p:sp>
      <p:sp>
        <p:nvSpPr>
          <p:cNvPr id="494" name="Google Shape;49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88888"/>
                </a:solidFill>
              </a:rPr>
              <a:t>‹#›</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NHẬP / XUẤT TẬP TIN</a:t>
            </a:r>
            <a:endParaRPr/>
          </a:p>
        </p:txBody>
      </p:sp>
      <p:sp>
        <p:nvSpPr>
          <p:cNvPr id="213" name="Google Shape;213;p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Tất cả các thao tác nhập/xuất trong C đều được thực hiện bằng các hàm trong thư viện chuẩn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Tiếp cận này làm cho hệ thống tập tin của C rất mạnh và uyển chuyển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Nhập/xuất trong C có thể theo 2 cách: dữ liệu có thể truyền ở dạng biễu diễn nhị phân bên trong của nó hay ở dạng văn bản mà con người có thể đọc được</a:t>
            </a:r>
            <a:endParaRPr/>
          </a:p>
        </p:txBody>
      </p:sp>
      <p:sp>
        <p:nvSpPr>
          <p:cNvPr id="214" name="Google Shape;214;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15" name="Google Shape;215;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0"/>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en-US"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500" name="Google Shape;500;p30"/>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501" name="Google Shape;501;p30"/>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502" name="Google Shape;502;p30"/>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dk1"/>
                </a:solidFill>
                <a:latin typeface="Roboto"/>
                <a:ea typeface="Roboto"/>
                <a:cs typeface="Roboto"/>
                <a:sym typeface="Roboto"/>
              </a:rPr>
              <a:t>0968.27.6996</a:t>
            </a:r>
            <a:endParaRPr b="1" i="0" sz="1800" u="none" cap="none" strike="noStrike">
              <a:solidFill>
                <a:schemeClr val="dk1"/>
              </a:solidFill>
              <a:latin typeface="Roboto"/>
              <a:ea typeface="Roboto"/>
              <a:cs typeface="Roboto"/>
              <a:sym typeface="Roboto"/>
            </a:endParaRPr>
          </a:p>
        </p:txBody>
      </p:sp>
      <p:sp>
        <p:nvSpPr>
          <p:cNvPr id="503" name="Google Shape;503;p30"/>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504" name="Google Shape;504;p30"/>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505" name="Google Shape;505;p30"/>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506" name="Google Shape;506;p30"/>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507" name="Google Shape;507;p30"/>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508" name="Google Shape;508;p30"/>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509" name="Google Shape;509;p30"/>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510" name="Google Shape;510;p30"/>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511" name="Google Shape;511;p30"/>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512" name="Google Shape;512;p30"/>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513" name="Google Shape;513;p30"/>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HỆ THỐNG ĐÀO TẠO CNTT QUỐC TẾ BACHKHOA - APTECH</a:t>
            </a:r>
            <a:endParaRPr b="1" i="0" sz="1500" u="none" cap="none" strike="noStrike">
              <a:solidFill>
                <a:schemeClr val="dk1"/>
              </a:solidFill>
              <a:latin typeface="Arial"/>
              <a:ea typeface="Arial"/>
              <a:cs typeface="Arial"/>
              <a:sym typeface="Arial"/>
            </a:endParaRPr>
          </a:p>
        </p:txBody>
      </p:sp>
      <p:pic>
        <p:nvPicPr>
          <p:cNvPr id="514" name="Google Shape;514;p30"/>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515" name="Google Shape;515;p3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516" name="Google Shape;516;p3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STREAMS</a:t>
            </a:r>
            <a:endParaRPr/>
          </a:p>
        </p:txBody>
      </p:sp>
      <p:sp>
        <p:nvSpPr>
          <p:cNvPr id="221" name="Google Shape;221;p4"/>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Hệ thống tập tin của C làm việc với rất nhiều thiết bị khác nhau bao gồm máy in, ổ đĩa, ổ băng từ và các thiết bị đầu cuối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Mặc dù tất cả các thiết bị đều khác nhau, hệ thống tập tin có vùng đệm sẽ chuyển mỗi thiết bị về một thiết bị logic gọi là một stream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Vì mọi streams đều hoạt động tương tự, nên việc quản lý các thiết bị khác nhau rất dễ dàng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Có hai loại streams – stream văn bản và stream nhị phân</a:t>
            </a:r>
            <a:endParaRPr/>
          </a:p>
        </p:txBody>
      </p:sp>
      <p:sp>
        <p:nvSpPr>
          <p:cNvPr id="222" name="Google Shape;222;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23" name="Google Shape;223;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STREAMS VĂN BẢN</a:t>
            </a:r>
            <a:endParaRPr/>
          </a:p>
        </p:txBody>
      </p:sp>
      <p:sp>
        <p:nvSpPr>
          <p:cNvPr id="229" name="Google Shape;229;p5"/>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Một streams văn bản là một chuỗi các ký tự có thể được tổ chức thành các dòng kết thúc bằng một ký tự sang dòng mới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Trong một stream văn bản, có thể xảy ra một vài sự chuyển đổi ký tự khi môi trường yêu cầu</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Vì vậy, mối quan hệ giữa các ký tự được ghi (hay đọc) và những ký tự ở thiết bị ngoại vi có thể không phải là mối quan hệ một-một</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Và cũng vì sự chuyển đổi có thể xảy ra này, số lượng ký tự được ghi (hay đọc) có thể không giống như số lượng ký tự ở thiết bị ngoại vi</a:t>
            </a:r>
            <a:endParaRPr/>
          </a:p>
        </p:txBody>
      </p:sp>
      <p:sp>
        <p:nvSpPr>
          <p:cNvPr id="230" name="Google Shape;230;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31" name="Google Shape;231;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STREAMS NHỊ PHÂN</a:t>
            </a:r>
            <a:endParaRPr/>
          </a:p>
        </p:txBody>
      </p:sp>
      <p:sp>
        <p:nvSpPr>
          <p:cNvPr id="237" name="Google Shape;237;p6"/>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Một streams nhị phân là một chuỗi các byte với sự tương ứng một-một với thiết bị ngoại vi, nghĩa là, không có sự chuyển đổi ký tự.</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Số lượng byte đọc (hay ghi) cũng sẽ giống như số lượng byte ở thiết bị ngoại vi </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Các stream nhị phân là các chuỗi byte thuần túy, mà không có bất kỳ ký hiệu nào dùng để chỉ ra điểm kết thúc của tập tin hay kết thúc của mẫu tin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Kết thúc của tập tin được xác định bằng kích thước của tập tin</a:t>
            </a:r>
            <a:endParaRPr/>
          </a:p>
        </p:txBody>
      </p:sp>
      <p:sp>
        <p:nvSpPr>
          <p:cNvPr id="238" name="Google Shape;238;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39" name="Google Shape;239;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TẬP TIN</a:t>
            </a:r>
            <a:endParaRPr/>
          </a:p>
        </p:txBody>
      </p:sp>
      <p:sp>
        <p:nvSpPr>
          <p:cNvPr id="245" name="Google Shape;245;p7"/>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Một tập tin có thể tham chiếu đến bất cứ thứ gì từ một tập tin trên đĩa đến một thiết bị đầu cuối hay một máy in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Một tập tin kết hợp với một stream bằng cách thực hiện thao tác mở và ngưng kết hợp bằng thao tác đóng</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Khi một chương trình kết thúc bình thường, tất cả các tập tin đều tự động đóng</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Khi một chương trình kết thúc bất thường, các tập tin vẫn còn mở</a:t>
            </a:r>
            <a:endParaRPr/>
          </a:p>
        </p:txBody>
      </p:sp>
      <p:sp>
        <p:nvSpPr>
          <p:cNvPr id="246" name="Google Shape;246;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47" name="Google Shape;247;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CÁC HÀM CƠ BẢN VỀ TẬP TIN</a:t>
            </a:r>
            <a:endParaRPr/>
          </a:p>
        </p:txBody>
      </p:sp>
      <p:sp>
        <p:nvSpPr>
          <p:cNvPr id="253" name="Google Shape;253;p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254" name="Google Shape;254;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55" name="Google Shape;255;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8"/>
          <p:cNvPicPr preferRelativeResize="0"/>
          <p:nvPr/>
        </p:nvPicPr>
        <p:blipFill rotWithShape="1">
          <a:blip r:embed="rId3">
            <a:alphaModFix/>
          </a:blip>
          <a:srcRect b="0" l="0" r="0" t="0"/>
          <a:stretch/>
        </p:blipFill>
        <p:spPr>
          <a:xfrm>
            <a:off x="2254279" y="858487"/>
            <a:ext cx="8155124" cy="5348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CON TRỎ TẬP TIN</a:t>
            </a:r>
            <a:endParaRPr/>
          </a:p>
        </p:txBody>
      </p:sp>
      <p:sp>
        <p:nvSpPr>
          <p:cNvPr id="262" name="Google Shape;262;p9"/>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Font typeface="Noto Sans Symbols"/>
              <a:buChar char="✔"/>
            </a:pPr>
            <a:r>
              <a:rPr lang="en-US"/>
              <a:t>Một con trỏ tập tin phải cần cho việc đọc và ghi các tập tin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Nó là một con trỏ đến một cấu trúc chứa thông tin về tập tin. Thông tin bao gồm tên tập tin, vị trí hiện tại của tập tin, liệu tập tin có đang được đọc hay ghi, và liệu có bất kỳ lỗi nào xuất hiện hay đã đến cuối tập tin</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Định nghĩa lấy từ studio.h bao gồm một khai báo cấu trúc tên FILE</a:t>
            </a:r>
            <a:endParaRPr/>
          </a:p>
          <a:p>
            <a:pPr indent="-228600" lvl="0" marL="228600" rtl="0" algn="l">
              <a:lnSpc>
                <a:spcPct val="150000"/>
              </a:lnSpc>
              <a:spcBef>
                <a:spcPts val="1000"/>
              </a:spcBef>
              <a:spcAft>
                <a:spcPts val="0"/>
              </a:spcAft>
              <a:buClr>
                <a:schemeClr val="dk1"/>
              </a:buClr>
              <a:buSzPts val="2400"/>
              <a:buFont typeface="Noto Sans Symbols"/>
              <a:buChar char="✔"/>
            </a:pPr>
            <a:r>
              <a:rPr lang="en-US"/>
              <a:t>Câu lệnh khai báo duy nhất cần thiết cho một con trỏ tập tin là: </a:t>
            </a:r>
            <a:endParaRPr/>
          </a:p>
          <a:p>
            <a:pPr indent="0" lvl="0" marL="0" rtl="0" algn="l">
              <a:lnSpc>
                <a:spcPct val="150000"/>
              </a:lnSpc>
              <a:spcBef>
                <a:spcPts val="1000"/>
              </a:spcBef>
              <a:spcAft>
                <a:spcPts val="0"/>
              </a:spcAft>
              <a:buClr>
                <a:srgbClr val="7030A0"/>
              </a:buClr>
              <a:buSzPts val="2400"/>
              <a:buNone/>
            </a:pPr>
            <a:r>
              <a:rPr b="1" lang="en-US">
                <a:solidFill>
                  <a:srgbClr val="7030A0"/>
                </a:solidFill>
              </a:rPr>
              <a:t>	FILE *fp</a:t>
            </a:r>
            <a:endParaRPr b="1">
              <a:solidFill>
                <a:srgbClr val="7030A0"/>
              </a:solidFill>
            </a:endParaRPr>
          </a:p>
        </p:txBody>
      </p:sp>
      <p:sp>
        <p:nvSpPr>
          <p:cNvPr id="263" name="Google Shape;263;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Bài 13 Quản lý tệp tin</a:t>
            </a:r>
            <a:endParaRPr/>
          </a:p>
        </p:txBody>
      </p:sp>
      <p:sp>
        <p:nvSpPr>
          <p:cNvPr id="264" name="Google Shape;264;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