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3" roundtripDataSignature="AMtx7mhuDViZgiiNMWL3bYakzm+ni+UV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vi-V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 name="Google Shape;8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vi-V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5" name="Google Shape;35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5" name="Google Shape;38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4" name="Google Shape;39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4"/>
          <p:cNvSpPr txBox="1"/>
          <p:nvPr>
            <p:ph type="ctrTitle"/>
          </p:nvPr>
        </p:nvSpPr>
        <p:spPr>
          <a:xfrm>
            <a:off x="1524000" y="1122362"/>
            <a:ext cx="9144000" cy="2986417"/>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800"/>
              <a:buFont typeface="Arial"/>
              <a:buNone/>
              <a:defRPr sz="48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4"/>
          <p:cNvSpPr txBox="1"/>
          <p:nvPr>
            <p:ph idx="1" type="subTitle"/>
          </p:nvPr>
        </p:nvSpPr>
        <p:spPr>
          <a:xfrm>
            <a:off x="1524000" y="4190260"/>
            <a:ext cx="9144000" cy="106754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2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sp>
        <p:nvSpPr>
          <p:cNvPr id="22" name="Google Shape;22;p24"/>
          <p:cNvSpPr/>
          <p:nvPr/>
        </p:nvSpPr>
        <p:spPr>
          <a:xfrm>
            <a:off x="0" y="-17461"/>
            <a:ext cx="12192000" cy="621143"/>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3" name="Google Shape;23;p24"/>
          <p:cNvPicPr preferRelativeResize="0"/>
          <p:nvPr/>
        </p:nvPicPr>
        <p:blipFill rotWithShape="1">
          <a:blip r:embed="rId2">
            <a:alphaModFix/>
          </a:blip>
          <a:srcRect b="0" l="0" r="0" t="0"/>
          <a:stretch/>
        </p:blipFill>
        <p:spPr>
          <a:xfrm flipH="1">
            <a:off x="0" y="-19041"/>
            <a:ext cx="12200878" cy="695325"/>
          </a:xfrm>
          <a:prstGeom prst="rect">
            <a:avLst/>
          </a:prstGeom>
          <a:noFill/>
          <a:ln>
            <a:noFill/>
          </a:ln>
        </p:spPr>
      </p:pic>
      <p:pic>
        <p:nvPicPr>
          <p:cNvPr id="24" name="Google Shape;24;p24"/>
          <p:cNvPicPr preferRelativeResize="0"/>
          <p:nvPr/>
        </p:nvPicPr>
        <p:blipFill rotWithShape="1">
          <a:blip r:embed="rId3">
            <a:alphaModFix/>
          </a:blip>
          <a:srcRect b="0" l="0" r="0" t="0"/>
          <a:stretch/>
        </p:blipFill>
        <p:spPr>
          <a:xfrm>
            <a:off x="9221476" y="147718"/>
            <a:ext cx="2896235" cy="45596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33"/>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3"/>
          <p:cNvSpPr txBox="1"/>
          <p:nvPr>
            <p:ph idx="1" type="body"/>
          </p:nvPr>
        </p:nvSpPr>
        <p:spPr>
          <a:xfrm rot="5400000">
            <a:off x="3381366" y="-2559382"/>
            <a:ext cx="5375806" cy="120968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3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4"/>
          <p:cNvSpPr txBox="1"/>
          <p:nvPr>
            <p:ph type="title"/>
          </p:nvPr>
        </p:nvSpPr>
        <p:spPr>
          <a:xfrm rot="5400000">
            <a:off x="7133433" y="1956594"/>
            <a:ext cx="5811838" cy="262890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4"/>
          <p:cNvSpPr txBox="1"/>
          <p:nvPr>
            <p:ph idx="1" type="body"/>
          </p:nvPr>
        </p:nvSpPr>
        <p:spPr>
          <a:xfrm rot="5400000">
            <a:off x="1799433" y="-596107"/>
            <a:ext cx="5811838" cy="77343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5"/>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5"/>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2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6"/>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27"/>
          <p:cNvSpPr txBox="1"/>
          <p:nvPr>
            <p:ph type="title"/>
          </p:nvPr>
        </p:nvSpPr>
        <p:spPr>
          <a:xfrm>
            <a:off x="831850" y="1709740"/>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7"/>
          <p:cNvSpPr txBox="1"/>
          <p:nvPr>
            <p:ph idx="1" type="body"/>
          </p:nvPr>
        </p:nvSpPr>
        <p:spPr>
          <a:xfrm>
            <a:off x="831850" y="4589464"/>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2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8"/>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9"/>
          <p:cNvSpPr txBox="1"/>
          <p:nvPr>
            <p:ph type="title"/>
          </p:nvPr>
        </p:nvSpPr>
        <p:spPr>
          <a:xfrm>
            <a:off x="839788" y="36512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9"/>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9"/>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9"/>
          <p:cNvSpPr txBox="1"/>
          <p:nvPr>
            <p:ph idx="10" type="dt"/>
          </p:nvPr>
        </p:nvSpPr>
        <p:spPr>
          <a:xfrm>
            <a:off x="270029" y="6423557"/>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1" name="Google Shape;51;p29"/>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9"/>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0"/>
          <p:cNvSpPr txBox="1"/>
          <p:nvPr>
            <p:ph type="title"/>
          </p:nvPr>
        </p:nvSpPr>
        <p:spPr>
          <a:xfrm>
            <a:off x="1148919" y="86227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0"/>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0"/>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31"/>
          <p:cNvSpPr txBox="1"/>
          <p:nvPr>
            <p:ph type="title"/>
          </p:nvPr>
        </p:nvSpPr>
        <p:spPr>
          <a:xfrm>
            <a:off x="839788" y="457200"/>
            <a:ext cx="393223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31"/>
          <p:cNvSpPr txBox="1"/>
          <p:nvPr>
            <p:ph idx="2" type="body"/>
          </p:nvPr>
        </p:nvSpPr>
        <p:spPr>
          <a:xfrm>
            <a:off x="839788" y="2057400"/>
            <a:ext cx="393223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3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32"/>
          <p:cNvSpPr txBox="1"/>
          <p:nvPr>
            <p:ph type="title"/>
          </p:nvPr>
        </p:nvSpPr>
        <p:spPr>
          <a:xfrm>
            <a:off x="839788" y="457200"/>
            <a:ext cx="393223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2"/>
          <p:cNvSpPr/>
          <p:nvPr>
            <p:ph idx="2" type="pic"/>
          </p:nvPr>
        </p:nvSpPr>
        <p:spPr>
          <a:xfrm>
            <a:off x="5183188" y="987425"/>
            <a:ext cx="6172200" cy="4873625"/>
          </a:xfrm>
          <a:prstGeom prst="rect">
            <a:avLst/>
          </a:prstGeom>
          <a:noFill/>
          <a:ln>
            <a:noFill/>
          </a:ln>
        </p:spPr>
      </p:sp>
      <p:sp>
        <p:nvSpPr>
          <p:cNvPr id="66" name="Google Shape;66;p32"/>
          <p:cNvSpPr txBox="1"/>
          <p:nvPr>
            <p:ph idx="1" type="body"/>
          </p:nvPr>
        </p:nvSpPr>
        <p:spPr>
          <a:xfrm>
            <a:off x="839788" y="2057400"/>
            <a:ext cx="393223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3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7.png"/><Relationship Id="rId2" Type="http://schemas.openxmlformats.org/officeDocument/2006/relationships/image" Target="../media/image4.png"/><Relationship Id="rId3" Type="http://schemas.openxmlformats.org/officeDocument/2006/relationships/image" Target="../media/image14.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23"/>
          <p:cNvPicPr preferRelativeResize="0"/>
          <p:nvPr/>
        </p:nvPicPr>
        <p:blipFill rotWithShape="1">
          <a:blip r:embed="rId1">
            <a:alphaModFix/>
          </a:blip>
          <a:srcRect b="77519" l="0" r="0" t="0"/>
          <a:stretch/>
        </p:blipFill>
        <p:spPr>
          <a:xfrm flipH="1">
            <a:off x="0" y="-19411"/>
            <a:ext cx="12192000" cy="622131"/>
          </a:xfrm>
          <a:prstGeom prst="rect">
            <a:avLst/>
          </a:prstGeom>
          <a:noFill/>
          <a:ln>
            <a:noFill/>
          </a:ln>
        </p:spPr>
      </p:pic>
      <p:pic>
        <p:nvPicPr>
          <p:cNvPr id="11" name="Google Shape;11;p23"/>
          <p:cNvPicPr preferRelativeResize="0"/>
          <p:nvPr/>
        </p:nvPicPr>
        <p:blipFill rotWithShape="1">
          <a:blip r:embed="rId2">
            <a:alphaModFix/>
          </a:blip>
          <a:srcRect b="77519" l="0" r="0" t="0"/>
          <a:stretch/>
        </p:blipFill>
        <p:spPr>
          <a:xfrm>
            <a:off x="0" y="6375400"/>
            <a:ext cx="12192000" cy="482600"/>
          </a:xfrm>
          <a:prstGeom prst="rect">
            <a:avLst/>
          </a:prstGeom>
          <a:noFill/>
          <a:ln>
            <a:noFill/>
          </a:ln>
        </p:spPr>
      </p:pic>
      <p:sp>
        <p:nvSpPr>
          <p:cNvPr id="12" name="Google Shape;12;p23"/>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000"/>
              <a:buFont typeface="Arial"/>
              <a:buNone/>
              <a:defRPr b="0" i="0" sz="40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23"/>
          <p:cNvSpPr txBox="1"/>
          <p:nvPr>
            <p:ph idx="1" type="body"/>
          </p:nvPr>
        </p:nvSpPr>
        <p:spPr>
          <a:xfrm>
            <a:off x="20827" y="801157"/>
            <a:ext cx="12096884" cy="5375806"/>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2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pic>
        <p:nvPicPr>
          <p:cNvPr id="16" name="Google Shape;16;p23"/>
          <p:cNvPicPr preferRelativeResize="0"/>
          <p:nvPr/>
        </p:nvPicPr>
        <p:blipFill rotWithShape="1">
          <a:blip r:embed="rId3">
            <a:alphaModFix/>
          </a:blip>
          <a:srcRect b="0" l="0" r="0" t="0"/>
          <a:stretch/>
        </p:blipFill>
        <p:spPr>
          <a:xfrm>
            <a:off x="9230689" y="108244"/>
            <a:ext cx="2896235" cy="45596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9.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0" Type="http://schemas.openxmlformats.org/officeDocument/2006/relationships/image" Target="../media/image31.png"/><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hyperlink" Target="mailto:tuyensinh@bachkhoa-aptech.edu.vn" TargetMode="External"/><Relationship Id="rId9" Type="http://schemas.openxmlformats.org/officeDocument/2006/relationships/image" Target="../media/image24.png"/><Relationship Id="rId5" Type="http://schemas.openxmlformats.org/officeDocument/2006/relationships/image" Target="../media/image27.png"/><Relationship Id="rId6" Type="http://schemas.openxmlformats.org/officeDocument/2006/relationships/image" Target="../media/image26.png"/><Relationship Id="rId7" Type="http://schemas.openxmlformats.org/officeDocument/2006/relationships/image" Target="../media/image32.png"/><Relationship Id="rId8" Type="http://schemas.openxmlformats.org/officeDocument/2006/relationships/hyperlink" Target="mailto:tuyensinh@bachkhoa-aptech.edu.v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2106706"/>
            <a:ext cx="9144000" cy="250409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Arial"/>
              <a:buNone/>
            </a:pPr>
            <a:r>
              <a:rPr b="1" lang="vi-VN" sz="4000">
                <a:solidFill>
                  <a:schemeClr val="dk1"/>
                </a:solidFill>
              </a:rPr>
              <a:t>Bài </a:t>
            </a:r>
            <a:r>
              <a:rPr b="1" lang="vi-VN" sz="4000"/>
              <a:t>1</a:t>
            </a:r>
            <a:br>
              <a:rPr lang="vi-VN" sz="4000">
                <a:solidFill>
                  <a:schemeClr val="dk1"/>
                </a:solidFill>
              </a:rPr>
            </a:br>
            <a:r>
              <a:rPr lang="vi-VN" sz="4000">
                <a:solidFill>
                  <a:schemeClr val="dk1"/>
                </a:solidFill>
              </a:rPr>
              <a:t>Giới thiệu về web và HTML</a:t>
            </a:r>
            <a:br>
              <a:rPr lang="vi-VN" sz="4000">
                <a:solidFill>
                  <a:schemeClr val="dk1"/>
                </a:solidFill>
              </a:rPr>
            </a:br>
            <a:endParaRPr sz="4000">
              <a:solidFill>
                <a:schemeClr val="dk1"/>
              </a:solidFill>
            </a:endParaRPr>
          </a:p>
        </p:txBody>
      </p:sp>
      <p:sp>
        <p:nvSpPr>
          <p:cNvPr id="85" name="Google Shape;85;p1"/>
          <p:cNvSpPr txBox="1"/>
          <p:nvPr>
            <p:ph idx="1" type="subTitle"/>
          </p:nvPr>
        </p:nvSpPr>
        <p:spPr>
          <a:xfrm>
            <a:off x="1524000" y="4692284"/>
            <a:ext cx="9144000" cy="106754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86" name="Google Shape;86;p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vi-VN"/>
              <a:t>Thiết kế Web với HTML5 - CSS3 - JAVASCRIPT</a:t>
            </a:r>
            <a:endParaRPr/>
          </a:p>
        </p:txBody>
      </p:sp>
      <p:sp>
        <p:nvSpPr>
          <p:cNvPr id="87" name="Google Shape;87;p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vi-VN"/>
              <a:t>‹#›</a:t>
            </a:fld>
            <a:endParaRPr/>
          </a:p>
        </p:txBody>
      </p:sp>
      <p:pic>
        <p:nvPicPr>
          <p:cNvPr id="88" name="Google Shape;88;p1"/>
          <p:cNvPicPr preferRelativeResize="0"/>
          <p:nvPr/>
        </p:nvPicPr>
        <p:blipFill rotWithShape="1">
          <a:blip r:embed="rId3">
            <a:alphaModFix/>
          </a:blip>
          <a:srcRect b="0" l="0" r="0" t="0"/>
          <a:stretch/>
        </p:blipFill>
        <p:spPr>
          <a:xfrm>
            <a:off x="651510" y="648927"/>
            <a:ext cx="4300461" cy="196525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9"/>
          <p:cNvSpPr txBox="1"/>
          <p:nvPr>
            <p:ph type="title"/>
          </p:nvPr>
        </p:nvSpPr>
        <p:spPr>
          <a:xfrm>
            <a:off x="107738" y="62801"/>
            <a:ext cx="11269978" cy="444459"/>
          </a:xfrm>
          <a:prstGeom prst="rect">
            <a:avLst/>
          </a:prstGeom>
          <a:noFill/>
          <a:ln>
            <a:noFill/>
          </a:ln>
        </p:spPr>
        <p:txBody>
          <a:bodyPr anchorCtr="0" anchor="ctr" bIns="0" lIns="0" spcFirstLastPara="1" rIns="0" wrap="square" tIns="13425">
            <a:spAutoFit/>
          </a:bodyPr>
          <a:lstStyle/>
          <a:p>
            <a:pPr indent="0" lvl="0" marL="14147" rtl="0" algn="l">
              <a:lnSpc>
                <a:spcPct val="100000"/>
              </a:lnSpc>
              <a:spcBef>
                <a:spcPts val="0"/>
              </a:spcBef>
              <a:spcAft>
                <a:spcPts val="0"/>
              </a:spcAft>
              <a:buClr>
                <a:schemeClr val="lt1"/>
              </a:buClr>
              <a:buSzPts val="2800"/>
              <a:buFont typeface="Calibri"/>
              <a:buNone/>
            </a:pPr>
            <a:r>
              <a:rPr lang="vi-VN" sz="2800">
                <a:latin typeface="Calibri"/>
                <a:ea typeface="Calibri"/>
                <a:cs typeface="Calibri"/>
                <a:sym typeface="Calibri"/>
              </a:rPr>
              <a:t>Công cụ lập trình, soạn thảo code </a:t>
            </a:r>
            <a:endParaRPr sz="2800">
              <a:latin typeface="Calibri"/>
              <a:ea typeface="Calibri"/>
              <a:cs typeface="Calibri"/>
              <a:sym typeface="Calibri"/>
            </a:endParaRPr>
          </a:p>
        </p:txBody>
      </p:sp>
      <p:sp>
        <p:nvSpPr>
          <p:cNvPr id="229" name="Google Shape;229;p9"/>
          <p:cNvSpPr txBox="1"/>
          <p:nvPr>
            <p:ph idx="12" type="sldNum"/>
          </p:nvPr>
        </p:nvSpPr>
        <p:spPr>
          <a:xfrm>
            <a:off x="11582404" y="6537287"/>
            <a:ext cx="533399" cy="205184"/>
          </a:xfrm>
          <a:prstGeom prst="rect">
            <a:avLst/>
          </a:prstGeom>
          <a:noFill/>
          <a:ln>
            <a:noFill/>
          </a:ln>
        </p:spPr>
        <p:txBody>
          <a:bodyPr anchorCtr="0" anchor="ctr" bIns="0" lIns="0" spcFirstLastPara="1" rIns="0" wrap="square" tIns="0">
            <a:spAutoFit/>
          </a:bodyPr>
          <a:lstStyle/>
          <a:p>
            <a:pPr indent="0" lvl="0" marL="28297" rtl="0" algn="r">
              <a:lnSpc>
                <a:spcPct val="133333"/>
              </a:lnSpc>
              <a:spcBef>
                <a:spcPts val="0"/>
              </a:spcBef>
              <a:spcAft>
                <a:spcPts val="0"/>
              </a:spcAft>
              <a:buSzPts val="1200"/>
              <a:buNone/>
            </a:pPr>
            <a:fld id="{00000000-1234-1234-1234-123412341234}" type="slidenum">
              <a:rPr lang="vi-VN"/>
              <a:t>‹#›</a:t>
            </a:fld>
            <a:endParaRPr/>
          </a:p>
        </p:txBody>
      </p:sp>
      <p:sp>
        <p:nvSpPr>
          <p:cNvPr id="230" name="Google Shape;230;p9"/>
          <p:cNvSpPr/>
          <p:nvPr/>
        </p:nvSpPr>
        <p:spPr>
          <a:xfrm>
            <a:off x="2651809" y="4583865"/>
            <a:ext cx="325121" cy="243840"/>
          </a:xfrm>
          <a:custGeom>
            <a:rect b="b" l="l" r="r" t="t"/>
            <a:pathLst>
              <a:path extrusionOk="0" h="243839" w="243839">
                <a:moveTo>
                  <a:pt x="0" y="121919"/>
                </a:moveTo>
                <a:lnTo>
                  <a:pt x="9584" y="74473"/>
                </a:lnTo>
                <a:lnTo>
                  <a:pt x="35718" y="35718"/>
                </a:lnTo>
                <a:lnTo>
                  <a:pt x="74473" y="9584"/>
                </a:lnTo>
                <a:lnTo>
                  <a:pt x="121919" y="0"/>
                </a:lnTo>
                <a:lnTo>
                  <a:pt x="169366" y="9584"/>
                </a:lnTo>
                <a:lnTo>
                  <a:pt x="208121" y="35718"/>
                </a:lnTo>
                <a:lnTo>
                  <a:pt x="234255" y="74473"/>
                </a:lnTo>
                <a:lnTo>
                  <a:pt x="243840" y="121919"/>
                </a:lnTo>
                <a:lnTo>
                  <a:pt x="234255" y="169366"/>
                </a:lnTo>
                <a:lnTo>
                  <a:pt x="208121" y="208121"/>
                </a:lnTo>
                <a:lnTo>
                  <a:pt x="169366" y="234255"/>
                </a:lnTo>
                <a:lnTo>
                  <a:pt x="121919" y="243839"/>
                </a:lnTo>
                <a:lnTo>
                  <a:pt x="74473" y="234255"/>
                </a:lnTo>
                <a:lnTo>
                  <a:pt x="35718" y="208121"/>
                </a:lnTo>
                <a:lnTo>
                  <a:pt x="9584" y="169366"/>
                </a:lnTo>
                <a:lnTo>
                  <a:pt x="0" y="121919"/>
                </a:lnTo>
                <a:close/>
              </a:path>
            </a:pathLst>
          </a:custGeom>
          <a:noFill/>
          <a:ln cap="flat" cmpd="sng" w="254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1" name="Google Shape;231;p9"/>
          <p:cNvSpPr/>
          <p:nvPr/>
        </p:nvSpPr>
        <p:spPr>
          <a:xfrm>
            <a:off x="4764911" y="3665454"/>
            <a:ext cx="430954" cy="323216"/>
          </a:xfrm>
          <a:custGeom>
            <a:rect b="b" l="l" r="r" t="t"/>
            <a:pathLst>
              <a:path extrusionOk="0" h="323214" w="323214">
                <a:moveTo>
                  <a:pt x="0" y="161544"/>
                </a:moveTo>
                <a:lnTo>
                  <a:pt x="5766" y="118577"/>
                </a:lnTo>
                <a:lnTo>
                  <a:pt x="22041" y="79981"/>
                </a:lnTo>
                <a:lnTo>
                  <a:pt x="47291" y="47291"/>
                </a:lnTo>
                <a:lnTo>
                  <a:pt x="79981" y="22041"/>
                </a:lnTo>
                <a:lnTo>
                  <a:pt x="118577" y="5766"/>
                </a:lnTo>
                <a:lnTo>
                  <a:pt x="161544" y="0"/>
                </a:lnTo>
                <a:lnTo>
                  <a:pt x="204510" y="5766"/>
                </a:lnTo>
                <a:lnTo>
                  <a:pt x="243106" y="22041"/>
                </a:lnTo>
                <a:lnTo>
                  <a:pt x="275796" y="47291"/>
                </a:lnTo>
                <a:lnTo>
                  <a:pt x="301046" y="79981"/>
                </a:lnTo>
                <a:lnTo>
                  <a:pt x="317321" y="118577"/>
                </a:lnTo>
                <a:lnTo>
                  <a:pt x="323088" y="161544"/>
                </a:lnTo>
                <a:lnTo>
                  <a:pt x="317321" y="204466"/>
                </a:lnTo>
                <a:lnTo>
                  <a:pt x="301046" y="243049"/>
                </a:lnTo>
                <a:lnTo>
                  <a:pt x="275796" y="275748"/>
                </a:lnTo>
                <a:lnTo>
                  <a:pt x="243106" y="301018"/>
                </a:lnTo>
                <a:lnTo>
                  <a:pt x="204510" y="317313"/>
                </a:lnTo>
                <a:lnTo>
                  <a:pt x="161544" y="323088"/>
                </a:lnTo>
                <a:lnTo>
                  <a:pt x="118577" y="317313"/>
                </a:lnTo>
                <a:lnTo>
                  <a:pt x="79981" y="301018"/>
                </a:lnTo>
                <a:lnTo>
                  <a:pt x="47291" y="275748"/>
                </a:lnTo>
                <a:lnTo>
                  <a:pt x="22041" y="243049"/>
                </a:lnTo>
                <a:lnTo>
                  <a:pt x="5766" y="204466"/>
                </a:lnTo>
                <a:lnTo>
                  <a:pt x="0" y="161544"/>
                </a:lnTo>
                <a:close/>
              </a:path>
            </a:pathLst>
          </a:custGeom>
          <a:noFill/>
          <a:ln cap="flat" cmpd="sng" w="254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2" name="Google Shape;232;p9"/>
          <p:cNvSpPr/>
          <p:nvPr/>
        </p:nvSpPr>
        <p:spPr>
          <a:xfrm>
            <a:off x="9859850" y="1628882"/>
            <a:ext cx="1070615" cy="802961"/>
          </a:xfrm>
          <a:custGeom>
            <a:rect b="b" l="l" r="r" t="t"/>
            <a:pathLst>
              <a:path extrusionOk="0" h="433069" w="433070">
                <a:moveTo>
                  <a:pt x="0" y="216407"/>
                </a:moveTo>
                <a:lnTo>
                  <a:pt x="5716" y="166791"/>
                </a:lnTo>
                <a:lnTo>
                  <a:pt x="21998" y="121242"/>
                </a:lnTo>
                <a:lnTo>
                  <a:pt x="47546" y="81060"/>
                </a:lnTo>
                <a:lnTo>
                  <a:pt x="81060" y="47546"/>
                </a:lnTo>
                <a:lnTo>
                  <a:pt x="121242" y="21998"/>
                </a:lnTo>
                <a:lnTo>
                  <a:pt x="166791" y="5716"/>
                </a:lnTo>
                <a:lnTo>
                  <a:pt x="216407" y="0"/>
                </a:lnTo>
                <a:lnTo>
                  <a:pt x="266024" y="5716"/>
                </a:lnTo>
                <a:lnTo>
                  <a:pt x="311573" y="21998"/>
                </a:lnTo>
                <a:lnTo>
                  <a:pt x="351755" y="47546"/>
                </a:lnTo>
                <a:lnTo>
                  <a:pt x="385269" y="81060"/>
                </a:lnTo>
                <a:lnTo>
                  <a:pt x="410817" y="121242"/>
                </a:lnTo>
                <a:lnTo>
                  <a:pt x="427099" y="166791"/>
                </a:lnTo>
                <a:lnTo>
                  <a:pt x="432815" y="216407"/>
                </a:lnTo>
                <a:lnTo>
                  <a:pt x="427099" y="266024"/>
                </a:lnTo>
                <a:lnTo>
                  <a:pt x="410817" y="311573"/>
                </a:lnTo>
                <a:lnTo>
                  <a:pt x="385269" y="351755"/>
                </a:lnTo>
                <a:lnTo>
                  <a:pt x="351755" y="385269"/>
                </a:lnTo>
                <a:lnTo>
                  <a:pt x="311573" y="410817"/>
                </a:lnTo>
                <a:lnTo>
                  <a:pt x="266024" y="427099"/>
                </a:lnTo>
                <a:lnTo>
                  <a:pt x="216407" y="432815"/>
                </a:lnTo>
                <a:lnTo>
                  <a:pt x="166791" y="427099"/>
                </a:lnTo>
                <a:lnTo>
                  <a:pt x="121242" y="410817"/>
                </a:lnTo>
                <a:lnTo>
                  <a:pt x="81060" y="385269"/>
                </a:lnTo>
                <a:lnTo>
                  <a:pt x="47546" y="351755"/>
                </a:lnTo>
                <a:lnTo>
                  <a:pt x="21998" y="311573"/>
                </a:lnTo>
                <a:lnTo>
                  <a:pt x="5716" y="266024"/>
                </a:lnTo>
                <a:lnTo>
                  <a:pt x="0" y="216407"/>
                </a:lnTo>
                <a:close/>
              </a:path>
            </a:pathLst>
          </a:custGeom>
          <a:noFill/>
          <a:ln cap="flat" cmpd="sng" w="254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3" name="Google Shape;233;p9"/>
          <p:cNvSpPr txBox="1"/>
          <p:nvPr/>
        </p:nvSpPr>
        <p:spPr>
          <a:xfrm>
            <a:off x="8828957" y="2814286"/>
            <a:ext cx="2531771" cy="553743"/>
          </a:xfrm>
          <a:prstGeom prst="rect">
            <a:avLst/>
          </a:prstGeom>
          <a:noFill/>
          <a:ln>
            <a:noFill/>
          </a:ln>
        </p:spPr>
        <p:txBody>
          <a:bodyPr anchorCtr="0" anchor="t" bIns="0" lIns="0" spcFirstLastPara="1" rIns="0" wrap="square" tIns="65775">
            <a:spAutoFit/>
          </a:bodyPr>
          <a:lstStyle/>
          <a:p>
            <a:pPr indent="0" lvl="0" marL="14147" marR="5660" rtl="0" algn="l">
              <a:lnSpc>
                <a:spcPct val="105527"/>
              </a:lnSpc>
              <a:spcBef>
                <a:spcPts val="0"/>
              </a:spcBef>
              <a:spcAft>
                <a:spcPts val="0"/>
              </a:spcAft>
              <a:buClr>
                <a:srgbClr val="000000"/>
              </a:buClr>
              <a:buSzPts val="3600"/>
              <a:buFont typeface="Arial"/>
              <a:buNone/>
            </a:pPr>
            <a:r>
              <a:rPr b="0" i="0" lang="vi-VN" sz="3600" u="none" cap="none" strike="noStrike">
                <a:solidFill>
                  <a:schemeClr val="lt1"/>
                </a:solidFill>
                <a:latin typeface="Calibri"/>
                <a:ea typeface="Calibri"/>
                <a:cs typeface="Calibri"/>
                <a:sym typeface="Calibri"/>
              </a:rPr>
              <a:t>HTML  5.0</a:t>
            </a:r>
            <a:endParaRPr b="0" i="0" sz="3600" u="none" cap="none" strike="noStrike">
              <a:solidFill>
                <a:schemeClr val="lt1"/>
              </a:solidFill>
              <a:latin typeface="Calibri"/>
              <a:ea typeface="Calibri"/>
              <a:cs typeface="Calibri"/>
              <a:sym typeface="Calibri"/>
            </a:endParaRPr>
          </a:p>
        </p:txBody>
      </p:sp>
      <p:sp>
        <p:nvSpPr>
          <p:cNvPr id="234" name="Google Shape;234;p9"/>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vi-VN"/>
              <a:t>Thiết kế Web với HTML5 - CSS3 - JAVASCRIPT</a:t>
            </a:r>
            <a:endParaRPr/>
          </a:p>
        </p:txBody>
      </p:sp>
      <p:pic>
        <p:nvPicPr>
          <p:cNvPr id="235" name="Google Shape;235;p9"/>
          <p:cNvPicPr preferRelativeResize="0"/>
          <p:nvPr/>
        </p:nvPicPr>
        <p:blipFill rotWithShape="1">
          <a:blip r:embed="rId3">
            <a:alphaModFix/>
          </a:blip>
          <a:srcRect b="0" l="0" r="0" t="0"/>
          <a:stretch/>
        </p:blipFill>
        <p:spPr>
          <a:xfrm>
            <a:off x="210375" y="2952726"/>
            <a:ext cx="5760607" cy="3039517"/>
          </a:xfrm>
          <a:prstGeom prst="rect">
            <a:avLst/>
          </a:prstGeom>
          <a:noFill/>
          <a:ln>
            <a:noFill/>
          </a:ln>
        </p:spPr>
      </p:pic>
      <p:pic>
        <p:nvPicPr>
          <p:cNvPr descr="Sublime Text - Text Editing, Done Right" id="236" name="Google Shape;236;p9"/>
          <p:cNvPicPr preferRelativeResize="0"/>
          <p:nvPr/>
        </p:nvPicPr>
        <p:blipFill rotWithShape="1">
          <a:blip r:embed="rId4">
            <a:alphaModFix/>
          </a:blip>
          <a:srcRect b="0" l="0" r="0" t="0"/>
          <a:stretch/>
        </p:blipFill>
        <p:spPr>
          <a:xfrm>
            <a:off x="6198637" y="2965467"/>
            <a:ext cx="5810663" cy="3026776"/>
          </a:xfrm>
          <a:prstGeom prst="rect">
            <a:avLst/>
          </a:prstGeom>
          <a:noFill/>
          <a:ln>
            <a:noFill/>
          </a:ln>
        </p:spPr>
      </p:pic>
      <p:grpSp>
        <p:nvGrpSpPr>
          <p:cNvPr id="237" name="Google Shape;237;p9"/>
          <p:cNvGrpSpPr/>
          <p:nvPr/>
        </p:nvGrpSpPr>
        <p:grpSpPr>
          <a:xfrm>
            <a:off x="373224" y="1105302"/>
            <a:ext cx="11209180" cy="888030"/>
            <a:chOff x="0" y="156149"/>
            <a:chExt cx="11209180" cy="888030"/>
          </a:xfrm>
        </p:grpSpPr>
        <p:sp>
          <p:nvSpPr>
            <p:cNvPr id="238" name="Google Shape;238;p9"/>
            <p:cNvSpPr/>
            <p:nvPr/>
          </p:nvSpPr>
          <p:spPr>
            <a:xfrm>
              <a:off x="0" y="156149"/>
              <a:ext cx="11209180" cy="888030"/>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9"/>
            <p:cNvSpPr txBox="1"/>
            <p:nvPr/>
          </p:nvSpPr>
          <p:spPr>
            <a:xfrm>
              <a:off x="43350" y="199499"/>
              <a:ext cx="11122480" cy="801330"/>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vi-VN" sz="2300" u="none" cap="none" strike="noStrike">
                  <a:solidFill>
                    <a:schemeClr val="lt1"/>
                  </a:solidFill>
                  <a:latin typeface="Calibri"/>
                  <a:ea typeface="Calibri"/>
                  <a:cs typeface="Calibri"/>
                  <a:sym typeface="Calibri"/>
                </a:rPr>
                <a:t>Có rất nhiều công cụ hỗ trợ soạn thảo code HTML, CSS, Javacript (HCJ), trong các bài hướng dẫn này các bạn có thể được tiếp cận với một trong 2 công cụ sau đây</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0"/>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Giới thiệu về Html và lịch sử phát triển</a:t>
            </a:r>
            <a:endParaRPr/>
          </a:p>
        </p:txBody>
      </p:sp>
      <p:grpSp>
        <p:nvGrpSpPr>
          <p:cNvPr id="245" name="Google Shape;245;p10"/>
          <p:cNvGrpSpPr/>
          <p:nvPr/>
        </p:nvGrpSpPr>
        <p:grpSpPr>
          <a:xfrm>
            <a:off x="20827" y="697406"/>
            <a:ext cx="12096884" cy="1042470"/>
            <a:chOff x="0" y="4947"/>
            <a:chExt cx="12096884" cy="1042470"/>
          </a:xfrm>
        </p:grpSpPr>
        <p:sp>
          <p:nvSpPr>
            <p:cNvPr id="246" name="Google Shape;246;p10"/>
            <p:cNvSpPr/>
            <p:nvPr/>
          </p:nvSpPr>
          <p:spPr>
            <a:xfrm>
              <a:off x="0" y="4947"/>
              <a:ext cx="12096884" cy="1042470"/>
            </a:xfrm>
            <a:prstGeom prst="roundRect">
              <a:avLst>
                <a:gd fmla="val 16667" name="adj"/>
              </a:avLst>
            </a:prstGeom>
            <a:solidFill>
              <a:srgbClr val="D66E29"/>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0"/>
            <p:cNvSpPr txBox="1"/>
            <p:nvPr/>
          </p:nvSpPr>
          <p:spPr>
            <a:xfrm>
              <a:off x="50889" y="55836"/>
              <a:ext cx="11995106" cy="940692"/>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Calibri"/>
                <a:buNone/>
              </a:pPr>
              <a:r>
                <a:rPr b="0" i="0" lang="vi-VN" sz="2700" u="none" cap="none" strike="noStrike">
                  <a:solidFill>
                    <a:schemeClr val="lt1"/>
                  </a:solidFill>
                  <a:latin typeface="Calibri"/>
                  <a:ea typeface="Calibri"/>
                  <a:cs typeface="Calibri"/>
                  <a:sym typeface="Calibri"/>
                </a:rPr>
                <a:t>HTML đã được phát triển qua nhiều năm với nhiều sự cải tiến thông qua các phiên bản khác nhau: </a:t>
              </a:r>
              <a:endParaRPr b="0" i="0" sz="1400" u="none" cap="none" strike="noStrike">
                <a:solidFill>
                  <a:srgbClr val="000000"/>
                </a:solidFill>
                <a:latin typeface="Arial"/>
                <a:ea typeface="Arial"/>
                <a:cs typeface="Arial"/>
                <a:sym typeface="Arial"/>
              </a:endParaRPr>
            </a:p>
          </p:txBody>
        </p:sp>
      </p:grpSp>
      <p:sp>
        <p:nvSpPr>
          <p:cNvPr id="248" name="Google Shape;248;p10"/>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vi-VN"/>
              <a:t>Thiết kế Web với HTML5 - CSS3 - JAVASCRIPT</a:t>
            </a:r>
            <a:endParaRPr/>
          </a:p>
        </p:txBody>
      </p:sp>
      <p:sp>
        <p:nvSpPr>
          <p:cNvPr id="249" name="Google Shape;249;p10"/>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vi-VN"/>
              <a:t>‹#›</a:t>
            </a:fld>
            <a:endParaRPr/>
          </a:p>
        </p:txBody>
      </p:sp>
      <p:grpSp>
        <p:nvGrpSpPr>
          <p:cNvPr id="250" name="Google Shape;250;p10"/>
          <p:cNvGrpSpPr/>
          <p:nvPr/>
        </p:nvGrpSpPr>
        <p:grpSpPr>
          <a:xfrm>
            <a:off x="178904" y="3318169"/>
            <a:ext cx="11834191" cy="1365483"/>
            <a:chOff x="5205" y="868445"/>
            <a:chExt cx="11834191" cy="1365483"/>
          </a:xfrm>
        </p:grpSpPr>
        <p:sp>
          <p:nvSpPr>
            <p:cNvPr id="251" name="Google Shape;251;p10"/>
            <p:cNvSpPr/>
            <p:nvPr/>
          </p:nvSpPr>
          <p:spPr>
            <a:xfrm>
              <a:off x="5205" y="868445"/>
              <a:ext cx="2275806" cy="1365483"/>
            </a:xfrm>
            <a:prstGeom prst="roundRect">
              <a:avLst>
                <a:gd fmla="val 10000"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0"/>
            <p:cNvSpPr txBox="1"/>
            <p:nvPr/>
          </p:nvSpPr>
          <p:spPr>
            <a:xfrm>
              <a:off x="45199" y="908439"/>
              <a:ext cx="2195818" cy="1285495"/>
            </a:xfrm>
            <a:prstGeom prst="rect">
              <a:avLst/>
            </a:prstGeom>
            <a:noFill/>
            <a:ln>
              <a:noFill/>
            </a:ln>
          </p:spPr>
          <p:txBody>
            <a:bodyPr anchorCtr="0" anchor="ctr" bIns="140950" lIns="140950" spcFirstLastPara="1" rIns="140950" wrap="square" tIns="140950">
              <a:noAutofit/>
            </a:bodyPr>
            <a:lstStyle/>
            <a:p>
              <a:pPr indent="0" lvl="0" marL="0" marR="0" rtl="0" algn="ctr">
                <a:lnSpc>
                  <a:spcPct val="90000"/>
                </a:lnSpc>
                <a:spcBef>
                  <a:spcPts val="0"/>
                </a:spcBef>
                <a:spcAft>
                  <a:spcPts val="0"/>
                </a:spcAft>
                <a:buClr>
                  <a:schemeClr val="lt1"/>
                </a:buClr>
                <a:buSzPts val="3700"/>
                <a:buFont typeface="Calibri"/>
                <a:buNone/>
              </a:pPr>
              <a:r>
                <a:rPr b="0" i="0" lang="vi-VN" sz="3700" u="none" cap="none" strike="noStrike">
                  <a:solidFill>
                    <a:schemeClr val="lt1"/>
                  </a:solidFill>
                  <a:latin typeface="Calibri"/>
                  <a:ea typeface="Calibri"/>
                  <a:cs typeface="Calibri"/>
                  <a:sym typeface="Calibri"/>
                </a:rPr>
                <a:t>HTML 3</a:t>
              </a:r>
              <a:endParaRPr b="0" i="0" sz="1400" u="none" cap="none" strike="noStrike">
                <a:solidFill>
                  <a:srgbClr val="000000"/>
                </a:solidFill>
                <a:latin typeface="Arial"/>
                <a:ea typeface="Arial"/>
                <a:cs typeface="Arial"/>
                <a:sym typeface="Arial"/>
              </a:endParaRPr>
            </a:p>
          </p:txBody>
        </p:sp>
        <p:sp>
          <p:nvSpPr>
            <p:cNvPr id="253" name="Google Shape;253;p10"/>
            <p:cNvSpPr/>
            <p:nvPr/>
          </p:nvSpPr>
          <p:spPr>
            <a:xfrm>
              <a:off x="2508591" y="1268987"/>
              <a:ext cx="482470" cy="564399"/>
            </a:xfrm>
            <a:prstGeom prst="rightArrow">
              <a:avLst>
                <a:gd fmla="val 6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0"/>
            <p:cNvSpPr txBox="1"/>
            <p:nvPr/>
          </p:nvSpPr>
          <p:spPr>
            <a:xfrm>
              <a:off x="2508591" y="1381867"/>
              <a:ext cx="337729" cy="33863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500"/>
                <a:buFont typeface="Calibri"/>
                <a:buNone/>
              </a:pPr>
              <a:r>
                <a:t/>
              </a:r>
              <a:endParaRPr b="0" i="0" sz="2500" u="none" cap="none" strike="noStrike">
                <a:solidFill>
                  <a:schemeClr val="lt1"/>
                </a:solidFill>
                <a:latin typeface="Calibri"/>
                <a:ea typeface="Calibri"/>
                <a:cs typeface="Calibri"/>
                <a:sym typeface="Calibri"/>
              </a:endParaRPr>
            </a:p>
          </p:txBody>
        </p:sp>
        <p:sp>
          <p:nvSpPr>
            <p:cNvPr id="255" name="Google Shape;255;p10"/>
            <p:cNvSpPr/>
            <p:nvPr/>
          </p:nvSpPr>
          <p:spPr>
            <a:xfrm>
              <a:off x="3191333" y="868445"/>
              <a:ext cx="2275806" cy="1365483"/>
            </a:xfrm>
            <a:prstGeom prst="roundRect">
              <a:avLst>
                <a:gd fmla="val 10000" name="adj"/>
              </a:avLst>
            </a:prstGeom>
            <a:solidFill>
              <a:srgbClr val="B9767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0"/>
            <p:cNvSpPr txBox="1"/>
            <p:nvPr/>
          </p:nvSpPr>
          <p:spPr>
            <a:xfrm>
              <a:off x="3231327" y="908439"/>
              <a:ext cx="2195818" cy="1285495"/>
            </a:xfrm>
            <a:prstGeom prst="rect">
              <a:avLst/>
            </a:prstGeom>
            <a:noFill/>
            <a:ln>
              <a:noFill/>
            </a:ln>
          </p:spPr>
          <p:txBody>
            <a:bodyPr anchorCtr="0" anchor="ctr" bIns="140950" lIns="140950" spcFirstLastPara="1" rIns="140950" wrap="square" tIns="140950">
              <a:noAutofit/>
            </a:bodyPr>
            <a:lstStyle/>
            <a:p>
              <a:pPr indent="0" lvl="0" marL="0" marR="0" rtl="0" algn="ctr">
                <a:lnSpc>
                  <a:spcPct val="90000"/>
                </a:lnSpc>
                <a:spcBef>
                  <a:spcPts val="0"/>
                </a:spcBef>
                <a:spcAft>
                  <a:spcPts val="0"/>
                </a:spcAft>
                <a:buClr>
                  <a:schemeClr val="lt1"/>
                </a:buClr>
                <a:buSzPts val="3700"/>
                <a:buFont typeface="Calibri"/>
                <a:buNone/>
              </a:pPr>
              <a:r>
                <a:rPr b="0" i="0" lang="vi-VN" sz="3700" u="none" cap="none" strike="noStrike">
                  <a:solidFill>
                    <a:schemeClr val="lt1"/>
                  </a:solidFill>
                  <a:latin typeface="Calibri"/>
                  <a:ea typeface="Calibri"/>
                  <a:cs typeface="Calibri"/>
                  <a:sym typeface="Calibri"/>
                </a:rPr>
                <a:t>HTML 3.2</a:t>
              </a:r>
              <a:endParaRPr b="0" i="0" sz="1400" u="none" cap="none" strike="noStrike">
                <a:solidFill>
                  <a:srgbClr val="000000"/>
                </a:solidFill>
                <a:latin typeface="Arial"/>
                <a:ea typeface="Arial"/>
                <a:cs typeface="Arial"/>
                <a:sym typeface="Arial"/>
              </a:endParaRPr>
            </a:p>
          </p:txBody>
        </p:sp>
        <p:sp>
          <p:nvSpPr>
            <p:cNvPr id="257" name="Google Shape;257;p10"/>
            <p:cNvSpPr/>
            <p:nvPr/>
          </p:nvSpPr>
          <p:spPr>
            <a:xfrm>
              <a:off x="5694720" y="1268987"/>
              <a:ext cx="482470" cy="564399"/>
            </a:xfrm>
            <a:prstGeom prst="rightArrow">
              <a:avLst>
                <a:gd fmla="val 60000" name="adj1"/>
                <a:gd fmla="val 50000" name="adj2"/>
              </a:avLst>
            </a:prstGeom>
            <a:solidFill>
              <a:srgbClr val="C85B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0"/>
            <p:cNvSpPr txBox="1"/>
            <p:nvPr/>
          </p:nvSpPr>
          <p:spPr>
            <a:xfrm>
              <a:off x="5694720" y="1381867"/>
              <a:ext cx="337729" cy="33863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500"/>
                <a:buFont typeface="Calibri"/>
                <a:buNone/>
              </a:pPr>
              <a:r>
                <a:t/>
              </a:r>
              <a:endParaRPr b="0" i="0" sz="2500" u="none" cap="none" strike="noStrike">
                <a:solidFill>
                  <a:schemeClr val="lt1"/>
                </a:solidFill>
                <a:latin typeface="Calibri"/>
                <a:ea typeface="Calibri"/>
                <a:cs typeface="Calibri"/>
                <a:sym typeface="Calibri"/>
              </a:endParaRPr>
            </a:p>
          </p:txBody>
        </p:sp>
        <p:sp>
          <p:nvSpPr>
            <p:cNvPr id="259" name="Google Shape;259;p10"/>
            <p:cNvSpPr/>
            <p:nvPr/>
          </p:nvSpPr>
          <p:spPr>
            <a:xfrm>
              <a:off x="6377462" y="868445"/>
              <a:ext cx="2275806" cy="1365483"/>
            </a:xfrm>
            <a:prstGeom prst="roundRect">
              <a:avLst>
                <a:gd fmla="val 10000" name="adj"/>
              </a:avLst>
            </a:prstGeom>
            <a:solidFill>
              <a:srgbClr val="D83E3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0"/>
            <p:cNvSpPr txBox="1"/>
            <p:nvPr/>
          </p:nvSpPr>
          <p:spPr>
            <a:xfrm>
              <a:off x="6417456" y="908439"/>
              <a:ext cx="2195818" cy="1285495"/>
            </a:xfrm>
            <a:prstGeom prst="rect">
              <a:avLst/>
            </a:prstGeom>
            <a:noFill/>
            <a:ln>
              <a:noFill/>
            </a:ln>
          </p:spPr>
          <p:txBody>
            <a:bodyPr anchorCtr="0" anchor="ctr" bIns="140950" lIns="140950" spcFirstLastPara="1" rIns="140950" wrap="square" tIns="140950">
              <a:noAutofit/>
            </a:bodyPr>
            <a:lstStyle/>
            <a:p>
              <a:pPr indent="0" lvl="0" marL="0" marR="0" rtl="0" algn="ctr">
                <a:lnSpc>
                  <a:spcPct val="90000"/>
                </a:lnSpc>
                <a:spcBef>
                  <a:spcPts val="0"/>
                </a:spcBef>
                <a:spcAft>
                  <a:spcPts val="0"/>
                </a:spcAft>
                <a:buClr>
                  <a:schemeClr val="lt1"/>
                </a:buClr>
                <a:buSzPts val="3700"/>
                <a:buFont typeface="Calibri"/>
                <a:buNone/>
              </a:pPr>
              <a:r>
                <a:rPr b="0" i="0" lang="vi-VN" sz="3700" u="none" cap="none" strike="noStrike">
                  <a:solidFill>
                    <a:schemeClr val="lt1"/>
                  </a:solidFill>
                  <a:latin typeface="Calibri"/>
                  <a:ea typeface="Calibri"/>
                  <a:cs typeface="Calibri"/>
                  <a:sym typeface="Calibri"/>
                </a:rPr>
                <a:t>HTML 4</a:t>
              </a:r>
              <a:endParaRPr b="0" i="0" sz="1400" u="none" cap="none" strike="noStrike">
                <a:solidFill>
                  <a:srgbClr val="000000"/>
                </a:solidFill>
                <a:latin typeface="Arial"/>
                <a:ea typeface="Arial"/>
                <a:cs typeface="Arial"/>
                <a:sym typeface="Arial"/>
              </a:endParaRPr>
            </a:p>
          </p:txBody>
        </p:sp>
        <p:sp>
          <p:nvSpPr>
            <p:cNvPr id="261" name="Google Shape;261;p10"/>
            <p:cNvSpPr/>
            <p:nvPr/>
          </p:nvSpPr>
          <p:spPr>
            <a:xfrm>
              <a:off x="8880848" y="1268987"/>
              <a:ext cx="482470" cy="564399"/>
            </a:xfrm>
            <a:prstGeom prst="rightArrow">
              <a:avLst>
                <a:gd fmla="val 60000" name="adj1"/>
                <a:gd fmla="val 50000" name="adj2"/>
              </a:avLst>
            </a:prstGeom>
            <a:solidFill>
              <a:srgbClr val="FE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0"/>
            <p:cNvSpPr txBox="1"/>
            <p:nvPr/>
          </p:nvSpPr>
          <p:spPr>
            <a:xfrm>
              <a:off x="8880848" y="1381867"/>
              <a:ext cx="337729" cy="33863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500"/>
                <a:buFont typeface="Calibri"/>
                <a:buNone/>
              </a:pPr>
              <a:r>
                <a:t/>
              </a:r>
              <a:endParaRPr b="0" i="0" sz="2500" u="none" cap="none" strike="noStrike">
                <a:solidFill>
                  <a:schemeClr val="lt1"/>
                </a:solidFill>
                <a:latin typeface="Calibri"/>
                <a:ea typeface="Calibri"/>
                <a:cs typeface="Calibri"/>
                <a:sym typeface="Calibri"/>
              </a:endParaRPr>
            </a:p>
          </p:txBody>
        </p:sp>
        <p:sp>
          <p:nvSpPr>
            <p:cNvPr id="263" name="Google Shape;263;p10"/>
            <p:cNvSpPr/>
            <p:nvPr/>
          </p:nvSpPr>
          <p:spPr>
            <a:xfrm>
              <a:off x="9563590" y="868445"/>
              <a:ext cx="2275806" cy="1365483"/>
            </a:xfrm>
            <a:prstGeom prst="roundRect">
              <a:avLst>
                <a:gd fmla="val 10000" name="adj"/>
              </a:avLst>
            </a:prstGeom>
            <a:solidFill>
              <a:srgbClr val="FE0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0"/>
            <p:cNvSpPr txBox="1"/>
            <p:nvPr/>
          </p:nvSpPr>
          <p:spPr>
            <a:xfrm>
              <a:off x="9603584" y="908439"/>
              <a:ext cx="2195818" cy="1285495"/>
            </a:xfrm>
            <a:prstGeom prst="rect">
              <a:avLst/>
            </a:prstGeom>
            <a:noFill/>
            <a:ln>
              <a:noFill/>
            </a:ln>
          </p:spPr>
          <p:txBody>
            <a:bodyPr anchorCtr="0" anchor="ctr" bIns="140950" lIns="140950" spcFirstLastPara="1" rIns="140950" wrap="square" tIns="140950">
              <a:noAutofit/>
            </a:bodyPr>
            <a:lstStyle/>
            <a:p>
              <a:pPr indent="0" lvl="0" marL="0" marR="0" rtl="0" algn="ctr">
                <a:lnSpc>
                  <a:spcPct val="90000"/>
                </a:lnSpc>
                <a:spcBef>
                  <a:spcPts val="0"/>
                </a:spcBef>
                <a:spcAft>
                  <a:spcPts val="0"/>
                </a:spcAft>
                <a:buClr>
                  <a:schemeClr val="lt1"/>
                </a:buClr>
                <a:buSzPts val="3700"/>
                <a:buFont typeface="Calibri"/>
                <a:buNone/>
              </a:pPr>
              <a:r>
                <a:rPr b="0" i="0" lang="vi-VN" sz="3700" u="none" cap="none" strike="noStrike">
                  <a:solidFill>
                    <a:schemeClr val="lt1"/>
                  </a:solidFill>
                  <a:latin typeface="Calibri"/>
                  <a:ea typeface="Calibri"/>
                  <a:cs typeface="Calibri"/>
                  <a:sym typeface="Calibri"/>
                </a:rPr>
                <a:t>HTML 5</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1"/>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HTML5 và sự hỗ trợ của trình duyệt</a:t>
            </a:r>
            <a:endParaRPr/>
          </a:p>
        </p:txBody>
      </p:sp>
      <p:grpSp>
        <p:nvGrpSpPr>
          <p:cNvPr id="270" name="Google Shape;270;p11"/>
          <p:cNvGrpSpPr/>
          <p:nvPr/>
        </p:nvGrpSpPr>
        <p:grpSpPr>
          <a:xfrm>
            <a:off x="20827" y="696202"/>
            <a:ext cx="12096884" cy="5262311"/>
            <a:chOff x="0" y="3745"/>
            <a:chExt cx="12096884" cy="5262311"/>
          </a:xfrm>
        </p:grpSpPr>
        <p:sp>
          <p:nvSpPr>
            <p:cNvPr id="271" name="Google Shape;271;p11"/>
            <p:cNvSpPr/>
            <p:nvPr/>
          </p:nvSpPr>
          <p:spPr>
            <a:xfrm>
              <a:off x="0" y="3745"/>
              <a:ext cx="12096884" cy="1008686"/>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1"/>
            <p:cNvSpPr txBox="1"/>
            <p:nvPr/>
          </p:nvSpPr>
          <p:spPr>
            <a:xfrm>
              <a:off x="49240" y="52985"/>
              <a:ext cx="11998404" cy="910206"/>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vi-VN" sz="1900" u="none" cap="none" strike="noStrike">
                  <a:solidFill>
                    <a:schemeClr val="lt1"/>
                  </a:solidFill>
                  <a:latin typeface="Calibri"/>
                  <a:ea typeface="Calibri"/>
                  <a:cs typeface="Calibri"/>
                  <a:sym typeface="Calibri"/>
                </a:rPr>
                <a:t>HTML5 là một ngôn ngữ cấu trúc và trình bày nội dung cho World Wide Web và sẽ là công nghệ cốt lõi của Internet được đề xuất đầu tiên bởi Opera Software. </a:t>
              </a:r>
              <a:endParaRPr b="0" i="0" sz="1400" u="none" cap="none" strike="noStrike">
                <a:solidFill>
                  <a:srgbClr val="000000"/>
                </a:solidFill>
                <a:latin typeface="Arial"/>
                <a:ea typeface="Arial"/>
                <a:cs typeface="Arial"/>
                <a:sym typeface="Arial"/>
              </a:endParaRPr>
            </a:p>
          </p:txBody>
        </p:sp>
        <p:sp>
          <p:nvSpPr>
            <p:cNvPr id="273" name="Google Shape;273;p11"/>
            <p:cNvSpPr/>
            <p:nvPr/>
          </p:nvSpPr>
          <p:spPr>
            <a:xfrm>
              <a:off x="0" y="1067152"/>
              <a:ext cx="12096884" cy="1008686"/>
            </a:xfrm>
            <a:prstGeom prst="roundRect">
              <a:avLst>
                <a:gd fmla="val 16667" name="adj"/>
              </a:avLst>
            </a:prstGeom>
            <a:solidFill>
              <a:srgbClr val="B3828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1"/>
            <p:cNvSpPr txBox="1"/>
            <p:nvPr/>
          </p:nvSpPr>
          <p:spPr>
            <a:xfrm>
              <a:off x="49240" y="1116392"/>
              <a:ext cx="11998404" cy="910206"/>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vi-VN" sz="1900" u="none" cap="none" strike="noStrike">
                  <a:solidFill>
                    <a:schemeClr val="lt1"/>
                  </a:solidFill>
                  <a:latin typeface="Calibri"/>
                  <a:ea typeface="Calibri"/>
                  <a:cs typeface="Calibri"/>
                  <a:sym typeface="Calibri"/>
                </a:rPr>
                <a:t>Đây là phiên bản thứ năm của ngôn ngữ HTML.</a:t>
              </a:r>
              <a:endParaRPr b="0" i="0" sz="1400" u="none" cap="none" strike="noStrike">
                <a:solidFill>
                  <a:srgbClr val="000000"/>
                </a:solidFill>
                <a:latin typeface="Arial"/>
                <a:ea typeface="Arial"/>
                <a:cs typeface="Arial"/>
                <a:sym typeface="Arial"/>
              </a:endParaRPr>
            </a:p>
          </p:txBody>
        </p:sp>
        <p:sp>
          <p:nvSpPr>
            <p:cNvPr id="275" name="Google Shape;275;p11"/>
            <p:cNvSpPr/>
            <p:nvPr/>
          </p:nvSpPr>
          <p:spPr>
            <a:xfrm>
              <a:off x="0" y="2130558"/>
              <a:ext cx="12096884" cy="1008686"/>
            </a:xfrm>
            <a:prstGeom prst="roundRect">
              <a:avLst>
                <a:gd fmla="val 16667" name="adj"/>
              </a:avLst>
            </a:prstGeom>
            <a:solidFill>
              <a:srgbClr val="C85B5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1"/>
            <p:cNvSpPr txBox="1"/>
            <p:nvPr/>
          </p:nvSpPr>
          <p:spPr>
            <a:xfrm>
              <a:off x="49240" y="2179798"/>
              <a:ext cx="11998404" cy="910206"/>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vi-VN" sz="1900" u="none" cap="none" strike="noStrike">
                  <a:solidFill>
                    <a:schemeClr val="lt1"/>
                  </a:solidFill>
                  <a:latin typeface="Calibri"/>
                  <a:ea typeface="Calibri"/>
                  <a:cs typeface="Calibri"/>
                  <a:sym typeface="Calibri"/>
                </a:rPr>
                <a:t>Mục tiêu cốt lõi là cải thiện khả năng hỗ trợ cho đa phương tiện mới nhất trong khi vẫn giữ nó dễ dàng đọc được bởi con người và luôn hiểu được bởi các thiết bị và các chương trình máy tính như trình duyệt web, phân tích cú pháp, v.v... </a:t>
              </a:r>
              <a:endParaRPr b="0" i="0" sz="1400" u="none" cap="none" strike="noStrike">
                <a:solidFill>
                  <a:srgbClr val="000000"/>
                </a:solidFill>
                <a:latin typeface="Arial"/>
                <a:ea typeface="Arial"/>
                <a:cs typeface="Arial"/>
                <a:sym typeface="Arial"/>
              </a:endParaRPr>
            </a:p>
          </p:txBody>
        </p:sp>
        <p:sp>
          <p:nvSpPr>
            <p:cNvPr id="277" name="Google Shape;277;p11"/>
            <p:cNvSpPr/>
            <p:nvPr/>
          </p:nvSpPr>
          <p:spPr>
            <a:xfrm>
              <a:off x="0" y="3193964"/>
              <a:ext cx="12096884" cy="1008686"/>
            </a:xfrm>
            <a:prstGeom prst="roundRect">
              <a:avLst>
                <a:gd fmla="val 16667" name="adj"/>
              </a:avLst>
            </a:prstGeom>
            <a:solidFill>
              <a:srgbClr val="E02F2F"/>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1"/>
            <p:cNvSpPr txBox="1"/>
            <p:nvPr/>
          </p:nvSpPr>
          <p:spPr>
            <a:xfrm>
              <a:off x="49240" y="3243204"/>
              <a:ext cx="11998404" cy="910206"/>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vi-VN" sz="1900" u="none" cap="none" strike="noStrike">
                  <a:solidFill>
                    <a:schemeClr val="lt1"/>
                  </a:solidFill>
                  <a:latin typeface="Calibri"/>
                  <a:ea typeface="Calibri"/>
                  <a:cs typeface="Calibri"/>
                  <a:sym typeface="Calibri"/>
                </a:rPr>
                <a:t>HTML5 vẫn sẽ giữ lại những đặc điểm cơ bản của HTML4 và bổ sung thêm các đặc tả nổi trội của XHTML, DOM cấp 2,[3] đặc biệt là JavaScript.</a:t>
              </a:r>
              <a:endParaRPr b="0" i="0" sz="1400" u="none" cap="none" strike="noStrike">
                <a:solidFill>
                  <a:srgbClr val="000000"/>
                </a:solidFill>
                <a:latin typeface="Arial"/>
                <a:ea typeface="Arial"/>
                <a:cs typeface="Arial"/>
                <a:sym typeface="Arial"/>
              </a:endParaRPr>
            </a:p>
          </p:txBody>
        </p:sp>
        <p:sp>
          <p:nvSpPr>
            <p:cNvPr id="279" name="Google Shape;279;p11"/>
            <p:cNvSpPr/>
            <p:nvPr/>
          </p:nvSpPr>
          <p:spPr>
            <a:xfrm>
              <a:off x="0" y="4257370"/>
              <a:ext cx="12096884" cy="1008686"/>
            </a:xfrm>
            <a:prstGeom prst="roundRect">
              <a:avLst>
                <a:gd fmla="val 16667" name="adj"/>
              </a:avLst>
            </a:prstGeom>
            <a:solidFill>
              <a:srgbClr val="FE0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1"/>
            <p:cNvSpPr txBox="1"/>
            <p:nvPr/>
          </p:nvSpPr>
          <p:spPr>
            <a:xfrm>
              <a:off x="49240" y="4306610"/>
              <a:ext cx="11998404" cy="910206"/>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vi-VN" sz="1900" u="none" cap="none" strike="noStrike">
                  <a:solidFill>
                    <a:schemeClr val="lt1"/>
                  </a:solidFill>
                  <a:latin typeface="Calibri"/>
                  <a:ea typeface="Calibri"/>
                  <a:cs typeface="Calibri"/>
                  <a:sym typeface="Calibri"/>
                </a:rPr>
                <a:t>Các tính năng mới của html5 sẽ được giới thiệu ở một bài khác</a:t>
              </a:r>
              <a:endParaRPr b="0" i="0" sz="1400" u="none" cap="none" strike="noStrike">
                <a:solidFill>
                  <a:srgbClr val="000000"/>
                </a:solidFill>
                <a:latin typeface="Arial"/>
                <a:ea typeface="Arial"/>
                <a:cs typeface="Arial"/>
                <a:sym typeface="Arial"/>
              </a:endParaRPr>
            </a:p>
          </p:txBody>
        </p:sp>
      </p:grpSp>
      <p:sp>
        <p:nvSpPr>
          <p:cNvPr id="281" name="Google Shape;281;p1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vi-VN"/>
              <a:t>Thiết kế Web với HTML5 - CSS3 - JAVASCRIPT</a:t>
            </a:r>
            <a:endParaRPr/>
          </a:p>
        </p:txBody>
      </p:sp>
      <p:sp>
        <p:nvSpPr>
          <p:cNvPr id="282" name="Google Shape;282;p1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vi-V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2"/>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HTML5 và sự hỗ trợ của trình duyệt</a:t>
            </a:r>
            <a:endParaRPr/>
          </a:p>
        </p:txBody>
      </p:sp>
      <p:pic>
        <p:nvPicPr>
          <p:cNvPr id="288" name="Google Shape;288;p12"/>
          <p:cNvPicPr preferRelativeResize="0"/>
          <p:nvPr>
            <p:ph idx="1" type="body"/>
          </p:nvPr>
        </p:nvPicPr>
        <p:blipFill rotWithShape="1">
          <a:blip r:embed="rId3">
            <a:alphaModFix/>
          </a:blip>
          <a:srcRect b="0" l="0" r="0" t="0"/>
          <a:stretch/>
        </p:blipFill>
        <p:spPr>
          <a:xfrm>
            <a:off x="1073548" y="999463"/>
            <a:ext cx="10295480" cy="5321718"/>
          </a:xfrm>
          <a:prstGeom prst="rect">
            <a:avLst/>
          </a:prstGeom>
          <a:noFill/>
          <a:ln>
            <a:noFill/>
          </a:ln>
        </p:spPr>
      </p:pic>
      <p:sp>
        <p:nvSpPr>
          <p:cNvPr id="289" name="Google Shape;289;p1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vi-VN"/>
              <a:t>Thiết kế Web với HTML5 - CSS3 - JAVASCRIPT</a:t>
            </a:r>
            <a:endParaRPr/>
          </a:p>
        </p:txBody>
      </p:sp>
      <p:sp>
        <p:nvSpPr>
          <p:cNvPr id="290" name="Google Shape;290;p1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vi-V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3"/>
          <p:cNvSpPr txBox="1"/>
          <p:nvPr>
            <p:ph type="title"/>
          </p:nvPr>
        </p:nvSpPr>
        <p:spPr>
          <a:xfrm>
            <a:off x="103394" y="61494"/>
            <a:ext cx="11269978" cy="506015"/>
          </a:xfrm>
          <a:prstGeom prst="rect">
            <a:avLst/>
          </a:prstGeom>
          <a:noFill/>
          <a:ln>
            <a:noFill/>
          </a:ln>
        </p:spPr>
        <p:txBody>
          <a:bodyPr anchorCtr="0" anchor="ctr" bIns="0" lIns="0" spcFirstLastPara="1" rIns="0" wrap="square" tIns="13425">
            <a:spAutoFit/>
          </a:bodyPr>
          <a:lstStyle/>
          <a:p>
            <a:pPr indent="0" lvl="0" marL="14147" rtl="0" algn="l">
              <a:lnSpc>
                <a:spcPct val="100000"/>
              </a:lnSpc>
              <a:spcBef>
                <a:spcPts val="0"/>
              </a:spcBef>
              <a:spcAft>
                <a:spcPts val="0"/>
              </a:spcAft>
              <a:buClr>
                <a:schemeClr val="lt1"/>
              </a:buClr>
              <a:buSzPts val="3200"/>
              <a:buFont typeface="Calibri"/>
              <a:buNone/>
            </a:pPr>
            <a:r>
              <a:rPr lang="vi-VN">
                <a:latin typeface="Calibri"/>
                <a:ea typeface="Calibri"/>
                <a:cs typeface="Calibri"/>
                <a:sym typeface="Calibri"/>
              </a:rPr>
              <a:t>Cấu trúc giao điện web 1/3</a:t>
            </a:r>
            <a:endParaRPr>
              <a:latin typeface="Calibri"/>
              <a:ea typeface="Calibri"/>
              <a:cs typeface="Calibri"/>
              <a:sym typeface="Calibri"/>
            </a:endParaRPr>
          </a:p>
        </p:txBody>
      </p:sp>
      <p:sp>
        <p:nvSpPr>
          <p:cNvPr id="296" name="Google Shape;296;p13"/>
          <p:cNvSpPr txBox="1"/>
          <p:nvPr>
            <p:ph idx="12" type="sldNum"/>
          </p:nvPr>
        </p:nvSpPr>
        <p:spPr>
          <a:xfrm>
            <a:off x="11582404" y="6537287"/>
            <a:ext cx="533399" cy="205184"/>
          </a:xfrm>
          <a:prstGeom prst="rect">
            <a:avLst/>
          </a:prstGeom>
          <a:noFill/>
          <a:ln>
            <a:noFill/>
          </a:ln>
        </p:spPr>
        <p:txBody>
          <a:bodyPr anchorCtr="0" anchor="ctr" bIns="0" lIns="0" spcFirstLastPara="1" rIns="0" wrap="square" tIns="0">
            <a:spAutoFit/>
          </a:bodyPr>
          <a:lstStyle/>
          <a:p>
            <a:pPr indent="0" lvl="0" marL="28297" rtl="0" algn="r">
              <a:lnSpc>
                <a:spcPct val="133333"/>
              </a:lnSpc>
              <a:spcBef>
                <a:spcPts val="0"/>
              </a:spcBef>
              <a:spcAft>
                <a:spcPts val="0"/>
              </a:spcAft>
              <a:buSzPts val="1200"/>
              <a:buNone/>
            </a:pPr>
            <a:fld id="{00000000-1234-1234-1234-123412341234}" type="slidenum">
              <a:rPr lang="vi-VN"/>
              <a:t>‹#›</a:t>
            </a:fld>
            <a:endParaRPr/>
          </a:p>
        </p:txBody>
      </p:sp>
      <p:sp>
        <p:nvSpPr>
          <p:cNvPr id="297" name="Google Shape;297;p13"/>
          <p:cNvSpPr/>
          <p:nvPr/>
        </p:nvSpPr>
        <p:spPr>
          <a:xfrm>
            <a:off x="8012390" y="2827268"/>
            <a:ext cx="577428" cy="433071"/>
          </a:xfrm>
          <a:custGeom>
            <a:rect b="b" l="l" r="r" t="t"/>
            <a:pathLst>
              <a:path extrusionOk="0" h="433069" w="433070">
                <a:moveTo>
                  <a:pt x="0" y="216407"/>
                </a:moveTo>
                <a:lnTo>
                  <a:pt x="5716" y="166791"/>
                </a:lnTo>
                <a:lnTo>
                  <a:pt x="21998" y="121242"/>
                </a:lnTo>
                <a:lnTo>
                  <a:pt x="47546" y="81060"/>
                </a:lnTo>
                <a:lnTo>
                  <a:pt x="81060" y="47546"/>
                </a:lnTo>
                <a:lnTo>
                  <a:pt x="121242" y="21998"/>
                </a:lnTo>
                <a:lnTo>
                  <a:pt x="166791" y="5716"/>
                </a:lnTo>
                <a:lnTo>
                  <a:pt x="216407" y="0"/>
                </a:lnTo>
                <a:lnTo>
                  <a:pt x="266024" y="5716"/>
                </a:lnTo>
                <a:lnTo>
                  <a:pt x="311573" y="21998"/>
                </a:lnTo>
                <a:lnTo>
                  <a:pt x="351755" y="47546"/>
                </a:lnTo>
                <a:lnTo>
                  <a:pt x="385269" y="81060"/>
                </a:lnTo>
                <a:lnTo>
                  <a:pt x="410817" y="121242"/>
                </a:lnTo>
                <a:lnTo>
                  <a:pt x="427099" y="166791"/>
                </a:lnTo>
                <a:lnTo>
                  <a:pt x="432815" y="216407"/>
                </a:lnTo>
                <a:lnTo>
                  <a:pt x="427099" y="266024"/>
                </a:lnTo>
                <a:lnTo>
                  <a:pt x="410817" y="311573"/>
                </a:lnTo>
                <a:lnTo>
                  <a:pt x="385269" y="351755"/>
                </a:lnTo>
                <a:lnTo>
                  <a:pt x="351755" y="385269"/>
                </a:lnTo>
                <a:lnTo>
                  <a:pt x="311573" y="410817"/>
                </a:lnTo>
                <a:lnTo>
                  <a:pt x="266024" y="427099"/>
                </a:lnTo>
                <a:lnTo>
                  <a:pt x="216407" y="432815"/>
                </a:lnTo>
                <a:lnTo>
                  <a:pt x="166791" y="427099"/>
                </a:lnTo>
                <a:lnTo>
                  <a:pt x="121242" y="410817"/>
                </a:lnTo>
                <a:lnTo>
                  <a:pt x="81060" y="385269"/>
                </a:lnTo>
                <a:lnTo>
                  <a:pt x="47546" y="351755"/>
                </a:lnTo>
                <a:lnTo>
                  <a:pt x="21998" y="311573"/>
                </a:lnTo>
                <a:lnTo>
                  <a:pt x="5716" y="266024"/>
                </a:lnTo>
                <a:lnTo>
                  <a:pt x="0" y="216407"/>
                </a:lnTo>
                <a:close/>
              </a:path>
            </a:pathLst>
          </a:custGeom>
          <a:noFill/>
          <a:ln cap="flat" cmpd="sng" w="254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8" name="Google Shape;298;p13"/>
          <p:cNvSpPr txBox="1"/>
          <p:nvPr/>
        </p:nvSpPr>
        <p:spPr>
          <a:xfrm>
            <a:off x="8828957" y="2814286"/>
            <a:ext cx="2531771" cy="553743"/>
          </a:xfrm>
          <a:prstGeom prst="rect">
            <a:avLst/>
          </a:prstGeom>
          <a:noFill/>
          <a:ln>
            <a:noFill/>
          </a:ln>
        </p:spPr>
        <p:txBody>
          <a:bodyPr anchorCtr="0" anchor="t" bIns="0" lIns="0" spcFirstLastPara="1" rIns="0" wrap="square" tIns="65775">
            <a:spAutoFit/>
          </a:bodyPr>
          <a:lstStyle/>
          <a:p>
            <a:pPr indent="0" lvl="0" marL="14147" marR="5660" rtl="0" algn="l">
              <a:lnSpc>
                <a:spcPct val="105527"/>
              </a:lnSpc>
              <a:spcBef>
                <a:spcPts val="0"/>
              </a:spcBef>
              <a:spcAft>
                <a:spcPts val="0"/>
              </a:spcAft>
              <a:buClr>
                <a:srgbClr val="000000"/>
              </a:buClr>
              <a:buSzPts val="3600"/>
              <a:buFont typeface="Arial"/>
              <a:buNone/>
            </a:pPr>
            <a:r>
              <a:rPr b="0" i="0" lang="vi-VN" sz="3600" u="none" cap="none" strike="noStrike">
                <a:solidFill>
                  <a:schemeClr val="lt1"/>
                </a:solidFill>
                <a:latin typeface="Calibri"/>
                <a:ea typeface="Calibri"/>
                <a:cs typeface="Calibri"/>
                <a:sym typeface="Calibri"/>
              </a:rPr>
              <a:t>HML  5.0</a:t>
            </a:r>
            <a:endParaRPr b="0" i="0" sz="3600" u="none" cap="none" strike="noStrike">
              <a:solidFill>
                <a:schemeClr val="lt1"/>
              </a:solidFill>
              <a:latin typeface="Calibri"/>
              <a:ea typeface="Calibri"/>
              <a:cs typeface="Calibri"/>
              <a:sym typeface="Calibri"/>
            </a:endParaRPr>
          </a:p>
        </p:txBody>
      </p:sp>
      <p:pic>
        <p:nvPicPr>
          <p:cNvPr descr="https://cdn.tutsplus.com/net/uploads/legacy/397_yourFirstdesign/images/2.jpg" id="299" name="Google Shape;299;p13"/>
          <p:cNvPicPr preferRelativeResize="0"/>
          <p:nvPr/>
        </p:nvPicPr>
        <p:blipFill rotWithShape="1">
          <a:blip r:embed="rId3">
            <a:alphaModFix/>
          </a:blip>
          <a:srcRect b="0" l="0" r="0" t="0"/>
          <a:stretch/>
        </p:blipFill>
        <p:spPr>
          <a:xfrm>
            <a:off x="2678546" y="843802"/>
            <a:ext cx="6834909" cy="5481246"/>
          </a:xfrm>
          <a:prstGeom prst="rect">
            <a:avLst/>
          </a:prstGeom>
          <a:noFill/>
          <a:ln>
            <a:noFill/>
          </a:ln>
        </p:spPr>
      </p:pic>
      <p:sp>
        <p:nvSpPr>
          <p:cNvPr id="300" name="Google Shape;300;p1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vi-VN"/>
              <a:t>Thiết kế Web với HTML5 - CSS3 - JAVASCRIPT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4"/>
          <p:cNvSpPr txBox="1"/>
          <p:nvPr>
            <p:ph type="title"/>
          </p:nvPr>
        </p:nvSpPr>
        <p:spPr>
          <a:xfrm>
            <a:off x="90750" y="31523"/>
            <a:ext cx="11269978" cy="506015"/>
          </a:xfrm>
          <a:prstGeom prst="rect">
            <a:avLst/>
          </a:prstGeom>
          <a:noFill/>
          <a:ln>
            <a:noFill/>
          </a:ln>
        </p:spPr>
        <p:txBody>
          <a:bodyPr anchorCtr="0" anchor="ctr" bIns="0" lIns="0" spcFirstLastPara="1" rIns="0" wrap="square" tIns="13425">
            <a:spAutoFit/>
          </a:bodyPr>
          <a:lstStyle/>
          <a:p>
            <a:pPr indent="0" lvl="0" marL="14147" rtl="0" algn="l">
              <a:lnSpc>
                <a:spcPct val="100000"/>
              </a:lnSpc>
              <a:spcBef>
                <a:spcPts val="0"/>
              </a:spcBef>
              <a:spcAft>
                <a:spcPts val="0"/>
              </a:spcAft>
              <a:buClr>
                <a:schemeClr val="lt1"/>
              </a:buClr>
              <a:buSzPts val="3200"/>
              <a:buFont typeface="Calibri"/>
              <a:buNone/>
            </a:pPr>
            <a:r>
              <a:rPr lang="vi-VN">
                <a:latin typeface="Calibri"/>
                <a:ea typeface="Calibri"/>
                <a:cs typeface="Calibri"/>
                <a:sym typeface="Calibri"/>
              </a:rPr>
              <a:t>Cấu trúc giao điện web 2/3</a:t>
            </a:r>
            <a:endParaRPr>
              <a:latin typeface="Calibri"/>
              <a:ea typeface="Calibri"/>
              <a:cs typeface="Calibri"/>
              <a:sym typeface="Calibri"/>
            </a:endParaRPr>
          </a:p>
        </p:txBody>
      </p:sp>
      <p:sp>
        <p:nvSpPr>
          <p:cNvPr id="306" name="Google Shape;306;p14"/>
          <p:cNvSpPr txBox="1"/>
          <p:nvPr>
            <p:ph idx="12" type="sldNum"/>
          </p:nvPr>
        </p:nvSpPr>
        <p:spPr>
          <a:xfrm>
            <a:off x="11582404" y="6537287"/>
            <a:ext cx="533399" cy="205184"/>
          </a:xfrm>
          <a:prstGeom prst="rect">
            <a:avLst/>
          </a:prstGeom>
          <a:noFill/>
          <a:ln>
            <a:noFill/>
          </a:ln>
        </p:spPr>
        <p:txBody>
          <a:bodyPr anchorCtr="0" anchor="ctr" bIns="0" lIns="0" spcFirstLastPara="1" rIns="0" wrap="square" tIns="0">
            <a:spAutoFit/>
          </a:bodyPr>
          <a:lstStyle/>
          <a:p>
            <a:pPr indent="0" lvl="0" marL="28297" rtl="0" algn="r">
              <a:lnSpc>
                <a:spcPct val="133333"/>
              </a:lnSpc>
              <a:spcBef>
                <a:spcPts val="0"/>
              </a:spcBef>
              <a:spcAft>
                <a:spcPts val="0"/>
              </a:spcAft>
              <a:buSzPts val="1200"/>
              <a:buNone/>
            </a:pPr>
            <a:fld id="{00000000-1234-1234-1234-123412341234}" type="slidenum">
              <a:rPr lang="vi-VN"/>
              <a:t>‹#›</a:t>
            </a:fld>
            <a:endParaRPr/>
          </a:p>
        </p:txBody>
      </p:sp>
      <p:sp>
        <p:nvSpPr>
          <p:cNvPr id="307" name="Google Shape;307;p14"/>
          <p:cNvSpPr/>
          <p:nvPr/>
        </p:nvSpPr>
        <p:spPr>
          <a:xfrm>
            <a:off x="8012390" y="2827268"/>
            <a:ext cx="577428" cy="433071"/>
          </a:xfrm>
          <a:custGeom>
            <a:rect b="b" l="l" r="r" t="t"/>
            <a:pathLst>
              <a:path extrusionOk="0" h="433069" w="433070">
                <a:moveTo>
                  <a:pt x="0" y="216407"/>
                </a:moveTo>
                <a:lnTo>
                  <a:pt x="5716" y="166791"/>
                </a:lnTo>
                <a:lnTo>
                  <a:pt x="21998" y="121242"/>
                </a:lnTo>
                <a:lnTo>
                  <a:pt x="47546" y="81060"/>
                </a:lnTo>
                <a:lnTo>
                  <a:pt x="81060" y="47546"/>
                </a:lnTo>
                <a:lnTo>
                  <a:pt x="121242" y="21998"/>
                </a:lnTo>
                <a:lnTo>
                  <a:pt x="166791" y="5716"/>
                </a:lnTo>
                <a:lnTo>
                  <a:pt x="216407" y="0"/>
                </a:lnTo>
                <a:lnTo>
                  <a:pt x="266024" y="5716"/>
                </a:lnTo>
                <a:lnTo>
                  <a:pt x="311573" y="21998"/>
                </a:lnTo>
                <a:lnTo>
                  <a:pt x="351755" y="47546"/>
                </a:lnTo>
                <a:lnTo>
                  <a:pt x="385269" y="81060"/>
                </a:lnTo>
                <a:lnTo>
                  <a:pt x="410817" y="121242"/>
                </a:lnTo>
                <a:lnTo>
                  <a:pt x="427099" y="166791"/>
                </a:lnTo>
                <a:lnTo>
                  <a:pt x="432815" y="216407"/>
                </a:lnTo>
                <a:lnTo>
                  <a:pt x="427099" y="266024"/>
                </a:lnTo>
                <a:lnTo>
                  <a:pt x="410817" y="311573"/>
                </a:lnTo>
                <a:lnTo>
                  <a:pt x="385269" y="351755"/>
                </a:lnTo>
                <a:lnTo>
                  <a:pt x="351755" y="385269"/>
                </a:lnTo>
                <a:lnTo>
                  <a:pt x="311573" y="410817"/>
                </a:lnTo>
                <a:lnTo>
                  <a:pt x="266024" y="427099"/>
                </a:lnTo>
                <a:lnTo>
                  <a:pt x="216407" y="432815"/>
                </a:lnTo>
                <a:lnTo>
                  <a:pt x="166791" y="427099"/>
                </a:lnTo>
                <a:lnTo>
                  <a:pt x="121242" y="410817"/>
                </a:lnTo>
                <a:lnTo>
                  <a:pt x="81060" y="385269"/>
                </a:lnTo>
                <a:lnTo>
                  <a:pt x="47546" y="351755"/>
                </a:lnTo>
                <a:lnTo>
                  <a:pt x="21998" y="311573"/>
                </a:lnTo>
                <a:lnTo>
                  <a:pt x="5716" y="266024"/>
                </a:lnTo>
                <a:lnTo>
                  <a:pt x="0" y="216407"/>
                </a:lnTo>
                <a:close/>
              </a:path>
            </a:pathLst>
          </a:custGeom>
          <a:noFill/>
          <a:ln cap="flat" cmpd="sng" w="254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8" name="Google Shape;308;p14"/>
          <p:cNvSpPr txBox="1"/>
          <p:nvPr/>
        </p:nvSpPr>
        <p:spPr>
          <a:xfrm>
            <a:off x="8828957" y="2814286"/>
            <a:ext cx="2531771" cy="553743"/>
          </a:xfrm>
          <a:prstGeom prst="rect">
            <a:avLst/>
          </a:prstGeom>
          <a:noFill/>
          <a:ln>
            <a:noFill/>
          </a:ln>
        </p:spPr>
        <p:txBody>
          <a:bodyPr anchorCtr="0" anchor="t" bIns="0" lIns="0" spcFirstLastPara="1" rIns="0" wrap="square" tIns="65775">
            <a:spAutoFit/>
          </a:bodyPr>
          <a:lstStyle/>
          <a:p>
            <a:pPr indent="0" lvl="0" marL="14147" marR="5660" rtl="0" algn="l">
              <a:lnSpc>
                <a:spcPct val="105527"/>
              </a:lnSpc>
              <a:spcBef>
                <a:spcPts val="0"/>
              </a:spcBef>
              <a:spcAft>
                <a:spcPts val="0"/>
              </a:spcAft>
              <a:buClr>
                <a:srgbClr val="000000"/>
              </a:buClr>
              <a:buSzPts val="3600"/>
              <a:buFont typeface="Arial"/>
              <a:buNone/>
            </a:pPr>
            <a:r>
              <a:rPr b="0" i="0" lang="vi-VN" sz="3600" u="none" cap="none" strike="noStrike">
                <a:solidFill>
                  <a:schemeClr val="lt1"/>
                </a:solidFill>
                <a:latin typeface="Calibri"/>
                <a:ea typeface="Calibri"/>
                <a:cs typeface="Calibri"/>
                <a:sym typeface="Calibri"/>
              </a:rPr>
              <a:t>HML  5.0</a:t>
            </a:r>
            <a:endParaRPr b="0" i="0" sz="3600" u="none" cap="none" strike="noStrike">
              <a:solidFill>
                <a:schemeClr val="lt1"/>
              </a:solidFill>
              <a:latin typeface="Calibri"/>
              <a:ea typeface="Calibri"/>
              <a:cs typeface="Calibri"/>
              <a:sym typeface="Calibri"/>
            </a:endParaRPr>
          </a:p>
        </p:txBody>
      </p:sp>
      <p:pic>
        <p:nvPicPr>
          <p:cNvPr descr="Kết quả hình ảnh cho web layout basic" id="309" name="Google Shape;309;p14"/>
          <p:cNvPicPr preferRelativeResize="0"/>
          <p:nvPr/>
        </p:nvPicPr>
        <p:blipFill rotWithShape="1">
          <a:blip r:embed="rId3">
            <a:alphaModFix/>
          </a:blip>
          <a:srcRect b="0" l="0" r="0" t="0"/>
          <a:stretch/>
        </p:blipFill>
        <p:spPr>
          <a:xfrm>
            <a:off x="1200727" y="1210235"/>
            <a:ext cx="9430327" cy="4835333"/>
          </a:xfrm>
          <a:prstGeom prst="rect">
            <a:avLst/>
          </a:prstGeom>
          <a:noFill/>
          <a:ln>
            <a:noFill/>
          </a:ln>
        </p:spPr>
      </p:pic>
      <p:sp>
        <p:nvSpPr>
          <p:cNvPr id="310" name="Google Shape;310;p1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vi-VN"/>
              <a:t>Thiết kế Web với HTML5 - CSS3 - JAVASCRIPT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5"/>
          <p:cNvSpPr txBox="1"/>
          <p:nvPr>
            <p:ph type="title"/>
          </p:nvPr>
        </p:nvSpPr>
        <p:spPr>
          <a:xfrm>
            <a:off x="103394" y="92898"/>
            <a:ext cx="11269978" cy="444459"/>
          </a:xfrm>
          <a:prstGeom prst="rect">
            <a:avLst/>
          </a:prstGeom>
          <a:noFill/>
          <a:ln>
            <a:noFill/>
          </a:ln>
        </p:spPr>
        <p:txBody>
          <a:bodyPr anchorCtr="0" anchor="ctr" bIns="0" lIns="0" spcFirstLastPara="1" rIns="0" wrap="square" tIns="13425">
            <a:spAutoFit/>
          </a:bodyPr>
          <a:lstStyle/>
          <a:p>
            <a:pPr indent="0" lvl="0" marL="14147" rtl="0" algn="l">
              <a:lnSpc>
                <a:spcPct val="100000"/>
              </a:lnSpc>
              <a:spcBef>
                <a:spcPts val="0"/>
              </a:spcBef>
              <a:spcAft>
                <a:spcPts val="0"/>
              </a:spcAft>
              <a:buClr>
                <a:schemeClr val="lt1"/>
              </a:buClr>
              <a:buSzPts val="2800"/>
              <a:buFont typeface="Calibri"/>
              <a:buNone/>
            </a:pPr>
            <a:r>
              <a:rPr b="1" lang="vi-VN" sz="2800">
                <a:latin typeface="Calibri"/>
                <a:ea typeface="Calibri"/>
                <a:cs typeface="Calibri"/>
                <a:sym typeface="Calibri"/>
              </a:rPr>
              <a:t>Cấu trúc giao điện web 3/3</a:t>
            </a:r>
            <a:endParaRPr b="1" sz="2800">
              <a:latin typeface="Calibri"/>
              <a:ea typeface="Calibri"/>
              <a:cs typeface="Calibri"/>
              <a:sym typeface="Calibri"/>
            </a:endParaRPr>
          </a:p>
        </p:txBody>
      </p:sp>
      <p:sp>
        <p:nvSpPr>
          <p:cNvPr id="316" name="Google Shape;316;p15"/>
          <p:cNvSpPr txBox="1"/>
          <p:nvPr>
            <p:ph idx="12" type="sldNum"/>
          </p:nvPr>
        </p:nvSpPr>
        <p:spPr>
          <a:xfrm>
            <a:off x="11582404" y="6537287"/>
            <a:ext cx="533399" cy="205184"/>
          </a:xfrm>
          <a:prstGeom prst="rect">
            <a:avLst/>
          </a:prstGeom>
          <a:noFill/>
          <a:ln>
            <a:noFill/>
          </a:ln>
        </p:spPr>
        <p:txBody>
          <a:bodyPr anchorCtr="0" anchor="ctr" bIns="0" lIns="0" spcFirstLastPara="1" rIns="0" wrap="square" tIns="0">
            <a:spAutoFit/>
          </a:bodyPr>
          <a:lstStyle/>
          <a:p>
            <a:pPr indent="0" lvl="0" marL="28297" rtl="0" algn="r">
              <a:lnSpc>
                <a:spcPct val="133333"/>
              </a:lnSpc>
              <a:spcBef>
                <a:spcPts val="0"/>
              </a:spcBef>
              <a:spcAft>
                <a:spcPts val="0"/>
              </a:spcAft>
              <a:buSzPts val="1200"/>
              <a:buNone/>
            </a:pPr>
            <a:fld id="{00000000-1234-1234-1234-123412341234}" type="slidenum">
              <a:rPr lang="vi-VN"/>
              <a:t>‹#›</a:t>
            </a:fld>
            <a:endParaRPr/>
          </a:p>
        </p:txBody>
      </p:sp>
      <p:sp>
        <p:nvSpPr>
          <p:cNvPr id="317" name="Google Shape;317;p15"/>
          <p:cNvSpPr/>
          <p:nvPr/>
        </p:nvSpPr>
        <p:spPr>
          <a:xfrm>
            <a:off x="8012390" y="2827268"/>
            <a:ext cx="577428" cy="433071"/>
          </a:xfrm>
          <a:custGeom>
            <a:rect b="b" l="l" r="r" t="t"/>
            <a:pathLst>
              <a:path extrusionOk="0" h="433069" w="433070">
                <a:moveTo>
                  <a:pt x="0" y="216407"/>
                </a:moveTo>
                <a:lnTo>
                  <a:pt x="5716" y="166791"/>
                </a:lnTo>
                <a:lnTo>
                  <a:pt x="21998" y="121242"/>
                </a:lnTo>
                <a:lnTo>
                  <a:pt x="47546" y="81060"/>
                </a:lnTo>
                <a:lnTo>
                  <a:pt x="81060" y="47546"/>
                </a:lnTo>
                <a:lnTo>
                  <a:pt x="121242" y="21998"/>
                </a:lnTo>
                <a:lnTo>
                  <a:pt x="166791" y="5716"/>
                </a:lnTo>
                <a:lnTo>
                  <a:pt x="216407" y="0"/>
                </a:lnTo>
                <a:lnTo>
                  <a:pt x="266024" y="5716"/>
                </a:lnTo>
                <a:lnTo>
                  <a:pt x="311573" y="21998"/>
                </a:lnTo>
                <a:lnTo>
                  <a:pt x="351755" y="47546"/>
                </a:lnTo>
                <a:lnTo>
                  <a:pt x="385269" y="81060"/>
                </a:lnTo>
                <a:lnTo>
                  <a:pt x="410817" y="121242"/>
                </a:lnTo>
                <a:lnTo>
                  <a:pt x="427099" y="166791"/>
                </a:lnTo>
                <a:lnTo>
                  <a:pt x="432815" y="216407"/>
                </a:lnTo>
                <a:lnTo>
                  <a:pt x="427099" y="266024"/>
                </a:lnTo>
                <a:lnTo>
                  <a:pt x="410817" y="311573"/>
                </a:lnTo>
                <a:lnTo>
                  <a:pt x="385269" y="351755"/>
                </a:lnTo>
                <a:lnTo>
                  <a:pt x="351755" y="385269"/>
                </a:lnTo>
                <a:lnTo>
                  <a:pt x="311573" y="410817"/>
                </a:lnTo>
                <a:lnTo>
                  <a:pt x="266024" y="427099"/>
                </a:lnTo>
                <a:lnTo>
                  <a:pt x="216407" y="432815"/>
                </a:lnTo>
                <a:lnTo>
                  <a:pt x="166791" y="427099"/>
                </a:lnTo>
                <a:lnTo>
                  <a:pt x="121242" y="410817"/>
                </a:lnTo>
                <a:lnTo>
                  <a:pt x="81060" y="385269"/>
                </a:lnTo>
                <a:lnTo>
                  <a:pt x="47546" y="351755"/>
                </a:lnTo>
                <a:lnTo>
                  <a:pt x="21998" y="311573"/>
                </a:lnTo>
                <a:lnTo>
                  <a:pt x="5716" y="266024"/>
                </a:lnTo>
                <a:lnTo>
                  <a:pt x="0" y="216407"/>
                </a:lnTo>
                <a:close/>
              </a:path>
            </a:pathLst>
          </a:custGeom>
          <a:noFill/>
          <a:ln cap="flat" cmpd="sng" w="254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8" name="Google Shape;318;p15"/>
          <p:cNvSpPr txBox="1"/>
          <p:nvPr/>
        </p:nvSpPr>
        <p:spPr>
          <a:xfrm>
            <a:off x="8828957" y="2814286"/>
            <a:ext cx="2531771" cy="553743"/>
          </a:xfrm>
          <a:prstGeom prst="rect">
            <a:avLst/>
          </a:prstGeom>
          <a:noFill/>
          <a:ln>
            <a:noFill/>
          </a:ln>
        </p:spPr>
        <p:txBody>
          <a:bodyPr anchorCtr="0" anchor="t" bIns="0" lIns="0" spcFirstLastPara="1" rIns="0" wrap="square" tIns="65775">
            <a:spAutoFit/>
          </a:bodyPr>
          <a:lstStyle/>
          <a:p>
            <a:pPr indent="0" lvl="0" marL="14147" marR="5660" rtl="0" algn="l">
              <a:lnSpc>
                <a:spcPct val="105527"/>
              </a:lnSpc>
              <a:spcBef>
                <a:spcPts val="0"/>
              </a:spcBef>
              <a:spcAft>
                <a:spcPts val="0"/>
              </a:spcAft>
              <a:buClr>
                <a:srgbClr val="000000"/>
              </a:buClr>
              <a:buSzPts val="3600"/>
              <a:buFont typeface="Arial"/>
              <a:buNone/>
            </a:pPr>
            <a:r>
              <a:rPr b="0" i="0" lang="vi-VN" sz="3600" u="none" cap="none" strike="noStrike">
                <a:solidFill>
                  <a:schemeClr val="lt1"/>
                </a:solidFill>
                <a:latin typeface="Calibri"/>
                <a:ea typeface="Calibri"/>
                <a:cs typeface="Calibri"/>
                <a:sym typeface="Calibri"/>
              </a:rPr>
              <a:t>HML  5.0</a:t>
            </a:r>
            <a:endParaRPr b="0" i="0" sz="3600" u="none" cap="none" strike="noStrike">
              <a:solidFill>
                <a:schemeClr val="lt1"/>
              </a:solidFill>
              <a:latin typeface="Calibri"/>
              <a:ea typeface="Calibri"/>
              <a:cs typeface="Calibri"/>
              <a:sym typeface="Calibri"/>
            </a:endParaRPr>
          </a:p>
        </p:txBody>
      </p:sp>
      <p:pic>
        <p:nvPicPr>
          <p:cNvPr descr="Hình ảnh có liên quan" id="319" name="Google Shape;319;p15"/>
          <p:cNvPicPr preferRelativeResize="0"/>
          <p:nvPr/>
        </p:nvPicPr>
        <p:blipFill rotWithShape="1">
          <a:blip r:embed="rId3">
            <a:alphaModFix/>
          </a:blip>
          <a:srcRect b="0" l="0" r="0" t="0"/>
          <a:stretch/>
        </p:blipFill>
        <p:spPr>
          <a:xfrm>
            <a:off x="1293091" y="904315"/>
            <a:ext cx="9690959" cy="5290837"/>
          </a:xfrm>
          <a:prstGeom prst="rect">
            <a:avLst/>
          </a:prstGeom>
          <a:noFill/>
          <a:ln>
            <a:noFill/>
          </a:ln>
        </p:spPr>
      </p:pic>
      <p:sp>
        <p:nvSpPr>
          <p:cNvPr id="320" name="Google Shape;320;p1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vi-VN"/>
              <a:t>Thiết kế Web với HTML5 - CSS3 - JAVASCRIPT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6"/>
          <p:cNvSpPr txBox="1"/>
          <p:nvPr>
            <p:ph type="title"/>
          </p:nvPr>
        </p:nvSpPr>
        <p:spPr>
          <a:xfrm>
            <a:off x="90750" y="95854"/>
            <a:ext cx="11269978" cy="506015"/>
          </a:xfrm>
          <a:prstGeom prst="rect">
            <a:avLst/>
          </a:prstGeom>
          <a:noFill/>
          <a:ln>
            <a:noFill/>
          </a:ln>
        </p:spPr>
        <p:txBody>
          <a:bodyPr anchorCtr="0" anchor="ctr" bIns="0" lIns="0" spcFirstLastPara="1" rIns="0" wrap="square" tIns="13425">
            <a:spAutoFit/>
          </a:bodyPr>
          <a:lstStyle/>
          <a:p>
            <a:pPr indent="0" lvl="0" marL="14147" rtl="0" algn="l">
              <a:lnSpc>
                <a:spcPct val="100000"/>
              </a:lnSpc>
              <a:spcBef>
                <a:spcPts val="0"/>
              </a:spcBef>
              <a:spcAft>
                <a:spcPts val="0"/>
              </a:spcAft>
              <a:buClr>
                <a:schemeClr val="lt1"/>
              </a:buClr>
              <a:buSzPts val="3200"/>
              <a:buFont typeface="Calibri"/>
              <a:buNone/>
            </a:pPr>
            <a:r>
              <a:rPr lang="vi-VN">
                <a:latin typeface="Calibri"/>
                <a:ea typeface="Calibri"/>
                <a:cs typeface="Calibri"/>
                <a:sym typeface="Calibri"/>
              </a:rPr>
              <a:t>Cấu trúc trang HTML </a:t>
            </a:r>
            <a:endParaRPr>
              <a:latin typeface="Calibri"/>
              <a:ea typeface="Calibri"/>
              <a:cs typeface="Calibri"/>
              <a:sym typeface="Calibri"/>
            </a:endParaRPr>
          </a:p>
        </p:txBody>
      </p:sp>
      <p:sp>
        <p:nvSpPr>
          <p:cNvPr id="326" name="Google Shape;326;p16"/>
          <p:cNvSpPr txBox="1"/>
          <p:nvPr>
            <p:ph idx="12" type="sldNum"/>
          </p:nvPr>
        </p:nvSpPr>
        <p:spPr>
          <a:xfrm>
            <a:off x="11582404" y="6537287"/>
            <a:ext cx="533399" cy="205184"/>
          </a:xfrm>
          <a:prstGeom prst="rect">
            <a:avLst/>
          </a:prstGeom>
          <a:noFill/>
          <a:ln>
            <a:noFill/>
          </a:ln>
        </p:spPr>
        <p:txBody>
          <a:bodyPr anchorCtr="0" anchor="ctr" bIns="0" lIns="0" spcFirstLastPara="1" rIns="0" wrap="square" tIns="0">
            <a:spAutoFit/>
          </a:bodyPr>
          <a:lstStyle/>
          <a:p>
            <a:pPr indent="0" lvl="0" marL="28297" rtl="0" algn="r">
              <a:lnSpc>
                <a:spcPct val="133333"/>
              </a:lnSpc>
              <a:spcBef>
                <a:spcPts val="0"/>
              </a:spcBef>
              <a:spcAft>
                <a:spcPts val="0"/>
              </a:spcAft>
              <a:buSzPts val="1200"/>
              <a:buNone/>
            </a:pPr>
            <a:fld id="{00000000-1234-1234-1234-123412341234}" type="slidenum">
              <a:rPr lang="vi-VN"/>
              <a:t>‹#›</a:t>
            </a:fld>
            <a:endParaRPr/>
          </a:p>
        </p:txBody>
      </p:sp>
      <p:sp>
        <p:nvSpPr>
          <p:cNvPr id="327" name="Google Shape;327;p16"/>
          <p:cNvSpPr/>
          <p:nvPr/>
        </p:nvSpPr>
        <p:spPr>
          <a:xfrm>
            <a:off x="8012390" y="2827268"/>
            <a:ext cx="577428" cy="433071"/>
          </a:xfrm>
          <a:custGeom>
            <a:rect b="b" l="l" r="r" t="t"/>
            <a:pathLst>
              <a:path extrusionOk="0" h="433069" w="433070">
                <a:moveTo>
                  <a:pt x="0" y="216407"/>
                </a:moveTo>
                <a:lnTo>
                  <a:pt x="5716" y="166791"/>
                </a:lnTo>
                <a:lnTo>
                  <a:pt x="21998" y="121242"/>
                </a:lnTo>
                <a:lnTo>
                  <a:pt x="47546" y="81060"/>
                </a:lnTo>
                <a:lnTo>
                  <a:pt x="81060" y="47546"/>
                </a:lnTo>
                <a:lnTo>
                  <a:pt x="121242" y="21998"/>
                </a:lnTo>
                <a:lnTo>
                  <a:pt x="166791" y="5716"/>
                </a:lnTo>
                <a:lnTo>
                  <a:pt x="216407" y="0"/>
                </a:lnTo>
                <a:lnTo>
                  <a:pt x="266024" y="5716"/>
                </a:lnTo>
                <a:lnTo>
                  <a:pt x="311573" y="21998"/>
                </a:lnTo>
                <a:lnTo>
                  <a:pt x="351755" y="47546"/>
                </a:lnTo>
                <a:lnTo>
                  <a:pt x="385269" y="81060"/>
                </a:lnTo>
                <a:lnTo>
                  <a:pt x="410817" y="121242"/>
                </a:lnTo>
                <a:lnTo>
                  <a:pt x="427099" y="166791"/>
                </a:lnTo>
                <a:lnTo>
                  <a:pt x="432815" y="216407"/>
                </a:lnTo>
                <a:lnTo>
                  <a:pt x="427099" y="266024"/>
                </a:lnTo>
                <a:lnTo>
                  <a:pt x="410817" y="311573"/>
                </a:lnTo>
                <a:lnTo>
                  <a:pt x="385269" y="351755"/>
                </a:lnTo>
                <a:lnTo>
                  <a:pt x="351755" y="385269"/>
                </a:lnTo>
                <a:lnTo>
                  <a:pt x="311573" y="410817"/>
                </a:lnTo>
                <a:lnTo>
                  <a:pt x="266024" y="427099"/>
                </a:lnTo>
                <a:lnTo>
                  <a:pt x="216407" y="432815"/>
                </a:lnTo>
                <a:lnTo>
                  <a:pt x="166791" y="427099"/>
                </a:lnTo>
                <a:lnTo>
                  <a:pt x="121242" y="410817"/>
                </a:lnTo>
                <a:lnTo>
                  <a:pt x="81060" y="385269"/>
                </a:lnTo>
                <a:lnTo>
                  <a:pt x="47546" y="351755"/>
                </a:lnTo>
                <a:lnTo>
                  <a:pt x="21998" y="311573"/>
                </a:lnTo>
                <a:lnTo>
                  <a:pt x="5716" y="266024"/>
                </a:lnTo>
                <a:lnTo>
                  <a:pt x="0" y="216407"/>
                </a:lnTo>
                <a:close/>
              </a:path>
            </a:pathLst>
          </a:custGeom>
          <a:noFill/>
          <a:ln cap="flat" cmpd="sng" w="254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8" name="Google Shape;328;p16"/>
          <p:cNvSpPr txBox="1"/>
          <p:nvPr/>
        </p:nvSpPr>
        <p:spPr>
          <a:xfrm>
            <a:off x="8828957" y="2814286"/>
            <a:ext cx="2531771" cy="553743"/>
          </a:xfrm>
          <a:prstGeom prst="rect">
            <a:avLst/>
          </a:prstGeom>
          <a:noFill/>
          <a:ln>
            <a:noFill/>
          </a:ln>
        </p:spPr>
        <p:txBody>
          <a:bodyPr anchorCtr="0" anchor="t" bIns="0" lIns="0" spcFirstLastPara="1" rIns="0" wrap="square" tIns="65775">
            <a:spAutoFit/>
          </a:bodyPr>
          <a:lstStyle/>
          <a:p>
            <a:pPr indent="0" lvl="0" marL="14147" marR="5660" rtl="0" algn="l">
              <a:lnSpc>
                <a:spcPct val="105527"/>
              </a:lnSpc>
              <a:spcBef>
                <a:spcPts val="0"/>
              </a:spcBef>
              <a:spcAft>
                <a:spcPts val="0"/>
              </a:spcAft>
              <a:buClr>
                <a:srgbClr val="000000"/>
              </a:buClr>
              <a:buSzPts val="3600"/>
              <a:buFont typeface="Arial"/>
              <a:buNone/>
            </a:pPr>
            <a:r>
              <a:rPr b="0" i="0" lang="vi-VN" sz="3600" u="none" cap="none" strike="noStrike">
                <a:solidFill>
                  <a:schemeClr val="lt1"/>
                </a:solidFill>
                <a:latin typeface="Calibri"/>
                <a:ea typeface="Calibri"/>
                <a:cs typeface="Calibri"/>
                <a:sym typeface="Calibri"/>
              </a:rPr>
              <a:t>HML  5.0</a:t>
            </a:r>
            <a:endParaRPr b="0" i="0" sz="3600" u="none" cap="none" strike="noStrike">
              <a:solidFill>
                <a:schemeClr val="lt1"/>
              </a:solidFill>
              <a:latin typeface="Calibri"/>
              <a:ea typeface="Calibri"/>
              <a:cs typeface="Calibri"/>
              <a:sym typeface="Calibri"/>
            </a:endParaRPr>
          </a:p>
        </p:txBody>
      </p:sp>
      <p:pic>
        <p:nvPicPr>
          <p:cNvPr id="329" name="Google Shape;329;p16"/>
          <p:cNvPicPr preferRelativeResize="0"/>
          <p:nvPr/>
        </p:nvPicPr>
        <p:blipFill rotWithShape="1">
          <a:blip r:embed="rId3">
            <a:alphaModFix/>
          </a:blip>
          <a:srcRect b="0" l="0" r="0" t="0"/>
          <a:stretch/>
        </p:blipFill>
        <p:spPr>
          <a:xfrm>
            <a:off x="461818" y="1344568"/>
            <a:ext cx="11414606" cy="3871632"/>
          </a:xfrm>
          <a:prstGeom prst="rect">
            <a:avLst/>
          </a:prstGeom>
          <a:noFill/>
          <a:ln>
            <a:noFill/>
          </a:ln>
        </p:spPr>
      </p:pic>
      <p:sp>
        <p:nvSpPr>
          <p:cNvPr id="330" name="Google Shape;330;p1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vi-VN"/>
              <a:t>Thiết kế Web với HTML5 - CSS3 - JAVASCRIPT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7"/>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Cấu trúc phần tử html</a:t>
            </a:r>
            <a:endParaRPr/>
          </a:p>
        </p:txBody>
      </p:sp>
      <p:grpSp>
        <p:nvGrpSpPr>
          <p:cNvPr id="336" name="Google Shape;336;p17"/>
          <p:cNvGrpSpPr/>
          <p:nvPr/>
        </p:nvGrpSpPr>
        <p:grpSpPr>
          <a:xfrm>
            <a:off x="20827" y="756590"/>
            <a:ext cx="12096884" cy="3129839"/>
            <a:chOff x="0" y="64132"/>
            <a:chExt cx="12096884" cy="3129839"/>
          </a:xfrm>
        </p:grpSpPr>
        <p:sp>
          <p:nvSpPr>
            <p:cNvPr id="337" name="Google Shape;337;p17"/>
            <p:cNvSpPr/>
            <p:nvPr/>
          </p:nvSpPr>
          <p:spPr>
            <a:xfrm>
              <a:off x="0" y="64132"/>
              <a:ext cx="12096884" cy="491399"/>
            </a:xfrm>
            <a:prstGeom prst="roundRect">
              <a:avLst>
                <a:gd fmla="val 16667" name="adj"/>
              </a:avLst>
            </a:prstGeom>
            <a:solidFill>
              <a:schemeClr val="dk2"/>
            </a:solidFill>
            <a:ln cap="flat" cmpd="sng" w="1270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7"/>
            <p:cNvSpPr txBox="1"/>
            <p:nvPr/>
          </p:nvSpPr>
          <p:spPr>
            <a:xfrm>
              <a:off x="23988" y="88120"/>
              <a:ext cx="12048908" cy="443423"/>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0" i="0" lang="vi-VN" sz="2100" u="none" cap="none" strike="noStrike">
                  <a:solidFill>
                    <a:schemeClr val="lt1"/>
                  </a:solidFill>
                  <a:latin typeface="Calibri"/>
                  <a:ea typeface="Calibri"/>
                  <a:cs typeface="Calibri"/>
                  <a:sym typeface="Calibri"/>
                </a:rPr>
                <a:t>Phần tử html là những thành phần tạo nên cấu trúc trang HTML. </a:t>
              </a:r>
              <a:endParaRPr b="0" i="0" sz="1400" u="none" cap="none" strike="noStrike">
                <a:solidFill>
                  <a:srgbClr val="000000"/>
                </a:solidFill>
                <a:latin typeface="Arial"/>
                <a:ea typeface="Arial"/>
                <a:cs typeface="Arial"/>
                <a:sym typeface="Arial"/>
              </a:endParaRPr>
            </a:p>
          </p:txBody>
        </p:sp>
        <p:sp>
          <p:nvSpPr>
            <p:cNvPr id="339" name="Google Shape;339;p17"/>
            <p:cNvSpPr/>
            <p:nvPr/>
          </p:nvSpPr>
          <p:spPr>
            <a:xfrm>
              <a:off x="0" y="616012"/>
              <a:ext cx="12096884" cy="491399"/>
            </a:xfrm>
            <a:prstGeom prst="roundRect">
              <a:avLst>
                <a:gd fmla="val 16667" name="adj"/>
              </a:avLst>
            </a:prstGeom>
            <a:solidFill>
              <a:schemeClr val="dk2"/>
            </a:solidFill>
            <a:ln cap="flat" cmpd="sng" w="1270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7"/>
            <p:cNvSpPr txBox="1"/>
            <p:nvPr/>
          </p:nvSpPr>
          <p:spPr>
            <a:xfrm>
              <a:off x="23988" y="640000"/>
              <a:ext cx="12048908" cy="443423"/>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0" i="0" lang="vi-VN" sz="2100" u="none" cap="none" strike="noStrike">
                  <a:solidFill>
                    <a:schemeClr val="lt1"/>
                  </a:solidFill>
                  <a:latin typeface="Calibri"/>
                  <a:ea typeface="Calibri"/>
                  <a:cs typeface="Calibri"/>
                  <a:sym typeface="Calibri"/>
                </a:rPr>
                <a:t>Mà mõi phần tử có chức năng nhiệm vụ khác nhau trong cấu trúc trang HTML.</a:t>
              </a:r>
              <a:endParaRPr b="0" i="0" sz="1400" u="none" cap="none" strike="noStrike">
                <a:solidFill>
                  <a:srgbClr val="000000"/>
                </a:solidFill>
                <a:latin typeface="Arial"/>
                <a:ea typeface="Arial"/>
                <a:cs typeface="Arial"/>
                <a:sym typeface="Arial"/>
              </a:endParaRPr>
            </a:p>
          </p:txBody>
        </p:sp>
        <p:sp>
          <p:nvSpPr>
            <p:cNvPr id="341" name="Google Shape;341;p17"/>
            <p:cNvSpPr/>
            <p:nvPr/>
          </p:nvSpPr>
          <p:spPr>
            <a:xfrm>
              <a:off x="0" y="1167892"/>
              <a:ext cx="12096884" cy="491399"/>
            </a:xfrm>
            <a:prstGeom prst="roundRect">
              <a:avLst>
                <a:gd fmla="val 16667" name="adj"/>
              </a:avLst>
            </a:prstGeom>
            <a:solidFill>
              <a:schemeClr val="dk2"/>
            </a:solidFill>
            <a:ln cap="flat" cmpd="sng" w="1270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7"/>
            <p:cNvSpPr txBox="1"/>
            <p:nvPr/>
          </p:nvSpPr>
          <p:spPr>
            <a:xfrm>
              <a:off x="23988" y="1191880"/>
              <a:ext cx="12048908" cy="443423"/>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0" i="0" lang="vi-VN" sz="2100" u="none" cap="none" strike="noStrike">
                  <a:solidFill>
                    <a:schemeClr val="lt1"/>
                  </a:solidFill>
                  <a:latin typeface="Calibri"/>
                  <a:ea typeface="Calibri"/>
                  <a:cs typeface="Calibri"/>
                  <a:sym typeface="Calibri"/>
                </a:rPr>
                <a:t>Về cơ bản mỗi phần tử được cấu trúc như sau</a:t>
              </a:r>
              <a:endParaRPr b="0" i="0" sz="1400" u="none" cap="none" strike="noStrike">
                <a:solidFill>
                  <a:srgbClr val="000000"/>
                </a:solidFill>
                <a:latin typeface="Arial"/>
                <a:ea typeface="Arial"/>
                <a:cs typeface="Arial"/>
                <a:sym typeface="Arial"/>
              </a:endParaRPr>
            </a:p>
          </p:txBody>
        </p:sp>
        <p:sp>
          <p:nvSpPr>
            <p:cNvPr id="343" name="Google Shape;343;p17"/>
            <p:cNvSpPr/>
            <p:nvPr/>
          </p:nvSpPr>
          <p:spPr>
            <a:xfrm>
              <a:off x="0" y="1659292"/>
              <a:ext cx="12096884" cy="104328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7"/>
            <p:cNvSpPr txBox="1"/>
            <p:nvPr/>
          </p:nvSpPr>
          <p:spPr>
            <a:xfrm>
              <a:off x="0" y="1659292"/>
              <a:ext cx="12096884" cy="1043280"/>
            </a:xfrm>
            <a:prstGeom prst="rect">
              <a:avLst/>
            </a:prstGeom>
            <a:noFill/>
            <a:ln>
              <a:noFill/>
            </a:ln>
          </p:spPr>
          <p:txBody>
            <a:bodyPr anchorCtr="0" anchor="t" bIns="26650" lIns="384075" spcFirstLastPara="1" rIns="149350" wrap="square" tIns="26650">
              <a:noAutofit/>
            </a:bodyPr>
            <a:lstStyle/>
            <a:p>
              <a:pPr indent="-171450" lvl="1" marL="171450" marR="0" rtl="0" algn="l">
                <a:lnSpc>
                  <a:spcPct val="90000"/>
                </a:lnSpc>
                <a:spcBef>
                  <a:spcPts val="0"/>
                </a:spcBef>
                <a:spcAft>
                  <a:spcPts val="0"/>
                </a:spcAft>
                <a:buClr>
                  <a:schemeClr val="dk1"/>
                </a:buClr>
                <a:buSzPts val="1600"/>
                <a:buFont typeface="Calibri"/>
                <a:buChar char="•"/>
              </a:pPr>
              <a:r>
                <a:rPr b="0" i="0" lang="vi-VN" sz="1600" u="none" cap="none" strike="noStrike">
                  <a:solidFill>
                    <a:schemeClr val="dk1"/>
                  </a:solidFill>
                  <a:latin typeface="Calibri"/>
                  <a:ea typeface="Calibri"/>
                  <a:cs typeface="Calibri"/>
                  <a:sym typeface="Calibri"/>
                </a:rPr>
                <a:t>Thẻ mở của phần tử được đặt trong dấu </a:t>
              </a:r>
              <a:r>
                <a:rPr b="1" i="0" lang="vi-VN" sz="1600" u="none" cap="none" strike="noStrike">
                  <a:solidFill>
                    <a:schemeClr val="dk1"/>
                  </a:solidFill>
                  <a:latin typeface="Calibri"/>
                  <a:ea typeface="Calibri"/>
                  <a:cs typeface="Calibri"/>
                  <a:sym typeface="Calibri"/>
                </a:rPr>
                <a:t>&lt;tên_thẻ&gt;</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320"/>
                </a:spcBef>
                <a:spcAft>
                  <a:spcPts val="0"/>
                </a:spcAft>
                <a:buClr>
                  <a:schemeClr val="dk1"/>
                </a:buClr>
                <a:buSzPts val="1600"/>
                <a:buFont typeface="Calibri"/>
                <a:buChar char="•"/>
              </a:pPr>
              <a:r>
                <a:rPr b="0" i="0" lang="vi-VN" sz="1600" u="none" cap="none" strike="noStrike">
                  <a:solidFill>
                    <a:schemeClr val="dk1"/>
                  </a:solidFill>
                  <a:latin typeface="Calibri"/>
                  <a:ea typeface="Calibri"/>
                  <a:cs typeface="Calibri"/>
                  <a:sym typeface="Calibri"/>
                </a:rPr>
                <a:t>Thẻ đóng của phần tử được đặt trong dấu </a:t>
              </a:r>
              <a:r>
                <a:rPr b="1" i="0" lang="vi-VN" sz="1600" u="none" cap="none" strike="noStrike">
                  <a:solidFill>
                    <a:schemeClr val="dk1"/>
                  </a:solidFill>
                  <a:latin typeface="Calibri"/>
                  <a:ea typeface="Calibri"/>
                  <a:cs typeface="Calibri"/>
                  <a:sym typeface="Calibri"/>
                </a:rPr>
                <a:t>&lt;/tên_thẻ&gt;</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320"/>
                </a:spcBef>
                <a:spcAft>
                  <a:spcPts val="0"/>
                </a:spcAft>
                <a:buClr>
                  <a:schemeClr val="dk1"/>
                </a:buClr>
                <a:buSzPts val="1600"/>
                <a:buFont typeface="Calibri"/>
                <a:buChar char="•"/>
              </a:pPr>
              <a:r>
                <a:rPr b="0" i="0" lang="vi-VN" sz="1600" u="none" cap="none" strike="noStrike">
                  <a:solidFill>
                    <a:schemeClr val="dk1"/>
                  </a:solidFill>
                  <a:latin typeface="Calibri"/>
                  <a:ea typeface="Calibri"/>
                  <a:cs typeface="Calibri"/>
                  <a:sym typeface="Calibri"/>
                </a:rPr>
                <a:t>Nội dung của thẻ được đặt giữa thẻ đóng và thẻ mở</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320"/>
                </a:spcBef>
                <a:spcAft>
                  <a:spcPts val="0"/>
                </a:spcAft>
                <a:buClr>
                  <a:schemeClr val="dk1"/>
                </a:buClr>
                <a:buSzPts val="1600"/>
                <a:buFont typeface="Calibri"/>
                <a:buChar char="•"/>
              </a:pPr>
              <a:r>
                <a:rPr b="0" i="0" lang="vi-VN" sz="1600" u="none" cap="none" strike="noStrike">
                  <a:solidFill>
                    <a:schemeClr val="dk1"/>
                  </a:solidFill>
                  <a:latin typeface="Calibri"/>
                  <a:ea typeface="Calibri"/>
                  <a:cs typeface="Calibri"/>
                  <a:sym typeface="Calibri"/>
                </a:rPr>
                <a:t>Các thuộc tính của phàn tử được khai báo ở thẻ mở</a:t>
              </a:r>
              <a:endParaRPr b="0" i="0" sz="1400" u="none" cap="none" strike="noStrike">
                <a:solidFill>
                  <a:srgbClr val="000000"/>
                </a:solidFill>
                <a:latin typeface="Arial"/>
                <a:ea typeface="Arial"/>
                <a:cs typeface="Arial"/>
                <a:sym typeface="Arial"/>
              </a:endParaRPr>
            </a:p>
          </p:txBody>
        </p:sp>
        <p:sp>
          <p:nvSpPr>
            <p:cNvPr id="345" name="Google Shape;345;p17"/>
            <p:cNvSpPr/>
            <p:nvPr/>
          </p:nvSpPr>
          <p:spPr>
            <a:xfrm>
              <a:off x="0" y="2702572"/>
              <a:ext cx="12096884" cy="491399"/>
            </a:xfrm>
            <a:prstGeom prst="roundRect">
              <a:avLst>
                <a:gd fmla="val 16667" name="adj"/>
              </a:avLst>
            </a:prstGeom>
            <a:solidFill>
              <a:schemeClr val="dk2"/>
            </a:solidFill>
            <a:ln cap="flat" cmpd="sng" w="1270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7"/>
            <p:cNvSpPr txBox="1"/>
            <p:nvPr/>
          </p:nvSpPr>
          <p:spPr>
            <a:xfrm>
              <a:off x="23988" y="2726560"/>
              <a:ext cx="12048908" cy="443423"/>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0" i="0" lang="vi-VN" sz="2100" u="none" cap="none" strike="noStrike">
                  <a:solidFill>
                    <a:schemeClr val="lt1"/>
                  </a:solidFill>
                  <a:latin typeface="Calibri"/>
                  <a:ea typeface="Calibri"/>
                  <a:cs typeface="Calibri"/>
                  <a:sym typeface="Calibri"/>
                </a:rPr>
                <a:t>VD: thẻ body hoặc thẻ head dược khai báo:</a:t>
              </a:r>
              <a:endParaRPr b="0" i="0" sz="1400" u="none" cap="none" strike="noStrike">
                <a:solidFill>
                  <a:srgbClr val="000000"/>
                </a:solidFill>
                <a:latin typeface="Arial"/>
                <a:ea typeface="Arial"/>
                <a:cs typeface="Arial"/>
                <a:sym typeface="Arial"/>
              </a:endParaRPr>
            </a:p>
          </p:txBody>
        </p:sp>
      </p:grpSp>
      <p:sp>
        <p:nvSpPr>
          <p:cNvPr id="347" name="Google Shape;347;p1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vi-VN"/>
              <a:t>Thiết kế Web với HTML5 - CSS3 - JAVASCRIPT</a:t>
            </a:r>
            <a:endParaRPr/>
          </a:p>
        </p:txBody>
      </p:sp>
      <p:sp>
        <p:nvSpPr>
          <p:cNvPr id="348" name="Google Shape;348;p1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vi-VN"/>
              <a:t>‹#›</a:t>
            </a:fld>
            <a:endParaRPr/>
          </a:p>
        </p:txBody>
      </p:sp>
      <p:pic>
        <p:nvPicPr>
          <p:cNvPr id="349" name="Google Shape;349;p17"/>
          <p:cNvPicPr preferRelativeResize="0"/>
          <p:nvPr/>
        </p:nvPicPr>
        <p:blipFill rotWithShape="1">
          <a:blip r:embed="rId3">
            <a:alphaModFix/>
          </a:blip>
          <a:srcRect b="0" l="0" r="0" t="0"/>
          <a:stretch/>
        </p:blipFill>
        <p:spPr>
          <a:xfrm>
            <a:off x="6335697" y="2383654"/>
            <a:ext cx="5711301" cy="3939333"/>
          </a:xfrm>
          <a:prstGeom prst="rect">
            <a:avLst/>
          </a:prstGeom>
          <a:noFill/>
          <a:ln>
            <a:noFill/>
          </a:ln>
        </p:spPr>
      </p:pic>
      <p:grpSp>
        <p:nvGrpSpPr>
          <p:cNvPr id="350" name="Google Shape;350;p17"/>
          <p:cNvGrpSpPr/>
          <p:nvPr/>
        </p:nvGrpSpPr>
        <p:grpSpPr>
          <a:xfrm>
            <a:off x="310718" y="4380531"/>
            <a:ext cx="5954266" cy="1081080"/>
            <a:chOff x="0" y="119249"/>
            <a:chExt cx="5954266" cy="1081080"/>
          </a:xfrm>
        </p:grpSpPr>
        <p:sp>
          <p:nvSpPr>
            <p:cNvPr id="351" name="Google Shape;351;p17"/>
            <p:cNvSpPr/>
            <p:nvPr/>
          </p:nvSpPr>
          <p:spPr>
            <a:xfrm>
              <a:off x="0" y="119249"/>
              <a:ext cx="5954266" cy="108108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7"/>
            <p:cNvSpPr txBox="1"/>
            <p:nvPr/>
          </p:nvSpPr>
          <p:spPr>
            <a:xfrm>
              <a:off x="52774" y="172023"/>
              <a:ext cx="5848718" cy="975532"/>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alibri"/>
                <a:buNone/>
              </a:pPr>
              <a:r>
                <a:rPr b="0" i="0" lang="vi-VN" sz="2400" u="none" cap="none" strike="noStrike">
                  <a:solidFill>
                    <a:schemeClr val="lt1"/>
                  </a:solidFill>
                  <a:latin typeface="Calibri"/>
                  <a:ea typeface="Calibri"/>
                  <a:cs typeface="Calibri"/>
                  <a:sym typeface="Calibri"/>
                </a:rPr>
                <a:t>Một số thẻ chỉ có thể mở mà không có thẻ đóng Ví dụ thẻ </a:t>
              </a:r>
              <a:r>
                <a:rPr b="1" i="0" lang="vi-VN" sz="2400" u="none" cap="none" strike="noStrike">
                  <a:solidFill>
                    <a:schemeClr val="lt1"/>
                  </a:solidFill>
                  <a:latin typeface="Calibri"/>
                  <a:ea typeface="Calibri"/>
                  <a:cs typeface="Calibri"/>
                  <a:sym typeface="Calibri"/>
                </a:rPr>
                <a:t>&lt;meta .. /&gt;</a:t>
              </a:r>
              <a:endParaRPr b="0" i="0" sz="2400" u="none" cap="none" strike="noStrike">
                <a:solidFill>
                  <a:schemeClr val="lt1"/>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8"/>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Phân loại thẻ theo cấu trúc thẻ</a:t>
            </a:r>
            <a:endParaRPr/>
          </a:p>
        </p:txBody>
      </p:sp>
      <p:sp>
        <p:nvSpPr>
          <p:cNvPr id="358" name="Google Shape;358;p18"/>
          <p:cNvSpPr txBox="1"/>
          <p:nvPr>
            <p:ph idx="1" type="body"/>
          </p:nvPr>
        </p:nvSpPr>
        <p:spPr>
          <a:xfrm>
            <a:off x="20827" y="692458"/>
            <a:ext cx="12096884" cy="165575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vi-VN"/>
              <a:t>Có 2 kiểu cấu trúc thẻ thường gặp là thẻ chứa và thẻ rỗng</a:t>
            </a:r>
            <a:endParaRPr/>
          </a:p>
          <a:p>
            <a:pPr indent="-228600" lvl="0" marL="228600" rtl="0" algn="l">
              <a:lnSpc>
                <a:spcPct val="90000"/>
              </a:lnSpc>
              <a:spcBef>
                <a:spcPts val="1000"/>
              </a:spcBef>
              <a:spcAft>
                <a:spcPts val="0"/>
              </a:spcAft>
              <a:buClr>
                <a:schemeClr val="dk1"/>
              </a:buClr>
              <a:buSzPts val="2400"/>
              <a:buChar char="•"/>
            </a:pPr>
            <a:r>
              <a:rPr lang="vi-VN"/>
              <a:t>Thế chứa là thẻ gồm đầy đủ cả thẻ mở và thẻ đóng, nội dung sẽ nằm giữa thẻ mở... đóng</a:t>
            </a:r>
            <a:endParaRPr/>
          </a:p>
          <a:p>
            <a:pPr indent="-228600" lvl="0" marL="228600" rtl="0" algn="l">
              <a:lnSpc>
                <a:spcPct val="90000"/>
              </a:lnSpc>
              <a:spcBef>
                <a:spcPts val="1000"/>
              </a:spcBef>
              <a:spcAft>
                <a:spcPts val="0"/>
              </a:spcAft>
              <a:buClr>
                <a:schemeClr val="dk1"/>
              </a:buClr>
              <a:buSzPts val="2400"/>
              <a:buChar char="•"/>
            </a:pPr>
            <a:r>
              <a:rPr lang="vi-VN"/>
              <a:t>Thẻ rỗng là thẻ chỉ có thể mở mà không có thẻ đóng</a:t>
            </a:r>
            <a:endParaRPr/>
          </a:p>
          <a:p>
            <a:pPr indent="-76200" lvl="0" marL="228600" rtl="0" algn="l">
              <a:lnSpc>
                <a:spcPct val="90000"/>
              </a:lnSpc>
              <a:spcBef>
                <a:spcPts val="1000"/>
              </a:spcBef>
              <a:spcAft>
                <a:spcPts val="0"/>
              </a:spcAft>
              <a:buClr>
                <a:schemeClr val="dk1"/>
              </a:buClr>
              <a:buSzPts val="2400"/>
              <a:buNone/>
            </a:pPr>
            <a:r>
              <a:t/>
            </a:r>
            <a:endParaRPr/>
          </a:p>
        </p:txBody>
      </p:sp>
      <p:sp>
        <p:nvSpPr>
          <p:cNvPr id="359" name="Google Shape;359;p1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vi-VN"/>
              <a:t>Thiết kế Web với HTML5 - CSS3 - JAVASCRIPT</a:t>
            </a:r>
            <a:endParaRPr/>
          </a:p>
        </p:txBody>
      </p:sp>
      <p:sp>
        <p:nvSpPr>
          <p:cNvPr id="360" name="Google Shape;360;p1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vi-VN"/>
              <a:t>‹#›</a:t>
            </a:fld>
            <a:endParaRPr/>
          </a:p>
        </p:txBody>
      </p:sp>
      <p:pic>
        <p:nvPicPr>
          <p:cNvPr id="361" name="Google Shape;361;p18"/>
          <p:cNvPicPr preferRelativeResize="0"/>
          <p:nvPr/>
        </p:nvPicPr>
        <p:blipFill rotWithShape="1">
          <a:blip r:embed="rId3">
            <a:alphaModFix/>
          </a:blip>
          <a:srcRect b="0" l="0" r="0" t="0"/>
          <a:stretch/>
        </p:blipFill>
        <p:spPr>
          <a:xfrm>
            <a:off x="2213802" y="2348217"/>
            <a:ext cx="7049161" cy="396435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489797" y="120931"/>
            <a:ext cx="11702204" cy="444459"/>
          </a:xfrm>
          <a:prstGeom prst="rect">
            <a:avLst/>
          </a:prstGeom>
          <a:noFill/>
          <a:ln>
            <a:noFill/>
          </a:ln>
        </p:spPr>
        <p:txBody>
          <a:bodyPr anchorCtr="0" anchor="ctr" bIns="0" lIns="0" spcFirstLastPara="1" rIns="0" wrap="square" tIns="13425">
            <a:spAutoFit/>
          </a:bodyPr>
          <a:lstStyle/>
          <a:p>
            <a:pPr indent="0" lvl="0" marL="14147" rtl="0" algn="l">
              <a:lnSpc>
                <a:spcPct val="100000"/>
              </a:lnSpc>
              <a:spcBef>
                <a:spcPts val="0"/>
              </a:spcBef>
              <a:spcAft>
                <a:spcPts val="0"/>
              </a:spcAft>
              <a:buClr>
                <a:schemeClr val="lt1"/>
              </a:buClr>
              <a:buSzPts val="2800"/>
              <a:buFont typeface="Calibri"/>
              <a:buNone/>
            </a:pPr>
            <a:r>
              <a:rPr b="1" lang="vi-VN" sz="2800">
                <a:latin typeface="Calibri"/>
                <a:ea typeface="Calibri"/>
                <a:cs typeface="Calibri"/>
                <a:sym typeface="Calibri"/>
              </a:rPr>
              <a:t>MỤC TIÊU</a:t>
            </a:r>
            <a:endParaRPr/>
          </a:p>
        </p:txBody>
      </p:sp>
      <p:sp>
        <p:nvSpPr>
          <p:cNvPr id="94" name="Google Shape;94;p2"/>
          <p:cNvSpPr txBox="1"/>
          <p:nvPr/>
        </p:nvSpPr>
        <p:spPr>
          <a:xfrm>
            <a:off x="11814388" y="6619824"/>
            <a:ext cx="188808" cy="205184"/>
          </a:xfrm>
          <a:prstGeom prst="rect">
            <a:avLst/>
          </a:prstGeom>
          <a:noFill/>
          <a:ln>
            <a:noFill/>
          </a:ln>
        </p:spPr>
        <p:txBody>
          <a:bodyPr anchorCtr="0" anchor="t" bIns="0" lIns="0" spcFirstLastPara="1" rIns="0" wrap="square" tIns="0">
            <a:spAutoFit/>
          </a:bodyPr>
          <a:lstStyle/>
          <a:p>
            <a:pPr indent="0" lvl="0" marL="28297" marR="0" rtl="0" algn="l">
              <a:lnSpc>
                <a:spcPct val="106666"/>
              </a:lnSpc>
              <a:spcBef>
                <a:spcPts val="0"/>
              </a:spcBef>
              <a:spcAft>
                <a:spcPts val="0"/>
              </a:spcAft>
              <a:buClr>
                <a:srgbClr val="000000"/>
              </a:buClr>
              <a:buSzPts val="1500"/>
              <a:buFont typeface="Arial"/>
              <a:buNone/>
            </a:pPr>
            <a:fld id="{00000000-1234-1234-1234-123412341234}" type="slidenum">
              <a:rPr b="0" i="0" lang="vi-VN" sz="1500" u="none" cap="none" strike="noStrike">
                <a:solidFill>
                  <a:srgbClr val="FFFFFF"/>
                </a:solidFill>
                <a:latin typeface="Calibri"/>
                <a:ea typeface="Calibri"/>
                <a:cs typeface="Calibri"/>
                <a:sym typeface="Calibri"/>
              </a:rPr>
              <a:t>‹#›</a:t>
            </a:fld>
            <a:endParaRPr b="0" i="0" sz="1500" u="none" cap="none" strike="noStrike">
              <a:solidFill>
                <a:schemeClr val="dk1"/>
              </a:solidFill>
              <a:latin typeface="Calibri"/>
              <a:ea typeface="Calibri"/>
              <a:cs typeface="Calibri"/>
              <a:sym typeface="Calibri"/>
            </a:endParaRPr>
          </a:p>
        </p:txBody>
      </p:sp>
      <p:grpSp>
        <p:nvGrpSpPr>
          <p:cNvPr id="95" name="Google Shape;95;p2"/>
          <p:cNvGrpSpPr/>
          <p:nvPr/>
        </p:nvGrpSpPr>
        <p:grpSpPr>
          <a:xfrm>
            <a:off x="5738383" y="887455"/>
            <a:ext cx="6031789" cy="4906439"/>
            <a:chOff x="0" y="168364"/>
            <a:chExt cx="6031789" cy="4906439"/>
          </a:xfrm>
        </p:grpSpPr>
        <p:sp>
          <p:nvSpPr>
            <p:cNvPr id="96" name="Google Shape;96;p2"/>
            <p:cNvSpPr/>
            <p:nvPr/>
          </p:nvSpPr>
          <p:spPr>
            <a:xfrm>
              <a:off x="0" y="168364"/>
              <a:ext cx="6031789" cy="491399"/>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
            <p:cNvSpPr txBox="1"/>
            <p:nvPr/>
          </p:nvSpPr>
          <p:spPr>
            <a:xfrm>
              <a:off x="23988" y="192352"/>
              <a:ext cx="5983813" cy="443423"/>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0" i="0" lang="vi-VN" sz="2100" u="none" cap="none" strike="noStrike">
                  <a:solidFill>
                    <a:schemeClr val="dk1"/>
                  </a:solidFill>
                  <a:latin typeface="Calibri"/>
                  <a:ea typeface="Calibri"/>
                  <a:cs typeface="Calibri"/>
                  <a:sym typeface="Calibri"/>
                </a:rPr>
                <a:t>Giới thiệu về Web và các khái niệm liên quan</a:t>
              </a:r>
              <a:endParaRPr b="0" i="0" sz="1400" u="none" cap="none" strike="noStrike">
                <a:solidFill>
                  <a:schemeClr val="dk1"/>
                </a:solidFill>
                <a:latin typeface="Arial"/>
                <a:ea typeface="Arial"/>
                <a:cs typeface="Arial"/>
                <a:sym typeface="Arial"/>
              </a:endParaRPr>
            </a:p>
          </p:txBody>
        </p:sp>
        <p:sp>
          <p:nvSpPr>
            <p:cNvPr id="98" name="Google Shape;98;p2"/>
            <p:cNvSpPr/>
            <p:nvPr/>
          </p:nvSpPr>
          <p:spPr>
            <a:xfrm>
              <a:off x="0" y="720244"/>
              <a:ext cx="6031789" cy="491399"/>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
            <p:cNvSpPr txBox="1"/>
            <p:nvPr/>
          </p:nvSpPr>
          <p:spPr>
            <a:xfrm>
              <a:off x="23988" y="744232"/>
              <a:ext cx="5983813" cy="443423"/>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0" i="0" lang="vi-VN" sz="2100" u="none" cap="none" strike="noStrike">
                  <a:solidFill>
                    <a:schemeClr val="dk1"/>
                  </a:solidFill>
                  <a:latin typeface="Calibri"/>
                  <a:ea typeface="Calibri"/>
                  <a:cs typeface="Calibri"/>
                  <a:sym typeface="Calibri"/>
                </a:rPr>
                <a:t>Trao đổi dữ liệu trên Web</a:t>
              </a:r>
              <a:endParaRPr b="0" i="0" sz="1400" u="none" cap="none" strike="noStrike">
                <a:solidFill>
                  <a:schemeClr val="dk1"/>
                </a:solidFill>
                <a:latin typeface="Arial"/>
                <a:ea typeface="Arial"/>
                <a:cs typeface="Arial"/>
                <a:sym typeface="Arial"/>
              </a:endParaRPr>
            </a:p>
          </p:txBody>
        </p:sp>
        <p:sp>
          <p:nvSpPr>
            <p:cNvPr id="100" name="Google Shape;100;p2"/>
            <p:cNvSpPr/>
            <p:nvPr/>
          </p:nvSpPr>
          <p:spPr>
            <a:xfrm>
              <a:off x="0" y="1272124"/>
              <a:ext cx="6031789" cy="491399"/>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
            <p:cNvSpPr txBox="1"/>
            <p:nvPr/>
          </p:nvSpPr>
          <p:spPr>
            <a:xfrm>
              <a:off x="23988" y="1296112"/>
              <a:ext cx="5983813" cy="443423"/>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0" i="0" lang="vi-VN" sz="2100" u="none" cap="none" strike="noStrike">
                  <a:solidFill>
                    <a:schemeClr val="dk1"/>
                  </a:solidFill>
                  <a:latin typeface="Calibri"/>
                  <a:ea typeface="Calibri"/>
                  <a:cs typeface="Calibri"/>
                  <a:sym typeface="Calibri"/>
                </a:rPr>
                <a:t>Các trang Web tĩnh, Web động</a:t>
              </a:r>
              <a:endParaRPr b="0" i="0" sz="1400" u="none" cap="none" strike="noStrike">
                <a:solidFill>
                  <a:schemeClr val="dk1"/>
                </a:solidFill>
                <a:latin typeface="Arial"/>
                <a:ea typeface="Arial"/>
                <a:cs typeface="Arial"/>
                <a:sym typeface="Arial"/>
              </a:endParaRPr>
            </a:p>
          </p:txBody>
        </p:sp>
        <p:sp>
          <p:nvSpPr>
            <p:cNvPr id="102" name="Google Shape;102;p2"/>
            <p:cNvSpPr/>
            <p:nvPr/>
          </p:nvSpPr>
          <p:spPr>
            <a:xfrm>
              <a:off x="0" y="1824004"/>
              <a:ext cx="6031789" cy="491399"/>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
            <p:cNvSpPr txBox="1"/>
            <p:nvPr/>
          </p:nvSpPr>
          <p:spPr>
            <a:xfrm>
              <a:off x="23988" y="1847992"/>
              <a:ext cx="5983813" cy="443423"/>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0" i="0" lang="vi-VN" sz="2100" u="none" cap="none" strike="noStrike">
                  <a:solidFill>
                    <a:schemeClr val="dk1"/>
                  </a:solidFill>
                  <a:latin typeface="Calibri"/>
                  <a:ea typeface="Calibri"/>
                  <a:cs typeface="Calibri"/>
                  <a:sym typeface="Calibri"/>
                </a:rPr>
                <a:t>Các công nghệ xây dựng giao diện web</a:t>
              </a:r>
              <a:endParaRPr b="0" i="0" sz="1400" u="none" cap="none" strike="noStrike">
                <a:solidFill>
                  <a:schemeClr val="dk1"/>
                </a:solidFill>
                <a:latin typeface="Arial"/>
                <a:ea typeface="Arial"/>
                <a:cs typeface="Arial"/>
                <a:sym typeface="Arial"/>
              </a:endParaRPr>
            </a:p>
          </p:txBody>
        </p:sp>
        <p:sp>
          <p:nvSpPr>
            <p:cNvPr id="104" name="Google Shape;104;p2"/>
            <p:cNvSpPr/>
            <p:nvPr/>
          </p:nvSpPr>
          <p:spPr>
            <a:xfrm>
              <a:off x="0" y="2375884"/>
              <a:ext cx="6031789" cy="491399"/>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
            <p:cNvSpPr txBox="1"/>
            <p:nvPr/>
          </p:nvSpPr>
          <p:spPr>
            <a:xfrm>
              <a:off x="23988" y="2399872"/>
              <a:ext cx="5983813" cy="443423"/>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0" i="0" lang="vi-VN" sz="2100" u="none" cap="none" strike="noStrike">
                  <a:solidFill>
                    <a:schemeClr val="dk1"/>
                  </a:solidFill>
                  <a:latin typeface="Calibri"/>
                  <a:ea typeface="Calibri"/>
                  <a:cs typeface="Calibri"/>
                  <a:sym typeface="Calibri"/>
                </a:rPr>
                <a:t>Công cụ lập trình, soạn thảo code </a:t>
              </a:r>
              <a:endParaRPr b="0" i="0" sz="1400" u="none" cap="none" strike="noStrike">
                <a:solidFill>
                  <a:schemeClr val="dk1"/>
                </a:solidFill>
                <a:latin typeface="Arial"/>
                <a:ea typeface="Arial"/>
                <a:cs typeface="Arial"/>
                <a:sym typeface="Arial"/>
              </a:endParaRPr>
            </a:p>
          </p:txBody>
        </p:sp>
        <p:sp>
          <p:nvSpPr>
            <p:cNvPr id="106" name="Google Shape;106;p2"/>
            <p:cNvSpPr/>
            <p:nvPr/>
          </p:nvSpPr>
          <p:spPr>
            <a:xfrm>
              <a:off x="0" y="2927764"/>
              <a:ext cx="6031789" cy="491399"/>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
            <p:cNvSpPr txBox="1"/>
            <p:nvPr/>
          </p:nvSpPr>
          <p:spPr>
            <a:xfrm>
              <a:off x="23988" y="2951752"/>
              <a:ext cx="5983813" cy="443423"/>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0" i="0" lang="vi-VN" sz="2100" u="none" cap="none" strike="noStrike">
                  <a:solidFill>
                    <a:schemeClr val="dk1"/>
                  </a:solidFill>
                  <a:latin typeface="Calibri"/>
                  <a:ea typeface="Calibri"/>
                  <a:cs typeface="Calibri"/>
                  <a:sym typeface="Calibri"/>
                </a:rPr>
                <a:t>Giới thiệu về Html và lịch sử phát triển</a:t>
              </a:r>
              <a:endParaRPr b="0" i="0" sz="1400" u="none" cap="none" strike="noStrike">
                <a:solidFill>
                  <a:schemeClr val="dk1"/>
                </a:solidFill>
                <a:latin typeface="Arial"/>
                <a:ea typeface="Arial"/>
                <a:cs typeface="Arial"/>
                <a:sym typeface="Arial"/>
              </a:endParaRPr>
            </a:p>
          </p:txBody>
        </p:sp>
        <p:sp>
          <p:nvSpPr>
            <p:cNvPr id="108" name="Google Shape;108;p2"/>
            <p:cNvSpPr/>
            <p:nvPr/>
          </p:nvSpPr>
          <p:spPr>
            <a:xfrm>
              <a:off x="0" y="3479644"/>
              <a:ext cx="6031789" cy="491399"/>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
            <p:cNvSpPr txBox="1"/>
            <p:nvPr/>
          </p:nvSpPr>
          <p:spPr>
            <a:xfrm>
              <a:off x="23988" y="3503632"/>
              <a:ext cx="5983813" cy="443423"/>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0" i="0" lang="vi-VN" sz="2100" u="none" cap="none" strike="noStrike">
                  <a:solidFill>
                    <a:schemeClr val="dk1"/>
                  </a:solidFill>
                  <a:latin typeface="Calibri"/>
                  <a:ea typeface="Calibri"/>
                  <a:cs typeface="Calibri"/>
                  <a:sym typeface="Calibri"/>
                </a:rPr>
                <a:t>HTML5 và sự hỗ trợ của trình duyệt</a:t>
              </a:r>
              <a:endParaRPr b="0" i="0" sz="1400" u="none" cap="none" strike="noStrike">
                <a:solidFill>
                  <a:schemeClr val="dk1"/>
                </a:solidFill>
                <a:latin typeface="Arial"/>
                <a:ea typeface="Arial"/>
                <a:cs typeface="Arial"/>
                <a:sym typeface="Arial"/>
              </a:endParaRPr>
            </a:p>
          </p:txBody>
        </p:sp>
        <p:sp>
          <p:nvSpPr>
            <p:cNvPr id="110" name="Google Shape;110;p2"/>
            <p:cNvSpPr/>
            <p:nvPr/>
          </p:nvSpPr>
          <p:spPr>
            <a:xfrm>
              <a:off x="0" y="4031524"/>
              <a:ext cx="6031789" cy="491399"/>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
            <p:cNvSpPr txBox="1"/>
            <p:nvPr/>
          </p:nvSpPr>
          <p:spPr>
            <a:xfrm>
              <a:off x="23988" y="4055512"/>
              <a:ext cx="5983813" cy="443423"/>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0" i="0" lang="vi-VN" sz="2100" u="none" cap="none" strike="noStrike">
                  <a:solidFill>
                    <a:schemeClr val="dk1"/>
                  </a:solidFill>
                  <a:latin typeface="Calibri"/>
                  <a:ea typeface="Calibri"/>
                  <a:cs typeface="Calibri"/>
                  <a:sym typeface="Calibri"/>
                </a:rPr>
                <a:t>Cấu trúc giao điện web và cấu trúc trang HTML </a:t>
              </a:r>
              <a:endParaRPr b="0" i="0" sz="1400" u="none" cap="none" strike="noStrike">
                <a:solidFill>
                  <a:schemeClr val="dk1"/>
                </a:solidFill>
                <a:latin typeface="Arial"/>
                <a:ea typeface="Arial"/>
                <a:cs typeface="Arial"/>
                <a:sym typeface="Arial"/>
              </a:endParaRPr>
            </a:p>
          </p:txBody>
        </p:sp>
        <p:sp>
          <p:nvSpPr>
            <p:cNvPr id="112" name="Google Shape;112;p2"/>
            <p:cNvSpPr/>
            <p:nvPr/>
          </p:nvSpPr>
          <p:spPr>
            <a:xfrm>
              <a:off x="0" y="4583404"/>
              <a:ext cx="6031789" cy="491399"/>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
            <p:cNvSpPr txBox="1"/>
            <p:nvPr/>
          </p:nvSpPr>
          <p:spPr>
            <a:xfrm>
              <a:off x="23988" y="4607392"/>
              <a:ext cx="5983813" cy="443423"/>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0" i="0" lang="vi-VN" sz="2100" u="none" cap="none" strike="noStrike">
                  <a:solidFill>
                    <a:schemeClr val="dk1"/>
                  </a:solidFill>
                  <a:latin typeface="Calibri"/>
                  <a:ea typeface="Calibri"/>
                  <a:cs typeface="Calibri"/>
                  <a:sym typeface="Calibri"/>
                </a:rPr>
                <a:t>Cấu trúc phần tử html &amp; phân loại thẻ</a:t>
              </a:r>
              <a:endParaRPr b="0" i="0" sz="1400" u="none" cap="none" strike="noStrike">
                <a:solidFill>
                  <a:schemeClr val="dk1"/>
                </a:solidFill>
                <a:latin typeface="Arial"/>
                <a:ea typeface="Arial"/>
                <a:cs typeface="Arial"/>
                <a:sym typeface="Arial"/>
              </a:endParaRPr>
            </a:p>
          </p:txBody>
        </p:sp>
      </p:grpSp>
      <p:sp>
        <p:nvSpPr>
          <p:cNvPr id="114" name="Google Shape;114;p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vi-VN"/>
              <a:t>Thiết kế Web với HTML5 - CSS3 - JAVASCRIPT</a:t>
            </a:r>
            <a:endParaRPr/>
          </a:p>
        </p:txBody>
      </p:sp>
      <p:pic>
        <p:nvPicPr>
          <p:cNvPr id="115" name="Google Shape;115;p2"/>
          <p:cNvPicPr preferRelativeResize="0"/>
          <p:nvPr/>
        </p:nvPicPr>
        <p:blipFill rotWithShape="1">
          <a:blip r:embed="rId3">
            <a:alphaModFix/>
          </a:blip>
          <a:srcRect b="0" l="0" r="0" t="0"/>
          <a:stretch/>
        </p:blipFill>
        <p:spPr>
          <a:xfrm>
            <a:off x="489797" y="1444001"/>
            <a:ext cx="4268815" cy="3969998"/>
          </a:xfrm>
          <a:prstGeom prst="rect">
            <a:avLst/>
          </a:prstGeom>
          <a:noFill/>
          <a:ln>
            <a:noFill/>
          </a:ln>
        </p:spPr>
      </p:pic>
      <p:sp>
        <p:nvSpPr>
          <p:cNvPr id="116" name="Google Shape;116;p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vi-V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9"/>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Live demo</a:t>
            </a:r>
            <a:endParaRPr/>
          </a:p>
        </p:txBody>
      </p:sp>
      <p:grpSp>
        <p:nvGrpSpPr>
          <p:cNvPr id="367" name="Google Shape;367;p19"/>
          <p:cNvGrpSpPr/>
          <p:nvPr/>
        </p:nvGrpSpPr>
        <p:grpSpPr>
          <a:xfrm>
            <a:off x="4163627" y="2251039"/>
            <a:ext cx="4074849" cy="2485747"/>
            <a:chOff x="0" y="0"/>
            <a:chExt cx="4074849" cy="2485747"/>
          </a:xfrm>
        </p:grpSpPr>
        <p:sp>
          <p:nvSpPr>
            <p:cNvPr id="368" name="Google Shape;368;p19"/>
            <p:cNvSpPr/>
            <p:nvPr/>
          </p:nvSpPr>
          <p:spPr>
            <a:xfrm>
              <a:off x="0" y="0"/>
              <a:ext cx="4074849" cy="2485747"/>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9"/>
            <p:cNvSpPr txBox="1"/>
            <p:nvPr/>
          </p:nvSpPr>
          <p:spPr>
            <a:xfrm>
              <a:off x="0" y="994298"/>
              <a:ext cx="4074849" cy="994298"/>
            </a:xfrm>
            <a:prstGeom prst="rect">
              <a:avLst/>
            </a:prstGeom>
            <a:noFill/>
            <a:ln>
              <a:noFill/>
            </a:ln>
          </p:spPr>
          <p:txBody>
            <a:bodyPr anchorCtr="0" anchor="ctr" bIns="248900" lIns="248900" spcFirstLastPara="1" rIns="248900" wrap="square" tIns="248900">
              <a:noAutofit/>
            </a:bodyPr>
            <a:lstStyle/>
            <a:p>
              <a:pPr indent="0" lvl="0" marL="0" marR="0" rtl="0" algn="ctr">
                <a:lnSpc>
                  <a:spcPct val="90000"/>
                </a:lnSpc>
                <a:spcBef>
                  <a:spcPts val="0"/>
                </a:spcBef>
                <a:spcAft>
                  <a:spcPts val="0"/>
                </a:spcAft>
                <a:buClr>
                  <a:schemeClr val="lt1"/>
                </a:buClr>
                <a:buSzPts val="3500"/>
                <a:buFont typeface="Calibri"/>
                <a:buNone/>
              </a:pPr>
              <a:r>
                <a:rPr b="0" i="0" lang="vi-VN" sz="3500" u="none" cap="none" strike="noStrike">
                  <a:solidFill>
                    <a:schemeClr val="lt1"/>
                  </a:solidFill>
                  <a:latin typeface="Calibri"/>
                  <a:ea typeface="Calibri"/>
                  <a:cs typeface="Calibri"/>
                  <a:sym typeface="Calibri"/>
                </a:rPr>
                <a:t>LIVE DEMO</a:t>
              </a:r>
              <a:endParaRPr b="0" i="0" sz="1400" u="none" cap="none" strike="noStrike">
                <a:solidFill>
                  <a:srgbClr val="000000"/>
                </a:solidFill>
                <a:latin typeface="Arial"/>
                <a:ea typeface="Arial"/>
                <a:cs typeface="Arial"/>
                <a:sym typeface="Arial"/>
              </a:endParaRPr>
            </a:p>
          </p:txBody>
        </p:sp>
        <p:sp>
          <p:nvSpPr>
            <p:cNvPr id="370" name="Google Shape;370;p19"/>
            <p:cNvSpPr/>
            <p:nvPr/>
          </p:nvSpPr>
          <p:spPr>
            <a:xfrm>
              <a:off x="1366865" y="149144"/>
              <a:ext cx="1341118" cy="827753"/>
            </a:xfrm>
            <a:prstGeom prst="ellipse">
              <a:avLst/>
            </a:prstGeom>
            <a:blipFill rotWithShape="1">
              <a:blip r:embed="rId3">
                <a:alphaModFix/>
              </a:blip>
              <a:stretch>
                <a:fillRect b="0" l="-21994" r="-21994" t="0"/>
              </a:stretch>
            </a:blipFill>
            <a:ln cap="flat" cmpd="sng" w="12700">
              <a:solidFill>
                <a:schemeClr val="lt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9"/>
            <p:cNvSpPr/>
            <p:nvPr/>
          </p:nvSpPr>
          <p:spPr>
            <a:xfrm>
              <a:off x="162993" y="1988597"/>
              <a:ext cx="3748861" cy="372862"/>
            </a:xfrm>
            <a:prstGeom prst="leftRightArrow">
              <a:avLst>
                <a:gd fmla="val 50000" name="adj1"/>
                <a:gd fmla="val 50000" name="adj2"/>
              </a:avLst>
            </a:prstGeom>
            <a:solidFill>
              <a:srgbClr val="F4BDA9"/>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2" name="Google Shape;372;p19"/>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vi-VN"/>
              <a:t>Thiết kế Web với HTML5 - CSS3 - JAVASCRIPT</a:t>
            </a:r>
            <a:endParaRPr/>
          </a:p>
        </p:txBody>
      </p:sp>
      <p:sp>
        <p:nvSpPr>
          <p:cNvPr id="373" name="Google Shape;373;p19"/>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vi-V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0"/>
          <p:cNvSpPr txBox="1"/>
          <p:nvPr>
            <p:ph type="ctrTitle"/>
          </p:nvPr>
        </p:nvSpPr>
        <p:spPr>
          <a:xfrm>
            <a:off x="1662953" y="687141"/>
            <a:ext cx="7772400" cy="1470025"/>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Arial"/>
              <a:buNone/>
            </a:pPr>
            <a:r>
              <a:rPr lang="vi-VN"/>
              <a:t>HỎI ĐÁP</a:t>
            </a:r>
            <a:endParaRPr/>
          </a:p>
        </p:txBody>
      </p:sp>
      <p:pic>
        <p:nvPicPr>
          <p:cNvPr id="379" name="Google Shape;379;p20"/>
          <p:cNvPicPr preferRelativeResize="0"/>
          <p:nvPr/>
        </p:nvPicPr>
        <p:blipFill rotWithShape="1">
          <a:blip r:embed="rId3">
            <a:alphaModFix/>
          </a:blip>
          <a:srcRect b="0" l="0" r="0" t="0"/>
          <a:stretch/>
        </p:blipFill>
        <p:spPr>
          <a:xfrm>
            <a:off x="3857438" y="2260601"/>
            <a:ext cx="3975100" cy="3276352"/>
          </a:xfrm>
          <a:prstGeom prst="rect">
            <a:avLst/>
          </a:prstGeom>
          <a:noFill/>
          <a:ln>
            <a:noFill/>
          </a:ln>
        </p:spPr>
      </p:pic>
      <p:pic>
        <p:nvPicPr>
          <p:cNvPr id="380" name="Google Shape;380;p20"/>
          <p:cNvPicPr preferRelativeResize="0"/>
          <p:nvPr/>
        </p:nvPicPr>
        <p:blipFill rotWithShape="1">
          <a:blip r:embed="rId4">
            <a:alphaModFix/>
          </a:blip>
          <a:srcRect b="77519" l="0" r="0" t="0"/>
          <a:stretch/>
        </p:blipFill>
        <p:spPr>
          <a:xfrm>
            <a:off x="0" y="6375400"/>
            <a:ext cx="12192000" cy="482600"/>
          </a:xfrm>
          <a:prstGeom prst="rect">
            <a:avLst/>
          </a:prstGeom>
          <a:noFill/>
          <a:ln>
            <a:noFill/>
          </a:ln>
        </p:spPr>
      </p:pic>
      <p:sp>
        <p:nvSpPr>
          <p:cNvPr id="381" name="Google Shape;381;p20"/>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vi-VN"/>
              <a:t>Thiết kế Web với HTML5 - CSS3 - JAVASCRIPT</a:t>
            </a:r>
            <a:endParaRPr/>
          </a:p>
        </p:txBody>
      </p:sp>
      <p:sp>
        <p:nvSpPr>
          <p:cNvPr id="382" name="Google Shape;382;p20"/>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vi-V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21"/>
          <p:cNvPicPr preferRelativeResize="0"/>
          <p:nvPr/>
        </p:nvPicPr>
        <p:blipFill rotWithShape="1">
          <a:blip r:embed="rId3">
            <a:alphaModFix/>
          </a:blip>
          <a:srcRect b="25428" l="2688" r="2682" t="22343"/>
          <a:stretch/>
        </p:blipFill>
        <p:spPr>
          <a:xfrm>
            <a:off x="0" y="-2"/>
            <a:ext cx="12238039" cy="3924301"/>
          </a:xfrm>
          <a:prstGeom prst="rect">
            <a:avLst/>
          </a:prstGeom>
          <a:noFill/>
          <a:ln>
            <a:noFill/>
          </a:ln>
        </p:spPr>
      </p:pic>
      <p:sp>
        <p:nvSpPr>
          <p:cNvPr id="388" name="Google Shape;388;p21"/>
          <p:cNvSpPr txBox="1"/>
          <p:nvPr/>
        </p:nvSpPr>
        <p:spPr>
          <a:xfrm>
            <a:off x="412376" y="4133675"/>
            <a:ext cx="11386111" cy="1477328"/>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6000"/>
              <a:buFont typeface="Arial"/>
              <a:buNone/>
            </a:pPr>
            <a:r>
              <a:rPr b="1" i="0" lang="vi-VN" sz="6000" u="none" cap="none" strike="noStrike">
                <a:solidFill>
                  <a:srgbClr val="7030A0"/>
                </a:solidFill>
                <a:latin typeface="Arial"/>
                <a:ea typeface="Arial"/>
                <a:cs typeface="Arial"/>
                <a:sym typeface="Arial"/>
              </a:rPr>
              <a:t>TRẢI NGHIỆM THỰC HÀNH</a:t>
            </a:r>
            <a:endParaRPr b="1" i="0" sz="6000" u="none" cap="none" strike="noStrike">
              <a:solidFill>
                <a:srgbClr val="7030A0"/>
              </a:solidFill>
              <a:latin typeface="Arial"/>
              <a:ea typeface="Arial"/>
              <a:cs typeface="Arial"/>
              <a:sym typeface="Arial"/>
            </a:endParaRPr>
          </a:p>
        </p:txBody>
      </p:sp>
      <p:pic>
        <p:nvPicPr>
          <p:cNvPr id="389" name="Google Shape;389;p21"/>
          <p:cNvPicPr preferRelativeResize="0"/>
          <p:nvPr/>
        </p:nvPicPr>
        <p:blipFill rotWithShape="1">
          <a:blip r:embed="rId4">
            <a:alphaModFix/>
          </a:blip>
          <a:srcRect b="77519" l="0" r="0" t="0"/>
          <a:stretch/>
        </p:blipFill>
        <p:spPr>
          <a:xfrm>
            <a:off x="0" y="6375400"/>
            <a:ext cx="12192000" cy="482600"/>
          </a:xfrm>
          <a:prstGeom prst="rect">
            <a:avLst/>
          </a:prstGeom>
          <a:noFill/>
          <a:ln>
            <a:noFill/>
          </a:ln>
        </p:spPr>
      </p:pic>
      <p:sp>
        <p:nvSpPr>
          <p:cNvPr id="390" name="Google Shape;390;p2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vi-VN"/>
              <a:t>Thiết kế Web với HTML5 - CSS3 - JAVASCRIPT</a:t>
            </a:r>
            <a:endParaRPr/>
          </a:p>
        </p:txBody>
      </p:sp>
      <p:sp>
        <p:nvSpPr>
          <p:cNvPr id="391" name="Google Shape;391;p2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vi-VN">
                <a:solidFill>
                  <a:srgbClr val="888888"/>
                </a:solidFill>
              </a:rPr>
              <a:t>‹#›</a:t>
            </a:fld>
            <a:endParaRPr>
              <a:solidFill>
                <a:srgbClr val="888888"/>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2"/>
          <p:cNvSpPr txBox="1"/>
          <p:nvPr/>
        </p:nvSpPr>
        <p:spPr>
          <a:xfrm>
            <a:off x="4275164" y="1776956"/>
            <a:ext cx="7055357" cy="795346"/>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600477"/>
              </a:buClr>
              <a:buSzPts val="3500"/>
              <a:buFont typeface="Arial"/>
              <a:buNone/>
            </a:pPr>
            <a:r>
              <a:rPr b="1" i="0" lang="vi-VN" sz="3500" u="none" cap="none" strike="noStrike">
                <a:solidFill>
                  <a:srgbClr val="600477"/>
                </a:solidFill>
                <a:latin typeface="Arial"/>
                <a:ea typeface="Arial"/>
                <a:cs typeface="Arial"/>
                <a:sym typeface="Arial"/>
              </a:rPr>
              <a:t>TRÂN TRỌNG CẢM ƠN!</a:t>
            </a:r>
            <a:endParaRPr b="1" i="0" sz="3500" u="none" cap="none" strike="noStrike">
              <a:solidFill>
                <a:srgbClr val="600477"/>
              </a:solidFill>
              <a:latin typeface="Arial"/>
              <a:ea typeface="Arial"/>
              <a:cs typeface="Arial"/>
              <a:sym typeface="Arial"/>
            </a:endParaRPr>
          </a:p>
        </p:txBody>
      </p:sp>
      <p:pic>
        <p:nvPicPr>
          <p:cNvPr id="397" name="Google Shape;397;p22"/>
          <p:cNvPicPr preferRelativeResize="0"/>
          <p:nvPr/>
        </p:nvPicPr>
        <p:blipFill rotWithShape="1">
          <a:blip r:embed="rId3">
            <a:alphaModFix/>
          </a:blip>
          <a:srcRect b="0" l="0" r="0" t="0"/>
          <a:stretch/>
        </p:blipFill>
        <p:spPr>
          <a:xfrm>
            <a:off x="914871" y="675061"/>
            <a:ext cx="3777949" cy="467543"/>
          </a:xfrm>
          <a:prstGeom prst="rect">
            <a:avLst/>
          </a:prstGeom>
          <a:noFill/>
          <a:ln>
            <a:noFill/>
          </a:ln>
        </p:spPr>
      </p:pic>
      <p:sp>
        <p:nvSpPr>
          <p:cNvPr id="398" name="Google Shape;398;p22"/>
          <p:cNvSpPr txBox="1"/>
          <p:nvPr/>
        </p:nvSpPr>
        <p:spPr>
          <a:xfrm>
            <a:off x="5772553" y="2929613"/>
            <a:ext cx="5991075" cy="40134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vi-VN" sz="1800" u="none" cap="none" strike="noStrike">
                <a:solidFill>
                  <a:schemeClr val="dk1"/>
                </a:solidFill>
                <a:latin typeface="Roboto"/>
                <a:ea typeface="Roboto"/>
                <a:cs typeface="Roboto"/>
                <a:sym typeface="Roboto"/>
              </a:rPr>
              <a:t>238 Hoàng Quốc Việt, Bắc Từ Liêm, Hà Nội</a:t>
            </a:r>
            <a:endParaRPr b="1" i="0" sz="1800" u="none" cap="none" strike="noStrike">
              <a:solidFill>
                <a:schemeClr val="dk1"/>
              </a:solidFill>
              <a:latin typeface="Roboto"/>
              <a:ea typeface="Roboto"/>
              <a:cs typeface="Roboto"/>
              <a:sym typeface="Roboto"/>
            </a:endParaRPr>
          </a:p>
        </p:txBody>
      </p:sp>
      <p:sp>
        <p:nvSpPr>
          <p:cNvPr id="399" name="Google Shape;399;p22"/>
          <p:cNvSpPr txBox="1"/>
          <p:nvPr/>
        </p:nvSpPr>
        <p:spPr>
          <a:xfrm>
            <a:off x="5772553" y="3520137"/>
            <a:ext cx="3695206"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vi-VN" sz="1800" u="none" cap="none" strike="noStrike">
                <a:solidFill>
                  <a:schemeClr val="dk1"/>
                </a:solidFill>
                <a:latin typeface="Roboto"/>
                <a:ea typeface="Roboto"/>
                <a:cs typeface="Roboto"/>
                <a:sym typeface="Roboto"/>
              </a:rPr>
              <a:t>0968.27.6996</a:t>
            </a:r>
            <a:endParaRPr b="0" i="0" sz="1400" u="none" cap="none" strike="noStrike">
              <a:solidFill>
                <a:srgbClr val="000000"/>
              </a:solidFill>
              <a:latin typeface="Arial"/>
              <a:ea typeface="Arial"/>
              <a:cs typeface="Arial"/>
              <a:sym typeface="Arial"/>
            </a:endParaRPr>
          </a:p>
        </p:txBody>
      </p:sp>
      <p:sp>
        <p:nvSpPr>
          <p:cNvPr id="400" name="Google Shape;400;p22"/>
          <p:cNvSpPr txBox="1"/>
          <p:nvPr/>
        </p:nvSpPr>
        <p:spPr>
          <a:xfrm>
            <a:off x="5772553" y="4166421"/>
            <a:ext cx="4863925"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vi-VN" sz="1800" u="sng" cap="none" strike="noStrike">
                <a:solidFill>
                  <a:schemeClr val="dk1"/>
                </a:solidFill>
                <a:latin typeface="Roboto"/>
                <a:ea typeface="Roboto"/>
                <a:cs typeface="Roboto"/>
                <a:sym typeface="Roboto"/>
                <a:hlinkClick r:id="rId4">
                  <a:extLst>
                    <a:ext uri="{A12FA001-AC4F-418D-AE19-62706E023703}">
                      <ahyp:hlinkClr val="tx"/>
                    </a:ext>
                  </a:extLst>
                </a:hlinkClick>
              </a:rPr>
              <a:t>tuyensinh@bachkhoa-aptech.edu.vn</a:t>
            </a:r>
            <a:endParaRPr b="1" i="0" sz="1800" u="none" cap="none" strike="noStrike">
              <a:solidFill>
                <a:schemeClr val="dk1"/>
              </a:solidFill>
              <a:latin typeface="Roboto"/>
              <a:ea typeface="Roboto"/>
              <a:cs typeface="Roboto"/>
              <a:sym typeface="Roboto"/>
            </a:endParaRPr>
          </a:p>
        </p:txBody>
      </p:sp>
      <p:pic>
        <p:nvPicPr>
          <p:cNvPr descr="Receiver" id="401" name="Google Shape;401;p22"/>
          <p:cNvPicPr preferRelativeResize="0"/>
          <p:nvPr/>
        </p:nvPicPr>
        <p:blipFill rotWithShape="1">
          <a:blip r:embed="rId5">
            <a:alphaModFix/>
          </a:blip>
          <a:srcRect b="0" l="0" r="0" t="0"/>
          <a:stretch/>
        </p:blipFill>
        <p:spPr>
          <a:xfrm>
            <a:off x="5104559" y="3423731"/>
            <a:ext cx="469813" cy="469812"/>
          </a:xfrm>
          <a:prstGeom prst="ellipse">
            <a:avLst/>
          </a:prstGeom>
          <a:noFill/>
          <a:ln>
            <a:noFill/>
          </a:ln>
        </p:spPr>
      </p:pic>
      <p:pic>
        <p:nvPicPr>
          <p:cNvPr descr="Envelope" id="402" name="Google Shape;402;p22"/>
          <p:cNvPicPr preferRelativeResize="0"/>
          <p:nvPr/>
        </p:nvPicPr>
        <p:blipFill rotWithShape="1">
          <a:blip r:embed="rId6">
            <a:alphaModFix/>
          </a:blip>
          <a:srcRect b="0" l="0" r="0" t="0"/>
          <a:stretch/>
        </p:blipFill>
        <p:spPr>
          <a:xfrm>
            <a:off x="5104559" y="4070014"/>
            <a:ext cx="469813" cy="469812"/>
          </a:xfrm>
          <a:prstGeom prst="ellipse">
            <a:avLst/>
          </a:prstGeom>
          <a:noFill/>
          <a:ln>
            <a:noFill/>
          </a:ln>
        </p:spPr>
      </p:pic>
      <p:pic>
        <p:nvPicPr>
          <p:cNvPr descr="User" id="403" name="Google Shape;403;p22"/>
          <p:cNvPicPr preferRelativeResize="0"/>
          <p:nvPr/>
        </p:nvPicPr>
        <p:blipFill rotWithShape="1">
          <a:blip r:embed="rId7">
            <a:alphaModFix/>
          </a:blip>
          <a:srcRect b="0" l="0" r="0" t="0"/>
          <a:stretch/>
        </p:blipFill>
        <p:spPr>
          <a:xfrm>
            <a:off x="5104559" y="2833206"/>
            <a:ext cx="469813" cy="469812"/>
          </a:xfrm>
          <a:prstGeom prst="ellipse">
            <a:avLst/>
          </a:prstGeom>
          <a:noFill/>
          <a:ln>
            <a:noFill/>
          </a:ln>
        </p:spPr>
      </p:pic>
      <p:cxnSp>
        <p:nvCxnSpPr>
          <p:cNvPr descr="decorative element" id="404" name="Google Shape;404;p22"/>
          <p:cNvCxnSpPr/>
          <p:nvPr/>
        </p:nvCxnSpPr>
        <p:spPr>
          <a:xfrm>
            <a:off x="5170080" y="3303018"/>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405" name="Google Shape;405;p22"/>
          <p:cNvCxnSpPr/>
          <p:nvPr/>
        </p:nvCxnSpPr>
        <p:spPr>
          <a:xfrm>
            <a:off x="5170080" y="3902174"/>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406" name="Google Shape;406;p22"/>
          <p:cNvCxnSpPr/>
          <p:nvPr/>
        </p:nvCxnSpPr>
        <p:spPr>
          <a:xfrm>
            <a:off x="5170080" y="4651474"/>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407" name="Google Shape;407;p22"/>
          <p:cNvCxnSpPr/>
          <p:nvPr/>
        </p:nvCxnSpPr>
        <p:spPr>
          <a:xfrm>
            <a:off x="5170080" y="5302637"/>
            <a:ext cx="4297680" cy="0"/>
          </a:xfrm>
          <a:prstGeom prst="straightConnector1">
            <a:avLst/>
          </a:prstGeom>
          <a:noFill/>
          <a:ln cap="flat" cmpd="sng" w="9525">
            <a:solidFill>
              <a:srgbClr val="7030A0"/>
            </a:solidFill>
            <a:prstDash val="dash"/>
            <a:miter lim="800000"/>
            <a:headEnd len="sm" w="sm" type="none"/>
            <a:tailEnd len="sm" w="sm" type="none"/>
          </a:ln>
        </p:spPr>
      </p:cxnSp>
      <p:sp>
        <p:nvSpPr>
          <p:cNvPr id="408" name="Google Shape;408;p22"/>
          <p:cNvSpPr txBox="1"/>
          <p:nvPr/>
        </p:nvSpPr>
        <p:spPr>
          <a:xfrm>
            <a:off x="5772553" y="4845294"/>
            <a:ext cx="4863925"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vi-VN" sz="1800" u="sng" cap="none" strike="noStrike">
                <a:solidFill>
                  <a:schemeClr val="dk1"/>
                </a:solidFill>
                <a:latin typeface="Roboto"/>
                <a:ea typeface="Roboto"/>
                <a:cs typeface="Roboto"/>
                <a:sym typeface="Roboto"/>
                <a:hlinkClick r:id="rId8">
                  <a:extLst>
                    <a:ext uri="{A12FA001-AC4F-418D-AE19-62706E023703}">
                      <ahyp:hlinkClr val="tx"/>
                    </a:ext>
                  </a:extLst>
                </a:hlinkClick>
              </a:rPr>
              <a:t>www.bachkhoa-aptech.edu.vn</a:t>
            </a:r>
            <a:endParaRPr b="1" i="0" sz="1800" u="none" cap="none" strike="noStrike">
              <a:solidFill>
                <a:schemeClr val="dk1"/>
              </a:solidFill>
              <a:latin typeface="Roboto"/>
              <a:ea typeface="Roboto"/>
              <a:cs typeface="Roboto"/>
              <a:sym typeface="Roboto"/>
            </a:endParaRPr>
          </a:p>
        </p:txBody>
      </p:sp>
      <p:pic>
        <p:nvPicPr>
          <p:cNvPr descr="Káº¿t quáº£ hÃ¬nh áº£nh cho world icon PNG" id="409" name="Google Shape;409;p22"/>
          <p:cNvPicPr preferRelativeResize="0"/>
          <p:nvPr/>
        </p:nvPicPr>
        <p:blipFill rotWithShape="1">
          <a:blip r:embed="rId9">
            <a:alphaModFix/>
          </a:blip>
          <a:srcRect b="0" l="0" r="0" t="0"/>
          <a:stretch/>
        </p:blipFill>
        <p:spPr>
          <a:xfrm>
            <a:off x="5137321" y="4771421"/>
            <a:ext cx="424744" cy="424744"/>
          </a:xfrm>
          <a:prstGeom prst="rect">
            <a:avLst/>
          </a:prstGeom>
          <a:noFill/>
          <a:ln>
            <a:noFill/>
          </a:ln>
        </p:spPr>
      </p:pic>
      <p:sp>
        <p:nvSpPr>
          <p:cNvPr id="410" name="Google Shape;410;p22"/>
          <p:cNvSpPr txBox="1"/>
          <p:nvPr/>
        </p:nvSpPr>
        <p:spPr>
          <a:xfrm>
            <a:off x="4823737" y="701033"/>
            <a:ext cx="7128577" cy="3936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500"/>
              <a:buFont typeface="Arial"/>
              <a:buNone/>
            </a:pPr>
            <a:r>
              <a:rPr b="1" i="0" lang="vi-VN" sz="1500" u="none" cap="none" strike="noStrike">
                <a:solidFill>
                  <a:schemeClr val="dk1"/>
                </a:solidFill>
                <a:latin typeface="Arial"/>
                <a:ea typeface="Arial"/>
                <a:cs typeface="Arial"/>
                <a:sym typeface="Arial"/>
              </a:rPr>
              <a:t>HỆ THỐNG ĐÀO TẠO CNTT QUỐC TẾ BACHKHOA - APTECH</a:t>
            </a:r>
            <a:endParaRPr b="0" i="0" sz="1400" u="none" cap="none" strike="noStrike">
              <a:solidFill>
                <a:srgbClr val="000000"/>
              </a:solidFill>
              <a:latin typeface="Arial"/>
              <a:ea typeface="Arial"/>
              <a:cs typeface="Arial"/>
              <a:sym typeface="Arial"/>
            </a:endParaRPr>
          </a:p>
        </p:txBody>
      </p:sp>
      <p:pic>
        <p:nvPicPr>
          <p:cNvPr id="411" name="Google Shape;411;p22"/>
          <p:cNvPicPr preferRelativeResize="0"/>
          <p:nvPr/>
        </p:nvPicPr>
        <p:blipFill rotWithShape="1">
          <a:blip r:embed="rId10">
            <a:alphaModFix/>
          </a:blip>
          <a:srcRect b="0" l="0" r="0" t="0"/>
          <a:stretch/>
        </p:blipFill>
        <p:spPr>
          <a:xfrm>
            <a:off x="786496" y="1878372"/>
            <a:ext cx="3744411" cy="3735097"/>
          </a:xfrm>
          <a:prstGeom prst="rect">
            <a:avLst/>
          </a:prstGeom>
          <a:noFill/>
          <a:ln>
            <a:noFill/>
          </a:ln>
        </p:spPr>
      </p:pic>
      <p:sp>
        <p:nvSpPr>
          <p:cNvPr id="412" name="Google Shape;412;p2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vi-VN"/>
              <a:t>Thiết kế Web với HTML5 - CSS3 - JAVASCRIPT</a:t>
            </a:r>
            <a:endParaRPr/>
          </a:p>
        </p:txBody>
      </p:sp>
      <p:sp>
        <p:nvSpPr>
          <p:cNvPr id="413" name="Google Shape;413;p2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vi-V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Giới thiệu về web</a:t>
            </a:r>
            <a:endParaRPr/>
          </a:p>
        </p:txBody>
      </p:sp>
      <p:sp>
        <p:nvSpPr>
          <p:cNvPr id="122" name="Google Shape;122;p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vi-VN"/>
              <a:t>Thiết kế Web với HTML5 - CSS3 - JAVASCRIPT</a:t>
            </a:r>
            <a:endParaRPr/>
          </a:p>
        </p:txBody>
      </p:sp>
      <p:sp>
        <p:nvSpPr>
          <p:cNvPr id="123" name="Google Shape;123;p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vi-VN"/>
              <a:t>‹#›</a:t>
            </a:fld>
            <a:endParaRPr/>
          </a:p>
        </p:txBody>
      </p:sp>
      <p:grpSp>
        <p:nvGrpSpPr>
          <p:cNvPr id="124" name="Google Shape;124;p3"/>
          <p:cNvGrpSpPr/>
          <p:nvPr/>
        </p:nvGrpSpPr>
        <p:grpSpPr>
          <a:xfrm>
            <a:off x="20827" y="916343"/>
            <a:ext cx="5172610" cy="5036733"/>
            <a:chOff x="0" y="223885"/>
            <a:chExt cx="5172610" cy="5036733"/>
          </a:xfrm>
        </p:grpSpPr>
        <p:sp>
          <p:nvSpPr>
            <p:cNvPr id="125" name="Google Shape;125;p3"/>
            <p:cNvSpPr/>
            <p:nvPr/>
          </p:nvSpPr>
          <p:spPr>
            <a:xfrm>
              <a:off x="0" y="223885"/>
              <a:ext cx="5172610" cy="1225951"/>
            </a:xfrm>
            <a:prstGeom prst="roundRect">
              <a:avLst>
                <a:gd fmla="val 16667" name="adj"/>
              </a:avLst>
            </a:prstGeom>
            <a:solidFill>
              <a:srgbClr val="BF9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
            <p:cNvSpPr txBox="1"/>
            <p:nvPr/>
          </p:nvSpPr>
          <p:spPr>
            <a:xfrm>
              <a:off x="59846" y="283731"/>
              <a:ext cx="5052918" cy="1106259"/>
            </a:xfrm>
            <a:prstGeom prst="rect">
              <a:avLst/>
            </a:prstGeom>
            <a:noFill/>
            <a:ln>
              <a:noFill/>
            </a:ln>
          </p:spPr>
          <p:txBody>
            <a:bodyPr anchorCtr="0" anchor="ctr" bIns="68575" lIns="68575" spcFirstLastPara="1" rIns="68575" wrap="square" tIns="68575">
              <a:noAutofit/>
            </a:bodyPr>
            <a:lstStyle/>
            <a:p>
              <a:pPr indent="0" lvl="0" marL="0" marR="0" rtl="0" algn="l">
                <a:lnSpc>
                  <a:spcPct val="150000"/>
                </a:lnSpc>
                <a:spcBef>
                  <a:spcPts val="0"/>
                </a:spcBef>
                <a:spcAft>
                  <a:spcPts val="0"/>
                </a:spcAft>
                <a:buClr>
                  <a:schemeClr val="lt1"/>
                </a:buClr>
                <a:buSzPts val="1800"/>
                <a:buFont typeface="Calibri"/>
                <a:buNone/>
              </a:pPr>
              <a:r>
                <a:rPr b="0" i="0" lang="vi-VN" sz="1800" u="none" cap="none" strike="noStrike">
                  <a:solidFill>
                    <a:schemeClr val="lt1"/>
                  </a:solidFill>
                  <a:latin typeface="Calibri"/>
                  <a:ea typeface="Calibri"/>
                  <a:cs typeface="Calibri"/>
                  <a:sym typeface="Calibri"/>
                </a:rPr>
                <a:t>Website là một tập hợp các trang web (web pages) bao gồm văn bản, hình ảnh, video, flash v.v... </a:t>
              </a:r>
              <a:endParaRPr b="0" i="0" sz="1400" u="none" cap="none" strike="noStrike">
                <a:solidFill>
                  <a:srgbClr val="000000"/>
                </a:solidFill>
                <a:latin typeface="Arial"/>
                <a:ea typeface="Arial"/>
                <a:cs typeface="Arial"/>
                <a:sym typeface="Arial"/>
              </a:endParaRPr>
            </a:p>
          </p:txBody>
        </p:sp>
        <p:sp>
          <p:nvSpPr>
            <p:cNvPr id="127" name="Google Shape;127;p3"/>
            <p:cNvSpPr/>
            <p:nvPr/>
          </p:nvSpPr>
          <p:spPr>
            <a:xfrm>
              <a:off x="0" y="1634156"/>
              <a:ext cx="5172610" cy="1867319"/>
            </a:xfrm>
            <a:prstGeom prst="roundRect">
              <a:avLst>
                <a:gd fmla="val 16667" name="adj"/>
              </a:avLst>
            </a:prstGeom>
            <a:solidFill>
              <a:srgbClr val="C85B5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
            <p:cNvSpPr txBox="1"/>
            <p:nvPr/>
          </p:nvSpPr>
          <p:spPr>
            <a:xfrm>
              <a:off x="91155" y="1725311"/>
              <a:ext cx="4990300" cy="1685009"/>
            </a:xfrm>
            <a:prstGeom prst="rect">
              <a:avLst/>
            </a:prstGeom>
            <a:noFill/>
            <a:ln>
              <a:noFill/>
            </a:ln>
          </p:spPr>
          <p:txBody>
            <a:bodyPr anchorCtr="0" anchor="ctr" bIns="68575" lIns="68575" spcFirstLastPara="1" rIns="68575" wrap="square" tIns="68575">
              <a:noAutofit/>
            </a:bodyPr>
            <a:lstStyle/>
            <a:p>
              <a:pPr indent="0" lvl="0" marL="0" marR="0" rtl="0" algn="l">
                <a:lnSpc>
                  <a:spcPct val="150000"/>
                </a:lnSpc>
                <a:spcBef>
                  <a:spcPts val="0"/>
                </a:spcBef>
                <a:spcAft>
                  <a:spcPts val="0"/>
                </a:spcAft>
                <a:buClr>
                  <a:schemeClr val="lt1"/>
                </a:buClr>
                <a:buSzPts val="1800"/>
                <a:buFont typeface="Calibri"/>
                <a:buNone/>
              </a:pPr>
              <a:r>
                <a:rPr b="0" i="0" lang="vi-VN" sz="1800" u="none" cap="none" strike="noStrike">
                  <a:solidFill>
                    <a:schemeClr val="lt1"/>
                  </a:solidFill>
                  <a:latin typeface="Calibri"/>
                  <a:ea typeface="Calibri"/>
                  <a:cs typeface="Calibri"/>
                  <a:sym typeface="Calibri"/>
                </a:rPr>
                <a:t>Website đóng vai trò là một trang thông tin hay một cửa hàng online – giới thiệu thông tin về doanh nghiệp, sản phẩm hoặc dịch vụ do doanh nghiệp cung cấp… </a:t>
              </a:r>
              <a:endParaRPr b="0" i="0" sz="1400" u="none" cap="none" strike="noStrike">
                <a:solidFill>
                  <a:srgbClr val="000000"/>
                </a:solidFill>
                <a:latin typeface="Arial"/>
                <a:ea typeface="Arial"/>
                <a:cs typeface="Arial"/>
                <a:sym typeface="Arial"/>
              </a:endParaRPr>
            </a:p>
          </p:txBody>
        </p:sp>
        <p:sp>
          <p:nvSpPr>
            <p:cNvPr id="129" name="Google Shape;129;p3"/>
            <p:cNvSpPr/>
            <p:nvPr/>
          </p:nvSpPr>
          <p:spPr>
            <a:xfrm>
              <a:off x="0" y="3685796"/>
              <a:ext cx="5172610" cy="1574822"/>
            </a:xfrm>
            <a:prstGeom prst="roundRect">
              <a:avLst>
                <a:gd fmla="val 16667" name="adj"/>
              </a:avLst>
            </a:prstGeom>
            <a:solidFill>
              <a:srgbClr val="FE0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
            <p:cNvSpPr txBox="1"/>
            <p:nvPr/>
          </p:nvSpPr>
          <p:spPr>
            <a:xfrm>
              <a:off x="76876" y="3762672"/>
              <a:ext cx="5018858" cy="1421070"/>
            </a:xfrm>
            <a:prstGeom prst="rect">
              <a:avLst/>
            </a:prstGeom>
            <a:noFill/>
            <a:ln>
              <a:noFill/>
            </a:ln>
          </p:spPr>
          <p:txBody>
            <a:bodyPr anchorCtr="0" anchor="ctr" bIns="68575" lIns="68575" spcFirstLastPara="1" rIns="68575" wrap="square" tIns="68575">
              <a:noAutofit/>
            </a:bodyPr>
            <a:lstStyle/>
            <a:p>
              <a:pPr indent="0" lvl="0" marL="0" marR="0" rtl="0" algn="l">
                <a:lnSpc>
                  <a:spcPct val="150000"/>
                </a:lnSpc>
                <a:spcBef>
                  <a:spcPts val="0"/>
                </a:spcBef>
                <a:spcAft>
                  <a:spcPts val="0"/>
                </a:spcAft>
                <a:buClr>
                  <a:schemeClr val="lt1"/>
                </a:buClr>
                <a:buSzPts val="1800"/>
                <a:buFont typeface="Calibri"/>
                <a:buNone/>
              </a:pPr>
              <a:r>
                <a:rPr b="0" i="0" lang="vi-VN" sz="1800" u="none" cap="none" strike="noStrike">
                  <a:solidFill>
                    <a:schemeClr val="lt1"/>
                  </a:solidFill>
                  <a:latin typeface="Calibri"/>
                  <a:ea typeface="Calibri"/>
                  <a:cs typeface="Calibri"/>
                  <a:sym typeface="Calibri"/>
                </a:rPr>
                <a:t>Có thể coi website chính là bộ mặt của doanh nghiệp, là nơi để đón tiếp và giao dịch với các khách hàng, đối tác trên Internet.</a:t>
              </a:r>
              <a:endParaRPr b="0" i="0" sz="1400" u="none" cap="none" strike="noStrike">
                <a:solidFill>
                  <a:srgbClr val="000000"/>
                </a:solidFill>
                <a:latin typeface="Arial"/>
                <a:ea typeface="Arial"/>
                <a:cs typeface="Arial"/>
                <a:sym typeface="Arial"/>
              </a:endParaRPr>
            </a:p>
          </p:txBody>
        </p:sp>
      </p:grpSp>
      <p:pic>
        <p:nvPicPr>
          <p:cNvPr id="131" name="Google Shape;131;p3"/>
          <p:cNvPicPr preferRelativeResize="0"/>
          <p:nvPr/>
        </p:nvPicPr>
        <p:blipFill rotWithShape="1">
          <a:blip r:embed="rId3">
            <a:alphaModFix/>
          </a:blip>
          <a:srcRect b="0" l="0" r="0" t="0"/>
          <a:stretch/>
        </p:blipFill>
        <p:spPr>
          <a:xfrm>
            <a:off x="5347475" y="1490450"/>
            <a:ext cx="6667500" cy="3793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4"/>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Vận hành website</a:t>
            </a:r>
            <a:endParaRPr/>
          </a:p>
        </p:txBody>
      </p:sp>
      <p:grpSp>
        <p:nvGrpSpPr>
          <p:cNvPr id="137" name="Google Shape;137;p4"/>
          <p:cNvGrpSpPr/>
          <p:nvPr/>
        </p:nvGrpSpPr>
        <p:grpSpPr>
          <a:xfrm>
            <a:off x="30039" y="852634"/>
            <a:ext cx="12055271" cy="2576350"/>
            <a:chOff x="9212" y="160176"/>
            <a:chExt cx="12055271" cy="2576350"/>
          </a:xfrm>
        </p:grpSpPr>
        <p:sp>
          <p:nvSpPr>
            <p:cNvPr id="138" name="Google Shape;138;p4"/>
            <p:cNvSpPr/>
            <p:nvPr/>
          </p:nvSpPr>
          <p:spPr>
            <a:xfrm rot="5400000">
              <a:off x="7156124" y="-2422618"/>
              <a:ext cx="2074712" cy="7742005"/>
            </a:xfrm>
            <a:prstGeom prst="round2SameRect">
              <a:avLst>
                <a:gd fmla="val 16667" name="adj1"/>
                <a:gd fmla="val 0" name="adj2"/>
              </a:avLst>
            </a:prstGeom>
            <a:solidFill>
              <a:schemeClr val="lt1">
                <a:alpha val="89411"/>
              </a:schemeClr>
            </a:solidFill>
            <a:ln cap="flat" cmpd="sng" w="12700">
              <a:solidFill>
                <a:srgbClr val="F5C5B4">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
            <p:cNvSpPr txBox="1"/>
            <p:nvPr/>
          </p:nvSpPr>
          <p:spPr>
            <a:xfrm>
              <a:off x="4322478" y="512307"/>
              <a:ext cx="7640726" cy="1872154"/>
            </a:xfrm>
            <a:prstGeom prst="rect">
              <a:avLst/>
            </a:prstGeom>
            <a:noFill/>
            <a:ln>
              <a:noFill/>
            </a:ln>
          </p:spPr>
          <p:txBody>
            <a:bodyPr anchorCtr="0" anchor="ctr" bIns="123825" lIns="247650" spcFirstLastPara="1" rIns="247650" wrap="square" tIns="123825">
              <a:noAutofit/>
            </a:bodyPr>
            <a:lstStyle/>
            <a:p>
              <a:pPr indent="-285750" lvl="1" marL="285750" marR="0" rtl="0" algn="l">
                <a:lnSpc>
                  <a:spcPct val="90000"/>
                </a:lnSpc>
                <a:spcBef>
                  <a:spcPts val="0"/>
                </a:spcBef>
                <a:spcAft>
                  <a:spcPts val="0"/>
                </a:spcAft>
                <a:buClr>
                  <a:schemeClr val="dk1"/>
                </a:buClr>
                <a:buSzPts val="2800"/>
                <a:buFont typeface="Calibri"/>
                <a:buChar char="•"/>
              </a:pPr>
              <a:r>
                <a:rPr b="0" i="0" lang="vi-VN" sz="2800" u="none" cap="none" strike="noStrike">
                  <a:solidFill>
                    <a:schemeClr val="dk1"/>
                  </a:solidFill>
                  <a:latin typeface="Calibri"/>
                  <a:ea typeface="Calibri"/>
                  <a:cs typeface="Calibri"/>
                  <a:sym typeface="Calibri"/>
                </a:rPr>
                <a:t>Domain name – tên miền </a:t>
              </a:r>
              <a:endParaRPr b="0" i="0" sz="1400" u="none" cap="none" strike="noStrike">
                <a:solidFill>
                  <a:srgbClr val="000000"/>
                </a:solidFill>
                <a:latin typeface="Arial"/>
                <a:ea typeface="Arial"/>
                <a:cs typeface="Arial"/>
                <a:sym typeface="Arial"/>
              </a:endParaRPr>
            </a:p>
            <a:p>
              <a:pPr indent="-285750" lvl="1" marL="285750" marR="0" rtl="0" algn="l">
                <a:lnSpc>
                  <a:spcPct val="90000"/>
                </a:lnSpc>
                <a:spcBef>
                  <a:spcPts val="420"/>
                </a:spcBef>
                <a:spcAft>
                  <a:spcPts val="0"/>
                </a:spcAft>
                <a:buClr>
                  <a:schemeClr val="dk1"/>
                </a:buClr>
                <a:buSzPts val="2800"/>
                <a:buFont typeface="Calibri"/>
                <a:buChar char="•"/>
              </a:pPr>
              <a:r>
                <a:rPr b="0" i="0" lang="vi-VN" sz="2800" u="none" cap="none" strike="noStrike">
                  <a:solidFill>
                    <a:schemeClr val="dk1"/>
                  </a:solidFill>
                  <a:latin typeface="Calibri"/>
                  <a:ea typeface="Calibri"/>
                  <a:cs typeface="Calibri"/>
                  <a:sym typeface="Calibri"/>
                </a:rPr>
                <a:t>Hosting </a:t>
              </a:r>
              <a:endParaRPr b="0" i="0" sz="1400" u="none" cap="none" strike="noStrike">
                <a:solidFill>
                  <a:srgbClr val="000000"/>
                </a:solidFill>
                <a:latin typeface="Arial"/>
                <a:ea typeface="Arial"/>
                <a:cs typeface="Arial"/>
                <a:sym typeface="Arial"/>
              </a:endParaRPr>
            </a:p>
            <a:p>
              <a:pPr indent="-285750" lvl="1" marL="285750" marR="0" rtl="0" algn="l">
                <a:lnSpc>
                  <a:spcPct val="90000"/>
                </a:lnSpc>
                <a:spcBef>
                  <a:spcPts val="420"/>
                </a:spcBef>
                <a:spcAft>
                  <a:spcPts val="0"/>
                </a:spcAft>
                <a:buClr>
                  <a:schemeClr val="dk1"/>
                </a:buClr>
                <a:buSzPts val="2800"/>
                <a:buFont typeface="Calibri"/>
                <a:buChar char="•"/>
              </a:pPr>
              <a:r>
                <a:rPr b="0" i="0" lang="vi-VN" sz="2800" u="none" cap="none" strike="noStrike">
                  <a:solidFill>
                    <a:schemeClr val="dk1"/>
                  </a:solidFill>
                  <a:latin typeface="Calibri"/>
                  <a:ea typeface="Calibri"/>
                  <a:cs typeface="Calibri"/>
                  <a:sym typeface="Calibri"/>
                </a:rPr>
                <a:t>Source code </a:t>
              </a:r>
              <a:endParaRPr b="0" i="0" sz="1400" u="none" cap="none" strike="noStrike">
                <a:solidFill>
                  <a:srgbClr val="000000"/>
                </a:solidFill>
                <a:latin typeface="Arial"/>
                <a:ea typeface="Arial"/>
                <a:cs typeface="Arial"/>
                <a:sym typeface="Arial"/>
              </a:endParaRPr>
            </a:p>
            <a:p>
              <a:pPr indent="-285750" lvl="1" marL="285750" marR="0" rtl="0" algn="l">
                <a:lnSpc>
                  <a:spcPct val="90000"/>
                </a:lnSpc>
                <a:spcBef>
                  <a:spcPts val="420"/>
                </a:spcBef>
                <a:spcAft>
                  <a:spcPts val="0"/>
                </a:spcAft>
                <a:buClr>
                  <a:schemeClr val="dk1"/>
                </a:buClr>
                <a:buSzPts val="2800"/>
                <a:buFont typeface="Calibri"/>
                <a:buChar char="•"/>
              </a:pPr>
              <a:r>
                <a:rPr b="0" i="0" lang="vi-VN" sz="2800" u="none" cap="none" strike="noStrike">
                  <a:solidFill>
                    <a:schemeClr val="dk1"/>
                  </a:solidFill>
                  <a:latin typeface="Calibri"/>
                  <a:ea typeface="Calibri"/>
                  <a:cs typeface="Calibri"/>
                  <a:sym typeface="Calibri"/>
                </a:rPr>
                <a:t>Trình duyệt web</a:t>
              </a:r>
              <a:endParaRPr b="0" i="0" sz="1400" u="none" cap="none" strike="noStrike">
                <a:solidFill>
                  <a:srgbClr val="000000"/>
                </a:solidFill>
                <a:latin typeface="Arial"/>
                <a:ea typeface="Arial"/>
                <a:cs typeface="Arial"/>
                <a:sym typeface="Arial"/>
              </a:endParaRPr>
            </a:p>
          </p:txBody>
        </p:sp>
        <p:sp>
          <p:nvSpPr>
            <p:cNvPr id="140" name="Google Shape;140;p4"/>
            <p:cNvSpPr/>
            <p:nvPr/>
          </p:nvSpPr>
          <p:spPr>
            <a:xfrm>
              <a:off x="9212" y="160176"/>
              <a:ext cx="4354878" cy="2576350"/>
            </a:xfrm>
            <a:prstGeom prst="roundRect">
              <a:avLst>
                <a:gd fmla="val 16667" name="adj"/>
              </a:avLst>
            </a:prstGeom>
            <a:solidFill>
              <a:srgbClr val="AC5A2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4"/>
            <p:cNvSpPr txBox="1"/>
            <p:nvPr/>
          </p:nvSpPr>
          <p:spPr>
            <a:xfrm>
              <a:off x="134979" y="285943"/>
              <a:ext cx="4103344" cy="2324816"/>
            </a:xfrm>
            <a:prstGeom prst="rect">
              <a:avLst/>
            </a:prstGeom>
            <a:noFill/>
            <a:ln>
              <a:noFill/>
            </a:ln>
          </p:spPr>
          <p:txBody>
            <a:bodyPr anchorCtr="0" anchor="ctr" bIns="60950" lIns="121900" spcFirstLastPara="1" rIns="121900" wrap="square" tIns="60950">
              <a:noAutofit/>
            </a:bodyPr>
            <a:lstStyle/>
            <a:p>
              <a:pPr indent="0" lvl="0" marL="0" marR="0" rtl="0" algn="r">
                <a:lnSpc>
                  <a:spcPct val="100000"/>
                </a:lnSpc>
                <a:spcBef>
                  <a:spcPts val="0"/>
                </a:spcBef>
                <a:spcAft>
                  <a:spcPts val="0"/>
                </a:spcAft>
                <a:buClr>
                  <a:schemeClr val="lt1"/>
                </a:buClr>
                <a:buSzPts val="3200"/>
                <a:buFont typeface="Calibri"/>
                <a:buNone/>
              </a:pPr>
              <a:r>
                <a:rPr b="0" i="0" lang="vi-VN" sz="3200" u="none" cap="none" strike="noStrike">
                  <a:solidFill>
                    <a:schemeClr val="lt1"/>
                  </a:solidFill>
                  <a:latin typeface="Calibri"/>
                  <a:ea typeface="Calibri"/>
                  <a:cs typeface="Calibri"/>
                  <a:sym typeface="Calibri"/>
                </a:rPr>
                <a:t>Một trang web hoàn chỉnh vận hành trên internet thì có thể cần có:</a:t>
              </a:r>
              <a:endParaRPr b="0" i="0" sz="1400" u="none" cap="none" strike="noStrike">
                <a:solidFill>
                  <a:srgbClr val="000000"/>
                </a:solidFill>
                <a:latin typeface="Arial"/>
                <a:ea typeface="Arial"/>
                <a:cs typeface="Arial"/>
                <a:sym typeface="Arial"/>
              </a:endParaRPr>
            </a:p>
          </p:txBody>
        </p:sp>
      </p:grpSp>
      <p:sp>
        <p:nvSpPr>
          <p:cNvPr id="142" name="Google Shape;142;p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vi-VN"/>
              <a:t>Thiết kế Web với HTML5 - CSS3 - JAVASCRIPT</a:t>
            </a:r>
            <a:endParaRPr/>
          </a:p>
        </p:txBody>
      </p:sp>
      <p:sp>
        <p:nvSpPr>
          <p:cNvPr id="143" name="Google Shape;143;p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vi-VN"/>
              <a:t>‹#›</a:t>
            </a:fld>
            <a:endParaRPr/>
          </a:p>
        </p:txBody>
      </p:sp>
      <p:grpSp>
        <p:nvGrpSpPr>
          <p:cNvPr id="144" name="Google Shape;144;p4"/>
          <p:cNvGrpSpPr/>
          <p:nvPr/>
        </p:nvGrpSpPr>
        <p:grpSpPr>
          <a:xfrm>
            <a:off x="462335" y="4228743"/>
            <a:ext cx="10715348" cy="1521900"/>
            <a:chOff x="0" y="23879"/>
            <a:chExt cx="10715348" cy="1521900"/>
          </a:xfrm>
        </p:grpSpPr>
        <p:sp>
          <p:nvSpPr>
            <p:cNvPr id="145" name="Google Shape;145;p4"/>
            <p:cNvSpPr/>
            <p:nvPr/>
          </p:nvSpPr>
          <p:spPr>
            <a:xfrm>
              <a:off x="0" y="23879"/>
              <a:ext cx="10715348" cy="733590"/>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4"/>
            <p:cNvSpPr txBox="1"/>
            <p:nvPr/>
          </p:nvSpPr>
          <p:spPr>
            <a:xfrm>
              <a:off x="35811" y="59690"/>
              <a:ext cx="10643726" cy="66196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1" i="0" lang="vi-VN" sz="1900" u="none" cap="none" strike="noStrike">
                  <a:solidFill>
                    <a:schemeClr val="lt1"/>
                  </a:solidFill>
                  <a:latin typeface="Calibri"/>
                  <a:ea typeface="Calibri"/>
                  <a:cs typeface="Calibri"/>
                  <a:sym typeface="Calibri"/>
                </a:rPr>
                <a:t>Tuy nhiên, </a:t>
              </a:r>
              <a:r>
                <a:rPr b="0" i="0" lang="vi-VN" sz="1900" u="none" cap="none" strike="noStrike">
                  <a:solidFill>
                    <a:schemeClr val="lt1"/>
                  </a:solidFill>
                  <a:latin typeface="Calibri"/>
                  <a:ea typeface="Calibri"/>
                  <a:cs typeface="Calibri"/>
                  <a:sym typeface="Calibri"/>
                </a:rPr>
                <a:t>tùy vào giai đoạn phát triển web mà người lập trình có thể vận hành theo trên môi trường lập trình như: </a:t>
              </a:r>
              <a:endParaRPr b="0" i="0" sz="1400" u="none" cap="none" strike="noStrike">
                <a:solidFill>
                  <a:srgbClr val="000000"/>
                </a:solidFill>
                <a:latin typeface="Arial"/>
                <a:ea typeface="Arial"/>
                <a:cs typeface="Arial"/>
                <a:sym typeface="Arial"/>
              </a:endParaRPr>
            </a:p>
          </p:txBody>
        </p:sp>
        <p:sp>
          <p:nvSpPr>
            <p:cNvPr id="147" name="Google Shape;147;p4"/>
            <p:cNvSpPr/>
            <p:nvPr/>
          </p:nvSpPr>
          <p:spPr>
            <a:xfrm>
              <a:off x="0" y="812189"/>
              <a:ext cx="10715348" cy="733590"/>
            </a:xfrm>
            <a:prstGeom prst="roundRect">
              <a:avLst>
                <a:gd fmla="val 16667" name="adj"/>
              </a:avLst>
            </a:prstGeom>
            <a:solidFill>
              <a:srgbClr val="C55A1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4"/>
            <p:cNvSpPr txBox="1"/>
            <p:nvPr/>
          </p:nvSpPr>
          <p:spPr>
            <a:xfrm>
              <a:off x="35811" y="848000"/>
              <a:ext cx="10643726" cy="66196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vi-VN" sz="1900" u="none" cap="none" strike="noStrike">
                  <a:solidFill>
                    <a:schemeClr val="lt1"/>
                  </a:solidFill>
                  <a:latin typeface="Calibri"/>
                  <a:ea typeface="Calibri"/>
                  <a:cs typeface="Calibri"/>
                  <a:sym typeface="Calibri"/>
                </a:rPr>
                <a:t>Thực thi các file html ngay trên trình duyệt tại máy cục bộ hoặc tạo các máy chủ local thực thi các trang trên đó</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5"/>
          <p:cNvSpPr txBox="1"/>
          <p:nvPr>
            <p:ph type="title"/>
          </p:nvPr>
        </p:nvSpPr>
        <p:spPr>
          <a:xfrm>
            <a:off x="30041" y="31548"/>
            <a:ext cx="12096900" cy="532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Lợi ích khi có website</a:t>
            </a:r>
            <a:endParaRPr/>
          </a:p>
        </p:txBody>
      </p:sp>
      <p:grpSp>
        <p:nvGrpSpPr>
          <p:cNvPr id="154" name="Google Shape;154;p5"/>
          <p:cNvGrpSpPr/>
          <p:nvPr/>
        </p:nvGrpSpPr>
        <p:grpSpPr>
          <a:xfrm>
            <a:off x="20827" y="782455"/>
            <a:ext cx="6237930" cy="4418639"/>
            <a:chOff x="0" y="89996"/>
            <a:chExt cx="6237930" cy="4418639"/>
          </a:xfrm>
        </p:grpSpPr>
        <p:sp>
          <p:nvSpPr>
            <p:cNvPr id="155" name="Google Shape;155;p5"/>
            <p:cNvSpPr/>
            <p:nvPr/>
          </p:nvSpPr>
          <p:spPr>
            <a:xfrm>
              <a:off x="0" y="89996"/>
              <a:ext cx="6237930" cy="397800"/>
            </a:xfrm>
            <a:prstGeom prst="roundRect">
              <a:avLst>
                <a:gd fmla="val 16667"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
            <p:cNvSpPr txBox="1"/>
            <p:nvPr/>
          </p:nvSpPr>
          <p:spPr>
            <a:xfrm>
              <a:off x="19419" y="109415"/>
              <a:ext cx="6199092" cy="358962"/>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vi-VN" sz="1700" u="none" cap="none" strike="noStrike">
                  <a:solidFill>
                    <a:schemeClr val="lt1"/>
                  </a:solidFill>
                  <a:latin typeface="Calibri"/>
                  <a:ea typeface="Calibri"/>
                  <a:cs typeface="Calibri"/>
                  <a:sym typeface="Calibri"/>
                </a:rPr>
                <a:t>Chi phí thấp hơn các phương pháp quảng cáo thông thường</a:t>
              </a:r>
              <a:endParaRPr b="0" i="0" sz="1400" u="none" cap="none" strike="noStrike">
                <a:solidFill>
                  <a:srgbClr val="000000"/>
                </a:solidFill>
                <a:latin typeface="Arial"/>
                <a:ea typeface="Arial"/>
                <a:cs typeface="Arial"/>
                <a:sym typeface="Arial"/>
              </a:endParaRPr>
            </a:p>
          </p:txBody>
        </p:sp>
        <p:sp>
          <p:nvSpPr>
            <p:cNvPr id="157" name="Google Shape;157;p5"/>
            <p:cNvSpPr/>
            <p:nvPr/>
          </p:nvSpPr>
          <p:spPr>
            <a:xfrm>
              <a:off x="0" y="536756"/>
              <a:ext cx="6237930" cy="397800"/>
            </a:xfrm>
            <a:prstGeom prst="roundRect">
              <a:avLst>
                <a:gd fmla="val 16667" name="adj"/>
              </a:avLst>
            </a:prstGeom>
            <a:solidFill>
              <a:srgbClr val="AA969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
            <p:cNvSpPr txBox="1"/>
            <p:nvPr/>
          </p:nvSpPr>
          <p:spPr>
            <a:xfrm>
              <a:off x="19419" y="556175"/>
              <a:ext cx="6199092" cy="358962"/>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vi-VN" sz="1700" u="none" cap="none" strike="noStrike">
                  <a:solidFill>
                    <a:schemeClr val="lt1"/>
                  </a:solidFill>
                  <a:latin typeface="Calibri"/>
                  <a:ea typeface="Calibri"/>
                  <a:cs typeface="Calibri"/>
                  <a:sym typeface="Calibri"/>
                </a:rPr>
                <a:t>Thị trường mở rộng</a:t>
              </a:r>
              <a:endParaRPr b="0" i="0" sz="1400" u="none" cap="none" strike="noStrike">
                <a:solidFill>
                  <a:srgbClr val="000000"/>
                </a:solidFill>
                <a:latin typeface="Arial"/>
                <a:ea typeface="Arial"/>
                <a:cs typeface="Arial"/>
                <a:sym typeface="Arial"/>
              </a:endParaRPr>
            </a:p>
          </p:txBody>
        </p:sp>
        <p:sp>
          <p:nvSpPr>
            <p:cNvPr id="159" name="Google Shape;159;p5"/>
            <p:cNvSpPr/>
            <p:nvPr/>
          </p:nvSpPr>
          <p:spPr>
            <a:xfrm>
              <a:off x="0" y="983516"/>
              <a:ext cx="6237930" cy="397800"/>
            </a:xfrm>
            <a:prstGeom prst="roundRect">
              <a:avLst>
                <a:gd fmla="val 16667" name="adj"/>
              </a:avLst>
            </a:prstGeom>
            <a:solidFill>
              <a:srgbClr val="B1868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5"/>
            <p:cNvSpPr txBox="1"/>
            <p:nvPr/>
          </p:nvSpPr>
          <p:spPr>
            <a:xfrm>
              <a:off x="19419" y="1002935"/>
              <a:ext cx="6199092" cy="358962"/>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vi-VN" sz="1700" u="none" cap="none" strike="noStrike">
                  <a:solidFill>
                    <a:schemeClr val="lt1"/>
                  </a:solidFill>
                  <a:latin typeface="Calibri"/>
                  <a:ea typeface="Calibri"/>
                  <a:cs typeface="Calibri"/>
                  <a:sym typeface="Calibri"/>
                </a:rPr>
                <a:t>Đa dạng hóa Doanh thu</a:t>
              </a:r>
              <a:endParaRPr b="0" i="0" sz="1400" u="none" cap="none" strike="noStrike">
                <a:solidFill>
                  <a:srgbClr val="000000"/>
                </a:solidFill>
                <a:latin typeface="Arial"/>
                <a:ea typeface="Arial"/>
                <a:cs typeface="Arial"/>
                <a:sym typeface="Arial"/>
              </a:endParaRPr>
            </a:p>
          </p:txBody>
        </p:sp>
        <p:sp>
          <p:nvSpPr>
            <p:cNvPr id="161" name="Google Shape;161;p5"/>
            <p:cNvSpPr/>
            <p:nvPr/>
          </p:nvSpPr>
          <p:spPr>
            <a:xfrm>
              <a:off x="0" y="1430276"/>
              <a:ext cx="6237930" cy="397800"/>
            </a:xfrm>
            <a:prstGeom prst="roundRect">
              <a:avLst>
                <a:gd fmla="val 16667" name="adj"/>
              </a:avLst>
            </a:prstGeom>
            <a:solidFill>
              <a:srgbClr val="B9767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5"/>
            <p:cNvSpPr txBox="1"/>
            <p:nvPr/>
          </p:nvSpPr>
          <p:spPr>
            <a:xfrm>
              <a:off x="19419" y="1449695"/>
              <a:ext cx="6199092" cy="358962"/>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vi-VN" sz="1700" u="none" cap="none" strike="noStrike">
                  <a:solidFill>
                    <a:schemeClr val="lt1"/>
                  </a:solidFill>
                  <a:latin typeface="Calibri"/>
                  <a:ea typeface="Calibri"/>
                  <a:cs typeface="Calibri"/>
                  <a:sym typeface="Calibri"/>
                </a:rPr>
                <a:t>Phục vụ 24/7 và 365 ngày</a:t>
              </a:r>
              <a:endParaRPr b="0" i="0" sz="1400" u="none" cap="none" strike="noStrike">
                <a:solidFill>
                  <a:srgbClr val="000000"/>
                </a:solidFill>
                <a:latin typeface="Arial"/>
                <a:ea typeface="Arial"/>
                <a:cs typeface="Arial"/>
                <a:sym typeface="Arial"/>
              </a:endParaRPr>
            </a:p>
          </p:txBody>
        </p:sp>
        <p:sp>
          <p:nvSpPr>
            <p:cNvPr id="163" name="Google Shape;163;p5"/>
            <p:cNvSpPr/>
            <p:nvPr/>
          </p:nvSpPr>
          <p:spPr>
            <a:xfrm>
              <a:off x="0" y="1877036"/>
              <a:ext cx="6237930" cy="397800"/>
            </a:xfrm>
            <a:prstGeom prst="roundRect">
              <a:avLst>
                <a:gd fmla="val 16667" name="adj"/>
              </a:avLst>
            </a:prstGeom>
            <a:solidFill>
              <a:srgbClr val="C2656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5"/>
            <p:cNvSpPr txBox="1"/>
            <p:nvPr/>
          </p:nvSpPr>
          <p:spPr>
            <a:xfrm>
              <a:off x="19419" y="1896455"/>
              <a:ext cx="6199092" cy="358962"/>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vi-VN" sz="1700" u="none" cap="none" strike="noStrike">
                  <a:solidFill>
                    <a:schemeClr val="lt1"/>
                  </a:solidFill>
                  <a:latin typeface="Calibri"/>
                  <a:ea typeface="Calibri"/>
                  <a:cs typeface="Calibri"/>
                  <a:sym typeface="Calibri"/>
                </a:rPr>
                <a:t>Thuận tiện</a:t>
              </a:r>
              <a:endParaRPr b="0" i="0" sz="1400" u="none" cap="none" strike="noStrike">
                <a:solidFill>
                  <a:srgbClr val="000000"/>
                </a:solidFill>
                <a:latin typeface="Arial"/>
                <a:ea typeface="Arial"/>
                <a:cs typeface="Arial"/>
                <a:sym typeface="Arial"/>
              </a:endParaRPr>
            </a:p>
          </p:txBody>
        </p:sp>
        <p:sp>
          <p:nvSpPr>
            <p:cNvPr id="165" name="Google Shape;165;p5"/>
            <p:cNvSpPr/>
            <p:nvPr/>
          </p:nvSpPr>
          <p:spPr>
            <a:xfrm>
              <a:off x="0" y="2323796"/>
              <a:ext cx="6237930" cy="397800"/>
            </a:xfrm>
            <a:prstGeom prst="roundRect">
              <a:avLst>
                <a:gd fmla="val 16667" name="adj"/>
              </a:avLst>
            </a:prstGeom>
            <a:solidFill>
              <a:srgbClr val="CD515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
            <p:cNvSpPr txBox="1"/>
            <p:nvPr/>
          </p:nvSpPr>
          <p:spPr>
            <a:xfrm>
              <a:off x="19419" y="2343215"/>
              <a:ext cx="6199092" cy="358962"/>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vi-VN" sz="1700" u="none" cap="none" strike="noStrike">
                  <a:solidFill>
                    <a:schemeClr val="lt1"/>
                  </a:solidFill>
                  <a:latin typeface="Calibri"/>
                  <a:ea typeface="Calibri"/>
                  <a:cs typeface="Calibri"/>
                  <a:sym typeface="Calibri"/>
                </a:rPr>
                <a:t>Thêm giá trị gia tăng và hài lòng</a:t>
              </a:r>
              <a:endParaRPr b="0" i="0" sz="1400" u="none" cap="none" strike="noStrike">
                <a:solidFill>
                  <a:srgbClr val="000000"/>
                </a:solidFill>
                <a:latin typeface="Arial"/>
                <a:ea typeface="Arial"/>
                <a:cs typeface="Arial"/>
                <a:sym typeface="Arial"/>
              </a:endParaRPr>
            </a:p>
          </p:txBody>
        </p:sp>
        <p:sp>
          <p:nvSpPr>
            <p:cNvPr id="167" name="Google Shape;167;p5"/>
            <p:cNvSpPr/>
            <p:nvPr/>
          </p:nvSpPr>
          <p:spPr>
            <a:xfrm>
              <a:off x="0" y="2770555"/>
              <a:ext cx="6237930" cy="397800"/>
            </a:xfrm>
            <a:prstGeom prst="roundRect">
              <a:avLst>
                <a:gd fmla="val 16667" name="adj"/>
              </a:avLst>
            </a:prstGeom>
            <a:solidFill>
              <a:srgbClr val="D83E3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
            <p:cNvSpPr txBox="1"/>
            <p:nvPr/>
          </p:nvSpPr>
          <p:spPr>
            <a:xfrm>
              <a:off x="19419" y="2789974"/>
              <a:ext cx="6199092" cy="358962"/>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vi-VN" sz="1700" u="none" cap="none" strike="noStrike">
                  <a:solidFill>
                    <a:schemeClr val="lt1"/>
                  </a:solidFill>
                  <a:latin typeface="Calibri"/>
                  <a:ea typeface="Calibri"/>
                  <a:cs typeface="Calibri"/>
                  <a:sym typeface="Calibri"/>
                </a:rPr>
                <a:t>Cải thiện tin cậy</a:t>
              </a:r>
              <a:endParaRPr b="0" i="0" sz="1400" u="none" cap="none" strike="noStrike">
                <a:solidFill>
                  <a:srgbClr val="000000"/>
                </a:solidFill>
                <a:latin typeface="Arial"/>
                <a:ea typeface="Arial"/>
                <a:cs typeface="Arial"/>
                <a:sym typeface="Arial"/>
              </a:endParaRPr>
            </a:p>
          </p:txBody>
        </p:sp>
        <p:sp>
          <p:nvSpPr>
            <p:cNvPr id="169" name="Google Shape;169;p5"/>
            <p:cNvSpPr/>
            <p:nvPr/>
          </p:nvSpPr>
          <p:spPr>
            <a:xfrm>
              <a:off x="0" y="3217315"/>
              <a:ext cx="6237930" cy="397800"/>
            </a:xfrm>
            <a:prstGeom prst="roundRect">
              <a:avLst>
                <a:gd fmla="val 16667" name="adj"/>
              </a:avLst>
            </a:prstGeom>
            <a:solidFill>
              <a:srgbClr val="E42A2A"/>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
            <p:cNvSpPr txBox="1"/>
            <p:nvPr/>
          </p:nvSpPr>
          <p:spPr>
            <a:xfrm>
              <a:off x="19419" y="3236734"/>
              <a:ext cx="6199092" cy="358962"/>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vi-VN" sz="1700" u="none" cap="none" strike="noStrike">
                  <a:solidFill>
                    <a:schemeClr val="lt1"/>
                  </a:solidFill>
                  <a:latin typeface="Calibri"/>
                  <a:ea typeface="Calibri"/>
                  <a:cs typeface="Calibri"/>
                  <a:sym typeface="Calibri"/>
                </a:rPr>
                <a:t>Cơ hội tăng trưởng</a:t>
              </a:r>
              <a:endParaRPr b="0" i="0" sz="1400" u="none" cap="none" strike="noStrike">
                <a:solidFill>
                  <a:srgbClr val="000000"/>
                </a:solidFill>
                <a:latin typeface="Arial"/>
                <a:ea typeface="Arial"/>
                <a:cs typeface="Arial"/>
                <a:sym typeface="Arial"/>
              </a:endParaRPr>
            </a:p>
          </p:txBody>
        </p:sp>
        <p:sp>
          <p:nvSpPr>
            <p:cNvPr id="171" name="Google Shape;171;p5"/>
            <p:cNvSpPr/>
            <p:nvPr/>
          </p:nvSpPr>
          <p:spPr>
            <a:xfrm>
              <a:off x="0" y="3664075"/>
              <a:ext cx="6237930" cy="397800"/>
            </a:xfrm>
            <a:prstGeom prst="roundRect">
              <a:avLst>
                <a:gd fmla="val 16667" name="adj"/>
              </a:avLst>
            </a:prstGeom>
            <a:solidFill>
              <a:srgbClr val="F1151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
            <p:cNvSpPr txBox="1"/>
            <p:nvPr/>
          </p:nvSpPr>
          <p:spPr>
            <a:xfrm>
              <a:off x="19419" y="3683494"/>
              <a:ext cx="6199092" cy="358962"/>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vi-VN" sz="1700" u="none" cap="none" strike="noStrike">
                  <a:solidFill>
                    <a:schemeClr val="lt1"/>
                  </a:solidFill>
                  <a:latin typeface="Calibri"/>
                  <a:ea typeface="Calibri"/>
                  <a:cs typeface="Calibri"/>
                  <a:sym typeface="Calibri"/>
                </a:rPr>
                <a:t>Dễ dành nhận thông tin phản hồi</a:t>
              </a:r>
              <a:endParaRPr b="0" i="0" sz="1400" u="none" cap="none" strike="noStrike">
                <a:solidFill>
                  <a:srgbClr val="000000"/>
                </a:solidFill>
                <a:latin typeface="Arial"/>
                <a:ea typeface="Arial"/>
                <a:cs typeface="Arial"/>
                <a:sym typeface="Arial"/>
              </a:endParaRPr>
            </a:p>
          </p:txBody>
        </p:sp>
        <p:sp>
          <p:nvSpPr>
            <p:cNvPr id="173" name="Google Shape;173;p5"/>
            <p:cNvSpPr/>
            <p:nvPr/>
          </p:nvSpPr>
          <p:spPr>
            <a:xfrm>
              <a:off x="0" y="4110835"/>
              <a:ext cx="6237930" cy="397800"/>
            </a:xfrm>
            <a:prstGeom prst="roundRect">
              <a:avLst>
                <a:gd fmla="val 16667" name="adj"/>
              </a:avLst>
            </a:prstGeom>
            <a:solidFill>
              <a:srgbClr val="FE0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
            <p:cNvSpPr txBox="1"/>
            <p:nvPr/>
          </p:nvSpPr>
          <p:spPr>
            <a:xfrm>
              <a:off x="19419" y="4130254"/>
              <a:ext cx="6199092" cy="358962"/>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alibri"/>
                <a:buNone/>
              </a:pPr>
              <a:r>
                <a:rPr b="0" i="0" lang="vi-VN" sz="1700" u="none" cap="none" strike="noStrike">
                  <a:solidFill>
                    <a:schemeClr val="lt1"/>
                  </a:solidFill>
                  <a:latin typeface="Calibri"/>
                  <a:ea typeface="Calibri"/>
                  <a:cs typeface="Calibri"/>
                  <a:sym typeface="Calibri"/>
                </a:rPr>
                <a:t>Nghiên cứu thị trường giá rẻ</a:t>
              </a:r>
              <a:endParaRPr b="0" i="0" sz="1400" u="none" cap="none" strike="noStrike">
                <a:solidFill>
                  <a:srgbClr val="000000"/>
                </a:solidFill>
                <a:latin typeface="Arial"/>
                <a:ea typeface="Arial"/>
                <a:cs typeface="Arial"/>
                <a:sym typeface="Arial"/>
              </a:endParaRPr>
            </a:p>
          </p:txBody>
        </p:sp>
      </p:grpSp>
      <p:sp>
        <p:nvSpPr>
          <p:cNvPr id="175" name="Google Shape;175;p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vi-VN"/>
              <a:t>Thiết kế Web với HTML5 - CSS3 - JAVASCRIPT</a:t>
            </a:r>
            <a:endParaRPr/>
          </a:p>
        </p:txBody>
      </p:sp>
      <p:sp>
        <p:nvSpPr>
          <p:cNvPr id="176" name="Google Shape;176;p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vi-VN"/>
              <a:t>‹#›</a:t>
            </a:fld>
            <a:endParaRPr/>
          </a:p>
        </p:txBody>
      </p:sp>
      <p:pic>
        <p:nvPicPr>
          <p:cNvPr id="177" name="Google Shape;177;p5"/>
          <p:cNvPicPr preferRelativeResize="0"/>
          <p:nvPr/>
        </p:nvPicPr>
        <p:blipFill rotWithShape="1">
          <a:blip r:embed="rId3">
            <a:alphaModFix/>
          </a:blip>
          <a:srcRect b="0" l="0" r="0" t="0"/>
          <a:stretch/>
        </p:blipFill>
        <p:spPr>
          <a:xfrm>
            <a:off x="3405425" y="935275"/>
            <a:ext cx="8712275" cy="5238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6"/>
          <p:cNvSpPr txBox="1"/>
          <p:nvPr>
            <p:ph type="title"/>
          </p:nvPr>
        </p:nvSpPr>
        <p:spPr>
          <a:xfrm>
            <a:off x="107738" y="58739"/>
            <a:ext cx="11079308" cy="444459"/>
          </a:xfrm>
          <a:prstGeom prst="rect">
            <a:avLst/>
          </a:prstGeom>
          <a:noFill/>
          <a:ln>
            <a:noFill/>
          </a:ln>
        </p:spPr>
        <p:txBody>
          <a:bodyPr anchorCtr="0" anchor="ctr" bIns="0" lIns="0" spcFirstLastPara="1" rIns="0" wrap="square" tIns="13425">
            <a:spAutoFit/>
          </a:bodyPr>
          <a:lstStyle/>
          <a:p>
            <a:pPr indent="0" lvl="0" marL="14147" rtl="0" algn="l">
              <a:lnSpc>
                <a:spcPct val="100000"/>
              </a:lnSpc>
              <a:spcBef>
                <a:spcPts val="0"/>
              </a:spcBef>
              <a:spcAft>
                <a:spcPts val="0"/>
              </a:spcAft>
              <a:buClr>
                <a:schemeClr val="lt1"/>
              </a:buClr>
              <a:buSzPts val="2800"/>
              <a:buFont typeface="Calibri"/>
              <a:buNone/>
            </a:pPr>
            <a:r>
              <a:rPr lang="vi-VN" sz="2800">
                <a:latin typeface="Calibri"/>
                <a:ea typeface="Calibri"/>
                <a:cs typeface="Calibri"/>
                <a:sym typeface="Calibri"/>
              </a:rPr>
              <a:t>Trao đổi dữ liệu trên Web</a:t>
            </a:r>
            <a:endParaRPr sz="2800">
              <a:latin typeface="Calibri"/>
              <a:ea typeface="Calibri"/>
              <a:cs typeface="Calibri"/>
              <a:sym typeface="Calibri"/>
            </a:endParaRPr>
          </a:p>
        </p:txBody>
      </p:sp>
      <p:sp>
        <p:nvSpPr>
          <p:cNvPr id="183" name="Google Shape;183;p6"/>
          <p:cNvSpPr txBox="1"/>
          <p:nvPr>
            <p:ph idx="12" type="sldNum"/>
          </p:nvPr>
        </p:nvSpPr>
        <p:spPr>
          <a:xfrm>
            <a:off x="11582404" y="6537287"/>
            <a:ext cx="533399" cy="205184"/>
          </a:xfrm>
          <a:prstGeom prst="rect">
            <a:avLst/>
          </a:prstGeom>
          <a:noFill/>
          <a:ln>
            <a:noFill/>
          </a:ln>
        </p:spPr>
        <p:txBody>
          <a:bodyPr anchorCtr="0" anchor="ctr" bIns="0" lIns="0" spcFirstLastPara="1" rIns="0" wrap="square" tIns="0">
            <a:spAutoFit/>
          </a:bodyPr>
          <a:lstStyle/>
          <a:p>
            <a:pPr indent="0" lvl="0" marL="28297" rtl="0" algn="r">
              <a:lnSpc>
                <a:spcPct val="133333"/>
              </a:lnSpc>
              <a:spcBef>
                <a:spcPts val="0"/>
              </a:spcBef>
              <a:spcAft>
                <a:spcPts val="0"/>
              </a:spcAft>
              <a:buSzPts val="1200"/>
              <a:buNone/>
            </a:pPr>
            <a:fld id="{00000000-1234-1234-1234-123412341234}" type="slidenum">
              <a:rPr lang="vi-VN"/>
              <a:t>‹#›</a:t>
            </a:fld>
            <a:endParaRPr/>
          </a:p>
        </p:txBody>
      </p:sp>
      <p:sp>
        <p:nvSpPr>
          <p:cNvPr id="184" name="Google Shape;184;p6"/>
          <p:cNvSpPr/>
          <p:nvPr/>
        </p:nvSpPr>
        <p:spPr>
          <a:xfrm>
            <a:off x="1923585" y="3630706"/>
            <a:ext cx="8187836" cy="234129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85" name="Google Shape;185;p6"/>
          <p:cNvGrpSpPr/>
          <p:nvPr/>
        </p:nvGrpSpPr>
        <p:grpSpPr>
          <a:xfrm>
            <a:off x="107738" y="622680"/>
            <a:ext cx="11474665" cy="2544643"/>
            <a:chOff x="0" y="1243"/>
            <a:chExt cx="11474665" cy="2544643"/>
          </a:xfrm>
        </p:grpSpPr>
        <p:sp>
          <p:nvSpPr>
            <p:cNvPr id="186" name="Google Shape;186;p6"/>
            <p:cNvSpPr/>
            <p:nvPr/>
          </p:nvSpPr>
          <p:spPr>
            <a:xfrm rot="5400000">
              <a:off x="6662375" y="-2398327"/>
              <a:ext cx="2280794" cy="7343786"/>
            </a:xfrm>
            <a:prstGeom prst="round2SameRect">
              <a:avLst>
                <a:gd fmla="val 16667" name="adj1"/>
                <a:gd fmla="val 0" name="adj2"/>
              </a:avLst>
            </a:prstGeom>
            <a:solidFill>
              <a:srgbClr val="F7D5CB">
                <a:alpha val="89411"/>
              </a:srgbClr>
            </a:solidFill>
            <a:ln cap="flat" cmpd="sng" w="12700">
              <a:solidFill>
                <a:srgbClr val="F7D5CB">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6"/>
            <p:cNvSpPr txBox="1"/>
            <p:nvPr/>
          </p:nvSpPr>
          <p:spPr>
            <a:xfrm>
              <a:off x="4130880" y="244507"/>
              <a:ext cx="7232447" cy="2058116"/>
            </a:xfrm>
            <a:prstGeom prst="rect">
              <a:avLst/>
            </a:prstGeom>
            <a:noFill/>
            <a:ln>
              <a:noFill/>
            </a:ln>
          </p:spPr>
          <p:txBody>
            <a:bodyPr anchorCtr="0" anchor="ctr" bIns="123825" lIns="247650" spcFirstLastPara="1" rIns="247650" wrap="square" tIns="123825">
              <a:noAutofit/>
            </a:bodyPr>
            <a:lstStyle/>
            <a:p>
              <a:pPr indent="-228600" lvl="1" marL="228600" marR="0" rtl="0" algn="l">
                <a:lnSpc>
                  <a:spcPct val="90000"/>
                </a:lnSpc>
                <a:spcBef>
                  <a:spcPts val="0"/>
                </a:spcBef>
                <a:spcAft>
                  <a:spcPts val="0"/>
                </a:spcAft>
                <a:buClr>
                  <a:schemeClr val="dk1"/>
                </a:buClr>
                <a:buSzPts val="2400"/>
                <a:buFont typeface="Calibri"/>
                <a:buChar char="•"/>
              </a:pPr>
              <a:r>
                <a:rPr b="0" i="0" lang="vi-VN" sz="2400" u="none" cap="none" strike="noStrike">
                  <a:solidFill>
                    <a:schemeClr val="dk1"/>
                  </a:solidFill>
                  <a:latin typeface="Calibri"/>
                  <a:ea typeface="Calibri"/>
                  <a:cs typeface="Calibri"/>
                  <a:sym typeface="Calibri"/>
                </a:rPr>
                <a:t>Người dùng truy cập địa chỉ url trên trình duyệt</a:t>
              </a:r>
              <a:endParaRPr b="0" i="0" sz="2400" u="none" cap="none" strike="noStrike">
                <a:solidFill>
                  <a:schemeClr val="dk1"/>
                </a:solidFill>
                <a:latin typeface="Calibri"/>
                <a:ea typeface="Calibri"/>
                <a:cs typeface="Calibri"/>
                <a:sym typeface="Calibri"/>
              </a:endParaRPr>
            </a:p>
            <a:p>
              <a:pPr indent="-228600" lvl="1" marL="228600" marR="0" rtl="0" algn="l">
                <a:lnSpc>
                  <a:spcPct val="90000"/>
                </a:lnSpc>
                <a:spcBef>
                  <a:spcPts val="360"/>
                </a:spcBef>
                <a:spcAft>
                  <a:spcPts val="0"/>
                </a:spcAft>
                <a:buClr>
                  <a:schemeClr val="dk1"/>
                </a:buClr>
                <a:buSzPts val="2400"/>
                <a:buFont typeface="Calibri"/>
                <a:buChar char="•"/>
              </a:pPr>
              <a:r>
                <a:rPr b="0" i="0" lang="vi-VN" sz="2400" u="none" cap="none" strike="noStrike">
                  <a:solidFill>
                    <a:schemeClr val="dk1"/>
                  </a:solidFill>
                  <a:latin typeface="Calibri"/>
                  <a:ea typeface="Calibri"/>
                  <a:cs typeface="Calibri"/>
                  <a:sym typeface="Calibri"/>
                </a:rPr>
                <a:t>Trình duyệt gửi yêu cầu tới Web server phù hợp.</a:t>
              </a:r>
              <a:endParaRPr b="0" i="0" sz="1400" u="none" cap="none" strike="noStrike">
                <a:solidFill>
                  <a:srgbClr val="000000"/>
                </a:solidFill>
                <a:latin typeface="Arial"/>
                <a:ea typeface="Arial"/>
                <a:cs typeface="Arial"/>
                <a:sym typeface="Arial"/>
              </a:endParaRPr>
            </a:p>
            <a:p>
              <a:pPr indent="-228600" lvl="1" marL="228600" marR="0" rtl="0" algn="l">
                <a:lnSpc>
                  <a:spcPct val="90000"/>
                </a:lnSpc>
                <a:spcBef>
                  <a:spcPts val="360"/>
                </a:spcBef>
                <a:spcAft>
                  <a:spcPts val="0"/>
                </a:spcAft>
                <a:buClr>
                  <a:schemeClr val="dk1"/>
                </a:buClr>
                <a:buSzPts val="2400"/>
                <a:buFont typeface="Calibri"/>
                <a:buChar char="•"/>
              </a:pPr>
              <a:r>
                <a:rPr b="0" i="0" lang="vi-VN" sz="2400" u="none" cap="none" strike="noStrike">
                  <a:solidFill>
                    <a:schemeClr val="dk1"/>
                  </a:solidFill>
                  <a:latin typeface="Calibri"/>
                  <a:ea typeface="Calibri"/>
                  <a:cs typeface="Calibri"/>
                  <a:sym typeface="Calibri"/>
                </a:rPr>
                <a:t>Web server xử lý và gửi trang Web tới trình duyệt.</a:t>
              </a:r>
              <a:endParaRPr b="0" i="0" sz="1400" u="none" cap="none" strike="noStrike">
                <a:solidFill>
                  <a:srgbClr val="000000"/>
                </a:solidFill>
                <a:latin typeface="Arial"/>
                <a:ea typeface="Arial"/>
                <a:cs typeface="Arial"/>
                <a:sym typeface="Arial"/>
              </a:endParaRPr>
            </a:p>
          </p:txBody>
        </p:sp>
        <p:sp>
          <p:nvSpPr>
            <p:cNvPr id="188" name="Google Shape;188;p6"/>
            <p:cNvSpPr/>
            <p:nvPr/>
          </p:nvSpPr>
          <p:spPr>
            <a:xfrm>
              <a:off x="0" y="1243"/>
              <a:ext cx="4130879" cy="2544643"/>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6"/>
            <p:cNvSpPr txBox="1"/>
            <p:nvPr/>
          </p:nvSpPr>
          <p:spPr>
            <a:xfrm>
              <a:off x="124219" y="125462"/>
              <a:ext cx="3882441" cy="2296205"/>
            </a:xfrm>
            <a:prstGeom prst="rect">
              <a:avLst/>
            </a:prstGeom>
            <a:noFill/>
            <a:ln>
              <a:noFill/>
            </a:ln>
          </p:spPr>
          <p:txBody>
            <a:bodyPr anchorCtr="0" anchor="ctr" bIns="53325" lIns="106675" spcFirstLastPara="1" rIns="106675" wrap="square" tIns="53325">
              <a:noAutofit/>
            </a:bodyPr>
            <a:lstStyle/>
            <a:p>
              <a:pPr indent="0" lvl="0" marL="0" marR="0" rtl="0" algn="r">
                <a:lnSpc>
                  <a:spcPct val="150000"/>
                </a:lnSpc>
                <a:spcBef>
                  <a:spcPts val="0"/>
                </a:spcBef>
                <a:spcAft>
                  <a:spcPts val="0"/>
                </a:spcAft>
                <a:buClr>
                  <a:schemeClr val="lt1"/>
                </a:buClr>
                <a:buSzPts val="2800"/>
                <a:buFont typeface="Calibri"/>
                <a:buNone/>
              </a:pPr>
              <a:r>
                <a:rPr b="1" i="0" lang="vi-VN" sz="2800" u="none" cap="none" strike="noStrike">
                  <a:solidFill>
                    <a:schemeClr val="lt1"/>
                  </a:solidFill>
                  <a:latin typeface="Calibri"/>
                  <a:ea typeface="Calibri"/>
                  <a:cs typeface="Calibri"/>
                  <a:sym typeface="Calibri"/>
                </a:rPr>
                <a:t>Các bước hiển thị một trang web trên trình duyệt:</a:t>
              </a:r>
              <a:endParaRPr b="0" i="0" sz="2800" u="none" cap="none" strike="noStrike">
                <a:solidFill>
                  <a:schemeClr val="lt1"/>
                </a:solidFill>
                <a:latin typeface="Calibri"/>
                <a:ea typeface="Calibri"/>
                <a:cs typeface="Calibri"/>
                <a:sym typeface="Calibri"/>
              </a:endParaRPr>
            </a:p>
          </p:txBody>
        </p:sp>
      </p:grpSp>
      <p:sp>
        <p:nvSpPr>
          <p:cNvPr id="190" name="Google Shape;190;p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vi-VN"/>
              <a:t>Thiết kế Web với HTML5 - CSS3 - JAVASCRIPT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7"/>
          <p:cNvSpPr txBox="1"/>
          <p:nvPr>
            <p:ph type="title"/>
          </p:nvPr>
        </p:nvSpPr>
        <p:spPr>
          <a:xfrm>
            <a:off x="30041" y="31548"/>
            <a:ext cx="12096883" cy="532660"/>
          </a:xfrm>
          <a:prstGeom prst="rect">
            <a:avLst/>
          </a:prstGeom>
          <a:noFill/>
          <a:ln>
            <a:noFill/>
          </a:ln>
        </p:spPr>
        <p:txBody>
          <a:bodyPr anchorCtr="0" anchor="ctr" bIns="0" lIns="0" spcFirstLastPara="1" rIns="0" wrap="square" tIns="13425">
            <a:spAutoFit/>
          </a:bodyPr>
          <a:lstStyle/>
          <a:p>
            <a:pPr indent="0" lvl="0" marL="14147" rtl="0" algn="l">
              <a:lnSpc>
                <a:spcPct val="100000"/>
              </a:lnSpc>
              <a:spcBef>
                <a:spcPts val="0"/>
              </a:spcBef>
              <a:spcAft>
                <a:spcPts val="0"/>
              </a:spcAft>
              <a:buClr>
                <a:schemeClr val="lt1"/>
              </a:buClr>
              <a:buSzPts val="2800"/>
              <a:buFont typeface="Calibri"/>
              <a:buNone/>
            </a:pPr>
            <a:r>
              <a:rPr lang="vi-VN" sz="2800">
                <a:latin typeface="Calibri"/>
                <a:ea typeface="Calibri"/>
                <a:cs typeface="Calibri"/>
                <a:sym typeface="Calibri"/>
              </a:rPr>
              <a:t>Các trang Web tĩnh, Web động</a:t>
            </a:r>
            <a:endParaRPr sz="2800">
              <a:latin typeface="Calibri"/>
              <a:ea typeface="Calibri"/>
              <a:cs typeface="Calibri"/>
              <a:sym typeface="Calibri"/>
            </a:endParaRPr>
          </a:p>
        </p:txBody>
      </p:sp>
      <p:sp>
        <p:nvSpPr>
          <p:cNvPr id="196" name="Google Shape;196;p7"/>
          <p:cNvSpPr txBox="1"/>
          <p:nvPr>
            <p:ph idx="1" type="body"/>
          </p:nvPr>
        </p:nvSpPr>
        <p:spPr>
          <a:xfrm>
            <a:off x="20827" y="692458"/>
            <a:ext cx="8096806" cy="5484505"/>
          </a:xfrm>
          <a:prstGeom prst="rect">
            <a:avLst/>
          </a:prstGeom>
          <a:noFill/>
          <a:ln>
            <a:noFill/>
          </a:ln>
        </p:spPr>
        <p:txBody>
          <a:bodyPr anchorCtr="0" anchor="t" bIns="45700" lIns="91425" spcFirstLastPara="1" rIns="91425" wrap="square" tIns="45700">
            <a:normAutofit/>
          </a:bodyPr>
          <a:lstStyle/>
          <a:p>
            <a:pPr indent="-381000" lvl="0" marL="457200" rtl="0" algn="just">
              <a:lnSpc>
                <a:spcPct val="90000"/>
              </a:lnSpc>
              <a:spcBef>
                <a:spcPts val="1000"/>
              </a:spcBef>
              <a:spcAft>
                <a:spcPts val="0"/>
              </a:spcAft>
              <a:buSzPts val="2400"/>
              <a:buChar char="•"/>
            </a:pPr>
            <a:r>
              <a:rPr b="1" lang="vi-VN"/>
              <a:t>Website tĩnh - Static Web: </a:t>
            </a:r>
            <a:r>
              <a:rPr lang="vi-VN"/>
              <a:t>Nội dung cố định sau khi được thiết kế. Thường không có trang quản trị để thay đổi nội dung, cập nhật bài viết. Không có sự tương tác ngược từ người xem vào nội dung trang. </a:t>
            </a:r>
            <a:endParaRPr/>
          </a:p>
          <a:p>
            <a:pPr indent="-381000" lvl="0" marL="457200" rtl="0" algn="just">
              <a:lnSpc>
                <a:spcPct val="90000"/>
              </a:lnSpc>
              <a:spcBef>
                <a:spcPts val="1000"/>
              </a:spcBef>
              <a:spcAft>
                <a:spcPts val="0"/>
              </a:spcAft>
              <a:buSzPts val="2400"/>
              <a:buChar char="•"/>
            </a:pPr>
            <a:r>
              <a:rPr lang="vi-VN"/>
              <a:t>Web tĩnh thường được dùng các trang intro (giới thiệu), trang khuyến mãi, trang giới thiệu ... nội dung đơn giản, cố định.</a:t>
            </a:r>
            <a:endParaRPr/>
          </a:p>
          <a:p>
            <a:pPr indent="-381000" lvl="0" marL="457200" rtl="0" algn="just">
              <a:lnSpc>
                <a:spcPct val="90000"/>
              </a:lnSpc>
              <a:spcBef>
                <a:spcPts val="1000"/>
              </a:spcBef>
              <a:spcAft>
                <a:spcPts val="0"/>
              </a:spcAft>
              <a:buSzPts val="2400"/>
              <a:buChar char="•"/>
            </a:pPr>
            <a:r>
              <a:rPr lang="vi-VN"/>
              <a:t>- Ưu điểm : Nhẹ, dễ thiết kế. cấu trúc đơn giản, không yêu cầu nền tảng hosting.</a:t>
            </a:r>
            <a:endParaRPr/>
          </a:p>
          <a:p>
            <a:pPr indent="-381000" lvl="0" marL="457200" rtl="0" algn="just">
              <a:lnSpc>
                <a:spcPct val="90000"/>
              </a:lnSpc>
              <a:spcBef>
                <a:spcPts val="1000"/>
              </a:spcBef>
              <a:spcAft>
                <a:spcPts val="0"/>
              </a:spcAft>
              <a:buSzPts val="2400"/>
              <a:buChar char="•"/>
            </a:pPr>
            <a:r>
              <a:rPr lang="vi-VN"/>
              <a:t>- Nhược điểm : Không có nhiều thành phần mở rộng để phát triển. Khi muốn thay đổi nội dung cần có kiến thức về viết mã nguồn.</a:t>
            </a:r>
            <a:endParaRPr/>
          </a:p>
        </p:txBody>
      </p:sp>
      <p:sp>
        <p:nvSpPr>
          <p:cNvPr id="197" name="Google Shape;197;p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vi-VN"/>
              <a:t>Thiết kế Web với HTML5 - CSS3 - JAVASCRIPT</a:t>
            </a:r>
            <a:endParaRPr/>
          </a:p>
        </p:txBody>
      </p:sp>
      <p:sp>
        <p:nvSpPr>
          <p:cNvPr id="198" name="Google Shape;198;p7"/>
          <p:cNvSpPr txBox="1"/>
          <p:nvPr>
            <p:ph idx="12" type="sldNum"/>
          </p:nvPr>
        </p:nvSpPr>
        <p:spPr>
          <a:xfrm>
            <a:off x="11443317" y="6423618"/>
            <a:ext cx="674394" cy="365125"/>
          </a:xfrm>
          <a:prstGeom prst="rect">
            <a:avLst/>
          </a:prstGeom>
          <a:noFill/>
          <a:ln>
            <a:noFill/>
          </a:ln>
        </p:spPr>
        <p:txBody>
          <a:bodyPr anchorCtr="0" anchor="ctr" bIns="0" lIns="0" spcFirstLastPara="1" rIns="0" wrap="square" tIns="0">
            <a:spAutoFit/>
          </a:bodyPr>
          <a:lstStyle/>
          <a:p>
            <a:pPr indent="0" lvl="0" marL="28297" rtl="0" algn="r">
              <a:lnSpc>
                <a:spcPct val="133333"/>
              </a:lnSpc>
              <a:spcBef>
                <a:spcPts val="0"/>
              </a:spcBef>
              <a:spcAft>
                <a:spcPts val="0"/>
              </a:spcAft>
              <a:buSzPts val="1200"/>
              <a:buNone/>
            </a:pPr>
            <a:fld id="{00000000-1234-1234-1234-123412341234}" type="slidenum">
              <a:rPr lang="vi-VN"/>
              <a:t>‹#›</a:t>
            </a:fld>
            <a:endParaRPr/>
          </a:p>
        </p:txBody>
      </p:sp>
      <p:pic>
        <p:nvPicPr>
          <p:cNvPr id="199" name="Google Shape;199;p7"/>
          <p:cNvPicPr preferRelativeResize="0"/>
          <p:nvPr/>
        </p:nvPicPr>
        <p:blipFill rotWithShape="1">
          <a:blip r:embed="rId3">
            <a:alphaModFix/>
          </a:blip>
          <a:srcRect b="0" l="0" r="0" t="0"/>
          <a:stretch/>
        </p:blipFill>
        <p:spPr>
          <a:xfrm>
            <a:off x="8042988" y="1669540"/>
            <a:ext cx="3806889" cy="292112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0041" y="31548"/>
            <a:ext cx="12096883" cy="532660"/>
          </a:xfrm>
          <a:prstGeom prst="rect">
            <a:avLst/>
          </a:prstGeom>
          <a:noFill/>
          <a:ln>
            <a:noFill/>
          </a:ln>
        </p:spPr>
        <p:txBody>
          <a:bodyPr anchorCtr="0" anchor="ctr" bIns="0" lIns="0" spcFirstLastPara="1" rIns="0" wrap="square" tIns="13425">
            <a:spAutoFit/>
          </a:bodyPr>
          <a:lstStyle/>
          <a:p>
            <a:pPr indent="0" lvl="0" marL="14147" rtl="0" algn="l">
              <a:lnSpc>
                <a:spcPct val="100000"/>
              </a:lnSpc>
              <a:spcBef>
                <a:spcPts val="0"/>
              </a:spcBef>
              <a:spcAft>
                <a:spcPts val="0"/>
              </a:spcAft>
              <a:buClr>
                <a:schemeClr val="lt1"/>
              </a:buClr>
              <a:buSzPts val="2800"/>
              <a:buFont typeface="Calibri"/>
              <a:buNone/>
            </a:pPr>
            <a:r>
              <a:rPr lang="vi-VN" sz="2800">
                <a:latin typeface="Calibri"/>
                <a:ea typeface="Calibri"/>
                <a:cs typeface="Calibri"/>
                <a:sym typeface="Calibri"/>
              </a:rPr>
              <a:t>Các trang Web tĩnh, Web động</a:t>
            </a:r>
            <a:endParaRPr sz="2800">
              <a:latin typeface="Calibri"/>
              <a:ea typeface="Calibri"/>
              <a:cs typeface="Calibri"/>
              <a:sym typeface="Calibri"/>
            </a:endParaRPr>
          </a:p>
        </p:txBody>
      </p:sp>
      <p:sp>
        <p:nvSpPr>
          <p:cNvPr id="205" name="Google Shape;205;p35"/>
          <p:cNvSpPr txBox="1"/>
          <p:nvPr>
            <p:ph idx="1" type="body"/>
          </p:nvPr>
        </p:nvSpPr>
        <p:spPr>
          <a:xfrm>
            <a:off x="20827" y="692458"/>
            <a:ext cx="8096806" cy="5484505"/>
          </a:xfrm>
          <a:prstGeom prst="rect">
            <a:avLst/>
          </a:prstGeom>
          <a:noFill/>
          <a:ln>
            <a:noFill/>
          </a:ln>
        </p:spPr>
        <p:txBody>
          <a:bodyPr anchorCtr="0" anchor="t" bIns="45700" lIns="91425" spcFirstLastPara="1" rIns="91425" wrap="square" tIns="45700">
            <a:normAutofit/>
          </a:bodyPr>
          <a:lstStyle/>
          <a:p>
            <a:pPr indent="-381000" lvl="0" marL="457200" rtl="0" algn="just">
              <a:lnSpc>
                <a:spcPct val="100000"/>
              </a:lnSpc>
              <a:spcBef>
                <a:spcPts val="1000"/>
              </a:spcBef>
              <a:spcAft>
                <a:spcPts val="0"/>
              </a:spcAft>
              <a:buSzPts val="2400"/>
              <a:buChar char="•"/>
            </a:pPr>
            <a:r>
              <a:rPr b="1" lang="vi-VN"/>
              <a:t>Website động - Dynamic Web: </a:t>
            </a:r>
            <a:r>
              <a:rPr lang="vi-VN"/>
              <a:t>Website động là website được viết kèm theo một bộ công cụ quản trị để tùy biến nội dung dành cho người quản trị có thể dễ dàng thay đổi nội dung, hình ảnh -&gt; có thể thay đổi được nội dung thường xuyên.</a:t>
            </a:r>
            <a:endParaRPr/>
          </a:p>
          <a:p>
            <a:pPr indent="-381000" lvl="0" marL="457200" rtl="0" algn="just">
              <a:lnSpc>
                <a:spcPct val="100000"/>
              </a:lnSpc>
              <a:spcBef>
                <a:spcPts val="1000"/>
              </a:spcBef>
              <a:spcAft>
                <a:spcPts val="0"/>
              </a:spcAft>
              <a:buSzPts val="2400"/>
              <a:buChar char="•"/>
            </a:pPr>
            <a:r>
              <a:rPr lang="vi-VN"/>
              <a:t>- Ưu điểm: Dễ dàng thay đổi nội dung, quản trị dữ liệu đơn giản, ứng dụng rộng rãi để xây dựng web trên nhiều lĩnh vực.</a:t>
            </a:r>
            <a:endParaRPr/>
          </a:p>
          <a:p>
            <a:pPr indent="-381000" lvl="0" marL="457200" rtl="0" algn="just">
              <a:lnSpc>
                <a:spcPct val="100000"/>
              </a:lnSpc>
              <a:spcBef>
                <a:spcPts val="1000"/>
              </a:spcBef>
              <a:spcAft>
                <a:spcPts val="0"/>
              </a:spcAft>
              <a:buSzPts val="2400"/>
              <a:buChar char="•"/>
            </a:pPr>
            <a:r>
              <a:rPr lang="vi-VN"/>
              <a:t>- Nhược điểm: Nếu người thiết kế web không kiểm tra kỹ, web dễ mắc các lỗi về bảo mật. Do bao gồm nhiều thành phần nên cấu trúc phức tạp, yêu cầu hosting phải hỗ trợ mã nguồn tương ứng (PHP, ASP, ASPX, JSP...)</a:t>
            </a:r>
            <a:endParaRPr/>
          </a:p>
        </p:txBody>
      </p:sp>
      <p:sp>
        <p:nvSpPr>
          <p:cNvPr id="206" name="Google Shape;206;p3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vi-VN"/>
              <a:t>Thiết kế Web với HTML5 - CSS3 - JAVASCRIPT</a:t>
            </a:r>
            <a:endParaRPr/>
          </a:p>
        </p:txBody>
      </p:sp>
      <p:sp>
        <p:nvSpPr>
          <p:cNvPr id="207" name="Google Shape;207;p35"/>
          <p:cNvSpPr txBox="1"/>
          <p:nvPr>
            <p:ph idx="12" type="sldNum"/>
          </p:nvPr>
        </p:nvSpPr>
        <p:spPr>
          <a:xfrm>
            <a:off x="11443317" y="6423618"/>
            <a:ext cx="674394" cy="365125"/>
          </a:xfrm>
          <a:prstGeom prst="rect">
            <a:avLst/>
          </a:prstGeom>
          <a:noFill/>
          <a:ln>
            <a:noFill/>
          </a:ln>
        </p:spPr>
        <p:txBody>
          <a:bodyPr anchorCtr="0" anchor="ctr" bIns="0" lIns="0" spcFirstLastPara="1" rIns="0" wrap="square" tIns="0">
            <a:spAutoFit/>
          </a:bodyPr>
          <a:lstStyle/>
          <a:p>
            <a:pPr indent="0" lvl="0" marL="28297" rtl="0" algn="r">
              <a:lnSpc>
                <a:spcPct val="133333"/>
              </a:lnSpc>
              <a:spcBef>
                <a:spcPts val="0"/>
              </a:spcBef>
              <a:spcAft>
                <a:spcPts val="0"/>
              </a:spcAft>
              <a:buSzPts val="1200"/>
              <a:buNone/>
            </a:pPr>
            <a:fld id="{00000000-1234-1234-1234-123412341234}" type="slidenum">
              <a:rPr lang="vi-VN"/>
              <a:t>‹#›</a:t>
            </a:fld>
            <a:endParaRPr/>
          </a:p>
        </p:txBody>
      </p:sp>
      <p:pic>
        <p:nvPicPr>
          <p:cNvPr id="208" name="Google Shape;208;p35"/>
          <p:cNvPicPr preferRelativeResize="0"/>
          <p:nvPr/>
        </p:nvPicPr>
        <p:blipFill rotWithShape="1">
          <a:blip r:embed="rId3">
            <a:alphaModFix/>
          </a:blip>
          <a:srcRect b="0" l="0" r="0" t="0"/>
          <a:stretch/>
        </p:blipFill>
        <p:spPr>
          <a:xfrm>
            <a:off x="8291422" y="1908332"/>
            <a:ext cx="3710044" cy="28614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8"/>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Các công nghệ xây dựng giao diện web</a:t>
            </a:r>
            <a:endParaRPr/>
          </a:p>
        </p:txBody>
      </p:sp>
      <p:grpSp>
        <p:nvGrpSpPr>
          <p:cNvPr id="214" name="Google Shape;214;p8"/>
          <p:cNvGrpSpPr/>
          <p:nvPr/>
        </p:nvGrpSpPr>
        <p:grpSpPr>
          <a:xfrm>
            <a:off x="30041" y="728894"/>
            <a:ext cx="12096884" cy="3437908"/>
            <a:chOff x="0" y="262804"/>
            <a:chExt cx="12096884" cy="3437908"/>
          </a:xfrm>
        </p:grpSpPr>
        <p:sp>
          <p:nvSpPr>
            <p:cNvPr id="215" name="Google Shape;215;p8"/>
            <p:cNvSpPr/>
            <p:nvPr/>
          </p:nvSpPr>
          <p:spPr>
            <a:xfrm>
              <a:off x="0" y="262804"/>
              <a:ext cx="12096884" cy="1105649"/>
            </a:xfrm>
            <a:prstGeom prst="roundRect">
              <a:avLst>
                <a:gd fmla="val 16667"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8"/>
            <p:cNvSpPr txBox="1"/>
            <p:nvPr/>
          </p:nvSpPr>
          <p:spPr>
            <a:xfrm>
              <a:off x="53973" y="316777"/>
              <a:ext cx="11988938" cy="997703"/>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1" i="0" lang="vi-VN" sz="2100" u="none" cap="none" strike="noStrike">
                  <a:solidFill>
                    <a:schemeClr val="lt1"/>
                  </a:solidFill>
                  <a:latin typeface="Calibri"/>
                  <a:ea typeface="Calibri"/>
                  <a:cs typeface="Calibri"/>
                  <a:sym typeface="Calibri"/>
                </a:rPr>
                <a:t>HTML: </a:t>
              </a:r>
              <a:r>
                <a:rPr b="0" i="0" lang="vi-VN" sz="2100" u="none" cap="none" strike="noStrike">
                  <a:solidFill>
                    <a:schemeClr val="lt1"/>
                  </a:solidFill>
                  <a:latin typeface="Calibri"/>
                  <a:ea typeface="Calibri"/>
                  <a:cs typeface="Calibri"/>
                  <a:sym typeface="Calibri"/>
                </a:rPr>
                <a:t>(viết tắt của từ Hypertext Markup Language, hay là "Ngôn ngữ Đánh dấu Siêu văn bản") ngôn ngữ đánh dấu tiêu chuẩn cho các tài liệu được thiết kế để hiển thị trong trình duyệt. Nó có thể được trợ giúp bởi các công nghệ như CSS và các ngôn ngữ kịch bản giống như JavaScript.</a:t>
              </a:r>
              <a:endParaRPr b="0" i="0" sz="1400" u="none" cap="none" strike="noStrike">
                <a:solidFill>
                  <a:srgbClr val="000000"/>
                </a:solidFill>
                <a:latin typeface="Arial"/>
                <a:ea typeface="Arial"/>
                <a:cs typeface="Arial"/>
                <a:sym typeface="Arial"/>
              </a:endParaRPr>
            </a:p>
          </p:txBody>
        </p:sp>
        <p:sp>
          <p:nvSpPr>
            <p:cNvPr id="217" name="Google Shape;217;p8"/>
            <p:cNvSpPr/>
            <p:nvPr/>
          </p:nvSpPr>
          <p:spPr>
            <a:xfrm>
              <a:off x="0" y="1428934"/>
              <a:ext cx="12096884" cy="1105649"/>
            </a:xfrm>
            <a:prstGeom prst="roundRect">
              <a:avLst>
                <a:gd fmla="val 16667" name="adj"/>
              </a:avLst>
            </a:prstGeom>
            <a:solidFill>
              <a:srgbClr val="C85B5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8"/>
            <p:cNvSpPr txBox="1"/>
            <p:nvPr/>
          </p:nvSpPr>
          <p:spPr>
            <a:xfrm>
              <a:off x="53973" y="1482907"/>
              <a:ext cx="11988938" cy="997703"/>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1" i="0" lang="vi-VN" sz="2100" u="none" cap="none" strike="noStrike">
                  <a:solidFill>
                    <a:schemeClr val="lt1"/>
                  </a:solidFill>
                  <a:latin typeface="Calibri"/>
                  <a:ea typeface="Calibri"/>
                  <a:cs typeface="Calibri"/>
                  <a:sym typeface="Calibri"/>
                </a:rPr>
                <a:t>CSS: </a:t>
              </a:r>
              <a:r>
                <a:rPr b="0" i="0" lang="vi-VN" sz="2100" u="none" cap="none" strike="noStrike">
                  <a:solidFill>
                    <a:schemeClr val="lt1"/>
                  </a:solidFill>
                  <a:latin typeface="Calibri"/>
                  <a:ea typeface="Calibri"/>
                  <a:cs typeface="Calibri"/>
                  <a:sym typeface="Calibri"/>
                </a:rPr>
                <a:t>là chữ viết tắt của Cascading Style Sheets, nó là một ngôn ngữ được sử dụng để định dạng các phần tử (HTML), giúp cho việc bố cục, màu sắc trang, đổi màu chữ, font chữ, thay đổi cấu trúc...</a:t>
              </a:r>
              <a:endParaRPr b="0" i="0" sz="1400" u="none" cap="none" strike="noStrike">
                <a:solidFill>
                  <a:srgbClr val="000000"/>
                </a:solidFill>
                <a:latin typeface="Arial"/>
                <a:ea typeface="Arial"/>
                <a:cs typeface="Arial"/>
                <a:sym typeface="Arial"/>
              </a:endParaRPr>
            </a:p>
          </p:txBody>
        </p:sp>
        <p:sp>
          <p:nvSpPr>
            <p:cNvPr id="219" name="Google Shape;219;p8"/>
            <p:cNvSpPr/>
            <p:nvPr/>
          </p:nvSpPr>
          <p:spPr>
            <a:xfrm>
              <a:off x="0" y="2595063"/>
              <a:ext cx="12096884" cy="1105649"/>
            </a:xfrm>
            <a:prstGeom prst="roundRect">
              <a:avLst>
                <a:gd fmla="val 16667" name="adj"/>
              </a:avLst>
            </a:prstGeom>
            <a:solidFill>
              <a:srgbClr val="FE0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8"/>
            <p:cNvSpPr txBox="1"/>
            <p:nvPr/>
          </p:nvSpPr>
          <p:spPr>
            <a:xfrm>
              <a:off x="53973" y="2649036"/>
              <a:ext cx="11988938" cy="997703"/>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1" i="0" lang="vi-VN" sz="2100" u="none" cap="none" strike="noStrike">
                  <a:solidFill>
                    <a:schemeClr val="lt1"/>
                  </a:solidFill>
                  <a:latin typeface="Calibri"/>
                  <a:ea typeface="Calibri"/>
                  <a:cs typeface="Calibri"/>
                  <a:sym typeface="Calibri"/>
                </a:rPr>
                <a:t>JavaScript: </a:t>
              </a:r>
              <a:r>
                <a:rPr b="0" i="0" lang="vi-VN" sz="2100" u="none" cap="none" strike="noStrike">
                  <a:solidFill>
                    <a:schemeClr val="lt1"/>
                  </a:solidFill>
                  <a:latin typeface="Calibri"/>
                  <a:ea typeface="Calibri"/>
                  <a:cs typeface="Calibri"/>
                  <a:sym typeface="Calibri"/>
                </a:rPr>
                <a:t>là một ngôn ngữ lập kịch bản, JavaScript cho phép kiểm soát các hành vi của người dùng khi tương tác trên trang web, giúp tạo các hiệu ứng sinh động cho trang web. </a:t>
              </a:r>
              <a:endParaRPr b="0" i="0" sz="1400" u="none" cap="none" strike="noStrike">
                <a:solidFill>
                  <a:srgbClr val="000000"/>
                </a:solidFill>
                <a:latin typeface="Arial"/>
                <a:ea typeface="Arial"/>
                <a:cs typeface="Arial"/>
                <a:sym typeface="Arial"/>
              </a:endParaRPr>
            </a:p>
          </p:txBody>
        </p:sp>
      </p:grpSp>
      <p:sp>
        <p:nvSpPr>
          <p:cNvPr id="221" name="Google Shape;221;p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vi-VN"/>
              <a:t>Thiết kế Web với HTML5 - CSS3 - JAVASCRIPT</a:t>
            </a:r>
            <a:endParaRPr/>
          </a:p>
        </p:txBody>
      </p:sp>
      <p:sp>
        <p:nvSpPr>
          <p:cNvPr id="222" name="Google Shape;222;p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vi-VN"/>
              <a:t>‹#›</a:t>
            </a:fld>
            <a:endParaRPr/>
          </a:p>
        </p:txBody>
      </p:sp>
      <p:pic>
        <p:nvPicPr>
          <p:cNvPr id="223" name="Google Shape;223;p8"/>
          <p:cNvPicPr preferRelativeResize="0"/>
          <p:nvPr/>
        </p:nvPicPr>
        <p:blipFill rotWithShape="1">
          <a:blip r:embed="rId3">
            <a:alphaModFix/>
          </a:blip>
          <a:srcRect b="0" l="0" r="0" t="0"/>
          <a:stretch/>
        </p:blipFill>
        <p:spPr>
          <a:xfrm>
            <a:off x="3804913" y="4157833"/>
            <a:ext cx="3866940" cy="22657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2018-01-11T08:27:42Z</dcterms:created>
  <dc:creator>Huy Dang</dc:creator>
</cp:coreProperties>
</file>