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YKubJq2zypQniIxeM5ercIEF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D65BC1-F3D2-4AC8-AED2-1EA2301F6A1B}">
  <a:tblStyle styleId="{31D65BC1-F3D2-4AC8-AED2-1EA2301F6A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84D421FC-D4A2-42E8-A8FD-DE0627BA637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codepen.io/But/pen/gGLdoJ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ref/tryit.asp?filename=trycss3_transform" TargetMode="External"/><Relationship Id="rId4" Type="http://schemas.openxmlformats.org/officeDocument/2006/relationships/hyperlink" Target="https://developer.mozilla.org/en-US/docs/Web/CSS/transform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vi-VN" sz="4000">
                <a:solidFill>
                  <a:schemeClr val="dk1"/>
                </a:solidFill>
              </a:rPr>
              <a:t>Bài 10</a:t>
            </a:r>
            <a:br>
              <a:rPr lang="vi-VN" sz="4000">
                <a:solidFill>
                  <a:schemeClr val="dk1"/>
                </a:solidFill>
              </a:rPr>
            </a:br>
            <a:r>
              <a:rPr lang="vi-VN" sz="4000">
                <a:solidFill>
                  <a:schemeClr val="dk1"/>
                </a:solidFill>
              </a:rPr>
              <a:t>CSS3 và hiệu ứng động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" y="648927"/>
            <a:ext cx="4300461" cy="196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/>
              <a:t>HỎI ĐÁP</a:t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6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i="0" sz="6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12" name="Google Shape;212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i="0" lang="vi-VN" sz="3500" u="none" cap="none" strike="noStrike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i="0" sz="3500" u="none" cap="none" strike="noStrike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222" name="Google Shape;22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223" name="Google Shape;22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224" name="Google Shape;22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225" name="Google Shape;225;p12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26" name="Google Shape;226;p12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27" name="Google Shape;227;p12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28" name="Google Shape;228;p12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12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230" name="Google Shape;23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/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425">
            <a:spAutoFit/>
          </a:bodyPr>
          <a:lstStyle/>
          <a:p>
            <a:pPr indent="0" lvl="0" marL="141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vi-VN" sz="2800"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5008748" y="1900986"/>
            <a:ext cx="6693454" cy="2891790"/>
            <a:chOff x="0" y="10042"/>
            <a:chExt cx="6693454" cy="2891790"/>
          </a:xfrm>
        </p:grpSpPr>
        <p:sp>
          <p:nvSpPr>
            <p:cNvPr id="95" name="Google Shape;95;p2"/>
            <p:cNvSpPr/>
            <p:nvPr/>
          </p:nvSpPr>
          <p:spPr>
            <a:xfrm>
              <a:off x="0" y="10042"/>
              <a:ext cx="6693454" cy="527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25759" y="35801"/>
              <a:ext cx="6641936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 thiệu về CSS3 Animation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601072"/>
              <a:ext cx="6693454" cy="527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5759" y="626831"/>
              <a:ext cx="6641936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thuộc tính Animation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192102"/>
              <a:ext cx="6693454" cy="527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25759" y="1217861"/>
              <a:ext cx="6641936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Tìm hiểu về Keyframes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1783132"/>
              <a:ext cx="6693454" cy="527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5759" y="1808891"/>
              <a:ext cx="6641936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Tìm hiểu về Transition và transform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2374162"/>
              <a:ext cx="6693454" cy="527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5759" y="2399921"/>
              <a:ext cx="6641936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vi-VN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 số CSS Animation thường gặp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1814388" y="6619824"/>
            <a:ext cx="18880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297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7" y="1444000"/>
            <a:ext cx="4268815" cy="396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về animation effect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107738" y="690461"/>
            <a:ext cx="11823850" cy="2042851"/>
            <a:chOff x="107738" y="690461"/>
            <a:chExt cx="11823850" cy="2042851"/>
          </a:xfrm>
        </p:grpSpPr>
        <p:sp>
          <p:nvSpPr>
            <p:cNvPr id="117" name="Google Shape;117;p3"/>
            <p:cNvSpPr/>
            <p:nvPr/>
          </p:nvSpPr>
          <p:spPr>
            <a:xfrm>
              <a:off x="107738" y="690461"/>
              <a:ext cx="5749658" cy="2035800"/>
            </a:xfrm>
            <a:custGeom>
              <a:rect b="b" l="l" r="r" t="t"/>
              <a:pathLst>
                <a:path extrusionOk="0" h="2035800" w="5749658">
                  <a:moveTo>
                    <a:pt x="0" y="339307"/>
                  </a:moveTo>
                  <a:cubicBezTo>
                    <a:pt x="0" y="151913"/>
                    <a:pt x="151913" y="0"/>
                    <a:pt x="339307" y="0"/>
                  </a:cubicBezTo>
                  <a:lnTo>
                    <a:pt x="5410351" y="0"/>
                  </a:lnTo>
                  <a:cubicBezTo>
                    <a:pt x="5597745" y="0"/>
                    <a:pt x="5749658" y="151913"/>
                    <a:pt x="5749658" y="339307"/>
                  </a:cubicBezTo>
                  <a:lnTo>
                    <a:pt x="5749658" y="1696493"/>
                  </a:lnTo>
                  <a:cubicBezTo>
                    <a:pt x="5749658" y="1883887"/>
                    <a:pt x="5597745" y="2035800"/>
                    <a:pt x="5410351" y="2035800"/>
                  </a:cubicBezTo>
                  <a:lnTo>
                    <a:pt x="339307" y="2035800"/>
                  </a:lnTo>
                  <a:cubicBezTo>
                    <a:pt x="151913" y="2035800"/>
                    <a:pt x="0" y="1883887"/>
                    <a:pt x="0" y="1696493"/>
                  </a:cubicBezTo>
                  <a:lnTo>
                    <a:pt x="0" y="33930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3675" lIns="213675" spcFirstLastPara="1" rIns="213675" wrap="square" tIns="213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vi-V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Animation là các hiệu ứng chuyển động giúp tạo ra các hiệu ứng đẹp hơn cho trang web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181930" y="697512"/>
              <a:ext cx="5749658" cy="2035800"/>
            </a:xfrm>
            <a:custGeom>
              <a:rect b="b" l="l" r="r" t="t"/>
              <a:pathLst>
                <a:path extrusionOk="0" h="2035800" w="5749658">
                  <a:moveTo>
                    <a:pt x="0" y="339307"/>
                  </a:moveTo>
                  <a:cubicBezTo>
                    <a:pt x="0" y="151913"/>
                    <a:pt x="151913" y="0"/>
                    <a:pt x="339307" y="0"/>
                  </a:cubicBezTo>
                  <a:lnTo>
                    <a:pt x="5410351" y="0"/>
                  </a:lnTo>
                  <a:cubicBezTo>
                    <a:pt x="5597745" y="0"/>
                    <a:pt x="5749658" y="151913"/>
                    <a:pt x="5749658" y="339307"/>
                  </a:cubicBezTo>
                  <a:lnTo>
                    <a:pt x="5749658" y="1696493"/>
                  </a:lnTo>
                  <a:cubicBezTo>
                    <a:pt x="5749658" y="1883887"/>
                    <a:pt x="5597745" y="2035800"/>
                    <a:pt x="5410351" y="2035800"/>
                  </a:cubicBezTo>
                  <a:lnTo>
                    <a:pt x="339307" y="2035800"/>
                  </a:lnTo>
                  <a:cubicBezTo>
                    <a:pt x="151913" y="2035800"/>
                    <a:pt x="0" y="1883887"/>
                    <a:pt x="0" y="1696493"/>
                  </a:cubicBezTo>
                  <a:lnTo>
                    <a:pt x="0" y="33930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3675" lIns="213675" spcFirstLastPara="1" rIns="213675" wrap="square" tIns="213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vi-VN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Nó làm tăng thêm tính thẩm mỹ cho một website thông qua các hiệu ứng mà không ảnh hưởng đến tốc độ load trang.</a:t>
              </a:r>
              <a:endParaRPr/>
            </a:p>
          </p:txBody>
        </p:sp>
      </p:grp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434" y="2810947"/>
            <a:ext cx="6727897" cy="352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Các thuộc tính khi áp dụng animation cho phần tử</a:t>
            </a:r>
            <a:endParaRPr/>
          </a:p>
        </p:txBody>
      </p:sp>
      <p:sp>
        <p:nvSpPr>
          <p:cNvPr id="125" name="Google Shape;125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127" name="Google Shape;127;p4"/>
          <p:cNvGraphicFramePr/>
          <p:nvPr/>
        </p:nvGraphicFramePr>
        <p:xfrm>
          <a:off x="188148" y="672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{31D65BC1-F3D2-4AC8-AED2-1EA2301F6A1B}</a:tableStyleId>
              </a:tblPr>
              <a:tblGrid>
                <a:gridCol w="3203275"/>
                <a:gridCol w="8577375"/>
              </a:tblGrid>
              <a:tr h="372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/>
                        <a:t>Tên thuộc tính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tả/ giá trị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animation-name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Tên hiệu ứng (được định nghĩa keyframes)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animation-duration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Tổng thời gian diễn ra hiệu ứng, đơn vị giây (s) hoặc mili giây (ms)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animation-timing-function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Xác định đường cong tốc độ (đồ thị tốc độ chuyển động) hoặc tốc độ của hiệu ứng gồm các giá trị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linear</a:t>
                      </a:r>
                      <a:r>
                        <a:rPr lang="vi-VN" sz="1800"/>
                        <a:t>: Chuyển động đều tốc độ trong suốt chu kỳ.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ease</a:t>
                      </a:r>
                      <a:r>
                        <a:rPr lang="vi-VN" sz="1800"/>
                        <a:t>: Chuyển động lúc đầu chậm, sau đó nhanh dần, và sau đó từ từ kết thúc.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ease-in</a:t>
                      </a:r>
                      <a:r>
                        <a:rPr b="1" lang="vi-VN" sz="1800"/>
                        <a:t>: </a:t>
                      </a:r>
                      <a:r>
                        <a:rPr lang="vi-VN" sz="1800"/>
                        <a:t>Chuyển động ban đầu sẽ chậm, và sau đó nhanh dần lên..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ease-out: </a:t>
                      </a:r>
                      <a:r>
                        <a:rPr lang="vi-VN" sz="1800"/>
                        <a:t>Chuyển động ngược lại bên trên.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ease-in-out: </a:t>
                      </a:r>
                      <a:r>
                        <a:rPr lang="vi-VN" sz="1800"/>
                        <a:t>Tương tự chuyển động của ease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cubic-bezier</a:t>
                      </a:r>
                      <a:r>
                        <a:rPr lang="vi-VN" sz="1800"/>
                        <a:t>(n,n,n,n): Giá trị riêng cho chuyển động, (n = 0 hoặc 1), với 1 nhanh, 0 chậm.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animation-iteration-count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Thể hiện số lần chuyển động được thực hiện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animation-direction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Chỉ định hướng đi cho đối tượng, với các giá trị như sau: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normal: </a:t>
                      </a:r>
                      <a:r>
                        <a:rPr lang="vi-VN" sz="1800"/>
                        <a:t>Hoạt động bình thường theo mặc định.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reverse: </a:t>
                      </a:r>
                      <a:r>
                        <a:rPr lang="vi-VN" sz="1800"/>
                        <a:t>Hoạt động với chiều ngược lại mặc định.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alternate: </a:t>
                      </a:r>
                      <a:r>
                        <a:rPr lang="vi-VN" sz="1800"/>
                        <a:t>Đảo chiều sau một chu kỳ hoạt động.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alternate-reverse: </a:t>
                      </a:r>
                      <a:r>
                        <a:rPr lang="vi-VN" sz="1800"/>
                        <a:t>tương tự alternate nhưng trái 1 nhịp.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Các thuộc tính khi áp dụng animation cho phần tử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24" y="1938262"/>
            <a:ext cx="11119315" cy="4056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5"/>
          <p:cNvGrpSpPr/>
          <p:nvPr/>
        </p:nvGrpSpPr>
        <p:grpSpPr>
          <a:xfrm>
            <a:off x="518824" y="691795"/>
            <a:ext cx="6825943" cy="1118880"/>
            <a:chOff x="0" y="332"/>
            <a:chExt cx="6825943" cy="1118880"/>
          </a:xfrm>
        </p:grpSpPr>
        <p:sp>
          <p:nvSpPr>
            <p:cNvPr id="137" name="Google Shape;137;p5"/>
            <p:cNvSpPr/>
            <p:nvPr/>
          </p:nvSpPr>
          <p:spPr>
            <a:xfrm>
              <a:off x="0" y="332"/>
              <a:ext cx="6825943" cy="655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31984" y="32316"/>
              <a:ext cx="6761975" cy="591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Có thể xem một demo online tại đây</a:t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0" y="655532"/>
              <a:ext cx="6825943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0" y="655532"/>
              <a:ext cx="6825943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216700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b="0" i="0" lang="vi-VN" sz="2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https://codepen.io/But/pen/gGLdoJ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@Keyframes</a:t>
            </a:r>
            <a:endParaRPr/>
          </a:p>
        </p:txBody>
      </p: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0" y="943473"/>
            <a:ext cx="8725244" cy="4971051"/>
            <a:chOff x="0" y="178557"/>
            <a:chExt cx="8725244" cy="4971051"/>
          </a:xfrm>
        </p:grpSpPr>
        <p:sp>
          <p:nvSpPr>
            <p:cNvPr id="149" name="Google Shape;149;p6"/>
            <p:cNvSpPr/>
            <p:nvPr/>
          </p:nvSpPr>
          <p:spPr>
            <a:xfrm>
              <a:off x="0" y="178557"/>
              <a:ext cx="8725244" cy="1896652"/>
            </a:xfrm>
            <a:prstGeom prst="rect">
              <a:avLst/>
            </a:prstGeom>
            <a:solidFill>
              <a:srgbClr val="600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0" y="178557"/>
              <a:ext cx="8725244" cy="1896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Keyframes là yếu tố tạo nên CSS animations.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vi-V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Tại đây sẽ định nghĩa hiệu ứng sẽ trông ra sao tại mỗi thời điểm trong dải thời gian của hiệu ứng, cấu trúc của một keyframes bao gồ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0" y="2075209"/>
              <a:ext cx="8725244" cy="3074399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0" y="2075209"/>
              <a:ext cx="8725244" cy="307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4025" lIns="149350" spcFirstLastPara="1" rIns="199125" wrap="square" tIns="1493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1" i="0" lang="vi-V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Name: </a:t>
              </a:r>
              <a:r>
                <a:rPr b="0" i="0" lang="vi-V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Tên bạn đặt cho hiệu ứng đó, vd như: pacman chẳng hạn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1" i="0" lang="vi-V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Stages: </a:t>
              </a:r>
              <a:r>
                <a:rPr b="0" i="0" lang="vi-V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Trạng thái của animation được qui định từ 0% đến 100%, có thể chia thành nhiều khoảng khác nhau tùy theo hiệu ứng của chuyển động.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1" i="0" lang="vi-V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CSS Property: </a:t>
              </a:r>
              <a:r>
                <a:rPr b="0" i="0" lang="vi-V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Trong mỗi state sẽ định nghĩa các thuộc tính css thể hiện sự thay đổi style ban đầu</a:t>
              </a:r>
              <a:endParaRPr/>
            </a:p>
          </p:txBody>
        </p:sp>
      </p:grp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8871" y="996211"/>
            <a:ext cx="3278015" cy="215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8871" y="3191703"/>
            <a:ext cx="3298840" cy="265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9670552" y="2613074"/>
            <a:ext cx="1698476" cy="5891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Ví dụ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Transition – Các thuộc tính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20827" y="692458"/>
            <a:ext cx="12096884" cy="119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CSS Transition giúp cho việc thay đổi giá trị các thuộc tính một cách mượt mà,dựa và việc quy định sự chuyển đổi trong một khoảng thời gian nhất định.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Các thuộc tính thường thấy khi áp dụng css transition</a:t>
            </a:r>
            <a:endParaRPr/>
          </a:p>
        </p:txBody>
      </p:sp>
      <p:sp>
        <p:nvSpPr>
          <p:cNvPr id="162" name="Google Shape;162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327486" y="1890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{84D421FC-D4A2-42E8-A8FD-DE0627BA6370}</a:tableStyleId>
              </a:tblPr>
              <a:tblGrid>
                <a:gridCol w="3139850"/>
                <a:gridCol w="466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Tên thuộc tính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Transition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Khai báo này cho phep viết tắt tất cả các thuộc tinh đơn dưới đây</a:t>
                      </a:r>
                      <a:endParaRPr i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transition-delay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Độ trễ tính bằng giây (s) cho hiệu ứng chuyển tiếp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transition-duration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Thời gian (s) để hoàn thành một hiệu ứng chuyển tiếp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transition-property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Chỉ định tên của thuộc tính CSS mà hiệu ứng chuyển tiếp áp dụng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transition-timing-function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Chỉ định đường cong tốc độ của hiệu ứng chuyển tiếp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988" y="1436478"/>
            <a:ext cx="3843723" cy="278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0818" y="4215733"/>
            <a:ext cx="1104996" cy="107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1582" y="5289513"/>
            <a:ext cx="2992249" cy="105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Transform – Các thuộc tính</a:t>
            </a:r>
            <a:endParaRPr/>
          </a:p>
        </p:txBody>
      </p:sp>
      <p:sp>
        <p:nvSpPr>
          <p:cNvPr id="173" name="Google Shape;173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>
            <a:off x="20827" y="694056"/>
            <a:ext cx="4480152" cy="3272661"/>
            <a:chOff x="0" y="1599"/>
            <a:chExt cx="4480152" cy="3272661"/>
          </a:xfrm>
        </p:grpSpPr>
        <p:sp>
          <p:nvSpPr>
            <p:cNvPr id="176" name="Google Shape;176;p8"/>
            <p:cNvSpPr/>
            <p:nvPr/>
          </p:nvSpPr>
          <p:spPr>
            <a:xfrm>
              <a:off x="0" y="1599"/>
              <a:ext cx="4480152" cy="327266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59758" y="161357"/>
              <a:ext cx="4160636" cy="2953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Thuộc tính transform trong CSS cho phép xoay, chia tỷ lệ, nghiêng hoặc dịch một phần tử. 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Nó sửa đổi không gian tọa độ của mô hình định dạng trực quan CSS.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Tham khảo </a:t>
              </a:r>
              <a:r>
                <a:rPr b="0" i="0" lang="vi-VN" sz="1800" u="sng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https://www.w3schools.com/cssref/tryit.asp?filename=trycss3_transform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sng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https://developer.mozilla.org/en-US/docs/Web/CSS/transform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502" y="655805"/>
            <a:ext cx="2903472" cy="177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3339" y="3597718"/>
            <a:ext cx="5478930" cy="260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341" y="4084102"/>
            <a:ext cx="6316287" cy="211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10934" y="643784"/>
            <a:ext cx="4473328" cy="175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4964" y="2559669"/>
            <a:ext cx="7430420" cy="84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Live demo</a:t>
            </a: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>
            <a:off x="4163627" y="2251039"/>
            <a:ext cx="4074849" cy="2485747"/>
            <a:chOff x="0" y="0"/>
            <a:chExt cx="4074849" cy="2485747"/>
          </a:xfrm>
        </p:grpSpPr>
        <p:sp>
          <p:nvSpPr>
            <p:cNvPr id="189" name="Google Shape;189;p9"/>
            <p:cNvSpPr/>
            <p:nvPr/>
          </p:nvSpPr>
          <p:spPr>
            <a:xfrm>
              <a:off x="0" y="0"/>
              <a:ext cx="4074849" cy="248574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0" y="994298"/>
              <a:ext cx="4074849" cy="99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vi-VN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LIVE DEMO</a:t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366865" y="149144"/>
              <a:ext cx="1341118" cy="82775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1996" r="-21996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62993" y="1988597"/>
              <a:ext cx="3748861" cy="37286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4BDA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