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6858000" cx="12192000"/>
  <p:notesSz cx="6858000" cy="9144000"/>
  <p:embeddedFontLst>
    <p:embeddedFont>
      <p:font typeface="Robo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32" roundtripDataSignature="AMtx7mgdrd3xPYYZPqitneEQT8/kWCrL2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996F3C8-C40F-4447-A26F-3D7A1F7B4CB5}">
  <a:tblStyle styleId="{6996F3C8-C40F-4447-A26F-3D7A1F7B4CB5}" styleName="Table_0">
    <a:wholeTbl>
      <a:tcTxStyle b="off" i="off">
        <a:font>
          <a:latin typeface="Calibri"/>
          <a:ea typeface="Calibri"/>
          <a:cs typeface="Calibri"/>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9E1B98EE-789A-4C58-80F8-17DA0FCB87C7}" styleName="Table_1">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5.xml"/><Relationship Id="rId10" Type="http://schemas.openxmlformats.org/officeDocument/2006/relationships/slide" Target="slides/slide4.xml"/><Relationship Id="rId32"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vi-V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 name="Google Shape;81;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 name="Google Shape;82;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6" name="Google Shape;346;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 name="Google Shape;9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7" name="Google Shape;367;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6" name="Google Shape;376;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23"/>
          <p:cNvSpPr txBox="1"/>
          <p:nvPr>
            <p:ph type="ctrTitle"/>
          </p:nvPr>
        </p:nvSpPr>
        <p:spPr>
          <a:xfrm>
            <a:off x="1524000" y="1122362"/>
            <a:ext cx="9144000" cy="2986417"/>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4800"/>
              <a:buFont typeface="Arial"/>
              <a:buNone/>
              <a:defRPr sz="48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3"/>
          <p:cNvSpPr txBox="1"/>
          <p:nvPr>
            <p:ph idx="1" type="subTitle"/>
          </p:nvPr>
        </p:nvSpPr>
        <p:spPr>
          <a:xfrm>
            <a:off x="1524000" y="4190260"/>
            <a:ext cx="9144000" cy="1067540"/>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solidFill>
                  <a:schemeClr val="dk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23"/>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3"/>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
        <p:nvSpPr>
          <p:cNvPr id="22" name="Google Shape;22;p23"/>
          <p:cNvSpPr/>
          <p:nvPr/>
        </p:nvSpPr>
        <p:spPr>
          <a:xfrm>
            <a:off x="0" y="-17461"/>
            <a:ext cx="12192000" cy="621143"/>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23" name="Google Shape;23;p23"/>
          <p:cNvPicPr preferRelativeResize="0"/>
          <p:nvPr/>
        </p:nvPicPr>
        <p:blipFill rotWithShape="1">
          <a:blip r:embed="rId2">
            <a:alphaModFix/>
          </a:blip>
          <a:srcRect b="0" l="0" r="0" t="0"/>
          <a:stretch/>
        </p:blipFill>
        <p:spPr>
          <a:xfrm flipH="1">
            <a:off x="0" y="-19041"/>
            <a:ext cx="12200878" cy="695325"/>
          </a:xfrm>
          <a:prstGeom prst="rect">
            <a:avLst/>
          </a:prstGeom>
          <a:noFill/>
          <a:ln>
            <a:noFill/>
          </a:ln>
        </p:spPr>
      </p:pic>
      <p:pic>
        <p:nvPicPr>
          <p:cNvPr id="24" name="Google Shape;24;p23"/>
          <p:cNvPicPr preferRelativeResize="0"/>
          <p:nvPr/>
        </p:nvPicPr>
        <p:blipFill rotWithShape="1">
          <a:blip r:embed="rId3">
            <a:alphaModFix/>
          </a:blip>
          <a:srcRect b="0" l="0" r="0" t="0"/>
          <a:stretch/>
        </p:blipFill>
        <p:spPr>
          <a:xfrm>
            <a:off x="9221476" y="147718"/>
            <a:ext cx="2896235" cy="455964"/>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9" name="Shape 69"/>
        <p:cNvGrpSpPr/>
        <p:nvPr/>
      </p:nvGrpSpPr>
      <p:grpSpPr>
        <a:xfrm>
          <a:off x="0" y="0"/>
          <a:ext cx="0" cy="0"/>
          <a:chOff x="0" y="0"/>
          <a:chExt cx="0" cy="0"/>
        </a:xfrm>
      </p:grpSpPr>
      <p:sp>
        <p:nvSpPr>
          <p:cNvPr id="70" name="Google Shape;70;p32"/>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32"/>
          <p:cNvSpPr txBox="1"/>
          <p:nvPr>
            <p:ph idx="1" type="body"/>
          </p:nvPr>
        </p:nvSpPr>
        <p:spPr>
          <a:xfrm rot="5400000">
            <a:off x="3381366" y="-2559382"/>
            <a:ext cx="5375806" cy="1209688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 name="Google Shape;72;p32"/>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2"/>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3"/>
          <p:cNvSpPr txBox="1"/>
          <p:nvPr>
            <p:ph type="title"/>
          </p:nvPr>
        </p:nvSpPr>
        <p:spPr>
          <a:xfrm rot="5400000">
            <a:off x="7133433" y="1956594"/>
            <a:ext cx="5811838" cy="2628901"/>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3"/>
          <p:cNvSpPr txBox="1"/>
          <p:nvPr>
            <p:ph idx="1" type="body"/>
          </p:nvPr>
        </p:nvSpPr>
        <p:spPr>
          <a:xfrm rot="5400000">
            <a:off x="1799433" y="-596107"/>
            <a:ext cx="5811838" cy="773430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3"/>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3"/>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24"/>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24"/>
          <p:cNvSpPr txBox="1"/>
          <p:nvPr>
            <p:ph idx="1" type="body"/>
          </p:nvPr>
        </p:nvSpPr>
        <p:spPr>
          <a:xfrm>
            <a:off x="20827" y="692458"/>
            <a:ext cx="12096884" cy="5484505"/>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chemeClr val="dk1"/>
              </a:buClr>
              <a:buSzPts val="2400"/>
              <a:buChar char="•"/>
              <a:defRPr sz="2400"/>
            </a:lvl1pPr>
            <a:lvl2pPr indent="-355600" lvl="1" marL="914400" algn="l">
              <a:lnSpc>
                <a:spcPct val="90000"/>
              </a:lnSpc>
              <a:spcBef>
                <a:spcPts val="500"/>
              </a:spcBef>
              <a:spcAft>
                <a:spcPts val="0"/>
              </a:spcAft>
              <a:buClr>
                <a:schemeClr val="dk1"/>
              </a:buClr>
              <a:buSzPts val="2000"/>
              <a:buChar char="•"/>
              <a:defRPr sz="2000"/>
            </a:lvl2pPr>
            <a:lvl3pPr indent="-342900" lvl="2" marL="1371600" algn="l">
              <a:lnSpc>
                <a:spcPct val="90000"/>
              </a:lnSpc>
              <a:spcBef>
                <a:spcPts val="500"/>
              </a:spcBef>
              <a:spcAft>
                <a:spcPts val="0"/>
              </a:spcAft>
              <a:buClr>
                <a:schemeClr val="dk1"/>
              </a:buClr>
              <a:buSzPts val="1800"/>
              <a:buChar char="•"/>
              <a:defRPr sz="18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24"/>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4"/>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0" name="Shape 30"/>
        <p:cNvGrpSpPr/>
        <p:nvPr/>
      </p:nvGrpSpPr>
      <p:grpSpPr>
        <a:xfrm>
          <a:off x="0" y="0"/>
          <a:ext cx="0" cy="0"/>
          <a:chOff x="0" y="0"/>
          <a:chExt cx="0" cy="0"/>
        </a:xfrm>
      </p:grpSpPr>
      <p:sp>
        <p:nvSpPr>
          <p:cNvPr id="31" name="Google Shape;31;p25"/>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5"/>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sp>
        <p:nvSpPr>
          <p:cNvPr id="34" name="Google Shape;34;p26"/>
          <p:cNvSpPr txBox="1"/>
          <p:nvPr>
            <p:ph type="title"/>
          </p:nvPr>
        </p:nvSpPr>
        <p:spPr>
          <a:xfrm>
            <a:off x="831850" y="1709740"/>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Arial"/>
              <a:buNone/>
              <a:defRPr sz="6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6"/>
          <p:cNvSpPr txBox="1"/>
          <p:nvPr>
            <p:ph idx="1" type="body"/>
          </p:nvPr>
        </p:nvSpPr>
        <p:spPr>
          <a:xfrm>
            <a:off x="831850" y="4589464"/>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6" name="Google Shape;36;p26"/>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6"/>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27"/>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2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2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7"/>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7"/>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28"/>
          <p:cNvSpPr txBox="1"/>
          <p:nvPr>
            <p:ph type="title"/>
          </p:nvPr>
        </p:nvSpPr>
        <p:spPr>
          <a:xfrm>
            <a:off x="839788" y="365127"/>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28"/>
          <p:cNvSpPr txBox="1"/>
          <p:nvPr>
            <p:ph idx="1" type="body"/>
          </p:nvPr>
        </p:nvSpPr>
        <p:spPr>
          <a:xfrm>
            <a:off x="839789"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28"/>
          <p:cNvSpPr txBox="1"/>
          <p:nvPr>
            <p:ph idx="2" type="body"/>
          </p:nvPr>
        </p:nvSpPr>
        <p:spPr>
          <a:xfrm>
            <a:off x="839789"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2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2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28"/>
          <p:cNvSpPr txBox="1"/>
          <p:nvPr>
            <p:ph idx="10" type="dt"/>
          </p:nvPr>
        </p:nvSpPr>
        <p:spPr>
          <a:xfrm>
            <a:off x="270029" y="6423557"/>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1" name="Google Shape;51;p28"/>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8"/>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29"/>
          <p:cNvSpPr txBox="1"/>
          <p:nvPr>
            <p:ph type="title"/>
          </p:nvPr>
        </p:nvSpPr>
        <p:spPr>
          <a:xfrm>
            <a:off x="1148919" y="862277"/>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29"/>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9"/>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30"/>
          <p:cNvSpPr txBox="1"/>
          <p:nvPr>
            <p:ph type="title"/>
          </p:nvPr>
        </p:nvSpPr>
        <p:spPr>
          <a:xfrm>
            <a:off x="839788" y="457200"/>
            <a:ext cx="3932238"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3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0" name="Google Shape;60;p30"/>
          <p:cNvSpPr txBox="1"/>
          <p:nvPr>
            <p:ph idx="2" type="body"/>
          </p:nvPr>
        </p:nvSpPr>
        <p:spPr>
          <a:xfrm>
            <a:off x="839788" y="2057400"/>
            <a:ext cx="393223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1" name="Google Shape;61;p30"/>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30"/>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3" name="Shape 63"/>
        <p:cNvGrpSpPr/>
        <p:nvPr/>
      </p:nvGrpSpPr>
      <p:grpSpPr>
        <a:xfrm>
          <a:off x="0" y="0"/>
          <a:ext cx="0" cy="0"/>
          <a:chOff x="0" y="0"/>
          <a:chExt cx="0" cy="0"/>
        </a:xfrm>
      </p:grpSpPr>
      <p:sp>
        <p:nvSpPr>
          <p:cNvPr id="64" name="Google Shape;64;p31"/>
          <p:cNvSpPr txBox="1"/>
          <p:nvPr>
            <p:ph type="title"/>
          </p:nvPr>
        </p:nvSpPr>
        <p:spPr>
          <a:xfrm>
            <a:off x="839788" y="457200"/>
            <a:ext cx="3932238"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31"/>
          <p:cNvSpPr/>
          <p:nvPr>
            <p:ph idx="2" type="pic"/>
          </p:nvPr>
        </p:nvSpPr>
        <p:spPr>
          <a:xfrm>
            <a:off x="5183188" y="987425"/>
            <a:ext cx="6172200" cy="4873625"/>
          </a:xfrm>
          <a:prstGeom prst="rect">
            <a:avLst/>
          </a:prstGeom>
          <a:noFill/>
          <a:ln>
            <a:noFill/>
          </a:ln>
        </p:spPr>
      </p:sp>
      <p:sp>
        <p:nvSpPr>
          <p:cNvPr id="66" name="Google Shape;66;p31"/>
          <p:cNvSpPr txBox="1"/>
          <p:nvPr>
            <p:ph idx="1" type="body"/>
          </p:nvPr>
        </p:nvSpPr>
        <p:spPr>
          <a:xfrm>
            <a:off x="839788" y="2057400"/>
            <a:ext cx="393223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7" name="Google Shape;67;p31"/>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31"/>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9.png"/><Relationship Id="rId2" Type="http://schemas.openxmlformats.org/officeDocument/2006/relationships/image" Target="../media/image7.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22"/>
          <p:cNvPicPr preferRelativeResize="0"/>
          <p:nvPr/>
        </p:nvPicPr>
        <p:blipFill rotWithShape="1">
          <a:blip r:embed="rId1">
            <a:alphaModFix/>
          </a:blip>
          <a:srcRect b="77519" l="0" r="0" t="0"/>
          <a:stretch/>
        </p:blipFill>
        <p:spPr>
          <a:xfrm flipH="1">
            <a:off x="0" y="-19411"/>
            <a:ext cx="12192000" cy="622131"/>
          </a:xfrm>
          <a:prstGeom prst="rect">
            <a:avLst/>
          </a:prstGeom>
          <a:noFill/>
          <a:ln>
            <a:noFill/>
          </a:ln>
        </p:spPr>
      </p:pic>
      <p:pic>
        <p:nvPicPr>
          <p:cNvPr id="11" name="Google Shape;11;p22"/>
          <p:cNvPicPr preferRelativeResize="0"/>
          <p:nvPr/>
        </p:nvPicPr>
        <p:blipFill rotWithShape="1">
          <a:blip r:embed="rId1">
            <a:alphaModFix/>
          </a:blip>
          <a:srcRect b="77519" l="0" r="0" t="0"/>
          <a:stretch/>
        </p:blipFill>
        <p:spPr>
          <a:xfrm>
            <a:off x="0" y="6375400"/>
            <a:ext cx="12192000" cy="482600"/>
          </a:xfrm>
          <a:prstGeom prst="rect">
            <a:avLst/>
          </a:prstGeom>
          <a:noFill/>
          <a:ln>
            <a:noFill/>
          </a:ln>
        </p:spPr>
      </p:pic>
      <p:sp>
        <p:nvSpPr>
          <p:cNvPr id="12" name="Google Shape;12;p22"/>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lt1"/>
              </a:buClr>
              <a:buSzPts val="4000"/>
              <a:buFont typeface="Arial"/>
              <a:buNone/>
              <a:defRPr b="0" i="0" sz="40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22"/>
          <p:cNvSpPr txBox="1"/>
          <p:nvPr>
            <p:ph idx="1" type="body"/>
          </p:nvPr>
        </p:nvSpPr>
        <p:spPr>
          <a:xfrm>
            <a:off x="20827" y="801157"/>
            <a:ext cx="12096884" cy="5375806"/>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4" name="Google Shape;14;p22"/>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22"/>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vi-VN"/>
              <a:t>‹#›</a:t>
            </a:fld>
            <a:endParaRPr/>
          </a:p>
        </p:txBody>
      </p:sp>
      <p:pic>
        <p:nvPicPr>
          <p:cNvPr id="16" name="Google Shape;16;p22"/>
          <p:cNvPicPr preferRelativeResize="0"/>
          <p:nvPr/>
        </p:nvPicPr>
        <p:blipFill rotWithShape="1">
          <a:blip r:embed="rId2">
            <a:alphaModFix/>
          </a:blip>
          <a:srcRect b="0" l="0" r="0" t="0"/>
          <a:stretch/>
        </p:blipFill>
        <p:spPr>
          <a:xfrm>
            <a:off x="9230689" y="108244"/>
            <a:ext cx="2896235" cy="455964"/>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2.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10" Type="http://schemas.openxmlformats.org/officeDocument/2006/relationships/image" Target="../media/image20.png"/><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7.png"/><Relationship Id="rId4" Type="http://schemas.openxmlformats.org/officeDocument/2006/relationships/hyperlink" Target="mailto:tuyensinh@bachkhoa-aptech.edu.vn" TargetMode="External"/><Relationship Id="rId9" Type="http://schemas.openxmlformats.org/officeDocument/2006/relationships/image" Target="../media/image23.png"/><Relationship Id="rId5" Type="http://schemas.openxmlformats.org/officeDocument/2006/relationships/image" Target="../media/image15.png"/><Relationship Id="rId6" Type="http://schemas.openxmlformats.org/officeDocument/2006/relationships/image" Target="../media/image19.png"/><Relationship Id="rId7" Type="http://schemas.openxmlformats.org/officeDocument/2006/relationships/image" Target="../media/image21.png"/><Relationship Id="rId8" Type="http://schemas.openxmlformats.org/officeDocument/2006/relationships/hyperlink" Target="mailto:tuyensinh@bachkhoa-aptech.edu.v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2106706"/>
            <a:ext cx="9144000" cy="2504097"/>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4000"/>
              <a:buFont typeface="Arial"/>
              <a:buNone/>
            </a:pPr>
            <a:r>
              <a:rPr b="1" lang="vi-VN" sz="4000">
                <a:solidFill>
                  <a:schemeClr val="dk1"/>
                </a:solidFill>
              </a:rPr>
              <a:t>Bài </a:t>
            </a:r>
            <a:r>
              <a:rPr b="1" lang="vi-VN" sz="4000"/>
              <a:t>11</a:t>
            </a:r>
            <a:br>
              <a:rPr lang="vi-VN" sz="4000">
                <a:solidFill>
                  <a:schemeClr val="dk1"/>
                </a:solidFill>
              </a:rPr>
            </a:br>
            <a:r>
              <a:rPr lang="vi-VN" sz="4000">
                <a:solidFill>
                  <a:schemeClr val="dk1"/>
                </a:solidFill>
              </a:rPr>
              <a:t>Giới thiệu về Javascript</a:t>
            </a:r>
            <a:endParaRPr sz="4000">
              <a:solidFill>
                <a:schemeClr val="dk1"/>
              </a:solidFill>
            </a:endParaRPr>
          </a:p>
        </p:txBody>
      </p:sp>
      <p:sp>
        <p:nvSpPr>
          <p:cNvPr id="85" name="Google Shape;85;p1"/>
          <p:cNvSpPr txBox="1"/>
          <p:nvPr>
            <p:ph idx="1" type="subTitle"/>
          </p:nvPr>
        </p:nvSpPr>
        <p:spPr>
          <a:xfrm>
            <a:off x="1524000" y="4692284"/>
            <a:ext cx="9144000" cy="106754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
        <p:nvSpPr>
          <p:cNvPr id="86" name="Google Shape;86;p1"/>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vi-VN"/>
              <a:t>Thiết kế Web với HTML5 - CSS3 - JAVASCRIPT</a:t>
            </a:r>
            <a:endParaRPr/>
          </a:p>
        </p:txBody>
      </p:sp>
      <p:sp>
        <p:nvSpPr>
          <p:cNvPr id="87" name="Google Shape;87;p1"/>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pic>
        <p:nvPicPr>
          <p:cNvPr id="88" name="Google Shape;88;p1"/>
          <p:cNvPicPr preferRelativeResize="0"/>
          <p:nvPr/>
        </p:nvPicPr>
        <p:blipFill rotWithShape="1">
          <a:blip r:embed="rId3">
            <a:alphaModFix/>
          </a:blip>
          <a:srcRect b="0" l="0" r="0" t="0"/>
          <a:stretch/>
        </p:blipFill>
        <p:spPr>
          <a:xfrm>
            <a:off x="651510" y="648927"/>
            <a:ext cx="4300461" cy="196525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2" name="Shape 242"/>
        <p:cNvGrpSpPr/>
        <p:nvPr/>
      </p:nvGrpSpPr>
      <p:grpSpPr>
        <a:xfrm>
          <a:off x="0" y="0"/>
          <a:ext cx="0" cy="0"/>
          <a:chOff x="0" y="0"/>
          <a:chExt cx="0" cy="0"/>
        </a:xfrm>
      </p:grpSpPr>
      <p:sp>
        <p:nvSpPr>
          <p:cNvPr id="243" name="Google Shape;243;p10"/>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vi-VN"/>
              <a:t>Sử dụng javascript trong trang html</a:t>
            </a:r>
            <a:endParaRPr/>
          </a:p>
        </p:txBody>
      </p:sp>
      <p:grpSp>
        <p:nvGrpSpPr>
          <p:cNvPr id="244" name="Google Shape;244;p10"/>
          <p:cNvGrpSpPr/>
          <p:nvPr/>
        </p:nvGrpSpPr>
        <p:grpSpPr>
          <a:xfrm>
            <a:off x="20827" y="694953"/>
            <a:ext cx="12096884" cy="527670"/>
            <a:chOff x="0" y="2495"/>
            <a:chExt cx="12096884" cy="527670"/>
          </a:xfrm>
        </p:grpSpPr>
        <p:sp>
          <p:nvSpPr>
            <p:cNvPr id="245" name="Google Shape;245;p10"/>
            <p:cNvSpPr/>
            <p:nvPr/>
          </p:nvSpPr>
          <p:spPr>
            <a:xfrm>
              <a:off x="0" y="2495"/>
              <a:ext cx="12096884" cy="527670"/>
            </a:xfrm>
            <a:prstGeom prst="roundRect">
              <a:avLst>
                <a:gd fmla="val 16667" name="adj"/>
              </a:avLst>
            </a:prstGeom>
            <a:solidFill>
              <a:schemeClr val="accent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0"/>
            <p:cNvSpPr txBox="1"/>
            <p:nvPr/>
          </p:nvSpPr>
          <p:spPr>
            <a:xfrm>
              <a:off x="25759" y="28254"/>
              <a:ext cx="12045366" cy="476152"/>
            </a:xfrm>
            <a:prstGeom prst="rect">
              <a:avLst/>
            </a:prstGeom>
            <a:noFill/>
            <a:ln>
              <a:noFill/>
            </a:ln>
          </p:spPr>
          <p:txBody>
            <a:bodyPr anchorCtr="0" anchor="ctr" bIns="83800" lIns="83800" spcFirstLastPara="1" rIns="83800" wrap="square" tIns="83800">
              <a:noAutofit/>
            </a:bodyPr>
            <a:lstStyle/>
            <a:p>
              <a:pPr indent="0" lvl="0" marL="0" marR="0" rtl="0" algn="l">
                <a:lnSpc>
                  <a:spcPct val="90000"/>
                </a:lnSpc>
                <a:spcBef>
                  <a:spcPts val="0"/>
                </a:spcBef>
                <a:spcAft>
                  <a:spcPts val="0"/>
                </a:spcAft>
                <a:buClr>
                  <a:schemeClr val="lt1"/>
                </a:buClr>
                <a:buSzPts val="2200"/>
                <a:buFont typeface="Calibri"/>
                <a:buNone/>
              </a:pPr>
              <a:r>
                <a:rPr b="0" i="0" lang="vi-VN" sz="2200" u="none" cap="none" strike="noStrike">
                  <a:solidFill>
                    <a:schemeClr val="lt1"/>
                  </a:solidFill>
                  <a:latin typeface="Calibri"/>
                  <a:ea typeface="Calibri"/>
                  <a:cs typeface="Calibri"/>
                  <a:sym typeface="Calibri"/>
                </a:rPr>
                <a:t>Có 3 cách sử dụng javascript trong tài liệu html</a:t>
              </a:r>
              <a:endParaRPr b="0" i="0" sz="2200" u="none" cap="none" strike="noStrike">
                <a:solidFill>
                  <a:schemeClr val="lt1"/>
                </a:solidFill>
                <a:latin typeface="Calibri"/>
                <a:ea typeface="Calibri"/>
                <a:cs typeface="Calibri"/>
                <a:sym typeface="Calibri"/>
              </a:endParaRPr>
            </a:p>
          </p:txBody>
        </p:sp>
      </p:grpSp>
      <p:sp>
        <p:nvSpPr>
          <p:cNvPr id="247" name="Google Shape;247;p10"/>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vi-VN"/>
              <a:t>Thiết kế Web với HTML5 - CSS3 - JAVASCRIPT</a:t>
            </a:r>
            <a:endParaRPr/>
          </a:p>
        </p:txBody>
      </p:sp>
      <p:sp>
        <p:nvSpPr>
          <p:cNvPr id="248" name="Google Shape;248;p10"/>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pic>
        <p:nvPicPr>
          <p:cNvPr id="249" name="Google Shape;249;p10"/>
          <p:cNvPicPr preferRelativeResize="0"/>
          <p:nvPr/>
        </p:nvPicPr>
        <p:blipFill rotWithShape="1">
          <a:blip r:embed="rId3">
            <a:alphaModFix/>
          </a:blip>
          <a:srcRect b="0" l="0" r="0" t="0"/>
          <a:stretch/>
        </p:blipFill>
        <p:spPr>
          <a:xfrm>
            <a:off x="1571640" y="1747521"/>
            <a:ext cx="9013683" cy="386177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11"/>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vi-VN"/>
              <a:t>Biến trong javascript</a:t>
            </a:r>
            <a:endParaRPr/>
          </a:p>
        </p:txBody>
      </p:sp>
      <p:sp>
        <p:nvSpPr>
          <p:cNvPr id="255" name="Google Shape;255;p11"/>
          <p:cNvSpPr txBox="1"/>
          <p:nvPr>
            <p:ph idx="1" type="body"/>
          </p:nvPr>
        </p:nvSpPr>
        <p:spPr>
          <a:xfrm>
            <a:off x="20827" y="692459"/>
            <a:ext cx="12096884" cy="1790766"/>
          </a:xfrm>
          <a:prstGeom prst="rect">
            <a:avLst/>
          </a:prstGeom>
          <a:noFill/>
          <a:ln>
            <a:noFill/>
          </a:ln>
        </p:spPr>
        <p:txBody>
          <a:bodyPr anchorCtr="0" anchor="t" bIns="45700" lIns="91425" spcFirstLastPara="1" rIns="91425" wrap="square" tIns="45700">
            <a:normAutofit fontScale="62500" lnSpcReduction="20000"/>
          </a:bodyPr>
          <a:lstStyle/>
          <a:p>
            <a:pPr indent="-171450" lvl="0" marL="228600" rtl="0" algn="l">
              <a:lnSpc>
                <a:spcPct val="90000"/>
              </a:lnSpc>
              <a:spcBef>
                <a:spcPts val="0"/>
              </a:spcBef>
              <a:spcAft>
                <a:spcPts val="0"/>
              </a:spcAft>
              <a:buClr>
                <a:schemeClr val="dk1"/>
              </a:buClr>
              <a:buSzPct val="100000"/>
              <a:buChar char="•"/>
            </a:pPr>
            <a:r>
              <a:rPr lang="vi-VN"/>
              <a:t>Biến trong JavaScript là một vị trí trong bộ nhớ máy tính, để lưu giữ giá trị.</a:t>
            </a:r>
            <a:endParaRPr/>
          </a:p>
          <a:p>
            <a:pPr indent="-171450" lvl="0" marL="228600" rtl="0" algn="l">
              <a:lnSpc>
                <a:spcPct val="90000"/>
              </a:lnSpc>
              <a:spcBef>
                <a:spcPts val="1000"/>
              </a:spcBef>
              <a:spcAft>
                <a:spcPts val="0"/>
              </a:spcAft>
              <a:buClr>
                <a:schemeClr val="dk1"/>
              </a:buClr>
              <a:buSzPct val="100000"/>
              <a:buChar char="•"/>
            </a:pPr>
            <a:r>
              <a:rPr lang="vi-VN"/>
              <a:t>Mỗi biến có một tên duy nhất, có giá trị có thể thay đổi khi kịch bản thực thi.</a:t>
            </a:r>
            <a:endParaRPr/>
          </a:p>
          <a:p>
            <a:pPr indent="-171450" lvl="0" marL="228600" rtl="0" algn="l">
              <a:lnSpc>
                <a:spcPct val="90000"/>
              </a:lnSpc>
              <a:spcBef>
                <a:spcPts val="1000"/>
              </a:spcBef>
              <a:spcAft>
                <a:spcPts val="0"/>
              </a:spcAft>
              <a:buClr>
                <a:schemeClr val="dk1"/>
              </a:buClr>
              <a:buSzPct val="100000"/>
              <a:buChar char="•"/>
            </a:pPr>
            <a:r>
              <a:rPr lang="vi-VN"/>
              <a:t>Một biến có thể lưu trữ các loại dữ liệu khác nhau</a:t>
            </a:r>
            <a:endParaRPr/>
          </a:p>
          <a:p>
            <a:pPr indent="-171450" lvl="0" marL="228600" rtl="0" algn="l">
              <a:lnSpc>
                <a:spcPct val="90000"/>
              </a:lnSpc>
              <a:spcBef>
                <a:spcPts val="1000"/>
              </a:spcBef>
              <a:spcAft>
                <a:spcPts val="0"/>
              </a:spcAft>
              <a:buClr>
                <a:schemeClr val="dk1"/>
              </a:buClr>
              <a:buSzPct val="100000"/>
              <a:buChar char="•"/>
            </a:pPr>
            <a:r>
              <a:rPr b="1" lang="vi-VN"/>
              <a:t>Cú pháp khai báo như sau</a:t>
            </a:r>
            <a:endParaRPr/>
          </a:p>
          <a:p>
            <a:pPr indent="-76200" lvl="0" marL="228600" rtl="0" algn="l">
              <a:lnSpc>
                <a:spcPct val="90000"/>
              </a:lnSpc>
              <a:spcBef>
                <a:spcPts val="1000"/>
              </a:spcBef>
              <a:spcAft>
                <a:spcPts val="0"/>
              </a:spcAft>
              <a:buClr>
                <a:schemeClr val="dk1"/>
              </a:buClr>
              <a:buSzPct val="100000"/>
              <a:buNone/>
            </a:pPr>
            <a:r>
              <a:t/>
            </a:r>
            <a:endParaRPr/>
          </a:p>
          <a:p>
            <a:pPr indent="-76200" lvl="0" marL="228600" rtl="0" algn="l">
              <a:lnSpc>
                <a:spcPct val="90000"/>
              </a:lnSpc>
              <a:spcBef>
                <a:spcPts val="1000"/>
              </a:spcBef>
              <a:spcAft>
                <a:spcPts val="0"/>
              </a:spcAft>
              <a:buClr>
                <a:schemeClr val="dk1"/>
              </a:buClr>
              <a:buSzPct val="100000"/>
              <a:buNone/>
            </a:pPr>
            <a:r>
              <a:rPr lang="vi-VN"/>
              <a:t> </a:t>
            </a:r>
            <a:endParaRPr/>
          </a:p>
        </p:txBody>
      </p:sp>
      <p:sp>
        <p:nvSpPr>
          <p:cNvPr id="256" name="Google Shape;256;p11"/>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vi-VN"/>
              <a:t>Thiết kế Web với HTML5 - CSS3 - JAVASCRIPT</a:t>
            </a:r>
            <a:endParaRPr/>
          </a:p>
        </p:txBody>
      </p:sp>
      <p:sp>
        <p:nvSpPr>
          <p:cNvPr id="257" name="Google Shape;257;p11"/>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pic>
        <p:nvPicPr>
          <p:cNvPr id="258" name="Google Shape;258;p11"/>
          <p:cNvPicPr preferRelativeResize="0"/>
          <p:nvPr/>
        </p:nvPicPr>
        <p:blipFill rotWithShape="1">
          <a:blip r:embed="rId3">
            <a:alphaModFix/>
          </a:blip>
          <a:srcRect b="0" l="0" r="0" t="0"/>
          <a:stretch/>
        </p:blipFill>
        <p:spPr>
          <a:xfrm>
            <a:off x="375033" y="3170523"/>
            <a:ext cx="4953429" cy="1592718"/>
          </a:xfrm>
          <a:prstGeom prst="rect">
            <a:avLst/>
          </a:prstGeom>
          <a:noFill/>
          <a:ln>
            <a:noFill/>
          </a:ln>
        </p:spPr>
      </p:pic>
      <p:pic>
        <p:nvPicPr>
          <p:cNvPr id="259" name="Google Shape;259;p11"/>
          <p:cNvPicPr preferRelativeResize="0"/>
          <p:nvPr/>
        </p:nvPicPr>
        <p:blipFill rotWithShape="1">
          <a:blip r:embed="rId4">
            <a:alphaModFix/>
          </a:blip>
          <a:srcRect b="0" l="0" r="0" t="0"/>
          <a:stretch/>
        </p:blipFill>
        <p:spPr>
          <a:xfrm>
            <a:off x="7189694" y="1817344"/>
            <a:ext cx="4707955" cy="435470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3" name="Shape 263"/>
        <p:cNvGrpSpPr/>
        <p:nvPr/>
      </p:nvGrpSpPr>
      <p:grpSpPr>
        <a:xfrm>
          <a:off x="0" y="0"/>
          <a:ext cx="0" cy="0"/>
          <a:chOff x="0" y="0"/>
          <a:chExt cx="0" cy="0"/>
        </a:xfrm>
      </p:grpSpPr>
      <p:sp>
        <p:nvSpPr>
          <p:cNvPr id="264" name="Google Shape;264;p12"/>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vi-VN"/>
              <a:t>Quy tắc đặt tên biến</a:t>
            </a:r>
            <a:endParaRPr/>
          </a:p>
        </p:txBody>
      </p:sp>
      <p:grpSp>
        <p:nvGrpSpPr>
          <p:cNvPr id="265" name="Google Shape;265;p12"/>
          <p:cNvGrpSpPr/>
          <p:nvPr/>
        </p:nvGrpSpPr>
        <p:grpSpPr>
          <a:xfrm>
            <a:off x="236951" y="716973"/>
            <a:ext cx="5501431" cy="5498737"/>
            <a:chOff x="0" y="0"/>
            <a:chExt cx="5501431" cy="5498737"/>
          </a:xfrm>
        </p:grpSpPr>
        <p:sp>
          <p:nvSpPr>
            <p:cNvPr id="266" name="Google Shape;266;p12"/>
            <p:cNvSpPr/>
            <p:nvPr/>
          </p:nvSpPr>
          <p:spPr>
            <a:xfrm>
              <a:off x="0" y="0"/>
              <a:ext cx="5501431" cy="955597"/>
            </a:xfrm>
            <a:prstGeom prst="roundRect">
              <a:avLst>
                <a:gd fmla="val 16667" name="adj"/>
              </a:avLst>
            </a:prstGeom>
            <a:solidFill>
              <a:srgbClr val="38562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2"/>
            <p:cNvSpPr txBox="1"/>
            <p:nvPr/>
          </p:nvSpPr>
          <p:spPr>
            <a:xfrm>
              <a:off x="46648" y="46648"/>
              <a:ext cx="5408135" cy="862301"/>
            </a:xfrm>
            <a:prstGeom prst="rect">
              <a:avLst/>
            </a:prstGeom>
            <a:noFill/>
            <a:ln>
              <a:noFill/>
            </a:ln>
          </p:spPr>
          <p:txBody>
            <a:bodyPr anchorCtr="0" anchor="ctr" bIns="80000" lIns="80000" spcFirstLastPara="1" rIns="80000" wrap="square" tIns="80000">
              <a:noAutofit/>
            </a:bodyPr>
            <a:lstStyle/>
            <a:p>
              <a:pPr indent="0" lvl="0" marL="0" marR="0" rtl="0" algn="l">
                <a:lnSpc>
                  <a:spcPct val="90000"/>
                </a:lnSpc>
                <a:spcBef>
                  <a:spcPts val="0"/>
                </a:spcBef>
                <a:spcAft>
                  <a:spcPts val="0"/>
                </a:spcAft>
                <a:buClr>
                  <a:schemeClr val="lt1"/>
                </a:buClr>
                <a:buSzPts val="2100"/>
                <a:buFont typeface="Calibri"/>
                <a:buNone/>
              </a:pPr>
              <a:r>
                <a:rPr b="0" i="0" lang="vi-VN" sz="2100" u="none" cap="none" strike="noStrike">
                  <a:solidFill>
                    <a:schemeClr val="lt1"/>
                  </a:solidFill>
                  <a:latin typeface="Calibri"/>
                  <a:ea typeface="Calibri"/>
                  <a:cs typeface="Calibri"/>
                  <a:sym typeface="Calibri"/>
                </a:rPr>
                <a:t>Tên biến bắt đầu bằng chữ hoặc kí tự gạch dưới _</a:t>
              </a:r>
              <a:endParaRPr/>
            </a:p>
          </p:txBody>
        </p:sp>
        <p:sp>
          <p:nvSpPr>
            <p:cNvPr id="268" name="Google Shape;268;p12"/>
            <p:cNvSpPr/>
            <p:nvPr/>
          </p:nvSpPr>
          <p:spPr>
            <a:xfrm>
              <a:off x="0" y="1068964"/>
              <a:ext cx="5501431" cy="679439"/>
            </a:xfrm>
            <a:prstGeom prst="roundRect">
              <a:avLst>
                <a:gd fmla="val 16667" name="adj"/>
              </a:avLst>
            </a:prstGeom>
            <a:solidFill>
              <a:srgbClr val="B18A8A"/>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2"/>
            <p:cNvSpPr txBox="1"/>
            <p:nvPr/>
          </p:nvSpPr>
          <p:spPr>
            <a:xfrm>
              <a:off x="33167" y="1102131"/>
              <a:ext cx="5435097" cy="613105"/>
            </a:xfrm>
            <a:prstGeom prst="rect">
              <a:avLst/>
            </a:prstGeom>
            <a:noFill/>
            <a:ln>
              <a:noFill/>
            </a:ln>
          </p:spPr>
          <p:txBody>
            <a:bodyPr anchorCtr="0" anchor="ctr" bIns="80000" lIns="80000" spcFirstLastPara="1" rIns="80000" wrap="square" tIns="80000">
              <a:noAutofit/>
            </a:bodyPr>
            <a:lstStyle/>
            <a:p>
              <a:pPr indent="0" lvl="0" marL="0" marR="0" rtl="0" algn="l">
                <a:lnSpc>
                  <a:spcPct val="90000"/>
                </a:lnSpc>
                <a:spcBef>
                  <a:spcPts val="0"/>
                </a:spcBef>
                <a:spcAft>
                  <a:spcPts val="0"/>
                </a:spcAft>
                <a:buClr>
                  <a:schemeClr val="lt1"/>
                </a:buClr>
                <a:buSzPts val="2100"/>
                <a:buFont typeface="Calibri"/>
                <a:buNone/>
              </a:pPr>
              <a:r>
                <a:rPr b="0" i="0" lang="vi-VN" sz="2100" u="none" cap="none" strike="noStrike">
                  <a:solidFill>
                    <a:schemeClr val="lt1"/>
                  </a:solidFill>
                  <a:latin typeface="Calibri"/>
                  <a:ea typeface="Calibri"/>
                  <a:cs typeface="Calibri"/>
                  <a:sym typeface="Calibri"/>
                </a:rPr>
                <a:t>Tên biến có phân biệt chữ hoa chữ thường</a:t>
              </a:r>
              <a:endParaRPr/>
            </a:p>
          </p:txBody>
        </p:sp>
        <p:sp>
          <p:nvSpPr>
            <p:cNvPr id="270" name="Google Shape;270;p12"/>
            <p:cNvSpPr/>
            <p:nvPr/>
          </p:nvSpPr>
          <p:spPr>
            <a:xfrm>
              <a:off x="0" y="1811763"/>
              <a:ext cx="5501431" cy="630101"/>
            </a:xfrm>
            <a:prstGeom prst="roundRect">
              <a:avLst>
                <a:gd fmla="val 16667" name="adj"/>
              </a:avLst>
            </a:prstGeom>
            <a:solidFill>
              <a:srgbClr val="C06C6C"/>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2"/>
            <p:cNvSpPr txBox="1"/>
            <p:nvPr/>
          </p:nvSpPr>
          <p:spPr>
            <a:xfrm>
              <a:off x="30759" y="1842522"/>
              <a:ext cx="5439913" cy="568583"/>
            </a:xfrm>
            <a:prstGeom prst="rect">
              <a:avLst/>
            </a:prstGeom>
            <a:noFill/>
            <a:ln>
              <a:noFill/>
            </a:ln>
          </p:spPr>
          <p:txBody>
            <a:bodyPr anchorCtr="0" anchor="ctr" bIns="80000" lIns="80000" spcFirstLastPara="1" rIns="80000" wrap="square" tIns="80000">
              <a:noAutofit/>
            </a:bodyPr>
            <a:lstStyle/>
            <a:p>
              <a:pPr indent="0" lvl="0" marL="0" marR="0" rtl="0" algn="l">
                <a:lnSpc>
                  <a:spcPct val="90000"/>
                </a:lnSpc>
                <a:spcBef>
                  <a:spcPts val="0"/>
                </a:spcBef>
                <a:spcAft>
                  <a:spcPts val="0"/>
                </a:spcAft>
                <a:buClr>
                  <a:schemeClr val="lt1"/>
                </a:buClr>
                <a:buSzPts val="2100"/>
                <a:buFont typeface="Calibri"/>
                <a:buNone/>
              </a:pPr>
              <a:r>
                <a:rPr b="0" i="0" lang="vi-VN" sz="2100" u="none" cap="none" strike="noStrike">
                  <a:solidFill>
                    <a:schemeClr val="lt1"/>
                  </a:solidFill>
                  <a:latin typeface="Calibri"/>
                  <a:ea typeface="Calibri"/>
                  <a:cs typeface="Calibri"/>
                  <a:sym typeface="Calibri"/>
                </a:rPr>
                <a:t>Tên biến không được bắt đầu bằng số</a:t>
              </a:r>
              <a:endParaRPr/>
            </a:p>
          </p:txBody>
        </p:sp>
        <p:sp>
          <p:nvSpPr>
            <p:cNvPr id="272" name="Google Shape;272;p12"/>
            <p:cNvSpPr/>
            <p:nvPr/>
          </p:nvSpPr>
          <p:spPr>
            <a:xfrm>
              <a:off x="0" y="2505225"/>
              <a:ext cx="5501431" cy="955597"/>
            </a:xfrm>
            <a:prstGeom prst="roundRect">
              <a:avLst>
                <a:gd fmla="val 16667" name="adj"/>
              </a:avLst>
            </a:prstGeom>
            <a:solidFill>
              <a:srgbClr val="D14A4A"/>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2"/>
            <p:cNvSpPr txBox="1"/>
            <p:nvPr/>
          </p:nvSpPr>
          <p:spPr>
            <a:xfrm>
              <a:off x="46648" y="2551873"/>
              <a:ext cx="5408135" cy="862301"/>
            </a:xfrm>
            <a:prstGeom prst="rect">
              <a:avLst/>
            </a:prstGeom>
            <a:noFill/>
            <a:ln>
              <a:noFill/>
            </a:ln>
          </p:spPr>
          <p:txBody>
            <a:bodyPr anchorCtr="0" anchor="ctr" bIns="80000" lIns="80000" spcFirstLastPara="1" rIns="80000" wrap="square" tIns="80000">
              <a:noAutofit/>
            </a:bodyPr>
            <a:lstStyle/>
            <a:p>
              <a:pPr indent="0" lvl="0" marL="0" marR="0" rtl="0" algn="l">
                <a:lnSpc>
                  <a:spcPct val="90000"/>
                </a:lnSpc>
                <a:spcBef>
                  <a:spcPts val="0"/>
                </a:spcBef>
                <a:spcAft>
                  <a:spcPts val="0"/>
                </a:spcAft>
                <a:buClr>
                  <a:schemeClr val="lt1"/>
                </a:buClr>
                <a:buSzPts val="2100"/>
                <a:buFont typeface="Calibri"/>
                <a:buNone/>
              </a:pPr>
              <a:r>
                <a:rPr b="0" i="0" lang="vi-VN" sz="2100" u="none" cap="none" strike="noStrike">
                  <a:solidFill>
                    <a:schemeClr val="lt1"/>
                  </a:solidFill>
                  <a:latin typeface="Calibri"/>
                  <a:ea typeface="Calibri"/>
                  <a:cs typeface="Calibri"/>
                  <a:sym typeface="Calibri"/>
                </a:rPr>
                <a:t>Tên biến không chứa các kí tự đặc biệt </a:t>
              </a:r>
              <a:endParaRPr/>
            </a:p>
            <a:p>
              <a:pPr indent="0" lvl="0" marL="0" marR="0" rtl="0" algn="l">
                <a:lnSpc>
                  <a:spcPct val="90000"/>
                </a:lnSpc>
                <a:spcBef>
                  <a:spcPts val="735"/>
                </a:spcBef>
                <a:spcAft>
                  <a:spcPts val="0"/>
                </a:spcAft>
                <a:buClr>
                  <a:schemeClr val="lt1"/>
                </a:buClr>
                <a:buSzPts val="2100"/>
                <a:buFont typeface="Calibri"/>
                <a:buNone/>
              </a:pPr>
              <a:r>
                <a:rPr b="0" i="0" lang="vi-VN" sz="2100" u="none" cap="none" strike="noStrike">
                  <a:solidFill>
                    <a:schemeClr val="lt1"/>
                  </a:solidFill>
                  <a:latin typeface="Calibri"/>
                  <a:ea typeface="Calibri"/>
                  <a:cs typeface="Calibri"/>
                  <a:sym typeface="Calibri"/>
                </a:rPr>
                <a:t>(!, @, #, $, %, ^, &amp;, *,...)</a:t>
              </a:r>
              <a:endParaRPr/>
            </a:p>
          </p:txBody>
        </p:sp>
        <p:sp>
          <p:nvSpPr>
            <p:cNvPr id="274" name="Google Shape;274;p12"/>
            <p:cNvSpPr/>
            <p:nvPr/>
          </p:nvSpPr>
          <p:spPr>
            <a:xfrm>
              <a:off x="0" y="3524183"/>
              <a:ext cx="5501431" cy="955597"/>
            </a:xfrm>
            <a:prstGeom prst="roundRect">
              <a:avLst>
                <a:gd fmla="val 16667" name="adj"/>
              </a:avLst>
            </a:prstGeom>
            <a:solidFill>
              <a:srgbClr val="E72527"/>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2"/>
            <p:cNvSpPr txBox="1"/>
            <p:nvPr/>
          </p:nvSpPr>
          <p:spPr>
            <a:xfrm>
              <a:off x="46648" y="3570831"/>
              <a:ext cx="5408135" cy="862301"/>
            </a:xfrm>
            <a:prstGeom prst="rect">
              <a:avLst/>
            </a:prstGeom>
            <a:noFill/>
            <a:ln>
              <a:noFill/>
            </a:ln>
          </p:spPr>
          <p:txBody>
            <a:bodyPr anchorCtr="0" anchor="ctr" bIns="80000" lIns="80000" spcFirstLastPara="1" rIns="80000" wrap="square" tIns="80000">
              <a:noAutofit/>
            </a:bodyPr>
            <a:lstStyle/>
            <a:p>
              <a:pPr indent="0" lvl="0" marL="0" marR="0" rtl="0" algn="l">
                <a:lnSpc>
                  <a:spcPct val="90000"/>
                </a:lnSpc>
                <a:spcBef>
                  <a:spcPts val="0"/>
                </a:spcBef>
                <a:spcAft>
                  <a:spcPts val="0"/>
                </a:spcAft>
                <a:buClr>
                  <a:schemeClr val="lt1"/>
                </a:buClr>
                <a:buSzPts val="2100"/>
                <a:buFont typeface="Calibri"/>
                <a:buNone/>
              </a:pPr>
              <a:r>
                <a:rPr b="0" i="0" lang="vi-VN" sz="2100" u="none" cap="none" strike="noStrike">
                  <a:solidFill>
                    <a:schemeClr val="lt1"/>
                  </a:solidFill>
                  <a:latin typeface="Calibri"/>
                  <a:ea typeface="Calibri"/>
                  <a:cs typeface="Calibri"/>
                  <a:sym typeface="Calibri"/>
                </a:rPr>
                <a:t>Tên biến không được trùng với các từ khóa hệ thống, như: var, if, for, ...</a:t>
              </a:r>
              <a:endParaRPr/>
            </a:p>
          </p:txBody>
        </p:sp>
        <p:sp>
          <p:nvSpPr>
            <p:cNvPr id="276" name="Google Shape;276;p12"/>
            <p:cNvSpPr/>
            <p:nvPr/>
          </p:nvSpPr>
          <p:spPr>
            <a:xfrm>
              <a:off x="0" y="4543140"/>
              <a:ext cx="5501431" cy="955597"/>
            </a:xfrm>
            <a:prstGeom prst="roundRect">
              <a:avLst>
                <a:gd fmla="val 16667" name="adj"/>
              </a:avLst>
            </a:prstGeom>
            <a:solidFill>
              <a:srgbClr val="FE0000"/>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2"/>
            <p:cNvSpPr txBox="1"/>
            <p:nvPr/>
          </p:nvSpPr>
          <p:spPr>
            <a:xfrm>
              <a:off x="46648" y="4589788"/>
              <a:ext cx="5408135" cy="862301"/>
            </a:xfrm>
            <a:prstGeom prst="rect">
              <a:avLst/>
            </a:prstGeom>
            <a:noFill/>
            <a:ln>
              <a:noFill/>
            </a:ln>
          </p:spPr>
          <p:txBody>
            <a:bodyPr anchorCtr="0" anchor="ctr" bIns="80000" lIns="80000" spcFirstLastPara="1" rIns="80000" wrap="square" tIns="80000">
              <a:noAutofit/>
            </a:bodyPr>
            <a:lstStyle/>
            <a:p>
              <a:pPr indent="0" lvl="0" marL="0" marR="0" rtl="0" algn="l">
                <a:lnSpc>
                  <a:spcPct val="90000"/>
                </a:lnSpc>
                <a:spcBef>
                  <a:spcPts val="0"/>
                </a:spcBef>
                <a:spcAft>
                  <a:spcPts val="0"/>
                </a:spcAft>
                <a:buClr>
                  <a:schemeClr val="lt1"/>
                </a:buClr>
                <a:buSzPts val="2100"/>
                <a:buFont typeface="Calibri"/>
                <a:buNone/>
              </a:pPr>
              <a:r>
                <a:rPr b="0" i="0" lang="vi-VN" sz="2100" u="none" cap="none" strike="noStrike">
                  <a:solidFill>
                    <a:schemeClr val="lt1"/>
                  </a:solidFill>
                  <a:latin typeface="Calibri"/>
                  <a:ea typeface="Calibri"/>
                  <a:cs typeface="Calibri"/>
                  <a:sym typeface="Calibri"/>
                </a:rPr>
                <a:t>Tên biến nên theo quy ước quốc té: snake case, camel case</a:t>
              </a:r>
              <a:endParaRPr/>
            </a:p>
          </p:txBody>
        </p:sp>
      </p:grpSp>
      <p:sp>
        <p:nvSpPr>
          <p:cNvPr id="278" name="Google Shape;278;p12"/>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vi-VN"/>
              <a:t>Thiết kế Web với HTML5 - CSS3 - JAVASCRIPT</a:t>
            </a:r>
            <a:endParaRPr/>
          </a:p>
        </p:txBody>
      </p:sp>
      <p:sp>
        <p:nvSpPr>
          <p:cNvPr id="279" name="Google Shape;279;p12"/>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pic>
        <p:nvPicPr>
          <p:cNvPr id="280" name="Google Shape;280;p12"/>
          <p:cNvPicPr preferRelativeResize="0"/>
          <p:nvPr/>
        </p:nvPicPr>
        <p:blipFill rotWithShape="1">
          <a:blip r:embed="rId3">
            <a:alphaModFix/>
          </a:blip>
          <a:srcRect b="0" l="0" r="0" t="0"/>
          <a:stretch/>
        </p:blipFill>
        <p:spPr>
          <a:xfrm>
            <a:off x="6096000" y="2103599"/>
            <a:ext cx="5639771" cy="26508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3"/>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vi-VN"/>
              <a:t>Kiểu dữ liệu của biến 1/2</a:t>
            </a:r>
            <a:endParaRPr/>
          </a:p>
        </p:txBody>
      </p:sp>
      <p:grpSp>
        <p:nvGrpSpPr>
          <p:cNvPr id="286" name="Google Shape;286;p13"/>
          <p:cNvGrpSpPr/>
          <p:nvPr/>
        </p:nvGrpSpPr>
        <p:grpSpPr>
          <a:xfrm>
            <a:off x="292749" y="773141"/>
            <a:ext cx="11660184" cy="514800"/>
            <a:chOff x="0" y="0"/>
            <a:chExt cx="11660184" cy="514800"/>
          </a:xfrm>
        </p:grpSpPr>
        <p:sp>
          <p:nvSpPr>
            <p:cNvPr id="287" name="Google Shape;287;p13"/>
            <p:cNvSpPr/>
            <p:nvPr/>
          </p:nvSpPr>
          <p:spPr>
            <a:xfrm>
              <a:off x="0" y="0"/>
              <a:ext cx="11660184" cy="514800"/>
            </a:xfrm>
            <a:prstGeom prst="roundRect">
              <a:avLst>
                <a:gd fmla="val 16667" name="adj"/>
              </a:avLst>
            </a:prstGeom>
            <a:solidFill>
              <a:srgbClr val="7F6000"/>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3"/>
            <p:cNvSpPr txBox="1"/>
            <p:nvPr/>
          </p:nvSpPr>
          <p:spPr>
            <a:xfrm>
              <a:off x="25130" y="25130"/>
              <a:ext cx="11609924" cy="464540"/>
            </a:xfrm>
            <a:prstGeom prst="rect">
              <a:avLst/>
            </a:prstGeom>
            <a:noFill/>
            <a:ln>
              <a:noFill/>
            </a:ln>
          </p:spPr>
          <p:txBody>
            <a:bodyPr anchorCtr="0" anchor="ctr" bIns="83800" lIns="83800" spcFirstLastPara="1" rIns="83800" wrap="square" tIns="83800">
              <a:noAutofit/>
            </a:bodyPr>
            <a:lstStyle/>
            <a:p>
              <a:pPr indent="0" lvl="0" marL="0" marR="0" rtl="0" algn="l">
                <a:lnSpc>
                  <a:spcPct val="90000"/>
                </a:lnSpc>
                <a:spcBef>
                  <a:spcPts val="0"/>
                </a:spcBef>
                <a:spcAft>
                  <a:spcPts val="0"/>
                </a:spcAft>
                <a:buClr>
                  <a:schemeClr val="lt1"/>
                </a:buClr>
                <a:buSzPts val="2200"/>
                <a:buFont typeface="Calibri"/>
                <a:buNone/>
              </a:pPr>
              <a:r>
                <a:rPr b="0" i="0" lang="vi-VN" sz="2200" u="none" cap="none" strike="noStrike">
                  <a:solidFill>
                    <a:schemeClr val="lt1"/>
                  </a:solidFill>
                  <a:latin typeface="Calibri"/>
                  <a:ea typeface="Calibri"/>
                  <a:cs typeface="Calibri"/>
                  <a:sym typeface="Calibri"/>
                </a:rPr>
                <a:t>Bảng sau liệt kê các kiểu dữ liệu nguyên thủy.</a:t>
              </a:r>
              <a:endParaRPr/>
            </a:p>
          </p:txBody>
        </p:sp>
      </p:grpSp>
      <p:sp>
        <p:nvSpPr>
          <p:cNvPr id="289" name="Google Shape;289;p13"/>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vi-VN"/>
              <a:t>Thiết kế Web với HTML5 - CSS3 - JAVASCRIPT</a:t>
            </a:r>
            <a:endParaRPr/>
          </a:p>
        </p:txBody>
      </p:sp>
      <p:sp>
        <p:nvSpPr>
          <p:cNvPr id="290" name="Google Shape;290;p13"/>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graphicFrame>
        <p:nvGraphicFramePr>
          <p:cNvPr id="291" name="Google Shape;291;p13"/>
          <p:cNvGraphicFramePr/>
          <p:nvPr/>
        </p:nvGraphicFramePr>
        <p:xfrm>
          <a:off x="373056" y="1670759"/>
          <a:ext cx="3000000" cy="3000000"/>
        </p:xfrm>
        <a:graphic>
          <a:graphicData uri="http://schemas.openxmlformats.org/drawingml/2006/table">
            <a:tbl>
              <a:tblPr bandRow="1" firstRow="1">
                <a:noFill/>
                <a:tableStyleId>{6996F3C8-C40F-4447-A26F-3D7A1F7B4CB5}</a:tableStyleId>
              </a:tblPr>
              <a:tblGrid>
                <a:gridCol w="2874925"/>
                <a:gridCol w="8704950"/>
              </a:tblGrid>
              <a:tr h="618575">
                <a:tc>
                  <a:txBody>
                    <a:bodyPr/>
                    <a:lstStyle/>
                    <a:p>
                      <a:pPr indent="0" lvl="0" marL="0" marR="0" rtl="0" algn="ctr">
                        <a:lnSpc>
                          <a:spcPct val="100000"/>
                        </a:lnSpc>
                        <a:spcBef>
                          <a:spcPts val="0"/>
                        </a:spcBef>
                        <a:spcAft>
                          <a:spcPts val="0"/>
                        </a:spcAft>
                        <a:buNone/>
                      </a:pPr>
                      <a:r>
                        <a:rPr b="1" lang="vi-VN" sz="1800" u="none" cap="none" strike="noStrike"/>
                        <a:t>Kiểu dữ liệu cơ bản</a:t>
                      </a:r>
                      <a:endParaRPr b="1" sz="1800" u="none" cap="none" strike="noStrike">
                        <a:latin typeface="Arial"/>
                        <a:ea typeface="Arial"/>
                        <a:cs typeface="Arial"/>
                        <a:sym typeface="Arial"/>
                      </a:endParaRPr>
                    </a:p>
                  </a:txBody>
                  <a:tcPr marT="193050" marB="0" marR="0" marL="0"/>
                </a:tc>
                <a:tc>
                  <a:txBody>
                    <a:bodyPr/>
                    <a:lstStyle/>
                    <a:p>
                      <a:pPr indent="0" lvl="0" marL="21590" marR="0" rtl="0" algn="l">
                        <a:lnSpc>
                          <a:spcPct val="100000"/>
                        </a:lnSpc>
                        <a:spcBef>
                          <a:spcPts val="0"/>
                        </a:spcBef>
                        <a:spcAft>
                          <a:spcPts val="0"/>
                        </a:spcAft>
                        <a:buNone/>
                      </a:pPr>
                      <a:r>
                        <a:rPr b="1" lang="vi-VN" sz="1800" u="none" cap="none" strike="noStrike"/>
                        <a:t>Mô tả</a:t>
                      </a:r>
                      <a:endParaRPr b="1" sz="1800" u="none" cap="none" strike="noStrike">
                        <a:latin typeface="Arial"/>
                        <a:ea typeface="Arial"/>
                        <a:cs typeface="Arial"/>
                        <a:sym typeface="Arial"/>
                      </a:endParaRPr>
                    </a:p>
                  </a:txBody>
                  <a:tcPr marT="193050" marB="0" marR="0" marL="0"/>
                </a:tc>
              </a:tr>
              <a:tr h="487050">
                <a:tc>
                  <a:txBody>
                    <a:bodyPr/>
                    <a:lstStyle/>
                    <a:p>
                      <a:pPr indent="0" lvl="0" marL="90805" marR="0" rtl="0" algn="ctr">
                        <a:lnSpc>
                          <a:spcPct val="100000"/>
                        </a:lnSpc>
                        <a:spcBef>
                          <a:spcPts val="0"/>
                        </a:spcBef>
                        <a:spcAft>
                          <a:spcPts val="0"/>
                        </a:spcAft>
                        <a:buNone/>
                      </a:pPr>
                      <a:r>
                        <a:rPr b="1" lang="vi-VN" sz="1800" u="none" cap="none" strike="noStrike"/>
                        <a:t>Boolean</a:t>
                      </a:r>
                      <a:endParaRPr b="1" sz="1800" u="none" cap="none" strike="noStrike">
                        <a:latin typeface="Courier New"/>
                        <a:ea typeface="Courier New"/>
                        <a:cs typeface="Courier New"/>
                        <a:sym typeface="Courier New"/>
                      </a:endParaRPr>
                    </a:p>
                  </a:txBody>
                  <a:tcPr marT="129550" marB="0" marR="0" marL="0"/>
                </a:tc>
                <a:tc>
                  <a:txBody>
                    <a:bodyPr/>
                    <a:lstStyle/>
                    <a:p>
                      <a:pPr indent="0" lvl="0" marL="113029" marR="0" rtl="0" algn="l">
                        <a:lnSpc>
                          <a:spcPct val="100000"/>
                        </a:lnSpc>
                        <a:spcBef>
                          <a:spcPts val="0"/>
                        </a:spcBef>
                        <a:spcAft>
                          <a:spcPts val="0"/>
                        </a:spcAft>
                        <a:buNone/>
                      </a:pPr>
                      <a:r>
                        <a:rPr lang="vi-VN" sz="1800" u="none" cap="none" strike="noStrike"/>
                        <a:t>Chỉ chứa hai giá trị cụ thể là, đúng hay sai</a:t>
                      </a:r>
                      <a:endParaRPr sz="1800" u="none" cap="none" strike="noStrike">
                        <a:latin typeface="Arial"/>
                        <a:ea typeface="Arial"/>
                        <a:cs typeface="Arial"/>
                        <a:sym typeface="Arial"/>
                      </a:endParaRPr>
                    </a:p>
                  </a:txBody>
                  <a:tcPr marT="147950" marB="0" marR="0" marL="0"/>
                </a:tc>
              </a:tr>
              <a:tr h="643900">
                <a:tc>
                  <a:txBody>
                    <a:bodyPr/>
                    <a:lstStyle/>
                    <a:p>
                      <a:pPr indent="0" lvl="0" marL="90805" marR="0" rtl="0" algn="ctr">
                        <a:lnSpc>
                          <a:spcPct val="100000"/>
                        </a:lnSpc>
                        <a:spcBef>
                          <a:spcPts val="0"/>
                        </a:spcBef>
                        <a:spcAft>
                          <a:spcPts val="0"/>
                        </a:spcAft>
                        <a:buNone/>
                      </a:pPr>
                      <a:r>
                        <a:rPr b="1" lang="vi-VN" sz="1800" u="none" cap="none" strike="noStrike"/>
                        <a:t>null</a:t>
                      </a:r>
                      <a:endParaRPr b="1" sz="1800" u="none" cap="none" strike="noStrike">
                        <a:latin typeface="Courier New"/>
                        <a:ea typeface="Courier New"/>
                        <a:cs typeface="Courier New"/>
                        <a:sym typeface="Courier New"/>
                      </a:endParaRPr>
                    </a:p>
                  </a:txBody>
                  <a:tcPr marT="129550" marB="0" marR="0" marL="0"/>
                </a:tc>
                <a:tc>
                  <a:txBody>
                    <a:bodyPr/>
                    <a:lstStyle/>
                    <a:p>
                      <a:pPr indent="0" lvl="0" marL="113029" marR="0" rtl="0" algn="l">
                        <a:lnSpc>
                          <a:spcPct val="100000"/>
                        </a:lnSpc>
                        <a:spcBef>
                          <a:spcPts val="0"/>
                        </a:spcBef>
                        <a:spcAft>
                          <a:spcPts val="0"/>
                        </a:spcAft>
                        <a:buNone/>
                      </a:pPr>
                      <a:r>
                        <a:rPr lang="vi-VN" sz="1800" u="none" cap="none" strike="noStrike"/>
                        <a:t>Chỉ chứa một giá trị cụ thể là null, null là một từ khóa.</a:t>
                      </a:r>
                      <a:endParaRPr sz="1800" u="none" cap="none" strike="noStrike">
                        <a:latin typeface="Arial"/>
                        <a:ea typeface="Arial"/>
                        <a:cs typeface="Arial"/>
                        <a:sym typeface="Arial"/>
                      </a:endParaRPr>
                    </a:p>
                  </a:txBody>
                  <a:tcPr marT="147950" marB="0" marR="0" marL="0"/>
                </a:tc>
              </a:tr>
              <a:tr h="731525">
                <a:tc>
                  <a:txBody>
                    <a:bodyPr/>
                    <a:lstStyle/>
                    <a:p>
                      <a:pPr indent="0" lvl="0" marL="90805" marR="0" rtl="0" algn="ctr">
                        <a:lnSpc>
                          <a:spcPct val="100000"/>
                        </a:lnSpc>
                        <a:spcBef>
                          <a:spcPts val="0"/>
                        </a:spcBef>
                        <a:spcAft>
                          <a:spcPts val="0"/>
                        </a:spcAft>
                        <a:buNone/>
                      </a:pPr>
                      <a:r>
                        <a:rPr b="1" lang="vi-VN" sz="1800" u="none" cap="none" strike="noStrike"/>
                        <a:t>number</a:t>
                      </a:r>
                      <a:endParaRPr b="1" sz="1800" u="none" cap="none" strike="noStrike">
                        <a:latin typeface="Courier New"/>
                        <a:ea typeface="Courier New"/>
                        <a:cs typeface="Courier New"/>
                        <a:sym typeface="Courier New"/>
                      </a:endParaRPr>
                    </a:p>
                  </a:txBody>
                  <a:tcPr marT="129550" marB="0" marR="0" marL="0"/>
                </a:tc>
                <a:tc>
                  <a:txBody>
                    <a:bodyPr/>
                    <a:lstStyle/>
                    <a:p>
                      <a:pPr indent="0" lvl="0" marL="113029" marR="99695" rtl="0" algn="l">
                        <a:lnSpc>
                          <a:spcPct val="100000"/>
                        </a:lnSpc>
                        <a:spcBef>
                          <a:spcPts val="0"/>
                        </a:spcBef>
                        <a:spcAft>
                          <a:spcPts val="0"/>
                        </a:spcAft>
                        <a:buNone/>
                      </a:pPr>
                      <a:r>
                        <a:rPr lang="vi-VN" sz="1800" u="none" cap="none" strike="noStrike"/>
                        <a:t>Bao gồm số âm, dương, và thập phân. Một số ví dụ hợp lệ bao gồm 6, 7,5, -  8, 7.5e-3, vv</a:t>
                      </a:r>
                      <a:endParaRPr sz="1800" u="none" cap="none" strike="noStrike">
                        <a:latin typeface="Arial"/>
                        <a:ea typeface="Arial"/>
                        <a:cs typeface="Arial"/>
                        <a:sym typeface="Arial"/>
                      </a:endParaRPr>
                    </a:p>
                  </a:txBody>
                  <a:tcPr marT="147950" marB="0" marR="0" marL="0"/>
                </a:tc>
              </a:tr>
              <a:tr h="605150">
                <a:tc>
                  <a:txBody>
                    <a:bodyPr/>
                    <a:lstStyle/>
                    <a:p>
                      <a:pPr indent="0" lvl="0" marL="90805" marR="0" rtl="0" algn="ctr">
                        <a:lnSpc>
                          <a:spcPct val="100000"/>
                        </a:lnSpc>
                        <a:spcBef>
                          <a:spcPts val="0"/>
                        </a:spcBef>
                        <a:spcAft>
                          <a:spcPts val="0"/>
                        </a:spcAft>
                        <a:buNone/>
                      </a:pPr>
                      <a:r>
                        <a:rPr b="1" lang="vi-VN" sz="1800" u="none" cap="none" strike="noStrike"/>
                        <a:t>string</a:t>
                      </a:r>
                      <a:endParaRPr b="1" sz="1800" u="none" cap="none" strike="noStrike">
                        <a:latin typeface="Courier New"/>
                        <a:ea typeface="Courier New"/>
                        <a:cs typeface="Courier New"/>
                        <a:sym typeface="Courier New"/>
                      </a:endParaRPr>
                    </a:p>
                  </a:txBody>
                  <a:tcPr marT="129550" marB="0" marR="0" marL="0"/>
                </a:tc>
                <a:tc>
                  <a:txBody>
                    <a:bodyPr/>
                    <a:lstStyle/>
                    <a:p>
                      <a:pPr indent="0" lvl="0" marL="113029" marR="0" rtl="0" algn="l">
                        <a:lnSpc>
                          <a:spcPct val="100000"/>
                        </a:lnSpc>
                        <a:spcBef>
                          <a:spcPts val="0"/>
                        </a:spcBef>
                        <a:spcAft>
                          <a:spcPts val="0"/>
                        </a:spcAft>
                        <a:buNone/>
                      </a:pPr>
                      <a:r>
                        <a:rPr lang="vi-VN" sz="1800" u="none" cap="none" strike="noStrike"/>
                        <a:t>Bao gồm giá trị chuỗi đặt trong cặp nháy kép.</a:t>
                      </a:r>
                      <a:endParaRPr sz="1800" u="none" cap="none" strike="noStrike">
                        <a:latin typeface="Arial"/>
                        <a:ea typeface="Arial"/>
                        <a:cs typeface="Arial"/>
                        <a:sym typeface="Arial"/>
                      </a:endParaRPr>
                    </a:p>
                  </a:txBody>
                  <a:tcPr marT="147950" marB="0" marR="0" marL="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4"/>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vi-VN"/>
              <a:t>Kiểu dữ liệu của biến 2/2</a:t>
            </a:r>
            <a:endParaRPr/>
          </a:p>
        </p:txBody>
      </p:sp>
      <p:grpSp>
        <p:nvGrpSpPr>
          <p:cNvPr id="297" name="Google Shape;297;p14"/>
          <p:cNvGrpSpPr/>
          <p:nvPr/>
        </p:nvGrpSpPr>
        <p:grpSpPr>
          <a:xfrm>
            <a:off x="332902" y="758957"/>
            <a:ext cx="11660184" cy="2361304"/>
            <a:chOff x="0" y="24420"/>
            <a:chExt cx="11660184" cy="2361304"/>
          </a:xfrm>
        </p:grpSpPr>
        <p:sp>
          <p:nvSpPr>
            <p:cNvPr id="298" name="Google Shape;298;p14"/>
            <p:cNvSpPr/>
            <p:nvPr/>
          </p:nvSpPr>
          <p:spPr>
            <a:xfrm>
              <a:off x="0" y="24420"/>
              <a:ext cx="11660184" cy="538200"/>
            </a:xfrm>
            <a:prstGeom prst="roundRect">
              <a:avLst>
                <a:gd fmla="val 16667" name="adj"/>
              </a:avLst>
            </a:prstGeom>
            <a:solidFill>
              <a:srgbClr val="595959"/>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4"/>
            <p:cNvSpPr txBox="1"/>
            <p:nvPr/>
          </p:nvSpPr>
          <p:spPr>
            <a:xfrm>
              <a:off x="26273" y="50693"/>
              <a:ext cx="11607638" cy="485654"/>
            </a:xfrm>
            <a:prstGeom prst="rect">
              <a:avLst/>
            </a:prstGeom>
            <a:noFill/>
            <a:ln>
              <a:noFill/>
            </a:ln>
          </p:spPr>
          <p:txBody>
            <a:bodyPr anchorCtr="0" anchor="ctr" bIns="87625" lIns="87625" spcFirstLastPara="1" rIns="87625" wrap="square" tIns="87625">
              <a:noAutofit/>
            </a:bodyPr>
            <a:lstStyle/>
            <a:p>
              <a:pPr indent="0" lvl="0" marL="0" marR="0" rtl="0" algn="l">
                <a:lnSpc>
                  <a:spcPct val="90000"/>
                </a:lnSpc>
                <a:spcBef>
                  <a:spcPts val="0"/>
                </a:spcBef>
                <a:spcAft>
                  <a:spcPts val="0"/>
                </a:spcAft>
                <a:buClr>
                  <a:schemeClr val="lt1"/>
                </a:buClr>
                <a:buSzPts val="2300"/>
                <a:buFont typeface="Calibri"/>
                <a:buNone/>
              </a:pPr>
              <a:r>
                <a:rPr b="0" i="0" lang="vi-VN" sz="2300" u="none" cap="none" strike="noStrike">
                  <a:solidFill>
                    <a:schemeClr val="lt1"/>
                  </a:solidFill>
                  <a:latin typeface="Calibri"/>
                  <a:ea typeface="Calibri"/>
                  <a:cs typeface="Calibri"/>
                  <a:sym typeface="Calibri"/>
                </a:rPr>
                <a:t>Kiểu dữ liệu tổng hợp</a:t>
              </a:r>
              <a:endParaRPr/>
            </a:p>
          </p:txBody>
        </p:sp>
        <p:sp>
          <p:nvSpPr>
            <p:cNvPr id="300" name="Google Shape;300;p14"/>
            <p:cNvSpPr/>
            <p:nvPr/>
          </p:nvSpPr>
          <p:spPr>
            <a:xfrm>
              <a:off x="0" y="638643"/>
              <a:ext cx="11660184" cy="538200"/>
            </a:xfrm>
            <a:prstGeom prst="roundRect">
              <a:avLst>
                <a:gd fmla="val 16667" name="adj"/>
              </a:avLst>
            </a:prstGeom>
            <a:solidFill>
              <a:srgbClr val="B9767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4"/>
            <p:cNvSpPr txBox="1"/>
            <p:nvPr/>
          </p:nvSpPr>
          <p:spPr>
            <a:xfrm>
              <a:off x="26273" y="664916"/>
              <a:ext cx="11607638" cy="485654"/>
            </a:xfrm>
            <a:prstGeom prst="rect">
              <a:avLst/>
            </a:prstGeom>
            <a:noFill/>
            <a:ln>
              <a:noFill/>
            </a:ln>
          </p:spPr>
          <p:txBody>
            <a:bodyPr anchorCtr="0" anchor="ctr" bIns="87625" lIns="87625" spcFirstLastPara="1" rIns="87625" wrap="square" tIns="87625">
              <a:noAutofit/>
            </a:bodyPr>
            <a:lstStyle/>
            <a:p>
              <a:pPr indent="0" lvl="0" marL="0" marR="0" rtl="0" algn="l">
                <a:lnSpc>
                  <a:spcPct val="90000"/>
                </a:lnSpc>
                <a:spcBef>
                  <a:spcPts val="0"/>
                </a:spcBef>
                <a:spcAft>
                  <a:spcPts val="0"/>
                </a:spcAft>
                <a:buClr>
                  <a:schemeClr val="lt1"/>
                </a:buClr>
                <a:buSzPts val="2300"/>
                <a:buFont typeface="Calibri"/>
                <a:buNone/>
              </a:pPr>
              <a:r>
                <a:rPr b="0" i="0" lang="vi-VN" sz="2300" u="none" cap="none" strike="noStrike">
                  <a:solidFill>
                    <a:schemeClr val="lt1"/>
                  </a:solidFill>
                  <a:latin typeface="Calibri"/>
                  <a:ea typeface="Calibri"/>
                  <a:cs typeface="Calibri"/>
                  <a:sym typeface="Calibri"/>
                </a:rPr>
                <a:t>Lưu trữ một bộ sưu tập của nhiều giá trị có liên quan.</a:t>
              </a:r>
              <a:endParaRPr/>
            </a:p>
          </p:txBody>
        </p:sp>
        <p:sp>
          <p:nvSpPr>
            <p:cNvPr id="302" name="Google Shape;302;p14"/>
            <p:cNvSpPr/>
            <p:nvPr/>
          </p:nvSpPr>
          <p:spPr>
            <a:xfrm>
              <a:off x="0" y="1243084"/>
              <a:ext cx="11660184" cy="538200"/>
            </a:xfrm>
            <a:prstGeom prst="roundRect">
              <a:avLst>
                <a:gd fmla="val 16667" name="adj"/>
              </a:avLst>
            </a:prstGeom>
            <a:solidFill>
              <a:srgbClr val="D83E3E"/>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4"/>
            <p:cNvSpPr txBox="1"/>
            <p:nvPr/>
          </p:nvSpPr>
          <p:spPr>
            <a:xfrm>
              <a:off x="26273" y="1269357"/>
              <a:ext cx="11607638" cy="485654"/>
            </a:xfrm>
            <a:prstGeom prst="rect">
              <a:avLst/>
            </a:prstGeom>
            <a:noFill/>
            <a:ln>
              <a:noFill/>
            </a:ln>
          </p:spPr>
          <p:txBody>
            <a:bodyPr anchorCtr="0" anchor="ctr" bIns="87625" lIns="87625" spcFirstLastPara="1" rIns="87625" wrap="square" tIns="87625">
              <a:noAutofit/>
            </a:bodyPr>
            <a:lstStyle/>
            <a:p>
              <a:pPr indent="0" lvl="0" marL="0" marR="0" rtl="0" algn="l">
                <a:lnSpc>
                  <a:spcPct val="90000"/>
                </a:lnSpc>
                <a:spcBef>
                  <a:spcPts val="0"/>
                </a:spcBef>
                <a:spcAft>
                  <a:spcPts val="0"/>
                </a:spcAft>
                <a:buClr>
                  <a:schemeClr val="lt1"/>
                </a:buClr>
                <a:buSzPts val="2300"/>
                <a:buFont typeface="Calibri"/>
                <a:buNone/>
              </a:pPr>
              <a:r>
                <a:rPr b="0" i="0" lang="vi-VN" sz="2300" u="none" cap="none" strike="noStrike">
                  <a:solidFill>
                    <a:schemeClr val="lt1"/>
                  </a:solidFill>
                  <a:latin typeface="Calibri"/>
                  <a:ea typeface="Calibri"/>
                  <a:cs typeface="Calibri"/>
                  <a:sym typeface="Calibri"/>
                </a:rPr>
                <a:t>Trong JavaScript, tất cả các loại dữ liệu tổng hợp được coi là đối tượng.</a:t>
              </a:r>
              <a:endParaRPr/>
            </a:p>
          </p:txBody>
        </p:sp>
        <p:sp>
          <p:nvSpPr>
            <p:cNvPr id="304" name="Google Shape;304;p14"/>
            <p:cNvSpPr/>
            <p:nvPr/>
          </p:nvSpPr>
          <p:spPr>
            <a:xfrm>
              <a:off x="0" y="1847524"/>
              <a:ext cx="11660184" cy="538200"/>
            </a:xfrm>
            <a:prstGeom prst="roundRect">
              <a:avLst>
                <a:gd fmla="val 16667" name="adj"/>
              </a:avLst>
            </a:prstGeom>
            <a:solidFill>
              <a:srgbClr val="FE0000"/>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4"/>
            <p:cNvSpPr txBox="1"/>
            <p:nvPr/>
          </p:nvSpPr>
          <p:spPr>
            <a:xfrm>
              <a:off x="26273" y="1873797"/>
              <a:ext cx="11607638" cy="485654"/>
            </a:xfrm>
            <a:prstGeom prst="rect">
              <a:avLst/>
            </a:prstGeom>
            <a:noFill/>
            <a:ln>
              <a:noFill/>
            </a:ln>
          </p:spPr>
          <p:txBody>
            <a:bodyPr anchorCtr="0" anchor="ctr" bIns="87625" lIns="87625" spcFirstLastPara="1" rIns="87625" wrap="square" tIns="87625">
              <a:noAutofit/>
            </a:bodyPr>
            <a:lstStyle/>
            <a:p>
              <a:pPr indent="0" lvl="0" marL="0" marR="0" rtl="0" algn="l">
                <a:lnSpc>
                  <a:spcPct val="90000"/>
                </a:lnSpc>
                <a:spcBef>
                  <a:spcPts val="0"/>
                </a:spcBef>
                <a:spcAft>
                  <a:spcPts val="0"/>
                </a:spcAft>
                <a:buClr>
                  <a:schemeClr val="lt1"/>
                </a:buClr>
                <a:buSzPts val="2300"/>
                <a:buFont typeface="Calibri"/>
                <a:buNone/>
              </a:pPr>
              <a:r>
                <a:rPr b="0" i="0" lang="vi-VN" sz="2300" u="none" cap="none" strike="noStrike">
                  <a:solidFill>
                    <a:schemeClr val="lt1"/>
                  </a:solidFill>
                  <a:latin typeface="Calibri"/>
                  <a:ea typeface="Calibri"/>
                  <a:cs typeface="Calibri"/>
                  <a:sym typeface="Calibri"/>
                </a:rPr>
                <a:t>Một kiểu dữ liệu tổng hợp có thể là được xác định trước hoặc người dùng định nghĩa</a:t>
              </a:r>
              <a:endParaRPr/>
            </a:p>
          </p:txBody>
        </p:sp>
      </p:grpSp>
      <p:sp>
        <p:nvSpPr>
          <p:cNvPr id="306" name="Google Shape;306;p14"/>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vi-VN"/>
              <a:t>Thiết kế Web với HTML5 - CSS3 - JAVASCRIPT</a:t>
            </a:r>
            <a:endParaRPr/>
          </a:p>
        </p:txBody>
      </p:sp>
      <p:sp>
        <p:nvSpPr>
          <p:cNvPr id="307" name="Google Shape;307;p14"/>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graphicFrame>
        <p:nvGraphicFramePr>
          <p:cNvPr id="308" name="Google Shape;308;p14"/>
          <p:cNvGraphicFramePr/>
          <p:nvPr/>
        </p:nvGraphicFramePr>
        <p:xfrm>
          <a:off x="373056" y="3538969"/>
          <a:ext cx="3000000" cy="3000000"/>
        </p:xfrm>
        <a:graphic>
          <a:graphicData uri="http://schemas.openxmlformats.org/drawingml/2006/table">
            <a:tbl>
              <a:tblPr bandRow="1" firstRow="1">
                <a:noFill/>
                <a:tableStyleId>{6996F3C8-C40F-4447-A26F-3D7A1F7B4CB5}</a:tableStyleId>
              </a:tblPr>
              <a:tblGrid>
                <a:gridCol w="2874925"/>
                <a:gridCol w="8704950"/>
              </a:tblGrid>
              <a:tr h="228600">
                <a:tc>
                  <a:txBody>
                    <a:bodyPr/>
                    <a:lstStyle/>
                    <a:p>
                      <a:pPr indent="0" lvl="0" marL="0" marR="0" rtl="0" algn="ctr">
                        <a:lnSpc>
                          <a:spcPct val="100000"/>
                        </a:lnSpc>
                        <a:spcBef>
                          <a:spcPts val="0"/>
                        </a:spcBef>
                        <a:spcAft>
                          <a:spcPts val="0"/>
                        </a:spcAft>
                        <a:buNone/>
                      </a:pPr>
                      <a:r>
                        <a:rPr b="1" lang="vi-VN" sz="1800" u="none" cap="none" strike="noStrike"/>
                        <a:t>Kiểu dữ liệu cơ bản</a:t>
                      </a:r>
                      <a:endParaRPr b="1" sz="1800" u="none" cap="none" strike="noStrike">
                        <a:latin typeface="Arial"/>
                        <a:ea typeface="Arial"/>
                        <a:cs typeface="Arial"/>
                        <a:sym typeface="Arial"/>
                      </a:endParaRPr>
                    </a:p>
                  </a:txBody>
                  <a:tcPr marT="193050" marB="0" marR="0" marL="0"/>
                </a:tc>
                <a:tc>
                  <a:txBody>
                    <a:bodyPr/>
                    <a:lstStyle/>
                    <a:p>
                      <a:pPr indent="0" lvl="0" marL="21590" marR="0" rtl="0" algn="l">
                        <a:lnSpc>
                          <a:spcPct val="100000"/>
                        </a:lnSpc>
                        <a:spcBef>
                          <a:spcPts val="0"/>
                        </a:spcBef>
                        <a:spcAft>
                          <a:spcPts val="0"/>
                        </a:spcAft>
                        <a:buNone/>
                      </a:pPr>
                      <a:r>
                        <a:rPr b="1" lang="vi-VN" sz="1800" u="none" cap="none" strike="noStrike"/>
                        <a:t>Mô tả</a:t>
                      </a:r>
                      <a:endParaRPr b="1" sz="1800" u="none" cap="none" strike="noStrike">
                        <a:latin typeface="Arial"/>
                        <a:ea typeface="Arial"/>
                        <a:cs typeface="Arial"/>
                        <a:sym typeface="Arial"/>
                      </a:endParaRPr>
                    </a:p>
                  </a:txBody>
                  <a:tcPr marT="193050" marB="0" marR="0" marL="0"/>
                </a:tc>
              </a:tr>
              <a:tr h="487050">
                <a:tc>
                  <a:txBody>
                    <a:bodyPr/>
                    <a:lstStyle/>
                    <a:p>
                      <a:pPr indent="0" lvl="0" marL="91440" marR="0" rtl="0" algn="l">
                        <a:lnSpc>
                          <a:spcPct val="100000"/>
                        </a:lnSpc>
                        <a:spcBef>
                          <a:spcPts val="0"/>
                        </a:spcBef>
                        <a:spcAft>
                          <a:spcPts val="0"/>
                        </a:spcAft>
                        <a:buNone/>
                      </a:pPr>
                      <a:r>
                        <a:rPr b="1" lang="vi-VN" sz="1800" u="none" cap="none" strike="noStrike">
                          <a:latin typeface="Arial"/>
                          <a:ea typeface="Arial"/>
                          <a:cs typeface="Arial"/>
                          <a:sym typeface="Arial"/>
                        </a:rPr>
                        <a:t>Objects</a:t>
                      </a:r>
                      <a:endParaRPr b="1" sz="1800" u="none" cap="none" strike="noStrike">
                        <a:latin typeface="Arial"/>
                        <a:ea typeface="Arial"/>
                        <a:cs typeface="Arial"/>
                        <a:sym typeface="Arial"/>
                      </a:endParaRPr>
                    </a:p>
                  </a:txBody>
                  <a:tcPr marT="147950" marB="0" marR="0" marL="0" anchor="ctr" anchorCtr="1"/>
                </a:tc>
                <a:tc>
                  <a:txBody>
                    <a:bodyPr/>
                    <a:lstStyle/>
                    <a:p>
                      <a:pPr indent="0" lvl="0" marL="113029" marR="0" rtl="0" algn="l">
                        <a:lnSpc>
                          <a:spcPct val="100000"/>
                        </a:lnSpc>
                        <a:spcBef>
                          <a:spcPts val="0"/>
                        </a:spcBef>
                        <a:spcAft>
                          <a:spcPts val="0"/>
                        </a:spcAft>
                        <a:buNone/>
                      </a:pPr>
                      <a:r>
                        <a:rPr lang="vi-VN" sz="1800" u="none" cap="none" strike="noStrike"/>
                        <a:t>Kiểu đối tượng trong JavaScript</a:t>
                      </a:r>
                      <a:endParaRPr sz="1800" u="none" cap="none" strike="noStrike">
                        <a:latin typeface="Arial"/>
                        <a:ea typeface="Arial"/>
                        <a:cs typeface="Arial"/>
                        <a:sym typeface="Arial"/>
                      </a:endParaRPr>
                    </a:p>
                  </a:txBody>
                  <a:tcPr marT="147950" marB="0" marR="0" marL="0"/>
                </a:tc>
              </a:tr>
              <a:tr h="643900">
                <a:tc>
                  <a:txBody>
                    <a:bodyPr/>
                    <a:lstStyle/>
                    <a:p>
                      <a:pPr indent="0" lvl="0" marL="91440" marR="0" rtl="0" algn="l">
                        <a:lnSpc>
                          <a:spcPct val="100000"/>
                        </a:lnSpc>
                        <a:spcBef>
                          <a:spcPts val="0"/>
                        </a:spcBef>
                        <a:spcAft>
                          <a:spcPts val="0"/>
                        </a:spcAft>
                        <a:buNone/>
                      </a:pPr>
                      <a:r>
                        <a:rPr b="1" lang="vi-VN" sz="1800" u="none" cap="none" strike="noStrike">
                          <a:latin typeface="Arial"/>
                          <a:ea typeface="Arial"/>
                          <a:cs typeface="Arial"/>
                          <a:sym typeface="Arial"/>
                        </a:rPr>
                        <a:t>Functions</a:t>
                      </a:r>
                      <a:endParaRPr b="1" sz="1800" u="none" cap="none" strike="noStrike">
                        <a:latin typeface="Arial"/>
                        <a:ea typeface="Arial"/>
                        <a:cs typeface="Arial"/>
                        <a:sym typeface="Arial"/>
                      </a:endParaRPr>
                    </a:p>
                  </a:txBody>
                  <a:tcPr marT="148600" marB="0" marR="0" marL="0" anchor="ctr" anchorCtr="1"/>
                </a:tc>
                <a:tc>
                  <a:txBody>
                    <a:bodyPr/>
                    <a:lstStyle/>
                    <a:p>
                      <a:pPr indent="0" lvl="0" marL="113029" marR="0" rtl="0" algn="l">
                        <a:lnSpc>
                          <a:spcPct val="100000"/>
                        </a:lnSpc>
                        <a:spcBef>
                          <a:spcPts val="0"/>
                        </a:spcBef>
                        <a:spcAft>
                          <a:spcPts val="0"/>
                        </a:spcAft>
                        <a:buNone/>
                      </a:pPr>
                      <a:r>
                        <a:rPr lang="vi-VN" sz="1800" u="none" cap="none" strike="noStrike"/>
                        <a:t>Kiểu hàm</a:t>
                      </a:r>
                      <a:endParaRPr sz="1800" u="none" cap="none" strike="noStrike">
                        <a:latin typeface="Arial"/>
                        <a:ea typeface="Arial"/>
                        <a:cs typeface="Arial"/>
                        <a:sym typeface="Arial"/>
                      </a:endParaRPr>
                    </a:p>
                  </a:txBody>
                  <a:tcPr marT="147950" marB="0" marR="0" marL="0"/>
                </a:tc>
              </a:tr>
              <a:tr h="731525">
                <a:tc>
                  <a:txBody>
                    <a:bodyPr/>
                    <a:lstStyle/>
                    <a:p>
                      <a:pPr indent="0" lvl="0" marL="0" marR="0" rtl="0" algn="l">
                        <a:lnSpc>
                          <a:spcPct val="100000"/>
                        </a:lnSpc>
                        <a:spcBef>
                          <a:spcPts val="0"/>
                        </a:spcBef>
                        <a:spcAft>
                          <a:spcPts val="0"/>
                        </a:spcAft>
                        <a:buClr>
                          <a:schemeClr val="dk1"/>
                        </a:buClr>
                        <a:buSzPts val="1800"/>
                        <a:buFont typeface="Calibri"/>
                        <a:buNone/>
                      </a:pPr>
                      <a:r>
                        <a:rPr b="1" lang="vi-VN" sz="1800" u="none" cap="none" strike="noStrike">
                          <a:latin typeface="Calibri"/>
                          <a:ea typeface="Calibri"/>
                          <a:cs typeface="Calibri"/>
                          <a:sym typeface="Calibri"/>
                        </a:rPr>
                        <a:t>Arrays</a:t>
                      </a:r>
                      <a:endParaRPr b="1" sz="1800" u="none" cap="none" strike="noStrike">
                        <a:latin typeface="Calibri"/>
                        <a:ea typeface="Calibri"/>
                        <a:cs typeface="Calibri"/>
                        <a:sym typeface="Calibri"/>
                      </a:endParaRPr>
                    </a:p>
                  </a:txBody>
                  <a:tcPr marT="0" marB="0" marR="0" marL="0" anchor="ctr" anchorCtr="1"/>
                </a:tc>
                <a:tc>
                  <a:txBody>
                    <a:bodyPr/>
                    <a:lstStyle/>
                    <a:p>
                      <a:pPr indent="0" lvl="0" marL="113029" marR="99695" rtl="0" algn="l">
                        <a:lnSpc>
                          <a:spcPct val="100000"/>
                        </a:lnSpc>
                        <a:spcBef>
                          <a:spcPts val="0"/>
                        </a:spcBef>
                        <a:spcAft>
                          <a:spcPts val="0"/>
                        </a:spcAft>
                        <a:buNone/>
                      </a:pPr>
                      <a:r>
                        <a:rPr lang="vi-VN" sz="1800" u="none" cap="none" strike="noStrike"/>
                        <a:t>Kiểu mảng</a:t>
                      </a:r>
                      <a:endParaRPr sz="1800" u="none" cap="none" strike="noStrike">
                        <a:latin typeface="Arial"/>
                        <a:ea typeface="Arial"/>
                        <a:cs typeface="Arial"/>
                        <a:sym typeface="Arial"/>
                      </a:endParaRPr>
                    </a:p>
                  </a:txBody>
                  <a:tcPr marT="147950" marB="0" marR="0" marL="0"/>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5"/>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vi-VN"/>
              <a:t>Toán tử gán</a:t>
            </a:r>
            <a:endParaRPr/>
          </a:p>
        </p:txBody>
      </p:sp>
      <p:grpSp>
        <p:nvGrpSpPr>
          <p:cNvPr id="314" name="Google Shape;314;p15"/>
          <p:cNvGrpSpPr/>
          <p:nvPr/>
        </p:nvGrpSpPr>
        <p:grpSpPr>
          <a:xfrm>
            <a:off x="20827" y="701388"/>
            <a:ext cx="12096884" cy="514800"/>
            <a:chOff x="0" y="8929"/>
            <a:chExt cx="12096884" cy="514800"/>
          </a:xfrm>
        </p:grpSpPr>
        <p:sp>
          <p:nvSpPr>
            <p:cNvPr id="315" name="Google Shape;315;p15"/>
            <p:cNvSpPr/>
            <p:nvPr/>
          </p:nvSpPr>
          <p:spPr>
            <a:xfrm>
              <a:off x="0" y="8929"/>
              <a:ext cx="12096884" cy="514800"/>
            </a:xfrm>
            <a:prstGeom prst="roundRect">
              <a:avLst>
                <a:gd fmla="val 16667" name="adj"/>
              </a:avLst>
            </a:prstGeom>
            <a:solidFill>
              <a:srgbClr val="3A3838"/>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5"/>
            <p:cNvSpPr txBox="1"/>
            <p:nvPr/>
          </p:nvSpPr>
          <p:spPr>
            <a:xfrm>
              <a:off x="25130" y="34059"/>
              <a:ext cx="12046625" cy="464540"/>
            </a:xfrm>
            <a:prstGeom prst="rect">
              <a:avLst/>
            </a:prstGeom>
            <a:noFill/>
            <a:ln>
              <a:noFill/>
            </a:ln>
          </p:spPr>
          <p:txBody>
            <a:bodyPr anchorCtr="0" anchor="ctr" bIns="83800" lIns="83800" spcFirstLastPara="1" rIns="83800" wrap="square" tIns="83800">
              <a:noAutofit/>
            </a:bodyPr>
            <a:lstStyle/>
            <a:p>
              <a:pPr indent="0" lvl="0" marL="0" marR="0" rtl="0" algn="l">
                <a:lnSpc>
                  <a:spcPct val="90000"/>
                </a:lnSpc>
                <a:spcBef>
                  <a:spcPts val="0"/>
                </a:spcBef>
                <a:spcAft>
                  <a:spcPts val="0"/>
                </a:spcAft>
                <a:buClr>
                  <a:schemeClr val="lt1"/>
                </a:buClr>
                <a:buSzPts val="2200"/>
                <a:buFont typeface="Calibri"/>
                <a:buNone/>
              </a:pPr>
              <a:r>
                <a:rPr b="0" i="0" lang="vi-VN" sz="2200" u="none" cap="none" strike="noStrike">
                  <a:solidFill>
                    <a:schemeClr val="lt1"/>
                  </a:solidFill>
                  <a:latin typeface="Calibri"/>
                  <a:ea typeface="Calibri"/>
                  <a:cs typeface="Calibri"/>
                  <a:sym typeface="Calibri"/>
                </a:rPr>
                <a:t>Gán giá trị của toán hạng bên phải cho toán hạng bên trái bằng cách sử dụng toán tử (=).</a:t>
              </a:r>
              <a:endParaRPr/>
            </a:p>
          </p:txBody>
        </p:sp>
      </p:grpSp>
      <p:sp>
        <p:nvSpPr>
          <p:cNvPr id="317" name="Google Shape;317;p15"/>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vi-VN"/>
              <a:t>Thiết kế Web với HTML5 - CSS3 - JAVASCRIPT</a:t>
            </a:r>
            <a:endParaRPr/>
          </a:p>
        </p:txBody>
      </p:sp>
      <p:sp>
        <p:nvSpPr>
          <p:cNvPr id="318" name="Google Shape;318;p15"/>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graphicFrame>
        <p:nvGraphicFramePr>
          <p:cNvPr id="319" name="Google Shape;319;p15"/>
          <p:cNvGraphicFramePr/>
          <p:nvPr/>
        </p:nvGraphicFramePr>
        <p:xfrm>
          <a:off x="1754093" y="2038873"/>
          <a:ext cx="3000000" cy="3000000"/>
        </p:xfrm>
        <a:graphic>
          <a:graphicData uri="http://schemas.openxmlformats.org/drawingml/2006/table">
            <a:tbl>
              <a:tblPr bandRow="1" firstRow="1">
                <a:noFill/>
                <a:tableStyleId>{9E1B98EE-789A-4C58-80F8-17DA0FCB87C7}</a:tableStyleId>
              </a:tblPr>
              <a:tblGrid>
                <a:gridCol w="4064000"/>
                <a:gridCol w="4064000"/>
              </a:tblGrid>
              <a:tr h="370850">
                <a:tc>
                  <a:txBody>
                    <a:bodyPr/>
                    <a:lstStyle/>
                    <a:p>
                      <a:pPr indent="0" lvl="0" marL="0" marR="0" rtl="0" algn="l">
                        <a:spcBef>
                          <a:spcPts val="0"/>
                        </a:spcBef>
                        <a:spcAft>
                          <a:spcPts val="0"/>
                        </a:spcAft>
                        <a:buNone/>
                      </a:pPr>
                      <a:r>
                        <a:rPr lang="vi-VN" sz="1800" u="none" cap="none" strike="noStrike"/>
                        <a:t>Toán tử</a:t>
                      </a:r>
                      <a:endParaRPr/>
                    </a:p>
                  </a:txBody>
                  <a:tcPr marT="45725" marB="45725" marR="91450" marL="91450"/>
                </a:tc>
                <a:tc>
                  <a:txBody>
                    <a:bodyPr/>
                    <a:lstStyle/>
                    <a:p>
                      <a:pPr indent="0" lvl="0" marL="0" marR="0" rtl="0" algn="l">
                        <a:spcBef>
                          <a:spcPts val="0"/>
                        </a:spcBef>
                        <a:spcAft>
                          <a:spcPts val="0"/>
                        </a:spcAft>
                        <a:buNone/>
                      </a:pPr>
                      <a:r>
                        <a:rPr lang="vi-VN" sz="1800"/>
                        <a:t>Mô tả</a:t>
                      </a:r>
                      <a:endParaRPr/>
                    </a:p>
                  </a:txBody>
                  <a:tcPr marT="45725" marB="45725" marR="91450" marL="91450"/>
                </a:tc>
              </a:tr>
              <a:tr h="370850">
                <a:tc>
                  <a:txBody>
                    <a:bodyPr/>
                    <a:lstStyle/>
                    <a:p>
                      <a:pPr indent="0" lvl="0" marL="0" marR="0" rtl="0" algn="l">
                        <a:spcBef>
                          <a:spcPts val="0"/>
                        </a:spcBef>
                        <a:spcAft>
                          <a:spcPts val="0"/>
                        </a:spcAft>
                        <a:buNone/>
                      </a:pPr>
                      <a:r>
                        <a:rPr lang="vi-VN" sz="1800"/>
                        <a:t>numOne = 6;</a:t>
                      </a:r>
                      <a:endParaRPr/>
                    </a:p>
                  </a:txBody>
                  <a:tcPr marT="45725" marB="45725" marR="91450" marL="91450"/>
                </a:tc>
                <a:tc>
                  <a:txBody>
                    <a:bodyPr/>
                    <a:lstStyle/>
                    <a:p>
                      <a:pPr indent="0" lvl="0" marL="0" marR="0" rtl="0" algn="l">
                        <a:spcBef>
                          <a:spcPts val="0"/>
                        </a:spcBef>
                        <a:spcAft>
                          <a:spcPts val="0"/>
                        </a:spcAft>
                        <a:buNone/>
                      </a:pPr>
                      <a:r>
                        <a:rPr lang="vi-VN" sz="1800"/>
                        <a:t>numOne = 6;</a:t>
                      </a:r>
                      <a:endParaRPr/>
                    </a:p>
                  </a:txBody>
                  <a:tcPr marT="45725" marB="45725" marR="91450" marL="91450"/>
                </a:tc>
              </a:tr>
              <a:tr h="370850">
                <a:tc>
                  <a:txBody>
                    <a:bodyPr/>
                    <a:lstStyle/>
                    <a:p>
                      <a:pPr indent="0" lvl="0" marL="0" marR="0" rtl="0" algn="l">
                        <a:spcBef>
                          <a:spcPts val="0"/>
                        </a:spcBef>
                        <a:spcAft>
                          <a:spcPts val="0"/>
                        </a:spcAft>
                        <a:buNone/>
                      </a:pPr>
                      <a:r>
                        <a:rPr lang="vi-VN" sz="1800"/>
                        <a:t>numOne += 6;</a:t>
                      </a:r>
                      <a:endParaRPr/>
                    </a:p>
                  </a:txBody>
                  <a:tcPr marT="45725" marB="45725" marR="91450" marL="91450"/>
                </a:tc>
                <a:tc>
                  <a:txBody>
                    <a:bodyPr/>
                    <a:lstStyle/>
                    <a:p>
                      <a:pPr indent="0" lvl="0" marL="0" marR="0" rtl="0" algn="l">
                        <a:spcBef>
                          <a:spcPts val="0"/>
                        </a:spcBef>
                        <a:spcAft>
                          <a:spcPts val="0"/>
                        </a:spcAft>
                        <a:buNone/>
                      </a:pPr>
                      <a:r>
                        <a:rPr lang="vi-VN" sz="1800"/>
                        <a:t>numOne = numOne + 6</a:t>
                      </a:r>
                      <a:endParaRPr/>
                    </a:p>
                  </a:txBody>
                  <a:tcPr marT="45725" marB="45725" marR="91450" marL="91450"/>
                </a:tc>
              </a:tr>
              <a:tr h="370850">
                <a:tc>
                  <a:txBody>
                    <a:bodyPr/>
                    <a:lstStyle/>
                    <a:p>
                      <a:pPr indent="0" lvl="0" marL="0" marR="0" rtl="0" algn="l">
                        <a:spcBef>
                          <a:spcPts val="0"/>
                        </a:spcBef>
                        <a:spcAft>
                          <a:spcPts val="0"/>
                        </a:spcAft>
                        <a:buNone/>
                      </a:pPr>
                      <a:r>
                        <a:rPr lang="vi-VN" sz="1800"/>
                        <a:t>numOne -= 6;</a:t>
                      </a:r>
                      <a:endParaRPr/>
                    </a:p>
                  </a:txBody>
                  <a:tcPr marT="45725" marB="45725" marR="91450" marL="91450"/>
                </a:tc>
                <a:tc>
                  <a:txBody>
                    <a:bodyPr/>
                    <a:lstStyle/>
                    <a:p>
                      <a:pPr indent="0" lvl="0" marL="0" marR="0" rtl="0" algn="l">
                        <a:spcBef>
                          <a:spcPts val="0"/>
                        </a:spcBef>
                        <a:spcAft>
                          <a:spcPts val="0"/>
                        </a:spcAft>
                        <a:buNone/>
                      </a:pPr>
                      <a:r>
                        <a:rPr lang="vi-VN" sz="1800"/>
                        <a:t>numOne = numOne – 6</a:t>
                      </a:r>
                      <a:endParaRPr/>
                    </a:p>
                  </a:txBody>
                  <a:tcPr marT="45725" marB="45725" marR="91450" marL="91450"/>
                </a:tc>
              </a:tr>
              <a:tr h="370850">
                <a:tc>
                  <a:txBody>
                    <a:bodyPr/>
                    <a:lstStyle/>
                    <a:p>
                      <a:pPr indent="0" lvl="0" marL="0" marR="0" rtl="0" algn="l">
                        <a:spcBef>
                          <a:spcPts val="0"/>
                        </a:spcBef>
                        <a:spcAft>
                          <a:spcPts val="0"/>
                        </a:spcAft>
                        <a:buNone/>
                      </a:pPr>
                      <a:r>
                        <a:rPr lang="vi-VN" sz="1800"/>
                        <a:t>numOne *= 6;</a:t>
                      </a:r>
                      <a:endParaRPr/>
                    </a:p>
                  </a:txBody>
                  <a:tcPr marT="45725" marB="45725" marR="91450" marL="91450"/>
                </a:tc>
                <a:tc>
                  <a:txBody>
                    <a:bodyPr/>
                    <a:lstStyle/>
                    <a:p>
                      <a:pPr indent="0" lvl="0" marL="0" marR="0" rtl="0" algn="l">
                        <a:spcBef>
                          <a:spcPts val="0"/>
                        </a:spcBef>
                        <a:spcAft>
                          <a:spcPts val="0"/>
                        </a:spcAft>
                        <a:buNone/>
                      </a:pPr>
                      <a:r>
                        <a:rPr lang="vi-VN" sz="1800"/>
                        <a:t>numOne = numOne * 6</a:t>
                      </a:r>
                      <a:endParaRPr/>
                    </a:p>
                  </a:txBody>
                  <a:tcPr marT="45725" marB="45725" marR="91450" marL="91450"/>
                </a:tc>
              </a:tr>
              <a:tr h="370850">
                <a:tc>
                  <a:txBody>
                    <a:bodyPr/>
                    <a:lstStyle/>
                    <a:p>
                      <a:pPr indent="0" lvl="0" marL="0" marR="0" rtl="0" algn="l">
                        <a:spcBef>
                          <a:spcPts val="0"/>
                        </a:spcBef>
                        <a:spcAft>
                          <a:spcPts val="0"/>
                        </a:spcAft>
                        <a:buNone/>
                      </a:pPr>
                      <a:r>
                        <a:rPr lang="vi-VN" sz="1800"/>
                        <a:t>numOne %= 6;</a:t>
                      </a:r>
                      <a:endParaRPr/>
                    </a:p>
                  </a:txBody>
                  <a:tcPr marT="45725" marB="45725" marR="91450" marL="91450"/>
                </a:tc>
                <a:tc>
                  <a:txBody>
                    <a:bodyPr/>
                    <a:lstStyle/>
                    <a:p>
                      <a:pPr indent="0" lvl="0" marL="0" marR="0" rtl="0" algn="l">
                        <a:spcBef>
                          <a:spcPts val="0"/>
                        </a:spcBef>
                        <a:spcAft>
                          <a:spcPts val="0"/>
                        </a:spcAft>
                        <a:buNone/>
                      </a:pPr>
                      <a:r>
                        <a:rPr lang="vi-VN" sz="1800"/>
                        <a:t>numOne = numOne % 6</a:t>
                      </a:r>
                      <a:endParaRPr/>
                    </a:p>
                  </a:txBody>
                  <a:tcPr marT="45725" marB="45725" marR="91450" marL="91450"/>
                </a:tc>
              </a:tr>
              <a:tr h="370850">
                <a:tc>
                  <a:txBody>
                    <a:bodyPr/>
                    <a:lstStyle/>
                    <a:p>
                      <a:pPr indent="0" lvl="0" marL="0" marR="0" rtl="0" algn="l">
                        <a:spcBef>
                          <a:spcPts val="0"/>
                        </a:spcBef>
                        <a:spcAft>
                          <a:spcPts val="0"/>
                        </a:spcAft>
                        <a:buNone/>
                      </a:pPr>
                      <a:r>
                        <a:rPr lang="vi-VN" sz="1800"/>
                        <a:t>numOne /= 6;</a:t>
                      </a:r>
                      <a:endParaRPr/>
                    </a:p>
                  </a:txBody>
                  <a:tcPr marT="45725" marB="45725" marR="91450" marL="91450"/>
                </a:tc>
                <a:tc>
                  <a:txBody>
                    <a:bodyPr/>
                    <a:lstStyle/>
                    <a:p>
                      <a:pPr indent="0" lvl="0" marL="0" marR="0" rtl="0" algn="l">
                        <a:spcBef>
                          <a:spcPts val="0"/>
                        </a:spcBef>
                        <a:spcAft>
                          <a:spcPts val="0"/>
                        </a:spcAft>
                        <a:buNone/>
                      </a:pPr>
                      <a:r>
                        <a:rPr lang="vi-VN" sz="1800"/>
                        <a:t>numOne = numOne / 6</a:t>
                      </a:r>
                      <a:endParaRPr/>
                    </a:p>
                  </a:txBody>
                  <a:tcPr marT="45725" marB="45725" marR="91450" marL="91450"/>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16"/>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vi-VN"/>
              <a:t>Toán tử quan hệ</a:t>
            </a:r>
            <a:endParaRPr/>
          </a:p>
        </p:txBody>
      </p:sp>
      <p:grpSp>
        <p:nvGrpSpPr>
          <p:cNvPr id="325" name="Google Shape;325;p16"/>
          <p:cNvGrpSpPr/>
          <p:nvPr/>
        </p:nvGrpSpPr>
        <p:grpSpPr>
          <a:xfrm>
            <a:off x="20827" y="782835"/>
            <a:ext cx="12096884" cy="444600"/>
            <a:chOff x="0" y="90376"/>
            <a:chExt cx="12096884" cy="444600"/>
          </a:xfrm>
        </p:grpSpPr>
        <p:sp>
          <p:nvSpPr>
            <p:cNvPr id="326" name="Google Shape;326;p16"/>
            <p:cNvSpPr/>
            <p:nvPr/>
          </p:nvSpPr>
          <p:spPr>
            <a:xfrm>
              <a:off x="0" y="90376"/>
              <a:ext cx="12096884" cy="444600"/>
            </a:xfrm>
            <a:prstGeom prst="roundRect">
              <a:avLst>
                <a:gd fmla="val 16667" name="adj"/>
              </a:avLst>
            </a:prstGeom>
            <a:solidFill>
              <a:schemeClr val="accent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6"/>
            <p:cNvSpPr txBox="1"/>
            <p:nvPr/>
          </p:nvSpPr>
          <p:spPr>
            <a:xfrm>
              <a:off x="21704" y="112080"/>
              <a:ext cx="12053475" cy="401192"/>
            </a:xfrm>
            <a:prstGeom prst="rect">
              <a:avLst/>
            </a:prstGeom>
            <a:noFill/>
            <a:ln>
              <a:noFill/>
            </a:ln>
          </p:spPr>
          <p:txBody>
            <a:bodyPr anchorCtr="0" anchor="ctr" bIns="72375" lIns="72375" spcFirstLastPara="1" rIns="72375" wrap="square" tIns="72375">
              <a:noAutofit/>
            </a:bodyPr>
            <a:lstStyle/>
            <a:p>
              <a:pPr indent="0" lvl="0" marL="0" marR="0" rtl="0" algn="l">
                <a:lnSpc>
                  <a:spcPct val="90000"/>
                </a:lnSpc>
                <a:spcBef>
                  <a:spcPts val="0"/>
                </a:spcBef>
                <a:spcAft>
                  <a:spcPts val="0"/>
                </a:spcAft>
                <a:buClr>
                  <a:schemeClr val="lt1"/>
                </a:buClr>
                <a:buSzPts val="1900"/>
                <a:buFont typeface="Calibri"/>
                <a:buNone/>
              </a:pPr>
              <a:r>
                <a:rPr b="0" i="0" lang="vi-VN" sz="1900" u="none" cap="none" strike="noStrike">
                  <a:solidFill>
                    <a:schemeClr val="lt1"/>
                  </a:solidFill>
                  <a:latin typeface="Calibri"/>
                  <a:ea typeface="Calibri"/>
                  <a:cs typeface="Calibri"/>
                  <a:sym typeface="Calibri"/>
                </a:rPr>
                <a:t>Là các toán tử hai ngôi để so sánh giữa hai toán hạng, trả về một giá trị boolean cụ thể là, true hoặc false.</a:t>
              </a:r>
              <a:endParaRPr/>
            </a:p>
          </p:txBody>
        </p:sp>
      </p:grpSp>
      <p:sp>
        <p:nvSpPr>
          <p:cNvPr id="328" name="Google Shape;328;p16"/>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vi-VN"/>
              <a:t>Thiết kế Web với HTML5 - CSS3 - JAVASCRIPT</a:t>
            </a:r>
            <a:endParaRPr/>
          </a:p>
        </p:txBody>
      </p:sp>
      <p:sp>
        <p:nvSpPr>
          <p:cNvPr id="329" name="Google Shape;329;p16"/>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graphicFrame>
        <p:nvGraphicFramePr>
          <p:cNvPr id="330" name="Google Shape;330;p16"/>
          <p:cNvGraphicFramePr/>
          <p:nvPr/>
        </p:nvGraphicFramePr>
        <p:xfrm>
          <a:off x="959224" y="1548354"/>
          <a:ext cx="3000000" cy="3000000"/>
        </p:xfrm>
        <a:graphic>
          <a:graphicData uri="http://schemas.openxmlformats.org/drawingml/2006/table">
            <a:tbl>
              <a:tblPr bandRow="1" firstRow="1">
                <a:noFill/>
                <a:tableStyleId>{9E1B98EE-789A-4C58-80F8-17DA0FCB87C7}</a:tableStyleId>
              </a:tblPr>
              <a:tblGrid>
                <a:gridCol w="2257450"/>
                <a:gridCol w="8226650"/>
              </a:tblGrid>
              <a:tr h="370850">
                <a:tc>
                  <a:txBody>
                    <a:bodyPr/>
                    <a:lstStyle/>
                    <a:p>
                      <a:pPr indent="0" lvl="0" marL="0" marR="0" rtl="0" algn="ctr">
                        <a:spcBef>
                          <a:spcPts val="0"/>
                        </a:spcBef>
                        <a:spcAft>
                          <a:spcPts val="0"/>
                        </a:spcAft>
                        <a:buNone/>
                      </a:pPr>
                      <a:r>
                        <a:rPr lang="vi-VN" sz="1800"/>
                        <a:t>Toán tử</a:t>
                      </a:r>
                      <a:endParaRPr/>
                    </a:p>
                  </a:txBody>
                  <a:tcPr marT="45725" marB="45725" marR="91450" marL="91450"/>
                </a:tc>
                <a:tc>
                  <a:txBody>
                    <a:bodyPr/>
                    <a:lstStyle/>
                    <a:p>
                      <a:pPr indent="0" lvl="0" marL="0" marR="0" rtl="0" algn="l">
                        <a:spcBef>
                          <a:spcPts val="0"/>
                        </a:spcBef>
                        <a:spcAft>
                          <a:spcPts val="0"/>
                        </a:spcAft>
                        <a:buNone/>
                      </a:pPr>
                      <a:r>
                        <a:rPr lang="vi-VN" sz="1800"/>
                        <a:t>Mô tả</a:t>
                      </a:r>
                      <a:endParaRPr/>
                    </a:p>
                  </a:txBody>
                  <a:tcPr marT="45725" marB="45725" marR="91450" marL="91450"/>
                </a:tc>
              </a:tr>
              <a:tr h="370850">
                <a:tc>
                  <a:txBody>
                    <a:bodyPr/>
                    <a:lstStyle/>
                    <a:p>
                      <a:pPr indent="0" lvl="0" marL="0" marR="0" rtl="0" algn="ctr">
                        <a:spcBef>
                          <a:spcPts val="0"/>
                        </a:spcBef>
                        <a:spcAft>
                          <a:spcPts val="0"/>
                        </a:spcAft>
                        <a:buNone/>
                      </a:pPr>
                      <a:r>
                        <a:rPr b="1" lang="vi-VN" sz="1800"/>
                        <a:t>==</a:t>
                      </a:r>
                      <a:endParaRPr/>
                    </a:p>
                  </a:txBody>
                  <a:tcPr marT="45725" marB="45725" marR="91450" marL="91450"/>
                </a:tc>
                <a:tc>
                  <a:txBody>
                    <a:bodyPr/>
                    <a:lstStyle/>
                    <a:p>
                      <a:pPr indent="0" lvl="0" marL="0" marR="0" rtl="0" algn="l">
                        <a:spcBef>
                          <a:spcPts val="0"/>
                        </a:spcBef>
                        <a:spcAft>
                          <a:spcPts val="0"/>
                        </a:spcAft>
                        <a:buNone/>
                      </a:pPr>
                      <a:r>
                        <a:rPr lang="vi-VN" sz="1800"/>
                        <a:t>Kiểm tra xem hai toán hạng có bằng nhau không?</a:t>
                      </a:r>
                      <a:endParaRPr/>
                    </a:p>
                  </a:txBody>
                  <a:tcPr marT="45725" marB="45725" marR="91450" marL="91450"/>
                </a:tc>
              </a:tr>
              <a:tr h="370850">
                <a:tc>
                  <a:txBody>
                    <a:bodyPr/>
                    <a:lstStyle/>
                    <a:p>
                      <a:pPr indent="0" lvl="0" marL="0" marR="0" rtl="0" algn="ctr">
                        <a:spcBef>
                          <a:spcPts val="0"/>
                        </a:spcBef>
                        <a:spcAft>
                          <a:spcPts val="0"/>
                        </a:spcAft>
                        <a:buNone/>
                      </a:pPr>
                      <a:r>
                        <a:rPr b="1" lang="vi-VN" sz="1800"/>
                        <a:t>!= </a:t>
                      </a:r>
                      <a:endParaRPr/>
                    </a:p>
                  </a:txBody>
                  <a:tcPr marT="45725" marB="45725" marR="91450" marL="91450"/>
                </a:tc>
                <a:tc>
                  <a:txBody>
                    <a:bodyPr/>
                    <a:lstStyle/>
                    <a:p>
                      <a:pPr indent="0" lvl="0" marL="0" marR="0" rtl="0" algn="l">
                        <a:spcBef>
                          <a:spcPts val="0"/>
                        </a:spcBef>
                        <a:spcAft>
                          <a:spcPts val="0"/>
                        </a:spcAft>
                        <a:buNone/>
                      </a:pPr>
                      <a:r>
                        <a:rPr lang="vi-VN" sz="1800"/>
                        <a:t>Kiểm tra hai toán hạng có khác nhau không?</a:t>
                      </a:r>
                      <a:endParaRPr/>
                    </a:p>
                  </a:txBody>
                  <a:tcPr marT="45725" marB="45725" marR="91450" marL="91450"/>
                </a:tc>
              </a:tr>
              <a:tr h="370850">
                <a:tc>
                  <a:txBody>
                    <a:bodyPr/>
                    <a:lstStyle/>
                    <a:p>
                      <a:pPr indent="0" lvl="0" marL="0" marR="0" rtl="0" algn="ctr">
                        <a:spcBef>
                          <a:spcPts val="0"/>
                        </a:spcBef>
                        <a:spcAft>
                          <a:spcPts val="0"/>
                        </a:spcAft>
                        <a:buNone/>
                      </a:pPr>
                      <a:r>
                        <a:rPr b="1" lang="vi-VN" sz="1800"/>
                        <a:t>=== </a:t>
                      </a:r>
                      <a:endParaRPr/>
                    </a:p>
                  </a:txBody>
                  <a:tcPr marT="45725" marB="45725" marR="91450" marL="91450"/>
                </a:tc>
                <a:tc>
                  <a:txBody>
                    <a:bodyPr/>
                    <a:lstStyle/>
                    <a:p>
                      <a:pPr indent="0" lvl="0" marL="0" marR="0" rtl="0" algn="l">
                        <a:spcBef>
                          <a:spcPts val="0"/>
                        </a:spcBef>
                        <a:spcAft>
                          <a:spcPts val="0"/>
                        </a:spcAft>
                        <a:buNone/>
                      </a:pPr>
                      <a:r>
                        <a:rPr lang="vi-VN" sz="1800"/>
                        <a:t>Kiểm tra hai toán hạng có bằng nhau và cùng kiểu không?</a:t>
                      </a:r>
                      <a:endParaRPr/>
                    </a:p>
                  </a:txBody>
                  <a:tcPr marT="45725" marB="45725" marR="91450" marL="91450"/>
                </a:tc>
              </a:tr>
              <a:tr h="370850">
                <a:tc>
                  <a:txBody>
                    <a:bodyPr/>
                    <a:lstStyle/>
                    <a:p>
                      <a:pPr indent="0" lvl="0" marL="0" marR="0" rtl="0" algn="ctr">
                        <a:spcBef>
                          <a:spcPts val="0"/>
                        </a:spcBef>
                        <a:spcAft>
                          <a:spcPts val="0"/>
                        </a:spcAft>
                        <a:buNone/>
                      </a:pPr>
                      <a:r>
                        <a:rPr b="1" lang="vi-VN" sz="1800"/>
                        <a:t>!==</a:t>
                      </a:r>
                      <a:endParaRPr/>
                    </a:p>
                  </a:txBody>
                  <a:tcPr marT="45725" marB="45725" marR="91450" marL="91450"/>
                </a:tc>
                <a:tc>
                  <a:txBody>
                    <a:bodyPr/>
                    <a:lstStyle/>
                    <a:p>
                      <a:pPr indent="0" lvl="0" marL="0" marR="0" rtl="0" algn="l">
                        <a:spcBef>
                          <a:spcPts val="0"/>
                        </a:spcBef>
                        <a:spcAft>
                          <a:spcPts val="0"/>
                        </a:spcAft>
                        <a:buNone/>
                      </a:pPr>
                      <a:r>
                        <a:rPr lang="vi-VN" sz="1800"/>
                        <a:t>Kiểm tra xem hai toán hạng có bằng nhau không cho dù cùng kiể</a:t>
                      </a:r>
                      <a:endParaRPr/>
                    </a:p>
                  </a:txBody>
                  <a:tcPr marT="45725" marB="45725" marR="91450" marL="91450"/>
                </a:tc>
              </a:tr>
              <a:tr h="370850">
                <a:tc>
                  <a:txBody>
                    <a:bodyPr/>
                    <a:lstStyle/>
                    <a:p>
                      <a:pPr indent="0" lvl="0" marL="0" marR="0" rtl="0" algn="ctr">
                        <a:spcBef>
                          <a:spcPts val="0"/>
                        </a:spcBef>
                        <a:spcAft>
                          <a:spcPts val="0"/>
                        </a:spcAft>
                        <a:buNone/>
                      </a:pPr>
                      <a:r>
                        <a:rPr b="1" lang="vi-VN" sz="1800"/>
                        <a:t>&gt; </a:t>
                      </a:r>
                      <a:endParaRPr/>
                    </a:p>
                  </a:txBody>
                  <a:tcPr marT="45725" marB="45725" marR="91450" marL="91450"/>
                </a:tc>
                <a:tc>
                  <a:txBody>
                    <a:bodyPr/>
                    <a:lstStyle/>
                    <a:p>
                      <a:pPr indent="0" lvl="0" marL="0" marR="0" rtl="0" algn="l">
                        <a:spcBef>
                          <a:spcPts val="0"/>
                        </a:spcBef>
                        <a:spcAft>
                          <a:spcPts val="0"/>
                        </a:spcAft>
                        <a:buNone/>
                      </a:pPr>
                      <a:r>
                        <a:rPr lang="vi-VN" sz="1800"/>
                        <a:t>Kiểm tra xem toán hạng bên trái có lớn hơn bên phải không?</a:t>
                      </a:r>
                      <a:endParaRPr/>
                    </a:p>
                  </a:txBody>
                  <a:tcPr marT="45725" marB="45725" marR="91450" marL="91450"/>
                </a:tc>
              </a:tr>
              <a:tr h="370850">
                <a:tc>
                  <a:txBody>
                    <a:bodyPr/>
                    <a:lstStyle/>
                    <a:p>
                      <a:pPr indent="0" lvl="0" marL="0" marR="0" rtl="0" algn="ctr">
                        <a:spcBef>
                          <a:spcPts val="0"/>
                        </a:spcBef>
                        <a:spcAft>
                          <a:spcPts val="0"/>
                        </a:spcAft>
                        <a:buNone/>
                      </a:pPr>
                      <a:r>
                        <a:rPr b="1" lang="vi-VN" sz="1800"/>
                        <a:t>&lt;</a:t>
                      </a:r>
                      <a:endParaRPr/>
                    </a:p>
                  </a:txBody>
                  <a:tcPr marT="45725" marB="45725" marR="91450" marL="91450"/>
                </a:tc>
                <a:tc>
                  <a:txBody>
                    <a:bodyPr/>
                    <a:lstStyle/>
                    <a:p>
                      <a:pPr indent="0" lvl="0" marL="0" marR="0" rtl="0" algn="l">
                        <a:spcBef>
                          <a:spcPts val="0"/>
                        </a:spcBef>
                        <a:spcAft>
                          <a:spcPts val="0"/>
                        </a:spcAft>
                        <a:buNone/>
                      </a:pPr>
                      <a:r>
                        <a:rPr lang="vi-VN" sz="1800"/>
                        <a:t>Kiểm tra xem toán hạng bên trái có nhỏ hơn bên phải không?</a:t>
                      </a:r>
                      <a:endParaRPr/>
                    </a:p>
                  </a:txBody>
                  <a:tcPr marT="45725" marB="45725" marR="91450" marL="91450"/>
                </a:tc>
              </a:tr>
              <a:tr h="370850">
                <a:tc>
                  <a:txBody>
                    <a:bodyPr/>
                    <a:lstStyle/>
                    <a:p>
                      <a:pPr indent="0" lvl="0" marL="0" marR="0" rtl="0" algn="ctr">
                        <a:spcBef>
                          <a:spcPts val="0"/>
                        </a:spcBef>
                        <a:spcAft>
                          <a:spcPts val="0"/>
                        </a:spcAft>
                        <a:buNone/>
                      </a:pPr>
                      <a:r>
                        <a:rPr b="1" lang="vi-VN" sz="1800"/>
                        <a:t>&gt;=</a:t>
                      </a:r>
                      <a:endParaRPr/>
                    </a:p>
                  </a:txBody>
                  <a:tcPr marT="45725" marB="45725" marR="91450" marL="91450"/>
                </a:tc>
                <a:tc>
                  <a:txBody>
                    <a:bodyPr/>
                    <a:lstStyle/>
                    <a:p>
                      <a:pPr indent="0" lvl="0" marL="0" marR="0" rtl="0" algn="l">
                        <a:spcBef>
                          <a:spcPts val="0"/>
                        </a:spcBef>
                        <a:spcAft>
                          <a:spcPts val="0"/>
                        </a:spcAft>
                        <a:buNone/>
                      </a:pPr>
                      <a:r>
                        <a:rPr lang="vi-VN" sz="1800"/>
                        <a:t>Kiểm tra xem toán hạng bên trái có lớn hơn hay bằng bên phải không?</a:t>
                      </a:r>
                      <a:endParaRPr/>
                    </a:p>
                  </a:txBody>
                  <a:tcPr marT="45725" marB="45725" marR="91450" marL="91450"/>
                </a:tc>
              </a:tr>
              <a:tr h="370850">
                <a:tc>
                  <a:txBody>
                    <a:bodyPr/>
                    <a:lstStyle/>
                    <a:p>
                      <a:pPr indent="0" lvl="0" marL="0" marR="0" rtl="0" algn="ctr">
                        <a:spcBef>
                          <a:spcPts val="0"/>
                        </a:spcBef>
                        <a:spcAft>
                          <a:spcPts val="0"/>
                        </a:spcAft>
                        <a:buNone/>
                      </a:pPr>
                      <a:r>
                        <a:rPr b="1" lang="vi-VN" sz="1800"/>
                        <a:t>&lt;=</a:t>
                      </a:r>
                      <a:endParaRPr/>
                    </a:p>
                  </a:txBody>
                  <a:tcPr marT="45725" marB="45725" marR="91450" marL="91450"/>
                </a:tc>
                <a:tc>
                  <a:txBody>
                    <a:bodyPr/>
                    <a:lstStyle/>
                    <a:p>
                      <a:pPr indent="0" lvl="0" marL="0" marR="0" rtl="0" algn="l">
                        <a:spcBef>
                          <a:spcPts val="0"/>
                        </a:spcBef>
                        <a:spcAft>
                          <a:spcPts val="0"/>
                        </a:spcAft>
                        <a:buNone/>
                      </a:pPr>
                      <a:r>
                        <a:rPr lang="vi-VN" sz="1800"/>
                        <a:t>Kiểm tra xem toán hạng bên trái có nhỏ hơn hay bằng bên phải không?</a:t>
                      </a:r>
                      <a:endParaRPr/>
                    </a:p>
                  </a:txBody>
                  <a:tcPr marT="45725" marB="45725" marR="91450" marL="91450"/>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17"/>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vi-VN"/>
              <a:t>Toán tử logic</a:t>
            </a:r>
            <a:endParaRPr/>
          </a:p>
        </p:txBody>
      </p:sp>
      <p:grpSp>
        <p:nvGrpSpPr>
          <p:cNvPr id="336" name="Google Shape;336;p17"/>
          <p:cNvGrpSpPr/>
          <p:nvPr/>
        </p:nvGrpSpPr>
        <p:grpSpPr>
          <a:xfrm>
            <a:off x="20827" y="716951"/>
            <a:ext cx="12096884" cy="943920"/>
            <a:chOff x="0" y="24493"/>
            <a:chExt cx="12096884" cy="943920"/>
          </a:xfrm>
        </p:grpSpPr>
        <p:sp>
          <p:nvSpPr>
            <p:cNvPr id="337" name="Google Shape;337;p17"/>
            <p:cNvSpPr/>
            <p:nvPr/>
          </p:nvSpPr>
          <p:spPr>
            <a:xfrm>
              <a:off x="0" y="24493"/>
              <a:ext cx="12096884" cy="444600"/>
            </a:xfrm>
            <a:prstGeom prst="roundRect">
              <a:avLst>
                <a:gd fmla="val 16667" name="adj"/>
              </a:avLst>
            </a:prstGeom>
            <a:solidFill>
              <a:srgbClr val="595959"/>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7"/>
            <p:cNvSpPr txBox="1"/>
            <p:nvPr/>
          </p:nvSpPr>
          <p:spPr>
            <a:xfrm>
              <a:off x="21704" y="46197"/>
              <a:ext cx="12053475" cy="401192"/>
            </a:xfrm>
            <a:prstGeom prst="rect">
              <a:avLst/>
            </a:prstGeom>
            <a:noFill/>
            <a:ln>
              <a:noFill/>
            </a:ln>
          </p:spPr>
          <p:txBody>
            <a:bodyPr anchorCtr="0" anchor="ctr" bIns="72375" lIns="72375" spcFirstLastPara="1" rIns="72375" wrap="square" tIns="72375">
              <a:noAutofit/>
            </a:bodyPr>
            <a:lstStyle/>
            <a:p>
              <a:pPr indent="0" lvl="0" marL="0" marR="0" rtl="0" algn="l">
                <a:lnSpc>
                  <a:spcPct val="90000"/>
                </a:lnSpc>
                <a:spcBef>
                  <a:spcPts val="0"/>
                </a:spcBef>
                <a:spcAft>
                  <a:spcPts val="0"/>
                </a:spcAft>
                <a:buClr>
                  <a:schemeClr val="lt1"/>
                </a:buClr>
                <a:buSzPts val="1900"/>
                <a:buFont typeface="Calibri"/>
                <a:buNone/>
              </a:pPr>
              <a:r>
                <a:rPr b="0" i="0" lang="vi-VN" sz="1900" u="none" cap="none" strike="noStrike">
                  <a:solidFill>
                    <a:schemeClr val="lt1"/>
                  </a:solidFill>
                  <a:latin typeface="Calibri"/>
                  <a:ea typeface="Calibri"/>
                  <a:cs typeface="Calibri"/>
                  <a:sym typeface="Calibri"/>
                </a:rPr>
                <a:t>Là toán tử hai ngôi thực hiện kiểm tra logic trên hai toán hạng</a:t>
              </a:r>
              <a:endParaRPr/>
            </a:p>
          </p:txBody>
        </p:sp>
        <p:sp>
          <p:nvSpPr>
            <p:cNvPr id="339" name="Google Shape;339;p17"/>
            <p:cNvSpPr/>
            <p:nvPr/>
          </p:nvSpPr>
          <p:spPr>
            <a:xfrm>
              <a:off x="0" y="523813"/>
              <a:ext cx="12096884" cy="444600"/>
            </a:xfrm>
            <a:prstGeom prst="roundRect">
              <a:avLst>
                <a:gd fmla="val 16667" name="adj"/>
              </a:avLst>
            </a:prstGeom>
            <a:solidFill>
              <a:srgbClr val="FE0000"/>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7"/>
            <p:cNvSpPr txBox="1"/>
            <p:nvPr/>
          </p:nvSpPr>
          <p:spPr>
            <a:xfrm>
              <a:off x="21704" y="545517"/>
              <a:ext cx="12053475" cy="401192"/>
            </a:xfrm>
            <a:prstGeom prst="rect">
              <a:avLst/>
            </a:prstGeom>
            <a:noFill/>
            <a:ln>
              <a:noFill/>
            </a:ln>
          </p:spPr>
          <p:txBody>
            <a:bodyPr anchorCtr="0" anchor="ctr" bIns="72375" lIns="72375" spcFirstLastPara="1" rIns="72375" wrap="square" tIns="72375">
              <a:noAutofit/>
            </a:bodyPr>
            <a:lstStyle/>
            <a:p>
              <a:pPr indent="0" lvl="0" marL="0" marR="0" rtl="0" algn="l">
                <a:lnSpc>
                  <a:spcPct val="90000"/>
                </a:lnSpc>
                <a:spcBef>
                  <a:spcPts val="0"/>
                </a:spcBef>
                <a:spcAft>
                  <a:spcPts val="0"/>
                </a:spcAft>
                <a:buClr>
                  <a:schemeClr val="lt1"/>
                </a:buClr>
                <a:buSzPts val="1900"/>
                <a:buFont typeface="Calibri"/>
                <a:buNone/>
              </a:pPr>
              <a:r>
                <a:rPr b="0" i="0" lang="vi-VN" sz="1900" u="none" cap="none" strike="noStrike">
                  <a:solidFill>
                    <a:schemeClr val="lt1"/>
                  </a:solidFill>
                  <a:latin typeface="Calibri"/>
                  <a:ea typeface="Calibri"/>
                  <a:cs typeface="Calibri"/>
                  <a:sym typeface="Calibri"/>
                </a:rPr>
                <a:t>Chúng thuộc nhóm toán tử quan hệ và trả về giá trị kiểu boolean (true hoặc false)</a:t>
              </a:r>
              <a:endParaRPr/>
            </a:p>
          </p:txBody>
        </p:sp>
      </p:grpSp>
      <p:sp>
        <p:nvSpPr>
          <p:cNvPr id="341" name="Google Shape;341;p17"/>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vi-VN"/>
              <a:t>Thiết kế Web với HTML5 - CSS3 - JAVASCRIPT</a:t>
            </a:r>
            <a:endParaRPr/>
          </a:p>
        </p:txBody>
      </p:sp>
      <p:sp>
        <p:nvSpPr>
          <p:cNvPr id="342" name="Google Shape;342;p17"/>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graphicFrame>
        <p:nvGraphicFramePr>
          <p:cNvPr id="343" name="Google Shape;343;p17"/>
          <p:cNvGraphicFramePr/>
          <p:nvPr/>
        </p:nvGraphicFramePr>
        <p:xfrm>
          <a:off x="1446305" y="2280920"/>
          <a:ext cx="3000000" cy="3000000"/>
        </p:xfrm>
        <a:graphic>
          <a:graphicData uri="http://schemas.openxmlformats.org/drawingml/2006/table">
            <a:tbl>
              <a:tblPr bandRow="1" firstRow="1">
                <a:noFill/>
                <a:tableStyleId>{9E1B98EE-789A-4C58-80F8-17DA0FCB87C7}</a:tableStyleId>
              </a:tblPr>
              <a:tblGrid>
                <a:gridCol w="1952900"/>
                <a:gridCol w="7346475"/>
              </a:tblGrid>
              <a:tr h="370850">
                <a:tc>
                  <a:txBody>
                    <a:bodyPr/>
                    <a:lstStyle/>
                    <a:p>
                      <a:pPr indent="0" lvl="0" marL="0" marR="0" rtl="0" algn="ctr">
                        <a:spcBef>
                          <a:spcPts val="0"/>
                        </a:spcBef>
                        <a:spcAft>
                          <a:spcPts val="0"/>
                        </a:spcAft>
                        <a:buNone/>
                      </a:pPr>
                      <a:r>
                        <a:rPr lang="vi-VN" sz="1800"/>
                        <a:t>Toán tử</a:t>
                      </a:r>
                      <a:endParaRPr/>
                    </a:p>
                  </a:txBody>
                  <a:tcPr marT="45725" marB="45725" marR="91450" marL="91450" anchor="ctr"/>
                </a:tc>
                <a:tc>
                  <a:txBody>
                    <a:bodyPr/>
                    <a:lstStyle/>
                    <a:p>
                      <a:pPr indent="0" lvl="0" marL="0" marR="0" rtl="0" algn="l">
                        <a:spcBef>
                          <a:spcPts val="0"/>
                        </a:spcBef>
                        <a:spcAft>
                          <a:spcPts val="0"/>
                        </a:spcAft>
                        <a:buNone/>
                      </a:pPr>
                      <a:r>
                        <a:rPr lang="vi-VN" sz="1800"/>
                        <a:t>Mô tả</a:t>
                      </a:r>
                      <a:endParaRPr/>
                    </a:p>
                  </a:txBody>
                  <a:tcPr marT="45725" marB="45725" marR="91450" marL="91450"/>
                </a:tc>
              </a:tr>
              <a:tr h="370850">
                <a:tc>
                  <a:txBody>
                    <a:bodyPr/>
                    <a:lstStyle/>
                    <a:p>
                      <a:pPr indent="0" lvl="0" marL="0" marR="0" rtl="0" algn="ctr">
                        <a:spcBef>
                          <a:spcPts val="0"/>
                        </a:spcBef>
                        <a:spcAft>
                          <a:spcPts val="0"/>
                        </a:spcAft>
                        <a:buNone/>
                      </a:pPr>
                      <a:r>
                        <a:rPr b="1" lang="vi-VN" sz="1800"/>
                        <a:t>&amp;&amp;</a:t>
                      </a:r>
                      <a:endParaRPr/>
                    </a:p>
                  </a:txBody>
                  <a:tcPr marT="45725" marB="45725" marR="91450" marL="91450" anchor="ctr"/>
                </a:tc>
                <a:tc>
                  <a:txBody>
                    <a:bodyPr/>
                    <a:lstStyle/>
                    <a:p>
                      <a:pPr indent="0" lvl="0" marL="0" marR="0" rtl="0" algn="l">
                        <a:spcBef>
                          <a:spcPts val="0"/>
                        </a:spcBef>
                        <a:spcAft>
                          <a:spcPts val="0"/>
                        </a:spcAft>
                        <a:buNone/>
                      </a:pPr>
                      <a:r>
                        <a:rPr lang="vi-VN" sz="1800"/>
                        <a:t>Trả về true, nếu tất cả các toán hạng được đánh giá đúng. Nếu toán hạng đầu  tiên để đánh giá sai, nó sẽ bỏ qua các toán hạng thứ hai</a:t>
                      </a:r>
                      <a:endParaRPr/>
                    </a:p>
                  </a:txBody>
                  <a:tcPr marT="45725" marB="45725" marR="91450" marL="91450"/>
                </a:tc>
              </a:tr>
              <a:tr h="370850">
                <a:tc>
                  <a:txBody>
                    <a:bodyPr/>
                    <a:lstStyle/>
                    <a:p>
                      <a:pPr indent="0" lvl="0" marL="0" marR="0" rtl="0" algn="ctr">
                        <a:spcBef>
                          <a:spcPts val="0"/>
                        </a:spcBef>
                        <a:spcAft>
                          <a:spcPts val="0"/>
                        </a:spcAft>
                        <a:buNone/>
                      </a:pPr>
                      <a:r>
                        <a:rPr b="1" lang="vi-VN" sz="1800"/>
                        <a:t>!</a:t>
                      </a:r>
                      <a:endParaRPr/>
                    </a:p>
                  </a:txBody>
                  <a:tcPr marT="45725" marB="45725" marR="91450" marL="91450" anchor="ctr"/>
                </a:tc>
                <a:tc>
                  <a:txBody>
                    <a:bodyPr/>
                    <a:lstStyle/>
                    <a:p>
                      <a:pPr indent="0" lvl="0" marL="0" marR="0" rtl="0" algn="l">
                        <a:spcBef>
                          <a:spcPts val="0"/>
                        </a:spcBef>
                        <a:spcAft>
                          <a:spcPts val="0"/>
                        </a:spcAft>
                        <a:buNone/>
                      </a:pPr>
                      <a:r>
                        <a:rPr lang="vi-VN" sz="1800"/>
                        <a:t>Trả về false nếu toán hạng đúng và ngược lại</a:t>
                      </a:r>
                      <a:endParaRPr/>
                    </a:p>
                  </a:txBody>
                  <a:tcPr marT="45725" marB="45725" marR="91450" marL="91450"/>
                </a:tc>
              </a:tr>
              <a:tr h="370850">
                <a:tc>
                  <a:txBody>
                    <a:bodyPr/>
                    <a:lstStyle/>
                    <a:p>
                      <a:pPr indent="0" lvl="0" marL="0" marR="0" rtl="0" algn="ctr">
                        <a:spcBef>
                          <a:spcPts val="0"/>
                        </a:spcBef>
                        <a:spcAft>
                          <a:spcPts val="0"/>
                        </a:spcAft>
                        <a:buNone/>
                      </a:pPr>
                      <a:r>
                        <a:rPr b="1" lang="vi-VN" sz="1800"/>
                        <a:t>||</a:t>
                      </a:r>
                      <a:endParaRPr/>
                    </a:p>
                  </a:txBody>
                  <a:tcPr marT="45725" marB="45725" marR="91450" marL="91450" anchor="ctr"/>
                </a:tc>
                <a:tc>
                  <a:txBody>
                    <a:bodyPr/>
                    <a:lstStyle/>
                    <a:p>
                      <a:pPr indent="0" lvl="0" marL="0" marR="0" rtl="0" algn="l">
                        <a:spcBef>
                          <a:spcPts val="0"/>
                        </a:spcBef>
                        <a:spcAft>
                          <a:spcPts val="0"/>
                        </a:spcAft>
                        <a:buNone/>
                      </a:pPr>
                      <a:r>
                        <a:rPr lang="vi-VN" sz="1800"/>
                        <a:t>rả về true, nếu một trong các toán hạng được đánh giá đúng. Nếu toán hạng  đầu tiên để đánh giá đúng, nó sẽ bỏ qua các toán hạng thứ hai</a:t>
                      </a:r>
                      <a:endParaRPr/>
                    </a:p>
                  </a:txBody>
                  <a:tcPr marT="45725" marB="45725" marR="91450" marL="91450"/>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18"/>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vi-VN"/>
              <a:t>Live demo</a:t>
            </a:r>
            <a:endParaRPr/>
          </a:p>
        </p:txBody>
      </p:sp>
      <p:grpSp>
        <p:nvGrpSpPr>
          <p:cNvPr id="349" name="Google Shape;349;p18"/>
          <p:cNvGrpSpPr/>
          <p:nvPr/>
        </p:nvGrpSpPr>
        <p:grpSpPr>
          <a:xfrm>
            <a:off x="4163627" y="2251039"/>
            <a:ext cx="4074849" cy="2485747"/>
            <a:chOff x="0" y="0"/>
            <a:chExt cx="4074849" cy="2485747"/>
          </a:xfrm>
        </p:grpSpPr>
        <p:sp>
          <p:nvSpPr>
            <p:cNvPr id="350" name="Google Shape;350;p18"/>
            <p:cNvSpPr/>
            <p:nvPr/>
          </p:nvSpPr>
          <p:spPr>
            <a:xfrm>
              <a:off x="0" y="0"/>
              <a:ext cx="4074849" cy="2485747"/>
            </a:xfrm>
            <a:prstGeom prst="roundRect">
              <a:avLst>
                <a:gd fmla="val 10000" name="adj"/>
              </a:avLst>
            </a:prstGeom>
            <a:solidFill>
              <a:schemeClr val="accent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8"/>
            <p:cNvSpPr txBox="1"/>
            <p:nvPr/>
          </p:nvSpPr>
          <p:spPr>
            <a:xfrm>
              <a:off x="0" y="994298"/>
              <a:ext cx="4074849" cy="994298"/>
            </a:xfrm>
            <a:prstGeom prst="rect">
              <a:avLst/>
            </a:prstGeom>
            <a:noFill/>
            <a:ln>
              <a:noFill/>
            </a:ln>
          </p:spPr>
          <p:txBody>
            <a:bodyPr anchorCtr="0" anchor="ctr" bIns="248900" lIns="248900" spcFirstLastPara="1" rIns="248900" wrap="square" tIns="248900">
              <a:noAutofit/>
            </a:bodyPr>
            <a:lstStyle/>
            <a:p>
              <a:pPr indent="0" lvl="0" marL="0" marR="0" rtl="0" algn="ctr">
                <a:lnSpc>
                  <a:spcPct val="90000"/>
                </a:lnSpc>
                <a:spcBef>
                  <a:spcPts val="0"/>
                </a:spcBef>
                <a:spcAft>
                  <a:spcPts val="0"/>
                </a:spcAft>
                <a:buClr>
                  <a:schemeClr val="lt1"/>
                </a:buClr>
                <a:buSzPts val="3500"/>
                <a:buFont typeface="Calibri"/>
                <a:buNone/>
              </a:pPr>
              <a:r>
                <a:rPr b="0" i="0" lang="vi-VN" sz="3500" u="none" cap="none" strike="noStrike">
                  <a:solidFill>
                    <a:schemeClr val="lt1"/>
                  </a:solidFill>
                  <a:latin typeface="Calibri"/>
                  <a:ea typeface="Calibri"/>
                  <a:cs typeface="Calibri"/>
                  <a:sym typeface="Calibri"/>
                </a:rPr>
                <a:t>LIVE DEMO</a:t>
              </a:r>
              <a:endParaRPr/>
            </a:p>
          </p:txBody>
        </p:sp>
        <p:sp>
          <p:nvSpPr>
            <p:cNvPr id="352" name="Google Shape;352;p18"/>
            <p:cNvSpPr/>
            <p:nvPr/>
          </p:nvSpPr>
          <p:spPr>
            <a:xfrm>
              <a:off x="1366865" y="149144"/>
              <a:ext cx="1341118" cy="827753"/>
            </a:xfrm>
            <a:prstGeom prst="ellipse">
              <a:avLst/>
            </a:prstGeom>
            <a:blipFill rotWithShape="1">
              <a:blip r:embed="rId3">
                <a:alphaModFix/>
              </a:blip>
              <a:stretch>
                <a:fillRect b="0" l="-21996" r="-21996" t="0"/>
              </a:stretch>
            </a:blipFill>
            <a:ln cap="flat" cmpd="sng" w="12700">
              <a:solidFill>
                <a:schemeClr val="lt1"/>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8"/>
            <p:cNvSpPr/>
            <p:nvPr/>
          </p:nvSpPr>
          <p:spPr>
            <a:xfrm>
              <a:off x="162993" y="1988597"/>
              <a:ext cx="3748861" cy="372862"/>
            </a:xfrm>
            <a:prstGeom prst="leftRightArrow">
              <a:avLst>
                <a:gd fmla="val 50000" name="adj1"/>
                <a:gd fmla="val 50000" name="adj2"/>
              </a:avLst>
            </a:prstGeom>
            <a:solidFill>
              <a:srgbClr val="F4BDA9"/>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4" name="Google Shape;354;p18"/>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vi-VN"/>
              <a:t>Thiết kế Web với HTML5 - CSS3 - JAVASCRIPT</a:t>
            </a:r>
            <a:endParaRPr/>
          </a:p>
        </p:txBody>
      </p:sp>
      <p:sp>
        <p:nvSpPr>
          <p:cNvPr id="355" name="Google Shape;355;p18"/>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19"/>
          <p:cNvSpPr txBox="1"/>
          <p:nvPr>
            <p:ph type="ctrTitle"/>
          </p:nvPr>
        </p:nvSpPr>
        <p:spPr>
          <a:xfrm>
            <a:off x="1662953" y="687141"/>
            <a:ext cx="7772400" cy="1470025"/>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4800"/>
              <a:buFont typeface="Arial"/>
              <a:buNone/>
            </a:pPr>
            <a:r>
              <a:rPr lang="vi-VN"/>
              <a:t>HỎI ĐÁP</a:t>
            </a:r>
            <a:endParaRPr/>
          </a:p>
        </p:txBody>
      </p:sp>
      <p:pic>
        <p:nvPicPr>
          <p:cNvPr id="361" name="Google Shape;361;p19"/>
          <p:cNvPicPr preferRelativeResize="0"/>
          <p:nvPr/>
        </p:nvPicPr>
        <p:blipFill rotWithShape="1">
          <a:blip r:embed="rId3">
            <a:alphaModFix/>
          </a:blip>
          <a:srcRect b="0" l="0" r="0" t="0"/>
          <a:stretch/>
        </p:blipFill>
        <p:spPr>
          <a:xfrm>
            <a:off x="3857438" y="2260601"/>
            <a:ext cx="3975100" cy="3276352"/>
          </a:xfrm>
          <a:prstGeom prst="rect">
            <a:avLst/>
          </a:prstGeom>
          <a:noFill/>
          <a:ln>
            <a:noFill/>
          </a:ln>
        </p:spPr>
      </p:pic>
      <p:pic>
        <p:nvPicPr>
          <p:cNvPr id="362" name="Google Shape;362;p19"/>
          <p:cNvPicPr preferRelativeResize="0"/>
          <p:nvPr/>
        </p:nvPicPr>
        <p:blipFill rotWithShape="1">
          <a:blip r:embed="rId4">
            <a:alphaModFix/>
          </a:blip>
          <a:srcRect b="77519" l="0" r="0" t="0"/>
          <a:stretch/>
        </p:blipFill>
        <p:spPr>
          <a:xfrm>
            <a:off x="0" y="6375400"/>
            <a:ext cx="12192000" cy="482600"/>
          </a:xfrm>
          <a:prstGeom prst="rect">
            <a:avLst/>
          </a:prstGeom>
          <a:noFill/>
          <a:ln>
            <a:noFill/>
          </a:ln>
        </p:spPr>
      </p:pic>
      <p:sp>
        <p:nvSpPr>
          <p:cNvPr id="363" name="Google Shape;363;p19"/>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vi-VN"/>
              <a:t>Thiết kế Web với HTML5 - CSS3 - JAVASCRIPT</a:t>
            </a:r>
            <a:endParaRPr/>
          </a:p>
        </p:txBody>
      </p:sp>
      <p:sp>
        <p:nvSpPr>
          <p:cNvPr id="364" name="Google Shape;364;p19"/>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type="title"/>
          </p:nvPr>
        </p:nvSpPr>
        <p:spPr>
          <a:xfrm>
            <a:off x="30041" y="31548"/>
            <a:ext cx="12096883" cy="532660"/>
          </a:xfrm>
          <a:prstGeom prst="rect">
            <a:avLst/>
          </a:prstGeom>
          <a:noFill/>
          <a:ln>
            <a:noFill/>
          </a:ln>
        </p:spPr>
        <p:txBody>
          <a:bodyPr anchorCtr="0" anchor="ctr" bIns="0" lIns="0" spcFirstLastPara="1" rIns="0" wrap="square" tIns="13425">
            <a:spAutoFit/>
          </a:bodyPr>
          <a:lstStyle/>
          <a:p>
            <a:pPr indent="0" lvl="0" marL="14147" rtl="0" algn="l">
              <a:lnSpc>
                <a:spcPct val="100000"/>
              </a:lnSpc>
              <a:spcBef>
                <a:spcPts val="0"/>
              </a:spcBef>
              <a:spcAft>
                <a:spcPts val="0"/>
              </a:spcAft>
              <a:buClr>
                <a:schemeClr val="lt1"/>
              </a:buClr>
              <a:buSzPts val="2800"/>
              <a:buFont typeface="Calibri"/>
              <a:buNone/>
            </a:pPr>
            <a:r>
              <a:rPr b="1" lang="vi-VN" sz="2800">
                <a:latin typeface="Calibri"/>
                <a:ea typeface="Calibri"/>
                <a:cs typeface="Calibri"/>
                <a:sym typeface="Calibri"/>
              </a:rPr>
              <a:t>MỤC TIÊU</a:t>
            </a:r>
            <a:endParaRPr/>
          </a:p>
        </p:txBody>
      </p:sp>
      <p:grpSp>
        <p:nvGrpSpPr>
          <p:cNvPr id="95" name="Google Shape;95;p2"/>
          <p:cNvGrpSpPr/>
          <p:nvPr/>
        </p:nvGrpSpPr>
        <p:grpSpPr>
          <a:xfrm>
            <a:off x="4928849" y="1469436"/>
            <a:ext cx="6693454" cy="3855601"/>
            <a:chOff x="0" y="88960"/>
            <a:chExt cx="6693454" cy="3855601"/>
          </a:xfrm>
        </p:grpSpPr>
        <p:sp>
          <p:nvSpPr>
            <p:cNvPr id="96" name="Google Shape;96;p2"/>
            <p:cNvSpPr/>
            <p:nvPr/>
          </p:nvSpPr>
          <p:spPr>
            <a:xfrm>
              <a:off x="0" y="88960"/>
              <a:ext cx="6693454" cy="702000"/>
            </a:xfrm>
            <a:prstGeom prst="roundRect">
              <a:avLst>
                <a:gd fmla="val 16667" name="adj"/>
              </a:avLst>
            </a:prstGeom>
            <a:solidFill>
              <a:schemeClr val="lt1"/>
            </a:solidFill>
            <a:ln cap="flat" cmpd="sng" w="12700">
              <a:solidFill>
                <a:srgbClr val="3A66B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txBox="1"/>
            <p:nvPr/>
          </p:nvSpPr>
          <p:spPr>
            <a:xfrm>
              <a:off x="34269" y="123229"/>
              <a:ext cx="6624916" cy="633462"/>
            </a:xfrm>
            <a:prstGeom prst="rect">
              <a:avLst/>
            </a:prstGeom>
            <a:noFill/>
            <a:ln>
              <a:noFill/>
            </a:ln>
          </p:spPr>
          <p:txBody>
            <a:bodyPr anchorCtr="0" anchor="ctr" bIns="114300" lIns="114300" spcFirstLastPara="1" rIns="114300" wrap="square" tIns="114300">
              <a:noAutofit/>
            </a:bodyPr>
            <a:lstStyle/>
            <a:p>
              <a:pPr indent="0" lvl="0" marL="0" marR="0" rtl="0" algn="l">
                <a:lnSpc>
                  <a:spcPct val="90000"/>
                </a:lnSpc>
                <a:spcBef>
                  <a:spcPts val="0"/>
                </a:spcBef>
                <a:spcAft>
                  <a:spcPts val="0"/>
                </a:spcAft>
                <a:buClr>
                  <a:schemeClr val="lt1"/>
                </a:buClr>
                <a:buSzPts val="3000"/>
                <a:buFont typeface="Calibri"/>
                <a:buNone/>
              </a:pPr>
              <a:r>
                <a:rPr b="0" i="0" lang="vi-VN" sz="3000" u="none" cap="none" strike="noStrike">
                  <a:solidFill>
                    <a:schemeClr val="lt1"/>
                  </a:solidFill>
                  <a:latin typeface="Calibri"/>
                  <a:ea typeface="Calibri"/>
                  <a:cs typeface="Calibri"/>
                  <a:sym typeface="Calibri"/>
                </a:rPr>
                <a:t>Một số khái niệm cơ bản</a:t>
              </a:r>
              <a:endParaRPr/>
            </a:p>
          </p:txBody>
        </p:sp>
        <p:sp>
          <p:nvSpPr>
            <p:cNvPr id="98" name="Google Shape;98;p2"/>
            <p:cNvSpPr/>
            <p:nvPr/>
          </p:nvSpPr>
          <p:spPr>
            <a:xfrm>
              <a:off x="0" y="877360"/>
              <a:ext cx="6693454" cy="702000"/>
            </a:xfrm>
            <a:prstGeom prst="roundRect">
              <a:avLst>
                <a:gd fmla="val 16667" name="adj"/>
              </a:avLst>
            </a:prstGeom>
            <a:solidFill>
              <a:schemeClr val="lt1"/>
            </a:solidFill>
            <a:ln cap="flat" cmpd="sng" w="12700">
              <a:solidFill>
                <a:srgbClr val="3A66B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txBox="1"/>
            <p:nvPr/>
          </p:nvSpPr>
          <p:spPr>
            <a:xfrm>
              <a:off x="34269" y="911629"/>
              <a:ext cx="6624916" cy="633462"/>
            </a:xfrm>
            <a:prstGeom prst="rect">
              <a:avLst/>
            </a:prstGeom>
            <a:noFill/>
            <a:ln>
              <a:noFill/>
            </a:ln>
          </p:spPr>
          <p:txBody>
            <a:bodyPr anchorCtr="0" anchor="ctr" bIns="114300" lIns="114300" spcFirstLastPara="1" rIns="114300" wrap="square" tIns="114300">
              <a:noAutofit/>
            </a:bodyPr>
            <a:lstStyle/>
            <a:p>
              <a:pPr indent="0" lvl="0" marL="0" marR="0" rtl="0" algn="l">
                <a:lnSpc>
                  <a:spcPct val="90000"/>
                </a:lnSpc>
                <a:spcBef>
                  <a:spcPts val="0"/>
                </a:spcBef>
                <a:spcAft>
                  <a:spcPts val="0"/>
                </a:spcAft>
                <a:buClr>
                  <a:schemeClr val="lt1"/>
                </a:buClr>
                <a:buSzPts val="3000"/>
                <a:buFont typeface="Calibri"/>
                <a:buNone/>
              </a:pPr>
              <a:r>
                <a:rPr b="0" i="0" lang="vi-VN" sz="3000" u="none" cap="none" strike="noStrike">
                  <a:solidFill>
                    <a:schemeClr val="lt1"/>
                  </a:solidFill>
                  <a:latin typeface="Calibri"/>
                  <a:ea typeface="Calibri"/>
                  <a:cs typeface="Calibri"/>
                  <a:sym typeface="Calibri"/>
                </a:rPr>
                <a:t>Giới thiệu về Javascript</a:t>
              </a:r>
              <a:endParaRPr/>
            </a:p>
          </p:txBody>
        </p:sp>
        <p:sp>
          <p:nvSpPr>
            <p:cNvPr id="100" name="Google Shape;100;p2"/>
            <p:cNvSpPr/>
            <p:nvPr/>
          </p:nvSpPr>
          <p:spPr>
            <a:xfrm>
              <a:off x="0" y="1665760"/>
              <a:ext cx="6693454" cy="702000"/>
            </a:xfrm>
            <a:prstGeom prst="roundRect">
              <a:avLst>
                <a:gd fmla="val 16667" name="adj"/>
              </a:avLst>
            </a:prstGeom>
            <a:solidFill>
              <a:schemeClr val="lt1"/>
            </a:solidFill>
            <a:ln cap="flat" cmpd="sng" w="12700">
              <a:solidFill>
                <a:srgbClr val="3A66B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txBox="1"/>
            <p:nvPr/>
          </p:nvSpPr>
          <p:spPr>
            <a:xfrm>
              <a:off x="34269" y="1700029"/>
              <a:ext cx="6624916" cy="633462"/>
            </a:xfrm>
            <a:prstGeom prst="rect">
              <a:avLst/>
            </a:prstGeom>
            <a:noFill/>
            <a:ln>
              <a:noFill/>
            </a:ln>
          </p:spPr>
          <p:txBody>
            <a:bodyPr anchorCtr="0" anchor="ctr" bIns="114300" lIns="114300" spcFirstLastPara="1" rIns="114300" wrap="square" tIns="114300">
              <a:noAutofit/>
            </a:bodyPr>
            <a:lstStyle/>
            <a:p>
              <a:pPr indent="0" lvl="0" marL="0" marR="0" rtl="0" algn="l">
                <a:lnSpc>
                  <a:spcPct val="90000"/>
                </a:lnSpc>
                <a:spcBef>
                  <a:spcPts val="0"/>
                </a:spcBef>
                <a:spcAft>
                  <a:spcPts val="0"/>
                </a:spcAft>
                <a:buClr>
                  <a:schemeClr val="lt1"/>
                </a:buClr>
                <a:buSzPts val="3000"/>
                <a:buFont typeface="Calibri"/>
                <a:buNone/>
              </a:pPr>
              <a:r>
                <a:rPr b="0" i="0" lang="vi-VN" sz="3000" u="none" cap="none" strike="noStrike">
                  <a:solidFill>
                    <a:schemeClr val="lt1"/>
                  </a:solidFill>
                  <a:latin typeface="Calibri"/>
                  <a:ea typeface="Calibri"/>
                  <a:cs typeface="Calibri"/>
                  <a:sym typeface="Calibri"/>
                </a:rPr>
                <a:t>Sử dụng javascript trong tài liệu html</a:t>
              </a:r>
              <a:endParaRPr/>
            </a:p>
          </p:txBody>
        </p:sp>
        <p:sp>
          <p:nvSpPr>
            <p:cNvPr id="102" name="Google Shape;102;p2"/>
            <p:cNvSpPr/>
            <p:nvPr/>
          </p:nvSpPr>
          <p:spPr>
            <a:xfrm>
              <a:off x="0" y="2454161"/>
              <a:ext cx="6693454" cy="702000"/>
            </a:xfrm>
            <a:prstGeom prst="roundRect">
              <a:avLst>
                <a:gd fmla="val 16667" name="adj"/>
              </a:avLst>
            </a:prstGeom>
            <a:solidFill>
              <a:schemeClr val="lt1"/>
            </a:solidFill>
            <a:ln cap="flat" cmpd="sng" w="12700">
              <a:solidFill>
                <a:srgbClr val="3A66B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txBox="1"/>
            <p:nvPr/>
          </p:nvSpPr>
          <p:spPr>
            <a:xfrm>
              <a:off x="34269" y="2488430"/>
              <a:ext cx="6624916" cy="633462"/>
            </a:xfrm>
            <a:prstGeom prst="rect">
              <a:avLst/>
            </a:prstGeom>
            <a:noFill/>
            <a:ln>
              <a:noFill/>
            </a:ln>
          </p:spPr>
          <p:txBody>
            <a:bodyPr anchorCtr="0" anchor="ctr" bIns="114300" lIns="114300" spcFirstLastPara="1" rIns="114300" wrap="square" tIns="114300">
              <a:noAutofit/>
            </a:bodyPr>
            <a:lstStyle/>
            <a:p>
              <a:pPr indent="0" lvl="0" marL="0" marR="0" rtl="0" algn="l">
                <a:lnSpc>
                  <a:spcPct val="90000"/>
                </a:lnSpc>
                <a:spcBef>
                  <a:spcPts val="0"/>
                </a:spcBef>
                <a:spcAft>
                  <a:spcPts val="0"/>
                </a:spcAft>
                <a:buClr>
                  <a:schemeClr val="lt1"/>
                </a:buClr>
                <a:buSzPts val="3000"/>
                <a:buFont typeface="Calibri"/>
                <a:buNone/>
              </a:pPr>
              <a:r>
                <a:rPr b="0" i="0" lang="vi-VN" sz="3000" u="none" cap="none" strike="noStrike">
                  <a:solidFill>
                    <a:schemeClr val="lt1"/>
                  </a:solidFill>
                  <a:latin typeface="Calibri"/>
                  <a:ea typeface="Calibri"/>
                  <a:cs typeface="Calibri"/>
                  <a:sym typeface="Calibri"/>
                </a:rPr>
                <a:t>Khai báo biến, kiểu dữ liệu</a:t>
              </a:r>
              <a:endParaRPr/>
            </a:p>
          </p:txBody>
        </p:sp>
        <p:sp>
          <p:nvSpPr>
            <p:cNvPr id="104" name="Google Shape;104;p2"/>
            <p:cNvSpPr/>
            <p:nvPr/>
          </p:nvSpPr>
          <p:spPr>
            <a:xfrm>
              <a:off x="0" y="3242561"/>
              <a:ext cx="6693454" cy="702000"/>
            </a:xfrm>
            <a:prstGeom prst="roundRect">
              <a:avLst>
                <a:gd fmla="val 16667" name="adj"/>
              </a:avLst>
            </a:prstGeom>
            <a:solidFill>
              <a:schemeClr val="lt1"/>
            </a:solidFill>
            <a:ln cap="flat" cmpd="sng" w="12700">
              <a:solidFill>
                <a:srgbClr val="3A66B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txBox="1"/>
            <p:nvPr/>
          </p:nvSpPr>
          <p:spPr>
            <a:xfrm>
              <a:off x="34269" y="3276830"/>
              <a:ext cx="6624916" cy="633462"/>
            </a:xfrm>
            <a:prstGeom prst="rect">
              <a:avLst/>
            </a:prstGeom>
            <a:noFill/>
            <a:ln>
              <a:noFill/>
            </a:ln>
          </p:spPr>
          <p:txBody>
            <a:bodyPr anchorCtr="0" anchor="ctr" bIns="114300" lIns="114300" spcFirstLastPara="1" rIns="114300" wrap="square" tIns="114300">
              <a:noAutofit/>
            </a:bodyPr>
            <a:lstStyle/>
            <a:p>
              <a:pPr indent="0" lvl="0" marL="0" marR="0" rtl="0" algn="l">
                <a:lnSpc>
                  <a:spcPct val="90000"/>
                </a:lnSpc>
                <a:spcBef>
                  <a:spcPts val="0"/>
                </a:spcBef>
                <a:spcAft>
                  <a:spcPts val="0"/>
                </a:spcAft>
                <a:buClr>
                  <a:schemeClr val="lt1"/>
                </a:buClr>
                <a:buSzPts val="3000"/>
                <a:buFont typeface="Calibri"/>
                <a:buNone/>
              </a:pPr>
              <a:r>
                <a:rPr b="0" i="0" lang="vi-VN" sz="3000" u="none" cap="none" strike="noStrike">
                  <a:solidFill>
                    <a:schemeClr val="lt1"/>
                  </a:solidFill>
                  <a:latin typeface="Calibri"/>
                  <a:ea typeface="Calibri"/>
                  <a:cs typeface="Calibri"/>
                  <a:sym typeface="Calibri"/>
                </a:rPr>
                <a:t>Toán tử và biểu thức</a:t>
              </a:r>
              <a:endParaRPr/>
            </a:p>
          </p:txBody>
        </p:sp>
      </p:grpSp>
      <p:sp>
        <p:nvSpPr>
          <p:cNvPr id="106" name="Google Shape;106;p2"/>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vi-VN"/>
              <a:t>Thiết kế Web với HTML5 - CSS3 - JAVASCRIPT</a:t>
            </a:r>
            <a:endParaRPr/>
          </a:p>
        </p:txBody>
      </p:sp>
      <p:sp>
        <p:nvSpPr>
          <p:cNvPr id="107" name="Google Shape;107;p2"/>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
        <p:nvSpPr>
          <p:cNvPr id="108" name="Google Shape;108;p2"/>
          <p:cNvSpPr txBox="1"/>
          <p:nvPr/>
        </p:nvSpPr>
        <p:spPr>
          <a:xfrm>
            <a:off x="11814388" y="6619824"/>
            <a:ext cx="188808" cy="205184"/>
          </a:xfrm>
          <a:prstGeom prst="rect">
            <a:avLst/>
          </a:prstGeom>
          <a:noFill/>
          <a:ln>
            <a:noFill/>
          </a:ln>
        </p:spPr>
        <p:txBody>
          <a:bodyPr anchorCtr="0" anchor="t" bIns="0" lIns="0" spcFirstLastPara="1" rIns="0" wrap="square" tIns="0">
            <a:spAutoFit/>
          </a:bodyPr>
          <a:lstStyle/>
          <a:p>
            <a:pPr indent="0" lvl="0" marL="28297" marR="0" rtl="0" algn="l">
              <a:lnSpc>
                <a:spcPct val="106666"/>
              </a:lnSpc>
              <a:spcBef>
                <a:spcPts val="0"/>
              </a:spcBef>
              <a:spcAft>
                <a:spcPts val="0"/>
              </a:spcAft>
              <a:buNone/>
            </a:pPr>
            <a:fld id="{00000000-1234-1234-1234-123412341234}" type="slidenum">
              <a:rPr b="0" i="0" lang="vi-VN" sz="1500" u="none" cap="none" strike="noStrike">
                <a:solidFill>
                  <a:srgbClr val="FFFFFF"/>
                </a:solidFill>
                <a:latin typeface="Calibri"/>
                <a:ea typeface="Calibri"/>
                <a:cs typeface="Calibri"/>
                <a:sym typeface="Calibri"/>
              </a:rPr>
              <a:t>‹#›</a:t>
            </a:fld>
            <a:endParaRPr b="0" i="0" sz="1500" u="none" cap="none" strike="noStrike">
              <a:solidFill>
                <a:schemeClr val="dk1"/>
              </a:solidFill>
              <a:latin typeface="Calibri"/>
              <a:ea typeface="Calibri"/>
              <a:cs typeface="Calibri"/>
              <a:sym typeface="Calibri"/>
            </a:endParaRPr>
          </a:p>
        </p:txBody>
      </p:sp>
      <p:pic>
        <p:nvPicPr>
          <p:cNvPr id="109" name="Google Shape;109;p2"/>
          <p:cNvPicPr preferRelativeResize="0"/>
          <p:nvPr/>
        </p:nvPicPr>
        <p:blipFill rotWithShape="1">
          <a:blip r:embed="rId3">
            <a:alphaModFix/>
          </a:blip>
          <a:srcRect b="0" l="0" r="0" t="0"/>
          <a:stretch/>
        </p:blipFill>
        <p:spPr>
          <a:xfrm>
            <a:off x="489797" y="1444000"/>
            <a:ext cx="4268815" cy="3969998"/>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pic>
        <p:nvPicPr>
          <p:cNvPr id="369" name="Google Shape;369;p20"/>
          <p:cNvPicPr preferRelativeResize="0"/>
          <p:nvPr/>
        </p:nvPicPr>
        <p:blipFill rotWithShape="1">
          <a:blip r:embed="rId3">
            <a:alphaModFix/>
          </a:blip>
          <a:srcRect b="25428" l="2688" r="2682" t="22343"/>
          <a:stretch/>
        </p:blipFill>
        <p:spPr>
          <a:xfrm>
            <a:off x="0" y="-2"/>
            <a:ext cx="12238039" cy="3924301"/>
          </a:xfrm>
          <a:prstGeom prst="rect">
            <a:avLst/>
          </a:prstGeom>
          <a:noFill/>
          <a:ln>
            <a:noFill/>
          </a:ln>
        </p:spPr>
      </p:pic>
      <p:sp>
        <p:nvSpPr>
          <p:cNvPr id="370" name="Google Shape;370;p20"/>
          <p:cNvSpPr txBox="1"/>
          <p:nvPr/>
        </p:nvSpPr>
        <p:spPr>
          <a:xfrm>
            <a:off x="412376" y="4133675"/>
            <a:ext cx="11386111" cy="1477328"/>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b="1" i="0" lang="vi-VN" sz="6000" u="none" cap="none" strike="noStrike">
                <a:solidFill>
                  <a:srgbClr val="7030A0"/>
                </a:solidFill>
                <a:latin typeface="Arial"/>
                <a:ea typeface="Arial"/>
                <a:cs typeface="Arial"/>
                <a:sym typeface="Arial"/>
              </a:rPr>
              <a:t>TRẢI NGHIỆM THỰC HÀNH</a:t>
            </a:r>
            <a:endParaRPr b="1" i="0" sz="6000" u="none" cap="none" strike="noStrike">
              <a:solidFill>
                <a:srgbClr val="7030A0"/>
              </a:solidFill>
              <a:latin typeface="Arial"/>
              <a:ea typeface="Arial"/>
              <a:cs typeface="Arial"/>
              <a:sym typeface="Arial"/>
            </a:endParaRPr>
          </a:p>
        </p:txBody>
      </p:sp>
      <p:pic>
        <p:nvPicPr>
          <p:cNvPr id="371" name="Google Shape;371;p20"/>
          <p:cNvPicPr preferRelativeResize="0"/>
          <p:nvPr/>
        </p:nvPicPr>
        <p:blipFill rotWithShape="1">
          <a:blip r:embed="rId4">
            <a:alphaModFix/>
          </a:blip>
          <a:srcRect b="77519" l="0" r="0" t="0"/>
          <a:stretch/>
        </p:blipFill>
        <p:spPr>
          <a:xfrm>
            <a:off x="0" y="6375400"/>
            <a:ext cx="12192000" cy="482600"/>
          </a:xfrm>
          <a:prstGeom prst="rect">
            <a:avLst/>
          </a:prstGeom>
          <a:noFill/>
          <a:ln>
            <a:noFill/>
          </a:ln>
        </p:spPr>
      </p:pic>
      <p:sp>
        <p:nvSpPr>
          <p:cNvPr id="372" name="Google Shape;372;p20"/>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vi-VN"/>
              <a:t>Thiết kế Web với HTML5 - CSS3 - JAVASCRIPT</a:t>
            </a:r>
            <a:endParaRPr/>
          </a:p>
        </p:txBody>
      </p:sp>
      <p:sp>
        <p:nvSpPr>
          <p:cNvPr id="373" name="Google Shape;373;p20"/>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solidFill>
                  <a:srgbClr val="888888"/>
                </a:solidFill>
              </a:rPr>
              <a:t>‹#›</a:t>
            </a:fld>
            <a:endParaRPr>
              <a:solidFill>
                <a:srgbClr val="888888"/>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21"/>
          <p:cNvSpPr txBox="1"/>
          <p:nvPr/>
        </p:nvSpPr>
        <p:spPr>
          <a:xfrm>
            <a:off x="4275164" y="1776956"/>
            <a:ext cx="7055357" cy="795346"/>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Clr>
                <a:srgbClr val="600477"/>
              </a:buClr>
              <a:buSzPts val="3500"/>
              <a:buFont typeface="Arial"/>
              <a:buNone/>
            </a:pPr>
            <a:r>
              <a:rPr b="1" i="0" lang="vi-VN" sz="3500" u="none" cap="none" strike="noStrike">
                <a:solidFill>
                  <a:srgbClr val="600477"/>
                </a:solidFill>
                <a:latin typeface="Arial"/>
                <a:ea typeface="Arial"/>
                <a:cs typeface="Arial"/>
                <a:sym typeface="Arial"/>
              </a:rPr>
              <a:t>TRÂN TRỌNG CẢM ƠN!</a:t>
            </a:r>
            <a:endParaRPr b="1" i="0" sz="3500" u="none" cap="none" strike="noStrike">
              <a:solidFill>
                <a:srgbClr val="600477"/>
              </a:solidFill>
              <a:latin typeface="Arial"/>
              <a:ea typeface="Arial"/>
              <a:cs typeface="Arial"/>
              <a:sym typeface="Arial"/>
            </a:endParaRPr>
          </a:p>
        </p:txBody>
      </p:sp>
      <p:pic>
        <p:nvPicPr>
          <p:cNvPr id="379" name="Google Shape;379;p21"/>
          <p:cNvPicPr preferRelativeResize="0"/>
          <p:nvPr/>
        </p:nvPicPr>
        <p:blipFill rotWithShape="1">
          <a:blip r:embed="rId3">
            <a:alphaModFix/>
          </a:blip>
          <a:srcRect b="0" l="0" r="0" t="0"/>
          <a:stretch/>
        </p:blipFill>
        <p:spPr>
          <a:xfrm>
            <a:off x="914871" y="675061"/>
            <a:ext cx="3777949" cy="467543"/>
          </a:xfrm>
          <a:prstGeom prst="rect">
            <a:avLst/>
          </a:prstGeom>
          <a:noFill/>
          <a:ln>
            <a:noFill/>
          </a:ln>
        </p:spPr>
      </p:pic>
      <p:sp>
        <p:nvSpPr>
          <p:cNvPr id="380" name="Google Shape;380;p21"/>
          <p:cNvSpPr txBox="1"/>
          <p:nvPr/>
        </p:nvSpPr>
        <p:spPr>
          <a:xfrm>
            <a:off x="5772553" y="2929613"/>
            <a:ext cx="5991075" cy="401347"/>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r>
              <a:rPr b="1" i="0" lang="vi-VN" sz="1800" u="none" cap="none" strike="noStrike">
                <a:solidFill>
                  <a:schemeClr val="dk1"/>
                </a:solidFill>
                <a:latin typeface="Roboto"/>
                <a:ea typeface="Roboto"/>
                <a:cs typeface="Roboto"/>
                <a:sym typeface="Roboto"/>
              </a:rPr>
              <a:t>238 Hoàng Quốc Việt, Bắc Từ Liêm, Hà Nội</a:t>
            </a:r>
            <a:endParaRPr b="1" i="0" sz="1800" u="none" cap="none" strike="noStrike">
              <a:solidFill>
                <a:schemeClr val="dk1"/>
              </a:solidFill>
              <a:latin typeface="Roboto"/>
              <a:ea typeface="Roboto"/>
              <a:cs typeface="Roboto"/>
              <a:sym typeface="Roboto"/>
            </a:endParaRPr>
          </a:p>
        </p:txBody>
      </p:sp>
      <p:sp>
        <p:nvSpPr>
          <p:cNvPr id="381" name="Google Shape;381;p21"/>
          <p:cNvSpPr txBox="1"/>
          <p:nvPr/>
        </p:nvSpPr>
        <p:spPr>
          <a:xfrm>
            <a:off x="5772553" y="3520137"/>
            <a:ext cx="3695206" cy="276999"/>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r>
              <a:rPr b="1" i="0" lang="vi-VN" sz="1800" u="none" cap="none" strike="noStrike">
                <a:solidFill>
                  <a:schemeClr val="dk1"/>
                </a:solidFill>
                <a:latin typeface="Roboto"/>
                <a:ea typeface="Roboto"/>
                <a:cs typeface="Roboto"/>
                <a:sym typeface="Roboto"/>
              </a:rPr>
              <a:t>0968.27.6996</a:t>
            </a:r>
            <a:endParaRPr/>
          </a:p>
        </p:txBody>
      </p:sp>
      <p:sp>
        <p:nvSpPr>
          <p:cNvPr id="382" name="Google Shape;382;p21"/>
          <p:cNvSpPr txBox="1"/>
          <p:nvPr/>
        </p:nvSpPr>
        <p:spPr>
          <a:xfrm>
            <a:off x="5772553" y="4166421"/>
            <a:ext cx="4863925" cy="276999"/>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r>
              <a:rPr b="1" i="0" lang="vi-VN" sz="1800" u="sng" cap="none" strike="noStrike">
                <a:solidFill>
                  <a:schemeClr val="dk1"/>
                </a:solidFill>
                <a:latin typeface="Roboto"/>
                <a:ea typeface="Roboto"/>
                <a:cs typeface="Roboto"/>
                <a:sym typeface="Roboto"/>
                <a:hlinkClick r:id="rId4">
                  <a:extLst>
                    <a:ext uri="{A12FA001-AC4F-418D-AE19-62706E023703}">
                      <ahyp:hlinkClr val="tx"/>
                    </a:ext>
                  </a:extLst>
                </a:hlinkClick>
              </a:rPr>
              <a:t>tuyensinh@bachkhoa-aptech.edu.vn</a:t>
            </a:r>
            <a:endParaRPr b="1" i="0" sz="1800" u="none" cap="none" strike="noStrike">
              <a:solidFill>
                <a:schemeClr val="dk1"/>
              </a:solidFill>
              <a:latin typeface="Roboto"/>
              <a:ea typeface="Roboto"/>
              <a:cs typeface="Roboto"/>
              <a:sym typeface="Roboto"/>
            </a:endParaRPr>
          </a:p>
        </p:txBody>
      </p:sp>
      <p:pic>
        <p:nvPicPr>
          <p:cNvPr descr="Receiver" id="383" name="Google Shape;383;p21"/>
          <p:cNvPicPr preferRelativeResize="0"/>
          <p:nvPr/>
        </p:nvPicPr>
        <p:blipFill rotWithShape="1">
          <a:blip r:embed="rId5">
            <a:alphaModFix/>
          </a:blip>
          <a:srcRect b="0" l="0" r="0" t="0"/>
          <a:stretch/>
        </p:blipFill>
        <p:spPr>
          <a:xfrm>
            <a:off x="5104559" y="3423731"/>
            <a:ext cx="469813" cy="469812"/>
          </a:xfrm>
          <a:prstGeom prst="ellipse">
            <a:avLst/>
          </a:prstGeom>
          <a:noFill/>
          <a:ln>
            <a:noFill/>
          </a:ln>
        </p:spPr>
      </p:pic>
      <p:pic>
        <p:nvPicPr>
          <p:cNvPr descr="Envelope" id="384" name="Google Shape;384;p21"/>
          <p:cNvPicPr preferRelativeResize="0"/>
          <p:nvPr/>
        </p:nvPicPr>
        <p:blipFill rotWithShape="1">
          <a:blip r:embed="rId6">
            <a:alphaModFix/>
          </a:blip>
          <a:srcRect b="0" l="0" r="0" t="0"/>
          <a:stretch/>
        </p:blipFill>
        <p:spPr>
          <a:xfrm>
            <a:off x="5104559" y="4070014"/>
            <a:ext cx="469813" cy="469812"/>
          </a:xfrm>
          <a:prstGeom prst="ellipse">
            <a:avLst/>
          </a:prstGeom>
          <a:noFill/>
          <a:ln>
            <a:noFill/>
          </a:ln>
        </p:spPr>
      </p:pic>
      <p:pic>
        <p:nvPicPr>
          <p:cNvPr descr="User" id="385" name="Google Shape;385;p21"/>
          <p:cNvPicPr preferRelativeResize="0"/>
          <p:nvPr/>
        </p:nvPicPr>
        <p:blipFill rotWithShape="1">
          <a:blip r:embed="rId7">
            <a:alphaModFix/>
          </a:blip>
          <a:srcRect b="0" l="0" r="0" t="0"/>
          <a:stretch/>
        </p:blipFill>
        <p:spPr>
          <a:xfrm>
            <a:off x="5104559" y="2833206"/>
            <a:ext cx="469813" cy="469812"/>
          </a:xfrm>
          <a:prstGeom prst="ellipse">
            <a:avLst/>
          </a:prstGeom>
          <a:noFill/>
          <a:ln>
            <a:noFill/>
          </a:ln>
        </p:spPr>
      </p:pic>
      <p:cxnSp>
        <p:nvCxnSpPr>
          <p:cNvPr descr="decorative element" id="386" name="Google Shape;386;p21"/>
          <p:cNvCxnSpPr/>
          <p:nvPr/>
        </p:nvCxnSpPr>
        <p:spPr>
          <a:xfrm>
            <a:off x="5170080" y="3303018"/>
            <a:ext cx="4297680" cy="0"/>
          </a:xfrm>
          <a:prstGeom prst="straightConnector1">
            <a:avLst/>
          </a:prstGeom>
          <a:noFill/>
          <a:ln cap="flat" cmpd="sng" w="9525">
            <a:solidFill>
              <a:srgbClr val="7030A0"/>
            </a:solidFill>
            <a:prstDash val="dash"/>
            <a:miter lim="800000"/>
            <a:headEnd len="sm" w="sm" type="none"/>
            <a:tailEnd len="sm" w="sm" type="none"/>
          </a:ln>
        </p:spPr>
      </p:cxnSp>
      <p:cxnSp>
        <p:nvCxnSpPr>
          <p:cNvPr descr="decorative element" id="387" name="Google Shape;387;p21"/>
          <p:cNvCxnSpPr/>
          <p:nvPr/>
        </p:nvCxnSpPr>
        <p:spPr>
          <a:xfrm>
            <a:off x="5170080" y="3902174"/>
            <a:ext cx="4297680" cy="0"/>
          </a:xfrm>
          <a:prstGeom prst="straightConnector1">
            <a:avLst/>
          </a:prstGeom>
          <a:noFill/>
          <a:ln cap="flat" cmpd="sng" w="9525">
            <a:solidFill>
              <a:srgbClr val="7030A0"/>
            </a:solidFill>
            <a:prstDash val="dash"/>
            <a:miter lim="800000"/>
            <a:headEnd len="sm" w="sm" type="none"/>
            <a:tailEnd len="sm" w="sm" type="none"/>
          </a:ln>
        </p:spPr>
      </p:cxnSp>
      <p:cxnSp>
        <p:nvCxnSpPr>
          <p:cNvPr descr="decorative element" id="388" name="Google Shape;388;p21"/>
          <p:cNvCxnSpPr/>
          <p:nvPr/>
        </p:nvCxnSpPr>
        <p:spPr>
          <a:xfrm>
            <a:off x="5170080" y="4651474"/>
            <a:ext cx="4297680" cy="0"/>
          </a:xfrm>
          <a:prstGeom prst="straightConnector1">
            <a:avLst/>
          </a:prstGeom>
          <a:noFill/>
          <a:ln cap="flat" cmpd="sng" w="9525">
            <a:solidFill>
              <a:srgbClr val="7030A0"/>
            </a:solidFill>
            <a:prstDash val="dash"/>
            <a:miter lim="800000"/>
            <a:headEnd len="sm" w="sm" type="none"/>
            <a:tailEnd len="sm" w="sm" type="none"/>
          </a:ln>
        </p:spPr>
      </p:cxnSp>
      <p:cxnSp>
        <p:nvCxnSpPr>
          <p:cNvPr descr="decorative element" id="389" name="Google Shape;389;p21"/>
          <p:cNvCxnSpPr/>
          <p:nvPr/>
        </p:nvCxnSpPr>
        <p:spPr>
          <a:xfrm>
            <a:off x="5170080" y="5302637"/>
            <a:ext cx="4297680" cy="0"/>
          </a:xfrm>
          <a:prstGeom prst="straightConnector1">
            <a:avLst/>
          </a:prstGeom>
          <a:noFill/>
          <a:ln cap="flat" cmpd="sng" w="9525">
            <a:solidFill>
              <a:srgbClr val="7030A0"/>
            </a:solidFill>
            <a:prstDash val="dash"/>
            <a:miter lim="800000"/>
            <a:headEnd len="sm" w="sm" type="none"/>
            <a:tailEnd len="sm" w="sm" type="none"/>
          </a:ln>
        </p:spPr>
      </p:cxnSp>
      <p:sp>
        <p:nvSpPr>
          <p:cNvPr id="390" name="Google Shape;390;p21"/>
          <p:cNvSpPr txBox="1"/>
          <p:nvPr/>
        </p:nvSpPr>
        <p:spPr>
          <a:xfrm>
            <a:off x="5772553" y="4845294"/>
            <a:ext cx="4863925" cy="276999"/>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r>
              <a:rPr b="1" i="0" lang="vi-VN" sz="1800" u="sng" cap="none" strike="noStrike">
                <a:solidFill>
                  <a:schemeClr val="dk1"/>
                </a:solidFill>
                <a:latin typeface="Roboto"/>
                <a:ea typeface="Roboto"/>
                <a:cs typeface="Roboto"/>
                <a:sym typeface="Roboto"/>
                <a:hlinkClick r:id="rId8">
                  <a:extLst>
                    <a:ext uri="{A12FA001-AC4F-418D-AE19-62706E023703}">
                      <ahyp:hlinkClr val="tx"/>
                    </a:ext>
                  </a:extLst>
                </a:hlinkClick>
              </a:rPr>
              <a:t>www.bachkhoa-aptech.edu.vn</a:t>
            </a:r>
            <a:endParaRPr b="1" i="0" sz="1800" u="none" cap="none" strike="noStrike">
              <a:solidFill>
                <a:schemeClr val="dk1"/>
              </a:solidFill>
              <a:latin typeface="Roboto"/>
              <a:ea typeface="Roboto"/>
              <a:cs typeface="Roboto"/>
              <a:sym typeface="Roboto"/>
            </a:endParaRPr>
          </a:p>
        </p:txBody>
      </p:sp>
      <p:pic>
        <p:nvPicPr>
          <p:cNvPr descr="Káº¿t quáº£ hÃ¬nh áº£nh cho world icon PNG" id="391" name="Google Shape;391;p21"/>
          <p:cNvPicPr preferRelativeResize="0"/>
          <p:nvPr/>
        </p:nvPicPr>
        <p:blipFill rotWithShape="1">
          <a:blip r:embed="rId9">
            <a:alphaModFix/>
          </a:blip>
          <a:srcRect b="0" l="0" r="0" t="0"/>
          <a:stretch/>
        </p:blipFill>
        <p:spPr>
          <a:xfrm>
            <a:off x="5137321" y="4771421"/>
            <a:ext cx="424744" cy="424744"/>
          </a:xfrm>
          <a:prstGeom prst="rect">
            <a:avLst/>
          </a:prstGeom>
          <a:noFill/>
          <a:ln>
            <a:noFill/>
          </a:ln>
        </p:spPr>
      </p:pic>
      <p:sp>
        <p:nvSpPr>
          <p:cNvPr id="392" name="Google Shape;392;p21"/>
          <p:cNvSpPr txBox="1"/>
          <p:nvPr/>
        </p:nvSpPr>
        <p:spPr>
          <a:xfrm>
            <a:off x="4823737" y="701033"/>
            <a:ext cx="7128577" cy="39363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chemeClr val="dk1"/>
              </a:buClr>
              <a:buSzPts val="1500"/>
              <a:buFont typeface="Arial"/>
              <a:buNone/>
            </a:pPr>
            <a:r>
              <a:rPr b="1" i="0" lang="vi-VN" sz="1500" u="none" cap="none" strike="noStrike">
                <a:solidFill>
                  <a:schemeClr val="dk1"/>
                </a:solidFill>
                <a:latin typeface="Arial"/>
                <a:ea typeface="Arial"/>
                <a:cs typeface="Arial"/>
                <a:sym typeface="Arial"/>
              </a:rPr>
              <a:t>HỆ THỐNG ĐÀO TẠO CNTT QUỐC TẾ BACHKHOA - APTECH</a:t>
            </a:r>
            <a:endParaRPr/>
          </a:p>
        </p:txBody>
      </p:sp>
      <p:pic>
        <p:nvPicPr>
          <p:cNvPr id="393" name="Google Shape;393;p21"/>
          <p:cNvPicPr preferRelativeResize="0"/>
          <p:nvPr/>
        </p:nvPicPr>
        <p:blipFill rotWithShape="1">
          <a:blip r:embed="rId10">
            <a:alphaModFix/>
          </a:blip>
          <a:srcRect b="0" l="0" r="0" t="0"/>
          <a:stretch/>
        </p:blipFill>
        <p:spPr>
          <a:xfrm>
            <a:off x="786496" y="1878372"/>
            <a:ext cx="3744411" cy="3735097"/>
          </a:xfrm>
          <a:prstGeom prst="rect">
            <a:avLst/>
          </a:prstGeom>
          <a:noFill/>
          <a:ln>
            <a:noFill/>
          </a:ln>
        </p:spPr>
      </p:pic>
      <p:sp>
        <p:nvSpPr>
          <p:cNvPr id="394" name="Google Shape;394;p21"/>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vi-VN"/>
              <a:t>Thiết kế Web với HTML5 - CSS3 - JAVASCRIPT</a:t>
            </a:r>
            <a:endParaRPr/>
          </a:p>
        </p:txBody>
      </p:sp>
      <p:sp>
        <p:nvSpPr>
          <p:cNvPr id="395" name="Google Shape;395;p21"/>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3"/>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vi-VN"/>
              <a:t>Ngôn ngữ kịch bản </a:t>
            </a:r>
            <a:endParaRPr/>
          </a:p>
        </p:txBody>
      </p:sp>
      <p:grpSp>
        <p:nvGrpSpPr>
          <p:cNvPr id="115" name="Google Shape;115;p3"/>
          <p:cNvGrpSpPr/>
          <p:nvPr/>
        </p:nvGrpSpPr>
        <p:grpSpPr>
          <a:xfrm>
            <a:off x="21639" y="1295051"/>
            <a:ext cx="12095259" cy="4279317"/>
            <a:chOff x="812" y="602593"/>
            <a:chExt cx="12095259" cy="4279317"/>
          </a:xfrm>
        </p:grpSpPr>
        <p:sp>
          <p:nvSpPr>
            <p:cNvPr id="116" name="Google Shape;116;p3"/>
            <p:cNvSpPr/>
            <p:nvPr/>
          </p:nvSpPr>
          <p:spPr>
            <a:xfrm>
              <a:off x="10282039" y="2370906"/>
              <a:ext cx="91440" cy="742691"/>
            </a:xfrm>
            <a:custGeom>
              <a:rect b="b" l="l" r="r" t="t"/>
              <a:pathLst>
                <a:path extrusionOk="0" h="120000" w="120000">
                  <a:moveTo>
                    <a:pt x="60000" y="0"/>
                  </a:moveTo>
                  <a:lnTo>
                    <a:pt x="60000" y="120000"/>
                  </a:lnTo>
                </a:path>
              </a:pathLst>
            </a:custGeom>
            <a:noFill/>
            <a:ln cap="flat" cmpd="sng" w="12700">
              <a:solidFill>
                <a:schemeClr val="accent4"/>
              </a:solidFill>
              <a:prstDash val="solid"/>
              <a:miter lim="800000"/>
              <a:headEnd len="sm" w="sm" type="none"/>
              <a:tailEnd len="sm" w="sm" type="none"/>
            </a:ln>
          </p:spPr>
        </p:sp>
        <p:sp>
          <p:nvSpPr>
            <p:cNvPr id="117" name="Google Shape;117;p3"/>
            <p:cNvSpPr/>
            <p:nvPr/>
          </p:nvSpPr>
          <p:spPr>
            <a:xfrm>
              <a:off x="3908783" y="2370906"/>
              <a:ext cx="2139658" cy="742691"/>
            </a:xfrm>
            <a:custGeom>
              <a:rect b="b" l="l" r="r" t="t"/>
              <a:pathLst>
                <a:path extrusionOk="0" h="120000" w="120000">
                  <a:moveTo>
                    <a:pt x="0" y="0"/>
                  </a:moveTo>
                  <a:lnTo>
                    <a:pt x="0" y="60000"/>
                  </a:lnTo>
                  <a:lnTo>
                    <a:pt x="120000" y="60000"/>
                  </a:lnTo>
                  <a:lnTo>
                    <a:pt x="120000" y="120000"/>
                  </a:lnTo>
                </a:path>
              </a:pathLst>
            </a:custGeom>
            <a:noFill/>
            <a:ln cap="flat" cmpd="sng" w="12700">
              <a:solidFill>
                <a:schemeClr val="accent4"/>
              </a:solidFill>
              <a:prstDash val="solid"/>
              <a:miter lim="800000"/>
              <a:headEnd len="sm" w="sm" type="none"/>
              <a:tailEnd len="sm" w="sm" type="none"/>
            </a:ln>
          </p:spPr>
        </p:sp>
        <p:sp>
          <p:nvSpPr>
            <p:cNvPr id="118" name="Google Shape;118;p3"/>
            <p:cNvSpPr/>
            <p:nvPr/>
          </p:nvSpPr>
          <p:spPr>
            <a:xfrm>
              <a:off x="1769124" y="2370906"/>
              <a:ext cx="2139658" cy="742691"/>
            </a:xfrm>
            <a:custGeom>
              <a:rect b="b" l="l" r="r" t="t"/>
              <a:pathLst>
                <a:path extrusionOk="0" h="120000" w="120000">
                  <a:moveTo>
                    <a:pt x="120000" y="0"/>
                  </a:moveTo>
                  <a:lnTo>
                    <a:pt x="120000" y="60000"/>
                  </a:lnTo>
                  <a:lnTo>
                    <a:pt x="0" y="60000"/>
                  </a:lnTo>
                  <a:lnTo>
                    <a:pt x="0" y="120000"/>
                  </a:lnTo>
                </a:path>
              </a:pathLst>
            </a:custGeom>
            <a:noFill/>
            <a:ln cap="flat" cmpd="sng" w="12700">
              <a:solidFill>
                <a:schemeClr val="accent4"/>
              </a:solidFill>
              <a:prstDash val="solid"/>
              <a:miter lim="800000"/>
              <a:headEnd len="sm" w="sm" type="none"/>
              <a:tailEnd len="sm" w="sm" type="none"/>
            </a:ln>
          </p:spPr>
        </p:sp>
        <p:sp>
          <p:nvSpPr>
            <p:cNvPr id="119" name="Google Shape;119;p3"/>
            <p:cNvSpPr/>
            <p:nvPr/>
          </p:nvSpPr>
          <p:spPr>
            <a:xfrm>
              <a:off x="2140470" y="602593"/>
              <a:ext cx="3536625" cy="1768312"/>
            </a:xfrm>
            <a:prstGeom prst="rect">
              <a:avLst/>
            </a:prstGeom>
            <a:gradFill>
              <a:gsLst>
                <a:gs pos="0">
                  <a:srgbClr val="F08B54"/>
                </a:gs>
                <a:gs pos="50000">
                  <a:srgbClr val="F67A26"/>
                </a:gs>
                <a:gs pos="100000">
                  <a:srgbClr val="E36A18"/>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txBox="1"/>
            <p:nvPr/>
          </p:nvSpPr>
          <p:spPr>
            <a:xfrm>
              <a:off x="2140470" y="602593"/>
              <a:ext cx="3536625" cy="1768312"/>
            </a:xfrm>
            <a:prstGeom prst="rect">
              <a:avLst/>
            </a:prstGeom>
            <a:noFill/>
            <a:ln>
              <a:noFill/>
            </a:ln>
          </p:spPr>
          <p:txBody>
            <a:bodyPr anchorCtr="0" anchor="ctr" bIns="16500" lIns="16500" spcFirstLastPara="1" rIns="16500" wrap="square" tIns="16500">
              <a:noAutofit/>
            </a:bodyPr>
            <a:lstStyle/>
            <a:p>
              <a:pPr indent="0" lvl="0" marL="0" marR="0" rtl="0" algn="ctr">
                <a:lnSpc>
                  <a:spcPct val="90000"/>
                </a:lnSpc>
                <a:spcBef>
                  <a:spcPts val="0"/>
                </a:spcBef>
                <a:spcAft>
                  <a:spcPts val="0"/>
                </a:spcAft>
                <a:buClr>
                  <a:schemeClr val="lt1"/>
                </a:buClr>
                <a:buSzPts val="2600"/>
                <a:buFont typeface="Calibri"/>
                <a:buNone/>
              </a:pPr>
              <a:r>
                <a:rPr b="0" i="0" lang="vi-VN" sz="2600" u="none" cap="none" strike="noStrike">
                  <a:solidFill>
                    <a:schemeClr val="lt1"/>
                  </a:solidFill>
                  <a:latin typeface="Calibri"/>
                  <a:ea typeface="Calibri"/>
                  <a:cs typeface="Calibri"/>
                  <a:sym typeface="Calibri"/>
                </a:rPr>
                <a:t>Dạng ngôn ngữ lập trình cấp cao có 2 loại</a:t>
              </a:r>
              <a:endParaRPr/>
            </a:p>
          </p:txBody>
        </p:sp>
        <p:sp>
          <p:nvSpPr>
            <p:cNvPr id="121" name="Google Shape;121;p3"/>
            <p:cNvSpPr/>
            <p:nvPr/>
          </p:nvSpPr>
          <p:spPr>
            <a:xfrm>
              <a:off x="812" y="3113598"/>
              <a:ext cx="3536625" cy="1768312"/>
            </a:xfrm>
            <a:prstGeom prst="rect">
              <a:avLst/>
            </a:prstGeom>
            <a:gradFill>
              <a:gsLst>
                <a:gs pos="0">
                  <a:srgbClr val="FFC647"/>
                </a:gs>
                <a:gs pos="50000">
                  <a:srgbClr val="FFC600"/>
                </a:gs>
                <a:gs pos="100000">
                  <a:srgbClr val="E3B400"/>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txBox="1"/>
            <p:nvPr/>
          </p:nvSpPr>
          <p:spPr>
            <a:xfrm>
              <a:off x="812" y="3113598"/>
              <a:ext cx="3536625" cy="1768312"/>
            </a:xfrm>
            <a:prstGeom prst="rect">
              <a:avLst/>
            </a:prstGeom>
            <a:noFill/>
            <a:ln>
              <a:noFill/>
            </a:ln>
          </p:spPr>
          <p:txBody>
            <a:bodyPr anchorCtr="0" anchor="ctr" bIns="16500" lIns="16500" spcFirstLastPara="1" rIns="16500" wrap="square" tIns="16500">
              <a:noAutofit/>
            </a:bodyPr>
            <a:lstStyle/>
            <a:p>
              <a:pPr indent="0" lvl="0" marL="0" marR="0" rtl="0" algn="ctr">
                <a:lnSpc>
                  <a:spcPct val="90000"/>
                </a:lnSpc>
                <a:spcBef>
                  <a:spcPts val="0"/>
                </a:spcBef>
                <a:spcAft>
                  <a:spcPts val="0"/>
                </a:spcAft>
                <a:buClr>
                  <a:schemeClr val="lt1"/>
                </a:buClr>
                <a:buSzPts val="2600"/>
                <a:buFont typeface="Calibri"/>
                <a:buNone/>
              </a:pPr>
              <a:r>
                <a:rPr b="1" i="0" lang="vi-VN" sz="2600" u="none" cap="none" strike="noStrike">
                  <a:solidFill>
                    <a:schemeClr val="lt1"/>
                  </a:solidFill>
                  <a:latin typeface="Calibri"/>
                  <a:ea typeface="Calibri"/>
                  <a:cs typeface="Calibri"/>
                  <a:sym typeface="Calibri"/>
                </a:rPr>
                <a:t>Ngôn ngữ thông dịch:</a:t>
              </a:r>
              <a:r>
                <a:rPr b="0" i="0" lang="vi-VN" sz="2600" u="none" cap="none" strike="noStrike">
                  <a:solidFill>
                    <a:schemeClr val="lt1"/>
                  </a:solidFill>
                  <a:latin typeface="Calibri"/>
                  <a:ea typeface="Calibri"/>
                  <a:cs typeface="Calibri"/>
                  <a:sym typeface="Calibri"/>
                </a:rPr>
                <a:t> mã lệnh được thông dịch trực tiếp ngay khi thực thi. </a:t>
              </a:r>
              <a:endParaRPr/>
            </a:p>
          </p:txBody>
        </p:sp>
        <p:sp>
          <p:nvSpPr>
            <p:cNvPr id="123" name="Google Shape;123;p3"/>
            <p:cNvSpPr/>
            <p:nvPr/>
          </p:nvSpPr>
          <p:spPr>
            <a:xfrm>
              <a:off x="4280129" y="3113598"/>
              <a:ext cx="3536625" cy="1768312"/>
            </a:xfrm>
            <a:prstGeom prst="rect">
              <a:avLst/>
            </a:prstGeom>
            <a:gradFill>
              <a:gsLst>
                <a:gs pos="0">
                  <a:srgbClr val="FFC647"/>
                </a:gs>
                <a:gs pos="50000">
                  <a:srgbClr val="FFC600"/>
                </a:gs>
                <a:gs pos="100000">
                  <a:srgbClr val="E3B400"/>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txBox="1"/>
            <p:nvPr/>
          </p:nvSpPr>
          <p:spPr>
            <a:xfrm>
              <a:off x="4280129" y="3113598"/>
              <a:ext cx="3536625" cy="1768312"/>
            </a:xfrm>
            <a:prstGeom prst="rect">
              <a:avLst/>
            </a:prstGeom>
            <a:noFill/>
            <a:ln>
              <a:noFill/>
            </a:ln>
          </p:spPr>
          <p:txBody>
            <a:bodyPr anchorCtr="0" anchor="ctr" bIns="16500" lIns="16500" spcFirstLastPara="1" rIns="16500" wrap="square" tIns="16500">
              <a:noAutofit/>
            </a:bodyPr>
            <a:lstStyle/>
            <a:p>
              <a:pPr indent="0" lvl="0" marL="0" marR="0" rtl="0" algn="ctr">
                <a:lnSpc>
                  <a:spcPct val="90000"/>
                </a:lnSpc>
                <a:spcBef>
                  <a:spcPts val="0"/>
                </a:spcBef>
                <a:spcAft>
                  <a:spcPts val="0"/>
                </a:spcAft>
                <a:buClr>
                  <a:schemeClr val="lt1"/>
                </a:buClr>
                <a:buSzPts val="2600"/>
                <a:buFont typeface="Calibri"/>
                <a:buNone/>
              </a:pPr>
              <a:r>
                <a:rPr b="1" i="0" lang="vi-VN" sz="2600" u="none" cap="none" strike="noStrike">
                  <a:solidFill>
                    <a:schemeClr val="lt1"/>
                  </a:solidFill>
                  <a:latin typeface="Calibri"/>
                  <a:ea typeface="Calibri"/>
                  <a:cs typeface="Calibri"/>
                  <a:sym typeface="Calibri"/>
                </a:rPr>
                <a:t>Ngôn ngữ biên dịch: </a:t>
              </a:r>
              <a:r>
                <a:rPr b="0" i="0" lang="vi-VN" sz="2600" u="none" cap="none" strike="noStrike">
                  <a:solidFill>
                    <a:schemeClr val="lt1"/>
                  </a:solidFill>
                  <a:latin typeface="Calibri"/>
                  <a:ea typeface="Calibri"/>
                  <a:cs typeface="Calibri"/>
                  <a:sym typeface="Calibri"/>
                </a:rPr>
                <a:t>sẽ dịch mã nguồn sang mã máy, hay mã trung gian trước khi thực thi.</a:t>
              </a:r>
              <a:endParaRPr/>
            </a:p>
          </p:txBody>
        </p:sp>
        <p:sp>
          <p:nvSpPr>
            <p:cNvPr id="125" name="Google Shape;125;p3"/>
            <p:cNvSpPr/>
            <p:nvPr/>
          </p:nvSpPr>
          <p:spPr>
            <a:xfrm>
              <a:off x="8559446" y="602593"/>
              <a:ext cx="3536625" cy="1768312"/>
            </a:xfrm>
            <a:prstGeom prst="rect">
              <a:avLst/>
            </a:prstGeom>
            <a:gradFill>
              <a:gsLst>
                <a:gs pos="0">
                  <a:srgbClr val="F08B54"/>
                </a:gs>
                <a:gs pos="50000">
                  <a:srgbClr val="F67A26"/>
                </a:gs>
                <a:gs pos="100000">
                  <a:srgbClr val="E36A18"/>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txBox="1"/>
            <p:nvPr/>
          </p:nvSpPr>
          <p:spPr>
            <a:xfrm>
              <a:off x="8559446" y="602593"/>
              <a:ext cx="3536625" cy="1768312"/>
            </a:xfrm>
            <a:prstGeom prst="rect">
              <a:avLst/>
            </a:prstGeom>
            <a:noFill/>
            <a:ln>
              <a:noFill/>
            </a:ln>
          </p:spPr>
          <p:txBody>
            <a:bodyPr anchorCtr="0" anchor="ctr" bIns="16500" lIns="16500" spcFirstLastPara="1" rIns="16500" wrap="square" tIns="16500">
              <a:noAutofit/>
            </a:bodyPr>
            <a:lstStyle/>
            <a:p>
              <a:pPr indent="0" lvl="0" marL="0" marR="0" rtl="0" algn="ctr">
                <a:lnSpc>
                  <a:spcPct val="90000"/>
                </a:lnSpc>
                <a:spcBef>
                  <a:spcPts val="0"/>
                </a:spcBef>
                <a:spcAft>
                  <a:spcPts val="0"/>
                </a:spcAft>
                <a:buClr>
                  <a:schemeClr val="lt1"/>
                </a:buClr>
                <a:buSzPts val="2600"/>
                <a:buFont typeface="Calibri"/>
                <a:buNone/>
              </a:pPr>
              <a:r>
                <a:rPr b="0" i="0" lang="vi-VN" sz="2600" u="none" cap="none" strike="noStrike">
                  <a:solidFill>
                    <a:schemeClr val="lt1"/>
                  </a:solidFill>
                  <a:latin typeface="Calibri"/>
                  <a:ea typeface="Calibri"/>
                  <a:cs typeface="Calibri"/>
                  <a:sym typeface="Calibri"/>
                </a:rPr>
                <a:t>Các ngôn ngữ script thông dụng</a:t>
              </a:r>
              <a:endParaRPr/>
            </a:p>
          </p:txBody>
        </p:sp>
        <p:sp>
          <p:nvSpPr>
            <p:cNvPr id="127" name="Google Shape;127;p3"/>
            <p:cNvSpPr/>
            <p:nvPr/>
          </p:nvSpPr>
          <p:spPr>
            <a:xfrm>
              <a:off x="8559446" y="3113598"/>
              <a:ext cx="3536625" cy="1768312"/>
            </a:xfrm>
            <a:prstGeom prst="rect">
              <a:avLst/>
            </a:prstGeom>
            <a:gradFill>
              <a:gsLst>
                <a:gs pos="0">
                  <a:srgbClr val="FFC647"/>
                </a:gs>
                <a:gs pos="50000">
                  <a:srgbClr val="FFC600"/>
                </a:gs>
                <a:gs pos="100000">
                  <a:srgbClr val="E3B400"/>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txBox="1"/>
            <p:nvPr/>
          </p:nvSpPr>
          <p:spPr>
            <a:xfrm>
              <a:off x="8559446" y="3113598"/>
              <a:ext cx="3536625" cy="1768312"/>
            </a:xfrm>
            <a:prstGeom prst="rect">
              <a:avLst/>
            </a:prstGeom>
            <a:noFill/>
            <a:ln>
              <a:noFill/>
            </a:ln>
          </p:spPr>
          <p:txBody>
            <a:bodyPr anchorCtr="0" anchor="ctr" bIns="16500" lIns="16500" spcFirstLastPara="1" rIns="16500" wrap="square" tIns="16500">
              <a:noAutofit/>
            </a:bodyPr>
            <a:lstStyle/>
            <a:p>
              <a:pPr indent="0" lvl="0" marL="0" marR="0" rtl="0" algn="ctr">
                <a:lnSpc>
                  <a:spcPct val="90000"/>
                </a:lnSpc>
                <a:spcBef>
                  <a:spcPts val="0"/>
                </a:spcBef>
                <a:spcAft>
                  <a:spcPts val="0"/>
                </a:spcAft>
                <a:buClr>
                  <a:schemeClr val="lt1"/>
                </a:buClr>
                <a:buSzPts val="2600"/>
                <a:buFont typeface="Calibri"/>
                <a:buNone/>
              </a:pPr>
              <a:r>
                <a:rPr b="0" i="0" lang="vi-VN" sz="2600" u="none" cap="none" strike="noStrike">
                  <a:solidFill>
                    <a:schemeClr val="lt1"/>
                  </a:solidFill>
                  <a:latin typeface="Calibri"/>
                  <a:ea typeface="Calibri"/>
                  <a:cs typeface="Calibri"/>
                  <a:sym typeface="Calibri"/>
                </a:rPr>
                <a:t>JavaScript, VBScript, PHP, JSP, ActionScript…</a:t>
              </a:r>
              <a:endParaRPr b="0" i="0" sz="2600" u="none" cap="none" strike="noStrike">
                <a:solidFill>
                  <a:schemeClr val="lt1"/>
                </a:solidFill>
                <a:latin typeface="Calibri"/>
                <a:ea typeface="Calibri"/>
                <a:cs typeface="Calibri"/>
                <a:sym typeface="Calibri"/>
              </a:endParaRPr>
            </a:p>
          </p:txBody>
        </p:sp>
      </p:grpSp>
      <p:sp>
        <p:nvSpPr>
          <p:cNvPr id="129" name="Google Shape;129;p3"/>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vi-VN"/>
              <a:t>Thiết kế Web với HTML5 - CSS3 - JAVASCRIPT</a:t>
            </a:r>
            <a:endParaRPr/>
          </a:p>
        </p:txBody>
      </p:sp>
      <p:sp>
        <p:nvSpPr>
          <p:cNvPr id="130" name="Google Shape;130;p3"/>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4"/>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vi-VN"/>
              <a:t>Client-side scripting</a:t>
            </a:r>
            <a:endParaRPr/>
          </a:p>
        </p:txBody>
      </p:sp>
      <p:grpSp>
        <p:nvGrpSpPr>
          <p:cNvPr id="136" name="Google Shape;136;p4"/>
          <p:cNvGrpSpPr/>
          <p:nvPr/>
        </p:nvGrpSpPr>
        <p:grpSpPr>
          <a:xfrm>
            <a:off x="107738" y="1614194"/>
            <a:ext cx="7214474" cy="3629610"/>
            <a:chOff x="0" y="62822"/>
            <a:chExt cx="7214474" cy="3629610"/>
          </a:xfrm>
        </p:grpSpPr>
        <p:sp>
          <p:nvSpPr>
            <p:cNvPr id="137" name="Google Shape;137;p4"/>
            <p:cNvSpPr/>
            <p:nvPr/>
          </p:nvSpPr>
          <p:spPr>
            <a:xfrm>
              <a:off x="0" y="62822"/>
              <a:ext cx="7214474" cy="684450"/>
            </a:xfrm>
            <a:prstGeom prst="roundRect">
              <a:avLst>
                <a:gd fmla="val 16667" name="adj"/>
              </a:avLst>
            </a:prstGeom>
            <a:solidFill>
              <a:schemeClr val="accent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
            <p:cNvSpPr txBox="1"/>
            <p:nvPr/>
          </p:nvSpPr>
          <p:spPr>
            <a:xfrm>
              <a:off x="33412" y="96234"/>
              <a:ext cx="7147650" cy="617626"/>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chemeClr val="lt1"/>
                </a:buClr>
                <a:buSzPts val="1800"/>
                <a:buFont typeface="Calibri"/>
                <a:buNone/>
              </a:pPr>
              <a:r>
                <a:rPr b="0" i="0" lang="vi-VN" sz="1800" u="none" cap="none" strike="noStrike">
                  <a:solidFill>
                    <a:schemeClr val="lt1"/>
                  </a:solidFill>
                  <a:latin typeface="Calibri"/>
                  <a:ea typeface="Calibri"/>
                  <a:cs typeface="Calibri"/>
                  <a:sym typeface="Calibri"/>
                </a:rPr>
                <a:t>Ngôn ngữ thực thi trên trình duyệt, phía client. </a:t>
              </a:r>
              <a:endParaRPr/>
            </a:p>
          </p:txBody>
        </p:sp>
        <p:sp>
          <p:nvSpPr>
            <p:cNvPr id="139" name="Google Shape;139;p4"/>
            <p:cNvSpPr/>
            <p:nvPr/>
          </p:nvSpPr>
          <p:spPr>
            <a:xfrm>
              <a:off x="0" y="799112"/>
              <a:ext cx="7214474" cy="684450"/>
            </a:xfrm>
            <a:prstGeom prst="roundRect">
              <a:avLst>
                <a:gd fmla="val 16667" name="adj"/>
              </a:avLst>
            </a:prstGeom>
            <a:solidFill>
              <a:srgbClr val="B3828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4"/>
            <p:cNvSpPr txBox="1"/>
            <p:nvPr/>
          </p:nvSpPr>
          <p:spPr>
            <a:xfrm>
              <a:off x="33412" y="832524"/>
              <a:ext cx="7147650" cy="617626"/>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chemeClr val="lt1"/>
                </a:buClr>
                <a:buSzPts val="1800"/>
                <a:buFont typeface="Calibri"/>
                <a:buNone/>
              </a:pPr>
              <a:r>
                <a:rPr b="0" i="0" lang="vi-VN" sz="1800" u="none" cap="none" strike="noStrike">
                  <a:solidFill>
                    <a:schemeClr val="lt1"/>
                  </a:solidFill>
                  <a:latin typeface="Calibri"/>
                  <a:ea typeface="Calibri"/>
                  <a:cs typeface="Calibri"/>
                  <a:sym typeface="Calibri"/>
                </a:rPr>
                <a:t>Dùng để xử lý các yêu cầu của người dùng.</a:t>
              </a:r>
              <a:endParaRPr/>
            </a:p>
          </p:txBody>
        </p:sp>
        <p:sp>
          <p:nvSpPr>
            <p:cNvPr id="141" name="Google Shape;141;p4"/>
            <p:cNvSpPr/>
            <p:nvPr/>
          </p:nvSpPr>
          <p:spPr>
            <a:xfrm>
              <a:off x="0" y="1535402"/>
              <a:ext cx="7214474" cy="684450"/>
            </a:xfrm>
            <a:prstGeom prst="roundRect">
              <a:avLst>
                <a:gd fmla="val 16667" name="adj"/>
              </a:avLst>
            </a:prstGeom>
            <a:solidFill>
              <a:srgbClr val="C85B5B"/>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4"/>
            <p:cNvSpPr txBox="1"/>
            <p:nvPr/>
          </p:nvSpPr>
          <p:spPr>
            <a:xfrm>
              <a:off x="33412" y="1568814"/>
              <a:ext cx="7147650" cy="617626"/>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chemeClr val="lt1"/>
                </a:buClr>
                <a:buSzPts val="1800"/>
                <a:buFont typeface="Calibri"/>
                <a:buNone/>
              </a:pPr>
              <a:r>
                <a:rPr b="0" i="0" lang="vi-VN" sz="1800" u="none" cap="none" strike="noStrike">
                  <a:solidFill>
                    <a:schemeClr val="lt1"/>
                  </a:solidFill>
                  <a:latin typeface="Calibri"/>
                  <a:ea typeface="Calibri"/>
                  <a:cs typeface="Calibri"/>
                  <a:sym typeface="Calibri"/>
                </a:rPr>
                <a:t>Các mã lệnh được nhúng vào HTML hay file riêng. </a:t>
              </a:r>
              <a:endParaRPr/>
            </a:p>
          </p:txBody>
        </p:sp>
        <p:sp>
          <p:nvSpPr>
            <p:cNvPr id="143" name="Google Shape;143;p4"/>
            <p:cNvSpPr/>
            <p:nvPr/>
          </p:nvSpPr>
          <p:spPr>
            <a:xfrm>
              <a:off x="0" y="2271692"/>
              <a:ext cx="7214474" cy="684450"/>
            </a:xfrm>
            <a:prstGeom prst="roundRect">
              <a:avLst>
                <a:gd fmla="val 16667" name="adj"/>
              </a:avLst>
            </a:prstGeom>
            <a:solidFill>
              <a:srgbClr val="E02F2F"/>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4"/>
            <p:cNvSpPr txBox="1"/>
            <p:nvPr/>
          </p:nvSpPr>
          <p:spPr>
            <a:xfrm>
              <a:off x="33412" y="2305104"/>
              <a:ext cx="7147650" cy="617626"/>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chemeClr val="lt1"/>
                </a:buClr>
                <a:buSzPts val="1800"/>
                <a:buFont typeface="Calibri"/>
                <a:buNone/>
              </a:pPr>
              <a:r>
                <a:rPr b="0" i="0" lang="vi-VN" sz="1800" u="none" cap="none" strike="noStrike">
                  <a:solidFill>
                    <a:schemeClr val="lt1"/>
                  </a:solidFill>
                  <a:latin typeface="Calibri"/>
                  <a:ea typeface="Calibri"/>
                  <a:cs typeface="Calibri"/>
                  <a:sym typeface="Calibri"/>
                </a:rPr>
                <a:t>Người dùng hoàn toàn có thể xem source code của ngôn ngữ kịch bản phía client. </a:t>
              </a:r>
              <a:endParaRPr/>
            </a:p>
          </p:txBody>
        </p:sp>
        <p:sp>
          <p:nvSpPr>
            <p:cNvPr id="145" name="Google Shape;145;p4"/>
            <p:cNvSpPr/>
            <p:nvPr/>
          </p:nvSpPr>
          <p:spPr>
            <a:xfrm>
              <a:off x="0" y="3007982"/>
              <a:ext cx="7214474" cy="684450"/>
            </a:xfrm>
            <a:prstGeom prst="roundRect">
              <a:avLst>
                <a:gd fmla="val 16667" name="adj"/>
              </a:avLst>
            </a:prstGeom>
            <a:solidFill>
              <a:srgbClr val="FE0000"/>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4"/>
            <p:cNvSpPr txBox="1"/>
            <p:nvPr/>
          </p:nvSpPr>
          <p:spPr>
            <a:xfrm>
              <a:off x="33412" y="3041394"/>
              <a:ext cx="7147650" cy="617626"/>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chemeClr val="lt1"/>
                </a:buClr>
                <a:buSzPts val="1800"/>
                <a:buFont typeface="Calibri"/>
                <a:buNone/>
              </a:pPr>
              <a:r>
                <a:rPr b="0" i="0" lang="vi-VN" sz="1800" u="none" cap="none" strike="noStrike">
                  <a:solidFill>
                    <a:schemeClr val="lt1"/>
                  </a:solidFill>
                  <a:latin typeface="Calibri"/>
                  <a:ea typeface="Calibri"/>
                  <a:cs typeface="Calibri"/>
                  <a:sym typeface="Calibri"/>
                </a:rPr>
                <a:t>Các ngôn ngữ phổ biến: JavaScript và VbScript</a:t>
              </a:r>
              <a:endParaRPr/>
            </a:p>
          </p:txBody>
        </p:sp>
      </p:grpSp>
      <p:sp>
        <p:nvSpPr>
          <p:cNvPr id="147" name="Google Shape;147;p4"/>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vi-VN"/>
              <a:t>Thiết kế Web với HTML5 - CSS3 - JAVASCRIPT</a:t>
            </a:r>
            <a:endParaRPr/>
          </a:p>
        </p:txBody>
      </p:sp>
      <p:sp>
        <p:nvSpPr>
          <p:cNvPr id="148" name="Google Shape;148;p4"/>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pic>
        <p:nvPicPr>
          <p:cNvPr id="149" name="Google Shape;149;p4"/>
          <p:cNvPicPr preferRelativeResize="0"/>
          <p:nvPr/>
        </p:nvPicPr>
        <p:blipFill rotWithShape="1">
          <a:blip r:embed="rId3">
            <a:alphaModFix/>
          </a:blip>
          <a:srcRect b="0" l="0" r="0" t="0"/>
          <a:stretch/>
        </p:blipFill>
        <p:spPr>
          <a:xfrm>
            <a:off x="7638827" y="872267"/>
            <a:ext cx="4282811" cy="511346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5"/>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vi-VN"/>
              <a:t>Server-side scripting</a:t>
            </a:r>
            <a:endParaRPr/>
          </a:p>
        </p:txBody>
      </p:sp>
      <p:sp>
        <p:nvSpPr>
          <p:cNvPr id="155" name="Google Shape;155;p5"/>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vi-VN"/>
              <a:t>Thiết kế Web với HTML5 - CSS3 - JAVASCRIPT</a:t>
            </a:r>
            <a:endParaRPr/>
          </a:p>
        </p:txBody>
      </p:sp>
      <p:sp>
        <p:nvSpPr>
          <p:cNvPr id="156" name="Google Shape;156;p5"/>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grpSp>
        <p:nvGrpSpPr>
          <p:cNvPr id="157" name="Google Shape;157;p5"/>
          <p:cNvGrpSpPr/>
          <p:nvPr/>
        </p:nvGrpSpPr>
        <p:grpSpPr>
          <a:xfrm>
            <a:off x="190349" y="639196"/>
            <a:ext cx="11252967" cy="1969838"/>
            <a:chOff x="0" y="1000"/>
            <a:chExt cx="11252967" cy="1969838"/>
          </a:xfrm>
        </p:grpSpPr>
        <p:sp>
          <p:nvSpPr>
            <p:cNvPr id="158" name="Google Shape;158;p5"/>
            <p:cNvSpPr/>
            <p:nvPr/>
          </p:nvSpPr>
          <p:spPr>
            <a:xfrm>
              <a:off x="0" y="1000"/>
              <a:ext cx="11252967" cy="647453"/>
            </a:xfrm>
            <a:prstGeom prst="roundRect">
              <a:avLst>
                <a:gd fmla="val 16667" name="adj"/>
              </a:avLst>
            </a:prstGeom>
            <a:solidFill>
              <a:schemeClr val="accent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5"/>
            <p:cNvSpPr txBox="1"/>
            <p:nvPr/>
          </p:nvSpPr>
          <p:spPr>
            <a:xfrm>
              <a:off x="31606" y="32606"/>
              <a:ext cx="11189755" cy="584241"/>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chemeClr val="lt1"/>
                </a:buClr>
                <a:buSzPts val="1800"/>
                <a:buFont typeface="Calibri"/>
                <a:buNone/>
              </a:pPr>
              <a:r>
                <a:rPr b="0" i="0" lang="vi-VN" sz="1800" u="none" cap="none" strike="noStrike">
                  <a:solidFill>
                    <a:schemeClr val="lt1"/>
                  </a:solidFill>
                  <a:latin typeface="Calibri"/>
                  <a:ea typeface="Calibri"/>
                  <a:cs typeface="Calibri"/>
                  <a:sym typeface="Calibri"/>
                </a:rPr>
                <a:t>Công nghệ thực thi trên web server dùng để xử lý các yêu cầu của user bằng cách tạo ra các trang HTML động chứa kết quả xử lý trả về cho user </a:t>
              </a:r>
              <a:endParaRPr/>
            </a:p>
          </p:txBody>
        </p:sp>
        <p:sp>
          <p:nvSpPr>
            <p:cNvPr id="160" name="Google Shape;160;p5"/>
            <p:cNvSpPr/>
            <p:nvPr/>
          </p:nvSpPr>
          <p:spPr>
            <a:xfrm>
              <a:off x="0" y="662192"/>
              <a:ext cx="11252967" cy="647453"/>
            </a:xfrm>
            <a:prstGeom prst="roundRect">
              <a:avLst>
                <a:gd fmla="val 16667" name="adj"/>
              </a:avLst>
            </a:prstGeom>
            <a:solidFill>
              <a:srgbClr val="C85B5B"/>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5"/>
            <p:cNvSpPr txBox="1"/>
            <p:nvPr/>
          </p:nvSpPr>
          <p:spPr>
            <a:xfrm>
              <a:off x="31606" y="693798"/>
              <a:ext cx="11189755" cy="584241"/>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chemeClr val="lt1"/>
                </a:buClr>
                <a:buSzPts val="1800"/>
                <a:buFont typeface="Calibri"/>
                <a:buNone/>
              </a:pPr>
              <a:r>
                <a:rPr b="0" i="0" lang="vi-VN" sz="1800" u="none" cap="none" strike="noStrike">
                  <a:solidFill>
                    <a:schemeClr val="lt1"/>
                  </a:solidFill>
                  <a:latin typeface="Calibri"/>
                  <a:ea typeface="Calibri"/>
                  <a:cs typeface="Calibri"/>
                  <a:sym typeface="Calibri"/>
                </a:rPr>
                <a:t>Ngôn ngữ phía server thường cung cấp khả năng tương tác với CSDL </a:t>
              </a:r>
              <a:endParaRPr/>
            </a:p>
          </p:txBody>
        </p:sp>
        <p:sp>
          <p:nvSpPr>
            <p:cNvPr id="162" name="Google Shape;162;p5"/>
            <p:cNvSpPr/>
            <p:nvPr/>
          </p:nvSpPr>
          <p:spPr>
            <a:xfrm>
              <a:off x="0" y="1323385"/>
              <a:ext cx="11252967" cy="647453"/>
            </a:xfrm>
            <a:prstGeom prst="roundRect">
              <a:avLst>
                <a:gd fmla="val 16667" name="adj"/>
              </a:avLst>
            </a:prstGeom>
            <a:solidFill>
              <a:srgbClr val="FE0000"/>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5"/>
            <p:cNvSpPr txBox="1"/>
            <p:nvPr/>
          </p:nvSpPr>
          <p:spPr>
            <a:xfrm>
              <a:off x="31606" y="1354991"/>
              <a:ext cx="11189755" cy="584241"/>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chemeClr val="lt1"/>
                </a:buClr>
                <a:buSzPts val="1800"/>
                <a:buFont typeface="Calibri"/>
                <a:buNone/>
              </a:pPr>
              <a:r>
                <a:rPr b="0" i="0" lang="vi-VN" sz="1800" u="none" cap="none" strike="noStrike">
                  <a:solidFill>
                    <a:schemeClr val="lt1"/>
                  </a:solidFill>
                  <a:latin typeface="Calibri"/>
                  <a:ea typeface="Calibri"/>
                  <a:cs typeface="Calibri"/>
                  <a:sym typeface="Calibri"/>
                </a:rPr>
                <a:t>Các ngôn ngữ phổ biến: ASP, ASP.NET, PHP, JSP… </a:t>
              </a:r>
              <a:endParaRPr/>
            </a:p>
          </p:txBody>
        </p:sp>
      </p:grpSp>
      <p:pic>
        <p:nvPicPr>
          <p:cNvPr id="164" name="Google Shape;164;p5"/>
          <p:cNvPicPr preferRelativeResize="0"/>
          <p:nvPr/>
        </p:nvPicPr>
        <p:blipFill rotWithShape="1">
          <a:blip r:embed="rId3">
            <a:alphaModFix/>
          </a:blip>
          <a:srcRect b="0" l="0" r="0" t="0"/>
          <a:stretch/>
        </p:blipFill>
        <p:spPr>
          <a:xfrm>
            <a:off x="1311025" y="2689796"/>
            <a:ext cx="9569949" cy="33970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8" name="Shape 168"/>
        <p:cNvGrpSpPr/>
        <p:nvPr/>
      </p:nvGrpSpPr>
      <p:grpSpPr>
        <a:xfrm>
          <a:off x="0" y="0"/>
          <a:ext cx="0" cy="0"/>
          <a:chOff x="0" y="0"/>
          <a:chExt cx="0" cy="0"/>
        </a:xfrm>
      </p:grpSpPr>
      <p:sp>
        <p:nvSpPr>
          <p:cNvPr id="169" name="Google Shape;169;p6"/>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vi-VN"/>
              <a:t>Giới thiệu về javascript</a:t>
            </a:r>
            <a:endParaRPr/>
          </a:p>
        </p:txBody>
      </p:sp>
      <p:sp>
        <p:nvSpPr>
          <p:cNvPr id="170" name="Google Shape;170;p6"/>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vi-VN"/>
              <a:t>Thiết kế Web với HTML5 - CSS3 - JAVASCRIPT</a:t>
            </a:r>
            <a:endParaRPr/>
          </a:p>
        </p:txBody>
      </p:sp>
      <p:sp>
        <p:nvSpPr>
          <p:cNvPr id="171" name="Google Shape;171;p6"/>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grpSp>
        <p:nvGrpSpPr>
          <p:cNvPr id="172" name="Google Shape;172;p6"/>
          <p:cNvGrpSpPr/>
          <p:nvPr/>
        </p:nvGrpSpPr>
        <p:grpSpPr>
          <a:xfrm>
            <a:off x="158933" y="1580240"/>
            <a:ext cx="5590018" cy="2918202"/>
            <a:chOff x="0" y="821"/>
            <a:chExt cx="5590018" cy="2918202"/>
          </a:xfrm>
        </p:grpSpPr>
        <p:sp>
          <p:nvSpPr>
            <p:cNvPr id="173" name="Google Shape;173;p6"/>
            <p:cNvSpPr/>
            <p:nvPr/>
          </p:nvSpPr>
          <p:spPr>
            <a:xfrm>
              <a:off x="0" y="821"/>
              <a:ext cx="5590018" cy="1213906"/>
            </a:xfrm>
            <a:prstGeom prst="roundRect">
              <a:avLst>
                <a:gd fmla="val 16667" name="adj"/>
              </a:avLst>
            </a:prstGeom>
            <a:solidFill>
              <a:srgbClr val="222A3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6"/>
            <p:cNvSpPr txBox="1"/>
            <p:nvPr/>
          </p:nvSpPr>
          <p:spPr>
            <a:xfrm>
              <a:off x="59258" y="60079"/>
              <a:ext cx="5471502" cy="1095390"/>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chemeClr val="lt1"/>
                </a:buClr>
                <a:buSzPts val="2000"/>
                <a:buFont typeface="Calibri"/>
                <a:buNone/>
              </a:pPr>
              <a:r>
                <a:rPr b="0" i="0" lang="vi-VN" sz="2000" u="none" cap="none" strike="noStrike">
                  <a:solidFill>
                    <a:schemeClr val="lt1"/>
                  </a:solidFill>
                  <a:latin typeface="Calibri"/>
                  <a:ea typeface="Calibri"/>
                  <a:cs typeface="Calibri"/>
                  <a:sym typeface="Calibri"/>
                </a:rPr>
                <a:t>Javascript (JS) là ngôn ngữ script ở client, dùng để xử lý và tương tác với các thành phần HTML. </a:t>
              </a:r>
              <a:endParaRPr/>
            </a:p>
          </p:txBody>
        </p:sp>
        <p:sp>
          <p:nvSpPr>
            <p:cNvPr id="175" name="Google Shape;175;p6"/>
            <p:cNvSpPr/>
            <p:nvPr/>
          </p:nvSpPr>
          <p:spPr>
            <a:xfrm>
              <a:off x="0" y="1222392"/>
              <a:ext cx="5590018" cy="560434"/>
            </a:xfrm>
            <a:prstGeom prst="roundRect">
              <a:avLst>
                <a:gd fmla="val 16667" name="adj"/>
              </a:avLst>
            </a:prstGeom>
            <a:solidFill>
              <a:srgbClr val="B9767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6"/>
            <p:cNvSpPr txBox="1"/>
            <p:nvPr/>
          </p:nvSpPr>
          <p:spPr>
            <a:xfrm>
              <a:off x="27358" y="1249750"/>
              <a:ext cx="5535302" cy="505718"/>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chemeClr val="lt1"/>
                </a:buClr>
                <a:buSzPts val="2000"/>
                <a:buFont typeface="Calibri"/>
                <a:buNone/>
              </a:pPr>
              <a:r>
                <a:rPr b="0" i="0" lang="vi-VN" sz="2000" u="none" cap="none" strike="noStrike">
                  <a:solidFill>
                    <a:schemeClr val="lt1"/>
                  </a:solidFill>
                  <a:latin typeface="Calibri"/>
                  <a:ea typeface="Calibri"/>
                  <a:cs typeface="Calibri"/>
                  <a:sym typeface="Calibri"/>
                </a:rPr>
                <a:t>JS là dạng ngôn ngữ thông dịch </a:t>
              </a:r>
              <a:endParaRPr/>
            </a:p>
          </p:txBody>
        </p:sp>
        <p:sp>
          <p:nvSpPr>
            <p:cNvPr id="177" name="Google Shape;177;p6"/>
            <p:cNvSpPr/>
            <p:nvPr/>
          </p:nvSpPr>
          <p:spPr>
            <a:xfrm>
              <a:off x="0" y="1790490"/>
              <a:ext cx="5590018" cy="560434"/>
            </a:xfrm>
            <a:prstGeom prst="roundRect">
              <a:avLst>
                <a:gd fmla="val 16667" name="adj"/>
              </a:avLst>
            </a:prstGeom>
            <a:solidFill>
              <a:srgbClr val="D83E3E"/>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6"/>
            <p:cNvSpPr txBox="1"/>
            <p:nvPr/>
          </p:nvSpPr>
          <p:spPr>
            <a:xfrm>
              <a:off x="27358" y="1817848"/>
              <a:ext cx="5535302" cy="505718"/>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chemeClr val="lt1"/>
                </a:buClr>
                <a:buSzPts val="2000"/>
                <a:buFont typeface="Calibri"/>
                <a:buNone/>
              </a:pPr>
              <a:r>
                <a:rPr b="0" i="0" lang="vi-VN" sz="2000" u="none" cap="none" strike="noStrike">
                  <a:solidFill>
                    <a:schemeClr val="lt1"/>
                  </a:solidFill>
                  <a:latin typeface="Calibri"/>
                  <a:ea typeface="Calibri"/>
                  <a:cs typeface="Calibri"/>
                  <a:sym typeface="Calibri"/>
                </a:rPr>
                <a:t>JS được phát triển bởi Netscape </a:t>
              </a:r>
              <a:endParaRPr/>
            </a:p>
          </p:txBody>
        </p:sp>
        <p:sp>
          <p:nvSpPr>
            <p:cNvPr id="179" name="Google Shape;179;p6"/>
            <p:cNvSpPr/>
            <p:nvPr/>
          </p:nvSpPr>
          <p:spPr>
            <a:xfrm>
              <a:off x="0" y="2358589"/>
              <a:ext cx="5590018" cy="560434"/>
            </a:xfrm>
            <a:prstGeom prst="roundRect">
              <a:avLst>
                <a:gd fmla="val 16667" name="adj"/>
              </a:avLst>
            </a:prstGeom>
            <a:solidFill>
              <a:srgbClr val="FE0000"/>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6"/>
            <p:cNvSpPr txBox="1"/>
            <p:nvPr/>
          </p:nvSpPr>
          <p:spPr>
            <a:xfrm>
              <a:off x="27358" y="2385947"/>
              <a:ext cx="5535302" cy="505718"/>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chemeClr val="lt1"/>
                </a:buClr>
                <a:buSzPts val="2000"/>
                <a:buFont typeface="Calibri"/>
                <a:buNone/>
              </a:pPr>
              <a:r>
                <a:rPr b="0" i="0" lang="vi-VN" sz="2000" u="none" cap="none" strike="noStrike">
                  <a:solidFill>
                    <a:schemeClr val="lt1"/>
                  </a:solidFill>
                  <a:latin typeface="Calibri"/>
                  <a:ea typeface="Calibri"/>
                  <a:cs typeface="Calibri"/>
                  <a:sym typeface="Calibri"/>
                </a:rPr>
                <a:t>Chỉ thực thi trên trình duyệt</a:t>
              </a:r>
              <a:endParaRPr/>
            </a:p>
          </p:txBody>
        </p:sp>
      </p:grpSp>
      <p:pic>
        <p:nvPicPr>
          <p:cNvPr descr="Giới thiệu về JavaScript - Codepou" id="181" name="Google Shape;181;p6"/>
          <p:cNvPicPr preferRelativeResize="0"/>
          <p:nvPr/>
        </p:nvPicPr>
        <p:blipFill rotWithShape="1">
          <a:blip r:embed="rId3">
            <a:alphaModFix/>
          </a:blip>
          <a:srcRect b="0" l="0" r="0" t="0"/>
          <a:stretch/>
        </p:blipFill>
        <p:spPr>
          <a:xfrm>
            <a:off x="6443051" y="1638256"/>
            <a:ext cx="5337464" cy="280216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5" name="Shape 185"/>
        <p:cNvGrpSpPr/>
        <p:nvPr/>
      </p:nvGrpSpPr>
      <p:grpSpPr>
        <a:xfrm>
          <a:off x="0" y="0"/>
          <a:ext cx="0" cy="0"/>
          <a:chOff x="0" y="0"/>
          <a:chExt cx="0" cy="0"/>
        </a:xfrm>
      </p:grpSpPr>
      <p:sp>
        <p:nvSpPr>
          <p:cNvPr id="186" name="Google Shape;186;p7"/>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vi-VN"/>
              <a:t>Ưu điểm của JavaScript là gì?</a:t>
            </a:r>
            <a:endParaRPr/>
          </a:p>
        </p:txBody>
      </p:sp>
      <p:sp>
        <p:nvSpPr>
          <p:cNvPr id="187" name="Google Shape;187;p7"/>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vi-VN"/>
              <a:t>Thiết kế Web với HTML5 - CSS3 - JAVASCRIPT</a:t>
            </a:r>
            <a:endParaRPr/>
          </a:p>
        </p:txBody>
      </p:sp>
      <p:sp>
        <p:nvSpPr>
          <p:cNvPr id="188" name="Google Shape;188;p7"/>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grpSp>
        <p:nvGrpSpPr>
          <p:cNvPr id="189" name="Google Shape;189;p7"/>
          <p:cNvGrpSpPr/>
          <p:nvPr/>
        </p:nvGrpSpPr>
        <p:grpSpPr>
          <a:xfrm>
            <a:off x="1067668" y="748068"/>
            <a:ext cx="10003201" cy="5373284"/>
            <a:chOff x="1046841" y="55610"/>
            <a:chExt cx="10003201" cy="5373284"/>
          </a:xfrm>
        </p:grpSpPr>
        <p:sp>
          <p:nvSpPr>
            <p:cNvPr id="190" name="Google Shape;190;p7"/>
            <p:cNvSpPr/>
            <p:nvPr/>
          </p:nvSpPr>
          <p:spPr>
            <a:xfrm>
              <a:off x="1242470" y="267541"/>
              <a:ext cx="4695103" cy="1467219"/>
            </a:xfrm>
            <a:prstGeom prst="rect">
              <a:avLst/>
            </a:prstGeom>
            <a:solidFill>
              <a:srgbClr val="CACACA">
                <a:alpha val="40000"/>
              </a:srgbClr>
            </a:solidFill>
            <a:ln cap="flat" cmpd="sng" w="9525">
              <a:solidFill>
                <a:schemeClr val="dk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7"/>
            <p:cNvSpPr txBox="1"/>
            <p:nvPr/>
          </p:nvSpPr>
          <p:spPr>
            <a:xfrm>
              <a:off x="1242470" y="267541"/>
              <a:ext cx="4695103" cy="1467219"/>
            </a:xfrm>
            <a:prstGeom prst="rect">
              <a:avLst/>
            </a:prstGeom>
            <a:noFill/>
            <a:ln>
              <a:noFill/>
            </a:ln>
          </p:spPr>
          <p:txBody>
            <a:bodyPr anchorCtr="0" anchor="ctr" bIns="102850" lIns="993775" spcFirstLastPara="1" rIns="102850" wrap="square" tIns="102850">
              <a:noAutofit/>
            </a:bodyPr>
            <a:lstStyle/>
            <a:p>
              <a:pPr indent="0" lvl="0" marL="0" marR="0" rtl="0" algn="l">
                <a:lnSpc>
                  <a:spcPct val="90000"/>
                </a:lnSpc>
                <a:spcBef>
                  <a:spcPts val="0"/>
                </a:spcBef>
                <a:spcAft>
                  <a:spcPts val="0"/>
                </a:spcAft>
                <a:buClr>
                  <a:schemeClr val="dk1"/>
                </a:buClr>
                <a:buSzPts val="2700"/>
                <a:buFont typeface="Calibri"/>
                <a:buNone/>
              </a:pPr>
              <a:r>
                <a:rPr b="0" i="0" lang="vi-VN" sz="2700" u="none" cap="none" strike="noStrike">
                  <a:solidFill>
                    <a:schemeClr val="dk1"/>
                  </a:solidFill>
                  <a:latin typeface="Calibri"/>
                  <a:ea typeface="Calibri"/>
                  <a:cs typeface="Calibri"/>
                  <a:sym typeface="Calibri"/>
                </a:rPr>
                <a:t>JavaScript là ngôn ngữ lập trình dễ học.</a:t>
              </a:r>
              <a:endParaRPr/>
            </a:p>
          </p:txBody>
        </p:sp>
        <p:sp>
          <p:nvSpPr>
            <p:cNvPr id="192" name="Google Shape;192;p7"/>
            <p:cNvSpPr/>
            <p:nvPr/>
          </p:nvSpPr>
          <p:spPr>
            <a:xfrm>
              <a:off x="1046841" y="55610"/>
              <a:ext cx="1027053" cy="1540580"/>
            </a:xfrm>
            <a:prstGeom prst="rect">
              <a:avLst/>
            </a:prstGeom>
            <a:solidFill>
              <a:srgbClr val="CACACA"/>
            </a:solidFill>
            <a:ln cap="flat" cmpd="sng" w="12700">
              <a:solidFill>
                <a:schemeClr val="dk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7"/>
            <p:cNvSpPr/>
            <p:nvPr/>
          </p:nvSpPr>
          <p:spPr>
            <a:xfrm>
              <a:off x="6354939" y="267541"/>
              <a:ext cx="4695103" cy="1467219"/>
            </a:xfrm>
            <a:prstGeom prst="rect">
              <a:avLst/>
            </a:prstGeom>
            <a:solidFill>
              <a:srgbClr val="CACACA">
                <a:alpha val="40000"/>
              </a:srgbClr>
            </a:solidFill>
            <a:ln cap="flat" cmpd="sng" w="9525">
              <a:solidFill>
                <a:schemeClr val="dk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7"/>
            <p:cNvSpPr txBox="1"/>
            <p:nvPr/>
          </p:nvSpPr>
          <p:spPr>
            <a:xfrm>
              <a:off x="6354939" y="267541"/>
              <a:ext cx="4695103" cy="1467219"/>
            </a:xfrm>
            <a:prstGeom prst="rect">
              <a:avLst/>
            </a:prstGeom>
            <a:noFill/>
            <a:ln>
              <a:noFill/>
            </a:ln>
          </p:spPr>
          <p:txBody>
            <a:bodyPr anchorCtr="0" anchor="ctr" bIns="102850" lIns="993775" spcFirstLastPara="1" rIns="102850" wrap="square" tIns="102850">
              <a:noAutofit/>
            </a:bodyPr>
            <a:lstStyle/>
            <a:p>
              <a:pPr indent="0" lvl="0" marL="0" marR="0" rtl="0" algn="l">
                <a:lnSpc>
                  <a:spcPct val="90000"/>
                </a:lnSpc>
                <a:spcBef>
                  <a:spcPts val="0"/>
                </a:spcBef>
                <a:spcAft>
                  <a:spcPts val="0"/>
                </a:spcAft>
                <a:buClr>
                  <a:schemeClr val="dk1"/>
                </a:buClr>
                <a:buSzPts val="2700"/>
                <a:buFont typeface="Calibri"/>
                <a:buNone/>
              </a:pPr>
              <a:r>
                <a:rPr b="0" i="0" lang="vi-VN" sz="2700" u="none" cap="none" strike="noStrike">
                  <a:solidFill>
                    <a:schemeClr val="dk1"/>
                  </a:solidFill>
                  <a:latin typeface="Calibri"/>
                  <a:ea typeface="Calibri"/>
                  <a:cs typeface="Calibri"/>
                  <a:sym typeface="Calibri"/>
                </a:rPr>
                <a:t>Lỗi của JavaScript dễ phát hiện hơn và vì vậy dễ sửa hơn.</a:t>
              </a:r>
              <a:endParaRPr/>
            </a:p>
          </p:txBody>
        </p:sp>
        <p:sp>
          <p:nvSpPr>
            <p:cNvPr id="195" name="Google Shape;195;p7"/>
            <p:cNvSpPr/>
            <p:nvPr/>
          </p:nvSpPr>
          <p:spPr>
            <a:xfrm>
              <a:off x="6159310" y="55610"/>
              <a:ext cx="1027053" cy="1540580"/>
            </a:xfrm>
            <a:prstGeom prst="rect">
              <a:avLst/>
            </a:prstGeom>
            <a:solidFill>
              <a:srgbClr val="CACACA"/>
            </a:solidFill>
            <a:ln cap="flat" cmpd="sng" w="12700">
              <a:solidFill>
                <a:schemeClr val="dk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7"/>
            <p:cNvSpPr/>
            <p:nvPr/>
          </p:nvSpPr>
          <p:spPr>
            <a:xfrm>
              <a:off x="1242470" y="2114608"/>
              <a:ext cx="4695103" cy="1467219"/>
            </a:xfrm>
            <a:prstGeom prst="rect">
              <a:avLst/>
            </a:prstGeom>
            <a:solidFill>
              <a:srgbClr val="CACACA">
                <a:alpha val="40000"/>
              </a:srgbClr>
            </a:solidFill>
            <a:ln cap="flat" cmpd="sng" w="9525">
              <a:solidFill>
                <a:schemeClr val="dk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7"/>
            <p:cNvSpPr txBox="1"/>
            <p:nvPr/>
          </p:nvSpPr>
          <p:spPr>
            <a:xfrm>
              <a:off x="1242470" y="2114608"/>
              <a:ext cx="4695103" cy="1467219"/>
            </a:xfrm>
            <a:prstGeom prst="rect">
              <a:avLst/>
            </a:prstGeom>
            <a:noFill/>
            <a:ln>
              <a:noFill/>
            </a:ln>
          </p:spPr>
          <p:txBody>
            <a:bodyPr anchorCtr="0" anchor="ctr" bIns="102850" lIns="993775" spcFirstLastPara="1" rIns="102850" wrap="square" tIns="102850">
              <a:noAutofit/>
            </a:bodyPr>
            <a:lstStyle/>
            <a:p>
              <a:pPr indent="0" lvl="0" marL="0" marR="0" rtl="0" algn="l">
                <a:lnSpc>
                  <a:spcPct val="90000"/>
                </a:lnSpc>
                <a:spcBef>
                  <a:spcPts val="0"/>
                </a:spcBef>
                <a:spcAft>
                  <a:spcPts val="0"/>
                </a:spcAft>
                <a:buClr>
                  <a:schemeClr val="dk1"/>
                </a:buClr>
                <a:buSzPts val="2700"/>
                <a:buFont typeface="Calibri"/>
                <a:buNone/>
              </a:pPr>
              <a:r>
                <a:rPr b="0" i="0" lang="vi-VN" sz="2700" u="none" cap="none" strike="noStrike">
                  <a:solidFill>
                    <a:schemeClr val="dk1"/>
                  </a:solidFill>
                  <a:latin typeface="Calibri"/>
                  <a:ea typeface="Calibri"/>
                  <a:cs typeface="Calibri"/>
                  <a:sym typeface="Calibri"/>
                </a:rPr>
                <a:t>JavaScript hoạt động trên nhiều trình duyệt, nền tảng.</a:t>
              </a:r>
              <a:endParaRPr/>
            </a:p>
          </p:txBody>
        </p:sp>
        <p:sp>
          <p:nvSpPr>
            <p:cNvPr id="198" name="Google Shape;198;p7"/>
            <p:cNvSpPr/>
            <p:nvPr/>
          </p:nvSpPr>
          <p:spPr>
            <a:xfrm>
              <a:off x="1046841" y="1902676"/>
              <a:ext cx="1027053" cy="1540580"/>
            </a:xfrm>
            <a:prstGeom prst="rect">
              <a:avLst/>
            </a:prstGeom>
            <a:solidFill>
              <a:srgbClr val="CACACA"/>
            </a:solidFill>
            <a:ln cap="flat" cmpd="sng" w="12700">
              <a:solidFill>
                <a:schemeClr val="dk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7"/>
            <p:cNvSpPr/>
            <p:nvPr/>
          </p:nvSpPr>
          <p:spPr>
            <a:xfrm>
              <a:off x="6354939" y="2114608"/>
              <a:ext cx="4695103" cy="1467219"/>
            </a:xfrm>
            <a:prstGeom prst="rect">
              <a:avLst/>
            </a:prstGeom>
            <a:solidFill>
              <a:srgbClr val="CACACA">
                <a:alpha val="40000"/>
              </a:srgbClr>
            </a:solidFill>
            <a:ln cap="flat" cmpd="sng" w="9525">
              <a:solidFill>
                <a:schemeClr val="dk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7"/>
            <p:cNvSpPr txBox="1"/>
            <p:nvPr/>
          </p:nvSpPr>
          <p:spPr>
            <a:xfrm>
              <a:off x="6354939" y="2114608"/>
              <a:ext cx="4695103" cy="1467219"/>
            </a:xfrm>
            <a:prstGeom prst="rect">
              <a:avLst/>
            </a:prstGeom>
            <a:noFill/>
            <a:ln>
              <a:noFill/>
            </a:ln>
          </p:spPr>
          <p:txBody>
            <a:bodyPr anchorCtr="0" anchor="ctr" bIns="102850" lIns="993775" spcFirstLastPara="1" rIns="102850" wrap="square" tIns="102850">
              <a:noAutofit/>
            </a:bodyPr>
            <a:lstStyle/>
            <a:p>
              <a:pPr indent="0" lvl="0" marL="0" marR="0" rtl="0" algn="l">
                <a:lnSpc>
                  <a:spcPct val="90000"/>
                </a:lnSpc>
                <a:spcBef>
                  <a:spcPts val="0"/>
                </a:spcBef>
                <a:spcAft>
                  <a:spcPts val="0"/>
                </a:spcAft>
                <a:buClr>
                  <a:schemeClr val="dk1"/>
                </a:buClr>
                <a:buSzPts val="2700"/>
                <a:buFont typeface="Calibri"/>
                <a:buNone/>
              </a:pPr>
              <a:r>
                <a:rPr b="0" i="0" lang="vi-VN" sz="2700" u="none" cap="none" strike="noStrike">
                  <a:solidFill>
                    <a:schemeClr val="dk1"/>
                  </a:solidFill>
                  <a:latin typeface="Calibri"/>
                  <a:ea typeface="Calibri"/>
                  <a:cs typeface="Calibri"/>
                  <a:sym typeface="Calibri"/>
                </a:rPr>
                <a:t>JavaScript giúp website tương tác tốt hơn với khách truy cập.</a:t>
              </a:r>
              <a:endParaRPr/>
            </a:p>
          </p:txBody>
        </p:sp>
        <p:sp>
          <p:nvSpPr>
            <p:cNvPr id="201" name="Google Shape;201;p7"/>
            <p:cNvSpPr/>
            <p:nvPr/>
          </p:nvSpPr>
          <p:spPr>
            <a:xfrm>
              <a:off x="6159310" y="1902676"/>
              <a:ext cx="1027053" cy="1540580"/>
            </a:xfrm>
            <a:prstGeom prst="rect">
              <a:avLst/>
            </a:prstGeom>
            <a:solidFill>
              <a:srgbClr val="CACACA"/>
            </a:solidFill>
            <a:ln cap="flat" cmpd="sng" w="12700">
              <a:solidFill>
                <a:schemeClr val="dk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7"/>
            <p:cNvSpPr/>
            <p:nvPr/>
          </p:nvSpPr>
          <p:spPr>
            <a:xfrm>
              <a:off x="3798705" y="3961675"/>
              <a:ext cx="4695103" cy="1467219"/>
            </a:xfrm>
            <a:prstGeom prst="rect">
              <a:avLst/>
            </a:prstGeom>
            <a:solidFill>
              <a:srgbClr val="CACACA">
                <a:alpha val="40000"/>
              </a:srgbClr>
            </a:solidFill>
            <a:ln cap="flat" cmpd="sng" w="9525">
              <a:solidFill>
                <a:schemeClr val="dk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7"/>
            <p:cNvSpPr txBox="1"/>
            <p:nvPr/>
          </p:nvSpPr>
          <p:spPr>
            <a:xfrm>
              <a:off x="3798705" y="3961675"/>
              <a:ext cx="4695103" cy="1467219"/>
            </a:xfrm>
            <a:prstGeom prst="rect">
              <a:avLst/>
            </a:prstGeom>
            <a:noFill/>
            <a:ln>
              <a:noFill/>
            </a:ln>
          </p:spPr>
          <p:txBody>
            <a:bodyPr anchorCtr="0" anchor="ctr" bIns="102850" lIns="993775" spcFirstLastPara="1" rIns="102850" wrap="square" tIns="102850">
              <a:noAutofit/>
            </a:bodyPr>
            <a:lstStyle/>
            <a:p>
              <a:pPr indent="0" lvl="0" marL="0" marR="0" rtl="0" algn="l">
                <a:lnSpc>
                  <a:spcPct val="90000"/>
                </a:lnSpc>
                <a:spcBef>
                  <a:spcPts val="0"/>
                </a:spcBef>
                <a:spcAft>
                  <a:spcPts val="0"/>
                </a:spcAft>
                <a:buClr>
                  <a:schemeClr val="dk1"/>
                </a:buClr>
                <a:buSzPts val="2700"/>
                <a:buFont typeface="Calibri"/>
                <a:buNone/>
              </a:pPr>
              <a:r>
                <a:rPr b="0" i="0" lang="vi-VN" sz="2700" u="none" cap="none" strike="noStrike">
                  <a:solidFill>
                    <a:schemeClr val="dk1"/>
                  </a:solidFill>
                  <a:latin typeface="Calibri"/>
                  <a:ea typeface="Calibri"/>
                  <a:cs typeface="Calibri"/>
                  <a:sym typeface="Calibri"/>
                </a:rPr>
                <a:t>JavaScript nhanh hơn và nhẹ hơn các ngôn ngữ lập trình khác.</a:t>
              </a:r>
              <a:endParaRPr/>
            </a:p>
          </p:txBody>
        </p:sp>
        <p:sp>
          <p:nvSpPr>
            <p:cNvPr id="204" name="Google Shape;204;p7"/>
            <p:cNvSpPr/>
            <p:nvPr/>
          </p:nvSpPr>
          <p:spPr>
            <a:xfrm>
              <a:off x="3603075" y="3749743"/>
              <a:ext cx="1027053" cy="1540580"/>
            </a:xfrm>
            <a:prstGeom prst="rect">
              <a:avLst/>
            </a:prstGeom>
            <a:solidFill>
              <a:srgbClr val="CACACA"/>
            </a:solidFill>
            <a:ln cap="flat" cmpd="sng" w="12700">
              <a:solidFill>
                <a:schemeClr val="dk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8"/>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vi-VN"/>
              <a:t>Một số khuyết điểm của JavaScript</a:t>
            </a:r>
            <a:endParaRPr/>
          </a:p>
        </p:txBody>
      </p:sp>
      <p:sp>
        <p:nvSpPr>
          <p:cNvPr id="210" name="Google Shape;210;p8"/>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vi-VN"/>
              <a:t>Thiết kế Web với HTML5 - CSS3 - JAVASCRIPT</a:t>
            </a:r>
            <a:endParaRPr/>
          </a:p>
        </p:txBody>
      </p:sp>
      <p:sp>
        <p:nvSpPr>
          <p:cNvPr id="211" name="Google Shape;211;p8"/>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grpSp>
        <p:nvGrpSpPr>
          <p:cNvPr id="212" name="Google Shape;212;p8"/>
          <p:cNvGrpSpPr/>
          <p:nvPr/>
        </p:nvGrpSpPr>
        <p:grpSpPr>
          <a:xfrm>
            <a:off x="107738" y="1037877"/>
            <a:ext cx="5544917" cy="2588106"/>
            <a:chOff x="0" y="280997"/>
            <a:chExt cx="5544917" cy="2588106"/>
          </a:xfrm>
        </p:grpSpPr>
        <p:sp>
          <p:nvSpPr>
            <p:cNvPr id="213" name="Google Shape;213;p8"/>
            <p:cNvSpPr/>
            <p:nvPr/>
          </p:nvSpPr>
          <p:spPr>
            <a:xfrm>
              <a:off x="0" y="280997"/>
              <a:ext cx="5544917" cy="624665"/>
            </a:xfrm>
            <a:prstGeom prst="roundRect">
              <a:avLst>
                <a:gd fmla="val 16667" name="adj"/>
              </a:avLst>
            </a:prstGeom>
            <a:solidFill>
              <a:srgbClr val="C55A11"/>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8"/>
            <p:cNvSpPr txBox="1"/>
            <p:nvPr/>
          </p:nvSpPr>
          <p:spPr>
            <a:xfrm>
              <a:off x="30494" y="311491"/>
              <a:ext cx="5483929" cy="563677"/>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lt1"/>
                </a:buClr>
                <a:buSzPts val="2400"/>
                <a:buFont typeface="Calibri"/>
                <a:buNone/>
              </a:pPr>
              <a:r>
                <a:rPr b="0" i="0" lang="vi-VN" sz="2400" u="none" cap="none" strike="noStrike">
                  <a:solidFill>
                    <a:schemeClr val="lt1"/>
                  </a:solidFill>
                  <a:latin typeface="Calibri"/>
                  <a:ea typeface="Calibri"/>
                  <a:cs typeface="Calibri"/>
                  <a:sym typeface="Calibri"/>
                </a:rPr>
                <a:t>Dễ bị khai thác.</a:t>
              </a:r>
              <a:endParaRPr/>
            </a:p>
          </p:txBody>
        </p:sp>
        <p:sp>
          <p:nvSpPr>
            <p:cNvPr id="215" name="Google Shape;215;p8"/>
            <p:cNvSpPr/>
            <p:nvPr/>
          </p:nvSpPr>
          <p:spPr>
            <a:xfrm>
              <a:off x="0" y="974783"/>
              <a:ext cx="5544917" cy="912600"/>
            </a:xfrm>
            <a:prstGeom prst="roundRect">
              <a:avLst>
                <a:gd fmla="val 16667" name="adj"/>
              </a:avLst>
            </a:prstGeom>
            <a:solidFill>
              <a:srgbClr val="C85B5B"/>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8"/>
            <p:cNvSpPr txBox="1"/>
            <p:nvPr/>
          </p:nvSpPr>
          <p:spPr>
            <a:xfrm>
              <a:off x="44549" y="1019332"/>
              <a:ext cx="5455819" cy="823502"/>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lt1"/>
                </a:buClr>
                <a:buSzPts val="2400"/>
                <a:buFont typeface="Calibri"/>
                <a:buNone/>
              </a:pPr>
              <a:r>
                <a:rPr b="0" i="0" lang="vi-VN" sz="2400" u="none" cap="none" strike="noStrike">
                  <a:solidFill>
                    <a:schemeClr val="lt1"/>
                  </a:solidFill>
                  <a:latin typeface="Calibri"/>
                  <a:ea typeface="Calibri"/>
                  <a:cs typeface="Calibri"/>
                  <a:sym typeface="Calibri"/>
                </a:rPr>
                <a:t>Có thể được dùng để thực thi mã độc trên máy tính của người dùng.</a:t>
              </a:r>
              <a:endParaRPr/>
            </a:p>
          </p:txBody>
        </p:sp>
        <p:sp>
          <p:nvSpPr>
            <p:cNvPr id="217" name="Google Shape;217;p8"/>
            <p:cNvSpPr/>
            <p:nvPr/>
          </p:nvSpPr>
          <p:spPr>
            <a:xfrm>
              <a:off x="0" y="1956503"/>
              <a:ext cx="5544917" cy="912600"/>
            </a:xfrm>
            <a:prstGeom prst="roundRect">
              <a:avLst>
                <a:gd fmla="val 16667" name="adj"/>
              </a:avLst>
            </a:prstGeom>
            <a:solidFill>
              <a:srgbClr val="FE0000"/>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8"/>
            <p:cNvSpPr txBox="1"/>
            <p:nvPr/>
          </p:nvSpPr>
          <p:spPr>
            <a:xfrm>
              <a:off x="44549" y="2001052"/>
              <a:ext cx="5455819" cy="823502"/>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lt1"/>
                </a:buClr>
                <a:buSzPts val="2400"/>
                <a:buFont typeface="Calibri"/>
                <a:buNone/>
              </a:pPr>
              <a:r>
                <a:rPr b="0" i="0" lang="vi-VN" sz="2400" u="none" cap="none" strike="noStrike">
                  <a:solidFill>
                    <a:schemeClr val="lt1"/>
                  </a:solidFill>
                  <a:latin typeface="Calibri"/>
                  <a:ea typeface="Calibri"/>
                  <a:cs typeface="Calibri"/>
                  <a:sym typeface="Calibri"/>
                </a:rPr>
                <a:t>Có thể bị triển khai khác nhau tùy từng thiết bị dẫn đến việc không đồng nhất.</a:t>
              </a:r>
              <a:endParaRPr/>
            </a:p>
          </p:txBody>
        </p:sp>
      </p:grpSp>
      <p:pic>
        <p:nvPicPr>
          <p:cNvPr descr="Angularjs là gì? Ưu - nhược điểm, một số lệnh cơ bản của framework" id="219" name="Google Shape;219;p8"/>
          <p:cNvPicPr preferRelativeResize="0"/>
          <p:nvPr/>
        </p:nvPicPr>
        <p:blipFill rotWithShape="1">
          <a:blip r:embed="rId3">
            <a:alphaModFix/>
          </a:blip>
          <a:srcRect b="0" l="0" r="0" t="0"/>
          <a:stretch/>
        </p:blipFill>
        <p:spPr>
          <a:xfrm>
            <a:off x="5857013" y="942976"/>
            <a:ext cx="6002480" cy="450186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9"/>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vi-VN"/>
              <a:t>Ứng dụng của javascript</a:t>
            </a:r>
            <a:endParaRPr/>
          </a:p>
        </p:txBody>
      </p:sp>
      <p:grpSp>
        <p:nvGrpSpPr>
          <p:cNvPr id="225" name="Google Shape;225;p9"/>
          <p:cNvGrpSpPr/>
          <p:nvPr/>
        </p:nvGrpSpPr>
        <p:grpSpPr>
          <a:xfrm>
            <a:off x="20827" y="742250"/>
            <a:ext cx="12096884" cy="4595760"/>
            <a:chOff x="0" y="444372"/>
            <a:chExt cx="12096884" cy="4595760"/>
          </a:xfrm>
        </p:grpSpPr>
        <p:sp>
          <p:nvSpPr>
            <p:cNvPr id="226" name="Google Shape;226;p9"/>
            <p:cNvSpPr/>
            <p:nvPr/>
          </p:nvSpPr>
          <p:spPr>
            <a:xfrm>
              <a:off x="0" y="444372"/>
              <a:ext cx="12096884" cy="608400"/>
            </a:xfrm>
            <a:prstGeom prst="roundRect">
              <a:avLst>
                <a:gd fmla="val 16667" name="adj"/>
              </a:avLst>
            </a:prstGeom>
            <a:solidFill>
              <a:srgbClr val="323F4F"/>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9"/>
            <p:cNvSpPr txBox="1"/>
            <p:nvPr/>
          </p:nvSpPr>
          <p:spPr>
            <a:xfrm>
              <a:off x="29700" y="474072"/>
              <a:ext cx="12037484" cy="549000"/>
            </a:xfrm>
            <a:prstGeom prst="rect">
              <a:avLst/>
            </a:prstGeom>
            <a:noFill/>
            <a:ln>
              <a:noFill/>
            </a:ln>
          </p:spPr>
          <p:txBody>
            <a:bodyPr anchorCtr="0" anchor="ctr" bIns="99050" lIns="99050" spcFirstLastPara="1" rIns="99050" wrap="square" tIns="99050">
              <a:noAutofit/>
            </a:bodyPr>
            <a:lstStyle/>
            <a:p>
              <a:pPr indent="0" lvl="0" marL="0" marR="0" rtl="0" algn="l">
                <a:lnSpc>
                  <a:spcPct val="90000"/>
                </a:lnSpc>
                <a:spcBef>
                  <a:spcPts val="0"/>
                </a:spcBef>
                <a:spcAft>
                  <a:spcPts val="0"/>
                </a:spcAft>
                <a:buClr>
                  <a:schemeClr val="lt1"/>
                </a:buClr>
                <a:buSzPts val="2600"/>
                <a:buFont typeface="Calibri"/>
                <a:buNone/>
              </a:pPr>
              <a:r>
                <a:rPr b="0" i="0" lang="vi-VN" sz="2600" u="none" cap="none" strike="noStrike">
                  <a:solidFill>
                    <a:schemeClr val="lt1"/>
                  </a:solidFill>
                  <a:latin typeface="Calibri"/>
                  <a:ea typeface="Calibri"/>
                  <a:cs typeface="Calibri"/>
                  <a:sym typeface="Calibri"/>
                </a:rPr>
                <a:t>Lập trình website.</a:t>
              </a:r>
              <a:endParaRPr/>
            </a:p>
          </p:txBody>
        </p:sp>
        <p:sp>
          <p:nvSpPr>
            <p:cNvPr id="228" name="Google Shape;228;p9"/>
            <p:cNvSpPr/>
            <p:nvPr/>
          </p:nvSpPr>
          <p:spPr>
            <a:xfrm>
              <a:off x="0" y="1160950"/>
              <a:ext cx="12096884" cy="608400"/>
            </a:xfrm>
            <a:prstGeom prst="roundRect">
              <a:avLst>
                <a:gd fmla="val 16667" name="adj"/>
              </a:avLst>
            </a:prstGeom>
            <a:solidFill>
              <a:srgbClr val="B9767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9"/>
            <p:cNvSpPr txBox="1"/>
            <p:nvPr/>
          </p:nvSpPr>
          <p:spPr>
            <a:xfrm>
              <a:off x="29700" y="1190650"/>
              <a:ext cx="12037484" cy="549000"/>
            </a:xfrm>
            <a:prstGeom prst="rect">
              <a:avLst/>
            </a:prstGeom>
            <a:noFill/>
            <a:ln>
              <a:noFill/>
            </a:ln>
          </p:spPr>
          <p:txBody>
            <a:bodyPr anchorCtr="0" anchor="ctr" bIns="99050" lIns="99050" spcFirstLastPara="1" rIns="99050" wrap="square" tIns="99050">
              <a:noAutofit/>
            </a:bodyPr>
            <a:lstStyle/>
            <a:p>
              <a:pPr indent="0" lvl="0" marL="0" marR="0" rtl="0" algn="l">
                <a:lnSpc>
                  <a:spcPct val="90000"/>
                </a:lnSpc>
                <a:spcBef>
                  <a:spcPts val="0"/>
                </a:spcBef>
                <a:spcAft>
                  <a:spcPts val="0"/>
                </a:spcAft>
                <a:buClr>
                  <a:schemeClr val="lt1"/>
                </a:buClr>
                <a:buSzPts val="2600"/>
                <a:buFont typeface="Calibri"/>
                <a:buNone/>
              </a:pPr>
              <a:r>
                <a:rPr b="0" i="0" lang="vi-VN" sz="2600" u="none" cap="none" strike="noStrike">
                  <a:solidFill>
                    <a:schemeClr val="lt1"/>
                  </a:solidFill>
                  <a:latin typeface="Calibri"/>
                  <a:ea typeface="Calibri"/>
                  <a:cs typeface="Calibri"/>
                  <a:sym typeface="Calibri"/>
                </a:rPr>
                <a:t>Xây dựng ứng dụng cho website máy chủ.</a:t>
              </a:r>
              <a:endParaRPr/>
            </a:p>
          </p:txBody>
        </p:sp>
        <p:sp>
          <p:nvSpPr>
            <p:cNvPr id="230" name="Google Shape;230;p9"/>
            <p:cNvSpPr/>
            <p:nvPr/>
          </p:nvSpPr>
          <p:spPr>
            <a:xfrm>
              <a:off x="0" y="1810932"/>
              <a:ext cx="12096884" cy="608400"/>
            </a:xfrm>
            <a:prstGeom prst="roundRect">
              <a:avLst>
                <a:gd fmla="val 16667" name="adj"/>
              </a:avLst>
            </a:prstGeom>
            <a:solidFill>
              <a:srgbClr val="D83E3E"/>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9"/>
            <p:cNvSpPr txBox="1"/>
            <p:nvPr/>
          </p:nvSpPr>
          <p:spPr>
            <a:xfrm>
              <a:off x="29700" y="1840632"/>
              <a:ext cx="12037484" cy="549000"/>
            </a:xfrm>
            <a:prstGeom prst="rect">
              <a:avLst/>
            </a:prstGeom>
            <a:noFill/>
            <a:ln>
              <a:noFill/>
            </a:ln>
          </p:spPr>
          <p:txBody>
            <a:bodyPr anchorCtr="0" anchor="ctr" bIns="99050" lIns="99050" spcFirstLastPara="1" rIns="99050" wrap="square" tIns="99050">
              <a:noAutofit/>
            </a:bodyPr>
            <a:lstStyle/>
            <a:p>
              <a:pPr indent="0" lvl="0" marL="0" marR="0" rtl="0" algn="l">
                <a:lnSpc>
                  <a:spcPct val="90000"/>
                </a:lnSpc>
                <a:spcBef>
                  <a:spcPts val="0"/>
                </a:spcBef>
                <a:spcAft>
                  <a:spcPts val="0"/>
                </a:spcAft>
                <a:buClr>
                  <a:schemeClr val="lt1"/>
                </a:buClr>
                <a:buSzPts val="2600"/>
                <a:buFont typeface="Calibri"/>
                <a:buNone/>
              </a:pPr>
              <a:r>
                <a:rPr b="0" i="0" lang="vi-VN" sz="2600" u="none" cap="none" strike="noStrike">
                  <a:solidFill>
                    <a:schemeClr val="lt1"/>
                  </a:solidFill>
                  <a:latin typeface="Calibri"/>
                  <a:ea typeface="Calibri"/>
                  <a:cs typeface="Calibri"/>
                  <a:sym typeface="Calibri"/>
                </a:rPr>
                <a:t>Ứng dụng di động, app, trò chơi.</a:t>
              </a:r>
              <a:endParaRPr/>
            </a:p>
          </p:txBody>
        </p:sp>
        <p:sp>
          <p:nvSpPr>
            <p:cNvPr id="232" name="Google Shape;232;p9"/>
            <p:cNvSpPr/>
            <p:nvPr/>
          </p:nvSpPr>
          <p:spPr>
            <a:xfrm>
              <a:off x="0" y="2494212"/>
              <a:ext cx="12096884" cy="608400"/>
            </a:xfrm>
            <a:prstGeom prst="roundRect">
              <a:avLst>
                <a:gd fmla="val 16667" name="adj"/>
              </a:avLst>
            </a:prstGeom>
            <a:solidFill>
              <a:srgbClr val="FE0000"/>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9"/>
            <p:cNvSpPr txBox="1"/>
            <p:nvPr/>
          </p:nvSpPr>
          <p:spPr>
            <a:xfrm>
              <a:off x="29700" y="2523912"/>
              <a:ext cx="12037484" cy="549000"/>
            </a:xfrm>
            <a:prstGeom prst="rect">
              <a:avLst/>
            </a:prstGeom>
            <a:noFill/>
            <a:ln>
              <a:noFill/>
            </a:ln>
          </p:spPr>
          <p:txBody>
            <a:bodyPr anchorCtr="0" anchor="ctr" bIns="99050" lIns="99050" spcFirstLastPara="1" rIns="99050" wrap="square" tIns="99050">
              <a:noAutofit/>
            </a:bodyPr>
            <a:lstStyle/>
            <a:p>
              <a:pPr indent="0" lvl="0" marL="0" marR="0" rtl="0" algn="l">
                <a:lnSpc>
                  <a:spcPct val="90000"/>
                </a:lnSpc>
                <a:spcBef>
                  <a:spcPts val="0"/>
                </a:spcBef>
                <a:spcAft>
                  <a:spcPts val="0"/>
                </a:spcAft>
                <a:buClr>
                  <a:schemeClr val="lt1"/>
                </a:buClr>
                <a:buSzPts val="2600"/>
                <a:buFont typeface="Calibri"/>
                <a:buNone/>
              </a:pPr>
              <a:r>
                <a:rPr b="1" i="0" lang="vi-VN" sz="2600" u="none" cap="none" strike="noStrike">
                  <a:solidFill>
                    <a:schemeClr val="lt1"/>
                  </a:solidFill>
                  <a:latin typeface="Calibri"/>
                  <a:ea typeface="Calibri"/>
                  <a:cs typeface="Calibri"/>
                  <a:sym typeface="Calibri"/>
                </a:rPr>
                <a:t>Hiện nay có rất nhiều thư viện và frame</a:t>
              </a:r>
              <a:r>
                <a:rPr b="1" lang="vi-VN" sz="2600">
                  <a:solidFill>
                    <a:schemeClr val="lt1"/>
                  </a:solidFill>
                  <a:latin typeface="Calibri"/>
                  <a:ea typeface="Calibri"/>
                  <a:cs typeface="Calibri"/>
                  <a:sym typeface="Calibri"/>
                </a:rPr>
                <a:t>w</a:t>
              </a:r>
              <a:r>
                <a:rPr b="1" i="0" lang="vi-VN" sz="2600" u="none" cap="none" strike="noStrike">
                  <a:solidFill>
                    <a:schemeClr val="lt1"/>
                  </a:solidFill>
                  <a:latin typeface="Calibri"/>
                  <a:ea typeface="Calibri"/>
                  <a:cs typeface="Calibri"/>
                  <a:sym typeface="Calibri"/>
                </a:rPr>
                <a:t>owk được viết từ Javascript như:</a:t>
              </a:r>
              <a:endParaRPr b="0" i="0" sz="2600" u="none" cap="none" strike="noStrike">
                <a:solidFill>
                  <a:schemeClr val="lt1"/>
                </a:solidFill>
                <a:latin typeface="Calibri"/>
                <a:ea typeface="Calibri"/>
                <a:cs typeface="Calibri"/>
                <a:sym typeface="Calibri"/>
              </a:endParaRPr>
            </a:p>
          </p:txBody>
        </p:sp>
        <p:sp>
          <p:nvSpPr>
            <p:cNvPr id="234" name="Google Shape;234;p9"/>
            <p:cNvSpPr/>
            <p:nvPr/>
          </p:nvSpPr>
          <p:spPr>
            <a:xfrm>
              <a:off x="0" y="3102612"/>
              <a:ext cx="12096884" cy="19375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9"/>
            <p:cNvSpPr txBox="1"/>
            <p:nvPr/>
          </p:nvSpPr>
          <p:spPr>
            <a:xfrm>
              <a:off x="0" y="3102612"/>
              <a:ext cx="12096884" cy="1937520"/>
            </a:xfrm>
            <a:prstGeom prst="rect">
              <a:avLst/>
            </a:prstGeom>
            <a:noFill/>
            <a:ln>
              <a:noFill/>
            </a:ln>
          </p:spPr>
          <p:txBody>
            <a:bodyPr anchorCtr="0" anchor="t" bIns="33000" lIns="384075" spcFirstLastPara="1" rIns="184900" wrap="square" tIns="33000">
              <a:noAutofit/>
            </a:bodyPr>
            <a:lstStyle/>
            <a:p>
              <a:pPr indent="-228600" lvl="1" marL="228600" marR="0" rtl="0" algn="l">
                <a:lnSpc>
                  <a:spcPct val="90000"/>
                </a:lnSpc>
                <a:spcBef>
                  <a:spcPts val="0"/>
                </a:spcBef>
                <a:spcAft>
                  <a:spcPts val="0"/>
                </a:spcAft>
                <a:buClr>
                  <a:schemeClr val="dk1"/>
                </a:buClr>
                <a:buSzPts val="2000"/>
                <a:buFont typeface="Calibri"/>
                <a:buChar char="•"/>
              </a:pPr>
              <a:r>
                <a:rPr b="1" i="0" lang="vi-VN" sz="2000" u="none" cap="none" strike="noStrike">
                  <a:solidFill>
                    <a:schemeClr val="dk1"/>
                  </a:solidFill>
                  <a:latin typeface="Calibri"/>
                  <a:ea typeface="Calibri"/>
                  <a:cs typeface="Calibri"/>
                  <a:sym typeface="Calibri"/>
                </a:rPr>
                <a:t>jQuery: </a:t>
              </a:r>
              <a:r>
                <a:rPr b="0" i="0" lang="vi-VN" sz="2000" u="none" cap="none" strike="noStrike">
                  <a:solidFill>
                    <a:schemeClr val="dk1"/>
                  </a:solidFill>
                  <a:latin typeface="Calibri"/>
                  <a:ea typeface="Calibri"/>
                  <a:cs typeface="Calibri"/>
                  <a:sym typeface="Calibri"/>
                </a:rPr>
                <a:t>Chuyên về hiệu ứng (có rất nhiều plugin đi kèm để tạo hiệu ứng)</a:t>
              </a:r>
              <a:endParaRPr/>
            </a:p>
            <a:p>
              <a:pPr indent="-228600" lvl="1" marL="228600" marR="0" rtl="0" algn="l">
                <a:lnSpc>
                  <a:spcPct val="90000"/>
                </a:lnSpc>
                <a:spcBef>
                  <a:spcPts val="400"/>
                </a:spcBef>
                <a:spcAft>
                  <a:spcPts val="0"/>
                </a:spcAft>
                <a:buClr>
                  <a:schemeClr val="dk1"/>
                </a:buClr>
                <a:buSzPts val="2000"/>
                <a:buFont typeface="Calibri"/>
                <a:buChar char="•"/>
              </a:pPr>
              <a:r>
                <a:rPr b="1" i="0" lang="vi-VN" sz="2000" u="none" cap="none" strike="noStrike">
                  <a:solidFill>
                    <a:schemeClr val="dk1"/>
                  </a:solidFill>
                  <a:latin typeface="Calibri"/>
                  <a:ea typeface="Calibri"/>
                  <a:cs typeface="Calibri"/>
                  <a:sym typeface="Calibri"/>
                </a:rPr>
                <a:t>NodeJs: </a:t>
              </a:r>
              <a:r>
                <a:rPr b="0" i="0" lang="vi-VN" sz="2000" u="none" cap="none" strike="noStrike">
                  <a:solidFill>
                    <a:schemeClr val="dk1"/>
                  </a:solidFill>
                  <a:latin typeface="Calibri"/>
                  <a:ea typeface="Calibri"/>
                  <a:cs typeface="Calibri"/>
                  <a:sym typeface="Calibri"/>
                </a:rPr>
                <a:t>Chuyên xây dựng ứng dụng thời gian thực.</a:t>
              </a:r>
              <a:endParaRPr/>
            </a:p>
            <a:p>
              <a:pPr indent="-228600" lvl="1" marL="228600" marR="0" rtl="0" algn="l">
                <a:lnSpc>
                  <a:spcPct val="90000"/>
                </a:lnSpc>
                <a:spcBef>
                  <a:spcPts val="400"/>
                </a:spcBef>
                <a:spcAft>
                  <a:spcPts val="0"/>
                </a:spcAft>
                <a:buClr>
                  <a:schemeClr val="dk1"/>
                </a:buClr>
                <a:buSzPts val="2000"/>
                <a:buFont typeface="Calibri"/>
                <a:buChar char="•"/>
              </a:pPr>
              <a:r>
                <a:rPr b="1" i="0" lang="vi-VN" sz="2000" u="none" cap="none" strike="noStrike">
                  <a:solidFill>
                    <a:schemeClr val="dk1"/>
                  </a:solidFill>
                  <a:latin typeface="Calibri"/>
                  <a:ea typeface="Calibri"/>
                  <a:cs typeface="Calibri"/>
                  <a:sym typeface="Calibri"/>
                </a:rPr>
                <a:t>AngularJS: </a:t>
              </a:r>
              <a:r>
                <a:rPr b="0" i="0" lang="vi-VN" sz="2000" u="none" cap="none" strike="noStrike">
                  <a:solidFill>
                    <a:schemeClr val="dk1"/>
                  </a:solidFill>
                  <a:latin typeface="Calibri"/>
                  <a:ea typeface="Calibri"/>
                  <a:cs typeface="Calibri"/>
                  <a:sym typeface="Calibri"/>
                </a:rPr>
                <a:t>Chuyên xây dựng ứng dụng web app.</a:t>
              </a:r>
              <a:endParaRPr/>
            </a:p>
            <a:p>
              <a:pPr indent="-228600" lvl="1" marL="228600" marR="0" rtl="0" algn="l">
                <a:lnSpc>
                  <a:spcPct val="90000"/>
                </a:lnSpc>
                <a:spcBef>
                  <a:spcPts val="400"/>
                </a:spcBef>
                <a:spcAft>
                  <a:spcPts val="0"/>
                </a:spcAft>
                <a:buClr>
                  <a:schemeClr val="dk1"/>
                </a:buClr>
                <a:buSzPts val="2000"/>
                <a:buFont typeface="Calibri"/>
                <a:buChar char="•"/>
              </a:pPr>
              <a:r>
                <a:rPr b="1" i="0" lang="vi-VN" sz="2000" u="none" cap="none" strike="noStrike">
                  <a:solidFill>
                    <a:schemeClr val="dk1"/>
                  </a:solidFill>
                  <a:latin typeface="Calibri"/>
                  <a:ea typeface="Calibri"/>
                  <a:cs typeface="Calibri"/>
                  <a:sym typeface="Calibri"/>
                </a:rPr>
                <a:t>ReactJS: </a:t>
              </a:r>
              <a:r>
                <a:rPr b="0" i="0" lang="vi-VN" sz="2000" u="none" cap="none" strike="noStrike">
                  <a:solidFill>
                    <a:schemeClr val="dk1"/>
                  </a:solidFill>
                  <a:latin typeface="Calibri"/>
                  <a:ea typeface="Calibri"/>
                  <a:cs typeface="Calibri"/>
                  <a:sym typeface="Calibri"/>
                </a:rPr>
                <a:t>Chuyên viết ứng dụng web và mobile app.</a:t>
              </a:r>
              <a:endParaRPr/>
            </a:p>
            <a:p>
              <a:pPr indent="-228600" lvl="1" marL="228600" marR="0" rtl="0" algn="l">
                <a:lnSpc>
                  <a:spcPct val="90000"/>
                </a:lnSpc>
                <a:spcBef>
                  <a:spcPts val="400"/>
                </a:spcBef>
                <a:spcAft>
                  <a:spcPts val="0"/>
                </a:spcAft>
                <a:buClr>
                  <a:schemeClr val="dk1"/>
                </a:buClr>
                <a:buSzPts val="2000"/>
                <a:buFont typeface="Calibri"/>
                <a:buChar char="•"/>
              </a:pPr>
              <a:r>
                <a:rPr b="1" i="0" lang="vi-VN" sz="2000" u="none" cap="none" strike="noStrike">
                  <a:solidFill>
                    <a:schemeClr val="dk1"/>
                  </a:solidFill>
                  <a:latin typeface="Calibri"/>
                  <a:ea typeface="Calibri"/>
                  <a:cs typeface="Calibri"/>
                  <a:sym typeface="Calibri"/>
                </a:rPr>
                <a:t>Three.js hoặc Babylon.js</a:t>
              </a:r>
              <a:r>
                <a:rPr b="0" i="0" lang="vi-VN" sz="2000" u="none" cap="none" strike="noStrike">
                  <a:solidFill>
                    <a:schemeClr val="dk1"/>
                  </a:solidFill>
                  <a:latin typeface="Calibri"/>
                  <a:ea typeface="Calibri"/>
                  <a:cs typeface="Calibri"/>
                  <a:sym typeface="Calibri"/>
                </a:rPr>
                <a:t>: Chuyên về ứng dụng 3D game...</a:t>
              </a:r>
              <a:endParaRPr/>
            </a:p>
            <a:p>
              <a:pPr indent="-228600" lvl="1" marL="228600" marR="0" rtl="0" algn="l">
                <a:lnSpc>
                  <a:spcPct val="90000"/>
                </a:lnSpc>
                <a:spcBef>
                  <a:spcPts val="400"/>
                </a:spcBef>
                <a:spcAft>
                  <a:spcPts val="0"/>
                </a:spcAft>
                <a:buClr>
                  <a:schemeClr val="dk1"/>
                </a:buClr>
                <a:buSzPts val="2000"/>
                <a:buFont typeface="Calibri"/>
                <a:buChar char="•"/>
              </a:pPr>
              <a:r>
                <a:rPr b="1" i="0" lang="vi-VN" sz="2000" u="none" cap="none" strike="noStrike">
                  <a:solidFill>
                    <a:schemeClr val="dk1"/>
                  </a:solidFill>
                  <a:latin typeface="Calibri"/>
                  <a:ea typeface="Calibri"/>
                  <a:cs typeface="Calibri"/>
                  <a:sym typeface="Calibri"/>
                </a:rPr>
                <a:t>TensorFlow.js: </a:t>
              </a:r>
              <a:r>
                <a:rPr b="0" i="0" lang="vi-VN" sz="2000" u="none" cap="none" strike="noStrike">
                  <a:solidFill>
                    <a:schemeClr val="dk1"/>
                  </a:solidFill>
                  <a:latin typeface="Calibri"/>
                  <a:ea typeface="Calibri"/>
                  <a:cs typeface="Calibri"/>
                  <a:sym typeface="Calibri"/>
                </a:rPr>
                <a:t>Thư viện dành cho AI (Học máy)</a:t>
              </a:r>
              <a:endParaRPr/>
            </a:p>
          </p:txBody>
        </p:sp>
      </p:grpSp>
      <p:sp>
        <p:nvSpPr>
          <p:cNvPr id="236" name="Google Shape;236;p9"/>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vi-VN"/>
              <a:t>Thiết kế Web với HTML5 - CSS3 - JAVASCRIPT</a:t>
            </a:r>
            <a:endParaRPr/>
          </a:p>
        </p:txBody>
      </p:sp>
      <p:sp>
        <p:nvSpPr>
          <p:cNvPr id="237" name="Google Shape;237;p9"/>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pic>
        <p:nvPicPr>
          <p:cNvPr id="238" name="Google Shape;238;p9"/>
          <p:cNvPicPr preferRelativeResize="0"/>
          <p:nvPr/>
        </p:nvPicPr>
        <p:blipFill rotWithShape="1">
          <a:blip r:embed="rId3">
            <a:alphaModFix/>
          </a:blip>
          <a:srcRect b="0" l="0" r="0" t="0"/>
          <a:stretch/>
        </p:blipFill>
        <p:spPr>
          <a:xfrm>
            <a:off x="8068685" y="3775001"/>
            <a:ext cx="3974379" cy="253738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2018-01-11T08:27:42Z</dcterms:created>
  <dc:creator>Huy Dang</dc:creator>
</cp:coreProperties>
</file>