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0" roundtripDataSignature="AMtx7mggLlGsgRHN34iiIyYxZg8yMVFd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Tách 2</a:t>
            </a:r>
            <a:endParaRPr/>
          </a:p>
        </p:txBody>
      </p:sp>
      <p:sp>
        <p:nvSpPr>
          <p:cNvPr id="82" name="Google Shape;8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2"/>
          <p:cNvSpPr txBox="1"/>
          <p:nvPr>
            <p:ph type="ctrTitle"/>
          </p:nvPr>
        </p:nvSpPr>
        <p:spPr>
          <a:xfrm>
            <a:off x="1524000" y="1122362"/>
            <a:ext cx="9144000" cy="2986417"/>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2"/>
          <p:cNvSpPr txBox="1"/>
          <p:nvPr>
            <p:ph idx="1" type="subTitle"/>
          </p:nvPr>
        </p:nvSpPr>
        <p:spPr>
          <a:xfrm>
            <a:off x="1524000" y="4190260"/>
            <a:ext cx="9144000" cy="106754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22"/>
          <p:cNvSpPr/>
          <p:nvPr/>
        </p:nvSpPr>
        <p:spPr>
          <a:xfrm>
            <a:off x="0" y="-17461"/>
            <a:ext cx="12192000" cy="62114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3" name="Google Shape;23;p22"/>
          <p:cNvPicPr preferRelativeResize="0"/>
          <p:nvPr/>
        </p:nvPicPr>
        <p:blipFill rotWithShape="1">
          <a:blip r:embed="rId2">
            <a:alphaModFix/>
          </a:blip>
          <a:srcRect b="0" l="0" r="0" t="0"/>
          <a:stretch/>
        </p:blipFill>
        <p:spPr>
          <a:xfrm flipH="1">
            <a:off x="0" y="-19041"/>
            <a:ext cx="12200878" cy="695325"/>
          </a:xfrm>
          <a:prstGeom prst="rect">
            <a:avLst/>
          </a:prstGeom>
          <a:noFill/>
          <a:ln>
            <a:noFill/>
          </a:ln>
        </p:spPr>
      </p:pic>
      <p:pic>
        <p:nvPicPr>
          <p:cNvPr id="24" name="Google Shape;24;p22"/>
          <p:cNvPicPr preferRelativeResize="0"/>
          <p:nvPr/>
        </p:nvPicPr>
        <p:blipFill rotWithShape="1">
          <a:blip r:embed="rId3">
            <a:alphaModFix/>
          </a:blip>
          <a:srcRect b="0" l="0" r="0" t="0"/>
          <a:stretch/>
        </p:blipFill>
        <p:spPr>
          <a:xfrm>
            <a:off x="9221476" y="147718"/>
            <a:ext cx="2896235" cy="45596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31"/>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1"/>
          <p:cNvSpPr txBox="1"/>
          <p:nvPr>
            <p:ph idx="1" type="body"/>
          </p:nvPr>
        </p:nvSpPr>
        <p:spPr>
          <a:xfrm rot="5400000">
            <a:off x="3381366" y="-2559382"/>
            <a:ext cx="5375806" cy="120968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3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2"/>
          <p:cNvSpPr txBox="1"/>
          <p:nvPr>
            <p:ph type="title"/>
          </p:nvPr>
        </p:nvSpPr>
        <p:spPr>
          <a:xfrm rot="5400000">
            <a:off x="7133432" y="1956594"/>
            <a:ext cx="5811838" cy="26289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2"/>
          <p:cNvSpPr txBox="1"/>
          <p:nvPr>
            <p:ph idx="1" type="body"/>
          </p:nvPr>
        </p:nvSpPr>
        <p:spPr>
          <a:xfrm rot="5400000">
            <a:off x="1799432" y="-596106"/>
            <a:ext cx="5811838" cy="77343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3"/>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2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5"/>
          <p:cNvSpPr txBox="1"/>
          <p:nvPr>
            <p:ph type="title"/>
          </p:nvPr>
        </p:nvSpPr>
        <p:spPr>
          <a:xfrm>
            <a:off x="831850" y="1709740"/>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831850" y="4589464"/>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2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6"/>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7"/>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7"/>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7"/>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7"/>
          <p:cNvSpPr txBox="1"/>
          <p:nvPr>
            <p:ph idx="10" type="dt"/>
          </p:nvPr>
        </p:nvSpPr>
        <p:spPr>
          <a:xfrm>
            <a:off x="270029" y="6423557"/>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2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8"/>
          <p:cNvSpPr txBox="1"/>
          <p:nvPr>
            <p:ph type="title"/>
          </p:nvPr>
        </p:nvSpPr>
        <p:spPr>
          <a:xfrm>
            <a:off x="1148919" y="86227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9"/>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29"/>
          <p:cNvSpPr txBox="1"/>
          <p:nvPr>
            <p:ph idx="2"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2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30"/>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0"/>
          <p:cNvSpPr/>
          <p:nvPr>
            <p:ph idx="2" type="pic"/>
          </p:nvPr>
        </p:nvSpPr>
        <p:spPr>
          <a:xfrm>
            <a:off x="5183188" y="987425"/>
            <a:ext cx="6172200" cy="4873625"/>
          </a:xfrm>
          <a:prstGeom prst="rect">
            <a:avLst/>
          </a:prstGeom>
          <a:noFill/>
          <a:ln>
            <a:noFill/>
          </a:ln>
        </p:spPr>
      </p:sp>
      <p:sp>
        <p:nvSpPr>
          <p:cNvPr id="66" name="Google Shape;66;p30"/>
          <p:cNvSpPr txBox="1"/>
          <p:nvPr>
            <p:ph idx="1"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3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1"/>
          <p:cNvPicPr preferRelativeResize="0"/>
          <p:nvPr/>
        </p:nvPicPr>
        <p:blipFill rotWithShape="1">
          <a:blip r:embed="rId1">
            <a:alphaModFix/>
          </a:blip>
          <a:srcRect b="77519" l="0" r="0" t="0"/>
          <a:stretch/>
        </p:blipFill>
        <p:spPr>
          <a:xfrm flipH="1">
            <a:off x="0" y="-19411"/>
            <a:ext cx="12192000" cy="622131"/>
          </a:xfrm>
          <a:prstGeom prst="rect">
            <a:avLst/>
          </a:prstGeom>
          <a:noFill/>
          <a:ln>
            <a:noFill/>
          </a:ln>
        </p:spPr>
      </p:pic>
      <p:pic>
        <p:nvPicPr>
          <p:cNvPr id="11" name="Google Shape;11;p21"/>
          <p:cNvPicPr preferRelativeResize="0"/>
          <p:nvPr/>
        </p:nvPicPr>
        <p:blipFill rotWithShape="1">
          <a:blip r:embed="rId2">
            <a:alphaModFix/>
          </a:blip>
          <a:srcRect b="77519" l="0" r="0" t="0"/>
          <a:stretch/>
        </p:blipFill>
        <p:spPr>
          <a:xfrm>
            <a:off x="0" y="6375400"/>
            <a:ext cx="12192000" cy="482600"/>
          </a:xfrm>
          <a:prstGeom prst="rect">
            <a:avLst/>
          </a:prstGeom>
          <a:noFill/>
          <a:ln>
            <a:noFill/>
          </a:ln>
        </p:spPr>
      </p:pic>
      <p:sp>
        <p:nvSpPr>
          <p:cNvPr id="12" name="Google Shape;12;p21"/>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1"/>
          <p:cNvSpPr txBox="1"/>
          <p:nvPr>
            <p:ph idx="1" type="body"/>
          </p:nvPr>
        </p:nvSpPr>
        <p:spPr>
          <a:xfrm>
            <a:off x="20827" y="801157"/>
            <a:ext cx="12096884" cy="537580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6" name="Google Shape;16;p21"/>
          <p:cNvPicPr preferRelativeResize="0"/>
          <p:nvPr/>
        </p:nvPicPr>
        <p:blipFill rotWithShape="1">
          <a:blip r:embed="rId3">
            <a:alphaModFix/>
          </a:blip>
          <a:srcRect b="0" l="0" r="0" t="0"/>
          <a:stretch/>
        </p:blipFill>
        <p:spPr>
          <a:xfrm>
            <a:off x="9230689" y="108244"/>
            <a:ext cx="2896235" cy="45596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jp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2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3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7.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0" Type="http://schemas.openxmlformats.org/officeDocument/2006/relationships/image" Target="../media/image38.png"/><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hyperlink" Target="mailto:tuyensinh@bachkhoa-aptech.edu.vn" TargetMode="External"/><Relationship Id="rId9" Type="http://schemas.openxmlformats.org/officeDocument/2006/relationships/image" Target="../media/image34.png"/><Relationship Id="rId5" Type="http://schemas.openxmlformats.org/officeDocument/2006/relationships/image" Target="../media/image33.png"/><Relationship Id="rId6" Type="http://schemas.openxmlformats.org/officeDocument/2006/relationships/image" Target="../media/image31.png"/><Relationship Id="rId7" Type="http://schemas.openxmlformats.org/officeDocument/2006/relationships/image" Target="../media/image35.png"/><Relationship Id="rId8" Type="http://schemas.openxmlformats.org/officeDocument/2006/relationships/hyperlink" Target="mailto:tuyensinh@bachkhoa-aptech.edu.v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106706"/>
            <a:ext cx="9144000" cy="250409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Arial"/>
              <a:buNone/>
            </a:pPr>
            <a:r>
              <a:rPr b="1" lang="en-US" sz="4000">
                <a:solidFill>
                  <a:schemeClr val="dk1"/>
                </a:solidFill>
              </a:rPr>
              <a:t>Bài </a:t>
            </a:r>
            <a:r>
              <a:rPr b="1" lang="en-US" sz="4000"/>
              <a:t>12</a:t>
            </a:r>
            <a:br>
              <a:rPr lang="en-US" sz="4000">
                <a:solidFill>
                  <a:schemeClr val="dk1"/>
                </a:solidFill>
              </a:rPr>
            </a:br>
            <a:r>
              <a:rPr lang="en-US" sz="4000">
                <a:solidFill>
                  <a:schemeClr val="dk1"/>
                </a:solidFill>
              </a:rPr>
              <a:t>Lệnh rẽ nhánh và vòng lặp</a:t>
            </a:r>
            <a:endParaRPr sz="4000">
              <a:solidFill>
                <a:schemeClr val="dk1"/>
              </a:solidFill>
            </a:endParaRPr>
          </a:p>
        </p:txBody>
      </p:sp>
      <p:sp>
        <p:nvSpPr>
          <p:cNvPr id="85" name="Google Shape;85;p1"/>
          <p:cNvSpPr txBox="1"/>
          <p:nvPr>
            <p:ph idx="1" type="subTitle"/>
          </p:nvPr>
        </p:nvSpPr>
        <p:spPr>
          <a:xfrm>
            <a:off x="1524000" y="4692284"/>
            <a:ext cx="9144000" cy="106754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86" name="Google Shape;86;p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Thiết kế Web với HTML5 - CSS3 - JAVASCRIPT</a:t>
            </a:r>
            <a:endParaRPr/>
          </a:p>
        </p:txBody>
      </p:sp>
      <p:sp>
        <p:nvSpPr>
          <p:cNvPr id="87" name="Google Shape;87;p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8" name="Google Shape;88;p1"/>
          <p:cNvPicPr preferRelativeResize="0"/>
          <p:nvPr/>
        </p:nvPicPr>
        <p:blipFill rotWithShape="1">
          <a:blip r:embed="rId3">
            <a:alphaModFix/>
          </a:blip>
          <a:srcRect b="0" l="0" r="0" t="0"/>
          <a:stretch/>
        </p:blipFill>
        <p:spPr>
          <a:xfrm>
            <a:off x="651510" y="648927"/>
            <a:ext cx="4300461" cy="19652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type="title"/>
          </p:nvPr>
        </p:nvSpPr>
        <p:spPr>
          <a:xfrm>
            <a:off x="30041" y="44870"/>
            <a:ext cx="12096883" cy="506015"/>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3200"/>
              <a:buFont typeface="Arial"/>
              <a:buNone/>
            </a:pPr>
            <a:r>
              <a:rPr lang="en-US"/>
              <a:t>Vòng lặp do-while 1/2</a:t>
            </a:r>
            <a:endParaRPr/>
          </a:p>
        </p:txBody>
      </p:sp>
      <p:grpSp>
        <p:nvGrpSpPr>
          <p:cNvPr id="201" name="Google Shape;201;p10"/>
          <p:cNvGrpSpPr/>
          <p:nvPr/>
        </p:nvGrpSpPr>
        <p:grpSpPr>
          <a:xfrm>
            <a:off x="20827" y="700097"/>
            <a:ext cx="12096884" cy="2396701"/>
            <a:chOff x="0" y="7638"/>
            <a:chExt cx="12096884" cy="2396701"/>
          </a:xfrm>
        </p:grpSpPr>
        <p:sp>
          <p:nvSpPr>
            <p:cNvPr id="202" name="Google Shape;202;p10"/>
            <p:cNvSpPr/>
            <p:nvPr/>
          </p:nvSpPr>
          <p:spPr>
            <a:xfrm>
              <a:off x="0" y="7638"/>
              <a:ext cx="12096884" cy="76050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
            <p:cNvSpPr txBox="1"/>
            <p:nvPr/>
          </p:nvSpPr>
          <p:spPr>
            <a:xfrm>
              <a:off x="37125" y="44763"/>
              <a:ext cx="12022634" cy="68625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Vòng lặp do-while cũng tương tự như vòng lặp while.</a:t>
              </a:r>
              <a:endParaRPr/>
            </a:p>
          </p:txBody>
        </p:sp>
        <p:sp>
          <p:nvSpPr>
            <p:cNvPr id="204" name="Google Shape;204;p10"/>
            <p:cNvSpPr/>
            <p:nvPr/>
          </p:nvSpPr>
          <p:spPr>
            <a:xfrm>
              <a:off x="0" y="825738"/>
              <a:ext cx="12096884" cy="76050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
            <p:cNvSpPr txBox="1"/>
            <p:nvPr/>
          </p:nvSpPr>
          <p:spPr>
            <a:xfrm>
              <a:off x="37125" y="862863"/>
              <a:ext cx="12022634" cy="68625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Tuy nhiên, vòng lặp do-while khác là thân vòng lặp thực hiện ít nhất một lần trước khi kiểm tra điều kiện ngay cả khi điều kiện là sai.</a:t>
              </a:r>
              <a:endParaRPr/>
            </a:p>
          </p:txBody>
        </p:sp>
        <p:sp>
          <p:nvSpPr>
            <p:cNvPr id="206" name="Google Shape;206;p10"/>
            <p:cNvSpPr/>
            <p:nvPr/>
          </p:nvSpPr>
          <p:spPr>
            <a:xfrm>
              <a:off x="0" y="1643839"/>
              <a:ext cx="12096884" cy="760500"/>
            </a:xfrm>
            <a:prstGeom prst="round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
            <p:cNvSpPr txBox="1"/>
            <p:nvPr/>
          </p:nvSpPr>
          <p:spPr>
            <a:xfrm>
              <a:off x="37125" y="1680964"/>
              <a:ext cx="12022634" cy="68625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Khối lệnh sẽ được thực thi trong do.. và sau đố là kiểm tra điều kiện trong while cho đến Khi điều kiện trả về false, khối lệnh sau từ khóa do được bỏ qua và câu lệnh tiếp theo sau câu lệnh while được thực thi.</a:t>
              </a:r>
              <a:endParaRPr/>
            </a:p>
          </p:txBody>
        </p:sp>
      </p:grpSp>
      <p:sp>
        <p:nvSpPr>
          <p:cNvPr id="208" name="Google Shape;208;p1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4 – Javascript</a:t>
            </a:r>
            <a:endParaRPr/>
          </a:p>
        </p:txBody>
      </p:sp>
      <p:sp>
        <p:nvSpPr>
          <p:cNvPr id="209" name="Google Shape;209;p10"/>
          <p:cNvSpPr txBox="1"/>
          <p:nvPr>
            <p:ph idx="12" type="sldNum"/>
          </p:nvPr>
        </p:nvSpPr>
        <p:spPr>
          <a:xfrm>
            <a:off x="11443317" y="6423618"/>
            <a:ext cx="674394" cy="365125"/>
          </a:xfrm>
          <a:prstGeom prst="rect">
            <a:avLst/>
          </a:prstGeom>
          <a:noFill/>
          <a:ln>
            <a:noFill/>
          </a:ln>
        </p:spPr>
        <p:txBody>
          <a:bodyPr anchorCtr="0" anchor="ctr" bIns="0" lIns="0" spcFirstLastPara="1" rIns="0" wrap="square" tIns="0">
            <a:spAutoFit/>
          </a:bodyPr>
          <a:lstStyle/>
          <a:p>
            <a:pPr indent="0" lvl="0" marL="28297" rtl="0" algn="r">
              <a:lnSpc>
                <a:spcPct val="115083"/>
              </a:lnSpc>
              <a:spcBef>
                <a:spcPts val="0"/>
              </a:spcBef>
              <a:spcAft>
                <a:spcPts val="0"/>
              </a:spcAft>
              <a:buNone/>
            </a:pPr>
            <a:fld id="{00000000-1234-1234-1234-123412341234}" type="slidenum">
              <a:rPr lang="en-US"/>
              <a:t>‹#›</a:t>
            </a:fld>
            <a:endParaRPr/>
          </a:p>
        </p:txBody>
      </p:sp>
      <p:sp>
        <p:nvSpPr>
          <p:cNvPr id="210" name="Google Shape;210;p10"/>
          <p:cNvSpPr/>
          <p:nvPr/>
        </p:nvSpPr>
        <p:spPr>
          <a:xfrm>
            <a:off x="407416" y="3124963"/>
            <a:ext cx="11277600" cy="829310"/>
          </a:xfrm>
          <a:custGeom>
            <a:rect b="b" l="l" r="r" t="t"/>
            <a:pathLst>
              <a:path extrusionOk="0" h="829310" w="8458200">
                <a:moveTo>
                  <a:pt x="0" y="138175"/>
                </a:moveTo>
                <a:lnTo>
                  <a:pt x="7044" y="94496"/>
                </a:lnTo>
                <a:lnTo>
                  <a:pt x="26659" y="56564"/>
                </a:lnTo>
                <a:lnTo>
                  <a:pt x="56570" y="26655"/>
                </a:lnTo>
                <a:lnTo>
                  <a:pt x="94501" y="7042"/>
                </a:lnTo>
                <a:lnTo>
                  <a:pt x="138176" y="0"/>
                </a:lnTo>
                <a:lnTo>
                  <a:pt x="8320024" y="0"/>
                </a:lnTo>
                <a:lnTo>
                  <a:pt x="8363703" y="7042"/>
                </a:lnTo>
                <a:lnTo>
                  <a:pt x="8401635" y="26655"/>
                </a:lnTo>
                <a:lnTo>
                  <a:pt x="8431544" y="56564"/>
                </a:lnTo>
                <a:lnTo>
                  <a:pt x="8451157" y="94496"/>
                </a:lnTo>
                <a:lnTo>
                  <a:pt x="8458200" y="138175"/>
                </a:lnTo>
                <a:lnTo>
                  <a:pt x="8458200" y="690880"/>
                </a:lnTo>
                <a:lnTo>
                  <a:pt x="8451157" y="734559"/>
                </a:lnTo>
                <a:lnTo>
                  <a:pt x="8431544" y="772491"/>
                </a:lnTo>
                <a:lnTo>
                  <a:pt x="8401635" y="802400"/>
                </a:lnTo>
                <a:lnTo>
                  <a:pt x="8363703" y="822013"/>
                </a:lnTo>
                <a:lnTo>
                  <a:pt x="8320024" y="829056"/>
                </a:lnTo>
                <a:lnTo>
                  <a:pt x="138176" y="829056"/>
                </a:lnTo>
                <a:lnTo>
                  <a:pt x="94501" y="822013"/>
                </a:lnTo>
                <a:lnTo>
                  <a:pt x="56570" y="802400"/>
                </a:lnTo>
                <a:lnTo>
                  <a:pt x="26659" y="772491"/>
                </a:lnTo>
                <a:lnTo>
                  <a:pt x="7044" y="734559"/>
                </a:lnTo>
                <a:lnTo>
                  <a:pt x="0" y="690880"/>
                </a:lnTo>
                <a:lnTo>
                  <a:pt x="0" y="138175"/>
                </a:lnTo>
                <a:close/>
              </a:path>
            </a:pathLst>
          </a:custGeom>
          <a:noFill/>
          <a:ln cap="flat" cmpd="sng" w="259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10"/>
          <p:cNvSpPr/>
          <p:nvPr/>
        </p:nvSpPr>
        <p:spPr>
          <a:xfrm>
            <a:off x="407416" y="4191762"/>
            <a:ext cx="11277600" cy="803276"/>
          </a:xfrm>
          <a:custGeom>
            <a:rect b="b" l="l" r="r" t="t"/>
            <a:pathLst>
              <a:path extrusionOk="0" h="803275" w="8458200">
                <a:moveTo>
                  <a:pt x="0" y="133857"/>
                </a:moveTo>
                <a:lnTo>
                  <a:pt x="6824" y="91553"/>
                </a:lnTo>
                <a:lnTo>
                  <a:pt x="25827" y="54809"/>
                </a:lnTo>
                <a:lnTo>
                  <a:pt x="54803" y="25830"/>
                </a:lnTo>
                <a:lnTo>
                  <a:pt x="91548" y="6825"/>
                </a:lnTo>
                <a:lnTo>
                  <a:pt x="133858" y="0"/>
                </a:lnTo>
                <a:lnTo>
                  <a:pt x="8324342" y="0"/>
                </a:lnTo>
                <a:lnTo>
                  <a:pt x="8366646" y="6825"/>
                </a:lnTo>
                <a:lnTo>
                  <a:pt x="8403390" y="25830"/>
                </a:lnTo>
                <a:lnTo>
                  <a:pt x="8432369" y="54809"/>
                </a:lnTo>
                <a:lnTo>
                  <a:pt x="8451374" y="91553"/>
                </a:lnTo>
                <a:lnTo>
                  <a:pt x="8458200" y="133857"/>
                </a:lnTo>
                <a:lnTo>
                  <a:pt x="8458200" y="669289"/>
                </a:lnTo>
                <a:lnTo>
                  <a:pt x="8451374" y="711594"/>
                </a:lnTo>
                <a:lnTo>
                  <a:pt x="8432369" y="748338"/>
                </a:lnTo>
                <a:lnTo>
                  <a:pt x="8403390" y="777317"/>
                </a:lnTo>
                <a:lnTo>
                  <a:pt x="8366646" y="796322"/>
                </a:lnTo>
                <a:lnTo>
                  <a:pt x="8324342" y="803148"/>
                </a:lnTo>
                <a:lnTo>
                  <a:pt x="133858" y="803148"/>
                </a:lnTo>
                <a:lnTo>
                  <a:pt x="91548" y="796322"/>
                </a:lnTo>
                <a:lnTo>
                  <a:pt x="54803" y="777317"/>
                </a:lnTo>
                <a:lnTo>
                  <a:pt x="25827" y="748338"/>
                </a:lnTo>
                <a:lnTo>
                  <a:pt x="6824" y="711594"/>
                </a:lnTo>
                <a:lnTo>
                  <a:pt x="0" y="669289"/>
                </a:lnTo>
                <a:lnTo>
                  <a:pt x="0" y="133857"/>
                </a:lnTo>
                <a:close/>
              </a:path>
            </a:pathLst>
          </a:custGeom>
          <a:noFill/>
          <a:ln cap="flat" cmpd="sng" w="259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0"/>
          <p:cNvSpPr/>
          <p:nvPr/>
        </p:nvSpPr>
        <p:spPr>
          <a:xfrm>
            <a:off x="407416" y="5246370"/>
            <a:ext cx="11277600" cy="829310"/>
          </a:xfrm>
          <a:custGeom>
            <a:rect b="b" l="l" r="r" t="t"/>
            <a:pathLst>
              <a:path extrusionOk="0" h="829310" w="8458200">
                <a:moveTo>
                  <a:pt x="0" y="138175"/>
                </a:moveTo>
                <a:lnTo>
                  <a:pt x="7044" y="94496"/>
                </a:lnTo>
                <a:lnTo>
                  <a:pt x="26659" y="56564"/>
                </a:lnTo>
                <a:lnTo>
                  <a:pt x="56570" y="26655"/>
                </a:lnTo>
                <a:lnTo>
                  <a:pt x="94501" y="7042"/>
                </a:lnTo>
                <a:lnTo>
                  <a:pt x="138176" y="0"/>
                </a:lnTo>
                <a:lnTo>
                  <a:pt x="8320024" y="0"/>
                </a:lnTo>
                <a:lnTo>
                  <a:pt x="8363703" y="7042"/>
                </a:lnTo>
                <a:lnTo>
                  <a:pt x="8401635" y="26655"/>
                </a:lnTo>
                <a:lnTo>
                  <a:pt x="8431544" y="56564"/>
                </a:lnTo>
                <a:lnTo>
                  <a:pt x="8451157" y="94496"/>
                </a:lnTo>
                <a:lnTo>
                  <a:pt x="8458200" y="138175"/>
                </a:lnTo>
                <a:lnTo>
                  <a:pt x="8458200" y="690879"/>
                </a:lnTo>
                <a:lnTo>
                  <a:pt x="8451157" y="734554"/>
                </a:lnTo>
                <a:lnTo>
                  <a:pt x="8431544" y="772485"/>
                </a:lnTo>
                <a:lnTo>
                  <a:pt x="8401635" y="802396"/>
                </a:lnTo>
                <a:lnTo>
                  <a:pt x="8363703" y="822011"/>
                </a:lnTo>
                <a:lnTo>
                  <a:pt x="8320024" y="829055"/>
                </a:lnTo>
                <a:lnTo>
                  <a:pt x="138176" y="829055"/>
                </a:lnTo>
                <a:lnTo>
                  <a:pt x="94501" y="822011"/>
                </a:lnTo>
                <a:lnTo>
                  <a:pt x="56570" y="802396"/>
                </a:lnTo>
                <a:lnTo>
                  <a:pt x="26659" y="772485"/>
                </a:lnTo>
                <a:lnTo>
                  <a:pt x="7044" y="734554"/>
                </a:lnTo>
                <a:lnTo>
                  <a:pt x="0" y="690879"/>
                </a:lnTo>
                <a:lnTo>
                  <a:pt x="0" y="138175"/>
                </a:lnTo>
                <a:close/>
              </a:path>
            </a:pathLst>
          </a:custGeom>
          <a:noFill/>
          <a:ln cap="flat" cmpd="sng" w="259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3" name="Google Shape;213;p10"/>
          <p:cNvPicPr preferRelativeResize="0"/>
          <p:nvPr/>
        </p:nvPicPr>
        <p:blipFill rotWithShape="1">
          <a:blip r:embed="rId3">
            <a:alphaModFix/>
          </a:blip>
          <a:srcRect b="0" l="0" r="0" t="0"/>
          <a:stretch/>
        </p:blipFill>
        <p:spPr>
          <a:xfrm>
            <a:off x="107738" y="3355768"/>
            <a:ext cx="11785479" cy="29497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1"/>
          <p:cNvSpPr txBox="1"/>
          <p:nvPr>
            <p:ph type="title"/>
          </p:nvPr>
        </p:nvSpPr>
        <p:spPr>
          <a:xfrm>
            <a:off x="104987" y="19188"/>
            <a:ext cx="6017259" cy="567570"/>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3600"/>
              <a:buFont typeface="Arial"/>
              <a:buNone/>
            </a:pPr>
            <a:r>
              <a:rPr lang="en-US" sz="3600"/>
              <a:t>Vòng lặp do-while 2/2</a:t>
            </a:r>
            <a:endParaRPr sz="3600"/>
          </a:p>
        </p:txBody>
      </p:sp>
      <p:sp>
        <p:nvSpPr>
          <p:cNvPr id="219" name="Google Shape;219;p11"/>
          <p:cNvSpPr txBox="1"/>
          <p:nvPr>
            <p:ph idx="12" type="sldNum"/>
          </p:nvPr>
        </p:nvSpPr>
        <p:spPr>
          <a:xfrm>
            <a:off x="11582404" y="6550110"/>
            <a:ext cx="533399" cy="179536"/>
          </a:xfrm>
          <a:prstGeom prst="rect">
            <a:avLst/>
          </a:prstGeom>
          <a:noFill/>
          <a:ln>
            <a:noFill/>
          </a:ln>
        </p:spPr>
        <p:txBody>
          <a:bodyPr anchorCtr="0" anchor="ctr" bIns="0" lIns="0" spcFirstLastPara="1" rIns="0" wrap="square" tIns="0">
            <a:spAutoFit/>
          </a:bodyPr>
          <a:lstStyle/>
          <a:p>
            <a:pPr indent="0" lvl="0" marL="28297" rtl="0" algn="r">
              <a:lnSpc>
                <a:spcPct val="115083"/>
              </a:lnSpc>
              <a:spcBef>
                <a:spcPts val="0"/>
              </a:spcBef>
              <a:spcAft>
                <a:spcPts val="0"/>
              </a:spcAft>
              <a:buNone/>
            </a:pPr>
            <a:fld id="{00000000-1234-1234-1234-123412341234}" type="slidenum">
              <a:rPr lang="en-US"/>
              <a:t>‹#›</a:t>
            </a:fld>
            <a:endParaRPr/>
          </a:p>
        </p:txBody>
      </p:sp>
      <p:sp>
        <p:nvSpPr>
          <p:cNvPr id="220" name="Google Shape;220;p11"/>
          <p:cNvSpPr/>
          <p:nvPr/>
        </p:nvSpPr>
        <p:spPr>
          <a:xfrm>
            <a:off x="2493818" y="3496235"/>
            <a:ext cx="6812095" cy="167355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1" name="Google Shape;221;p11"/>
          <p:cNvPicPr preferRelativeResize="0"/>
          <p:nvPr/>
        </p:nvPicPr>
        <p:blipFill rotWithShape="1">
          <a:blip r:embed="rId4">
            <a:alphaModFix/>
          </a:blip>
          <a:srcRect b="0" l="0" r="0" t="0"/>
          <a:stretch/>
        </p:blipFill>
        <p:spPr>
          <a:xfrm>
            <a:off x="2032001" y="1142999"/>
            <a:ext cx="8008697" cy="1728507"/>
          </a:xfrm>
          <a:prstGeom prst="rect">
            <a:avLst/>
          </a:prstGeom>
          <a:noFill/>
          <a:ln>
            <a:noFill/>
          </a:ln>
        </p:spPr>
      </p:pic>
      <p:sp>
        <p:nvSpPr>
          <p:cNvPr id="222" name="Google Shape;222;p11"/>
          <p:cNvSpPr txBox="1"/>
          <p:nvPr>
            <p:ph idx="11" type="ftr"/>
          </p:nvPr>
        </p:nvSpPr>
        <p:spPr>
          <a:xfrm>
            <a:off x="0" y="6492875"/>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Thiết kế Web với HTML5 - CSS3 - JAVASCRIPT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2"/>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Vòng lặp forEach</a:t>
            </a:r>
            <a:endParaRPr/>
          </a:p>
        </p:txBody>
      </p:sp>
      <p:sp>
        <p:nvSpPr>
          <p:cNvPr id="228" name="Google Shape;228;p12"/>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Khác với các loại trên forEach sử dung để lặp các phần tử trong array (mảng) theo thứ tự.</a:t>
            </a:r>
            <a:endParaRPr/>
          </a:p>
          <a:p>
            <a:pPr indent="-228600" lvl="0" marL="228600" rtl="0" algn="l">
              <a:lnSpc>
                <a:spcPct val="90000"/>
              </a:lnSpc>
              <a:spcBef>
                <a:spcPts val="1000"/>
              </a:spcBef>
              <a:spcAft>
                <a:spcPts val="0"/>
              </a:spcAft>
              <a:buClr>
                <a:schemeClr val="dk1"/>
              </a:buClr>
              <a:buSzPts val="2400"/>
              <a:buChar char="•"/>
            </a:pPr>
            <a:r>
              <a:rPr lang="en-US"/>
              <a:t>Cú pháp nhu hình bên, trong đó:</a:t>
            </a:r>
            <a:endParaRPr/>
          </a:p>
          <a:p>
            <a:pPr indent="-228600" lvl="0" marL="228600" rtl="0" algn="l">
              <a:lnSpc>
                <a:spcPct val="90000"/>
              </a:lnSpc>
              <a:spcBef>
                <a:spcPts val="1000"/>
              </a:spcBef>
              <a:spcAft>
                <a:spcPts val="0"/>
              </a:spcAft>
              <a:buClr>
                <a:schemeClr val="dk1"/>
              </a:buClr>
              <a:buSzPts val="2400"/>
              <a:buChar char="•"/>
            </a:pPr>
            <a:r>
              <a:rPr b="1" lang="en-US"/>
              <a:t>array</a:t>
            </a:r>
            <a:r>
              <a:rPr lang="en-US"/>
              <a:t> là biến có giá trị là mảng</a:t>
            </a:r>
            <a:endParaRPr/>
          </a:p>
          <a:p>
            <a:pPr indent="-228600" lvl="0" marL="228600" rtl="0" algn="l">
              <a:lnSpc>
                <a:spcPct val="90000"/>
              </a:lnSpc>
              <a:spcBef>
                <a:spcPts val="1000"/>
              </a:spcBef>
              <a:spcAft>
                <a:spcPts val="0"/>
              </a:spcAft>
              <a:buClr>
                <a:schemeClr val="dk1"/>
              </a:buClr>
              <a:buSzPts val="2400"/>
              <a:buChar char="•"/>
            </a:pPr>
            <a:r>
              <a:rPr b="1" lang="en-US"/>
              <a:t>value</a:t>
            </a:r>
            <a:r>
              <a:rPr lang="en-US"/>
              <a:t> là giá trị của phần tử trong khi lặp</a:t>
            </a:r>
            <a:endParaRPr/>
          </a:p>
          <a:p>
            <a:pPr indent="-228600" lvl="0" marL="228600" rtl="0" algn="l">
              <a:lnSpc>
                <a:spcPct val="90000"/>
              </a:lnSpc>
              <a:spcBef>
                <a:spcPts val="1000"/>
              </a:spcBef>
              <a:spcAft>
                <a:spcPts val="0"/>
              </a:spcAft>
              <a:buClr>
                <a:schemeClr val="dk1"/>
              </a:buClr>
              <a:buSzPts val="2400"/>
              <a:buChar char="•"/>
            </a:pPr>
            <a:r>
              <a:rPr b="1" lang="en-US"/>
              <a:t>index</a:t>
            </a:r>
            <a:r>
              <a:rPr lang="en-US"/>
              <a:t> là key cảu từng phần tử mảng trong khi alwpj</a:t>
            </a:r>
            <a:endParaRPr/>
          </a:p>
          <a:p>
            <a:pPr indent="-228600" lvl="0" marL="228600" rtl="0" algn="l">
              <a:lnSpc>
                <a:spcPct val="90000"/>
              </a:lnSpc>
              <a:spcBef>
                <a:spcPts val="1000"/>
              </a:spcBef>
              <a:spcAft>
                <a:spcPts val="0"/>
              </a:spcAft>
              <a:buClr>
                <a:schemeClr val="dk1"/>
              </a:buClr>
              <a:buSzPts val="2400"/>
              <a:buChar char="•"/>
            </a:pPr>
            <a:r>
              <a:rPr b="1" i="1" lang="en-US"/>
              <a:t>Lưu ý: </a:t>
            </a:r>
            <a:r>
              <a:rPr i="1" lang="en-US"/>
              <a:t>phần về mảng sẽ học ở bài sau</a:t>
            </a:r>
            <a:endParaRPr/>
          </a:p>
        </p:txBody>
      </p:sp>
      <p:sp>
        <p:nvSpPr>
          <p:cNvPr id="229" name="Google Shape;229;p1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Thiết kế Web với HTML5 - CSS3 - JAVASCRIPT</a:t>
            </a:r>
            <a:endParaRPr/>
          </a:p>
        </p:txBody>
      </p:sp>
      <p:sp>
        <p:nvSpPr>
          <p:cNvPr id="230" name="Google Shape;230;p1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1" name="Google Shape;231;p12"/>
          <p:cNvPicPr preferRelativeResize="0"/>
          <p:nvPr/>
        </p:nvPicPr>
        <p:blipFill rotWithShape="1">
          <a:blip r:embed="rId3">
            <a:alphaModFix/>
          </a:blip>
          <a:srcRect b="0" l="0" r="0" t="0"/>
          <a:stretch/>
        </p:blipFill>
        <p:spPr>
          <a:xfrm>
            <a:off x="2132886" y="3953347"/>
            <a:ext cx="7926228" cy="16993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3"/>
          <p:cNvSpPr txBox="1"/>
          <p:nvPr>
            <p:ph type="title"/>
          </p:nvPr>
        </p:nvSpPr>
        <p:spPr>
          <a:xfrm>
            <a:off x="104985" y="42048"/>
            <a:ext cx="5181601" cy="567570"/>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3600"/>
              <a:buFont typeface="Arial"/>
              <a:buNone/>
            </a:pPr>
            <a:r>
              <a:rPr lang="en-US" sz="3600"/>
              <a:t>Câu lệnh break 1-2</a:t>
            </a:r>
            <a:endParaRPr sz="3600"/>
          </a:p>
        </p:txBody>
      </p:sp>
      <p:sp>
        <p:nvSpPr>
          <p:cNvPr id="237" name="Google Shape;237;p13"/>
          <p:cNvSpPr txBox="1"/>
          <p:nvPr>
            <p:ph idx="12" type="sldNum"/>
          </p:nvPr>
        </p:nvSpPr>
        <p:spPr>
          <a:xfrm>
            <a:off x="11582404" y="6550110"/>
            <a:ext cx="533399" cy="179536"/>
          </a:xfrm>
          <a:prstGeom prst="rect">
            <a:avLst/>
          </a:prstGeom>
          <a:noFill/>
          <a:ln>
            <a:noFill/>
          </a:ln>
        </p:spPr>
        <p:txBody>
          <a:bodyPr anchorCtr="0" anchor="ctr" bIns="0" lIns="0" spcFirstLastPara="1" rIns="0" wrap="square" tIns="0">
            <a:spAutoFit/>
          </a:bodyPr>
          <a:lstStyle/>
          <a:p>
            <a:pPr indent="0" lvl="0" marL="28297" rtl="0" algn="r">
              <a:lnSpc>
                <a:spcPct val="115083"/>
              </a:lnSpc>
              <a:spcBef>
                <a:spcPts val="0"/>
              </a:spcBef>
              <a:spcAft>
                <a:spcPts val="0"/>
              </a:spcAft>
              <a:buNone/>
            </a:pPr>
            <a:fld id="{00000000-1234-1234-1234-123412341234}" type="slidenum">
              <a:rPr lang="en-US"/>
              <a:t>‹#›</a:t>
            </a:fld>
            <a:endParaRPr/>
          </a:p>
        </p:txBody>
      </p:sp>
      <p:sp>
        <p:nvSpPr>
          <p:cNvPr id="238" name="Google Shape;238;p13"/>
          <p:cNvSpPr/>
          <p:nvPr/>
        </p:nvSpPr>
        <p:spPr>
          <a:xfrm>
            <a:off x="407416" y="2468119"/>
            <a:ext cx="11277600" cy="688975"/>
          </a:xfrm>
          <a:custGeom>
            <a:rect b="b" l="l" r="r" t="t"/>
            <a:pathLst>
              <a:path extrusionOk="0" h="688975" w="8458200">
                <a:moveTo>
                  <a:pt x="0" y="114808"/>
                </a:moveTo>
                <a:lnTo>
                  <a:pt x="9021" y="70133"/>
                </a:lnTo>
                <a:lnTo>
                  <a:pt x="33624" y="33639"/>
                </a:lnTo>
                <a:lnTo>
                  <a:pt x="70117" y="9026"/>
                </a:lnTo>
                <a:lnTo>
                  <a:pt x="114808" y="0"/>
                </a:lnTo>
                <a:lnTo>
                  <a:pt x="8343392" y="0"/>
                </a:lnTo>
                <a:lnTo>
                  <a:pt x="8388066" y="9026"/>
                </a:lnTo>
                <a:lnTo>
                  <a:pt x="8424560" y="33639"/>
                </a:lnTo>
                <a:lnTo>
                  <a:pt x="8449173" y="70133"/>
                </a:lnTo>
                <a:lnTo>
                  <a:pt x="8458200" y="114808"/>
                </a:lnTo>
                <a:lnTo>
                  <a:pt x="8458200" y="574040"/>
                </a:lnTo>
                <a:lnTo>
                  <a:pt x="8449173" y="618714"/>
                </a:lnTo>
                <a:lnTo>
                  <a:pt x="8424560" y="655208"/>
                </a:lnTo>
                <a:lnTo>
                  <a:pt x="8388066" y="679821"/>
                </a:lnTo>
                <a:lnTo>
                  <a:pt x="8343392" y="688848"/>
                </a:lnTo>
                <a:lnTo>
                  <a:pt x="114808" y="688848"/>
                </a:lnTo>
                <a:lnTo>
                  <a:pt x="70117" y="679821"/>
                </a:lnTo>
                <a:lnTo>
                  <a:pt x="33624" y="655208"/>
                </a:lnTo>
                <a:lnTo>
                  <a:pt x="9021" y="618714"/>
                </a:lnTo>
                <a:lnTo>
                  <a:pt x="0" y="574040"/>
                </a:lnTo>
                <a:lnTo>
                  <a:pt x="0" y="114808"/>
                </a:lnTo>
                <a:close/>
              </a:path>
            </a:pathLst>
          </a:custGeom>
          <a:noFill/>
          <a:ln cap="flat" cmpd="sng" w="259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13"/>
          <p:cNvSpPr/>
          <p:nvPr/>
        </p:nvSpPr>
        <p:spPr>
          <a:xfrm>
            <a:off x="692081" y="2899622"/>
            <a:ext cx="10438384" cy="255325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40" name="Google Shape;240;p13"/>
          <p:cNvGrpSpPr/>
          <p:nvPr/>
        </p:nvGrpSpPr>
        <p:grpSpPr>
          <a:xfrm>
            <a:off x="277091" y="951724"/>
            <a:ext cx="11268363" cy="1092961"/>
            <a:chOff x="0" y="10429"/>
            <a:chExt cx="11268363" cy="1092961"/>
          </a:xfrm>
        </p:grpSpPr>
        <p:sp>
          <p:nvSpPr>
            <p:cNvPr id="241" name="Google Shape;241;p13"/>
            <p:cNvSpPr/>
            <p:nvPr/>
          </p:nvSpPr>
          <p:spPr>
            <a:xfrm>
              <a:off x="0" y="10429"/>
              <a:ext cx="11268363" cy="514800"/>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txBox="1"/>
            <p:nvPr/>
          </p:nvSpPr>
          <p:spPr>
            <a:xfrm>
              <a:off x="25130" y="35559"/>
              <a:ext cx="11218103" cy="46454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Lệnh break được sử dụng để thoát khỏi vòng lặp.</a:t>
              </a:r>
              <a:endParaRPr/>
            </a:p>
          </p:txBody>
        </p:sp>
        <p:sp>
          <p:nvSpPr>
            <p:cNvPr id="243" name="Google Shape;243;p13"/>
            <p:cNvSpPr/>
            <p:nvPr/>
          </p:nvSpPr>
          <p:spPr>
            <a:xfrm>
              <a:off x="0" y="588590"/>
              <a:ext cx="11268363" cy="514800"/>
            </a:xfrm>
            <a:prstGeom prst="roundRect">
              <a:avLst>
                <a:gd fmla="val 16667"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txBox="1"/>
            <p:nvPr/>
          </p:nvSpPr>
          <p:spPr>
            <a:xfrm>
              <a:off x="25130" y="613720"/>
              <a:ext cx="11218103" cy="46454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Lệnh break được ký hiệu bằng cách sử dụng từ khoá break.</a:t>
              </a:r>
              <a:endParaRPr/>
            </a:p>
          </p:txBody>
        </p:sp>
      </p:grpSp>
      <p:sp>
        <p:nvSpPr>
          <p:cNvPr id="245" name="Google Shape;245;p13"/>
          <p:cNvSpPr txBox="1"/>
          <p:nvPr>
            <p:ph idx="11" type="ftr"/>
          </p:nvPr>
        </p:nvSpPr>
        <p:spPr>
          <a:xfrm>
            <a:off x="0" y="6492875"/>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Thiết kế Web với HTML5 - CSS3 - JAVASCRIPT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4"/>
          <p:cNvSpPr txBox="1"/>
          <p:nvPr>
            <p:ph type="title"/>
          </p:nvPr>
        </p:nvSpPr>
        <p:spPr>
          <a:xfrm>
            <a:off x="104985" y="19188"/>
            <a:ext cx="5181601" cy="567570"/>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3600"/>
              <a:buFont typeface="Arial"/>
              <a:buNone/>
            </a:pPr>
            <a:r>
              <a:rPr lang="en-US" sz="3600"/>
              <a:t>Câu lệnh break 2-2</a:t>
            </a:r>
            <a:endParaRPr sz="3600"/>
          </a:p>
        </p:txBody>
      </p:sp>
      <p:sp>
        <p:nvSpPr>
          <p:cNvPr id="251" name="Google Shape;251;p14"/>
          <p:cNvSpPr txBox="1"/>
          <p:nvPr>
            <p:ph idx="12" type="sldNum"/>
          </p:nvPr>
        </p:nvSpPr>
        <p:spPr>
          <a:xfrm>
            <a:off x="11582404" y="6550110"/>
            <a:ext cx="533399" cy="179536"/>
          </a:xfrm>
          <a:prstGeom prst="rect">
            <a:avLst/>
          </a:prstGeom>
          <a:noFill/>
          <a:ln>
            <a:noFill/>
          </a:ln>
        </p:spPr>
        <p:txBody>
          <a:bodyPr anchorCtr="0" anchor="ctr" bIns="0" lIns="0" spcFirstLastPara="1" rIns="0" wrap="square" tIns="0">
            <a:spAutoFit/>
          </a:bodyPr>
          <a:lstStyle/>
          <a:p>
            <a:pPr indent="0" lvl="0" marL="28297" rtl="0" algn="r">
              <a:lnSpc>
                <a:spcPct val="115083"/>
              </a:lnSpc>
              <a:spcBef>
                <a:spcPts val="0"/>
              </a:spcBef>
              <a:spcAft>
                <a:spcPts val="0"/>
              </a:spcAft>
              <a:buNone/>
            </a:pPr>
            <a:fld id="{00000000-1234-1234-1234-123412341234}" type="slidenum">
              <a:rPr lang="en-US"/>
              <a:t>‹#›</a:t>
            </a:fld>
            <a:endParaRPr/>
          </a:p>
        </p:txBody>
      </p:sp>
      <p:pic>
        <p:nvPicPr>
          <p:cNvPr id="252" name="Google Shape;252;p14"/>
          <p:cNvPicPr preferRelativeResize="0"/>
          <p:nvPr/>
        </p:nvPicPr>
        <p:blipFill rotWithShape="1">
          <a:blip r:embed="rId3">
            <a:alphaModFix/>
          </a:blip>
          <a:srcRect b="0" l="0" r="0" t="0"/>
          <a:stretch/>
        </p:blipFill>
        <p:spPr>
          <a:xfrm>
            <a:off x="461818" y="874059"/>
            <a:ext cx="8128000" cy="3545598"/>
          </a:xfrm>
          <a:prstGeom prst="rect">
            <a:avLst/>
          </a:prstGeom>
          <a:noFill/>
          <a:ln>
            <a:noFill/>
          </a:ln>
        </p:spPr>
      </p:pic>
      <p:sp>
        <p:nvSpPr>
          <p:cNvPr id="253" name="Google Shape;253;p14"/>
          <p:cNvSpPr/>
          <p:nvPr/>
        </p:nvSpPr>
        <p:spPr>
          <a:xfrm>
            <a:off x="2493820" y="4303060"/>
            <a:ext cx="8497453" cy="204571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14"/>
          <p:cNvSpPr txBox="1"/>
          <p:nvPr>
            <p:ph idx="11" type="ftr"/>
          </p:nvPr>
        </p:nvSpPr>
        <p:spPr>
          <a:xfrm>
            <a:off x="0" y="6492875"/>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Thiết kế Web với HTML5 - CSS3 - JAVASCRIPT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5"/>
          <p:cNvSpPr txBox="1"/>
          <p:nvPr>
            <p:ph type="title"/>
          </p:nvPr>
        </p:nvSpPr>
        <p:spPr>
          <a:xfrm>
            <a:off x="104987" y="7758"/>
            <a:ext cx="6046046" cy="567570"/>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3600"/>
              <a:buFont typeface="Arial"/>
              <a:buNone/>
            </a:pPr>
            <a:r>
              <a:rPr lang="en-US" sz="3600"/>
              <a:t>Câu lệnh continue 1-2</a:t>
            </a:r>
            <a:endParaRPr sz="3600"/>
          </a:p>
        </p:txBody>
      </p:sp>
      <p:sp>
        <p:nvSpPr>
          <p:cNvPr id="260" name="Google Shape;260;p15"/>
          <p:cNvSpPr txBox="1"/>
          <p:nvPr>
            <p:ph idx="12" type="sldNum"/>
          </p:nvPr>
        </p:nvSpPr>
        <p:spPr>
          <a:xfrm>
            <a:off x="11582404" y="6550110"/>
            <a:ext cx="533399" cy="179536"/>
          </a:xfrm>
          <a:prstGeom prst="rect">
            <a:avLst/>
          </a:prstGeom>
          <a:noFill/>
          <a:ln>
            <a:noFill/>
          </a:ln>
        </p:spPr>
        <p:txBody>
          <a:bodyPr anchorCtr="0" anchor="ctr" bIns="0" lIns="0" spcFirstLastPara="1" rIns="0" wrap="square" tIns="0">
            <a:spAutoFit/>
          </a:bodyPr>
          <a:lstStyle/>
          <a:p>
            <a:pPr indent="0" lvl="0" marL="28297" rtl="0" algn="r">
              <a:lnSpc>
                <a:spcPct val="115083"/>
              </a:lnSpc>
              <a:spcBef>
                <a:spcPts val="0"/>
              </a:spcBef>
              <a:spcAft>
                <a:spcPts val="0"/>
              </a:spcAft>
              <a:buNone/>
            </a:pPr>
            <a:fld id="{00000000-1234-1234-1234-123412341234}" type="slidenum">
              <a:rPr lang="en-US"/>
              <a:t>‹#›</a:t>
            </a:fld>
            <a:endParaRPr/>
          </a:p>
        </p:txBody>
      </p:sp>
      <p:sp>
        <p:nvSpPr>
          <p:cNvPr id="261" name="Google Shape;261;p15"/>
          <p:cNvSpPr/>
          <p:nvPr/>
        </p:nvSpPr>
        <p:spPr>
          <a:xfrm>
            <a:off x="407416" y="915161"/>
            <a:ext cx="11277600" cy="676909"/>
          </a:xfrm>
          <a:custGeom>
            <a:rect b="b" l="l" r="r" t="t"/>
            <a:pathLst>
              <a:path extrusionOk="0" h="676910" w="8458200">
                <a:moveTo>
                  <a:pt x="0" y="112775"/>
                </a:moveTo>
                <a:lnTo>
                  <a:pt x="8863" y="68901"/>
                </a:lnTo>
                <a:lnTo>
                  <a:pt x="33032" y="33051"/>
                </a:lnTo>
                <a:lnTo>
                  <a:pt x="68880" y="8870"/>
                </a:lnTo>
                <a:lnTo>
                  <a:pt x="112775" y="0"/>
                </a:lnTo>
                <a:lnTo>
                  <a:pt x="8345424" y="0"/>
                </a:lnTo>
                <a:lnTo>
                  <a:pt x="8389298" y="8870"/>
                </a:lnTo>
                <a:lnTo>
                  <a:pt x="8425148" y="33051"/>
                </a:lnTo>
                <a:lnTo>
                  <a:pt x="8449329" y="68901"/>
                </a:lnTo>
                <a:lnTo>
                  <a:pt x="8458200" y="112775"/>
                </a:lnTo>
                <a:lnTo>
                  <a:pt x="8458200" y="563879"/>
                </a:lnTo>
                <a:lnTo>
                  <a:pt x="8449329" y="607754"/>
                </a:lnTo>
                <a:lnTo>
                  <a:pt x="8425148" y="643604"/>
                </a:lnTo>
                <a:lnTo>
                  <a:pt x="8389298" y="667785"/>
                </a:lnTo>
                <a:lnTo>
                  <a:pt x="8345424" y="676655"/>
                </a:lnTo>
                <a:lnTo>
                  <a:pt x="112775" y="676655"/>
                </a:lnTo>
                <a:lnTo>
                  <a:pt x="68880" y="667785"/>
                </a:lnTo>
                <a:lnTo>
                  <a:pt x="33032" y="643604"/>
                </a:lnTo>
                <a:lnTo>
                  <a:pt x="8863" y="607754"/>
                </a:lnTo>
                <a:lnTo>
                  <a:pt x="0" y="563879"/>
                </a:lnTo>
                <a:lnTo>
                  <a:pt x="0" y="112775"/>
                </a:lnTo>
                <a:close/>
              </a:path>
            </a:pathLst>
          </a:custGeom>
          <a:noFill/>
          <a:ln cap="flat" cmpd="sng" w="259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15"/>
          <p:cNvSpPr/>
          <p:nvPr/>
        </p:nvSpPr>
        <p:spPr>
          <a:xfrm>
            <a:off x="407416" y="1692404"/>
            <a:ext cx="11277600" cy="673734"/>
          </a:xfrm>
          <a:custGeom>
            <a:rect b="b" l="l" r="r" t="t"/>
            <a:pathLst>
              <a:path extrusionOk="0" h="673735" w="8458200">
                <a:moveTo>
                  <a:pt x="0" y="112268"/>
                </a:moveTo>
                <a:lnTo>
                  <a:pt x="8822" y="68580"/>
                </a:lnTo>
                <a:lnTo>
                  <a:pt x="32883" y="32893"/>
                </a:lnTo>
                <a:lnTo>
                  <a:pt x="68569" y="8826"/>
                </a:lnTo>
                <a:lnTo>
                  <a:pt x="112268" y="0"/>
                </a:lnTo>
                <a:lnTo>
                  <a:pt x="8345932" y="0"/>
                </a:lnTo>
                <a:lnTo>
                  <a:pt x="8389620" y="8826"/>
                </a:lnTo>
                <a:lnTo>
                  <a:pt x="8425307" y="32893"/>
                </a:lnTo>
                <a:lnTo>
                  <a:pt x="8449373" y="68580"/>
                </a:lnTo>
                <a:lnTo>
                  <a:pt x="8458200" y="112268"/>
                </a:lnTo>
                <a:lnTo>
                  <a:pt x="8458200" y="561339"/>
                </a:lnTo>
                <a:lnTo>
                  <a:pt x="8449373" y="605027"/>
                </a:lnTo>
                <a:lnTo>
                  <a:pt x="8425307" y="640714"/>
                </a:lnTo>
                <a:lnTo>
                  <a:pt x="8389620" y="664781"/>
                </a:lnTo>
                <a:lnTo>
                  <a:pt x="8345932" y="673608"/>
                </a:lnTo>
                <a:lnTo>
                  <a:pt x="112268" y="673608"/>
                </a:lnTo>
                <a:lnTo>
                  <a:pt x="68569" y="664781"/>
                </a:lnTo>
                <a:lnTo>
                  <a:pt x="32883" y="640714"/>
                </a:lnTo>
                <a:lnTo>
                  <a:pt x="8822" y="605027"/>
                </a:lnTo>
                <a:lnTo>
                  <a:pt x="0" y="561339"/>
                </a:lnTo>
                <a:lnTo>
                  <a:pt x="0" y="112268"/>
                </a:lnTo>
                <a:close/>
              </a:path>
            </a:pathLst>
          </a:custGeom>
          <a:noFill/>
          <a:ln cap="flat" cmpd="sng" w="259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63" name="Google Shape;263;p15"/>
          <p:cNvGrpSpPr/>
          <p:nvPr/>
        </p:nvGrpSpPr>
        <p:grpSpPr>
          <a:xfrm>
            <a:off x="304804" y="1048184"/>
            <a:ext cx="5368703" cy="3330866"/>
            <a:chOff x="0" y="245012"/>
            <a:chExt cx="5368703" cy="3330866"/>
          </a:xfrm>
        </p:grpSpPr>
        <p:sp>
          <p:nvSpPr>
            <p:cNvPr id="264" name="Google Shape;264;p15"/>
            <p:cNvSpPr/>
            <p:nvPr/>
          </p:nvSpPr>
          <p:spPr>
            <a:xfrm>
              <a:off x="0" y="245012"/>
              <a:ext cx="5368703" cy="2129400"/>
            </a:xfrm>
            <a:prstGeom prst="roundRect">
              <a:avLst>
                <a:gd fmla="val 16667" name="adj"/>
              </a:avLst>
            </a:prstGeom>
            <a:solidFill>
              <a:srgbClr val="C55A1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txBox="1"/>
            <p:nvPr/>
          </p:nvSpPr>
          <p:spPr>
            <a:xfrm>
              <a:off x="103949" y="348961"/>
              <a:ext cx="5160805" cy="1921502"/>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n-US" sz="2600">
                  <a:solidFill>
                    <a:schemeClr val="lt1"/>
                  </a:solidFill>
                  <a:latin typeface="Calibri"/>
                  <a:ea typeface="Calibri"/>
                  <a:cs typeface="Calibri"/>
                  <a:sym typeface="Calibri"/>
                </a:rPr>
                <a:t>Câu lệnh continue được sử dụng để bỏ qua câu lệnh hiện tại của vòng lặp và tiếp tục với sự lặp lại tiếp theo bằng cách trả lại quyền kiểm soát cho đầu vòng lặp</a:t>
              </a:r>
              <a:endParaRPr/>
            </a:p>
          </p:txBody>
        </p:sp>
        <p:sp>
          <p:nvSpPr>
            <p:cNvPr id="266" name="Google Shape;266;p15"/>
            <p:cNvSpPr/>
            <p:nvPr/>
          </p:nvSpPr>
          <p:spPr>
            <a:xfrm>
              <a:off x="0" y="2424661"/>
              <a:ext cx="5368703" cy="1151217"/>
            </a:xfrm>
            <a:prstGeom prst="roundRect">
              <a:avLst>
                <a:gd fmla="val 16667" name="adj"/>
              </a:avLst>
            </a:prstGeom>
            <a:solidFill>
              <a:srgbClr val="54813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txBox="1"/>
            <p:nvPr/>
          </p:nvSpPr>
          <p:spPr>
            <a:xfrm>
              <a:off x="56198" y="2480859"/>
              <a:ext cx="5256307" cy="1038821"/>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n-US" sz="2600">
                  <a:solidFill>
                    <a:schemeClr val="lt1"/>
                  </a:solidFill>
                  <a:latin typeface="Calibri"/>
                  <a:ea typeface="Calibri"/>
                  <a:cs typeface="Calibri"/>
                  <a:sym typeface="Calibri"/>
                </a:rPr>
                <a:t>Lệnh continue được ký hiệu bằng cách sử dụng từ khoá continue.</a:t>
              </a:r>
              <a:endParaRPr/>
            </a:p>
          </p:txBody>
        </p:sp>
      </p:grpSp>
      <p:sp>
        <p:nvSpPr>
          <p:cNvPr id="268" name="Google Shape;268;p15"/>
          <p:cNvSpPr txBox="1"/>
          <p:nvPr>
            <p:ph idx="11" type="ftr"/>
          </p:nvPr>
        </p:nvSpPr>
        <p:spPr>
          <a:xfrm>
            <a:off x="0" y="6492875"/>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4 – Javascript</a:t>
            </a:r>
            <a:endParaRPr/>
          </a:p>
        </p:txBody>
      </p:sp>
      <p:pic>
        <p:nvPicPr>
          <p:cNvPr id="269" name="Google Shape;269;p15"/>
          <p:cNvPicPr preferRelativeResize="0"/>
          <p:nvPr/>
        </p:nvPicPr>
        <p:blipFill rotWithShape="1">
          <a:blip r:embed="rId3">
            <a:alphaModFix/>
          </a:blip>
          <a:srcRect b="0" l="0" r="0" t="0"/>
          <a:stretch/>
        </p:blipFill>
        <p:spPr>
          <a:xfrm>
            <a:off x="5943765" y="803172"/>
            <a:ext cx="6046046" cy="55296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6"/>
          <p:cNvSpPr txBox="1"/>
          <p:nvPr>
            <p:ph type="title"/>
          </p:nvPr>
        </p:nvSpPr>
        <p:spPr>
          <a:xfrm>
            <a:off x="104987" y="61967"/>
            <a:ext cx="6046046" cy="504871"/>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3200"/>
              <a:buFont typeface="Arial"/>
              <a:buNone/>
            </a:pPr>
            <a:r>
              <a:rPr lang="en-US"/>
              <a:t>Câu lệnh continue 2-2</a:t>
            </a:r>
            <a:endParaRPr/>
          </a:p>
        </p:txBody>
      </p:sp>
      <p:sp>
        <p:nvSpPr>
          <p:cNvPr id="275" name="Google Shape;275;p16"/>
          <p:cNvSpPr txBox="1"/>
          <p:nvPr>
            <p:ph idx="12" type="sldNum"/>
          </p:nvPr>
        </p:nvSpPr>
        <p:spPr>
          <a:xfrm>
            <a:off x="11582404" y="6550110"/>
            <a:ext cx="533399" cy="179536"/>
          </a:xfrm>
          <a:prstGeom prst="rect">
            <a:avLst/>
          </a:prstGeom>
          <a:noFill/>
          <a:ln>
            <a:noFill/>
          </a:ln>
        </p:spPr>
        <p:txBody>
          <a:bodyPr anchorCtr="0" anchor="ctr" bIns="0" lIns="0" spcFirstLastPara="1" rIns="0" wrap="square" tIns="0">
            <a:spAutoFit/>
          </a:bodyPr>
          <a:lstStyle/>
          <a:p>
            <a:pPr indent="0" lvl="0" marL="28297" rtl="0" algn="r">
              <a:lnSpc>
                <a:spcPct val="115083"/>
              </a:lnSpc>
              <a:spcBef>
                <a:spcPts val="0"/>
              </a:spcBef>
              <a:spcAft>
                <a:spcPts val="0"/>
              </a:spcAft>
              <a:buNone/>
            </a:pPr>
            <a:fld id="{00000000-1234-1234-1234-123412341234}" type="slidenum">
              <a:rPr lang="en-US"/>
              <a:t>‹#›</a:t>
            </a:fld>
            <a:endParaRPr/>
          </a:p>
        </p:txBody>
      </p:sp>
      <p:pic>
        <p:nvPicPr>
          <p:cNvPr id="276" name="Google Shape;276;p16"/>
          <p:cNvPicPr preferRelativeResize="0"/>
          <p:nvPr/>
        </p:nvPicPr>
        <p:blipFill rotWithShape="1">
          <a:blip r:embed="rId3">
            <a:alphaModFix/>
          </a:blip>
          <a:srcRect b="0" l="0" r="0" t="0"/>
          <a:stretch/>
        </p:blipFill>
        <p:spPr>
          <a:xfrm>
            <a:off x="104987" y="1963130"/>
            <a:ext cx="5551439" cy="2931739"/>
          </a:xfrm>
          <a:prstGeom prst="rect">
            <a:avLst/>
          </a:prstGeom>
          <a:noFill/>
          <a:ln>
            <a:noFill/>
          </a:ln>
        </p:spPr>
      </p:pic>
      <p:sp>
        <p:nvSpPr>
          <p:cNvPr id="277" name="Google Shape;277;p16"/>
          <p:cNvSpPr/>
          <p:nvPr/>
        </p:nvSpPr>
        <p:spPr>
          <a:xfrm>
            <a:off x="5828531" y="1882588"/>
            <a:ext cx="6052669" cy="316005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16"/>
          <p:cNvSpPr txBox="1"/>
          <p:nvPr>
            <p:ph idx="11" type="ftr"/>
          </p:nvPr>
        </p:nvSpPr>
        <p:spPr>
          <a:xfrm>
            <a:off x="0" y="6492875"/>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Thiết kế Web với HTML5 - CSS3 - JAVASCRIPT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7"/>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Live demo</a:t>
            </a:r>
            <a:endParaRPr/>
          </a:p>
        </p:txBody>
      </p:sp>
      <p:grpSp>
        <p:nvGrpSpPr>
          <p:cNvPr id="284" name="Google Shape;284;p17"/>
          <p:cNvGrpSpPr/>
          <p:nvPr/>
        </p:nvGrpSpPr>
        <p:grpSpPr>
          <a:xfrm>
            <a:off x="4163627" y="2251039"/>
            <a:ext cx="4074849" cy="2485747"/>
            <a:chOff x="0" y="0"/>
            <a:chExt cx="4074849" cy="2485747"/>
          </a:xfrm>
        </p:grpSpPr>
        <p:sp>
          <p:nvSpPr>
            <p:cNvPr id="285" name="Google Shape;285;p17"/>
            <p:cNvSpPr/>
            <p:nvPr/>
          </p:nvSpPr>
          <p:spPr>
            <a:xfrm>
              <a:off x="0" y="0"/>
              <a:ext cx="4074849" cy="2485747"/>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txBox="1"/>
            <p:nvPr/>
          </p:nvSpPr>
          <p:spPr>
            <a:xfrm>
              <a:off x="0" y="994298"/>
              <a:ext cx="4074849" cy="994298"/>
            </a:xfrm>
            <a:prstGeom prst="rect">
              <a:avLst/>
            </a:prstGeom>
            <a:noFill/>
            <a:ln>
              <a:noFill/>
            </a:ln>
          </p:spPr>
          <p:txBody>
            <a:bodyPr anchorCtr="0" anchor="ctr" bIns="248900" lIns="248900" spcFirstLastPara="1" rIns="248900" wrap="square" tIns="248900">
              <a:noAutofit/>
            </a:bodyPr>
            <a:lstStyle/>
            <a:p>
              <a:pPr indent="0" lvl="0" marL="0" marR="0" rtl="0" algn="ctr">
                <a:lnSpc>
                  <a:spcPct val="90000"/>
                </a:lnSpc>
                <a:spcBef>
                  <a:spcPts val="0"/>
                </a:spcBef>
                <a:spcAft>
                  <a:spcPts val="0"/>
                </a:spcAft>
                <a:buClr>
                  <a:schemeClr val="lt1"/>
                </a:buClr>
                <a:buSzPts val="3500"/>
                <a:buFont typeface="Calibri"/>
                <a:buNone/>
              </a:pPr>
              <a:r>
                <a:rPr lang="en-US" sz="3500">
                  <a:solidFill>
                    <a:schemeClr val="lt1"/>
                  </a:solidFill>
                  <a:latin typeface="Calibri"/>
                  <a:ea typeface="Calibri"/>
                  <a:cs typeface="Calibri"/>
                  <a:sym typeface="Calibri"/>
                </a:rPr>
                <a:t>LIVE DEMO</a:t>
              </a:r>
              <a:endParaRPr/>
            </a:p>
          </p:txBody>
        </p:sp>
        <p:sp>
          <p:nvSpPr>
            <p:cNvPr id="287" name="Google Shape;287;p17"/>
            <p:cNvSpPr/>
            <p:nvPr/>
          </p:nvSpPr>
          <p:spPr>
            <a:xfrm>
              <a:off x="1366865" y="149144"/>
              <a:ext cx="1341118" cy="827753"/>
            </a:xfrm>
            <a:prstGeom prst="ellipse">
              <a:avLst/>
            </a:prstGeom>
            <a:blipFill rotWithShape="1">
              <a:blip r:embed="rId3">
                <a:alphaModFix/>
              </a:blip>
              <a:stretch>
                <a:fillRect b="0" l="-21996" r="-21996" t="0"/>
              </a:stretch>
            </a:blipFill>
            <a:ln cap="flat" cmpd="sng" w="12700">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162993" y="1988597"/>
              <a:ext cx="3748861" cy="372862"/>
            </a:xfrm>
            <a:prstGeom prst="leftRightArrow">
              <a:avLst>
                <a:gd fmla="val 50000" name="adj1"/>
                <a:gd fmla="val 50000" name="adj2"/>
              </a:avLst>
            </a:prstGeom>
            <a:solidFill>
              <a:srgbClr val="F4BDA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1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Thiết kế Web với HTML5 - CSS3 - JAVASCRIPT</a:t>
            </a:r>
            <a:endParaRPr/>
          </a:p>
        </p:txBody>
      </p:sp>
      <p:sp>
        <p:nvSpPr>
          <p:cNvPr id="290" name="Google Shape;290;p1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8"/>
          <p:cNvSpPr txBox="1"/>
          <p:nvPr>
            <p:ph type="ctrTitle"/>
          </p:nvPr>
        </p:nvSpPr>
        <p:spPr>
          <a:xfrm>
            <a:off x="1662953" y="687141"/>
            <a:ext cx="7772400" cy="147002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n-US"/>
              <a:t>HỎI ĐÁP</a:t>
            </a:r>
            <a:endParaRPr/>
          </a:p>
        </p:txBody>
      </p:sp>
      <p:pic>
        <p:nvPicPr>
          <p:cNvPr id="296" name="Google Shape;296;p18"/>
          <p:cNvPicPr preferRelativeResize="0"/>
          <p:nvPr/>
        </p:nvPicPr>
        <p:blipFill rotWithShape="1">
          <a:blip r:embed="rId3">
            <a:alphaModFix/>
          </a:blip>
          <a:srcRect b="0" l="0" r="0" t="0"/>
          <a:stretch/>
        </p:blipFill>
        <p:spPr>
          <a:xfrm>
            <a:off x="3857438" y="2260601"/>
            <a:ext cx="3975100" cy="3276352"/>
          </a:xfrm>
          <a:prstGeom prst="rect">
            <a:avLst/>
          </a:prstGeom>
          <a:noFill/>
          <a:ln>
            <a:noFill/>
          </a:ln>
        </p:spPr>
      </p:pic>
      <p:pic>
        <p:nvPicPr>
          <p:cNvPr id="297" name="Google Shape;297;p18"/>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298" name="Google Shape;298;p1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Thiết kế Web với HTML5 - CSS3 - JAVASCRIPT</a:t>
            </a:r>
            <a:endParaRPr/>
          </a:p>
        </p:txBody>
      </p:sp>
      <p:sp>
        <p:nvSpPr>
          <p:cNvPr id="299" name="Google Shape;299;p1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19"/>
          <p:cNvPicPr preferRelativeResize="0"/>
          <p:nvPr/>
        </p:nvPicPr>
        <p:blipFill rotWithShape="1">
          <a:blip r:embed="rId3">
            <a:alphaModFix/>
          </a:blip>
          <a:srcRect b="25428" l="2688" r="2682" t="22343"/>
          <a:stretch/>
        </p:blipFill>
        <p:spPr>
          <a:xfrm>
            <a:off x="0" y="-2"/>
            <a:ext cx="12238039" cy="3924301"/>
          </a:xfrm>
          <a:prstGeom prst="rect">
            <a:avLst/>
          </a:prstGeom>
          <a:noFill/>
          <a:ln>
            <a:noFill/>
          </a:ln>
        </p:spPr>
      </p:pic>
      <p:sp>
        <p:nvSpPr>
          <p:cNvPr id="305" name="Google Shape;305;p19"/>
          <p:cNvSpPr txBox="1"/>
          <p:nvPr/>
        </p:nvSpPr>
        <p:spPr>
          <a:xfrm>
            <a:off x="412376" y="4133675"/>
            <a:ext cx="11386111" cy="147732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6000">
                <a:solidFill>
                  <a:srgbClr val="7030A0"/>
                </a:solidFill>
                <a:latin typeface="Arial"/>
                <a:ea typeface="Arial"/>
                <a:cs typeface="Arial"/>
                <a:sym typeface="Arial"/>
              </a:rPr>
              <a:t>TRẢI NGHIỆM THỰC HÀNH</a:t>
            </a:r>
            <a:endParaRPr b="1" sz="6000">
              <a:solidFill>
                <a:srgbClr val="7030A0"/>
              </a:solidFill>
              <a:latin typeface="Arial"/>
              <a:ea typeface="Arial"/>
              <a:cs typeface="Arial"/>
              <a:sym typeface="Arial"/>
            </a:endParaRPr>
          </a:p>
        </p:txBody>
      </p:sp>
      <p:pic>
        <p:nvPicPr>
          <p:cNvPr id="306" name="Google Shape;306;p19"/>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307" name="Google Shape;307;p1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Thiết kế Web với HTML5 - CSS3 - JAVASCRIPT</a:t>
            </a:r>
            <a:endParaRPr/>
          </a:p>
        </p:txBody>
      </p:sp>
      <p:sp>
        <p:nvSpPr>
          <p:cNvPr id="308" name="Google Shape;308;p1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30041" y="31548"/>
            <a:ext cx="12096883" cy="532660"/>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2800"/>
              <a:buFont typeface="Calibri"/>
              <a:buNone/>
            </a:pPr>
            <a:r>
              <a:rPr b="1" lang="en-US" sz="2800">
                <a:latin typeface="Calibri"/>
                <a:ea typeface="Calibri"/>
                <a:cs typeface="Calibri"/>
                <a:sym typeface="Calibri"/>
              </a:rPr>
              <a:t>MỤC TIÊU</a:t>
            </a:r>
            <a:endParaRPr/>
          </a:p>
        </p:txBody>
      </p:sp>
      <p:grpSp>
        <p:nvGrpSpPr>
          <p:cNvPr id="94" name="Google Shape;94;p2"/>
          <p:cNvGrpSpPr/>
          <p:nvPr/>
        </p:nvGrpSpPr>
        <p:grpSpPr>
          <a:xfrm>
            <a:off x="4908068" y="1831511"/>
            <a:ext cx="6693454" cy="2486880"/>
            <a:chOff x="0" y="97744"/>
            <a:chExt cx="6693454" cy="2486880"/>
          </a:xfrm>
        </p:grpSpPr>
        <p:sp>
          <p:nvSpPr>
            <p:cNvPr id="95" name="Google Shape;95;p2"/>
            <p:cNvSpPr/>
            <p:nvPr/>
          </p:nvSpPr>
          <p:spPr>
            <a:xfrm>
              <a:off x="0" y="97744"/>
              <a:ext cx="6693454" cy="76752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txBox="1"/>
            <p:nvPr/>
          </p:nvSpPr>
          <p:spPr>
            <a:xfrm>
              <a:off x="37467" y="135211"/>
              <a:ext cx="6618520" cy="692586"/>
            </a:xfrm>
            <a:prstGeom prst="rect">
              <a:avLst/>
            </a:prstGeom>
            <a:noFill/>
            <a:ln>
              <a:noFill/>
            </a:ln>
          </p:spPr>
          <p:txBody>
            <a:bodyPr anchorCtr="0" anchor="ctr" bIns="121900" lIns="121900" spcFirstLastPara="1" rIns="121900" wrap="square" tIns="121900">
              <a:noAutofit/>
            </a:bodyPr>
            <a:lstStyle/>
            <a:p>
              <a:pPr indent="0" lvl="0" marL="0" marR="0" rtl="0" algn="l">
                <a:lnSpc>
                  <a:spcPct val="9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Lệnh rẽ nhánh if ... else, switch .. case</a:t>
              </a:r>
              <a:endParaRPr b="0" i="0" sz="3200" u="none" cap="none" strike="noStrike">
                <a:solidFill>
                  <a:schemeClr val="lt1"/>
                </a:solidFill>
                <a:latin typeface="Calibri"/>
                <a:ea typeface="Calibri"/>
                <a:cs typeface="Calibri"/>
                <a:sym typeface="Calibri"/>
              </a:endParaRPr>
            </a:p>
          </p:txBody>
        </p:sp>
        <p:sp>
          <p:nvSpPr>
            <p:cNvPr id="97" name="Google Shape;97;p2"/>
            <p:cNvSpPr/>
            <p:nvPr/>
          </p:nvSpPr>
          <p:spPr>
            <a:xfrm>
              <a:off x="0" y="957424"/>
              <a:ext cx="6693454" cy="76752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txBox="1"/>
            <p:nvPr/>
          </p:nvSpPr>
          <p:spPr>
            <a:xfrm>
              <a:off x="37467" y="994891"/>
              <a:ext cx="6618520" cy="692586"/>
            </a:xfrm>
            <a:prstGeom prst="rect">
              <a:avLst/>
            </a:prstGeom>
            <a:noFill/>
            <a:ln>
              <a:noFill/>
            </a:ln>
          </p:spPr>
          <p:txBody>
            <a:bodyPr anchorCtr="0" anchor="ctr" bIns="121900" lIns="121900" spcFirstLastPara="1" rIns="121900" wrap="square" tIns="121900">
              <a:noAutofit/>
            </a:bodyPr>
            <a:lstStyle/>
            <a:p>
              <a:pPr indent="0" lvl="0" marL="0" marR="0" rtl="0" algn="l">
                <a:lnSpc>
                  <a:spcPct val="9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Vòng lặp for, while, do while</a:t>
              </a:r>
              <a:endParaRPr b="0" i="0" sz="3200" u="none" cap="none" strike="noStrike">
                <a:solidFill>
                  <a:schemeClr val="lt1"/>
                </a:solidFill>
                <a:latin typeface="Calibri"/>
                <a:ea typeface="Calibri"/>
                <a:cs typeface="Calibri"/>
                <a:sym typeface="Calibri"/>
              </a:endParaRPr>
            </a:p>
          </p:txBody>
        </p:sp>
        <p:sp>
          <p:nvSpPr>
            <p:cNvPr id="99" name="Google Shape;99;p2"/>
            <p:cNvSpPr/>
            <p:nvPr/>
          </p:nvSpPr>
          <p:spPr>
            <a:xfrm>
              <a:off x="0" y="1817104"/>
              <a:ext cx="6693454" cy="76752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txBox="1"/>
            <p:nvPr/>
          </p:nvSpPr>
          <p:spPr>
            <a:xfrm>
              <a:off x="37467" y="1854571"/>
              <a:ext cx="6618520" cy="692586"/>
            </a:xfrm>
            <a:prstGeom prst="rect">
              <a:avLst/>
            </a:prstGeom>
            <a:noFill/>
            <a:ln>
              <a:noFill/>
            </a:ln>
          </p:spPr>
          <p:txBody>
            <a:bodyPr anchorCtr="0" anchor="ctr" bIns="121900" lIns="121900" spcFirstLastPara="1" rIns="121900" wrap="square" tIns="121900">
              <a:noAutofit/>
            </a:bodyPr>
            <a:lstStyle/>
            <a:p>
              <a:pPr indent="0" lvl="0" marL="0" marR="0" rtl="0" algn="l">
                <a:lnSpc>
                  <a:spcPct val="9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Lệnh break và continue</a:t>
              </a:r>
              <a:endParaRPr b="0" i="0" sz="3200" u="none" cap="none" strike="noStrike">
                <a:solidFill>
                  <a:schemeClr val="lt1"/>
                </a:solidFill>
                <a:latin typeface="Calibri"/>
                <a:ea typeface="Calibri"/>
                <a:cs typeface="Calibri"/>
                <a:sym typeface="Calibri"/>
              </a:endParaRPr>
            </a:p>
          </p:txBody>
        </p:sp>
      </p:grpSp>
      <p:sp>
        <p:nvSpPr>
          <p:cNvPr id="101" name="Google Shape;101;p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Thiết kế Web với HTML5 - CSS3 - JAVASCRIPT</a:t>
            </a:r>
            <a:endParaRPr/>
          </a:p>
        </p:txBody>
      </p:sp>
      <p:sp>
        <p:nvSpPr>
          <p:cNvPr id="102" name="Google Shape;102;p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3" name="Google Shape;103;p2"/>
          <p:cNvSpPr txBox="1"/>
          <p:nvPr/>
        </p:nvSpPr>
        <p:spPr>
          <a:xfrm>
            <a:off x="11814388" y="6619824"/>
            <a:ext cx="188808" cy="205184"/>
          </a:xfrm>
          <a:prstGeom prst="rect">
            <a:avLst/>
          </a:prstGeom>
          <a:noFill/>
          <a:ln>
            <a:noFill/>
          </a:ln>
        </p:spPr>
        <p:txBody>
          <a:bodyPr anchorCtr="0" anchor="t" bIns="0" lIns="0" spcFirstLastPara="1" rIns="0" wrap="square" tIns="0">
            <a:spAutoFit/>
          </a:bodyPr>
          <a:lstStyle/>
          <a:p>
            <a:pPr indent="0" lvl="0" marL="28297" marR="0" rtl="0" algn="l">
              <a:lnSpc>
                <a:spcPct val="106666"/>
              </a:lnSpc>
              <a:spcBef>
                <a:spcPts val="0"/>
              </a:spcBef>
              <a:spcAft>
                <a:spcPts val="0"/>
              </a:spcAft>
              <a:buNone/>
            </a:pPr>
            <a:fld id="{00000000-1234-1234-1234-123412341234}" type="slidenum">
              <a:rPr b="0" i="0" lang="en-US" sz="1500" u="none" cap="none" strike="noStrike">
                <a:solidFill>
                  <a:srgbClr val="FFFFFF"/>
                </a:solidFill>
                <a:latin typeface="Calibri"/>
                <a:ea typeface="Calibri"/>
                <a:cs typeface="Calibri"/>
                <a:sym typeface="Calibri"/>
              </a:rPr>
              <a:t>‹#›</a:t>
            </a:fld>
            <a:endParaRPr b="0" i="0" sz="1500" u="none" cap="none" strike="noStrike">
              <a:solidFill>
                <a:schemeClr val="dk1"/>
              </a:solidFill>
              <a:latin typeface="Calibri"/>
              <a:ea typeface="Calibri"/>
              <a:cs typeface="Calibri"/>
              <a:sym typeface="Calibri"/>
            </a:endParaRPr>
          </a:p>
        </p:txBody>
      </p:sp>
      <p:pic>
        <p:nvPicPr>
          <p:cNvPr id="104" name="Google Shape;104;p2"/>
          <p:cNvPicPr preferRelativeResize="0"/>
          <p:nvPr/>
        </p:nvPicPr>
        <p:blipFill rotWithShape="1">
          <a:blip r:embed="rId3">
            <a:alphaModFix/>
          </a:blip>
          <a:srcRect b="0" l="0" r="0" t="0"/>
          <a:stretch/>
        </p:blipFill>
        <p:spPr>
          <a:xfrm>
            <a:off x="489797" y="1444000"/>
            <a:ext cx="4268815" cy="396999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0"/>
          <p:cNvSpPr txBox="1"/>
          <p:nvPr/>
        </p:nvSpPr>
        <p:spPr>
          <a:xfrm>
            <a:off x="4275164" y="1776956"/>
            <a:ext cx="7055357" cy="795346"/>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600477"/>
              </a:buClr>
              <a:buSzPts val="3500"/>
              <a:buFont typeface="Arial"/>
              <a:buNone/>
            </a:pPr>
            <a:r>
              <a:rPr b="1" lang="en-US" sz="3500">
                <a:solidFill>
                  <a:srgbClr val="600477"/>
                </a:solidFill>
                <a:latin typeface="Arial"/>
                <a:ea typeface="Arial"/>
                <a:cs typeface="Arial"/>
                <a:sym typeface="Arial"/>
              </a:rPr>
              <a:t>TRÂN TRỌNG CẢM ƠN!</a:t>
            </a:r>
            <a:endParaRPr b="1" sz="3500">
              <a:solidFill>
                <a:srgbClr val="600477"/>
              </a:solidFill>
              <a:latin typeface="Arial"/>
              <a:ea typeface="Arial"/>
              <a:cs typeface="Arial"/>
              <a:sym typeface="Arial"/>
            </a:endParaRPr>
          </a:p>
        </p:txBody>
      </p:sp>
      <p:pic>
        <p:nvPicPr>
          <p:cNvPr id="314" name="Google Shape;314;p20"/>
          <p:cNvPicPr preferRelativeResize="0"/>
          <p:nvPr/>
        </p:nvPicPr>
        <p:blipFill rotWithShape="1">
          <a:blip r:embed="rId3">
            <a:alphaModFix/>
          </a:blip>
          <a:srcRect b="0" l="0" r="0" t="0"/>
          <a:stretch/>
        </p:blipFill>
        <p:spPr>
          <a:xfrm>
            <a:off x="914871" y="675061"/>
            <a:ext cx="3777949" cy="467543"/>
          </a:xfrm>
          <a:prstGeom prst="rect">
            <a:avLst/>
          </a:prstGeom>
          <a:noFill/>
          <a:ln>
            <a:noFill/>
          </a:ln>
        </p:spPr>
      </p:pic>
      <p:sp>
        <p:nvSpPr>
          <p:cNvPr id="315" name="Google Shape;315;p20"/>
          <p:cNvSpPr txBox="1"/>
          <p:nvPr/>
        </p:nvSpPr>
        <p:spPr>
          <a:xfrm>
            <a:off x="5772553" y="2929613"/>
            <a:ext cx="5991075" cy="40134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lang="en-US" sz="1800">
                <a:solidFill>
                  <a:schemeClr val="dk1"/>
                </a:solidFill>
                <a:latin typeface="Roboto"/>
                <a:ea typeface="Roboto"/>
                <a:cs typeface="Roboto"/>
                <a:sym typeface="Roboto"/>
              </a:rPr>
              <a:t>238 Hoàng Quốc Việt, Bắc Từ Liêm, Hà Nội</a:t>
            </a:r>
            <a:endParaRPr b="1" sz="1800">
              <a:solidFill>
                <a:schemeClr val="dk1"/>
              </a:solidFill>
              <a:latin typeface="Roboto"/>
              <a:ea typeface="Roboto"/>
              <a:cs typeface="Roboto"/>
              <a:sym typeface="Roboto"/>
            </a:endParaRPr>
          </a:p>
        </p:txBody>
      </p:sp>
      <p:sp>
        <p:nvSpPr>
          <p:cNvPr id="316" name="Google Shape;316;p20"/>
          <p:cNvSpPr txBox="1"/>
          <p:nvPr/>
        </p:nvSpPr>
        <p:spPr>
          <a:xfrm>
            <a:off x="5772553" y="3520137"/>
            <a:ext cx="3695206"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lang="en-US" sz="1800">
                <a:solidFill>
                  <a:schemeClr val="dk1"/>
                </a:solidFill>
                <a:latin typeface="Roboto"/>
                <a:ea typeface="Roboto"/>
                <a:cs typeface="Roboto"/>
                <a:sym typeface="Roboto"/>
              </a:rPr>
              <a:t>0968.27.6996</a:t>
            </a:r>
            <a:endParaRPr/>
          </a:p>
        </p:txBody>
      </p:sp>
      <p:sp>
        <p:nvSpPr>
          <p:cNvPr id="317" name="Google Shape;317;p20"/>
          <p:cNvSpPr txBox="1"/>
          <p:nvPr/>
        </p:nvSpPr>
        <p:spPr>
          <a:xfrm>
            <a:off x="5772553" y="4166421"/>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lang="en-US" sz="1800" u="sng">
                <a:solidFill>
                  <a:schemeClr val="dk1"/>
                </a:solidFill>
                <a:latin typeface="Roboto"/>
                <a:ea typeface="Roboto"/>
                <a:cs typeface="Roboto"/>
                <a:sym typeface="Roboto"/>
                <a:hlinkClick r:id="rId4">
                  <a:extLst>
                    <a:ext uri="{A12FA001-AC4F-418D-AE19-62706E023703}">
                      <ahyp:hlinkClr val="tx"/>
                    </a:ext>
                  </a:extLst>
                </a:hlinkClick>
              </a:rPr>
              <a:t>tuyensinh@bachkhoa-aptech.edu.vn</a:t>
            </a:r>
            <a:endParaRPr b="1" sz="1800">
              <a:solidFill>
                <a:schemeClr val="dk1"/>
              </a:solidFill>
              <a:latin typeface="Roboto"/>
              <a:ea typeface="Roboto"/>
              <a:cs typeface="Roboto"/>
              <a:sym typeface="Roboto"/>
            </a:endParaRPr>
          </a:p>
        </p:txBody>
      </p:sp>
      <p:pic>
        <p:nvPicPr>
          <p:cNvPr descr="Receiver" id="318" name="Google Shape;318;p20"/>
          <p:cNvPicPr preferRelativeResize="0"/>
          <p:nvPr/>
        </p:nvPicPr>
        <p:blipFill rotWithShape="1">
          <a:blip r:embed="rId5">
            <a:alphaModFix/>
          </a:blip>
          <a:srcRect b="0" l="0" r="0" t="0"/>
          <a:stretch/>
        </p:blipFill>
        <p:spPr>
          <a:xfrm>
            <a:off x="5104559" y="3423731"/>
            <a:ext cx="469813" cy="469812"/>
          </a:xfrm>
          <a:prstGeom prst="ellipse">
            <a:avLst/>
          </a:prstGeom>
          <a:noFill/>
          <a:ln>
            <a:noFill/>
          </a:ln>
        </p:spPr>
      </p:pic>
      <p:pic>
        <p:nvPicPr>
          <p:cNvPr descr="Envelope" id="319" name="Google Shape;319;p20"/>
          <p:cNvPicPr preferRelativeResize="0"/>
          <p:nvPr/>
        </p:nvPicPr>
        <p:blipFill rotWithShape="1">
          <a:blip r:embed="rId6">
            <a:alphaModFix/>
          </a:blip>
          <a:srcRect b="0" l="0" r="0" t="0"/>
          <a:stretch/>
        </p:blipFill>
        <p:spPr>
          <a:xfrm>
            <a:off x="5104559" y="4070014"/>
            <a:ext cx="469813" cy="469812"/>
          </a:xfrm>
          <a:prstGeom prst="ellipse">
            <a:avLst/>
          </a:prstGeom>
          <a:noFill/>
          <a:ln>
            <a:noFill/>
          </a:ln>
        </p:spPr>
      </p:pic>
      <p:pic>
        <p:nvPicPr>
          <p:cNvPr descr="User" id="320" name="Google Shape;320;p20"/>
          <p:cNvPicPr preferRelativeResize="0"/>
          <p:nvPr/>
        </p:nvPicPr>
        <p:blipFill rotWithShape="1">
          <a:blip r:embed="rId7">
            <a:alphaModFix/>
          </a:blip>
          <a:srcRect b="0" l="0" r="0" t="0"/>
          <a:stretch/>
        </p:blipFill>
        <p:spPr>
          <a:xfrm>
            <a:off x="5104559" y="2833206"/>
            <a:ext cx="469813" cy="469812"/>
          </a:xfrm>
          <a:prstGeom prst="ellipse">
            <a:avLst/>
          </a:prstGeom>
          <a:noFill/>
          <a:ln>
            <a:noFill/>
          </a:ln>
        </p:spPr>
      </p:pic>
      <p:cxnSp>
        <p:nvCxnSpPr>
          <p:cNvPr descr="decorative element" id="321" name="Google Shape;321;p20"/>
          <p:cNvCxnSpPr/>
          <p:nvPr/>
        </p:nvCxnSpPr>
        <p:spPr>
          <a:xfrm>
            <a:off x="5170080" y="3303018"/>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322" name="Google Shape;322;p20"/>
          <p:cNvCxnSpPr/>
          <p:nvPr/>
        </p:nvCxnSpPr>
        <p:spPr>
          <a:xfrm>
            <a:off x="5170080" y="39021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323" name="Google Shape;323;p20"/>
          <p:cNvCxnSpPr/>
          <p:nvPr/>
        </p:nvCxnSpPr>
        <p:spPr>
          <a:xfrm>
            <a:off x="5170080" y="46514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324" name="Google Shape;324;p20"/>
          <p:cNvCxnSpPr/>
          <p:nvPr/>
        </p:nvCxnSpPr>
        <p:spPr>
          <a:xfrm>
            <a:off x="5170080" y="5302637"/>
            <a:ext cx="4297680" cy="0"/>
          </a:xfrm>
          <a:prstGeom prst="straightConnector1">
            <a:avLst/>
          </a:prstGeom>
          <a:noFill/>
          <a:ln cap="flat" cmpd="sng" w="9525">
            <a:solidFill>
              <a:srgbClr val="7030A0"/>
            </a:solidFill>
            <a:prstDash val="dash"/>
            <a:miter lim="800000"/>
            <a:headEnd len="sm" w="sm" type="none"/>
            <a:tailEnd len="sm" w="sm" type="none"/>
          </a:ln>
        </p:spPr>
      </p:cxnSp>
      <p:sp>
        <p:nvSpPr>
          <p:cNvPr id="325" name="Google Shape;325;p20"/>
          <p:cNvSpPr txBox="1"/>
          <p:nvPr/>
        </p:nvSpPr>
        <p:spPr>
          <a:xfrm>
            <a:off x="5772553" y="4845294"/>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lang="en-US" sz="1800" u="sng">
                <a:solidFill>
                  <a:schemeClr val="dk1"/>
                </a:solidFill>
                <a:latin typeface="Roboto"/>
                <a:ea typeface="Roboto"/>
                <a:cs typeface="Roboto"/>
                <a:sym typeface="Roboto"/>
                <a:hlinkClick r:id="rId8">
                  <a:extLst>
                    <a:ext uri="{A12FA001-AC4F-418D-AE19-62706E023703}">
                      <ahyp:hlinkClr val="tx"/>
                    </a:ext>
                  </a:extLst>
                </a:hlinkClick>
              </a:rPr>
              <a:t>www.bachkhoa-aptech.edu.vn</a:t>
            </a:r>
            <a:endParaRPr b="1" sz="1800">
              <a:solidFill>
                <a:schemeClr val="dk1"/>
              </a:solidFill>
              <a:latin typeface="Roboto"/>
              <a:ea typeface="Roboto"/>
              <a:cs typeface="Roboto"/>
              <a:sym typeface="Roboto"/>
            </a:endParaRPr>
          </a:p>
        </p:txBody>
      </p:sp>
      <p:pic>
        <p:nvPicPr>
          <p:cNvPr descr="Káº¿t quáº£ hÃ¬nh áº£nh cho world icon PNG" id="326" name="Google Shape;326;p20"/>
          <p:cNvPicPr preferRelativeResize="0"/>
          <p:nvPr/>
        </p:nvPicPr>
        <p:blipFill rotWithShape="1">
          <a:blip r:embed="rId9">
            <a:alphaModFix/>
          </a:blip>
          <a:srcRect b="0" l="0" r="0" t="0"/>
          <a:stretch/>
        </p:blipFill>
        <p:spPr>
          <a:xfrm>
            <a:off x="5137321" y="4771421"/>
            <a:ext cx="424744" cy="424744"/>
          </a:xfrm>
          <a:prstGeom prst="rect">
            <a:avLst/>
          </a:prstGeom>
          <a:noFill/>
          <a:ln>
            <a:noFill/>
          </a:ln>
        </p:spPr>
      </p:pic>
      <p:sp>
        <p:nvSpPr>
          <p:cNvPr id="327" name="Google Shape;327;p20"/>
          <p:cNvSpPr txBox="1"/>
          <p:nvPr/>
        </p:nvSpPr>
        <p:spPr>
          <a:xfrm>
            <a:off x="4823737" y="701033"/>
            <a:ext cx="7128577" cy="3936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500"/>
              <a:buFont typeface="Arial"/>
              <a:buNone/>
            </a:pPr>
            <a:r>
              <a:rPr b="1" lang="en-US" sz="1500">
                <a:solidFill>
                  <a:schemeClr val="dk1"/>
                </a:solidFill>
                <a:latin typeface="Arial"/>
                <a:ea typeface="Arial"/>
                <a:cs typeface="Arial"/>
                <a:sym typeface="Arial"/>
              </a:rPr>
              <a:t>HỆ THỐNG ĐÀO TẠO CNTT QUỐC TẾ BACHKHOA - APTECH</a:t>
            </a:r>
            <a:endParaRPr/>
          </a:p>
        </p:txBody>
      </p:sp>
      <p:pic>
        <p:nvPicPr>
          <p:cNvPr id="328" name="Google Shape;328;p20"/>
          <p:cNvPicPr preferRelativeResize="0"/>
          <p:nvPr/>
        </p:nvPicPr>
        <p:blipFill rotWithShape="1">
          <a:blip r:embed="rId10">
            <a:alphaModFix/>
          </a:blip>
          <a:srcRect b="0" l="0" r="0" t="0"/>
          <a:stretch/>
        </p:blipFill>
        <p:spPr>
          <a:xfrm>
            <a:off x="786496" y="1878372"/>
            <a:ext cx="3744411" cy="3735097"/>
          </a:xfrm>
          <a:prstGeom prst="rect">
            <a:avLst/>
          </a:prstGeom>
          <a:noFill/>
          <a:ln>
            <a:noFill/>
          </a:ln>
        </p:spPr>
      </p:pic>
      <p:sp>
        <p:nvSpPr>
          <p:cNvPr id="329" name="Google Shape;329;p2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Thiết kế Web với HTML5 - CSS3 - JAVASCRIPT</a:t>
            </a:r>
            <a:endParaRPr/>
          </a:p>
        </p:txBody>
      </p:sp>
      <p:sp>
        <p:nvSpPr>
          <p:cNvPr id="330" name="Google Shape;330;p2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104985" y="50537"/>
            <a:ext cx="5181601" cy="504871"/>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3200"/>
              <a:buFont typeface="Arial"/>
              <a:buNone/>
            </a:pPr>
            <a:r>
              <a:rPr lang="en-US"/>
              <a:t>Lệnh rẽ nhánh if.. else</a:t>
            </a:r>
            <a:endParaRPr/>
          </a:p>
        </p:txBody>
      </p:sp>
      <p:sp>
        <p:nvSpPr>
          <p:cNvPr id="110" name="Google Shape;110;p3"/>
          <p:cNvSpPr txBox="1"/>
          <p:nvPr>
            <p:ph idx="12" type="sldNum"/>
          </p:nvPr>
        </p:nvSpPr>
        <p:spPr>
          <a:xfrm>
            <a:off x="11582404" y="6550110"/>
            <a:ext cx="533399" cy="179536"/>
          </a:xfrm>
          <a:prstGeom prst="rect">
            <a:avLst/>
          </a:prstGeom>
          <a:noFill/>
          <a:ln>
            <a:noFill/>
          </a:ln>
        </p:spPr>
        <p:txBody>
          <a:bodyPr anchorCtr="0" anchor="ctr" bIns="0" lIns="0" spcFirstLastPara="1" rIns="0" wrap="square" tIns="0">
            <a:spAutoFit/>
          </a:bodyPr>
          <a:lstStyle/>
          <a:p>
            <a:pPr indent="0" lvl="0" marL="28297" rtl="0" algn="r">
              <a:lnSpc>
                <a:spcPct val="115083"/>
              </a:lnSpc>
              <a:spcBef>
                <a:spcPts val="0"/>
              </a:spcBef>
              <a:spcAft>
                <a:spcPts val="0"/>
              </a:spcAft>
              <a:buNone/>
            </a:pPr>
            <a:fld id="{00000000-1234-1234-1234-123412341234}" type="slidenum">
              <a:rPr lang="en-US"/>
              <a:t>‹#›</a:t>
            </a:fld>
            <a:endParaRPr/>
          </a:p>
        </p:txBody>
      </p:sp>
      <p:sp>
        <p:nvSpPr>
          <p:cNvPr id="111" name="Google Shape;111;p3"/>
          <p:cNvSpPr/>
          <p:nvPr/>
        </p:nvSpPr>
        <p:spPr>
          <a:xfrm>
            <a:off x="407416" y="1704595"/>
            <a:ext cx="11277600" cy="711835"/>
          </a:xfrm>
          <a:custGeom>
            <a:rect b="b" l="l" r="r" t="t"/>
            <a:pathLst>
              <a:path extrusionOk="0" h="711835" w="8458200">
                <a:moveTo>
                  <a:pt x="0" y="118617"/>
                </a:moveTo>
                <a:lnTo>
                  <a:pt x="9322" y="72437"/>
                </a:lnTo>
                <a:lnTo>
                  <a:pt x="34744" y="34734"/>
                </a:lnTo>
                <a:lnTo>
                  <a:pt x="72448" y="9318"/>
                </a:lnTo>
                <a:lnTo>
                  <a:pt x="118618" y="0"/>
                </a:lnTo>
                <a:lnTo>
                  <a:pt x="8339582" y="0"/>
                </a:lnTo>
                <a:lnTo>
                  <a:pt x="8385762" y="9318"/>
                </a:lnTo>
                <a:lnTo>
                  <a:pt x="8423465" y="34734"/>
                </a:lnTo>
                <a:lnTo>
                  <a:pt x="8448881" y="72437"/>
                </a:lnTo>
                <a:lnTo>
                  <a:pt x="8458200" y="118617"/>
                </a:lnTo>
                <a:lnTo>
                  <a:pt x="8458200" y="593089"/>
                </a:lnTo>
                <a:lnTo>
                  <a:pt x="8448881" y="639270"/>
                </a:lnTo>
                <a:lnTo>
                  <a:pt x="8423465" y="676973"/>
                </a:lnTo>
                <a:lnTo>
                  <a:pt x="8385762" y="702389"/>
                </a:lnTo>
                <a:lnTo>
                  <a:pt x="8339582" y="711707"/>
                </a:lnTo>
                <a:lnTo>
                  <a:pt x="118618" y="711707"/>
                </a:lnTo>
                <a:lnTo>
                  <a:pt x="72448" y="702389"/>
                </a:lnTo>
                <a:lnTo>
                  <a:pt x="34744" y="676973"/>
                </a:lnTo>
                <a:lnTo>
                  <a:pt x="9322" y="639270"/>
                </a:lnTo>
                <a:lnTo>
                  <a:pt x="0" y="593089"/>
                </a:lnTo>
                <a:lnTo>
                  <a:pt x="0" y="118617"/>
                </a:lnTo>
                <a:close/>
              </a:path>
            </a:pathLst>
          </a:custGeom>
          <a:noFill/>
          <a:ln cap="flat" cmpd="sng" w="259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12" name="Google Shape;112;p3"/>
          <p:cNvGrpSpPr/>
          <p:nvPr/>
        </p:nvGrpSpPr>
        <p:grpSpPr>
          <a:xfrm>
            <a:off x="238069" y="1354974"/>
            <a:ext cx="7211249" cy="966150"/>
            <a:chOff x="0" y="24756"/>
            <a:chExt cx="7211249" cy="966150"/>
          </a:xfrm>
        </p:grpSpPr>
        <p:sp>
          <p:nvSpPr>
            <p:cNvPr id="113" name="Google Shape;113;p3"/>
            <p:cNvSpPr/>
            <p:nvPr/>
          </p:nvSpPr>
          <p:spPr>
            <a:xfrm>
              <a:off x="0" y="24756"/>
              <a:ext cx="7211249" cy="455715"/>
            </a:xfrm>
            <a:prstGeom prst="roundRect">
              <a:avLst>
                <a:gd fmla="val 16667" name="adj"/>
              </a:avLst>
            </a:prstGeom>
            <a:solidFill>
              <a:srgbClr val="3F3F3F"/>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nvSpPr>
          <p:spPr>
            <a:xfrm>
              <a:off x="22246" y="47002"/>
              <a:ext cx="7166757" cy="411223"/>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lang="en-US" sz="1900">
                  <a:solidFill>
                    <a:schemeClr val="lt1"/>
                  </a:solidFill>
                  <a:latin typeface="Calibri"/>
                  <a:ea typeface="Calibri"/>
                  <a:cs typeface="Calibri"/>
                  <a:sym typeface="Calibri"/>
                </a:rPr>
                <a:t>Lênh if sử dụng để kiểm tra một điều kiện thỏa mãn theo ý đồ lập trình</a:t>
              </a:r>
              <a:endParaRPr sz="1900">
                <a:solidFill>
                  <a:schemeClr val="lt1"/>
                </a:solidFill>
                <a:latin typeface="Calibri"/>
                <a:ea typeface="Calibri"/>
                <a:cs typeface="Calibri"/>
                <a:sym typeface="Calibri"/>
              </a:endParaRPr>
            </a:p>
          </p:txBody>
        </p:sp>
        <p:sp>
          <p:nvSpPr>
            <p:cNvPr id="115" name="Google Shape;115;p3"/>
            <p:cNvSpPr/>
            <p:nvPr/>
          </p:nvSpPr>
          <p:spPr>
            <a:xfrm>
              <a:off x="0" y="535191"/>
              <a:ext cx="7211249" cy="455715"/>
            </a:xfrm>
            <a:prstGeom prst="roundRect">
              <a:avLst>
                <a:gd fmla="val 16667"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txBox="1"/>
            <p:nvPr/>
          </p:nvSpPr>
          <p:spPr>
            <a:xfrm>
              <a:off x="22246" y="557437"/>
              <a:ext cx="7166757" cy="411223"/>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lang="en-US" sz="1900">
                  <a:solidFill>
                    <a:schemeClr val="lt1"/>
                  </a:solidFill>
                  <a:latin typeface="Calibri"/>
                  <a:ea typeface="Calibri"/>
                  <a:cs typeface="Calibri"/>
                  <a:sym typeface="Calibri"/>
                </a:rPr>
                <a:t>Lênh if cần truyền vào điều kiện, điều kiên đúng thì khối lệnh thực thi</a:t>
              </a:r>
              <a:endParaRPr sz="1900">
                <a:solidFill>
                  <a:schemeClr val="lt1"/>
                </a:solidFill>
                <a:latin typeface="Calibri"/>
                <a:ea typeface="Calibri"/>
                <a:cs typeface="Calibri"/>
                <a:sym typeface="Calibri"/>
              </a:endParaRPr>
            </a:p>
          </p:txBody>
        </p:sp>
      </p:grpSp>
      <p:pic>
        <p:nvPicPr>
          <p:cNvPr id="117" name="Google Shape;117;p3"/>
          <p:cNvPicPr preferRelativeResize="0"/>
          <p:nvPr/>
        </p:nvPicPr>
        <p:blipFill rotWithShape="1">
          <a:blip r:embed="rId3">
            <a:alphaModFix/>
          </a:blip>
          <a:srcRect b="0" l="0" r="0" t="0"/>
          <a:stretch/>
        </p:blipFill>
        <p:spPr>
          <a:xfrm>
            <a:off x="331587" y="3162105"/>
            <a:ext cx="7263204" cy="1991300"/>
          </a:xfrm>
          <a:prstGeom prst="rect">
            <a:avLst/>
          </a:prstGeom>
          <a:noFill/>
          <a:ln>
            <a:noFill/>
          </a:ln>
        </p:spPr>
      </p:pic>
      <p:sp>
        <p:nvSpPr>
          <p:cNvPr id="118" name="Google Shape;118;p3"/>
          <p:cNvSpPr txBox="1"/>
          <p:nvPr>
            <p:ph idx="11" type="ftr"/>
          </p:nvPr>
        </p:nvSpPr>
        <p:spPr>
          <a:xfrm>
            <a:off x="0" y="6492875"/>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Thiết kế Web với HTML5 - CSS3 - JAVASCRIPT</a:t>
            </a:r>
            <a:endParaRPr/>
          </a:p>
        </p:txBody>
      </p:sp>
      <p:pic>
        <p:nvPicPr>
          <p:cNvPr id="119" name="Google Shape;119;p3"/>
          <p:cNvPicPr preferRelativeResize="0"/>
          <p:nvPr/>
        </p:nvPicPr>
        <p:blipFill rotWithShape="1">
          <a:blip r:embed="rId4">
            <a:alphaModFix/>
          </a:blip>
          <a:srcRect b="0" l="0" r="0" t="0"/>
          <a:stretch/>
        </p:blipFill>
        <p:spPr>
          <a:xfrm>
            <a:off x="7863706" y="835225"/>
            <a:ext cx="4183743" cy="4709568"/>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73812" y="47130"/>
            <a:ext cx="7376470" cy="504871"/>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3200"/>
              <a:buFont typeface="Arial"/>
              <a:buNone/>
            </a:pPr>
            <a:r>
              <a:rPr lang="en-US"/>
              <a:t>Lệnh rẽ nhánh switch .. case</a:t>
            </a:r>
            <a:endParaRPr/>
          </a:p>
        </p:txBody>
      </p:sp>
      <p:sp>
        <p:nvSpPr>
          <p:cNvPr id="125" name="Google Shape;125;p4"/>
          <p:cNvSpPr txBox="1"/>
          <p:nvPr>
            <p:ph idx="12" type="sldNum"/>
          </p:nvPr>
        </p:nvSpPr>
        <p:spPr>
          <a:xfrm>
            <a:off x="11582404" y="6550110"/>
            <a:ext cx="533399" cy="179536"/>
          </a:xfrm>
          <a:prstGeom prst="rect">
            <a:avLst/>
          </a:prstGeom>
          <a:noFill/>
          <a:ln>
            <a:noFill/>
          </a:ln>
        </p:spPr>
        <p:txBody>
          <a:bodyPr anchorCtr="0" anchor="ctr" bIns="0" lIns="0" spcFirstLastPara="1" rIns="0" wrap="square" tIns="0">
            <a:spAutoFit/>
          </a:bodyPr>
          <a:lstStyle/>
          <a:p>
            <a:pPr indent="0" lvl="0" marL="28297" rtl="0" algn="r">
              <a:lnSpc>
                <a:spcPct val="115083"/>
              </a:lnSpc>
              <a:spcBef>
                <a:spcPts val="0"/>
              </a:spcBef>
              <a:spcAft>
                <a:spcPts val="0"/>
              </a:spcAft>
              <a:buNone/>
            </a:pPr>
            <a:fld id="{00000000-1234-1234-1234-123412341234}" type="slidenum">
              <a:rPr lang="en-US"/>
              <a:t>‹#›</a:t>
            </a:fld>
            <a:endParaRPr/>
          </a:p>
        </p:txBody>
      </p:sp>
      <p:sp>
        <p:nvSpPr>
          <p:cNvPr id="126" name="Google Shape;126;p4"/>
          <p:cNvSpPr/>
          <p:nvPr/>
        </p:nvSpPr>
        <p:spPr>
          <a:xfrm>
            <a:off x="399611" y="1703636"/>
            <a:ext cx="11277600" cy="711835"/>
          </a:xfrm>
          <a:custGeom>
            <a:rect b="b" l="l" r="r" t="t"/>
            <a:pathLst>
              <a:path extrusionOk="0" h="711835" w="8458200">
                <a:moveTo>
                  <a:pt x="0" y="118617"/>
                </a:moveTo>
                <a:lnTo>
                  <a:pt x="9322" y="72437"/>
                </a:lnTo>
                <a:lnTo>
                  <a:pt x="34744" y="34734"/>
                </a:lnTo>
                <a:lnTo>
                  <a:pt x="72448" y="9318"/>
                </a:lnTo>
                <a:lnTo>
                  <a:pt x="118618" y="0"/>
                </a:lnTo>
                <a:lnTo>
                  <a:pt x="8339582" y="0"/>
                </a:lnTo>
                <a:lnTo>
                  <a:pt x="8385762" y="9318"/>
                </a:lnTo>
                <a:lnTo>
                  <a:pt x="8423465" y="34734"/>
                </a:lnTo>
                <a:lnTo>
                  <a:pt x="8448881" y="72437"/>
                </a:lnTo>
                <a:lnTo>
                  <a:pt x="8458200" y="118617"/>
                </a:lnTo>
                <a:lnTo>
                  <a:pt x="8458200" y="593089"/>
                </a:lnTo>
                <a:lnTo>
                  <a:pt x="8448881" y="639270"/>
                </a:lnTo>
                <a:lnTo>
                  <a:pt x="8423465" y="676973"/>
                </a:lnTo>
                <a:lnTo>
                  <a:pt x="8385762" y="702389"/>
                </a:lnTo>
                <a:lnTo>
                  <a:pt x="8339582" y="711707"/>
                </a:lnTo>
                <a:lnTo>
                  <a:pt x="118618" y="711707"/>
                </a:lnTo>
                <a:lnTo>
                  <a:pt x="72448" y="702389"/>
                </a:lnTo>
                <a:lnTo>
                  <a:pt x="34744" y="676973"/>
                </a:lnTo>
                <a:lnTo>
                  <a:pt x="9322" y="639270"/>
                </a:lnTo>
                <a:lnTo>
                  <a:pt x="0" y="593089"/>
                </a:lnTo>
                <a:lnTo>
                  <a:pt x="0" y="118617"/>
                </a:lnTo>
                <a:close/>
              </a:path>
            </a:pathLst>
          </a:custGeom>
          <a:noFill/>
          <a:ln cap="flat" cmpd="sng" w="259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7" name="Google Shape;127;p4"/>
          <p:cNvGrpSpPr/>
          <p:nvPr/>
        </p:nvGrpSpPr>
        <p:grpSpPr>
          <a:xfrm>
            <a:off x="419945" y="1185165"/>
            <a:ext cx="5696388" cy="1034280"/>
            <a:chOff x="0" y="10382"/>
            <a:chExt cx="5696388" cy="1034280"/>
          </a:xfrm>
        </p:grpSpPr>
        <p:sp>
          <p:nvSpPr>
            <p:cNvPr id="128" name="Google Shape;128;p4"/>
            <p:cNvSpPr/>
            <p:nvPr/>
          </p:nvSpPr>
          <p:spPr>
            <a:xfrm>
              <a:off x="0" y="10382"/>
              <a:ext cx="5696388" cy="1034280"/>
            </a:xfrm>
            <a:prstGeom prst="roundRect">
              <a:avLst>
                <a:gd fmla="val 16667" name="adj"/>
              </a:avLst>
            </a:prstGeom>
            <a:solidFill>
              <a:schemeClr val="dk2"/>
            </a:solidFill>
            <a:ln cap="flat" cmpd="sng" w="127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txBox="1"/>
            <p:nvPr/>
          </p:nvSpPr>
          <p:spPr>
            <a:xfrm>
              <a:off x="50489" y="60871"/>
              <a:ext cx="5595410" cy="933302"/>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n-US" sz="2600">
                  <a:solidFill>
                    <a:schemeClr val="lt1"/>
                  </a:solidFill>
                  <a:latin typeface="Calibri"/>
                  <a:ea typeface="Calibri"/>
                  <a:cs typeface="Calibri"/>
                  <a:sym typeface="Calibri"/>
                </a:rPr>
                <a:t>Lệnh switch ..case sử dụng khi có nhiều trường hợp cần rẽ nhánh</a:t>
              </a:r>
              <a:endParaRPr sz="2600">
                <a:solidFill>
                  <a:schemeClr val="lt1"/>
                </a:solidFill>
                <a:latin typeface="Calibri"/>
                <a:ea typeface="Calibri"/>
                <a:cs typeface="Calibri"/>
                <a:sym typeface="Calibri"/>
              </a:endParaRPr>
            </a:p>
          </p:txBody>
        </p:sp>
      </p:grpSp>
      <p:pic>
        <p:nvPicPr>
          <p:cNvPr id="130" name="Google Shape;130;p4"/>
          <p:cNvPicPr preferRelativeResize="0"/>
          <p:nvPr/>
        </p:nvPicPr>
        <p:blipFill rotWithShape="1">
          <a:blip r:embed="rId3">
            <a:alphaModFix/>
          </a:blip>
          <a:srcRect b="0" l="0" r="0" t="0"/>
          <a:stretch/>
        </p:blipFill>
        <p:spPr>
          <a:xfrm>
            <a:off x="419945" y="2582447"/>
            <a:ext cx="5696389" cy="2673038"/>
          </a:xfrm>
          <a:prstGeom prst="rect">
            <a:avLst/>
          </a:prstGeom>
          <a:noFill/>
          <a:ln>
            <a:noFill/>
          </a:ln>
        </p:spPr>
      </p:pic>
      <p:sp>
        <p:nvSpPr>
          <p:cNvPr id="131" name="Google Shape;131;p4"/>
          <p:cNvSpPr txBox="1"/>
          <p:nvPr>
            <p:ph idx="11" type="ftr"/>
          </p:nvPr>
        </p:nvSpPr>
        <p:spPr>
          <a:xfrm>
            <a:off x="0" y="6492875"/>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Thiết kế Web với HTML5 - CSS3 - JAVASCRIPT</a:t>
            </a:r>
            <a:endParaRPr/>
          </a:p>
        </p:txBody>
      </p:sp>
      <p:pic>
        <p:nvPicPr>
          <p:cNvPr id="132" name="Google Shape;132;p4"/>
          <p:cNvPicPr preferRelativeResize="0"/>
          <p:nvPr/>
        </p:nvPicPr>
        <p:blipFill rotWithShape="1">
          <a:blip r:embed="rId4">
            <a:alphaModFix/>
          </a:blip>
          <a:srcRect b="0" l="0" r="0" t="0"/>
          <a:stretch/>
        </p:blipFill>
        <p:spPr>
          <a:xfrm>
            <a:off x="8103144" y="788297"/>
            <a:ext cx="3761982" cy="52168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Vòng lặp trong javascript</a:t>
            </a:r>
            <a:endParaRPr/>
          </a:p>
        </p:txBody>
      </p:sp>
      <p:grpSp>
        <p:nvGrpSpPr>
          <p:cNvPr id="138" name="Google Shape;138;p5"/>
          <p:cNvGrpSpPr/>
          <p:nvPr/>
        </p:nvGrpSpPr>
        <p:grpSpPr>
          <a:xfrm>
            <a:off x="928093" y="692458"/>
            <a:ext cx="10282351" cy="5484504"/>
            <a:chOff x="907266" y="0"/>
            <a:chExt cx="10282351" cy="5484504"/>
          </a:xfrm>
        </p:grpSpPr>
        <p:sp>
          <p:nvSpPr>
            <p:cNvPr id="139" name="Google Shape;139;p5"/>
            <p:cNvSpPr/>
            <p:nvPr/>
          </p:nvSpPr>
          <p:spPr>
            <a:xfrm>
              <a:off x="907266" y="0"/>
              <a:ext cx="10282351" cy="5484504"/>
            </a:xfrm>
            <a:prstGeom prst="rightArrow">
              <a:avLst>
                <a:gd fmla="val 50000" name="adj1"/>
                <a:gd fmla="val 50000" name="adj2"/>
              </a:avLst>
            </a:prstGeom>
            <a:solidFill>
              <a:srgbClr val="F7D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2116954" y="1645351"/>
              <a:ext cx="3629065" cy="2193802"/>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txBox="1"/>
            <p:nvPr/>
          </p:nvSpPr>
          <p:spPr>
            <a:xfrm>
              <a:off x="2224047" y="1752444"/>
              <a:ext cx="3414879" cy="1979616"/>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Vòng lặp là một hành động lặp đi lặp lại theo một nguyên tắc nhất định</a:t>
              </a:r>
              <a:endParaRPr/>
            </a:p>
          </p:txBody>
        </p:sp>
        <p:sp>
          <p:nvSpPr>
            <p:cNvPr id="142" name="Google Shape;142;p5"/>
            <p:cNvSpPr/>
            <p:nvPr/>
          </p:nvSpPr>
          <p:spPr>
            <a:xfrm>
              <a:off x="6350864" y="1645351"/>
              <a:ext cx="3629065" cy="2193802"/>
            </a:xfrm>
            <a:prstGeom prst="roundRect">
              <a:avLst>
                <a:gd fmla="val 16667" name="adj"/>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txBox="1"/>
            <p:nvPr/>
          </p:nvSpPr>
          <p:spPr>
            <a:xfrm>
              <a:off x="6457957" y="1752444"/>
              <a:ext cx="3414879" cy="1979616"/>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Đối với javascript chúng ta có những kiểu vòng lặp sau for, forEach, while và do-while</a:t>
              </a:r>
              <a:endParaRPr/>
            </a:p>
          </p:txBody>
        </p:sp>
      </p:grpSp>
      <p:sp>
        <p:nvSpPr>
          <p:cNvPr id="144" name="Google Shape;144;p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Thiết kế Web với HTML5 - CSS3 - JAVASCRIPT</a:t>
            </a:r>
            <a:endParaRPr/>
          </a:p>
        </p:txBody>
      </p:sp>
      <p:sp>
        <p:nvSpPr>
          <p:cNvPr id="145" name="Google Shape;145;p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type="title"/>
          </p:nvPr>
        </p:nvSpPr>
        <p:spPr>
          <a:xfrm>
            <a:off x="104988" y="39107"/>
            <a:ext cx="4397585" cy="504871"/>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3200"/>
              <a:buFont typeface="Arial"/>
              <a:buNone/>
            </a:pPr>
            <a:r>
              <a:rPr lang="en-US"/>
              <a:t>Vòng lặp for 1/2</a:t>
            </a:r>
            <a:endParaRPr/>
          </a:p>
        </p:txBody>
      </p:sp>
      <p:sp>
        <p:nvSpPr>
          <p:cNvPr id="151" name="Google Shape;151;p6"/>
          <p:cNvSpPr txBox="1"/>
          <p:nvPr>
            <p:ph idx="12" type="sldNum"/>
          </p:nvPr>
        </p:nvSpPr>
        <p:spPr>
          <a:xfrm>
            <a:off x="11582404" y="6550110"/>
            <a:ext cx="533399" cy="179536"/>
          </a:xfrm>
          <a:prstGeom prst="rect">
            <a:avLst/>
          </a:prstGeom>
          <a:noFill/>
          <a:ln>
            <a:noFill/>
          </a:ln>
        </p:spPr>
        <p:txBody>
          <a:bodyPr anchorCtr="0" anchor="ctr" bIns="0" lIns="0" spcFirstLastPara="1" rIns="0" wrap="square" tIns="0">
            <a:spAutoFit/>
          </a:bodyPr>
          <a:lstStyle/>
          <a:p>
            <a:pPr indent="0" lvl="0" marL="28297" rtl="0" algn="r">
              <a:lnSpc>
                <a:spcPct val="115083"/>
              </a:lnSpc>
              <a:spcBef>
                <a:spcPts val="0"/>
              </a:spcBef>
              <a:spcAft>
                <a:spcPts val="0"/>
              </a:spcAft>
              <a:buNone/>
            </a:pPr>
            <a:fld id="{00000000-1234-1234-1234-123412341234}" type="slidenum">
              <a:rPr lang="en-US"/>
              <a:t>‹#›</a:t>
            </a:fld>
            <a:endParaRPr/>
          </a:p>
        </p:txBody>
      </p:sp>
      <p:grpSp>
        <p:nvGrpSpPr>
          <p:cNvPr id="152" name="Google Shape;152;p6"/>
          <p:cNvGrpSpPr/>
          <p:nvPr/>
        </p:nvGrpSpPr>
        <p:grpSpPr>
          <a:xfrm>
            <a:off x="407416" y="955554"/>
            <a:ext cx="6358468" cy="1942560"/>
            <a:chOff x="0" y="40393"/>
            <a:chExt cx="6358468" cy="1942560"/>
          </a:xfrm>
        </p:grpSpPr>
        <p:sp>
          <p:nvSpPr>
            <p:cNvPr id="153" name="Google Shape;153;p6"/>
            <p:cNvSpPr/>
            <p:nvPr/>
          </p:nvSpPr>
          <p:spPr>
            <a:xfrm>
              <a:off x="0" y="40393"/>
              <a:ext cx="6358468" cy="444600"/>
            </a:xfrm>
            <a:prstGeom prst="roundRect">
              <a:avLst>
                <a:gd fmla="val 16667" name="adj"/>
              </a:avLst>
            </a:prstGeom>
            <a:solidFill>
              <a:schemeClr val="lt1"/>
            </a:solidFill>
            <a:ln cap="flat" cmpd="sng" w="12700">
              <a:solidFill>
                <a:srgbClr val="659C4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txBox="1"/>
            <p:nvPr/>
          </p:nvSpPr>
          <p:spPr>
            <a:xfrm>
              <a:off x="21704" y="62097"/>
              <a:ext cx="6315060" cy="401192"/>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lang="en-US" sz="1900">
                  <a:solidFill>
                    <a:schemeClr val="lt1"/>
                  </a:solidFill>
                  <a:latin typeface="Calibri"/>
                  <a:ea typeface="Calibri"/>
                  <a:cs typeface="Calibri"/>
                  <a:sym typeface="Calibri"/>
                </a:rPr>
                <a:t>Vòng lặp for bắt đầu với từ khóa for, </a:t>
              </a:r>
              <a:endParaRPr/>
            </a:p>
          </p:txBody>
        </p:sp>
        <p:sp>
          <p:nvSpPr>
            <p:cNvPr id="155" name="Google Shape;155;p6"/>
            <p:cNvSpPr/>
            <p:nvPr/>
          </p:nvSpPr>
          <p:spPr>
            <a:xfrm>
              <a:off x="0" y="539713"/>
              <a:ext cx="6358468" cy="444600"/>
            </a:xfrm>
            <a:prstGeom prst="roundRect">
              <a:avLst>
                <a:gd fmla="val 16667" name="adj"/>
              </a:avLst>
            </a:prstGeom>
            <a:solidFill>
              <a:schemeClr val="lt1"/>
            </a:solidFill>
            <a:ln cap="flat" cmpd="sng" w="12700">
              <a:solidFill>
                <a:srgbClr val="659C4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txBox="1"/>
            <p:nvPr/>
          </p:nvSpPr>
          <p:spPr>
            <a:xfrm>
              <a:off x="21704" y="561417"/>
              <a:ext cx="6315060" cy="401192"/>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lang="en-US" sz="1900">
                  <a:solidFill>
                    <a:schemeClr val="lt1"/>
                  </a:solidFill>
                  <a:latin typeface="Calibri"/>
                  <a:ea typeface="Calibri"/>
                  <a:cs typeface="Calibri"/>
                  <a:sym typeface="Calibri"/>
                </a:rPr>
                <a:t>Tiếp theo là dấu ngoặc đơn có chứa ba biểu thức, </a:t>
              </a:r>
              <a:endParaRPr/>
            </a:p>
          </p:txBody>
        </p:sp>
        <p:sp>
          <p:nvSpPr>
            <p:cNvPr id="157" name="Google Shape;157;p6"/>
            <p:cNvSpPr/>
            <p:nvPr/>
          </p:nvSpPr>
          <p:spPr>
            <a:xfrm>
              <a:off x="0" y="1039033"/>
              <a:ext cx="6358468" cy="444600"/>
            </a:xfrm>
            <a:prstGeom prst="roundRect">
              <a:avLst>
                <a:gd fmla="val 16667" name="adj"/>
              </a:avLst>
            </a:prstGeom>
            <a:solidFill>
              <a:schemeClr val="lt1"/>
            </a:solidFill>
            <a:ln cap="flat" cmpd="sng" w="12700">
              <a:solidFill>
                <a:srgbClr val="659C4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txBox="1"/>
            <p:nvPr/>
          </p:nvSpPr>
          <p:spPr>
            <a:xfrm>
              <a:off x="21704" y="1060737"/>
              <a:ext cx="6315060" cy="401192"/>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lang="en-US" sz="1900">
                  <a:solidFill>
                    <a:schemeClr val="lt1"/>
                  </a:solidFill>
                  <a:latin typeface="Calibri"/>
                  <a:ea typeface="Calibri"/>
                  <a:cs typeface="Calibri"/>
                  <a:sym typeface="Calibri"/>
                </a:rPr>
                <a:t>Mỗi trong số đó được phân cách bằng dấu chấm phẩy.</a:t>
              </a:r>
              <a:endParaRPr/>
            </a:p>
          </p:txBody>
        </p:sp>
        <p:sp>
          <p:nvSpPr>
            <p:cNvPr id="159" name="Google Shape;159;p6"/>
            <p:cNvSpPr/>
            <p:nvPr/>
          </p:nvSpPr>
          <p:spPr>
            <a:xfrm>
              <a:off x="0" y="1538353"/>
              <a:ext cx="6358468" cy="444600"/>
            </a:xfrm>
            <a:prstGeom prst="roundRect">
              <a:avLst>
                <a:gd fmla="val 16667" name="adj"/>
              </a:avLst>
            </a:prstGeom>
            <a:solidFill>
              <a:schemeClr val="lt1"/>
            </a:solidFill>
            <a:ln cap="flat" cmpd="sng" w="12700">
              <a:solidFill>
                <a:srgbClr val="659C4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txBox="1"/>
            <p:nvPr/>
          </p:nvSpPr>
          <p:spPr>
            <a:xfrm>
              <a:off x="21704" y="1560057"/>
              <a:ext cx="6315060" cy="401192"/>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lang="en-US" sz="1900">
                  <a:solidFill>
                    <a:schemeClr val="lt1"/>
                  </a:solidFill>
                  <a:latin typeface="Calibri"/>
                  <a:ea typeface="Calibri"/>
                  <a:cs typeface="Calibri"/>
                  <a:sym typeface="Calibri"/>
                </a:rPr>
                <a:t>Ba biểu thức đó là khởi tạo, điều kiện, tăng hoặc giảm.</a:t>
              </a:r>
              <a:endParaRPr/>
            </a:p>
          </p:txBody>
        </p:sp>
      </p:grpSp>
      <p:pic>
        <p:nvPicPr>
          <p:cNvPr id="161" name="Google Shape;161;p6"/>
          <p:cNvPicPr preferRelativeResize="0"/>
          <p:nvPr/>
        </p:nvPicPr>
        <p:blipFill rotWithShape="1">
          <a:blip r:embed="rId3">
            <a:alphaModFix/>
          </a:blip>
          <a:srcRect b="0" l="0" r="0" t="0"/>
          <a:stretch/>
        </p:blipFill>
        <p:spPr>
          <a:xfrm>
            <a:off x="407416" y="3445358"/>
            <a:ext cx="6372025" cy="948270"/>
          </a:xfrm>
          <a:prstGeom prst="rect">
            <a:avLst/>
          </a:prstGeom>
          <a:noFill/>
          <a:ln>
            <a:noFill/>
          </a:ln>
        </p:spPr>
      </p:pic>
      <p:sp>
        <p:nvSpPr>
          <p:cNvPr id="162" name="Google Shape;162;p6"/>
          <p:cNvSpPr txBox="1"/>
          <p:nvPr>
            <p:ph idx="11" type="ftr"/>
          </p:nvPr>
        </p:nvSpPr>
        <p:spPr>
          <a:xfrm>
            <a:off x="0" y="6492875"/>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4 – Thiết kế Web với HTML5 - CSS3 - JAVASCRIPT</a:t>
            </a:r>
            <a:endParaRPr/>
          </a:p>
          <a:p>
            <a:pPr indent="0" lvl="0" marL="0" rtl="0" algn="ctr">
              <a:spcBef>
                <a:spcPts val="0"/>
              </a:spcBef>
              <a:spcAft>
                <a:spcPts val="0"/>
              </a:spcAft>
              <a:buNone/>
            </a:pPr>
            <a:r>
              <a:t/>
            </a:r>
            <a:endParaRPr/>
          </a:p>
        </p:txBody>
      </p:sp>
      <p:pic>
        <p:nvPicPr>
          <p:cNvPr id="163" name="Google Shape;163;p6"/>
          <p:cNvPicPr preferRelativeResize="0"/>
          <p:nvPr/>
        </p:nvPicPr>
        <p:blipFill rotWithShape="1">
          <a:blip r:embed="rId4">
            <a:alphaModFix/>
          </a:blip>
          <a:srcRect b="0" l="0" r="0" t="0"/>
          <a:stretch/>
        </p:blipFill>
        <p:spPr>
          <a:xfrm>
            <a:off x="8149701" y="713543"/>
            <a:ext cx="3868448" cy="54309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ph type="title"/>
          </p:nvPr>
        </p:nvSpPr>
        <p:spPr>
          <a:xfrm>
            <a:off x="104988" y="4817"/>
            <a:ext cx="4397585" cy="504871"/>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3200"/>
              <a:buFont typeface="Arial"/>
              <a:buNone/>
            </a:pPr>
            <a:r>
              <a:rPr lang="en-US"/>
              <a:t>Vòng lặp for 2/2</a:t>
            </a:r>
            <a:endParaRPr/>
          </a:p>
        </p:txBody>
      </p:sp>
      <p:sp>
        <p:nvSpPr>
          <p:cNvPr id="169" name="Google Shape;169;p7"/>
          <p:cNvSpPr txBox="1"/>
          <p:nvPr>
            <p:ph idx="12" type="sldNum"/>
          </p:nvPr>
        </p:nvSpPr>
        <p:spPr>
          <a:xfrm>
            <a:off x="11582404" y="6550110"/>
            <a:ext cx="533399" cy="179536"/>
          </a:xfrm>
          <a:prstGeom prst="rect">
            <a:avLst/>
          </a:prstGeom>
          <a:noFill/>
          <a:ln>
            <a:noFill/>
          </a:ln>
        </p:spPr>
        <p:txBody>
          <a:bodyPr anchorCtr="0" anchor="ctr" bIns="0" lIns="0" spcFirstLastPara="1" rIns="0" wrap="square" tIns="0">
            <a:spAutoFit/>
          </a:bodyPr>
          <a:lstStyle/>
          <a:p>
            <a:pPr indent="0" lvl="0" marL="28297" rtl="0" algn="r">
              <a:lnSpc>
                <a:spcPct val="115083"/>
              </a:lnSpc>
              <a:spcBef>
                <a:spcPts val="0"/>
              </a:spcBef>
              <a:spcAft>
                <a:spcPts val="0"/>
              </a:spcAft>
              <a:buNone/>
            </a:pPr>
            <a:fld id="{00000000-1234-1234-1234-123412341234}" type="slidenum">
              <a:rPr lang="en-US"/>
              <a:t>‹#›</a:t>
            </a:fld>
            <a:endParaRPr/>
          </a:p>
        </p:txBody>
      </p:sp>
      <p:pic>
        <p:nvPicPr>
          <p:cNvPr id="170" name="Google Shape;170;p7"/>
          <p:cNvPicPr preferRelativeResize="0"/>
          <p:nvPr/>
        </p:nvPicPr>
        <p:blipFill rotWithShape="1">
          <a:blip r:embed="rId3">
            <a:alphaModFix/>
          </a:blip>
          <a:srcRect b="0" l="0" r="0" t="0"/>
          <a:stretch/>
        </p:blipFill>
        <p:spPr>
          <a:xfrm>
            <a:off x="636380" y="862763"/>
            <a:ext cx="10624910" cy="2218765"/>
          </a:xfrm>
          <a:prstGeom prst="rect">
            <a:avLst/>
          </a:prstGeom>
          <a:noFill/>
          <a:ln>
            <a:noFill/>
          </a:ln>
        </p:spPr>
      </p:pic>
      <p:sp>
        <p:nvSpPr>
          <p:cNvPr id="171" name="Google Shape;171;p7"/>
          <p:cNvSpPr txBox="1"/>
          <p:nvPr>
            <p:ph idx="11" type="ftr"/>
          </p:nvPr>
        </p:nvSpPr>
        <p:spPr>
          <a:xfrm>
            <a:off x="0" y="6492875"/>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Thiết kế Web với HTML5 - CSS3 - JAVASCRIPT</a:t>
            </a:r>
            <a:endParaRPr/>
          </a:p>
        </p:txBody>
      </p:sp>
      <p:sp>
        <p:nvSpPr>
          <p:cNvPr id="172" name="Google Shape;172;p7"/>
          <p:cNvSpPr/>
          <p:nvPr/>
        </p:nvSpPr>
        <p:spPr>
          <a:xfrm>
            <a:off x="2744217" y="2843029"/>
            <a:ext cx="5878575" cy="340134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ph type="title"/>
          </p:nvPr>
        </p:nvSpPr>
        <p:spPr>
          <a:xfrm>
            <a:off x="30041" y="31548"/>
            <a:ext cx="12096883" cy="532660"/>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3200"/>
              <a:buFont typeface="Arial"/>
              <a:buNone/>
            </a:pPr>
            <a:r>
              <a:rPr lang="en-US"/>
              <a:t>Vòng lặp while 1/2</a:t>
            </a:r>
            <a:endParaRPr/>
          </a:p>
        </p:txBody>
      </p:sp>
      <p:sp>
        <p:nvSpPr>
          <p:cNvPr id="178" name="Google Shape;178;p8"/>
          <p:cNvSpPr txBox="1"/>
          <p:nvPr>
            <p:ph idx="1" type="body"/>
          </p:nvPr>
        </p:nvSpPr>
        <p:spPr>
          <a:xfrm>
            <a:off x="20827" y="692458"/>
            <a:ext cx="12096884" cy="97708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Vòng lặp while sử dụng để lặp dữ liệu khi không biết chính xác điều kiện dừng lặp là gì. while sẽ kiểm tra điều kiện nếu vãn thỏa mãn thì mới thực thi câu lệnh</a:t>
            </a:r>
            <a:endParaRPr/>
          </a:p>
        </p:txBody>
      </p:sp>
      <p:sp>
        <p:nvSpPr>
          <p:cNvPr id="179" name="Google Shape;179;p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Thiết kế Web với HTML5 - CSS3 - JAVASCRIPT</a:t>
            </a:r>
            <a:endParaRPr/>
          </a:p>
        </p:txBody>
      </p:sp>
      <p:sp>
        <p:nvSpPr>
          <p:cNvPr id="180" name="Google Shape;180;p8"/>
          <p:cNvSpPr txBox="1"/>
          <p:nvPr>
            <p:ph idx="12" type="sldNum"/>
          </p:nvPr>
        </p:nvSpPr>
        <p:spPr>
          <a:xfrm>
            <a:off x="11443317" y="6423618"/>
            <a:ext cx="674394" cy="365125"/>
          </a:xfrm>
          <a:prstGeom prst="rect">
            <a:avLst/>
          </a:prstGeom>
          <a:noFill/>
          <a:ln>
            <a:noFill/>
          </a:ln>
        </p:spPr>
        <p:txBody>
          <a:bodyPr anchorCtr="0" anchor="ctr" bIns="0" lIns="0" spcFirstLastPara="1" rIns="0" wrap="square" tIns="0">
            <a:spAutoFit/>
          </a:bodyPr>
          <a:lstStyle/>
          <a:p>
            <a:pPr indent="0" lvl="0" marL="28297" rtl="0" algn="r">
              <a:lnSpc>
                <a:spcPct val="115083"/>
              </a:lnSpc>
              <a:spcBef>
                <a:spcPts val="0"/>
              </a:spcBef>
              <a:spcAft>
                <a:spcPts val="0"/>
              </a:spcAft>
              <a:buNone/>
            </a:pPr>
            <a:fld id="{00000000-1234-1234-1234-123412341234}" type="slidenum">
              <a:rPr lang="en-US"/>
              <a:t>‹#›</a:t>
            </a:fld>
            <a:endParaRPr/>
          </a:p>
        </p:txBody>
      </p:sp>
      <p:sp>
        <p:nvSpPr>
          <p:cNvPr id="181" name="Google Shape;181;p8"/>
          <p:cNvSpPr/>
          <p:nvPr/>
        </p:nvSpPr>
        <p:spPr>
          <a:xfrm>
            <a:off x="407416" y="915162"/>
            <a:ext cx="11277600" cy="638811"/>
          </a:xfrm>
          <a:custGeom>
            <a:rect b="b" l="l" r="r" t="t"/>
            <a:pathLst>
              <a:path extrusionOk="0" h="638810" w="8458200">
                <a:moveTo>
                  <a:pt x="0" y="106425"/>
                </a:moveTo>
                <a:lnTo>
                  <a:pt x="8363" y="64990"/>
                </a:lnTo>
                <a:lnTo>
                  <a:pt x="31172" y="31162"/>
                </a:lnTo>
                <a:lnTo>
                  <a:pt x="65000" y="8360"/>
                </a:lnTo>
                <a:lnTo>
                  <a:pt x="106425" y="0"/>
                </a:lnTo>
                <a:lnTo>
                  <a:pt x="8351774" y="0"/>
                </a:lnTo>
                <a:lnTo>
                  <a:pt x="8393209" y="8360"/>
                </a:lnTo>
                <a:lnTo>
                  <a:pt x="8427037" y="31162"/>
                </a:lnTo>
                <a:lnTo>
                  <a:pt x="8449839" y="64990"/>
                </a:lnTo>
                <a:lnTo>
                  <a:pt x="8458200" y="106425"/>
                </a:lnTo>
                <a:lnTo>
                  <a:pt x="8458200" y="532129"/>
                </a:lnTo>
                <a:lnTo>
                  <a:pt x="8449839" y="573565"/>
                </a:lnTo>
                <a:lnTo>
                  <a:pt x="8427037" y="607393"/>
                </a:lnTo>
                <a:lnTo>
                  <a:pt x="8393209" y="630195"/>
                </a:lnTo>
                <a:lnTo>
                  <a:pt x="8351774" y="638555"/>
                </a:lnTo>
                <a:lnTo>
                  <a:pt x="106425" y="638555"/>
                </a:lnTo>
                <a:lnTo>
                  <a:pt x="65000" y="630195"/>
                </a:lnTo>
                <a:lnTo>
                  <a:pt x="31172" y="607393"/>
                </a:lnTo>
                <a:lnTo>
                  <a:pt x="8363" y="573565"/>
                </a:lnTo>
                <a:lnTo>
                  <a:pt x="0" y="532129"/>
                </a:lnTo>
                <a:lnTo>
                  <a:pt x="0" y="106425"/>
                </a:lnTo>
                <a:close/>
              </a:path>
            </a:pathLst>
          </a:custGeom>
          <a:noFill/>
          <a:ln cap="flat" cmpd="sng" w="259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8"/>
          <p:cNvSpPr/>
          <p:nvPr/>
        </p:nvSpPr>
        <p:spPr>
          <a:xfrm>
            <a:off x="407416" y="1669541"/>
            <a:ext cx="11277600" cy="637541"/>
          </a:xfrm>
          <a:custGeom>
            <a:rect b="b" l="l" r="r" t="t"/>
            <a:pathLst>
              <a:path extrusionOk="0" h="637539" w="8458200">
                <a:moveTo>
                  <a:pt x="0" y="106172"/>
                </a:moveTo>
                <a:lnTo>
                  <a:pt x="8343" y="64829"/>
                </a:lnTo>
                <a:lnTo>
                  <a:pt x="31097" y="31083"/>
                </a:lnTo>
                <a:lnTo>
                  <a:pt x="64845" y="8338"/>
                </a:lnTo>
                <a:lnTo>
                  <a:pt x="106172" y="0"/>
                </a:lnTo>
                <a:lnTo>
                  <a:pt x="8352028" y="0"/>
                </a:lnTo>
                <a:lnTo>
                  <a:pt x="8393370" y="8338"/>
                </a:lnTo>
                <a:lnTo>
                  <a:pt x="8427116" y="31083"/>
                </a:lnTo>
                <a:lnTo>
                  <a:pt x="8449861" y="64829"/>
                </a:lnTo>
                <a:lnTo>
                  <a:pt x="8458200" y="106172"/>
                </a:lnTo>
                <a:lnTo>
                  <a:pt x="8458200" y="530860"/>
                </a:lnTo>
                <a:lnTo>
                  <a:pt x="8449861" y="572202"/>
                </a:lnTo>
                <a:lnTo>
                  <a:pt x="8427116" y="605948"/>
                </a:lnTo>
                <a:lnTo>
                  <a:pt x="8393370" y="628693"/>
                </a:lnTo>
                <a:lnTo>
                  <a:pt x="8352028" y="637032"/>
                </a:lnTo>
                <a:lnTo>
                  <a:pt x="106172" y="637032"/>
                </a:lnTo>
                <a:lnTo>
                  <a:pt x="64845" y="628693"/>
                </a:lnTo>
                <a:lnTo>
                  <a:pt x="31097" y="605948"/>
                </a:lnTo>
                <a:lnTo>
                  <a:pt x="8343" y="572202"/>
                </a:lnTo>
                <a:lnTo>
                  <a:pt x="0" y="530860"/>
                </a:lnTo>
                <a:lnTo>
                  <a:pt x="0" y="106172"/>
                </a:lnTo>
                <a:close/>
              </a:path>
            </a:pathLst>
          </a:custGeom>
          <a:noFill/>
          <a:ln cap="flat" cmpd="sng" w="259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8"/>
          <p:cNvSpPr/>
          <p:nvPr/>
        </p:nvSpPr>
        <p:spPr>
          <a:xfrm>
            <a:off x="407416" y="2402587"/>
            <a:ext cx="11277600" cy="650875"/>
          </a:xfrm>
          <a:custGeom>
            <a:rect b="b" l="l" r="r" t="t"/>
            <a:pathLst>
              <a:path extrusionOk="0" h="650875" w="8458200">
                <a:moveTo>
                  <a:pt x="0" y="108458"/>
                </a:moveTo>
                <a:lnTo>
                  <a:pt x="8522" y="66222"/>
                </a:lnTo>
                <a:lnTo>
                  <a:pt x="31764" y="31750"/>
                </a:lnTo>
                <a:lnTo>
                  <a:pt x="66238" y="8516"/>
                </a:lnTo>
                <a:lnTo>
                  <a:pt x="108458" y="0"/>
                </a:lnTo>
                <a:lnTo>
                  <a:pt x="8349742" y="0"/>
                </a:lnTo>
                <a:lnTo>
                  <a:pt x="8391977" y="8516"/>
                </a:lnTo>
                <a:lnTo>
                  <a:pt x="8426450" y="31750"/>
                </a:lnTo>
                <a:lnTo>
                  <a:pt x="8449683" y="66222"/>
                </a:lnTo>
                <a:lnTo>
                  <a:pt x="8458200" y="108458"/>
                </a:lnTo>
                <a:lnTo>
                  <a:pt x="8458200" y="542289"/>
                </a:lnTo>
                <a:lnTo>
                  <a:pt x="8449683" y="584525"/>
                </a:lnTo>
                <a:lnTo>
                  <a:pt x="8426450" y="618998"/>
                </a:lnTo>
                <a:lnTo>
                  <a:pt x="8391977" y="642231"/>
                </a:lnTo>
                <a:lnTo>
                  <a:pt x="8349742" y="650748"/>
                </a:lnTo>
                <a:lnTo>
                  <a:pt x="108458" y="650748"/>
                </a:lnTo>
                <a:lnTo>
                  <a:pt x="66238" y="642231"/>
                </a:lnTo>
                <a:lnTo>
                  <a:pt x="31764" y="618998"/>
                </a:lnTo>
                <a:lnTo>
                  <a:pt x="8522" y="584525"/>
                </a:lnTo>
                <a:lnTo>
                  <a:pt x="0" y="542289"/>
                </a:lnTo>
                <a:lnTo>
                  <a:pt x="0" y="108458"/>
                </a:lnTo>
                <a:close/>
              </a:path>
            </a:pathLst>
          </a:custGeom>
          <a:noFill/>
          <a:ln cap="flat" cmpd="sng" w="259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8"/>
          <p:cNvSpPr/>
          <p:nvPr/>
        </p:nvSpPr>
        <p:spPr>
          <a:xfrm>
            <a:off x="407416" y="3181352"/>
            <a:ext cx="11277600" cy="629920"/>
          </a:xfrm>
          <a:custGeom>
            <a:rect b="b" l="l" r="r" t="t"/>
            <a:pathLst>
              <a:path extrusionOk="0" h="629920" w="8458200">
                <a:moveTo>
                  <a:pt x="0" y="104901"/>
                </a:moveTo>
                <a:lnTo>
                  <a:pt x="8243" y="64079"/>
                </a:lnTo>
                <a:lnTo>
                  <a:pt x="30724" y="30733"/>
                </a:lnTo>
                <a:lnTo>
                  <a:pt x="64068" y="8247"/>
                </a:lnTo>
                <a:lnTo>
                  <a:pt x="104902" y="0"/>
                </a:lnTo>
                <a:lnTo>
                  <a:pt x="8353298" y="0"/>
                </a:lnTo>
                <a:lnTo>
                  <a:pt x="8394120" y="8247"/>
                </a:lnTo>
                <a:lnTo>
                  <a:pt x="8427466" y="30734"/>
                </a:lnTo>
                <a:lnTo>
                  <a:pt x="8449952" y="64079"/>
                </a:lnTo>
                <a:lnTo>
                  <a:pt x="8458200" y="104901"/>
                </a:lnTo>
                <a:lnTo>
                  <a:pt x="8458200" y="524510"/>
                </a:lnTo>
                <a:lnTo>
                  <a:pt x="8449952" y="565332"/>
                </a:lnTo>
                <a:lnTo>
                  <a:pt x="8427466" y="598677"/>
                </a:lnTo>
                <a:lnTo>
                  <a:pt x="8394120" y="621164"/>
                </a:lnTo>
                <a:lnTo>
                  <a:pt x="8353298" y="629412"/>
                </a:lnTo>
                <a:lnTo>
                  <a:pt x="104902" y="629412"/>
                </a:lnTo>
                <a:lnTo>
                  <a:pt x="64068" y="621164"/>
                </a:lnTo>
                <a:lnTo>
                  <a:pt x="30724" y="598678"/>
                </a:lnTo>
                <a:lnTo>
                  <a:pt x="8243" y="565332"/>
                </a:lnTo>
                <a:lnTo>
                  <a:pt x="0" y="524510"/>
                </a:lnTo>
                <a:lnTo>
                  <a:pt x="0" y="104901"/>
                </a:lnTo>
                <a:close/>
              </a:path>
            </a:pathLst>
          </a:custGeom>
          <a:noFill/>
          <a:ln cap="flat" cmpd="sng" w="259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C:\Users\luongit\Desktop\(Ảnh PNG, 459x332 pixels).png" id="185" name="Google Shape;185;p8"/>
          <p:cNvPicPr preferRelativeResize="0"/>
          <p:nvPr/>
        </p:nvPicPr>
        <p:blipFill rotWithShape="1">
          <a:blip r:embed="rId3">
            <a:alphaModFix/>
          </a:blip>
          <a:srcRect b="0" l="0" r="0" t="0"/>
          <a:stretch/>
        </p:blipFill>
        <p:spPr>
          <a:xfrm>
            <a:off x="6688488" y="2217951"/>
            <a:ext cx="5299364" cy="279026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186" name="Google Shape;186;p8"/>
          <p:cNvPicPr preferRelativeResize="0"/>
          <p:nvPr/>
        </p:nvPicPr>
        <p:blipFill rotWithShape="1">
          <a:blip r:embed="rId4">
            <a:alphaModFix/>
          </a:blip>
          <a:srcRect b="0" l="0" r="0" t="0"/>
          <a:stretch/>
        </p:blipFill>
        <p:spPr>
          <a:xfrm>
            <a:off x="318448" y="2853830"/>
            <a:ext cx="5891852" cy="15167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104987" y="0"/>
            <a:ext cx="5096933" cy="504871"/>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3200"/>
              <a:buFont typeface="Arial"/>
              <a:buNone/>
            </a:pPr>
            <a:r>
              <a:rPr lang="en-US"/>
              <a:t>Vòng lặp while 2/2</a:t>
            </a:r>
            <a:endParaRPr/>
          </a:p>
        </p:txBody>
      </p:sp>
      <p:sp>
        <p:nvSpPr>
          <p:cNvPr id="192" name="Google Shape;192;p9"/>
          <p:cNvSpPr txBox="1"/>
          <p:nvPr>
            <p:ph idx="12" type="sldNum"/>
          </p:nvPr>
        </p:nvSpPr>
        <p:spPr>
          <a:xfrm>
            <a:off x="11582404" y="6550110"/>
            <a:ext cx="533399" cy="179536"/>
          </a:xfrm>
          <a:prstGeom prst="rect">
            <a:avLst/>
          </a:prstGeom>
          <a:noFill/>
          <a:ln>
            <a:noFill/>
          </a:ln>
        </p:spPr>
        <p:txBody>
          <a:bodyPr anchorCtr="0" anchor="ctr" bIns="0" lIns="0" spcFirstLastPara="1" rIns="0" wrap="square" tIns="0">
            <a:spAutoFit/>
          </a:bodyPr>
          <a:lstStyle/>
          <a:p>
            <a:pPr indent="0" lvl="0" marL="28297" rtl="0" algn="r">
              <a:lnSpc>
                <a:spcPct val="115083"/>
              </a:lnSpc>
              <a:spcBef>
                <a:spcPts val="0"/>
              </a:spcBef>
              <a:spcAft>
                <a:spcPts val="0"/>
              </a:spcAft>
              <a:buNone/>
            </a:pPr>
            <a:fld id="{00000000-1234-1234-1234-123412341234}" type="slidenum">
              <a:rPr lang="en-US"/>
              <a:t>‹#›</a:t>
            </a:fld>
            <a:endParaRPr/>
          </a:p>
        </p:txBody>
      </p:sp>
      <p:sp>
        <p:nvSpPr>
          <p:cNvPr id="193" name="Google Shape;193;p9"/>
          <p:cNvSpPr/>
          <p:nvPr/>
        </p:nvSpPr>
        <p:spPr>
          <a:xfrm>
            <a:off x="2770909" y="4235824"/>
            <a:ext cx="6481867" cy="152684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4" name="Google Shape;194;p9"/>
          <p:cNvPicPr preferRelativeResize="0"/>
          <p:nvPr/>
        </p:nvPicPr>
        <p:blipFill rotWithShape="1">
          <a:blip r:embed="rId4">
            <a:alphaModFix/>
          </a:blip>
          <a:srcRect b="0" l="0" r="0" t="0"/>
          <a:stretch/>
        </p:blipFill>
        <p:spPr>
          <a:xfrm>
            <a:off x="1016000" y="1075765"/>
            <a:ext cx="9136953" cy="2823882"/>
          </a:xfrm>
          <a:prstGeom prst="rect">
            <a:avLst/>
          </a:prstGeom>
          <a:noFill/>
          <a:ln>
            <a:noFill/>
          </a:ln>
        </p:spPr>
      </p:pic>
      <p:sp>
        <p:nvSpPr>
          <p:cNvPr id="195" name="Google Shape;195;p9"/>
          <p:cNvSpPr txBox="1"/>
          <p:nvPr>
            <p:ph idx="11" type="ftr"/>
          </p:nvPr>
        </p:nvSpPr>
        <p:spPr>
          <a:xfrm>
            <a:off x="0" y="6492875"/>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Thiết kế Web với HTML5 - CSS3 - JAVASCRIPT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2018-01-11T08:27:42Z</dcterms:created>
  <dc:creator>Huy Dang</dc:creator>
</cp:coreProperties>
</file>