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6858000" cx="12192000"/>
  <p:notesSz cx="6858000" cy="9144000"/>
  <p:embeddedFontLs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28" roundtripDataSignature="AMtx7mj9HGbQZh4n3W1dFwBhLWbfDuI+Z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F30E635-798B-4F02-AEC6-9710D06D7550}">
  <a:tblStyle styleId="{5F30E635-798B-4F02-AEC6-9710D06D7550}"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italic.fntdata"/><Relationship Id="rId25" Type="http://schemas.openxmlformats.org/officeDocument/2006/relationships/font" Target="fonts/Roboto-bold.fntdata"/><Relationship Id="rId28" Type="http://customschemas.google.com/relationships/presentationmetadata" Target="metadata"/><Relationship Id="rId27"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vi-V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 name="Google Shape;81;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 name="Google Shape;82;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19"/>
          <p:cNvSpPr txBox="1"/>
          <p:nvPr>
            <p:ph type="ctrTitle"/>
          </p:nvPr>
        </p:nvSpPr>
        <p:spPr>
          <a:xfrm>
            <a:off x="1524000" y="1122362"/>
            <a:ext cx="9144000" cy="2986417"/>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4800"/>
              <a:buFont typeface="Arial"/>
              <a:buNone/>
              <a:defRPr sz="48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9"/>
          <p:cNvSpPr txBox="1"/>
          <p:nvPr>
            <p:ph idx="1" type="subTitle"/>
          </p:nvPr>
        </p:nvSpPr>
        <p:spPr>
          <a:xfrm>
            <a:off x="1524000" y="4190260"/>
            <a:ext cx="9144000" cy="106754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solidFill>
                  <a:schemeClr val="dk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19"/>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9"/>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
        <p:nvSpPr>
          <p:cNvPr id="22" name="Google Shape;22;p19"/>
          <p:cNvSpPr/>
          <p:nvPr/>
        </p:nvSpPr>
        <p:spPr>
          <a:xfrm>
            <a:off x="0" y="-17461"/>
            <a:ext cx="12192000" cy="621143"/>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23" name="Google Shape;23;p19"/>
          <p:cNvPicPr preferRelativeResize="0"/>
          <p:nvPr/>
        </p:nvPicPr>
        <p:blipFill rotWithShape="1">
          <a:blip r:embed="rId2">
            <a:alphaModFix/>
          </a:blip>
          <a:srcRect b="0" l="0" r="0" t="0"/>
          <a:stretch/>
        </p:blipFill>
        <p:spPr>
          <a:xfrm flipH="1">
            <a:off x="0" y="-19041"/>
            <a:ext cx="12200878" cy="695325"/>
          </a:xfrm>
          <a:prstGeom prst="rect">
            <a:avLst/>
          </a:prstGeom>
          <a:noFill/>
          <a:ln>
            <a:noFill/>
          </a:ln>
        </p:spPr>
      </p:pic>
      <p:pic>
        <p:nvPicPr>
          <p:cNvPr id="24" name="Google Shape;24;p19"/>
          <p:cNvPicPr preferRelativeResize="0"/>
          <p:nvPr/>
        </p:nvPicPr>
        <p:blipFill rotWithShape="1">
          <a:blip r:embed="rId3">
            <a:alphaModFix/>
          </a:blip>
          <a:srcRect b="0" l="0" r="0" t="0"/>
          <a:stretch/>
        </p:blipFill>
        <p:spPr>
          <a:xfrm>
            <a:off x="9221476" y="147718"/>
            <a:ext cx="2896235" cy="45596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9" name="Shape 69"/>
        <p:cNvGrpSpPr/>
        <p:nvPr/>
      </p:nvGrpSpPr>
      <p:grpSpPr>
        <a:xfrm>
          <a:off x="0" y="0"/>
          <a:ext cx="0" cy="0"/>
          <a:chOff x="0" y="0"/>
          <a:chExt cx="0" cy="0"/>
        </a:xfrm>
      </p:grpSpPr>
      <p:sp>
        <p:nvSpPr>
          <p:cNvPr id="70" name="Google Shape;70;p28"/>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28"/>
          <p:cNvSpPr txBox="1"/>
          <p:nvPr>
            <p:ph idx="1" type="body"/>
          </p:nvPr>
        </p:nvSpPr>
        <p:spPr>
          <a:xfrm rot="5400000">
            <a:off x="3381366" y="-2559382"/>
            <a:ext cx="5375806" cy="1209688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28"/>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8"/>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9"/>
          <p:cNvSpPr txBox="1"/>
          <p:nvPr>
            <p:ph type="title"/>
          </p:nvPr>
        </p:nvSpPr>
        <p:spPr>
          <a:xfrm rot="5400000">
            <a:off x="7133433" y="1956594"/>
            <a:ext cx="5811838" cy="2628901"/>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9"/>
          <p:cNvSpPr txBox="1"/>
          <p:nvPr>
            <p:ph idx="1" type="body"/>
          </p:nvPr>
        </p:nvSpPr>
        <p:spPr>
          <a:xfrm rot="5400000">
            <a:off x="1799433" y="-596107"/>
            <a:ext cx="5811838" cy="773430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9"/>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9"/>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20"/>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0"/>
          <p:cNvSpPr txBox="1"/>
          <p:nvPr>
            <p:ph idx="1" type="body"/>
          </p:nvPr>
        </p:nvSpPr>
        <p:spPr>
          <a:xfrm>
            <a:off x="20827" y="692458"/>
            <a:ext cx="12096884" cy="5484505"/>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dk1"/>
              </a:buClr>
              <a:buSzPts val="2400"/>
              <a:buChar char="•"/>
              <a:defRPr sz="2400"/>
            </a:lvl1pPr>
            <a:lvl2pPr indent="-355600" lvl="1" marL="914400" algn="l">
              <a:lnSpc>
                <a:spcPct val="90000"/>
              </a:lnSpc>
              <a:spcBef>
                <a:spcPts val="500"/>
              </a:spcBef>
              <a:spcAft>
                <a:spcPts val="0"/>
              </a:spcAft>
              <a:buClr>
                <a:schemeClr val="dk1"/>
              </a:buClr>
              <a:buSzPts val="2000"/>
              <a:buChar char="•"/>
              <a:defRPr sz="2000"/>
            </a:lvl2pPr>
            <a:lvl3pPr indent="-342900" lvl="2" marL="1371600" algn="l">
              <a:lnSpc>
                <a:spcPct val="90000"/>
              </a:lnSpc>
              <a:spcBef>
                <a:spcPts val="500"/>
              </a:spcBef>
              <a:spcAft>
                <a:spcPts val="0"/>
              </a:spcAft>
              <a:buClr>
                <a:schemeClr val="dk1"/>
              </a:buClr>
              <a:buSzPts val="1800"/>
              <a:buChar char="•"/>
              <a:defRPr sz="18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20"/>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0"/>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0" name="Shape 30"/>
        <p:cNvGrpSpPr/>
        <p:nvPr/>
      </p:nvGrpSpPr>
      <p:grpSpPr>
        <a:xfrm>
          <a:off x="0" y="0"/>
          <a:ext cx="0" cy="0"/>
          <a:chOff x="0" y="0"/>
          <a:chExt cx="0" cy="0"/>
        </a:xfrm>
      </p:grpSpPr>
      <p:sp>
        <p:nvSpPr>
          <p:cNvPr id="31" name="Google Shape;31;p21"/>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1"/>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22"/>
          <p:cNvSpPr txBox="1"/>
          <p:nvPr>
            <p:ph type="title"/>
          </p:nvPr>
        </p:nvSpPr>
        <p:spPr>
          <a:xfrm>
            <a:off x="831850" y="1709740"/>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Arial"/>
              <a:buNone/>
              <a:defRPr sz="6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2"/>
          <p:cNvSpPr txBox="1"/>
          <p:nvPr>
            <p:ph idx="1" type="body"/>
          </p:nvPr>
        </p:nvSpPr>
        <p:spPr>
          <a:xfrm>
            <a:off x="831850" y="4589464"/>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6" name="Google Shape;36;p22"/>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2"/>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23"/>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2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2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3"/>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3"/>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24"/>
          <p:cNvSpPr txBox="1"/>
          <p:nvPr>
            <p:ph type="title"/>
          </p:nvPr>
        </p:nvSpPr>
        <p:spPr>
          <a:xfrm>
            <a:off x="839788" y="365127"/>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4"/>
          <p:cNvSpPr txBox="1"/>
          <p:nvPr>
            <p:ph idx="1" type="body"/>
          </p:nvPr>
        </p:nvSpPr>
        <p:spPr>
          <a:xfrm>
            <a:off x="839789"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24"/>
          <p:cNvSpPr txBox="1"/>
          <p:nvPr>
            <p:ph idx="2" type="body"/>
          </p:nvPr>
        </p:nvSpPr>
        <p:spPr>
          <a:xfrm>
            <a:off x="839789"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2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2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24"/>
          <p:cNvSpPr txBox="1"/>
          <p:nvPr>
            <p:ph idx="10" type="dt"/>
          </p:nvPr>
        </p:nvSpPr>
        <p:spPr>
          <a:xfrm>
            <a:off x="270029" y="6423557"/>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1" name="Google Shape;51;p24"/>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4"/>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25"/>
          <p:cNvSpPr txBox="1"/>
          <p:nvPr>
            <p:ph type="title"/>
          </p:nvPr>
        </p:nvSpPr>
        <p:spPr>
          <a:xfrm>
            <a:off x="1148919" y="862277"/>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5"/>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5"/>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26"/>
          <p:cNvSpPr txBox="1"/>
          <p:nvPr>
            <p:ph type="title"/>
          </p:nvPr>
        </p:nvSpPr>
        <p:spPr>
          <a:xfrm>
            <a:off x="839788" y="457200"/>
            <a:ext cx="393223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2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0" name="Google Shape;60;p26"/>
          <p:cNvSpPr txBox="1"/>
          <p:nvPr>
            <p:ph idx="2" type="body"/>
          </p:nvPr>
        </p:nvSpPr>
        <p:spPr>
          <a:xfrm>
            <a:off x="839788" y="2057400"/>
            <a:ext cx="393223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1" name="Google Shape;61;p26"/>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6"/>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3" name="Shape 63"/>
        <p:cNvGrpSpPr/>
        <p:nvPr/>
      </p:nvGrpSpPr>
      <p:grpSpPr>
        <a:xfrm>
          <a:off x="0" y="0"/>
          <a:ext cx="0" cy="0"/>
          <a:chOff x="0" y="0"/>
          <a:chExt cx="0" cy="0"/>
        </a:xfrm>
      </p:grpSpPr>
      <p:sp>
        <p:nvSpPr>
          <p:cNvPr id="64" name="Google Shape;64;p27"/>
          <p:cNvSpPr txBox="1"/>
          <p:nvPr>
            <p:ph type="title"/>
          </p:nvPr>
        </p:nvSpPr>
        <p:spPr>
          <a:xfrm>
            <a:off x="839788" y="457200"/>
            <a:ext cx="393223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27"/>
          <p:cNvSpPr/>
          <p:nvPr>
            <p:ph idx="2" type="pic"/>
          </p:nvPr>
        </p:nvSpPr>
        <p:spPr>
          <a:xfrm>
            <a:off x="5183188" y="987425"/>
            <a:ext cx="6172200" cy="4873625"/>
          </a:xfrm>
          <a:prstGeom prst="rect">
            <a:avLst/>
          </a:prstGeom>
          <a:noFill/>
          <a:ln>
            <a:noFill/>
          </a:ln>
        </p:spPr>
      </p:sp>
      <p:sp>
        <p:nvSpPr>
          <p:cNvPr id="66" name="Google Shape;66;p27"/>
          <p:cNvSpPr txBox="1"/>
          <p:nvPr>
            <p:ph idx="1" type="body"/>
          </p:nvPr>
        </p:nvSpPr>
        <p:spPr>
          <a:xfrm>
            <a:off x="839788" y="2057400"/>
            <a:ext cx="393223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7" name="Google Shape;67;p27"/>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7"/>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25.png"/><Relationship Id="rId2" Type="http://schemas.openxmlformats.org/officeDocument/2006/relationships/image" Target="../media/image18.png"/><Relationship Id="rId3" Type="http://schemas.openxmlformats.org/officeDocument/2006/relationships/image" Target="../media/image3.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theme" Target="../theme/theme1.xml"/><Relationship Id="rId14" Type="http://schemas.openxmlformats.org/officeDocument/2006/relationships/slideLayout" Target="../slideLayouts/slideLayout1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18"/>
          <p:cNvPicPr preferRelativeResize="0"/>
          <p:nvPr/>
        </p:nvPicPr>
        <p:blipFill rotWithShape="1">
          <a:blip r:embed="rId1">
            <a:alphaModFix/>
          </a:blip>
          <a:srcRect b="77519" l="0" r="0" t="0"/>
          <a:stretch/>
        </p:blipFill>
        <p:spPr>
          <a:xfrm flipH="1">
            <a:off x="0" y="-19411"/>
            <a:ext cx="12192000" cy="622131"/>
          </a:xfrm>
          <a:prstGeom prst="rect">
            <a:avLst/>
          </a:prstGeom>
          <a:noFill/>
          <a:ln>
            <a:noFill/>
          </a:ln>
        </p:spPr>
      </p:pic>
      <p:pic>
        <p:nvPicPr>
          <p:cNvPr id="11" name="Google Shape;11;p18"/>
          <p:cNvPicPr preferRelativeResize="0"/>
          <p:nvPr/>
        </p:nvPicPr>
        <p:blipFill rotWithShape="1">
          <a:blip r:embed="rId2">
            <a:alphaModFix/>
          </a:blip>
          <a:srcRect b="77519" l="0" r="0" t="0"/>
          <a:stretch/>
        </p:blipFill>
        <p:spPr>
          <a:xfrm>
            <a:off x="0" y="6375400"/>
            <a:ext cx="12192000" cy="482600"/>
          </a:xfrm>
          <a:prstGeom prst="rect">
            <a:avLst/>
          </a:prstGeom>
          <a:noFill/>
          <a:ln>
            <a:noFill/>
          </a:ln>
        </p:spPr>
      </p:pic>
      <p:sp>
        <p:nvSpPr>
          <p:cNvPr id="12" name="Google Shape;12;p18"/>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4000"/>
              <a:buFont typeface="Arial"/>
              <a:buNone/>
              <a:defRPr b="0" i="0" sz="40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8"/>
          <p:cNvSpPr txBox="1"/>
          <p:nvPr>
            <p:ph idx="1" type="body"/>
          </p:nvPr>
        </p:nvSpPr>
        <p:spPr>
          <a:xfrm>
            <a:off x="20827" y="801157"/>
            <a:ext cx="12096884" cy="5375806"/>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4" name="Google Shape;14;p18"/>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18"/>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vi-VN"/>
              <a:t>‹#›</a:t>
            </a:fld>
            <a:endParaRPr/>
          </a:p>
        </p:txBody>
      </p:sp>
      <p:pic>
        <p:nvPicPr>
          <p:cNvPr id="16" name="Google Shape;16;p18"/>
          <p:cNvPicPr preferRelativeResize="0"/>
          <p:nvPr/>
        </p:nvPicPr>
        <p:blipFill rotWithShape="1">
          <a:blip r:embed="rId3">
            <a:alphaModFix/>
          </a:blip>
          <a:srcRect b="0" l="0" r="0" t="0"/>
          <a:stretch/>
        </p:blipFill>
        <p:spPr>
          <a:xfrm>
            <a:off x="9230689" y="108244"/>
            <a:ext cx="2896235" cy="455964"/>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4.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1.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10" Type="http://schemas.openxmlformats.org/officeDocument/2006/relationships/image" Target="../media/image30.png"/><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7.png"/><Relationship Id="rId4" Type="http://schemas.openxmlformats.org/officeDocument/2006/relationships/hyperlink" Target="mailto:tuyensinh@bachkhoa-aptech.edu.vn" TargetMode="External"/><Relationship Id="rId9" Type="http://schemas.openxmlformats.org/officeDocument/2006/relationships/image" Target="../media/image23.png"/><Relationship Id="rId5" Type="http://schemas.openxmlformats.org/officeDocument/2006/relationships/image" Target="../media/image29.png"/><Relationship Id="rId6" Type="http://schemas.openxmlformats.org/officeDocument/2006/relationships/image" Target="../media/image22.png"/><Relationship Id="rId7" Type="http://schemas.openxmlformats.org/officeDocument/2006/relationships/image" Target="../media/image28.png"/><Relationship Id="rId8" Type="http://schemas.openxmlformats.org/officeDocument/2006/relationships/hyperlink" Target="mailto:tuyensinh@bachkhoa-aptech.edu.v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7.png"/><Relationship Id="rId4" Type="http://schemas.openxmlformats.org/officeDocument/2006/relationships/image" Target="../media/image14.png"/><Relationship Id="rId5"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1.png"/><Relationship Id="rId5" Type="http://schemas.openxmlformats.org/officeDocument/2006/relationships/image" Target="../media/image10.png"/><Relationship Id="rId6"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2106706"/>
            <a:ext cx="9144000" cy="2504097"/>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Font typeface="Arial"/>
              <a:buNone/>
            </a:pPr>
            <a:r>
              <a:rPr b="1" lang="vi-VN" sz="4000">
                <a:solidFill>
                  <a:schemeClr val="dk1"/>
                </a:solidFill>
              </a:rPr>
              <a:t>Bài </a:t>
            </a:r>
            <a:r>
              <a:rPr b="1" lang="vi-VN" sz="4000"/>
              <a:t>14</a:t>
            </a:r>
            <a:br>
              <a:rPr lang="vi-VN" sz="4000">
                <a:solidFill>
                  <a:schemeClr val="dk1"/>
                </a:solidFill>
              </a:rPr>
            </a:br>
            <a:r>
              <a:rPr lang="vi-VN" sz="4000">
                <a:solidFill>
                  <a:schemeClr val="dk1"/>
                </a:solidFill>
              </a:rPr>
              <a:t>Khai báo và sử dụng đối tượng</a:t>
            </a:r>
            <a:endParaRPr/>
          </a:p>
        </p:txBody>
      </p:sp>
      <p:sp>
        <p:nvSpPr>
          <p:cNvPr id="85" name="Google Shape;85;p1"/>
          <p:cNvSpPr txBox="1"/>
          <p:nvPr>
            <p:ph idx="1" type="subTitle"/>
          </p:nvPr>
        </p:nvSpPr>
        <p:spPr>
          <a:xfrm>
            <a:off x="1524000" y="4692284"/>
            <a:ext cx="9144000" cy="106754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
        <p:nvSpPr>
          <p:cNvPr id="86" name="Google Shape;86;p1"/>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87" name="Google Shape;87;p1"/>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pic>
        <p:nvPicPr>
          <p:cNvPr id="88" name="Google Shape;88;p1"/>
          <p:cNvPicPr preferRelativeResize="0"/>
          <p:nvPr/>
        </p:nvPicPr>
        <p:blipFill rotWithShape="1">
          <a:blip r:embed="rId3">
            <a:alphaModFix/>
          </a:blip>
          <a:srcRect b="0" l="0" r="0" t="0"/>
          <a:stretch/>
        </p:blipFill>
        <p:spPr>
          <a:xfrm>
            <a:off x="651510" y="648927"/>
            <a:ext cx="4300461" cy="196525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0"/>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vi-VN"/>
              <a:t>JSON Object</a:t>
            </a:r>
            <a:endParaRPr/>
          </a:p>
        </p:txBody>
      </p:sp>
      <p:sp>
        <p:nvSpPr>
          <p:cNvPr id="199" name="Google Shape;199;p10"/>
          <p:cNvSpPr txBox="1"/>
          <p:nvPr>
            <p:ph idx="1" type="body"/>
          </p:nvPr>
        </p:nvSpPr>
        <p:spPr>
          <a:xfrm>
            <a:off x="20827" y="692458"/>
            <a:ext cx="12096884" cy="63031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vi-VN"/>
              <a:t>JSON là đối tượng cung cấp một số phương thức đẻ xử lý về dữ liệu jsob object</a:t>
            </a:r>
            <a:endParaRPr/>
          </a:p>
        </p:txBody>
      </p:sp>
      <p:sp>
        <p:nvSpPr>
          <p:cNvPr id="200" name="Google Shape;200;p10"/>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201" name="Google Shape;201;p10"/>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graphicFrame>
        <p:nvGraphicFramePr>
          <p:cNvPr id="202" name="Google Shape;202;p10"/>
          <p:cNvGraphicFramePr/>
          <p:nvPr/>
        </p:nvGraphicFramePr>
        <p:xfrm>
          <a:off x="814025" y="1451023"/>
          <a:ext cx="3000000" cy="3000000"/>
        </p:xfrm>
        <a:graphic>
          <a:graphicData uri="http://schemas.openxmlformats.org/drawingml/2006/table">
            <a:tbl>
              <a:tblPr bandRow="1" firstRow="1">
                <a:noFill/>
                <a:tableStyleId>{5F30E635-798B-4F02-AEC6-9710D06D7550}</a:tableStyleId>
              </a:tblPr>
              <a:tblGrid>
                <a:gridCol w="2994725"/>
                <a:gridCol w="7747250"/>
              </a:tblGrid>
              <a:tr h="304650">
                <a:tc>
                  <a:txBody>
                    <a:bodyPr/>
                    <a:lstStyle/>
                    <a:p>
                      <a:pPr indent="0" lvl="0" marL="0" marR="0" rtl="0" algn="l">
                        <a:spcBef>
                          <a:spcPts val="0"/>
                        </a:spcBef>
                        <a:spcAft>
                          <a:spcPts val="0"/>
                        </a:spcAft>
                        <a:buNone/>
                      </a:pPr>
                      <a:r>
                        <a:rPr lang="vi-VN" sz="1800"/>
                        <a:t>Thuộc tính/ phương thức</a:t>
                      </a:r>
                      <a:endParaRPr/>
                    </a:p>
                  </a:txBody>
                  <a:tcPr marT="45725" marB="45725" marR="91450" marL="91450"/>
                </a:tc>
                <a:tc>
                  <a:txBody>
                    <a:bodyPr/>
                    <a:lstStyle/>
                    <a:p>
                      <a:pPr indent="0" lvl="0" marL="0" marR="0" rtl="0" algn="l">
                        <a:spcBef>
                          <a:spcPts val="0"/>
                        </a:spcBef>
                        <a:spcAft>
                          <a:spcPts val="0"/>
                        </a:spcAft>
                        <a:buNone/>
                      </a:pPr>
                      <a:r>
                        <a:rPr lang="vi-VN" sz="1800"/>
                        <a:t>Mô tả</a:t>
                      </a:r>
                      <a:endParaRPr/>
                    </a:p>
                  </a:txBody>
                  <a:tcPr marT="45725" marB="45725" marR="91450" marL="91450"/>
                </a:tc>
              </a:tr>
              <a:tr h="447825">
                <a:tc>
                  <a:txBody>
                    <a:bodyPr/>
                    <a:lstStyle/>
                    <a:p>
                      <a:pPr indent="0" lvl="0" marL="0" marR="0" rtl="0" algn="l">
                        <a:spcBef>
                          <a:spcPts val="0"/>
                        </a:spcBef>
                        <a:spcAft>
                          <a:spcPts val="0"/>
                        </a:spcAft>
                        <a:buNone/>
                      </a:pPr>
                      <a:r>
                        <a:rPr lang="vi-VN" sz="1800"/>
                        <a:t>JSON.stringify(obj)</a:t>
                      </a:r>
                      <a:endParaRPr/>
                    </a:p>
                  </a:txBody>
                  <a:tcPr marT="45725" marB="45725" marR="91450" marL="91450"/>
                </a:tc>
                <a:tc>
                  <a:txBody>
                    <a:bodyPr/>
                    <a:lstStyle/>
                    <a:p>
                      <a:pPr indent="0" lvl="0" marL="0" marR="0" rtl="0" algn="l">
                        <a:spcBef>
                          <a:spcPts val="0"/>
                        </a:spcBef>
                        <a:spcAft>
                          <a:spcPts val="0"/>
                        </a:spcAft>
                        <a:buNone/>
                      </a:pPr>
                      <a:r>
                        <a:rPr lang="vi-VN" sz="1800"/>
                        <a:t>Chuyển đối tượng sang chuỗi json</a:t>
                      </a:r>
                      <a:endParaRPr/>
                    </a:p>
                  </a:txBody>
                  <a:tcPr marT="45725" marB="45725" marR="91450" marL="91450"/>
                </a:tc>
              </a:tr>
              <a:tr h="425325">
                <a:tc>
                  <a:txBody>
                    <a:bodyPr/>
                    <a:lstStyle/>
                    <a:p>
                      <a:pPr indent="0" lvl="0" marL="0" marR="0" rtl="0" algn="l">
                        <a:spcBef>
                          <a:spcPts val="0"/>
                        </a:spcBef>
                        <a:spcAft>
                          <a:spcPts val="0"/>
                        </a:spcAft>
                        <a:buNone/>
                      </a:pPr>
                      <a:r>
                        <a:rPr lang="vi-VN" sz="1800"/>
                        <a:t>JSON.parse(obj)</a:t>
                      </a:r>
                      <a:endParaRPr/>
                    </a:p>
                  </a:txBody>
                  <a:tcPr marT="45725" marB="45725" marR="91450" marL="91450"/>
                </a:tc>
                <a:tc>
                  <a:txBody>
                    <a:bodyPr/>
                    <a:lstStyle/>
                    <a:p>
                      <a:pPr indent="0" lvl="0" marL="0" marR="0" rtl="0" algn="l">
                        <a:spcBef>
                          <a:spcPts val="0"/>
                        </a:spcBef>
                        <a:spcAft>
                          <a:spcPts val="0"/>
                        </a:spcAft>
                        <a:buNone/>
                      </a:pPr>
                      <a:r>
                        <a:rPr lang="vi-VN" sz="1800"/>
                        <a:t>Chuyển chuỗi json về đối tượng</a:t>
                      </a:r>
                      <a:endParaRPr/>
                    </a:p>
                  </a:txBody>
                  <a:tcPr marT="45725" marB="45725" marR="91450" marL="91450"/>
                </a:tc>
              </a:tr>
            </a:tbl>
          </a:graphicData>
        </a:graphic>
      </p:graphicFrame>
      <p:pic>
        <p:nvPicPr>
          <p:cNvPr id="203" name="Google Shape;203;p10"/>
          <p:cNvPicPr preferRelativeResize="0"/>
          <p:nvPr/>
        </p:nvPicPr>
        <p:blipFill rotWithShape="1">
          <a:blip r:embed="rId3">
            <a:alphaModFix/>
          </a:blip>
          <a:srcRect b="0" l="0" r="0" t="0"/>
          <a:stretch/>
        </p:blipFill>
        <p:spPr>
          <a:xfrm>
            <a:off x="869604" y="3517053"/>
            <a:ext cx="10630821" cy="18899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1"/>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vi-VN"/>
              <a:t>Định nghĩa và sử dụng đối tượng 1/3</a:t>
            </a:r>
            <a:endParaRPr/>
          </a:p>
        </p:txBody>
      </p:sp>
      <p:sp>
        <p:nvSpPr>
          <p:cNvPr id="209" name="Google Shape;209;p11"/>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210" name="Google Shape;210;p11"/>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pic>
        <p:nvPicPr>
          <p:cNvPr id="211" name="Google Shape;211;p11"/>
          <p:cNvPicPr preferRelativeResize="0"/>
          <p:nvPr/>
        </p:nvPicPr>
        <p:blipFill rotWithShape="1">
          <a:blip r:embed="rId3">
            <a:alphaModFix/>
          </a:blip>
          <a:srcRect b="0" l="0" r="0" t="0"/>
          <a:stretch/>
        </p:blipFill>
        <p:spPr>
          <a:xfrm>
            <a:off x="1942681" y="2242223"/>
            <a:ext cx="8253175" cy="3703641"/>
          </a:xfrm>
          <a:prstGeom prst="rect">
            <a:avLst/>
          </a:prstGeom>
          <a:noFill/>
          <a:ln>
            <a:noFill/>
          </a:ln>
        </p:spPr>
      </p:pic>
      <p:grpSp>
        <p:nvGrpSpPr>
          <p:cNvPr id="212" name="Google Shape;212;p11"/>
          <p:cNvGrpSpPr/>
          <p:nvPr/>
        </p:nvGrpSpPr>
        <p:grpSpPr>
          <a:xfrm>
            <a:off x="20827" y="704649"/>
            <a:ext cx="12096884" cy="1262881"/>
            <a:chOff x="0" y="12190"/>
            <a:chExt cx="12096884" cy="1262881"/>
          </a:xfrm>
        </p:grpSpPr>
        <p:sp>
          <p:nvSpPr>
            <p:cNvPr id="213" name="Google Shape;213;p11"/>
            <p:cNvSpPr/>
            <p:nvPr/>
          </p:nvSpPr>
          <p:spPr>
            <a:xfrm>
              <a:off x="0" y="12190"/>
              <a:ext cx="12096884" cy="608400"/>
            </a:xfrm>
            <a:prstGeom prst="roundRect">
              <a:avLst>
                <a:gd fmla="val 16667" name="adj"/>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1"/>
            <p:cNvSpPr txBox="1"/>
            <p:nvPr/>
          </p:nvSpPr>
          <p:spPr>
            <a:xfrm>
              <a:off x="29700" y="41890"/>
              <a:ext cx="12037484" cy="549000"/>
            </a:xfrm>
            <a:prstGeom prst="rect">
              <a:avLst/>
            </a:prstGeom>
            <a:noFill/>
            <a:ln>
              <a:noFill/>
            </a:ln>
          </p:spPr>
          <p:txBody>
            <a:bodyPr anchorCtr="0" anchor="ctr" bIns="60950" lIns="60950" spcFirstLastPara="1" rIns="60950" wrap="square" tIns="60950">
              <a:noAutofit/>
            </a:bodyPr>
            <a:lstStyle/>
            <a:p>
              <a:pPr indent="0" lvl="0" marL="0" marR="0" rtl="0" algn="l">
                <a:lnSpc>
                  <a:spcPct val="90000"/>
                </a:lnSpc>
                <a:spcBef>
                  <a:spcPts val="0"/>
                </a:spcBef>
                <a:spcAft>
                  <a:spcPts val="0"/>
                </a:spcAft>
                <a:buClr>
                  <a:schemeClr val="lt1"/>
                </a:buClr>
                <a:buSzPts val="1600"/>
                <a:buFont typeface="Calibri"/>
                <a:buNone/>
              </a:pPr>
              <a:r>
                <a:rPr b="0" i="0" lang="vi-VN" sz="1600" u="none" cap="none" strike="noStrike">
                  <a:solidFill>
                    <a:schemeClr val="lt1"/>
                  </a:solidFill>
                  <a:latin typeface="Calibri"/>
                  <a:ea typeface="Calibri"/>
                  <a:cs typeface="Calibri"/>
                  <a:sym typeface="Calibri"/>
                </a:rPr>
                <a:t>Trong javascript có một vài cách định nghãi đối tượng sau đây</a:t>
              </a:r>
              <a:endParaRPr/>
            </a:p>
          </p:txBody>
        </p:sp>
        <p:sp>
          <p:nvSpPr>
            <p:cNvPr id="215" name="Google Shape;215;p11"/>
            <p:cNvSpPr/>
            <p:nvPr/>
          </p:nvSpPr>
          <p:spPr>
            <a:xfrm>
              <a:off x="0" y="666671"/>
              <a:ext cx="12096884" cy="608400"/>
            </a:xfrm>
            <a:prstGeom prst="roundRect">
              <a:avLst>
                <a:gd fmla="val 16667" name="adj"/>
              </a:avLst>
            </a:prstGeom>
            <a:solidFill>
              <a:srgbClr val="A4A4A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txBox="1"/>
            <p:nvPr/>
          </p:nvSpPr>
          <p:spPr>
            <a:xfrm>
              <a:off x="29700" y="696371"/>
              <a:ext cx="12037484" cy="549000"/>
            </a:xfrm>
            <a:prstGeom prst="rect">
              <a:avLst/>
            </a:prstGeom>
            <a:noFill/>
            <a:ln>
              <a:noFill/>
            </a:ln>
          </p:spPr>
          <p:txBody>
            <a:bodyPr anchorCtr="0" anchor="ctr" bIns="60950" lIns="60950" spcFirstLastPara="1" rIns="60950" wrap="square" tIns="60950">
              <a:noAutofit/>
            </a:bodyPr>
            <a:lstStyle/>
            <a:p>
              <a:pPr indent="0" lvl="0" marL="0" marR="0" rtl="0" algn="l">
                <a:lnSpc>
                  <a:spcPct val="90000"/>
                </a:lnSpc>
                <a:spcBef>
                  <a:spcPts val="0"/>
                </a:spcBef>
                <a:spcAft>
                  <a:spcPts val="0"/>
                </a:spcAft>
                <a:buClr>
                  <a:schemeClr val="lt1"/>
                </a:buClr>
                <a:buSzPts val="1600"/>
                <a:buFont typeface="Calibri"/>
                <a:buNone/>
              </a:pPr>
              <a:r>
                <a:rPr b="0" i="0" lang="vi-VN" sz="1600" u="none" cap="none" strike="noStrike">
                  <a:solidFill>
                    <a:schemeClr val="lt1"/>
                  </a:solidFill>
                  <a:latin typeface="Calibri"/>
                  <a:ea typeface="Calibri"/>
                  <a:cs typeface="Calibri"/>
                  <a:sym typeface="Calibri"/>
                </a:rPr>
                <a:t>Sử dụng Object literals: Object literals được biểu diễn bằng dấu phẩy ngăn cách giữa các cặp name-value nằm trong ngoặc nhọn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2"/>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vi-VN"/>
              <a:t>Định nghĩa và sử dụng đối tượng 2/3</a:t>
            </a:r>
            <a:endParaRPr/>
          </a:p>
        </p:txBody>
      </p:sp>
      <p:grpSp>
        <p:nvGrpSpPr>
          <p:cNvPr id="222" name="Google Shape;222;p12"/>
          <p:cNvGrpSpPr/>
          <p:nvPr/>
        </p:nvGrpSpPr>
        <p:grpSpPr>
          <a:xfrm>
            <a:off x="0" y="655140"/>
            <a:ext cx="12096884" cy="1441800"/>
            <a:chOff x="0" y="229011"/>
            <a:chExt cx="12096884" cy="1441800"/>
          </a:xfrm>
        </p:grpSpPr>
        <p:sp>
          <p:nvSpPr>
            <p:cNvPr id="223" name="Google Shape;223;p12"/>
            <p:cNvSpPr/>
            <p:nvPr/>
          </p:nvSpPr>
          <p:spPr>
            <a:xfrm>
              <a:off x="0" y="229011"/>
              <a:ext cx="12096884" cy="694980"/>
            </a:xfrm>
            <a:prstGeom prst="roundRect">
              <a:avLst>
                <a:gd fmla="val 16667" name="adj"/>
              </a:avLst>
            </a:prstGeom>
            <a:solidFill>
              <a:schemeClr val="accent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2"/>
            <p:cNvSpPr txBox="1"/>
            <p:nvPr/>
          </p:nvSpPr>
          <p:spPr>
            <a:xfrm>
              <a:off x="33926" y="262937"/>
              <a:ext cx="12029032" cy="627128"/>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lt1"/>
                </a:buClr>
                <a:buSzPts val="1800"/>
                <a:buFont typeface="Calibri"/>
                <a:buNone/>
              </a:pPr>
              <a:r>
                <a:rPr b="1" i="0" lang="vi-VN" sz="1800" u="none" cap="none" strike="noStrike">
                  <a:solidFill>
                    <a:schemeClr val="lt1"/>
                  </a:solidFill>
                  <a:latin typeface="Calibri"/>
                  <a:ea typeface="Calibri"/>
                  <a:cs typeface="Calibri"/>
                  <a:sym typeface="Calibri"/>
                </a:rPr>
                <a:t>Sử dụng Object constructor functions: </a:t>
              </a:r>
              <a:r>
                <a:rPr b="0" i="0" lang="vi-VN" sz="1800" u="none" cap="none" strike="noStrike">
                  <a:solidFill>
                    <a:schemeClr val="lt1"/>
                  </a:solidFill>
                  <a:latin typeface="Calibri"/>
                  <a:ea typeface="Calibri"/>
                  <a:cs typeface="Calibri"/>
                  <a:sym typeface="Calibri"/>
                </a:rPr>
                <a:t>Constructor function là  một trong số những cách thông dụng nhất để tạo một Javascript object phụ thuộc vào việc kế thừa prototype nhằm giúp các chức năng trở nên hữu dụng.</a:t>
              </a:r>
              <a:endParaRPr/>
            </a:p>
          </p:txBody>
        </p:sp>
        <p:sp>
          <p:nvSpPr>
            <p:cNvPr id="225" name="Google Shape;225;p12"/>
            <p:cNvSpPr/>
            <p:nvPr/>
          </p:nvSpPr>
          <p:spPr>
            <a:xfrm>
              <a:off x="0" y="975831"/>
              <a:ext cx="12096884" cy="694980"/>
            </a:xfrm>
            <a:prstGeom prst="roundRect">
              <a:avLst>
                <a:gd fmla="val 16667" name="adj"/>
              </a:avLst>
            </a:prstGeom>
            <a:solidFill>
              <a:srgbClr val="FE0000"/>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2"/>
            <p:cNvSpPr txBox="1"/>
            <p:nvPr/>
          </p:nvSpPr>
          <p:spPr>
            <a:xfrm>
              <a:off x="33926" y="1009757"/>
              <a:ext cx="12029032" cy="627128"/>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lt1"/>
                </a:buClr>
                <a:buSzPts val="1800"/>
                <a:buFont typeface="Calibri"/>
                <a:buNone/>
              </a:pPr>
              <a:r>
                <a:rPr b="0" i="0" lang="vi-VN" sz="1800" u="none" cap="none" strike="noStrike">
                  <a:solidFill>
                    <a:schemeClr val="lt1"/>
                  </a:solidFill>
                  <a:latin typeface="Calibri"/>
                  <a:ea typeface="Calibri"/>
                  <a:cs typeface="Calibri"/>
                  <a:sym typeface="Calibri"/>
                </a:rPr>
                <a:t>Mấu chốt của những function dạng này là chúng có thể được thực thể hóa (instantiation) và được kế thừa (inherited).</a:t>
              </a:r>
              <a:endParaRPr/>
            </a:p>
          </p:txBody>
        </p:sp>
      </p:grpSp>
      <p:sp>
        <p:nvSpPr>
          <p:cNvPr id="227" name="Google Shape;227;p12"/>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228" name="Google Shape;228;p12"/>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pic>
        <p:nvPicPr>
          <p:cNvPr id="229" name="Google Shape;229;p12"/>
          <p:cNvPicPr preferRelativeResize="0"/>
          <p:nvPr/>
        </p:nvPicPr>
        <p:blipFill rotWithShape="1">
          <a:blip r:embed="rId3">
            <a:alphaModFix/>
          </a:blip>
          <a:srcRect b="0" l="0" r="0" t="0"/>
          <a:stretch/>
        </p:blipFill>
        <p:spPr>
          <a:xfrm>
            <a:off x="2384738" y="2181803"/>
            <a:ext cx="7422523" cy="414563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3"/>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vi-VN"/>
              <a:t>Định nghĩa và sử dụng đối tượng 3/3</a:t>
            </a:r>
            <a:endParaRPr/>
          </a:p>
        </p:txBody>
      </p:sp>
      <p:grpSp>
        <p:nvGrpSpPr>
          <p:cNvPr id="235" name="Google Shape;235;p13"/>
          <p:cNvGrpSpPr/>
          <p:nvPr/>
        </p:nvGrpSpPr>
        <p:grpSpPr>
          <a:xfrm>
            <a:off x="20827" y="692459"/>
            <a:ext cx="12096884" cy="479700"/>
            <a:chOff x="0" y="0"/>
            <a:chExt cx="12096884" cy="479700"/>
          </a:xfrm>
        </p:grpSpPr>
        <p:sp>
          <p:nvSpPr>
            <p:cNvPr id="236" name="Google Shape;236;p13"/>
            <p:cNvSpPr/>
            <p:nvPr/>
          </p:nvSpPr>
          <p:spPr>
            <a:xfrm>
              <a:off x="0" y="0"/>
              <a:ext cx="12096884" cy="479700"/>
            </a:xfrm>
            <a:prstGeom prst="roundRect">
              <a:avLst>
                <a:gd fmla="val 16667" name="adj"/>
              </a:avLst>
            </a:prstGeom>
            <a:solidFill>
              <a:schemeClr val="dk2"/>
            </a:solidFill>
            <a:ln cap="flat" cmpd="sng" w="12700">
              <a:solidFill>
                <a:schemeClr val="lt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3"/>
            <p:cNvSpPr txBox="1"/>
            <p:nvPr/>
          </p:nvSpPr>
          <p:spPr>
            <a:xfrm>
              <a:off x="23417" y="23417"/>
              <a:ext cx="12050049" cy="432866"/>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lt1"/>
                </a:buClr>
                <a:buSzPts val="2000"/>
                <a:buFont typeface="Calibri"/>
                <a:buNone/>
              </a:pPr>
              <a:r>
                <a:rPr b="0" i="0" lang="vi-VN" sz="2000" u="none" cap="none" strike="noStrike">
                  <a:solidFill>
                    <a:schemeClr val="lt1"/>
                  </a:solidFill>
                  <a:latin typeface="Calibri"/>
                  <a:ea typeface="Calibri"/>
                  <a:cs typeface="Calibri"/>
                  <a:sym typeface="Calibri"/>
                </a:rPr>
                <a:t>Sử dụng từ khóa class: trong phiên bản </a:t>
              </a:r>
              <a:r>
                <a:rPr lang="vi-VN" sz="2000">
                  <a:solidFill>
                    <a:schemeClr val="lt1"/>
                  </a:solidFill>
                  <a:latin typeface="Calibri"/>
                  <a:ea typeface="Calibri"/>
                  <a:cs typeface="Calibri"/>
                  <a:sym typeface="Calibri"/>
                </a:rPr>
                <a:t>mới</a:t>
              </a:r>
              <a:r>
                <a:rPr b="0" i="0" lang="vi-VN" sz="2000" u="none" cap="none" strike="noStrike">
                  <a:solidFill>
                    <a:schemeClr val="lt1"/>
                  </a:solidFill>
                  <a:latin typeface="Calibri"/>
                  <a:ea typeface="Calibri"/>
                  <a:cs typeface="Calibri"/>
                  <a:sym typeface="Calibri"/>
                </a:rPr>
                <a:t>, javascript cung cấp cú pháp khai báo đối tượng với từ khóa class</a:t>
              </a:r>
              <a:endParaRPr b="0" i="0" sz="2000" u="none" cap="none" strike="noStrike">
                <a:solidFill>
                  <a:schemeClr val="lt1"/>
                </a:solidFill>
                <a:latin typeface="Calibri"/>
                <a:ea typeface="Calibri"/>
                <a:cs typeface="Calibri"/>
                <a:sym typeface="Calibri"/>
              </a:endParaRPr>
            </a:p>
          </p:txBody>
        </p:sp>
      </p:grpSp>
      <p:sp>
        <p:nvSpPr>
          <p:cNvPr id="238" name="Google Shape;238;p13"/>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239" name="Google Shape;239;p13"/>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pic>
        <p:nvPicPr>
          <p:cNvPr id="240" name="Google Shape;240;p13"/>
          <p:cNvPicPr preferRelativeResize="0"/>
          <p:nvPr/>
        </p:nvPicPr>
        <p:blipFill rotWithShape="1">
          <a:blip r:embed="rId3">
            <a:alphaModFix/>
          </a:blip>
          <a:srcRect b="0" l="0" r="0" t="0"/>
          <a:stretch/>
        </p:blipFill>
        <p:spPr>
          <a:xfrm>
            <a:off x="2750058" y="1358284"/>
            <a:ext cx="7331075" cy="451143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4"/>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vi-VN"/>
              <a:t>Live demo</a:t>
            </a:r>
            <a:endParaRPr/>
          </a:p>
        </p:txBody>
      </p:sp>
      <p:grpSp>
        <p:nvGrpSpPr>
          <p:cNvPr id="246" name="Google Shape;246;p14"/>
          <p:cNvGrpSpPr/>
          <p:nvPr/>
        </p:nvGrpSpPr>
        <p:grpSpPr>
          <a:xfrm>
            <a:off x="4163627" y="2251039"/>
            <a:ext cx="4074849" cy="2485747"/>
            <a:chOff x="0" y="0"/>
            <a:chExt cx="4074849" cy="2485747"/>
          </a:xfrm>
        </p:grpSpPr>
        <p:sp>
          <p:nvSpPr>
            <p:cNvPr id="247" name="Google Shape;247;p14"/>
            <p:cNvSpPr/>
            <p:nvPr/>
          </p:nvSpPr>
          <p:spPr>
            <a:xfrm>
              <a:off x="0" y="0"/>
              <a:ext cx="4074849" cy="2485747"/>
            </a:xfrm>
            <a:prstGeom prst="roundRect">
              <a:avLst>
                <a:gd fmla="val 10000" name="adj"/>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4"/>
            <p:cNvSpPr txBox="1"/>
            <p:nvPr/>
          </p:nvSpPr>
          <p:spPr>
            <a:xfrm>
              <a:off x="0" y="994298"/>
              <a:ext cx="4074849" cy="994298"/>
            </a:xfrm>
            <a:prstGeom prst="rect">
              <a:avLst/>
            </a:prstGeom>
            <a:noFill/>
            <a:ln>
              <a:noFill/>
            </a:ln>
          </p:spPr>
          <p:txBody>
            <a:bodyPr anchorCtr="0" anchor="ctr" bIns="248900" lIns="248900" spcFirstLastPara="1" rIns="248900" wrap="square" tIns="248900">
              <a:noAutofit/>
            </a:bodyPr>
            <a:lstStyle/>
            <a:p>
              <a:pPr indent="0" lvl="0" marL="0" marR="0" rtl="0" algn="ctr">
                <a:lnSpc>
                  <a:spcPct val="90000"/>
                </a:lnSpc>
                <a:spcBef>
                  <a:spcPts val="0"/>
                </a:spcBef>
                <a:spcAft>
                  <a:spcPts val="0"/>
                </a:spcAft>
                <a:buClr>
                  <a:schemeClr val="lt1"/>
                </a:buClr>
                <a:buSzPts val="3500"/>
                <a:buFont typeface="Calibri"/>
                <a:buNone/>
              </a:pPr>
              <a:r>
                <a:rPr b="0" i="0" lang="vi-VN" sz="3500" u="none" cap="none" strike="noStrike">
                  <a:solidFill>
                    <a:schemeClr val="lt1"/>
                  </a:solidFill>
                  <a:latin typeface="Calibri"/>
                  <a:ea typeface="Calibri"/>
                  <a:cs typeface="Calibri"/>
                  <a:sym typeface="Calibri"/>
                </a:rPr>
                <a:t>LIVE DEMO</a:t>
              </a:r>
              <a:endParaRPr/>
            </a:p>
          </p:txBody>
        </p:sp>
        <p:sp>
          <p:nvSpPr>
            <p:cNvPr id="249" name="Google Shape;249;p14"/>
            <p:cNvSpPr/>
            <p:nvPr/>
          </p:nvSpPr>
          <p:spPr>
            <a:xfrm>
              <a:off x="1366865" y="149144"/>
              <a:ext cx="1341118" cy="827753"/>
            </a:xfrm>
            <a:prstGeom prst="ellipse">
              <a:avLst/>
            </a:prstGeom>
            <a:blipFill rotWithShape="1">
              <a:blip r:embed="rId3">
                <a:alphaModFix/>
              </a:blip>
              <a:stretch>
                <a:fillRect b="0" l="-21996" r="-21996" t="0"/>
              </a:stretch>
            </a:blipFill>
            <a:ln cap="flat" cmpd="sng" w="12700">
              <a:solidFill>
                <a:schemeClr val="lt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4"/>
            <p:cNvSpPr/>
            <p:nvPr/>
          </p:nvSpPr>
          <p:spPr>
            <a:xfrm>
              <a:off x="162993" y="1988597"/>
              <a:ext cx="3748861" cy="372862"/>
            </a:xfrm>
            <a:prstGeom prst="leftRightArrow">
              <a:avLst>
                <a:gd fmla="val 50000" name="adj1"/>
                <a:gd fmla="val 50000" name="adj2"/>
              </a:avLst>
            </a:prstGeom>
            <a:solidFill>
              <a:srgbClr val="F4BDA9"/>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1" name="Google Shape;251;p14"/>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252" name="Google Shape;252;p14"/>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5"/>
          <p:cNvSpPr txBox="1"/>
          <p:nvPr>
            <p:ph type="ctrTitle"/>
          </p:nvPr>
        </p:nvSpPr>
        <p:spPr>
          <a:xfrm>
            <a:off x="1662953" y="687141"/>
            <a:ext cx="7772400" cy="1470025"/>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4800"/>
              <a:buFont typeface="Arial"/>
              <a:buNone/>
            </a:pPr>
            <a:r>
              <a:rPr lang="vi-VN"/>
              <a:t>HỎI ĐÁP</a:t>
            </a:r>
            <a:endParaRPr/>
          </a:p>
        </p:txBody>
      </p:sp>
      <p:pic>
        <p:nvPicPr>
          <p:cNvPr id="258" name="Google Shape;258;p15"/>
          <p:cNvPicPr preferRelativeResize="0"/>
          <p:nvPr/>
        </p:nvPicPr>
        <p:blipFill rotWithShape="1">
          <a:blip r:embed="rId3">
            <a:alphaModFix/>
          </a:blip>
          <a:srcRect b="0" l="0" r="0" t="0"/>
          <a:stretch/>
        </p:blipFill>
        <p:spPr>
          <a:xfrm>
            <a:off x="3857438" y="2260601"/>
            <a:ext cx="3975100" cy="3276352"/>
          </a:xfrm>
          <a:prstGeom prst="rect">
            <a:avLst/>
          </a:prstGeom>
          <a:noFill/>
          <a:ln>
            <a:noFill/>
          </a:ln>
        </p:spPr>
      </p:pic>
      <p:pic>
        <p:nvPicPr>
          <p:cNvPr id="259" name="Google Shape;259;p15"/>
          <p:cNvPicPr preferRelativeResize="0"/>
          <p:nvPr/>
        </p:nvPicPr>
        <p:blipFill rotWithShape="1">
          <a:blip r:embed="rId4">
            <a:alphaModFix/>
          </a:blip>
          <a:srcRect b="77519" l="0" r="0" t="0"/>
          <a:stretch/>
        </p:blipFill>
        <p:spPr>
          <a:xfrm>
            <a:off x="0" y="6375400"/>
            <a:ext cx="12192000" cy="482600"/>
          </a:xfrm>
          <a:prstGeom prst="rect">
            <a:avLst/>
          </a:prstGeom>
          <a:noFill/>
          <a:ln>
            <a:noFill/>
          </a:ln>
        </p:spPr>
      </p:pic>
      <p:sp>
        <p:nvSpPr>
          <p:cNvPr id="260" name="Google Shape;260;p15"/>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261" name="Google Shape;261;p15"/>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pic>
        <p:nvPicPr>
          <p:cNvPr id="266" name="Google Shape;266;p16"/>
          <p:cNvPicPr preferRelativeResize="0"/>
          <p:nvPr/>
        </p:nvPicPr>
        <p:blipFill rotWithShape="1">
          <a:blip r:embed="rId3">
            <a:alphaModFix/>
          </a:blip>
          <a:srcRect b="25428" l="2688" r="2682" t="22343"/>
          <a:stretch/>
        </p:blipFill>
        <p:spPr>
          <a:xfrm>
            <a:off x="0" y="-2"/>
            <a:ext cx="12238039" cy="3924301"/>
          </a:xfrm>
          <a:prstGeom prst="rect">
            <a:avLst/>
          </a:prstGeom>
          <a:noFill/>
          <a:ln>
            <a:noFill/>
          </a:ln>
        </p:spPr>
      </p:pic>
      <p:sp>
        <p:nvSpPr>
          <p:cNvPr id="267" name="Google Shape;267;p16"/>
          <p:cNvSpPr txBox="1"/>
          <p:nvPr/>
        </p:nvSpPr>
        <p:spPr>
          <a:xfrm>
            <a:off x="412376" y="4133675"/>
            <a:ext cx="11386111" cy="1477328"/>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b="1" i="0" lang="vi-VN" sz="6000" u="none" cap="none" strike="noStrike">
                <a:solidFill>
                  <a:srgbClr val="7030A0"/>
                </a:solidFill>
                <a:latin typeface="Arial"/>
                <a:ea typeface="Arial"/>
                <a:cs typeface="Arial"/>
                <a:sym typeface="Arial"/>
              </a:rPr>
              <a:t>TRẢI NGHIỆM THỰC HÀNH</a:t>
            </a:r>
            <a:endParaRPr b="1" i="0" sz="6000" u="none" cap="none" strike="noStrike">
              <a:solidFill>
                <a:srgbClr val="7030A0"/>
              </a:solidFill>
              <a:latin typeface="Arial"/>
              <a:ea typeface="Arial"/>
              <a:cs typeface="Arial"/>
              <a:sym typeface="Arial"/>
            </a:endParaRPr>
          </a:p>
        </p:txBody>
      </p:sp>
      <p:pic>
        <p:nvPicPr>
          <p:cNvPr id="268" name="Google Shape;268;p16"/>
          <p:cNvPicPr preferRelativeResize="0"/>
          <p:nvPr/>
        </p:nvPicPr>
        <p:blipFill rotWithShape="1">
          <a:blip r:embed="rId4">
            <a:alphaModFix/>
          </a:blip>
          <a:srcRect b="77519" l="0" r="0" t="0"/>
          <a:stretch/>
        </p:blipFill>
        <p:spPr>
          <a:xfrm>
            <a:off x="0" y="6375400"/>
            <a:ext cx="12192000" cy="482600"/>
          </a:xfrm>
          <a:prstGeom prst="rect">
            <a:avLst/>
          </a:prstGeom>
          <a:noFill/>
          <a:ln>
            <a:noFill/>
          </a:ln>
        </p:spPr>
      </p:pic>
      <p:sp>
        <p:nvSpPr>
          <p:cNvPr id="269" name="Google Shape;269;p16"/>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270" name="Google Shape;270;p16"/>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solidFill>
                  <a:srgbClr val="888888"/>
                </a:solidFill>
              </a:rPr>
              <a:t>‹#›</a:t>
            </a:fld>
            <a:endParaRPr>
              <a:solidFill>
                <a:srgbClr val="888888"/>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17"/>
          <p:cNvSpPr txBox="1"/>
          <p:nvPr/>
        </p:nvSpPr>
        <p:spPr>
          <a:xfrm>
            <a:off x="4275164" y="1776956"/>
            <a:ext cx="7055357" cy="795346"/>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rgbClr val="600477"/>
              </a:buClr>
              <a:buSzPts val="3500"/>
              <a:buFont typeface="Arial"/>
              <a:buNone/>
            </a:pPr>
            <a:r>
              <a:rPr b="1" i="0" lang="vi-VN" sz="3500" u="none" cap="none" strike="noStrike">
                <a:solidFill>
                  <a:srgbClr val="600477"/>
                </a:solidFill>
                <a:latin typeface="Arial"/>
                <a:ea typeface="Arial"/>
                <a:cs typeface="Arial"/>
                <a:sym typeface="Arial"/>
              </a:rPr>
              <a:t>TRÂN TRỌNG CẢM ƠN!</a:t>
            </a:r>
            <a:endParaRPr b="1" i="0" sz="3500" u="none" cap="none" strike="noStrike">
              <a:solidFill>
                <a:srgbClr val="600477"/>
              </a:solidFill>
              <a:latin typeface="Arial"/>
              <a:ea typeface="Arial"/>
              <a:cs typeface="Arial"/>
              <a:sym typeface="Arial"/>
            </a:endParaRPr>
          </a:p>
        </p:txBody>
      </p:sp>
      <p:pic>
        <p:nvPicPr>
          <p:cNvPr id="276" name="Google Shape;276;p17"/>
          <p:cNvPicPr preferRelativeResize="0"/>
          <p:nvPr/>
        </p:nvPicPr>
        <p:blipFill rotWithShape="1">
          <a:blip r:embed="rId3">
            <a:alphaModFix/>
          </a:blip>
          <a:srcRect b="0" l="0" r="0" t="0"/>
          <a:stretch/>
        </p:blipFill>
        <p:spPr>
          <a:xfrm>
            <a:off x="914871" y="675061"/>
            <a:ext cx="3777949" cy="467543"/>
          </a:xfrm>
          <a:prstGeom prst="rect">
            <a:avLst/>
          </a:prstGeom>
          <a:noFill/>
          <a:ln>
            <a:noFill/>
          </a:ln>
        </p:spPr>
      </p:pic>
      <p:sp>
        <p:nvSpPr>
          <p:cNvPr id="277" name="Google Shape;277;p17"/>
          <p:cNvSpPr txBox="1"/>
          <p:nvPr/>
        </p:nvSpPr>
        <p:spPr>
          <a:xfrm>
            <a:off x="5772553" y="2929613"/>
            <a:ext cx="5991075" cy="401347"/>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rPr b="1" i="0" lang="vi-VN" sz="1800" u="none" cap="none" strike="noStrike">
                <a:solidFill>
                  <a:schemeClr val="dk1"/>
                </a:solidFill>
                <a:latin typeface="Roboto"/>
                <a:ea typeface="Roboto"/>
                <a:cs typeface="Roboto"/>
                <a:sym typeface="Roboto"/>
              </a:rPr>
              <a:t>238 Hoàng Quốc Việt, Bắc Từ Liêm, Hà Nội</a:t>
            </a:r>
            <a:endParaRPr b="1" i="0" sz="1800" u="none" cap="none" strike="noStrike">
              <a:solidFill>
                <a:schemeClr val="dk1"/>
              </a:solidFill>
              <a:latin typeface="Roboto"/>
              <a:ea typeface="Roboto"/>
              <a:cs typeface="Roboto"/>
              <a:sym typeface="Roboto"/>
            </a:endParaRPr>
          </a:p>
        </p:txBody>
      </p:sp>
      <p:sp>
        <p:nvSpPr>
          <p:cNvPr id="278" name="Google Shape;278;p17"/>
          <p:cNvSpPr txBox="1"/>
          <p:nvPr/>
        </p:nvSpPr>
        <p:spPr>
          <a:xfrm>
            <a:off x="5772553" y="3520137"/>
            <a:ext cx="3695206" cy="276999"/>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rPr b="1" i="0" lang="vi-VN" sz="1800" u="none" cap="none" strike="noStrike">
                <a:solidFill>
                  <a:schemeClr val="dk1"/>
                </a:solidFill>
                <a:latin typeface="Roboto"/>
                <a:ea typeface="Roboto"/>
                <a:cs typeface="Roboto"/>
                <a:sym typeface="Roboto"/>
              </a:rPr>
              <a:t>0968.27.6996</a:t>
            </a:r>
            <a:endParaRPr/>
          </a:p>
        </p:txBody>
      </p:sp>
      <p:sp>
        <p:nvSpPr>
          <p:cNvPr id="279" name="Google Shape;279;p17"/>
          <p:cNvSpPr txBox="1"/>
          <p:nvPr/>
        </p:nvSpPr>
        <p:spPr>
          <a:xfrm>
            <a:off x="5772553" y="4166421"/>
            <a:ext cx="4863925" cy="276999"/>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rPr b="1" i="0" lang="vi-VN" sz="1800" u="sng" cap="none" strike="noStrike">
                <a:solidFill>
                  <a:schemeClr val="dk1"/>
                </a:solidFill>
                <a:latin typeface="Roboto"/>
                <a:ea typeface="Roboto"/>
                <a:cs typeface="Roboto"/>
                <a:sym typeface="Roboto"/>
                <a:hlinkClick r:id="rId4">
                  <a:extLst>
                    <a:ext uri="{A12FA001-AC4F-418D-AE19-62706E023703}">
                      <ahyp:hlinkClr val="tx"/>
                    </a:ext>
                  </a:extLst>
                </a:hlinkClick>
              </a:rPr>
              <a:t>tuyensinh@bachkhoa-aptech.edu.vn</a:t>
            </a:r>
            <a:endParaRPr b="1" i="0" sz="1800" u="none" cap="none" strike="noStrike">
              <a:solidFill>
                <a:schemeClr val="dk1"/>
              </a:solidFill>
              <a:latin typeface="Roboto"/>
              <a:ea typeface="Roboto"/>
              <a:cs typeface="Roboto"/>
              <a:sym typeface="Roboto"/>
            </a:endParaRPr>
          </a:p>
        </p:txBody>
      </p:sp>
      <p:pic>
        <p:nvPicPr>
          <p:cNvPr descr="Receiver" id="280" name="Google Shape;280;p17"/>
          <p:cNvPicPr preferRelativeResize="0"/>
          <p:nvPr/>
        </p:nvPicPr>
        <p:blipFill rotWithShape="1">
          <a:blip r:embed="rId5">
            <a:alphaModFix/>
          </a:blip>
          <a:srcRect b="0" l="0" r="0" t="0"/>
          <a:stretch/>
        </p:blipFill>
        <p:spPr>
          <a:xfrm>
            <a:off x="5104559" y="3423731"/>
            <a:ext cx="469813" cy="469812"/>
          </a:xfrm>
          <a:prstGeom prst="ellipse">
            <a:avLst/>
          </a:prstGeom>
          <a:noFill/>
          <a:ln>
            <a:noFill/>
          </a:ln>
        </p:spPr>
      </p:pic>
      <p:pic>
        <p:nvPicPr>
          <p:cNvPr descr="Envelope" id="281" name="Google Shape;281;p17"/>
          <p:cNvPicPr preferRelativeResize="0"/>
          <p:nvPr/>
        </p:nvPicPr>
        <p:blipFill rotWithShape="1">
          <a:blip r:embed="rId6">
            <a:alphaModFix/>
          </a:blip>
          <a:srcRect b="0" l="0" r="0" t="0"/>
          <a:stretch/>
        </p:blipFill>
        <p:spPr>
          <a:xfrm>
            <a:off x="5104559" y="4070014"/>
            <a:ext cx="469813" cy="469812"/>
          </a:xfrm>
          <a:prstGeom prst="ellipse">
            <a:avLst/>
          </a:prstGeom>
          <a:noFill/>
          <a:ln>
            <a:noFill/>
          </a:ln>
        </p:spPr>
      </p:pic>
      <p:pic>
        <p:nvPicPr>
          <p:cNvPr descr="User" id="282" name="Google Shape;282;p17"/>
          <p:cNvPicPr preferRelativeResize="0"/>
          <p:nvPr/>
        </p:nvPicPr>
        <p:blipFill rotWithShape="1">
          <a:blip r:embed="rId7">
            <a:alphaModFix/>
          </a:blip>
          <a:srcRect b="0" l="0" r="0" t="0"/>
          <a:stretch/>
        </p:blipFill>
        <p:spPr>
          <a:xfrm>
            <a:off x="5104559" y="2833206"/>
            <a:ext cx="469813" cy="469812"/>
          </a:xfrm>
          <a:prstGeom prst="ellipse">
            <a:avLst/>
          </a:prstGeom>
          <a:noFill/>
          <a:ln>
            <a:noFill/>
          </a:ln>
        </p:spPr>
      </p:pic>
      <p:cxnSp>
        <p:nvCxnSpPr>
          <p:cNvPr descr="decorative element" id="283" name="Google Shape;283;p17"/>
          <p:cNvCxnSpPr/>
          <p:nvPr/>
        </p:nvCxnSpPr>
        <p:spPr>
          <a:xfrm>
            <a:off x="5170080" y="3303018"/>
            <a:ext cx="4297680" cy="0"/>
          </a:xfrm>
          <a:prstGeom prst="straightConnector1">
            <a:avLst/>
          </a:prstGeom>
          <a:noFill/>
          <a:ln cap="flat" cmpd="sng" w="9525">
            <a:solidFill>
              <a:srgbClr val="7030A0"/>
            </a:solidFill>
            <a:prstDash val="dash"/>
            <a:miter lim="800000"/>
            <a:headEnd len="sm" w="sm" type="none"/>
            <a:tailEnd len="sm" w="sm" type="none"/>
          </a:ln>
        </p:spPr>
      </p:cxnSp>
      <p:cxnSp>
        <p:nvCxnSpPr>
          <p:cNvPr descr="decorative element" id="284" name="Google Shape;284;p17"/>
          <p:cNvCxnSpPr/>
          <p:nvPr/>
        </p:nvCxnSpPr>
        <p:spPr>
          <a:xfrm>
            <a:off x="5170080" y="3902174"/>
            <a:ext cx="4297680" cy="0"/>
          </a:xfrm>
          <a:prstGeom prst="straightConnector1">
            <a:avLst/>
          </a:prstGeom>
          <a:noFill/>
          <a:ln cap="flat" cmpd="sng" w="9525">
            <a:solidFill>
              <a:srgbClr val="7030A0"/>
            </a:solidFill>
            <a:prstDash val="dash"/>
            <a:miter lim="800000"/>
            <a:headEnd len="sm" w="sm" type="none"/>
            <a:tailEnd len="sm" w="sm" type="none"/>
          </a:ln>
        </p:spPr>
      </p:cxnSp>
      <p:cxnSp>
        <p:nvCxnSpPr>
          <p:cNvPr descr="decorative element" id="285" name="Google Shape;285;p17"/>
          <p:cNvCxnSpPr/>
          <p:nvPr/>
        </p:nvCxnSpPr>
        <p:spPr>
          <a:xfrm>
            <a:off x="5170080" y="4651474"/>
            <a:ext cx="4297680" cy="0"/>
          </a:xfrm>
          <a:prstGeom prst="straightConnector1">
            <a:avLst/>
          </a:prstGeom>
          <a:noFill/>
          <a:ln cap="flat" cmpd="sng" w="9525">
            <a:solidFill>
              <a:srgbClr val="7030A0"/>
            </a:solidFill>
            <a:prstDash val="dash"/>
            <a:miter lim="800000"/>
            <a:headEnd len="sm" w="sm" type="none"/>
            <a:tailEnd len="sm" w="sm" type="none"/>
          </a:ln>
        </p:spPr>
      </p:cxnSp>
      <p:cxnSp>
        <p:nvCxnSpPr>
          <p:cNvPr descr="decorative element" id="286" name="Google Shape;286;p17"/>
          <p:cNvCxnSpPr/>
          <p:nvPr/>
        </p:nvCxnSpPr>
        <p:spPr>
          <a:xfrm>
            <a:off x="5170080" y="5302637"/>
            <a:ext cx="4297680" cy="0"/>
          </a:xfrm>
          <a:prstGeom prst="straightConnector1">
            <a:avLst/>
          </a:prstGeom>
          <a:noFill/>
          <a:ln cap="flat" cmpd="sng" w="9525">
            <a:solidFill>
              <a:srgbClr val="7030A0"/>
            </a:solidFill>
            <a:prstDash val="dash"/>
            <a:miter lim="800000"/>
            <a:headEnd len="sm" w="sm" type="none"/>
            <a:tailEnd len="sm" w="sm" type="none"/>
          </a:ln>
        </p:spPr>
      </p:cxnSp>
      <p:sp>
        <p:nvSpPr>
          <p:cNvPr id="287" name="Google Shape;287;p17"/>
          <p:cNvSpPr txBox="1"/>
          <p:nvPr/>
        </p:nvSpPr>
        <p:spPr>
          <a:xfrm>
            <a:off x="5772553" y="4845294"/>
            <a:ext cx="4863925" cy="276999"/>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rPr b="1" i="0" lang="vi-VN" sz="1800" u="sng" cap="none" strike="noStrike">
                <a:solidFill>
                  <a:schemeClr val="dk1"/>
                </a:solidFill>
                <a:latin typeface="Roboto"/>
                <a:ea typeface="Roboto"/>
                <a:cs typeface="Roboto"/>
                <a:sym typeface="Roboto"/>
                <a:hlinkClick r:id="rId8">
                  <a:extLst>
                    <a:ext uri="{A12FA001-AC4F-418D-AE19-62706E023703}">
                      <ahyp:hlinkClr val="tx"/>
                    </a:ext>
                  </a:extLst>
                </a:hlinkClick>
              </a:rPr>
              <a:t>www.bachkhoa-aptech.edu.vn</a:t>
            </a:r>
            <a:endParaRPr b="1" i="0" sz="1800" u="none" cap="none" strike="noStrike">
              <a:solidFill>
                <a:schemeClr val="dk1"/>
              </a:solidFill>
              <a:latin typeface="Roboto"/>
              <a:ea typeface="Roboto"/>
              <a:cs typeface="Roboto"/>
              <a:sym typeface="Roboto"/>
            </a:endParaRPr>
          </a:p>
        </p:txBody>
      </p:sp>
      <p:pic>
        <p:nvPicPr>
          <p:cNvPr descr="Káº¿t quáº£ hÃ¬nh áº£nh cho world icon PNG" id="288" name="Google Shape;288;p17"/>
          <p:cNvPicPr preferRelativeResize="0"/>
          <p:nvPr/>
        </p:nvPicPr>
        <p:blipFill rotWithShape="1">
          <a:blip r:embed="rId9">
            <a:alphaModFix/>
          </a:blip>
          <a:srcRect b="0" l="0" r="0" t="0"/>
          <a:stretch/>
        </p:blipFill>
        <p:spPr>
          <a:xfrm>
            <a:off x="5137321" y="4771421"/>
            <a:ext cx="424744" cy="424744"/>
          </a:xfrm>
          <a:prstGeom prst="rect">
            <a:avLst/>
          </a:prstGeom>
          <a:noFill/>
          <a:ln>
            <a:noFill/>
          </a:ln>
        </p:spPr>
      </p:pic>
      <p:sp>
        <p:nvSpPr>
          <p:cNvPr id="289" name="Google Shape;289;p17"/>
          <p:cNvSpPr txBox="1"/>
          <p:nvPr/>
        </p:nvSpPr>
        <p:spPr>
          <a:xfrm>
            <a:off x="4823737" y="701033"/>
            <a:ext cx="7128577" cy="39363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1500"/>
              <a:buFont typeface="Arial"/>
              <a:buNone/>
            </a:pPr>
            <a:r>
              <a:rPr b="1" i="0" lang="vi-VN" sz="1500" u="none" cap="none" strike="noStrike">
                <a:solidFill>
                  <a:schemeClr val="dk1"/>
                </a:solidFill>
                <a:latin typeface="Arial"/>
                <a:ea typeface="Arial"/>
                <a:cs typeface="Arial"/>
                <a:sym typeface="Arial"/>
              </a:rPr>
              <a:t>HỆ THỐNG ĐÀO TẠO CNTT QUỐC TẾ BACHKHOA - APTECH</a:t>
            </a:r>
            <a:endParaRPr/>
          </a:p>
        </p:txBody>
      </p:sp>
      <p:pic>
        <p:nvPicPr>
          <p:cNvPr id="290" name="Google Shape;290;p17"/>
          <p:cNvPicPr preferRelativeResize="0"/>
          <p:nvPr/>
        </p:nvPicPr>
        <p:blipFill rotWithShape="1">
          <a:blip r:embed="rId10">
            <a:alphaModFix/>
          </a:blip>
          <a:srcRect b="0" l="0" r="0" t="0"/>
          <a:stretch/>
        </p:blipFill>
        <p:spPr>
          <a:xfrm>
            <a:off x="786496" y="1878372"/>
            <a:ext cx="3744411" cy="3735097"/>
          </a:xfrm>
          <a:prstGeom prst="rect">
            <a:avLst/>
          </a:prstGeom>
          <a:noFill/>
          <a:ln>
            <a:noFill/>
          </a:ln>
        </p:spPr>
      </p:pic>
      <p:sp>
        <p:nvSpPr>
          <p:cNvPr id="291" name="Google Shape;291;p17"/>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292" name="Google Shape;292;p17"/>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txBox="1"/>
          <p:nvPr>
            <p:ph type="title"/>
          </p:nvPr>
        </p:nvSpPr>
        <p:spPr>
          <a:xfrm>
            <a:off x="30041" y="31548"/>
            <a:ext cx="12096883" cy="532660"/>
          </a:xfrm>
          <a:prstGeom prst="rect">
            <a:avLst/>
          </a:prstGeom>
          <a:noFill/>
          <a:ln>
            <a:noFill/>
          </a:ln>
        </p:spPr>
        <p:txBody>
          <a:bodyPr anchorCtr="0" anchor="ctr" bIns="0" lIns="0" spcFirstLastPara="1" rIns="0" wrap="square" tIns="13425">
            <a:spAutoFit/>
          </a:bodyPr>
          <a:lstStyle/>
          <a:p>
            <a:pPr indent="0" lvl="0" marL="14147" rtl="0" algn="l">
              <a:lnSpc>
                <a:spcPct val="100000"/>
              </a:lnSpc>
              <a:spcBef>
                <a:spcPts val="0"/>
              </a:spcBef>
              <a:spcAft>
                <a:spcPts val="0"/>
              </a:spcAft>
              <a:buClr>
                <a:schemeClr val="lt1"/>
              </a:buClr>
              <a:buSzPts val="2800"/>
              <a:buFont typeface="Calibri"/>
              <a:buNone/>
            </a:pPr>
            <a:r>
              <a:rPr b="1" lang="vi-VN" sz="2800">
                <a:latin typeface="Calibri"/>
                <a:ea typeface="Calibri"/>
                <a:cs typeface="Calibri"/>
                <a:sym typeface="Calibri"/>
              </a:rPr>
              <a:t>MỤC TIÊU</a:t>
            </a:r>
            <a:endParaRPr/>
          </a:p>
        </p:txBody>
      </p:sp>
      <p:sp>
        <p:nvSpPr>
          <p:cNvPr id="94" name="Google Shape;94;p2"/>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95" name="Google Shape;95;p2"/>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96" name="Google Shape;96;p2"/>
          <p:cNvSpPr txBox="1"/>
          <p:nvPr/>
        </p:nvSpPr>
        <p:spPr>
          <a:xfrm>
            <a:off x="11814388" y="6619824"/>
            <a:ext cx="188808" cy="205184"/>
          </a:xfrm>
          <a:prstGeom prst="rect">
            <a:avLst/>
          </a:prstGeom>
          <a:noFill/>
          <a:ln>
            <a:noFill/>
          </a:ln>
        </p:spPr>
        <p:txBody>
          <a:bodyPr anchorCtr="0" anchor="t" bIns="0" lIns="0" spcFirstLastPara="1" rIns="0" wrap="square" tIns="0">
            <a:spAutoFit/>
          </a:bodyPr>
          <a:lstStyle/>
          <a:p>
            <a:pPr indent="0" lvl="0" marL="28297" marR="0" rtl="0" algn="l">
              <a:lnSpc>
                <a:spcPct val="106666"/>
              </a:lnSpc>
              <a:spcBef>
                <a:spcPts val="0"/>
              </a:spcBef>
              <a:spcAft>
                <a:spcPts val="0"/>
              </a:spcAft>
              <a:buNone/>
            </a:pPr>
            <a:fld id="{00000000-1234-1234-1234-123412341234}" type="slidenum">
              <a:rPr b="0" i="0" lang="vi-VN" sz="1500" u="none" cap="none" strike="noStrike">
                <a:solidFill>
                  <a:srgbClr val="FFFFFF"/>
                </a:solidFill>
                <a:latin typeface="Calibri"/>
                <a:ea typeface="Calibri"/>
                <a:cs typeface="Calibri"/>
                <a:sym typeface="Calibri"/>
              </a:rPr>
              <a:t>‹#›</a:t>
            </a:fld>
            <a:endParaRPr b="0" i="0" sz="1500" u="none" cap="none" strike="noStrike">
              <a:solidFill>
                <a:schemeClr val="dk1"/>
              </a:solidFill>
              <a:latin typeface="Calibri"/>
              <a:ea typeface="Calibri"/>
              <a:cs typeface="Calibri"/>
              <a:sym typeface="Calibri"/>
            </a:endParaRPr>
          </a:p>
        </p:txBody>
      </p:sp>
      <p:pic>
        <p:nvPicPr>
          <p:cNvPr id="97" name="Google Shape;97;p2"/>
          <p:cNvPicPr preferRelativeResize="0"/>
          <p:nvPr/>
        </p:nvPicPr>
        <p:blipFill rotWithShape="1">
          <a:blip r:embed="rId3">
            <a:alphaModFix/>
          </a:blip>
          <a:srcRect b="0" l="0" r="0" t="0"/>
          <a:stretch/>
        </p:blipFill>
        <p:spPr>
          <a:xfrm>
            <a:off x="489797" y="1444000"/>
            <a:ext cx="4268815" cy="3969998"/>
          </a:xfrm>
          <a:prstGeom prst="rect">
            <a:avLst/>
          </a:prstGeom>
          <a:noFill/>
          <a:ln>
            <a:noFill/>
          </a:ln>
        </p:spPr>
      </p:pic>
      <p:grpSp>
        <p:nvGrpSpPr>
          <p:cNvPr id="98" name="Google Shape;98;p2"/>
          <p:cNvGrpSpPr/>
          <p:nvPr/>
        </p:nvGrpSpPr>
        <p:grpSpPr>
          <a:xfrm>
            <a:off x="5162332" y="1985130"/>
            <a:ext cx="6539871" cy="2354760"/>
            <a:chOff x="0" y="1288"/>
            <a:chExt cx="6539871" cy="2354760"/>
          </a:xfrm>
        </p:grpSpPr>
        <p:sp>
          <p:nvSpPr>
            <p:cNvPr id="99" name="Google Shape;99;p2"/>
            <p:cNvSpPr/>
            <p:nvPr/>
          </p:nvSpPr>
          <p:spPr>
            <a:xfrm>
              <a:off x="0" y="1288"/>
              <a:ext cx="6539871" cy="725399"/>
            </a:xfrm>
            <a:prstGeom prst="roundRect">
              <a:avLst>
                <a:gd fmla="val 16667" name="adj"/>
              </a:avLst>
            </a:prstGeom>
            <a:solidFill>
              <a:schemeClr val="lt1"/>
            </a:solidFill>
            <a:ln cap="flat" cmpd="sng" w="12700">
              <a:solidFill>
                <a:srgbClr val="3A66B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txBox="1"/>
            <p:nvPr/>
          </p:nvSpPr>
          <p:spPr>
            <a:xfrm>
              <a:off x="35411" y="36699"/>
              <a:ext cx="6469049" cy="654577"/>
            </a:xfrm>
            <a:prstGeom prst="rect">
              <a:avLst/>
            </a:prstGeom>
            <a:noFill/>
            <a:ln>
              <a:noFill/>
            </a:ln>
          </p:spPr>
          <p:txBody>
            <a:bodyPr anchorCtr="0" anchor="ctr" bIns="118100" lIns="118100" spcFirstLastPara="1" rIns="118100" wrap="square" tIns="118100">
              <a:noAutofit/>
            </a:bodyPr>
            <a:lstStyle/>
            <a:p>
              <a:pPr indent="0" lvl="0" marL="0" marR="0" rtl="0" algn="l">
                <a:lnSpc>
                  <a:spcPct val="90000"/>
                </a:lnSpc>
                <a:spcBef>
                  <a:spcPts val="0"/>
                </a:spcBef>
                <a:spcAft>
                  <a:spcPts val="0"/>
                </a:spcAft>
                <a:buClr>
                  <a:schemeClr val="lt1"/>
                </a:buClr>
                <a:buSzPts val="3100"/>
                <a:buFont typeface="Calibri"/>
                <a:buNone/>
              </a:pPr>
              <a:r>
                <a:rPr b="0" i="0" lang="vi-VN" sz="3100" u="none" cap="none" strike="noStrike">
                  <a:solidFill>
                    <a:schemeClr val="lt1"/>
                  </a:solidFill>
                  <a:latin typeface="Calibri"/>
                  <a:ea typeface="Calibri"/>
                  <a:cs typeface="Calibri"/>
                  <a:sym typeface="Calibri"/>
                </a:rPr>
                <a:t>Khái niệm về đối tượng</a:t>
              </a:r>
              <a:endParaRPr/>
            </a:p>
          </p:txBody>
        </p:sp>
        <p:sp>
          <p:nvSpPr>
            <p:cNvPr id="101" name="Google Shape;101;p2"/>
            <p:cNvSpPr/>
            <p:nvPr/>
          </p:nvSpPr>
          <p:spPr>
            <a:xfrm>
              <a:off x="0" y="815968"/>
              <a:ext cx="6539871" cy="725399"/>
            </a:xfrm>
            <a:prstGeom prst="roundRect">
              <a:avLst>
                <a:gd fmla="val 16667" name="adj"/>
              </a:avLst>
            </a:prstGeom>
            <a:solidFill>
              <a:schemeClr val="lt1"/>
            </a:solidFill>
            <a:ln cap="flat" cmpd="sng" w="12700">
              <a:solidFill>
                <a:srgbClr val="3A66B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txBox="1"/>
            <p:nvPr/>
          </p:nvSpPr>
          <p:spPr>
            <a:xfrm>
              <a:off x="35411" y="851379"/>
              <a:ext cx="6469049" cy="654577"/>
            </a:xfrm>
            <a:prstGeom prst="rect">
              <a:avLst/>
            </a:prstGeom>
            <a:noFill/>
            <a:ln>
              <a:noFill/>
            </a:ln>
          </p:spPr>
          <p:txBody>
            <a:bodyPr anchorCtr="0" anchor="ctr" bIns="118100" lIns="118100" spcFirstLastPara="1" rIns="118100" wrap="square" tIns="118100">
              <a:noAutofit/>
            </a:bodyPr>
            <a:lstStyle/>
            <a:p>
              <a:pPr indent="0" lvl="0" marL="0" marR="0" rtl="0" algn="l">
                <a:lnSpc>
                  <a:spcPct val="90000"/>
                </a:lnSpc>
                <a:spcBef>
                  <a:spcPts val="0"/>
                </a:spcBef>
                <a:spcAft>
                  <a:spcPts val="0"/>
                </a:spcAft>
                <a:buClr>
                  <a:schemeClr val="lt1"/>
                </a:buClr>
                <a:buSzPts val="3100"/>
                <a:buFont typeface="Calibri"/>
                <a:buNone/>
              </a:pPr>
              <a:r>
                <a:rPr b="0" i="0" lang="vi-VN" sz="3100" u="none" cap="none" strike="noStrike">
                  <a:solidFill>
                    <a:schemeClr val="lt1"/>
                  </a:solidFill>
                  <a:latin typeface="Calibri"/>
                  <a:ea typeface="Calibri"/>
                  <a:cs typeface="Calibri"/>
                  <a:sym typeface="Calibri"/>
                </a:rPr>
                <a:t>Đối tượng có sẵn</a:t>
              </a:r>
              <a:endParaRPr/>
            </a:p>
          </p:txBody>
        </p:sp>
        <p:sp>
          <p:nvSpPr>
            <p:cNvPr id="103" name="Google Shape;103;p2"/>
            <p:cNvSpPr/>
            <p:nvPr/>
          </p:nvSpPr>
          <p:spPr>
            <a:xfrm>
              <a:off x="0" y="1630649"/>
              <a:ext cx="6539871" cy="725399"/>
            </a:xfrm>
            <a:prstGeom prst="roundRect">
              <a:avLst>
                <a:gd fmla="val 16667" name="adj"/>
              </a:avLst>
            </a:prstGeom>
            <a:solidFill>
              <a:schemeClr val="lt1"/>
            </a:solidFill>
            <a:ln cap="flat" cmpd="sng" w="12700">
              <a:solidFill>
                <a:srgbClr val="3A66B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txBox="1"/>
            <p:nvPr/>
          </p:nvSpPr>
          <p:spPr>
            <a:xfrm>
              <a:off x="35411" y="1666060"/>
              <a:ext cx="6469049" cy="654577"/>
            </a:xfrm>
            <a:prstGeom prst="rect">
              <a:avLst/>
            </a:prstGeom>
            <a:noFill/>
            <a:ln>
              <a:noFill/>
            </a:ln>
          </p:spPr>
          <p:txBody>
            <a:bodyPr anchorCtr="0" anchor="ctr" bIns="118100" lIns="118100" spcFirstLastPara="1" rIns="118100" wrap="square" tIns="118100">
              <a:noAutofit/>
            </a:bodyPr>
            <a:lstStyle/>
            <a:p>
              <a:pPr indent="0" lvl="0" marL="0" marR="0" rtl="0" algn="l">
                <a:lnSpc>
                  <a:spcPct val="90000"/>
                </a:lnSpc>
                <a:spcBef>
                  <a:spcPts val="0"/>
                </a:spcBef>
                <a:spcAft>
                  <a:spcPts val="0"/>
                </a:spcAft>
                <a:buClr>
                  <a:schemeClr val="lt1"/>
                </a:buClr>
                <a:buSzPts val="3100"/>
                <a:buFont typeface="Calibri"/>
                <a:buNone/>
              </a:pPr>
              <a:r>
                <a:rPr b="0" i="0" lang="vi-VN" sz="3100" u="none" cap="none" strike="noStrike">
                  <a:solidFill>
                    <a:schemeClr val="lt1"/>
                  </a:solidFill>
                  <a:latin typeface="Calibri"/>
                  <a:ea typeface="Calibri"/>
                  <a:cs typeface="Calibri"/>
                  <a:sym typeface="Calibri"/>
                </a:rPr>
                <a:t>Đối tượng do người dùng khai báo</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vi-VN"/>
              <a:t>Khái niệm về đối tượng</a:t>
            </a:r>
            <a:endParaRPr/>
          </a:p>
        </p:txBody>
      </p:sp>
      <p:grpSp>
        <p:nvGrpSpPr>
          <p:cNvPr id="110" name="Google Shape;110;p3"/>
          <p:cNvGrpSpPr/>
          <p:nvPr/>
        </p:nvGrpSpPr>
        <p:grpSpPr>
          <a:xfrm>
            <a:off x="20827" y="780428"/>
            <a:ext cx="12096884" cy="1519200"/>
            <a:chOff x="0" y="87970"/>
            <a:chExt cx="12096884" cy="1519200"/>
          </a:xfrm>
        </p:grpSpPr>
        <p:sp>
          <p:nvSpPr>
            <p:cNvPr id="111" name="Google Shape;111;p3"/>
            <p:cNvSpPr/>
            <p:nvPr/>
          </p:nvSpPr>
          <p:spPr>
            <a:xfrm>
              <a:off x="0" y="87970"/>
              <a:ext cx="12096884" cy="468000"/>
            </a:xfrm>
            <a:prstGeom prst="roundRect">
              <a:avLst>
                <a:gd fmla="val 16667" name="adj"/>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txBox="1"/>
            <p:nvPr/>
          </p:nvSpPr>
          <p:spPr>
            <a:xfrm>
              <a:off x="22846" y="110816"/>
              <a:ext cx="12051192" cy="422308"/>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lt1"/>
                </a:buClr>
                <a:buSzPts val="2000"/>
                <a:buFont typeface="Calibri"/>
                <a:buNone/>
              </a:pPr>
              <a:r>
                <a:rPr b="0" i="0" lang="vi-VN" sz="2000" u="none" cap="none" strike="noStrike">
                  <a:solidFill>
                    <a:schemeClr val="lt1"/>
                  </a:solidFill>
                  <a:latin typeface="Calibri"/>
                  <a:ea typeface="Calibri"/>
                  <a:cs typeface="Calibri"/>
                  <a:sym typeface="Calibri"/>
                </a:rPr>
                <a:t>Là những thực thể với các thuộc tính và phương thức và giống như các đối tượng trong thế giới thực</a:t>
              </a:r>
              <a:endParaRPr/>
            </a:p>
          </p:txBody>
        </p:sp>
        <p:sp>
          <p:nvSpPr>
            <p:cNvPr id="113" name="Google Shape;113;p3"/>
            <p:cNvSpPr/>
            <p:nvPr/>
          </p:nvSpPr>
          <p:spPr>
            <a:xfrm>
              <a:off x="0" y="613570"/>
              <a:ext cx="12096884" cy="468000"/>
            </a:xfrm>
            <a:prstGeom prst="roundRect">
              <a:avLst>
                <a:gd fmla="val 16667" name="adj"/>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txBox="1"/>
            <p:nvPr/>
          </p:nvSpPr>
          <p:spPr>
            <a:xfrm>
              <a:off x="22846" y="636416"/>
              <a:ext cx="12051192" cy="422308"/>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lt1"/>
                </a:buClr>
                <a:buSzPts val="2000"/>
                <a:buFont typeface="Calibri"/>
                <a:buNone/>
              </a:pPr>
              <a:r>
                <a:rPr b="0" i="0" lang="vi-VN" sz="2000" u="none" cap="none" strike="noStrike">
                  <a:solidFill>
                    <a:schemeClr val="lt1"/>
                  </a:solidFill>
                  <a:latin typeface="Calibri"/>
                  <a:ea typeface="Calibri"/>
                  <a:cs typeface="Calibri"/>
                  <a:sym typeface="Calibri"/>
                </a:rPr>
                <a:t>Các thuộc tính là các đặc tính hoặc đặc điểm của một đối tượng.</a:t>
              </a:r>
              <a:endParaRPr/>
            </a:p>
          </p:txBody>
        </p:sp>
        <p:sp>
          <p:nvSpPr>
            <p:cNvPr id="115" name="Google Shape;115;p3"/>
            <p:cNvSpPr/>
            <p:nvPr/>
          </p:nvSpPr>
          <p:spPr>
            <a:xfrm>
              <a:off x="0" y="1139170"/>
              <a:ext cx="12096884" cy="468000"/>
            </a:xfrm>
            <a:prstGeom prst="roundRect">
              <a:avLst>
                <a:gd fmla="val 16667" name="adj"/>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txBox="1"/>
            <p:nvPr/>
          </p:nvSpPr>
          <p:spPr>
            <a:xfrm>
              <a:off x="22846" y="1162016"/>
              <a:ext cx="12051192" cy="422308"/>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lt1"/>
                </a:buClr>
                <a:buSzPts val="2000"/>
                <a:buFont typeface="Calibri"/>
                <a:buNone/>
              </a:pPr>
              <a:r>
                <a:rPr b="0" i="0" lang="vi-VN" sz="2000" u="none" cap="none" strike="noStrike">
                  <a:solidFill>
                    <a:schemeClr val="lt1"/>
                  </a:solidFill>
                  <a:latin typeface="Calibri"/>
                  <a:ea typeface="Calibri"/>
                  <a:cs typeface="Calibri"/>
                  <a:sym typeface="Calibri"/>
                </a:rPr>
                <a:t>Phương thức xác định hành vi của một đối tượng.</a:t>
              </a:r>
              <a:endParaRPr/>
            </a:p>
          </p:txBody>
        </p:sp>
      </p:grpSp>
      <p:sp>
        <p:nvSpPr>
          <p:cNvPr id="117" name="Google Shape;117;p3"/>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118" name="Google Shape;118;p3"/>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graphicFrame>
        <p:nvGraphicFramePr>
          <p:cNvPr id="119" name="Google Shape;119;p3"/>
          <p:cNvGraphicFramePr/>
          <p:nvPr/>
        </p:nvGraphicFramePr>
        <p:xfrm>
          <a:off x="1117600" y="2876529"/>
          <a:ext cx="3000000" cy="3000000"/>
        </p:xfrm>
        <a:graphic>
          <a:graphicData uri="http://schemas.openxmlformats.org/drawingml/2006/table">
            <a:tbl>
              <a:tblPr bandRow="1" firstRow="1">
                <a:noFill/>
                <a:tableStyleId>{5F30E635-798B-4F02-AEC6-9710D06D7550}</a:tableStyleId>
              </a:tblPr>
              <a:tblGrid>
                <a:gridCol w="3417150"/>
                <a:gridCol w="3417150"/>
                <a:gridCol w="3417150"/>
              </a:tblGrid>
              <a:tr h="370850">
                <a:tc>
                  <a:txBody>
                    <a:bodyPr/>
                    <a:lstStyle/>
                    <a:p>
                      <a:pPr indent="0" lvl="0" marL="0" marR="0" rtl="0" algn="l">
                        <a:spcBef>
                          <a:spcPts val="0"/>
                        </a:spcBef>
                        <a:spcAft>
                          <a:spcPts val="0"/>
                        </a:spcAft>
                        <a:buNone/>
                      </a:pPr>
                      <a:r>
                        <a:rPr lang="vi-VN" sz="1800" u="none" cap="none" strike="noStrike"/>
                        <a:t>Thuộc tính</a:t>
                      </a:r>
                      <a:endParaRPr/>
                    </a:p>
                  </a:txBody>
                  <a:tcPr marT="45725" marB="45725" marR="91450" marL="91450"/>
                </a:tc>
                <a:tc>
                  <a:txBody>
                    <a:bodyPr/>
                    <a:lstStyle/>
                    <a:p>
                      <a:pPr indent="0" lvl="0" marL="0" marR="0" rtl="0" algn="l">
                        <a:spcBef>
                          <a:spcPts val="0"/>
                        </a:spcBef>
                        <a:spcAft>
                          <a:spcPts val="0"/>
                        </a:spcAft>
                        <a:buNone/>
                      </a:pPr>
                      <a:r>
                        <a:rPr lang="vi-VN" sz="1800"/>
                        <a:t>Phương thức</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rPr lang="vi-VN" sz="1800"/>
                        <a:t>Car.name = Fiat</a:t>
                      </a:r>
                      <a:endParaRPr/>
                    </a:p>
                  </a:txBody>
                  <a:tcPr marT="45725" marB="45725" marR="91450" marL="91450"/>
                </a:tc>
                <a:tc>
                  <a:txBody>
                    <a:bodyPr/>
                    <a:lstStyle/>
                    <a:p>
                      <a:pPr indent="0" lvl="0" marL="0" marR="0" rtl="0" algn="l">
                        <a:spcBef>
                          <a:spcPts val="0"/>
                        </a:spcBef>
                        <a:spcAft>
                          <a:spcPts val="0"/>
                        </a:spcAft>
                        <a:buNone/>
                      </a:pPr>
                      <a:r>
                        <a:rPr lang="vi-VN" sz="1800"/>
                        <a:t>Car.start()</a:t>
                      </a:r>
                      <a:endParaRPr/>
                    </a:p>
                  </a:txBody>
                  <a:tcPr marT="45725" marB="45725" marR="91450" marL="91450"/>
                </a:tc>
                <a:tc rowSpan="5">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rPr lang="vi-VN" sz="1800"/>
                        <a:t>Car.model = 500</a:t>
                      </a:r>
                      <a:endParaRPr/>
                    </a:p>
                  </a:txBody>
                  <a:tcPr marT="45725" marB="45725" marR="91450" marL="91450"/>
                </a:tc>
                <a:tc>
                  <a:txBody>
                    <a:bodyPr/>
                    <a:lstStyle/>
                    <a:p>
                      <a:pPr indent="0" lvl="0" marL="0" marR="0" rtl="0" algn="l">
                        <a:spcBef>
                          <a:spcPts val="0"/>
                        </a:spcBef>
                        <a:spcAft>
                          <a:spcPts val="0"/>
                        </a:spcAft>
                        <a:buNone/>
                      </a:pPr>
                      <a:r>
                        <a:rPr lang="vi-VN" sz="1800"/>
                        <a:t>Car.drive()</a:t>
                      </a:r>
                      <a:endParaRPr/>
                    </a:p>
                  </a:txBody>
                  <a:tcPr marT="45725" marB="45725" marR="91450" marL="91450"/>
                </a:tc>
                <a:tc vMerge="1"/>
              </a:tr>
              <a:tr h="370850">
                <a:tc>
                  <a:txBody>
                    <a:bodyPr/>
                    <a:lstStyle/>
                    <a:p>
                      <a:pPr indent="0" lvl="0" marL="0" marR="0" rtl="0" algn="l">
                        <a:spcBef>
                          <a:spcPts val="0"/>
                        </a:spcBef>
                        <a:spcAft>
                          <a:spcPts val="0"/>
                        </a:spcAft>
                        <a:buNone/>
                      </a:pPr>
                      <a:r>
                        <a:rPr lang="vi-VN" sz="1800"/>
                        <a:t>Car.weight = 850kg</a:t>
                      </a:r>
                      <a:endParaRPr/>
                    </a:p>
                  </a:txBody>
                  <a:tcPr marT="45725" marB="45725" marR="91450" marL="91450"/>
                </a:tc>
                <a:tc>
                  <a:txBody>
                    <a:bodyPr/>
                    <a:lstStyle/>
                    <a:p>
                      <a:pPr indent="0" lvl="0" marL="0" marR="0" rtl="0" algn="l">
                        <a:spcBef>
                          <a:spcPts val="0"/>
                        </a:spcBef>
                        <a:spcAft>
                          <a:spcPts val="0"/>
                        </a:spcAft>
                        <a:buNone/>
                      </a:pPr>
                      <a:r>
                        <a:rPr lang="vi-VN" sz="1800"/>
                        <a:t>Car.brake()</a:t>
                      </a:r>
                      <a:endParaRPr/>
                    </a:p>
                  </a:txBody>
                  <a:tcPr marT="45725" marB="45725" marR="91450" marL="91450"/>
                </a:tc>
                <a:tc vMerge="1"/>
              </a:tr>
              <a:tr h="370850">
                <a:tc>
                  <a:txBody>
                    <a:bodyPr/>
                    <a:lstStyle/>
                    <a:p>
                      <a:pPr indent="0" lvl="0" marL="0" marR="0" rtl="0" algn="l">
                        <a:spcBef>
                          <a:spcPts val="0"/>
                        </a:spcBef>
                        <a:spcAft>
                          <a:spcPts val="0"/>
                        </a:spcAft>
                        <a:buNone/>
                      </a:pPr>
                      <a:r>
                        <a:rPr lang="vi-VN" sz="1800"/>
                        <a:t>Car.color = white </a:t>
                      </a:r>
                      <a:endParaRPr/>
                    </a:p>
                  </a:txBody>
                  <a:tcPr marT="45725" marB="45725" marR="91450" marL="91450"/>
                </a:tc>
                <a:tc>
                  <a:txBody>
                    <a:bodyPr/>
                    <a:lstStyle/>
                    <a:p>
                      <a:pPr indent="0" lvl="0" marL="0" marR="0" rtl="0" algn="l">
                        <a:spcBef>
                          <a:spcPts val="0"/>
                        </a:spcBef>
                        <a:spcAft>
                          <a:spcPts val="0"/>
                        </a:spcAft>
                        <a:buNone/>
                      </a:pPr>
                      <a:r>
                        <a:rPr lang="vi-VN" sz="1800"/>
                        <a:t>Car.stop()</a:t>
                      </a:r>
                      <a:endParaRPr/>
                    </a:p>
                  </a:txBody>
                  <a:tcPr marT="45725" marB="45725" marR="91450" marL="91450"/>
                </a:tc>
                <a:tc vMerge="1"/>
              </a:tr>
              <a:tr h="370850">
                <a:tc>
                  <a:txBody>
                    <a:bodyPr/>
                    <a:lstStyle/>
                    <a:p>
                      <a:pPr indent="0" lvl="0" marL="0" marR="0" rtl="0" algn="l">
                        <a:spcBef>
                          <a:spcPts val="0"/>
                        </a:spcBef>
                        <a:spcAft>
                          <a:spcPts val="0"/>
                        </a:spcAft>
                        <a:buNone/>
                      </a:pPr>
                      <a:r>
                        <a:rPr lang="vi-VN" sz="1800"/>
                        <a:t>Car.numberChair = 4</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vMerge="1"/>
              </a:tr>
            </a:tbl>
          </a:graphicData>
        </a:graphic>
      </p:graphicFrame>
      <p:pic>
        <p:nvPicPr>
          <p:cNvPr id="120" name="Google Shape;120;p3"/>
          <p:cNvPicPr preferRelativeResize="0"/>
          <p:nvPr/>
        </p:nvPicPr>
        <p:blipFill rotWithShape="1">
          <a:blip r:embed="rId3">
            <a:alphaModFix/>
          </a:blip>
          <a:srcRect b="0" l="0" r="0" t="0"/>
          <a:stretch/>
        </p:blipFill>
        <p:spPr>
          <a:xfrm>
            <a:off x="8168640" y="3298248"/>
            <a:ext cx="2824480" cy="180332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4"/>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vi-VN"/>
              <a:t>Một số đối tượng xay dựng sẵn</a:t>
            </a:r>
            <a:endParaRPr/>
          </a:p>
        </p:txBody>
      </p:sp>
      <p:grpSp>
        <p:nvGrpSpPr>
          <p:cNvPr id="126" name="Google Shape;126;p4"/>
          <p:cNvGrpSpPr/>
          <p:nvPr/>
        </p:nvGrpSpPr>
        <p:grpSpPr>
          <a:xfrm>
            <a:off x="2239328" y="756908"/>
            <a:ext cx="7678306" cy="5484504"/>
            <a:chOff x="2209288" y="0"/>
            <a:chExt cx="7678306" cy="5484504"/>
          </a:xfrm>
        </p:grpSpPr>
        <p:sp>
          <p:nvSpPr>
            <p:cNvPr id="127" name="Google Shape;127;p4"/>
            <p:cNvSpPr/>
            <p:nvPr/>
          </p:nvSpPr>
          <p:spPr>
            <a:xfrm>
              <a:off x="5088653" y="1563083"/>
              <a:ext cx="1919576" cy="1919576"/>
            </a:xfrm>
            <a:prstGeom prst="ellipse">
              <a:avLst/>
            </a:prstGeom>
            <a:solidFill>
              <a:srgbClr val="4372C3">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
            <p:cNvSpPr/>
            <p:nvPr/>
          </p:nvSpPr>
          <p:spPr>
            <a:xfrm>
              <a:off x="4935087" y="0"/>
              <a:ext cx="2226709" cy="128885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
            <p:cNvSpPr txBox="1"/>
            <p:nvPr/>
          </p:nvSpPr>
          <p:spPr>
            <a:xfrm>
              <a:off x="4935087" y="0"/>
              <a:ext cx="2226709" cy="128885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4400"/>
                <a:buFont typeface="Calibri"/>
                <a:buNone/>
              </a:pPr>
              <a:r>
                <a:rPr b="0" i="0" lang="vi-VN" sz="4400" u="none" cap="none" strike="noStrike">
                  <a:solidFill>
                    <a:schemeClr val="dk1"/>
                  </a:solidFill>
                  <a:latin typeface="Calibri"/>
                  <a:ea typeface="Calibri"/>
                  <a:cs typeface="Calibri"/>
                  <a:sym typeface="Calibri"/>
                </a:rPr>
                <a:t>String</a:t>
              </a:r>
              <a:endParaRPr/>
            </a:p>
          </p:txBody>
        </p:sp>
        <p:sp>
          <p:nvSpPr>
            <p:cNvPr id="130" name="Google Shape;130;p4"/>
            <p:cNvSpPr/>
            <p:nvPr/>
          </p:nvSpPr>
          <p:spPr>
            <a:xfrm>
              <a:off x="5818860" y="2093435"/>
              <a:ext cx="1919576" cy="1919576"/>
            </a:xfrm>
            <a:prstGeom prst="ellipse">
              <a:avLst/>
            </a:prstGeom>
            <a:solidFill>
              <a:srgbClr val="4372C3">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4"/>
            <p:cNvSpPr/>
            <p:nvPr/>
          </p:nvSpPr>
          <p:spPr>
            <a:xfrm>
              <a:off x="7891235" y="1700196"/>
              <a:ext cx="1996359" cy="139854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txBox="1"/>
            <p:nvPr/>
          </p:nvSpPr>
          <p:spPr>
            <a:xfrm>
              <a:off x="7891235" y="1700196"/>
              <a:ext cx="1996359" cy="139854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4400"/>
                <a:buFont typeface="Calibri"/>
                <a:buNone/>
              </a:pPr>
              <a:r>
                <a:rPr b="0" i="0" lang="vi-VN" sz="4400" u="none" cap="none" strike="noStrike">
                  <a:solidFill>
                    <a:schemeClr val="dk1"/>
                  </a:solidFill>
                  <a:latin typeface="Calibri"/>
                  <a:ea typeface="Calibri"/>
                  <a:cs typeface="Calibri"/>
                  <a:sym typeface="Calibri"/>
                </a:rPr>
                <a:t>Number</a:t>
              </a:r>
              <a:endParaRPr/>
            </a:p>
          </p:txBody>
        </p:sp>
        <p:sp>
          <p:nvSpPr>
            <p:cNvPr id="133" name="Google Shape;133;p4"/>
            <p:cNvSpPr/>
            <p:nvPr/>
          </p:nvSpPr>
          <p:spPr>
            <a:xfrm>
              <a:off x="5540138" y="2952309"/>
              <a:ext cx="1919576" cy="1919576"/>
            </a:xfrm>
            <a:prstGeom prst="ellipse">
              <a:avLst/>
            </a:prstGeom>
            <a:solidFill>
              <a:srgbClr val="4372C3">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
            <p:cNvSpPr/>
            <p:nvPr/>
          </p:nvSpPr>
          <p:spPr>
            <a:xfrm>
              <a:off x="7584103" y="4085956"/>
              <a:ext cx="1996359" cy="139854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4"/>
            <p:cNvSpPr txBox="1"/>
            <p:nvPr/>
          </p:nvSpPr>
          <p:spPr>
            <a:xfrm>
              <a:off x="7584103" y="4085956"/>
              <a:ext cx="1996359" cy="139854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4400"/>
                <a:buFont typeface="Calibri"/>
                <a:buNone/>
              </a:pPr>
              <a:r>
                <a:rPr b="0" i="0" lang="vi-VN" sz="4400" u="none" cap="none" strike="noStrike">
                  <a:solidFill>
                    <a:schemeClr val="dk1"/>
                  </a:solidFill>
                  <a:latin typeface="Calibri"/>
                  <a:ea typeface="Calibri"/>
                  <a:cs typeface="Calibri"/>
                  <a:sym typeface="Calibri"/>
                </a:rPr>
                <a:t>Date</a:t>
              </a:r>
              <a:endParaRPr/>
            </a:p>
          </p:txBody>
        </p:sp>
        <p:sp>
          <p:nvSpPr>
            <p:cNvPr id="136" name="Google Shape;136;p4"/>
            <p:cNvSpPr/>
            <p:nvPr/>
          </p:nvSpPr>
          <p:spPr>
            <a:xfrm>
              <a:off x="4637169" y="2952309"/>
              <a:ext cx="1919576" cy="1919576"/>
            </a:xfrm>
            <a:prstGeom prst="ellipse">
              <a:avLst/>
            </a:prstGeom>
            <a:solidFill>
              <a:srgbClr val="4372C3">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4"/>
            <p:cNvSpPr/>
            <p:nvPr/>
          </p:nvSpPr>
          <p:spPr>
            <a:xfrm>
              <a:off x="2516420" y="4085956"/>
              <a:ext cx="1996359" cy="139854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txBox="1"/>
            <p:nvPr/>
          </p:nvSpPr>
          <p:spPr>
            <a:xfrm>
              <a:off x="2516420" y="4085956"/>
              <a:ext cx="1996359" cy="139854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4400"/>
                <a:buFont typeface="Calibri"/>
                <a:buNone/>
              </a:pPr>
              <a:r>
                <a:rPr b="0" i="0" lang="vi-VN" sz="4400" u="none" cap="none" strike="noStrike">
                  <a:solidFill>
                    <a:schemeClr val="dk1"/>
                  </a:solidFill>
                  <a:latin typeface="Calibri"/>
                  <a:ea typeface="Calibri"/>
                  <a:cs typeface="Calibri"/>
                  <a:sym typeface="Calibri"/>
                </a:rPr>
                <a:t>Math</a:t>
              </a:r>
              <a:endParaRPr/>
            </a:p>
          </p:txBody>
        </p:sp>
        <p:sp>
          <p:nvSpPr>
            <p:cNvPr id="139" name="Google Shape;139;p4"/>
            <p:cNvSpPr/>
            <p:nvPr/>
          </p:nvSpPr>
          <p:spPr>
            <a:xfrm>
              <a:off x="4358446" y="2093435"/>
              <a:ext cx="1919576" cy="1919576"/>
            </a:xfrm>
            <a:prstGeom prst="ellipse">
              <a:avLst/>
            </a:prstGeom>
            <a:solidFill>
              <a:srgbClr val="4372C3">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a:off x="2209288" y="1700196"/>
              <a:ext cx="1996359" cy="139854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txBox="1"/>
            <p:nvPr/>
          </p:nvSpPr>
          <p:spPr>
            <a:xfrm>
              <a:off x="2209288" y="1700196"/>
              <a:ext cx="1996359" cy="139854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4400"/>
                <a:buFont typeface="Calibri"/>
                <a:buNone/>
              </a:pPr>
              <a:r>
                <a:rPr b="0" i="0" lang="vi-VN" sz="4400" u="none" cap="none" strike="noStrike">
                  <a:solidFill>
                    <a:schemeClr val="dk1"/>
                  </a:solidFill>
                  <a:latin typeface="Calibri"/>
                  <a:ea typeface="Calibri"/>
                  <a:cs typeface="Calibri"/>
                  <a:sym typeface="Calibri"/>
                </a:rPr>
                <a:t>JSON</a:t>
              </a:r>
              <a:endParaRPr/>
            </a:p>
          </p:txBody>
        </p:sp>
      </p:grpSp>
      <p:sp>
        <p:nvSpPr>
          <p:cNvPr id="142" name="Google Shape;142;p4"/>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143" name="Google Shape;143;p4"/>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5"/>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vi-VN"/>
              <a:t>String Object</a:t>
            </a:r>
            <a:endParaRPr/>
          </a:p>
        </p:txBody>
      </p:sp>
      <p:sp>
        <p:nvSpPr>
          <p:cNvPr id="149" name="Google Shape;149;p5"/>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150" name="Google Shape;150;p5"/>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graphicFrame>
        <p:nvGraphicFramePr>
          <p:cNvPr id="151" name="Google Shape;151;p5"/>
          <p:cNvGraphicFramePr/>
          <p:nvPr/>
        </p:nvGraphicFramePr>
        <p:xfrm>
          <a:off x="445755" y="631858"/>
          <a:ext cx="3000000" cy="3000000"/>
        </p:xfrm>
        <a:graphic>
          <a:graphicData uri="http://schemas.openxmlformats.org/drawingml/2006/table">
            <a:tbl>
              <a:tblPr bandRow="1" firstRow="1">
                <a:noFill/>
                <a:tableStyleId>{5F30E635-798B-4F02-AEC6-9710D06D7550}</a:tableStyleId>
              </a:tblPr>
              <a:tblGrid>
                <a:gridCol w="3056125"/>
                <a:gridCol w="7906075"/>
              </a:tblGrid>
              <a:tr h="228600">
                <a:tc>
                  <a:txBody>
                    <a:bodyPr/>
                    <a:lstStyle/>
                    <a:p>
                      <a:pPr indent="0" lvl="0" marL="0" marR="0" rtl="0" algn="l">
                        <a:spcBef>
                          <a:spcPts val="0"/>
                        </a:spcBef>
                        <a:spcAft>
                          <a:spcPts val="0"/>
                        </a:spcAft>
                        <a:buNone/>
                      </a:pPr>
                      <a:r>
                        <a:rPr lang="vi-VN" sz="1800"/>
                        <a:t>Thuộc tính/ phương thức</a:t>
                      </a:r>
                      <a:endParaRPr/>
                    </a:p>
                  </a:txBody>
                  <a:tcPr marT="45725" marB="45725" marR="91450" marL="91450"/>
                </a:tc>
                <a:tc>
                  <a:txBody>
                    <a:bodyPr/>
                    <a:lstStyle/>
                    <a:p>
                      <a:pPr indent="0" lvl="0" marL="0" marR="0" rtl="0" algn="l">
                        <a:spcBef>
                          <a:spcPts val="0"/>
                        </a:spcBef>
                        <a:spcAft>
                          <a:spcPts val="0"/>
                        </a:spcAft>
                        <a:buNone/>
                      </a:pPr>
                      <a:r>
                        <a:rPr lang="vi-VN" sz="1800"/>
                        <a:t>Mô tả</a:t>
                      </a:r>
                      <a:endParaRPr/>
                    </a:p>
                  </a:txBody>
                  <a:tcPr marT="45725" marB="45725" marR="91450" marL="91450"/>
                </a:tc>
              </a:tr>
              <a:tr h="537650">
                <a:tc>
                  <a:txBody>
                    <a:bodyPr/>
                    <a:lstStyle/>
                    <a:p>
                      <a:pPr indent="0" lvl="0" marL="0" marR="0" rtl="0" algn="l">
                        <a:spcBef>
                          <a:spcPts val="0"/>
                        </a:spcBef>
                        <a:spcAft>
                          <a:spcPts val="0"/>
                        </a:spcAft>
                        <a:buNone/>
                      </a:pPr>
                      <a:r>
                        <a:rPr lang="vi-VN" sz="1800"/>
                        <a:t>length</a:t>
                      </a:r>
                      <a:endParaRPr/>
                    </a:p>
                  </a:txBody>
                  <a:tcPr marT="45725" marB="45725" marR="91450" marL="91450"/>
                </a:tc>
                <a:tc>
                  <a:txBody>
                    <a:bodyPr/>
                    <a:lstStyle/>
                    <a:p>
                      <a:pPr indent="0" lvl="0" marL="0" marR="0" rtl="0" algn="l">
                        <a:spcBef>
                          <a:spcPts val="0"/>
                        </a:spcBef>
                        <a:spcAft>
                          <a:spcPts val="0"/>
                        </a:spcAft>
                        <a:buNone/>
                      </a:pPr>
                      <a:r>
                        <a:rPr lang="vi-VN" sz="1800"/>
                        <a:t>Trả về độ dài của chuỗi tính cả khoảng cách  VD: string. length</a:t>
                      </a:r>
                      <a:endParaRPr/>
                    </a:p>
                  </a:txBody>
                  <a:tcPr marT="45725" marB="45725" marR="91450" marL="91450"/>
                </a:tc>
              </a:tr>
              <a:tr h="768100">
                <a:tc>
                  <a:txBody>
                    <a:bodyPr/>
                    <a:lstStyle/>
                    <a:p>
                      <a:pPr indent="0" lvl="0" marL="0" marR="0" rtl="0" algn="l">
                        <a:spcBef>
                          <a:spcPts val="0"/>
                        </a:spcBef>
                        <a:spcAft>
                          <a:spcPts val="0"/>
                        </a:spcAft>
                        <a:buNone/>
                      </a:pPr>
                      <a:r>
                        <a:rPr lang="vi-VN" sz="1800"/>
                        <a:t>indexOf(string))</a:t>
                      </a:r>
                      <a:endParaRPr/>
                    </a:p>
                  </a:txBody>
                  <a:tcPr marT="45725" marB="45725" marR="91450" marL="91450"/>
                </a:tc>
                <a:tc>
                  <a:txBody>
                    <a:bodyPr/>
                    <a:lstStyle/>
                    <a:p>
                      <a:pPr indent="0" lvl="0" marL="0" marR="0" rtl="0" algn="l">
                        <a:spcBef>
                          <a:spcPts val="0"/>
                        </a:spcBef>
                        <a:spcAft>
                          <a:spcPts val="0"/>
                        </a:spcAft>
                        <a:buNone/>
                      </a:pPr>
                      <a:r>
                        <a:rPr lang="vi-VN" sz="1800"/>
                        <a:t>Tìm chỉ số ký tự, chuỗi đầu tiên tìm được trong chuỗi gốc bắt đầu từ 0 VD: string. indexOf(‘search_string’)</a:t>
                      </a:r>
                      <a:endParaRPr/>
                    </a:p>
                  </a:txBody>
                  <a:tcPr marT="45725" marB="45725" marR="91450" marL="91450"/>
                </a:tc>
              </a:tr>
              <a:tr h="768100">
                <a:tc>
                  <a:txBody>
                    <a:bodyPr/>
                    <a:lstStyle/>
                    <a:p>
                      <a:pPr indent="0" lvl="0" marL="0" marR="0" rtl="0" algn="l">
                        <a:spcBef>
                          <a:spcPts val="0"/>
                        </a:spcBef>
                        <a:spcAft>
                          <a:spcPts val="0"/>
                        </a:spcAft>
                        <a:buNone/>
                      </a:pPr>
                      <a:r>
                        <a:rPr lang="vi-VN" sz="1800"/>
                        <a:t>lastIndexOf(strng)</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vi-VN" sz="1800"/>
                        <a:t>Tìm chỉ số ký tự, chuỗi cuối cùng tìm được trong chuỗi gốc bắt đầu từ 0 VD: string.lastIndexOf(‘search_string’)</a:t>
                      </a:r>
                      <a:endParaRPr/>
                    </a:p>
                  </a:txBody>
                  <a:tcPr marT="45725" marB="45725" marR="91450" marL="91450"/>
                </a:tc>
              </a:tr>
              <a:tr h="444250">
                <a:tc>
                  <a:txBody>
                    <a:bodyPr/>
                    <a:lstStyle/>
                    <a:p>
                      <a:pPr indent="0" lvl="0" marL="0" marR="0" rtl="0" algn="l">
                        <a:lnSpc>
                          <a:spcPct val="100000"/>
                        </a:lnSpc>
                        <a:spcBef>
                          <a:spcPts val="0"/>
                        </a:spcBef>
                        <a:spcAft>
                          <a:spcPts val="0"/>
                        </a:spcAft>
                        <a:buClr>
                          <a:schemeClr val="dk1"/>
                        </a:buClr>
                        <a:buSzPts val="1800"/>
                        <a:buFont typeface="Calibri"/>
                        <a:buNone/>
                      </a:pPr>
                      <a:r>
                        <a:rPr b="0" lang="vi-VN" sz="1800">
                          <a:solidFill>
                            <a:schemeClr val="dk1"/>
                          </a:solidFill>
                          <a:latin typeface="Calibri"/>
                          <a:ea typeface="Calibri"/>
                          <a:cs typeface="Calibri"/>
                          <a:sym typeface="Calibri"/>
                        </a:rPr>
                        <a:t>substr(start, limit)</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vi-VN" sz="1800"/>
                        <a:t>Cắt chuỗi VD: string1.</a:t>
                      </a:r>
                      <a:r>
                        <a:rPr b="0" lang="vi-VN" sz="1800">
                          <a:solidFill>
                            <a:schemeClr val="dk1"/>
                          </a:solidFill>
                          <a:latin typeface="Calibri"/>
                          <a:ea typeface="Calibri"/>
                          <a:cs typeface="Calibri"/>
                          <a:sym typeface="Calibri"/>
                        </a:rPr>
                        <a:t>substr(0,15)</a:t>
                      </a:r>
                      <a:endParaRPr/>
                    </a:p>
                  </a:txBody>
                  <a:tcPr marT="45725" marB="45725" marR="91450" marL="91450"/>
                </a:tc>
              </a:tr>
              <a:tr h="444250">
                <a:tc>
                  <a:txBody>
                    <a:bodyPr/>
                    <a:lstStyle/>
                    <a:p>
                      <a:pPr indent="0" lvl="0" marL="0" marR="0" rtl="0" algn="l">
                        <a:lnSpc>
                          <a:spcPct val="100000"/>
                        </a:lnSpc>
                        <a:spcBef>
                          <a:spcPts val="0"/>
                        </a:spcBef>
                        <a:spcAft>
                          <a:spcPts val="0"/>
                        </a:spcAft>
                        <a:buClr>
                          <a:schemeClr val="dk1"/>
                        </a:buClr>
                        <a:buSzPts val="1800"/>
                        <a:buFont typeface="Calibri"/>
                        <a:buNone/>
                      </a:pPr>
                      <a:r>
                        <a:rPr b="0" lang="vi-VN" sz="1800">
                          <a:solidFill>
                            <a:schemeClr val="dk1"/>
                          </a:solidFill>
                          <a:latin typeface="Calibri"/>
                          <a:ea typeface="Calibri"/>
                          <a:cs typeface="Calibri"/>
                          <a:sym typeface="Calibri"/>
                        </a:rPr>
                        <a:t>toUpperCase()</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b="0" lang="vi-VN" sz="1800">
                          <a:solidFill>
                            <a:schemeClr val="dk1"/>
                          </a:solidFill>
                          <a:latin typeface="Calibri"/>
                          <a:ea typeface="Calibri"/>
                          <a:cs typeface="Calibri"/>
                          <a:sym typeface="Calibri"/>
                        </a:rPr>
                        <a:t>Chuyển đổi sang chuỗi ký tự IN HOA</a:t>
                      </a:r>
                      <a:endParaRPr/>
                    </a:p>
                  </a:txBody>
                  <a:tcPr marT="45725" marB="45725" marR="91450" marL="91450"/>
                </a:tc>
              </a:tr>
              <a:tr h="444250">
                <a:tc>
                  <a:txBody>
                    <a:bodyPr/>
                    <a:lstStyle/>
                    <a:p>
                      <a:pPr indent="0" lvl="0" marL="0" marR="0" rtl="0" algn="l">
                        <a:lnSpc>
                          <a:spcPct val="100000"/>
                        </a:lnSpc>
                        <a:spcBef>
                          <a:spcPts val="0"/>
                        </a:spcBef>
                        <a:spcAft>
                          <a:spcPts val="0"/>
                        </a:spcAft>
                        <a:buClr>
                          <a:schemeClr val="dk1"/>
                        </a:buClr>
                        <a:buSzPts val="1800"/>
                        <a:buFont typeface="Calibri"/>
                        <a:buNone/>
                      </a:pPr>
                      <a:r>
                        <a:rPr b="0" lang="vi-VN" sz="1800">
                          <a:solidFill>
                            <a:schemeClr val="dk1"/>
                          </a:solidFill>
                          <a:latin typeface="Calibri"/>
                          <a:ea typeface="Calibri"/>
                          <a:cs typeface="Calibri"/>
                          <a:sym typeface="Calibri"/>
                        </a:rPr>
                        <a:t>toLowerCase()</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b="0" lang="vi-VN" sz="1800">
                          <a:solidFill>
                            <a:schemeClr val="dk1"/>
                          </a:solidFill>
                          <a:latin typeface="Calibri"/>
                          <a:ea typeface="Calibri"/>
                          <a:cs typeface="Calibri"/>
                          <a:sym typeface="Calibri"/>
                        </a:rPr>
                        <a:t>Chuyển đối sang chuỗi ký tự chữ thường</a:t>
                      </a:r>
                      <a:endParaRPr/>
                    </a:p>
                  </a:txBody>
                  <a:tcPr marT="45725" marB="45725" marR="91450" marL="91450"/>
                </a:tc>
              </a:tr>
            </a:tbl>
          </a:graphicData>
        </a:graphic>
      </p:graphicFrame>
      <p:pic>
        <p:nvPicPr>
          <p:cNvPr id="152" name="Google Shape;152;p5"/>
          <p:cNvPicPr preferRelativeResize="0"/>
          <p:nvPr/>
        </p:nvPicPr>
        <p:blipFill rotWithShape="1">
          <a:blip r:embed="rId3">
            <a:alphaModFix/>
          </a:blip>
          <a:srcRect b="0" l="0" r="0" t="0"/>
          <a:stretch/>
        </p:blipFill>
        <p:spPr>
          <a:xfrm>
            <a:off x="3436864" y="4494695"/>
            <a:ext cx="4397121" cy="899238"/>
          </a:xfrm>
          <a:prstGeom prst="rect">
            <a:avLst/>
          </a:prstGeom>
          <a:noFill/>
          <a:ln>
            <a:noFill/>
          </a:ln>
        </p:spPr>
      </p:pic>
      <p:pic>
        <p:nvPicPr>
          <p:cNvPr id="153" name="Google Shape;153;p5"/>
          <p:cNvPicPr preferRelativeResize="0"/>
          <p:nvPr/>
        </p:nvPicPr>
        <p:blipFill rotWithShape="1">
          <a:blip r:embed="rId4">
            <a:alphaModFix/>
          </a:blip>
          <a:srcRect b="0" l="0" r="0" t="0"/>
          <a:stretch/>
        </p:blipFill>
        <p:spPr>
          <a:xfrm>
            <a:off x="445755" y="5453622"/>
            <a:ext cx="5982218" cy="861135"/>
          </a:xfrm>
          <a:prstGeom prst="rect">
            <a:avLst/>
          </a:prstGeom>
          <a:noFill/>
          <a:ln>
            <a:noFill/>
          </a:ln>
        </p:spPr>
      </p:pic>
      <p:pic>
        <p:nvPicPr>
          <p:cNvPr id="154" name="Google Shape;154;p5"/>
          <p:cNvPicPr preferRelativeResize="0"/>
          <p:nvPr/>
        </p:nvPicPr>
        <p:blipFill rotWithShape="1">
          <a:blip r:embed="rId5">
            <a:alphaModFix/>
          </a:blip>
          <a:srcRect b="0" l="0" r="0" t="0"/>
          <a:stretch/>
        </p:blipFill>
        <p:spPr>
          <a:xfrm>
            <a:off x="6648023" y="5469371"/>
            <a:ext cx="5098222" cy="85351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6"/>
          <p:cNvSpPr txBox="1"/>
          <p:nvPr>
            <p:ph type="title"/>
          </p:nvPr>
        </p:nvSpPr>
        <p:spPr>
          <a:xfrm>
            <a:off x="47554" y="-2"/>
            <a:ext cx="12096900" cy="532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vi-VN"/>
              <a:t>Number Object</a:t>
            </a:r>
            <a:endParaRPr/>
          </a:p>
        </p:txBody>
      </p:sp>
      <p:pic>
        <p:nvPicPr>
          <p:cNvPr id="160" name="Google Shape;160;p6"/>
          <p:cNvPicPr preferRelativeResize="0"/>
          <p:nvPr>
            <p:ph idx="1" type="body"/>
          </p:nvPr>
        </p:nvPicPr>
        <p:blipFill rotWithShape="1">
          <a:blip r:embed="rId3">
            <a:alphaModFix/>
          </a:blip>
          <a:srcRect b="0" l="0" r="0" t="0"/>
          <a:stretch/>
        </p:blipFill>
        <p:spPr>
          <a:xfrm>
            <a:off x="1601381" y="3209143"/>
            <a:ext cx="4290432" cy="944962"/>
          </a:xfrm>
          <a:prstGeom prst="rect">
            <a:avLst/>
          </a:prstGeom>
          <a:noFill/>
          <a:ln>
            <a:noFill/>
          </a:ln>
        </p:spPr>
      </p:pic>
      <p:sp>
        <p:nvSpPr>
          <p:cNvPr id="161" name="Google Shape;161;p6"/>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162" name="Google Shape;162;p6"/>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pic>
        <p:nvPicPr>
          <p:cNvPr id="163" name="Google Shape;163;p6"/>
          <p:cNvPicPr preferRelativeResize="0"/>
          <p:nvPr/>
        </p:nvPicPr>
        <p:blipFill rotWithShape="1">
          <a:blip r:embed="rId4">
            <a:alphaModFix/>
          </a:blip>
          <a:srcRect b="0" l="0" r="0" t="0"/>
          <a:stretch/>
        </p:blipFill>
        <p:spPr>
          <a:xfrm>
            <a:off x="6095999" y="3155797"/>
            <a:ext cx="4519052" cy="975445"/>
          </a:xfrm>
          <a:prstGeom prst="rect">
            <a:avLst/>
          </a:prstGeom>
          <a:noFill/>
          <a:ln>
            <a:noFill/>
          </a:ln>
        </p:spPr>
      </p:pic>
      <p:pic>
        <p:nvPicPr>
          <p:cNvPr id="164" name="Google Shape;164;p6"/>
          <p:cNvPicPr preferRelativeResize="0"/>
          <p:nvPr/>
        </p:nvPicPr>
        <p:blipFill rotWithShape="1">
          <a:blip r:embed="rId5">
            <a:alphaModFix/>
          </a:blip>
          <a:srcRect b="0" l="0" r="0" t="0"/>
          <a:stretch/>
        </p:blipFill>
        <p:spPr>
          <a:xfrm>
            <a:off x="3306838" y="4281600"/>
            <a:ext cx="5578323" cy="899238"/>
          </a:xfrm>
          <a:prstGeom prst="rect">
            <a:avLst/>
          </a:prstGeom>
          <a:noFill/>
          <a:ln>
            <a:noFill/>
          </a:ln>
        </p:spPr>
      </p:pic>
      <p:graphicFrame>
        <p:nvGraphicFramePr>
          <p:cNvPr id="165" name="Google Shape;165;p6"/>
          <p:cNvGraphicFramePr/>
          <p:nvPr/>
        </p:nvGraphicFramePr>
        <p:xfrm>
          <a:off x="665967" y="631858"/>
          <a:ext cx="3000000" cy="3000000"/>
        </p:xfrm>
        <a:graphic>
          <a:graphicData uri="http://schemas.openxmlformats.org/drawingml/2006/table">
            <a:tbl>
              <a:tblPr bandRow="1" firstRow="1">
                <a:noFill/>
                <a:tableStyleId>{5F30E635-798B-4F02-AEC6-9710D06D7550}</a:tableStyleId>
              </a:tblPr>
              <a:tblGrid>
                <a:gridCol w="2994725"/>
                <a:gridCol w="7747250"/>
              </a:tblGrid>
              <a:tr h="228600">
                <a:tc>
                  <a:txBody>
                    <a:bodyPr/>
                    <a:lstStyle/>
                    <a:p>
                      <a:pPr indent="0" lvl="0" marL="0" marR="0" rtl="0" algn="l">
                        <a:spcBef>
                          <a:spcPts val="0"/>
                        </a:spcBef>
                        <a:spcAft>
                          <a:spcPts val="0"/>
                        </a:spcAft>
                        <a:buNone/>
                      </a:pPr>
                      <a:r>
                        <a:rPr lang="vi-VN" sz="1800"/>
                        <a:t>Thuộc tính/ phương thức</a:t>
                      </a:r>
                      <a:endParaRPr/>
                    </a:p>
                  </a:txBody>
                  <a:tcPr marT="45725" marB="45725" marR="91450" marL="91450"/>
                </a:tc>
                <a:tc>
                  <a:txBody>
                    <a:bodyPr/>
                    <a:lstStyle/>
                    <a:p>
                      <a:pPr indent="0" lvl="0" marL="0" marR="0" rtl="0" algn="l">
                        <a:spcBef>
                          <a:spcPts val="0"/>
                        </a:spcBef>
                        <a:spcAft>
                          <a:spcPts val="0"/>
                        </a:spcAft>
                        <a:buNone/>
                      </a:pPr>
                      <a:r>
                        <a:rPr lang="vi-VN" sz="1800"/>
                        <a:t>Mô tả</a:t>
                      </a:r>
                      <a:endParaRPr/>
                    </a:p>
                  </a:txBody>
                  <a:tcPr marT="45725" marB="45725" marR="91450" marL="91450"/>
                </a:tc>
              </a:tr>
              <a:tr h="537650">
                <a:tc>
                  <a:txBody>
                    <a:bodyPr/>
                    <a:lstStyle/>
                    <a:p>
                      <a:pPr indent="0" lvl="0" marL="0" marR="0" rtl="0" algn="l">
                        <a:spcBef>
                          <a:spcPts val="0"/>
                        </a:spcBef>
                        <a:spcAft>
                          <a:spcPts val="0"/>
                        </a:spcAft>
                        <a:buNone/>
                      </a:pPr>
                      <a:r>
                        <a:rPr lang="vi-VN" sz="1800"/>
                        <a:t>toFixed(num)</a:t>
                      </a:r>
                      <a:endParaRPr/>
                    </a:p>
                  </a:txBody>
                  <a:tcPr marT="45725" marB="45725" marR="91450" marL="91450"/>
                </a:tc>
                <a:tc>
                  <a:txBody>
                    <a:bodyPr/>
                    <a:lstStyle/>
                    <a:p>
                      <a:pPr indent="0" lvl="0" marL="0" marR="0" rtl="0" algn="l">
                        <a:spcBef>
                          <a:spcPts val="0"/>
                        </a:spcBef>
                        <a:spcAft>
                          <a:spcPts val="0"/>
                        </a:spcAft>
                        <a:buNone/>
                      </a:pPr>
                      <a:r>
                        <a:rPr lang="vi-VN" sz="1800"/>
                        <a:t>Trả về một chuỗi với một số thập phân được chỉ định VD </a:t>
                      </a:r>
                      <a:endParaRPr/>
                    </a:p>
                    <a:p>
                      <a:pPr indent="0" lvl="0" marL="0" marR="0" rtl="0" algn="l">
                        <a:spcBef>
                          <a:spcPts val="0"/>
                        </a:spcBef>
                        <a:spcAft>
                          <a:spcPts val="0"/>
                        </a:spcAft>
                        <a:buNone/>
                      </a:pPr>
                      <a:r>
                        <a:rPr lang="vi-VN" sz="1800"/>
                        <a:t>var x = 15.12345;</a:t>
                      </a:r>
                      <a:endParaRPr/>
                    </a:p>
                    <a:p>
                      <a:pPr indent="0" lvl="0" marL="0" marR="0" rtl="0" algn="l">
                        <a:spcBef>
                          <a:spcPts val="0"/>
                        </a:spcBef>
                        <a:spcAft>
                          <a:spcPts val="0"/>
                        </a:spcAft>
                        <a:buNone/>
                      </a:pPr>
                      <a:r>
                        <a:rPr lang="vi-VN" sz="1800"/>
                        <a:t>console.log(x.toFixed(2)) // kết quả 15.12</a:t>
                      </a:r>
                      <a:endParaRPr/>
                    </a:p>
                  </a:txBody>
                  <a:tcPr marT="45725" marB="45725" marR="91450" marL="91450"/>
                </a:tc>
              </a:tr>
              <a:tr h="768100">
                <a:tc>
                  <a:txBody>
                    <a:bodyPr/>
                    <a:lstStyle/>
                    <a:p>
                      <a:pPr indent="0" lvl="0" marL="0" marR="0" rtl="0" algn="l">
                        <a:spcBef>
                          <a:spcPts val="0"/>
                        </a:spcBef>
                        <a:spcAft>
                          <a:spcPts val="0"/>
                        </a:spcAft>
                        <a:buNone/>
                      </a:pPr>
                      <a:r>
                        <a:rPr lang="vi-VN" sz="1800"/>
                        <a:t>toPrecision(num))</a:t>
                      </a:r>
                      <a:endParaRPr/>
                    </a:p>
                  </a:txBody>
                  <a:tcPr marT="45725" marB="45725" marR="91450" marL="91450"/>
                </a:tc>
                <a:tc>
                  <a:txBody>
                    <a:bodyPr/>
                    <a:lstStyle/>
                    <a:p>
                      <a:pPr indent="0" lvl="0" marL="0" marR="0" rtl="0" algn="l">
                        <a:spcBef>
                          <a:spcPts val="0"/>
                        </a:spcBef>
                        <a:spcAft>
                          <a:spcPts val="0"/>
                        </a:spcAft>
                        <a:buNone/>
                      </a:pPr>
                      <a:r>
                        <a:rPr lang="vi-VN" sz="1800"/>
                        <a:t>trả về một chuỗi, với một số được có độ dài được chỉ định VD</a:t>
                      </a:r>
                      <a:endParaRPr/>
                    </a:p>
                    <a:p>
                      <a:pPr indent="0" lvl="0" marL="0" marR="0" rtl="0" algn="l">
                        <a:spcBef>
                          <a:spcPts val="0"/>
                        </a:spcBef>
                        <a:spcAft>
                          <a:spcPts val="0"/>
                        </a:spcAft>
                        <a:buNone/>
                      </a:pPr>
                      <a:r>
                        <a:rPr lang="vi-VN" sz="1800"/>
                        <a:t>var x = '155.555’;</a:t>
                      </a:r>
                      <a:endParaRPr/>
                    </a:p>
                    <a:p>
                      <a:pPr indent="0" lvl="0" marL="0" marR="0" rtl="0" algn="l">
                        <a:spcBef>
                          <a:spcPts val="0"/>
                        </a:spcBef>
                        <a:spcAft>
                          <a:spcPts val="0"/>
                        </a:spcAft>
                        <a:buNone/>
                      </a:pPr>
                      <a:r>
                        <a:rPr lang="vi-VN" sz="1800"/>
                        <a:t>console.log(x.toPrecision(3))// 155 (3 số)</a:t>
                      </a:r>
                      <a:endParaRPr/>
                    </a:p>
                  </a:txBody>
                  <a:tcPr marT="45725" marB="45725" marR="91450" marL="91450"/>
                </a:tc>
              </a:tr>
            </a:tbl>
          </a:graphicData>
        </a:graphic>
      </p:graphicFrame>
      <p:pic>
        <p:nvPicPr>
          <p:cNvPr id="166" name="Google Shape;166;p6"/>
          <p:cNvPicPr preferRelativeResize="0"/>
          <p:nvPr/>
        </p:nvPicPr>
        <p:blipFill rotWithShape="1">
          <a:blip r:embed="rId6">
            <a:alphaModFix/>
          </a:blip>
          <a:srcRect b="0" l="0" r="0" t="0"/>
          <a:stretch/>
        </p:blipFill>
        <p:spPr>
          <a:xfrm>
            <a:off x="1890967" y="5331195"/>
            <a:ext cx="8001693" cy="95258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7"/>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vi-VN"/>
              <a:t>Date Object 1/2</a:t>
            </a:r>
            <a:endParaRPr/>
          </a:p>
        </p:txBody>
      </p:sp>
      <p:sp>
        <p:nvSpPr>
          <p:cNvPr id="172" name="Google Shape;172;p7"/>
          <p:cNvSpPr txBox="1"/>
          <p:nvPr>
            <p:ph idx="1" type="body"/>
          </p:nvPr>
        </p:nvSpPr>
        <p:spPr>
          <a:xfrm>
            <a:off x="20827" y="692458"/>
            <a:ext cx="12096884" cy="548450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vi-VN"/>
              <a:t>Đối tượng Date là đối tượng xây dựng sẵn để xử lý về ngày tháng</a:t>
            </a:r>
            <a:endParaRPr/>
          </a:p>
          <a:p>
            <a:pPr indent="-228600" lvl="0" marL="228600" rtl="0" algn="l">
              <a:lnSpc>
                <a:spcPct val="90000"/>
              </a:lnSpc>
              <a:spcBef>
                <a:spcPts val="1000"/>
              </a:spcBef>
              <a:spcAft>
                <a:spcPts val="0"/>
              </a:spcAft>
              <a:buClr>
                <a:schemeClr val="dk1"/>
              </a:buClr>
              <a:buSzPts val="2400"/>
              <a:buChar char="•"/>
            </a:pPr>
            <a:r>
              <a:rPr lang="vi-VN"/>
              <a:t>Khi khởi tạo đối tượng Data ta có thể sử dụng các phương thức mà nó cung cấp để truy cập haowcj thay đổi các giá trị về ngày tháng như: ngày, tháng, năm, giờ, phút giây</a:t>
            </a:r>
            <a:endParaRPr/>
          </a:p>
        </p:txBody>
      </p:sp>
      <p:sp>
        <p:nvSpPr>
          <p:cNvPr id="173" name="Google Shape;173;p7"/>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174" name="Google Shape;174;p7"/>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pic>
        <p:nvPicPr>
          <p:cNvPr id="175" name="Google Shape;175;p7"/>
          <p:cNvPicPr preferRelativeResize="0"/>
          <p:nvPr/>
        </p:nvPicPr>
        <p:blipFill rotWithShape="1">
          <a:blip r:embed="rId3">
            <a:alphaModFix/>
          </a:blip>
          <a:srcRect b="0" l="0" r="0" t="0"/>
          <a:stretch/>
        </p:blipFill>
        <p:spPr>
          <a:xfrm>
            <a:off x="1431095" y="3285935"/>
            <a:ext cx="9045724" cy="138696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8"/>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vi-VN"/>
              <a:t>Date Object 2/2</a:t>
            </a:r>
            <a:endParaRPr/>
          </a:p>
        </p:txBody>
      </p:sp>
      <p:sp>
        <p:nvSpPr>
          <p:cNvPr id="181" name="Google Shape;181;p8"/>
          <p:cNvSpPr txBox="1"/>
          <p:nvPr>
            <p:ph idx="1" type="body"/>
          </p:nvPr>
        </p:nvSpPr>
        <p:spPr>
          <a:xfrm>
            <a:off x="20827" y="692458"/>
            <a:ext cx="12096884" cy="53266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vi-VN"/>
              <a:t>Một số phương thức thông dụng khi xử lý ngày tháng với đối tượng Date</a:t>
            </a:r>
            <a:endParaRPr/>
          </a:p>
        </p:txBody>
      </p:sp>
      <p:sp>
        <p:nvSpPr>
          <p:cNvPr id="182" name="Google Shape;182;p8"/>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183" name="Google Shape;183;p8"/>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pic>
        <p:nvPicPr>
          <p:cNvPr id="184" name="Google Shape;184;p8"/>
          <p:cNvPicPr preferRelativeResize="0"/>
          <p:nvPr/>
        </p:nvPicPr>
        <p:blipFill rotWithShape="1">
          <a:blip r:embed="rId3">
            <a:alphaModFix/>
          </a:blip>
          <a:srcRect b="0" l="0" r="0" t="0"/>
          <a:stretch/>
        </p:blipFill>
        <p:spPr>
          <a:xfrm>
            <a:off x="1407016" y="1611785"/>
            <a:ext cx="9059758" cy="39813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9"/>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vi-VN"/>
              <a:t>Math Object</a:t>
            </a:r>
            <a:endParaRPr/>
          </a:p>
        </p:txBody>
      </p:sp>
      <p:sp>
        <p:nvSpPr>
          <p:cNvPr id="190" name="Google Shape;190;p9"/>
          <p:cNvSpPr txBox="1"/>
          <p:nvPr>
            <p:ph idx="1" type="body"/>
          </p:nvPr>
        </p:nvSpPr>
        <p:spPr>
          <a:xfrm>
            <a:off x="20827" y="692458"/>
            <a:ext cx="12096884" cy="53266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vi-VN"/>
              <a:t>Math là đối tượng cung cấp các thuộc tính và phương thức toán học</a:t>
            </a:r>
            <a:endParaRPr/>
          </a:p>
        </p:txBody>
      </p:sp>
      <p:sp>
        <p:nvSpPr>
          <p:cNvPr id="191" name="Google Shape;191;p9"/>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192" name="Google Shape;192;p9"/>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graphicFrame>
        <p:nvGraphicFramePr>
          <p:cNvPr id="193" name="Google Shape;193;p9"/>
          <p:cNvGraphicFramePr/>
          <p:nvPr/>
        </p:nvGraphicFramePr>
        <p:xfrm>
          <a:off x="627048" y="1278228"/>
          <a:ext cx="3000000" cy="3000000"/>
        </p:xfrm>
        <a:graphic>
          <a:graphicData uri="http://schemas.openxmlformats.org/drawingml/2006/table">
            <a:tbl>
              <a:tblPr bandRow="1" firstRow="1">
                <a:noFill/>
                <a:tableStyleId>{5F30E635-798B-4F02-AEC6-9710D06D7550}</a:tableStyleId>
              </a:tblPr>
              <a:tblGrid>
                <a:gridCol w="2994725"/>
                <a:gridCol w="7747250"/>
              </a:tblGrid>
              <a:tr h="228600">
                <a:tc>
                  <a:txBody>
                    <a:bodyPr/>
                    <a:lstStyle/>
                    <a:p>
                      <a:pPr indent="0" lvl="0" marL="0" marR="0" rtl="0" algn="l">
                        <a:spcBef>
                          <a:spcPts val="0"/>
                        </a:spcBef>
                        <a:spcAft>
                          <a:spcPts val="0"/>
                        </a:spcAft>
                        <a:buNone/>
                      </a:pPr>
                      <a:r>
                        <a:rPr lang="vi-VN" sz="1800"/>
                        <a:t>Thuộc tính/ phương thức</a:t>
                      </a:r>
                      <a:endParaRPr/>
                    </a:p>
                  </a:txBody>
                  <a:tcPr marT="45725" marB="45725" marR="91450" marL="91450"/>
                </a:tc>
                <a:tc>
                  <a:txBody>
                    <a:bodyPr/>
                    <a:lstStyle/>
                    <a:p>
                      <a:pPr indent="0" lvl="0" marL="0" marR="0" rtl="0" algn="l">
                        <a:spcBef>
                          <a:spcPts val="0"/>
                        </a:spcBef>
                        <a:spcAft>
                          <a:spcPts val="0"/>
                        </a:spcAft>
                        <a:buNone/>
                      </a:pPr>
                      <a:r>
                        <a:rPr lang="vi-VN" sz="1800"/>
                        <a:t>Mô tả</a:t>
                      </a:r>
                      <a:endParaRPr/>
                    </a:p>
                  </a:txBody>
                  <a:tcPr marT="45725" marB="45725" marR="91450" marL="91450"/>
                </a:tc>
              </a:tr>
              <a:tr h="537650">
                <a:tc>
                  <a:txBody>
                    <a:bodyPr/>
                    <a:lstStyle/>
                    <a:p>
                      <a:pPr indent="0" lvl="0" marL="0" marR="0" rtl="0" algn="l">
                        <a:spcBef>
                          <a:spcPts val="0"/>
                        </a:spcBef>
                        <a:spcAft>
                          <a:spcPts val="0"/>
                        </a:spcAft>
                        <a:buNone/>
                      </a:pPr>
                      <a:r>
                        <a:rPr lang="vi-VN" sz="1800"/>
                        <a:t>Math.round(num)</a:t>
                      </a:r>
                      <a:endParaRPr/>
                    </a:p>
                  </a:txBody>
                  <a:tcPr marT="45725" marB="45725" marR="91450" marL="91450"/>
                </a:tc>
                <a:tc>
                  <a:txBody>
                    <a:bodyPr/>
                    <a:lstStyle/>
                    <a:p>
                      <a:pPr indent="0" lvl="0" marL="0" marR="0" rtl="0" algn="l">
                        <a:spcBef>
                          <a:spcPts val="0"/>
                        </a:spcBef>
                        <a:spcAft>
                          <a:spcPts val="0"/>
                        </a:spcAft>
                        <a:buNone/>
                      </a:pPr>
                      <a:r>
                        <a:rPr lang="vi-VN" sz="1800"/>
                        <a:t>Làm tròn có số thập phân </a:t>
                      </a:r>
                      <a:endParaRPr/>
                    </a:p>
                  </a:txBody>
                  <a:tcPr marT="45725" marB="45725" marR="91450" marL="91450"/>
                </a:tc>
              </a:tr>
              <a:tr h="479250">
                <a:tc>
                  <a:txBody>
                    <a:bodyPr/>
                    <a:lstStyle/>
                    <a:p>
                      <a:pPr indent="0" lvl="0" marL="0" marR="0" rtl="0" algn="l">
                        <a:spcBef>
                          <a:spcPts val="0"/>
                        </a:spcBef>
                        <a:spcAft>
                          <a:spcPts val="0"/>
                        </a:spcAft>
                        <a:buNone/>
                      </a:pPr>
                      <a:r>
                        <a:rPr lang="vi-VN" sz="1800"/>
                        <a:t>Math.floor()</a:t>
                      </a:r>
                      <a:endParaRPr/>
                    </a:p>
                  </a:txBody>
                  <a:tcPr marT="45725" marB="45725" marR="91450" marL="91450"/>
                </a:tc>
                <a:tc>
                  <a:txBody>
                    <a:bodyPr/>
                    <a:lstStyle/>
                    <a:p>
                      <a:pPr indent="0" lvl="0" marL="0" marR="0" rtl="0" algn="l">
                        <a:spcBef>
                          <a:spcPts val="0"/>
                        </a:spcBef>
                        <a:spcAft>
                          <a:spcPts val="0"/>
                        </a:spcAft>
                        <a:buNone/>
                      </a:pPr>
                      <a:r>
                        <a:rPr lang="vi-VN" sz="1800"/>
                        <a:t>Loại bỏ số thập phân</a:t>
                      </a:r>
                      <a:endParaRPr/>
                    </a:p>
                  </a:txBody>
                  <a:tcPr marT="45725" marB="45725" marR="91450" marL="91450"/>
                </a:tc>
              </a:tr>
              <a:tr h="455150">
                <a:tc>
                  <a:txBody>
                    <a:bodyPr/>
                    <a:lstStyle/>
                    <a:p>
                      <a:pPr indent="0" lvl="0" marL="0" marR="0" rtl="0" algn="l">
                        <a:spcBef>
                          <a:spcPts val="0"/>
                        </a:spcBef>
                        <a:spcAft>
                          <a:spcPts val="0"/>
                        </a:spcAft>
                        <a:buNone/>
                      </a:pPr>
                      <a:r>
                        <a:rPr lang="vi-VN" sz="1800"/>
                        <a:t>Math.ceil()</a:t>
                      </a:r>
                      <a:endParaRPr/>
                    </a:p>
                  </a:txBody>
                  <a:tcPr marT="45725" marB="45725" marR="91450" marL="91450"/>
                </a:tc>
                <a:tc>
                  <a:txBody>
                    <a:bodyPr/>
                    <a:lstStyle/>
                    <a:p>
                      <a:pPr indent="0" lvl="0" marL="0" marR="0" rtl="0" algn="l">
                        <a:spcBef>
                          <a:spcPts val="0"/>
                        </a:spcBef>
                        <a:spcAft>
                          <a:spcPts val="0"/>
                        </a:spcAft>
                        <a:buNone/>
                      </a:pPr>
                      <a:r>
                        <a:rPr lang="vi-VN" sz="1800"/>
                        <a:t>Luôn làm tròn lên</a:t>
                      </a:r>
                      <a:endParaRPr/>
                    </a:p>
                  </a:txBody>
                  <a:tcPr marT="45725" marB="45725" marR="91450" marL="91450"/>
                </a:tc>
              </a:tr>
              <a:tr h="455150">
                <a:tc>
                  <a:txBody>
                    <a:bodyPr/>
                    <a:lstStyle/>
                    <a:p>
                      <a:pPr indent="0" lvl="0" marL="0" marR="0" rtl="0" algn="l">
                        <a:spcBef>
                          <a:spcPts val="0"/>
                        </a:spcBef>
                        <a:spcAft>
                          <a:spcPts val="0"/>
                        </a:spcAft>
                        <a:buNone/>
                      </a:pPr>
                      <a:r>
                        <a:rPr lang="vi-VN" sz="1800"/>
                        <a:t>Math.PI</a:t>
                      </a:r>
                      <a:endParaRPr/>
                    </a:p>
                  </a:txBody>
                  <a:tcPr marT="45725" marB="45725" marR="91450" marL="91450"/>
                </a:tc>
                <a:tc>
                  <a:txBody>
                    <a:bodyPr/>
                    <a:lstStyle/>
                    <a:p>
                      <a:pPr indent="0" lvl="0" marL="0" marR="0" rtl="0" algn="l">
                        <a:spcBef>
                          <a:spcPts val="0"/>
                        </a:spcBef>
                        <a:spcAft>
                          <a:spcPts val="0"/>
                        </a:spcAft>
                        <a:buNone/>
                      </a:pPr>
                      <a:r>
                        <a:rPr lang="vi-VN" sz="1800"/>
                        <a:t>Trả về giá trị số PI: 3.14159</a:t>
                      </a:r>
                      <a:endParaRPr/>
                    </a:p>
                  </a:txBody>
                  <a:tcPr marT="45725" marB="45725" marR="91450" marL="91450"/>
                </a:tc>
              </a:tr>
              <a:tr h="455150">
                <a:tc>
                  <a:txBody>
                    <a:bodyPr/>
                    <a:lstStyle/>
                    <a:p>
                      <a:pPr indent="0" lvl="0" marL="0" marR="0" rtl="0" algn="l">
                        <a:spcBef>
                          <a:spcPts val="0"/>
                        </a:spcBef>
                        <a:spcAft>
                          <a:spcPts val="0"/>
                        </a:spcAft>
                        <a:buNone/>
                      </a:pPr>
                      <a:r>
                        <a:rPr lang="vi-VN" sz="1800"/>
                        <a:t>. Math.pow(x, y)</a:t>
                      </a:r>
                      <a:endParaRPr/>
                    </a:p>
                  </a:txBody>
                  <a:tcPr marT="45725" marB="45725" marR="91450" marL="91450"/>
                </a:tc>
                <a:tc>
                  <a:txBody>
                    <a:bodyPr/>
                    <a:lstStyle/>
                    <a:p>
                      <a:pPr indent="0" lvl="0" marL="0" marR="0" rtl="0" algn="l">
                        <a:spcBef>
                          <a:spcPts val="0"/>
                        </a:spcBef>
                        <a:spcAft>
                          <a:spcPts val="0"/>
                        </a:spcAft>
                        <a:buNone/>
                      </a:pPr>
                      <a:r>
                        <a:rPr lang="vi-VN" sz="1800"/>
                        <a:t>Trả về giá trị với số mũ VD Math.pow(2, 2) // 4</a:t>
                      </a:r>
                      <a:endParaRPr/>
                    </a:p>
                  </a:txBody>
                  <a:tcPr marT="45725" marB="45725" marR="91450" marL="91450"/>
                </a:tc>
              </a:tr>
              <a:tr h="455150">
                <a:tc>
                  <a:txBody>
                    <a:bodyPr/>
                    <a:lstStyle/>
                    <a:p>
                      <a:pPr indent="0" lvl="0" marL="0" marR="0" rtl="0" algn="l">
                        <a:spcBef>
                          <a:spcPts val="0"/>
                        </a:spcBef>
                        <a:spcAft>
                          <a:spcPts val="0"/>
                        </a:spcAft>
                        <a:buNone/>
                      </a:pPr>
                      <a:r>
                        <a:rPr lang="vi-VN" sz="1800"/>
                        <a:t>Math.random()</a:t>
                      </a:r>
                      <a:endParaRPr/>
                    </a:p>
                  </a:txBody>
                  <a:tcPr marT="45725" marB="45725" marR="91450" marL="91450"/>
                </a:tc>
                <a:tc>
                  <a:txBody>
                    <a:bodyPr/>
                    <a:lstStyle/>
                    <a:p>
                      <a:pPr indent="0" lvl="0" marL="0" marR="0" rtl="0" algn="l">
                        <a:spcBef>
                          <a:spcPts val="0"/>
                        </a:spcBef>
                        <a:spcAft>
                          <a:spcPts val="0"/>
                        </a:spcAft>
                        <a:buNone/>
                      </a:pPr>
                      <a:r>
                        <a:rPr lang="vi-VN" sz="1800"/>
                        <a:t>Trả về số ngẫu nhiên VD Math.random()</a:t>
                      </a:r>
                      <a:endParaRPr/>
                    </a:p>
                  </a:txBody>
                  <a:tcPr marT="45725" marB="45725" marR="91450" marL="91450"/>
                </a:tc>
              </a:tr>
              <a:tr h="455150">
                <a:tc>
                  <a:txBody>
                    <a:bodyPr/>
                    <a:lstStyle/>
                    <a:p>
                      <a:pPr indent="0" lvl="0" marL="0" marR="0" rtl="0" algn="l">
                        <a:spcBef>
                          <a:spcPts val="0"/>
                        </a:spcBef>
                        <a:spcAft>
                          <a:spcPts val="0"/>
                        </a:spcAft>
                        <a:buNone/>
                      </a:pPr>
                      <a:r>
                        <a:rPr lang="vi-VN" sz="1800"/>
                        <a:t>Math.max(x, y,z,...)</a:t>
                      </a:r>
                      <a:endParaRPr sz="1800"/>
                    </a:p>
                  </a:txBody>
                  <a:tcPr marT="45725" marB="45725" marR="91450" marL="91450"/>
                </a:tc>
                <a:tc>
                  <a:txBody>
                    <a:bodyPr/>
                    <a:lstStyle/>
                    <a:p>
                      <a:pPr indent="0" lvl="0" marL="0" marR="0" rtl="0" algn="l">
                        <a:spcBef>
                          <a:spcPts val="0"/>
                        </a:spcBef>
                        <a:spcAft>
                          <a:spcPts val="0"/>
                        </a:spcAft>
                        <a:buNone/>
                      </a:pPr>
                      <a:r>
                        <a:rPr lang="vi-VN" sz="1800"/>
                        <a:t>Trả về số lớn nhất trong dãy số VD: Math.max(25,30,50) // 50</a:t>
                      </a:r>
                      <a:endParaRPr/>
                    </a:p>
                  </a:txBody>
                  <a:tcPr marT="45725" marB="45725" marR="91450" marL="91450"/>
                </a:tc>
              </a:tr>
              <a:tr h="455150">
                <a:tc>
                  <a:txBody>
                    <a:bodyPr/>
                    <a:lstStyle/>
                    <a:p>
                      <a:pPr indent="0" lvl="0" marL="0" marR="0" rtl="0" algn="l">
                        <a:lnSpc>
                          <a:spcPct val="100000"/>
                        </a:lnSpc>
                        <a:spcBef>
                          <a:spcPts val="0"/>
                        </a:spcBef>
                        <a:spcAft>
                          <a:spcPts val="0"/>
                        </a:spcAft>
                        <a:buClr>
                          <a:schemeClr val="dk1"/>
                        </a:buClr>
                        <a:buSzPts val="1800"/>
                        <a:buFont typeface="Calibri"/>
                        <a:buNone/>
                      </a:pPr>
                      <a:r>
                        <a:rPr lang="vi-VN" sz="1800"/>
                        <a:t>Math.min(x, y,z,...)</a:t>
                      </a:r>
                      <a:endParaRPr sz="1800"/>
                    </a:p>
                  </a:txBody>
                  <a:tcPr marT="45725" marB="45725" marR="91450" marL="91450"/>
                </a:tc>
                <a:tc>
                  <a:txBody>
                    <a:bodyPr/>
                    <a:lstStyle/>
                    <a:p>
                      <a:pPr indent="0" lvl="0" marL="0" marR="0" rtl="0" algn="l">
                        <a:spcBef>
                          <a:spcPts val="0"/>
                        </a:spcBef>
                        <a:spcAft>
                          <a:spcPts val="0"/>
                        </a:spcAft>
                        <a:buNone/>
                      </a:pPr>
                      <a:r>
                        <a:rPr lang="vi-VN" sz="1800"/>
                        <a:t>Trả về số nhỏ nhất trong dãy số VD: Math.max(25,30,50) // 25</a:t>
                      </a:r>
                      <a:endParaRPr/>
                    </a:p>
                  </a:txBody>
                  <a:tcPr marT="45725" marB="45725" marR="91450" marL="91450"/>
                </a:tc>
              </a:tr>
              <a:tr h="455150">
                <a:tc>
                  <a:txBody>
                    <a:bodyPr/>
                    <a:lstStyle/>
                    <a:p>
                      <a:pPr indent="0" lvl="0" marL="0" marR="0" rtl="0" algn="l">
                        <a:lnSpc>
                          <a:spcPct val="100000"/>
                        </a:lnSpc>
                        <a:spcBef>
                          <a:spcPts val="0"/>
                        </a:spcBef>
                        <a:spcAft>
                          <a:spcPts val="0"/>
                        </a:spcAft>
                        <a:buClr>
                          <a:schemeClr val="dk1"/>
                        </a:buClr>
                        <a:buSzPts val="1800"/>
                        <a:buFont typeface="Calibri"/>
                        <a:buNone/>
                      </a:pPr>
                      <a:r>
                        <a:rPr lang="vi-VN" sz="1800"/>
                        <a:t>Math.sqrt(x)</a:t>
                      </a:r>
                      <a:endParaRPr/>
                    </a:p>
                  </a:txBody>
                  <a:tcPr marT="45725" marB="45725" marR="91450" marL="91450"/>
                </a:tc>
                <a:tc>
                  <a:txBody>
                    <a:bodyPr/>
                    <a:lstStyle/>
                    <a:p>
                      <a:pPr indent="0" lvl="0" marL="0" marR="0" rtl="0" algn="l">
                        <a:spcBef>
                          <a:spcPts val="0"/>
                        </a:spcBef>
                        <a:spcAft>
                          <a:spcPts val="0"/>
                        </a:spcAft>
                        <a:buNone/>
                      </a:pPr>
                      <a:r>
                        <a:rPr lang="vi-VN" sz="1800"/>
                        <a:t>Trả về căn bậc 2 của 1 số VD: Math.sqrt(16)// 4</a:t>
                      </a:r>
                      <a:endParaRPr/>
                    </a:p>
                  </a:txBody>
                  <a:tcPr marT="45725" marB="45725" marR="91450" marL="9145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2018-01-11T08:27:42Z</dcterms:created>
  <dc:creator>Huy Dang</dc:creator>
</cp:coreProperties>
</file>