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ikTcZVnblqZ+9yzGD6yZ9v21RM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657A20-E036-4381-977C-C579077CD99D}">
  <a:tblStyle styleId="{83657A20-E036-4381-977C-C579077CD99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18"/>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18"/>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18"/>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7"/>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3"/>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3"/>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5"/>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5"/>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6"/>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6"/>
          <p:cNvSpPr/>
          <p:nvPr>
            <p:ph idx="2" type="pic"/>
          </p:nvPr>
        </p:nvSpPr>
        <p:spPr>
          <a:xfrm>
            <a:off x="5183188" y="987425"/>
            <a:ext cx="6172200" cy="4873625"/>
          </a:xfrm>
          <a:prstGeom prst="rect">
            <a:avLst/>
          </a:prstGeom>
          <a:noFill/>
          <a:ln>
            <a:noFill/>
          </a:ln>
        </p:spPr>
      </p:sp>
      <p:sp>
        <p:nvSpPr>
          <p:cNvPr id="66" name="Google Shape;66;p26"/>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7"/>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17"/>
          <p:cNvPicPr preferRelativeResize="0"/>
          <p:nvPr/>
        </p:nvPicPr>
        <p:blipFill rotWithShape="1">
          <a:blip r:embed="rId1">
            <a:alphaModFix/>
          </a:blip>
          <a:srcRect b="77519" l="0" r="0" t="0"/>
          <a:stretch/>
        </p:blipFill>
        <p:spPr>
          <a:xfrm>
            <a:off x="0" y="6375400"/>
            <a:ext cx="12192000" cy="482600"/>
          </a:xfrm>
          <a:prstGeom prst="rect">
            <a:avLst/>
          </a:prstGeom>
          <a:noFill/>
          <a:ln>
            <a:noFill/>
          </a:ln>
        </p:spPr>
      </p:pic>
      <p:sp>
        <p:nvSpPr>
          <p:cNvPr id="12" name="Google Shape;12;p1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7"/>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17"/>
          <p:cNvPicPr preferRelativeResize="0"/>
          <p:nvPr/>
        </p:nvPicPr>
        <p:blipFill rotWithShape="1">
          <a:blip r:embed="rId2">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0"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hyperlink" Target="mailto:tuyensinh@bachkhoa-aptech.edu.vn" TargetMode="External"/><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hyperlink" Target="mailto:tuyensinh@bachkhoa-aptech.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16</a:t>
            </a:r>
            <a:br>
              <a:rPr lang="vi-VN" sz="4000">
                <a:solidFill>
                  <a:schemeClr val="dk1"/>
                </a:solidFill>
              </a:rPr>
            </a:br>
            <a:r>
              <a:rPr lang="vi-VN" sz="4000">
                <a:solidFill>
                  <a:schemeClr val="dk1"/>
                </a:solidFill>
              </a:rPr>
              <a:t>Làm việc với DOM trong javascript</a:t>
            </a:r>
            <a:endParaRPr sz="4000">
              <a:solidFill>
                <a:schemeClr val="dk1"/>
              </a:solidFill>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Form và sự kiện trên form 2/4</a:t>
            </a:r>
            <a:endParaRPr/>
          </a:p>
        </p:txBody>
      </p:sp>
      <p:sp>
        <p:nvSpPr>
          <p:cNvPr id="226" name="Google Shape;226;p10"/>
          <p:cNvSpPr txBox="1"/>
          <p:nvPr>
            <p:ph idx="1" type="body"/>
          </p:nvPr>
        </p:nvSpPr>
        <p:spPr>
          <a:xfrm>
            <a:off x="20827" y="648449"/>
            <a:ext cx="12096884" cy="36512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vi-VN"/>
              <a:t>Các thuộc tính và sự kiện trên các input</a:t>
            </a:r>
            <a:endParaRPr/>
          </a:p>
        </p:txBody>
      </p:sp>
      <p:sp>
        <p:nvSpPr>
          <p:cNvPr id="227" name="Google Shape;227;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28" name="Google Shape;228;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229" name="Google Shape;229;p10"/>
          <p:cNvGraphicFramePr/>
          <p:nvPr/>
        </p:nvGraphicFramePr>
        <p:xfrm>
          <a:off x="367393" y="1013575"/>
          <a:ext cx="3000000" cy="3000000"/>
        </p:xfrm>
        <a:graphic>
          <a:graphicData uri="http://schemas.openxmlformats.org/drawingml/2006/table">
            <a:tbl>
              <a:tblPr bandRow="1" firstRow="1">
                <a:noFill/>
                <a:tableStyleId>{83657A20-E036-4381-977C-C579077CD99D}</a:tableStyleId>
              </a:tblPr>
              <a:tblGrid>
                <a:gridCol w="2994725"/>
                <a:gridCol w="7747250"/>
              </a:tblGrid>
              <a:tr h="228600">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202575">
                <a:tc>
                  <a:txBody>
                    <a:bodyPr/>
                    <a:lstStyle/>
                    <a:p>
                      <a:pPr indent="0" lvl="0" marL="0" marR="0" rtl="0" algn="l">
                        <a:spcBef>
                          <a:spcPts val="0"/>
                        </a:spcBef>
                        <a:spcAft>
                          <a:spcPts val="0"/>
                        </a:spcAft>
                        <a:buNone/>
                      </a:pPr>
                      <a:r>
                        <a:rPr lang="vi-VN" sz="1800"/>
                        <a:t>Value</a:t>
                      </a:r>
                      <a:endParaRPr/>
                    </a:p>
                  </a:txBody>
                  <a:tcPr marT="45725" marB="45725" marR="91450" marL="91450"/>
                </a:tc>
                <a:tc>
                  <a:txBody>
                    <a:bodyPr/>
                    <a:lstStyle/>
                    <a:p>
                      <a:pPr indent="0" lvl="0" marL="0" marR="0" rtl="0" algn="l">
                        <a:spcBef>
                          <a:spcPts val="0"/>
                        </a:spcBef>
                        <a:spcAft>
                          <a:spcPts val="0"/>
                        </a:spcAft>
                        <a:buNone/>
                      </a:pPr>
                      <a:r>
                        <a:rPr lang="vi-VN" sz="1800"/>
                        <a:t>Thay đổi hoặc trả về giá trị của thuộc tính value trên input.</a:t>
                      </a:r>
                      <a:endParaRPr/>
                    </a:p>
                  </a:txBody>
                  <a:tcPr marT="45725" marB="45725" marR="91450" marL="91450"/>
                </a:tc>
              </a:tr>
              <a:tr h="22860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Name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vi-VN" sz="1800"/>
                        <a:t>Thay đổi hoặc trả về giá trị của thuộc tính name trên input</a:t>
                      </a:r>
                      <a:endParaRPr b="0" sz="1800">
                        <a:solidFill>
                          <a:schemeClr val="dk1"/>
                        </a:solidFill>
                        <a:latin typeface="Calibri"/>
                        <a:ea typeface="Calibri"/>
                        <a:cs typeface="Calibri"/>
                        <a:sym typeface="Calibri"/>
                      </a:endParaRPr>
                    </a:p>
                  </a:txBody>
                  <a:tcPr marT="45725" marB="45725" marR="91450" marL="91450"/>
                </a:tc>
              </a:tr>
              <a:tr h="22860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Type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Thay đổi hoặc trả về giá trị của thuộc tính Type trên input</a:t>
                      </a:r>
                      <a:endParaRPr/>
                    </a:p>
                  </a:txBody>
                  <a:tcPr marT="45725" marB="45725" marR="91450" marL="91450"/>
                </a:tc>
              </a:tr>
              <a:tr h="22860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Blur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Sự kiện khi click chuột ra ngoài input</a:t>
                      </a:r>
                      <a:endParaRPr/>
                    </a:p>
                  </a:txBody>
                  <a:tcPr marT="45725" marB="45725" marR="91450" marL="91450"/>
                </a:tc>
              </a:tr>
              <a:tr h="22860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Focus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Sự kiện khi click chuột vào input</a:t>
                      </a:r>
                      <a:endParaRPr/>
                    </a:p>
                  </a:txBody>
                  <a:tcPr marT="45725" marB="45725" marR="91450" marL="91450"/>
                </a:tc>
              </a:tr>
              <a:tr h="256025">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Change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Sự kiện khi có sự thay đổi giá trj trên input</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Form và sự kiện trên form 3/4</a:t>
            </a:r>
            <a:endParaRPr/>
          </a:p>
        </p:txBody>
      </p:sp>
      <p:sp>
        <p:nvSpPr>
          <p:cNvPr id="235" name="Google Shape;235;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36" name="Google Shape;236;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237" name="Google Shape;237;p11"/>
          <p:cNvGraphicFramePr/>
          <p:nvPr/>
        </p:nvGraphicFramePr>
        <p:xfrm>
          <a:off x="627048" y="2318847"/>
          <a:ext cx="3000000" cy="3000000"/>
        </p:xfrm>
        <a:graphic>
          <a:graphicData uri="http://schemas.openxmlformats.org/drawingml/2006/table">
            <a:tbl>
              <a:tblPr bandRow="1" firstRow="1">
                <a:noFill/>
                <a:tableStyleId>{83657A20-E036-4381-977C-C579077CD99D}</a:tableStyleId>
              </a:tblPr>
              <a:tblGrid>
                <a:gridCol w="2994725"/>
                <a:gridCol w="7747250"/>
              </a:tblGrid>
              <a:tr h="339825">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228600">
                <a:tc>
                  <a:txBody>
                    <a:bodyPr/>
                    <a:lstStyle/>
                    <a:p>
                      <a:pPr indent="0" lvl="0" marL="0" marR="0" rtl="0" algn="l">
                        <a:spcBef>
                          <a:spcPts val="0"/>
                        </a:spcBef>
                        <a:spcAft>
                          <a:spcPts val="0"/>
                        </a:spcAft>
                        <a:buNone/>
                      </a:pPr>
                      <a:r>
                        <a:rPr lang="vi-VN" sz="1800"/>
                        <a:t>Name</a:t>
                      </a:r>
                      <a:endParaRPr/>
                    </a:p>
                  </a:txBody>
                  <a:tcPr marT="45725" marB="45725" marR="91450" marL="91450"/>
                </a:tc>
                <a:tc>
                  <a:txBody>
                    <a:bodyPr/>
                    <a:lstStyle/>
                    <a:p>
                      <a:pPr indent="0" lvl="0" marL="0" marR="0" rtl="0" algn="l">
                        <a:spcBef>
                          <a:spcPts val="0"/>
                        </a:spcBef>
                        <a:spcAft>
                          <a:spcPts val="0"/>
                        </a:spcAft>
                        <a:buNone/>
                      </a:pPr>
                      <a:r>
                        <a:rPr lang="vi-VN" sz="1800"/>
                        <a:t>Thay đổi hoặc trả về giá trị của thuộc tính name</a:t>
                      </a:r>
                      <a:endParaRPr/>
                    </a:p>
                  </a:txBody>
                  <a:tcPr marT="45725" marB="45725" marR="91450" marL="91450"/>
                </a:tc>
              </a:tr>
              <a:tr h="310000">
                <a:tc>
                  <a:txBody>
                    <a:bodyPr/>
                    <a:lstStyle/>
                    <a:p>
                      <a:pPr indent="0" lvl="0" marL="0" marR="0" rtl="0" algn="l">
                        <a:spcBef>
                          <a:spcPts val="0"/>
                        </a:spcBef>
                        <a:spcAft>
                          <a:spcPts val="0"/>
                        </a:spcAft>
                        <a:buNone/>
                      </a:pPr>
                      <a:r>
                        <a:rPr lang="vi-VN" sz="1800"/>
                        <a:t>Value</a:t>
                      </a:r>
                      <a:endParaRPr/>
                    </a:p>
                  </a:txBody>
                  <a:tcPr marT="45725" marB="45725" marR="91450" marL="91450"/>
                </a:tc>
                <a:tc>
                  <a:txBody>
                    <a:bodyPr/>
                    <a:lstStyle/>
                    <a:p>
                      <a:pPr indent="0" lvl="0" marL="0" marR="0" rtl="0" algn="l">
                        <a:spcBef>
                          <a:spcPts val="0"/>
                        </a:spcBef>
                        <a:spcAft>
                          <a:spcPts val="0"/>
                        </a:spcAft>
                        <a:buNone/>
                      </a:pPr>
                      <a:r>
                        <a:rPr lang="vi-VN" sz="1800"/>
                        <a:t>Thay đổi hoặc trả về giá trị của thuộc tính value</a:t>
                      </a:r>
                      <a:endParaRPr/>
                    </a:p>
                  </a:txBody>
                  <a:tcPr marT="45725" marB="45725" marR="91450" marL="91450"/>
                </a:tc>
              </a:tr>
              <a:tr h="127100">
                <a:tc>
                  <a:txBody>
                    <a:bodyPr/>
                    <a:lstStyle/>
                    <a:p>
                      <a:pPr indent="0" lvl="0" marL="0" marR="0" rtl="0" algn="l">
                        <a:spcBef>
                          <a:spcPts val="0"/>
                        </a:spcBef>
                        <a:spcAft>
                          <a:spcPts val="0"/>
                        </a:spcAft>
                        <a:buNone/>
                      </a:pPr>
                      <a:r>
                        <a:rPr lang="vi-VN" sz="1800"/>
                        <a:t>Type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vi-VN" sz="1800"/>
                        <a:t>Thay đổi hoặc trả về giá trị của thuộc tính type</a:t>
                      </a:r>
                      <a:endParaRPr/>
                    </a:p>
                  </a:txBody>
                  <a:tcPr marT="45725" marB="45725" marR="91450" marL="91450"/>
                </a:tc>
              </a:tr>
              <a:tr h="127100">
                <a:tc>
                  <a:txBody>
                    <a:bodyPr/>
                    <a:lstStyle/>
                    <a:p>
                      <a:pPr indent="0" lvl="0" marL="0" marR="0" rtl="0" algn="l">
                        <a:spcBef>
                          <a:spcPts val="0"/>
                        </a:spcBef>
                        <a:spcAft>
                          <a:spcPts val="0"/>
                        </a:spcAft>
                        <a:buNone/>
                      </a:pPr>
                      <a:r>
                        <a:rPr lang="vi-VN" sz="1800"/>
                        <a:t>checked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vi-VN" sz="1800"/>
                        <a:t>Thay đổi hoặc trả về giá trị của thuộc tính checked</a:t>
                      </a:r>
                      <a:endParaRPr/>
                    </a:p>
                  </a:txBody>
                  <a:tcPr marT="45725" marB="45725" marR="91450" marL="91450"/>
                </a:tc>
              </a:tr>
            </a:tbl>
          </a:graphicData>
        </a:graphic>
      </p:graphicFrame>
      <p:sp>
        <p:nvSpPr>
          <p:cNvPr id="238" name="Google Shape;238;p11"/>
          <p:cNvSpPr txBox="1"/>
          <p:nvPr>
            <p:ph idx="1" type="body"/>
          </p:nvPr>
        </p:nvSpPr>
        <p:spPr>
          <a:xfrm>
            <a:off x="20827" y="692459"/>
            <a:ext cx="12096884" cy="5326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Thuộc tính và sự kiện trên checkbox hoặc radio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Form và sự kiện trên form 4/4</a:t>
            </a:r>
            <a:endParaRPr/>
          </a:p>
        </p:txBody>
      </p:sp>
      <p:sp>
        <p:nvSpPr>
          <p:cNvPr id="244" name="Google Shape;244;p12"/>
          <p:cNvSpPr txBox="1"/>
          <p:nvPr>
            <p:ph idx="1" type="body"/>
          </p:nvPr>
        </p:nvSpPr>
        <p:spPr>
          <a:xfrm>
            <a:off x="20827" y="648449"/>
            <a:ext cx="12096884" cy="36512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vi-VN"/>
              <a:t>Các thuộc tính và sự kiện trên thẻ 	select</a:t>
            </a:r>
            <a:endParaRPr/>
          </a:p>
        </p:txBody>
      </p:sp>
      <p:sp>
        <p:nvSpPr>
          <p:cNvPr id="245" name="Google Shape;245;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46" name="Google Shape;246;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247" name="Google Shape;247;p12"/>
          <p:cNvGraphicFramePr/>
          <p:nvPr/>
        </p:nvGraphicFramePr>
        <p:xfrm>
          <a:off x="367393" y="1013575"/>
          <a:ext cx="3000000" cy="3000000"/>
        </p:xfrm>
        <a:graphic>
          <a:graphicData uri="http://schemas.openxmlformats.org/drawingml/2006/table">
            <a:tbl>
              <a:tblPr bandRow="1" firstRow="1">
                <a:noFill/>
                <a:tableStyleId>{83657A20-E036-4381-977C-C579077CD99D}</a:tableStyleId>
              </a:tblPr>
              <a:tblGrid>
                <a:gridCol w="2994725"/>
                <a:gridCol w="7747250"/>
              </a:tblGrid>
              <a:tr h="228600">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202575">
                <a:tc>
                  <a:txBody>
                    <a:bodyPr/>
                    <a:lstStyle/>
                    <a:p>
                      <a:pPr indent="0" lvl="0" marL="0" marR="0" rtl="0" algn="l">
                        <a:spcBef>
                          <a:spcPts val="0"/>
                        </a:spcBef>
                        <a:spcAft>
                          <a:spcPts val="0"/>
                        </a:spcAft>
                        <a:buNone/>
                      </a:pPr>
                      <a:r>
                        <a:rPr lang="vi-VN" sz="1800"/>
                        <a:t>Value</a:t>
                      </a:r>
                      <a:endParaRPr/>
                    </a:p>
                  </a:txBody>
                  <a:tcPr marT="45725" marB="45725" marR="91450" marL="91450"/>
                </a:tc>
                <a:tc>
                  <a:txBody>
                    <a:bodyPr/>
                    <a:lstStyle/>
                    <a:p>
                      <a:pPr indent="0" lvl="0" marL="0" marR="0" rtl="0" algn="l">
                        <a:spcBef>
                          <a:spcPts val="0"/>
                        </a:spcBef>
                        <a:spcAft>
                          <a:spcPts val="0"/>
                        </a:spcAft>
                        <a:buNone/>
                      </a:pPr>
                      <a:r>
                        <a:rPr lang="vi-VN" sz="1800"/>
                        <a:t>Thay đổi hoặc trả về giá trị của thuộc tính value trên option đang selected.</a:t>
                      </a:r>
                      <a:endParaRPr/>
                    </a:p>
                  </a:txBody>
                  <a:tcPr marT="45725" marB="45725" marR="91450" marL="91450"/>
                </a:tc>
              </a:tr>
              <a:tr h="228600">
                <a:tc>
                  <a:txBody>
                    <a:bodyPr/>
                    <a:lstStyle/>
                    <a:p>
                      <a:pPr indent="0" lvl="0" marL="0" marR="0" rtl="0" algn="l">
                        <a:spcBef>
                          <a:spcPts val="0"/>
                        </a:spcBef>
                        <a:spcAft>
                          <a:spcPts val="0"/>
                        </a:spcAft>
                        <a:buNone/>
                      </a:pPr>
                      <a:r>
                        <a:rPr lang="vi-VN" sz="1800"/>
                        <a:t>Options</a:t>
                      </a:r>
                      <a:endParaRPr/>
                    </a:p>
                  </a:txBody>
                  <a:tcPr marT="45725" marB="45725" marR="91450" marL="91450"/>
                </a:tc>
                <a:tc>
                  <a:txBody>
                    <a:bodyPr/>
                    <a:lstStyle/>
                    <a:p>
                      <a:pPr indent="0" lvl="0" marL="0" marR="0" rtl="0" algn="l">
                        <a:spcBef>
                          <a:spcPts val="0"/>
                        </a:spcBef>
                        <a:spcAft>
                          <a:spcPts val="0"/>
                        </a:spcAft>
                        <a:buNone/>
                      </a:pPr>
                      <a:r>
                        <a:rPr lang="vi-VN" sz="1800"/>
                        <a:t>Trả về mảng gồm các options trong select</a:t>
                      </a:r>
                      <a:endParaRPr/>
                    </a:p>
                  </a:txBody>
                  <a:tcPr marT="45725" marB="45725" marR="91450" marL="91450"/>
                </a:tc>
              </a:tr>
              <a:tr h="22860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Name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vi-VN" sz="1800"/>
                        <a:t>Thay đổi hoặc trả về giá trị của thuộc tính name trên select</a:t>
                      </a:r>
                      <a:endParaRPr b="0" sz="1800">
                        <a:solidFill>
                          <a:schemeClr val="dk1"/>
                        </a:solidFill>
                        <a:latin typeface="Calibri"/>
                        <a:ea typeface="Calibri"/>
                        <a:cs typeface="Calibri"/>
                        <a:sym typeface="Calibri"/>
                      </a:endParaRPr>
                    </a:p>
                  </a:txBody>
                  <a:tcPr marT="45725" marB="45725" marR="91450" marL="91450"/>
                </a:tc>
              </a:tr>
              <a:tr h="22860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Index</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Tả về index của option trong select</a:t>
                      </a:r>
                      <a:endParaRPr/>
                    </a:p>
                  </a:txBody>
                  <a:tcPr marT="45725" marB="45725" marR="91450" marL="91450"/>
                </a:tc>
              </a:tr>
              <a:tr h="228600">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Text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Trả về nội dung văn bản của option</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253" name="Google Shape;253;p13"/>
          <p:cNvGrpSpPr/>
          <p:nvPr/>
        </p:nvGrpSpPr>
        <p:grpSpPr>
          <a:xfrm>
            <a:off x="4163627" y="2251039"/>
            <a:ext cx="4074849" cy="2485747"/>
            <a:chOff x="0" y="0"/>
            <a:chExt cx="4074849" cy="2485747"/>
          </a:xfrm>
        </p:grpSpPr>
        <p:sp>
          <p:nvSpPr>
            <p:cNvPr id="254" name="Google Shape;254;p13"/>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a:p>
          </p:txBody>
        </p:sp>
        <p:sp>
          <p:nvSpPr>
            <p:cNvPr id="256" name="Google Shape;256;p13"/>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59" name="Google Shape;259;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265" name="Google Shape;265;p14"/>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266" name="Google Shape;266;p14"/>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67" name="Google Shape;267;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68" name="Google Shape;268;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5"/>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274" name="Google Shape;274;p15"/>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275" name="Google Shape;275;p15"/>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76" name="Google Shape;276;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77" name="Google Shape;277;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6"/>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283" name="Google Shape;283;p16"/>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284" name="Google Shape;284;p16"/>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285" name="Google Shape;285;p16"/>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a:p>
        </p:txBody>
      </p:sp>
      <p:sp>
        <p:nvSpPr>
          <p:cNvPr id="286" name="Google Shape;286;p16"/>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287" name="Google Shape;287;p16"/>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288" name="Google Shape;288;p16"/>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289" name="Google Shape;289;p16"/>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290" name="Google Shape;290;p16"/>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91" name="Google Shape;291;p16"/>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92" name="Google Shape;292;p16"/>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93" name="Google Shape;293;p16"/>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294" name="Google Shape;294;p16"/>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295" name="Google Shape;295;p16"/>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296" name="Google Shape;296;p16"/>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a:p>
        </p:txBody>
      </p:sp>
      <p:pic>
        <p:nvPicPr>
          <p:cNvPr id="297" name="Google Shape;297;p16"/>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298" name="Google Shape;298;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99" name="Google Shape;299;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sp>
        <p:nvSpPr>
          <p:cNvPr id="94" name="Google Shape;94;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95" name="Google Shape;95;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96" name="Google Shape;96;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97" name="Google Shape;97;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grpSp>
        <p:nvGrpSpPr>
          <p:cNvPr id="98" name="Google Shape;98;p2"/>
          <p:cNvGrpSpPr/>
          <p:nvPr/>
        </p:nvGrpSpPr>
        <p:grpSpPr>
          <a:xfrm>
            <a:off x="4903446" y="1533291"/>
            <a:ext cx="6539871" cy="2955961"/>
            <a:chOff x="0" y="6968"/>
            <a:chExt cx="6539871" cy="2955961"/>
          </a:xfrm>
        </p:grpSpPr>
        <p:sp>
          <p:nvSpPr>
            <p:cNvPr id="99" name="Google Shape;99;p2"/>
            <p:cNvSpPr/>
            <p:nvPr/>
          </p:nvSpPr>
          <p:spPr>
            <a:xfrm>
              <a:off x="0" y="6968"/>
              <a:ext cx="6539871"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26273" y="33241"/>
              <a:ext cx="6487325"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HTML DOM là gì?</a:t>
              </a:r>
              <a:endParaRPr/>
            </a:p>
          </p:txBody>
        </p:sp>
        <p:sp>
          <p:nvSpPr>
            <p:cNvPr id="101" name="Google Shape;101;p2"/>
            <p:cNvSpPr/>
            <p:nvPr/>
          </p:nvSpPr>
          <p:spPr>
            <a:xfrm>
              <a:off x="0" y="611408"/>
              <a:ext cx="6539871"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26273" y="637681"/>
              <a:ext cx="6487325"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Cây cấu trúc DOM</a:t>
              </a:r>
              <a:endParaRPr/>
            </a:p>
          </p:txBody>
        </p:sp>
        <p:sp>
          <p:nvSpPr>
            <p:cNvPr id="103" name="Google Shape;103;p2"/>
            <p:cNvSpPr/>
            <p:nvPr/>
          </p:nvSpPr>
          <p:spPr>
            <a:xfrm>
              <a:off x="0" y="1215849"/>
              <a:ext cx="6539871"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26273" y="1242122"/>
              <a:ext cx="6487325"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Thao tác với DOM</a:t>
              </a:r>
              <a:endParaRPr/>
            </a:p>
          </p:txBody>
        </p:sp>
        <p:sp>
          <p:nvSpPr>
            <p:cNvPr id="105" name="Google Shape;105;p2"/>
            <p:cNvSpPr/>
            <p:nvPr/>
          </p:nvSpPr>
          <p:spPr>
            <a:xfrm>
              <a:off x="0" y="1820289"/>
              <a:ext cx="6539871"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26273" y="1846562"/>
              <a:ext cx="6487325"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Truy xuất DOM</a:t>
              </a:r>
              <a:endParaRPr/>
            </a:p>
          </p:txBody>
        </p:sp>
        <p:sp>
          <p:nvSpPr>
            <p:cNvPr id="107" name="Google Shape;107;p2"/>
            <p:cNvSpPr/>
            <p:nvPr/>
          </p:nvSpPr>
          <p:spPr>
            <a:xfrm>
              <a:off x="0" y="2424729"/>
              <a:ext cx="6539871"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26273" y="2451002"/>
              <a:ext cx="6487325"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Các sự kiện với DOM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HTML DOM là gì?</a:t>
            </a:r>
            <a:endParaRPr/>
          </a:p>
        </p:txBody>
      </p:sp>
      <p:grpSp>
        <p:nvGrpSpPr>
          <p:cNvPr id="114" name="Google Shape;114;p3"/>
          <p:cNvGrpSpPr/>
          <p:nvPr/>
        </p:nvGrpSpPr>
        <p:grpSpPr>
          <a:xfrm>
            <a:off x="815559" y="1249573"/>
            <a:ext cx="10525845" cy="4079205"/>
            <a:chOff x="0" y="59965"/>
            <a:chExt cx="10525845" cy="4079205"/>
          </a:xfrm>
        </p:grpSpPr>
        <p:sp>
          <p:nvSpPr>
            <p:cNvPr id="115" name="Google Shape;115;p3"/>
            <p:cNvSpPr/>
            <p:nvPr/>
          </p:nvSpPr>
          <p:spPr>
            <a:xfrm>
              <a:off x="0" y="59965"/>
              <a:ext cx="10525845" cy="1380307"/>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67381" y="127346"/>
              <a:ext cx="10391083" cy="1245545"/>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HTML DOM là một chuẩn mô hình object và programming interface cho HTML. nó định nghĩa:</a:t>
              </a:r>
              <a:endParaRPr/>
            </a:p>
          </p:txBody>
        </p:sp>
        <p:sp>
          <p:nvSpPr>
            <p:cNvPr id="117" name="Google Shape;117;p3"/>
            <p:cNvSpPr/>
            <p:nvPr/>
          </p:nvSpPr>
          <p:spPr>
            <a:xfrm>
              <a:off x="0" y="1440273"/>
              <a:ext cx="10525845" cy="13185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0" y="1440273"/>
              <a:ext cx="10525845" cy="1318590"/>
            </a:xfrm>
            <a:prstGeom prst="rect">
              <a:avLst/>
            </a:prstGeom>
            <a:noFill/>
            <a:ln>
              <a:noFill/>
            </a:ln>
          </p:spPr>
          <p:txBody>
            <a:bodyPr anchorCtr="0" anchor="t" bIns="33000" lIns="334175" spcFirstLastPara="1" rIns="184900" wrap="square" tIns="33000">
              <a:noAutofit/>
            </a:bodyPr>
            <a:lstStyle/>
            <a:p>
              <a:pPr indent="-228600" lvl="1" marL="228600" marR="0" rtl="0" algn="l">
                <a:lnSpc>
                  <a:spcPct val="90000"/>
                </a:lnSpc>
                <a:spcBef>
                  <a:spcPts val="0"/>
                </a:spcBef>
                <a:spcAft>
                  <a:spcPts val="0"/>
                </a:spcAft>
                <a:buClr>
                  <a:schemeClr val="dk1"/>
                </a:buClr>
                <a:buSzPts val="2000"/>
                <a:buFont typeface="Calibri"/>
                <a:buChar char="•"/>
              </a:pPr>
              <a:r>
                <a:rPr b="0" i="0" lang="vi-VN" sz="2000" u="none" cap="none" strike="noStrike">
                  <a:solidFill>
                    <a:schemeClr val="dk1"/>
                  </a:solidFill>
                  <a:latin typeface="Calibri"/>
                  <a:ea typeface="Calibri"/>
                  <a:cs typeface="Calibri"/>
                  <a:sym typeface="Calibri"/>
                </a:rPr>
                <a:t>HTML elements như là objects</a:t>
              </a:r>
              <a:endParaRPr/>
            </a:p>
            <a:p>
              <a:pPr indent="-228600" lvl="1" marL="228600" marR="0" rtl="0" algn="l">
                <a:lnSpc>
                  <a:spcPct val="90000"/>
                </a:lnSpc>
                <a:spcBef>
                  <a:spcPts val="400"/>
                </a:spcBef>
                <a:spcAft>
                  <a:spcPts val="0"/>
                </a:spcAft>
                <a:buClr>
                  <a:schemeClr val="dk1"/>
                </a:buClr>
                <a:buSzPts val="2000"/>
                <a:buFont typeface="Calibri"/>
                <a:buChar char="•"/>
              </a:pPr>
              <a:r>
                <a:rPr b="0" i="0" lang="vi-VN" sz="2000" u="none" cap="none" strike="noStrike">
                  <a:solidFill>
                    <a:schemeClr val="dk1"/>
                  </a:solidFill>
                  <a:latin typeface="Calibri"/>
                  <a:ea typeface="Calibri"/>
                  <a:cs typeface="Calibri"/>
                  <a:sym typeface="Calibri"/>
                </a:rPr>
                <a:t>properties của tất cả HTML elements</a:t>
              </a:r>
              <a:endParaRPr/>
            </a:p>
            <a:p>
              <a:pPr indent="-228600" lvl="1" marL="228600" marR="0" rtl="0" algn="l">
                <a:lnSpc>
                  <a:spcPct val="90000"/>
                </a:lnSpc>
                <a:spcBef>
                  <a:spcPts val="400"/>
                </a:spcBef>
                <a:spcAft>
                  <a:spcPts val="0"/>
                </a:spcAft>
                <a:buClr>
                  <a:schemeClr val="dk1"/>
                </a:buClr>
                <a:buSzPts val="2000"/>
                <a:buFont typeface="Calibri"/>
                <a:buChar char="•"/>
              </a:pPr>
              <a:r>
                <a:rPr b="0" i="0" lang="vi-VN" sz="2000" u="none" cap="none" strike="noStrike">
                  <a:solidFill>
                    <a:schemeClr val="dk1"/>
                  </a:solidFill>
                  <a:latin typeface="Calibri"/>
                  <a:ea typeface="Calibri"/>
                  <a:cs typeface="Calibri"/>
                  <a:sym typeface="Calibri"/>
                </a:rPr>
                <a:t>methods để truy cập đến tất cả HTML elements</a:t>
              </a:r>
              <a:endParaRPr/>
            </a:p>
            <a:p>
              <a:pPr indent="-228600" lvl="1" marL="228600" marR="0" rtl="0" algn="l">
                <a:lnSpc>
                  <a:spcPct val="90000"/>
                </a:lnSpc>
                <a:spcBef>
                  <a:spcPts val="400"/>
                </a:spcBef>
                <a:spcAft>
                  <a:spcPts val="0"/>
                </a:spcAft>
                <a:buClr>
                  <a:schemeClr val="dk1"/>
                </a:buClr>
                <a:buSzPts val="2000"/>
                <a:buFont typeface="Calibri"/>
                <a:buChar char="•"/>
              </a:pPr>
              <a:r>
                <a:rPr b="0" i="0" lang="vi-VN" sz="2000" u="none" cap="none" strike="noStrike">
                  <a:solidFill>
                    <a:schemeClr val="dk1"/>
                  </a:solidFill>
                  <a:latin typeface="Calibri"/>
                  <a:ea typeface="Calibri"/>
                  <a:cs typeface="Calibri"/>
                  <a:sym typeface="Calibri"/>
                </a:rPr>
                <a:t>events cho tất cả HTML elements</a:t>
              </a:r>
              <a:endParaRPr/>
            </a:p>
          </p:txBody>
        </p:sp>
        <p:sp>
          <p:nvSpPr>
            <p:cNvPr id="119" name="Google Shape;119;p3"/>
            <p:cNvSpPr/>
            <p:nvPr/>
          </p:nvSpPr>
          <p:spPr>
            <a:xfrm>
              <a:off x="0" y="2758863"/>
              <a:ext cx="10525845" cy="1380307"/>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67381" y="2826244"/>
              <a:ext cx="10391083" cy="1245545"/>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HTML DOM là một tiêu chuẩn cho phép bạn thực hiện những công việc thao tác với bất kì một trang web: get, change, add, or delete các thành phần của HTML.</a:t>
              </a:r>
              <a:endParaRPr/>
            </a:p>
          </p:txBody>
        </p:sp>
      </p:grpSp>
      <p:sp>
        <p:nvSpPr>
          <p:cNvPr id="121" name="Google Shape;121;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22" name="Google Shape;122;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Cây cấu trúc DOM</a:t>
            </a:r>
            <a:endParaRPr/>
          </a:p>
        </p:txBody>
      </p:sp>
      <p:sp>
        <p:nvSpPr>
          <p:cNvPr id="128" name="Google Shape;128;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29" name="Google Shape;129;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30" name="Google Shape;130;p4"/>
          <p:cNvGrpSpPr/>
          <p:nvPr/>
        </p:nvGrpSpPr>
        <p:grpSpPr>
          <a:xfrm>
            <a:off x="107738" y="756220"/>
            <a:ext cx="4857454" cy="5185896"/>
            <a:chOff x="0" y="38541"/>
            <a:chExt cx="4857454" cy="5185896"/>
          </a:xfrm>
        </p:grpSpPr>
        <p:sp>
          <p:nvSpPr>
            <p:cNvPr id="131" name="Google Shape;131;p4"/>
            <p:cNvSpPr/>
            <p:nvPr/>
          </p:nvSpPr>
          <p:spPr>
            <a:xfrm>
              <a:off x="0" y="38541"/>
              <a:ext cx="4857454" cy="993403"/>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nvSpPr>
          <p:spPr>
            <a:xfrm>
              <a:off x="48494" y="87035"/>
              <a:ext cx="4760466" cy="896415"/>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Nút gốc (document) luôn là nút đầu tiên.</a:t>
              </a:r>
              <a:endParaRPr/>
            </a:p>
          </p:txBody>
        </p:sp>
        <p:sp>
          <p:nvSpPr>
            <p:cNvPr id="133" name="Google Shape;133;p4"/>
            <p:cNvSpPr/>
            <p:nvPr/>
          </p:nvSpPr>
          <p:spPr>
            <a:xfrm>
              <a:off x="0" y="1086664"/>
              <a:ext cx="4857454" cy="993403"/>
            </a:xfrm>
            <a:prstGeom prst="roundRect">
              <a:avLst>
                <a:gd fmla="val 16667" name="adj"/>
              </a:avLst>
            </a:prstGeom>
            <a:solidFill>
              <a:srgbClr val="B3828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txBox="1"/>
            <p:nvPr/>
          </p:nvSpPr>
          <p:spPr>
            <a:xfrm>
              <a:off x="48494" y="1135158"/>
              <a:ext cx="4760466" cy="896415"/>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Tất cả các nút không phải là nút gốc đều chỉ có 1 nút cha (parent).</a:t>
              </a:r>
              <a:endParaRPr/>
            </a:p>
          </p:txBody>
        </p:sp>
        <p:sp>
          <p:nvSpPr>
            <p:cNvPr id="135" name="Google Shape;135;p4"/>
            <p:cNvSpPr/>
            <p:nvPr/>
          </p:nvSpPr>
          <p:spPr>
            <a:xfrm>
              <a:off x="0" y="2134787"/>
              <a:ext cx="4857454" cy="993403"/>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48494" y="2183281"/>
              <a:ext cx="4760466" cy="896415"/>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Một nút có thể có một hoặc nhiều con, nhưng cũng có thể không có con nào.</a:t>
              </a:r>
              <a:endParaRPr/>
            </a:p>
          </p:txBody>
        </p:sp>
        <p:sp>
          <p:nvSpPr>
            <p:cNvPr id="137" name="Google Shape;137;p4"/>
            <p:cNvSpPr/>
            <p:nvPr/>
          </p:nvSpPr>
          <p:spPr>
            <a:xfrm>
              <a:off x="0" y="3182911"/>
              <a:ext cx="4857454" cy="993403"/>
            </a:xfrm>
            <a:prstGeom prst="roundRect">
              <a:avLst>
                <a:gd fmla="val 16667" name="adj"/>
              </a:avLst>
            </a:prstGeom>
            <a:solidFill>
              <a:srgbClr val="E02F2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48494" y="3231405"/>
              <a:ext cx="4760466" cy="896415"/>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Những nút có cùng nút cha được gọi là các nút anh em (siblings).</a:t>
              </a:r>
              <a:endParaRPr/>
            </a:p>
          </p:txBody>
        </p:sp>
        <p:sp>
          <p:nvSpPr>
            <p:cNvPr id="139" name="Google Shape;139;p4"/>
            <p:cNvSpPr/>
            <p:nvPr/>
          </p:nvSpPr>
          <p:spPr>
            <a:xfrm>
              <a:off x="0" y="4231034"/>
              <a:ext cx="4857454" cy="993403"/>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nvSpPr>
          <p:spPr>
            <a:xfrm>
              <a:off x="48494" y="4279528"/>
              <a:ext cx="4760466" cy="896415"/>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Trong các nút anh em, nút đầu tiên được gọi là con cả (firstChild) và nút cuối cùng là con út (lastChild).</a:t>
              </a:r>
              <a:endParaRPr/>
            </a:p>
          </p:txBody>
        </p:sp>
      </p:grpSp>
      <p:pic>
        <p:nvPicPr>
          <p:cNvPr descr="DOM là gì? Tìm hiểu và thao tác DOM trong Javascript" id="141" name="Google Shape;141;p4"/>
          <p:cNvPicPr preferRelativeResize="0"/>
          <p:nvPr/>
        </p:nvPicPr>
        <p:blipFill rotWithShape="1">
          <a:blip r:embed="rId3">
            <a:alphaModFix/>
          </a:blip>
          <a:srcRect b="0" l="0" r="0" t="0"/>
          <a:stretch/>
        </p:blipFill>
        <p:spPr>
          <a:xfrm>
            <a:off x="5237362" y="1230020"/>
            <a:ext cx="6479085" cy="35461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thuộc tính và phương thức 1/3</a:t>
            </a:r>
            <a:endParaRPr/>
          </a:p>
        </p:txBody>
      </p:sp>
      <p:sp>
        <p:nvSpPr>
          <p:cNvPr id="147" name="Google Shape;147;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48" name="Google Shape;148;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49" name="Google Shape;149;p5"/>
          <p:cNvSpPr txBox="1"/>
          <p:nvPr>
            <p:ph idx="1" type="body"/>
          </p:nvPr>
        </p:nvSpPr>
        <p:spPr>
          <a:xfrm>
            <a:off x="20827" y="692459"/>
            <a:ext cx="12096884" cy="36512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vi-VN"/>
              <a:t>Thuộc tính:</a:t>
            </a:r>
            <a:endParaRPr/>
          </a:p>
        </p:txBody>
      </p:sp>
      <p:graphicFrame>
        <p:nvGraphicFramePr>
          <p:cNvPr id="150" name="Google Shape;150;p5"/>
          <p:cNvGraphicFramePr/>
          <p:nvPr/>
        </p:nvGraphicFramePr>
        <p:xfrm>
          <a:off x="229134" y="1185835"/>
          <a:ext cx="3000000" cy="3000000"/>
        </p:xfrm>
        <a:graphic>
          <a:graphicData uri="http://schemas.openxmlformats.org/drawingml/2006/table">
            <a:tbl>
              <a:tblPr bandRow="1" firstRow="1">
                <a:noFill/>
                <a:tableStyleId>{83657A20-E036-4381-977C-C579077CD99D}</a:tableStyleId>
              </a:tblPr>
              <a:tblGrid>
                <a:gridCol w="1672825"/>
                <a:gridCol w="10060925"/>
              </a:tblGrid>
              <a:tr h="370850">
                <a:tc>
                  <a:txBody>
                    <a:bodyPr/>
                    <a:lstStyle/>
                    <a:p>
                      <a:pPr indent="0" lvl="0" marL="0" marR="0" rtl="0" algn="l">
                        <a:spcBef>
                          <a:spcPts val="0"/>
                        </a:spcBef>
                        <a:spcAft>
                          <a:spcPts val="0"/>
                        </a:spcAft>
                        <a:buNone/>
                      </a:pPr>
                      <a:r>
                        <a:rPr lang="vi-VN" sz="1800" u="none" cap="none" strike="noStrike"/>
                        <a:t>Thuộc tính:</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l">
                        <a:spcBef>
                          <a:spcPts val="0"/>
                        </a:spcBef>
                        <a:spcAft>
                          <a:spcPts val="0"/>
                        </a:spcAft>
                        <a:buNone/>
                      </a:pPr>
                      <a:r>
                        <a:rPr lang="vi-VN" sz="1800"/>
                        <a:t>Id</a:t>
                      </a:r>
                      <a:endParaRPr/>
                    </a:p>
                  </a:txBody>
                  <a:tcPr marT="45725" marB="45725" marR="91450" marL="91450"/>
                </a:tc>
                <a:tc>
                  <a:txBody>
                    <a:bodyPr/>
                    <a:lstStyle/>
                    <a:p>
                      <a:pPr indent="0" lvl="0" marL="0" marR="0" rtl="0" algn="l">
                        <a:spcBef>
                          <a:spcPts val="0"/>
                        </a:spcBef>
                        <a:spcAft>
                          <a:spcPts val="0"/>
                        </a:spcAft>
                        <a:buNone/>
                      </a:pPr>
                      <a:r>
                        <a:rPr lang="vi-VN" sz="1800"/>
                        <a:t>Định danh – là duy nhất cho mỗi phần tử nên thường được dùng để truy xuất DOM trực tiếp và nhanh chóng</a:t>
                      </a:r>
                      <a:endParaRPr/>
                    </a:p>
                  </a:txBody>
                  <a:tcPr marT="45725" marB="45725" marR="91450" marL="91450"/>
                </a:tc>
              </a:tr>
              <a:tr h="370850">
                <a:tc>
                  <a:txBody>
                    <a:bodyPr/>
                    <a:lstStyle/>
                    <a:p>
                      <a:pPr indent="0" lvl="0" marL="0" marR="0" rtl="0" algn="l">
                        <a:spcBef>
                          <a:spcPts val="0"/>
                        </a:spcBef>
                        <a:spcAft>
                          <a:spcPts val="0"/>
                        </a:spcAft>
                        <a:buNone/>
                      </a:pPr>
                      <a:r>
                        <a:rPr lang="vi-VN" sz="1800"/>
                        <a:t>className</a:t>
                      </a:r>
                      <a:endParaRPr/>
                    </a:p>
                  </a:txBody>
                  <a:tcPr marT="45725" marB="45725" marR="91450" marL="91450"/>
                </a:tc>
                <a:tc>
                  <a:txBody>
                    <a:bodyPr/>
                    <a:lstStyle/>
                    <a:p>
                      <a:pPr indent="0" lvl="0" marL="0" marR="0" rtl="0" algn="l">
                        <a:spcBef>
                          <a:spcPts val="0"/>
                        </a:spcBef>
                        <a:spcAft>
                          <a:spcPts val="0"/>
                        </a:spcAft>
                        <a:buNone/>
                      </a:pPr>
                      <a:r>
                        <a:rPr lang="vi-VN" sz="1800"/>
                        <a:t>Tên lớp – Cũng dùng để truy xuất trực tiếp như id, nhưng 1 className có thể dùng cho nhiều phần tử.</a:t>
                      </a:r>
                      <a:endParaRPr/>
                    </a:p>
                  </a:txBody>
                  <a:tcPr marT="45725" marB="45725" marR="91450" marL="91450"/>
                </a:tc>
              </a:tr>
              <a:tr h="370850">
                <a:tc>
                  <a:txBody>
                    <a:bodyPr/>
                    <a:lstStyle/>
                    <a:p>
                      <a:pPr indent="0" lvl="0" marL="0" marR="0" rtl="0" algn="l">
                        <a:spcBef>
                          <a:spcPts val="0"/>
                        </a:spcBef>
                        <a:spcAft>
                          <a:spcPts val="0"/>
                        </a:spcAft>
                        <a:buNone/>
                      </a:pPr>
                      <a:r>
                        <a:rPr lang="vi-VN" sz="1800"/>
                        <a:t>tagName</a:t>
                      </a:r>
                      <a:endParaRPr/>
                    </a:p>
                  </a:txBody>
                  <a:tcPr marT="45725" marB="45725" marR="91450" marL="91450"/>
                </a:tc>
                <a:tc>
                  <a:txBody>
                    <a:bodyPr/>
                    <a:lstStyle/>
                    <a:p>
                      <a:pPr indent="0" lvl="0" marL="0" marR="0" rtl="0" algn="l">
                        <a:spcBef>
                          <a:spcPts val="0"/>
                        </a:spcBef>
                        <a:spcAft>
                          <a:spcPts val="0"/>
                        </a:spcAft>
                        <a:buNone/>
                      </a:pPr>
                      <a:r>
                        <a:rPr lang="vi-VN" sz="1800"/>
                        <a:t>Tên thẻ HTML</a:t>
                      </a:r>
                      <a:endParaRPr/>
                    </a:p>
                  </a:txBody>
                  <a:tcPr marT="45725" marB="45725" marR="91450" marL="91450"/>
                </a:tc>
              </a:tr>
              <a:tr h="370850">
                <a:tc>
                  <a:txBody>
                    <a:bodyPr/>
                    <a:lstStyle/>
                    <a:p>
                      <a:pPr indent="0" lvl="0" marL="0" marR="0" rtl="0" algn="l">
                        <a:spcBef>
                          <a:spcPts val="0"/>
                        </a:spcBef>
                        <a:spcAft>
                          <a:spcPts val="0"/>
                        </a:spcAft>
                        <a:buNone/>
                      </a:pPr>
                      <a:r>
                        <a:rPr lang="vi-VN" sz="1800"/>
                        <a:t>innerHTML</a:t>
                      </a:r>
                      <a:endParaRPr/>
                    </a:p>
                  </a:txBody>
                  <a:tcPr marT="45725" marB="45725" marR="91450" marL="91450"/>
                </a:tc>
                <a:tc>
                  <a:txBody>
                    <a:bodyPr/>
                    <a:lstStyle/>
                    <a:p>
                      <a:pPr indent="0" lvl="0" marL="0" marR="0" rtl="0" algn="l">
                        <a:spcBef>
                          <a:spcPts val="0"/>
                        </a:spcBef>
                        <a:spcAft>
                          <a:spcPts val="0"/>
                        </a:spcAft>
                        <a:buNone/>
                      </a:pPr>
                      <a:r>
                        <a:rPr lang="vi-VN" sz="1800"/>
                        <a:t>Trả về mã HTML bên trong phần tử hiện tại. Đoạn mã HTML này là chuỗi kí tự chứa tất cả phần tử bên trong, bao gồm các nút phần tử và nút văn bản</a:t>
                      </a:r>
                      <a:endParaRPr/>
                    </a:p>
                  </a:txBody>
                  <a:tcPr marT="45725" marB="45725" marR="91450" marL="91450"/>
                </a:tc>
              </a:tr>
              <a:tr h="370850">
                <a:tc>
                  <a:txBody>
                    <a:bodyPr/>
                    <a:lstStyle/>
                    <a:p>
                      <a:pPr indent="0" lvl="0" marL="0" marR="0" rtl="0" algn="l">
                        <a:spcBef>
                          <a:spcPts val="0"/>
                        </a:spcBef>
                        <a:spcAft>
                          <a:spcPts val="0"/>
                        </a:spcAft>
                        <a:buNone/>
                      </a:pPr>
                      <a:r>
                        <a:rPr lang="vi-VN" sz="1800"/>
                        <a:t>outerHTML</a:t>
                      </a:r>
                      <a:endParaRPr/>
                    </a:p>
                  </a:txBody>
                  <a:tcPr marT="45725" marB="45725" marR="91450" marL="91450"/>
                </a:tc>
                <a:tc>
                  <a:txBody>
                    <a:bodyPr/>
                    <a:lstStyle/>
                    <a:p>
                      <a:pPr indent="0" lvl="0" marL="0" marR="0" rtl="0" algn="l">
                        <a:spcBef>
                          <a:spcPts val="0"/>
                        </a:spcBef>
                        <a:spcAft>
                          <a:spcPts val="0"/>
                        </a:spcAft>
                        <a:buNone/>
                      </a:pPr>
                      <a:r>
                        <a:rPr lang="vi-VN" sz="1800"/>
                        <a:t>Trả về mã HTML của phần tử hiện tại. Nói cách khác, outerHTML = tagName + innerHTML</a:t>
                      </a:r>
                      <a:endParaRPr/>
                    </a:p>
                  </a:txBody>
                  <a:tcPr marT="45725" marB="45725" marR="91450" marL="91450"/>
                </a:tc>
              </a:tr>
              <a:tr h="370850">
                <a:tc>
                  <a:txBody>
                    <a:bodyPr/>
                    <a:lstStyle/>
                    <a:p>
                      <a:pPr indent="0" lvl="0" marL="0" marR="0" rtl="0" algn="l">
                        <a:spcBef>
                          <a:spcPts val="0"/>
                        </a:spcBef>
                        <a:spcAft>
                          <a:spcPts val="0"/>
                        </a:spcAft>
                        <a:buNone/>
                      </a:pPr>
                      <a:r>
                        <a:rPr lang="vi-VN" sz="1800"/>
                        <a:t>textContent</a:t>
                      </a:r>
                      <a:endParaRPr/>
                    </a:p>
                  </a:txBody>
                  <a:tcPr marT="45725" marB="45725" marR="91450" marL="91450"/>
                </a:tc>
                <a:tc>
                  <a:txBody>
                    <a:bodyPr/>
                    <a:lstStyle/>
                    <a:p>
                      <a:pPr indent="0" lvl="0" marL="0" marR="0" rtl="0" algn="l">
                        <a:spcBef>
                          <a:spcPts val="0"/>
                        </a:spcBef>
                        <a:spcAft>
                          <a:spcPts val="0"/>
                        </a:spcAft>
                        <a:buNone/>
                      </a:pPr>
                      <a:r>
                        <a:rPr lang="vi-VN" sz="1800"/>
                        <a:t>Trả về 1 chuỗi kí tự chứa nội dung của tất cả nút văn bản bên trong phần tử hiện tại</a:t>
                      </a:r>
                      <a:endParaRPr/>
                    </a:p>
                  </a:txBody>
                  <a:tcPr marT="45725" marB="45725" marR="91450" marL="91450"/>
                </a:tc>
              </a:tr>
              <a:tr h="370850">
                <a:tc>
                  <a:txBody>
                    <a:bodyPr/>
                    <a:lstStyle/>
                    <a:p>
                      <a:pPr indent="0" lvl="0" marL="0" marR="0" rtl="0" algn="l">
                        <a:spcBef>
                          <a:spcPts val="0"/>
                        </a:spcBef>
                        <a:spcAft>
                          <a:spcPts val="0"/>
                        </a:spcAft>
                        <a:buNone/>
                      </a:pPr>
                      <a:r>
                        <a:rPr lang="vi-VN" sz="1800"/>
                        <a:t>Attributes</a:t>
                      </a:r>
                      <a:endParaRPr/>
                    </a:p>
                  </a:txBody>
                  <a:tcPr marT="45725" marB="45725" marR="91450" marL="91450"/>
                </a:tc>
                <a:tc>
                  <a:txBody>
                    <a:bodyPr/>
                    <a:lstStyle/>
                    <a:p>
                      <a:pPr indent="0" lvl="0" marL="0" marR="0" rtl="0" algn="l">
                        <a:spcBef>
                          <a:spcPts val="0"/>
                        </a:spcBef>
                        <a:spcAft>
                          <a:spcPts val="0"/>
                        </a:spcAft>
                        <a:buNone/>
                      </a:pPr>
                      <a:r>
                        <a:rPr lang="vi-VN" sz="1800"/>
                        <a:t>Tập các thuộc tính như id, name, class, href, title…</a:t>
                      </a:r>
                      <a:endParaRPr/>
                    </a:p>
                    <a:p>
                      <a:pPr indent="0" lvl="0" marL="0" marR="0" rtl="0" algn="l">
                        <a:spcBef>
                          <a:spcPts val="0"/>
                        </a:spcBef>
                        <a:spcAft>
                          <a:spcPts val="0"/>
                        </a:spcAft>
                        <a:buNone/>
                      </a:pPr>
                      <a:r>
                        <a:rPr lang="vi-VN" sz="1800"/>
                        <a:t>style: Tập các định dạng của phần tử hiện tại</a:t>
                      </a:r>
                      <a:endParaRPr/>
                    </a:p>
                  </a:txBody>
                  <a:tcPr marT="45725" marB="45725" marR="91450" marL="91450"/>
                </a:tc>
              </a:tr>
              <a:tr h="370850">
                <a:tc>
                  <a:txBody>
                    <a:bodyPr/>
                    <a:lstStyle/>
                    <a:p>
                      <a:pPr indent="0" lvl="0" marL="0" marR="0" rtl="0" algn="l">
                        <a:spcBef>
                          <a:spcPts val="0"/>
                        </a:spcBef>
                        <a:spcAft>
                          <a:spcPts val="0"/>
                        </a:spcAft>
                        <a:buNone/>
                      </a:pPr>
                      <a:r>
                        <a:rPr lang="vi-VN" sz="1800"/>
                        <a:t>Value</a:t>
                      </a:r>
                      <a:endParaRPr/>
                    </a:p>
                  </a:txBody>
                  <a:tcPr marT="45725" marB="45725" marR="91450" marL="91450"/>
                </a:tc>
                <a:tc>
                  <a:txBody>
                    <a:bodyPr/>
                    <a:lstStyle/>
                    <a:p>
                      <a:pPr indent="0" lvl="0" marL="0" marR="0" rtl="0" algn="l">
                        <a:spcBef>
                          <a:spcPts val="0"/>
                        </a:spcBef>
                        <a:spcAft>
                          <a:spcPts val="0"/>
                        </a:spcAft>
                        <a:buNone/>
                      </a:pPr>
                      <a:r>
                        <a:rPr lang="vi-VN" sz="1800"/>
                        <a:t>Lấy giá trị của thành phần được chọn thành một biến</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thuộc tính và phương thức 3/3</a:t>
            </a:r>
            <a:endParaRPr/>
          </a:p>
        </p:txBody>
      </p:sp>
      <p:sp>
        <p:nvSpPr>
          <p:cNvPr id="156" name="Google Shape;156;p6"/>
          <p:cNvSpPr txBox="1"/>
          <p:nvPr>
            <p:ph idx="1" type="body"/>
          </p:nvPr>
        </p:nvSpPr>
        <p:spPr>
          <a:xfrm>
            <a:off x="20827" y="692459"/>
            <a:ext cx="12096884" cy="36512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vi-VN"/>
              <a:t>Phương thức	</a:t>
            </a:r>
            <a:endParaRPr/>
          </a:p>
        </p:txBody>
      </p:sp>
      <p:sp>
        <p:nvSpPr>
          <p:cNvPr id="157" name="Google Shape;157;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58" name="Google Shape;158;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159" name="Google Shape;159;p6"/>
          <p:cNvGraphicFramePr/>
          <p:nvPr/>
        </p:nvGraphicFramePr>
        <p:xfrm>
          <a:off x="229134" y="1185835"/>
          <a:ext cx="3000000" cy="3000000"/>
        </p:xfrm>
        <a:graphic>
          <a:graphicData uri="http://schemas.openxmlformats.org/drawingml/2006/table">
            <a:tbl>
              <a:tblPr bandRow="1" firstRow="1">
                <a:noFill/>
                <a:tableStyleId>{83657A20-E036-4381-977C-C579077CD99D}</a:tableStyleId>
              </a:tblPr>
              <a:tblGrid>
                <a:gridCol w="3830800"/>
                <a:gridCol w="7902925"/>
              </a:tblGrid>
              <a:tr h="370850">
                <a:tc>
                  <a:txBody>
                    <a:bodyPr/>
                    <a:lstStyle/>
                    <a:p>
                      <a:pPr indent="0" lvl="0" marL="0" marR="0" rtl="0" algn="l">
                        <a:spcBef>
                          <a:spcPts val="0"/>
                        </a:spcBef>
                        <a:spcAft>
                          <a:spcPts val="0"/>
                        </a:spcAft>
                        <a:buNone/>
                      </a:pPr>
                      <a:r>
                        <a:rPr lang="vi-VN" sz="1800"/>
                        <a:t>Thuộc tính:</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l">
                        <a:spcBef>
                          <a:spcPts val="0"/>
                        </a:spcBef>
                        <a:spcAft>
                          <a:spcPts val="0"/>
                        </a:spcAft>
                        <a:buNone/>
                      </a:pPr>
                      <a:r>
                        <a:rPr lang="vi-VN" sz="1800"/>
                        <a:t>getElementById(id)</a:t>
                      </a:r>
                      <a:endParaRPr/>
                    </a:p>
                  </a:txBody>
                  <a:tcPr marT="45725" marB="45725" marR="91450" marL="91450" anchor="ctr"/>
                </a:tc>
                <a:tc>
                  <a:txBody>
                    <a:bodyPr/>
                    <a:lstStyle/>
                    <a:p>
                      <a:pPr indent="0" lvl="0" marL="0" marR="0" rtl="0" algn="l">
                        <a:spcBef>
                          <a:spcPts val="0"/>
                        </a:spcBef>
                        <a:spcAft>
                          <a:spcPts val="0"/>
                        </a:spcAft>
                        <a:buNone/>
                      </a:pPr>
                      <a:r>
                        <a:rPr lang="vi-VN" sz="1800"/>
                        <a:t>Tham chiếu đến 1 nút duy nhất có thuộc tính id giống với id cần tìm</a:t>
                      </a:r>
                      <a:endParaRPr/>
                    </a:p>
                  </a:txBody>
                  <a:tcPr marT="45725" marB="45725" marR="91450" marL="91450" anchor="ctr"/>
                </a:tc>
              </a:tr>
              <a:tr h="370850">
                <a:tc>
                  <a:txBody>
                    <a:bodyPr/>
                    <a:lstStyle/>
                    <a:p>
                      <a:pPr indent="0" lvl="0" marL="0" marR="0" rtl="0" algn="l">
                        <a:spcBef>
                          <a:spcPts val="0"/>
                        </a:spcBef>
                        <a:spcAft>
                          <a:spcPts val="0"/>
                        </a:spcAft>
                        <a:buNone/>
                      </a:pPr>
                      <a:r>
                        <a:rPr lang="vi-VN" sz="1800"/>
                        <a:t>getElementsByTagName(tagname)</a:t>
                      </a:r>
                      <a:endParaRPr/>
                    </a:p>
                  </a:txBody>
                  <a:tcPr marT="45725" marB="45725" marR="91450" marL="91450" anchor="ctr"/>
                </a:tc>
                <a:tc>
                  <a:txBody>
                    <a:bodyPr/>
                    <a:lstStyle/>
                    <a:p>
                      <a:pPr indent="0" lvl="0" marL="0" marR="0" rtl="0" algn="l">
                        <a:spcBef>
                          <a:spcPts val="0"/>
                        </a:spcBef>
                        <a:spcAft>
                          <a:spcPts val="0"/>
                        </a:spcAft>
                        <a:buNone/>
                      </a:pPr>
                      <a:r>
                        <a:rPr lang="vi-VN" sz="1800"/>
                        <a:t>Tham chiếu đến tất cả các nút có thuộc tính tagName giống với tên thẻ cần tìm, hay hiểu đơn giản hơn là tìm tất cả các phần tử DOM mang thẻ HTML cùng loại. Nếu muốn truy xuất đến toàn bộ thẻ trong tài liệu HTML thì hãy sử dụng document.getElementsByTagName('*')</a:t>
                      </a:r>
                      <a:endParaRPr/>
                    </a:p>
                  </a:txBody>
                  <a:tcPr marT="45725" marB="45725" marR="91450" marL="91450" anchor="ctr"/>
                </a:tc>
              </a:tr>
              <a:tr h="370850">
                <a:tc>
                  <a:txBody>
                    <a:bodyPr/>
                    <a:lstStyle/>
                    <a:p>
                      <a:pPr indent="0" lvl="0" marL="0" marR="0" rtl="0" algn="l">
                        <a:spcBef>
                          <a:spcPts val="0"/>
                        </a:spcBef>
                        <a:spcAft>
                          <a:spcPts val="0"/>
                        </a:spcAft>
                        <a:buNone/>
                      </a:pPr>
                      <a:r>
                        <a:rPr lang="vi-VN" sz="1800"/>
                        <a:t>getElementsByName(name)</a:t>
                      </a:r>
                      <a:endParaRPr/>
                    </a:p>
                  </a:txBody>
                  <a:tcPr marT="45725" marB="45725" marR="91450" marL="91450" anchor="ctr"/>
                </a:tc>
                <a:tc>
                  <a:txBody>
                    <a:bodyPr/>
                    <a:lstStyle/>
                    <a:p>
                      <a:pPr indent="0" lvl="0" marL="0" marR="0" rtl="0" algn="l">
                        <a:spcBef>
                          <a:spcPts val="0"/>
                        </a:spcBef>
                        <a:spcAft>
                          <a:spcPts val="0"/>
                        </a:spcAft>
                        <a:buNone/>
                      </a:pPr>
                      <a:r>
                        <a:rPr lang="vi-VN" sz="1800"/>
                        <a:t>Tham chiếu đến tất cả các nút có thuộc tính name cần tìm.</a:t>
                      </a:r>
                      <a:endParaRPr/>
                    </a:p>
                  </a:txBody>
                  <a:tcPr marT="45725" marB="45725" marR="91450" marL="91450" anchor="ctr"/>
                </a:tc>
              </a:tr>
              <a:tr h="370850">
                <a:tc>
                  <a:txBody>
                    <a:bodyPr/>
                    <a:lstStyle/>
                    <a:p>
                      <a:pPr indent="0" lvl="0" marL="0" marR="0" rtl="0" algn="l">
                        <a:spcBef>
                          <a:spcPts val="0"/>
                        </a:spcBef>
                        <a:spcAft>
                          <a:spcPts val="0"/>
                        </a:spcAft>
                        <a:buNone/>
                      </a:pPr>
                      <a:r>
                        <a:rPr lang="vi-VN" sz="1800"/>
                        <a:t>getAttribute(attributeName)</a:t>
                      </a:r>
                      <a:endParaRPr/>
                    </a:p>
                  </a:txBody>
                  <a:tcPr marT="45725" marB="45725" marR="91450" marL="91450" anchor="ctr"/>
                </a:tc>
                <a:tc>
                  <a:txBody>
                    <a:bodyPr/>
                    <a:lstStyle/>
                    <a:p>
                      <a:pPr indent="0" lvl="0" marL="0" marR="0" rtl="0" algn="l">
                        <a:spcBef>
                          <a:spcPts val="0"/>
                        </a:spcBef>
                        <a:spcAft>
                          <a:spcPts val="0"/>
                        </a:spcAft>
                        <a:buNone/>
                      </a:pPr>
                      <a:r>
                        <a:rPr lang="vi-VN" sz="1800"/>
                        <a:t>Lấy giá trị của thuộc tính</a:t>
                      </a:r>
                      <a:endParaRPr/>
                    </a:p>
                  </a:txBody>
                  <a:tcPr marT="45725" marB="45725" marR="91450" marL="91450" anchor="ctr"/>
                </a:tc>
              </a:tr>
              <a:tr h="370850">
                <a:tc>
                  <a:txBody>
                    <a:bodyPr/>
                    <a:lstStyle/>
                    <a:p>
                      <a:pPr indent="0" lvl="0" marL="0" marR="0" rtl="0" algn="l">
                        <a:spcBef>
                          <a:spcPts val="0"/>
                        </a:spcBef>
                        <a:spcAft>
                          <a:spcPts val="0"/>
                        </a:spcAft>
                        <a:buNone/>
                      </a:pPr>
                      <a:r>
                        <a:rPr lang="vi-VN" sz="1800"/>
                        <a:t>getAttribute(attributeName)</a:t>
                      </a:r>
                      <a:endParaRPr/>
                    </a:p>
                  </a:txBody>
                  <a:tcPr marT="45725" marB="45725" marR="91450" marL="91450" anchor="ctr"/>
                </a:tc>
                <a:tc>
                  <a:txBody>
                    <a:bodyPr/>
                    <a:lstStyle/>
                    <a:p>
                      <a:pPr indent="0" lvl="0" marL="0" marR="0" rtl="0" algn="l">
                        <a:spcBef>
                          <a:spcPts val="0"/>
                        </a:spcBef>
                        <a:spcAft>
                          <a:spcPts val="0"/>
                        </a:spcAft>
                        <a:buNone/>
                      </a:pPr>
                      <a:r>
                        <a:rPr lang="vi-VN" sz="1800"/>
                        <a:t>Lấy giá trị của thuộc tính</a:t>
                      </a:r>
                      <a:endParaRPr/>
                    </a:p>
                  </a:txBody>
                  <a:tcPr marT="45725" marB="45725" marR="91450" marL="91450" anchor="ctr"/>
                </a:tc>
              </a:tr>
              <a:tr h="370850">
                <a:tc>
                  <a:txBody>
                    <a:bodyPr/>
                    <a:lstStyle/>
                    <a:p>
                      <a:pPr indent="0" lvl="0" marL="0" marR="0" rtl="0" algn="l">
                        <a:spcBef>
                          <a:spcPts val="0"/>
                        </a:spcBef>
                        <a:spcAft>
                          <a:spcPts val="0"/>
                        </a:spcAft>
                        <a:buNone/>
                      </a:pPr>
                      <a:r>
                        <a:rPr lang="vi-VN" sz="1800"/>
                        <a:t>setAttribute(attributeName, value)</a:t>
                      </a:r>
                      <a:endParaRPr/>
                    </a:p>
                  </a:txBody>
                  <a:tcPr marT="45725" marB="45725" marR="91450" marL="91450" anchor="ctr"/>
                </a:tc>
                <a:tc>
                  <a:txBody>
                    <a:bodyPr/>
                    <a:lstStyle/>
                    <a:p>
                      <a:pPr indent="0" lvl="0" marL="0" marR="0" rtl="0" algn="l">
                        <a:spcBef>
                          <a:spcPts val="0"/>
                        </a:spcBef>
                        <a:spcAft>
                          <a:spcPts val="0"/>
                        </a:spcAft>
                        <a:buNone/>
                      </a:pPr>
                      <a:r>
                        <a:rPr lang="vi-VN" sz="1800"/>
                        <a:t>Sửa giá trị của thuộc tính</a:t>
                      </a:r>
                      <a:endParaRPr/>
                    </a:p>
                  </a:txBody>
                  <a:tcPr marT="45725" marB="45725" marR="91450" marL="91450" anchor="ctr"/>
                </a:tc>
              </a:tr>
              <a:tr h="370850">
                <a:tc>
                  <a:txBody>
                    <a:bodyPr/>
                    <a:lstStyle/>
                    <a:p>
                      <a:pPr indent="0" lvl="0" marL="0" marR="0" rtl="0" algn="l">
                        <a:spcBef>
                          <a:spcPts val="0"/>
                        </a:spcBef>
                        <a:spcAft>
                          <a:spcPts val="0"/>
                        </a:spcAft>
                        <a:buNone/>
                      </a:pPr>
                      <a:r>
                        <a:rPr lang="vi-VN" sz="1800"/>
                        <a:t>appendChild(node)</a:t>
                      </a:r>
                      <a:endParaRPr/>
                    </a:p>
                  </a:txBody>
                  <a:tcPr marT="45725" marB="45725" marR="91450" marL="91450" anchor="ctr"/>
                </a:tc>
                <a:tc>
                  <a:txBody>
                    <a:bodyPr/>
                    <a:lstStyle/>
                    <a:p>
                      <a:pPr indent="0" lvl="0" marL="0" marR="0" rtl="0" algn="l">
                        <a:spcBef>
                          <a:spcPts val="0"/>
                        </a:spcBef>
                        <a:spcAft>
                          <a:spcPts val="0"/>
                        </a:spcAft>
                        <a:buNone/>
                      </a:pPr>
                      <a:r>
                        <a:rPr lang="vi-VN" sz="1800"/>
                        <a:t>Thêm 1 nút con vào nút hiện tại</a:t>
                      </a:r>
                      <a:endParaRPr/>
                    </a:p>
                  </a:txBody>
                  <a:tcPr marT="45725" marB="45725" marR="91450" marL="91450" anchor="ctr"/>
                </a:tc>
              </a:tr>
              <a:tr h="370850">
                <a:tc>
                  <a:txBody>
                    <a:bodyPr/>
                    <a:lstStyle/>
                    <a:p>
                      <a:pPr indent="0" lvl="0" marL="0" marR="0" rtl="0" algn="l">
                        <a:spcBef>
                          <a:spcPts val="0"/>
                        </a:spcBef>
                        <a:spcAft>
                          <a:spcPts val="0"/>
                        </a:spcAft>
                        <a:buNone/>
                      </a:pPr>
                      <a:r>
                        <a:rPr lang="vi-VN" sz="1800"/>
                        <a:t>removeChild(node)</a:t>
                      </a:r>
                      <a:endParaRPr/>
                    </a:p>
                  </a:txBody>
                  <a:tcPr marT="45725" marB="45725" marR="91450" marL="91450" anchor="ctr"/>
                </a:tc>
                <a:tc>
                  <a:txBody>
                    <a:bodyPr/>
                    <a:lstStyle/>
                    <a:p>
                      <a:pPr indent="0" lvl="0" marL="0" marR="0" rtl="0" algn="l">
                        <a:spcBef>
                          <a:spcPts val="0"/>
                        </a:spcBef>
                        <a:spcAft>
                          <a:spcPts val="0"/>
                        </a:spcAft>
                        <a:buNone/>
                      </a:pPr>
                      <a:r>
                        <a:rPr lang="vi-VN" sz="1800"/>
                        <a:t>Xóa 1 nút con khỏi nút hiện tại.</a:t>
                      </a:r>
                      <a:endParaRPr/>
                    </a:p>
                  </a:txBody>
                  <a:tcPr marT="45725"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Truy xuất DOM</a:t>
            </a:r>
            <a:endParaRPr/>
          </a:p>
        </p:txBody>
      </p:sp>
      <p:sp>
        <p:nvSpPr>
          <p:cNvPr id="165" name="Google Shape;165;p7"/>
          <p:cNvSpPr txBox="1"/>
          <p:nvPr>
            <p:ph idx="1" type="body"/>
          </p:nvPr>
        </p:nvSpPr>
        <p:spPr>
          <a:xfrm>
            <a:off x="20827" y="692458"/>
            <a:ext cx="12096884" cy="17369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vi-VN"/>
              <a:t>Truy xuất trực tiếp</a:t>
            </a:r>
            <a:endParaRPr/>
          </a:p>
          <a:p>
            <a:pPr indent="-228600" lvl="0" marL="228600" rtl="0" algn="l">
              <a:lnSpc>
                <a:spcPct val="90000"/>
              </a:lnSpc>
              <a:spcBef>
                <a:spcPts val="1000"/>
              </a:spcBef>
              <a:spcAft>
                <a:spcPts val="0"/>
              </a:spcAft>
              <a:buClr>
                <a:schemeClr val="dk1"/>
              </a:buClr>
              <a:buSzPts val="2400"/>
              <a:buChar char="•"/>
            </a:pPr>
            <a:r>
              <a:rPr lang="vi-VN"/>
              <a:t>Truy xuất trực tiếp sẽ nhanh hơn, và đơn giản hơn khi bạn không cần phải biết nhiều về quan hệ và vị trí của nút. Có 4 phương thức để bạn truy xuất trực tiếp được hỗ trợ ở mọi trình duyệt</a:t>
            </a:r>
            <a:endParaRPr/>
          </a:p>
        </p:txBody>
      </p:sp>
      <p:sp>
        <p:nvSpPr>
          <p:cNvPr id="166" name="Google Shape;166;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67" name="Google Shape;167;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68" name="Google Shape;168;p7"/>
          <p:cNvPicPr preferRelativeResize="0"/>
          <p:nvPr/>
        </p:nvPicPr>
        <p:blipFill rotWithShape="1">
          <a:blip r:embed="rId3">
            <a:alphaModFix/>
          </a:blip>
          <a:srcRect b="0" l="0" r="0" t="0"/>
          <a:stretch/>
        </p:blipFill>
        <p:spPr>
          <a:xfrm>
            <a:off x="383599" y="2429435"/>
            <a:ext cx="7247248" cy="1783235"/>
          </a:xfrm>
          <a:prstGeom prst="rect">
            <a:avLst/>
          </a:prstGeom>
          <a:noFill/>
          <a:ln>
            <a:noFill/>
          </a:ln>
        </p:spPr>
      </p:pic>
      <p:pic>
        <p:nvPicPr>
          <p:cNvPr id="169" name="Google Shape;169;p7"/>
          <p:cNvPicPr preferRelativeResize="0"/>
          <p:nvPr/>
        </p:nvPicPr>
        <p:blipFill rotWithShape="1">
          <a:blip r:embed="rId4">
            <a:alphaModFix/>
          </a:blip>
          <a:srcRect b="0" l="0" r="0" t="0"/>
          <a:stretch/>
        </p:blipFill>
        <p:spPr>
          <a:xfrm>
            <a:off x="5257959" y="4344220"/>
            <a:ext cx="6660457" cy="17375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sự kiện với DOM	</a:t>
            </a:r>
            <a:endParaRPr/>
          </a:p>
        </p:txBody>
      </p:sp>
      <p:grpSp>
        <p:nvGrpSpPr>
          <p:cNvPr id="175" name="Google Shape;175;p8"/>
          <p:cNvGrpSpPr/>
          <p:nvPr/>
        </p:nvGrpSpPr>
        <p:grpSpPr>
          <a:xfrm>
            <a:off x="20827" y="700793"/>
            <a:ext cx="12096884" cy="772200"/>
            <a:chOff x="0" y="8334"/>
            <a:chExt cx="12096884" cy="772200"/>
          </a:xfrm>
        </p:grpSpPr>
        <p:sp>
          <p:nvSpPr>
            <p:cNvPr id="176" name="Google Shape;176;p8"/>
            <p:cNvSpPr/>
            <p:nvPr/>
          </p:nvSpPr>
          <p:spPr>
            <a:xfrm>
              <a:off x="0" y="8334"/>
              <a:ext cx="12096884" cy="772200"/>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nvSpPr>
          <p:spPr>
            <a:xfrm>
              <a:off x="37696" y="46030"/>
              <a:ext cx="12021492"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Sự kiện trong javascript có thể là: sự kiện load trang, scroll, resize..., sự kiện chuột như click, hover.. Hoặc sự kiện bàn phím như: keyup, keydown...</a:t>
              </a:r>
              <a:endParaRPr/>
            </a:p>
          </p:txBody>
        </p:sp>
      </p:grpSp>
      <p:sp>
        <p:nvSpPr>
          <p:cNvPr id="178" name="Google Shape;178;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79" name="Google Shape;179;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80" name="Google Shape;180;p8"/>
          <p:cNvGrpSpPr/>
          <p:nvPr/>
        </p:nvGrpSpPr>
        <p:grpSpPr>
          <a:xfrm>
            <a:off x="419043" y="2469736"/>
            <a:ext cx="4123944" cy="2417546"/>
            <a:chOff x="0" y="80666"/>
            <a:chExt cx="4123944" cy="2417546"/>
          </a:xfrm>
        </p:grpSpPr>
        <p:sp>
          <p:nvSpPr>
            <p:cNvPr id="181" name="Google Shape;181;p8"/>
            <p:cNvSpPr/>
            <p:nvPr/>
          </p:nvSpPr>
          <p:spPr>
            <a:xfrm>
              <a:off x="0" y="80666"/>
              <a:ext cx="4123944" cy="444600"/>
            </a:xfrm>
            <a:prstGeom prst="roundRect">
              <a:avLst>
                <a:gd fmla="val 16667" name="adj"/>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txBox="1"/>
            <p:nvPr/>
          </p:nvSpPr>
          <p:spPr>
            <a:xfrm>
              <a:off x="21704" y="102370"/>
              <a:ext cx="4080536"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Sự kiện cửa sổ trình duyệt</a:t>
              </a:r>
              <a:endParaRPr/>
            </a:p>
          </p:txBody>
        </p:sp>
        <p:sp>
          <p:nvSpPr>
            <p:cNvPr id="183" name="Google Shape;183;p8"/>
            <p:cNvSpPr/>
            <p:nvPr/>
          </p:nvSpPr>
          <p:spPr>
            <a:xfrm>
              <a:off x="0" y="555652"/>
              <a:ext cx="4123944" cy="444600"/>
            </a:xfrm>
            <a:prstGeom prst="roundRect">
              <a:avLst>
                <a:gd fmla="val 16667" name="adj"/>
              </a:avLst>
            </a:prstGeom>
            <a:solidFill>
              <a:srgbClr val="B3828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txBox="1"/>
            <p:nvPr/>
          </p:nvSpPr>
          <p:spPr>
            <a:xfrm>
              <a:off x="21704" y="577356"/>
              <a:ext cx="4080536"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Sự kiện chuột</a:t>
              </a:r>
              <a:endParaRPr/>
            </a:p>
          </p:txBody>
        </p:sp>
        <p:sp>
          <p:nvSpPr>
            <p:cNvPr id="185" name="Google Shape;185;p8"/>
            <p:cNvSpPr/>
            <p:nvPr/>
          </p:nvSpPr>
          <p:spPr>
            <a:xfrm>
              <a:off x="0" y="1054972"/>
              <a:ext cx="4123944" cy="444600"/>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nvSpPr>
          <p:spPr>
            <a:xfrm>
              <a:off x="21704" y="1076676"/>
              <a:ext cx="4080536"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Sự kiện bàn phím</a:t>
              </a:r>
              <a:endParaRPr/>
            </a:p>
          </p:txBody>
        </p:sp>
        <p:sp>
          <p:nvSpPr>
            <p:cNvPr id="187" name="Google Shape;187;p8"/>
            <p:cNvSpPr/>
            <p:nvPr/>
          </p:nvSpPr>
          <p:spPr>
            <a:xfrm>
              <a:off x="0" y="1554292"/>
              <a:ext cx="4123944" cy="444600"/>
            </a:xfrm>
            <a:prstGeom prst="roundRect">
              <a:avLst>
                <a:gd fmla="val 16667" name="adj"/>
              </a:avLst>
            </a:prstGeom>
            <a:solidFill>
              <a:srgbClr val="E02F2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txBox="1"/>
            <p:nvPr/>
          </p:nvSpPr>
          <p:spPr>
            <a:xfrm>
              <a:off x="21704" y="1575996"/>
              <a:ext cx="4080536"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Sự kiện trên các phần tử chung</a:t>
              </a:r>
              <a:endParaRPr/>
            </a:p>
          </p:txBody>
        </p:sp>
        <p:sp>
          <p:nvSpPr>
            <p:cNvPr id="189" name="Google Shape;189;p8"/>
            <p:cNvSpPr/>
            <p:nvPr/>
          </p:nvSpPr>
          <p:spPr>
            <a:xfrm>
              <a:off x="0" y="2053612"/>
              <a:ext cx="4123944" cy="4446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txBox="1"/>
            <p:nvPr/>
          </p:nvSpPr>
          <p:spPr>
            <a:xfrm>
              <a:off x="21704" y="2075316"/>
              <a:ext cx="4080536"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Sự kiện trên form</a:t>
              </a:r>
              <a:endParaRPr/>
            </a:p>
          </p:txBody>
        </p:sp>
      </p:grpSp>
      <p:grpSp>
        <p:nvGrpSpPr>
          <p:cNvPr id="191" name="Google Shape;191;p8"/>
          <p:cNvGrpSpPr/>
          <p:nvPr/>
        </p:nvGrpSpPr>
        <p:grpSpPr>
          <a:xfrm>
            <a:off x="7211491" y="1675960"/>
            <a:ext cx="3661649" cy="4555204"/>
            <a:chOff x="0" y="0"/>
            <a:chExt cx="3661649" cy="4555204"/>
          </a:xfrm>
        </p:grpSpPr>
        <p:sp>
          <p:nvSpPr>
            <p:cNvPr id="192" name="Google Shape;192;p8"/>
            <p:cNvSpPr/>
            <p:nvPr/>
          </p:nvSpPr>
          <p:spPr>
            <a:xfrm>
              <a:off x="0" y="0"/>
              <a:ext cx="3661649" cy="44661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txBox="1"/>
            <p:nvPr/>
          </p:nvSpPr>
          <p:spPr>
            <a:xfrm>
              <a:off x="21802" y="21802"/>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onload</a:t>
              </a:r>
              <a:endParaRPr/>
            </a:p>
          </p:txBody>
        </p:sp>
        <p:sp>
          <p:nvSpPr>
            <p:cNvPr id="194" name="Google Shape;194;p8"/>
            <p:cNvSpPr/>
            <p:nvPr/>
          </p:nvSpPr>
          <p:spPr>
            <a:xfrm>
              <a:off x="0" y="457181"/>
              <a:ext cx="3661649" cy="446610"/>
            </a:xfrm>
            <a:prstGeom prst="roundRect">
              <a:avLst>
                <a:gd fmla="val 16667" name="adj"/>
              </a:avLst>
            </a:prstGeom>
            <a:solidFill>
              <a:srgbClr val="AA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txBox="1"/>
            <p:nvPr/>
          </p:nvSpPr>
          <p:spPr>
            <a:xfrm>
              <a:off x="21802" y="478983"/>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onrisize</a:t>
              </a:r>
              <a:endParaRPr/>
            </a:p>
          </p:txBody>
        </p:sp>
        <p:sp>
          <p:nvSpPr>
            <p:cNvPr id="196" name="Google Shape;196;p8"/>
            <p:cNvSpPr/>
            <p:nvPr/>
          </p:nvSpPr>
          <p:spPr>
            <a:xfrm>
              <a:off x="0" y="913608"/>
              <a:ext cx="3661649" cy="446610"/>
            </a:xfrm>
            <a:prstGeom prst="roundRect">
              <a:avLst>
                <a:gd fmla="val 16667" name="adj"/>
              </a:avLst>
            </a:prstGeom>
            <a:solidFill>
              <a:srgbClr val="B1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txBox="1"/>
            <p:nvPr/>
          </p:nvSpPr>
          <p:spPr>
            <a:xfrm>
              <a:off x="21802" y="935410"/>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onscroll</a:t>
              </a:r>
              <a:endParaRPr/>
            </a:p>
          </p:txBody>
        </p:sp>
        <p:sp>
          <p:nvSpPr>
            <p:cNvPr id="198" name="Google Shape;198;p8"/>
            <p:cNvSpPr/>
            <p:nvPr/>
          </p:nvSpPr>
          <p:spPr>
            <a:xfrm>
              <a:off x="0" y="1370034"/>
              <a:ext cx="3661649" cy="446610"/>
            </a:xfrm>
            <a:prstGeom prst="roundRect">
              <a:avLst>
                <a:gd fmla="val 16667" name="adj"/>
              </a:avLst>
            </a:prstGeom>
            <a:solidFill>
              <a:srgbClr val="B97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txBox="1"/>
            <p:nvPr/>
          </p:nvSpPr>
          <p:spPr>
            <a:xfrm>
              <a:off x="21802" y="1391836"/>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onchange 	</a:t>
              </a:r>
              <a:endParaRPr/>
            </a:p>
          </p:txBody>
        </p:sp>
        <p:sp>
          <p:nvSpPr>
            <p:cNvPr id="200" name="Google Shape;200;p8"/>
            <p:cNvSpPr/>
            <p:nvPr/>
          </p:nvSpPr>
          <p:spPr>
            <a:xfrm>
              <a:off x="0" y="1826461"/>
              <a:ext cx="3661649" cy="446610"/>
            </a:xfrm>
            <a:prstGeom prst="roundRect">
              <a:avLst>
                <a:gd fmla="val 16667" name="adj"/>
              </a:avLst>
            </a:prstGeom>
            <a:solidFill>
              <a:srgbClr val="C2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txBox="1"/>
            <p:nvPr/>
          </p:nvSpPr>
          <p:spPr>
            <a:xfrm>
              <a:off x="21802" y="1848263"/>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onclick</a:t>
              </a:r>
              <a:endParaRPr/>
            </a:p>
          </p:txBody>
        </p:sp>
        <p:sp>
          <p:nvSpPr>
            <p:cNvPr id="202" name="Google Shape;202;p8"/>
            <p:cNvSpPr/>
            <p:nvPr/>
          </p:nvSpPr>
          <p:spPr>
            <a:xfrm>
              <a:off x="0" y="2282887"/>
              <a:ext cx="3661649" cy="446610"/>
            </a:xfrm>
            <a:prstGeom prst="roundRect">
              <a:avLst>
                <a:gd fmla="val 16667" name="adj"/>
              </a:avLst>
            </a:prstGeom>
            <a:solidFill>
              <a:srgbClr val="CD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txBox="1"/>
            <p:nvPr/>
          </p:nvSpPr>
          <p:spPr>
            <a:xfrm>
              <a:off x="21802" y="2304689"/>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onmouseover	</a:t>
              </a:r>
              <a:endParaRPr/>
            </a:p>
          </p:txBody>
        </p:sp>
        <p:sp>
          <p:nvSpPr>
            <p:cNvPr id="204" name="Google Shape;204;p8"/>
            <p:cNvSpPr/>
            <p:nvPr/>
          </p:nvSpPr>
          <p:spPr>
            <a:xfrm>
              <a:off x="0" y="2739314"/>
              <a:ext cx="3661649" cy="446610"/>
            </a:xfrm>
            <a:prstGeom prst="roundRect">
              <a:avLst>
                <a:gd fmla="val 16667" name="adj"/>
              </a:avLst>
            </a:prstGeom>
            <a:solidFill>
              <a:srgbClr val="D8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txBox="1"/>
            <p:nvPr/>
          </p:nvSpPr>
          <p:spPr>
            <a:xfrm>
              <a:off x="21802" y="2761116"/>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onmouseout</a:t>
              </a:r>
              <a:endParaRPr/>
            </a:p>
          </p:txBody>
        </p:sp>
        <p:sp>
          <p:nvSpPr>
            <p:cNvPr id="206" name="Google Shape;206;p8"/>
            <p:cNvSpPr/>
            <p:nvPr/>
          </p:nvSpPr>
          <p:spPr>
            <a:xfrm>
              <a:off x="0" y="3195740"/>
              <a:ext cx="3661649" cy="446610"/>
            </a:xfrm>
            <a:prstGeom prst="roundRect">
              <a:avLst>
                <a:gd fmla="val 16667" name="adj"/>
              </a:avLst>
            </a:prstGeom>
            <a:solidFill>
              <a:srgbClr val="E4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txBox="1"/>
            <p:nvPr/>
          </p:nvSpPr>
          <p:spPr>
            <a:xfrm>
              <a:off x="21802" y="3217542"/>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onkeydown 	</a:t>
              </a:r>
              <a:endParaRPr/>
            </a:p>
          </p:txBody>
        </p:sp>
        <p:sp>
          <p:nvSpPr>
            <p:cNvPr id="208" name="Google Shape;208;p8"/>
            <p:cNvSpPr/>
            <p:nvPr/>
          </p:nvSpPr>
          <p:spPr>
            <a:xfrm>
              <a:off x="0" y="3652167"/>
              <a:ext cx="3661649" cy="446610"/>
            </a:xfrm>
            <a:prstGeom prst="roundRect">
              <a:avLst>
                <a:gd fmla="val 16667" name="adj"/>
              </a:avLst>
            </a:prstGeom>
            <a:solidFill>
              <a:srgbClr val="F1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txBox="1"/>
            <p:nvPr/>
          </p:nvSpPr>
          <p:spPr>
            <a:xfrm>
              <a:off x="21802" y="3673969"/>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onblur</a:t>
              </a:r>
              <a:endParaRPr/>
            </a:p>
          </p:txBody>
        </p:sp>
        <p:sp>
          <p:nvSpPr>
            <p:cNvPr id="210" name="Google Shape;210;p8"/>
            <p:cNvSpPr/>
            <p:nvPr/>
          </p:nvSpPr>
          <p:spPr>
            <a:xfrm>
              <a:off x="0" y="4108594"/>
              <a:ext cx="3661649" cy="446610"/>
            </a:xfrm>
            <a:prstGeom prst="roundRect">
              <a:avLst>
                <a:gd fmla="val 16667" name="adj"/>
              </a:avLst>
            </a:prstGeom>
            <a:solidFill>
              <a:srgbClr val="FE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txBox="1"/>
            <p:nvPr/>
          </p:nvSpPr>
          <p:spPr>
            <a:xfrm>
              <a:off x="21802" y="4130396"/>
              <a:ext cx="3618045" cy="403006"/>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onfocus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Form và sự kiện trên form 1/4</a:t>
            </a:r>
            <a:endParaRPr/>
          </a:p>
        </p:txBody>
      </p:sp>
      <p:sp>
        <p:nvSpPr>
          <p:cNvPr id="217" name="Google Shape;217;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18" name="Google Shape;218;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19" name="Google Shape;219;p9"/>
          <p:cNvSpPr txBox="1"/>
          <p:nvPr>
            <p:ph idx="1" type="body"/>
          </p:nvPr>
        </p:nvSpPr>
        <p:spPr>
          <a:xfrm>
            <a:off x="20827" y="692459"/>
            <a:ext cx="12096884" cy="6242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Các thuộc tính và phương thức trên đối tượng form</a:t>
            </a:r>
            <a:endParaRPr/>
          </a:p>
        </p:txBody>
      </p:sp>
      <p:graphicFrame>
        <p:nvGraphicFramePr>
          <p:cNvPr id="220" name="Google Shape;220;p9"/>
          <p:cNvGraphicFramePr/>
          <p:nvPr/>
        </p:nvGraphicFramePr>
        <p:xfrm>
          <a:off x="20827" y="1444988"/>
          <a:ext cx="3000000" cy="3000000"/>
        </p:xfrm>
        <a:graphic>
          <a:graphicData uri="http://schemas.openxmlformats.org/drawingml/2006/table">
            <a:tbl>
              <a:tblPr bandRow="1" firstRow="1">
                <a:noFill/>
                <a:tableStyleId>{83657A20-E036-4381-977C-C579077CD99D}</a:tableStyleId>
              </a:tblPr>
              <a:tblGrid>
                <a:gridCol w="3069650"/>
                <a:gridCol w="9027100"/>
              </a:tblGrid>
              <a:tr h="228600">
                <a:tc>
                  <a:txBody>
                    <a:bodyPr/>
                    <a:lstStyle/>
                    <a:p>
                      <a:pPr indent="0" lvl="0" marL="0" marR="0" rtl="0" algn="l">
                        <a:spcBef>
                          <a:spcPts val="0"/>
                        </a:spcBef>
                        <a:spcAft>
                          <a:spcPts val="0"/>
                        </a:spcAft>
                        <a:buNone/>
                      </a:pPr>
                      <a:r>
                        <a:rPr lang="vi-VN" sz="1800"/>
                        <a:t>Thuộc tính/ phương thức</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l">
                        <a:spcBef>
                          <a:spcPts val="0"/>
                        </a:spcBef>
                        <a:spcAft>
                          <a:spcPts val="0"/>
                        </a:spcAft>
                        <a:buNone/>
                      </a:pPr>
                      <a:r>
                        <a:rPr lang="vi-VN" sz="1800"/>
                        <a:t>Name</a:t>
                      </a:r>
                      <a:endParaRPr/>
                    </a:p>
                  </a:txBody>
                  <a:tcPr marT="45725" marB="45725" marR="91450" marL="91450"/>
                </a:tc>
                <a:tc>
                  <a:txBody>
                    <a:bodyPr/>
                    <a:lstStyle/>
                    <a:p>
                      <a:pPr indent="0" lvl="0" marL="0" marR="0" rtl="0" algn="l">
                        <a:spcBef>
                          <a:spcPts val="0"/>
                        </a:spcBef>
                        <a:spcAft>
                          <a:spcPts val="0"/>
                        </a:spcAft>
                        <a:buNone/>
                      </a:pPr>
                      <a:r>
                        <a:rPr lang="vi-VN" sz="1800"/>
                        <a:t>Thay đổi hoặc trả về giá trị thuộc tính name của form</a:t>
                      </a:r>
                      <a:endParaRPr/>
                    </a:p>
                  </a:txBody>
                  <a:tcPr marT="45725" marB="45725" marR="91450" marL="91450"/>
                </a:tc>
              </a:tr>
              <a:tr h="370850">
                <a:tc>
                  <a:txBody>
                    <a:bodyPr/>
                    <a:lstStyle/>
                    <a:p>
                      <a:pPr indent="0" lvl="0" marL="0" marR="0" rtl="0" algn="l">
                        <a:spcBef>
                          <a:spcPts val="0"/>
                        </a:spcBef>
                        <a:spcAft>
                          <a:spcPts val="0"/>
                        </a:spcAft>
                        <a:buNone/>
                      </a:pPr>
                      <a:r>
                        <a:rPr lang="vi-VN" sz="1800"/>
                        <a:t>Reset()</a:t>
                      </a:r>
                      <a:endParaRPr/>
                    </a:p>
                  </a:txBody>
                  <a:tcPr marT="45725" marB="45725" marR="91450" marL="91450"/>
                </a:tc>
                <a:tc>
                  <a:txBody>
                    <a:bodyPr/>
                    <a:lstStyle/>
                    <a:p>
                      <a:pPr indent="0" lvl="0" marL="0" marR="0" rtl="0" algn="l">
                        <a:spcBef>
                          <a:spcPts val="0"/>
                        </a:spcBef>
                        <a:spcAft>
                          <a:spcPts val="0"/>
                        </a:spcAft>
                        <a:buNone/>
                      </a:pPr>
                      <a:r>
                        <a:rPr lang="vi-VN" sz="1800"/>
                        <a:t>Sự kiện reset dữ liệu trên form</a:t>
                      </a:r>
                      <a:endParaRPr/>
                    </a:p>
                  </a:txBody>
                  <a:tcPr marT="45725" marB="45725" marR="91450" marL="91450"/>
                </a:tc>
              </a:tr>
              <a:tr h="370850">
                <a:tc>
                  <a:txBody>
                    <a:bodyPr/>
                    <a:lstStyle/>
                    <a:p>
                      <a:pPr indent="0" lvl="0" marL="0" marR="0" rtl="0" algn="l">
                        <a:spcBef>
                          <a:spcPts val="0"/>
                        </a:spcBef>
                        <a:spcAft>
                          <a:spcPts val="0"/>
                        </a:spcAft>
                        <a:buNone/>
                      </a:pPr>
                      <a:r>
                        <a:rPr lang="vi-VN" sz="1800"/>
                        <a:t>Submit()</a:t>
                      </a:r>
                      <a:endParaRPr/>
                    </a:p>
                  </a:txBody>
                  <a:tcPr marT="45725" marB="45725" marR="91450" marL="91450"/>
                </a:tc>
                <a:tc>
                  <a:txBody>
                    <a:bodyPr/>
                    <a:lstStyle/>
                    <a:p>
                      <a:pPr indent="0" lvl="0" marL="0" marR="0" rtl="0" algn="l">
                        <a:spcBef>
                          <a:spcPts val="0"/>
                        </a:spcBef>
                        <a:spcAft>
                          <a:spcPts val="0"/>
                        </a:spcAft>
                        <a:buNone/>
                      </a:pPr>
                      <a:r>
                        <a:rPr lang="vi-VN" sz="1800"/>
                        <a:t>Sự kiện khi submit form</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