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PuNoRbhEGUYnj7TCT1jpKpfp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98CCB7-EEA4-4E57-A059-3C29BB8DBE15}">
  <a:tblStyle styleId="{7298CCB7-EEA4-4E57-A059-3C29BB8DBE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6" name="Google Shape;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vi-VN" sz="4000">
                <a:solidFill>
                  <a:schemeClr val="dk1"/>
                </a:solidFill>
              </a:rPr>
              <a:t>Bài 17</a:t>
            </a:r>
            <a:br>
              <a:rPr lang="vi-VN" sz="4000">
                <a:solidFill>
                  <a:schemeClr val="dk1"/>
                </a:solidFill>
              </a:rPr>
            </a:br>
            <a:r>
              <a:rPr lang="vi-VN" sz="4000"/>
              <a:t>Đối tượng Regular Expression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" y="648927"/>
            <a:ext cx="4300461" cy="196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/>
              <a:t>HỎI ĐÁP</a:t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94" name="Google Shape;194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6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sz="6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lang="vi-VN" sz="3500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sz="3500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213" name="Google Shape;21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214" name="Google Shape;21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215" name="Google Shape;21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216" name="Google Shape;216;p12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17" name="Google Shape;217;p12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18" name="Google Shape;218;p12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19" name="Google Shape;219;p12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2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221" name="Google Shape;221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vi-V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25" name="Google Shape;225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425">
            <a:spAutoFit/>
          </a:bodyPr>
          <a:lstStyle/>
          <a:p>
            <a:pPr indent="0" lvl="0" marL="141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vi-VN" sz="2800"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/>
          </a:p>
        </p:txBody>
      </p:sp>
      <p:sp>
        <p:nvSpPr>
          <p:cNvPr id="94" name="Google Shape;94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1814388" y="6619824"/>
            <a:ext cx="18880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297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7" y="1444000"/>
            <a:ext cx="4268815" cy="3969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2"/>
          <p:cNvGrpSpPr/>
          <p:nvPr/>
        </p:nvGrpSpPr>
        <p:grpSpPr>
          <a:xfrm>
            <a:off x="5577839" y="1016279"/>
            <a:ext cx="6539871" cy="4331348"/>
            <a:chOff x="0" y="66369"/>
            <a:chExt cx="6539871" cy="4331348"/>
          </a:xfrm>
        </p:grpSpPr>
        <p:sp>
          <p:nvSpPr>
            <p:cNvPr id="99" name="Google Shape;99;p2"/>
            <p:cNvSpPr/>
            <p:nvPr/>
          </p:nvSpPr>
          <p:spPr>
            <a:xfrm>
              <a:off x="0" y="66369"/>
              <a:ext cx="6539871" cy="6786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33131" y="99500"/>
              <a:ext cx="6473609" cy="61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 thiệu về Regular Expression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796900"/>
              <a:ext cx="6539871" cy="6786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3131" y="830031"/>
              <a:ext cx="6473609" cy="61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Regular Expression - modifiers (bổ từ)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1527432"/>
              <a:ext cx="6539871" cy="6786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33131" y="1560563"/>
              <a:ext cx="6473609" cy="61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Regular Expression - quantifier (bộ định dạng)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2257963"/>
              <a:ext cx="6539871" cy="6786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3131" y="2291094"/>
              <a:ext cx="6473609" cy="61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Regular Expression - method (phương thức)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2988494"/>
              <a:ext cx="6539871" cy="6786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3131" y="3021625"/>
              <a:ext cx="6473609" cy="61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Regular Expression – Brackets (dấu ngoặc [])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3719026"/>
              <a:ext cx="6539871" cy="67869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3131" y="3752157"/>
              <a:ext cx="6473609" cy="61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 số mẫu quy tắc Regular Expression xác thực định dạng dữ liệu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Regular Expression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20827" y="716224"/>
            <a:ext cx="12096884" cy="2393825"/>
            <a:chOff x="0" y="23766"/>
            <a:chExt cx="12096884" cy="2393825"/>
          </a:xfrm>
        </p:grpSpPr>
        <p:sp>
          <p:nvSpPr>
            <p:cNvPr id="117" name="Google Shape;117;p3"/>
            <p:cNvSpPr/>
            <p:nvPr/>
          </p:nvSpPr>
          <p:spPr>
            <a:xfrm>
              <a:off x="0" y="23766"/>
              <a:ext cx="12096884" cy="59091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46" y="52612"/>
              <a:ext cx="12039192" cy="533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vi-V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Biểu thức chính quy là một đối tượng mô tả một mẫu ký tự.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692439"/>
              <a:ext cx="12096884" cy="1026675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50118" y="742557"/>
              <a:ext cx="11996648" cy="926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vi-V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Biểu thức chính quy được sử dụng để thực hiện các chức năng so sánh mẫu và "tìm kiếm và thay thế" trên nội dung văn bản.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1796874"/>
              <a:ext cx="12096884" cy="62071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0301" y="1827175"/>
              <a:ext cx="12036282" cy="560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vi-V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Cú pháp có dạng</a:t>
              </a:r>
              <a:endParaRPr/>
            </a:p>
          </p:txBody>
        </p:sp>
      </p:grp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438" y="3980846"/>
            <a:ext cx="5254567" cy="146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5858232" y="4476876"/>
            <a:ext cx="1026401" cy="603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Ví dụ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864" y="3980846"/>
            <a:ext cx="4703698" cy="141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Regx - modifiers (bổ từ)</a:t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20827" y="703801"/>
            <a:ext cx="12096884" cy="421200"/>
            <a:chOff x="0" y="11342"/>
            <a:chExt cx="12096884" cy="421200"/>
          </a:xfrm>
        </p:grpSpPr>
        <p:sp>
          <p:nvSpPr>
            <p:cNvPr id="134" name="Google Shape;134;p4"/>
            <p:cNvSpPr/>
            <p:nvPr/>
          </p:nvSpPr>
          <p:spPr>
            <a:xfrm>
              <a:off x="0" y="11342"/>
              <a:ext cx="12096884" cy="421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20561" y="31903"/>
              <a:ext cx="12055761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vi-V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Các modifiers (bổ từ) được sử dụng để thực hiện các tìm kiếm không phân biệt chữ hoa chữ thường và toàn cục:</a:t>
              </a:r>
              <a:endParaRPr/>
            </a:p>
          </p:txBody>
        </p:sp>
      </p:grp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138" name="Google Shape;138;p4"/>
          <p:cNvGraphicFramePr/>
          <p:nvPr/>
        </p:nvGraphicFramePr>
        <p:xfrm>
          <a:off x="371875" y="1360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{7298CCB7-EEA4-4E57-A059-3C29BB8DBE15}</a:tableStyleId>
              </a:tblPr>
              <a:tblGrid>
                <a:gridCol w="1341525"/>
                <a:gridCol w="9919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/>
                        <a:t>modifiers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/>
                        <a:t>Mô tả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Thực hiện so sánh toàn cục (tìm tất cả các kết quả phù hợp)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Thực hiện so sánh không phân biệt chữ hoa chữ thường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Thực hiện so sánh nhiều dòng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Regx - quantifier (bộ định dạng)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20827" y="692458"/>
            <a:ext cx="12096884" cy="532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vi-VN"/>
              <a:t>Các bộ định dạng cung cấp các đại lượng cho biết số lượng ký tự hoặc biểu thức để khớp.</a:t>
            </a:r>
            <a:endParaRPr/>
          </a:p>
        </p:txBody>
      </p:sp>
      <p:sp>
        <p:nvSpPr>
          <p:cNvPr id="145" name="Google Shape;145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147" name="Google Shape;147;p5"/>
          <p:cNvGraphicFramePr/>
          <p:nvPr/>
        </p:nvGraphicFramePr>
        <p:xfrm>
          <a:off x="220955" y="1554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{7298CCB7-EEA4-4E57-A059-3C29BB8DBE15}</a:tableStyleId>
              </a:tblPr>
              <a:tblGrid>
                <a:gridCol w="1439175"/>
                <a:gridCol w="1023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quantifier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với bất kỳ chuỗi nào có chứa ít nhất một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với bất kỳ chuỗi nào không hoặc nhiều lần xuất hiện của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với bất kỳ chuỗi nào có chứa 0 hoặc một lần xuất hiện của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n{X}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với bất kỳ chuỗi nào có chứa một chuỗi X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n{X,Y}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So khớp bất kỳ chuỗi nào có chứa chuỗi X với chuỗi Y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n{X,}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Đối sánh bất kỳ chuỗi nào có chứa ít nhất một chuỗi gồm X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^n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bất kỳ chuỗi nào có n ở đầu chuỗi đó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n$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So khớp bất kỳ chuỗi nào có n ở cuối chuỗi đó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?=n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với bất kỳ chuỗi nào được theo sau bởi một chuỗi cụ thể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?!n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Khớp với bất kỳ chuỗi nào không được theo sau bởi một chuỗi cụ thể 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Regx - method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20827" y="692459"/>
            <a:ext cx="12096884" cy="53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Là các phương thức thực thi kiểm tra các mẫu ký tự định dạng</a:t>
            </a:r>
            <a:endParaRPr/>
          </a:p>
        </p:txBody>
      </p:sp>
      <p:sp>
        <p:nvSpPr>
          <p:cNvPr id="154" name="Google Shape;154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355106" y="1353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{7298CCB7-EEA4-4E57-A059-3C29BB8DBE15}</a:tableStyleId>
              </a:tblPr>
              <a:tblGrid>
                <a:gridCol w="1349400"/>
                <a:gridCol w="10067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P thứcs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exec()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Kiểm tra một kết quả phù hợp trong một chuỗi. Trả về kết quả phù hợp đầu tiên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match()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Kiểm tra một kết quả phù hợp trong một chuỗi. Trả về tất cả kết quả phù hợp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test()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Kiểm tra đối sánh trong một chuỗi. Trả về true hoặc 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toString()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Trả về giá trị chuỗi của biểu thức chính quy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Regx – Brackets (dấu ngoặc [])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20827" y="692459"/>
            <a:ext cx="12096884" cy="63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Dấu ngoặc nhọn được sử dụng để tìm một loạt các ký tự:</a:t>
            </a:r>
            <a:endParaRPr/>
          </a:p>
        </p:txBody>
      </p:sp>
      <p:sp>
        <p:nvSpPr>
          <p:cNvPr id="163" name="Google Shape;163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aphicFrame>
        <p:nvGraphicFramePr>
          <p:cNvPr id="165" name="Google Shape;165;p7"/>
          <p:cNvGraphicFramePr/>
          <p:nvPr/>
        </p:nvGraphicFramePr>
        <p:xfrm>
          <a:off x="699658" y="1647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{7298CCB7-EEA4-4E57-A059-3C29BB8DBE15}</a:tableStyleId>
              </a:tblPr>
              <a:tblGrid>
                <a:gridCol w="1600300"/>
                <a:gridCol w="9480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Biểu thức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[abc]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Tìm bất kỳ ký tự nào giữa các dấu ngoặc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[^abc]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Tìm bất kỳ ký tự nào KHÔNG nằm giữa các dấu ngoặc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[0-9]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Tìm bất kỳ ký tự nào giữa các dấu ngoặc (bất kỳ chữ số nào)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[^0-9]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Tìm bất kỳ ký tự nào KHÔNG nằm giữa các dấu ngoặc (bất kỳ không phải chữ số nào)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(x|y)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Tìm bất kỳ phương án thay thế nào được chỉ định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Một số mẫu quy tắc Regular Expression</a:t>
            </a:r>
            <a:endParaRPr/>
          </a:p>
        </p:txBody>
      </p:sp>
      <p:sp>
        <p:nvSpPr>
          <p:cNvPr id="171" name="Google Shape;171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614276" y="867682"/>
            <a:ext cx="10928412" cy="5262979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vi-VN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KÝ TỰ IN HOA, ÍT NHẬT 6, NHIỀU NHÂT 30 KÝ TỰ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_nameRegx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 /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a-zA-Z 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{6,30}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_name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'DO VAN CAO'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_nameRegx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_name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true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SỐ ĐIỆN THOẠI PHẢI LÀ ĐÀU SỐ 09 HOẶC 03 10 SỐ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_phoneRegx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 /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9|3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0-9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{8}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_phone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'0986421127'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//0386421127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_phoneRegx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_phone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true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định dạng email phải có dạng demo@gmail.com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_emailRegx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 /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a-z_.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{4,30}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a-z-.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{4,50}\.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a-z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{2,4}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_email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'demo@gmail.com'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//demo@bachkhoa-aptech.edu.vn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_emailRegx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_email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true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định dạng ngày tháng phải có dạng: dd/mm/yyyy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_birthdayRegx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0-2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0-9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0-1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])(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\/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)(((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0-9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0-2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]))(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\/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\d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{4}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_birthday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'31/12/2021'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_birthdayRegx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_birthday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true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Mật khẩu ít nhất 6 ký tự, chứ HOA, thường, số và ký tự đặc biệt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_passwordRegx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 /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(?=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0-9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])(?=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!@#$%^&amp;*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])[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a-zA-Z0-9!@#$%^&amp;*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lang="vi-VN" sz="14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{6,16}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vi-VN" sz="140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vi-V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'Abgh1$'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_passwordRegx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vi-VN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vi-V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b="0" lang="vi-V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 </a:t>
            </a:r>
            <a:r>
              <a:rPr b="0" lang="vi-V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 true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Live demo</a:t>
            </a:r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4163627" y="2251039"/>
            <a:ext cx="4074849" cy="2485747"/>
            <a:chOff x="0" y="0"/>
            <a:chExt cx="4074849" cy="2485747"/>
          </a:xfrm>
        </p:grpSpPr>
        <p:sp>
          <p:nvSpPr>
            <p:cNvPr id="180" name="Google Shape;180;p9"/>
            <p:cNvSpPr/>
            <p:nvPr/>
          </p:nvSpPr>
          <p:spPr>
            <a:xfrm>
              <a:off x="0" y="0"/>
              <a:ext cx="4074849" cy="248574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0" y="994298"/>
              <a:ext cx="4074849" cy="99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lang="vi-VN"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LIVE DEMO</a:t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1366865" y="149144"/>
              <a:ext cx="1341118" cy="82775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1996" r="-21996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62993" y="1988597"/>
              <a:ext cx="3748861" cy="37286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4BDA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85" name="Google Shape;185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