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Py2x/JLYilp/siyZjm8M+EovS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DCCDDC-B153-47BB-8885-E5440EE33E61}">
  <a:tblStyle styleId="{A2DCCDDC-B153-47BB-8885-E5440EE33E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2"/>
            <a:ext cx="9144000" cy="2986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4190260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6"/>
          <p:cNvSpPr/>
          <p:nvPr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9041"/>
            <a:ext cx="12200878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476" y="147718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 rot="5400000">
            <a:off x="3381366" y="-2559382"/>
            <a:ext cx="5375806" cy="120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3" y="1956594"/>
            <a:ext cx="5811838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3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1148919" y="8622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5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0689" y="108244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hyperlink" Target="mailto:tuyensinh@bachkhoa-aptech.edu.vn" TargetMode="External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2.png"/><Relationship Id="rId8" Type="http://schemas.openxmlformats.org/officeDocument/2006/relationships/hyperlink" Target="mailto:tuyensinh@bachkhoa-aptech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991768"/>
            <a:ext cx="9144000" cy="250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Bài </a:t>
            </a:r>
            <a:r>
              <a:rPr b="1" lang="en-US" sz="4000"/>
              <a:t>3</a:t>
            </a:r>
            <a:br>
              <a:rPr lang="en-US" sz="4000">
                <a:solidFill>
                  <a:schemeClr val="dk1"/>
                </a:solidFill>
              </a:rPr>
            </a:br>
            <a:r>
              <a:rPr lang="en-US" sz="4000">
                <a:solidFill>
                  <a:schemeClr val="dk1"/>
                </a:solidFill>
              </a:rPr>
              <a:t>Bố cục trang web sử dụng html5</a:t>
            </a:r>
            <a:br>
              <a:rPr lang="en-US" sz="4000">
                <a:solidFill>
                  <a:schemeClr val="dk1"/>
                </a:solidFill>
              </a:rPr>
            </a:br>
            <a:r>
              <a:rPr lang="en-US" sz="4000">
                <a:solidFill>
                  <a:schemeClr val="dk1"/>
                </a:solidFill>
              </a:rPr>
              <a:t>Hiển thị audio và video trong html5</a:t>
            </a:r>
            <a:br>
              <a:rPr lang="en-US" sz="4000">
                <a:solidFill>
                  <a:schemeClr val="dk1"/>
                </a:solidFill>
              </a:rPr>
            </a:br>
            <a:r>
              <a:rPr lang="en-US" sz="4000">
                <a:solidFill>
                  <a:schemeClr val="dk1"/>
                </a:solidFill>
              </a:rPr>
              <a:t>Định dạng văn bản với style cơ bản</a:t>
            </a:r>
            <a:br>
              <a:rPr lang="en-US" sz="4000">
                <a:solidFill>
                  <a:schemeClr val="dk1"/>
                </a:solidFill>
              </a:rPr>
            </a:br>
            <a:endParaRPr sz="400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10" y="648927"/>
            <a:ext cx="4300461" cy="196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Sử dụng thuộc tính style để định dạng cơ bản</a:t>
            </a:r>
            <a:endParaRPr/>
          </a:p>
        </p:txBody>
      </p:sp>
      <p:grpSp>
        <p:nvGrpSpPr>
          <p:cNvPr id="229" name="Google Shape;229;p10"/>
          <p:cNvGrpSpPr/>
          <p:nvPr/>
        </p:nvGrpSpPr>
        <p:grpSpPr>
          <a:xfrm>
            <a:off x="20827" y="813148"/>
            <a:ext cx="12096884" cy="1200455"/>
            <a:chOff x="0" y="145496"/>
            <a:chExt cx="12096884" cy="1200455"/>
          </a:xfrm>
        </p:grpSpPr>
        <p:sp>
          <p:nvSpPr>
            <p:cNvPr id="230" name="Google Shape;230;p10"/>
            <p:cNvSpPr/>
            <p:nvPr/>
          </p:nvSpPr>
          <p:spPr>
            <a:xfrm>
              <a:off x="0" y="145496"/>
              <a:ext cx="12096884" cy="487075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 txBox="1"/>
            <p:nvPr/>
          </p:nvSpPr>
          <p:spPr>
            <a:xfrm>
              <a:off x="23777" y="169273"/>
              <a:ext cx="12049330" cy="439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1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Thuộc tính style là một cách sử dụng css trong tài liệu html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0" y="816891"/>
              <a:ext cx="12096884" cy="529060"/>
            </a:xfrm>
            <a:prstGeom prst="roundRect">
              <a:avLst>
                <a:gd fmla="val 16667" name="adj"/>
              </a:avLst>
            </a:prstGeom>
            <a:solidFill>
              <a:srgbClr val="FE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 txBox="1"/>
            <p:nvPr/>
          </p:nvSpPr>
          <p:spPr>
            <a:xfrm>
              <a:off x="25827" y="842718"/>
              <a:ext cx="12045230" cy="47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Sẽ được trình bày lại trong bài css</a:t>
              </a:r>
              <a:endParaRPr/>
            </a:p>
          </p:txBody>
        </p:sp>
      </p:grpSp>
      <p:sp>
        <p:nvSpPr>
          <p:cNvPr id="234" name="Google Shape;234;p1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89" y="2078711"/>
            <a:ext cx="10295512" cy="2972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55" y="5148954"/>
            <a:ext cx="10867062" cy="116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Live demo</a:t>
            </a:r>
            <a:endParaRPr/>
          </a:p>
        </p:txBody>
      </p:sp>
      <p:grpSp>
        <p:nvGrpSpPr>
          <p:cNvPr id="243" name="Google Shape;243;p11"/>
          <p:cNvGrpSpPr/>
          <p:nvPr/>
        </p:nvGrpSpPr>
        <p:grpSpPr>
          <a:xfrm>
            <a:off x="4163627" y="2251039"/>
            <a:ext cx="4074849" cy="2485747"/>
            <a:chOff x="0" y="0"/>
            <a:chExt cx="4074849" cy="2485747"/>
          </a:xfrm>
        </p:grpSpPr>
        <p:sp>
          <p:nvSpPr>
            <p:cNvPr id="244" name="Google Shape;244;p11"/>
            <p:cNvSpPr/>
            <p:nvPr/>
          </p:nvSpPr>
          <p:spPr>
            <a:xfrm>
              <a:off x="0" y="0"/>
              <a:ext cx="4074849" cy="248574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 txBox="1"/>
            <p:nvPr/>
          </p:nvSpPr>
          <p:spPr>
            <a:xfrm>
              <a:off x="0" y="994298"/>
              <a:ext cx="4074849" cy="99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8900" lIns="248900" spcFirstLastPara="1" rIns="248900" wrap="square" tIns="24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LIVE DEMO</a:t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1366865" y="149144"/>
              <a:ext cx="1341118" cy="827753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21996" r="-21996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62993" y="1988597"/>
              <a:ext cx="3748861" cy="372862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F4BDA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249" name="Google Shape;249;p1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HỎI ĐÁP</a:t>
            </a:r>
            <a:endParaRPr/>
          </a:p>
        </p:txBody>
      </p:sp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258" name="Google Shape;258;p1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25428" l="2688" r="2682" t="22343"/>
          <a:stretch/>
        </p:blipFill>
        <p:spPr>
          <a:xfrm>
            <a:off x="0" y="-2"/>
            <a:ext cx="12238039" cy="39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TRẢI NGHIỆM THỰC HÀNH</a:t>
            </a:r>
            <a:endParaRPr b="1" i="0" sz="6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267" name="Google Shape;267;p1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/>
        </p:nvSpPr>
        <p:spPr>
          <a:xfrm>
            <a:off x="4275164" y="1776956"/>
            <a:ext cx="7055357" cy="79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0477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600477"/>
                </a:solidFill>
                <a:latin typeface="Arial"/>
                <a:ea typeface="Arial"/>
                <a:cs typeface="Arial"/>
                <a:sym typeface="Arial"/>
              </a:rPr>
              <a:t>TRÂN TRỌNG CẢM ƠN!</a:t>
            </a:r>
            <a:endParaRPr b="1" i="0" sz="3500" u="none" cap="none" strike="noStrike">
              <a:solidFill>
                <a:srgbClr val="6004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871" y="675061"/>
            <a:ext cx="3777949" cy="46754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4"/>
          <p:cNvSpPr txBox="1"/>
          <p:nvPr/>
        </p:nvSpPr>
        <p:spPr>
          <a:xfrm>
            <a:off x="5772553" y="2929613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238 Hoàng Quốc Việt, Bắc Từ Liêm, Hà Nội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5772553" y="352013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0968.27.6996</a:t>
            </a:r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5772553" y="4166421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tuyensinh@bachkhoa-aptech.edu.vn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ceiver" id="277" name="Google Shape;27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4559" y="3423731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nvelope" id="278" name="Google Shape;27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559" y="4070014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ser" id="279" name="Google Shape;27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4559" y="2833206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descr="decorative element" id="280" name="Google Shape;280;p14"/>
          <p:cNvCxnSpPr/>
          <p:nvPr/>
        </p:nvCxnSpPr>
        <p:spPr>
          <a:xfrm>
            <a:off x="5170080" y="3303018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81" name="Google Shape;281;p14"/>
          <p:cNvCxnSpPr/>
          <p:nvPr/>
        </p:nvCxnSpPr>
        <p:spPr>
          <a:xfrm>
            <a:off x="5170080" y="39021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82" name="Google Shape;282;p14"/>
          <p:cNvCxnSpPr/>
          <p:nvPr/>
        </p:nvCxnSpPr>
        <p:spPr>
          <a:xfrm>
            <a:off x="5170080" y="46514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83" name="Google Shape;283;p14"/>
          <p:cNvCxnSpPr/>
          <p:nvPr/>
        </p:nvCxnSpPr>
        <p:spPr>
          <a:xfrm>
            <a:off x="5170080" y="5302637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14"/>
          <p:cNvSpPr txBox="1"/>
          <p:nvPr/>
        </p:nvSpPr>
        <p:spPr>
          <a:xfrm>
            <a:off x="5772553" y="4845294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www.bachkhoa-aptech.edu.vn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Káº¿t quáº£ hÃ¬nh áº£nh cho world icon PNG" id="285" name="Google Shape;285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7321" y="4771421"/>
            <a:ext cx="424744" cy="4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ĐÀO TẠO CNTT QUỐC TẾ BACHKHOA - APTECH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496" y="1878372"/>
            <a:ext cx="3744411" cy="373509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289" name="Google Shape;289;p1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425">
            <a:spAutoFit/>
          </a:bodyPr>
          <a:lstStyle/>
          <a:p>
            <a:pPr indent="0" lvl="0" marL="141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MỤC TIÊU</a:t>
            </a: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5008748" y="1820074"/>
            <a:ext cx="6693454" cy="2955961"/>
            <a:chOff x="0" y="53417"/>
            <a:chExt cx="6693454" cy="2955961"/>
          </a:xfrm>
        </p:grpSpPr>
        <p:sp>
          <p:nvSpPr>
            <p:cNvPr id="94" name="Google Shape;94;p2"/>
            <p:cNvSpPr/>
            <p:nvPr/>
          </p:nvSpPr>
          <p:spPr>
            <a:xfrm>
              <a:off x="0" y="53417"/>
              <a:ext cx="6693454" cy="53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26273" y="79690"/>
              <a:ext cx="6640908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Giới thiệu về html5 các tính năng mới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657858"/>
              <a:ext cx="6693454" cy="53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26273" y="684131"/>
              <a:ext cx="6640908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Các thẻ bố cục thường dùng trong html5</a:t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1262298"/>
              <a:ext cx="6693454" cy="53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26273" y="1288571"/>
              <a:ext cx="6640908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Phân chia bố cục trang HTML5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1866738"/>
              <a:ext cx="6693454" cy="53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26273" y="1893011"/>
              <a:ext cx="6640908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Các thẻ định dạng văn bản khác</a:t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2471178"/>
              <a:ext cx="6693454" cy="53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26273" y="2497451"/>
              <a:ext cx="6640908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Sử dụng thuộc tính style để định dạng cơ bản</a:t>
              </a:r>
              <a:endParaRPr/>
            </a:p>
          </p:txBody>
        </p:sp>
      </p:grpSp>
      <p:sp>
        <p:nvSpPr>
          <p:cNvPr id="104" name="Google Shape;104;p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1814388" y="6619824"/>
            <a:ext cx="18880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297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97" y="1444000"/>
            <a:ext cx="4268815" cy="396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Giới thiệu về html5</a:t>
            </a:r>
            <a:endParaRPr/>
          </a:p>
        </p:txBody>
      </p:sp>
      <p:sp>
        <p:nvSpPr>
          <p:cNvPr id="113" name="Google Shape;113;p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338558" y="852094"/>
            <a:ext cx="5172610" cy="5098505"/>
            <a:chOff x="0" y="237136"/>
            <a:chExt cx="5172610" cy="5098505"/>
          </a:xfrm>
        </p:grpSpPr>
        <p:sp>
          <p:nvSpPr>
            <p:cNvPr id="116" name="Google Shape;116;p3"/>
            <p:cNvSpPr/>
            <p:nvPr/>
          </p:nvSpPr>
          <p:spPr>
            <a:xfrm>
              <a:off x="0" y="237136"/>
              <a:ext cx="5172610" cy="1629457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79544" y="316680"/>
              <a:ext cx="5013522" cy="1470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HTML5 là phiên bản mới (chuẩn mới) của HTML (Hypertext Markup Language) để trình bày trang web phát hành vào tháng 12 năm 2012</a:t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0" y="2050913"/>
              <a:ext cx="5172610" cy="2164500"/>
            </a:xfrm>
            <a:prstGeom prst="roundRect">
              <a:avLst>
                <a:gd fmla="val 16667" name="adj"/>
              </a:avLst>
            </a:prstGeom>
            <a:solidFill>
              <a:srgbClr val="C85B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105662" y="2156575"/>
              <a:ext cx="4961286" cy="1953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Thực tế nó chứa cả ba thành phần: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HTML cung cấp cấu trúc trang;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 trình bày trang;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JavaScript điều khiển tương tác với trang.</a:t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0" y="4399733"/>
              <a:ext cx="5172610" cy="935908"/>
            </a:xfrm>
            <a:prstGeom prst="roundRect">
              <a:avLst>
                <a:gd fmla="val 16667" name="adj"/>
              </a:avLst>
            </a:prstGeom>
            <a:solidFill>
              <a:srgbClr val="FE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45687" y="4445420"/>
              <a:ext cx="5081236" cy="844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Giúp cho việc bố cục nội dung trang web trở nên rõ ràng và hiệu quả hơn</a:t>
              </a:r>
              <a:endParaRPr/>
            </a:p>
          </p:txBody>
        </p:sp>
      </p:grp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7648" y="1717047"/>
            <a:ext cx="5965794" cy="298289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Các tính năng mới của html5</a:t>
            </a:r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107738" y="946318"/>
            <a:ext cx="6071120" cy="2791181"/>
            <a:chOff x="0" y="910554"/>
            <a:chExt cx="6071120" cy="2791181"/>
          </a:xfrm>
        </p:grpSpPr>
        <p:sp>
          <p:nvSpPr>
            <p:cNvPr id="129" name="Google Shape;129;p4"/>
            <p:cNvSpPr/>
            <p:nvPr/>
          </p:nvSpPr>
          <p:spPr>
            <a:xfrm>
              <a:off x="0" y="910554"/>
              <a:ext cx="6071120" cy="421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20561" y="931115"/>
              <a:ext cx="602999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Các thẻ bố cục nội dung mới</a:t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0" y="1383594"/>
              <a:ext cx="6071120" cy="421200"/>
            </a:xfrm>
            <a:prstGeom prst="roundRect">
              <a:avLst>
                <a:gd fmla="val 16667" name="adj"/>
              </a:avLst>
            </a:prstGeom>
            <a:solidFill>
              <a:srgbClr val="B18A8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20561" y="1404155"/>
              <a:ext cx="602999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Định nghĩa nhiều ảnh cho thiết kế responsive</a:t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0" y="1856635"/>
              <a:ext cx="6071120" cy="421200"/>
            </a:xfrm>
            <a:prstGeom prst="roundRect">
              <a:avLst>
                <a:gd fmla="val 16667" name="adj"/>
              </a:avLst>
            </a:prstGeom>
            <a:solidFill>
              <a:srgbClr val="C06C6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20561" y="1877196"/>
              <a:ext cx="602999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Hiển thị hoặc ẩn những thông tin thêm</a:t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0" y="2329675"/>
              <a:ext cx="6071120" cy="421200"/>
            </a:xfrm>
            <a:prstGeom prst="roundRect">
              <a:avLst>
                <a:gd fmla="val 16667" name="adj"/>
              </a:avLst>
            </a:prstGeom>
            <a:solidFill>
              <a:srgbClr val="D14A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20561" y="2350236"/>
              <a:ext cx="602999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Sử dụng width bằng 0 trong ảnh</a:t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0" y="2802715"/>
              <a:ext cx="6071120" cy="421200"/>
            </a:xfrm>
            <a:prstGeom prst="roundRect">
              <a:avLst>
                <a:gd fmla="val 16667" name="adj"/>
              </a:avLst>
            </a:prstGeom>
            <a:solidFill>
              <a:srgbClr val="E7252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20561" y="2823276"/>
              <a:ext cx="602999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Tách bối cảnh trình duyệt để ngăn chặn tấn công lừa đảo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0" y="3280535"/>
              <a:ext cx="6071120" cy="421200"/>
            </a:xfrm>
            <a:prstGeom prst="roundRect">
              <a:avLst>
                <a:gd fmla="val 16667" name="adj"/>
              </a:avLst>
            </a:prstGeom>
            <a:solidFill>
              <a:srgbClr val="FE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20561" y="3301096"/>
              <a:ext cx="602999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Xử lý figure caption một cách linh hoạt hơn</a:t>
              </a:r>
              <a:endParaRPr/>
            </a:p>
          </p:txBody>
        </p:sp>
      </p:grpSp>
      <p:sp>
        <p:nvSpPr>
          <p:cNvPr id="141" name="Google Shape;141;p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142" name="Google Shape;142;p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6279198" y="953339"/>
            <a:ext cx="5805064" cy="2784160"/>
            <a:chOff x="0" y="11799"/>
            <a:chExt cx="5805064" cy="2784160"/>
          </a:xfrm>
        </p:grpSpPr>
        <p:sp>
          <p:nvSpPr>
            <p:cNvPr id="144" name="Google Shape;144;p4"/>
            <p:cNvSpPr/>
            <p:nvPr/>
          </p:nvSpPr>
          <p:spPr>
            <a:xfrm>
              <a:off x="0" y="11799"/>
              <a:ext cx="5805064" cy="65637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32041" y="43840"/>
              <a:ext cx="5740982" cy="59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Cung cấp những tính năng lưu trữ và caching ở phía client</a:t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0" y="717129"/>
              <a:ext cx="5805064" cy="656370"/>
            </a:xfrm>
            <a:prstGeom prst="roundRect">
              <a:avLst>
                <a:gd fmla="val 16667" name="adj"/>
              </a:avLst>
            </a:prstGeom>
            <a:solidFill>
              <a:srgbClr val="B9767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32041" y="749170"/>
              <a:ext cx="5740982" cy="59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Sử dụng tính năng worker web để làm cho JavaScript hiệu quả hơn</a:t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0" y="1422459"/>
              <a:ext cx="5805064" cy="656370"/>
            </a:xfrm>
            <a:prstGeom prst="roundRect">
              <a:avLst>
                <a:gd fmla="val 16667" name="adj"/>
              </a:avLst>
            </a:prstGeom>
            <a:solidFill>
              <a:srgbClr val="D83E3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32041" y="1454500"/>
              <a:ext cx="5740982" cy="59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Loại bỏ các plugin bên thứ 3, bổ sung và sử dụng sự hỗ trợ cho âm thanh và video</a:t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0" y="2139589"/>
              <a:ext cx="5805064" cy="656370"/>
            </a:xfrm>
            <a:prstGeom prst="roundRect">
              <a:avLst>
                <a:gd fmla="val 16667" name="adj"/>
              </a:avLst>
            </a:prstGeom>
            <a:solidFill>
              <a:srgbClr val="FE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32041" y="2171630"/>
              <a:ext cx="5740982" cy="59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Các điều khiển Form mới (Sẽ được trình bày trong bài form)</a:t>
              </a:r>
              <a:endParaRPr/>
            </a:p>
          </p:txBody>
        </p:sp>
      </p:grp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823" y="3942223"/>
            <a:ext cx="6071120" cy="227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Các thẻ bố cục nội dung mới</a:t>
            </a:r>
            <a:endParaRPr/>
          </a:p>
        </p:txBody>
      </p:sp>
      <p:sp>
        <p:nvSpPr>
          <p:cNvPr id="158" name="Google Shape;158;p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159" name="Google Shape;159;p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38" y="710813"/>
            <a:ext cx="6054662" cy="5566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5"/>
          <p:cNvGraphicFramePr/>
          <p:nvPr/>
        </p:nvGraphicFramePr>
        <p:xfrm>
          <a:off x="6284185" y="7213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{A2DCCDDC-B153-47BB-8885-E5440EE33E61}</a:tableStyleId>
              </a:tblPr>
              <a:tblGrid>
                <a:gridCol w="1288900"/>
                <a:gridCol w="4511175"/>
              </a:tblGrid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Tên thẻ</a:t>
                      </a:r>
                      <a:endParaRPr sz="1800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Mô</a:t>
                      </a:r>
                      <a:r>
                        <a:rPr lang="en-US" sz="1800"/>
                        <a:t> tả</a:t>
                      </a:r>
                      <a:endParaRPr sz="1800"/>
                    </a:p>
                  </a:txBody>
                  <a:tcPr marT="45725" marB="45725" marR="121925" marL="121925"/>
                </a:tc>
              </a:tr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Header</a:t>
                      </a:r>
                      <a:endParaRPr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Thể</a:t>
                      </a:r>
                      <a:r>
                        <a:rPr lang="en-US" sz="1800"/>
                        <a:t> hiện phần đầu của trang web hoặc nội dung bài viết</a:t>
                      </a:r>
                      <a:endParaRPr sz="1800"/>
                    </a:p>
                  </a:txBody>
                  <a:tcPr marT="45725" marB="45725" marR="121925" marL="121925"/>
                </a:tc>
              </a:tr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Nav</a:t>
                      </a:r>
                      <a:endParaRPr b="1" sz="1800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Sử</a:t>
                      </a:r>
                      <a:r>
                        <a:rPr lang="en-US" sz="1800"/>
                        <a:t> dụng để tạo các liên kết thanh điều hướng</a:t>
                      </a:r>
                      <a:endParaRPr sz="1800"/>
                    </a:p>
                  </a:txBody>
                  <a:tcPr marT="45725" marB="45725" marR="121925" marL="121925"/>
                </a:tc>
              </a:tr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Main</a:t>
                      </a:r>
                      <a:endParaRPr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Thể</a:t>
                      </a:r>
                      <a:r>
                        <a:rPr lang="en-US" sz="1800"/>
                        <a:t> hiện nội dung chính của trang web</a:t>
                      </a:r>
                      <a:endParaRPr sz="1800"/>
                    </a:p>
                  </a:txBody>
                  <a:tcPr marT="45725" marB="45725" marR="121925" marL="121925"/>
                </a:tc>
              </a:tr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Section</a:t>
                      </a:r>
                      <a:endParaRPr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Thể hiện</a:t>
                      </a:r>
                      <a:r>
                        <a:rPr lang="en-US" sz="1800"/>
                        <a:t> một khối các nội dung liên quan với nhau</a:t>
                      </a:r>
                      <a:endParaRPr sz="1800"/>
                    </a:p>
                  </a:txBody>
                  <a:tcPr marT="45725" marB="45725" marR="121925" marL="121925"/>
                </a:tc>
              </a:tr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Article</a:t>
                      </a:r>
                      <a:endParaRPr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Thể</a:t>
                      </a:r>
                      <a:r>
                        <a:rPr lang="en-US" sz="1800"/>
                        <a:t> hiện một nội dung riêng biệt, chi tiết bài viết, sản phẩm…</a:t>
                      </a:r>
                      <a:endParaRPr sz="1800"/>
                    </a:p>
                  </a:txBody>
                  <a:tcPr marT="45725" marB="45725" marR="121925" marL="121925"/>
                </a:tc>
              </a:tr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Aside</a:t>
                      </a:r>
                      <a:endParaRPr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Thể</a:t>
                      </a:r>
                      <a:r>
                        <a:rPr lang="en-US" sz="1800"/>
                        <a:t> hiện nội dung khác ngoài nội dung chính</a:t>
                      </a:r>
                      <a:endParaRPr sz="1800"/>
                    </a:p>
                  </a:txBody>
                  <a:tcPr marT="45725" marB="45725" marR="121925" marL="121925"/>
                </a:tc>
              </a:tr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Footer</a:t>
                      </a:r>
                      <a:endParaRPr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Thể</a:t>
                      </a:r>
                      <a:r>
                        <a:rPr lang="en-US" sz="1800"/>
                        <a:t> hiện phần chân trang web hoạc phần cuối của bài viết</a:t>
                      </a:r>
                      <a:endParaRPr sz="1800"/>
                    </a:p>
                  </a:txBody>
                  <a:tcPr marT="45725" marB="45725" marR="121925" marL="121925"/>
                </a:tc>
              </a:tr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Picture</a:t>
                      </a:r>
                      <a:endParaRPr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Hiển thị hình ảnh với nhiều màn hình thiết bị</a:t>
                      </a:r>
                      <a:endParaRPr/>
                    </a:p>
                  </a:txBody>
                  <a:tcPr marT="45725" marB="45725" marR="121925" marL="121925"/>
                </a:tc>
              </a:tr>
              <a:tr h="42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Audio, Video</a:t>
                      </a:r>
                      <a:endParaRPr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Hiển thị video, audio trự tiếp trên trình duyệt mà không cần plugin bên thứ 2</a:t>
                      </a:r>
                      <a:endParaRPr/>
                    </a:p>
                  </a:txBody>
                  <a:tcPr marT="45725" marB="45725" marR="121925" marL="1219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Hiển thị hoặc ẩn những thông tin thêm</a:t>
            </a:r>
            <a:endParaRPr/>
          </a:p>
        </p:txBody>
      </p:sp>
      <p:grpSp>
        <p:nvGrpSpPr>
          <p:cNvPr id="167" name="Google Shape;167;p6"/>
          <p:cNvGrpSpPr/>
          <p:nvPr/>
        </p:nvGrpSpPr>
        <p:grpSpPr>
          <a:xfrm>
            <a:off x="20827" y="752088"/>
            <a:ext cx="7489682" cy="2157030"/>
            <a:chOff x="0" y="59631"/>
            <a:chExt cx="7489682" cy="2157030"/>
          </a:xfrm>
        </p:grpSpPr>
        <p:sp>
          <p:nvSpPr>
            <p:cNvPr id="168" name="Google Shape;168;p6"/>
            <p:cNvSpPr/>
            <p:nvPr/>
          </p:nvSpPr>
          <p:spPr>
            <a:xfrm>
              <a:off x="0" y="59631"/>
              <a:ext cx="7489682" cy="68445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33412" y="93043"/>
              <a:ext cx="7422858" cy="617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Sử dụng phần tử details và summary để hiển thị nội dung thu gon</a:t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0" y="795921"/>
              <a:ext cx="7489682" cy="684450"/>
            </a:xfrm>
            <a:prstGeom prst="roundRect">
              <a:avLst>
                <a:gd fmla="val 16667" name="adj"/>
              </a:avLst>
            </a:prstGeom>
            <a:solidFill>
              <a:srgbClr val="C85B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33412" y="829333"/>
              <a:ext cx="7422858" cy="617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Nội dung trong thẻ summary sẽ hi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ể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 thị dưới dạng như một mô tả ngắn gọn</a:t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0" y="1532211"/>
              <a:ext cx="7489682" cy="684450"/>
            </a:xfrm>
            <a:prstGeom prst="roundRect">
              <a:avLst>
                <a:gd fmla="val 16667" name="adj"/>
              </a:avLst>
            </a:prstGeom>
            <a:solidFill>
              <a:srgbClr val="FE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33412" y="1565623"/>
              <a:ext cx="7422858" cy="617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Cá nội dung của thẻ khác sẽ tạm ẩn</a:t>
              </a:r>
              <a:endParaRPr/>
            </a:p>
          </p:txBody>
        </p:sp>
      </p:grpSp>
      <p:sp>
        <p:nvSpPr>
          <p:cNvPr id="174" name="Google Shape;174;p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175" name="Google Shape;175;p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819" y="3230170"/>
            <a:ext cx="8837892" cy="306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897" y="825625"/>
            <a:ext cx="4400550" cy="214312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Hiển thị audio và video</a:t>
            </a:r>
            <a:endParaRPr/>
          </a:p>
        </p:txBody>
      </p:sp>
      <p:pic>
        <p:nvPicPr>
          <p:cNvPr id="183" name="Google Shape;18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581" y="656218"/>
            <a:ext cx="6145682" cy="10845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37" y="788549"/>
            <a:ext cx="5478223" cy="8198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/>
          <p:nvPr/>
        </p:nvSpPr>
        <p:spPr>
          <a:xfrm>
            <a:off x="5585960" y="993157"/>
            <a:ext cx="592898" cy="4350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858" y="2169700"/>
            <a:ext cx="5334462" cy="352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922" y="3181072"/>
            <a:ext cx="5404496" cy="159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/>
          <p:nvPr/>
        </p:nvSpPr>
        <p:spPr>
          <a:xfrm>
            <a:off x="5516946" y="3446756"/>
            <a:ext cx="992393" cy="10187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Các thẻ html5 mới khác</a:t>
            </a:r>
            <a:endParaRPr/>
          </a:p>
        </p:txBody>
      </p:sp>
      <p:sp>
        <p:nvSpPr>
          <p:cNvPr id="196" name="Google Shape;196;p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197" name="Google Shape;197;p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8" name="Google Shape;198;p8"/>
          <p:cNvGrpSpPr/>
          <p:nvPr/>
        </p:nvGrpSpPr>
        <p:grpSpPr>
          <a:xfrm>
            <a:off x="822972" y="1392566"/>
            <a:ext cx="3140751" cy="2196180"/>
            <a:chOff x="0" y="14526"/>
            <a:chExt cx="3140751" cy="2196180"/>
          </a:xfrm>
        </p:grpSpPr>
        <p:sp>
          <p:nvSpPr>
            <p:cNvPr id="199" name="Google Shape;199;p8"/>
            <p:cNvSpPr/>
            <p:nvPr/>
          </p:nvSpPr>
          <p:spPr>
            <a:xfrm>
              <a:off x="0" y="14526"/>
              <a:ext cx="3140751" cy="503685"/>
            </a:xfrm>
            <a:prstGeom prst="roundRect">
              <a:avLst>
                <a:gd fmla="val 16667" name="adj"/>
              </a:avLst>
            </a:prstGeom>
            <a:solidFill>
              <a:srgbClr val="D66E2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 txBox="1"/>
            <p:nvPr/>
          </p:nvSpPr>
          <p:spPr>
            <a:xfrm>
              <a:off x="24588" y="39114"/>
              <a:ext cx="3091575" cy="45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Progress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0" y="578691"/>
              <a:ext cx="3140751" cy="503685"/>
            </a:xfrm>
            <a:prstGeom prst="roundRect">
              <a:avLst>
                <a:gd fmla="val 16667" name="adj"/>
              </a:avLst>
            </a:prstGeom>
            <a:solidFill>
              <a:srgbClr val="E0814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 txBox="1"/>
            <p:nvPr/>
          </p:nvSpPr>
          <p:spPr>
            <a:xfrm>
              <a:off x="24588" y="603279"/>
              <a:ext cx="3091575" cy="45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0" y="1142856"/>
              <a:ext cx="3140751" cy="503685"/>
            </a:xfrm>
            <a:prstGeom prst="roundRect">
              <a:avLst>
                <a:gd fmla="val 16667" name="adj"/>
              </a:avLst>
            </a:prstGeom>
            <a:solidFill>
              <a:srgbClr val="E9977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 txBox="1"/>
            <p:nvPr/>
          </p:nvSpPr>
          <p:spPr>
            <a:xfrm>
              <a:off x="24588" y="1167444"/>
              <a:ext cx="3091575" cy="45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Ranger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0" y="1707021"/>
              <a:ext cx="3140751" cy="503685"/>
            </a:xfrm>
            <a:prstGeom prst="roundRect">
              <a:avLst>
                <a:gd fmla="val 16667" name="adj"/>
              </a:avLst>
            </a:prstGeom>
            <a:solidFill>
              <a:srgbClr val="F1B09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24588" y="1731609"/>
              <a:ext cx="3091575" cy="45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>
            <a:off x="20827" y="694953"/>
            <a:ext cx="12096884" cy="527670"/>
            <a:chOff x="0" y="2494"/>
            <a:chExt cx="12096884" cy="527670"/>
          </a:xfrm>
        </p:grpSpPr>
        <p:sp>
          <p:nvSpPr>
            <p:cNvPr id="208" name="Google Shape;208;p8"/>
            <p:cNvSpPr/>
            <p:nvPr/>
          </p:nvSpPr>
          <p:spPr>
            <a:xfrm>
              <a:off x="0" y="2494"/>
              <a:ext cx="12096884" cy="52767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25759" y="28253"/>
              <a:ext cx="12045366" cy="4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Lưu ý: Một số thẻ sẽ được trình bày lại cụ thể hơn ở bài form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070" y="3851407"/>
            <a:ext cx="8207451" cy="222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087" y="1390277"/>
            <a:ext cx="6301164" cy="210363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Các thẻ html5 mới khác</a:t>
            </a:r>
            <a:endParaRPr/>
          </a:p>
        </p:txBody>
      </p:sp>
      <p:pic>
        <p:nvPicPr>
          <p:cNvPr id="217" name="Google Shape;21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920" y="852502"/>
            <a:ext cx="6457509" cy="27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Web với HTML5 - CSS3 - JAVASCRIPT</a:t>
            </a:r>
            <a:endParaRPr/>
          </a:p>
        </p:txBody>
      </p: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034" y="3667034"/>
            <a:ext cx="6729283" cy="25945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9"/>
          <p:cNvGrpSpPr/>
          <p:nvPr/>
        </p:nvGrpSpPr>
        <p:grpSpPr>
          <a:xfrm>
            <a:off x="232070" y="2426803"/>
            <a:ext cx="4262744" cy="1901250"/>
            <a:chOff x="0" y="0"/>
            <a:chExt cx="4262744" cy="1901250"/>
          </a:xfrm>
        </p:grpSpPr>
        <p:sp>
          <p:nvSpPr>
            <p:cNvPr id="222" name="Google Shape;222;p9"/>
            <p:cNvSpPr/>
            <p:nvPr/>
          </p:nvSpPr>
          <p:spPr>
            <a:xfrm>
              <a:off x="0" y="0"/>
              <a:ext cx="4262744" cy="190125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 txBox="1"/>
            <p:nvPr/>
          </p:nvSpPr>
          <p:spPr>
            <a:xfrm>
              <a:off x="92811" y="92811"/>
              <a:ext cx="4077122" cy="1715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Gợi ý nhanh với </a:t>
              </a:r>
              <a:r>
                <a:rPr b="1" i="0" lang="en-US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Datalist</a:t>
              </a:r>
              <a:endParaRPr b="1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2018-01-11T08:27:42Z</dcterms:created>
  <dc:creator>Huy Dang</dc:creator>
</cp:coreProperties>
</file>