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NpD/6Vldcd5KAkWvj8ZLPHQZt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48236C-DCE6-489E-A21F-33BF1BD6DE91}">
  <a:tblStyle styleId="{FB48236C-DCE6-489E-A21F-33BF1BD6DE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Tách 3 slide nội dung,</a:t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2" name="Google Shape;22;p16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vi-VN" sz="4000">
                <a:solidFill>
                  <a:schemeClr val="dk1"/>
                </a:solidFill>
              </a:rPr>
              <a:t>Bài </a:t>
            </a:r>
            <a:r>
              <a:rPr b="1" lang="vi-VN" sz="4000"/>
              <a:t>5</a:t>
            </a:r>
            <a:br>
              <a:rPr lang="vi-VN" sz="4000">
                <a:solidFill>
                  <a:schemeClr val="dk1"/>
                </a:solidFill>
              </a:rPr>
            </a:br>
            <a:r>
              <a:rPr lang="vi-VN" sz="4000"/>
              <a:t>Giới thiệu về CSS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" y="648927"/>
            <a:ext cx="4300461" cy="196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Thuộc tính định dạng văn bản thường dùng </a:t>
            </a:r>
            <a:endParaRPr/>
          </a:p>
        </p:txBody>
      </p:sp>
      <p:sp>
        <p:nvSpPr>
          <p:cNvPr id="298" name="Google Shape;298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99" name="Google Shape;299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20638" y="692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{FB48236C-DCE6-489E-A21F-33BF1BD6DE91}</a:tableStyleId>
              </a:tblPr>
              <a:tblGrid>
                <a:gridCol w="2447350"/>
                <a:gridCol w="4643025"/>
                <a:gridCol w="500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/>
                        <a:t>Tên thuộc tính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Ví dụ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Màu sắc cho văn bản</a:t>
                      </a:r>
                      <a:endParaRPr sz="1800"/>
                    </a:p>
                  </a:txBody>
                  <a:tcPr marT="45725" marB="45725" marR="91450" marL="91450"/>
                </a:tc>
                <a:tc rowSpan="1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font-size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Kích thước font cho văn bản</a:t>
                      </a:r>
                      <a:endParaRPr sz="1800"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font-family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Kiểu font cho văn bản</a:t>
                      </a:r>
                      <a:endParaRPr sz="1800"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font-weight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Độ đậm của font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font-style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Kiểu hiển thị văn bản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text-align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Căn lề văn bản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text-decoration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Gạch chân văn bản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text-transform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Chuyển đổi IN HOA, thường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text-indent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Thụt lề văn bản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letter-spacing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Khoảng cách các chữ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word-spacing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Khoảng cách các từ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line-height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Khoảng cách các dòng văn bản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text-shadow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Đổ bóng cho văn bản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pic>
        <p:nvPicPr>
          <p:cNvPr id="301" name="Google Shape;3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4764" y="1114434"/>
            <a:ext cx="4389500" cy="40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9667" y="5037488"/>
            <a:ext cx="4000847" cy="121930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Thuộc tính định dạng khối thường dùng</a:t>
            </a:r>
            <a:endParaRPr/>
          </a:p>
        </p:txBody>
      </p:sp>
      <p:sp>
        <p:nvSpPr>
          <p:cNvPr id="308" name="Google Shape;308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309" name="Google Shape;309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310" name="Google Shape;310;p11"/>
          <p:cNvGraphicFramePr/>
          <p:nvPr/>
        </p:nvGraphicFramePr>
        <p:xfrm>
          <a:off x="20638" y="692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{FB48236C-DCE6-489E-A21F-33BF1BD6DE91}</a:tableStyleId>
              </a:tblPr>
              <a:tblGrid>
                <a:gridCol w="2447350"/>
                <a:gridCol w="4643025"/>
                <a:gridCol w="500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Tên thuộc tính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Ví dụ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Width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Độ rộng khối</a:t>
                      </a:r>
                      <a:endParaRPr/>
                    </a:p>
                  </a:txBody>
                  <a:tcPr marT="45725" marB="45725" marR="91450" marL="91450"/>
                </a:tc>
                <a:tc rowSpan="1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height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Chiều cao của khối</a:t>
                      </a:r>
                      <a:endParaRPr sz="1800"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Border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Đường viền của khối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border-radius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Bo tròn viền của khối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Outline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Đường bao ngoài cùng tương tự border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Padding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Khoảng cách nội dung -&gt; viền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Margin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Khaongr cách các khối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background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Nền của khối (màu, ảnh nền)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box-sizing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Đưa kích thước khối theo kích thước width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box-shadow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Đổ bóng khối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Overflow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Chống tràn (các phần tử bị kéo tràn ra bên ngoài)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36" y="1103916"/>
            <a:ext cx="4152436" cy="3489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2852" y="4363788"/>
            <a:ext cx="3974878" cy="20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/>
              <a:t>HỎI ĐÁP</a:t>
            </a:r>
            <a:endParaRPr/>
          </a:p>
        </p:txBody>
      </p:sp>
      <p:pic>
        <p:nvPicPr>
          <p:cNvPr id="318" name="Google Shape;3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588" y="228925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2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321" name="Google Shape;321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6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sz="6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3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330" name="Google Shape;330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lang="vi-VN" sz="3500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sz="3500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4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/>
          </a:p>
        </p:txBody>
      </p:sp>
      <p:sp>
        <p:nvSpPr>
          <p:cNvPr id="339" name="Google Shape;339;p14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340" name="Google Shape;3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341" name="Google Shape;3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342" name="Google Shape;34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343" name="Google Shape;343;p14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44" name="Google Shape;344;p14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45" name="Google Shape;345;p14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46" name="Google Shape;346;p14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14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348" name="Google Shape;34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vi-V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/>
          </a:p>
        </p:txBody>
      </p:sp>
      <p:pic>
        <p:nvPicPr>
          <p:cNvPr id="350" name="Google Shape;350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352" name="Google Shape;352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425">
            <a:spAutoFit/>
          </a:bodyPr>
          <a:lstStyle/>
          <a:p>
            <a:pPr indent="0" lvl="0" marL="141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vi-VN" sz="2800"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>
            <a:off x="5008748" y="953860"/>
            <a:ext cx="6693454" cy="4644000"/>
            <a:chOff x="0" y="57215"/>
            <a:chExt cx="6693454" cy="4644000"/>
          </a:xfrm>
        </p:grpSpPr>
        <p:sp>
          <p:nvSpPr>
            <p:cNvPr id="96" name="Google Shape;96;p2"/>
            <p:cNvSpPr/>
            <p:nvPr/>
          </p:nvSpPr>
          <p:spPr>
            <a:xfrm>
              <a:off x="0" y="57215"/>
              <a:ext cx="6693454" cy="70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4269" y="91484"/>
              <a:ext cx="6624916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vi-VN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 thiệu về css3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845615"/>
              <a:ext cx="6693454" cy="70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34269" y="879884"/>
              <a:ext cx="6624916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vi-VN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 số tính năng mới trong CSS3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1634015"/>
              <a:ext cx="6693454" cy="70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34269" y="1668284"/>
              <a:ext cx="6624916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vi-VN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Cú pháp sử dụng css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2422415"/>
              <a:ext cx="6693454" cy="70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4269" y="2456684"/>
              <a:ext cx="6624916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vi-VN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loại bộ chọn trong css3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3210815"/>
              <a:ext cx="6693454" cy="70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34269" y="3245084"/>
              <a:ext cx="6624916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vi-VN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cách sử dụng css trong html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3999215"/>
              <a:ext cx="6693454" cy="70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34269" y="4033484"/>
              <a:ext cx="6624916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vi-VN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 số thuộc tính và giá trị cơ bản</a:t>
              </a:r>
              <a:endParaRPr/>
            </a:p>
          </p:txBody>
        </p:sp>
      </p:grp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1814388" y="6619824"/>
            <a:ext cx="18880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297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7" y="1444000"/>
            <a:ext cx="4268815" cy="396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về css</a:t>
            </a:r>
            <a:endParaRPr/>
          </a:p>
        </p:txBody>
      </p:sp>
      <p:sp>
        <p:nvSpPr>
          <p:cNvPr id="117" name="Google Shape;117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20827" y="824395"/>
            <a:ext cx="6575282" cy="5220630"/>
            <a:chOff x="0" y="131937"/>
            <a:chExt cx="6575282" cy="5220630"/>
          </a:xfrm>
        </p:grpSpPr>
        <p:sp>
          <p:nvSpPr>
            <p:cNvPr id="120" name="Google Shape;120;p3"/>
            <p:cNvSpPr/>
            <p:nvPr/>
          </p:nvSpPr>
          <p:spPr>
            <a:xfrm>
              <a:off x="0" y="131937"/>
              <a:ext cx="6575282" cy="100035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48833" y="180770"/>
              <a:ext cx="6477616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 (Cascading Style Sheets) là một ngôn ngữ định kiểu, đưa ra các chỉ thị để miêu tả cách trình bày nội dung trong trang HTML.</a:t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0" y="1187007"/>
              <a:ext cx="6575282" cy="1000350"/>
            </a:xfrm>
            <a:prstGeom prst="roundRect">
              <a:avLst>
                <a:gd fmla="val 16667" name="adj"/>
              </a:avLst>
            </a:prstGeom>
            <a:solidFill>
              <a:srgbClr val="B382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48833" y="1235840"/>
              <a:ext cx="6477616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Nó thông báo cho trình duyệt cách thức trình bày một tài liệu HTML.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2242077"/>
              <a:ext cx="6575282" cy="1000350"/>
            </a:xfrm>
            <a:prstGeom prst="roundRect">
              <a:avLst>
                <a:gd fmla="val 16667" name="adj"/>
              </a:avLst>
            </a:prstGeom>
            <a:solidFill>
              <a:srgbClr val="C85B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48833" y="2290910"/>
              <a:ext cx="6477616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Mục đích CSS là tách biệt giữa phần nội dung và phần định dạng của trang Web.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3297147"/>
              <a:ext cx="6575282" cy="1000350"/>
            </a:xfrm>
            <a:prstGeom prst="roundRect">
              <a:avLst>
                <a:gd fmla="val 16667" name="adj"/>
              </a:avLst>
            </a:prstGeom>
            <a:solidFill>
              <a:srgbClr val="E02F2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48833" y="3345980"/>
              <a:ext cx="6477616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Mã css có thể được khai báo ở một file riêng có phần mở rộng là .css.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4352217"/>
              <a:ext cx="6575282" cy="1000350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48833" y="4401050"/>
              <a:ext cx="6477616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Tái sử dụng mã (code): CSS tiết kiệm thời gian bằng việc viết chỉ thị định dạng một lần và áp dụng cho nhiều trang.</a:t>
              </a:r>
              <a:endParaRPr/>
            </a:p>
          </p:txBody>
        </p:sp>
      </p:grpSp>
      <p:pic>
        <p:nvPicPr>
          <p:cNvPr descr="What&amp;#39;s new in CSS 3. WHAT IS CSS? | by Sahil Dhawan | Beginner&amp;#39;s Guide to  Mobile Web Development | Medium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823" y="1908930"/>
            <a:ext cx="5116590" cy="282937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Css3 là gì và ưu điểm của nó?</a:t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476553" y="1091954"/>
            <a:ext cx="5060482" cy="4225770"/>
            <a:chOff x="446513" y="0"/>
            <a:chExt cx="5060482" cy="4225770"/>
          </a:xfrm>
        </p:grpSpPr>
        <p:sp>
          <p:nvSpPr>
            <p:cNvPr id="137" name="Google Shape;137;p4"/>
            <p:cNvSpPr/>
            <p:nvPr/>
          </p:nvSpPr>
          <p:spPr>
            <a:xfrm>
              <a:off x="446513" y="0"/>
              <a:ext cx="5060482" cy="422577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0E0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66934" y="1267730"/>
              <a:ext cx="2437217" cy="1690308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549448" y="1350244"/>
              <a:ext cx="2272189" cy="1525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CSS3 là phiên bản thứ 3 của CSS, CSS3 được bổ sung thêm nhiều tính năng mới</a:t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049356" y="1267730"/>
              <a:ext cx="2437217" cy="1690308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3131870" y="1350244"/>
              <a:ext cx="2272189" cy="1525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Thừa hưởng tất cả những gì có trong phiên bản trước và bổ sung các tính năng mới,</a:t>
              </a:r>
              <a:endParaRPr/>
            </a:p>
          </p:txBody>
        </p:sp>
      </p:grpSp>
      <p:sp>
        <p:nvSpPr>
          <p:cNvPr id="142" name="Google Shape;142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44" name="Google Shape;144;p4"/>
          <p:cNvGrpSpPr/>
          <p:nvPr/>
        </p:nvGrpSpPr>
        <p:grpSpPr>
          <a:xfrm>
            <a:off x="6096000" y="1394683"/>
            <a:ext cx="5412307" cy="3427965"/>
            <a:chOff x="0" y="17163"/>
            <a:chExt cx="5412307" cy="3427965"/>
          </a:xfrm>
        </p:grpSpPr>
        <p:sp>
          <p:nvSpPr>
            <p:cNvPr id="145" name="Google Shape;145;p4"/>
            <p:cNvSpPr/>
            <p:nvPr/>
          </p:nvSpPr>
          <p:spPr>
            <a:xfrm>
              <a:off x="0" y="17163"/>
              <a:ext cx="5412307" cy="6464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31556" y="48719"/>
              <a:ext cx="5349195" cy="58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i="0" lang="vi-V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Ưu điểm của Css3 là gì ?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0" y="712548"/>
              <a:ext cx="5412307" cy="6464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8767"/>
                </a:gs>
                <a:gs pos="50000">
                  <a:srgbClr val="DD7549"/>
                </a:gs>
                <a:gs pos="100000">
                  <a:srgbClr val="CA643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31556" y="744104"/>
              <a:ext cx="5349195" cy="58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vi-V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Tương thích với HTML5</a:t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1407933"/>
              <a:ext cx="5412307" cy="6464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31556" y="1439489"/>
              <a:ext cx="5349195" cy="58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vi-V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Hiển thị cho các thiết bị có kích thước khác nhau với Media Query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0" y="2103318"/>
              <a:ext cx="5412307" cy="6464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9A96"/>
                </a:gs>
                <a:gs pos="50000">
                  <a:srgbClr val="B58C87"/>
                </a:gs>
                <a:gs pos="100000">
                  <a:srgbClr val="A1797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31556" y="2134874"/>
              <a:ext cx="5349195" cy="58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vi-V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Tối ưu hóa công cụ tìm kiếm SEO</a:t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0" y="2798703"/>
              <a:ext cx="5412307" cy="6464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31556" y="2830259"/>
              <a:ext cx="5349195" cy="58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vi-V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Tương thích với nhiều trình duyệt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Tính năng mới của CSS3</a:t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24961" y="1196078"/>
            <a:ext cx="12088614" cy="4477264"/>
            <a:chOff x="4134" y="503620"/>
            <a:chExt cx="12088614" cy="4477264"/>
          </a:xfrm>
        </p:grpSpPr>
        <p:sp>
          <p:nvSpPr>
            <p:cNvPr id="161" name="Google Shape;161;p5"/>
            <p:cNvSpPr/>
            <p:nvPr/>
          </p:nvSpPr>
          <p:spPr>
            <a:xfrm>
              <a:off x="4134" y="503620"/>
              <a:ext cx="2238632" cy="134317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4134" y="503620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Bộ chọn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466630" y="503620"/>
              <a:ext cx="2238632" cy="1343179"/>
            </a:xfrm>
            <a:prstGeom prst="rect">
              <a:avLst/>
            </a:prstGeom>
            <a:solidFill>
              <a:srgbClr val="E6793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2466630" y="503620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Pseudo-Classes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929125" y="503620"/>
              <a:ext cx="2238632" cy="1343179"/>
            </a:xfrm>
            <a:prstGeom prst="rect">
              <a:avLst/>
            </a:prstGeom>
            <a:solidFill>
              <a:srgbClr val="DF794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4929125" y="503620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Pseudo-Element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391621" y="503620"/>
              <a:ext cx="2238632" cy="1343179"/>
            </a:xfrm>
            <a:prstGeom prst="rect">
              <a:avLst/>
            </a:prstGeom>
            <a:solidFill>
              <a:srgbClr val="D978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391621" y="503620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CSS3 RGBA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54116" y="503620"/>
              <a:ext cx="2238632" cy="1343179"/>
            </a:xfrm>
            <a:prstGeom prst="rect">
              <a:avLst/>
            </a:prstGeom>
            <a:solidFill>
              <a:srgbClr val="D479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9854116" y="503620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CSS3 HSL và HSLA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134" y="2070662"/>
              <a:ext cx="2238632" cy="1343179"/>
            </a:xfrm>
            <a:prstGeom prst="rect">
              <a:avLst/>
            </a:prstGeom>
            <a:solidFill>
              <a:srgbClr val="CE7A5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4134" y="2070662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CSS3 Opacity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466630" y="2070662"/>
              <a:ext cx="2238632" cy="1343179"/>
            </a:xfrm>
            <a:prstGeom prst="rect">
              <a:avLst/>
            </a:prstGeom>
            <a:solidFill>
              <a:srgbClr val="C87C6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2466630" y="2070662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Góc làm tròn: Bán kính đường viền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929125" y="2070662"/>
              <a:ext cx="2238632" cy="1343179"/>
            </a:xfrm>
            <a:prstGeom prst="rect">
              <a:avLst/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4929125" y="2070662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Drop Shadows – Hiệu ứng bóng đổ</a:t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391621" y="2070662"/>
              <a:ext cx="2238632" cy="1343179"/>
            </a:xfrm>
            <a:prstGeom prst="rect">
              <a:avLst/>
            </a:prstGeom>
            <a:solidFill>
              <a:srgbClr val="BF837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7391621" y="2070662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 Shadow – Bóng văn bản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9854116" y="2070662"/>
              <a:ext cx="2238632" cy="1343179"/>
            </a:xfrm>
            <a:prstGeom prst="rect">
              <a:avLst/>
            </a:prstGeom>
            <a:solidFill>
              <a:srgbClr val="B988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9854116" y="2070662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Linear Gradients – Độ dốc tuyến tính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134" y="3637705"/>
              <a:ext cx="2238632" cy="1343179"/>
            </a:xfrm>
            <a:prstGeom prst="rect">
              <a:avLst/>
            </a:prstGeom>
            <a:solidFill>
              <a:srgbClr val="B58C8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4134" y="3637705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 Gradients – Độ dốc xuyên tâm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466630" y="3637705"/>
              <a:ext cx="2238632" cy="1343179"/>
            </a:xfrm>
            <a:prstGeom prst="rect">
              <a:avLst/>
            </a:prstGeom>
            <a:solidFill>
              <a:srgbClr val="B1918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2466630" y="3637705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Multiple Background Images – Nhiều hình nền</a:t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929125" y="3637705"/>
              <a:ext cx="2238632" cy="1343179"/>
            </a:xfrm>
            <a:prstGeom prst="rect">
              <a:avLst/>
            </a:prstGeom>
            <a:solidFill>
              <a:srgbClr val="AC96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4929125" y="3637705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Font-face</a:t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391621" y="3637705"/>
              <a:ext cx="2238632" cy="1343179"/>
            </a:xfrm>
            <a:prstGeom prst="rect">
              <a:avLst/>
            </a:prstGeom>
            <a:solidFill>
              <a:srgbClr val="A89D9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7391621" y="3637705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Animation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9854116" y="3637705"/>
              <a:ext cx="2238632" cy="1343179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9854116" y="3637705"/>
              <a:ext cx="2238632" cy="1343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transaction</a:t>
              </a:r>
              <a:endParaRPr/>
            </a:p>
          </p:txBody>
        </p:sp>
      </p:grp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Cú pháp sử dụng css</a:t>
            </a:r>
            <a:endParaRPr/>
          </a:p>
        </p:txBody>
      </p:sp>
      <p:sp>
        <p:nvSpPr>
          <p:cNvPr id="198" name="Google Shape;198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descr="CSS Syntax Image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686" y="4441667"/>
            <a:ext cx="5755185" cy="18655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20825" y="692451"/>
            <a:ext cx="120969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0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Cú pháp của CSS gồm 3 phần: selector, property, và value.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vi-VN"/>
              <a:t>Selector</a:t>
            </a:r>
            <a:r>
              <a:rPr lang="vi-VN"/>
              <a:t> là các qui ước được sử dụng trong CSS để định kiểu cho các phần tử html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vi-VN"/>
              <a:t>Property</a:t>
            </a:r>
            <a:r>
              <a:rPr lang="vi-VN"/>
              <a:t> của một phần tử được lựa chọn là một thuộc tính CSS mà quy định các loại kiểu được áp dụng cho bộ chọn.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vi-VN"/>
              <a:t>Value</a:t>
            </a:r>
            <a:r>
              <a:rPr lang="vi-VN"/>
              <a:t> đề cập đến giá trị của thuộc tính CSS và một thuộc tính CSS có thể có  nhiều giá trị.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Property và value cho một bộ chọn được phân cách bằng dấu hai chấm (:) và được khai bó trong cặp dấu ( {} ) gọi là khối khai báo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Có thể chỉ định nhiều cặp thuộc tính có giá trị cho một bộ chọn, được phân cách bởi một dấu chấm phẩy (;) trong khối khai báo.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Có thể chỉ định nhiều bộ chọn, các bộ chọn được phân cách bằng dấu phẩy(,)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Các loại bộ chọn trong css 1/2</a:t>
            </a:r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>
            <a:off x="27085" y="1174159"/>
            <a:ext cx="12084368" cy="3158118"/>
            <a:chOff x="6257" y="116574"/>
            <a:chExt cx="12084368" cy="3158118"/>
          </a:xfrm>
        </p:grpSpPr>
        <p:sp>
          <p:nvSpPr>
            <p:cNvPr id="208" name="Google Shape;208;p7"/>
            <p:cNvSpPr/>
            <p:nvPr/>
          </p:nvSpPr>
          <p:spPr>
            <a:xfrm>
              <a:off x="10739899" y="1421582"/>
              <a:ext cx="91440" cy="5481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9" name="Google Shape;209;p7"/>
            <p:cNvSpPr/>
            <p:nvPr/>
          </p:nvSpPr>
          <p:spPr>
            <a:xfrm>
              <a:off x="7581781" y="1421582"/>
              <a:ext cx="91440" cy="5481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4423662" y="1421582"/>
              <a:ext cx="91440" cy="5481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1265544" y="1421582"/>
              <a:ext cx="91440" cy="5481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2" name="Google Shape;212;p7"/>
            <p:cNvSpPr/>
            <p:nvPr/>
          </p:nvSpPr>
          <p:spPr>
            <a:xfrm>
              <a:off x="6257" y="116574"/>
              <a:ext cx="2610014" cy="1305007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6257" y="116574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theo tên của thẻ</a:t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257" y="1969685"/>
              <a:ext cx="2610014" cy="1305007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6257" y="1969685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164375" y="116574"/>
              <a:ext cx="2610014" cy="1305007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3164375" y="116574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theo class của thẻ</a:t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3164375" y="1969685"/>
              <a:ext cx="2610014" cy="1305007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3164375" y="1969685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322493" y="116574"/>
              <a:ext cx="2610014" cy="1305007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6322493" y="116574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theo id </a:t>
              </a:r>
              <a:r>
                <a:rPr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của</a:t>
              </a: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thẻ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322493" y="1969685"/>
              <a:ext cx="2610014" cy="1305007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6322493" y="1969685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80611" y="116574"/>
              <a:ext cx="2610014" cy="1305007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9480611" y="116574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theo thuộc tính</a:t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9480611" y="1969685"/>
              <a:ext cx="2610014" cy="1305007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9480611" y="1969685"/>
              <a:ext cx="2610014" cy="130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29" name="Google Shape;229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1" y="2994425"/>
            <a:ext cx="2624382" cy="134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8400" y="2994425"/>
            <a:ext cx="2624382" cy="134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759" y="2994424"/>
            <a:ext cx="2615024" cy="134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5118" y="2994424"/>
            <a:ext cx="2615024" cy="134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Các loại bộ chọn trong css 1/2</a:t>
            </a:r>
            <a:endParaRPr/>
          </a:p>
        </p:txBody>
      </p:sp>
      <p:grpSp>
        <p:nvGrpSpPr>
          <p:cNvPr id="239" name="Google Shape;239;p8"/>
          <p:cNvGrpSpPr/>
          <p:nvPr/>
        </p:nvGrpSpPr>
        <p:grpSpPr>
          <a:xfrm>
            <a:off x="20827" y="699361"/>
            <a:ext cx="12096884" cy="421200"/>
            <a:chOff x="0" y="6902"/>
            <a:chExt cx="12096884" cy="421200"/>
          </a:xfrm>
        </p:grpSpPr>
        <p:sp>
          <p:nvSpPr>
            <p:cNvPr id="240" name="Google Shape;240;p8"/>
            <p:cNvSpPr/>
            <p:nvPr/>
          </p:nvSpPr>
          <p:spPr>
            <a:xfrm>
              <a:off x="0" y="6902"/>
              <a:ext cx="12096884" cy="42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20561" y="27463"/>
              <a:ext cx="12055761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Dựa trên các bộ chọn trên chúng ta có một số cách chọn kết hợp</a:t>
              </a:r>
              <a:endParaRPr/>
            </a:p>
          </p:txBody>
        </p:sp>
      </p:grpSp>
      <p:sp>
        <p:nvSpPr>
          <p:cNvPr id="242" name="Google Shape;242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244" name="Google Shape;244;p8"/>
          <p:cNvGrpSpPr/>
          <p:nvPr/>
        </p:nvGrpSpPr>
        <p:grpSpPr>
          <a:xfrm>
            <a:off x="21860" y="2508701"/>
            <a:ext cx="12094817" cy="2505947"/>
            <a:chOff x="1033" y="1252986"/>
            <a:chExt cx="12094817" cy="2505947"/>
          </a:xfrm>
        </p:grpSpPr>
        <p:sp>
          <p:nvSpPr>
            <p:cNvPr id="245" name="Google Shape;245;p8"/>
            <p:cNvSpPr/>
            <p:nvPr/>
          </p:nvSpPr>
          <p:spPr>
            <a:xfrm>
              <a:off x="11014615" y="2288501"/>
              <a:ext cx="91440" cy="43491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E916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6" name="Google Shape;246;p8"/>
            <p:cNvSpPr/>
            <p:nvPr/>
          </p:nvSpPr>
          <p:spPr>
            <a:xfrm>
              <a:off x="8508668" y="2288501"/>
              <a:ext cx="91440" cy="43491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E916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7" name="Google Shape;247;p8"/>
            <p:cNvSpPr/>
            <p:nvPr/>
          </p:nvSpPr>
          <p:spPr>
            <a:xfrm>
              <a:off x="6002721" y="2288501"/>
              <a:ext cx="91440" cy="43491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E916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8" name="Google Shape;248;p8"/>
            <p:cNvSpPr/>
            <p:nvPr/>
          </p:nvSpPr>
          <p:spPr>
            <a:xfrm>
              <a:off x="3496775" y="2288501"/>
              <a:ext cx="91440" cy="43491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E916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9" name="Google Shape;249;p8"/>
            <p:cNvSpPr/>
            <p:nvPr/>
          </p:nvSpPr>
          <p:spPr>
            <a:xfrm>
              <a:off x="990828" y="2288501"/>
              <a:ext cx="91440" cy="43491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E916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50" name="Google Shape;250;p8"/>
            <p:cNvSpPr/>
            <p:nvPr/>
          </p:nvSpPr>
          <p:spPr>
            <a:xfrm>
              <a:off x="1033" y="1252986"/>
              <a:ext cx="2071030" cy="1035515"/>
            </a:xfrm>
            <a:prstGeom prst="rect">
              <a:avLst/>
            </a:prstGeom>
            <a:solidFill>
              <a:srgbClr val="BA612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1033" y="1252986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phần tử con bên trong phần tử cha</a:t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33" y="2723418"/>
              <a:ext cx="2071030" cy="1035515"/>
            </a:xfrm>
            <a:prstGeom prst="rect">
              <a:avLst/>
            </a:prstGeom>
            <a:solidFill>
              <a:srgbClr val="D66E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1033" y="2723418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506980" y="1252986"/>
              <a:ext cx="2071030" cy="1035515"/>
            </a:xfrm>
            <a:prstGeom prst="rect">
              <a:avLst/>
            </a:prstGeom>
            <a:solidFill>
              <a:srgbClr val="BA612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2506980" y="1252986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phần tử con có phần tử cha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506980" y="2723418"/>
              <a:ext cx="2071030" cy="1035515"/>
            </a:xfrm>
            <a:prstGeom prst="rect">
              <a:avLst/>
            </a:prstGeom>
            <a:solidFill>
              <a:srgbClr val="D66E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2506980" y="2723418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012926" y="1252986"/>
              <a:ext cx="2071030" cy="1035515"/>
            </a:xfrm>
            <a:prstGeom prst="rect">
              <a:avLst/>
            </a:prstGeom>
            <a:solidFill>
              <a:srgbClr val="BA612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5012926" y="1252986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nhiều phần tử cách nhau dấu (,)</a:t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012926" y="2723418"/>
              <a:ext cx="2071030" cy="1035515"/>
            </a:xfrm>
            <a:prstGeom prst="rect">
              <a:avLst/>
            </a:prstGeom>
            <a:solidFill>
              <a:srgbClr val="D66E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 txBox="1"/>
            <p:nvPr/>
          </p:nvSpPr>
          <p:spPr>
            <a:xfrm>
              <a:off x="5012926" y="2723418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518873" y="1252986"/>
              <a:ext cx="2071030" cy="1035515"/>
            </a:xfrm>
            <a:prstGeom prst="rect">
              <a:avLst/>
            </a:prstGeom>
            <a:solidFill>
              <a:srgbClr val="BA612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7518873" y="1252986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phần tử sau phần tử</a:t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518873" y="2723418"/>
              <a:ext cx="2071030" cy="1035515"/>
            </a:xfrm>
            <a:prstGeom prst="rect">
              <a:avLst/>
            </a:prstGeom>
            <a:solidFill>
              <a:srgbClr val="D66E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 txBox="1"/>
            <p:nvPr/>
          </p:nvSpPr>
          <p:spPr>
            <a:xfrm>
              <a:off x="7518873" y="2723418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10024820" y="1252986"/>
              <a:ext cx="2071030" cy="1035515"/>
            </a:xfrm>
            <a:prstGeom prst="rect">
              <a:avLst/>
            </a:prstGeom>
            <a:solidFill>
              <a:srgbClr val="BA612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 txBox="1"/>
            <p:nvPr/>
          </p:nvSpPr>
          <p:spPr>
            <a:xfrm>
              <a:off x="10024820" y="1252986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Chọn phần tử trước phần tử</a:t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0024820" y="2723418"/>
              <a:ext cx="2071030" cy="1035515"/>
            </a:xfrm>
            <a:prstGeom prst="rect">
              <a:avLst/>
            </a:prstGeom>
            <a:solidFill>
              <a:srgbClr val="D66E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10024820" y="2723418"/>
              <a:ext cx="2071030" cy="1035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2" y="3930430"/>
            <a:ext cx="2047334" cy="1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6606" y="3993457"/>
            <a:ext cx="2047334" cy="101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169" y="4008698"/>
            <a:ext cx="2054373" cy="99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6771" y="3930430"/>
            <a:ext cx="2098623" cy="1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70373" y="4008698"/>
            <a:ext cx="2054373" cy="100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Các cách sử dụng css trong html</a:t>
            </a:r>
            <a:endParaRPr/>
          </a:p>
        </p:txBody>
      </p:sp>
      <p:sp>
        <p:nvSpPr>
          <p:cNvPr id="280" name="Google Shape;280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81" name="Google Shape;281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1114586" y="1228041"/>
            <a:ext cx="6073898" cy="460001"/>
            <a:chOff x="2968" y="0"/>
            <a:chExt cx="6073898" cy="460001"/>
          </a:xfrm>
        </p:grpSpPr>
        <p:sp>
          <p:nvSpPr>
            <p:cNvPr id="283" name="Google Shape;283;p9"/>
            <p:cNvSpPr/>
            <p:nvPr/>
          </p:nvSpPr>
          <p:spPr>
            <a:xfrm>
              <a:off x="2968" y="0"/>
              <a:ext cx="6073898" cy="46000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16441" y="13473"/>
              <a:ext cx="6046952" cy="433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 sử dụng trong thẻ HTML (Inline Style)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9"/>
          <p:cNvSpPr/>
          <p:nvPr/>
        </p:nvSpPr>
        <p:spPr>
          <a:xfrm>
            <a:off x="1168401" y="2139427"/>
            <a:ext cx="7263475" cy="5136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5175682" y="3429000"/>
            <a:ext cx="6195205" cy="6465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5273336" y="5122416"/>
            <a:ext cx="6039362" cy="3651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9"/>
          <p:cNvGrpSpPr/>
          <p:nvPr/>
        </p:nvGrpSpPr>
        <p:grpSpPr>
          <a:xfrm>
            <a:off x="1212663" y="3153664"/>
            <a:ext cx="3285898" cy="2812729"/>
            <a:chOff x="2070914" y="898"/>
            <a:chExt cx="3285898" cy="2812729"/>
          </a:xfrm>
        </p:grpSpPr>
        <p:sp>
          <p:nvSpPr>
            <p:cNvPr id="289" name="Google Shape;289;p9"/>
            <p:cNvSpPr/>
            <p:nvPr/>
          </p:nvSpPr>
          <p:spPr>
            <a:xfrm>
              <a:off x="2070914" y="898"/>
              <a:ext cx="3285898" cy="1314359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2728094" y="898"/>
              <a:ext cx="1971539" cy="131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25400" spcFirstLastPara="1" rIns="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 sử dụng trong file HTML (Internal)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070914" y="1499268"/>
              <a:ext cx="3285898" cy="1314359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2728094" y="1499268"/>
              <a:ext cx="1971539" cy="131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25400" spcFirstLastPara="1" rIns="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vi-VN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 viết ngoài file HTML (External)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