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jzuNbni5fWg1g2BomehopYriHP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410564-3D56-4897-BCD3-F6F107273581}">
  <a:tblStyle styleId="{B3410564-3D56-4897-BCD3-F6F10727358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  <a:tblStyle styleId="{1A3C0B7C-F79F-4C78-9274-B6332BD3686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vi-V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Tách 2 slider</a:t>
            </a:r>
            <a:endParaRPr/>
          </a:p>
        </p:txBody>
      </p:sp>
      <p:sp>
        <p:nvSpPr>
          <p:cNvPr id="162" name="Google Shape;16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ctrTitle"/>
          </p:nvPr>
        </p:nvSpPr>
        <p:spPr>
          <a:xfrm>
            <a:off x="1524000" y="1122362"/>
            <a:ext cx="9144000" cy="29864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subTitle"/>
          </p:nvPr>
        </p:nvSpPr>
        <p:spPr>
          <a:xfrm>
            <a:off x="1524000" y="4190260"/>
            <a:ext cx="9144000" cy="1067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5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22" name="Google Shape;22;p15"/>
          <p:cNvSpPr/>
          <p:nvPr/>
        </p:nvSpPr>
        <p:spPr>
          <a:xfrm>
            <a:off x="0" y="-17461"/>
            <a:ext cx="12192000" cy="6211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-19041"/>
            <a:ext cx="12200878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1476" y="147718"/>
            <a:ext cx="2896235" cy="455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" type="body"/>
          </p:nvPr>
        </p:nvSpPr>
        <p:spPr>
          <a:xfrm rot="5400000">
            <a:off x="3381366" y="-2559382"/>
            <a:ext cx="5375806" cy="12096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3" y="1956594"/>
            <a:ext cx="5811838" cy="2628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3" y="-596107"/>
            <a:ext cx="5811838" cy="7734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831850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8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0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0" type="dt"/>
          </p:nvPr>
        </p:nvSpPr>
        <p:spPr>
          <a:xfrm>
            <a:off x="270029" y="64235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20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/>
          <p:nvPr>
            <p:ph type="title"/>
          </p:nvPr>
        </p:nvSpPr>
        <p:spPr>
          <a:xfrm>
            <a:off x="1148919" y="8622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 txBox="1"/>
          <p:nvPr>
            <p:ph type="title"/>
          </p:nvPr>
        </p:nvSpPr>
        <p:spPr>
          <a:xfrm>
            <a:off x="839788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22"/>
          <p:cNvSpPr txBox="1"/>
          <p:nvPr>
            <p:ph idx="2" type="body"/>
          </p:nvPr>
        </p:nvSpPr>
        <p:spPr>
          <a:xfrm>
            <a:off x="839788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22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/>
          <p:nvPr>
            <p:ph type="title"/>
          </p:nvPr>
        </p:nvSpPr>
        <p:spPr>
          <a:xfrm>
            <a:off x="839788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3"/>
          <p:cNvSpPr txBox="1"/>
          <p:nvPr>
            <p:ph idx="1" type="body"/>
          </p:nvPr>
        </p:nvSpPr>
        <p:spPr>
          <a:xfrm>
            <a:off x="839788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3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6.png"/><Relationship Id="rId2" Type="http://schemas.openxmlformats.org/officeDocument/2006/relationships/image" Target="../media/image18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4"/>
          <p:cNvPicPr preferRelativeResize="0"/>
          <p:nvPr/>
        </p:nvPicPr>
        <p:blipFill rotWithShape="1">
          <a:blip r:embed="rId1">
            <a:alphaModFix/>
          </a:blip>
          <a:srcRect b="77519" l="0" r="0" t="0"/>
          <a:stretch/>
        </p:blipFill>
        <p:spPr>
          <a:xfrm flipH="1">
            <a:off x="0" y="-19411"/>
            <a:ext cx="12192000" cy="622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4"/>
          <p:cNvPicPr preferRelativeResize="0"/>
          <p:nvPr/>
        </p:nvPicPr>
        <p:blipFill rotWithShape="1">
          <a:blip r:embed="rId2">
            <a:alphaModFix/>
          </a:blip>
          <a:srcRect b="77519" l="0" r="0" t="0"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4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4"/>
          <p:cNvSpPr txBox="1"/>
          <p:nvPr>
            <p:ph idx="1" type="body"/>
          </p:nvPr>
        </p:nvSpPr>
        <p:spPr>
          <a:xfrm>
            <a:off x="20827" y="801157"/>
            <a:ext cx="12096884" cy="5375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pic>
        <p:nvPicPr>
          <p:cNvPr id="16" name="Google Shape;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0689" y="108244"/>
            <a:ext cx="2896235" cy="45596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hyperlink" Target="mailto:tuyensinh@bachkhoa-aptech.edu.vn" TargetMode="External"/><Relationship Id="rId9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23.png"/><Relationship Id="rId7" Type="http://schemas.openxmlformats.org/officeDocument/2006/relationships/image" Target="../media/image21.png"/><Relationship Id="rId8" Type="http://schemas.openxmlformats.org/officeDocument/2006/relationships/hyperlink" Target="mailto:tuyensinh@bachkhoa-aptech.edu.v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2106706"/>
            <a:ext cx="9144000" cy="250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vi-VN" sz="4000">
                <a:solidFill>
                  <a:schemeClr val="dk1"/>
                </a:solidFill>
              </a:rPr>
              <a:t>Bài </a:t>
            </a:r>
            <a:r>
              <a:rPr b="1" lang="vi-VN" sz="4000"/>
              <a:t>4</a:t>
            </a:r>
            <a:br>
              <a:rPr lang="vi-VN" sz="4000">
                <a:solidFill>
                  <a:schemeClr val="dk1"/>
                </a:solidFill>
              </a:rPr>
            </a:br>
            <a:r>
              <a:rPr lang="vi-VN" sz="4000">
                <a:solidFill>
                  <a:schemeClr val="dk1"/>
                </a:solidFill>
              </a:rPr>
              <a:t>Định dạng bảng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4692284"/>
            <a:ext cx="9144000" cy="1067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6" name="Google Shape;86;p1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87" name="Google Shape;87;p1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510" y="648927"/>
            <a:ext cx="4300461" cy="1965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Live demo</a:t>
            </a:r>
            <a:endParaRPr/>
          </a:p>
        </p:txBody>
      </p:sp>
      <p:grpSp>
        <p:nvGrpSpPr>
          <p:cNvPr id="188" name="Google Shape;188;p10"/>
          <p:cNvGrpSpPr/>
          <p:nvPr/>
        </p:nvGrpSpPr>
        <p:grpSpPr>
          <a:xfrm>
            <a:off x="4163627" y="2251039"/>
            <a:ext cx="4074849" cy="2485747"/>
            <a:chOff x="0" y="0"/>
            <a:chExt cx="4074849" cy="2485747"/>
          </a:xfrm>
        </p:grpSpPr>
        <p:sp>
          <p:nvSpPr>
            <p:cNvPr id="189" name="Google Shape;189;p10"/>
            <p:cNvSpPr/>
            <p:nvPr/>
          </p:nvSpPr>
          <p:spPr>
            <a:xfrm>
              <a:off x="0" y="0"/>
              <a:ext cx="4074849" cy="2485747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0"/>
            <p:cNvSpPr txBox="1"/>
            <p:nvPr/>
          </p:nvSpPr>
          <p:spPr>
            <a:xfrm>
              <a:off x="0" y="994298"/>
              <a:ext cx="4074849" cy="994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8900" lIns="248900" spcFirstLastPara="1" rIns="248900" wrap="square" tIns="248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alibri"/>
                <a:buNone/>
              </a:pPr>
              <a:r>
                <a:rPr b="0" i="0" lang="vi-VN" sz="3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LIVE DEMO</a:t>
              </a: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1366865" y="149144"/>
              <a:ext cx="1341118" cy="827753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-21996" r="-21996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162993" y="1988597"/>
              <a:ext cx="3748861" cy="372862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F4BDA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10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194" name="Google Shape;194;p10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/>
          <p:nvPr>
            <p:ph type="ctrTitle"/>
          </p:nvPr>
        </p:nvSpPr>
        <p:spPr>
          <a:xfrm>
            <a:off x="1662953" y="68714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vi-VN"/>
              <a:t>HỎI ĐÁP</a:t>
            </a:r>
            <a:endParaRPr/>
          </a:p>
        </p:txBody>
      </p:sp>
      <p:pic>
        <p:nvPicPr>
          <p:cNvPr id="200" name="Google Shape;20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7438" y="2260601"/>
            <a:ext cx="3975100" cy="3276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1"/>
          <p:cNvPicPr preferRelativeResize="0"/>
          <p:nvPr/>
        </p:nvPicPr>
        <p:blipFill rotWithShape="1">
          <a:blip r:embed="rId4">
            <a:alphaModFix/>
          </a:blip>
          <a:srcRect b="77519" l="0" r="0" t="0"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1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203" name="Google Shape;203;p11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2"/>
          <p:cNvPicPr preferRelativeResize="0"/>
          <p:nvPr/>
        </p:nvPicPr>
        <p:blipFill rotWithShape="1">
          <a:blip r:embed="rId3">
            <a:alphaModFix/>
          </a:blip>
          <a:srcRect b="25428" l="2688" r="2682" t="22343"/>
          <a:stretch/>
        </p:blipFill>
        <p:spPr>
          <a:xfrm>
            <a:off x="0" y="-2"/>
            <a:ext cx="12238039" cy="3924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2"/>
          <p:cNvSpPr txBox="1"/>
          <p:nvPr/>
        </p:nvSpPr>
        <p:spPr>
          <a:xfrm>
            <a:off x="412376" y="4133675"/>
            <a:ext cx="1138611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vi-VN" sz="6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TRẢI NGHIỆM THỰC HÀNH</a:t>
            </a:r>
            <a:endParaRPr b="1" i="0" sz="60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12"/>
          <p:cNvPicPr preferRelativeResize="0"/>
          <p:nvPr/>
        </p:nvPicPr>
        <p:blipFill rotWithShape="1">
          <a:blip r:embed="rId4">
            <a:alphaModFix/>
          </a:blip>
          <a:srcRect b="77519" l="0" r="0" t="0"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2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212" name="Google Shape;212;p12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/>
          <p:nvPr/>
        </p:nvSpPr>
        <p:spPr>
          <a:xfrm>
            <a:off x="4275164" y="1776956"/>
            <a:ext cx="7055357" cy="79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0477"/>
              </a:buClr>
              <a:buSzPts val="3500"/>
              <a:buFont typeface="Arial"/>
              <a:buNone/>
            </a:pPr>
            <a:r>
              <a:rPr b="1" i="0" lang="vi-VN" sz="3500" u="none" cap="none" strike="noStrike">
                <a:solidFill>
                  <a:srgbClr val="600477"/>
                </a:solidFill>
                <a:latin typeface="Arial"/>
                <a:ea typeface="Arial"/>
                <a:cs typeface="Arial"/>
                <a:sym typeface="Arial"/>
              </a:rPr>
              <a:t>TRÂN TRỌNG CẢM ƠN!</a:t>
            </a:r>
            <a:endParaRPr b="1" i="0" sz="3500" u="none" cap="none" strike="noStrike">
              <a:solidFill>
                <a:srgbClr val="6004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871" y="675061"/>
            <a:ext cx="3777949" cy="46754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3"/>
          <p:cNvSpPr txBox="1"/>
          <p:nvPr/>
        </p:nvSpPr>
        <p:spPr>
          <a:xfrm>
            <a:off x="5772553" y="2929613"/>
            <a:ext cx="5991075" cy="40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vi-V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238 Hoàng Quốc Việt, Bắc Từ Liêm, Hà Nội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13"/>
          <p:cNvSpPr txBox="1"/>
          <p:nvPr/>
        </p:nvSpPr>
        <p:spPr>
          <a:xfrm>
            <a:off x="5772553" y="3520137"/>
            <a:ext cx="36952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vi-V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0968.27.6996</a:t>
            </a:r>
            <a:endParaRPr/>
          </a:p>
        </p:txBody>
      </p:sp>
      <p:sp>
        <p:nvSpPr>
          <p:cNvPr id="221" name="Google Shape;221;p13"/>
          <p:cNvSpPr txBox="1"/>
          <p:nvPr/>
        </p:nvSpPr>
        <p:spPr>
          <a:xfrm>
            <a:off x="5772553" y="4166421"/>
            <a:ext cx="48639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vi-VN" sz="18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tuyensinh@bachkhoa-aptech.edu.vn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Receiver" id="222" name="Google Shape;22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4559" y="3423731"/>
            <a:ext cx="469813" cy="469812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Envelope" id="223" name="Google Shape;223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4559" y="4070014"/>
            <a:ext cx="469813" cy="469812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User" id="224" name="Google Shape;224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04559" y="2833206"/>
            <a:ext cx="469813" cy="469812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descr="decorative element" id="225" name="Google Shape;225;p13"/>
          <p:cNvCxnSpPr/>
          <p:nvPr/>
        </p:nvCxnSpPr>
        <p:spPr>
          <a:xfrm>
            <a:off x="5170080" y="3303018"/>
            <a:ext cx="429768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descr="decorative element" id="226" name="Google Shape;226;p13"/>
          <p:cNvCxnSpPr/>
          <p:nvPr/>
        </p:nvCxnSpPr>
        <p:spPr>
          <a:xfrm>
            <a:off x="5170080" y="3902174"/>
            <a:ext cx="429768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descr="decorative element" id="227" name="Google Shape;227;p13"/>
          <p:cNvCxnSpPr/>
          <p:nvPr/>
        </p:nvCxnSpPr>
        <p:spPr>
          <a:xfrm>
            <a:off x="5170080" y="4651474"/>
            <a:ext cx="429768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descr="decorative element" id="228" name="Google Shape;228;p13"/>
          <p:cNvCxnSpPr/>
          <p:nvPr/>
        </p:nvCxnSpPr>
        <p:spPr>
          <a:xfrm>
            <a:off x="5170080" y="5302637"/>
            <a:ext cx="429768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29" name="Google Shape;229;p13"/>
          <p:cNvSpPr txBox="1"/>
          <p:nvPr/>
        </p:nvSpPr>
        <p:spPr>
          <a:xfrm>
            <a:off x="5772553" y="4845294"/>
            <a:ext cx="48639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vi-VN" sz="18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www.bachkhoa-aptech.edu.vn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Káº¿t quáº£ hÃ¬nh áº£nh cho world icon PNG" id="230" name="Google Shape;230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37321" y="4771421"/>
            <a:ext cx="424744" cy="42474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3"/>
          <p:cNvSpPr txBox="1"/>
          <p:nvPr/>
        </p:nvSpPr>
        <p:spPr>
          <a:xfrm>
            <a:off x="4823737" y="701033"/>
            <a:ext cx="7128577" cy="393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vi-V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HỆ THỐNG ĐÀO TẠO CNTT QUỐC TẾ BACHKHOA - APTECH</a:t>
            </a:r>
            <a:endParaRPr/>
          </a:p>
        </p:txBody>
      </p:sp>
      <p:pic>
        <p:nvPicPr>
          <p:cNvPr id="232" name="Google Shape;232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86496" y="1878372"/>
            <a:ext cx="3744411" cy="373509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3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234" name="Google Shape;234;p13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425">
            <a:spAutoFit/>
          </a:bodyPr>
          <a:lstStyle/>
          <a:p>
            <a:pPr indent="0" lvl="0" marL="141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b="1" lang="vi-VN" sz="2800">
                <a:latin typeface="Calibri"/>
                <a:ea typeface="Calibri"/>
                <a:cs typeface="Calibri"/>
                <a:sym typeface="Calibri"/>
              </a:rPr>
              <a:t>MỤC TIÊU</a:t>
            </a:r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>
            <a:off x="5008748" y="1941621"/>
            <a:ext cx="6693454" cy="2810520"/>
            <a:chOff x="0" y="50677"/>
            <a:chExt cx="6693454" cy="2810520"/>
          </a:xfrm>
        </p:grpSpPr>
        <p:sp>
          <p:nvSpPr>
            <p:cNvPr id="95" name="Google Shape;95;p2"/>
            <p:cNvSpPr/>
            <p:nvPr/>
          </p:nvSpPr>
          <p:spPr>
            <a:xfrm>
              <a:off x="0" y="50677"/>
              <a:ext cx="6693454" cy="865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42265" y="92942"/>
              <a:ext cx="6608924" cy="781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0950" lIns="140950" spcFirstLastPara="1" rIns="140950" wrap="square" tIns="14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Calibri"/>
                <a:buNone/>
              </a:pPr>
              <a:r>
                <a:rPr b="0" i="0" lang="vi-VN" sz="3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Giới thiệu và tạo bảng cơ bản</a:t>
              </a:r>
              <a:endParaRPr b="0" i="0" sz="3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0" y="1023037"/>
              <a:ext cx="6693454" cy="865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42265" y="1065302"/>
              <a:ext cx="6608924" cy="781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0950" lIns="140950" spcFirstLastPara="1" rIns="140950" wrap="square" tIns="14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Calibri"/>
                <a:buNone/>
              </a:pPr>
              <a:r>
                <a:rPr b="0" i="0" lang="vi-VN" sz="3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Định dạng bảng html5</a:t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0" y="1995397"/>
              <a:ext cx="6693454" cy="865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42265" y="2037662"/>
              <a:ext cx="6608924" cy="781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0950" lIns="140950" spcFirstLastPara="1" rIns="140950" wrap="square" tIns="14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Calibri"/>
                <a:buNone/>
              </a:pPr>
              <a:r>
                <a:rPr b="0" i="0" lang="vi-VN" sz="3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Áp dụng style cho bảng</a:t>
              </a:r>
              <a:endParaRPr/>
            </a:p>
          </p:txBody>
        </p:sp>
      </p:grpSp>
      <p:sp>
        <p:nvSpPr>
          <p:cNvPr id="101" name="Google Shape;101;p2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102" name="Google Shape;102;p2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11814388" y="6619824"/>
            <a:ext cx="188808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8297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vi-VN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797" y="1444000"/>
            <a:ext cx="4268815" cy="3969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Giới thiệu và tạo bảng cơ bản</a:t>
            </a:r>
            <a:endParaRPr/>
          </a:p>
        </p:txBody>
      </p:sp>
      <p:sp>
        <p:nvSpPr>
          <p:cNvPr id="110" name="Google Shape;110;p3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111" name="Google Shape;111;p3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grpSp>
        <p:nvGrpSpPr>
          <p:cNvPr id="112" name="Google Shape;112;p3"/>
          <p:cNvGrpSpPr/>
          <p:nvPr/>
        </p:nvGrpSpPr>
        <p:grpSpPr>
          <a:xfrm>
            <a:off x="20827" y="754213"/>
            <a:ext cx="5749658" cy="4137773"/>
            <a:chOff x="0" y="61754"/>
            <a:chExt cx="5749658" cy="4137773"/>
          </a:xfrm>
        </p:grpSpPr>
        <p:sp>
          <p:nvSpPr>
            <p:cNvPr id="113" name="Google Shape;113;p3"/>
            <p:cNvSpPr/>
            <p:nvPr/>
          </p:nvSpPr>
          <p:spPr>
            <a:xfrm>
              <a:off x="0" y="61754"/>
              <a:ext cx="5749658" cy="993403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 txBox="1"/>
            <p:nvPr/>
          </p:nvSpPr>
          <p:spPr>
            <a:xfrm>
              <a:off x="48494" y="110248"/>
              <a:ext cx="5652670" cy="8964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vi-VN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Một bảng được tạo thành bởi các hàng và cột. </a:t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0" y="1109877"/>
              <a:ext cx="5749658" cy="993403"/>
            </a:xfrm>
            <a:prstGeom prst="roundRect">
              <a:avLst>
                <a:gd fmla="val 16667" name="adj"/>
              </a:avLst>
            </a:prstGeom>
            <a:solidFill>
              <a:srgbClr val="E14A3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48494" y="1158371"/>
              <a:ext cx="5652670" cy="8964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vi-VN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Một bảng có thể có nhiều dòng mỗi dòng có nhiều cột</a:t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0" y="2158001"/>
              <a:ext cx="5749658" cy="993403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48494" y="2206495"/>
              <a:ext cx="5652670" cy="8964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vi-VN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Để định nghĩa bảng thì phần tử &lt;table&gt; được sử dụng, các dòng được định nghĩa bởi phần tuer &lt;tr&gt; và các cột được định nghĩa bởi phần tử &lt;td&gt;</a:t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0" y="3206124"/>
              <a:ext cx="5749658" cy="993403"/>
            </a:xfrm>
            <a:prstGeom prst="roundRect">
              <a:avLst>
                <a:gd fmla="val 16667" name="adj"/>
              </a:avLst>
            </a:prstGeom>
            <a:solidFill>
              <a:srgbClr val="E14A3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 txBox="1"/>
            <p:nvPr/>
          </p:nvSpPr>
          <p:spPr>
            <a:xfrm>
              <a:off x="48494" y="3254618"/>
              <a:ext cx="5652670" cy="8964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vi-VN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Mặc định bảng không có viền, thuộc tính border của các phần tử &lt;table&gt; xác định một viền</a:t>
              </a:r>
              <a:endParaRPr/>
            </a:p>
          </p:txBody>
        </p:sp>
      </p:grp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811245"/>
            <a:ext cx="5806943" cy="4023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0501" y="5017907"/>
            <a:ext cx="7970577" cy="1222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Định dạng bảng sử dụng thuộc tính html 1/4</a:t>
            </a:r>
            <a:endParaRPr/>
          </a:p>
        </p:txBody>
      </p:sp>
      <p:sp>
        <p:nvSpPr>
          <p:cNvPr id="128" name="Google Shape;128;p4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20827" y="753036"/>
            <a:ext cx="12096884" cy="5423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vi-VN"/>
              <a:t>Trên phần tử &lt;table&gt; có thể có các thuộc tính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131" name="Google Shape;131;p4"/>
          <p:cNvGraphicFramePr/>
          <p:nvPr/>
        </p:nvGraphicFramePr>
        <p:xfrm>
          <a:off x="248023" y="14547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{B3410564-3D56-4897-BCD3-F6F107273581}</a:tableStyleId>
              </a:tblPr>
              <a:tblGrid>
                <a:gridCol w="3882725"/>
                <a:gridCol w="3882725"/>
                <a:gridCol w="3882725"/>
              </a:tblGrid>
              <a:tr h="41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 u="none" cap="none" strike="noStrike"/>
                        <a:t>Tên thuộc tính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Mô tả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Ví dụ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border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Tạo viền cho bảng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Border=“1”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width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Chiều rộng cảu bảng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Width=“800”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align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Căn lề cho bảng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Align=“center | left | right”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cellspacing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Khoảng cách các ô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Cellspacing=“0”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cellpadding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Khoảng cách nội dung tới viền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cellpadding="10"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bgcolor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Màu nền cho bảng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bgcolor="#ccc"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hidden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Ẩn bảng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hidden=“true | false”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Định dạng bảng sử dụng thuộc tính html 2/4</a:t>
            </a:r>
            <a:endParaRPr/>
          </a:p>
        </p:txBody>
      </p:sp>
      <p:sp>
        <p:nvSpPr>
          <p:cNvPr id="137" name="Google Shape;137;p5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138" name="Google Shape;138;p5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139" name="Google Shape;139;p5"/>
          <p:cNvSpPr txBox="1"/>
          <p:nvPr>
            <p:ph idx="1" type="body"/>
          </p:nvPr>
        </p:nvSpPr>
        <p:spPr>
          <a:xfrm>
            <a:off x="20827" y="753036"/>
            <a:ext cx="12096884" cy="5423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vi-VN"/>
              <a:t>Trên phần tử &lt;tr&gt; có thể có các thuộc tính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140" name="Google Shape;140;p5"/>
          <p:cNvGraphicFramePr/>
          <p:nvPr/>
        </p:nvGraphicFramePr>
        <p:xfrm>
          <a:off x="248023" y="14547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{B3410564-3D56-4897-BCD3-F6F107273581}</a:tableStyleId>
              </a:tblPr>
              <a:tblGrid>
                <a:gridCol w="3113750"/>
                <a:gridCol w="4651675"/>
                <a:gridCol w="3882725"/>
              </a:tblGrid>
              <a:tr h="41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Tên thuộc tính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Mô tả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Ví dụ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align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Căn lề nội dung chiều ngang của dòng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Align=“left | center | right”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valign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Căn lề nội dung chiều dọc của dòng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valign=“top | middle | bottom”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bgcolor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Màu nền cho dòng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bgcolor="#ccc"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hidden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Ẩn dòng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hidden=“true | false”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Định dạng bảng sử dụng thuộc tính html 3/4</a:t>
            </a:r>
            <a:endParaRPr/>
          </a:p>
        </p:txBody>
      </p:sp>
      <p:sp>
        <p:nvSpPr>
          <p:cNvPr id="146" name="Google Shape;146;p6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147" name="Google Shape;147;p6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148" name="Google Shape;148;p6"/>
          <p:cNvSpPr txBox="1"/>
          <p:nvPr>
            <p:ph idx="1" type="body"/>
          </p:nvPr>
        </p:nvSpPr>
        <p:spPr>
          <a:xfrm>
            <a:off x="20827" y="753036"/>
            <a:ext cx="12096884" cy="5423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vi-VN"/>
              <a:t>Trên phần tử &lt;td&gt; hoặc &lt;th&gt; có thể có các thuộc tính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149" name="Google Shape;149;p6"/>
          <p:cNvGraphicFramePr/>
          <p:nvPr/>
        </p:nvGraphicFramePr>
        <p:xfrm>
          <a:off x="248023" y="14547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{B3410564-3D56-4897-BCD3-F6F107273581}</a:tableStyleId>
              </a:tblPr>
              <a:tblGrid>
                <a:gridCol w="3113750"/>
                <a:gridCol w="4651675"/>
                <a:gridCol w="3882725"/>
              </a:tblGrid>
              <a:tr h="41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Tên thuộc tính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Mô tả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Ví dụ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align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Căn lề nội dung chiều ngang của cột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Align=“left | center | right”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valign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Căn lề nội dung chiều dọc của cột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valign=“top | middle | bottom”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bgcolor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Màu nền cho dòng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bgcolor="#ccc"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width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Chiều rộng cảu bảng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Width=“60”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height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Chiều cao của cột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Height=“60”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colspan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Gộp các cột trong một dòng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colspan="2"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rowspan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Ghép các cột trên các dòng khác nhau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rowspan="2"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-VN" sz="1800"/>
                        <a:t>hidden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Ẩn cột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hidden=“true | false”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Định dạng bảng sử dụng thuộc tính html 4/4</a:t>
            </a:r>
            <a:endParaRPr/>
          </a:p>
        </p:txBody>
      </p:sp>
      <p:sp>
        <p:nvSpPr>
          <p:cNvPr id="155" name="Google Shape;155;p7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156" name="Google Shape;156;p7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pic>
        <p:nvPicPr>
          <p:cNvPr id="157" name="Google Shape;15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38" y="751506"/>
            <a:ext cx="8847208" cy="5484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7754" y="3886200"/>
            <a:ext cx="7979958" cy="2350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Cấu trúc bảng html5</a:t>
            </a:r>
            <a:endParaRPr/>
          </a:p>
        </p:txBody>
      </p:sp>
      <p:sp>
        <p:nvSpPr>
          <p:cNvPr id="165" name="Google Shape;165;p8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166" name="Google Shape;166;p8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>
            <a:off x="20827" y="693717"/>
            <a:ext cx="12096884" cy="631800"/>
            <a:chOff x="0" y="1257"/>
            <a:chExt cx="12096884" cy="631800"/>
          </a:xfrm>
        </p:grpSpPr>
        <p:sp>
          <p:nvSpPr>
            <p:cNvPr id="168" name="Google Shape;168;p8"/>
            <p:cNvSpPr/>
            <p:nvPr/>
          </p:nvSpPr>
          <p:spPr>
            <a:xfrm>
              <a:off x="0" y="1257"/>
              <a:ext cx="12096884" cy="63180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8"/>
            <p:cNvSpPr txBox="1"/>
            <p:nvPr/>
          </p:nvSpPr>
          <p:spPr>
            <a:xfrm>
              <a:off x="30842" y="32099"/>
              <a:ext cx="12035201" cy="5701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b="0" i="0" lang="vi-VN" sz="2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Html5 định nghĩa bảng gồm &lt;thead&gt;, &lt;tbody&gt;, &lt;tfoot&gt;</a:t>
              </a:r>
              <a:endParaRPr/>
            </a:p>
          </p:txBody>
        </p:sp>
      </p:grpSp>
      <p:pic>
        <p:nvPicPr>
          <p:cNvPr id="170" name="Google Shape;1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58" y="1736245"/>
            <a:ext cx="6461514" cy="4586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2237" y="4245691"/>
            <a:ext cx="7757109" cy="20772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2" name="Google Shape;172;p8"/>
          <p:cNvGraphicFramePr/>
          <p:nvPr/>
        </p:nvGraphicFramePr>
        <p:xfrm>
          <a:off x="5570487" y="20445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{1A3C0B7C-F79F-4C78-9274-B6332BD36864}</a:tableStyleId>
              </a:tblPr>
              <a:tblGrid>
                <a:gridCol w="1731500"/>
                <a:gridCol w="2857000"/>
                <a:gridCol w="1860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Phần tử mới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Ý nghĩa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Thuộc tính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&lt;thead&gt;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Phần đầu cảu bảng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Align, valign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&lt;tbody&gt;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Phần thân của bảng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Align, valign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&lt;tfoot&gt;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Phần cuối của bảng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Align, valign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Cation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800"/>
                        <a:t>Tiêu đề mô tả bảng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Áp dụng css để định dạng bảng</a:t>
            </a:r>
            <a:endParaRPr/>
          </a:p>
        </p:txBody>
      </p:sp>
      <p:sp>
        <p:nvSpPr>
          <p:cNvPr id="178" name="Google Shape;178;p9"/>
          <p:cNvSpPr txBox="1"/>
          <p:nvPr>
            <p:ph idx="1" type="body"/>
          </p:nvPr>
        </p:nvSpPr>
        <p:spPr>
          <a:xfrm>
            <a:off x="20827" y="692459"/>
            <a:ext cx="12096884" cy="1323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vi-VN"/>
              <a:t>Thông thường việc định dạng bảng sử dụng css được áp dụng nhiều hơn là sử dụng các thuộc tính trên thẻ html của bảng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vi-VN"/>
              <a:t>Có thể áp dụng CSS style cho bảng như: width, border, padding, background, color,…</a:t>
            </a:r>
            <a:endParaRPr/>
          </a:p>
        </p:txBody>
      </p:sp>
      <p:sp>
        <p:nvSpPr>
          <p:cNvPr id="179" name="Google Shape;179;p9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Thiết kế Web với HTML5 - CSS3 - JAVASCRIPT</a:t>
            </a:r>
            <a:endParaRPr/>
          </a:p>
        </p:txBody>
      </p:sp>
      <p:sp>
        <p:nvSpPr>
          <p:cNvPr id="180" name="Google Shape;180;p9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pic>
        <p:nvPicPr>
          <p:cNvPr id="181" name="Google Shape;18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214" y="2015837"/>
            <a:ext cx="3604572" cy="4153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3711" y="2696357"/>
            <a:ext cx="7125317" cy="1943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2018-01-11T08:27:42Z</dcterms:created>
  <dc:creator>Huy Dang</dc:creator>
</cp:coreProperties>
</file>