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6" roundtripDataSignature="AMtx7mhGJYzumP/fc0q5RrselyMc5HSn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6247BA-A0F4-4937-ADB3-6192CEEF0C65}">
  <a:tblStyle styleId="{796247BA-A0F4-4937-ADB3-6192CEEF0C6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7"/>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22" name="Google Shape;22;p17"/>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17"/>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17"/>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6"/>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3"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3" y="-596107"/>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8"/>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0"/>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2"/>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2"/>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2"/>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2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3"/>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4"/>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4"/>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5"/>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5"/>
          <p:cNvSpPr/>
          <p:nvPr>
            <p:ph idx="2" type="pic"/>
          </p:nvPr>
        </p:nvSpPr>
        <p:spPr>
          <a:xfrm>
            <a:off x="5183188" y="987425"/>
            <a:ext cx="6172200" cy="4873625"/>
          </a:xfrm>
          <a:prstGeom prst="rect">
            <a:avLst/>
          </a:prstGeom>
          <a:noFill/>
          <a:ln>
            <a:noFill/>
          </a:ln>
        </p:spPr>
      </p:sp>
      <p:sp>
        <p:nvSpPr>
          <p:cNvPr id="66" name="Google Shape;66;p25"/>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7.png"/><Relationship Id="rId2" Type="http://schemas.openxmlformats.org/officeDocument/2006/relationships/image" Target="../media/image1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6"/>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16"/>
          <p:cNvPicPr preferRelativeResize="0"/>
          <p:nvPr/>
        </p:nvPicPr>
        <p:blipFill rotWithShape="1">
          <a:blip r:embed="rId1">
            <a:alphaModFix/>
          </a:blip>
          <a:srcRect b="77519" l="0" r="0" t="0"/>
          <a:stretch/>
        </p:blipFill>
        <p:spPr>
          <a:xfrm>
            <a:off x="0" y="6375400"/>
            <a:ext cx="12192000" cy="482600"/>
          </a:xfrm>
          <a:prstGeom prst="rect">
            <a:avLst/>
          </a:prstGeom>
          <a:noFill/>
          <a:ln>
            <a:noFill/>
          </a:ln>
        </p:spPr>
      </p:pic>
      <p:sp>
        <p:nvSpPr>
          <p:cNvPr id="12" name="Google Shape;12;p1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6"/>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16"/>
          <p:cNvPicPr preferRelativeResize="0"/>
          <p:nvPr/>
        </p:nvPicPr>
        <p:blipFill rotWithShape="1">
          <a:blip r:embed="rId2">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0"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hyperlink" Target="mailto:tuyensinh@bachkhoa-aptech.edu.vn" TargetMode="External"/><Relationship Id="rId9"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hyperlink" Target="mailto:tuyensinh@bachkhoa-aptech.edu.v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mailto:demo@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06706"/>
            <a:ext cx="9144000" cy="250409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vi-VN" sz="4000">
                <a:solidFill>
                  <a:schemeClr val="dk1"/>
                </a:solidFill>
              </a:rPr>
              <a:t>Bài </a:t>
            </a:r>
            <a:r>
              <a:rPr b="1" lang="vi-VN" sz="4000"/>
              <a:t>5</a:t>
            </a:r>
            <a:br>
              <a:rPr lang="vi-VN" sz="4000">
                <a:solidFill>
                  <a:schemeClr val="dk1"/>
                </a:solidFill>
              </a:rPr>
            </a:br>
            <a:r>
              <a:rPr lang="vi-VN" sz="4000">
                <a:solidFill>
                  <a:schemeClr val="dk1"/>
                </a:solidFill>
              </a:rPr>
              <a:t>Định dạng form html5</a:t>
            </a:r>
            <a:endParaRPr/>
          </a:p>
        </p:txBody>
      </p:sp>
      <p:sp>
        <p:nvSpPr>
          <p:cNvPr id="85" name="Google Shape;85;p1"/>
          <p:cNvSpPr txBox="1"/>
          <p:nvPr>
            <p:ph idx="1" type="subTitle"/>
          </p:nvPr>
        </p:nvSpPr>
        <p:spPr>
          <a:xfrm>
            <a:off x="1524000" y="4692284"/>
            <a:ext cx="9144000" cy="106754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87" name="Google Shape;87;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88" name="Google Shape;88;p1"/>
          <p:cNvPicPr preferRelativeResize="0"/>
          <p:nvPr/>
        </p:nvPicPr>
        <p:blipFill rotWithShape="1">
          <a:blip r:embed="rId3">
            <a:alphaModFix/>
          </a:blip>
          <a:srcRect b="0" l="0" r="0" t="0"/>
          <a:stretch/>
        </p:blipFill>
        <p:spPr>
          <a:xfrm>
            <a:off x="651510" y="648927"/>
            <a:ext cx="4300461" cy="19652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Các thuộc tính mới trên form</a:t>
            </a:r>
            <a:endParaRPr/>
          </a:p>
        </p:txBody>
      </p:sp>
      <p:sp>
        <p:nvSpPr>
          <p:cNvPr id="251" name="Google Shape;251;p10"/>
          <p:cNvSpPr txBox="1"/>
          <p:nvPr>
            <p:ph idx="1" type="body"/>
          </p:nvPr>
        </p:nvSpPr>
        <p:spPr>
          <a:xfrm>
            <a:off x="20827" y="692458"/>
            <a:ext cx="12096884" cy="8038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Trong html5 cung cấp các thuộc tính mới của điều khiển form, các thuộc tính mới này hầu hết sử dụng để xác thực, yêu cầu người dùng nhập đúng quy định dữu liệu</a:t>
            </a:r>
            <a:endParaRPr/>
          </a:p>
          <a:p>
            <a:pPr indent="-76200" lvl="0" marL="228600" rtl="0" algn="l">
              <a:lnSpc>
                <a:spcPct val="90000"/>
              </a:lnSpc>
              <a:spcBef>
                <a:spcPts val="1000"/>
              </a:spcBef>
              <a:spcAft>
                <a:spcPts val="0"/>
              </a:spcAft>
              <a:buClr>
                <a:schemeClr val="dk1"/>
              </a:buClr>
              <a:buSzPts val="2400"/>
              <a:buNone/>
            </a:pPr>
            <a:r>
              <a:t/>
            </a:r>
            <a:endParaRPr/>
          </a:p>
        </p:txBody>
      </p:sp>
      <p:sp>
        <p:nvSpPr>
          <p:cNvPr id="252" name="Google Shape;252;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53" name="Google Shape;253;p1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254" name="Google Shape;254;p10"/>
          <p:cNvGraphicFramePr/>
          <p:nvPr/>
        </p:nvGraphicFramePr>
        <p:xfrm>
          <a:off x="245198" y="1915048"/>
          <a:ext cx="3000000" cy="3000000"/>
        </p:xfrm>
        <a:graphic>
          <a:graphicData uri="http://schemas.openxmlformats.org/drawingml/2006/table">
            <a:tbl>
              <a:tblPr bandRow="1" firstRow="1">
                <a:noFill/>
                <a:tableStyleId>{796247BA-A0F4-4937-ADB3-6192CEEF0C65}</a:tableStyleId>
              </a:tblPr>
              <a:tblGrid>
                <a:gridCol w="3113750"/>
                <a:gridCol w="3239275"/>
                <a:gridCol w="5295125"/>
              </a:tblGrid>
              <a:tr h="419425">
                <a:tc>
                  <a:txBody>
                    <a:bodyPr/>
                    <a:lstStyle/>
                    <a:p>
                      <a:pPr indent="0" lvl="0" marL="0" marR="0" rtl="0" algn="l">
                        <a:spcBef>
                          <a:spcPts val="0"/>
                        </a:spcBef>
                        <a:spcAft>
                          <a:spcPts val="0"/>
                        </a:spcAft>
                        <a:buNone/>
                      </a:pPr>
                      <a:r>
                        <a:rPr lang="vi-VN" sz="1800"/>
                        <a:t>Tên thuộc tính</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c>
                  <a:txBody>
                    <a:bodyPr/>
                    <a:lstStyle/>
                    <a:p>
                      <a:pPr indent="0" lvl="0" marL="0" marR="0" rtl="0" algn="l">
                        <a:spcBef>
                          <a:spcPts val="0"/>
                        </a:spcBef>
                        <a:spcAft>
                          <a:spcPts val="0"/>
                        </a:spcAft>
                        <a:buNone/>
                      </a:pPr>
                      <a:r>
                        <a:rPr lang="vi-VN" sz="1800"/>
                        <a:t>Ví dụ</a:t>
                      </a:r>
                      <a:endParaRPr/>
                    </a:p>
                  </a:txBody>
                  <a:tcPr marT="45725" marB="45725" marR="91450" marL="91450"/>
                </a:tc>
              </a:tr>
              <a:tr h="228600">
                <a:tc>
                  <a:txBody>
                    <a:bodyPr/>
                    <a:lstStyle/>
                    <a:p>
                      <a:pPr indent="0" lvl="0" marL="0" marR="0" rtl="0" algn="l">
                        <a:spcBef>
                          <a:spcPts val="0"/>
                        </a:spcBef>
                        <a:spcAft>
                          <a:spcPts val="0"/>
                        </a:spcAft>
                        <a:buNone/>
                      </a:pPr>
                      <a:r>
                        <a:rPr b="1" lang="vi-VN" sz="1800"/>
                        <a:t>required</a:t>
                      </a:r>
                      <a:endParaRPr/>
                    </a:p>
                  </a:txBody>
                  <a:tcPr marT="45725" marB="45725" marR="91450" marL="91450"/>
                </a:tc>
                <a:tc>
                  <a:txBody>
                    <a:bodyPr/>
                    <a:lstStyle/>
                    <a:p>
                      <a:pPr indent="0" lvl="0" marL="0" marR="0" rtl="0" algn="l">
                        <a:spcBef>
                          <a:spcPts val="0"/>
                        </a:spcBef>
                        <a:spcAft>
                          <a:spcPts val="0"/>
                        </a:spcAft>
                        <a:buNone/>
                      </a:pPr>
                      <a:r>
                        <a:rPr lang="vi-VN" sz="1800"/>
                        <a:t>Bắt buộ phải nhập</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&lt;input type="text" name="name" required&gt;</a:t>
                      </a:r>
                      <a:endParaRPr sz="1800"/>
                    </a:p>
                  </a:txBody>
                  <a:tcPr marT="45725" marB="45725" marR="91450" marL="91450"/>
                </a:tc>
              </a:tr>
              <a:tr h="419425">
                <a:tc>
                  <a:txBody>
                    <a:bodyPr/>
                    <a:lstStyle/>
                    <a:p>
                      <a:pPr indent="0" lvl="0" marL="0" marR="0" rtl="0" algn="l">
                        <a:spcBef>
                          <a:spcPts val="0"/>
                        </a:spcBef>
                        <a:spcAft>
                          <a:spcPts val="0"/>
                        </a:spcAft>
                        <a:buNone/>
                      </a:pPr>
                      <a:r>
                        <a:rPr b="1" lang="vi-VN" sz="1800"/>
                        <a:t>Maxlength</a:t>
                      </a:r>
                      <a:endParaRPr/>
                    </a:p>
                  </a:txBody>
                  <a:tcPr marT="45725" marB="45725" marR="91450" marL="91450"/>
                </a:tc>
                <a:tc>
                  <a:txBody>
                    <a:bodyPr/>
                    <a:lstStyle/>
                    <a:p>
                      <a:pPr indent="0" lvl="0" marL="0" marR="0" rtl="0" algn="l">
                        <a:spcBef>
                          <a:spcPts val="0"/>
                        </a:spcBef>
                        <a:spcAft>
                          <a:spcPts val="0"/>
                        </a:spcAft>
                        <a:buNone/>
                      </a:pPr>
                      <a:r>
                        <a:rPr lang="vi-VN" sz="1800"/>
                        <a:t>Độ dài dữ liệu tối đã</a:t>
                      </a:r>
                      <a:endParaRPr/>
                    </a:p>
                  </a:txBody>
                  <a:tcPr marT="45725" marB="45725" marR="91450" marL="91450"/>
                </a:tc>
                <a:tc>
                  <a:txBody>
                    <a:bodyPr/>
                    <a:lstStyle/>
                    <a:p>
                      <a:pPr indent="0" lvl="0" marL="0" marR="0" rtl="0" algn="l">
                        <a:spcBef>
                          <a:spcPts val="0"/>
                        </a:spcBef>
                        <a:spcAft>
                          <a:spcPts val="0"/>
                        </a:spcAft>
                        <a:buNone/>
                      </a:pPr>
                      <a:r>
                        <a:rPr b="0" lang="vi-VN" sz="1800">
                          <a:solidFill>
                            <a:schemeClr val="dk1"/>
                          </a:solidFill>
                          <a:latin typeface="Calibri"/>
                          <a:ea typeface="Calibri"/>
                          <a:cs typeface="Calibri"/>
                          <a:sym typeface="Calibri"/>
                        </a:rPr>
                        <a:t>&lt;input type="text" name="name" maxlength="30"&gt;</a:t>
                      </a:r>
                      <a:endParaRPr/>
                    </a:p>
                  </a:txBody>
                  <a:tcPr marT="45725" marB="45725" marR="91450" marL="91450"/>
                </a:tc>
              </a:tr>
              <a:tr h="419425">
                <a:tc>
                  <a:txBody>
                    <a:bodyPr/>
                    <a:lstStyle/>
                    <a:p>
                      <a:pPr indent="0" lvl="0" marL="0" marR="0" rtl="0" algn="l">
                        <a:spcBef>
                          <a:spcPts val="0"/>
                        </a:spcBef>
                        <a:spcAft>
                          <a:spcPts val="0"/>
                        </a:spcAft>
                        <a:buNone/>
                      </a:pPr>
                      <a:r>
                        <a:rPr b="1" lang="vi-VN" sz="1800"/>
                        <a:t>minlength</a:t>
                      </a:r>
                      <a:endParaRPr/>
                    </a:p>
                  </a:txBody>
                  <a:tcPr marT="45725" marB="45725" marR="91450" marL="91450"/>
                </a:tc>
                <a:tc>
                  <a:txBody>
                    <a:bodyPr/>
                    <a:lstStyle/>
                    <a:p>
                      <a:pPr indent="0" lvl="0" marL="0" marR="0" rtl="0" algn="l">
                        <a:spcBef>
                          <a:spcPts val="0"/>
                        </a:spcBef>
                        <a:spcAft>
                          <a:spcPts val="0"/>
                        </a:spcAft>
                        <a:buNone/>
                      </a:pPr>
                      <a:r>
                        <a:rPr lang="vi-VN" sz="1800"/>
                        <a:t>Độ dài dữ liệu tối thiểu</a:t>
                      </a:r>
                      <a:endParaRPr/>
                    </a:p>
                  </a:txBody>
                  <a:tcPr marT="45725" marB="45725" marR="91450" marL="91450"/>
                </a:tc>
                <a:tc>
                  <a:txBody>
                    <a:bodyPr/>
                    <a:lstStyle/>
                    <a:p>
                      <a:pPr indent="0" lvl="0" marL="0" marR="0" rtl="0" algn="l">
                        <a:spcBef>
                          <a:spcPts val="0"/>
                        </a:spcBef>
                        <a:spcAft>
                          <a:spcPts val="0"/>
                        </a:spcAft>
                        <a:buNone/>
                      </a:pPr>
                      <a:r>
                        <a:rPr b="0" lang="vi-VN" sz="1800">
                          <a:solidFill>
                            <a:schemeClr val="dk1"/>
                          </a:solidFill>
                          <a:latin typeface="Calibri"/>
                          <a:ea typeface="Calibri"/>
                          <a:cs typeface="Calibri"/>
                          <a:sym typeface="Calibri"/>
                        </a:rPr>
                        <a:t>&lt;input type="text" name="name" minlength="6"&gt;</a:t>
                      </a:r>
                      <a:endParaRPr/>
                    </a:p>
                  </a:txBody>
                  <a:tcPr marT="45725" marB="45725" marR="91450" marL="91450"/>
                </a:tc>
              </a:tr>
              <a:tr h="419425">
                <a:tc>
                  <a:txBody>
                    <a:bodyPr/>
                    <a:lstStyle/>
                    <a:p>
                      <a:pPr indent="0" lvl="0" marL="0" marR="0" rtl="0" algn="l">
                        <a:lnSpc>
                          <a:spcPct val="100000"/>
                        </a:lnSpc>
                        <a:spcBef>
                          <a:spcPts val="0"/>
                        </a:spcBef>
                        <a:spcAft>
                          <a:spcPts val="0"/>
                        </a:spcAft>
                        <a:buClr>
                          <a:schemeClr val="dk1"/>
                        </a:buClr>
                        <a:buSzPts val="1800"/>
                        <a:buFont typeface="Calibri"/>
                        <a:buNone/>
                      </a:pPr>
                      <a:r>
                        <a:rPr b="1" lang="vi-VN" sz="1800">
                          <a:solidFill>
                            <a:schemeClr val="dk1"/>
                          </a:solidFill>
                          <a:latin typeface="Calibri"/>
                          <a:ea typeface="Calibri"/>
                          <a:cs typeface="Calibri"/>
                          <a:sym typeface="Calibri"/>
                        </a:rPr>
                        <a:t>Readonly</a:t>
                      </a:r>
                      <a:endParaRPr/>
                    </a:p>
                  </a:txBody>
                  <a:tcPr marT="45725" marB="45725" marR="91450" marL="91450"/>
                </a:tc>
                <a:tc>
                  <a:txBody>
                    <a:bodyPr/>
                    <a:lstStyle/>
                    <a:p>
                      <a:pPr indent="0" lvl="0" marL="0" marR="0" rtl="0" algn="l">
                        <a:spcBef>
                          <a:spcPts val="0"/>
                        </a:spcBef>
                        <a:spcAft>
                          <a:spcPts val="0"/>
                        </a:spcAft>
                        <a:buNone/>
                      </a:pPr>
                      <a:r>
                        <a:rPr lang="vi-VN" sz="1800"/>
                        <a:t>Chỉ đọc, không sửa được</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&lt;input type="text" name="name" readonly&gt;</a:t>
                      </a:r>
                      <a:endParaRPr/>
                    </a:p>
                  </a:txBody>
                  <a:tcPr marT="45725" marB="45725" marR="91450" marL="91450"/>
                </a:tc>
              </a:tr>
              <a:tr h="419425">
                <a:tc>
                  <a:txBody>
                    <a:bodyPr/>
                    <a:lstStyle/>
                    <a:p>
                      <a:pPr indent="0" lvl="0" marL="0" marR="0" rtl="0" algn="l">
                        <a:spcBef>
                          <a:spcPts val="0"/>
                        </a:spcBef>
                        <a:spcAft>
                          <a:spcPts val="0"/>
                        </a:spcAft>
                        <a:buNone/>
                      </a:pPr>
                      <a:r>
                        <a:rPr b="1" lang="vi-VN" sz="1800"/>
                        <a:t>Disabled</a:t>
                      </a:r>
                      <a:endParaRPr b="1" sz="1800"/>
                    </a:p>
                  </a:txBody>
                  <a:tcPr marT="45725" marB="45725" marR="91450" marL="91450"/>
                </a:tc>
                <a:tc>
                  <a:txBody>
                    <a:bodyPr/>
                    <a:lstStyle/>
                    <a:p>
                      <a:pPr indent="0" lvl="0" marL="0" marR="0" rtl="0" algn="l">
                        <a:spcBef>
                          <a:spcPts val="0"/>
                        </a:spcBef>
                        <a:spcAft>
                          <a:spcPts val="0"/>
                        </a:spcAft>
                        <a:buNone/>
                      </a:pPr>
                      <a:r>
                        <a:rPr lang="vi-VN" sz="1800"/>
                        <a:t>Vô hiệu hóa điều khiển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&lt;input type="text" name="name" disabled&gt;</a:t>
                      </a:r>
                      <a:endParaRPr/>
                    </a:p>
                  </a:txBody>
                  <a:tcPr marT="45725" marB="45725" marR="91450" marL="91450"/>
                </a:tc>
              </a:tr>
              <a:tr h="419425">
                <a:tc>
                  <a:txBody>
                    <a:bodyPr/>
                    <a:lstStyle/>
                    <a:p>
                      <a:pPr indent="0" lvl="0" marL="0" marR="0" rtl="0" algn="l">
                        <a:lnSpc>
                          <a:spcPct val="100000"/>
                        </a:lnSpc>
                        <a:spcBef>
                          <a:spcPts val="0"/>
                        </a:spcBef>
                        <a:spcAft>
                          <a:spcPts val="0"/>
                        </a:spcAft>
                        <a:buClr>
                          <a:schemeClr val="dk1"/>
                        </a:buClr>
                        <a:buSzPts val="1800"/>
                        <a:buFont typeface="Calibri"/>
                        <a:buNone/>
                      </a:pPr>
                      <a:r>
                        <a:rPr b="1" lang="vi-VN" sz="1800">
                          <a:solidFill>
                            <a:schemeClr val="dk1"/>
                          </a:solidFill>
                          <a:latin typeface="Calibri"/>
                          <a:ea typeface="Calibri"/>
                          <a:cs typeface="Calibri"/>
                          <a:sym typeface="Calibri"/>
                        </a:rPr>
                        <a:t>pattern</a:t>
                      </a:r>
                      <a:endParaRPr/>
                    </a:p>
                  </a:txBody>
                  <a:tcPr marT="45725" marB="45725" marR="91450" marL="91450"/>
                </a:tc>
                <a:tc>
                  <a:txBody>
                    <a:bodyPr/>
                    <a:lstStyle/>
                    <a:p>
                      <a:pPr indent="0" lvl="0" marL="0" marR="0" rtl="0" algn="l">
                        <a:spcBef>
                          <a:spcPts val="0"/>
                        </a:spcBef>
                        <a:spcAft>
                          <a:spcPts val="0"/>
                        </a:spcAft>
                        <a:buNone/>
                      </a:pPr>
                      <a:r>
                        <a:rPr lang="vi-VN" sz="1800"/>
                        <a:t>Đối chieus theo mẫu</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vi-VN" sz="1800">
                          <a:solidFill>
                            <a:schemeClr val="dk1"/>
                          </a:solidFill>
                          <a:latin typeface="Calibri"/>
                          <a:ea typeface="Calibri"/>
                          <a:cs typeface="Calibri"/>
                          <a:sym typeface="Calibri"/>
                        </a:rPr>
                        <a:t>&lt;input type="text" name="name" pattern="[0-9]"&gt;</a:t>
                      </a:r>
                      <a:endParaRPr/>
                    </a:p>
                  </a:txBody>
                  <a:tcPr marT="45725" marB="45725" marR="91450" marL="91450"/>
                </a:tc>
              </a:tr>
            </a:tbl>
          </a:graphicData>
        </a:graphic>
      </p:graphicFrame>
      <p:sp>
        <p:nvSpPr>
          <p:cNvPr id="255" name="Google Shape;255;p10"/>
          <p:cNvSpPr txBox="1"/>
          <p:nvPr/>
        </p:nvSpPr>
        <p:spPr>
          <a:xfrm>
            <a:off x="30050" y="5361703"/>
            <a:ext cx="12096900" cy="5325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b="0" i="1" lang="vi-VN" sz="2400" u="none" cap="none" strike="noStrike">
                <a:solidFill>
                  <a:schemeClr val="dk1"/>
                </a:solidFill>
                <a:latin typeface="Arial"/>
                <a:ea typeface="Arial"/>
                <a:cs typeface="Arial"/>
                <a:sym typeface="Arial"/>
              </a:rPr>
              <a:t>Ngoài ra còn có nhiều thuộc tính khác tùy vào kiểu của input mà s</a:t>
            </a:r>
            <a:r>
              <a:rPr i="1" lang="vi-VN" sz="2400">
                <a:solidFill>
                  <a:schemeClr val="dk1"/>
                </a:solidFill>
              </a:rPr>
              <a:t>ử</a:t>
            </a:r>
            <a:r>
              <a:rPr b="0" i="1" lang="vi-VN" sz="2400" u="none" cap="none" strike="noStrike">
                <a:solidFill>
                  <a:schemeClr val="dk1"/>
                </a:solidFill>
                <a:latin typeface="Arial"/>
                <a:ea typeface="Arial"/>
                <a:cs typeface="Arial"/>
                <a:sym typeface="Arial"/>
              </a:rPr>
              <a:t> dụng thê</a:t>
            </a:r>
            <a:r>
              <a:rPr i="1" lang="vi-VN" sz="2400">
                <a:solidFill>
                  <a:schemeClr val="dk1"/>
                </a:solidFill>
              </a:rPr>
              <a:t>m</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Áp dụng css style cho form</a:t>
            </a:r>
            <a:endParaRPr/>
          </a:p>
        </p:txBody>
      </p:sp>
      <p:sp>
        <p:nvSpPr>
          <p:cNvPr id="261" name="Google Shape;261;p1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62" name="Google Shape;262;p1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63" name="Google Shape;263;p11"/>
          <p:cNvPicPr preferRelativeResize="0"/>
          <p:nvPr/>
        </p:nvPicPr>
        <p:blipFill rotWithShape="1">
          <a:blip r:embed="rId3">
            <a:alphaModFix/>
          </a:blip>
          <a:srcRect b="0" l="0" r="0" t="0"/>
          <a:stretch/>
        </p:blipFill>
        <p:spPr>
          <a:xfrm>
            <a:off x="107737" y="711584"/>
            <a:ext cx="4152535" cy="5610237"/>
          </a:xfrm>
          <a:prstGeom prst="rect">
            <a:avLst/>
          </a:prstGeom>
          <a:noFill/>
          <a:ln>
            <a:noFill/>
          </a:ln>
        </p:spPr>
      </p:pic>
      <p:pic>
        <p:nvPicPr>
          <p:cNvPr id="264" name="Google Shape;264;p11"/>
          <p:cNvPicPr preferRelativeResize="0"/>
          <p:nvPr/>
        </p:nvPicPr>
        <p:blipFill rotWithShape="1">
          <a:blip r:embed="rId4">
            <a:alphaModFix/>
          </a:blip>
          <a:srcRect b="0" l="0" r="0" t="0"/>
          <a:stretch/>
        </p:blipFill>
        <p:spPr>
          <a:xfrm>
            <a:off x="4815260" y="779942"/>
            <a:ext cx="6553768" cy="2819644"/>
          </a:xfrm>
          <a:prstGeom prst="rect">
            <a:avLst/>
          </a:prstGeom>
          <a:noFill/>
          <a:ln>
            <a:noFill/>
          </a:ln>
        </p:spPr>
      </p:pic>
      <p:pic>
        <p:nvPicPr>
          <p:cNvPr id="265" name="Google Shape;265;p11"/>
          <p:cNvPicPr preferRelativeResize="0"/>
          <p:nvPr/>
        </p:nvPicPr>
        <p:blipFill rotWithShape="1">
          <a:blip r:embed="rId5">
            <a:alphaModFix/>
          </a:blip>
          <a:srcRect b="0" l="0" r="0" t="0"/>
          <a:stretch/>
        </p:blipFill>
        <p:spPr>
          <a:xfrm>
            <a:off x="5738383" y="3797555"/>
            <a:ext cx="4983912" cy="24386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Live demo</a:t>
            </a:r>
            <a:endParaRPr/>
          </a:p>
        </p:txBody>
      </p:sp>
      <p:grpSp>
        <p:nvGrpSpPr>
          <p:cNvPr id="271" name="Google Shape;271;p12"/>
          <p:cNvGrpSpPr/>
          <p:nvPr/>
        </p:nvGrpSpPr>
        <p:grpSpPr>
          <a:xfrm>
            <a:off x="4163627" y="2251039"/>
            <a:ext cx="4074849" cy="2485747"/>
            <a:chOff x="0" y="0"/>
            <a:chExt cx="4074849" cy="2485747"/>
          </a:xfrm>
        </p:grpSpPr>
        <p:sp>
          <p:nvSpPr>
            <p:cNvPr id="272" name="Google Shape;272;p12"/>
            <p:cNvSpPr/>
            <p:nvPr/>
          </p:nvSpPr>
          <p:spPr>
            <a:xfrm>
              <a:off x="0" y="0"/>
              <a:ext cx="4074849" cy="2485747"/>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2"/>
            <p:cNvSpPr txBox="1"/>
            <p:nvPr/>
          </p:nvSpPr>
          <p:spPr>
            <a:xfrm>
              <a:off x="0" y="994298"/>
              <a:ext cx="4074849" cy="994298"/>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chemeClr val="lt1"/>
                </a:buClr>
                <a:buSzPts val="3500"/>
                <a:buFont typeface="Calibri"/>
                <a:buNone/>
              </a:pPr>
              <a:r>
                <a:rPr b="0" i="0" lang="vi-VN" sz="3500" u="none" cap="none" strike="noStrike">
                  <a:solidFill>
                    <a:schemeClr val="lt1"/>
                  </a:solidFill>
                  <a:latin typeface="Calibri"/>
                  <a:ea typeface="Calibri"/>
                  <a:cs typeface="Calibri"/>
                  <a:sym typeface="Calibri"/>
                </a:rPr>
                <a:t>LIVE DEMO</a:t>
              </a:r>
              <a:endParaRPr/>
            </a:p>
          </p:txBody>
        </p:sp>
        <p:sp>
          <p:nvSpPr>
            <p:cNvPr id="274" name="Google Shape;274;p12"/>
            <p:cNvSpPr/>
            <p:nvPr/>
          </p:nvSpPr>
          <p:spPr>
            <a:xfrm>
              <a:off x="1366865" y="149144"/>
              <a:ext cx="1341118" cy="827753"/>
            </a:xfrm>
            <a:prstGeom prst="ellipse">
              <a:avLst/>
            </a:prstGeom>
            <a:blipFill rotWithShape="1">
              <a:blip r:embed="rId3">
                <a:alphaModFix/>
              </a:blip>
              <a:stretch>
                <a:fillRect b="0" l="-21996" r="-21996" t="0"/>
              </a:stretch>
            </a:blipFill>
            <a:ln cap="flat" cmpd="sng" w="127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
            <p:cNvSpPr/>
            <p:nvPr/>
          </p:nvSpPr>
          <p:spPr>
            <a:xfrm>
              <a:off x="162993" y="1988597"/>
              <a:ext cx="3748861" cy="372862"/>
            </a:xfrm>
            <a:prstGeom prst="leftRightArrow">
              <a:avLst>
                <a:gd fmla="val 50000" name="adj1"/>
                <a:gd fmla="val 50000" name="adj2"/>
              </a:avLst>
            </a:prstGeom>
            <a:solidFill>
              <a:srgbClr val="F4BDA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77" name="Google Shape;277;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3"/>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vi-VN"/>
              <a:t>HỎI ĐÁP</a:t>
            </a:r>
            <a:endParaRPr/>
          </a:p>
        </p:txBody>
      </p:sp>
      <p:pic>
        <p:nvPicPr>
          <p:cNvPr id="283" name="Google Shape;283;p13"/>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284" name="Google Shape;284;p13"/>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85" name="Google Shape;285;p1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86" name="Google Shape;286;p1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14"/>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292" name="Google Shape;292;p14"/>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vi-VN" sz="6000" u="none" cap="none" strike="noStrike">
                <a:solidFill>
                  <a:srgbClr val="7030A0"/>
                </a:solidFill>
                <a:latin typeface="Arial"/>
                <a:ea typeface="Arial"/>
                <a:cs typeface="Arial"/>
                <a:sym typeface="Arial"/>
              </a:rPr>
              <a:t>TRẢI NGHIỆM THỰC HÀNH</a:t>
            </a:r>
            <a:endParaRPr b="1" i="0" sz="6000" u="none" cap="none" strike="noStrike">
              <a:solidFill>
                <a:srgbClr val="7030A0"/>
              </a:solidFill>
              <a:latin typeface="Arial"/>
              <a:ea typeface="Arial"/>
              <a:cs typeface="Arial"/>
              <a:sym typeface="Arial"/>
            </a:endParaRPr>
          </a:p>
        </p:txBody>
      </p:sp>
      <p:pic>
        <p:nvPicPr>
          <p:cNvPr id="293" name="Google Shape;293;p14"/>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94" name="Google Shape;294;p1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95" name="Google Shape;295;p1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5"/>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i="0" lang="vi-VN" sz="3500" u="none" cap="none" strike="noStrike">
                <a:solidFill>
                  <a:srgbClr val="600477"/>
                </a:solidFill>
                <a:latin typeface="Arial"/>
                <a:ea typeface="Arial"/>
                <a:cs typeface="Arial"/>
                <a:sym typeface="Arial"/>
              </a:rPr>
              <a:t>TRÂN TRỌNG CẢM ƠN!</a:t>
            </a:r>
            <a:endParaRPr b="1" i="0" sz="3500" u="none" cap="none" strike="noStrike">
              <a:solidFill>
                <a:srgbClr val="600477"/>
              </a:solidFill>
              <a:latin typeface="Arial"/>
              <a:ea typeface="Arial"/>
              <a:cs typeface="Arial"/>
              <a:sym typeface="Arial"/>
            </a:endParaRPr>
          </a:p>
        </p:txBody>
      </p:sp>
      <p:pic>
        <p:nvPicPr>
          <p:cNvPr id="301" name="Google Shape;301;p15"/>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302" name="Google Shape;302;p15"/>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238 Hoàng Quốc Việt, Bắc Từ Liêm, Hà Nội</a:t>
            </a:r>
            <a:endParaRPr b="1" i="0" sz="1800" u="none" cap="none" strike="noStrike">
              <a:solidFill>
                <a:schemeClr val="dk1"/>
              </a:solidFill>
              <a:latin typeface="Roboto"/>
              <a:ea typeface="Roboto"/>
              <a:cs typeface="Roboto"/>
              <a:sym typeface="Roboto"/>
            </a:endParaRPr>
          </a:p>
        </p:txBody>
      </p:sp>
      <p:sp>
        <p:nvSpPr>
          <p:cNvPr id="303" name="Google Shape;303;p15"/>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0968.27.6996</a:t>
            </a:r>
            <a:endParaRPr/>
          </a:p>
        </p:txBody>
      </p:sp>
      <p:sp>
        <p:nvSpPr>
          <p:cNvPr id="304" name="Google Shape;304;p15"/>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i="0" sz="1800" u="none" cap="none" strike="noStrike">
              <a:solidFill>
                <a:schemeClr val="dk1"/>
              </a:solidFill>
              <a:latin typeface="Roboto"/>
              <a:ea typeface="Roboto"/>
              <a:cs typeface="Roboto"/>
              <a:sym typeface="Roboto"/>
            </a:endParaRPr>
          </a:p>
        </p:txBody>
      </p:sp>
      <p:pic>
        <p:nvPicPr>
          <p:cNvPr descr="Receiver" id="305" name="Google Shape;305;p15"/>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306" name="Google Shape;306;p15"/>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307" name="Google Shape;307;p15"/>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308" name="Google Shape;308;p15"/>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09" name="Google Shape;309;p15"/>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10" name="Google Shape;310;p15"/>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311" name="Google Shape;311;p15"/>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312" name="Google Shape;312;p15"/>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i="0" sz="1800" u="none" cap="none" strike="noStrike">
              <a:solidFill>
                <a:schemeClr val="dk1"/>
              </a:solidFill>
              <a:latin typeface="Roboto"/>
              <a:ea typeface="Roboto"/>
              <a:cs typeface="Roboto"/>
              <a:sym typeface="Roboto"/>
            </a:endParaRPr>
          </a:p>
        </p:txBody>
      </p:sp>
      <p:pic>
        <p:nvPicPr>
          <p:cNvPr descr="Káº¿t quáº£ hÃ¬nh áº£nh cho world icon PNG" id="313" name="Google Shape;313;p15"/>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314" name="Google Shape;314;p15"/>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i="0" lang="vi-VN" sz="1500" u="none" cap="none" strike="noStrike">
                <a:solidFill>
                  <a:schemeClr val="dk1"/>
                </a:solidFill>
                <a:latin typeface="Arial"/>
                <a:ea typeface="Arial"/>
                <a:cs typeface="Arial"/>
                <a:sym typeface="Arial"/>
              </a:rPr>
              <a:t>HỆ THỐNG ĐÀO TẠO CNTT QUỐC TẾ BACHKHOA - APTECH</a:t>
            </a:r>
            <a:endParaRPr/>
          </a:p>
        </p:txBody>
      </p:sp>
      <p:pic>
        <p:nvPicPr>
          <p:cNvPr id="315" name="Google Shape;315;p15"/>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316" name="Google Shape;316;p1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317" name="Google Shape;317;p1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30041" y="31548"/>
            <a:ext cx="12096883" cy="53266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b="1" lang="vi-VN" sz="2800">
                <a:latin typeface="Calibri"/>
                <a:ea typeface="Calibri"/>
                <a:cs typeface="Calibri"/>
                <a:sym typeface="Calibri"/>
              </a:rPr>
              <a:t>MỤC TIÊU</a:t>
            </a:r>
            <a:endParaRPr/>
          </a:p>
        </p:txBody>
      </p:sp>
      <p:grpSp>
        <p:nvGrpSpPr>
          <p:cNvPr id="94" name="Google Shape;94;p2"/>
          <p:cNvGrpSpPr/>
          <p:nvPr/>
        </p:nvGrpSpPr>
        <p:grpSpPr>
          <a:xfrm>
            <a:off x="5008748" y="1915521"/>
            <a:ext cx="6693454" cy="2862720"/>
            <a:chOff x="0" y="24577"/>
            <a:chExt cx="6693454" cy="2862720"/>
          </a:xfrm>
        </p:grpSpPr>
        <p:sp>
          <p:nvSpPr>
            <p:cNvPr id="95" name="Google Shape;95;p2"/>
            <p:cNvSpPr/>
            <p:nvPr/>
          </p:nvSpPr>
          <p:spPr>
            <a:xfrm>
              <a:off x="0" y="24577"/>
              <a:ext cx="6693454" cy="655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31984" y="56561"/>
              <a:ext cx="6629486" cy="591232"/>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Giới thiệu về form</a:t>
              </a:r>
              <a:endParaRPr b="0" i="0" sz="2800" u="none" cap="none" strike="noStrike">
                <a:solidFill>
                  <a:schemeClr val="lt1"/>
                </a:solidFill>
                <a:latin typeface="Calibri"/>
                <a:ea typeface="Calibri"/>
                <a:cs typeface="Calibri"/>
                <a:sym typeface="Calibri"/>
              </a:endParaRPr>
            </a:p>
          </p:txBody>
        </p:sp>
        <p:sp>
          <p:nvSpPr>
            <p:cNvPr id="97" name="Google Shape;97;p2"/>
            <p:cNvSpPr/>
            <p:nvPr/>
          </p:nvSpPr>
          <p:spPr>
            <a:xfrm>
              <a:off x="0" y="760417"/>
              <a:ext cx="6693454" cy="655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31984" y="792401"/>
              <a:ext cx="6629486" cy="591232"/>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Các kiểu và thuộc tính form html5</a:t>
              </a:r>
              <a:endParaRPr/>
            </a:p>
          </p:txBody>
        </p:sp>
        <p:sp>
          <p:nvSpPr>
            <p:cNvPr id="99" name="Google Shape;99;p2"/>
            <p:cNvSpPr/>
            <p:nvPr/>
          </p:nvSpPr>
          <p:spPr>
            <a:xfrm>
              <a:off x="0" y="1496257"/>
              <a:ext cx="6693454" cy="655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31984" y="1528241"/>
              <a:ext cx="6629486" cy="591232"/>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Phân loại điều khiển form</a:t>
              </a:r>
              <a:endParaRPr/>
            </a:p>
          </p:txBody>
        </p:sp>
        <p:sp>
          <p:nvSpPr>
            <p:cNvPr id="101" name="Google Shape;101;p2"/>
            <p:cNvSpPr/>
            <p:nvPr/>
          </p:nvSpPr>
          <p:spPr>
            <a:xfrm>
              <a:off x="0" y="2232097"/>
              <a:ext cx="6693454" cy="6552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31984" y="2264081"/>
              <a:ext cx="6629486" cy="591232"/>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Áp dụng style cho form</a:t>
              </a:r>
              <a:endParaRPr/>
            </a:p>
          </p:txBody>
        </p:sp>
      </p:grpSp>
      <p:sp>
        <p:nvSpPr>
          <p:cNvPr id="103" name="Google Shape;103;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04" name="Google Shape;104;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05" name="Google Shape;105;p2"/>
          <p:cNvSpPr txBox="1"/>
          <p:nvPr/>
        </p:nvSpPr>
        <p:spPr>
          <a:xfrm>
            <a:off x="11814388" y="6619824"/>
            <a:ext cx="188808" cy="205184"/>
          </a:xfrm>
          <a:prstGeom prst="rect">
            <a:avLst/>
          </a:prstGeom>
          <a:noFill/>
          <a:ln>
            <a:noFill/>
          </a:ln>
        </p:spPr>
        <p:txBody>
          <a:bodyPr anchorCtr="0" anchor="t" bIns="0" lIns="0" spcFirstLastPara="1" rIns="0" wrap="square" tIns="0">
            <a:spAutoFit/>
          </a:bodyPr>
          <a:lstStyle/>
          <a:p>
            <a:pPr indent="0" lvl="0" marL="28297" marR="0" rtl="0" algn="l">
              <a:lnSpc>
                <a:spcPct val="106666"/>
              </a:lnSpc>
              <a:spcBef>
                <a:spcPts val="0"/>
              </a:spcBef>
              <a:spcAft>
                <a:spcPts val="0"/>
              </a:spcAft>
              <a:buNone/>
            </a:pPr>
            <a:fld id="{00000000-1234-1234-1234-123412341234}" type="slidenum">
              <a:rPr b="0" i="0" lang="vi-VN" sz="1500" u="none" cap="none" strike="noStrike">
                <a:solidFill>
                  <a:srgbClr val="FFFFFF"/>
                </a:solidFill>
                <a:latin typeface="Calibri"/>
                <a:ea typeface="Calibri"/>
                <a:cs typeface="Calibri"/>
                <a:sym typeface="Calibri"/>
              </a:rPr>
              <a:t>‹#›</a:t>
            </a:fld>
            <a:endParaRPr b="0" i="0" sz="1500" u="none" cap="none" strike="noStrike">
              <a:solidFill>
                <a:schemeClr val="dk1"/>
              </a:solidFill>
              <a:latin typeface="Calibri"/>
              <a:ea typeface="Calibri"/>
              <a:cs typeface="Calibri"/>
              <a:sym typeface="Calibri"/>
            </a:endParaRPr>
          </a:p>
        </p:txBody>
      </p:sp>
      <p:pic>
        <p:nvPicPr>
          <p:cNvPr id="106" name="Google Shape;106;p2"/>
          <p:cNvPicPr preferRelativeResize="0"/>
          <p:nvPr/>
        </p:nvPicPr>
        <p:blipFill rotWithShape="1">
          <a:blip r:embed="rId3">
            <a:alphaModFix/>
          </a:blip>
          <a:srcRect b="0" l="0" r="0" t="0"/>
          <a:stretch/>
        </p:blipFill>
        <p:spPr>
          <a:xfrm>
            <a:off x="489797" y="1444000"/>
            <a:ext cx="4268815" cy="3969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Giới thiệu về form</a:t>
            </a:r>
            <a:endParaRPr/>
          </a:p>
        </p:txBody>
      </p:sp>
      <p:grpSp>
        <p:nvGrpSpPr>
          <p:cNvPr id="112" name="Google Shape;112;p3"/>
          <p:cNvGrpSpPr/>
          <p:nvPr/>
        </p:nvGrpSpPr>
        <p:grpSpPr>
          <a:xfrm>
            <a:off x="20827" y="785065"/>
            <a:ext cx="5346701" cy="5299290"/>
            <a:chOff x="0" y="92607"/>
            <a:chExt cx="5346701" cy="5299290"/>
          </a:xfrm>
        </p:grpSpPr>
        <p:sp>
          <p:nvSpPr>
            <p:cNvPr id="113" name="Google Shape;113;p3"/>
            <p:cNvSpPr/>
            <p:nvPr/>
          </p:nvSpPr>
          <p:spPr>
            <a:xfrm>
              <a:off x="0" y="92607"/>
              <a:ext cx="5346701" cy="1283782"/>
            </a:xfrm>
            <a:prstGeom prst="roundRect">
              <a:avLst>
                <a:gd fmla="val 16667"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62669" y="155276"/>
              <a:ext cx="5221363" cy="115844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Form là những phần trên trang web có chứa các thành phần đặc biệt gọi là các điều khiển.</a:t>
              </a:r>
              <a:endParaRPr/>
            </a:p>
          </p:txBody>
        </p:sp>
        <p:sp>
          <p:nvSpPr>
            <p:cNvPr id="115" name="Google Shape;115;p3"/>
            <p:cNvSpPr/>
            <p:nvPr/>
          </p:nvSpPr>
          <p:spPr>
            <a:xfrm>
              <a:off x="0" y="1431110"/>
              <a:ext cx="5346701" cy="1283782"/>
            </a:xfrm>
            <a:prstGeom prst="roundRect">
              <a:avLst>
                <a:gd fmla="val 16667" name="adj"/>
              </a:avLst>
            </a:prstGeom>
            <a:gradFill>
              <a:gsLst>
                <a:gs pos="0">
                  <a:srgbClr val="C18585"/>
                </a:gs>
                <a:gs pos="50000">
                  <a:srgbClr val="BC7272"/>
                </a:gs>
                <a:gs pos="100000">
                  <a:srgbClr val="A8606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62669" y="1493779"/>
              <a:ext cx="5221363" cy="115844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Các điều khiển, chẳng hạn như checkbox, radio, và textbox, select, textarea... cung cấp một giao diện trực quan để người dùng tương tác với chúng.</a:t>
              </a:r>
              <a:endParaRPr/>
            </a:p>
          </p:txBody>
        </p:sp>
        <p:sp>
          <p:nvSpPr>
            <p:cNvPr id="117" name="Google Shape;117;p3"/>
            <p:cNvSpPr/>
            <p:nvPr/>
          </p:nvSpPr>
          <p:spPr>
            <a:xfrm>
              <a:off x="0" y="2769612"/>
              <a:ext cx="5346701" cy="1283782"/>
            </a:xfrm>
            <a:prstGeom prst="roundRect">
              <a:avLst>
                <a:gd fmla="val 16667" name="adj"/>
              </a:avLst>
            </a:prstGeom>
            <a:gradFill>
              <a:gsLst>
                <a:gs pos="0">
                  <a:srgbClr val="DC5B5B"/>
                </a:gs>
                <a:gs pos="50000">
                  <a:srgbClr val="DE3636"/>
                </a:gs>
                <a:gs pos="100000">
                  <a:srgbClr val="CD262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nvSpPr>
          <p:spPr>
            <a:xfrm>
              <a:off x="62669" y="2832281"/>
              <a:ext cx="5221363" cy="115844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Người dùng cung cấp dữ liệu thông qua các điều khiển được gửi đến máy chủ để sử lý tiếp.</a:t>
              </a:r>
              <a:endParaRPr/>
            </a:p>
          </p:txBody>
        </p:sp>
        <p:sp>
          <p:nvSpPr>
            <p:cNvPr id="119" name="Google Shape;119;p3"/>
            <p:cNvSpPr/>
            <p:nvPr/>
          </p:nvSpPr>
          <p:spPr>
            <a:xfrm>
              <a:off x="0" y="4108115"/>
              <a:ext cx="5346701" cy="1283782"/>
            </a:xfrm>
            <a:prstGeom prst="roundRect">
              <a:avLst>
                <a:gd fmla="val 16667" name="adj"/>
              </a:avLst>
            </a:prstGeom>
            <a:gradFill>
              <a:gsLst>
                <a:gs pos="0">
                  <a:srgbClr val="FF4747"/>
                </a:gs>
                <a:gs pos="50000">
                  <a:srgbClr val="FF0000"/>
                </a:gs>
                <a:gs pos="100000">
                  <a:srgbClr val="E300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txBox="1"/>
            <p:nvPr/>
          </p:nvSpPr>
          <p:spPr>
            <a:xfrm>
              <a:off x="62669" y="4170784"/>
              <a:ext cx="5221363" cy="115844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Calibri"/>
                <a:buNone/>
              </a:pPr>
              <a:r>
                <a:rPr b="0" i="0" lang="vi-VN" sz="1900" u="none" cap="none" strike="noStrike">
                  <a:solidFill>
                    <a:schemeClr val="lt1"/>
                  </a:solidFill>
                  <a:latin typeface="Calibri"/>
                  <a:ea typeface="Calibri"/>
                  <a:cs typeface="Calibri"/>
                  <a:sym typeface="Calibri"/>
                </a:rPr>
                <a:t>Html5 cung cấp các kiểu điều khiển và các thuộc tính form mới, hỗ trợ cho việc tạo form nhanh và hiệu quả hơn</a:t>
              </a:r>
              <a:endParaRPr/>
            </a:p>
          </p:txBody>
        </p:sp>
      </p:grpSp>
      <p:sp>
        <p:nvSpPr>
          <p:cNvPr id="121" name="Google Shape;121;p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22" name="Google Shape;122;p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23" name="Google Shape;123;p3"/>
          <p:cNvPicPr preferRelativeResize="0"/>
          <p:nvPr/>
        </p:nvPicPr>
        <p:blipFill rotWithShape="1">
          <a:blip r:embed="rId3">
            <a:alphaModFix/>
          </a:blip>
          <a:srcRect b="0" l="0" r="0" t="0"/>
          <a:stretch/>
        </p:blipFill>
        <p:spPr>
          <a:xfrm>
            <a:off x="5984434" y="1347333"/>
            <a:ext cx="5634757" cy="416333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Phần tử form</a:t>
            </a:r>
            <a:endParaRPr/>
          </a:p>
        </p:txBody>
      </p:sp>
      <p:sp>
        <p:nvSpPr>
          <p:cNvPr id="129" name="Google Shape;129;p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30" name="Google Shape;130;p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131" name="Google Shape;131;p4"/>
          <p:cNvGraphicFramePr/>
          <p:nvPr/>
        </p:nvGraphicFramePr>
        <p:xfrm>
          <a:off x="319487" y="2112240"/>
          <a:ext cx="3000000" cy="3000000"/>
        </p:xfrm>
        <a:graphic>
          <a:graphicData uri="http://schemas.openxmlformats.org/drawingml/2006/table">
            <a:tbl>
              <a:tblPr bandRow="1" firstRow="1">
                <a:noFill/>
                <a:tableStyleId>{796247BA-A0F4-4937-ADB3-6192CEEF0C65}</a:tableStyleId>
              </a:tblPr>
              <a:tblGrid>
                <a:gridCol w="3113750"/>
                <a:gridCol w="4651675"/>
                <a:gridCol w="3882725"/>
              </a:tblGrid>
              <a:tr h="419425">
                <a:tc>
                  <a:txBody>
                    <a:bodyPr/>
                    <a:lstStyle/>
                    <a:p>
                      <a:pPr indent="0" lvl="0" marL="0" marR="0" rtl="0" algn="l">
                        <a:spcBef>
                          <a:spcPts val="0"/>
                        </a:spcBef>
                        <a:spcAft>
                          <a:spcPts val="0"/>
                        </a:spcAft>
                        <a:buNone/>
                      </a:pPr>
                      <a:r>
                        <a:rPr lang="vi-VN" sz="1800" u="none" cap="none" strike="noStrike"/>
                        <a:t>Tên thuộc tính</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c>
                  <a:txBody>
                    <a:bodyPr/>
                    <a:lstStyle/>
                    <a:p>
                      <a:pPr indent="0" lvl="0" marL="0" marR="0" rtl="0" algn="l">
                        <a:spcBef>
                          <a:spcPts val="0"/>
                        </a:spcBef>
                        <a:spcAft>
                          <a:spcPts val="0"/>
                        </a:spcAft>
                        <a:buNone/>
                      </a:pPr>
                      <a:r>
                        <a:rPr lang="vi-VN" sz="1800"/>
                        <a:t>Ví dụ</a:t>
                      </a:r>
                      <a:endParaRPr/>
                    </a:p>
                  </a:txBody>
                  <a:tcPr marT="45725" marB="45725" marR="91450" marL="91450"/>
                </a:tc>
              </a:tr>
              <a:tr h="419425">
                <a:tc>
                  <a:txBody>
                    <a:bodyPr/>
                    <a:lstStyle/>
                    <a:p>
                      <a:pPr indent="0" lvl="0" marL="0" marR="0" rtl="0" algn="l">
                        <a:spcBef>
                          <a:spcPts val="0"/>
                        </a:spcBef>
                        <a:spcAft>
                          <a:spcPts val="0"/>
                        </a:spcAft>
                        <a:buNone/>
                      </a:pPr>
                      <a:r>
                        <a:rPr b="1" lang="vi-VN" sz="1800"/>
                        <a:t>action</a:t>
                      </a:r>
                      <a:endParaRPr/>
                    </a:p>
                  </a:txBody>
                  <a:tcPr marT="45725" marB="45725" marR="91450" marL="91450"/>
                </a:tc>
                <a:tc>
                  <a:txBody>
                    <a:bodyPr/>
                    <a:lstStyle/>
                    <a:p>
                      <a:pPr indent="0" lvl="0" marL="0" marR="0" rtl="0" algn="l">
                        <a:spcBef>
                          <a:spcPts val="0"/>
                        </a:spcBef>
                        <a:spcAft>
                          <a:spcPts val="0"/>
                        </a:spcAft>
                        <a:buNone/>
                      </a:pPr>
                      <a:r>
                        <a:rPr lang="vi-VN" sz="1800"/>
                        <a:t>CHỉ rõ nơi mà dữ liệu sẽ được gử đến</a:t>
                      </a:r>
                      <a:endParaRPr/>
                    </a:p>
                  </a:txBody>
                  <a:tcPr marT="45725" marB="45725" marR="91450" marL="91450"/>
                </a:tc>
                <a:tc>
                  <a:txBody>
                    <a:bodyPr/>
                    <a:lstStyle/>
                    <a:p>
                      <a:pPr indent="0" lvl="0" marL="0" marR="0" rtl="0" algn="l">
                        <a:spcBef>
                          <a:spcPts val="0"/>
                        </a:spcBef>
                        <a:spcAft>
                          <a:spcPts val="0"/>
                        </a:spcAft>
                        <a:buNone/>
                      </a:pPr>
                      <a:r>
                        <a:rPr lang="vi-VN" sz="1800"/>
                        <a:t>Action=“check_login.php”</a:t>
                      </a:r>
                      <a:endParaRPr/>
                    </a:p>
                  </a:txBody>
                  <a:tcPr marT="45725" marB="45725" marR="91450" marL="91450"/>
                </a:tc>
              </a:tr>
              <a:tr h="419425">
                <a:tc>
                  <a:txBody>
                    <a:bodyPr/>
                    <a:lstStyle/>
                    <a:p>
                      <a:pPr indent="0" lvl="0" marL="0" marR="0" rtl="0" algn="l">
                        <a:spcBef>
                          <a:spcPts val="0"/>
                        </a:spcBef>
                        <a:spcAft>
                          <a:spcPts val="0"/>
                        </a:spcAft>
                        <a:buNone/>
                      </a:pPr>
                      <a:r>
                        <a:rPr b="1" lang="vi-VN" sz="1800"/>
                        <a:t>method</a:t>
                      </a:r>
                      <a:endParaRPr/>
                    </a:p>
                  </a:txBody>
                  <a:tcPr marT="45725" marB="45725" marR="91450" marL="91450"/>
                </a:tc>
                <a:tc>
                  <a:txBody>
                    <a:bodyPr/>
                    <a:lstStyle/>
                    <a:p>
                      <a:pPr indent="0" lvl="0" marL="0" marR="0" rtl="0" algn="l">
                        <a:spcBef>
                          <a:spcPts val="0"/>
                        </a:spcBef>
                        <a:spcAft>
                          <a:spcPts val="0"/>
                        </a:spcAft>
                        <a:buNone/>
                      </a:pPr>
                      <a:r>
                        <a:rPr lang="vi-VN" sz="1800"/>
                        <a:t>Phương thức gửi dữ liệu lên máy chủ</a:t>
                      </a:r>
                      <a:endParaRPr/>
                    </a:p>
                  </a:txBody>
                  <a:tcPr marT="45725" marB="45725" marR="91450" marL="91450"/>
                </a:tc>
                <a:tc>
                  <a:txBody>
                    <a:bodyPr/>
                    <a:lstStyle/>
                    <a:p>
                      <a:pPr indent="0" lvl="0" marL="0" marR="0" rtl="0" algn="l">
                        <a:spcBef>
                          <a:spcPts val="0"/>
                        </a:spcBef>
                        <a:spcAft>
                          <a:spcPts val="0"/>
                        </a:spcAft>
                        <a:buNone/>
                      </a:pPr>
                      <a:r>
                        <a:rPr lang="vi-VN" sz="1800"/>
                        <a:t>Method=“GET | POST”</a:t>
                      </a:r>
                      <a:endParaRPr/>
                    </a:p>
                  </a:txBody>
                  <a:tcPr marT="45725" marB="45725" marR="91450" marL="91450"/>
                </a:tc>
              </a:tr>
              <a:tr h="419425">
                <a:tc>
                  <a:txBody>
                    <a:bodyPr/>
                    <a:lstStyle/>
                    <a:p>
                      <a:pPr indent="0" lvl="0" marL="0" marR="0" rtl="0" algn="l">
                        <a:spcBef>
                          <a:spcPts val="0"/>
                        </a:spcBef>
                        <a:spcAft>
                          <a:spcPts val="0"/>
                        </a:spcAft>
                        <a:buNone/>
                      </a:pPr>
                      <a:r>
                        <a:rPr b="1" lang="vi-VN" sz="1800"/>
                        <a:t>Id, class</a:t>
                      </a:r>
                      <a:endParaRPr/>
                    </a:p>
                  </a:txBody>
                  <a:tcPr marT="45725" marB="45725" marR="91450" marL="91450"/>
                </a:tc>
                <a:tc>
                  <a:txBody>
                    <a:bodyPr/>
                    <a:lstStyle/>
                    <a:p>
                      <a:pPr indent="0" lvl="0" marL="0" marR="0" rtl="0" algn="l">
                        <a:spcBef>
                          <a:spcPts val="0"/>
                        </a:spcBef>
                        <a:spcAft>
                          <a:spcPts val="0"/>
                        </a:spcAft>
                        <a:buNone/>
                      </a:pPr>
                      <a:r>
                        <a:rPr lang="vi-VN" sz="1800"/>
                        <a:t>Thuộc tính id, class</a:t>
                      </a:r>
                      <a:endParaRPr/>
                    </a:p>
                  </a:txBody>
                  <a:tcPr marT="45725" marB="45725" marR="91450" marL="91450"/>
                </a:tc>
                <a:tc>
                  <a:txBody>
                    <a:bodyPr/>
                    <a:lstStyle/>
                    <a:p>
                      <a:pPr indent="0" lvl="0" marL="0" marR="0" rtl="0" algn="l">
                        <a:spcBef>
                          <a:spcPts val="0"/>
                        </a:spcBef>
                        <a:spcAft>
                          <a:spcPts val="0"/>
                        </a:spcAft>
                        <a:buNone/>
                      </a:pPr>
                      <a:r>
                        <a:rPr lang="vi-VN" sz="1800"/>
                        <a:t>Id=“login_form”, class=“login_form”</a:t>
                      </a:r>
                      <a:endParaRPr/>
                    </a:p>
                  </a:txBody>
                  <a:tcPr marT="45725" marB="45725" marR="91450" marL="91450"/>
                </a:tc>
              </a:tr>
              <a:tr h="419425">
                <a:tc>
                  <a:txBody>
                    <a:bodyPr/>
                    <a:lstStyle/>
                    <a:p>
                      <a:pPr indent="0" lvl="0" marL="0" marR="0" rtl="0" algn="l">
                        <a:spcBef>
                          <a:spcPts val="0"/>
                        </a:spcBef>
                        <a:spcAft>
                          <a:spcPts val="0"/>
                        </a:spcAft>
                        <a:buNone/>
                      </a:pPr>
                      <a:r>
                        <a:rPr b="1" lang="vi-VN" sz="1800"/>
                        <a:t>name</a:t>
                      </a:r>
                      <a:endParaRPr/>
                    </a:p>
                  </a:txBody>
                  <a:tcPr marT="45725" marB="45725" marR="91450" marL="91450"/>
                </a:tc>
                <a:tc>
                  <a:txBody>
                    <a:bodyPr/>
                    <a:lstStyle/>
                    <a:p>
                      <a:pPr indent="0" lvl="0" marL="0" marR="0" rtl="0" algn="l">
                        <a:spcBef>
                          <a:spcPts val="0"/>
                        </a:spcBef>
                        <a:spcAft>
                          <a:spcPts val="0"/>
                        </a:spcAft>
                        <a:buNone/>
                      </a:pPr>
                      <a:r>
                        <a:rPr lang="vi-VN" sz="1800"/>
                        <a:t>Tên cảu form</a:t>
                      </a:r>
                      <a:endParaRPr/>
                    </a:p>
                  </a:txBody>
                  <a:tcPr marT="45725" marB="45725" marR="91450" marL="91450"/>
                </a:tc>
                <a:tc>
                  <a:txBody>
                    <a:bodyPr/>
                    <a:lstStyle/>
                    <a:p>
                      <a:pPr indent="0" lvl="0" marL="0" marR="0" rtl="0" algn="l">
                        <a:spcBef>
                          <a:spcPts val="0"/>
                        </a:spcBef>
                        <a:spcAft>
                          <a:spcPts val="0"/>
                        </a:spcAft>
                        <a:buNone/>
                      </a:pPr>
                      <a:r>
                        <a:rPr lang="vi-VN" sz="1800"/>
                        <a:t>Name=“login_form”</a:t>
                      </a:r>
                      <a:endParaRPr/>
                    </a:p>
                  </a:txBody>
                  <a:tcPr marT="45725" marB="45725" marR="91450" marL="91450"/>
                </a:tc>
              </a:tr>
            </a:tbl>
          </a:graphicData>
        </a:graphic>
      </p:graphicFrame>
      <p:sp>
        <p:nvSpPr>
          <p:cNvPr id="132" name="Google Shape;132;p4"/>
          <p:cNvSpPr txBox="1"/>
          <p:nvPr/>
        </p:nvSpPr>
        <p:spPr>
          <a:xfrm>
            <a:off x="95116" y="643215"/>
            <a:ext cx="12096884" cy="1341449"/>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b="0" i="0" lang="vi-VN" sz="2400" u="none" cap="none" strike="noStrike">
                <a:solidFill>
                  <a:schemeClr val="dk1"/>
                </a:solidFill>
                <a:latin typeface="Arial"/>
                <a:ea typeface="Arial"/>
                <a:cs typeface="Arial"/>
                <a:sym typeface="Arial"/>
              </a:rPr>
              <a:t>Các form được tạo ra bằng thẻ &lt;form&gt;, trong đó nó chứa các phần tử để nhập liệu gọi là các điều khiển (control), có nhiều loại điều khiển như: input, select, textarea...</a:t>
            </a:r>
            <a:endParaRPr/>
          </a:p>
          <a:p>
            <a:pPr indent="-228600" lvl="0" marL="228600" marR="0" rtl="0" algn="l">
              <a:lnSpc>
                <a:spcPct val="90000"/>
              </a:lnSpc>
              <a:spcBef>
                <a:spcPts val="1000"/>
              </a:spcBef>
              <a:spcAft>
                <a:spcPts val="0"/>
              </a:spcAft>
              <a:buClr>
                <a:schemeClr val="dk1"/>
              </a:buClr>
              <a:buSzPts val="2400"/>
              <a:buFont typeface="Arial"/>
              <a:buChar char="•"/>
            </a:pPr>
            <a:r>
              <a:rPr b="0" i="0" lang="vi-VN" sz="2400" u="none" cap="none" strike="noStrike">
                <a:solidFill>
                  <a:schemeClr val="dk1"/>
                </a:solidFill>
                <a:latin typeface="Arial"/>
                <a:ea typeface="Arial"/>
                <a:cs typeface="Arial"/>
                <a:sym typeface="Arial"/>
              </a:rPr>
              <a:t>Trên phần tử &lt;form&gt; có thể có các thuộc tính</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33" name="Google Shape;133;p4"/>
          <p:cNvPicPr preferRelativeResize="0"/>
          <p:nvPr/>
        </p:nvPicPr>
        <p:blipFill rotWithShape="1">
          <a:blip r:embed="rId3">
            <a:alphaModFix/>
          </a:blip>
          <a:srcRect b="0" l="0" r="0" t="0"/>
          <a:stretch/>
        </p:blipFill>
        <p:spPr>
          <a:xfrm>
            <a:off x="817550" y="4494115"/>
            <a:ext cx="10851450" cy="16553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Các kiểu và thuộc tính của điều khiển trên form</a:t>
            </a:r>
            <a:endParaRPr/>
          </a:p>
        </p:txBody>
      </p:sp>
      <p:sp>
        <p:nvSpPr>
          <p:cNvPr id="139" name="Google Shape;139;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40" name="Google Shape;140;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pSp>
        <p:nvGrpSpPr>
          <p:cNvPr id="141" name="Google Shape;141;p5"/>
          <p:cNvGrpSpPr/>
          <p:nvPr/>
        </p:nvGrpSpPr>
        <p:grpSpPr>
          <a:xfrm>
            <a:off x="107738" y="756113"/>
            <a:ext cx="3051557" cy="5475600"/>
            <a:chOff x="0" y="127780"/>
            <a:chExt cx="3051557" cy="5475600"/>
          </a:xfrm>
        </p:grpSpPr>
        <p:sp>
          <p:nvSpPr>
            <p:cNvPr id="142" name="Google Shape;142;p5"/>
            <p:cNvSpPr/>
            <p:nvPr/>
          </p:nvSpPr>
          <p:spPr>
            <a:xfrm>
              <a:off x="0" y="127780"/>
              <a:ext cx="3051557" cy="351000"/>
            </a:xfrm>
            <a:prstGeom prst="roundRect">
              <a:avLst>
                <a:gd fmla="val 16667" name="adj"/>
              </a:avLst>
            </a:prstGeom>
            <a:gradFill>
              <a:gsLst>
                <a:gs pos="0">
                  <a:srgbClr val="AFAFAF"/>
                </a:gs>
                <a:gs pos="50000">
                  <a:schemeClr val="accent3"/>
                </a:gs>
                <a:gs pos="100000">
                  <a:srgbClr val="91919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txBox="1"/>
            <p:nvPr/>
          </p:nvSpPr>
          <p:spPr>
            <a:xfrm>
              <a:off x="17134" y="1449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Text (Mặc định )</a:t>
              </a:r>
              <a:endParaRPr b="0" i="0" sz="1500" u="none" cap="none" strike="noStrike">
                <a:solidFill>
                  <a:schemeClr val="lt1"/>
                </a:solidFill>
                <a:latin typeface="Calibri"/>
                <a:ea typeface="Calibri"/>
                <a:cs typeface="Calibri"/>
                <a:sym typeface="Calibri"/>
              </a:endParaRPr>
            </a:p>
          </p:txBody>
        </p:sp>
        <p:sp>
          <p:nvSpPr>
            <p:cNvPr id="144" name="Google Shape;144;p5"/>
            <p:cNvSpPr/>
            <p:nvPr/>
          </p:nvSpPr>
          <p:spPr>
            <a:xfrm>
              <a:off x="0" y="521980"/>
              <a:ext cx="3051557" cy="351000"/>
            </a:xfrm>
            <a:prstGeom prst="roundRect">
              <a:avLst>
                <a:gd fmla="val 16667" name="adj"/>
              </a:avLst>
            </a:prstGeom>
            <a:gradFill>
              <a:gsLst>
                <a:gs pos="0">
                  <a:srgbClr val="B1A4A4"/>
                </a:gs>
                <a:gs pos="50000">
                  <a:srgbClr val="A89999"/>
                </a:gs>
                <a:gs pos="100000">
                  <a:srgbClr val="958585"/>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txBox="1"/>
            <p:nvPr/>
          </p:nvSpPr>
          <p:spPr>
            <a:xfrm>
              <a:off x="17134" y="5391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Email</a:t>
              </a:r>
              <a:endParaRPr/>
            </a:p>
          </p:txBody>
        </p:sp>
        <p:sp>
          <p:nvSpPr>
            <p:cNvPr id="146" name="Google Shape;146;p5"/>
            <p:cNvSpPr/>
            <p:nvPr/>
          </p:nvSpPr>
          <p:spPr>
            <a:xfrm>
              <a:off x="0" y="916180"/>
              <a:ext cx="3051557" cy="351000"/>
            </a:xfrm>
            <a:prstGeom prst="roundRect">
              <a:avLst>
                <a:gd fmla="val 16667" name="adj"/>
              </a:avLst>
            </a:prstGeom>
            <a:gradFill>
              <a:gsLst>
                <a:gs pos="0">
                  <a:srgbClr val="B59B9B"/>
                </a:gs>
                <a:gs pos="50000">
                  <a:srgbClr val="AE8E8E"/>
                </a:gs>
                <a:gs pos="100000">
                  <a:srgbClr val="9A7C7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txBox="1"/>
            <p:nvPr/>
          </p:nvSpPr>
          <p:spPr>
            <a:xfrm>
              <a:off x="17134" y="9333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Password</a:t>
              </a:r>
              <a:endParaRPr/>
            </a:p>
          </p:txBody>
        </p:sp>
        <p:sp>
          <p:nvSpPr>
            <p:cNvPr id="148" name="Google Shape;148;p5"/>
            <p:cNvSpPr/>
            <p:nvPr/>
          </p:nvSpPr>
          <p:spPr>
            <a:xfrm>
              <a:off x="0" y="1310380"/>
              <a:ext cx="3051557" cy="351000"/>
            </a:xfrm>
            <a:prstGeom prst="roundRect">
              <a:avLst>
                <a:gd fmla="val 16667" name="adj"/>
              </a:avLst>
            </a:prstGeom>
            <a:gradFill>
              <a:gsLst>
                <a:gs pos="0">
                  <a:srgbClr val="BA9292"/>
                </a:gs>
                <a:gs pos="50000">
                  <a:srgbClr val="B48282"/>
                </a:gs>
                <a:gs pos="100000">
                  <a:srgbClr val="A0707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txBox="1"/>
            <p:nvPr/>
          </p:nvSpPr>
          <p:spPr>
            <a:xfrm>
              <a:off x="17134" y="13275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Number</a:t>
              </a:r>
              <a:endParaRPr/>
            </a:p>
          </p:txBody>
        </p:sp>
        <p:sp>
          <p:nvSpPr>
            <p:cNvPr id="150" name="Google Shape;150;p5"/>
            <p:cNvSpPr/>
            <p:nvPr/>
          </p:nvSpPr>
          <p:spPr>
            <a:xfrm>
              <a:off x="0" y="1704580"/>
              <a:ext cx="3051557" cy="351000"/>
            </a:xfrm>
            <a:prstGeom prst="roundRect">
              <a:avLst>
                <a:gd fmla="val 16667" name="adj"/>
              </a:avLst>
            </a:prstGeom>
            <a:gradFill>
              <a:gsLst>
                <a:gs pos="0">
                  <a:srgbClr val="BE8888"/>
                </a:gs>
                <a:gs pos="50000">
                  <a:srgbClr val="BA7475"/>
                </a:gs>
                <a:gs pos="100000">
                  <a:srgbClr val="A7646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txBox="1"/>
            <p:nvPr/>
          </p:nvSpPr>
          <p:spPr>
            <a:xfrm>
              <a:off x="17134" y="17217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url</a:t>
              </a:r>
              <a:endParaRPr/>
            </a:p>
          </p:txBody>
        </p:sp>
        <p:sp>
          <p:nvSpPr>
            <p:cNvPr id="152" name="Google Shape;152;p5"/>
            <p:cNvSpPr/>
            <p:nvPr/>
          </p:nvSpPr>
          <p:spPr>
            <a:xfrm>
              <a:off x="0" y="2098780"/>
              <a:ext cx="3051557" cy="351000"/>
            </a:xfrm>
            <a:prstGeom prst="roundRect">
              <a:avLst>
                <a:gd fmla="val 16667" name="adj"/>
              </a:avLst>
            </a:prstGeom>
            <a:gradFill>
              <a:gsLst>
                <a:gs pos="0">
                  <a:srgbClr val="C47E7E"/>
                </a:gs>
                <a:gs pos="50000">
                  <a:srgbClr val="C26A6A"/>
                </a:gs>
                <a:gs pos="100000">
                  <a:srgbClr val="AF575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txBox="1"/>
            <p:nvPr/>
          </p:nvSpPr>
          <p:spPr>
            <a:xfrm>
              <a:off x="17134" y="21159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Textarea</a:t>
              </a:r>
              <a:endParaRPr/>
            </a:p>
          </p:txBody>
        </p:sp>
        <p:sp>
          <p:nvSpPr>
            <p:cNvPr id="154" name="Google Shape;154;p5"/>
            <p:cNvSpPr/>
            <p:nvPr/>
          </p:nvSpPr>
          <p:spPr>
            <a:xfrm>
              <a:off x="0" y="2492980"/>
              <a:ext cx="3051557" cy="351000"/>
            </a:xfrm>
            <a:prstGeom prst="roundRect">
              <a:avLst>
                <a:gd fmla="val 16667" name="adj"/>
              </a:avLst>
            </a:prstGeom>
            <a:gradFill>
              <a:gsLst>
                <a:gs pos="0">
                  <a:srgbClr val="CA7474"/>
                </a:gs>
                <a:gs pos="50000">
                  <a:srgbClr val="C75C5C"/>
                </a:gs>
                <a:gs pos="100000">
                  <a:srgbClr val="B74A4A"/>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txBox="1"/>
            <p:nvPr/>
          </p:nvSpPr>
          <p:spPr>
            <a:xfrm>
              <a:off x="17134" y="25101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file</a:t>
              </a:r>
              <a:endParaRPr/>
            </a:p>
          </p:txBody>
        </p:sp>
        <p:sp>
          <p:nvSpPr>
            <p:cNvPr id="156" name="Google Shape;156;p5"/>
            <p:cNvSpPr/>
            <p:nvPr/>
          </p:nvSpPr>
          <p:spPr>
            <a:xfrm>
              <a:off x="0" y="2887180"/>
              <a:ext cx="3051557" cy="351000"/>
            </a:xfrm>
            <a:prstGeom prst="roundRect">
              <a:avLst>
                <a:gd fmla="val 16667" name="adj"/>
              </a:avLst>
            </a:prstGeom>
            <a:gradFill>
              <a:gsLst>
                <a:gs pos="0">
                  <a:srgbClr val="D06A6A"/>
                </a:gs>
                <a:gs pos="50000">
                  <a:srgbClr val="CF4E4E"/>
                </a:gs>
                <a:gs pos="100000">
                  <a:srgbClr val="BF3C3C"/>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txBox="1"/>
            <p:nvPr/>
          </p:nvSpPr>
          <p:spPr>
            <a:xfrm>
              <a:off x="17134" y="29043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Color</a:t>
              </a:r>
              <a:endParaRPr/>
            </a:p>
          </p:txBody>
        </p:sp>
        <p:sp>
          <p:nvSpPr>
            <p:cNvPr id="158" name="Google Shape;158;p5"/>
            <p:cNvSpPr/>
            <p:nvPr/>
          </p:nvSpPr>
          <p:spPr>
            <a:xfrm>
              <a:off x="0" y="3281380"/>
              <a:ext cx="3051557" cy="351000"/>
            </a:xfrm>
            <a:prstGeom prst="roundRect">
              <a:avLst>
                <a:gd fmla="val 16667" name="adj"/>
              </a:avLst>
            </a:prstGeom>
            <a:gradFill>
              <a:gsLst>
                <a:gs pos="0">
                  <a:srgbClr val="D96161"/>
                </a:gs>
                <a:gs pos="50000">
                  <a:srgbClr val="D84040"/>
                </a:gs>
                <a:gs pos="100000">
                  <a:srgbClr val="C82F2F"/>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txBox="1"/>
            <p:nvPr/>
          </p:nvSpPr>
          <p:spPr>
            <a:xfrm>
              <a:off x="17134" y="32985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Date, time</a:t>
              </a:r>
              <a:endParaRPr/>
            </a:p>
          </p:txBody>
        </p:sp>
        <p:sp>
          <p:nvSpPr>
            <p:cNvPr id="160" name="Google Shape;160;p5"/>
            <p:cNvSpPr/>
            <p:nvPr/>
          </p:nvSpPr>
          <p:spPr>
            <a:xfrm>
              <a:off x="0" y="3675580"/>
              <a:ext cx="3051557" cy="351000"/>
            </a:xfrm>
            <a:prstGeom prst="roundRect">
              <a:avLst>
                <a:gd fmla="val 16667" name="adj"/>
              </a:avLst>
            </a:prstGeom>
            <a:gradFill>
              <a:gsLst>
                <a:gs pos="0">
                  <a:srgbClr val="DE5959"/>
                </a:gs>
                <a:gs pos="50000">
                  <a:srgbClr val="E13132"/>
                </a:gs>
                <a:gs pos="100000">
                  <a:srgbClr val="D0212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txBox="1"/>
            <p:nvPr/>
          </p:nvSpPr>
          <p:spPr>
            <a:xfrm>
              <a:off x="17134" y="36927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Range</a:t>
              </a:r>
              <a:endParaRPr/>
            </a:p>
          </p:txBody>
        </p:sp>
        <p:sp>
          <p:nvSpPr>
            <p:cNvPr id="162" name="Google Shape;162;p5"/>
            <p:cNvSpPr/>
            <p:nvPr/>
          </p:nvSpPr>
          <p:spPr>
            <a:xfrm>
              <a:off x="0" y="4069780"/>
              <a:ext cx="3051557" cy="351000"/>
            </a:xfrm>
            <a:prstGeom prst="roundRect">
              <a:avLst>
                <a:gd fmla="val 16667" name="adj"/>
              </a:avLst>
            </a:prstGeom>
            <a:gradFill>
              <a:gsLst>
                <a:gs pos="0">
                  <a:srgbClr val="E75151"/>
                </a:gs>
                <a:gs pos="50000">
                  <a:srgbClr val="EC2122"/>
                </a:gs>
                <a:gs pos="100000">
                  <a:srgbClr val="D91313"/>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txBox="1"/>
            <p:nvPr/>
          </p:nvSpPr>
          <p:spPr>
            <a:xfrm>
              <a:off x="17134" y="40869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Radio</a:t>
              </a:r>
              <a:endParaRPr/>
            </a:p>
          </p:txBody>
        </p:sp>
        <p:sp>
          <p:nvSpPr>
            <p:cNvPr id="164" name="Google Shape;164;p5"/>
            <p:cNvSpPr/>
            <p:nvPr/>
          </p:nvSpPr>
          <p:spPr>
            <a:xfrm>
              <a:off x="0" y="4463980"/>
              <a:ext cx="3051557" cy="351000"/>
            </a:xfrm>
            <a:prstGeom prst="roundRect">
              <a:avLst>
                <a:gd fmla="val 16667" name="adj"/>
              </a:avLst>
            </a:prstGeom>
            <a:gradFill>
              <a:gsLst>
                <a:gs pos="0">
                  <a:srgbClr val="F04B4B"/>
                </a:gs>
                <a:gs pos="50000">
                  <a:srgbClr val="F51212"/>
                </a:gs>
                <a:gs pos="100000">
                  <a:srgbClr val="E3040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txBox="1"/>
            <p:nvPr/>
          </p:nvSpPr>
          <p:spPr>
            <a:xfrm>
              <a:off x="17134" y="44811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Checkbox</a:t>
              </a:r>
              <a:endParaRPr/>
            </a:p>
          </p:txBody>
        </p:sp>
        <p:sp>
          <p:nvSpPr>
            <p:cNvPr id="166" name="Google Shape;166;p5"/>
            <p:cNvSpPr/>
            <p:nvPr/>
          </p:nvSpPr>
          <p:spPr>
            <a:xfrm>
              <a:off x="0" y="4858180"/>
              <a:ext cx="3051557" cy="351000"/>
            </a:xfrm>
            <a:prstGeom prst="roundRect">
              <a:avLst>
                <a:gd fmla="val 16667" name="adj"/>
              </a:avLst>
            </a:prstGeom>
            <a:gradFill>
              <a:gsLst>
                <a:gs pos="0">
                  <a:srgbClr val="F84848"/>
                </a:gs>
                <a:gs pos="50000">
                  <a:srgbClr val="FE0202"/>
                </a:gs>
                <a:gs pos="100000">
                  <a:srgbClr val="E300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txBox="1"/>
            <p:nvPr/>
          </p:nvSpPr>
          <p:spPr>
            <a:xfrm>
              <a:off x="17134" y="48753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Select -&gt; optgroup -&gt; option</a:t>
              </a:r>
              <a:endParaRPr/>
            </a:p>
          </p:txBody>
        </p:sp>
        <p:sp>
          <p:nvSpPr>
            <p:cNvPr id="168" name="Google Shape;168;p5"/>
            <p:cNvSpPr/>
            <p:nvPr/>
          </p:nvSpPr>
          <p:spPr>
            <a:xfrm>
              <a:off x="0" y="5252380"/>
              <a:ext cx="3051557" cy="351000"/>
            </a:xfrm>
            <a:prstGeom prst="roundRect">
              <a:avLst>
                <a:gd fmla="val 16667" name="adj"/>
              </a:avLst>
            </a:prstGeom>
            <a:gradFill>
              <a:gsLst>
                <a:gs pos="0">
                  <a:srgbClr val="FF4747"/>
                </a:gs>
                <a:gs pos="50000">
                  <a:srgbClr val="FF0000"/>
                </a:gs>
                <a:gs pos="100000">
                  <a:srgbClr val="E3000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txBox="1"/>
            <p:nvPr/>
          </p:nvSpPr>
          <p:spPr>
            <a:xfrm>
              <a:off x="17134" y="5269514"/>
              <a:ext cx="3017289" cy="316732"/>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vi-VN" sz="1500" u="none" cap="none" strike="noStrike">
                  <a:solidFill>
                    <a:schemeClr val="lt1"/>
                  </a:solidFill>
                  <a:latin typeface="Calibri"/>
                  <a:ea typeface="Calibri"/>
                  <a:cs typeface="Calibri"/>
                  <a:sym typeface="Calibri"/>
                </a:rPr>
                <a:t>hidden (ẩn)</a:t>
              </a:r>
              <a:endParaRPr/>
            </a:p>
          </p:txBody>
        </p:sp>
      </p:grpSp>
      <p:grpSp>
        <p:nvGrpSpPr>
          <p:cNvPr id="170" name="Google Shape;170;p5"/>
          <p:cNvGrpSpPr/>
          <p:nvPr/>
        </p:nvGrpSpPr>
        <p:grpSpPr>
          <a:xfrm>
            <a:off x="6078482" y="1157256"/>
            <a:ext cx="5428996" cy="3994847"/>
            <a:chOff x="0" y="868156"/>
            <a:chExt cx="5428996" cy="3994847"/>
          </a:xfrm>
        </p:grpSpPr>
        <p:sp>
          <p:nvSpPr>
            <p:cNvPr id="171" name="Google Shape;171;p5"/>
            <p:cNvSpPr/>
            <p:nvPr/>
          </p:nvSpPr>
          <p:spPr>
            <a:xfrm>
              <a:off x="2063018" y="1885244"/>
              <a:ext cx="1302959" cy="1303119"/>
            </a:xfrm>
            <a:prstGeom prst="ellipse">
              <a:avLst/>
            </a:prstGeom>
            <a:solidFill>
              <a:srgbClr val="4372C3">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252070" y="868156"/>
              <a:ext cx="2924855" cy="79896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txBox="1"/>
            <p:nvPr/>
          </p:nvSpPr>
          <p:spPr>
            <a:xfrm>
              <a:off x="1252070" y="868156"/>
              <a:ext cx="2924855" cy="79896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1" i="0" lang="vi-VN" sz="1700" u="none" cap="none" strike="noStrike">
                  <a:solidFill>
                    <a:schemeClr val="dk1"/>
                  </a:solidFill>
                  <a:latin typeface="Calibri"/>
                  <a:ea typeface="Calibri"/>
                  <a:cs typeface="Calibri"/>
                  <a:sym typeface="Calibri"/>
                </a:rPr>
                <a:t>Các thuộc tính</a:t>
              </a:r>
              <a:endParaRPr/>
            </a:p>
          </p:txBody>
        </p:sp>
        <p:sp>
          <p:nvSpPr>
            <p:cNvPr id="174" name="Google Shape;174;p5"/>
            <p:cNvSpPr/>
            <p:nvPr/>
          </p:nvSpPr>
          <p:spPr>
            <a:xfrm>
              <a:off x="2445220" y="2069007"/>
              <a:ext cx="1302959" cy="1303119"/>
            </a:xfrm>
            <a:prstGeom prst="ellipse">
              <a:avLst/>
            </a:prstGeom>
            <a:solidFill>
              <a:srgbClr val="4372C3">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3908877" y="1627177"/>
              <a:ext cx="1411539" cy="8788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txBox="1"/>
            <p:nvPr/>
          </p:nvSpPr>
          <p:spPr>
            <a:xfrm>
              <a:off x="3908877" y="1627177"/>
              <a:ext cx="1411539" cy="87886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1" i="0" lang="vi-VN" sz="1700" u="none" cap="none" strike="noStrike">
                  <a:solidFill>
                    <a:schemeClr val="dk1"/>
                  </a:solidFill>
                  <a:latin typeface="Calibri"/>
                  <a:ea typeface="Calibri"/>
                  <a:cs typeface="Calibri"/>
                  <a:sym typeface="Calibri"/>
                </a:rPr>
                <a:t>required</a:t>
              </a:r>
              <a:r>
                <a:rPr b="0" i="0" lang="vi-VN" sz="1700" u="none" cap="none" strike="noStrike">
                  <a:solidFill>
                    <a:schemeClr val="dk1"/>
                  </a:solidFill>
                  <a:latin typeface="Calibri"/>
                  <a:ea typeface="Calibri"/>
                  <a:cs typeface="Calibri"/>
                  <a:sym typeface="Calibri"/>
                </a:rPr>
                <a:t> (Bắt buộc nhập)</a:t>
              </a:r>
              <a:endParaRPr/>
            </a:p>
          </p:txBody>
        </p:sp>
        <p:sp>
          <p:nvSpPr>
            <p:cNvPr id="177" name="Google Shape;177;p5"/>
            <p:cNvSpPr/>
            <p:nvPr/>
          </p:nvSpPr>
          <p:spPr>
            <a:xfrm>
              <a:off x="2539141" y="2482474"/>
              <a:ext cx="1302959" cy="1303119"/>
            </a:xfrm>
            <a:prstGeom prst="ellipse">
              <a:avLst/>
            </a:prstGeom>
            <a:solidFill>
              <a:srgbClr val="4372C3">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4044602" y="2745734"/>
              <a:ext cx="1384394" cy="9387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txBox="1"/>
            <p:nvPr/>
          </p:nvSpPr>
          <p:spPr>
            <a:xfrm>
              <a:off x="4044602" y="2745734"/>
              <a:ext cx="1384394" cy="93878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1" i="0" lang="vi-VN" sz="1700" u="none" cap="none" strike="noStrike">
                  <a:solidFill>
                    <a:schemeClr val="dk1"/>
                  </a:solidFill>
                  <a:latin typeface="Calibri"/>
                  <a:ea typeface="Calibri"/>
                  <a:cs typeface="Calibri"/>
                  <a:sym typeface="Calibri"/>
                </a:rPr>
                <a:t>maxlength</a:t>
              </a:r>
              <a:r>
                <a:rPr b="0" i="0" lang="vi-VN" sz="1700" u="none" cap="none" strike="noStrike">
                  <a:solidFill>
                    <a:schemeClr val="dk1"/>
                  </a:solidFill>
                  <a:latin typeface="Calibri"/>
                  <a:ea typeface="Calibri"/>
                  <a:cs typeface="Calibri"/>
                  <a:sym typeface="Calibri"/>
                </a:rPr>
                <a:t> (chiều dài tối đa)</a:t>
              </a:r>
              <a:endParaRPr/>
            </a:p>
          </p:txBody>
        </p:sp>
        <p:sp>
          <p:nvSpPr>
            <p:cNvPr id="180" name="Google Shape;180;p5"/>
            <p:cNvSpPr/>
            <p:nvPr/>
          </p:nvSpPr>
          <p:spPr>
            <a:xfrm>
              <a:off x="2274749" y="2814046"/>
              <a:ext cx="1302959" cy="1303119"/>
            </a:xfrm>
            <a:prstGeom prst="ellipse">
              <a:avLst/>
            </a:prstGeom>
            <a:solidFill>
              <a:srgbClr val="4372C3">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447413" y="4004111"/>
              <a:ext cx="1492974" cy="85889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txBox="1"/>
            <p:nvPr/>
          </p:nvSpPr>
          <p:spPr>
            <a:xfrm>
              <a:off x="3447413" y="4004111"/>
              <a:ext cx="1492974" cy="85889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1" i="0" lang="vi-VN" sz="1700" u="none" cap="none" strike="noStrike">
                  <a:solidFill>
                    <a:schemeClr val="dk1"/>
                  </a:solidFill>
                  <a:latin typeface="Calibri"/>
                  <a:ea typeface="Calibri"/>
                  <a:cs typeface="Calibri"/>
                  <a:sym typeface="Calibri"/>
                </a:rPr>
                <a:t>minlength</a:t>
              </a:r>
              <a:r>
                <a:rPr b="0" i="0" lang="vi-VN" sz="1700" u="none" cap="none" strike="noStrike">
                  <a:solidFill>
                    <a:schemeClr val="dk1"/>
                  </a:solidFill>
                  <a:latin typeface="Calibri"/>
                  <a:ea typeface="Calibri"/>
                  <a:cs typeface="Calibri"/>
                  <a:sym typeface="Calibri"/>
                </a:rPr>
                <a:t> (chiều dài tối thiểu)</a:t>
              </a:r>
              <a:endParaRPr/>
            </a:p>
          </p:txBody>
        </p:sp>
        <p:sp>
          <p:nvSpPr>
            <p:cNvPr id="183" name="Google Shape;183;p5"/>
            <p:cNvSpPr/>
            <p:nvPr/>
          </p:nvSpPr>
          <p:spPr>
            <a:xfrm>
              <a:off x="1851287" y="2814046"/>
              <a:ext cx="1302959" cy="1303119"/>
            </a:xfrm>
            <a:prstGeom prst="ellipse">
              <a:avLst/>
            </a:prstGeom>
            <a:solidFill>
              <a:srgbClr val="4372C3">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88609" y="4004111"/>
              <a:ext cx="1492974" cy="85889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txBox="1"/>
            <p:nvPr/>
          </p:nvSpPr>
          <p:spPr>
            <a:xfrm>
              <a:off x="488609" y="4004111"/>
              <a:ext cx="1492974" cy="85889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1" i="0" lang="vi-VN" sz="1700" u="none" cap="none" strike="noStrike">
                  <a:solidFill>
                    <a:schemeClr val="dk1"/>
                  </a:solidFill>
                  <a:latin typeface="Calibri"/>
                  <a:ea typeface="Calibri"/>
                  <a:cs typeface="Calibri"/>
                  <a:sym typeface="Calibri"/>
                </a:rPr>
                <a:t>readonly</a:t>
              </a:r>
              <a:r>
                <a:rPr b="0" i="0" lang="vi-VN" sz="1700" u="none" cap="none" strike="noStrike">
                  <a:solidFill>
                    <a:schemeClr val="dk1"/>
                  </a:solidFill>
                  <a:latin typeface="Calibri"/>
                  <a:ea typeface="Calibri"/>
                  <a:cs typeface="Calibri"/>
                  <a:sym typeface="Calibri"/>
                </a:rPr>
                <a:t> (Chỉ đọc, không sửa được)</a:t>
              </a:r>
              <a:endParaRPr/>
            </a:p>
          </p:txBody>
        </p:sp>
        <p:sp>
          <p:nvSpPr>
            <p:cNvPr id="186" name="Google Shape;186;p5"/>
            <p:cNvSpPr/>
            <p:nvPr/>
          </p:nvSpPr>
          <p:spPr>
            <a:xfrm>
              <a:off x="1586895" y="2482474"/>
              <a:ext cx="1302959" cy="1303119"/>
            </a:xfrm>
            <a:prstGeom prst="ellipse">
              <a:avLst/>
            </a:prstGeom>
            <a:solidFill>
              <a:srgbClr val="4372C3">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0" y="2745734"/>
              <a:ext cx="1384394" cy="9387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txBox="1"/>
            <p:nvPr/>
          </p:nvSpPr>
          <p:spPr>
            <a:xfrm>
              <a:off x="0" y="2745734"/>
              <a:ext cx="1384394" cy="93878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1" i="0" lang="vi-VN" sz="1700" u="none" cap="none" strike="noStrike">
                  <a:solidFill>
                    <a:schemeClr val="dk1"/>
                  </a:solidFill>
                  <a:latin typeface="Calibri"/>
                  <a:ea typeface="Calibri"/>
                  <a:cs typeface="Calibri"/>
                  <a:sym typeface="Calibri"/>
                </a:rPr>
                <a:t>disabled</a:t>
              </a:r>
              <a:r>
                <a:rPr b="0" i="0" lang="vi-VN" sz="1700" u="none" cap="none" strike="noStrike">
                  <a:solidFill>
                    <a:schemeClr val="dk1"/>
                  </a:solidFill>
                  <a:latin typeface="Calibri"/>
                  <a:ea typeface="Calibri"/>
                  <a:cs typeface="Calibri"/>
                  <a:sym typeface="Calibri"/>
                </a:rPr>
                <a:t> (Chỉ đọc, không sửa được)</a:t>
              </a:r>
              <a:endParaRPr/>
            </a:p>
          </p:txBody>
        </p:sp>
        <p:sp>
          <p:nvSpPr>
            <p:cNvPr id="189" name="Google Shape;189;p5"/>
            <p:cNvSpPr/>
            <p:nvPr/>
          </p:nvSpPr>
          <p:spPr>
            <a:xfrm>
              <a:off x="1680817" y="2069007"/>
              <a:ext cx="1302959" cy="1303119"/>
            </a:xfrm>
            <a:prstGeom prst="ellipse">
              <a:avLst/>
            </a:prstGeom>
            <a:solidFill>
              <a:srgbClr val="4372C3">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108579" y="1627177"/>
              <a:ext cx="1411539" cy="87886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txBox="1"/>
            <p:nvPr/>
          </p:nvSpPr>
          <p:spPr>
            <a:xfrm>
              <a:off x="108579" y="1627177"/>
              <a:ext cx="1411539" cy="87886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Calibri"/>
                <a:buNone/>
              </a:pPr>
              <a:r>
                <a:rPr b="1" i="0" lang="vi-VN" sz="1700" u="none" cap="none" strike="noStrike">
                  <a:solidFill>
                    <a:schemeClr val="dk1"/>
                  </a:solidFill>
                  <a:latin typeface="Calibri"/>
                  <a:ea typeface="Calibri"/>
                  <a:cs typeface="Calibri"/>
                  <a:sym typeface="Calibri"/>
                </a:rPr>
                <a:t>pattern</a:t>
              </a:r>
              <a:r>
                <a:rPr b="0" i="0" lang="vi-VN" sz="1700" u="none" cap="none" strike="noStrike">
                  <a:solidFill>
                    <a:schemeClr val="dk1"/>
                  </a:solidFill>
                  <a:latin typeface="Calibri"/>
                  <a:ea typeface="Calibri"/>
                  <a:cs typeface="Calibri"/>
                  <a:sym typeface="Calibri"/>
                </a:rPr>
                <a:t> (Chuỗi quy tắc)</a:t>
              </a:r>
              <a:endParaRPr/>
            </a:p>
          </p:txBody>
        </p:sp>
      </p:grpSp>
      <p:sp>
        <p:nvSpPr>
          <p:cNvPr id="192" name="Google Shape;192;p5"/>
          <p:cNvSpPr/>
          <p:nvPr/>
        </p:nvSpPr>
        <p:spPr>
          <a:xfrm>
            <a:off x="3477768" y="2542032"/>
            <a:ext cx="2331720" cy="1225296"/>
          </a:xfrm>
          <a:prstGeom prst="leftRightArrow">
            <a:avLst>
              <a:gd fmla="val 50000" name="adj1"/>
              <a:gd fmla="val 50000" name="adj2"/>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Phân loại điều khiển form 1/4</a:t>
            </a:r>
            <a:endParaRPr/>
          </a:p>
        </p:txBody>
      </p:sp>
      <p:grpSp>
        <p:nvGrpSpPr>
          <p:cNvPr id="198" name="Google Shape;198;p6"/>
          <p:cNvGrpSpPr/>
          <p:nvPr/>
        </p:nvGrpSpPr>
        <p:grpSpPr>
          <a:xfrm>
            <a:off x="30041" y="1096857"/>
            <a:ext cx="12096884" cy="4664285"/>
            <a:chOff x="0" y="594627"/>
            <a:chExt cx="12096884" cy="4664285"/>
          </a:xfrm>
        </p:grpSpPr>
        <p:sp>
          <p:nvSpPr>
            <p:cNvPr id="199" name="Google Shape;199;p6"/>
            <p:cNvSpPr/>
            <p:nvPr/>
          </p:nvSpPr>
          <p:spPr>
            <a:xfrm>
              <a:off x="0" y="594627"/>
              <a:ext cx="12096884" cy="69506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txBox="1"/>
            <p:nvPr/>
          </p:nvSpPr>
          <p:spPr>
            <a:xfrm>
              <a:off x="33930" y="628557"/>
              <a:ext cx="12029024" cy="62720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Các điều khiển được phép nhập hoặc thay đổi dữ liệu</a:t>
              </a:r>
              <a:endParaRPr/>
            </a:p>
          </p:txBody>
        </p:sp>
        <p:sp>
          <p:nvSpPr>
            <p:cNvPr id="201" name="Google Shape;201;p6"/>
            <p:cNvSpPr/>
            <p:nvPr/>
          </p:nvSpPr>
          <p:spPr>
            <a:xfrm>
              <a:off x="0" y="1289687"/>
              <a:ext cx="12096884" cy="39692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txBox="1"/>
            <p:nvPr/>
          </p:nvSpPr>
          <p:spPr>
            <a:xfrm>
              <a:off x="0" y="1289687"/>
              <a:ext cx="12096884" cy="3969225"/>
            </a:xfrm>
            <a:prstGeom prst="rect">
              <a:avLst/>
            </a:prstGeom>
            <a:noFill/>
            <a:ln>
              <a:noFill/>
            </a:ln>
          </p:spPr>
          <p:txBody>
            <a:bodyPr anchorCtr="0" anchor="t" bIns="35550" lIns="384075" spcFirstLastPara="1" rIns="199125" wrap="square" tIns="35550">
              <a:noAutofit/>
            </a:bodyPr>
            <a:lstStyle/>
            <a:p>
              <a:pPr indent="-285750" lvl="1" marL="285750" marR="0" rtl="0" algn="l">
                <a:lnSpc>
                  <a:spcPct val="90000"/>
                </a:lnSpc>
                <a:spcBef>
                  <a:spcPts val="0"/>
                </a:spcBef>
                <a:spcAft>
                  <a:spcPts val="0"/>
                </a:spcAft>
                <a:buClr>
                  <a:schemeClr val="dk1"/>
                </a:buClr>
                <a:buSzPts val="2800"/>
                <a:buFont typeface="Calibri"/>
                <a:buChar char="•"/>
              </a:pPr>
              <a:r>
                <a:rPr b="1" i="0" lang="vi-VN" sz="2800" u="none" cap="none" strike="noStrike">
                  <a:solidFill>
                    <a:schemeClr val="dk1"/>
                  </a:solidFill>
                  <a:latin typeface="Calibri"/>
                  <a:ea typeface="Calibri"/>
                  <a:cs typeface="Calibri"/>
                  <a:sym typeface="Calibri"/>
                </a:rPr>
                <a:t>Kiểu text: </a:t>
              </a:r>
              <a:r>
                <a:rPr b="0" i="0" lang="vi-VN" sz="2800" u="none" cap="none" strike="noStrike">
                  <a:solidFill>
                    <a:schemeClr val="dk1"/>
                  </a:solidFill>
                  <a:latin typeface="Calibri"/>
                  <a:ea typeface="Calibri"/>
                  <a:cs typeface="Calibri"/>
                  <a:sym typeface="Calibri"/>
                </a:rPr>
                <a:t>chấp nhận mọi loại dữ liệu</a:t>
              </a:r>
              <a:endParaRPr/>
            </a:p>
            <a:p>
              <a:pPr indent="-285750" lvl="1" marL="285750" marR="0" rtl="0" algn="l">
                <a:lnSpc>
                  <a:spcPct val="90000"/>
                </a:lnSpc>
                <a:spcBef>
                  <a:spcPts val="560"/>
                </a:spcBef>
                <a:spcAft>
                  <a:spcPts val="0"/>
                </a:spcAft>
                <a:buClr>
                  <a:schemeClr val="dk1"/>
                </a:buClr>
                <a:buSzPts val="2800"/>
                <a:buFont typeface="Calibri"/>
                <a:buChar char="•"/>
              </a:pPr>
              <a:r>
                <a:rPr b="1" i="0" lang="vi-VN" sz="2800" u="none" cap="none" strike="noStrike">
                  <a:solidFill>
                    <a:schemeClr val="dk1"/>
                  </a:solidFill>
                  <a:latin typeface="Calibri"/>
                  <a:ea typeface="Calibri"/>
                  <a:cs typeface="Calibri"/>
                  <a:sym typeface="Calibri"/>
                </a:rPr>
                <a:t>Kiểu email</a:t>
              </a:r>
              <a:r>
                <a:rPr b="0" i="0" lang="vi-VN" sz="2800" u="none" cap="none" strike="noStrike">
                  <a:solidFill>
                    <a:schemeClr val="dk1"/>
                  </a:solidFill>
                  <a:latin typeface="Calibri"/>
                  <a:ea typeface="Calibri"/>
                  <a:cs typeface="Calibri"/>
                  <a:sym typeface="Calibri"/>
                </a:rPr>
                <a:t>: Chỉ nh</a:t>
              </a:r>
              <a:r>
                <a:rPr lang="vi-VN" sz="2800">
                  <a:solidFill>
                    <a:schemeClr val="dk1"/>
                  </a:solidFill>
                  <a:latin typeface="Calibri"/>
                  <a:ea typeface="Calibri"/>
                  <a:cs typeface="Calibri"/>
                  <a:sym typeface="Calibri"/>
                </a:rPr>
                <a:t>ậ</a:t>
              </a:r>
              <a:r>
                <a:rPr b="0" i="0" lang="vi-VN" sz="2800" u="none" cap="none" strike="noStrike">
                  <a:solidFill>
                    <a:schemeClr val="dk1"/>
                  </a:solidFill>
                  <a:latin typeface="Calibri"/>
                  <a:ea typeface="Calibri"/>
                  <a:cs typeface="Calibri"/>
                  <a:sym typeface="Calibri"/>
                </a:rPr>
                <a:t>n định dạng email VD </a:t>
              </a:r>
              <a:r>
                <a:rPr b="0" i="0" lang="vi-VN" sz="2800" u="sng" cap="none" strike="noStrike">
                  <a:solidFill>
                    <a:schemeClr val="dk1"/>
                  </a:solidFill>
                  <a:latin typeface="Calibri"/>
                  <a:ea typeface="Calibri"/>
                  <a:cs typeface="Calibri"/>
                  <a:sym typeface="Calibri"/>
                  <a:hlinkClick r:id="rId3">
                    <a:extLst>
                      <a:ext uri="{A12FA001-AC4F-418D-AE19-62706E023703}">
                        <ahyp:hlinkClr val="tx"/>
                      </a:ext>
                    </a:extLst>
                  </a:hlinkClick>
                </a:rPr>
                <a:t>demo@gmail.com</a:t>
              </a:r>
              <a:endParaRPr b="0" i="0" sz="2800" u="none" cap="none" strike="noStrike">
                <a:solidFill>
                  <a:schemeClr val="dk1"/>
                </a:solidFill>
                <a:latin typeface="Calibri"/>
                <a:ea typeface="Calibri"/>
                <a:cs typeface="Calibri"/>
                <a:sym typeface="Calibri"/>
              </a:endParaRPr>
            </a:p>
            <a:p>
              <a:pPr indent="-285750" lvl="1" marL="285750" marR="0" rtl="0" algn="l">
                <a:lnSpc>
                  <a:spcPct val="90000"/>
                </a:lnSpc>
                <a:spcBef>
                  <a:spcPts val="560"/>
                </a:spcBef>
                <a:spcAft>
                  <a:spcPts val="0"/>
                </a:spcAft>
                <a:buClr>
                  <a:schemeClr val="dk1"/>
                </a:buClr>
                <a:buSzPts val="2800"/>
                <a:buFont typeface="Calibri"/>
                <a:buChar char="•"/>
              </a:pPr>
              <a:r>
                <a:rPr b="1" i="0" lang="vi-VN" sz="2800" u="none" cap="none" strike="noStrike">
                  <a:solidFill>
                    <a:schemeClr val="dk1"/>
                  </a:solidFill>
                  <a:latin typeface="Calibri"/>
                  <a:ea typeface="Calibri"/>
                  <a:cs typeface="Calibri"/>
                  <a:sym typeface="Calibri"/>
                </a:rPr>
                <a:t>Kiểu password </a:t>
              </a:r>
              <a:r>
                <a:rPr b="0" i="0" lang="vi-VN" sz="2800" u="none" cap="none" strike="noStrike">
                  <a:solidFill>
                    <a:schemeClr val="dk1"/>
                  </a:solidFill>
                  <a:latin typeface="Calibri"/>
                  <a:ea typeface="Calibri"/>
                  <a:cs typeface="Calibri"/>
                  <a:sym typeface="Calibri"/>
                </a:rPr>
                <a:t>chấp nhận mọi loại dữ liệu, sẽ mã hóa không nhìn thấy dữ liệu</a:t>
              </a:r>
              <a:endParaRPr/>
            </a:p>
            <a:p>
              <a:pPr indent="-285750" lvl="1" marL="285750" marR="0" rtl="0" algn="l">
                <a:lnSpc>
                  <a:spcPct val="90000"/>
                </a:lnSpc>
                <a:spcBef>
                  <a:spcPts val="560"/>
                </a:spcBef>
                <a:spcAft>
                  <a:spcPts val="0"/>
                </a:spcAft>
                <a:buClr>
                  <a:schemeClr val="dk1"/>
                </a:buClr>
                <a:buSzPts val="2800"/>
                <a:buFont typeface="Calibri"/>
                <a:buChar char="•"/>
              </a:pPr>
              <a:r>
                <a:rPr b="1" i="0" lang="vi-VN" sz="2800" u="none" cap="none" strike="noStrike">
                  <a:solidFill>
                    <a:schemeClr val="dk1"/>
                  </a:solidFill>
                  <a:latin typeface="Calibri"/>
                  <a:ea typeface="Calibri"/>
                  <a:cs typeface="Calibri"/>
                  <a:sym typeface="Calibri"/>
                </a:rPr>
                <a:t>Kiểu Color</a:t>
              </a:r>
              <a:r>
                <a:rPr b="0" i="0" lang="vi-VN" sz="2800" u="none" cap="none" strike="noStrike">
                  <a:solidFill>
                    <a:schemeClr val="dk1"/>
                  </a:solidFill>
                  <a:latin typeface="Calibri"/>
                  <a:ea typeface="Calibri"/>
                  <a:cs typeface="Calibri"/>
                  <a:sym typeface="Calibri"/>
                </a:rPr>
                <a:t> cho phép chọn màu từ hộp màu (color picker)</a:t>
              </a:r>
              <a:endParaRPr/>
            </a:p>
            <a:p>
              <a:pPr indent="-285750" lvl="1" marL="285750" marR="0" rtl="0" algn="l">
                <a:lnSpc>
                  <a:spcPct val="90000"/>
                </a:lnSpc>
                <a:spcBef>
                  <a:spcPts val="560"/>
                </a:spcBef>
                <a:spcAft>
                  <a:spcPts val="0"/>
                </a:spcAft>
                <a:buClr>
                  <a:schemeClr val="dk1"/>
                </a:buClr>
                <a:buSzPts val="2800"/>
                <a:buFont typeface="Calibri"/>
                <a:buChar char="•"/>
              </a:pPr>
              <a:r>
                <a:rPr b="1" i="0" lang="vi-VN" sz="2800" u="none" cap="none" strike="noStrike">
                  <a:solidFill>
                    <a:schemeClr val="dk1"/>
                  </a:solidFill>
                  <a:latin typeface="Calibri"/>
                  <a:ea typeface="Calibri"/>
                  <a:cs typeface="Calibri"/>
                  <a:sym typeface="Calibri"/>
                </a:rPr>
                <a:t>Kiểu url </a:t>
              </a:r>
              <a:r>
                <a:rPr b="0" i="0" lang="vi-VN" sz="2800" u="none" cap="none" strike="noStrike">
                  <a:solidFill>
                    <a:schemeClr val="dk1"/>
                  </a:solidFill>
                  <a:latin typeface="Calibri"/>
                  <a:ea typeface="Calibri"/>
                  <a:cs typeface="Calibri"/>
                  <a:sym typeface="Calibri"/>
                </a:rPr>
                <a:t>nhận định dạng url vd: https://facebook.com</a:t>
              </a:r>
              <a:endParaRPr/>
            </a:p>
            <a:p>
              <a:pPr indent="-285750" lvl="1" marL="285750" marR="0" rtl="0" algn="l">
                <a:lnSpc>
                  <a:spcPct val="90000"/>
                </a:lnSpc>
                <a:spcBef>
                  <a:spcPts val="560"/>
                </a:spcBef>
                <a:spcAft>
                  <a:spcPts val="0"/>
                </a:spcAft>
                <a:buClr>
                  <a:schemeClr val="dk1"/>
                </a:buClr>
                <a:buSzPts val="2800"/>
                <a:buFont typeface="Calibri"/>
                <a:buChar char="•"/>
              </a:pPr>
              <a:r>
                <a:rPr b="1" i="0" lang="vi-VN" sz="2800" u="none" cap="none" strike="noStrike">
                  <a:solidFill>
                    <a:schemeClr val="dk1"/>
                  </a:solidFill>
                  <a:latin typeface="Calibri"/>
                  <a:ea typeface="Calibri"/>
                  <a:cs typeface="Calibri"/>
                  <a:sym typeface="Calibri"/>
                </a:rPr>
                <a:t>Kiểu date </a:t>
              </a:r>
              <a:r>
                <a:rPr b="0" i="0" lang="vi-VN" sz="2800" u="none" cap="none" strike="noStrike">
                  <a:solidFill>
                    <a:schemeClr val="dk1"/>
                  </a:solidFill>
                  <a:latin typeface="Calibri"/>
                  <a:ea typeface="Calibri"/>
                  <a:cs typeface="Calibri"/>
                  <a:sym typeface="Calibri"/>
                </a:rPr>
                <a:t>cho phép chọn ngày từ hộp lịch</a:t>
              </a:r>
              <a:endParaRPr/>
            </a:p>
            <a:p>
              <a:pPr indent="-285750" lvl="1" marL="285750" marR="0" rtl="0" algn="l">
                <a:lnSpc>
                  <a:spcPct val="90000"/>
                </a:lnSpc>
                <a:spcBef>
                  <a:spcPts val="560"/>
                </a:spcBef>
                <a:spcAft>
                  <a:spcPts val="0"/>
                </a:spcAft>
                <a:buClr>
                  <a:schemeClr val="dk1"/>
                </a:buClr>
                <a:buSzPts val="2800"/>
                <a:buFont typeface="Calibri"/>
                <a:buChar char="•"/>
              </a:pPr>
              <a:r>
                <a:rPr b="1" i="0" lang="vi-VN" sz="2800" u="none" cap="none" strike="noStrike">
                  <a:solidFill>
                    <a:schemeClr val="dk1"/>
                  </a:solidFill>
                  <a:latin typeface="Calibri"/>
                  <a:ea typeface="Calibri"/>
                  <a:cs typeface="Calibri"/>
                  <a:sym typeface="Calibri"/>
                </a:rPr>
                <a:t>Kiểu File</a:t>
              </a:r>
              <a:r>
                <a:rPr b="0" i="0" lang="vi-VN" sz="2800" u="none" cap="none" strike="noStrike">
                  <a:solidFill>
                    <a:schemeClr val="dk1"/>
                  </a:solidFill>
                  <a:latin typeface="Calibri"/>
                  <a:ea typeface="Calibri"/>
                  <a:cs typeface="Calibri"/>
                  <a:sym typeface="Calibri"/>
                </a:rPr>
                <a:t> cho phép chọn một file từ máy tính</a:t>
              </a:r>
              <a:endParaRPr/>
            </a:p>
            <a:p>
              <a:pPr indent="-285750" lvl="1" marL="285750" marR="0" rtl="0" algn="l">
                <a:lnSpc>
                  <a:spcPct val="90000"/>
                </a:lnSpc>
                <a:spcBef>
                  <a:spcPts val="560"/>
                </a:spcBef>
                <a:spcAft>
                  <a:spcPts val="0"/>
                </a:spcAft>
                <a:buClr>
                  <a:schemeClr val="dk1"/>
                </a:buClr>
                <a:buSzPts val="2800"/>
                <a:buFont typeface="Calibri"/>
                <a:buChar char="•"/>
              </a:pPr>
              <a:r>
                <a:rPr b="1" i="0" lang="vi-VN" sz="2800" u="none" cap="none" strike="noStrike">
                  <a:solidFill>
                    <a:schemeClr val="dk1"/>
                  </a:solidFill>
                  <a:latin typeface="Calibri"/>
                  <a:ea typeface="Calibri"/>
                  <a:cs typeface="Calibri"/>
                  <a:sym typeface="Calibri"/>
                </a:rPr>
                <a:t>Textarea</a:t>
              </a:r>
              <a:r>
                <a:rPr b="0" i="0" lang="vi-VN" sz="2800" u="none" cap="none" strike="noStrike">
                  <a:solidFill>
                    <a:schemeClr val="dk1"/>
                  </a:solidFill>
                  <a:latin typeface="Calibri"/>
                  <a:ea typeface="Calibri"/>
                  <a:cs typeface="Calibri"/>
                  <a:sym typeface="Calibri"/>
                </a:rPr>
                <a:t> cho phép nhập nhiều dòng, chấp nhận mọi loại dữ liệu</a:t>
              </a:r>
              <a:endParaRPr/>
            </a:p>
          </p:txBody>
        </p:sp>
      </p:grpSp>
      <p:sp>
        <p:nvSpPr>
          <p:cNvPr id="203" name="Google Shape;203;p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04" name="Google Shape;204;p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Phân loại điều khiển form 2/4</a:t>
            </a:r>
            <a:endParaRPr/>
          </a:p>
        </p:txBody>
      </p:sp>
      <p:sp>
        <p:nvSpPr>
          <p:cNvPr id="210" name="Google Shape;210;p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11" name="Google Shape;211;p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12" name="Google Shape;212;p7"/>
          <p:cNvPicPr preferRelativeResize="0"/>
          <p:nvPr/>
        </p:nvPicPr>
        <p:blipFill rotWithShape="1">
          <a:blip r:embed="rId3">
            <a:alphaModFix/>
          </a:blip>
          <a:srcRect b="0" l="0" r="0" t="0"/>
          <a:stretch/>
        </p:blipFill>
        <p:spPr>
          <a:xfrm>
            <a:off x="5995555" y="1170053"/>
            <a:ext cx="6049032" cy="4517893"/>
          </a:xfrm>
          <a:prstGeom prst="rect">
            <a:avLst/>
          </a:prstGeom>
          <a:noFill/>
          <a:ln>
            <a:noFill/>
          </a:ln>
        </p:spPr>
      </p:pic>
      <p:pic>
        <p:nvPicPr>
          <p:cNvPr id="213" name="Google Shape;213;p7"/>
          <p:cNvPicPr preferRelativeResize="0"/>
          <p:nvPr/>
        </p:nvPicPr>
        <p:blipFill rotWithShape="1">
          <a:blip r:embed="rId4">
            <a:alphaModFix/>
          </a:blip>
          <a:srcRect b="0" l="0" r="0" t="0"/>
          <a:stretch/>
        </p:blipFill>
        <p:spPr>
          <a:xfrm>
            <a:off x="147413" y="876916"/>
            <a:ext cx="5059792" cy="54095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Phân loại điều khiển form 3/4</a:t>
            </a:r>
            <a:endParaRPr/>
          </a:p>
        </p:txBody>
      </p:sp>
      <p:grpSp>
        <p:nvGrpSpPr>
          <p:cNvPr id="219" name="Google Shape;219;p8"/>
          <p:cNvGrpSpPr/>
          <p:nvPr/>
        </p:nvGrpSpPr>
        <p:grpSpPr>
          <a:xfrm>
            <a:off x="107738" y="819283"/>
            <a:ext cx="12096884" cy="2159928"/>
            <a:chOff x="0" y="2556"/>
            <a:chExt cx="12096884" cy="2159928"/>
          </a:xfrm>
        </p:grpSpPr>
        <p:sp>
          <p:nvSpPr>
            <p:cNvPr id="220" name="Google Shape;220;p8"/>
            <p:cNvSpPr/>
            <p:nvPr/>
          </p:nvSpPr>
          <p:spPr>
            <a:xfrm>
              <a:off x="0" y="2556"/>
              <a:ext cx="12096884" cy="956371"/>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txBox="1"/>
            <p:nvPr/>
          </p:nvSpPr>
          <p:spPr>
            <a:xfrm>
              <a:off x="46686" y="49242"/>
              <a:ext cx="12003600" cy="863100"/>
            </a:xfrm>
            <a:prstGeom prst="rect">
              <a:avLst/>
            </a:prstGeom>
            <a:noFill/>
            <a:ln>
              <a:noFill/>
            </a:ln>
          </p:spPr>
          <p:txBody>
            <a:bodyPr anchorCtr="0" anchor="ctr" bIns="106675"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Calibri"/>
                <a:buNone/>
              </a:pPr>
              <a:r>
                <a:rPr b="0" i="0" lang="vi-VN" sz="2800" u="none" cap="none" strike="noStrike">
                  <a:solidFill>
                    <a:schemeClr val="lt1"/>
                  </a:solidFill>
                  <a:latin typeface="Calibri"/>
                  <a:ea typeface="Calibri"/>
                  <a:cs typeface="Calibri"/>
                  <a:sym typeface="Calibri"/>
                </a:rPr>
                <a:t>Các điều khiển chỉ được chọn =&gt; cần đặt giá trị để người dùng lựa chọn</a:t>
              </a:r>
              <a:endParaRPr/>
            </a:p>
          </p:txBody>
        </p:sp>
        <p:sp>
          <p:nvSpPr>
            <p:cNvPr id="222" name="Google Shape;222;p8"/>
            <p:cNvSpPr/>
            <p:nvPr/>
          </p:nvSpPr>
          <p:spPr>
            <a:xfrm>
              <a:off x="0" y="958928"/>
              <a:ext cx="12096884" cy="120355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txBox="1"/>
            <p:nvPr/>
          </p:nvSpPr>
          <p:spPr>
            <a:xfrm>
              <a:off x="0" y="958928"/>
              <a:ext cx="12096884" cy="1203556"/>
            </a:xfrm>
            <a:prstGeom prst="rect">
              <a:avLst/>
            </a:prstGeom>
            <a:noFill/>
            <a:ln>
              <a:noFill/>
            </a:ln>
          </p:spPr>
          <p:txBody>
            <a:bodyPr anchorCtr="0" anchor="t" bIns="35550" lIns="384075" spcFirstLastPara="1" rIns="199125" wrap="square" tIns="35550">
              <a:noAutofit/>
            </a:bodyPr>
            <a:lstStyle/>
            <a:p>
              <a:pPr indent="-260350" lvl="1" marL="285750" marR="0" rtl="0" algn="l">
                <a:lnSpc>
                  <a:spcPct val="90000"/>
                </a:lnSpc>
                <a:spcBef>
                  <a:spcPts val="0"/>
                </a:spcBef>
                <a:spcAft>
                  <a:spcPts val="0"/>
                </a:spcAft>
                <a:buClr>
                  <a:schemeClr val="dk1"/>
                </a:buClr>
                <a:buSzPts val="2400"/>
                <a:buFont typeface="Calibri"/>
                <a:buChar char="•"/>
              </a:pPr>
              <a:r>
                <a:rPr b="1" i="0" lang="vi-VN" sz="2400" u="none" cap="none" strike="noStrike">
                  <a:solidFill>
                    <a:schemeClr val="dk1"/>
                  </a:solidFill>
                  <a:latin typeface="Calibri"/>
                  <a:ea typeface="Calibri"/>
                  <a:cs typeface="Calibri"/>
                  <a:sym typeface="Calibri"/>
                </a:rPr>
                <a:t>Kiểu Radio</a:t>
              </a:r>
              <a:r>
                <a:rPr b="0" i="0" lang="vi-VN" sz="2400" u="none" cap="none" strike="noStrike">
                  <a:solidFill>
                    <a:schemeClr val="dk1"/>
                  </a:solidFill>
                  <a:latin typeface="Calibri"/>
                  <a:ea typeface="Calibri"/>
                  <a:cs typeface="Calibri"/>
                  <a:sym typeface="Calibri"/>
                </a:rPr>
                <a:t> chỉ cho phép chọn một trong nhiều lựa chọn</a:t>
              </a:r>
              <a:endParaRPr sz="2400"/>
            </a:p>
            <a:p>
              <a:pPr indent="-260350" lvl="1" marL="285750" marR="0" rtl="0" algn="l">
                <a:lnSpc>
                  <a:spcPct val="90000"/>
                </a:lnSpc>
                <a:spcBef>
                  <a:spcPts val="560"/>
                </a:spcBef>
                <a:spcAft>
                  <a:spcPts val="0"/>
                </a:spcAft>
                <a:buClr>
                  <a:schemeClr val="dk1"/>
                </a:buClr>
                <a:buSzPts val="2400"/>
                <a:buFont typeface="Calibri"/>
                <a:buChar char="•"/>
              </a:pPr>
              <a:r>
                <a:rPr b="1" i="0" lang="vi-VN" sz="2400" u="none" cap="none" strike="noStrike">
                  <a:solidFill>
                    <a:schemeClr val="dk1"/>
                  </a:solidFill>
                  <a:latin typeface="Calibri"/>
                  <a:ea typeface="Calibri"/>
                  <a:cs typeface="Calibri"/>
                  <a:sym typeface="Calibri"/>
                </a:rPr>
                <a:t>Kiểu Checkbox</a:t>
              </a:r>
              <a:r>
                <a:rPr b="0" i="0" lang="vi-VN" sz="2400" u="none" cap="none" strike="noStrike">
                  <a:solidFill>
                    <a:schemeClr val="dk1"/>
                  </a:solidFill>
                  <a:latin typeface="Calibri"/>
                  <a:ea typeface="Calibri"/>
                  <a:cs typeface="Calibri"/>
                  <a:sym typeface="Calibri"/>
                </a:rPr>
                <a:t> cho phép chọn nhiều trong nhiều lựa chọn</a:t>
              </a:r>
              <a:endParaRPr sz="2400"/>
            </a:p>
            <a:p>
              <a:pPr indent="-260350" lvl="1" marL="285750" marR="0" rtl="0" algn="l">
                <a:lnSpc>
                  <a:spcPct val="90000"/>
                </a:lnSpc>
                <a:spcBef>
                  <a:spcPts val="560"/>
                </a:spcBef>
                <a:spcAft>
                  <a:spcPts val="0"/>
                </a:spcAft>
                <a:buClr>
                  <a:schemeClr val="dk1"/>
                </a:buClr>
                <a:buSzPts val="2400"/>
                <a:buFont typeface="Calibri"/>
                <a:buChar char="•"/>
              </a:pPr>
              <a:r>
                <a:rPr b="1" i="0" lang="vi-VN" sz="2400" u="none" cap="none" strike="noStrike">
                  <a:solidFill>
                    <a:schemeClr val="dk1"/>
                  </a:solidFill>
                  <a:latin typeface="Calibri"/>
                  <a:ea typeface="Calibri"/>
                  <a:cs typeface="Calibri"/>
                  <a:sym typeface="Calibri"/>
                </a:rPr>
                <a:t>Select -&gt; option</a:t>
              </a:r>
              <a:r>
                <a:rPr b="0" i="0" lang="vi-VN" sz="2400" u="none" cap="none" strike="noStrike">
                  <a:solidFill>
                    <a:schemeClr val="dk1"/>
                  </a:solidFill>
                  <a:latin typeface="Calibri"/>
                  <a:ea typeface="Calibri"/>
                  <a:cs typeface="Calibri"/>
                  <a:sym typeface="Calibri"/>
                </a:rPr>
                <a:t> hiển thị chọn kiểu combobox hộp sổ xuống</a:t>
              </a:r>
              <a:endParaRPr sz="2400"/>
            </a:p>
          </p:txBody>
        </p:sp>
      </p:grpSp>
      <p:sp>
        <p:nvSpPr>
          <p:cNvPr id="224" name="Google Shape;224;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25" name="Google Shape;225;p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26" name="Google Shape;226;p8"/>
          <p:cNvPicPr preferRelativeResize="0"/>
          <p:nvPr/>
        </p:nvPicPr>
        <p:blipFill rotWithShape="1">
          <a:blip r:embed="rId3">
            <a:alphaModFix/>
          </a:blip>
          <a:srcRect b="0" l="0" r="0" t="0"/>
          <a:stretch/>
        </p:blipFill>
        <p:spPr>
          <a:xfrm>
            <a:off x="2650341" y="3152056"/>
            <a:ext cx="6441703" cy="1898252"/>
          </a:xfrm>
          <a:prstGeom prst="rect">
            <a:avLst/>
          </a:prstGeom>
          <a:noFill/>
          <a:ln>
            <a:noFill/>
          </a:ln>
        </p:spPr>
      </p:pic>
      <p:pic>
        <p:nvPicPr>
          <p:cNvPr id="227" name="Google Shape;227;p8"/>
          <p:cNvPicPr preferRelativeResize="0"/>
          <p:nvPr/>
        </p:nvPicPr>
        <p:blipFill rotWithShape="1">
          <a:blip r:embed="rId4">
            <a:alphaModFix/>
          </a:blip>
          <a:srcRect b="0" l="0" r="0" t="0"/>
          <a:stretch/>
        </p:blipFill>
        <p:spPr>
          <a:xfrm>
            <a:off x="1904640" y="5135990"/>
            <a:ext cx="7933107" cy="11278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Phân loại điều khiển form 4/4</a:t>
            </a:r>
            <a:endParaRPr/>
          </a:p>
        </p:txBody>
      </p:sp>
      <p:grpSp>
        <p:nvGrpSpPr>
          <p:cNvPr id="233" name="Google Shape;233;p9"/>
          <p:cNvGrpSpPr/>
          <p:nvPr/>
        </p:nvGrpSpPr>
        <p:grpSpPr>
          <a:xfrm>
            <a:off x="20827" y="706243"/>
            <a:ext cx="12096884" cy="3007125"/>
            <a:chOff x="0" y="408365"/>
            <a:chExt cx="12096884" cy="3007125"/>
          </a:xfrm>
        </p:grpSpPr>
        <p:sp>
          <p:nvSpPr>
            <p:cNvPr id="234" name="Google Shape;234;p9"/>
            <p:cNvSpPr/>
            <p:nvPr/>
          </p:nvSpPr>
          <p:spPr>
            <a:xfrm>
              <a:off x="0" y="408365"/>
              <a:ext cx="12096884" cy="63180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txBox="1"/>
            <p:nvPr/>
          </p:nvSpPr>
          <p:spPr>
            <a:xfrm>
              <a:off x="30842" y="439207"/>
              <a:ext cx="12035201" cy="570116"/>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vi-VN" sz="2700" u="none" cap="none" strike="noStrike">
                  <a:solidFill>
                    <a:schemeClr val="lt1"/>
                  </a:solidFill>
                  <a:latin typeface="Calibri"/>
                  <a:ea typeface="Calibri"/>
                  <a:cs typeface="Calibri"/>
                  <a:sym typeface="Calibri"/>
                </a:rPr>
                <a:t>Các điều khiển chỉ được chọn =&gt; cần đặt giá trị để người dùng lựa chọn</a:t>
              </a:r>
              <a:endParaRPr/>
            </a:p>
          </p:txBody>
        </p:sp>
        <p:sp>
          <p:nvSpPr>
            <p:cNvPr id="236" name="Google Shape;236;p9"/>
            <p:cNvSpPr/>
            <p:nvPr/>
          </p:nvSpPr>
          <p:spPr>
            <a:xfrm>
              <a:off x="0" y="1040165"/>
              <a:ext cx="12096884" cy="10339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txBox="1"/>
            <p:nvPr/>
          </p:nvSpPr>
          <p:spPr>
            <a:xfrm>
              <a:off x="0" y="1040165"/>
              <a:ext cx="12096884" cy="1033964"/>
            </a:xfrm>
            <a:prstGeom prst="rect">
              <a:avLst/>
            </a:prstGeom>
            <a:noFill/>
            <a:ln>
              <a:noFill/>
            </a:ln>
          </p:spPr>
          <p:txBody>
            <a:bodyPr anchorCtr="0" anchor="t" bIns="34275" lIns="384075" spcFirstLastPara="1" rIns="192000" wrap="square" tIns="34275">
              <a:noAutofit/>
            </a:bodyPr>
            <a:lstStyle/>
            <a:p>
              <a:pPr indent="-228600" lvl="1" marL="228600" marR="0" rtl="0" algn="l">
                <a:lnSpc>
                  <a:spcPct val="90000"/>
                </a:lnSpc>
                <a:spcBef>
                  <a:spcPts val="0"/>
                </a:spcBef>
                <a:spcAft>
                  <a:spcPts val="0"/>
                </a:spcAft>
                <a:buClr>
                  <a:schemeClr val="dk1"/>
                </a:buClr>
                <a:buSzPts val="2100"/>
                <a:buFont typeface="Calibri"/>
                <a:buChar char="•"/>
              </a:pPr>
              <a:r>
                <a:rPr b="1" i="0" lang="vi-VN" sz="2100" u="none" cap="none" strike="noStrike">
                  <a:solidFill>
                    <a:schemeClr val="dk1"/>
                  </a:solidFill>
                  <a:latin typeface="Calibri"/>
                  <a:ea typeface="Calibri"/>
                  <a:cs typeface="Calibri"/>
                  <a:sym typeface="Calibri"/>
                </a:rPr>
                <a:t>Kiểu Radio</a:t>
              </a:r>
              <a:r>
                <a:rPr b="0" i="0" lang="vi-VN" sz="2100" u="none" cap="none" strike="noStrike">
                  <a:solidFill>
                    <a:schemeClr val="dk1"/>
                  </a:solidFill>
                  <a:latin typeface="Calibri"/>
                  <a:ea typeface="Calibri"/>
                  <a:cs typeface="Calibri"/>
                  <a:sym typeface="Calibri"/>
                </a:rPr>
                <a:t> chỉ cho phép chọn một trong nhiều lựa chọn</a:t>
              </a:r>
              <a:endParaRPr/>
            </a:p>
            <a:p>
              <a:pPr indent="-228600" lvl="1" marL="228600" marR="0" rtl="0" algn="l">
                <a:lnSpc>
                  <a:spcPct val="90000"/>
                </a:lnSpc>
                <a:spcBef>
                  <a:spcPts val="420"/>
                </a:spcBef>
                <a:spcAft>
                  <a:spcPts val="0"/>
                </a:spcAft>
                <a:buClr>
                  <a:schemeClr val="dk1"/>
                </a:buClr>
                <a:buSzPts val="2100"/>
                <a:buFont typeface="Calibri"/>
                <a:buChar char="•"/>
              </a:pPr>
              <a:r>
                <a:rPr b="1" i="0" lang="vi-VN" sz="2100" u="none" cap="none" strike="noStrike">
                  <a:solidFill>
                    <a:schemeClr val="dk1"/>
                  </a:solidFill>
                  <a:latin typeface="Calibri"/>
                  <a:ea typeface="Calibri"/>
                  <a:cs typeface="Calibri"/>
                  <a:sym typeface="Calibri"/>
                </a:rPr>
                <a:t>Kiểu Checkbox</a:t>
              </a:r>
              <a:r>
                <a:rPr b="0" i="0" lang="vi-VN" sz="2100" u="none" cap="none" strike="noStrike">
                  <a:solidFill>
                    <a:schemeClr val="dk1"/>
                  </a:solidFill>
                  <a:latin typeface="Calibri"/>
                  <a:ea typeface="Calibri"/>
                  <a:cs typeface="Calibri"/>
                  <a:sym typeface="Calibri"/>
                </a:rPr>
                <a:t> cho phép chọn nhiều trong nhiều lựa chọn</a:t>
              </a:r>
              <a:endParaRPr/>
            </a:p>
            <a:p>
              <a:pPr indent="-228600" lvl="1" marL="228600" marR="0" rtl="0" algn="l">
                <a:lnSpc>
                  <a:spcPct val="90000"/>
                </a:lnSpc>
                <a:spcBef>
                  <a:spcPts val="420"/>
                </a:spcBef>
                <a:spcAft>
                  <a:spcPts val="0"/>
                </a:spcAft>
                <a:buClr>
                  <a:schemeClr val="dk1"/>
                </a:buClr>
                <a:buSzPts val="2100"/>
                <a:buFont typeface="Calibri"/>
                <a:buChar char="•"/>
              </a:pPr>
              <a:r>
                <a:rPr b="1" i="0" lang="vi-VN" sz="2100" u="none" cap="none" strike="noStrike">
                  <a:solidFill>
                    <a:schemeClr val="dk1"/>
                  </a:solidFill>
                  <a:latin typeface="Calibri"/>
                  <a:ea typeface="Calibri"/>
                  <a:cs typeface="Calibri"/>
                  <a:sym typeface="Calibri"/>
                </a:rPr>
                <a:t>Select -&gt; option</a:t>
              </a:r>
              <a:r>
                <a:rPr b="0" i="0" lang="vi-VN" sz="2100" u="none" cap="none" strike="noStrike">
                  <a:solidFill>
                    <a:schemeClr val="dk1"/>
                  </a:solidFill>
                  <a:latin typeface="Calibri"/>
                  <a:ea typeface="Calibri"/>
                  <a:cs typeface="Calibri"/>
                  <a:sym typeface="Calibri"/>
                </a:rPr>
                <a:t> hiển thị chọn kiểu combobox hộp sổ xuống</a:t>
              </a:r>
              <a:endParaRPr/>
            </a:p>
          </p:txBody>
        </p:sp>
        <p:sp>
          <p:nvSpPr>
            <p:cNvPr id="238" name="Google Shape;238;p9"/>
            <p:cNvSpPr/>
            <p:nvPr/>
          </p:nvSpPr>
          <p:spPr>
            <a:xfrm>
              <a:off x="0" y="2074130"/>
              <a:ext cx="12096884" cy="631800"/>
            </a:xfrm>
            <a:prstGeom prst="roundRect">
              <a:avLst>
                <a:gd fmla="val 16667" name="adj"/>
              </a:avLst>
            </a:prstGeom>
            <a:solidFill>
              <a:srgbClr val="C85B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txBox="1"/>
            <p:nvPr/>
          </p:nvSpPr>
          <p:spPr>
            <a:xfrm>
              <a:off x="30842" y="2104972"/>
              <a:ext cx="12035201" cy="570116"/>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vi-VN" sz="2700" u="none" cap="none" strike="noStrike">
                  <a:solidFill>
                    <a:schemeClr val="lt1"/>
                  </a:solidFill>
                  <a:latin typeface="Calibri"/>
                  <a:ea typeface="Calibri"/>
                  <a:cs typeface="Calibri"/>
                  <a:sym typeface="Calibri"/>
                </a:rPr>
                <a:t>Các </a:t>
              </a:r>
              <a:r>
                <a:rPr lang="vi-VN" sz="2700">
                  <a:solidFill>
                    <a:schemeClr val="lt1"/>
                  </a:solidFill>
                  <a:latin typeface="Calibri"/>
                  <a:ea typeface="Calibri"/>
                  <a:cs typeface="Calibri"/>
                  <a:sym typeface="Calibri"/>
                </a:rPr>
                <a:t>đ</a:t>
              </a:r>
              <a:r>
                <a:rPr b="0" i="0" lang="vi-VN" sz="2700" u="none" cap="none" strike="noStrike">
                  <a:solidFill>
                    <a:schemeClr val="lt1"/>
                  </a:solidFill>
                  <a:latin typeface="Calibri"/>
                  <a:ea typeface="Calibri"/>
                  <a:cs typeface="Calibri"/>
                  <a:sym typeface="Calibri"/>
                </a:rPr>
                <a:t>iều khiển là các nút bấm: submit, button, reset</a:t>
              </a:r>
              <a:endParaRPr/>
            </a:p>
          </p:txBody>
        </p:sp>
        <p:sp>
          <p:nvSpPr>
            <p:cNvPr id="240" name="Google Shape;240;p9"/>
            <p:cNvSpPr/>
            <p:nvPr/>
          </p:nvSpPr>
          <p:spPr>
            <a:xfrm>
              <a:off x="0" y="2783690"/>
              <a:ext cx="12096884" cy="631800"/>
            </a:xfrm>
            <a:prstGeom prst="roundRect">
              <a:avLst>
                <a:gd fmla="val 16667" name="adj"/>
              </a:avLst>
            </a:prstGeom>
            <a:solidFill>
              <a:srgbClr val="FE000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txBox="1"/>
            <p:nvPr/>
          </p:nvSpPr>
          <p:spPr>
            <a:xfrm>
              <a:off x="30842" y="2814532"/>
              <a:ext cx="12035201" cy="570116"/>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Calibri"/>
                <a:buNone/>
              </a:pPr>
              <a:r>
                <a:rPr b="0" i="0" lang="vi-VN" sz="2700" u="none" cap="none" strike="noStrike">
                  <a:solidFill>
                    <a:schemeClr val="lt1"/>
                  </a:solidFill>
                  <a:latin typeface="Calibri"/>
                  <a:ea typeface="Calibri"/>
                  <a:cs typeface="Calibri"/>
                  <a:sym typeface="Calibri"/>
                </a:rPr>
                <a:t>Kiểu ẩn: hidden, không nhìn thấy trên màn hình =&gt; dữ liệu cần được </a:t>
              </a:r>
              <a:r>
                <a:rPr lang="vi-VN" sz="2700">
                  <a:solidFill>
                    <a:schemeClr val="lt1"/>
                  </a:solidFill>
                  <a:latin typeface="Calibri"/>
                  <a:ea typeface="Calibri"/>
                  <a:cs typeface="Calibri"/>
                  <a:sym typeface="Calibri"/>
                </a:rPr>
                <a:t>đ</a:t>
              </a:r>
              <a:r>
                <a:rPr b="0" i="0" lang="vi-VN" sz="2700" u="none" cap="none" strike="noStrike">
                  <a:solidFill>
                    <a:schemeClr val="lt1"/>
                  </a:solidFill>
                  <a:latin typeface="Calibri"/>
                  <a:ea typeface="Calibri"/>
                  <a:cs typeface="Calibri"/>
                  <a:sym typeface="Calibri"/>
                </a:rPr>
                <a:t>ặt sẵn</a:t>
              </a:r>
              <a:endParaRPr/>
            </a:p>
          </p:txBody>
        </p:sp>
      </p:grpSp>
      <p:sp>
        <p:nvSpPr>
          <p:cNvPr id="242" name="Google Shape;242;p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43" name="Google Shape;243;p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44" name="Google Shape;244;p9"/>
          <p:cNvPicPr preferRelativeResize="0"/>
          <p:nvPr/>
        </p:nvPicPr>
        <p:blipFill rotWithShape="1">
          <a:blip r:embed="rId3">
            <a:alphaModFix/>
          </a:blip>
          <a:srcRect b="0" l="0" r="0" t="0"/>
          <a:stretch/>
        </p:blipFill>
        <p:spPr>
          <a:xfrm>
            <a:off x="372792" y="4195438"/>
            <a:ext cx="5585944" cy="1501270"/>
          </a:xfrm>
          <a:prstGeom prst="rect">
            <a:avLst/>
          </a:prstGeom>
          <a:noFill/>
          <a:ln>
            <a:noFill/>
          </a:ln>
        </p:spPr>
      </p:pic>
      <p:pic>
        <p:nvPicPr>
          <p:cNvPr id="245" name="Google Shape;245;p9"/>
          <p:cNvPicPr preferRelativeResize="0"/>
          <p:nvPr/>
        </p:nvPicPr>
        <p:blipFill rotWithShape="1">
          <a:blip r:embed="rId4">
            <a:alphaModFix/>
          </a:blip>
          <a:srcRect b="0" l="0" r="0" t="0"/>
          <a:stretch/>
        </p:blipFill>
        <p:spPr>
          <a:xfrm>
            <a:off x="6341311" y="4401257"/>
            <a:ext cx="5185464" cy="9158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