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guaCshsO6k/U4bvBCVCDaqUQku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A3B71-884B-472E-8DDA-11525A7705AE}">
  <a:tblStyle styleId="{8F1A3B71-884B-472E-8DDA-11525A7705A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vi-VN"/>
              <a:t>Tách 3 slide nội dung,</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524000" y="1122362"/>
            <a:ext cx="9144000" cy="298641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1524000" y="4190260"/>
            <a:ext cx="9144000" cy="106754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
        <p:nvSpPr>
          <p:cNvPr id="22" name="Google Shape;22;p19"/>
          <p:cNvSpPr/>
          <p:nvPr/>
        </p:nvSpPr>
        <p:spPr>
          <a:xfrm>
            <a:off x="0" y="-17461"/>
            <a:ext cx="12192000" cy="62114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 name="Google Shape;23;p19"/>
          <p:cNvPicPr preferRelativeResize="0"/>
          <p:nvPr/>
        </p:nvPicPr>
        <p:blipFill rotWithShape="1">
          <a:blip r:embed="rId2">
            <a:alphaModFix/>
          </a:blip>
          <a:srcRect b="0" l="0" r="0" t="0"/>
          <a:stretch/>
        </p:blipFill>
        <p:spPr>
          <a:xfrm flipH="1">
            <a:off x="0" y="-19041"/>
            <a:ext cx="12200878" cy="695325"/>
          </a:xfrm>
          <a:prstGeom prst="rect">
            <a:avLst/>
          </a:prstGeom>
          <a:noFill/>
          <a:ln>
            <a:noFill/>
          </a:ln>
        </p:spPr>
      </p:pic>
      <p:pic>
        <p:nvPicPr>
          <p:cNvPr id="24" name="Google Shape;24;p19"/>
          <p:cNvPicPr preferRelativeResize="0"/>
          <p:nvPr/>
        </p:nvPicPr>
        <p:blipFill rotWithShape="1">
          <a:blip r:embed="rId3">
            <a:alphaModFix/>
          </a:blip>
          <a:srcRect b="0" l="0" r="0" t="0"/>
          <a:stretch/>
        </p:blipFill>
        <p:spPr>
          <a:xfrm>
            <a:off x="9221476" y="147718"/>
            <a:ext cx="2896235" cy="45596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8"/>
          <p:cNvSpPr txBox="1"/>
          <p:nvPr>
            <p:ph idx="1" type="body"/>
          </p:nvPr>
        </p:nvSpPr>
        <p:spPr>
          <a:xfrm rot="5400000">
            <a:off x="3381366" y="-2559382"/>
            <a:ext cx="5375806" cy="120968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3" y="1956594"/>
            <a:ext cx="5811838" cy="26289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3" y="-596107"/>
            <a:ext cx="5811838" cy="77343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22"/>
          <p:cNvSpPr txBox="1"/>
          <p:nvPr>
            <p:ph type="title"/>
          </p:nvPr>
        </p:nvSpPr>
        <p:spPr>
          <a:xfrm>
            <a:off x="831850"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831850"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2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270029" y="6423557"/>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2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1148919" y="86227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6"/>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6"/>
          <p:cNvSpPr txBox="1"/>
          <p:nvPr>
            <p:ph idx="2"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7"/>
          <p:cNvSpPr txBox="1"/>
          <p:nvPr>
            <p:ph type="title"/>
          </p:nvPr>
        </p:nvSpPr>
        <p:spPr>
          <a:xfrm>
            <a:off x="839788" y="457200"/>
            <a:ext cx="393223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p:nvPr>
            <p:ph idx="2" type="pic"/>
          </p:nvPr>
        </p:nvSpPr>
        <p:spPr>
          <a:xfrm>
            <a:off x="5183188" y="987425"/>
            <a:ext cx="6172200" cy="4873625"/>
          </a:xfrm>
          <a:prstGeom prst="rect">
            <a:avLst/>
          </a:prstGeom>
          <a:noFill/>
          <a:ln>
            <a:noFill/>
          </a:ln>
        </p:spPr>
      </p:sp>
      <p:sp>
        <p:nvSpPr>
          <p:cNvPr id="66" name="Google Shape;66;p27"/>
          <p:cNvSpPr txBox="1"/>
          <p:nvPr>
            <p:ph idx="1" type="body"/>
          </p:nvPr>
        </p:nvSpPr>
        <p:spPr>
          <a:xfrm>
            <a:off x="839788" y="2057400"/>
            <a:ext cx="393223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7.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8"/>
          <p:cNvPicPr preferRelativeResize="0"/>
          <p:nvPr/>
        </p:nvPicPr>
        <p:blipFill rotWithShape="1">
          <a:blip r:embed="rId1">
            <a:alphaModFix/>
          </a:blip>
          <a:srcRect b="77519" l="0" r="0" t="0"/>
          <a:stretch/>
        </p:blipFill>
        <p:spPr>
          <a:xfrm flipH="1">
            <a:off x="0" y="-19411"/>
            <a:ext cx="12192000" cy="622131"/>
          </a:xfrm>
          <a:prstGeom prst="rect">
            <a:avLst/>
          </a:prstGeom>
          <a:noFill/>
          <a:ln>
            <a:noFill/>
          </a:ln>
        </p:spPr>
      </p:pic>
      <p:pic>
        <p:nvPicPr>
          <p:cNvPr id="11" name="Google Shape;11;p18"/>
          <p:cNvPicPr preferRelativeResize="0"/>
          <p:nvPr/>
        </p:nvPicPr>
        <p:blipFill rotWithShape="1">
          <a:blip r:embed="rId1">
            <a:alphaModFix/>
          </a:blip>
          <a:srcRect b="77519" l="0" r="0" t="0"/>
          <a:stretch/>
        </p:blipFill>
        <p:spPr>
          <a:xfrm>
            <a:off x="0" y="6375400"/>
            <a:ext cx="12192000" cy="482600"/>
          </a:xfrm>
          <a:prstGeom prst="rect">
            <a:avLst/>
          </a:prstGeom>
          <a:noFill/>
          <a:ln>
            <a:noFill/>
          </a:ln>
        </p:spPr>
      </p:pic>
      <p:sp>
        <p:nvSpPr>
          <p:cNvPr id="12" name="Google Shape;12;p1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8"/>
          <p:cNvSpPr txBox="1"/>
          <p:nvPr>
            <p:ph idx="1" type="body"/>
          </p:nvPr>
        </p:nvSpPr>
        <p:spPr>
          <a:xfrm>
            <a:off x="20827" y="801157"/>
            <a:ext cx="12096884" cy="537580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pic>
        <p:nvPicPr>
          <p:cNvPr id="16" name="Google Shape;16;p18"/>
          <p:cNvPicPr preferRelativeResize="0"/>
          <p:nvPr/>
        </p:nvPicPr>
        <p:blipFill rotWithShape="1">
          <a:blip r:embed="rId2">
            <a:alphaModFix/>
          </a:blip>
          <a:srcRect b="0" l="0" r="0" t="0"/>
          <a:stretch/>
        </p:blipFill>
        <p:spPr>
          <a:xfrm>
            <a:off x="9230689" y="108244"/>
            <a:ext cx="2896235" cy="4559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hyperlink" Target="mailto:tuyensinh@bachkhoa-aptech.edu.vn" TargetMode="External"/><Relationship Id="rId9"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14.png"/><Relationship Id="rId8" Type="http://schemas.openxmlformats.org/officeDocument/2006/relationships/hyperlink" Target="mailto:tuyensinh@bachkhoa-aptech.edu.v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06707"/>
            <a:ext cx="9144000" cy="155977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Arial"/>
              <a:buNone/>
            </a:pPr>
            <a:r>
              <a:rPr b="1" lang="vi-VN" sz="4000">
                <a:solidFill>
                  <a:schemeClr val="dk1"/>
                </a:solidFill>
              </a:rPr>
              <a:t>Bài </a:t>
            </a:r>
            <a:r>
              <a:rPr b="1" lang="vi-VN" sz="4000"/>
              <a:t>7</a:t>
            </a:r>
            <a:br>
              <a:rPr lang="vi-VN" sz="4000">
                <a:solidFill>
                  <a:schemeClr val="dk1"/>
                </a:solidFill>
              </a:rPr>
            </a:br>
            <a:endParaRPr sz="4000">
              <a:solidFill>
                <a:schemeClr val="dk1"/>
              </a:solidFill>
            </a:endParaRPr>
          </a:p>
        </p:txBody>
      </p:sp>
      <p:sp>
        <p:nvSpPr>
          <p:cNvPr id="85" name="Google Shape;85;p1"/>
          <p:cNvSpPr txBox="1"/>
          <p:nvPr>
            <p:ph idx="1" type="subTitle"/>
          </p:nvPr>
        </p:nvSpPr>
        <p:spPr>
          <a:xfrm>
            <a:off x="1524000" y="3666479"/>
            <a:ext cx="9144000" cy="134940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vi-VN" sz="2400"/>
              <a:t>Sử dụng màu sắc và kích thước trong css</a:t>
            </a:r>
            <a:endParaRPr sz="2400"/>
          </a:p>
          <a:p>
            <a:pPr indent="0" lvl="0" marL="0" rtl="0" algn="ctr">
              <a:lnSpc>
                <a:spcPct val="90000"/>
              </a:lnSpc>
              <a:spcBef>
                <a:spcPts val="1000"/>
              </a:spcBef>
              <a:spcAft>
                <a:spcPts val="0"/>
              </a:spcAft>
              <a:buClr>
                <a:schemeClr val="dk1"/>
              </a:buClr>
              <a:buSzPts val="2400"/>
              <a:buNone/>
            </a:pPr>
            <a:r>
              <a:rPr lang="vi-VN" sz="2400"/>
              <a:t>Pseudo Classes và Pseudo Element</a:t>
            </a:r>
            <a:br>
              <a:rPr lang="vi-VN" sz="2400"/>
            </a:br>
            <a:r>
              <a:rPr lang="vi-VN" sz="2400"/>
              <a:t>Độ ưu tiên css và sự ghi đè css</a:t>
            </a:r>
            <a:endParaRPr/>
          </a:p>
        </p:txBody>
      </p:sp>
      <p:sp>
        <p:nvSpPr>
          <p:cNvPr id="86" name="Google Shape;86;p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87" name="Google Shape;87;p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88" name="Google Shape;88;p1"/>
          <p:cNvPicPr preferRelativeResize="0"/>
          <p:nvPr/>
        </p:nvPicPr>
        <p:blipFill rotWithShape="1">
          <a:blip r:embed="rId3">
            <a:alphaModFix/>
          </a:blip>
          <a:srcRect b="0" l="0" r="0" t="0"/>
          <a:stretch/>
        </p:blipFill>
        <p:spPr>
          <a:xfrm>
            <a:off x="651510" y="648927"/>
            <a:ext cx="4300461" cy="1965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Màu theo hệ thập lục phân – HEX 2/2</a:t>
            </a:r>
            <a:endParaRPr/>
          </a:p>
        </p:txBody>
      </p:sp>
      <p:sp>
        <p:nvSpPr>
          <p:cNvPr id="190" name="Google Shape;190;p10"/>
          <p:cNvSpPr txBox="1"/>
          <p:nvPr>
            <p:ph idx="1" type="body"/>
          </p:nvPr>
        </p:nvSpPr>
        <p:spPr>
          <a:xfrm>
            <a:off x="30052" y="864283"/>
            <a:ext cx="12096900" cy="61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Bảng sau đây là một số ví dụ về các màu thường dùng</a:t>
            </a:r>
            <a:endParaRPr/>
          </a:p>
        </p:txBody>
      </p:sp>
      <p:sp>
        <p:nvSpPr>
          <p:cNvPr id="191" name="Google Shape;191;p10"/>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92" name="Google Shape;192;p10"/>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93" name="Google Shape;193;p10"/>
          <p:cNvPicPr preferRelativeResize="0"/>
          <p:nvPr/>
        </p:nvPicPr>
        <p:blipFill rotWithShape="1">
          <a:blip r:embed="rId3">
            <a:alphaModFix/>
          </a:blip>
          <a:srcRect b="0" l="0" r="0" t="0"/>
          <a:stretch/>
        </p:blipFill>
        <p:spPr>
          <a:xfrm>
            <a:off x="2481449" y="2243633"/>
            <a:ext cx="6980525" cy="28501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Giả các lớp (Pseudo Classes)</a:t>
            </a:r>
            <a:endParaRPr/>
          </a:p>
        </p:txBody>
      </p:sp>
      <p:grpSp>
        <p:nvGrpSpPr>
          <p:cNvPr id="199" name="Google Shape;199;p11"/>
          <p:cNvGrpSpPr/>
          <p:nvPr/>
        </p:nvGrpSpPr>
        <p:grpSpPr>
          <a:xfrm>
            <a:off x="87285" y="689799"/>
            <a:ext cx="3973790" cy="887942"/>
            <a:chOff x="0" y="433"/>
            <a:chExt cx="3973790" cy="887942"/>
          </a:xfrm>
        </p:grpSpPr>
        <p:sp>
          <p:nvSpPr>
            <p:cNvPr id="200" name="Google Shape;200;p11"/>
            <p:cNvSpPr/>
            <p:nvPr/>
          </p:nvSpPr>
          <p:spPr>
            <a:xfrm>
              <a:off x="0" y="433"/>
              <a:ext cx="3973790" cy="887942"/>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txBox="1"/>
            <p:nvPr/>
          </p:nvSpPr>
          <p:spPr>
            <a:xfrm>
              <a:off x="43346" y="43779"/>
              <a:ext cx="3887098" cy="80125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1"/>
                </a:buClr>
                <a:buSzPts val="1800"/>
                <a:buFont typeface="Calibri"/>
                <a:buNone/>
              </a:pPr>
              <a:r>
                <a:rPr b="1" i="0" lang="vi-VN" sz="1800" u="none" cap="none" strike="noStrike">
                  <a:solidFill>
                    <a:schemeClr val="lt1"/>
                  </a:solidFill>
                  <a:latin typeface="Calibri"/>
                  <a:ea typeface="Calibri"/>
                  <a:cs typeface="Calibri"/>
                  <a:sym typeface="Calibri"/>
                </a:rPr>
                <a:t>Pseudo-Class </a:t>
              </a:r>
              <a:r>
                <a:rPr b="0" i="0" lang="vi-VN" sz="1800" u="none" cap="none" strike="noStrike">
                  <a:solidFill>
                    <a:schemeClr val="lt1"/>
                  </a:solidFill>
                  <a:latin typeface="Calibri"/>
                  <a:ea typeface="Calibri"/>
                  <a:cs typeface="Calibri"/>
                  <a:sym typeface="Calibri"/>
                </a:rPr>
                <a:t>trong CSS được sử dụng để thêm các hiệu ứng đặc biệt tới một số Selector</a:t>
              </a:r>
              <a:endParaRPr b="0" i="0" sz="2000" u="none" cap="none" strike="noStrike">
                <a:solidFill>
                  <a:schemeClr val="lt1"/>
                </a:solidFill>
                <a:latin typeface="Calibri"/>
                <a:ea typeface="Calibri"/>
                <a:cs typeface="Calibri"/>
                <a:sym typeface="Calibri"/>
              </a:endParaRPr>
            </a:p>
          </p:txBody>
        </p:sp>
      </p:grpSp>
      <p:sp>
        <p:nvSpPr>
          <p:cNvPr id="202" name="Google Shape;202;p11"/>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03" name="Google Shape;203;p11"/>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204" name="Google Shape;204;p11"/>
          <p:cNvPicPr preferRelativeResize="0"/>
          <p:nvPr/>
        </p:nvPicPr>
        <p:blipFill rotWithShape="1">
          <a:blip r:embed="rId3">
            <a:alphaModFix/>
          </a:blip>
          <a:srcRect b="0" l="0" r="0" t="0"/>
          <a:stretch/>
        </p:blipFill>
        <p:spPr>
          <a:xfrm>
            <a:off x="30041" y="2893366"/>
            <a:ext cx="3973788" cy="3489449"/>
          </a:xfrm>
          <a:prstGeom prst="rect">
            <a:avLst/>
          </a:prstGeom>
          <a:noFill/>
          <a:ln>
            <a:noFill/>
          </a:ln>
        </p:spPr>
      </p:pic>
      <p:graphicFrame>
        <p:nvGraphicFramePr>
          <p:cNvPr id="205" name="Google Shape;205;p11"/>
          <p:cNvGraphicFramePr/>
          <p:nvPr/>
        </p:nvGraphicFramePr>
        <p:xfrm>
          <a:off x="4300200" y="724488"/>
          <a:ext cx="3000000" cy="3000000"/>
        </p:xfrm>
        <a:graphic>
          <a:graphicData uri="http://schemas.openxmlformats.org/drawingml/2006/table">
            <a:tbl>
              <a:tblPr bandRow="1" firstRow="1">
                <a:noFill/>
                <a:tableStyleId>{8F1A3B71-884B-472E-8DDA-11525A7705AE}</a:tableStyleId>
              </a:tblPr>
              <a:tblGrid>
                <a:gridCol w="1606975"/>
                <a:gridCol w="6127725"/>
              </a:tblGrid>
              <a:tr h="342175">
                <a:tc>
                  <a:txBody>
                    <a:bodyPr/>
                    <a:lstStyle/>
                    <a:p>
                      <a:pPr indent="0" lvl="0" marL="0" marR="0" rtl="0" algn="l">
                        <a:spcBef>
                          <a:spcPts val="0"/>
                        </a:spcBef>
                        <a:spcAft>
                          <a:spcPts val="0"/>
                        </a:spcAft>
                        <a:buNone/>
                      </a:pPr>
                      <a:r>
                        <a:rPr lang="vi-VN" sz="1800"/>
                        <a:t>Tên bộ chọn</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42175">
                <a:tc>
                  <a:txBody>
                    <a:bodyPr/>
                    <a:lstStyle/>
                    <a:p>
                      <a:pPr indent="0" lvl="0" marL="0" marR="0" rtl="0" algn="l">
                        <a:spcBef>
                          <a:spcPts val="0"/>
                        </a:spcBef>
                        <a:spcAft>
                          <a:spcPts val="0"/>
                        </a:spcAft>
                        <a:buNone/>
                      </a:pPr>
                      <a:r>
                        <a:rPr lang="vi-VN" sz="1800"/>
                        <a:t>:link</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để lựa chọn tất cả các liên kết chưa click.</a:t>
                      </a:r>
                      <a:endParaRPr sz="1800">
                        <a:latin typeface="Arial"/>
                        <a:ea typeface="Arial"/>
                        <a:cs typeface="Arial"/>
                        <a:sym typeface="Arial"/>
                      </a:endParaRPr>
                    </a:p>
                  </a:txBody>
                  <a:tcPr marT="45725" marB="45725" marR="91450" marL="91450"/>
                </a:tc>
              </a:tr>
              <a:tr h="342175">
                <a:tc>
                  <a:txBody>
                    <a:bodyPr/>
                    <a:lstStyle/>
                    <a:p>
                      <a:pPr indent="0" lvl="0" marL="0" marR="0" rtl="0" algn="l">
                        <a:spcBef>
                          <a:spcPts val="0"/>
                        </a:spcBef>
                        <a:spcAft>
                          <a:spcPts val="0"/>
                        </a:spcAft>
                        <a:buNone/>
                      </a:pPr>
                      <a:r>
                        <a:rPr lang="vi-VN" sz="1800">
                          <a:latin typeface="Arial"/>
                          <a:ea typeface="Arial"/>
                          <a:cs typeface="Arial"/>
                          <a:sym typeface="Arial"/>
                        </a:rPr>
                        <a:t>:active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liên kết kích hoạt</a:t>
                      </a:r>
                      <a:endParaRPr sz="1800">
                        <a:latin typeface="Arial"/>
                        <a:ea typeface="Arial"/>
                        <a:cs typeface="Arial"/>
                        <a:sym typeface="Arial"/>
                      </a:endParaRPr>
                    </a:p>
                  </a:txBody>
                  <a:tcPr marT="45725" marB="45725" marR="91450" marL="91450"/>
                </a:tc>
              </a:tr>
              <a:tr h="342175">
                <a:tc>
                  <a:txBody>
                    <a:bodyPr/>
                    <a:lstStyle/>
                    <a:p>
                      <a:pPr indent="0" lvl="0" marL="0" marR="0" rtl="0" algn="l">
                        <a:spcBef>
                          <a:spcPts val="0"/>
                        </a:spcBef>
                        <a:spcAft>
                          <a:spcPts val="0"/>
                        </a:spcAft>
                        <a:buNone/>
                      </a:pPr>
                      <a:r>
                        <a:rPr lang="vi-VN" sz="1800">
                          <a:latin typeface="Arial"/>
                          <a:ea typeface="Arial"/>
                          <a:cs typeface="Arial"/>
                          <a:sym typeface="Arial"/>
                        </a:rPr>
                        <a:t>:hover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liên kết khi di chuột vào</a:t>
                      </a:r>
                      <a:endParaRPr sz="1800">
                        <a:latin typeface="Arial"/>
                        <a:ea typeface="Arial"/>
                        <a:cs typeface="Arial"/>
                        <a:sym typeface="Arial"/>
                      </a:endParaRPr>
                    </a:p>
                  </a:txBody>
                  <a:tcPr marT="45725" marB="45725" marR="91450" marL="91450"/>
                </a:tc>
              </a:tr>
              <a:tr h="342175">
                <a:tc>
                  <a:txBody>
                    <a:bodyPr/>
                    <a:lstStyle/>
                    <a:p>
                      <a:pPr indent="0" lvl="0" marL="0" marR="0" rtl="0" algn="l">
                        <a:spcBef>
                          <a:spcPts val="0"/>
                        </a:spcBef>
                        <a:spcAft>
                          <a:spcPts val="0"/>
                        </a:spcAft>
                        <a:buNone/>
                      </a:pPr>
                      <a:r>
                        <a:rPr lang="vi-VN" sz="1800">
                          <a:latin typeface="Arial"/>
                          <a:ea typeface="Arial"/>
                          <a:cs typeface="Arial"/>
                          <a:sym typeface="Arial"/>
                        </a:rPr>
                        <a:t>:visited</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liên kết đã click</a:t>
                      </a:r>
                      <a:endParaRPr sz="1800">
                        <a:latin typeface="Arial"/>
                        <a:ea typeface="Arial"/>
                        <a:cs typeface="Arial"/>
                        <a:sym typeface="Arial"/>
                      </a:endParaRPr>
                    </a:p>
                  </a:txBody>
                  <a:tcPr marT="45725" marB="45725" marR="91450" marL="91450"/>
                </a:tc>
              </a:tr>
              <a:tr h="342175">
                <a:tc>
                  <a:txBody>
                    <a:bodyPr/>
                    <a:lstStyle/>
                    <a:p>
                      <a:pPr indent="0" lvl="0" marL="0" marR="0" rtl="0" algn="l">
                        <a:spcBef>
                          <a:spcPts val="0"/>
                        </a:spcBef>
                        <a:spcAft>
                          <a:spcPts val="0"/>
                        </a:spcAft>
                        <a:buNone/>
                      </a:pPr>
                      <a:r>
                        <a:rPr lang="vi-VN" sz="1800">
                          <a:latin typeface="Arial"/>
                          <a:ea typeface="Arial"/>
                          <a:cs typeface="Arial"/>
                          <a:sym typeface="Arial"/>
                        </a:rPr>
                        <a:t>:focus</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khi con trỏ đang trên liên kết đó</a:t>
                      </a:r>
                      <a:endParaRPr sz="1800">
                        <a:latin typeface="Arial"/>
                        <a:ea typeface="Arial"/>
                        <a:cs typeface="Arial"/>
                        <a:sym typeface="Arial"/>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:first-child</a:t>
                      </a:r>
                      <a:endParaRPr sz="18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Sử dụng cho mọi phần tử là con đầu tiên của phần tử cha</a:t>
                      </a:r>
                      <a:endParaRPr sz="1800">
                        <a:latin typeface="Arial"/>
                        <a:ea typeface="Arial"/>
                        <a:cs typeface="Arial"/>
                        <a:sym typeface="Arial"/>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:last-child</a:t>
                      </a:r>
                      <a:endParaRPr sz="18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Sử dụng cho mọi phần tử là con cuối cùng của pt cha.</a:t>
                      </a:r>
                      <a:endParaRPr sz="1800">
                        <a:latin typeface="Arial"/>
                        <a:ea typeface="Arial"/>
                        <a:cs typeface="Arial"/>
                        <a:sym typeface="Arial"/>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:ntn-child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Sử dụng cho mọi phần tử là con ở vị trí bất kì của pt cha.</a:t>
                      </a:r>
                      <a:endParaRPr sz="1800">
                        <a:latin typeface="Arial"/>
                        <a:ea typeface="Arial"/>
                        <a:cs typeface="Arial"/>
                        <a:sym typeface="Arial"/>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:checked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&lt;input&gt; được checked</a:t>
                      </a:r>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:disabled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&lt;input&gt; được disabled</a:t>
                      </a:r>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:empty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không có phần tử con</a:t>
                      </a:r>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:enabled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&lt;input&gt; được enabled</a:t>
                      </a:r>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:not(selector)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ngoại trừ (selector)</a:t>
                      </a:r>
                      <a:endParaRPr/>
                    </a:p>
                  </a:txBody>
                  <a:tcPr marT="45725" marB="45725" marR="91450" marL="91450"/>
                </a:tc>
              </a:tr>
              <a:tr h="342175">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:invalid</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tất cả các phần tử &lt;input&gt; đang invalid giá trị</a:t>
                      </a:r>
                      <a:endParaRPr/>
                    </a:p>
                  </a:txBody>
                  <a:tcPr marT="45725" marB="45725" marR="91450" marL="91450"/>
                </a:tc>
              </a:tr>
            </a:tbl>
          </a:graphicData>
        </a:graphic>
      </p:graphicFrame>
      <p:pic>
        <p:nvPicPr>
          <p:cNvPr id="206" name="Google Shape;206;p11"/>
          <p:cNvPicPr preferRelativeResize="0"/>
          <p:nvPr/>
        </p:nvPicPr>
        <p:blipFill rotWithShape="1">
          <a:blip r:embed="rId4">
            <a:alphaModFix/>
          </a:blip>
          <a:srcRect b="0" l="0" r="0" t="0"/>
          <a:stretch/>
        </p:blipFill>
        <p:spPr>
          <a:xfrm>
            <a:off x="38919" y="1618190"/>
            <a:ext cx="3973789" cy="11894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Giả phần tử ( Pseudo-element )</a:t>
            </a:r>
            <a:endParaRPr/>
          </a:p>
        </p:txBody>
      </p:sp>
      <p:grpSp>
        <p:nvGrpSpPr>
          <p:cNvPr id="212" name="Google Shape;212;p12"/>
          <p:cNvGrpSpPr/>
          <p:nvPr/>
        </p:nvGrpSpPr>
        <p:grpSpPr>
          <a:xfrm>
            <a:off x="107738" y="637486"/>
            <a:ext cx="11878074" cy="514800"/>
            <a:chOff x="0" y="17859"/>
            <a:chExt cx="11878074" cy="514800"/>
          </a:xfrm>
        </p:grpSpPr>
        <p:sp>
          <p:nvSpPr>
            <p:cNvPr id="213" name="Google Shape;213;p12"/>
            <p:cNvSpPr/>
            <p:nvPr/>
          </p:nvSpPr>
          <p:spPr>
            <a:xfrm>
              <a:off x="0" y="17859"/>
              <a:ext cx="11878074" cy="514800"/>
            </a:xfrm>
            <a:prstGeom prst="roundRect">
              <a:avLst>
                <a:gd fmla="val 16667" name="adj"/>
              </a:avLst>
            </a:prstGeom>
            <a:solidFill>
              <a:srgbClr val="C55A1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
            <p:cNvSpPr txBox="1"/>
            <p:nvPr/>
          </p:nvSpPr>
          <p:spPr>
            <a:xfrm>
              <a:off x="25130" y="42989"/>
              <a:ext cx="11827814" cy="464540"/>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b="0" i="0" lang="vi-VN" sz="2200" u="none" cap="none" strike="noStrike">
                  <a:solidFill>
                    <a:schemeClr val="lt1"/>
                  </a:solidFill>
                  <a:latin typeface="Calibri"/>
                  <a:ea typeface="Calibri"/>
                  <a:cs typeface="Calibri"/>
                  <a:sym typeface="Calibri"/>
                </a:rPr>
                <a:t>Pseudo-Element trong CSS được sử dụng để thêm các định dạng đặc biệt tới một Selector</a:t>
              </a:r>
              <a:endParaRPr/>
            </a:p>
          </p:txBody>
        </p:sp>
      </p:grpSp>
      <p:sp>
        <p:nvSpPr>
          <p:cNvPr id="215" name="Google Shape;215;p1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16" name="Google Shape;216;p1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217" name="Google Shape;217;p12"/>
          <p:cNvGraphicFramePr/>
          <p:nvPr/>
        </p:nvGraphicFramePr>
        <p:xfrm>
          <a:off x="4142377" y="2990358"/>
          <a:ext cx="3000000" cy="3000000"/>
        </p:xfrm>
        <a:graphic>
          <a:graphicData uri="http://schemas.openxmlformats.org/drawingml/2006/table">
            <a:tbl>
              <a:tblPr bandRow="1" firstRow="1">
                <a:noFill/>
                <a:tableStyleId>{8F1A3B71-884B-472E-8DDA-11525A7705AE}</a:tableStyleId>
              </a:tblPr>
              <a:tblGrid>
                <a:gridCol w="1629575"/>
                <a:gridCol w="6213875"/>
              </a:tblGrid>
              <a:tr h="370850">
                <a:tc>
                  <a:txBody>
                    <a:bodyPr/>
                    <a:lstStyle/>
                    <a:p>
                      <a:pPr indent="0" lvl="0" marL="0" marR="0" rtl="0" algn="l">
                        <a:spcBef>
                          <a:spcPts val="0"/>
                        </a:spcBef>
                        <a:spcAft>
                          <a:spcPts val="0"/>
                        </a:spcAft>
                        <a:buNone/>
                      </a:pPr>
                      <a:r>
                        <a:rPr lang="vi-VN" sz="1800"/>
                        <a:t>Tên bộ chọn</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latin typeface="Arial"/>
                          <a:ea typeface="Arial"/>
                          <a:cs typeface="Arial"/>
                          <a:sym typeface="Arial"/>
                        </a:rPr>
                        <a:t>::first-letter</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ký tự đầu tiên của mọi phần tử</a:t>
                      </a:r>
                      <a:endParaRPr sz="1800">
                        <a:latin typeface="Arial"/>
                        <a:ea typeface="Arial"/>
                        <a:cs typeface="Arial"/>
                        <a:sym typeface="Arial"/>
                      </a:endParaRPr>
                    </a:p>
                  </a:txBody>
                  <a:tcPr marT="45725" marB="45725" marR="91450" marL="91450"/>
                </a:tc>
              </a:tr>
              <a:tr h="370850">
                <a:tc>
                  <a:txBody>
                    <a:bodyPr/>
                    <a:lstStyle/>
                    <a:p>
                      <a:pPr indent="0" lvl="0" marL="0" marR="0" rtl="0" algn="l">
                        <a:spcBef>
                          <a:spcPts val="0"/>
                        </a:spcBef>
                        <a:spcAft>
                          <a:spcPts val="0"/>
                        </a:spcAft>
                        <a:buNone/>
                      </a:pPr>
                      <a:r>
                        <a:rPr lang="vi-VN" sz="1800">
                          <a:latin typeface="Arial"/>
                          <a:ea typeface="Arial"/>
                          <a:cs typeface="Arial"/>
                          <a:sym typeface="Arial"/>
                        </a:rPr>
                        <a:t>::first-line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dòng đầu tiên của mọi phần tử</a:t>
                      </a:r>
                      <a:endParaRPr sz="1800">
                        <a:latin typeface="Arial"/>
                        <a:ea typeface="Arial"/>
                        <a:cs typeface="Arial"/>
                        <a:sym typeface="Aria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::before</a:t>
                      </a:r>
                      <a:endParaRPr sz="18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nội dung chèn trước mọi phần tử</a:t>
                      </a:r>
                      <a:endParaRPr sz="1800">
                        <a:latin typeface="Arial"/>
                        <a:ea typeface="Arial"/>
                        <a:cs typeface="Arial"/>
                        <a:sym typeface="Aria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::after</a:t>
                      </a:r>
                      <a:endParaRPr sz="18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sử dụng cho nội dung chèn sau mọi phần tử</a:t>
                      </a:r>
                      <a:endParaRPr sz="1800">
                        <a:latin typeface="Arial"/>
                        <a:ea typeface="Arial"/>
                        <a:cs typeface="Arial"/>
                        <a:sym typeface="Aria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::marker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Được dùng để chọn kiểu đánh dáu cảu danh sách</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::selection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vi-VN" sz="1800">
                          <a:latin typeface="Arial"/>
                          <a:ea typeface="Arial"/>
                          <a:cs typeface="Arial"/>
                          <a:sym typeface="Arial"/>
                        </a:rPr>
                        <a:t>Chọn phần của một phần tử được chọn bởi việc bôi đen</a:t>
                      </a:r>
                      <a:endParaRPr/>
                    </a:p>
                  </a:txBody>
                  <a:tcPr marT="45725" marB="45725" marR="91450" marL="91450"/>
                </a:tc>
              </a:tr>
            </a:tbl>
          </a:graphicData>
        </a:graphic>
      </p:graphicFrame>
      <p:pic>
        <p:nvPicPr>
          <p:cNvPr id="218" name="Google Shape;218;p12"/>
          <p:cNvPicPr preferRelativeResize="0"/>
          <p:nvPr/>
        </p:nvPicPr>
        <p:blipFill rotWithShape="1">
          <a:blip r:embed="rId3">
            <a:alphaModFix/>
          </a:blip>
          <a:srcRect b="0" l="0" r="0" t="0"/>
          <a:stretch/>
        </p:blipFill>
        <p:spPr>
          <a:xfrm>
            <a:off x="171931" y="3002917"/>
            <a:ext cx="3860768" cy="2691770"/>
          </a:xfrm>
          <a:prstGeom prst="rect">
            <a:avLst/>
          </a:prstGeom>
          <a:noFill/>
          <a:ln>
            <a:noFill/>
          </a:ln>
        </p:spPr>
      </p:pic>
      <p:pic>
        <p:nvPicPr>
          <p:cNvPr id="219" name="Google Shape;219;p12"/>
          <p:cNvPicPr preferRelativeResize="0"/>
          <p:nvPr/>
        </p:nvPicPr>
        <p:blipFill rotWithShape="1">
          <a:blip r:embed="rId4">
            <a:alphaModFix/>
          </a:blip>
          <a:srcRect b="0" l="0" r="0" t="0"/>
          <a:stretch/>
        </p:blipFill>
        <p:spPr>
          <a:xfrm>
            <a:off x="3462040" y="1353639"/>
            <a:ext cx="4930567" cy="1447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Độ ưu tiên và sự ghi đè thuộc tính</a:t>
            </a:r>
            <a:endParaRPr/>
          </a:p>
        </p:txBody>
      </p:sp>
      <p:sp>
        <p:nvSpPr>
          <p:cNvPr id="225" name="Google Shape;225;p1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26" name="Google Shape;226;p1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227" name="Google Shape;227;p13"/>
          <p:cNvSpPr txBox="1"/>
          <p:nvPr>
            <p:ph idx="1" type="body"/>
          </p:nvPr>
        </p:nvSpPr>
        <p:spPr>
          <a:xfrm>
            <a:off x="20827" y="692458"/>
            <a:ext cx="12096884" cy="54845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vi-VN"/>
              <a:t>Ưu tiên theo cách dùng: </a:t>
            </a:r>
            <a:r>
              <a:rPr lang="vi-VN"/>
              <a:t>inline style</a:t>
            </a:r>
            <a:endParaRPr/>
          </a:p>
          <a:p>
            <a:pPr indent="-228600" lvl="0" marL="228600" rtl="0" algn="l">
              <a:lnSpc>
                <a:spcPct val="90000"/>
              </a:lnSpc>
              <a:spcBef>
                <a:spcPts val="1000"/>
              </a:spcBef>
              <a:spcAft>
                <a:spcPts val="0"/>
              </a:spcAft>
              <a:buClr>
                <a:schemeClr val="dk1"/>
              </a:buClr>
              <a:buSzPts val="2400"/>
              <a:buChar char="•"/>
            </a:pPr>
            <a:r>
              <a:rPr b="1" lang="vi-VN"/>
              <a:t>Ưu tiên theo thứ tự: </a:t>
            </a:r>
            <a:r>
              <a:rPr lang="vi-VN"/>
              <a:t>Thuộc tính khai báo sau sẽ ghi đề thuộc tính trước</a:t>
            </a:r>
            <a:endParaRPr/>
          </a:p>
          <a:p>
            <a:pPr indent="-228600" lvl="0" marL="228600" rtl="0" algn="l">
              <a:lnSpc>
                <a:spcPct val="90000"/>
              </a:lnSpc>
              <a:spcBef>
                <a:spcPts val="1000"/>
              </a:spcBef>
              <a:spcAft>
                <a:spcPts val="0"/>
              </a:spcAft>
              <a:buClr>
                <a:schemeClr val="dk1"/>
              </a:buClr>
              <a:buSzPts val="2400"/>
              <a:buChar char="•"/>
            </a:pPr>
            <a:r>
              <a:rPr b="1" lang="vi-VN"/>
              <a:t>Ưu tiên theo bộ chọn: </a:t>
            </a:r>
            <a:r>
              <a:rPr lang="vi-VN"/>
              <a:t>ưu tiên bộ chọn theo id -&gt; class -&gt; tên thẻ</a:t>
            </a:r>
            <a:endParaRPr/>
          </a:p>
          <a:p>
            <a:pPr indent="-228600" lvl="0" marL="228600" rtl="0" algn="l">
              <a:lnSpc>
                <a:spcPct val="90000"/>
              </a:lnSpc>
              <a:spcBef>
                <a:spcPts val="1000"/>
              </a:spcBef>
              <a:spcAft>
                <a:spcPts val="0"/>
              </a:spcAft>
              <a:buClr>
                <a:schemeClr val="dk1"/>
              </a:buClr>
              <a:buSzPts val="2400"/>
              <a:buChar char="•"/>
            </a:pPr>
            <a:r>
              <a:rPr b="1" lang="vi-VN"/>
              <a:t>Chỉ định ưu tiên: </a:t>
            </a:r>
            <a:r>
              <a:rPr lang="vi-VN"/>
              <a:t>sử dụng thêm !important (quan trọng) thì thuộc tính đó sẽ được ưu tiên</a:t>
            </a:r>
            <a:endParaRPr/>
          </a:p>
        </p:txBody>
      </p:sp>
      <p:pic>
        <p:nvPicPr>
          <p:cNvPr id="228" name="Google Shape;228;p13"/>
          <p:cNvPicPr preferRelativeResize="0"/>
          <p:nvPr/>
        </p:nvPicPr>
        <p:blipFill rotWithShape="1">
          <a:blip r:embed="rId3">
            <a:alphaModFix/>
          </a:blip>
          <a:srcRect b="0" l="0" r="0" t="0"/>
          <a:stretch/>
        </p:blipFill>
        <p:spPr>
          <a:xfrm>
            <a:off x="2627544" y="3237579"/>
            <a:ext cx="6723848" cy="22133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Live demo</a:t>
            </a:r>
            <a:endParaRPr/>
          </a:p>
        </p:txBody>
      </p:sp>
      <p:grpSp>
        <p:nvGrpSpPr>
          <p:cNvPr id="234" name="Google Shape;234;p14"/>
          <p:cNvGrpSpPr/>
          <p:nvPr/>
        </p:nvGrpSpPr>
        <p:grpSpPr>
          <a:xfrm>
            <a:off x="4163627" y="2251039"/>
            <a:ext cx="4074849" cy="2485747"/>
            <a:chOff x="0" y="0"/>
            <a:chExt cx="4074849" cy="2485747"/>
          </a:xfrm>
        </p:grpSpPr>
        <p:sp>
          <p:nvSpPr>
            <p:cNvPr id="235" name="Google Shape;235;p14"/>
            <p:cNvSpPr/>
            <p:nvPr/>
          </p:nvSpPr>
          <p:spPr>
            <a:xfrm>
              <a:off x="0" y="0"/>
              <a:ext cx="4074849" cy="2485747"/>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txBox="1"/>
            <p:nvPr/>
          </p:nvSpPr>
          <p:spPr>
            <a:xfrm>
              <a:off x="0" y="994298"/>
              <a:ext cx="4074849" cy="994298"/>
            </a:xfrm>
            <a:prstGeom prst="rect">
              <a:avLst/>
            </a:prstGeom>
            <a:noFill/>
            <a:ln>
              <a:noFill/>
            </a:ln>
          </p:spPr>
          <p:txBody>
            <a:bodyPr anchorCtr="0" anchor="ctr" bIns="248900" lIns="248900" spcFirstLastPara="1" rIns="248900" wrap="square" tIns="248900">
              <a:noAutofit/>
            </a:bodyPr>
            <a:lstStyle/>
            <a:p>
              <a:pPr indent="0" lvl="0" marL="0" marR="0" rtl="0" algn="ctr">
                <a:lnSpc>
                  <a:spcPct val="90000"/>
                </a:lnSpc>
                <a:spcBef>
                  <a:spcPts val="0"/>
                </a:spcBef>
                <a:spcAft>
                  <a:spcPts val="0"/>
                </a:spcAft>
                <a:buClr>
                  <a:schemeClr val="lt1"/>
                </a:buClr>
                <a:buSzPts val="3500"/>
                <a:buFont typeface="Calibri"/>
                <a:buNone/>
              </a:pPr>
              <a:r>
                <a:rPr b="0" i="0" lang="vi-VN" sz="3500" u="none" cap="none" strike="noStrike">
                  <a:solidFill>
                    <a:schemeClr val="lt1"/>
                  </a:solidFill>
                  <a:latin typeface="Calibri"/>
                  <a:ea typeface="Calibri"/>
                  <a:cs typeface="Calibri"/>
                  <a:sym typeface="Calibri"/>
                </a:rPr>
                <a:t>LIVE DEMO</a:t>
              </a:r>
              <a:endParaRPr/>
            </a:p>
          </p:txBody>
        </p:sp>
        <p:sp>
          <p:nvSpPr>
            <p:cNvPr id="237" name="Google Shape;237;p14"/>
            <p:cNvSpPr/>
            <p:nvPr/>
          </p:nvSpPr>
          <p:spPr>
            <a:xfrm>
              <a:off x="1366865" y="149144"/>
              <a:ext cx="1341118" cy="827753"/>
            </a:xfrm>
            <a:prstGeom prst="ellipse">
              <a:avLst/>
            </a:prstGeom>
            <a:blipFill rotWithShape="1">
              <a:blip r:embed="rId3">
                <a:alphaModFix/>
              </a:blip>
              <a:stretch>
                <a:fillRect b="0" l="-21996" r="-21996" t="0"/>
              </a:stretch>
            </a:blipFill>
            <a:ln cap="flat" cmpd="sng" w="12700">
              <a:solidFill>
                <a:schemeClr val="lt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62993" y="1988597"/>
              <a:ext cx="3748861" cy="372862"/>
            </a:xfrm>
            <a:prstGeom prst="leftRightArrow">
              <a:avLst>
                <a:gd fmla="val 50000" name="adj1"/>
                <a:gd fmla="val 50000" name="adj2"/>
              </a:avLst>
            </a:prstGeom>
            <a:solidFill>
              <a:srgbClr val="F4BDA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0" name="Google Shape;240;p1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type="ctrTitle"/>
          </p:nvPr>
        </p:nvSpPr>
        <p:spPr>
          <a:xfrm>
            <a:off x="1662953" y="687141"/>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vi-VN"/>
              <a:t>HỎI ĐÁP</a:t>
            </a:r>
            <a:endParaRPr/>
          </a:p>
        </p:txBody>
      </p:sp>
      <p:pic>
        <p:nvPicPr>
          <p:cNvPr id="246" name="Google Shape;246;p15"/>
          <p:cNvPicPr preferRelativeResize="0"/>
          <p:nvPr/>
        </p:nvPicPr>
        <p:blipFill rotWithShape="1">
          <a:blip r:embed="rId3">
            <a:alphaModFix/>
          </a:blip>
          <a:srcRect b="0" l="0" r="0" t="0"/>
          <a:stretch/>
        </p:blipFill>
        <p:spPr>
          <a:xfrm>
            <a:off x="3857438" y="2260601"/>
            <a:ext cx="3975100" cy="3276352"/>
          </a:xfrm>
          <a:prstGeom prst="rect">
            <a:avLst/>
          </a:prstGeom>
          <a:noFill/>
          <a:ln>
            <a:noFill/>
          </a:ln>
        </p:spPr>
      </p:pic>
      <p:pic>
        <p:nvPicPr>
          <p:cNvPr id="247" name="Google Shape;247;p15"/>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48" name="Google Shape;248;p1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49" name="Google Shape;249;p1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6"/>
          <p:cNvPicPr preferRelativeResize="0"/>
          <p:nvPr/>
        </p:nvPicPr>
        <p:blipFill rotWithShape="1">
          <a:blip r:embed="rId3">
            <a:alphaModFix/>
          </a:blip>
          <a:srcRect b="25428" l="2688" r="2682" t="22343"/>
          <a:stretch/>
        </p:blipFill>
        <p:spPr>
          <a:xfrm>
            <a:off x="0" y="-2"/>
            <a:ext cx="12238039" cy="3924301"/>
          </a:xfrm>
          <a:prstGeom prst="rect">
            <a:avLst/>
          </a:prstGeom>
          <a:noFill/>
          <a:ln>
            <a:noFill/>
          </a:ln>
        </p:spPr>
      </p:pic>
      <p:sp>
        <p:nvSpPr>
          <p:cNvPr id="255" name="Google Shape;255;p16"/>
          <p:cNvSpPr txBox="1"/>
          <p:nvPr/>
        </p:nvSpPr>
        <p:spPr>
          <a:xfrm>
            <a:off x="412376" y="4133675"/>
            <a:ext cx="11386111" cy="147732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vi-VN" sz="6000" u="none" cap="none" strike="noStrike">
                <a:solidFill>
                  <a:srgbClr val="7030A0"/>
                </a:solidFill>
                <a:latin typeface="Arial"/>
                <a:ea typeface="Arial"/>
                <a:cs typeface="Arial"/>
                <a:sym typeface="Arial"/>
              </a:rPr>
              <a:t>TRẢI NGHIỆM THỰC HÀNH</a:t>
            </a:r>
            <a:endParaRPr b="1" i="0" sz="6000" u="none" cap="none" strike="noStrike">
              <a:solidFill>
                <a:srgbClr val="7030A0"/>
              </a:solidFill>
              <a:latin typeface="Arial"/>
              <a:ea typeface="Arial"/>
              <a:cs typeface="Arial"/>
              <a:sym typeface="Arial"/>
            </a:endParaRPr>
          </a:p>
        </p:txBody>
      </p:sp>
      <p:pic>
        <p:nvPicPr>
          <p:cNvPr id="256" name="Google Shape;256;p16"/>
          <p:cNvPicPr preferRelativeResize="0"/>
          <p:nvPr/>
        </p:nvPicPr>
        <p:blipFill rotWithShape="1">
          <a:blip r:embed="rId4">
            <a:alphaModFix/>
          </a:blip>
          <a:srcRect b="77519" l="0" r="0" t="0"/>
          <a:stretch/>
        </p:blipFill>
        <p:spPr>
          <a:xfrm>
            <a:off x="0" y="6375400"/>
            <a:ext cx="12192000" cy="482600"/>
          </a:xfrm>
          <a:prstGeom prst="rect">
            <a:avLst/>
          </a:prstGeom>
          <a:noFill/>
          <a:ln>
            <a:noFill/>
          </a:ln>
        </p:spPr>
      </p:pic>
      <p:sp>
        <p:nvSpPr>
          <p:cNvPr id="257" name="Google Shape;257;p1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58" name="Google Shape;258;p1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solidFill>
                  <a:srgbClr val="888888"/>
                </a:solidFill>
              </a:rPr>
              <a:t>‹#›</a:t>
            </a:fld>
            <a:endParaRPr>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nvSpPr>
        <p:spPr>
          <a:xfrm>
            <a:off x="4275164" y="1776956"/>
            <a:ext cx="7055357" cy="7953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600477"/>
              </a:buClr>
              <a:buSzPts val="3500"/>
              <a:buFont typeface="Arial"/>
              <a:buNone/>
            </a:pPr>
            <a:r>
              <a:rPr b="1" i="0" lang="vi-VN" sz="3500" u="none" cap="none" strike="noStrike">
                <a:solidFill>
                  <a:srgbClr val="600477"/>
                </a:solidFill>
                <a:latin typeface="Arial"/>
                <a:ea typeface="Arial"/>
                <a:cs typeface="Arial"/>
                <a:sym typeface="Arial"/>
              </a:rPr>
              <a:t>TRÂN TRỌNG CẢM ƠN!</a:t>
            </a:r>
            <a:endParaRPr b="1" i="0" sz="3500" u="none" cap="none" strike="noStrike">
              <a:solidFill>
                <a:srgbClr val="600477"/>
              </a:solidFill>
              <a:latin typeface="Arial"/>
              <a:ea typeface="Arial"/>
              <a:cs typeface="Arial"/>
              <a:sym typeface="Arial"/>
            </a:endParaRPr>
          </a:p>
        </p:txBody>
      </p:sp>
      <p:pic>
        <p:nvPicPr>
          <p:cNvPr id="264" name="Google Shape;264;p17"/>
          <p:cNvPicPr preferRelativeResize="0"/>
          <p:nvPr/>
        </p:nvPicPr>
        <p:blipFill rotWithShape="1">
          <a:blip r:embed="rId3">
            <a:alphaModFix/>
          </a:blip>
          <a:srcRect b="0" l="0" r="0" t="0"/>
          <a:stretch/>
        </p:blipFill>
        <p:spPr>
          <a:xfrm>
            <a:off x="914871" y="675061"/>
            <a:ext cx="3777949" cy="467543"/>
          </a:xfrm>
          <a:prstGeom prst="rect">
            <a:avLst/>
          </a:prstGeom>
          <a:noFill/>
          <a:ln>
            <a:noFill/>
          </a:ln>
        </p:spPr>
      </p:pic>
      <p:sp>
        <p:nvSpPr>
          <p:cNvPr id="265" name="Google Shape;265;p17"/>
          <p:cNvSpPr txBox="1"/>
          <p:nvPr/>
        </p:nvSpPr>
        <p:spPr>
          <a:xfrm>
            <a:off x="5772553" y="2929613"/>
            <a:ext cx="5991075" cy="401347"/>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238 Hoàng Quốc Việt, Bắc Từ Liêm, Hà Nội</a:t>
            </a:r>
            <a:endParaRPr b="1" i="0" sz="1800" u="none" cap="none" strike="noStrike">
              <a:solidFill>
                <a:schemeClr val="dk1"/>
              </a:solidFill>
              <a:latin typeface="Roboto"/>
              <a:ea typeface="Roboto"/>
              <a:cs typeface="Roboto"/>
              <a:sym typeface="Roboto"/>
            </a:endParaRPr>
          </a:p>
        </p:txBody>
      </p:sp>
      <p:sp>
        <p:nvSpPr>
          <p:cNvPr id="266" name="Google Shape;266;p17"/>
          <p:cNvSpPr txBox="1"/>
          <p:nvPr/>
        </p:nvSpPr>
        <p:spPr>
          <a:xfrm>
            <a:off x="5772553" y="3520137"/>
            <a:ext cx="3695206"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none" cap="none" strike="noStrike">
                <a:solidFill>
                  <a:schemeClr val="dk1"/>
                </a:solidFill>
                <a:latin typeface="Roboto"/>
                <a:ea typeface="Roboto"/>
                <a:cs typeface="Roboto"/>
                <a:sym typeface="Roboto"/>
              </a:rPr>
              <a:t>0968.27.6996</a:t>
            </a:r>
            <a:endParaRPr/>
          </a:p>
        </p:txBody>
      </p:sp>
      <p:sp>
        <p:nvSpPr>
          <p:cNvPr id="267" name="Google Shape;267;p17"/>
          <p:cNvSpPr txBox="1"/>
          <p:nvPr/>
        </p:nvSpPr>
        <p:spPr>
          <a:xfrm>
            <a:off x="5772553" y="4166421"/>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4">
                  <a:extLst>
                    <a:ext uri="{A12FA001-AC4F-418D-AE19-62706E023703}">
                      <ahyp:hlinkClr val="tx"/>
                    </a:ext>
                  </a:extLst>
                </a:hlinkClick>
              </a:rPr>
              <a:t>tuyensinh@bachkhoa-aptech.edu.vn</a:t>
            </a:r>
            <a:endParaRPr b="1" i="0" sz="1800" u="none" cap="none" strike="noStrike">
              <a:solidFill>
                <a:schemeClr val="dk1"/>
              </a:solidFill>
              <a:latin typeface="Roboto"/>
              <a:ea typeface="Roboto"/>
              <a:cs typeface="Roboto"/>
              <a:sym typeface="Roboto"/>
            </a:endParaRPr>
          </a:p>
        </p:txBody>
      </p:sp>
      <p:pic>
        <p:nvPicPr>
          <p:cNvPr descr="Receiver" id="268" name="Google Shape;268;p17"/>
          <p:cNvPicPr preferRelativeResize="0"/>
          <p:nvPr/>
        </p:nvPicPr>
        <p:blipFill rotWithShape="1">
          <a:blip r:embed="rId5">
            <a:alphaModFix/>
          </a:blip>
          <a:srcRect b="0" l="0" r="0" t="0"/>
          <a:stretch/>
        </p:blipFill>
        <p:spPr>
          <a:xfrm>
            <a:off x="5104559" y="3423731"/>
            <a:ext cx="469813" cy="469812"/>
          </a:xfrm>
          <a:prstGeom prst="ellipse">
            <a:avLst/>
          </a:prstGeom>
          <a:noFill/>
          <a:ln>
            <a:noFill/>
          </a:ln>
        </p:spPr>
      </p:pic>
      <p:pic>
        <p:nvPicPr>
          <p:cNvPr descr="Envelope" id="269" name="Google Shape;269;p17"/>
          <p:cNvPicPr preferRelativeResize="0"/>
          <p:nvPr/>
        </p:nvPicPr>
        <p:blipFill rotWithShape="1">
          <a:blip r:embed="rId6">
            <a:alphaModFix/>
          </a:blip>
          <a:srcRect b="0" l="0" r="0" t="0"/>
          <a:stretch/>
        </p:blipFill>
        <p:spPr>
          <a:xfrm>
            <a:off x="5104559" y="4070014"/>
            <a:ext cx="469813" cy="469812"/>
          </a:xfrm>
          <a:prstGeom prst="ellipse">
            <a:avLst/>
          </a:prstGeom>
          <a:noFill/>
          <a:ln>
            <a:noFill/>
          </a:ln>
        </p:spPr>
      </p:pic>
      <p:pic>
        <p:nvPicPr>
          <p:cNvPr descr="User" id="270" name="Google Shape;270;p17"/>
          <p:cNvPicPr preferRelativeResize="0"/>
          <p:nvPr/>
        </p:nvPicPr>
        <p:blipFill rotWithShape="1">
          <a:blip r:embed="rId7">
            <a:alphaModFix/>
          </a:blip>
          <a:srcRect b="0" l="0" r="0" t="0"/>
          <a:stretch/>
        </p:blipFill>
        <p:spPr>
          <a:xfrm>
            <a:off x="5104559" y="2833206"/>
            <a:ext cx="469813" cy="469812"/>
          </a:xfrm>
          <a:prstGeom prst="ellipse">
            <a:avLst/>
          </a:prstGeom>
          <a:noFill/>
          <a:ln>
            <a:noFill/>
          </a:ln>
        </p:spPr>
      </p:pic>
      <p:cxnSp>
        <p:nvCxnSpPr>
          <p:cNvPr descr="decorative element" id="271" name="Google Shape;271;p17"/>
          <p:cNvCxnSpPr/>
          <p:nvPr/>
        </p:nvCxnSpPr>
        <p:spPr>
          <a:xfrm>
            <a:off x="5170080" y="3303018"/>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72" name="Google Shape;272;p17"/>
          <p:cNvCxnSpPr/>
          <p:nvPr/>
        </p:nvCxnSpPr>
        <p:spPr>
          <a:xfrm>
            <a:off x="5170080" y="39021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73" name="Google Shape;273;p17"/>
          <p:cNvCxnSpPr/>
          <p:nvPr/>
        </p:nvCxnSpPr>
        <p:spPr>
          <a:xfrm>
            <a:off x="5170080" y="4651474"/>
            <a:ext cx="4297680" cy="0"/>
          </a:xfrm>
          <a:prstGeom prst="straightConnector1">
            <a:avLst/>
          </a:prstGeom>
          <a:noFill/>
          <a:ln cap="flat" cmpd="sng" w="9525">
            <a:solidFill>
              <a:srgbClr val="7030A0"/>
            </a:solidFill>
            <a:prstDash val="dash"/>
            <a:miter lim="800000"/>
            <a:headEnd len="sm" w="sm" type="none"/>
            <a:tailEnd len="sm" w="sm" type="none"/>
          </a:ln>
        </p:spPr>
      </p:cxnSp>
      <p:cxnSp>
        <p:nvCxnSpPr>
          <p:cNvPr descr="decorative element" id="274" name="Google Shape;274;p17"/>
          <p:cNvCxnSpPr/>
          <p:nvPr/>
        </p:nvCxnSpPr>
        <p:spPr>
          <a:xfrm>
            <a:off x="5170080" y="5302637"/>
            <a:ext cx="4297680" cy="0"/>
          </a:xfrm>
          <a:prstGeom prst="straightConnector1">
            <a:avLst/>
          </a:prstGeom>
          <a:noFill/>
          <a:ln cap="flat" cmpd="sng" w="9525">
            <a:solidFill>
              <a:srgbClr val="7030A0"/>
            </a:solidFill>
            <a:prstDash val="dash"/>
            <a:miter lim="800000"/>
            <a:headEnd len="sm" w="sm" type="none"/>
            <a:tailEnd len="sm" w="sm" type="none"/>
          </a:ln>
        </p:spPr>
      </p:cxnSp>
      <p:sp>
        <p:nvSpPr>
          <p:cNvPr id="275" name="Google Shape;275;p17"/>
          <p:cNvSpPr txBox="1"/>
          <p:nvPr/>
        </p:nvSpPr>
        <p:spPr>
          <a:xfrm>
            <a:off x="5772553" y="4845294"/>
            <a:ext cx="4863925" cy="276999"/>
          </a:xfrm>
          <a:prstGeom prst="rect">
            <a:avLst/>
          </a:prstGeom>
          <a:noFill/>
          <a:ln>
            <a:noFill/>
          </a:ln>
        </p:spPr>
        <p:txBody>
          <a:bodyPr anchorCtr="0" anchor="ctr" bIns="45700" lIns="0"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vi-VN" sz="1800" u="sng" cap="none" strike="noStrike">
                <a:solidFill>
                  <a:schemeClr val="dk1"/>
                </a:solidFill>
                <a:latin typeface="Roboto"/>
                <a:ea typeface="Roboto"/>
                <a:cs typeface="Roboto"/>
                <a:sym typeface="Roboto"/>
                <a:hlinkClick r:id="rId8">
                  <a:extLst>
                    <a:ext uri="{A12FA001-AC4F-418D-AE19-62706E023703}">
                      <ahyp:hlinkClr val="tx"/>
                    </a:ext>
                  </a:extLst>
                </a:hlinkClick>
              </a:rPr>
              <a:t>www.bachkhoa-aptech.edu.vn</a:t>
            </a:r>
            <a:endParaRPr b="1" i="0" sz="1800" u="none" cap="none" strike="noStrike">
              <a:solidFill>
                <a:schemeClr val="dk1"/>
              </a:solidFill>
              <a:latin typeface="Roboto"/>
              <a:ea typeface="Roboto"/>
              <a:cs typeface="Roboto"/>
              <a:sym typeface="Roboto"/>
            </a:endParaRPr>
          </a:p>
        </p:txBody>
      </p:sp>
      <p:pic>
        <p:nvPicPr>
          <p:cNvPr descr="Káº¿t quáº£ hÃ¬nh áº£nh cho world icon PNG" id="276" name="Google Shape;276;p17"/>
          <p:cNvPicPr preferRelativeResize="0"/>
          <p:nvPr/>
        </p:nvPicPr>
        <p:blipFill rotWithShape="1">
          <a:blip r:embed="rId9">
            <a:alphaModFix/>
          </a:blip>
          <a:srcRect b="0" l="0" r="0" t="0"/>
          <a:stretch/>
        </p:blipFill>
        <p:spPr>
          <a:xfrm>
            <a:off x="5137321" y="4771421"/>
            <a:ext cx="424744" cy="424744"/>
          </a:xfrm>
          <a:prstGeom prst="rect">
            <a:avLst/>
          </a:prstGeom>
          <a:noFill/>
          <a:ln>
            <a:noFill/>
          </a:ln>
        </p:spPr>
      </p:pic>
      <p:sp>
        <p:nvSpPr>
          <p:cNvPr id="277" name="Google Shape;277;p17"/>
          <p:cNvSpPr txBox="1"/>
          <p:nvPr/>
        </p:nvSpPr>
        <p:spPr>
          <a:xfrm>
            <a:off x="4823737" y="701033"/>
            <a:ext cx="7128577" cy="3936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500"/>
              <a:buFont typeface="Arial"/>
              <a:buNone/>
            </a:pPr>
            <a:r>
              <a:rPr b="1" i="0" lang="vi-VN" sz="1500" u="none" cap="none" strike="noStrike">
                <a:solidFill>
                  <a:schemeClr val="dk1"/>
                </a:solidFill>
                <a:latin typeface="Arial"/>
                <a:ea typeface="Arial"/>
                <a:cs typeface="Arial"/>
                <a:sym typeface="Arial"/>
              </a:rPr>
              <a:t>HỆ THỐNG ĐÀO TẠO CNTT QUỐC TẾ BACHKHOA - APTECH</a:t>
            </a:r>
            <a:endParaRPr/>
          </a:p>
        </p:txBody>
      </p:sp>
      <p:pic>
        <p:nvPicPr>
          <p:cNvPr id="278" name="Google Shape;278;p17"/>
          <p:cNvPicPr preferRelativeResize="0"/>
          <p:nvPr/>
        </p:nvPicPr>
        <p:blipFill rotWithShape="1">
          <a:blip r:embed="rId10">
            <a:alphaModFix/>
          </a:blip>
          <a:srcRect b="0" l="0" r="0" t="0"/>
          <a:stretch/>
        </p:blipFill>
        <p:spPr>
          <a:xfrm>
            <a:off x="786496" y="1878372"/>
            <a:ext cx="3744411" cy="3735097"/>
          </a:xfrm>
          <a:prstGeom prst="rect">
            <a:avLst/>
          </a:prstGeom>
          <a:noFill/>
          <a:ln>
            <a:noFill/>
          </a:ln>
        </p:spPr>
      </p:pic>
      <p:sp>
        <p:nvSpPr>
          <p:cNvPr id="279" name="Google Shape;279;p1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280" name="Google Shape;280;p1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30041" y="31548"/>
            <a:ext cx="12096883" cy="532660"/>
          </a:xfrm>
          <a:prstGeom prst="rect">
            <a:avLst/>
          </a:prstGeom>
          <a:noFill/>
          <a:ln>
            <a:noFill/>
          </a:ln>
        </p:spPr>
        <p:txBody>
          <a:bodyPr anchorCtr="0" anchor="ctr" bIns="0" lIns="0" spcFirstLastPara="1" rIns="0" wrap="square" tIns="13425">
            <a:spAutoFit/>
          </a:bodyPr>
          <a:lstStyle/>
          <a:p>
            <a:pPr indent="0" lvl="0" marL="14147" rtl="0" algn="l">
              <a:lnSpc>
                <a:spcPct val="100000"/>
              </a:lnSpc>
              <a:spcBef>
                <a:spcPts val="0"/>
              </a:spcBef>
              <a:spcAft>
                <a:spcPts val="0"/>
              </a:spcAft>
              <a:buClr>
                <a:schemeClr val="lt1"/>
              </a:buClr>
              <a:buSzPts val="2800"/>
              <a:buFont typeface="Calibri"/>
              <a:buNone/>
            </a:pPr>
            <a:r>
              <a:rPr b="1" lang="vi-VN" sz="2800">
                <a:latin typeface="Calibri"/>
                <a:ea typeface="Calibri"/>
                <a:cs typeface="Calibri"/>
                <a:sym typeface="Calibri"/>
              </a:rPr>
              <a:t>MỤC TIÊU</a:t>
            </a:r>
            <a:endParaRPr/>
          </a:p>
        </p:txBody>
      </p:sp>
      <p:grpSp>
        <p:nvGrpSpPr>
          <p:cNvPr id="95" name="Google Shape;95;p2"/>
          <p:cNvGrpSpPr/>
          <p:nvPr/>
        </p:nvGrpSpPr>
        <p:grpSpPr>
          <a:xfrm>
            <a:off x="4919971" y="1869502"/>
            <a:ext cx="6693454" cy="2658240"/>
            <a:chOff x="0" y="33602"/>
            <a:chExt cx="6693454" cy="2658240"/>
          </a:xfrm>
        </p:grpSpPr>
        <p:sp>
          <p:nvSpPr>
            <p:cNvPr id="96" name="Google Shape;96;p2"/>
            <p:cNvSpPr/>
            <p:nvPr/>
          </p:nvSpPr>
          <p:spPr>
            <a:xfrm>
              <a:off x="0" y="33602"/>
              <a:ext cx="6693454" cy="6084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txBox="1"/>
            <p:nvPr/>
          </p:nvSpPr>
          <p:spPr>
            <a:xfrm>
              <a:off x="29700" y="63302"/>
              <a:ext cx="663405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Đơn vị kích thước và màu và</a:t>
              </a:r>
              <a:endParaRPr b="0" i="0" sz="2600" u="none" cap="none" strike="noStrike">
                <a:solidFill>
                  <a:schemeClr val="lt1"/>
                </a:solidFill>
                <a:latin typeface="Calibri"/>
                <a:ea typeface="Calibri"/>
                <a:cs typeface="Calibri"/>
                <a:sym typeface="Calibri"/>
              </a:endParaRPr>
            </a:p>
          </p:txBody>
        </p:sp>
        <p:sp>
          <p:nvSpPr>
            <p:cNvPr id="98" name="Google Shape;98;p2"/>
            <p:cNvSpPr/>
            <p:nvPr/>
          </p:nvSpPr>
          <p:spPr>
            <a:xfrm>
              <a:off x="0" y="716882"/>
              <a:ext cx="6693454" cy="6084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29700" y="746582"/>
              <a:ext cx="663405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Giả lớp (Pseudo-Classes) </a:t>
              </a:r>
              <a:endParaRPr/>
            </a:p>
          </p:txBody>
        </p:sp>
        <p:sp>
          <p:nvSpPr>
            <p:cNvPr id="100" name="Google Shape;100;p2"/>
            <p:cNvSpPr/>
            <p:nvPr/>
          </p:nvSpPr>
          <p:spPr>
            <a:xfrm>
              <a:off x="0" y="1400162"/>
              <a:ext cx="6693454" cy="6084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29700" y="1429862"/>
              <a:ext cx="663405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Giả phần tử (Pseudo-Element) </a:t>
              </a:r>
              <a:endParaRPr/>
            </a:p>
          </p:txBody>
        </p:sp>
        <p:sp>
          <p:nvSpPr>
            <p:cNvPr id="102" name="Google Shape;102;p2"/>
            <p:cNvSpPr/>
            <p:nvPr/>
          </p:nvSpPr>
          <p:spPr>
            <a:xfrm>
              <a:off x="0" y="2083442"/>
              <a:ext cx="6693454" cy="608400"/>
            </a:xfrm>
            <a:prstGeom prst="roundRect">
              <a:avLst>
                <a:gd fmla="val 16667" name="adj"/>
              </a:avLst>
            </a:prstGeom>
            <a:solidFill>
              <a:schemeClr val="lt1"/>
            </a:solidFill>
            <a:ln cap="flat" cmpd="sng" w="12700">
              <a:solidFill>
                <a:srgbClr val="3A66B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txBox="1"/>
            <p:nvPr/>
          </p:nvSpPr>
          <p:spPr>
            <a:xfrm>
              <a:off x="29700" y="2113142"/>
              <a:ext cx="6634054" cy="549000"/>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vi-VN" sz="2600" u="none" cap="none" strike="noStrike">
                  <a:solidFill>
                    <a:schemeClr val="lt1"/>
                  </a:solidFill>
                  <a:latin typeface="Calibri"/>
                  <a:ea typeface="Calibri"/>
                  <a:cs typeface="Calibri"/>
                  <a:sym typeface="Calibri"/>
                </a:rPr>
                <a:t>Độ ưu tiên css và sự ghi đè css</a:t>
              </a:r>
              <a:endParaRPr/>
            </a:p>
          </p:txBody>
        </p:sp>
      </p:grpSp>
      <p:sp>
        <p:nvSpPr>
          <p:cNvPr id="104" name="Google Shape;104;p2"/>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05" name="Google Shape;105;p2"/>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
        <p:nvSpPr>
          <p:cNvPr id="106" name="Google Shape;106;p2"/>
          <p:cNvSpPr txBox="1"/>
          <p:nvPr/>
        </p:nvSpPr>
        <p:spPr>
          <a:xfrm>
            <a:off x="11814388" y="6619824"/>
            <a:ext cx="188808" cy="205184"/>
          </a:xfrm>
          <a:prstGeom prst="rect">
            <a:avLst/>
          </a:prstGeom>
          <a:noFill/>
          <a:ln>
            <a:noFill/>
          </a:ln>
        </p:spPr>
        <p:txBody>
          <a:bodyPr anchorCtr="0" anchor="t" bIns="0" lIns="0" spcFirstLastPara="1" rIns="0" wrap="square" tIns="0">
            <a:spAutoFit/>
          </a:bodyPr>
          <a:lstStyle/>
          <a:p>
            <a:pPr indent="0" lvl="0" marL="28297" marR="0" rtl="0" algn="l">
              <a:lnSpc>
                <a:spcPct val="106666"/>
              </a:lnSpc>
              <a:spcBef>
                <a:spcPts val="0"/>
              </a:spcBef>
              <a:spcAft>
                <a:spcPts val="0"/>
              </a:spcAft>
              <a:buNone/>
            </a:pPr>
            <a:fld id="{00000000-1234-1234-1234-123412341234}" type="slidenum">
              <a:rPr b="0" i="0" lang="vi-VN" sz="1500" u="none" cap="none" strike="noStrike">
                <a:solidFill>
                  <a:srgbClr val="FFFFFF"/>
                </a:solidFill>
                <a:latin typeface="Calibri"/>
                <a:ea typeface="Calibri"/>
                <a:cs typeface="Calibri"/>
                <a:sym typeface="Calibri"/>
              </a:rPr>
              <a:t>‹#›</a:t>
            </a:fld>
            <a:endParaRPr b="0" i="0" sz="1500" u="none" cap="none" strike="noStrike">
              <a:solidFill>
                <a:schemeClr val="dk1"/>
              </a:solidFill>
              <a:latin typeface="Calibri"/>
              <a:ea typeface="Calibri"/>
              <a:cs typeface="Calibri"/>
              <a:sym typeface="Calibri"/>
            </a:endParaRPr>
          </a:p>
        </p:txBody>
      </p:sp>
      <p:pic>
        <p:nvPicPr>
          <p:cNvPr id="107" name="Google Shape;107;p2"/>
          <p:cNvPicPr preferRelativeResize="0"/>
          <p:nvPr/>
        </p:nvPicPr>
        <p:blipFill rotWithShape="1">
          <a:blip r:embed="rId3">
            <a:alphaModFix/>
          </a:blip>
          <a:srcRect b="0" l="0" r="0" t="0"/>
          <a:stretch/>
        </p:blipFill>
        <p:spPr>
          <a:xfrm>
            <a:off x="489797" y="1444000"/>
            <a:ext cx="4268815" cy="3969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Đơn vị kích thước</a:t>
            </a:r>
            <a:endParaRPr/>
          </a:p>
        </p:txBody>
      </p:sp>
      <p:grpSp>
        <p:nvGrpSpPr>
          <p:cNvPr id="113" name="Google Shape;113;p3"/>
          <p:cNvGrpSpPr/>
          <p:nvPr/>
        </p:nvGrpSpPr>
        <p:grpSpPr>
          <a:xfrm>
            <a:off x="279766" y="2565156"/>
            <a:ext cx="11605646" cy="1733406"/>
            <a:chOff x="258939" y="1872698"/>
            <a:chExt cx="11605646" cy="1733406"/>
          </a:xfrm>
        </p:grpSpPr>
        <p:sp>
          <p:nvSpPr>
            <p:cNvPr id="114" name="Google Shape;114;p3"/>
            <p:cNvSpPr/>
            <p:nvPr/>
          </p:nvSpPr>
          <p:spPr>
            <a:xfrm>
              <a:off x="258939" y="1872698"/>
              <a:ext cx="3455408" cy="1727704"/>
            </a:xfrm>
            <a:prstGeom prst="roundRect">
              <a:avLst>
                <a:gd fmla="val 10000" name="adj"/>
              </a:avLst>
            </a:prstGeom>
            <a:gradFill>
              <a:gsLst>
                <a:gs pos="0">
                  <a:srgbClr val="F08B54"/>
                </a:gs>
                <a:gs pos="50000">
                  <a:srgbClr val="F67A26"/>
                </a:gs>
                <a:gs pos="100000">
                  <a:srgbClr val="E36A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309542" y="1923301"/>
              <a:ext cx="3354202" cy="1626498"/>
            </a:xfrm>
            <a:prstGeom prst="rect">
              <a:avLst/>
            </a:prstGeom>
            <a:noFill/>
            <a:ln>
              <a:noFill/>
            </a:ln>
          </p:spPr>
          <p:txBody>
            <a:bodyPr anchorCtr="0" anchor="ctr" bIns="29200" lIns="43800" spcFirstLastPara="1" rIns="43800" wrap="square" tIns="29200">
              <a:noAutofit/>
            </a:bodyPr>
            <a:lstStyle/>
            <a:p>
              <a:pPr indent="0" lvl="0" marL="0" marR="0" rtl="0" algn="ctr">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CSS sử dụng các đơn vị đo lường để xác định kích thước của font, width, và height của lề,…</a:t>
              </a:r>
              <a:endParaRPr/>
            </a:p>
          </p:txBody>
        </p:sp>
        <p:sp>
          <p:nvSpPr>
            <p:cNvPr id="116" name="Google Shape;116;p3"/>
            <p:cNvSpPr/>
            <p:nvPr/>
          </p:nvSpPr>
          <p:spPr>
            <a:xfrm>
              <a:off x="4320737" y="1878400"/>
              <a:ext cx="3455408" cy="1727704"/>
            </a:xfrm>
            <a:prstGeom prst="roundRect">
              <a:avLst>
                <a:gd fmla="val 10000" name="adj"/>
              </a:avLst>
            </a:prstGeom>
            <a:gradFill>
              <a:gsLst>
                <a:gs pos="0">
                  <a:srgbClr val="CA8D7E"/>
                </a:gs>
                <a:gs pos="50000">
                  <a:srgbClr val="C77C69"/>
                </a:gs>
                <a:gs pos="100000">
                  <a:srgbClr val="B56A5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txBox="1"/>
            <p:nvPr/>
          </p:nvSpPr>
          <p:spPr>
            <a:xfrm>
              <a:off x="4371340" y="1929003"/>
              <a:ext cx="3354202" cy="1626498"/>
            </a:xfrm>
            <a:prstGeom prst="rect">
              <a:avLst/>
            </a:prstGeom>
            <a:noFill/>
            <a:ln>
              <a:noFill/>
            </a:ln>
          </p:spPr>
          <p:txBody>
            <a:bodyPr anchorCtr="0" anchor="ctr" bIns="29200" lIns="43800" spcFirstLastPara="1" rIns="43800" wrap="square" tIns="29200">
              <a:noAutofit/>
            </a:bodyPr>
            <a:lstStyle/>
            <a:p>
              <a:pPr indent="0" lvl="0" marL="0" marR="0" rtl="0" algn="ctr">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Các đơn vị đo chiều dài ngang và dọc của nội dung.</a:t>
              </a:r>
              <a:endParaRPr/>
            </a:p>
          </p:txBody>
        </p:sp>
        <p:sp>
          <p:nvSpPr>
            <p:cNvPr id="118" name="Google Shape;118;p3"/>
            <p:cNvSpPr/>
            <p:nvPr/>
          </p:nvSpPr>
          <p:spPr>
            <a:xfrm>
              <a:off x="8409177" y="1872698"/>
              <a:ext cx="3455408" cy="1727704"/>
            </a:xfrm>
            <a:prstGeom prst="roundRect">
              <a:avLst>
                <a:gd fmla="val 10000" name="adj"/>
              </a:avLst>
            </a:prstGeom>
            <a:gradFill>
              <a:gsLst>
                <a:gs pos="0">
                  <a:srgbClr val="AEAEAE"/>
                </a:gs>
                <a:gs pos="50000">
                  <a:srgbClr val="A4A4A4"/>
                </a:gs>
                <a:gs pos="100000">
                  <a:srgbClr val="90909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8459780" y="1923301"/>
              <a:ext cx="3354202" cy="1626498"/>
            </a:xfrm>
            <a:prstGeom prst="rect">
              <a:avLst/>
            </a:prstGeom>
            <a:noFill/>
            <a:ln>
              <a:noFill/>
            </a:ln>
          </p:spPr>
          <p:txBody>
            <a:bodyPr anchorCtr="0" anchor="ctr" bIns="29200" lIns="43800" spcFirstLastPara="1" rIns="43800" wrap="square" tIns="29200">
              <a:noAutofit/>
            </a:bodyPr>
            <a:lstStyle/>
            <a:p>
              <a:pPr indent="0" lvl="0" marL="0" marR="0" rtl="0" algn="ctr">
                <a:lnSpc>
                  <a:spcPct val="90000"/>
                </a:lnSpc>
                <a:spcBef>
                  <a:spcPts val="0"/>
                </a:spcBef>
                <a:spcAft>
                  <a:spcPts val="0"/>
                </a:spcAft>
                <a:buClr>
                  <a:schemeClr val="lt1"/>
                </a:buClr>
                <a:buSzPts val="2300"/>
                <a:buFont typeface="Calibri"/>
                <a:buNone/>
              </a:pPr>
              <a:r>
                <a:rPr b="0" i="0" lang="vi-VN" sz="2300" u="none" cap="none" strike="noStrike">
                  <a:solidFill>
                    <a:schemeClr val="lt1"/>
                  </a:solidFill>
                  <a:latin typeface="Calibri"/>
                  <a:ea typeface="Calibri"/>
                  <a:cs typeface="Calibri"/>
                  <a:sym typeface="Calibri"/>
                </a:rPr>
                <a:t>CSS hỗ trợ hai loại đơn vị đo lường tương đối (relative) và tuyệt đối (absolute).</a:t>
              </a:r>
              <a:endParaRPr/>
            </a:p>
          </p:txBody>
        </p:sp>
      </p:grpSp>
      <p:sp>
        <p:nvSpPr>
          <p:cNvPr id="120" name="Google Shape;120;p3"/>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21" name="Google Shape;121;p3"/>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Đơn vị tương đối - Relative Units</a:t>
            </a:r>
            <a:endParaRPr/>
          </a:p>
        </p:txBody>
      </p:sp>
      <p:grpSp>
        <p:nvGrpSpPr>
          <p:cNvPr id="127" name="Google Shape;127;p4"/>
          <p:cNvGrpSpPr/>
          <p:nvPr/>
        </p:nvGrpSpPr>
        <p:grpSpPr>
          <a:xfrm>
            <a:off x="20827" y="694489"/>
            <a:ext cx="12096884" cy="1105649"/>
            <a:chOff x="0" y="19785"/>
            <a:chExt cx="12096884" cy="1105649"/>
          </a:xfrm>
        </p:grpSpPr>
        <p:sp>
          <p:nvSpPr>
            <p:cNvPr id="128" name="Google Shape;128;p4"/>
            <p:cNvSpPr/>
            <p:nvPr/>
          </p:nvSpPr>
          <p:spPr>
            <a:xfrm>
              <a:off x="0" y="19785"/>
              <a:ext cx="12096884" cy="1105649"/>
            </a:xfrm>
            <a:prstGeom prst="roundRect">
              <a:avLst>
                <a:gd fmla="val 16667"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nvSpPr>
          <p:spPr>
            <a:xfrm>
              <a:off x="53973" y="73758"/>
              <a:ext cx="11988938"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vi-VN" sz="2100" u="none" cap="none" strike="noStrike">
                  <a:solidFill>
                    <a:schemeClr val="lt1"/>
                  </a:solidFill>
                  <a:latin typeface="Calibri"/>
                  <a:ea typeface="Calibri"/>
                  <a:cs typeface="Calibri"/>
                  <a:sym typeface="Calibri"/>
                </a:rPr>
                <a:t>Đơn vị tương đối - Relative Units là đơn vị được tính một cách tương đối so với phần tử cha hoặc các phần tử khác. Đơn vị tương đối cơ động và hoạt động tốt hơn cho những thiết bị, màn hình có kích thước và độ phân giải khác nhau.</a:t>
              </a:r>
              <a:endParaRPr/>
            </a:p>
          </p:txBody>
        </p:sp>
      </p:grpSp>
      <p:sp>
        <p:nvSpPr>
          <p:cNvPr id="130" name="Google Shape;130;p4"/>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31" name="Google Shape;131;p4"/>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32" name="Google Shape;132;p4"/>
          <p:cNvGraphicFramePr/>
          <p:nvPr/>
        </p:nvGraphicFramePr>
        <p:xfrm>
          <a:off x="327488" y="2193359"/>
          <a:ext cx="3000000" cy="3000000"/>
        </p:xfrm>
        <a:graphic>
          <a:graphicData uri="http://schemas.openxmlformats.org/drawingml/2006/table">
            <a:tbl>
              <a:tblPr bandRow="1" firstRow="1">
                <a:noFill/>
                <a:tableStyleId>{8F1A3B71-884B-472E-8DDA-11525A7705AE}</a:tableStyleId>
              </a:tblPr>
              <a:tblGrid>
                <a:gridCol w="1483550"/>
                <a:gridCol w="9978500"/>
              </a:tblGrid>
              <a:tr h="370850">
                <a:tc>
                  <a:txBody>
                    <a:bodyPr/>
                    <a:lstStyle/>
                    <a:p>
                      <a:pPr indent="0" lvl="0" marL="0" marR="0" rtl="0" algn="l">
                        <a:spcBef>
                          <a:spcPts val="0"/>
                        </a:spcBef>
                        <a:spcAft>
                          <a:spcPts val="0"/>
                        </a:spcAft>
                        <a:buNone/>
                      </a:pPr>
                      <a:r>
                        <a:rPr lang="vi-VN" sz="1800" u="none" cap="none" strike="noStrike"/>
                        <a:t>Đơn vị</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a:t>
                      </a:r>
                      <a:endParaRPr/>
                    </a:p>
                  </a:txBody>
                  <a:tcPr marT="45725" marB="45725" marR="91450" marL="91450"/>
                </a:tc>
                <a:tc>
                  <a:txBody>
                    <a:bodyPr/>
                    <a:lstStyle/>
                    <a:p>
                      <a:pPr indent="0" lvl="0" marL="0" marR="0" rtl="0" algn="l">
                        <a:spcBef>
                          <a:spcPts val="0"/>
                        </a:spcBef>
                        <a:spcAft>
                          <a:spcPts val="0"/>
                        </a:spcAft>
                        <a:buNone/>
                      </a:pPr>
                      <a:r>
                        <a:rPr lang="vi-VN" sz="1800"/>
                        <a:t>Giá trị tương đối so với thành phần gốc</a:t>
                      </a:r>
                      <a:endParaRPr/>
                    </a:p>
                  </a:txBody>
                  <a:tcPr marT="45725" marB="45725" marR="91450" marL="91450"/>
                </a:tc>
              </a:tr>
              <a:tr h="370850">
                <a:tc>
                  <a:txBody>
                    <a:bodyPr/>
                    <a:lstStyle/>
                    <a:p>
                      <a:pPr indent="0" lvl="0" marL="0" marR="0" rtl="0" algn="l">
                        <a:spcBef>
                          <a:spcPts val="0"/>
                        </a:spcBef>
                        <a:spcAft>
                          <a:spcPts val="0"/>
                        </a:spcAft>
                        <a:buNone/>
                      </a:pPr>
                      <a:r>
                        <a:rPr lang="vi-VN" sz="1800"/>
                        <a:t>em</a:t>
                      </a:r>
                      <a:endParaRPr/>
                    </a:p>
                  </a:txBody>
                  <a:tcPr marT="45725" marB="45725" marR="91450" marL="91450"/>
                </a:tc>
                <a:tc>
                  <a:txBody>
                    <a:bodyPr/>
                    <a:lstStyle/>
                    <a:p>
                      <a:pPr indent="0" lvl="0" marL="0" marR="0" rtl="0" algn="l">
                        <a:spcBef>
                          <a:spcPts val="0"/>
                        </a:spcBef>
                        <a:spcAft>
                          <a:spcPts val="0"/>
                        </a:spcAft>
                        <a:buNone/>
                      </a:pPr>
                      <a:r>
                        <a:rPr lang="vi-VN" sz="1800"/>
                        <a:t>1em tương đương với kích cỡ của font-size hiện tại, tương tự ta có 2em= 2 lần font</a:t>
                      </a:r>
                      <a:endParaRPr/>
                    </a:p>
                  </a:txBody>
                  <a:tcPr marT="45725" marB="45725" marR="91450" marL="91450"/>
                </a:tc>
              </a:tr>
              <a:tr h="370850">
                <a:tc>
                  <a:txBody>
                    <a:bodyPr/>
                    <a:lstStyle/>
                    <a:p>
                      <a:pPr indent="0" lvl="0" marL="0" marR="0" rtl="0" algn="l">
                        <a:spcBef>
                          <a:spcPts val="0"/>
                        </a:spcBef>
                        <a:spcAft>
                          <a:spcPts val="0"/>
                        </a:spcAft>
                        <a:buNone/>
                      </a:pPr>
                      <a:r>
                        <a:rPr lang="vi-VN" sz="1800"/>
                        <a:t>ex</a:t>
                      </a:r>
                      <a:endParaRPr/>
                    </a:p>
                  </a:txBody>
                  <a:tcPr marT="45725" marB="45725" marR="91450" marL="91450"/>
                </a:tc>
                <a:tc>
                  <a:txBody>
                    <a:bodyPr/>
                    <a:lstStyle/>
                    <a:p>
                      <a:pPr indent="0" lvl="0" marL="0" marR="0" rtl="0" algn="l">
                        <a:spcBef>
                          <a:spcPts val="0"/>
                        </a:spcBef>
                        <a:spcAft>
                          <a:spcPts val="0"/>
                        </a:spcAft>
                        <a:buNone/>
                      </a:pPr>
                      <a:r>
                        <a:rPr lang="vi-VN" sz="1800"/>
                        <a:t>1ex tương đương với chiều cao (height) 1 chữ x (in thường) của font hiện tại</a:t>
                      </a:r>
                      <a:endParaRPr/>
                    </a:p>
                  </a:txBody>
                  <a:tcPr marT="45725" marB="45725" marR="91450" marL="91450"/>
                </a:tc>
              </a:tr>
              <a:tr h="370850">
                <a:tc>
                  <a:txBody>
                    <a:bodyPr/>
                    <a:lstStyle/>
                    <a:p>
                      <a:pPr indent="0" lvl="0" marL="0" marR="0" rtl="0" algn="l">
                        <a:spcBef>
                          <a:spcPts val="0"/>
                        </a:spcBef>
                        <a:spcAft>
                          <a:spcPts val="0"/>
                        </a:spcAft>
                        <a:buNone/>
                      </a:pPr>
                      <a:r>
                        <a:rPr lang="vi-VN" sz="1800"/>
                        <a:t>ch</a:t>
                      </a:r>
                      <a:endParaRPr/>
                    </a:p>
                  </a:txBody>
                  <a:tcPr marT="45725" marB="45725" marR="91450" marL="91450"/>
                </a:tc>
                <a:tc>
                  <a:txBody>
                    <a:bodyPr/>
                    <a:lstStyle/>
                    <a:p>
                      <a:pPr indent="0" lvl="0" marL="0" marR="0" rtl="0" algn="l">
                        <a:spcBef>
                          <a:spcPts val="0"/>
                        </a:spcBef>
                        <a:spcAft>
                          <a:spcPts val="0"/>
                        </a:spcAft>
                        <a:buNone/>
                      </a:pPr>
                      <a:r>
                        <a:rPr lang="vi-VN" sz="1800"/>
                        <a:t>1ch tương đương với chiều rộng (width) của số 0 theo size hiện tại</a:t>
                      </a:r>
                      <a:endParaRPr/>
                    </a:p>
                  </a:txBody>
                  <a:tcPr marT="45725" marB="45725" marR="91450" marL="91450"/>
                </a:tc>
              </a:tr>
              <a:tr h="370850">
                <a:tc>
                  <a:txBody>
                    <a:bodyPr/>
                    <a:lstStyle/>
                    <a:p>
                      <a:pPr indent="0" lvl="0" marL="0" marR="0" rtl="0" algn="l">
                        <a:spcBef>
                          <a:spcPts val="0"/>
                        </a:spcBef>
                        <a:spcAft>
                          <a:spcPts val="0"/>
                        </a:spcAft>
                        <a:buNone/>
                      </a:pPr>
                      <a:r>
                        <a:rPr lang="vi-VN" sz="1800"/>
                        <a:t>rem</a:t>
                      </a:r>
                      <a:endParaRPr/>
                    </a:p>
                  </a:txBody>
                  <a:tcPr marT="45725" marB="45725" marR="91450" marL="91450"/>
                </a:tc>
                <a:tc>
                  <a:txBody>
                    <a:bodyPr/>
                    <a:lstStyle/>
                    <a:p>
                      <a:pPr indent="0" lvl="0" marL="0" marR="0" rtl="0" algn="l">
                        <a:spcBef>
                          <a:spcPts val="0"/>
                        </a:spcBef>
                        <a:spcAft>
                          <a:spcPts val="0"/>
                        </a:spcAft>
                        <a:buNone/>
                      </a:pPr>
                      <a:r>
                        <a:rPr lang="vi-VN" sz="1800"/>
                        <a:t>giá trị tương đối với font của thành phần gốc</a:t>
                      </a:r>
                      <a:endParaRPr/>
                    </a:p>
                  </a:txBody>
                  <a:tcPr marT="45725" marB="45725" marR="91450" marL="91450"/>
                </a:tc>
              </a:tr>
              <a:tr h="370850">
                <a:tc>
                  <a:txBody>
                    <a:bodyPr/>
                    <a:lstStyle/>
                    <a:p>
                      <a:pPr indent="0" lvl="0" marL="0" marR="0" rtl="0" algn="l">
                        <a:spcBef>
                          <a:spcPts val="0"/>
                        </a:spcBef>
                        <a:spcAft>
                          <a:spcPts val="0"/>
                        </a:spcAft>
                        <a:buNone/>
                      </a:pPr>
                      <a:r>
                        <a:rPr lang="vi-VN" sz="1800"/>
                        <a:t>Vw</a:t>
                      </a:r>
                      <a:endParaRPr/>
                    </a:p>
                  </a:txBody>
                  <a:tcPr marT="45725" marB="45725" marR="91450" marL="91450"/>
                </a:tc>
                <a:tc>
                  <a:txBody>
                    <a:bodyPr/>
                    <a:lstStyle/>
                    <a:p>
                      <a:pPr indent="0" lvl="0" marL="0" marR="0" rtl="0" algn="l">
                        <a:spcBef>
                          <a:spcPts val="0"/>
                        </a:spcBef>
                        <a:spcAft>
                          <a:spcPts val="0"/>
                        </a:spcAft>
                        <a:buNone/>
                      </a:pPr>
                      <a:r>
                        <a:rPr lang="vi-VN" sz="1800"/>
                        <a:t>1vw tương đương với 1% của chiều rộng cửa sổ trình duyệt</a:t>
                      </a:r>
                      <a:endParaRPr/>
                    </a:p>
                  </a:txBody>
                  <a:tcPr marT="45725" marB="45725" marR="91450" marL="91450"/>
                </a:tc>
              </a:tr>
              <a:tr h="370850">
                <a:tc>
                  <a:txBody>
                    <a:bodyPr/>
                    <a:lstStyle/>
                    <a:p>
                      <a:pPr indent="0" lvl="0" marL="0" marR="0" rtl="0" algn="l">
                        <a:spcBef>
                          <a:spcPts val="0"/>
                        </a:spcBef>
                        <a:spcAft>
                          <a:spcPts val="0"/>
                        </a:spcAft>
                        <a:buNone/>
                      </a:pPr>
                      <a:r>
                        <a:rPr lang="vi-VN" sz="1800"/>
                        <a:t>Vh</a:t>
                      </a:r>
                      <a:endParaRPr/>
                    </a:p>
                  </a:txBody>
                  <a:tcPr marT="45725" marB="45725" marR="91450" marL="91450"/>
                </a:tc>
                <a:tc>
                  <a:txBody>
                    <a:bodyPr/>
                    <a:lstStyle/>
                    <a:p>
                      <a:pPr indent="0" lvl="0" marL="0" marR="0" rtl="0" algn="l">
                        <a:spcBef>
                          <a:spcPts val="0"/>
                        </a:spcBef>
                        <a:spcAft>
                          <a:spcPts val="0"/>
                        </a:spcAft>
                        <a:buNone/>
                      </a:pPr>
                      <a:r>
                        <a:rPr lang="vi-VN" sz="1800"/>
                        <a:t>1vh tương đương với 1% của chiều cao cửa sổ trình duyệt</a:t>
                      </a:r>
                      <a:endParaRPr/>
                    </a:p>
                  </a:txBody>
                  <a:tcPr marT="45725" marB="45725" marR="91450" marL="91450"/>
                </a:tc>
              </a:tr>
              <a:tr h="370850">
                <a:tc>
                  <a:txBody>
                    <a:bodyPr/>
                    <a:lstStyle/>
                    <a:p>
                      <a:pPr indent="0" lvl="0" marL="0" marR="0" rtl="0" algn="l">
                        <a:spcBef>
                          <a:spcPts val="0"/>
                        </a:spcBef>
                        <a:spcAft>
                          <a:spcPts val="0"/>
                        </a:spcAft>
                        <a:buNone/>
                      </a:pPr>
                      <a:r>
                        <a:rPr lang="vi-VN" sz="1800"/>
                        <a:t>Vmin</a:t>
                      </a:r>
                      <a:endParaRPr/>
                    </a:p>
                  </a:txBody>
                  <a:tcPr marT="45725" marB="45725" marR="91450" marL="91450"/>
                </a:tc>
                <a:tc>
                  <a:txBody>
                    <a:bodyPr/>
                    <a:lstStyle/>
                    <a:p>
                      <a:pPr indent="0" lvl="0" marL="0" marR="0" rtl="0" algn="l">
                        <a:spcBef>
                          <a:spcPts val="0"/>
                        </a:spcBef>
                        <a:spcAft>
                          <a:spcPts val="0"/>
                        </a:spcAft>
                        <a:buNone/>
                      </a:pPr>
                      <a:r>
                        <a:rPr lang="vi-VN" sz="1800"/>
                        <a:t>1vmin tương đương với 1% kích thước cửa sổ trình duyệt nhỏ nhất</a:t>
                      </a:r>
                      <a:endParaRPr/>
                    </a:p>
                  </a:txBody>
                  <a:tcPr marT="45725" marB="45725" marR="91450" marL="91450"/>
                </a:tc>
              </a:tr>
              <a:tr h="370850">
                <a:tc>
                  <a:txBody>
                    <a:bodyPr/>
                    <a:lstStyle/>
                    <a:p>
                      <a:pPr indent="0" lvl="0" marL="0" marR="0" rtl="0" algn="l">
                        <a:spcBef>
                          <a:spcPts val="0"/>
                        </a:spcBef>
                        <a:spcAft>
                          <a:spcPts val="0"/>
                        </a:spcAft>
                        <a:buNone/>
                      </a:pPr>
                      <a:r>
                        <a:rPr lang="vi-VN" sz="1800"/>
                        <a:t>Vmax</a:t>
                      </a:r>
                      <a:endParaRPr/>
                    </a:p>
                  </a:txBody>
                  <a:tcPr marT="45725" marB="45725" marR="91450" marL="91450"/>
                </a:tc>
                <a:tc>
                  <a:txBody>
                    <a:bodyPr/>
                    <a:lstStyle/>
                    <a:p>
                      <a:pPr indent="0" lvl="0" marL="0" marR="0" rtl="0" algn="l">
                        <a:spcBef>
                          <a:spcPts val="0"/>
                        </a:spcBef>
                        <a:spcAft>
                          <a:spcPts val="0"/>
                        </a:spcAft>
                        <a:buNone/>
                      </a:pPr>
                      <a:r>
                        <a:rPr lang="vi-VN" sz="1800"/>
                        <a:t>1vmax tương đương với 1% kích thước cửa sổ trình duyệt lớn nhất</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Đơn vị tuyệt đối - Absolute Units</a:t>
            </a:r>
            <a:endParaRPr/>
          </a:p>
        </p:txBody>
      </p:sp>
      <p:grpSp>
        <p:nvGrpSpPr>
          <p:cNvPr id="138" name="Google Shape;138;p5"/>
          <p:cNvGrpSpPr/>
          <p:nvPr/>
        </p:nvGrpSpPr>
        <p:grpSpPr>
          <a:xfrm>
            <a:off x="20827" y="885357"/>
            <a:ext cx="12096884" cy="1105649"/>
            <a:chOff x="0" y="192899"/>
            <a:chExt cx="12096884" cy="1105649"/>
          </a:xfrm>
        </p:grpSpPr>
        <p:sp>
          <p:nvSpPr>
            <p:cNvPr id="139" name="Google Shape;139;p5"/>
            <p:cNvSpPr/>
            <p:nvPr/>
          </p:nvSpPr>
          <p:spPr>
            <a:xfrm>
              <a:off x="0" y="192899"/>
              <a:ext cx="12096884" cy="1105649"/>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txBox="1"/>
            <p:nvPr/>
          </p:nvSpPr>
          <p:spPr>
            <a:xfrm>
              <a:off x="53973" y="246872"/>
              <a:ext cx="11988938" cy="997703"/>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1" i="0" lang="vi-VN" sz="2100" u="none" cap="none" strike="noStrike">
                  <a:solidFill>
                    <a:schemeClr val="lt1"/>
                  </a:solidFill>
                  <a:latin typeface="Calibri"/>
                  <a:ea typeface="Calibri"/>
                  <a:cs typeface="Calibri"/>
                  <a:sym typeface="Calibri"/>
                </a:rPr>
                <a:t>Đơn vị tuyệt đối </a:t>
              </a:r>
              <a:r>
                <a:rPr b="0" i="0" lang="vi-VN" sz="2100" u="none" cap="none" strike="noStrike">
                  <a:solidFill>
                    <a:schemeClr val="lt1"/>
                  </a:solidFill>
                  <a:latin typeface="Calibri"/>
                  <a:ea typeface="Calibri"/>
                  <a:cs typeface="Calibri"/>
                  <a:sym typeface="Calibri"/>
                </a:rPr>
                <a:t>là những giá trị cố định không thay đổi. Đơn vị tuyệt đối không được khuyến khích sử dụng cho màn hình, vì có rất nhiều các kích thước màn hình khác nhau. Nó chỉ nên dùng cho những trường hợp biết chắc kích thước của giao diện, như xuất ra máy in chẳng hạn.</a:t>
              </a:r>
              <a:endParaRPr/>
            </a:p>
          </p:txBody>
        </p:sp>
      </p:grpSp>
      <p:sp>
        <p:nvSpPr>
          <p:cNvPr id="141" name="Google Shape;141;p5"/>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42" name="Google Shape;142;p5"/>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graphicFrame>
        <p:nvGraphicFramePr>
          <p:cNvPr id="143" name="Google Shape;143;p5"/>
          <p:cNvGraphicFramePr/>
          <p:nvPr/>
        </p:nvGraphicFramePr>
        <p:xfrm>
          <a:off x="327488" y="2193359"/>
          <a:ext cx="3000000" cy="3000000"/>
        </p:xfrm>
        <a:graphic>
          <a:graphicData uri="http://schemas.openxmlformats.org/drawingml/2006/table">
            <a:tbl>
              <a:tblPr bandRow="1" firstRow="1">
                <a:noFill/>
                <a:tableStyleId>{8F1A3B71-884B-472E-8DDA-11525A7705AE}</a:tableStyleId>
              </a:tblPr>
              <a:tblGrid>
                <a:gridCol w="1483550"/>
                <a:gridCol w="9978500"/>
              </a:tblGrid>
              <a:tr h="370850">
                <a:tc>
                  <a:txBody>
                    <a:bodyPr/>
                    <a:lstStyle/>
                    <a:p>
                      <a:pPr indent="0" lvl="0" marL="0" marR="0" rtl="0" algn="l">
                        <a:spcBef>
                          <a:spcPts val="0"/>
                        </a:spcBef>
                        <a:spcAft>
                          <a:spcPts val="0"/>
                        </a:spcAft>
                        <a:buNone/>
                      </a:pPr>
                      <a:r>
                        <a:rPr lang="vi-VN" sz="1800"/>
                        <a:t>Đơn vị</a:t>
                      </a:r>
                      <a:endParaRPr/>
                    </a:p>
                  </a:txBody>
                  <a:tcPr marT="45725" marB="45725" marR="91450" marL="91450"/>
                </a:tc>
                <a:tc>
                  <a:txBody>
                    <a:bodyPr/>
                    <a:lstStyle/>
                    <a:p>
                      <a:pPr indent="0" lvl="0" marL="0" marR="0" rtl="0" algn="l">
                        <a:spcBef>
                          <a:spcPts val="0"/>
                        </a:spcBef>
                        <a:spcAft>
                          <a:spcPts val="0"/>
                        </a:spcAft>
                        <a:buNone/>
                      </a:pPr>
                      <a:r>
                        <a:rPr lang="vi-VN" sz="1800"/>
                        <a:t>Mô tả</a:t>
                      </a:r>
                      <a:endParaRPr/>
                    </a:p>
                  </a:txBody>
                  <a:tcPr marT="45725" marB="45725" marR="91450" marL="91450"/>
                </a:tc>
              </a:tr>
              <a:tr h="370850">
                <a:tc>
                  <a:txBody>
                    <a:bodyPr/>
                    <a:lstStyle/>
                    <a:p>
                      <a:pPr indent="0" lvl="0" marL="0" marR="0" rtl="0" algn="l">
                        <a:spcBef>
                          <a:spcPts val="0"/>
                        </a:spcBef>
                        <a:spcAft>
                          <a:spcPts val="0"/>
                        </a:spcAft>
                        <a:buNone/>
                      </a:pPr>
                      <a:r>
                        <a:rPr lang="vi-VN" sz="1800"/>
                        <a:t>Px</a:t>
                      </a:r>
                      <a:endParaRPr/>
                    </a:p>
                  </a:txBody>
                  <a:tcPr marT="45725" marB="45725" marR="91450" marL="91450"/>
                </a:tc>
                <a:tc>
                  <a:txBody>
                    <a:bodyPr/>
                    <a:lstStyle/>
                    <a:p>
                      <a:pPr indent="0" lvl="0" marL="0" marR="0" rtl="0" algn="l">
                        <a:spcBef>
                          <a:spcPts val="0"/>
                        </a:spcBef>
                        <a:spcAft>
                          <a:spcPts val="0"/>
                        </a:spcAft>
                        <a:buNone/>
                      </a:pPr>
                      <a:r>
                        <a:rPr lang="vi-VN" sz="1800"/>
                        <a:t>pixel: 1px tương ứng với một điểm ảnh trên máy tính. 1px = 1/96 in</a:t>
                      </a:r>
                      <a:endParaRPr/>
                    </a:p>
                  </a:txBody>
                  <a:tcPr marT="45725" marB="45725" marR="91450" marL="91450"/>
                </a:tc>
              </a:tr>
              <a:tr h="370850">
                <a:tc>
                  <a:txBody>
                    <a:bodyPr/>
                    <a:lstStyle/>
                    <a:p>
                      <a:pPr indent="0" lvl="0" marL="0" marR="0" rtl="0" algn="l">
                        <a:spcBef>
                          <a:spcPts val="0"/>
                        </a:spcBef>
                        <a:spcAft>
                          <a:spcPts val="0"/>
                        </a:spcAft>
                        <a:buNone/>
                      </a:pPr>
                      <a:r>
                        <a:rPr lang="vi-VN" sz="1800"/>
                        <a:t>Pt</a:t>
                      </a:r>
                      <a:endParaRPr/>
                    </a:p>
                  </a:txBody>
                  <a:tcPr marT="45725" marB="45725" marR="91450" marL="91450"/>
                </a:tc>
                <a:tc>
                  <a:txBody>
                    <a:bodyPr/>
                    <a:lstStyle/>
                    <a:p>
                      <a:pPr indent="0" lvl="0" marL="0" marR="0" rtl="0" algn="l">
                        <a:spcBef>
                          <a:spcPts val="0"/>
                        </a:spcBef>
                        <a:spcAft>
                          <a:spcPts val="0"/>
                        </a:spcAft>
                        <a:buNone/>
                      </a:pPr>
                      <a:r>
                        <a:rPr lang="vi-VN" sz="1800"/>
                        <a:t>point: 1pt = 1/72in</a:t>
                      </a:r>
                      <a:endParaRPr/>
                    </a:p>
                  </a:txBody>
                  <a:tcPr marT="45725" marB="45725" marR="91450" marL="91450"/>
                </a:tc>
              </a:tr>
              <a:tr h="370850">
                <a:tc>
                  <a:txBody>
                    <a:bodyPr/>
                    <a:lstStyle/>
                    <a:p>
                      <a:pPr indent="0" lvl="0" marL="0" marR="0" rtl="0" algn="l">
                        <a:spcBef>
                          <a:spcPts val="0"/>
                        </a:spcBef>
                        <a:spcAft>
                          <a:spcPts val="0"/>
                        </a:spcAft>
                        <a:buNone/>
                      </a:pPr>
                      <a:r>
                        <a:rPr lang="vi-VN" sz="1800"/>
                        <a:t>Pc</a:t>
                      </a:r>
                      <a:endParaRPr/>
                    </a:p>
                  </a:txBody>
                  <a:tcPr marT="45725" marB="45725" marR="91450" marL="91450"/>
                </a:tc>
                <a:tc>
                  <a:txBody>
                    <a:bodyPr/>
                    <a:lstStyle/>
                    <a:p>
                      <a:pPr indent="0" lvl="0" marL="0" marR="0" rtl="0" algn="l">
                        <a:spcBef>
                          <a:spcPts val="0"/>
                        </a:spcBef>
                        <a:spcAft>
                          <a:spcPts val="0"/>
                        </a:spcAft>
                        <a:buNone/>
                      </a:pPr>
                      <a:r>
                        <a:rPr lang="vi-VN" sz="1800"/>
                        <a:t>pica: 1pc = 12 pt</a:t>
                      </a:r>
                      <a:endParaRPr/>
                    </a:p>
                  </a:txBody>
                  <a:tcPr marT="45725" marB="45725" marR="91450" marL="91450"/>
                </a:tc>
              </a:tr>
              <a:tr h="370850">
                <a:tc>
                  <a:txBody>
                    <a:bodyPr/>
                    <a:lstStyle/>
                    <a:p>
                      <a:pPr indent="0" lvl="0" marL="0" marR="0" rtl="0" algn="l">
                        <a:spcBef>
                          <a:spcPts val="0"/>
                        </a:spcBef>
                        <a:spcAft>
                          <a:spcPts val="0"/>
                        </a:spcAft>
                        <a:buNone/>
                      </a:pPr>
                      <a:r>
                        <a:rPr lang="vi-VN" sz="1800"/>
                        <a:t>In</a:t>
                      </a:r>
                      <a:endParaRPr/>
                    </a:p>
                  </a:txBody>
                  <a:tcPr marT="45725" marB="45725" marR="91450" marL="91450"/>
                </a:tc>
                <a:tc>
                  <a:txBody>
                    <a:bodyPr/>
                    <a:lstStyle/>
                    <a:p>
                      <a:pPr indent="0" lvl="0" marL="0" marR="0" rtl="0" algn="l">
                        <a:spcBef>
                          <a:spcPts val="0"/>
                        </a:spcBef>
                        <a:spcAft>
                          <a:spcPts val="0"/>
                        </a:spcAft>
                        <a:buNone/>
                      </a:pPr>
                      <a:r>
                        <a:rPr lang="vi-VN" sz="1800"/>
                        <a:t>inch: 1in = 96px = 2.54cm</a:t>
                      </a:r>
                      <a:endParaRPr/>
                    </a:p>
                  </a:txBody>
                  <a:tcPr marT="45725" marB="45725" marR="91450" marL="91450"/>
                </a:tc>
              </a:tr>
              <a:tr h="370850">
                <a:tc>
                  <a:txBody>
                    <a:bodyPr/>
                    <a:lstStyle/>
                    <a:p>
                      <a:pPr indent="0" lvl="0" marL="0" marR="0" rtl="0" algn="l">
                        <a:spcBef>
                          <a:spcPts val="0"/>
                        </a:spcBef>
                        <a:spcAft>
                          <a:spcPts val="0"/>
                        </a:spcAft>
                        <a:buNone/>
                      </a:pPr>
                      <a:r>
                        <a:rPr lang="vi-VN" sz="1800"/>
                        <a:t>Mm</a:t>
                      </a:r>
                      <a:endParaRPr/>
                    </a:p>
                  </a:txBody>
                  <a:tcPr marT="45725" marB="45725" marR="91450" marL="91450"/>
                </a:tc>
                <a:tc>
                  <a:txBody>
                    <a:bodyPr/>
                    <a:lstStyle/>
                    <a:p>
                      <a:pPr indent="0" lvl="0" marL="0" marR="0" rtl="0" algn="l">
                        <a:spcBef>
                          <a:spcPts val="0"/>
                        </a:spcBef>
                        <a:spcAft>
                          <a:spcPts val="0"/>
                        </a:spcAft>
                        <a:buNone/>
                      </a:pPr>
                      <a:r>
                        <a:rPr lang="vi-VN" sz="1800"/>
                        <a:t>Millimet</a:t>
                      </a:r>
                      <a:endParaRPr/>
                    </a:p>
                  </a:txBody>
                  <a:tcPr marT="45725" marB="45725" marR="91450" marL="91450"/>
                </a:tc>
              </a:tr>
              <a:tr h="370850">
                <a:tc>
                  <a:txBody>
                    <a:bodyPr/>
                    <a:lstStyle/>
                    <a:p>
                      <a:pPr indent="0" lvl="0" marL="0" marR="0" rtl="0" algn="l">
                        <a:spcBef>
                          <a:spcPts val="0"/>
                        </a:spcBef>
                        <a:spcAft>
                          <a:spcPts val="0"/>
                        </a:spcAft>
                        <a:buNone/>
                      </a:pPr>
                      <a:r>
                        <a:rPr lang="vi-VN" sz="1800"/>
                        <a:t>Cm</a:t>
                      </a:r>
                      <a:endParaRPr/>
                    </a:p>
                  </a:txBody>
                  <a:tcPr marT="45725" marB="45725" marR="91450" marL="91450"/>
                </a:tc>
                <a:tc>
                  <a:txBody>
                    <a:bodyPr/>
                    <a:lstStyle/>
                    <a:p>
                      <a:pPr indent="0" lvl="0" marL="0" marR="0" rtl="0" algn="l">
                        <a:spcBef>
                          <a:spcPts val="0"/>
                        </a:spcBef>
                        <a:spcAft>
                          <a:spcPts val="0"/>
                        </a:spcAft>
                        <a:buNone/>
                      </a:pPr>
                      <a:r>
                        <a:rPr lang="vi-VN" sz="1800"/>
                        <a:t>centimet</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Sử dụng màu trong CSS</a:t>
            </a:r>
            <a:endParaRPr/>
          </a:p>
        </p:txBody>
      </p:sp>
      <p:sp>
        <p:nvSpPr>
          <p:cNvPr id="149" name="Google Shape;149;p6"/>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50" name="Google Shape;150;p6"/>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51" name="Google Shape;151;p6"/>
          <p:cNvPicPr preferRelativeResize="0"/>
          <p:nvPr>
            <p:ph idx="1" type="body"/>
          </p:nvPr>
        </p:nvPicPr>
        <p:blipFill rotWithShape="1">
          <a:blip r:embed="rId3">
            <a:alphaModFix/>
          </a:blip>
          <a:srcRect b="0" l="0" r="0" t="0"/>
          <a:stretch/>
        </p:blipFill>
        <p:spPr>
          <a:xfrm>
            <a:off x="1167272" y="1668241"/>
            <a:ext cx="9503379" cy="4438662"/>
          </a:xfrm>
          <a:prstGeom prst="rect">
            <a:avLst/>
          </a:prstGeom>
          <a:noFill/>
          <a:ln>
            <a:noFill/>
          </a:ln>
        </p:spPr>
      </p:pic>
      <p:grpSp>
        <p:nvGrpSpPr>
          <p:cNvPr id="152" name="Google Shape;152;p6"/>
          <p:cNvGrpSpPr/>
          <p:nvPr/>
        </p:nvGrpSpPr>
        <p:grpSpPr>
          <a:xfrm>
            <a:off x="107737" y="751097"/>
            <a:ext cx="7367261" cy="1544430"/>
            <a:chOff x="0" y="0"/>
            <a:chExt cx="7367261" cy="1544430"/>
          </a:xfrm>
        </p:grpSpPr>
        <p:sp>
          <p:nvSpPr>
            <p:cNvPr id="153" name="Google Shape;153;p6"/>
            <p:cNvSpPr/>
            <p:nvPr/>
          </p:nvSpPr>
          <p:spPr>
            <a:xfrm>
              <a:off x="0" y="0"/>
              <a:ext cx="7367261" cy="4680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a:off x="22846" y="22846"/>
              <a:ext cx="7321569"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Theo tên tiếng anh – ví dụ: Red- màu đỏ</a:t>
              </a:r>
              <a:endParaRPr/>
            </a:p>
          </p:txBody>
        </p:sp>
        <p:sp>
          <p:nvSpPr>
            <p:cNvPr id="155" name="Google Shape;155;p6"/>
            <p:cNvSpPr/>
            <p:nvPr/>
          </p:nvSpPr>
          <p:spPr>
            <a:xfrm>
              <a:off x="0" y="550830"/>
              <a:ext cx="7367261" cy="46800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22846" y="573676"/>
              <a:ext cx="7321569"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Theo kết hợp giá trị màu RGB – ví dụ: rgb(255, 0, 0) - màu đỏ</a:t>
              </a:r>
              <a:endParaRPr/>
            </a:p>
          </p:txBody>
        </p:sp>
        <p:sp>
          <p:nvSpPr>
            <p:cNvPr id="157" name="Google Shape;157;p6"/>
            <p:cNvSpPr/>
            <p:nvPr/>
          </p:nvSpPr>
          <p:spPr>
            <a:xfrm>
              <a:off x="0" y="1076430"/>
              <a:ext cx="7367261" cy="468000"/>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22846" y="1099276"/>
              <a:ext cx="7321569" cy="422308"/>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b="0" i="0" lang="vi-VN" sz="2000" u="none" cap="none" strike="noStrike">
                  <a:solidFill>
                    <a:schemeClr val="lt1"/>
                  </a:solidFill>
                  <a:latin typeface="Calibri"/>
                  <a:ea typeface="Calibri"/>
                  <a:cs typeface="Calibri"/>
                  <a:sym typeface="Calibri"/>
                </a:rPr>
                <a:t>Theo hệ thập lục phân HEX – ví dụ: #ff0000 – màu đỏ</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Màu theo tên tiếng anh</a:t>
            </a:r>
            <a:endParaRPr/>
          </a:p>
        </p:txBody>
      </p:sp>
      <p:sp>
        <p:nvSpPr>
          <p:cNvPr id="164" name="Google Shape;164;p7"/>
          <p:cNvSpPr txBox="1"/>
          <p:nvPr>
            <p:ph idx="1" type="body"/>
          </p:nvPr>
        </p:nvSpPr>
        <p:spPr>
          <a:xfrm>
            <a:off x="20827" y="692458"/>
            <a:ext cx="12096884" cy="6125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Một số màu cơ bản hay dùng có tên tương ứng như dưới đây:</a:t>
            </a:r>
            <a:endParaRPr/>
          </a:p>
        </p:txBody>
      </p:sp>
      <p:sp>
        <p:nvSpPr>
          <p:cNvPr id="165" name="Google Shape;165;p7"/>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66" name="Google Shape;166;p7"/>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67" name="Google Shape;167;p7"/>
          <p:cNvPicPr preferRelativeResize="0"/>
          <p:nvPr/>
        </p:nvPicPr>
        <p:blipFill rotWithShape="1">
          <a:blip r:embed="rId3">
            <a:alphaModFix/>
          </a:blip>
          <a:srcRect b="0" l="0" r="0" t="0"/>
          <a:stretch/>
        </p:blipFill>
        <p:spPr>
          <a:xfrm>
            <a:off x="2467544" y="2193786"/>
            <a:ext cx="6919560" cy="32006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Màu theo kết hợp giá trị màu RG</a:t>
            </a:r>
            <a:endParaRPr/>
          </a:p>
        </p:txBody>
      </p:sp>
      <p:sp>
        <p:nvSpPr>
          <p:cNvPr id="173" name="Google Shape;173;p8"/>
          <p:cNvSpPr txBox="1"/>
          <p:nvPr>
            <p:ph idx="1" type="body"/>
          </p:nvPr>
        </p:nvSpPr>
        <p:spPr>
          <a:xfrm>
            <a:off x="20827" y="692458"/>
            <a:ext cx="12096884" cy="24591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vi-VN"/>
              <a:t>RGB là sự kết hợp của 3 màu cơ bản: đỏ (Red), xanh lá cây (Green) và xanh dương (Blue)</a:t>
            </a:r>
            <a:endParaRPr/>
          </a:p>
          <a:p>
            <a:pPr indent="-228600" lvl="0" marL="228600" rtl="0" algn="l">
              <a:lnSpc>
                <a:spcPct val="90000"/>
              </a:lnSpc>
              <a:spcBef>
                <a:spcPts val="1000"/>
              </a:spcBef>
              <a:spcAft>
                <a:spcPts val="0"/>
              </a:spcAft>
              <a:buClr>
                <a:schemeClr val="dk1"/>
              </a:buClr>
              <a:buSzPts val="2400"/>
              <a:buChar char="•"/>
            </a:pPr>
            <a:r>
              <a:rPr lang="vi-VN"/>
              <a:t>Các tham số (red, green, blue) xác định cường độ màu sắc từ 0 đến 255.</a:t>
            </a:r>
            <a:endParaRPr/>
          </a:p>
          <a:p>
            <a:pPr indent="-228600" lvl="0" marL="228600" rtl="0" algn="l">
              <a:lnSpc>
                <a:spcPct val="90000"/>
              </a:lnSpc>
              <a:spcBef>
                <a:spcPts val="1000"/>
              </a:spcBef>
              <a:spcAft>
                <a:spcPts val="0"/>
              </a:spcAft>
              <a:buClr>
                <a:schemeClr val="dk1"/>
              </a:buClr>
              <a:buSzPts val="2400"/>
              <a:buChar char="•"/>
            </a:pPr>
            <a:r>
              <a:rPr lang="vi-VN"/>
              <a:t>Tổng quát: rgb( giá trị 1, giá trị 2, giá trị 3)</a:t>
            </a:r>
            <a:endParaRPr/>
          </a:p>
          <a:p>
            <a:pPr indent="-228600" lvl="0" marL="228600" rtl="0" algn="l">
              <a:lnSpc>
                <a:spcPct val="90000"/>
              </a:lnSpc>
              <a:spcBef>
                <a:spcPts val="1000"/>
              </a:spcBef>
              <a:spcAft>
                <a:spcPts val="0"/>
              </a:spcAft>
              <a:buClr>
                <a:schemeClr val="dk1"/>
              </a:buClr>
              <a:buSzPts val="2400"/>
              <a:buChar char="•"/>
            </a:pPr>
            <a:r>
              <a:rPr lang="vi-VN"/>
              <a:t>Ví dụ như </a:t>
            </a:r>
            <a:r>
              <a:rPr b="1" lang="vi-VN"/>
              <a:t>rgb(255,0,0)  </a:t>
            </a:r>
            <a:r>
              <a:rPr lang="vi-VN"/>
              <a:t>giá trị của màu Đỏ, bởi vì màu đỏ được thiết lập giá trị cao nhất là 255, các giá trị khác đều được thiết lập là 0.</a:t>
            </a:r>
            <a:endParaRPr/>
          </a:p>
        </p:txBody>
      </p:sp>
      <p:sp>
        <p:nvSpPr>
          <p:cNvPr id="174" name="Google Shape;174;p8"/>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75" name="Google Shape;175;p8"/>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pic>
        <p:nvPicPr>
          <p:cNvPr id="176" name="Google Shape;176;p8"/>
          <p:cNvPicPr preferRelativeResize="0"/>
          <p:nvPr/>
        </p:nvPicPr>
        <p:blipFill rotWithShape="1">
          <a:blip r:embed="rId3">
            <a:alphaModFix/>
          </a:blip>
          <a:srcRect b="0" l="0" r="0" t="0"/>
          <a:stretch/>
        </p:blipFill>
        <p:spPr>
          <a:xfrm>
            <a:off x="2489071" y="3706428"/>
            <a:ext cx="6965284" cy="1905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30041" y="31548"/>
            <a:ext cx="12096883" cy="5326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200"/>
              <a:buFont typeface="Arial"/>
              <a:buNone/>
            </a:pPr>
            <a:r>
              <a:rPr lang="vi-VN"/>
              <a:t>Màu theo hệ thập lục phân – HEX 1/2</a:t>
            </a:r>
            <a:endParaRPr/>
          </a:p>
        </p:txBody>
      </p:sp>
      <p:sp>
        <p:nvSpPr>
          <p:cNvPr id="182" name="Google Shape;182;p9"/>
          <p:cNvSpPr txBox="1"/>
          <p:nvPr>
            <p:ph idx="1" type="body"/>
          </p:nvPr>
        </p:nvSpPr>
        <p:spPr>
          <a:xfrm>
            <a:off x="20825" y="692450"/>
            <a:ext cx="12096900" cy="5598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vi-VN"/>
              <a:t>HEX là viết tắt của từ </a:t>
            </a:r>
            <a:r>
              <a:rPr b="1" lang="vi-VN"/>
              <a:t>Hexadecimal</a:t>
            </a:r>
            <a:r>
              <a:rPr lang="vi-VN"/>
              <a:t>.</a:t>
            </a:r>
            <a:endParaRPr/>
          </a:p>
          <a:p>
            <a:pPr indent="-228600" lvl="0" marL="228600" rtl="0" algn="l">
              <a:lnSpc>
                <a:spcPct val="90000"/>
              </a:lnSpc>
              <a:spcBef>
                <a:spcPts val="1000"/>
              </a:spcBef>
              <a:spcAft>
                <a:spcPts val="0"/>
              </a:spcAft>
              <a:buClr>
                <a:schemeClr val="dk1"/>
              </a:buClr>
              <a:buSzPts val="2400"/>
              <a:buChar char="•"/>
            </a:pPr>
            <a:r>
              <a:rPr lang="vi-VN"/>
              <a:t>Giá trị màu RGB cũng có thể được xác định bằng cách sử dụng các giá trị màu theo hệ thập lục phân ở dạng: #RRGGBB, trong đó RR (màu đỏ), GG (màu xanh lá cây) và BB (màu xanh) là các giá trị thập lục phân giữa 00 và FF (tương tự thập phân 0-255).</a:t>
            </a:r>
            <a:endParaRPr/>
          </a:p>
          <a:p>
            <a:pPr indent="-228600" lvl="0" marL="228600" rtl="0" algn="l">
              <a:lnSpc>
                <a:spcPct val="90000"/>
              </a:lnSpc>
              <a:spcBef>
                <a:spcPts val="1000"/>
              </a:spcBef>
              <a:spcAft>
                <a:spcPts val="0"/>
              </a:spcAft>
              <a:buClr>
                <a:schemeClr val="dk1"/>
              </a:buClr>
              <a:buSzPts val="2400"/>
              <a:buChar char="•"/>
            </a:pPr>
            <a:r>
              <a:rPr lang="vi-VN"/>
              <a:t>Ví dụ: #FF0000 là gíá trị hiển thị màu đỏ, bởi vì màu đỏ đươc thiết lập giá trị cao nhất là FF, còn các giá trị khác đều được thiết lập giá trị thấp nhất là 00</a:t>
            </a:r>
            <a:endParaRPr/>
          </a:p>
          <a:p>
            <a:pPr indent="-228600" lvl="0" marL="228600" rtl="0" algn="l">
              <a:lnSpc>
                <a:spcPct val="90000"/>
              </a:lnSpc>
              <a:spcBef>
                <a:spcPts val="1000"/>
              </a:spcBef>
              <a:spcAft>
                <a:spcPts val="0"/>
              </a:spcAft>
              <a:buClr>
                <a:schemeClr val="dk1"/>
              </a:buClr>
              <a:buSzPts val="2400"/>
              <a:buChar char="•"/>
            </a:pPr>
            <a:r>
              <a:rPr b="1" lang="vi-VN"/>
              <a:t>Cách viết:</a:t>
            </a:r>
            <a:endParaRPr/>
          </a:p>
          <a:p>
            <a:pPr indent="-228600" lvl="0" marL="228600" rtl="0" algn="l">
              <a:lnSpc>
                <a:spcPct val="90000"/>
              </a:lnSpc>
              <a:spcBef>
                <a:spcPts val="1000"/>
              </a:spcBef>
              <a:spcAft>
                <a:spcPts val="0"/>
              </a:spcAft>
              <a:buClr>
                <a:schemeClr val="dk1"/>
              </a:buClr>
              <a:buSzPts val="2400"/>
              <a:buChar char="•"/>
            </a:pPr>
            <a:r>
              <a:rPr lang="vi-VN"/>
              <a:t>Gồm dấu </a:t>
            </a:r>
            <a:r>
              <a:rPr b="1" lang="vi-VN"/>
              <a:t>#</a:t>
            </a:r>
            <a:r>
              <a:rPr lang="vi-VN"/>
              <a:t> kết hợp với dãy ký tự Latin, bao gồm số hoặc chữ (hệ 16 hay hệ thập lục phân),</a:t>
            </a:r>
            <a:endParaRPr/>
          </a:p>
          <a:p>
            <a:pPr indent="-228600" lvl="0" marL="228600" rtl="0" algn="l">
              <a:lnSpc>
                <a:spcPct val="90000"/>
              </a:lnSpc>
              <a:spcBef>
                <a:spcPts val="1000"/>
              </a:spcBef>
              <a:spcAft>
                <a:spcPts val="0"/>
              </a:spcAft>
              <a:buClr>
                <a:schemeClr val="dk1"/>
              </a:buClr>
              <a:buSzPts val="2400"/>
              <a:buChar char="•"/>
            </a:pPr>
            <a:r>
              <a:rPr lang="vi-VN"/>
              <a:t>Không phân biệt chữ hoa chữ thường: #ff0000 cũng giống như FF0000.</a:t>
            </a:r>
            <a:endParaRPr/>
          </a:p>
          <a:p>
            <a:pPr indent="-228600" lvl="0" marL="228600" rtl="0" algn="l">
              <a:lnSpc>
                <a:spcPct val="90000"/>
              </a:lnSpc>
              <a:spcBef>
                <a:spcPts val="1000"/>
              </a:spcBef>
              <a:spcAft>
                <a:spcPts val="0"/>
              </a:spcAft>
              <a:buClr>
                <a:schemeClr val="dk1"/>
              </a:buClr>
              <a:buSzPts val="2400"/>
              <a:buChar char="•"/>
            </a:pPr>
            <a:r>
              <a:rPr lang="vi-VN"/>
              <a:t>Các ký tự Latin có thể chấp nhận là: </a:t>
            </a:r>
            <a:r>
              <a:rPr b="1" lang="vi-VN" u="sng"/>
              <a:t>a,b,c,d,e,f,A,B,C,D,E,F.</a:t>
            </a:r>
            <a:endParaRPr/>
          </a:p>
          <a:p>
            <a:pPr indent="-228600" lvl="0" marL="228600" rtl="0" algn="l">
              <a:lnSpc>
                <a:spcPct val="90000"/>
              </a:lnSpc>
              <a:spcBef>
                <a:spcPts val="1000"/>
              </a:spcBef>
              <a:spcAft>
                <a:spcPts val="0"/>
              </a:spcAft>
              <a:buClr>
                <a:schemeClr val="dk1"/>
              </a:buClr>
              <a:buSzPts val="2400"/>
              <a:buChar char="•"/>
            </a:pPr>
            <a:r>
              <a:rPr lang="vi-VN"/>
              <a:t>Ta có thể viết rút gọn màu theo các cách sau:</a:t>
            </a:r>
            <a:endParaRPr/>
          </a:p>
          <a:p>
            <a:pPr indent="-228600" lvl="0" marL="228600" rtl="0" algn="l">
              <a:lnSpc>
                <a:spcPct val="90000"/>
              </a:lnSpc>
              <a:spcBef>
                <a:spcPts val="1000"/>
              </a:spcBef>
              <a:spcAft>
                <a:spcPts val="0"/>
              </a:spcAft>
              <a:buClr>
                <a:schemeClr val="dk1"/>
              </a:buClr>
              <a:buSzPts val="2400"/>
              <a:buChar char="•"/>
            </a:pPr>
            <a:r>
              <a:rPr lang="vi-VN"/>
              <a:t>Rút gọn 6 ký tự giống nhau thành 3 ký tự: </a:t>
            </a:r>
            <a:r>
              <a:rPr b="1" lang="vi-VN"/>
              <a:t>#ffffff =&gt; #fff</a:t>
            </a:r>
            <a:endParaRPr/>
          </a:p>
          <a:p>
            <a:pPr indent="-228600" lvl="0" marL="228600" rtl="0" algn="l">
              <a:lnSpc>
                <a:spcPct val="90000"/>
              </a:lnSpc>
              <a:spcBef>
                <a:spcPts val="1000"/>
              </a:spcBef>
              <a:spcAft>
                <a:spcPts val="0"/>
              </a:spcAft>
              <a:buClr>
                <a:schemeClr val="dk1"/>
              </a:buClr>
              <a:buSzPts val="2400"/>
              <a:buChar char="•"/>
            </a:pPr>
            <a:r>
              <a:rPr lang="vi-VN"/>
              <a:t>Rút gọn 3 cặp ký tự thành 3 ký tự: </a:t>
            </a:r>
            <a:r>
              <a:rPr b="1" lang="vi-VN"/>
              <a:t>#ff0066 =&gt; #f06</a:t>
            </a:r>
            <a:endParaRPr/>
          </a:p>
        </p:txBody>
      </p:sp>
      <p:sp>
        <p:nvSpPr>
          <p:cNvPr id="183" name="Google Shape;183;p9"/>
          <p:cNvSpPr txBox="1"/>
          <p:nvPr>
            <p:ph idx="11" type="ftr"/>
          </p:nvPr>
        </p:nvSpPr>
        <p:spPr>
          <a:xfrm>
            <a:off x="107738" y="6434136"/>
            <a:ext cx="11261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vi-VN"/>
              <a:t>Thiết kế Web với HTML5 - CSS3 - JAVASCRIPT</a:t>
            </a:r>
            <a:endParaRPr/>
          </a:p>
        </p:txBody>
      </p:sp>
      <p:sp>
        <p:nvSpPr>
          <p:cNvPr id="184" name="Google Shape;184;p9"/>
          <p:cNvSpPr txBox="1"/>
          <p:nvPr>
            <p:ph idx="12" type="sldNum"/>
          </p:nvPr>
        </p:nvSpPr>
        <p:spPr>
          <a:xfrm>
            <a:off x="11443317" y="6423618"/>
            <a:ext cx="674394"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2018-01-11T08:27:42Z</dcterms:created>
  <dc:creator>Huy Dang</dc:creator>
</cp:coreProperties>
</file>