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9" roundtripDataSignature="AMtx7mip4uOclnRLTevoZ/tlt/6c5mzb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vi-V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Bổ sung các thuộc tính của display</a:t>
            </a:r>
            <a:endParaRPr/>
          </a:p>
        </p:txBody>
      </p:sp>
      <p:sp>
        <p:nvSpPr>
          <p:cNvPr id="204" name="Google Shape;20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Tách 3 slide nội dung,</a:t>
            </a:r>
            <a:endParaRPr/>
          </a:p>
        </p:txBody>
      </p:sp>
      <p:sp>
        <p:nvSpPr>
          <p:cNvPr id="92" name="Google Shape;9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1"/>
          <p:cNvSpPr txBox="1"/>
          <p:nvPr>
            <p:ph type="ctrTitle"/>
          </p:nvPr>
        </p:nvSpPr>
        <p:spPr>
          <a:xfrm>
            <a:off x="1524000" y="1122362"/>
            <a:ext cx="9144000" cy="2986417"/>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800"/>
              <a:buFont typeface="Arial"/>
              <a:buNone/>
              <a:defRPr sz="4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1"/>
          <p:cNvSpPr txBox="1"/>
          <p:nvPr>
            <p:ph idx="1" type="subTitle"/>
          </p:nvPr>
        </p:nvSpPr>
        <p:spPr>
          <a:xfrm>
            <a:off x="1524000" y="4190260"/>
            <a:ext cx="9144000" cy="106754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2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
        <p:nvSpPr>
          <p:cNvPr id="22" name="Google Shape;22;p21"/>
          <p:cNvSpPr/>
          <p:nvPr/>
        </p:nvSpPr>
        <p:spPr>
          <a:xfrm>
            <a:off x="0" y="-17461"/>
            <a:ext cx="12192000" cy="621143"/>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3" name="Google Shape;23;p21"/>
          <p:cNvPicPr preferRelativeResize="0"/>
          <p:nvPr/>
        </p:nvPicPr>
        <p:blipFill rotWithShape="1">
          <a:blip r:embed="rId2">
            <a:alphaModFix/>
          </a:blip>
          <a:srcRect b="0" l="0" r="0" t="0"/>
          <a:stretch/>
        </p:blipFill>
        <p:spPr>
          <a:xfrm flipH="1">
            <a:off x="0" y="-19041"/>
            <a:ext cx="12200878" cy="695325"/>
          </a:xfrm>
          <a:prstGeom prst="rect">
            <a:avLst/>
          </a:prstGeom>
          <a:noFill/>
          <a:ln>
            <a:noFill/>
          </a:ln>
        </p:spPr>
      </p:pic>
      <p:pic>
        <p:nvPicPr>
          <p:cNvPr id="24" name="Google Shape;24;p21"/>
          <p:cNvPicPr preferRelativeResize="0"/>
          <p:nvPr/>
        </p:nvPicPr>
        <p:blipFill rotWithShape="1">
          <a:blip r:embed="rId3">
            <a:alphaModFix/>
          </a:blip>
          <a:srcRect b="0" l="0" r="0" t="0"/>
          <a:stretch/>
        </p:blipFill>
        <p:spPr>
          <a:xfrm>
            <a:off x="9221476" y="147718"/>
            <a:ext cx="2896235" cy="45596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30"/>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0"/>
          <p:cNvSpPr txBox="1"/>
          <p:nvPr>
            <p:ph idx="1" type="body"/>
          </p:nvPr>
        </p:nvSpPr>
        <p:spPr>
          <a:xfrm rot="5400000">
            <a:off x="3381366" y="-2559382"/>
            <a:ext cx="5375806" cy="120968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3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1"/>
          <p:cNvSpPr txBox="1"/>
          <p:nvPr>
            <p:ph type="title"/>
          </p:nvPr>
        </p:nvSpPr>
        <p:spPr>
          <a:xfrm rot="5400000">
            <a:off x="7133433" y="1956594"/>
            <a:ext cx="5811838" cy="262890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1"/>
          <p:cNvSpPr txBox="1"/>
          <p:nvPr>
            <p:ph idx="1" type="body"/>
          </p:nvPr>
        </p:nvSpPr>
        <p:spPr>
          <a:xfrm rot="5400000">
            <a:off x="1799433" y="-596107"/>
            <a:ext cx="5811838" cy="77343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2"/>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2"/>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2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24"/>
          <p:cNvSpPr txBox="1"/>
          <p:nvPr>
            <p:ph type="title"/>
          </p:nvPr>
        </p:nvSpPr>
        <p:spPr>
          <a:xfrm>
            <a:off x="831850" y="1709740"/>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4"/>
          <p:cNvSpPr txBox="1"/>
          <p:nvPr>
            <p:ph idx="1" type="body"/>
          </p:nvPr>
        </p:nvSpPr>
        <p:spPr>
          <a:xfrm>
            <a:off x="831850" y="4589464"/>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2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5"/>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6"/>
          <p:cNvSpPr txBox="1"/>
          <p:nvPr>
            <p:ph type="title"/>
          </p:nvPr>
        </p:nvSpPr>
        <p:spPr>
          <a:xfrm>
            <a:off x="839788" y="36512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6"/>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6"/>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6"/>
          <p:cNvSpPr txBox="1"/>
          <p:nvPr>
            <p:ph idx="10" type="dt"/>
          </p:nvPr>
        </p:nvSpPr>
        <p:spPr>
          <a:xfrm>
            <a:off x="270029" y="6423557"/>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2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7"/>
          <p:cNvSpPr txBox="1"/>
          <p:nvPr>
            <p:ph type="title"/>
          </p:nvPr>
        </p:nvSpPr>
        <p:spPr>
          <a:xfrm>
            <a:off x="1148919" y="86227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8"/>
          <p:cNvSpPr txBox="1"/>
          <p:nvPr>
            <p:ph type="title"/>
          </p:nvPr>
        </p:nvSpPr>
        <p:spPr>
          <a:xfrm>
            <a:off x="839788" y="457200"/>
            <a:ext cx="393223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28"/>
          <p:cNvSpPr txBox="1"/>
          <p:nvPr>
            <p:ph idx="2" type="body"/>
          </p:nvPr>
        </p:nvSpPr>
        <p:spPr>
          <a:xfrm>
            <a:off x="839788" y="2057400"/>
            <a:ext cx="393223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2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29"/>
          <p:cNvSpPr txBox="1"/>
          <p:nvPr>
            <p:ph type="title"/>
          </p:nvPr>
        </p:nvSpPr>
        <p:spPr>
          <a:xfrm>
            <a:off x="839788" y="457200"/>
            <a:ext cx="393223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9"/>
          <p:cNvSpPr/>
          <p:nvPr>
            <p:ph idx="2" type="pic"/>
          </p:nvPr>
        </p:nvSpPr>
        <p:spPr>
          <a:xfrm>
            <a:off x="5183188" y="987425"/>
            <a:ext cx="6172200" cy="4873625"/>
          </a:xfrm>
          <a:prstGeom prst="rect">
            <a:avLst/>
          </a:prstGeom>
          <a:noFill/>
          <a:ln>
            <a:noFill/>
          </a:ln>
        </p:spPr>
      </p:sp>
      <p:sp>
        <p:nvSpPr>
          <p:cNvPr id="66" name="Google Shape;66;p29"/>
          <p:cNvSpPr txBox="1"/>
          <p:nvPr>
            <p:ph idx="1" type="body"/>
          </p:nvPr>
        </p:nvSpPr>
        <p:spPr>
          <a:xfrm>
            <a:off x="839788" y="2057400"/>
            <a:ext cx="393223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2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9"/>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7.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20"/>
          <p:cNvPicPr preferRelativeResize="0"/>
          <p:nvPr/>
        </p:nvPicPr>
        <p:blipFill rotWithShape="1">
          <a:blip r:embed="rId1">
            <a:alphaModFix/>
          </a:blip>
          <a:srcRect b="77519" l="0" r="0" t="0"/>
          <a:stretch/>
        </p:blipFill>
        <p:spPr>
          <a:xfrm flipH="1">
            <a:off x="0" y="-19411"/>
            <a:ext cx="12192000" cy="622131"/>
          </a:xfrm>
          <a:prstGeom prst="rect">
            <a:avLst/>
          </a:prstGeom>
          <a:noFill/>
          <a:ln>
            <a:noFill/>
          </a:ln>
        </p:spPr>
      </p:pic>
      <p:pic>
        <p:nvPicPr>
          <p:cNvPr id="11" name="Google Shape;11;p20"/>
          <p:cNvPicPr preferRelativeResize="0"/>
          <p:nvPr/>
        </p:nvPicPr>
        <p:blipFill rotWithShape="1">
          <a:blip r:embed="rId1">
            <a:alphaModFix/>
          </a:blip>
          <a:srcRect b="77519" l="0" r="0" t="0"/>
          <a:stretch/>
        </p:blipFill>
        <p:spPr>
          <a:xfrm>
            <a:off x="0" y="6375400"/>
            <a:ext cx="12192000" cy="482600"/>
          </a:xfrm>
          <a:prstGeom prst="rect">
            <a:avLst/>
          </a:prstGeom>
          <a:noFill/>
          <a:ln>
            <a:noFill/>
          </a:ln>
        </p:spPr>
      </p:pic>
      <p:sp>
        <p:nvSpPr>
          <p:cNvPr id="12" name="Google Shape;12;p20"/>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000"/>
              <a:buFont typeface="Arial"/>
              <a:buNone/>
              <a:defRPr b="0" i="0" sz="4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0"/>
          <p:cNvSpPr txBox="1"/>
          <p:nvPr>
            <p:ph idx="1" type="body"/>
          </p:nvPr>
        </p:nvSpPr>
        <p:spPr>
          <a:xfrm>
            <a:off x="20827" y="801157"/>
            <a:ext cx="12096884" cy="5375806"/>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 name="Google Shape;14;p2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0"/>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pic>
        <p:nvPicPr>
          <p:cNvPr id="16" name="Google Shape;16;p20"/>
          <p:cNvPicPr preferRelativeResize="0"/>
          <p:nvPr/>
        </p:nvPicPr>
        <p:blipFill rotWithShape="1">
          <a:blip r:embed="rId2">
            <a:alphaModFix/>
          </a:blip>
          <a:srcRect b="0" l="0" r="0" t="0"/>
          <a:stretch/>
        </p:blipFill>
        <p:spPr>
          <a:xfrm>
            <a:off x="9230689" y="108244"/>
            <a:ext cx="2896235" cy="45596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7.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9.png"/><Relationship Id="rId5"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1.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5.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0" Type="http://schemas.openxmlformats.org/officeDocument/2006/relationships/image" Target="../media/image32.png"/><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hyperlink" Target="mailto:tuyensinh@bachkhoa-aptech.edu.vn" TargetMode="External"/><Relationship Id="rId9" Type="http://schemas.openxmlformats.org/officeDocument/2006/relationships/image" Target="../media/image33.png"/><Relationship Id="rId5" Type="http://schemas.openxmlformats.org/officeDocument/2006/relationships/image" Target="../media/image26.png"/><Relationship Id="rId6" Type="http://schemas.openxmlformats.org/officeDocument/2006/relationships/image" Target="../media/image28.png"/><Relationship Id="rId7" Type="http://schemas.openxmlformats.org/officeDocument/2006/relationships/image" Target="../media/image34.png"/><Relationship Id="rId8" Type="http://schemas.openxmlformats.org/officeDocument/2006/relationships/hyperlink" Target="mailto:tuyensinh@bachkhoa-aptech.edu.v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2106706"/>
            <a:ext cx="9144000" cy="250409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Arial"/>
              <a:buNone/>
            </a:pPr>
            <a:r>
              <a:rPr b="1" lang="vi-VN" sz="4000">
                <a:solidFill>
                  <a:schemeClr val="dk1"/>
                </a:solidFill>
              </a:rPr>
              <a:t>Bài </a:t>
            </a:r>
            <a:r>
              <a:rPr b="1" lang="vi-VN" sz="4000"/>
              <a:t>8</a:t>
            </a:r>
            <a:br>
              <a:rPr lang="vi-VN" sz="4000">
                <a:solidFill>
                  <a:schemeClr val="dk1"/>
                </a:solidFill>
              </a:rPr>
            </a:br>
            <a:r>
              <a:rPr lang="vi-VN" sz="4000">
                <a:solidFill>
                  <a:schemeClr val="dk1"/>
                </a:solidFill>
              </a:rPr>
              <a:t>Định dạng bố cục v</a:t>
            </a:r>
            <a:r>
              <a:rPr lang="vi-VN" sz="4000"/>
              <a:t>ới float và flex</a:t>
            </a:r>
            <a:endParaRPr sz="4000">
              <a:solidFill>
                <a:schemeClr val="dk1"/>
              </a:solidFill>
            </a:endParaRPr>
          </a:p>
        </p:txBody>
      </p:sp>
      <p:sp>
        <p:nvSpPr>
          <p:cNvPr id="85" name="Google Shape;85;p1"/>
          <p:cNvSpPr txBox="1"/>
          <p:nvPr>
            <p:ph idx="1" type="subTitle"/>
          </p:nvPr>
        </p:nvSpPr>
        <p:spPr>
          <a:xfrm>
            <a:off x="1524000" y="4692284"/>
            <a:ext cx="9144000" cy="106754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86" name="Google Shape;86;p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87" name="Google Shape;87;p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88" name="Google Shape;88;p1"/>
          <p:cNvPicPr preferRelativeResize="0"/>
          <p:nvPr/>
        </p:nvPicPr>
        <p:blipFill rotWithShape="1">
          <a:blip r:embed="rId3">
            <a:alphaModFix/>
          </a:blip>
          <a:srcRect b="0" l="0" r="0" t="0"/>
          <a:stretch/>
        </p:blipFill>
        <p:spPr>
          <a:xfrm>
            <a:off x="651510" y="648927"/>
            <a:ext cx="4300461" cy="196525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0"/>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Thuộc tính display</a:t>
            </a:r>
            <a:endParaRPr/>
          </a:p>
        </p:txBody>
      </p:sp>
      <p:grpSp>
        <p:nvGrpSpPr>
          <p:cNvPr id="207" name="Google Shape;207;p10"/>
          <p:cNvGrpSpPr/>
          <p:nvPr/>
        </p:nvGrpSpPr>
        <p:grpSpPr>
          <a:xfrm>
            <a:off x="110654" y="1766050"/>
            <a:ext cx="12091050" cy="2735531"/>
            <a:chOff x="2916" y="43783"/>
            <a:chExt cx="12091050" cy="2735531"/>
          </a:xfrm>
        </p:grpSpPr>
        <p:sp>
          <p:nvSpPr>
            <p:cNvPr id="208" name="Google Shape;208;p10"/>
            <p:cNvSpPr/>
            <p:nvPr/>
          </p:nvSpPr>
          <p:spPr>
            <a:xfrm>
              <a:off x="2916" y="43783"/>
              <a:ext cx="5471063" cy="2735531"/>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0"/>
            <p:cNvSpPr txBox="1"/>
            <p:nvPr/>
          </p:nvSpPr>
          <p:spPr>
            <a:xfrm>
              <a:off x="2916" y="43783"/>
              <a:ext cx="5471063" cy="2735531"/>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lt1"/>
                </a:buClr>
                <a:buSzPts val="2800"/>
                <a:buFont typeface="Calibri"/>
                <a:buNone/>
              </a:pPr>
              <a:r>
                <a:rPr b="1" i="0" lang="vi-VN" sz="2800" u="none" cap="none" strike="noStrike">
                  <a:solidFill>
                    <a:schemeClr val="lt1"/>
                  </a:solidFill>
                  <a:latin typeface="Calibri"/>
                  <a:ea typeface="Calibri"/>
                  <a:cs typeface="Calibri"/>
                  <a:sym typeface="Calibri"/>
                </a:rPr>
                <a:t>display: flex </a:t>
              </a:r>
              <a:r>
                <a:rPr b="0" i="0" lang="vi-VN" sz="2800" u="none" cap="none" strike="noStrike">
                  <a:solidFill>
                    <a:schemeClr val="lt1"/>
                  </a:solidFill>
                  <a:latin typeface="Calibri"/>
                  <a:ea typeface="Calibri"/>
                  <a:cs typeface="Calibri"/>
                  <a:sym typeface="Calibri"/>
                </a:rPr>
                <a:t>=&gt; giúp các thành phần chứa trong container trở nên linh hoạt.</a:t>
              </a:r>
              <a:endParaRPr/>
            </a:p>
          </p:txBody>
        </p:sp>
        <p:sp>
          <p:nvSpPr>
            <p:cNvPr id="210" name="Google Shape;210;p10"/>
            <p:cNvSpPr/>
            <p:nvPr/>
          </p:nvSpPr>
          <p:spPr>
            <a:xfrm>
              <a:off x="6622903" y="43783"/>
              <a:ext cx="5471063" cy="2735531"/>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0"/>
            <p:cNvSpPr txBox="1"/>
            <p:nvPr/>
          </p:nvSpPr>
          <p:spPr>
            <a:xfrm>
              <a:off x="6622903" y="43783"/>
              <a:ext cx="5471063" cy="2735531"/>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lt1"/>
                </a:buClr>
                <a:buSzPts val="2800"/>
                <a:buFont typeface="Calibri"/>
                <a:buNone/>
              </a:pPr>
              <a:r>
                <a:rPr b="1" i="0" lang="vi-VN" sz="2800" u="none" cap="none" strike="noStrike">
                  <a:solidFill>
                    <a:schemeClr val="lt1"/>
                  </a:solidFill>
                  <a:latin typeface="Calibri"/>
                  <a:ea typeface="Calibri"/>
                  <a:cs typeface="Calibri"/>
                  <a:sym typeface="Calibri"/>
                </a:rPr>
                <a:t>display: inline-flex </a:t>
              </a:r>
              <a:r>
                <a:rPr b="0" i="0" lang="vi-VN" sz="2800" u="none" cap="none" strike="noStrike">
                  <a:solidFill>
                    <a:schemeClr val="lt1"/>
                  </a:solidFill>
                  <a:latin typeface="Calibri"/>
                  <a:ea typeface="Calibri"/>
                  <a:cs typeface="Calibri"/>
                  <a:sym typeface="Calibri"/>
                </a:rPr>
                <a:t>=&gt; giúp các thành phần chứa trong container trở nên linh hoạt nhưng dưới dạng inline.</a:t>
              </a:r>
              <a:endParaRPr/>
            </a:p>
          </p:txBody>
        </p:sp>
      </p:grpSp>
      <p:sp>
        <p:nvSpPr>
          <p:cNvPr id="212" name="Google Shape;212;p1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13" name="Google Shape;213;p10"/>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1"/>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Thuộc tính flex-direction</a:t>
            </a:r>
            <a:endParaRPr/>
          </a:p>
        </p:txBody>
      </p:sp>
      <p:sp>
        <p:nvSpPr>
          <p:cNvPr id="219" name="Google Shape;219;p1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20" name="Google Shape;220;p1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221" name="Google Shape;221;p11"/>
          <p:cNvSpPr txBox="1"/>
          <p:nvPr>
            <p:ph idx="1" type="body"/>
          </p:nvPr>
        </p:nvSpPr>
        <p:spPr>
          <a:xfrm>
            <a:off x="20827" y="692459"/>
            <a:ext cx="12096884" cy="134940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vi-VN"/>
              <a:t>flex-direction: </a:t>
            </a:r>
            <a:r>
              <a:rPr lang="vi-VN"/>
              <a:t>xác định hướng của các flex item được đặt trong flex container, theo chiều ngang hoặc chiều dọc.</a:t>
            </a:r>
            <a:endParaRPr/>
          </a:p>
          <a:p>
            <a:pPr indent="-228600" lvl="0" marL="228600" rtl="0" algn="l">
              <a:lnSpc>
                <a:spcPct val="90000"/>
              </a:lnSpc>
              <a:spcBef>
                <a:spcPts val="1000"/>
              </a:spcBef>
              <a:spcAft>
                <a:spcPts val="0"/>
              </a:spcAft>
              <a:buClr>
                <a:schemeClr val="dk1"/>
              </a:buClr>
              <a:buSzPts val="2400"/>
              <a:buChar char="•"/>
            </a:pPr>
            <a:r>
              <a:rPr lang="vi-VN"/>
              <a:t>Giá trị: </a:t>
            </a:r>
            <a:r>
              <a:rPr b="1" lang="vi-VN"/>
              <a:t>flex-direction:</a:t>
            </a:r>
            <a:r>
              <a:rPr lang="vi-VN"/>
              <a:t> row | row-reverse | column | column-reverse;</a:t>
            </a:r>
            <a:endParaRPr/>
          </a:p>
        </p:txBody>
      </p:sp>
      <p:pic>
        <p:nvPicPr>
          <p:cNvPr id="222" name="Google Shape;222;p11"/>
          <p:cNvPicPr preferRelativeResize="0"/>
          <p:nvPr/>
        </p:nvPicPr>
        <p:blipFill rotWithShape="1">
          <a:blip r:embed="rId3">
            <a:alphaModFix/>
          </a:blip>
          <a:srcRect b="0" l="0" r="0" t="0"/>
          <a:stretch/>
        </p:blipFill>
        <p:spPr>
          <a:xfrm>
            <a:off x="3311481" y="3608643"/>
            <a:ext cx="4474236" cy="2603705"/>
          </a:xfrm>
          <a:prstGeom prst="rect">
            <a:avLst/>
          </a:prstGeom>
          <a:noFill/>
          <a:ln>
            <a:noFill/>
          </a:ln>
        </p:spPr>
      </p:pic>
      <p:pic>
        <p:nvPicPr>
          <p:cNvPr id="223" name="Google Shape;223;p11"/>
          <p:cNvPicPr preferRelativeResize="0"/>
          <p:nvPr/>
        </p:nvPicPr>
        <p:blipFill rotWithShape="1">
          <a:blip r:embed="rId4">
            <a:alphaModFix/>
          </a:blip>
          <a:srcRect b="0" l="0" r="0" t="0"/>
          <a:stretch/>
        </p:blipFill>
        <p:spPr>
          <a:xfrm>
            <a:off x="988826" y="2035123"/>
            <a:ext cx="9171568" cy="13494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2"/>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Thuộc tính flex-wrap, flex-flow</a:t>
            </a:r>
            <a:endParaRPr/>
          </a:p>
        </p:txBody>
      </p:sp>
      <p:grpSp>
        <p:nvGrpSpPr>
          <p:cNvPr id="229" name="Google Shape;229;p12"/>
          <p:cNvGrpSpPr/>
          <p:nvPr/>
        </p:nvGrpSpPr>
        <p:grpSpPr>
          <a:xfrm>
            <a:off x="30041" y="1301512"/>
            <a:ext cx="4796935" cy="4384801"/>
            <a:chOff x="0" y="71405"/>
            <a:chExt cx="4796935" cy="4384801"/>
          </a:xfrm>
        </p:grpSpPr>
        <p:sp>
          <p:nvSpPr>
            <p:cNvPr id="230" name="Google Shape;230;p12"/>
            <p:cNvSpPr/>
            <p:nvPr/>
          </p:nvSpPr>
          <p:spPr>
            <a:xfrm>
              <a:off x="0" y="71405"/>
              <a:ext cx="4796935" cy="1053000"/>
            </a:xfrm>
            <a:prstGeom prst="roundRect">
              <a:avLst>
                <a:gd fmla="val 16667"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txBox="1"/>
            <p:nvPr/>
          </p:nvSpPr>
          <p:spPr>
            <a:xfrm>
              <a:off x="51403" y="122808"/>
              <a:ext cx="4694129" cy="95019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Calibri"/>
                <a:buNone/>
              </a:pPr>
              <a:r>
                <a:rPr b="1" i="0" lang="vi-VN" sz="2000" u="none" cap="none" strike="noStrike">
                  <a:solidFill>
                    <a:schemeClr val="lt1"/>
                  </a:solidFill>
                  <a:latin typeface="Calibri"/>
                  <a:ea typeface="Calibri"/>
                  <a:cs typeface="Calibri"/>
                  <a:sym typeface="Calibri"/>
                </a:rPr>
                <a:t>flex-wrap: </a:t>
              </a:r>
              <a:r>
                <a:rPr b="0" i="0" lang="vi-VN" sz="2000" u="none" cap="none" strike="noStrike">
                  <a:solidFill>
                    <a:schemeClr val="lt1"/>
                  </a:solidFill>
                  <a:latin typeface="Calibri"/>
                  <a:ea typeface="Calibri"/>
                  <a:cs typeface="Calibri"/>
                  <a:sym typeface="Calibri"/>
                </a:rPr>
                <a:t>xác định các flex item có bị ép vào một dòng đơn hay không, hay có thể được chia thành nhiều dòng.</a:t>
              </a:r>
              <a:endParaRPr/>
            </a:p>
          </p:txBody>
        </p:sp>
        <p:sp>
          <p:nvSpPr>
            <p:cNvPr id="232" name="Google Shape;232;p12"/>
            <p:cNvSpPr/>
            <p:nvPr/>
          </p:nvSpPr>
          <p:spPr>
            <a:xfrm>
              <a:off x="0" y="1182006"/>
              <a:ext cx="4796935" cy="1053000"/>
            </a:xfrm>
            <a:prstGeom prst="roundRect">
              <a:avLst>
                <a:gd fmla="val 16667" name="adj"/>
              </a:avLst>
            </a:prstGeom>
            <a:solidFill>
              <a:srgbClr val="B9767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txBox="1"/>
            <p:nvPr/>
          </p:nvSpPr>
          <p:spPr>
            <a:xfrm>
              <a:off x="51403" y="1233409"/>
              <a:ext cx="4694129" cy="95019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Calibri"/>
                <a:buNone/>
              </a:pPr>
              <a:r>
                <a:rPr b="1" i="0" lang="vi-VN" sz="2000" u="none" cap="none" strike="noStrike">
                  <a:solidFill>
                    <a:schemeClr val="lt1"/>
                  </a:solidFill>
                  <a:latin typeface="Calibri"/>
                  <a:ea typeface="Calibri"/>
                  <a:cs typeface="Calibri"/>
                  <a:sym typeface="Calibri"/>
                </a:rPr>
                <a:t>flex-wrap: </a:t>
              </a:r>
              <a:r>
                <a:rPr b="0" i="0" lang="vi-VN" sz="2000" u="none" cap="none" strike="noStrike">
                  <a:solidFill>
                    <a:schemeClr val="lt1"/>
                  </a:solidFill>
                  <a:latin typeface="Calibri"/>
                  <a:ea typeface="Calibri"/>
                  <a:cs typeface="Calibri"/>
                  <a:sym typeface="Calibri"/>
                </a:rPr>
                <a:t>nowrap | wrap | wrap-reverse;</a:t>
              </a:r>
              <a:endParaRPr/>
            </a:p>
          </p:txBody>
        </p:sp>
        <p:sp>
          <p:nvSpPr>
            <p:cNvPr id="234" name="Google Shape;234;p12"/>
            <p:cNvSpPr/>
            <p:nvPr/>
          </p:nvSpPr>
          <p:spPr>
            <a:xfrm>
              <a:off x="0" y="2292606"/>
              <a:ext cx="4796935" cy="1053000"/>
            </a:xfrm>
            <a:prstGeom prst="roundRect">
              <a:avLst>
                <a:gd fmla="val 16667" name="adj"/>
              </a:avLst>
            </a:prstGeom>
            <a:solidFill>
              <a:srgbClr val="D83E3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txBox="1"/>
            <p:nvPr/>
          </p:nvSpPr>
          <p:spPr>
            <a:xfrm>
              <a:off x="51403" y="2344009"/>
              <a:ext cx="4694129" cy="95019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Calibri"/>
                <a:buNone/>
              </a:pPr>
              <a:r>
                <a:rPr b="1" i="0" lang="vi-VN" sz="2000" u="none" cap="none" strike="noStrike">
                  <a:solidFill>
                    <a:schemeClr val="lt1"/>
                  </a:solidFill>
                  <a:latin typeface="Calibri"/>
                  <a:ea typeface="Calibri"/>
                  <a:cs typeface="Calibri"/>
                  <a:sym typeface="Calibri"/>
                </a:rPr>
                <a:t>flex-flow: </a:t>
              </a:r>
              <a:r>
                <a:rPr b="0" i="0" lang="vi-VN" sz="2000" u="none" cap="none" strike="noStrike">
                  <a:solidFill>
                    <a:schemeClr val="lt1"/>
                  </a:solidFill>
                  <a:latin typeface="Calibri"/>
                  <a:ea typeface="Calibri"/>
                  <a:cs typeface="Calibri"/>
                  <a:sym typeface="Calibri"/>
                </a:rPr>
                <a:t>là một shorthand (gộp chung) cho các thuộc tính flex-direction và flex-wrap.</a:t>
              </a:r>
              <a:endParaRPr/>
            </a:p>
          </p:txBody>
        </p:sp>
        <p:sp>
          <p:nvSpPr>
            <p:cNvPr id="236" name="Google Shape;236;p12"/>
            <p:cNvSpPr/>
            <p:nvPr/>
          </p:nvSpPr>
          <p:spPr>
            <a:xfrm>
              <a:off x="0" y="3403206"/>
              <a:ext cx="4796935" cy="1053000"/>
            </a:xfrm>
            <a:prstGeom prst="roundRect">
              <a:avLst>
                <a:gd fmla="val 16667" name="adj"/>
              </a:avLst>
            </a:prstGeom>
            <a:solidFill>
              <a:srgbClr val="FE0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txBox="1"/>
            <p:nvPr/>
          </p:nvSpPr>
          <p:spPr>
            <a:xfrm>
              <a:off x="51403" y="3454609"/>
              <a:ext cx="4694129" cy="95019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Calibri"/>
                <a:buNone/>
              </a:pPr>
              <a:r>
                <a:rPr b="1" i="0" lang="vi-VN" sz="2000" u="none" cap="none" strike="noStrike">
                  <a:solidFill>
                    <a:schemeClr val="lt1"/>
                  </a:solidFill>
                  <a:latin typeface="Calibri"/>
                  <a:ea typeface="Calibri"/>
                  <a:cs typeface="Calibri"/>
                  <a:sym typeface="Calibri"/>
                </a:rPr>
                <a:t>flex-flow: </a:t>
              </a:r>
              <a:r>
                <a:rPr b="0" i="0" lang="vi-VN" sz="2000" u="none" cap="none" strike="noStrike">
                  <a:solidFill>
                    <a:schemeClr val="lt1"/>
                  </a:solidFill>
                  <a:latin typeface="Calibri"/>
                  <a:ea typeface="Calibri"/>
                  <a:cs typeface="Calibri"/>
                  <a:sym typeface="Calibri"/>
                </a:rPr>
                <a:t>&lt;flex-direction&gt; || &lt;flex-wrap&gt;;</a:t>
              </a:r>
              <a:endParaRPr/>
            </a:p>
          </p:txBody>
        </p:sp>
      </p:grpSp>
      <p:sp>
        <p:nvSpPr>
          <p:cNvPr id="238" name="Google Shape;238;p1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39" name="Google Shape;239;p1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240" name="Google Shape;240;p12"/>
          <p:cNvPicPr preferRelativeResize="0"/>
          <p:nvPr/>
        </p:nvPicPr>
        <p:blipFill rotWithShape="1">
          <a:blip r:embed="rId3">
            <a:alphaModFix/>
          </a:blip>
          <a:srcRect b="0" l="0" r="0" t="0"/>
          <a:stretch/>
        </p:blipFill>
        <p:spPr>
          <a:xfrm>
            <a:off x="8260868" y="780674"/>
            <a:ext cx="3635055" cy="2240474"/>
          </a:xfrm>
          <a:prstGeom prst="rect">
            <a:avLst/>
          </a:prstGeom>
          <a:noFill/>
          <a:ln>
            <a:noFill/>
          </a:ln>
        </p:spPr>
      </p:pic>
      <p:pic>
        <p:nvPicPr>
          <p:cNvPr id="241" name="Google Shape;241;p12"/>
          <p:cNvPicPr preferRelativeResize="0"/>
          <p:nvPr/>
        </p:nvPicPr>
        <p:blipFill rotWithShape="1">
          <a:blip r:embed="rId4">
            <a:alphaModFix/>
          </a:blip>
          <a:srcRect b="0" l="0" r="0" t="0"/>
          <a:stretch/>
        </p:blipFill>
        <p:spPr>
          <a:xfrm>
            <a:off x="8306592" y="3697565"/>
            <a:ext cx="3589331" cy="214140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3"/>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Thuộc tính justify-content</a:t>
            </a:r>
            <a:endParaRPr/>
          </a:p>
        </p:txBody>
      </p:sp>
      <p:sp>
        <p:nvSpPr>
          <p:cNvPr id="247" name="Google Shape;247;p13"/>
          <p:cNvSpPr txBox="1"/>
          <p:nvPr>
            <p:ph idx="1" type="body"/>
          </p:nvPr>
        </p:nvSpPr>
        <p:spPr>
          <a:xfrm>
            <a:off x="20827" y="692457"/>
            <a:ext cx="4639950" cy="544201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vi-VN"/>
              <a:t>justify-content: </a:t>
            </a:r>
            <a:r>
              <a:rPr lang="vi-VN"/>
              <a:t>khi các phần tử trong container không chứa hết trong chiều rộng của container, thuộc tính này sẽ xác định cách sắp xếp các phần tử ở trong container đó.</a:t>
            </a:r>
            <a:endParaRPr/>
          </a:p>
          <a:p>
            <a:pPr indent="-228600" lvl="0" marL="228600" rtl="0" algn="l">
              <a:lnSpc>
                <a:spcPct val="90000"/>
              </a:lnSpc>
              <a:spcBef>
                <a:spcPts val="1000"/>
              </a:spcBef>
              <a:spcAft>
                <a:spcPts val="0"/>
              </a:spcAft>
              <a:buClr>
                <a:schemeClr val="dk1"/>
              </a:buClr>
              <a:buSzPts val="2400"/>
              <a:buChar char="•"/>
            </a:pPr>
            <a:r>
              <a:rPr lang="vi-VN"/>
              <a:t>Giá trị có thể là</a:t>
            </a:r>
            <a:endParaRPr/>
          </a:p>
          <a:p>
            <a:pPr indent="-228600" lvl="0" marL="228600" rtl="0" algn="l">
              <a:lnSpc>
                <a:spcPct val="90000"/>
              </a:lnSpc>
              <a:spcBef>
                <a:spcPts val="1000"/>
              </a:spcBef>
              <a:spcAft>
                <a:spcPts val="0"/>
              </a:spcAft>
              <a:buClr>
                <a:schemeClr val="dk1"/>
              </a:buClr>
              <a:buSzPts val="2400"/>
              <a:buChar char="•"/>
            </a:pPr>
            <a:r>
              <a:rPr b="1" lang="vi-VN"/>
              <a:t>justify-content: </a:t>
            </a:r>
            <a:r>
              <a:rPr lang="vi-VN"/>
              <a:t>flex-start | flex-end | center | space-between | space-around | space-evenly | start | end | left | right ... + safe | unsafe;</a:t>
            </a:r>
            <a:endParaRPr/>
          </a:p>
        </p:txBody>
      </p:sp>
      <p:sp>
        <p:nvSpPr>
          <p:cNvPr id="248" name="Google Shape;248;p1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49" name="Google Shape;249;p1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250" name="Google Shape;250;p13"/>
          <p:cNvPicPr preferRelativeResize="0"/>
          <p:nvPr/>
        </p:nvPicPr>
        <p:blipFill rotWithShape="1">
          <a:blip r:embed="rId3">
            <a:alphaModFix/>
          </a:blip>
          <a:srcRect b="0" l="0" r="0" t="0"/>
          <a:stretch/>
        </p:blipFill>
        <p:spPr>
          <a:xfrm>
            <a:off x="4884757" y="692457"/>
            <a:ext cx="6844908" cy="508206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4"/>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Thuộc tính align-items</a:t>
            </a:r>
            <a:endParaRPr/>
          </a:p>
        </p:txBody>
      </p:sp>
      <p:sp>
        <p:nvSpPr>
          <p:cNvPr id="256" name="Google Shape;256;p1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57" name="Google Shape;257;p1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258" name="Google Shape;258;p14"/>
          <p:cNvSpPr txBox="1"/>
          <p:nvPr>
            <p:ph idx="1" type="body"/>
          </p:nvPr>
        </p:nvSpPr>
        <p:spPr>
          <a:xfrm>
            <a:off x="20827" y="692458"/>
            <a:ext cx="8137752" cy="284973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vi-VN"/>
              <a:t>align-items: </a:t>
            </a:r>
            <a:r>
              <a:rPr lang="vi-VN"/>
              <a:t>điều chỉnh vị trí bắt đầu và căn chỉnh các item bên trong container theo dọc, theo trụ cross axis, chiều ngang hoặc chiều dọc phụ thuộc vào flex-direction.</a:t>
            </a:r>
            <a:endParaRPr/>
          </a:p>
          <a:p>
            <a:pPr indent="-228600" lvl="0" marL="228600" rtl="0" algn="l">
              <a:lnSpc>
                <a:spcPct val="90000"/>
              </a:lnSpc>
              <a:spcBef>
                <a:spcPts val="1000"/>
              </a:spcBef>
              <a:spcAft>
                <a:spcPts val="0"/>
              </a:spcAft>
              <a:buClr>
                <a:schemeClr val="dk1"/>
              </a:buClr>
              <a:buSzPts val="2400"/>
              <a:buChar char="•"/>
            </a:pPr>
            <a:r>
              <a:rPr b="1" lang="vi-VN"/>
              <a:t>align-items: </a:t>
            </a:r>
            <a:r>
              <a:rPr lang="vi-VN"/>
              <a:t>stretch | flex-start | flex-end | center | baseline | first baseline | last baseline | start | end | self-start | self-end + ... safe | unsafe;</a:t>
            </a:r>
            <a:endParaRPr/>
          </a:p>
        </p:txBody>
      </p:sp>
      <p:pic>
        <p:nvPicPr>
          <p:cNvPr id="259" name="Google Shape;259;p14"/>
          <p:cNvPicPr preferRelativeResize="0"/>
          <p:nvPr/>
        </p:nvPicPr>
        <p:blipFill rotWithShape="1">
          <a:blip r:embed="rId3">
            <a:alphaModFix/>
          </a:blip>
          <a:srcRect b="0" l="0" r="0" t="0"/>
          <a:stretch/>
        </p:blipFill>
        <p:spPr>
          <a:xfrm>
            <a:off x="8467415" y="1234975"/>
            <a:ext cx="3650296" cy="4930567"/>
          </a:xfrm>
          <a:prstGeom prst="rect">
            <a:avLst/>
          </a:prstGeom>
          <a:noFill/>
          <a:ln>
            <a:noFill/>
          </a:ln>
        </p:spPr>
      </p:pic>
      <p:pic>
        <p:nvPicPr>
          <p:cNvPr id="260" name="Google Shape;260;p14"/>
          <p:cNvPicPr preferRelativeResize="0"/>
          <p:nvPr/>
        </p:nvPicPr>
        <p:blipFill rotWithShape="1">
          <a:blip r:embed="rId4">
            <a:alphaModFix/>
          </a:blip>
          <a:srcRect b="0" l="0" r="0" t="0"/>
          <a:stretch/>
        </p:blipFill>
        <p:spPr>
          <a:xfrm>
            <a:off x="351827" y="3542190"/>
            <a:ext cx="7436199" cy="145182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5"/>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Ví dụ bố cục lưới với flex</a:t>
            </a:r>
            <a:endParaRPr/>
          </a:p>
        </p:txBody>
      </p:sp>
      <p:pic>
        <p:nvPicPr>
          <p:cNvPr id="266" name="Google Shape;266;p15"/>
          <p:cNvPicPr preferRelativeResize="0"/>
          <p:nvPr>
            <p:ph idx="1" type="body"/>
          </p:nvPr>
        </p:nvPicPr>
        <p:blipFill rotWithShape="1">
          <a:blip r:embed="rId3">
            <a:alphaModFix/>
          </a:blip>
          <a:srcRect b="0" l="0" r="0" t="0"/>
          <a:stretch/>
        </p:blipFill>
        <p:spPr>
          <a:xfrm>
            <a:off x="204564" y="701960"/>
            <a:ext cx="3057833" cy="3861162"/>
          </a:xfrm>
          <a:prstGeom prst="rect">
            <a:avLst/>
          </a:prstGeom>
          <a:noFill/>
          <a:ln>
            <a:noFill/>
          </a:ln>
        </p:spPr>
      </p:pic>
      <p:sp>
        <p:nvSpPr>
          <p:cNvPr id="267" name="Google Shape;267;p1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68" name="Google Shape;268;p1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269" name="Google Shape;269;p15"/>
          <p:cNvPicPr preferRelativeResize="0"/>
          <p:nvPr/>
        </p:nvPicPr>
        <p:blipFill rotWithShape="1">
          <a:blip r:embed="rId4">
            <a:alphaModFix/>
          </a:blip>
          <a:srcRect b="0" l="0" r="0" t="0"/>
          <a:stretch/>
        </p:blipFill>
        <p:spPr>
          <a:xfrm>
            <a:off x="4196025" y="696493"/>
            <a:ext cx="7584489" cy="3722326"/>
          </a:xfrm>
          <a:prstGeom prst="rect">
            <a:avLst/>
          </a:prstGeom>
          <a:noFill/>
          <a:ln>
            <a:noFill/>
          </a:ln>
        </p:spPr>
      </p:pic>
      <p:pic>
        <p:nvPicPr>
          <p:cNvPr id="270" name="Google Shape;270;p15"/>
          <p:cNvPicPr preferRelativeResize="0"/>
          <p:nvPr/>
        </p:nvPicPr>
        <p:blipFill rotWithShape="1">
          <a:blip r:embed="rId5">
            <a:alphaModFix/>
          </a:blip>
          <a:srcRect b="0" l="0" r="0" t="0"/>
          <a:stretch/>
        </p:blipFill>
        <p:spPr>
          <a:xfrm>
            <a:off x="3351173" y="3429000"/>
            <a:ext cx="3636746" cy="282938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6"/>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Live demo</a:t>
            </a:r>
            <a:endParaRPr/>
          </a:p>
        </p:txBody>
      </p:sp>
      <p:grpSp>
        <p:nvGrpSpPr>
          <p:cNvPr id="276" name="Google Shape;276;p16"/>
          <p:cNvGrpSpPr/>
          <p:nvPr/>
        </p:nvGrpSpPr>
        <p:grpSpPr>
          <a:xfrm>
            <a:off x="4163627" y="2251039"/>
            <a:ext cx="4074849" cy="2485747"/>
            <a:chOff x="0" y="0"/>
            <a:chExt cx="4074849" cy="2485747"/>
          </a:xfrm>
        </p:grpSpPr>
        <p:sp>
          <p:nvSpPr>
            <p:cNvPr id="277" name="Google Shape;277;p16"/>
            <p:cNvSpPr/>
            <p:nvPr/>
          </p:nvSpPr>
          <p:spPr>
            <a:xfrm>
              <a:off x="0" y="0"/>
              <a:ext cx="4074849" cy="2485747"/>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txBox="1"/>
            <p:nvPr/>
          </p:nvSpPr>
          <p:spPr>
            <a:xfrm>
              <a:off x="0" y="994298"/>
              <a:ext cx="4074849" cy="994298"/>
            </a:xfrm>
            <a:prstGeom prst="rect">
              <a:avLst/>
            </a:prstGeom>
            <a:noFill/>
            <a:ln>
              <a:noFill/>
            </a:ln>
          </p:spPr>
          <p:txBody>
            <a:bodyPr anchorCtr="0" anchor="ctr" bIns="248900" lIns="248900" spcFirstLastPara="1" rIns="248900" wrap="square" tIns="248900">
              <a:noAutofit/>
            </a:bodyPr>
            <a:lstStyle/>
            <a:p>
              <a:pPr indent="0" lvl="0" marL="0" marR="0" rtl="0" algn="ctr">
                <a:lnSpc>
                  <a:spcPct val="90000"/>
                </a:lnSpc>
                <a:spcBef>
                  <a:spcPts val="0"/>
                </a:spcBef>
                <a:spcAft>
                  <a:spcPts val="0"/>
                </a:spcAft>
                <a:buClr>
                  <a:schemeClr val="lt1"/>
                </a:buClr>
                <a:buSzPts val="3500"/>
                <a:buFont typeface="Calibri"/>
                <a:buNone/>
              </a:pPr>
              <a:r>
                <a:rPr b="0" i="0" lang="vi-VN" sz="3500" u="none" cap="none" strike="noStrike">
                  <a:solidFill>
                    <a:schemeClr val="lt1"/>
                  </a:solidFill>
                  <a:latin typeface="Calibri"/>
                  <a:ea typeface="Calibri"/>
                  <a:cs typeface="Calibri"/>
                  <a:sym typeface="Calibri"/>
                </a:rPr>
                <a:t>LIVE DEMO</a:t>
              </a:r>
              <a:endParaRPr/>
            </a:p>
          </p:txBody>
        </p:sp>
        <p:sp>
          <p:nvSpPr>
            <p:cNvPr id="279" name="Google Shape;279;p16"/>
            <p:cNvSpPr/>
            <p:nvPr/>
          </p:nvSpPr>
          <p:spPr>
            <a:xfrm>
              <a:off x="1366865" y="149144"/>
              <a:ext cx="1341118" cy="827753"/>
            </a:xfrm>
            <a:prstGeom prst="ellipse">
              <a:avLst/>
            </a:prstGeom>
            <a:blipFill rotWithShape="1">
              <a:blip r:embed="rId3">
                <a:alphaModFix/>
              </a:blip>
              <a:stretch>
                <a:fillRect b="0" l="-21996" r="-21996" t="0"/>
              </a:stretch>
            </a:blipFill>
            <a:ln cap="flat" cmpd="sng" w="12700">
              <a:solidFill>
                <a:schemeClr val="l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162993" y="1988597"/>
              <a:ext cx="3748861" cy="372862"/>
            </a:xfrm>
            <a:prstGeom prst="leftRightArrow">
              <a:avLst>
                <a:gd fmla="val 50000" name="adj1"/>
                <a:gd fmla="val 50000" name="adj2"/>
              </a:avLst>
            </a:prstGeom>
            <a:solidFill>
              <a:srgbClr val="F4BDA9"/>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 name="Google Shape;281;p1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82" name="Google Shape;282;p1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7"/>
          <p:cNvSpPr txBox="1"/>
          <p:nvPr>
            <p:ph type="ctrTitle"/>
          </p:nvPr>
        </p:nvSpPr>
        <p:spPr>
          <a:xfrm>
            <a:off x="1662953" y="687141"/>
            <a:ext cx="7772400" cy="1470025"/>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Arial"/>
              <a:buNone/>
            </a:pPr>
            <a:r>
              <a:rPr lang="vi-VN"/>
              <a:t>HỎI ĐÁP</a:t>
            </a:r>
            <a:endParaRPr/>
          </a:p>
        </p:txBody>
      </p:sp>
      <p:pic>
        <p:nvPicPr>
          <p:cNvPr id="288" name="Google Shape;288;p17"/>
          <p:cNvPicPr preferRelativeResize="0"/>
          <p:nvPr/>
        </p:nvPicPr>
        <p:blipFill rotWithShape="1">
          <a:blip r:embed="rId3">
            <a:alphaModFix/>
          </a:blip>
          <a:srcRect b="0" l="0" r="0" t="0"/>
          <a:stretch/>
        </p:blipFill>
        <p:spPr>
          <a:xfrm>
            <a:off x="3857438" y="2260601"/>
            <a:ext cx="3975100" cy="3276352"/>
          </a:xfrm>
          <a:prstGeom prst="rect">
            <a:avLst/>
          </a:prstGeom>
          <a:noFill/>
          <a:ln>
            <a:noFill/>
          </a:ln>
        </p:spPr>
      </p:pic>
      <p:pic>
        <p:nvPicPr>
          <p:cNvPr id="289" name="Google Shape;289;p17"/>
          <p:cNvPicPr preferRelativeResize="0"/>
          <p:nvPr/>
        </p:nvPicPr>
        <p:blipFill rotWithShape="1">
          <a:blip r:embed="rId4">
            <a:alphaModFix/>
          </a:blip>
          <a:srcRect b="77519" l="0" r="0" t="0"/>
          <a:stretch/>
        </p:blipFill>
        <p:spPr>
          <a:xfrm>
            <a:off x="0" y="6375400"/>
            <a:ext cx="12192000" cy="482600"/>
          </a:xfrm>
          <a:prstGeom prst="rect">
            <a:avLst/>
          </a:prstGeom>
          <a:noFill/>
          <a:ln>
            <a:noFill/>
          </a:ln>
        </p:spPr>
      </p:pic>
      <p:sp>
        <p:nvSpPr>
          <p:cNvPr id="290" name="Google Shape;290;p1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91" name="Google Shape;291;p1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18"/>
          <p:cNvPicPr preferRelativeResize="0"/>
          <p:nvPr/>
        </p:nvPicPr>
        <p:blipFill rotWithShape="1">
          <a:blip r:embed="rId3">
            <a:alphaModFix/>
          </a:blip>
          <a:srcRect b="25428" l="2688" r="2682" t="22343"/>
          <a:stretch/>
        </p:blipFill>
        <p:spPr>
          <a:xfrm>
            <a:off x="0" y="-2"/>
            <a:ext cx="12238039" cy="3924301"/>
          </a:xfrm>
          <a:prstGeom prst="rect">
            <a:avLst/>
          </a:prstGeom>
          <a:noFill/>
          <a:ln>
            <a:noFill/>
          </a:ln>
        </p:spPr>
      </p:pic>
      <p:sp>
        <p:nvSpPr>
          <p:cNvPr id="297" name="Google Shape;297;p18"/>
          <p:cNvSpPr txBox="1"/>
          <p:nvPr/>
        </p:nvSpPr>
        <p:spPr>
          <a:xfrm>
            <a:off x="412376" y="4133675"/>
            <a:ext cx="11386111" cy="1477328"/>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0" lang="vi-VN" sz="6000" u="none" cap="none" strike="noStrike">
                <a:solidFill>
                  <a:srgbClr val="7030A0"/>
                </a:solidFill>
                <a:latin typeface="Arial"/>
                <a:ea typeface="Arial"/>
                <a:cs typeface="Arial"/>
                <a:sym typeface="Arial"/>
              </a:rPr>
              <a:t>TRẢI NGHIỆM THỰC HÀNH</a:t>
            </a:r>
            <a:endParaRPr b="1" i="0" sz="6000" u="none" cap="none" strike="noStrike">
              <a:solidFill>
                <a:srgbClr val="7030A0"/>
              </a:solidFill>
              <a:latin typeface="Arial"/>
              <a:ea typeface="Arial"/>
              <a:cs typeface="Arial"/>
              <a:sym typeface="Arial"/>
            </a:endParaRPr>
          </a:p>
        </p:txBody>
      </p:sp>
      <p:pic>
        <p:nvPicPr>
          <p:cNvPr id="298" name="Google Shape;298;p18"/>
          <p:cNvPicPr preferRelativeResize="0"/>
          <p:nvPr/>
        </p:nvPicPr>
        <p:blipFill rotWithShape="1">
          <a:blip r:embed="rId4">
            <a:alphaModFix/>
          </a:blip>
          <a:srcRect b="77519" l="0" r="0" t="0"/>
          <a:stretch/>
        </p:blipFill>
        <p:spPr>
          <a:xfrm>
            <a:off x="0" y="6375400"/>
            <a:ext cx="12192000" cy="482600"/>
          </a:xfrm>
          <a:prstGeom prst="rect">
            <a:avLst/>
          </a:prstGeom>
          <a:noFill/>
          <a:ln>
            <a:noFill/>
          </a:ln>
        </p:spPr>
      </p:pic>
      <p:sp>
        <p:nvSpPr>
          <p:cNvPr id="299" name="Google Shape;299;p1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300" name="Google Shape;300;p1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solidFill>
                  <a:srgbClr val="888888"/>
                </a:solidFill>
              </a:rPr>
              <a:t>‹#›</a:t>
            </a:fld>
            <a:endParaRPr>
              <a:solidFill>
                <a:srgbClr val="888888"/>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9"/>
          <p:cNvSpPr txBox="1"/>
          <p:nvPr/>
        </p:nvSpPr>
        <p:spPr>
          <a:xfrm>
            <a:off x="4275164" y="1776956"/>
            <a:ext cx="7055357" cy="795346"/>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600477"/>
              </a:buClr>
              <a:buSzPts val="3500"/>
              <a:buFont typeface="Arial"/>
              <a:buNone/>
            </a:pPr>
            <a:r>
              <a:rPr b="1" i="0" lang="vi-VN" sz="3500" u="none" cap="none" strike="noStrike">
                <a:solidFill>
                  <a:srgbClr val="600477"/>
                </a:solidFill>
                <a:latin typeface="Arial"/>
                <a:ea typeface="Arial"/>
                <a:cs typeface="Arial"/>
                <a:sym typeface="Arial"/>
              </a:rPr>
              <a:t>TRÂN TRỌNG CẢM ƠN!</a:t>
            </a:r>
            <a:endParaRPr b="1" i="0" sz="3500" u="none" cap="none" strike="noStrike">
              <a:solidFill>
                <a:srgbClr val="600477"/>
              </a:solidFill>
              <a:latin typeface="Arial"/>
              <a:ea typeface="Arial"/>
              <a:cs typeface="Arial"/>
              <a:sym typeface="Arial"/>
            </a:endParaRPr>
          </a:p>
        </p:txBody>
      </p:sp>
      <p:pic>
        <p:nvPicPr>
          <p:cNvPr id="306" name="Google Shape;306;p19"/>
          <p:cNvPicPr preferRelativeResize="0"/>
          <p:nvPr/>
        </p:nvPicPr>
        <p:blipFill rotWithShape="1">
          <a:blip r:embed="rId3">
            <a:alphaModFix/>
          </a:blip>
          <a:srcRect b="0" l="0" r="0" t="0"/>
          <a:stretch/>
        </p:blipFill>
        <p:spPr>
          <a:xfrm>
            <a:off x="914871" y="675061"/>
            <a:ext cx="3777949" cy="467543"/>
          </a:xfrm>
          <a:prstGeom prst="rect">
            <a:avLst/>
          </a:prstGeom>
          <a:noFill/>
          <a:ln>
            <a:noFill/>
          </a:ln>
        </p:spPr>
      </p:pic>
      <p:sp>
        <p:nvSpPr>
          <p:cNvPr id="307" name="Google Shape;307;p19"/>
          <p:cNvSpPr txBox="1"/>
          <p:nvPr/>
        </p:nvSpPr>
        <p:spPr>
          <a:xfrm>
            <a:off x="5772553" y="2929613"/>
            <a:ext cx="5991075" cy="40134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vi-VN" sz="1800" u="none" cap="none" strike="noStrike">
                <a:solidFill>
                  <a:schemeClr val="dk1"/>
                </a:solidFill>
                <a:latin typeface="Roboto"/>
                <a:ea typeface="Roboto"/>
                <a:cs typeface="Roboto"/>
                <a:sym typeface="Roboto"/>
              </a:rPr>
              <a:t>238 Hoàng Quốc Việt, Bắc Từ Liêm, Hà Nội</a:t>
            </a:r>
            <a:endParaRPr b="1" i="0" sz="1800" u="none" cap="none" strike="noStrike">
              <a:solidFill>
                <a:schemeClr val="dk1"/>
              </a:solidFill>
              <a:latin typeface="Roboto"/>
              <a:ea typeface="Roboto"/>
              <a:cs typeface="Roboto"/>
              <a:sym typeface="Roboto"/>
            </a:endParaRPr>
          </a:p>
        </p:txBody>
      </p:sp>
      <p:sp>
        <p:nvSpPr>
          <p:cNvPr id="308" name="Google Shape;308;p19"/>
          <p:cNvSpPr txBox="1"/>
          <p:nvPr/>
        </p:nvSpPr>
        <p:spPr>
          <a:xfrm>
            <a:off x="5772553" y="3520137"/>
            <a:ext cx="3695206"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vi-VN" sz="1800" u="none" cap="none" strike="noStrike">
                <a:solidFill>
                  <a:schemeClr val="dk1"/>
                </a:solidFill>
                <a:latin typeface="Roboto"/>
                <a:ea typeface="Roboto"/>
                <a:cs typeface="Roboto"/>
                <a:sym typeface="Roboto"/>
              </a:rPr>
              <a:t>0968.27.6996</a:t>
            </a:r>
            <a:endParaRPr/>
          </a:p>
        </p:txBody>
      </p:sp>
      <p:sp>
        <p:nvSpPr>
          <p:cNvPr id="309" name="Google Shape;309;p19"/>
          <p:cNvSpPr txBox="1"/>
          <p:nvPr/>
        </p:nvSpPr>
        <p:spPr>
          <a:xfrm>
            <a:off x="5772553" y="4166421"/>
            <a:ext cx="4863925"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vi-VN" sz="1800" u="sng" cap="none" strike="noStrike">
                <a:solidFill>
                  <a:schemeClr val="dk1"/>
                </a:solidFill>
                <a:latin typeface="Roboto"/>
                <a:ea typeface="Roboto"/>
                <a:cs typeface="Roboto"/>
                <a:sym typeface="Roboto"/>
                <a:hlinkClick r:id="rId4">
                  <a:extLst>
                    <a:ext uri="{A12FA001-AC4F-418D-AE19-62706E023703}">
                      <ahyp:hlinkClr val="tx"/>
                    </a:ext>
                  </a:extLst>
                </a:hlinkClick>
              </a:rPr>
              <a:t>tuyensinh@bachkhoa-aptech.edu.vn</a:t>
            </a:r>
            <a:endParaRPr b="1" i="0" sz="1800" u="none" cap="none" strike="noStrike">
              <a:solidFill>
                <a:schemeClr val="dk1"/>
              </a:solidFill>
              <a:latin typeface="Roboto"/>
              <a:ea typeface="Roboto"/>
              <a:cs typeface="Roboto"/>
              <a:sym typeface="Roboto"/>
            </a:endParaRPr>
          </a:p>
        </p:txBody>
      </p:sp>
      <p:pic>
        <p:nvPicPr>
          <p:cNvPr descr="Receiver" id="310" name="Google Shape;310;p19"/>
          <p:cNvPicPr preferRelativeResize="0"/>
          <p:nvPr/>
        </p:nvPicPr>
        <p:blipFill rotWithShape="1">
          <a:blip r:embed="rId5">
            <a:alphaModFix/>
          </a:blip>
          <a:srcRect b="0" l="0" r="0" t="0"/>
          <a:stretch/>
        </p:blipFill>
        <p:spPr>
          <a:xfrm>
            <a:off x="5104559" y="3423731"/>
            <a:ext cx="469813" cy="469812"/>
          </a:xfrm>
          <a:prstGeom prst="ellipse">
            <a:avLst/>
          </a:prstGeom>
          <a:noFill/>
          <a:ln>
            <a:noFill/>
          </a:ln>
        </p:spPr>
      </p:pic>
      <p:pic>
        <p:nvPicPr>
          <p:cNvPr descr="Envelope" id="311" name="Google Shape;311;p19"/>
          <p:cNvPicPr preferRelativeResize="0"/>
          <p:nvPr/>
        </p:nvPicPr>
        <p:blipFill rotWithShape="1">
          <a:blip r:embed="rId6">
            <a:alphaModFix/>
          </a:blip>
          <a:srcRect b="0" l="0" r="0" t="0"/>
          <a:stretch/>
        </p:blipFill>
        <p:spPr>
          <a:xfrm>
            <a:off x="5104559" y="4070014"/>
            <a:ext cx="469813" cy="469812"/>
          </a:xfrm>
          <a:prstGeom prst="ellipse">
            <a:avLst/>
          </a:prstGeom>
          <a:noFill/>
          <a:ln>
            <a:noFill/>
          </a:ln>
        </p:spPr>
      </p:pic>
      <p:pic>
        <p:nvPicPr>
          <p:cNvPr descr="User" id="312" name="Google Shape;312;p19"/>
          <p:cNvPicPr preferRelativeResize="0"/>
          <p:nvPr/>
        </p:nvPicPr>
        <p:blipFill rotWithShape="1">
          <a:blip r:embed="rId7">
            <a:alphaModFix/>
          </a:blip>
          <a:srcRect b="0" l="0" r="0" t="0"/>
          <a:stretch/>
        </p:blipFill>
        <p:spPr>
          <a:xfrm>
            <a:off x="5104559" y="2833206"/>
            <a:ext cx="469813" cy="469812"/>
          </a:xfrm>
          <a:prstGeom prst="ellipse">
            <a:avLst/>
          </a:prstGeom>
          <a:noFill/>
          <a:ln>
            <a:noFill/>
          </a:ln>
        </p:spPr>
      </p:pic>
      <p:cxnSp>
        <p:nvCxnSpPr>
          <p:cNvPr descr="decorative element" id="313" name="Google Shape;313;p19"/>
          <p:cNvCxnSpPr/>
          <p:nvPr/>
        </p:nvCxnSpPr>
        <p:spPr>
          <a:xfrm>
            <a:off x="5170080" y="3303018"/>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314" name="Google Shape;314;p19"/>
          <p:cNvCxnSpPr/>
          <p:nvPr/>
        </p:nvCxnSpPr>
        <p:spPr>
          <a:xfrm>
            <a:off x="5170080" y="3902174"/>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315" name="Google Shape;315;p19"/>
          <p:cNvCxnSpPr/>
          <p:nvPr/>
        </p:nvCxnSpPr>
        <p:spPr>
          <a:xfrm>
            <a:off x="5170080" y="4651474"/>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316" name="Google Shape;316;p19"/>
          <p:cNvCxnSpPr/>
          <p:nvPr/>
        </p:nvCxnSpPr>
        <p:spPr>
          <a:xfrm>
            <a:off x="5170080" y="5302637"/>
            <a:ext cx="4297680" cy="0"/>
          </a:xfrm>
          <a:prstGeom prst="straightConnector1">
            <a:avLst/>
          </a:prstGeom>
          <a:noFill/>
          <a:ln cap="flat" cmpd="sng" w="9525">
            <a:solidFill>
              <a:srgbClr val="7030A0"/>
            </a:solidFill>
            <a:prstDash val="dash"/>
            <a:miter lim="800000"/>
            <a:headEnd len="sm" w="sm" type="none"/>
            <a:tailEnd len="sm" w="sm" type="none"/>
          </a:ln>
        </p:spPr>
      </p:cxnSp>
      <p:sp>
        <p:nvSpPr>
          <p:cNvPr id="317" name="Google Shape;317;p19"/>
          <p:cNvSpPr txBox="1"/>
          <p:nvPr/>
        </p:nvSpPr>
        <p:spPr>
          <a:xfrm>
            <a:off x="5772553" y="4845294"/>
            <a:ext cx="4863925"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vi-VN" sz="1800" u="sng" cap="none" strike="noStrike">
                <a:solidFill>
                  <a:schemeClr val="dk1"/>
                </a:solidFill>
                <a:latin typeface="Roboto"/>
                <a:ea typeface="Roboto"/>
                <a:cs typeface="Roboto"/>
                <a:sym typeface="Roboto"/>
                <a:hlinkClick r:id="rId8">
                  <a:extLst>
                    <a:ext uri="{A12FA001-AC4F-418D-AE19-62706E023703}">
                      <ahyp:hlinkClr val="tx"/>
                    </a:ext>
                  </a:extLst>
                </a:hlinkClick>
              </a:rPr>
              <a:t>www.bachkhoa-aptech.edu.vn</a:t>
            </a:r>
            <a:endParaRPr b="1" i="0" sz="1800" u="none" cap="none" strike="noStrike">
              <a:solidFill>
                <a:schemeClr val="dk1"/>
              </a:solidFill>
              <a:latin typeface="Roboto"/>
              <a:ea typeface="Roboto"/>
              <a:cs typeface="Roboto"/>
              <a:sym typeface="Roboto"/>
            </a:endParaRPr>
          </a:p>
        </p:txBody>
      </p:sp>
      <p:pic>
        <p:nvPicPr>
          <p:cNvPr descr="Káº¿t quáº£ hÃ¬nh áº£nh cho world icon PNG" id="318" name="Google Shape;318;p19"/>
          <p:cNvPicPr preferRelativeResize="0"/>
          <p:nvPr/>
        </p:nvPicPr>
        <p:blipFill rotWithShape="1">
          <a:blip r:embed="rId9">
            <a:alphaModFix/>
          </a:blip>
          <a:srcRect b="0" l="0" r="0" t="0"/>
          <a:stretch/>
        </p:blipFill>
        <p:spPr>
          <a:xfrm>
            <a:off x="5137321" y="4771421"/>
            <a:ext cx="424744" cy="424744"/>
          </a:xfrm>
          <a:prstGeom prst="rect">
            <a:avLst/>
          </a:prstGeom>
          <a:noFill/>
          <a:ln>
            <a:noFill/>
          </a:ln>
        </p:spPr>
      </p:pic>
      <p:sp>
        <p:nvSpPr>
          <p:cNvPr id="319" name="Google Shape;319;p19"/>
          <p:cNvSpPr txBox="1"/>
          <p:nvPr/>
        </p:nvSpPr>
        <p:spPr>
          <a:xfrm>
            <a:off x="4823737" y="701033"/>
            <a:ext cx="7128577" cy="3936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500"/>
              <a:buFont typeface="Arial"/>
              <a:buNone/>
            </a:pPr>
            <a:r>
              <a:rPr b="1" i="0" lang="vi-VN" sz="1500" u="none" cap="none" strike="noStrike">
                <a:solidFill>
                  <a:schemeClr val="dk1"/>
                </a:solidFill>
                <a:latin typeface="Arial"/>
                <a:ea typeface="Arial"/>
                <a:cs typeface="Arial"/>
                <a:sym typeface="Arial"/>
              </a:rPr>
              <a:t>HỆ THỐNG ĐÀO TẠO CNTT QUỐC TẾ BACHKHOA - APTECH</a:t>
            </a:r>
            <a:endParaRPr/>
          </a:p>
        </p:txBody>
      </p:sp>
      <p:pic>
        <p:nvPicPr>
          <p:cNvPr id="320" name="Google Shape;320;p19"/>
          <p:cNvPicPr preferRelativeResize="0"/>
          <p:nvPr/>
        </p:nvPicPr>
        <p:blipFill rotWithShape="1">
          <a:blip r:embed="rId10">
            <a:alphaModFix/>
          </a:blip>
          <a:srcRect b="0" l="0" r="0" t="0"/>
          <a:stretch/>
        </p:blipFill>
        <p:spPr>
          <a:xfrm>
            <a:off x="786496" y="1878372"/>
            <a:ext cx="3744411" cy="3735097"/>
          </a:xfrm>
          <a:prstGeom prst="rect">
            <a:avLst/>
          </a:prstGeom>
          <a:noFill/>
          <a:ln>
            <a:noFill/>
          </a:ln>
        </p:spPr>
      </p:pic>
      <p:sp>
        <p:nvSpPr>
          <p:cNvPr id="321" name="Google Shape;321;p1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322" name="Google Shape;322;p19"/>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30041" y="31548"/>
            <a:ext cx="12096883" cy="532660"/>
          </a:xfrm>
          <a:prstGeom prst="rect">
            <a:avLst/>
          </a:prstGeom>
          <a:noFill/>
          <a:ln>
            <a:noFill/>
          </a:ln>
        </p:spPr>
        <p:txBody>
          <a:bodyPr anchorCtr="0" anchor="ctr" bIns="0" lIns="0" spcFirstLastPara="1" rIns="0" wrap="square" tIns="13425">
            <a:spAutoFit/>
          </a:bodyPr>
          <a:lstStyle/>
          <a:p>
            <a:pPr indent="0" lvl="0" marL="14147" rtl="0" algn="l">
              <a:lnSpc>
                <a:spcPct val="100000"/>
              </a:lnSpc>
              <a:spcBef>
                <a:spcPts val="0"/>
              </a:spcBef>
              <a:spcAft>
                <a:spcPts val="0"/>
              </a:spcAft>
              <a:buClr>
                <a:schemeClr val="lt1"/>
              </a:buClr>
              <a:buSzPts val="2800"/>
              <a:buFont typeface="Calibri"/>
              <a:buNone/>
            </a:pPr>
            <a:r>
              <a:rPr b="1" lang="vi-VN" sz="2800">
                <a:latin typeface="Calibri"/>
                <a:ea typeface="Calibri"/>
                <a:cs typeface="Calibri"/>
                <a:sym typeface="Calibri"/>
              </a:rPr>
              <a:t>MỤC TIÊU</a:t>
            </a:r>
            <a:endParaRPr/>
          </a:p>
        </p:txBody>
      </p:sp>
      <p:grpSp>
        <p:nvGrpSpPr>
          <p:cNvPr id="95" name="Google Shape;95;p2"/>
          <p:cNvGrpSpPr/>
          <p:nvPr/>
        </p:nvGrpSpPr>
        <p:grpSpPr>
          <a:xfrm>
            <a:off x="5008748" y="1648172"/>
            <a:ext cx="6693454" cy="2955960"/>
            <a:chOff x="0" y="63826"/>
            <a:chExt cx="6693454" cy="2955960"/>
          </a:xfrm>
        </p:grpSpPr>
        <p:sp>
          <p:nvSpPr>
            <p:cNvPr id="96" name="Google Shape;96;p2"/>
            <p:cNvSpPr/>
            <p:nvPr/>
          </p:nvSpPr>
          <p:spPr>
            <a:xfrm>
              <a:off x="0" y="63826"/>
              <a:ext cx="6693454" cy="538200"/>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txBox="1"/>
            <p:nvPr/>
          </p:nvSpPr>
          <p:spPr>
            <a:xfrm>
              <a:off x="26273" y="90099"/>
              <a:ext cx="6640908" cy="485654"/>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vi-VN" sz="2300" u="none" cap="none" strike="noStrike">
                  <a:solidFill>
                    <a:schemeClr val="lt1"/>
                  </a:solidFill>
                  <a:latin typeface="Calibri"/>
                  <a:ea typeface="Calibri"/>
                  <a:cs typeface="Calibri"/>
                  <a:sym typeface="Calibri"/>
                </a:rPr>
                <a:t>Giới thiệu về bố cục trang web </a:t>
              </a:r>
              <a:endParaRPr/>
            </a:p>
          </p:txBody>
        </p:sp>
        <p:sp>
          <p:nvSpPr>
            <p:cNvPr id="98" name="Google Shape;98;p2"/>
            <p:cNvSpPr/>
            <p:nvPr/>
          </p:nvSpPr>
          <p:spPr>
            <a:xfrm>
              <a:off x="0" y="668266"/>
              <a:ext cx="6693454" cy="538200"/>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txBox="1"/>
            <p:nvPr/>
          </p:nvSpPr>
          <p:spPr>
            <a:xfrm>
              <a:off x="26273" y="694539"/>
              <a:ext cx="6640908" cy="485654"/>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vi-VN" sz="2300" u="none" cap="none" strike="noStrike">
                  <a:solidFill>
                    <a:schemeClr val="lt1"/>
                  </a:solidFill>
                  <a:latin typeface="Calibri"/>
                  <a:ea typeface="Calibri"/>
                  <a:cs typeface="Calibri"/>
                  <a:sym typeface="Calibri"/>
                </a:rPr>
                <a:t>Giới thiệu về float</a:t>
              </a:r>
              <a:endParaRPr/>
            </a:p>
          </p:txBody>
        </p:sp>
        <p:sp>
          <p:nvSpPr>
            <p:cNvPr id="100" name="Google Shape;100;p2"/>
            <p:cNvSpPr/>
            <p:nvPr/>
          </p:nvSpPr>
          <p:spPr>
            <a:xfrm>
              <a:off x="0" y="1272706"/>
              <a:ext cx="6693454" cy="538200"/>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txBox="1"/>
            <p:nvPr/>
          </p:nvSpPr>
          <p:spPr>
            <a:xfrm>
              <a:off x="26273" y="1298979"/>
              <a:ext cx="6640908" cy="485654"/>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vi-VN" sz="2300" u="none" cap="none" strike="noStrike">
                  <a:solidFill>
                    <a:schemeClr val="lt1"/>
                  </a:solidFill>
                  <a:latin typeface="Calibri"/>
                  <a:ea typeface="Calibri"/>
                  <a:cs typeface="Calibri"/>
                  <a:sym typeface="Calibri"/>
                </a:rPr>
                <a:t>Định dạng bố cục với float</a:t>
              </a:r>
              <a:endParaRPr/>
            </a:p>
          </p:txBody>
        </p:sp>
        <p:sp>
          <p:nvSpPr>
            <p:cNvPr id="102" name="Google Shape;102;p2"/>
            <p:cNvSpPr/>
            <p:nvPr/>
          </p:nvSpPr>
          <p:spPr>
            <a:xfrm>
              <a:off x="0" y="1877146"/>
              <a:ext cx="6693454" cy="538200"/>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txBox="1"/>
            <p:nvPr/>
          </p:nvSpPr>
          <p:spPr>
            <a:xfrm>
              <a:off x="26273" y="1903419"/>
              <a:ext cx="6640908" cy="485654"/>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vi-VN" sz="2300" u="none" cap="none" strike="noStrike">
                  <a:solidFill>
                    <a:schemeClr val="lt1"/>
                  </a:solidFill>
                  <a:latin typeface="Calibri"/>
                  <a:ea typeface="Calibri"/>
                  <a:cs typeface="Calibri"/>
                  <a:sym typeface="Calibri"/>
                </a:rPr>
                <a:t>Giới thiệu về Flexbox</a:t>
              </a:r>
              <a:endParaRPr/>
            </a:p>
          </p:txBody>
        </p:sp>
        <p:sp>
          <p:nvSpPr>
            <p:cNvPr id="104" name="Google Shape;104;p2"/>
            <p:cNvSpPr/>
            <p:nvPr/>
          </p:nvSpPr>
          <p:spPr>
            <a:xfrm>
              <a:off x="0" y="2481586"/>
              <a:ext cx="6693454" cy="538200"/>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txBox="1"/>
            <p:nvPr/>
          </p:nvSpPr>
          <p:spPr>
            <a:xfrm>
              <a:off x="26273" y="2507859"/>
              <a:ext cx="6640908" cy="485654"/>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vi-VN" sz="2300" u="none" cap="none" strike="noStrike">
                  <a:solidFill>
                    <a:schemeClr val="lt1"/>
                  </a:solidFill>
                  <a:latin typeface="Calibri"/>
                  <a:ea typeface="Calibri"/>
                  <a:cs typeface="Calibri"/>
                  <a:sym typeface="Calibri"/>
                </a:rPr>
                <a:t>Định dạng bố cục với Flexbox</a:t>
              </a:r>
              <a:endParaRPr/>
            </a:p>
          </p:txBody>
        </p:sp>
      </p:grpSp>
      <p:sp>
        <p:nvSpPr>
          <p:cNvPr id="106" name="Google Shape;106;p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07" name="Google Shape;107;p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108" name="Google Shape;108;p2"/>
          <p:cNvSpPr txBox="1"/>
          <p:nvPr/>
        </p:nvSpPr>
        <p:spPr>
          <a:xfrm>
            <a:off x="11814388" y="6619824"/>
            <a:ext cx="188808" cy="205184"/>
          </a:xfrm>
          <a:prstGeom prst="rect">
            <a:avLst/>
          </a:prstGeom>
          <a:noFill/>
          <a:ln>
            <a:noFill/>
          </a:ln>
        </p:spPr>
        <p:txBody>
          <a:bodyPr anchorCtr="0" anchor="t" bIns="0" lIns="0" spcFirstLastPara="1" rIns="0" wrap="square" tIns="0">
            <a:spAutoFit/>
          </a:bodyPr>
          <a:lstStyle/>
          <a:p>
            <a:pPr indent="0" lvl="0" marL="28297" marR="0" rtl="0" algn="l">
              <a:lnSpc>
                <a:spcPct val="106666"/>
              </a:lnSpc>
              <a:spcBef>
                <a:spcPts val="0"/>
              </a:spcBef>
              <a:spcAft>
                <a:spcPts val="0"/>
              </a:spcAft>
              <a:buNone/>
            </a:pPr>
            <a:fld id="{00000000-1234-1234-1234-123412341234}" type="slidenum">
              <a:rPr b="0" i="0" lang="vi-VN" sz="1500" u="none" cap="none" strike="noStrike">
                <a:solidFill>
                  <a:srgbClr val="FFFFFF"/>
                </a:solidFill>
                <a:latin typeface="Calibri"/>
                <a:ea typeface="Calibri"/>
                <a:cs typeface="Calibri"/>
                <a:sym typeface="Calibri"/>
              </a:rPr>
              <a:t>‹#›</a:t>
            </a:fld>
            <a:endParaRPr b="0" i="0" sz="1500" u="none" cap="none" strike="noStrike">
              <a:solidFill>
                <a:schemeClr val="dk1"/>
              </a:solidFill>
              <a:latin typeface="Calibri"/>
              <a:ea typeface="Calibri"/>
              <a:cs typeface="Calibri"/>
              <a:sym typeface="Calibri"/>
            </a:endParaRPr>
          </a:p>
        </p:txBody>
      </p:sp>
      <p:pic>
        <p:nvPicPr>
          <p:cNvPr id="109" name="Google Shape;109;p2"/>
          <p:cNvPicPr preferRelativeResize="0"/>
          <p:nvPr/>
        </p:nvPicPr>
        <p:blipFill rotWithShape="1">
          <a:blip r:embed="rId3">
            <a:alphaModFix/>
          </a:blip>
          <a:srcRect b="0" l="0" r="0" t="0"/>
          <a:stretch/>
        </p:blipFill>
        <p:spPr>
          <a:xfrm>
            <a:off x="489797" y="1444000"/>
            <a:ext cx="4268815" cy="39699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Giới thiệu về bố cục trang web </a:t>
            </a:r>
            <a:endParaRPr/>
          </a:p>
        </p:txBody>
      </p:sp>
      <p:sp>
        <p:nvSpPr>
          <p:cNvPr id="115" name="Google Shape;115;p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16" name="Google Shape;116;p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grpSp>
        <p:nvGrpSpPr>
          <p:cNvPr id="117" name="Google Shape;117;p3"/>
          <p:cNvGrpSpPr/>
          <p:nvPr/>
        </p:nvGrpSpPr>
        <p:grpSpPr>
          <a:xfrm>
            <a:off x="20827" y="690832"/>
            <a:ext cx="12096884" cy="1158300"/>
            <a:chOff x="0" y="126624"/>
            <a:chExt cx="12096884" cy="1158300"/>
          </a:xfrm>
        </p:grpSpPr>
        <p:sp>
          <p:nvSpPr>
            <p:cNvPr id="118" name="Google Shape;118;p3"/>
            <p:cNvSpPr/>
            <p:nvPr/>
          </p:nvSpPr>
          <p:spPr>
            <a:xfrm>
              <a:off x="0" y="126624"/>
              <a:ext cx="12096884" cy="1158300"/>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txBox="1"/>
            <p:nvPr/>
          </p:nvSpPr>
          <p:spPr>
            <a:xfrm>
              <a:off x="56544" y="183168"/>
              <a:ext cx="11983796" cy="1045212"/>
            </a:xfrm>
            <a:prstGeom prst="rect">
              <a:avLst/>
            </a:prstGeom>
            <a:noFill/>
            <a:ln>
              <a:noFill/>
            </a:ln>
          </p:spPr>
          <p:txBody>
            <a:bodyPr anchorCtr="0" anchor="ctr" bIns="83800" lIns="83800" spcFirstLastPara="1" rIns="83800" wrap="square" tIns="83800">
              <a:noAutofit/>
            </a:bodyPr>
            <a:lstStyle/>
            <a:p>
              <a:pPr indent="0" lvl="0" marL="0" marR="0" rtl="0" algn="just">
                <a:lnSpc>
                  <a:spcPct val="90000"/>
                </a:lnSpc>
                <a:spcBef>
                  <a:spcPts val="0"/>
                </a:spcBef>
                <a:spcAft>
                  <a:spcPts val="0"/>
                </a:spcAft>
                <a:buClr>
                  <a:schemeClr val="lt1"/>
                </a:buClr>
                <a:buSzPts val="2200"/>
                <a:buFont typeface="Calibri"/>
                <a:buNone/>
              </a:pPr>
              <a:r>
                <a:rPr b="0" i="0" lang="vi-VN" sz="2200" u="none" cap="none" strike="noStrike">
                  <a:solidFill>
                    <a:schemeClr val="lt1"/>
                  </a:solidFill>
                  <a:latin typeface="Calibri"/>
                  <a:ea typeface="Calibri"/>
                  <a:cs typeface="Calibri"/>
                  <a:sym typeface="Calibri"/>
                </a:rPr>
                <a:t>Bố cục website hay còn có tên gọi Layout website: Là cách sắp xếp, trình bày các yếu tố có trong bản thiết kế website, bao gồm căn chỉnh tỷ lệ/ khoảng cách/ lựa chọn vị trí các thành phần trên web để mang lại trải nghiệm tốt nhất cho người sử dụng khi ghé thăm web.</a:t>
              </a:r>
              <a:endParaRPr/>
            </a:p>
          </p:txBody>
        </p:sp>
      </p:grpSp>
      <p:pic>
        <p:nvPicPr>
          <p:cNvPr descr="Thiết kế Layout - Bố cục website trong CSS - QuanTriMang.com" id="120" name="Google Shape;120;p3"/>
          <p:cNvPicPr preferRelativeResize="0"/>
          <p:nvPr/>
        </p:nvPicPr>
        <p:blipFill rotWithShape="1">
          <a:blip r:embed="rId3">
            <a:alphaModFix/>
          </a:blip>
          <a:srcRect b="0" l="0" r="0" t="0"/>
          <a:stretch/>
        </p:blipFill>
        <p:spPr>
          <a:xfrm>
            <a:off x="5077748" y="1975758"/>
            <a:ext cx="6923643" cy="3834633"/>
          </a:xfrm>
          <a:prstGeom prst="rect">
            <a:avLst/>
          </a:prstGeom>
          <a:noFill/>
          <a:ln>
            <a:noFill/>
          </a:ln>
        </p:spPr>
      </p:pic>
      <p:grpSp>
        <p:nvGrpSpPr>
          <p:cNvPr id="121" name="Google Shape;121;p3"/>
          <p:cNvGrpSpPr/>
          <p:nvPr/>
        </p:nvGrpSpPr>
        <p:grpSpPr>
          <a:xfrm>
            <a:off x="107738" y="2268911"/>
            <a:ext cx="4677342" cy="1918800"/>
            <a:chOff x="0" y="8215"/>
            <a:chExt cx="4677342" cy="1918800"/>
          </a:xfrm>
        </p:grpSpPr>
        <p:sp>
          <p:nvSpPr>
            <p:cNvPr id="122" name="Google Shape;122;p3"/>
            <p:cNvSpPr/>
            <p:nvPr/>
          </p:nvSpPr>
          <p:spPr>
            <a:xfrm>
              <a:off x="0" y="8215"/>
              <a:ext cx="4677342" cy="1918800"/>
            </a:xfrm>
            <a:prstGeom prst="roundRect">
              <a:avLst>
                <a:gd fmla="val 16667" name="adj"/>
              </a:avLst>
            </a:prstGeom>
            <a:solidFill>
              <a:schemeClr val="dk2"/>
            </a:solidFill>
            <a:ln cap="flat" cmpd="sng" w="1270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txBox="1"/>
            <p:nvPr/>
          </p:nvSpPr>
          <p:spPr>
            <a:xfrm>
              <a:off x="93668" y="101883"/>
              <a:ext cx="4490006" cy="1731464"/>
            </a:xfrm>
            <a:prstGeom prst="rect">
              <a:avLst/>
            </a:prstGeom>
            <a:noFill/>
            <a:ln>
              <a:noFill/>
            </a:ln>
          </p:spPr>
          <p:txBody>
            <a:bodyPr anchorCtr="0" anchor="ctr" bIns="76200" lIns="76200" spcFirstLastPara="1" rIns="76200" wrap="square" tIns="76200">
              <a:noAutofit/>
            </a:bodyPr>
            <a:lstStyle/>
            <a:p>
              <a:pPr indent="0" lvl="0" marL="0" marR="0" rtl="0" algn="just">
                <a:lnSpc>
                  <a:spcPct val="90000"/>
                </a:lnSpc>
                <a:spcBef>
                  <a:spcPts val="0"/>
                </a:spcBef>
                <a:spcAft>
                  <a:spcPts val="0"/>
                </a:spcAft>
                <a:buClr>
                  <a:schemeClr val="lt1"/>
                </a:buClr>
                <a:buSzPts val="2000"/>
                <a:buFont typeface="Calibri"/>
                <a:buNone/>
              </a:pPr>
              <a:r>
                <a:rPr b="0" i="0" lang="vi-VN" sz="2000" u="none" cap="none" strike="noStrike">
                  <a:solidFill>
                    <a:schemeClr val="lt1"/>
                  </a:solidFill>
                  <a:latin typeface="Calibri"/>
                  <a:ea typeface="Calibri"/>
                  <a:cs typeface="Calibri"/>
                  <a:sym typeface="Calibri"/>
                </a:rPr>
                <a:t>Tùy vào từng yêu cầu cụ thể mà sẽ có các cách thiết kế trình bày khác nhay, tuy nhiên về cơ bản thì hầu hết các trang web thường có các thành phần như: header, nav, banner, aside, main, footer</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Giới thiệu về float</a:t>
            </a:r>
            <a:endParaRPr/>
          </a:p>
        </p:txBody>
      </p:sp>
      <p:sp>
        <p:nvSpPr>
          <p:cNvPr id="129" name="Google Shape;129;p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30" name="Google Shape;130;p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131" name="Google Shape;131;p4"/>
          <p:cNvSpPr txBox="1"/>
          <p:nvPr>
            <p:ph idx="1" type="body"/>
          </p:nvPr>
        </p:nvSpPr>
        <p:spPr>
          <a:xfrm>
            <a:off x="20827" y="692458"/>
            <a:ext cx="12096884" cy="3835154"/>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vi-VN"/>
              <a:t>Thuộc tính Float sử dụng để chuyển một phần tử sang góc trái hoặc phải của không gian bao quanh nó, rất cần thiết trong việc định dạng bố cục trang.</a:t>
            </a:r>
            <a:endParaRPr/>
          </a:p>
          <a:p>
            <a:pPr indent="-228600" lvl="0" marL="228600" rtl="0" algn="l">
              <a:lnSpc>
                <a:spcPct val="90000"/>
              </a:lnSpc>
              <a:spcBef>
                <a:spcPts val="1000"/>
              </a:spcBef>
              <a:spcAft>
                <a:spcPts val="0"/>
              </a:spcAft>
              <a:buClr>
                <a:schemeClr val="dk1"/>
              </a:buClr>
              <a:buSzPct val="100000"/>
              <a:buChar char="•"/>
            </a:pPr>
            <a:r>
              <a:rPr lang="vi-VN"/>
              <a:t>Theo mặc định, tất cả các phần tử HTML là không float.</a:t>
            </a:r>
            <a:endParaRPr/>
          </a:p>
          <a:p>
            <a:pPr indent="-228600" lvl="0" marL="228600" rtl="0" algn="l">
              <a:lnSpc>
                <a:spcPct val="90000"/>
              </a:lnSpc>
              <a:spcBef>
                <a:spcPts val="1000"/>
              </a:spcBef>
              <a:spcAft>
                <a:spcPts val="0"/>
              </a:spcAft>
              <a:buClr>
                <a:schemeClr val="dk1"/>
              </a:buClr>
              <a:buSzPct val="100000"/>
              <a:buChar char="•"/>
            </a:pPr>
            <a:r>
              <a:rPr b="1" lang="vi-VN"/>
              <a:t>Thuộc tính Float có thể có một trong các giá trị sau:</a:t>
            </a:r>
            <a:endParaRPr/>
          </a:p>
          <a:p>
            <a:pPr indent="-228600" lvl="1" marL="685800" rtl="0" algn="l">
              <a:lnSpc>
                <a:spcPct val="90000"/>
              </a:lnSpc>
              <a:spcBef>
                <a:spcPts val="500"/>
              </a:spcBef>
              <a:spcAft>
                <a:spcPts val="0"/>
              </a:spcAft>
              <a:buClr>
                <a:schemeClr val="dk1"/>
              </a:buClr>
              <a:buSzPct val="100000"/>
              <a:buChar char="•"/>
            </a:pPr>
            <a:r>
              <a:rPr b="1" lang="vi-VN"/>
              <a:t>left: </a:t>
            </a:r>
            <a:r>
              <a:rPr lang="vi-VN"/>
              <a:t>Cố định phần tử về bên trái.</a:t>
            </a:r>
            <a:endParaRPr/>
          </a:p>
          <a:p>
            <a:pPr indent="-228600" lvl="1" marL="685800" rtl="0" algn="l">
              <a:lnSpc>
                <a:spcPct val="90000"/>
              </a:lnSpc>
              <a:spcBef>
                <a:spcPts val="500"/>
              </a:spcBef>
              <a:spcAft>
                <a:spcPts val="0"/>
              </a:spcAft>
              <a:buClr>
                <a:schemeClr val="dk1"/>
              </a:buClr>
              <a:buSzPct val="100000"/>
              <a:buChar char="•"/>
            </a:pPr>
            <a:r>
              <a:rPr b="1" lang="vi-VN"/>
              <a:t>right: </a:t>
            </a:r>
            <a:r>
              <a:rPr lang="vi-VN"/>
              <a:t>Cố định phần tử về bên phải.</a:t>
            </a:r>
            <a:endParaRPr/>
          </a:p>
          <a:p>
            <a:pPr indent="-228600" lvl="1" marL="685800" rtl="0" algn="l">
              <a:lnSpc>
                <a:spcPct val="90000"/>
              </a:lnSpc>
              <a:spcBef>
                <a:spcPts val="500"/>
              </a:spcBef>
              <a:spcAft>
                <a:spcPts val="0"/>
              </a:spcAft>
              <a:buClr>
                <a:schemeClr val="dk1"/>
              </a:buClr>
              <a:buSzPct val="100000"/>
              <a:buChar char="•"/>
            </a:pPr>
            <a:r>
              <a:rPr b="1" lang="vi-VN"/>
              <a:t>none</a:t>
            </a:r>
            <a:r>
              <a:rPr lang="vi-VN"/>
              <a:t>: Nằm tại chính vị trí của nó (trạng thái bình thường).</a:t>
            </a:r>
            <a:endParaRPr/>
          </a:p>
          <a:p>
            <a:pPr indent="-228600" lvl="1" marL="685800" rtl="0" algn="l">
              <a:lnSpc>
                <a:spcPct val="90000"/>
              </a:lnSpc>
              <a:spcBef>
                <a:spcPts val="500"/>
              </a:spcBef>
              <a:spcAft>
                <a:spcPts val="0"/>
              </a:spcAft>
              <a:buClr>
                <a:schemeClr val="dk1"/>
              </a:buClr>
              <a:buSzPct val="100000"/>
              <a:buChar char="•"/>
            </a:pPr>
            <a:r>
              <a:rPr b="1" lang="vi-VN"/>
              <a:t>inherit</a:t>
            </a:r>
            <a:r>
              <a:rPr lang="vi-VN"/>
              <a:t> (kế thừa): Phần tử kế thừa giá trị từ float cha.</a:t>
            </a:r>
            <a:endParaRPr/>
          </a:p>
          <a:p>
            <a:pPr indent="-228600" lvl="0" marL="228600" rtl="0" algn="l">
              <a:lnSpc>
                <a:spcPct val="90000"/>
              </a:lnSpc>
              <a:spcBef>
                <a:spcPts val="1000"/>
              </a:spcBef>
              <a:spcAft>
                <a:spcPts val="0"/>
              </a:spcAft>
              <a:buClr>
                <a:schemeClr val="dk1"/>
              </a:buClr>
              <a:buSzPct val="100000"/>
              <a:buChar char="•"/>
            </a:pPr>
            <a:r>
              <a:rPr b="1" i="1" lang="vi-VN"/>
              <a:t>Chú ý: </a:t>
            </a:r>
            <a:r>
              <a:rPr i="1" lang="vi-VN"/>
              <a:t>Khi một thành phần được CSS float là left hoặc right thì tất cả các thẻ cùng cấp phía sau nó sẽ được tràn lên phía trên và lấp đầy chỗ trống của hàng chứa thẻ được CSS float left hoặc right.</a:t>
            </a:r>
            <a:endParaRPr/>
          </a:p>
          <a:p>
            <a:pPr indent="-228600" lvl="0" marL="228600" rtl="0" algn="l">
              <a:lnSpc>
                <a:spcPct val="90000"/>
              </a:lnSpc>
              <a:spcBef>
                <a:spcPts val="1000"/>
              </a:spcBef>
              <a:spcAft>
                <a:spcPts val="0"/>
              </a:spcAft>
              <a:buClr>
                <a:schemeClr val="dk1"/>
              </a:buClr>
              <a:buSzPct val="100000"/>
              <a:buChar char="•"/>
            </a:pPr>
            <a:r>
              <a:rPr i="1" lang="vi-VN"/>
              <a:t>Không thể áp dụng text-align cho các phần cha có các phần từ con đang float</a:t>
            </a:r>
            <a:endParaRPr/>
          </a:p>
        </p:txBody>
      </p:sp>
      <p:pic>
        <p:nvPicPr>
          <p:cNvPr id="132" name="Google Shape;132;p4"/>
          <p:cNvPicPr preferRelativeResize="0"/>
          <p:nvPr/>
        </p:nvPicPr>
        <p:blipFill rotWithShape="1">
          <a:blip r:embed="rId3">
            <a:alphaModFix/>
          </a:blip>
          <a:srcRect b="0" l="0" r="0" t="0"/>
          <a:stretch/>
        </p:blipFill>
        <p:spPr>
          <a:xfrm>
            <a:off x="273196" y="4609106"/>
            <a:ext cx="5796073" cy="1323623"/>
          </a:xfrm>
          <a:prstGeom prst="rect">
            <a:avLst/>
          </a:prstGeom>
          <a:noFill/>
          <a:ln>
            <a:noFill/>
          </a:ln>
        </p:spPr>
      </p:pic>
      <p:pic>
        <p:nvPicPr>
          <p:cNvPr id="133" name="Google Shape;133;p4"/>
          <p:cNvPicPr preferRelativeResize="0"/>
          <p:nvPr/>
        </p:nvPicPr>
        <p:blipFill rotWithShape="1">
          <a:blip r:embed="rId4">
            <a:alphaModFix/>
          </a:blip>
          <a:srcRect b="0" l="0" r="0" t="0"/>
          <a:stretch/>
        </p:blipFill>
        <p:spPr>
          <a:xfrm>
            <a:off x="6775304" y="4398409"/>
            <a:ext cx="5143500" cy="1685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Giới thiệu về float</a:t>
            </a:r>
            <a:endParaRPr/>
          </a:p>
        </p:txBody>
      </p:sp>
      <p:pic>
        <p:nvPicPr>
          <p:cNvPr id="139" name="Google Shape;139;p5"/>
          <p:cNvPicPr preferRelativeResize="0"/>
          <p:nvPr>
            <p:ph idx="1" type="body"/>
          </p:nvPr>
        </p:nvPicPr>
        <p:blipFill rotWithShape="1">
          <a:blip r:embed="rId3">
            <a:alphaModFix/>
          </a:blip>
          <a:srcRect b="0" l="0" r="0" t="0"/>
          <a:stretch/>
        </p:blipFill>
        <p:spPr>
          <a:xfrm>
            <a:off x="344919" y="3166970"/>
            <a:ext cx="3212950" cy="1591461"/>
          </a:xfrm>
          <a:prstGeom prst="rect">
            <a:avLst/>
          </a:prstGeom>
          <a:noFill/>
          <a:ln>
            <a:noFill/>
          </a:ln>
        </p:spPr>
      </p:pic>
      <p:sp>
        <p:nvSpPr>
          <p:cNvPr id="140" name="Google Shape;140;p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41" name="Google Shape;141;p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142" name="Google Shape;142;p5"/>
          <p:cNvPicPr preferRelativeResize="0"/>
          <p:nvPr/>
        </p:nvPicPr>
        <p:blipFill rotWithShape="1">
          <a:blip r:embed="rId4">
            <a:alphaModFix/>
          </a:blip>
          <a:srcRect b="0" l="0" r="0" t="0"/>
          <a:stretch/>
        </p:blipFill>
        <p:spPr>
          <a:xfrm>
            <a:off x="4323056" y="3114778"/>
            <a:ext cx="7308538" cy="1695843"/>
          </a:xfrm>
          <a:prstGeom prst="rect">
            <a:avLst/>
          </a:prstGeom>
          <a:noFill/>
          <a:ln>
            <a:noFill/>
          </a:ln>
        </p:spPr>
      </p:pic>
      <p:pic>
        <p:nvPicPr>
          <p:cNvPr id="143" name="Google Shape;143;p5"/>
          <p:cNvPicPr preferRelativeResize="0"/>
          <p:nvPr/>
        </p:nvPicPr>
        <p:blipFill rotWithShape="1">
          <a:blip r:embed="rId5">
            <a:alphaModFix/>
          </a:blip>
          <a:srcRect b="0" l="0" r="0" t="0"/>
          <a:stretch/>
        </p:blipFill>
        <p:spPr>
          <a:xfrm>
            <a:off x="186296" y="793687"/>
            <a:ext cx="11659610" cy="18365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Thuộc tính clear</a:t>
            </a:r>
            <a:endParaRPr/>
          </a:p>
        </p:txBody>
      </p:sp>
      <p:sp>
        <p:nvSpPr>
          <p:cNvPr id="149" name="Google Shape;149;p6"/>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vi-VN"/>
              <a:t>Clear gần như là ngược lại với float, nó sử dụng để giải quyết khi các phần tử bị tràn do float</a:t>
            </a:r>
            <a:endParaRPr/>
          </a:p>
          <a:p>
            <a:pPr indent="-228600" lvl="0" marL="228600" rtl="0" algn="l">
              <a:lnSpc>
                <a:spcPct val="90000"/>
              </a:lnSpc>
              <a:spcBef>
                <a:spcPts val="1000"/>
              </a:spcBef>
              <a:spcAft>
                <a:spcPts val="0"/>
              </a:spcAft>
              <a:buClr>
                <a:schemeClr val="dk1"/>
              </a:buClr>
              <a:buSzPts val="2400"/>
              <a:buChar char="•"/>
            </a:pPr>
            <a:r>
              <a:rPr lang="vi-VN"/>
              <a:t>Thuộc tính clear có thể có một trong các giá trị sau:</a:t>
            </a:r>
            <a:endParaRPr/>
          </a:p>
          <a:p>
            <a:pPr indent="-228600" lvl="1" marL="685800" rtl="0" algn="l">
              <a:lnSpc>
                <a:spcPct val="90000"/>
              </a:lnSpc>
              <a:spcBef>
                <a:spcPts val="500"/>
              </a:spcBef>
              <a:spcAft>
                <a:spcPts val="0"/>
              </a:spcAft>
              <a:buClr>
                <a:schemeClr val="dk1"/>
              </a:buClr>
              <a:buSzPts val="2000"/>
              <a:buChar char="•"/>
            </a:pPr>
            <a:r>
              <a:rPr b="1" lang="vi-VN"/>
              <a:t>left</a:t>
            </a:r>
            <a:r>
              <a:rPr lang="vi-VN"/>
              <a:t>: Tràn về phía bên trái.</a:t>
            </a:r>
            <a:endParaRPr/>
          </a:p>
          <a:p>
            <a:pPr indent="-228600" lvl="1" marL="685800" rtl="0" algn="l">
              <a:lnSpc>
                <a:spcPct val="90000"/>
              </a:lnSpc>
              <a:spcBef>
                <a:spcPts val="500"/>
              </a:spcBef>
              <a:spcAft>
                <a:spcPts val="0"/>
              </a:spcAft>
              <a:buClr>
                <a:schemeClr val="dk1"/>
              </a:buClr>
              <a:buSzPts val="2000"/>
              <a:buChar char="•"/>
            </a:pPr>
            <a:r>
              <a:rPr b="1" lang="vi-VN"/>
              <a:t>right</a:t>
            </a:r>
            <a:r>
              <a:rPr lang="vi-VN"/>
              <a:t>: Tràn về phía bên phải.</a:t>
            </a:r>
            <a:endParaRPr/>
          </a:p>
          <a:p>
            <a:pPr indent="-228600" lvl="1" marL="685800" rtl="0" algn="l">
              <a:lnSpc>
                <a:spcPct val="90000"/>
              </a:lnSpc>
              <a:spcBef>
                <a:spcPts val="500"/>
              </a:spcBef>
              <a:spcAft>
                <a:spcPts val="0"/>
              </a:spcAft>
              <a:buClr>
                <a:schemeClr val="dk1"/>
              </a:buClr>
              <a:buSzPts val="2000"/>
              <a:buChar char="•"/>
            </a:pPr>
            <a:r>
              <a:rPr b="1" lang="vi-VN"/>
              <a:t>none</a:t>
            </a:r>
            <a:r>
              <a:rPr lang="vi-VN"/>
              <a:t>: Cho phép tràn lên cả hai phía (mặc định).</a:t>
            </a:r>
            <a:endParaRPr/>
          </a:p>
          <a:p>
            <a:pPr indent="-228600" lvl="1" marL="685800" rtl="0" algn="l">
              <a:lnSpc>
                <a:spcPct val="90000"/>
              </a:lnSpc>
              <a:spcBef>
                <a:spcPts val="500"/>
              </a:spcBef>
              <a:spcAft>
                <a:spcPts val="0"/>
              </a:spcAft>
              <a:buClr>
                <a:schemeClr val="dk1"/>
              </a:buClr>
              <a:buSzPts val="2000"/>
              <a:buChar char="•"/>
            </a:pPr>
            <a:r>
              <a:rPr b="1" lang="vi-VN"/>
              <a:t>both</a:t>
            </a:r>
            <a:r>
              <a:rPr lang="vi-VN"/>
              <a:t>: Không cho phép tràn về bên nào</a:t>
            </a:r>
            <a:endParaRPr/>
          </a:p>
          <a:p>
            <a:pPr indent="-228600" lvl="1" marL="685800" rtl="0" algn="l">
              <a:lnSpc>
                <a:spcPct val="90000"/>
              </a:lnSpc>
              <a:spcBef>
                <a:spcPts val="500"/>
              </a:spcBef>
              <a:spcAft>
                <a:spcPts val="0"/>
              </a:spcAft>
              <a:buClr>
                <a:schemeClr val="dk1"/>
              </a:buClr>
              <a:buSzPts val="2000"/>
              <a:buChar char="•"/>
            </a:pPr>
            <a:r>
              <a:rPr b="1" lang="vi-VN"/>
              <a:t>inherit</a:t>
            </a:r>
            <a:r>
              <a:rPr lang="vi-VN"/>
              <a:t> (kế thừa): Phần tử kế thừa giá trị từ float cha.</a:t>
            </a:r>
            <a:endParaRPr/>
          </a:p>
        </p:txBody>
      </p:sp>
      <p:sp>
        <p:nvSpPr>
          <p:cNvPr id="150" name="Google Shape;150;p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51" name="Google Shape;151;p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152" name="Google Shape;152;p6"/>
          <p:cNvPicPr preferRelativeResize="0"/>
          <p:nvPr/>
        </p:nvPicPr>
        <p:blipFill rotWithShape="1">
          <a:blip r:embed="rId3">
            <a:alphaModFix/>
          </a:blip>
          <a:srcRect b="0" l="0" r="0" t="0"/>
          <a:stretch/>
        </p:blipFill>
        <p:spPr>
          <a:xfrm>
            <a:off x="347350" y="4087007"/>
            <a:ext cx="11674852" cy="2004234"/>
          </a:xfrm>
          <a:prstGeom prst="rect">
            <a:avLst/>
          </a:prstGeom>
          <a:noFill/>
          <a:ln>
            <a:noFill/>
          </a:ln>
        </p:spPr>
      </p:pic>
      <p:pic>
        <p:nvPicPr>
          <p:cNvPr id="153" name="Google Shape;153;p6"/>
          <p:cNvPicPr preferRelativeResize="0"/>
          <p:nvPr/>
        </p:nvPicPr>
        <p:blipFill rotWithShape="1">
          <a:blip r:embed="rId4">
            <a:alphaModFix/>
          </a:blip>
          <a:srcRect b="0" l="0" r="0" t="0"/>
          <a:stretch/>
        </p:blipFill>
        <p:spPr>
          <a:xfrm>
            <a:off x="9370012" y="1432387"/>
            <a:ext cx="2507197" cy="22709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
          <p:cNvSpPr txBox="1"/>
          <p:nvPr>
            <p:ph type="title"/>
          </p:nvPr>
        </p:nvSpPr>
        <p:spPr>
          <a:xfrm>
            <a:off x="30041" y="75648"/>
            <a:ext cx="12096883" cy="444459"/>
          </a:xfrm>
          <a:prstGeom prst="rect">
            <a:avLst/>
          </a:prstGeom>
          <a:noFill/>
          <a:ln>
            <a:noFill/>
          </a:ln>
        </p:spPr>
        <p:txBody>
          <a:bodyPr anchorCtr="0" anchor="ctr" bIns="0" lIns="0" spcFirstLastPara="1" rIns="0" wrap="square" tIns="13425">
            <a:spAutoFit/>
          </a:bodyPr>
          <a:lstStyle/>
          <a:p>
            <a:pPr indent="0" lvl="0" marL="14147" rtl="0" algn="l">
              <a:lnSpc>
                <a:spcPct val="100000"/>
              </a:lnSpc>
              <a:spcBef>
                <a:spcPts val="0"/>
              </a:spcBef>
              <a:spcAft>
                <a:spcPts val="0"/>
              </a:spcAft>
              <a:buClr>
                <a:schemeClr val="lt1"/>
              </a:buClr>
              <a:buSzPts val="2800"/>
              <a:buFont typeface="Calibri"/>
              <a:buNone/>
            </a:pPr>
            <a:r>
              <a:rPr lang="vi-VN" sz="2800">
                <a:latin typeface="Calibri"/>
                <a:ea typeface="Calibri"/>
                <a:cs typeface="Calibri"/>
                <a:sym typeface="Calibri"/>
              </a:rPr>
              <a:t>Định dạng bố cục lưới với float</a:t>
            </a:r>
            <a:endParaRPr sz="2800">
              <a:latin typeface="Calibri"/>
              <a:ea typeface="Calibri"/>
              <a:cs typeface="Calibri"/>
              <a:sym typeface="Calibri"/>
            </a:endParaRPr>
          </a:p>
        </p:txBody>
      </p:sp>
      <p:sp>
        <p:nvSpPr>
          <p:cNvPr id="159" name="Google Shape;159;p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60" name="Google Shape;160;p7"/>
          <p:cNvSpPr txBox="1"/>
          <p:nvPr>
            <p:ph idx="12" type="sldNum"/>
          </p:nvPr>
        </p:nvSpPr>
        <p:spPr>
          <a:xfrm>
            <a:off x="11443317" y="6423618"/>
            <a:ext cx="674394" cy="365125"/>
          </a:xfrm>
          <a:prstGeom prst="rect">
            <a:avLst/>
          </a:prstGeom>
          <a:noFill/>
          <a:ln>
            <a:noFill/>
          </a:ln>
        </p:spPr>
        <p:txBody>
          <a:bodyPr anchorCtr="0" anchor="ctr" bIns="0" lIns="0" spcFirstLastPara="1" rIns="0" wrap="square" tIns="0">
            <a:spAutoFit/>
          </a:bodyPr>
          <a:lstStyle/>
          <a:p>
            <a:pPr indent="0" lvl="0" marL="28297" rtl="0" algn="r">
              <a:lnSpc>
                <a:spcPct val="133333"/>
              </a:lnSpc>
              <a:spcBef>
                <a:spcPts val="0"/>
              </a:spcBef>
              <a:spcAft>
                <a:spcPts val="0"/>
              </a:spcAft>
              <a:buNone/>
            </a:pPr>
            <a:fld id="{00000000-1234-1234-1234-123412341234}" type="slidenum">
              <a:rPr lang="vi-VN"/>
              <a:t>‹#›</a:t>
            </a:fld>
            <a:endParaRPr/>
          </a:p>
        </p:txBody>
      </p:sp>
      <p:pic>
        <p:nvPicPr>
          <p:cNvPr id="161" name="Google Shape;161;p7"/>
          <p:cNvPicPr preferRelativeResize="0"/>
          <p:nvPr>
            <p:ph idx="1" type="body"/>
          </p:nvPr>
        </p:nvPicPr>
        <p:blipFill rotWithShape="1">
          <a:blip r:embed="rId3">
            <a:alphaModFix/>
          </a:blip>
          <a:srcRect b="0" l="0" r="0" t="0"/>
          <a:stretch/>
        </p:blipFill>
        <p:spPr>
          <a:xfrm>
            <a:off x="107738" y="718380"/>
            <a:ext cx="3132612" cy="3676889"/>
          </a:xfrm>
          <a:prstGeom prst="rect">
            <a:avLst/>
          </a:prstGeom>
          <a:noFill/>
          <a:ln>
            <a:noFill/>
          </a:ln>
        </p:spPr>
      </p:pic>
      <p:pic>
        <p:nvPicPr>
          <p:cNvPr id="162" name="Google Shape;162;p7"/>
          <p:cNvPicPr preferRelativeResize="0"/>
          <p:nvPr/>
        </p:nvPicPr>
        <p:blipFill rotWithShape="1">
          <a:blip r:embed="rId4">
            <a:alphaModFix/>
          </a:blip>
          <a:srcRect b="0" l="0" r="0" t="0"/>
          <a:stretch/>
        </p:blipFill>
        <p:spPr>
          <a:xfrm>
            <a:off x="4589424" y="626214"/>
            <a:ext cx="7584489" cy="3722326"/>
          </a:xfrm>
          <a:prstGeom prst="rect">
            <a:avLst/>
          </a:prstGeom>
          <a:noFill/>
          <a:ln>
            <a:noFill/>
          </a:ln>
        </p:spPr>
      </p:pic>
      <p:pic>
        <p:nvPicPr>
          <p:cNvPr id="163" name="Google Shape;163;p7"/>
          <p:cNvPicPr preferRelativeResize="0"/>
          <p:nvPr/>
        </p:nvPicPr>
        <p:blipFill rotWithShape="1">
          <a:blip r:embed="rId5">
            <a:alphaModFix/>
          </a:blip>
          <a:srcRect b="0" l="0" r="0" t="0"/>
          <a:stretch/>
        </p:blipFill>
        <p:spPr>
          <a:xfrm>
            <a:off x="3081127" y="3267349"/>
            <a:ext cx="3810330" cy="29644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8"/>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CSS Flexbox</a:t>
            </a:r>
            <a:endParaRPr/>
          </a:p>
        </p:txBody>
      </p:sp>
      <p:sp>
        <p:nvSpPr>
          <p:cNvPr id="169" name="Google Shape;169;p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70" name="Google Shape;170;p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grpSp>
        <p:nvGrpSpPr>
          <p:cNvPr id="171" name="Google Shape;171;p8"/>
          <p:cNvGrpSpPr/>
          <p:nvPr/>
        </p:nvGrpSpPr>
        <p:grpSpPr>
          <a:xfrm>
            <a:off x="0" y="659292"/>
            <a:ext cx="12096884" cy="2943980"/>
            <a:chOff x="0" y="0"/>
            <a:chExt cx="12096884" cy="2943980"/>
          </a:xfrm>
        </p:grpSpPr>
        <p:sp>
          <p:nvSpPr>
            <p:cNvPr id="172" name="Google Shape;172;p8"/>
            <p:cNvSpPr/>
            <p:nvPr/>
          </p:nvSpPr>
          <p:spPr>
            <a:xfrm>
              <a:off x="0" y="0"/>
              <a:ext cx="12096884" cy="578841"/>
            </a:xfrm>
            <a:prstGeom prst="roundRect">
              <a:avLst>
                <a:gd fmla="val 16667" name="adj"/>
              </a:avLst>
            </a:prstGeom>
            <a:solidFill>
              <a:srgbClr val="517D3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txBox="1"/>
            <p:nvPr/>
          </p:nvSpPr>
          <p:spPr>
            <a:xfrm>
              <a:off x="28257" y="28257"/>
              <a:ext cx="12040370" cy="522327"/>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alibri"/>
                <a:buNone/>
              </a:pPr>
              <a:r>
                <a:rPr b="0" i="0" lang="vi-VN" sz="1800" u="none" cap="none" strike="noStrike">
                  <a:solidFill>
                    <a:schemeClr val="lt1"/>
                  </a:solidFill>
                  <a:latin typeface="Calibri"/>
                  <a:ea typeface="Calibri"/>
                  <a:cs typeface="Calibri"/>
                  <a:sym typeface="Calibri"/>
                </a:rPr>
                <a:t>Flexbox (hộp linh hoạt) là một hệ thống bố cục một chiều (theo chiều ngang hoặc chiều dọc).</a:t>
              </a:r>
              <a:endParaRPr/>
            </a:p>
          </p:txBody>
        </p:sp>
        <p:sp>
          <p:nvSpPr>
            <p:cNvPr id="174" name="Google Shape;174;p8"/>
            <p:cNvSpPr/>
            <p:nvPr/>
          </p:nvSpPr>
          <p:spPr>
            <a:xfrm>
              <a:off x="0" y="592080"/>
              <a:ext cx="12096884" cy="578841"/>
            </a:xfrm>
            <a:prstGeom prst="roundRect">
              <a:avLst>
                <a:gd fmla="val 16667" name="adj"/>
              </a:avLst>
            </a:prstGeom>
            <a:solidFill>
              <a:srgbClr val="77B058"/>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txBox="1"/>
            <p:nvPr/>
          </p:nvSpPr>
          <p:spPr>
            <a:xfrm>
              <a:off x="28257" y="620337"/>
              <a:ext cx="12040370" cy="522327"/>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alibri"/>
                <a:buNone/>
              </a:pPr>
              <a:r>
                <a:rPr b="0" i="0" lang="vi-VN" sz="1800" u="none" cap="none" strike="noStrike">
                  <a:solidFill>
                    <a:schemeClr val="lt1"/>
                  </a:solidFill>
                  <a:latin typeface="Calibri"/>
                  <a:ea typeface="Calibri"/>
                  <a:cs typeface="Calibri"/>
                  <a:sym typeface="Calibri"/>
                </a:rPr>
                <a:t>Nhằm mục đích cung cấp một cách hiệu quả việc bố trí, căn chỉnh và phân phối không gian giữa các mục trong một thùng chứa (container), ngay cả khi kích thước của chúng không xác định hoặc kích thước động.</a:t>
              </a:r>
              <a:endParaRPr/>
            </a:p>
          </p:txBody>
        </p:sp>
        <p:sp>
          <p:nvSpPr>
            <p:cNvPr id="176" name="Google Shape;176;p8"/>
            <p:cNvSpPr/>
            <p:nvPr/>
          </p:nvSpPr>
          <p:spPr>
            <a:xfrm>
              <a:off x="0" y="1183099"/>
              <a:ext cx="12096884" cy="578841"/>
            </a:xfrm>
            <a:prstGeom prst="roundRect">
              <a:avLst>
                <a:gd fmla="val 16667" name="adj"/>
              </a:avLst>
            </a:prstGeom>
            <a:solidFill>
              <a:srgbClr val="A8C79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txBox="1"/>
            <p:nvPr/>
          </p:nvSpPr>
          <p:spPr>
            <a:xfrm>
              <a:off x="28257" y="1211356"/>
              <a:ext cx="12040370" cy="522327"/>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alibri"/>
                <a:buNone/>
              </a:pPr>
              <a:r>
                <a:rPr b="0" i="0" lang="vi-VN" sz="1800" u="none" cap="none" strike="noStrike">
                  <a:solidFill>
                    <a:schemeClr val="lt1"/>
                  </a:solidFill>
                  <a:latin typeface="Calibri"/>
                  <a:ea typeface="Calibri"/>
                  <a:cs typeface="Calibri"/>
                  <a:sym typeface="Calibri"/>
                </a:rPr>
                <a:t>Cung cấp cho container khả năng thay đổi chiều rộng / chiều cao và thứ tự của item để lấp đầy không gian có sẵn (dễ phù hợp với tất cả các loại thiết bị hiển thị và kích thước màn hình). </a:t>
              </a:r>
              <a:endParaRPr/>
            </a:p>
          </p:txBody>
        </p:sp>
        <p:sp>
          <p:nvSpPr>
            <p:cNvPr id="178" name="Google Shape;178;p8"/>
            <p:cNvSpPr/>
            <p:nvPr/>
          </p:nvSpPr>
          <p:spPr>
            <a:xfrm>
              <a:off x="0" y="1774119"/>
              <a:ext cx="12096884" cy="578841"/>
            </a:xfrm>
            <a:prstGeom prst="roundRect">
              <a:avLst>
                <a:gd fmla="val 16667" name="adj"/>
              </a:avLst>
            </a:prstGeom>
            <a:solidFill>
              <a:srgbClr val="A8C79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txBox="1"/>
            <p:nvPr/>
          </p:nvSpPr>
          <p:spPr>
            <a:xfrm>
              <a:off x="28257" y="1802376"/>
              <a:ext cx="12040370" cy="522327"/>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alibri"/>
                <a:buNone/>
              </a:pPr>
              <a:r>
                <a:rPr b="0" i="0" lang="vi-VN" sz="1800" u="none" cap="none" strike="noStrike">
                  <a:solidFill>
                    <a:schemeClr val="lt1"/>
                  </a:solidFill>
                  <a:latin typeface="Calibri"/>
                  <a:ea typeface="Calibri"/>
                  <a:cs typeface="Calibri"/>
                  <a:sym typeface="Calibri"/>
                </a:rPr>
                <a:t>Một flex container có thể mở rộng hoặc lấp đầy không gian có sẵn hoặc thu nhỏ item để tránh bị tràn.</a:t>
              </a:r>
              <a:endParaRPr/>
            </a:p>
          </p:txBody>
        </p:sp>
        <p:sp>
          <p:nvSpPr>
            <p:cNvPr id="180" name="Google Shape;180;p8"/>
            <p:cNvSpPr/>
            <p:nvPr/>
          </p:nvSpPr>
          <p:spPr>
            <a:xfrm>
              <a:off x="0" y="2365139"/>
              <a:ext cx="12096884" cy="578841"/>
            </a:xfrm>
            <a:prstGeom prst="roundRect">
              <a:avLst>
                <a:gd fmla="val 16667" name="adj"/>
              </a:avLst>
            </a:prstGeom>
            <a:solidFill>
              <a:srgbClr val="77B058"/>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txBox="1"/>
            <p:nvPr/>
          </p:nvSpPr>
          <p:spPr>
            <a:xfrm>
              <a:off x="28257" y="2393396"/>
              <a:ext cx="12040370" cy="522327"/>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alibri"/>
                <a:buNone/>
              </a:pPr>
              <a:r>
                <a:rPr b="0" i="0" lang="vi-VN" sz="1800" u="none" cap="none" strike="noStrike">
                  <a:solidFill>
                    <a:schemeClr val="lt1"/>
                  </a:solidFill>
                  <a:latin typeface="Calibri"/>
                  <a:ea typeface="Calibri"/>
                  <a:cs typeface="Calibri"/>
                  <a:sym typeface="Calibri"/>
                </a:rPr>
                <a:t>CSS3 giới thiệu hai giá trị mới cho thuộc tính display là flex và inline-flex.</a:t>
              </a:r>
              <a:endParaRPr/>
            </a:p>
          </p:txBody>
        </p:sp>
      </p:grpSp>
      <p:pic>
        <p:nvPicPr>
          <p:cNvPr id="182" name="Google Shape;182;p8"/>
          <p:cNvPicPr preferRelativeResize="0"/>
          <p:nvPr/>
        </p:nvPicPr>
        <p:blipFill rotWithShape="1">
          <a:blip r:embed="rId3">
            <a:alphaModFix/>
          </a:blip>
          <a:srcRect b="0" l="0" r="0" t="0"/>
          <a:stretch/>
        </p:blipFill>
        <p:spPr>
          <a:xfrm>
            <a:off x="2947387" y="3699417"/>
            <a:ext cx="6884924" cy="255249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9"/>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Các thuộc tính thường dùng cho flex</a:t>
            </a:r>
            <a:endParaRPr/>
          </a:p>
        </p:txBody>
      </p:sp>
      <p:grpSp>
        <p:nvGrpSpPr>
          <p:cNvPr id="188" name="Google Shape;188;p9"/>
          <p:cNvGrpSpPr/>
          <p:nvPr/>
        </p:nvGrpSpPr>
        <p:grpSpPr>
          <a:xfrm>
            <a:off x="694562" y="695810"/>
            <a:ext cx="10749412" cy="5477800"/>
            <a:chOff x="673735" y="3352"/>
            <a:chExt cx="10749412" cy="5477800"/>
          </a:xfrm>
        </p:grpSpPr>
        <p:sp>
          <p:nvSpPr>
            <p:cNvPr id="189" name="Google Shape;189;p9"/>
            <p:cNvSpPr/>
            <p:nvPr/>
          </p:nvSpPr>
          <p:spPr>
            <a:xfrm>
              <a:off x="673735" y="3352"/>
              <a:ext cx="4773829" cy="3563563"/>
            </a:xfrm>
            <a:prstGeom prst="round2SameRect">
              <a:avLst>
                <a:gd fmla="val 8000" name="adj1"/>
                <a:gd fmla="val 0" name="adj2"/>
              </a:avLst>
            </a:prstGeom>
            <a:solidFill>
              <a:schemeClr val="lt1">
                <a:alpha val="89803"/>
              </a:schemeClr>
            </a:solidFill>
            <a:ln cap="flat" cmpd="sng" w="12700">
              <a:solidFill>
                <a:srgbClr val="D66E2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txBox="1"/>
            <p:nvPr/>
          </p:nvSpPr>
          <p:spPr>
            <a:xfrm>
              <a:off x="757234" y="86851"/>
              <a:ext cx="4606831" cy="3480064"/>
            </a:xfrm>
            <a:prstGeom prst="rect">
              <a:avLst/>
            </a:prstGeom>
            <a:noFill/>
            <a:ln>
              <a:noFill/>
            </a:ln>
          </p:spPr>
          <p:txBody>
            <a:bodyPr anchorCtr="0" anchor="t" bIns="33000" lIns="33000" spcFirstLastPara="1" rIns="33000" wrap="square" tIns="99050">
              <a:noAutofit/>
            </a:bodyPr>
            <a:lstStyle/>
            <a:p>
              <a:pPr indent="-228600" lvl="1" marL="228600" marR="0" rtl="0" algn="l">
                <a:lnSpc>
                  <a:spcPct val="90000"/>
                </a:lnSpc>
                <a:spcBef>
                  <a:spcPts val="0"/>
                </a:spcBef>
                <a:spcAft>
                  <a:spcPts val="0"/>
                </a:spcAft>
                <a:buClr>
                  <a:schemeClr val="dk1"/>
                </a:buClr>
                <a:buSzPts val="2600"/>
                <a:buFont typeface="Calibri"/>
                <a:buChar char="•"/>
              </a:pPr>
              <a:r>
                <a:rPr b="0" i="0" lang="vi-VN" sz="2600" u="none" cap="none" strike="noStrike">
                  <a:solidFill>
                    <a:schemeClr val="dk1"/>
                  </a:solidFill>
                  <a:latin typeface="Calibri"/>
                  <a:ea typeface="Calibri"/>
                  <a:cs typeface="Calibri"/>
                  <a:sym typeface="Calibri"/>
                </a:rPr>
                <a:t>display</a:t>
              </a:r>
              <a:endParaRPr b="0" i="0" sz="2600" u="none" cap="none" strike="noStrike">
                <a:solidFill>
                  <a:schemeClr val="dk1"/>
                </a:solidFill>
                <a:latin typeface="Calibri"/>
                <a:ea typeface="Calibri"/>
                <a:cs typeface="Calibri"/>
                <a:sym typeface="Calibri"/>
              </a:endParaRPr>
            </a:p>
            <a:p>
              <a:pPr indent="-228600" lvl="1" marL="228600" marR="0" rtl="0" algn="l">
                <a:lnSpc>
                  <a:spcPct val="90000"/>
                </a:lnSpc>
                <a:spcBef>
                  <a:spcPts val="390"/>
                </a:spcBef>
                <a:spcAft>
                  <a:spcPts val="0"/>
                </a:spcAft>
                <a:buClr>
                  <a:schemeClr val="dk1"/>
                </a:buClr>
                <a:buSzPts val="2600"/>
                <a:buFont typeface="Calibri"/>
                <a:buChar char="•"/>
              </a:pPr>
              <a:r>
                <a:rPr b="0" i="0" lang="vi-VN" sz="2600" u="none" cap="none" strike="noStrike">
                  <a:solidFill>
                    <a:schemeClr val="dk1"/>
                  </a:solidFill>
                  <a:latin typeface="Calibri"/>
                  <a:ea typeface="Calibri"/>
                  <a:cs typeface="Calibri"/>
                  <a:sym typeface="Calibri"/>
                </a:rPr>
                <a:t>flex-direction</a:t>
              </a:r>
              <a:endParaRPr b="0" i="0" sz="2600" u="none" cap="none" strike="noStrike">
                <a:solidFill>
                  <a:schemeClr val="dk1"/>
                </a:solidFill>
                <a:latin typeface="Calibri"/>
                <a:ea typeface="Calibri"/>
                <a:cs typeface="Calibri"/>
                <a:sym typeface="Calibri"/>
              </a:endParaRPr>
            </a:p>
            <a:p>
              <a:pPr indent="-228600" lvl="1" marL="228600" marR="0" rtl="0" algn="l">
                <a:lnSpc>
                  <a:spcPct val="90000"/>
                </a:lnSpc>
                <a:spcBef>
                  <a:spcPts val="390"/>
                </a:spcBef>
                <a:spcAft>
                  <a:spcPts val="0"/>
                </a:spcAft>
                <a:buClr>
                  <a:schemeClr val="dk1"/>
                </a:buClr>
                <a:buSzPts val="2600"/>
                <a:buFont typeface="Calibri"/>
                <a:buChar char="•"/>
              </a:pPr>
              <a:r>
                <a:rPr b="0" i="0" lang="vi-VN" sz="2600" u="none" cap="none" strike="noStrike">
                  <a:solidFill>
                    <a:schemeClr val="dk1"/>
                  </a:solidFill>
                  <a:latin typeface="Calibri"/>
                  <a:ea typeface="Calibri"/>
                  <a:cs typeface="Calibri"/>
                  <a:sym typeface="Calibri"/>
                </a:rPr>
                <a:t>flex-wrap</a:t>
              </a:r>
              <a:endParaRPr b="0" i="0" sz="2600" u="none" cap="none" strike="noStrike">
                <a:solidFill>
                  <a:schemeClr val="dk1"/>
                </a:solidFill>
                <a:latin typeface="Calibri"/>
                <a:ea typeface="Calibri"/>
                <a:cs typeface="Calibri"/>
                <a:sym typeface="Calibri"/>
              </a:endParaRPr>
            </a:p>
            <a:p>
              <a:pPr indent="-228600" lvl="1" marL="228600" marR="0" rtl="0" algn="l">
                <a:lnSpc>
                  <a:spcPct val="90000"/>
                </a:lnSpc>
                <a:spcBef>
                  <a:spcPts val="390"/>
                </a:spcBef>
                <a:spcAft>
                  <a:spcPts val="0"/>
                </a:spcAft>
                <a:buClr>
                  <a:schemeClr val="dk1"/>
                </a:buClr>
                <a:buSzPts val="2600"/>
                <a:buFont typeface="Calibri"/>
                <a:buChar char="•"/>
              </a:pPr>
              <a:r>
                <a:rPr b="0" i="0" lang="vi-VN" sz="2600" u="none" cap="none" strike="noStrike">
                  <a:solidFill>
                    <a:schemeClr val="dk1"/>
                  </a:solidFill>
                  <a:latin typeface="Calibri"/>
                  <a:ea typeface="Calibri"/>
                  <a:cs typeface="Calibri"/>
                  <a:sym typeface="Calibri"/>
                </a:rPr>
                <a:t>flex-flow</a:t>
              </a:r>
              <a:endParaRPr b="0" i="0" sz="2600" u="none" cap="none" strike="noStrike">
                <a:solidFill>
                  <a:schemeClr val="dk1"/>
                </a:solidFill>
                <a:latin typeface="Calibri"/>
                <a:ea typeface="Calibri"/>
                <a:cs typeface="Calibri"/>
                <a:sym typeface="Calibri"/>
              </a:endParaRPr>
            </a:p>
            <a:p>
              <a:pPr indent="-228600" lvl="1" marL="228600" marR="0" rtl="0" algn="l">
                <a:lnSpc>
                  <a:spcPct val="90000"/>
                </a:lnSpc>
                <a:spcBef>
                  <a:spcPts val="390"/>
                </a:spcBef>
                <a:spcAft>
                  <a:spcPts val="0"/>
                </a:spcAft>
                <a:buClr>
                  <a:schemeClr val="dk1"/>
                </a:buClr>
                <a:buSzPts val="2600"/>
                <a:buFont typeface="Calibri"/>
                <a:buChar char="•"/>
              </a:pPr>
              <a:r>
                <a:rPr b="0" i="0" lang="vi-VN" sz="2600" u="none" cap="none" strike="noStrike">
                  <a:solidFill>
                    <a:schemeClr val="dk1"/>
                  </a:solidFill>
                  <a:latin typeface="Calibri"/>
                  <a:ea typeface="Calibri"/>
                  <a:cs typeface="Calibri"/>
                  <a:sym typeface="Calibri"/>
                </a:rPr>
                <a:t>justify-content</a:t>
              </a:r>
              <a:endParaRPr b="0" i="0" sz="2600" u="none" cap="none" strike="noStrike">
                <a:solidFill>
                  <a:schemeClr val="dk1"/>
                </a:solidFill>
                <a:latin typeface="Calibri"/>
                <a:ea typeface="Calibri"/>
                <a:cs typeface="Calibri"/>
                <a:sym typeface="Calibri"/>
              </a:endParaRPr>
            </a:p>
            <a:p>
              <a:pPr indent="-228600" lvl="1" marL="228600" marR="0" rtl="0" algn="l">
                <a:lnSpc>
                  <a:spcPct val="90000"/>
                </a:lnSpc>
                <a:spcBef>
                  <a:spcPts val="390"/>
                </a:spcBef>
                <a:spcAft>
                  <a:spcPts val="0"/>
                </a:spcAft>
                <a:buClr>
                  <a:schemeClr val="dk1"/>
                </a:buClr>
                <a:buSzPts val="2600"/>
                <a:buFont typeface="Calibri"/>
                <a:buChar char="•"/>
              </a:pPr>
              <a:r>
                <a:rPr b="0" i="0" lang="vi-VN" sz="2600" u="none" cap="none" strike="noStrike">
                  <a:solidFill>
                    <a:schemeClr val="dk1"/>
                  </a:solidFill>
                  <a:latin typeface="Calibri"/>
                  <a:ea typeface="Calibri"/>
                  <a:cs typeface="Calibri"/>
                  <a:sym typeface="Calibri"/>
                </a:rPr>
                <a:t>align-items</a:t>
              </a:r>
              <a:endParaRPr b="0" i="0" sz="2600" u="none" cap="none" strike="noStrike">
                <a:solidFill>
                  <a:schemeClr val="dk1"/>
                </a:solidFill>
                <a:latin typeface="Calibri"/>
                <a:ea typeface="Calibri"/>
                <a:cs typeface="Calibri"/>
                <a:sym typeface="Calibri"/>
              </a:endParaRPr>
            </a:p>
            <a:p>
              <a:pPr indent="-228600" lvl="1" marL="228600" marR="0" rtl="0" algn="l">
                <a:lnSpc>
                  <a:spcPct val="90000"/>
                </a:lnSpc>
                <a:spcBef>
                  <a:spcPts val="390"/>
                </a:spcBef>
                <a:spcAft>
                  <a:spcPts val="0"/>
                </a:spcAft>
                <a:buClr>
                  <a:schemeClr val="dk1"/>
                </a:buClr>
                <a:buSzPts val="2600"/>
                <a:buFont typeface="Calibri"/>
                <a:buChar char="•"/>
              </a:pPr>
              <a:r>
                <a:rPr b="0" i="0" lang="vi-VN" sz="2600" u="none" cap="none" strike="noStrike">
                  <a:solidFill>
                    <a:schemeClr val="dk1"/>
                  </a:solidFill>
                  <a:latin typeface="Calibri"/>
                  <a:ea typeface="Calibri"/>
                  <a:cs typeface="Calibri"/>
                  <a:sym typeface="Calibri"/>
                </a:rPr>
                <a:t>align-content</a:t>
              </a:r>
              <a:endParaRPr b="0" i="0" sz="2600" u="none" cap="none" strike="noStrike">
                <a:solidFill>
                  <a:schemeClr val="dk1"/>
                </a:solidFill>
                <a:latin typeface="Calibri"/>
                <a:ea typeface="Calibri"/>
                <a:cs typeface="Calibri"/>
                <a:sym typeface="Calibri"/>
              </a:endParaRPr>
            </a:p>
            <a:p>
              <a:pPr indent="-228600" lvl="1" marL="228600" marR="0" rtl="0" algn="l">
                <a:lnSpc>
                  <a:spcPct val="90000"/>
                </a:lnSpc>
                <a:spcBef>
                  <a:spcPts val="390"/>
                </a:spcBef>
                <a:spcAft>
                  <a:spcPts val="0"/>
                </a:spcAft>
                <a:buClr>
                  <a:schemeClr val="dk1"/>
                </a:buClr>
                <a:buSzPts val="2600"/>
                <a:buFont typeface="Calibri"/>
                <a:buChar char="•"/>
              </a:pPr>
              <a:r>
                <a:rPr b="0" i="0" lang="vi-VN" sz="2600" u="none" cap="none" strike="noStrike">
                  <a:solidFill>
                    <a:schemeClr val="dk1"/>
                  </a:solidFill>
                  <a:latin typeface="Calibri"/>
                  <a:ea typeface="Calibri"/>
                  <a:cs typeface="Calibri"/>
                  <a:sym typeface="Calibri"/>
                </a:rPr>
                <a:t>gap</a:t>
              </a:r>
              <a:endParaRPr/>
            </a:p>
          </p:txBody>
        </p:sp>
        <p:sp>
          <p:nvSpPr>
            <p:cNvPr id="191" name="Google Shape;191;p9"/>
            <p:cNvSpPr/>
            <p:nvPr/>
          </p:nvSpPr>
          <p:spPr>
            <a:xfrm>
              <a:off x="673735" y="3566915"/>
              <a:ext cx="4773829" cy="1532332"/>
            </a:xfrm>
            <a:prstGeom prst="rect">
              <a:avLst/>
            </a:prstGeom>
            <a:solidFill>
              <a:srgbClr val="D66E29"/>
            </a:solidFill>
            <a:ln cap="flat" cmpd="sng" w="12700">
              <a:solidFill>
                <a:srgbClr val="D66E2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
            <p:cNvSpPr txBox="1"/>
            <p:nvPr/>
          </p:nvSpPr>
          <p:spPr>
            <a:xfrm>
              <a:off x="673735" y="3566915"/>
              <a:ext cx="3361851" cy="1532332"/>
            </a:xfrm>
            <a:prstGeom prst="rect">
              <a:avLst/>
            </a:prstGeom>
            <a:noFill/>
            <a:ln>
              <a:noFill/>
            </a:ln>
          </p:spPr>
          <p:txBody>
            <a:bodyPr anchorCtr="0" anchor="ctr" bIns="0" lIns="106675" spcFirstLastPara="1" rIns="35550" wrap="square" tIns="0">
              <a:noAutofit/>
            </a:bodyPr>
            <a:lstStyle/>
            <a:p>
              <a:pPr indent="0" lvl="0" marL="0" marR="0" rtl="0" algn="l">
                <a:lnSpc>
                  <a:spcPct val="90000"/>
                </a:lnSpc>
                <a:spcBef>
                  <a:spcPts val="0"/>
                </a:spcBef>
                <a:spcAft>
                  <a:spcPts val="0"/>
                </a:spcAft>
                <a:buClr>
                  <a:schemeClr val="lt1"/>
                </a:buClr>
                <a:buSzPts val="2800"/>
                <a:buFont typeface="Calibri"/>
                <a:buNone/>
              </a:pPr>
              <a:r>
                <a:rPr b="1" i="0" lang="vi-VN" sz="2800" u="none" cap="none" strike="noStrike">
                  <a:solidFill>
                    <a:schemeClr val="lt1"/>
                  </a:solidFill>
                  <a:latin typeface="Calibri"/>
                  <a:ea typeface="Calibri"/>
                  <a:cs typeface="Calibri"/>
                  <a:sym typeface="Calibri"/>
                </a:rPr>
                <a:t>Đối với flex container (Phần tử cha)</a:t>
              </a:r>
              <a:endParaRPr b="0" i="0" sz="2800" u="none" cap="none" strike="noStrike">
                <a:solidFill>
                  <a:schemeClr val="lt1"/>
                </a:solidFill>
                <a:latin typeface="Calibri"/>
                <a:ea typeface="Calibri"/>
                <a:cs typeface="Calibri"/>
                <a:sym typeface="Calibri"/>
              </a:endParaRPr>
            </a:p>
          </p:txBody>
        </p:sp>
        <p:sp>
          <p:nvSpPr>
            <p:cNvPr id="193" name="Google Shape;193;p9"/>
            <p:cNvSpPr/>
            <p:nvPr/>
          </p:nvSpPr>
          <p:spPr>
            <a:xfrm>
              <a:off x="4170631" y="3810312"/>
              <a:ext cx="1670840" cy="1670840"/>
            </a:xfrm>
            <a:prstGeom prst="ellipse">
              <a:avLst/>
            </a:prstGeom>
            <a:blipFill rotWithShape="1">
              <a:blip r:embed="rId3">
                <a:alphaModFix/>
              </a:blip>
              <a:stretch>
                <a:fillRect b="0" l="0" r="0" t="0"/>
              </a:stretch>
            </a:blipFill>
            <a:ln cap="flat" cmpd="sng" w="12700">
              <a:solidFill>
                <a:srgbClr val="F7D5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
            <p:cNvSpPr/>
            <p:nvPr/>
          </p:nvSpPr>
          <p:spPr>
            <a:xfrm>
              <a:off x="6255412" y="3352"/>
              <a:ext cx="4773829" cy="3563563"/>
            </a:xfrm>
            <a:prstGeom prst="round2SameRect">
              <a:avLst>
                <a:gd fmla="val 8000" name="adj1"/>
                <a:gd fmla="val 0" name="adj2"/>
              </a:avLst>
            </a:prstGeom>
            <a:solidFill>
              <a:schemeClr val="lt1">
                <a:alpha val="89803"/>
              </a:schemeClr>
            </a:solidFill>
            <a:ln cap="flat" cmpd="sng" w="12700">
              <a:solidFill>
                <a:srgbClr val="F1B098"/>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txBox="1"/>
            <p:nvPr/>
          </p:nvSpPr>
          <p:spPr>
            <a:xfrm>
              <a:off x="6338911" y="86851"/>
              <a:ext cx="4606831" cy="3480064"/>
            </a:xfrm>
            <a:prstGeom prst="rect">
              <a:avLst/>
            </a:prstGeom>
            <a:noFill/>
            <a:ln>
              <a:noFill/>
            </a:ln>
          </p:spPr>
          <p:txBody>
            <a:bodyPr anchorCtr="0" anchor="t" bIns="33000" lIns="33000" spcFirstLastPara="1" rIns="33000" wrap="square" tIns="99050">
              <a:noAutofit/>
            </a:bodyPr>
            <a:lstStyle/>
            <a:p>
              <a:pPr indent="-228600" lvl="1" marL="228600" marR="0" rtl="0" algn="l">
                <a:lnSpc>
                  <a:spcPct val="90000"/>
                </a:lnSpc>
                <a:spcBef>
                  <a:spcPts val="0"/>
                </a:spcBef>
                <a:spcAft>
                  <a:spcPts val="0"/>
                </a:spcAft>
                <a:buClr>
                  <a:schemeClr val="dk1"/>
                </a:buClr>
                <a:buSzPts val="2600"/>
                <a:buFont typeface="Calibri"/>
                <a:buChar char="•"/>
              </a:pPr>
              <a:r>
                <a:rPr b="0" i="0" lang="vi-VN" sz="2600" u="none" cap="none" strike="noStrike">
                  <a:solidFill>
                    <a:schemeClr val="dk1"/>
                  </a:solidFill>
                  <a:latin typeface="Calibri"/>
                  <a:ea typeface="Calibri"/>
                  <a:cs typeface="Calibri"/>
                  <a:sym typeface="Calibri"/>
                </a:rPr>
                <a:t>order</a:t>
              </a:r>
              <a:endParaRPr b="0" i="0" sz="2600" u="none" cap="none" strike="noStrike">
                <a:solidFill>
                  <a:schemeClr val="dk1"/>
                </a:solidFill>
                <a:latin typeface="Calibri"/>
                <a:ea typeface="Calibri"/>
                <a:cs typeface="Calibri"/>
                <a:sym typeface="Calibri"/>
              </a:endParaRPr>
            </a:p>
            <a:p>
              <a:pPr indent="-228600" lvl="1" marL="228600" marR="0" rtl="0" algn="l">
                <a:lnSpc>
                  <a:spcPct val="90000"/>
                </a:lnSpc>
                <a:spcBef>
                  <a:spcPts val="390"/>
                </a:spcBef>
                <a:spcAft>
                  <a:spcPts val="0"/>
                </a:spcAft>
                <a:buClr>
                  <a:schemeClr val="dk1"/>
                </a:buClr>
                <a:buSzPts val="2600"/>
                <a:buFont typeface="Calibri"/>
                <a:buChar char="•"/>
              </a:pPr>
              <a:r>
                <a:rPr b="0" i="0" lang="vi-VN" sz="2600" u="none" cap="none" strike="noStrike">
                  <a:solidFill>
                    <a:schemeClr val="dk1"/>
                  </a:solidFill>
                  <a:latin typeface="Calibri"/>
                  <a:ea typeface="Calibri"/>
                  <a:cs typeface="Calibri"/>
                  <a:sym typeface="Calibri"/>
                </a:rPr>
                <a:t>flex-grow</a:t>
              </a:r>
              <a:endParaRPr b="0" i="0" sz="2600" u="none" cap="none" strike="noStrike">
                <a:solidFill>
                  <a:schemeClr val="dk1"/>
                </a:solidFill>
                <a:latin typeface="Calibri"/>
                <a:ea typeface="Calibri"/>
                <a:cs typeface="Calibri"/>
                <a:sym typeface="Calibri"/>
              </a:endParaRPr>
            </a:p>
            <a:p>
              <a:pPr indent="-228600" lvl="1" marL="228600" marR="0" rtl="0" algn="l">
                <a:lnSpc>
                  <a:spcPct val="90000"/>
                </a:lnSpc>
                <a:spcBef>
                  <a:spcPts val="390"/>
                </a:spcBef>
                <a:spcAft>
                  <a:spcPts val="0"/>
                </a:spcAft>
                <a:buClr>
                  <a:schemeClr val="dk1"/>
                </a:buClr>
                <a:buSzPts val="2600"/>
                <a:buFont typeface="Calibri"/>
                <a:buChar char="•"/>
              </a:pPr>
              <a:r>
                <a:rPr b="0" i="0" lang="vi-VN" sz="2600" u="none" cap="none" strike="noStrike">
                  <a:solidFill>
                    <a:schemeClr val="dk1"/>
                  </a:solidFill>
                  <a:latin typeface="Calibri"/>
                  <a:ea typeface="Calibri"/>
                  <a:cs typeface="Calibri"/>
                  <a:sym typeface="Calibri"/>
                </a:rPr>
                <a:t>flex-shrink</a:t>
              </a:r>
              <a:endParaRPr b="0" i="0" sz="2600" u="none" cap="none" strike="noStrike">
                <a:solidFill>
                  <a:schemeClr val="dk1"/>
                </a:solidFill>
                <a:latin typeface="Calibri"/>
                <a:ea typeface="Calibri"/>
                <a:cs typeface="Calibri"/>
                <a:sym typeface="Calibri"/>
              </a:endParaRPr>
            </a:p>
            <a:p>
              <a:pPr indent="-228600" lvl="1" marL="228600" marR="0" rtl="0" algn="l">
                <a:lnSpc>
                  <a:spcPct val="90000"/>
                </a:lnSpc>
                <a:spcBef>
                  <a:spcPts val="390"/>
                </a:spcBef>
                <a:spcAft>
                  <a:spcPts val="0"/>
                </a:spcAft>
                <a:buClr>
                  <a:schemeClr val="dk1"/>
                </a:buClr>
                <a:buSzPts val="2600"/>
                <a:buFont typeface="Calibri"/>
                <a:buChar char="•"/>
              </a:pPr>
              <a:r>
                <a:rPr b="0" i="0" lang="vi-VN" sz="2600" u="none" cap="none" strike="noStrike">
                  <a:solidFill>
                    <a:schemeClr val="dk1"/>
                  </a:solidFill>
                  <a:latin typeface="Calibri"/>
                  <a:ea typeface="Calibri"/>
                  <a:cs typeface="Calibri"/>
                  <a:sym typeface="Calibri"/>
                </a:rPr>
                <a:t>flex-basis</a:t>
              </a:r>
              <a:endParaRPr b="0" i="0" sz="2600" u="none" cap="none" strike="noStrike">
                <a:solidFill>
                  <a:schemeClr val="dk1"/>
                </a:solidFill>
                <a:latin typeface="Calibri"/>
                <a:ea typeface="Calibri"/>
                <a:cs typeface="Calibri"/>
                <a:sym typeface="Calibri"/>
              </a:endParaRPr>
            </a:p>
            <a:p>
              <a:pPr indent="-228600" lvl="1" marL="228600" marR="0" rtl="0" algn="l">
                <a:lnSpc>
                  <a:spcPct val="90000"/>
                </a:lnSpc>
                <a:spcBef>
                  <a:spcPts val="390"/>
                </a:spcBef>
                <a:spcAft>
                  <a:spcPts val="0"/>
                </a:spcAft>
                <a:buClr>
                  <a:schemeClr val="dk1"/>
                </a:buClr>
                <a:buSzPts val="2600"/>
                <a:buFont typeface="Calibri"/>
                <a:buChar char="•"/>
              </a:pPr>
              <a:r>
                <a:rPr b="0" i="0" lang="vi-VN" sz="2600" u="none" cap="none" strike="noStrike">
                  <a:solidFill>
                    <a:schemeClr val="dk1"/>
                  </a:solidFill>
                  <a:latin typeface="Calibri"/>
                  <a:ea typeface="Calibri"/>
                  <a:cs typeface="Calibri"/>
                  <a:sym typeface="Calibri"/>
                </a:rPr>
                <a:t>flex</a:t>
              </a:r>
              <a:endParaRPr b="0" i="0" sz="2600" u="none" cap="none" strike="noStrike">
                <a:solidFill>
                  <a:schemeClr val="dk1"/>
                </a:solidFill>
                <a:latin typeface="Calibri"/>
                <a:ea typeface="Calibri"/>
                <a:cs typeface="Calibri"/>
                <a:sym typeface="Calibri"/>
              </a:endParaRPr>
            </a:p>
            <a:p>
              <a:pPr indent="-228600" lvl="1" marL="228600" marR="0" rtl="0" algn="l">
                <a:lnSpc>
                  <a:spcPct val="90000"/>
                </a:lnSpc>
                <a:spcBef>
                  <a:spcPts val="390"/>
                </a:spcBef>
                <a:spcAft>
                  <a:spcPts val="0"/>
                </a:spcAft>
                <a:buClr>
                  <a:schemeClr val="dk1"/>
                </a:buClr>
                <a:buSzPts val="2600"/>
                <a:buFont typeface="Calibri"/>
                <a:buChar char="•"/>
              </a:pPr>
              <a:r>
                <a:rPr b="0" i="0" lang="vi-VN" sz="2600" u="none" cap="none" strike="noStrike">
                  <a:solidFill>
                    <a:schemeClr val="dk1"/>
                  </a:solidFill>
                  <a:latin typeface="Calibri"/>
                  <a:ea typeface="Calibri"/>
                  <a:cs typeface="Calibri"/>
                  <a:sym typeface="Calibri"/>
                </a:rPr>
                <a:t>align-self</a:t>
              </a:r>
              <a:endParaRPr b="0" i="0" sz="2600" u="none" cap="none" strike="noStrike">
                <a:solidFill>
                  <a:schemeClr val="dk1"/>
                </a:solidFill>
                <a:latin typeface="Calibri"/>
                <a:ea typeface="Calibri"/>
                <a:cs typeface="Calibri"/>
                <a:sym typeface="Calibri"/>
              </a:endParaRPr>
            </a:p>
          </p:txBody>
        </p:sp>
        <p:sp>
          <p:nvSpPr>
            <p:cNvPr id="196" name="Google Shape;196;p9"/>
            <p:cNvSpPr/>
            <p:nvPr/>
          </p:nvSpPr>
          <p:spPr>
            <a:xfrm>
              <a:off x="6255412" y="3566915"/>
              <a:ext cx="4773829" cy="1532332"/>
            </a:xfrm>
            <a:prstGeom prst="rect">
              <a:avLst/>
            </a:prstGeom>
            <a:solidFill>
              <a:srgbClr val="F1B098"/>
            </a:solidFill>
            <a:ln cap="flat" cmpd="sng" w="12700">
              <a:solidFill>
                <a:srgbClr val="F1B098"/>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txBox="1"/>
            <p:nvPr/>
          </p:nvSpPr>
          <p:spPr>
            <a:xfrm>
              <a:off x="6255412" y="3566915"/>
              <a:ext cx="3361851" cy="1532332"/>
            </a:xfrm>
            <a:prstGeom prst="rect">
              <a:avLst/>
            </a:prstGeom>
            <a:noFill/>
            <a:ln>
              <a:noFill/>
            </a:ln>
          </p:spPr>
          <p:txBody>
            <a:bodyPr anchorCtr="0" anchor="ctr" bIns="0" lIns="106675" spcFirstLastPara="1" rIns="35550" wrap="square" tIns="0">
              <a:noAutofit/>
            </a:bodyPr>
            <a:lstStyle/>
            <a:p>
              <a:pPr indent="0" lvl="0" marL="0" marR="0" rtl="0" algn="l">
                <a:lnSpc>
                  <a:spcPct val="90000"/>
                </a:lnSpc>
                <a:spcBef>
                  <a:spcPts val="0"/>
                </a:spcBef>
                <a:spcAft>
                  <a:spcPts val="0"/>
                </a:spcAft>
                <a:buClr>
                  <a:schemeClr val="lt1"/>
                </a:buClr>
                <a:buSzPts val="2800"/>
                <a:buFont typeface="Calibri"/>
                <a:buNone/>
              </a:pPr>
              <a:r>
                <a:rPr b="1" i="0" lang="vi-VN" sz="2800" u="none" cap="none" strike="noStrike">
                  <a:solidFill>
                    <a:schemeClr val="lt1"/>
                  </a:solidFill>
                  <a:latin typeface="Calibri"/>
                  <a:ea typeface="Calibri"/>
                  <a:cs typeface="Calibri"/>
                  <a:sym typeface="Calibri"/>
                </a:rPr>
                <a:t>Đối với flex item (Các phần tử con)</a:t>
              </a:r>
              <a:endParaRPr b="0" i="0" sz="2800" u="none" cap="none" strike="noStrike">
                <a:solidFill>
                  <a:schemeClr val="lt1"/>
                </a:solidFill>
                <a:latin typeface="Calibri"/>
                <a:ea typeface="Calibri"/>
                <a:cs typeface="Calibri"/>
                <a:sym typeface="Calibri"/>
              </a:endParaRPr>
            </a:p>
          </p:txBody>
        </p:sp>
        <p:sp>
          <p:nvSpPr>
            <p:cNvPr id="198" name="Google Shape;198;p9"/>
            <p:cNvSpPr/>
            <p:nvPr/>
          </p:nvSpPr>
          <p:spPr>
            <a:xfrm>
              <a:off x="9752307" y="3810312"/>
              <a:ext cx="1670840" cy="1670840"/>
            </a:xfrm>
            <a:prstGeom prst="ellipse">
              <a:avLst/>
            </a:prstGeom>
            <a:blipFill rotWithShape="1">
              <a:blip r:embed="rId3">
                <a:alphaModFix/>
              </a:blip>
              <a:stretch>
                <a:fillRect b="0" l="0" r="0" t="0"/>
              </a:stretch>
            </a:blipFill>
            <a:ln cap="flat" cmpd="sng" w="12700">
              <a:solidFill>
                <a:srgbClr val="F7D5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00" name="Google Shape;200;p9"/>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2018-01-11T08:27:42Z</dcterms:created>
  <dc:creator>Huy Dang</dc:creator>
</cp:coreProperties>
</file>