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2" roundtripDataSignature="AMtx7mg8dAaRBmuN+Gr124wAORQjsfp1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Tách 3 slide nội dung,</a:t>
            </a:r>
            <a:endParaRPr/>
          </a:p>
        </p:txBody>
      </p:sp>
      <p:sp>
        <p:nvSpPr>
          <p:cNvPr id="92" name="Google Shape;9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4"/>
          <p:cNvSpPr txBox="1"/>
          <p:nvPr>
            <p:ph type="ctrTitle"/>
          </p:nvPr>
        </p:nvSpPr>
        <p:spPr>
          <a:xfrm>
            <a:off x="1524000" y="1122362"/>
            <a:ext cx="9144000" cy="2986417"/>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subTitle"/>
          </p:nvPr>
        </p:nvSpPr>
        <p:spPr>
          <a:xfrm>
            <a:off x="1524000" y="4190260"/>
            <a:ext cx="9144000" cy="106754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
        <p:nvSpPr>
          <p:cNvPr id="22" name="Google Shape;22;p14"/>
          <p:cNvSpPr/>
          <p:nvPr/>
        </p:nvSpPr>
        <p:spPr>
          <a:xfrm>
            <a:off x="0" y="-17461"/>
            <a:ext cx="12192000" cy="62114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3" name="Google Shape;23;p14"/>
          <p:cNvPicPr preferRelativeResize="0"/>
          <p:nvPr/>
        </p:nvPicPr>
        <p:blipFill rotWithShape="1">
          <a:blip r:embed="rId2">
            <a:alphaModFix/>
          </a:blip>
          <a:srcRect b="0" l="0" r="0" t="0"/>
          <a:stretch/>
        </p:blipFill>
        <p:spPr>
          <a:xfrm flipH="1">
            <a:off x="0" y="-19041"/>
            <a:ext cx="12200878" cy="695325"/>
          </a:xfrm>
          <a:prstGeom prst="rect">
            <a:avLst/>
          </a:prstGeom>
          <a:noFill/>
          <a:ln>
            <a:noFill/>
          </a:ln>
        </p:spPr>
      </p:pic>
      <p:pic>
        <p:nvPicPr>
          <p:cNvPr id="24" name="Google Shape;24;p14"/>
          <p:cNvPicPr preferRelativeResize="0"/>
          <p:nvPr/>
        </p:nvPicPr>
        <p:blipFill rotWithShape="1">
          <a:blip r:embed="rId3">
            <a:alphaModFix/>
          </a:blip>
          <a:srcRect b="0" l="0" r="0" t="0"/>
          <a:stretch/>
        </p:blipFill>
        <p:spPr>
          <a:xfrm>
            <a:off x="9221476" y="147718"/>
            <a:ext cx="2896235" cy="45596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2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3"/>
          <p:cNvSpPr txBox="1"/>
          <p:nvPr>
            <p:ph idx="1" type="body"/>
          </p:nvPr>
        </p:nvSpPr>
        <p:spPr>
          <a:xfrm rot="5400000">
            <a:off x="3381366" y="-2559382"/>
            <a:ext cx="5375806" cy="120968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7133433" y="1956594"/>
            <a:ext cx="5811838" cy="26289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1799433" y="-596107"/>
            <a:ext cx="5811838" cy="77343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1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7"/>
          <p:cNvSpPr txBox="1"/>
          <p:nvPr>
            <p:ph type="title"/>
          </p:nvPr>
        </p:nvSpPr>
        <p:spPr>
          <a:xfrm>
            <a:off x="831850" y="1709740"/>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body"/>
          </p:nvPr>
        </p:nvSpPr>
        <p:spPr>
          <a:xfrm>
            <a:off x="831850" y="4589464"/>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1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9"/>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9"/>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9"/>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9"/>
          <p:cNvSpPr txBox="1"/>
          <p:nvPr>
            <p:ph idx="10" type="dt"/>
          </p:nvPr>
        </p:nvSpPr>
        <p:spPr>
          <a:xfrm>
            <a:off x="270029" y="6423557"/>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1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0"/>
          <p:cNvSpPr txBox="1"/>
          <p:nvPr>
            <p:ph type="title"/>
          </p:nvPr>
        </p:nvSpPr>
        <p:spPr>
          <a:xfrm>
            <a:off x="1148919" y="86227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1"/>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21"/>
          <p:cNvSpPr txBox="1"/>
          <p:nvPr>
            <p:ph idx="2"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2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2"/>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2"/>
          <p:cNvSpPr/>
          <p:nvPr>
            <p:ph idx="2" type="pic"/>
          </p:nvPr>
        </p:nvSpPr>
        <p:spPr>
          <a:xfrm>
            <a:off x="5183188" y="987425"/>
            <a:ext cx="6172200" cy="4873625"/>
          </a:xfrm>
          <a:prstGeom prst="rect">
            <a:avLst/>
          </a:prstGeom>
          <a:noFill/>
          <a:ln>
            <a:noFill/>
          </a:ln>
        </p:spPr>
      </p:sp>
      <p:sp>
        <p:nvSpPr>
          <p:cNvPr id="66" name="Google Shape;66;p22"/>
          <p:cNvSpPr txBox="1"/>
          <p:nvPr>
            <p:ph idx="1"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5.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3"/>
          <p:cNvPicPr preferRelativeResize="0"/>
          <p:nvPr/>
        </p:nvPicPr>
        <p:blipFill rotWithShape="1">
          <a:blip r:embed="rId1">
            <a:alphaModFix/>
          </a:blip>
          <a:srcRect b="77519" l="0" r="0" t="0"/>
          <a:stretch/>
        </p:blipFill>
        <p:spPr>
          <a:xfrm flipH="1">
            <a:off x="0" y="-19411"/>
            <a:ext cx="12192000" cy="622131"/>
          </a:xfrm>
          <a:prstGeom prst="rect">
            <a:avLst/>
          </a:prstGeom>
          <a:noFill/>
          <a:ln>
            <a:noFill/>
          </a:ln>
        </p:spPr>
      </p:pic>
      <p:pic>
        <p:nvPicPr>
          <p:cNvPr id="11" name="Google Shape;11;p13"/>
          <p:cNvPicPr preferRelativeResize="0"/>
          <p:nvPr/>
        </p:nvPicPr>
        <p:blipFill rotWithShape="1">
          <a:blip r:embed="rId1">
            <a:alphaModFix/>
          </a:blip>
          <a:srcRect b="77519" l="0" r="0" t="0"/>
          <a:stretch/>
        </p:blipFill>
        <p:spPr>
          <a:xfrm>
            <a:off x="0" y="6375400"/>
            <a:ext cx="12192000" cy="482600"/>
          </a:xfrm>
          <a:prstGeom prst="rect">
            <a:avLst/>
          </a:prstGeom>
          <a:noFill/>
          <a:ln>
            <a:noFill/>
          </a:ln>
        </p:spPr>
      </p:pic>
      <p:sp>
        <p:nvSpPr>
          <p:cNvPr id="12" name="Google Shape;12;p1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3"/>
          <p:cNvSpPr txBox="1"/>
          <p:nvPr>
            <p:ph idx="1" type="body"/>
          </p:nvPr>
        </p:nvSpPr>
        <p:spPr>
          <a:xfrm>
            <a:off x="20827" y="801157"/>
            <a:ext cx="12096884" cy="537580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pic>
        <p:nvPicPr>
          <p:cNvPr id="16" name="Google Shape;16;p13"/>
          <p:cNvPicPr preferRelativeResize="0"/>
          <p:nvPr/>
        </p:nvPicPr>
        <p:blipFill rotWithShape="1">
          <a:blip r:embed="rId2">
            <a:alphaModFix/>
          </a:blip>
          <a:srcRect b="0" l="0" r="0" t="0"/>
          <a:stretch/>
        </p:blipFill>
        <p:spPr>
          <a:xfrm>
            <a:off x="9230689" y="108244"/>
            <a:ext cx="2896235" cy="45596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0"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hyperlink" Target="mailto:tuyensinh@bachkhoa-aptech.edu.vn" TargetMode="External"/><Relationship Id="rId9"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hyperlink" Target="mailto:tuyensinh@bachkhoa-aptech.edu.v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106706"/>
            <a:ext cx="9144000" cy="250409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Arial"/>
              <a:buNone/>
            </a:pPr>
            <a:r>
              <a:rPr b="1" lang="vi-VN" sz="4000">
                <a:solidFill>
                  <a:schemeClr val="dk1"/>
                </a:solidFill>
              </a:rPr>
              <a:t>Bài </a:t>
            </a:r>
            <a:r>
              <a:rPr b="1" lang="vi-VN" sz="4000"/>
              <a:t>9</a:t>
            </a:r>
            <a:br>
              <a:rPr lang="vi-VN" sz="4000">
                <a:solidFill>
                  <a:schemeClr val="dk1"/>
                </a:solidFill>
              </a:rPr>
            </a:br>
            <a:r>
              <a:rPr lang="vi-VN" sz="4000">
                <a:solidFill>
                  <a:schemeClr val="dk1"/>
                </a:solidFill>
              </a:rPr>
              <a:t>Media Query và thiết kế</a:t>
            </a:r>
            <a:r>
              <a:rPr lang="vi-VN" sz="4000"/>
              <a:t> web responsive</a:t>
            </a:r>
            <a:endParaRPr sz="4000">
              <a:solidFill>
                <a:schemeClr val="dk1"/>
              </a:solidFill>
            </a:endParaRPr>
          </a:p>
        </p:txBody>
      </p:sp>
      <p:sp>
        <p:nvSpPr>
          <p:cNvPr id="85" name="Google Shape;85;p1"/>
          <p:cNvSpPr txBox="1"/>
          <p:nvPr>
            <p:ph idx="1" type="subTitle"/>
          </p:nvPr>
        </p:nvSpPr>
        <p:spPr>
          <a:xfrm>
            <a:off x="1524000" y="4692284"/>
            <a:ext cx="9144000" cy="106754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86" name="Google Shape;86;p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87" name="Google Shape;87;p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88" name="Google Shape;88;p1"/>
          <p:cNvPicPr preferRelativeResize="0"/>
          <p:nvPr/>
        </p:nvPicPr>
        <p:blipFill rotWithShape="1">
          <a:blip r:embed="rId3">
            <a:alphaModFix/>
          </a:blip>
          <a:srcRect b="0" l="0" r="0" t="0"/>
          <a:stretch/>
        </p:blipFill>
        <p:spPr>
          <a:xfrm>
            <a:off x="651510" y="648927"/>
            <a:ext cx="4300461" cy="19652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ctrTitle"/>
          </p:nvPr>
        </p:nvSpPr>
        <p:spPr>
          <a:xfrm>
            <a:off x="1662953" y="687141"/>
            <a:ext cx="7772400" cy="147002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vi-VN"/>
              <a:t>HỎI ĐÁP</a:t>
            </a:r>
            <a:endParaRPr/>
          </a:p>
        </p:txBody>
      </p:sp>
      <p:pic>
        <p:nvPicPr>
          <p:cNvPr id="190" name="Google Shape;190;p10"/>
          <p:cNvPicPr preferRelativeResize="0"/>
          <p:nvPr/>
        </p:nvPicPr>
        <p:blipFill rotWithShape="1">
          <a:blip r:embed="rId3">
            <a:alphaModFix/>
          </a:blip>
          <a:srcRect b="0" l="0" r="0" t="0"/>
          <a:stretch/>
        </p:blipFill>
        <p:spPr>
          <a:xfrm>
            <a:off x="3857438" y="2260601"/>
            <a:ext cx="3975100" cy="3276352"/>
          </a:xfrm>
          <a:prstGeom prst="rect">
            <a:avLst/>
          </a:prstGeom>
          <a:noFill/>
          <a:ln>
            <a:noFill/>
          </a:ln>
        </p:spPr>
      </p:pic>
      <p:pic>
        <p:nvPicPr>
          <p:cNvPr id="191" name="Google Shape;191;p10"/>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192" name="Google Shape;192;p1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93" name="Google Shape;193;p1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11"/>
          <p:cNvPicPr preferRelativeResize="0"/>
          <p:nvPr/>
        </p:nvPicPr>
        <p:blipFill rotWithShape="1">
          <a:blip r:embed="rId3">
            <a:alphaModFix/>
          </a:blip>
          <a:srcRect b="25428" l="2688" r="2682" t="22343"/>
          <a:stretch/>
        </p:blipFill>
        <p:spPr>
          <a:xfrm>
            <a:off x="0" y="-2"/>
            <a:ext cx="12238039" cy="3924301"/>
          </a:xfrm>
          <a:prstGeom prst="rect">
            <a:avLst/>
          </a:prstGeom>
          <a:noFill/>
          <a:ln>
            <a:noFill/>
          </a:ln>
        </p:spPr>
      </p:pic>
      <p:sp>
        <p:nvSpPr>
          <p:cNvPr id="199" name="Google Shape;199;p11"/>
          <p:cNvSpPr txBox="1"/>
          <p:nvPr/>
        </p:nvSpPr>
        <p:spPr>
          <a:xfrm>
            <a:off x="412376" y="4133675"/>
            <a:ext cx="11386111" cy="147732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vi-VN" sz="6000" u="none" cap="none" strike="noStrike">
                <a:solidFill>
                  <a:srgbClr val="7030A0"/>
                </a:solidFill>
                <a:latin typeface="Arial"/>
                <a:ea typeface="Arial"/>
                <a:cs typeface="Arial"/>
                <a:sym typeface="Arial"/>
              </a:rPr>
              <a:t>TRẢI NGHIỆM THỰC HÀNH</a:t>
            </a:r>
            <a:endParaRPr b="1" i="0" sz="6000" u="none" cap="none" strike="noStrike">
              <a:solidFill>
                <a:srgbClr val="7030A0"/>
              </a:solidFill>
              <a:latin typeface="Arial"/>
              <a:ea typeface="Arial"/>
              <a:cs typeface="Arial"/>
              <a:sym typeface="Arial"/>
            </a:endParaRPr>
          </a:p>
        </p:txBody>
      </p:sp>
      <p:pic>
        <p:nvPicPr>
          <p:cNvPr id="200" name="Google Shape;200;p11"/>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201" name="Google Shape;201;p1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02" name="Google Shape;202;p1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solidFill>
                  <a:srgbClr val="888888"/>
                </a:solidFill>
              </a:rPr>
              <a:t>‹#›</a:t>
            </a:fld>
            <a:endParaRPr>
              <a:solidFill>
                <a:srgbClr val="888888"/>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nvSpPr>
        <p:spPr>
          <a:xfrm>
            <a:off x="4275164" y="1776956"/>
            <a:ext cx="7055357" cy="795346"/>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600477"/>
              </a:buClr>
              <a:buSzPts val="3500"/>
              <a:buFont typeface="Arial"/>
              <a:buNone/>
            </a:pPr>
            <a:r>
              <a:rPr b="1" i="0" lang="vi-VN" sz="3500" u="none" cap="none" strike="noStrike">
                <a:solidFill>
                  <a:srgbClr val="600477"/>
                </a:solidFill>
                <a:latin typeface="Arial"/>
                <a:ea typeface="Arial"/>
                <a:cs typeface="Arial"/>
                <a:sym typeface="Arial"/>
              </a:rPr>
              <a:t>TRÂN TRỌNG CẢM ƠN!</a:t>
            </a:r>
            <a:endParaRPr b="1" i="0" sz="3500" u="none" cap="none" strike="noStrike">
              <a:solidFill>
                <a:srgbClr val="600477"/>
              </a:solidFill>
              <a:latin typeface="Arial"/>
              <a:ea typeface="Arial"/>
              <a:cs typeface="Arial"/>
              <a:sym typeface="Arial"/>
            </a:endParaRPr>
          </a:p>
        </p:txBody>
      </p:sp>
      <p:pic>
        <p:nvPicPr>
          <p:cNvPr id="208" name="Google Shape;208;p12"/>
          <p:cNvPicPr preferRelativeResize="0"/>
          <p:nvPr/>
        </p:nvPicPr>
        <p:blipFill rotWithShape="1">
          <a:blip r:embed="rId3">
            <a:alphaModFix/>
          </a:blip>
          <a:srcRect b="0" l="0" r="0" t="0"/>
          <a:stretch/>
        </p:blipFill>
        <p:spPr>
          <a:xfrm>
            <a:off x="914871" y="675061"/>
            <a:ext cx="3777949" cy="467543"/>
          </a:xfrm>
          <a:prstGeom prst="rect">
            <a:avLst/>
          </a:prstGeom>
          <a:noFill/>
          <a:ln>
            <a:noFill/>
          </a:ln>
        </p:spPr>
      </p:pic>
      <p:sp>
        <p:nvSpPr>
          <p:cNvPr id="209" name="Google Shape;209;p12"/>
          <p:cNvSpPr txBox="1"/>
          <p:nvPr/>
        </p:nvSpPr>
        <p:spPr>
          <a:xfrm>
            <a:off x="5772553" y="2929613"/>
            <a:ext cx="5991075" cy="40134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none" cap="none" strike="noStrike">
                <a:solidFill>
                  <a:schemeClr val="dk1"/>
                </a:solidFill>
                <a:latin typeface="Roboto"/>
                <a:ea typeface="Roboto"/>
                <a:cs typeface="Roboto"/>
                <a:sym typeface="Roboto"/>
              </a:rPr>
              <a:t>238 Hoàng Quốc Việt, Bắc Từ Liêm, Hà Nội</a:t>
            </a:r>
            <a:endParaRPr b="1" i="0" sz="1800" u="none" cap="none" strike="noStrike">
              <a:solidFill>
                <a:schemeClr val="dk1"/>
              </a:solidFill>
              <a:latin typeface="Roboto"/>
              <a:ea typeface="Roboto"/>
              <a:cs typeface="Roboto"/>
              <a:sym typeface="Roboto"/>
            </a:endParaRPr>
          </a:p>
        </p:txBody>
      </p:sp>
      <p:sp>
        <p:nvSpPr>
          <p:cNvPr id="210" name="Google Shape;210;p12"/>
          <p:cNvSpPr txBox="1"/>
          <p:nvPr/>
        </p:nvSpPr>
        <p:spPr>
          <a:xfrm>
            <a:off x="5772553" y="3520137"/>
            <a:ext cx="3695206"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none" cap="none" strike="noStrike">
                <a:solidFill>
                  <a:schemeClr val="dk1"/>
                </a:solidFill>
                <a:latin typeface="Roboto"/>
                <a:ea typeface="Roboto"/>
                <a:cs typeface="Roboto"/>
                <a:sym typeface="Roboto"/>
              </a:rPr>
              <a:t>0968.27.6996</a:t>
            </a:r>
            <a:endParaRPr/>
          </a:p>
        </p:txBody>
      </p:sp>
      <p:sp>
        <p:nvSpPr>
          <p:cNvPr id="211" name="Google Shape;211;p12"/>
          <p:cNvSpPr txBox="1"/>
          <p:nvPr/>
        </p:nvSpPr>
        <p:spPr>
          <a:xfrm>
            <a:off x="5772553" y="4166421"/>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sng" cap="none" strike="noStrike">
                <a:solidFill>
                  <a:schemeClr val="dk1"/>
                </a:solidFill>
                <a:latin typeface="Roboto"/>
                <a:ea typeface="Roboto"/>
                <a:cs typeface="Roboto"/>
                <a:sym typeface="Roboto"/>
                <a:hlinkClick r:id="rId4">
                  <a:extLst>
                    <a:ext uri="{A12FA001-AC4F-418D-AE19-62706E023703}">
                      <ahyp:hlinkClr val="tx"/>
                    </a:ext>
                  </a:extLst>
                </a:hlinkClick>
              </a:rPr>
              <a:t>tuyensinh@bachkhoa-aptech.edu.vn</a:t>
            </a:r>
            <a:endParaRPr b="1" i="0" sz="1800" u="none" cap="none" strike="noStrike">
              <a:solidFill>
                <a:schemeClr val="dk1"/>
              </a:solidFill>
              <a:latin typeface="Roboto"/>
              <a:ea typeface="Roboto"/>
              <a:cs typeface="Roboto"/>
              <a:sym typeface="Roboto"/>
            </a:endParaRPr>
          </a:p>
        </p:txBody>
      </p:sp>
      <p:pic>
        <p:nvPicPr>
          <p:cNvPr descr="Receiver" id="212" name="Google Shape;212;p12"/>
          <p:cNvPicPr preferRelativeResize="0"/>
          <p:nvPr/>
        </p:nvPicPr>
        <p:blipFill rotWithShape="1">
          <a:blip r:embed="rId5">
            <a:alphaModFix/>
          </a:blip>
          <a:srcRect b="0" l="0" r="0" t="0"/>
          <a:stretch/>
        </p:blipFill>
        <p:spPr>
          <a:xfrm>
            <a:off x="5104559" y="3423731"/>
            <a:ext cx="469813" cy="469812"/>
          </a:xfrm>
          <a:prstGeom prst="ellipse">
            <a:avLst/>
          </a:prstGeom>
          <a:noFill/>
          <a:ln>
            <a:noFill/>
          </a:ln>
        </p:spPr>
      </p:pic>
      <p:pic>
        <p:nvPicPr>
          <p:cNvPr descr="Envelope" id="213" name="Google Shape;213;p12"/>
          <p:cNvPicPr preferRelativeResize="0"/>
          <p:nvPr/>
        </p:nvPicPr>
        <p:blipFill rotWithShape="1">
          <a:blip r:embed="rId6">
            <a:alphaModFix/>
          </a:blip>
          <a:srcRect b="0" l="0" r="0" t="0"/>
          <a:stretch/>
        </p:blipFill>
        <p:spPr>
          <a:xfrm>
            <a:off x="5104559" y="4070014"/>
            <a:ext cx="469813" cy="469812"/>
          </a:xfrm>
          <a:prstGeom prst="ellipse">
            <a:avLst/>
          </a:prstGeom>
          <a:noFill/>
          <a:ln>
            <a:noFill/>
          </a:ln>
        </p:spPr>
      </p:pic>
      <p:pic>
        <p:nvPicPr>
          <p:cNvPr descr="User" id="214" name="Google Shape;214;p12"/>
          <p:cNvPicPr preferRelativeResize="0"/>
          <p:nvPr/>
        </p:nvPicPr>
        <p:blipFill rotWithShape="1">
          <a:blip r:embed="rId7">
            <a:alphaModFix/>
          </a:blip>
          <a:srcRect b="0" l="0" r="0" t="0"/>
          <a:stretch/>
        </p:blipFill>
        <p:spPr>
          <a:xfrm>
            <a:off x="5104559" y="2833206"/>
            <a:ext cx="469813" cy="469812"/>
          </a:xfrm>
          <a:prstGeom prst="ellipse">
            <a:avLst/>
          </a:prstGeom>
          <a:noFill/>
          <a:ln>
            <a:noFill/>
          </a:ln>
        </p:spPr>
      </p:pic>
      <p:cxnSp>
        <p:nvCxnSpPr>
          <p:cNvPr descr="decorative element" id="215" name="Google Shape;215;p12"/>
          <p:cNvCxnSpPr/>
          <p:nvPr/>
        </p:nvCxnSpPr>
        <p:spPr>
          <a:xfrm>
            <a:off x="5170080" y="3303018"/>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216" name="Google Shape;216;p12"/>
          <p:cNvCxnSpPr/>
          <p:nvPr/>
        </p:nvCxnSpPr>
        <p:spPr>
          <a:xfrm>
            <a:off x="5170080" y="39021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217" name="Google Shape;217;p12"/>
          <p:cNvCxnSpPr/>
          <p:nvPr/>
        </p:nvCxnSpPr>
        <p:spPr>
          <a:xfrm>
            <a:off x="5170080" y="46514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218" name="Google Shape;218;p12"/>
          <p:cNvCxnSpPr/>
          <p:nvPr/>
        </p:nvCxnSpPr>
        <p:spPr>
          <a:xfrm>
            <a:off x="5170080" y="5302637"/>
            <a:ext cx="4297680" cy="0"/>
          </a:xfrm>
          <a:prstGeom prst="straightConnector1">
            <a:avLst/>
          </a:prstGeom>
          <a:noFill/>
          <a:ln cap="flat" cmpd="sng" w="9525">
            <a:solidFill>
              <a:srgbClr val="7030A0"/>
            </a:solidFill>
            <a:prstDash val="dash"/>
            <a:miter lim="800000"/>
            <a:headEnd len="sm" w="sm" type="none"/>
            <a:tailEnd len="sm" w="sm" type="none"/>
          </a:ln>
        </p:spPr>
      </p:cxnSp>
      <p:sp>
        <p:nvSpPr>
          <p:cNvPr id="219" name="Google Shape;219;p12"/>
          <p:cNvSpPr txBox="1"/>
          <p:nvPr/>
        </p:nvSpPr>
        <p:spPr>
          <a:xfrm>
            <a:off x="5772553" y="4845294"/>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sng" cap="none" strike="noStrike">
                <a:solidFill>
                  <a:schemeClr val="dk1"/>
                </a:solidFill>
                <a:latin typeface="Roboto"/>
                <a:ea typeface="Roboto"/>
                <a:cs typeface="Roboto"/>
                <a:sym typeface="Roboto"/>
                <a:hlinkClick r:id="rId8">
                  <a:extLst>
                    <a:ext uri="{A12FA001-AC4F-418D-AE19-62706E023703}">
                      <ahyp:hlinkClr val="tx"/>
                    </a:ext>
                  </a:extLst>
                </a:hlinkClick>
              </a:rPr>
              <a:t>www.bachkhoa-aptech.edu.vn</a:t>
            </a:r>
            <a:endParaRPr b="1" i="0" sz="1800" u="none" cap="none" strike="noStrike">
              <a:solidFill>
                <a:schemeClr val="dk1"/>
              </a:solidFill>
              <a:latin typeface="Roboto"/>
              <a:ea typeface="Roboto"/>
              <a:cs typeface="Roboto"/>
              <a:sym typeface="Roboto"/>
            </a:endParaRPr>
          </a:p>
        </p:txBody>
      </p:sp>
      <p:pic>
        <p:nvPicPr>
          <p:cNvPr descr="Káº¿t quáº£ hÃ¬nh áº£nh cho world icon PNG" id="220" name="Google Shape;220;p12"/>
          <p:cNvPicPr preferRelativeResize="0"/>
          <p:nvPr/>
        </p:nvPicPr>
        <p:blipFill rotWithShape="1">
          <a:blip r:embed="rId9">
            <a:alphaModFix/>
          </a:blip>
          <a:srcRect b="0" l="0" r="0" t="0"/>
          <a:stretch/>
        </p:blipFill>
        <p:spPr>
          <a:xfrm>
            <a:off x="5137321" y="4771421"/>
            <a:ext cx="424744" cy="424744"/>
          </a:xfrm>
          <a:prstGeom prst="rect">
            <a:avLst/>
          </a:prstGeom>
          <a:noFill/>
          <a:ln>
            <a:noFill/>
          </a:ln>
        </p:spPr>
      </p:pic>
      <p:sp>
        <p:nvSpPr>
          <p:cNvPr id="221" name="Google Shape;221;p12"/>
          <p:cNvSpPr txBox="1"/>
          <p:nvPr/>
        </p:nvSpPr>
        <p:spPr>
          <a:xfrm>
            <a:off x="4823737" y="701033"/>
            <a:ext cx="7128577" cy="3936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500"/>
              <a:buFont typeface="Arial"/>
              <a:buNone/>
            </a:pPr>
            <a:r>
              <a:rPr b="1" i="0" lang="vi-VN" sz="1500" u="none" cap="none" strike="noStrike">
                <a:solidFill>
                  <a:schemeClr val="dk1"/>
                </a:solidFill>
                <a:latin typeface="Arial"/>
                <a:ea typeface="Arial"/>
                <a:cs typeface="Arial"/>
                <a:sym typeface="Arial"/>
              </a:rPr>
              <a:t>HỆ THỐNG ĐÀO TẠO CNTT QUỐC TẾ BACHKHOA - APTECH</a:t>
            </a:r>
            <a:endParaRPr/>
          </a:p>
        </p:txBody>
      </p:sp>
      <p:pic>
        <p:nvPicPr>
          <p:cNvPr id="222" name="Google Shape;222;p12"/>
          <p:cNvPicPr preferRelativeResize="0"/>
          <p:nvPr/>
        </p:nvPicPr>
        <p:blipFill rotWithShape="1">
          <a:blip r:embed="rId10">
            <a:alphaModFix/>
          </a:blip>
          <a:srcRect b="0" l="0" r="0" t="0"/>
          <a:stretch/>
        </p:blipFill>
        <p:spPr>
          <a:xfrm>
            <a:off x="786496" y="1878372"/>
            <a:ext cx="3744411" cy="3735097"/>
          </a:xfrm>
          <a:prstGeom prst="rect">
            <a:avLst/>
          </a:prstGeom>
          <a:noFill/>
          <a:ln>
            <a:noFill/>
          </a:ln>
        </p:spPr>
      </p:pic>
      <p:sp>
        <p:nvSpPr>
          <p:cNvPr id="223" name="Google Shape;223;p1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24" name="Google Shape;224;p1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30041" y="31548"/>
            <a:ext cx="12096883" cy="532660"/>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2800"/>
              <a:buFont typeface="Calibri"/>
              <a:buNone/>
            </a:pPr>
            <a:r>
              <a:rPr b="1" lang="vi-VN" sz="2800">
                <a:latin typeface="Calibri"/>
                <a:ea typeface="Calibri"/>
                <a:cs typeface="Calibri"/>
                <a:sym typeface="Calibri"/>
              </a:rPr>
              <a:t>MỤC TIÊU</a:t>
            </a:r>
            <a:endParaRPr/>
          </a:p>
        </p:txBody>
      </p:sp>
      <p:sp>
        <p:nvSpPr>
          <p:cNvPr id="95" name="Google Shape;95;p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96" name="Google Shape;96;p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97" name="Google Shape;97;p2"/>
          <p:cNvSpPr txBox="1"/>
          <p:nvPr/>
        </p:nvSpPr>
        <p:spPr>
          <a:xfrm>
            <a:off x="11814388" y="6619824"/>
            <a:ext cx="188808" cy="205184"/>
          </a:xfrm>
          <a:prstGeom prst="rect">
            <a:avLst/>
          </a:prstGeom>
          <a:noFill/>
          <a:ln>
            <a:noFill/>
          </a:ln>
        </p:spPr>
        <p:txBody>
          <a:bodyPr anchorCtr="0" anchor="t" bIns="0" lIns="0" spcFirstLastPara="1" rIns="0" wrap="square" tIns="0">
            <a:spAutoFit/>
          </a:bodyPr>
          <a:lstStyle/>
          <a:p>
            <a:pPr indent="0" lvl="0" marL="28297" marR="0" rtl="0" algn="l">
              <a:lnSpc>
                <a:spcPct val="106666"/>
              </a:lnSpc>
              <a:spcBef>
                <a:spcPts val="0"/>
              </a:spcBef>
              <a:spcAft>
                <a:spcPts val="0"/>
              </a:spcAft>
              <a:buNone/>
            </a:pPr>
            <a:fld id="{00000000-1234-1234-1234-123412341234}" type="slidenum">
              <a:rPr b="0" i="0" lang="vi-VN" sz="1500" u="none" cap="none" strike="noStrike">
                <a:solidFill>
                  <a:srgbClr val="FFFFFF"/>
                </a:solidFill>
                <a:latin typeface="Calibri"/>
                <a:ea typeface="Calibri"/>
                <a:cs typeface="Calibri"/>
                <a:sym typeface="Calibri"/>
              </a:rPr>
              <a:t>‹#›</a:t>
            </a:fld>
            <a:endParaRPr b="0" i="0" sz="1500" u="none" cap="none" strike="noStrike">
              <a:solidFill>
                <a:schemeClr val="dk1"/>
              </a:solidFill>
              <a:latin typeface="Calibri"/>
              <a:ea typeface="Calibri"/>
              <a:cs typeface="Calibri"/>
              <a:sym typeface="Calibri"/>
            </a:endParaRPr>
          </a:p>
        </p:txBody>
      </p:sp>
      <p:pic>
        <p:nvPicPr>
          <p:cNvPr id="98" name="Google Shape;98;p2"/>
          <p:cNvPicPr preferRelativeResize="0"/>
          <p:nvPr/>
        </p:nvPicPr>
        <p:blipFill rotWithShape="1">
          <a:blip r:embed="rId3">
            <a:alphaModFix/>
          </a:blip>
          <a:srcRect b="0" l="0" r="0" t="0"/>
          <a:stretch/>
        </p:blipFill>
        <p:spPr>
          <a:xfrm>
            <a:off x="489797" y="1444000"/>
            <a:ext cx="4268815" cy="3969998"/>
          </a:xfrm>
          <a:prstGeom prst="rect">
            <a:avLst/>
          </a:prstGeom>
          <a:noFill/>
          <a:ln>
            <a:noFill/>
          </a:ln>
        </p:spPr>
      </p:pic>
      <p:sp>
        <p:nvSpPr>
          <p:cNvPr id="99" name="Google Shape;99;p2"/>
          <p:cNvSpPr txBox="1"/>
          <p:nvPr>
            <p:ph idx="1" type="body"/>
          </p:nvPr>
        </p:nvSpPr>
        <p:spPr>
          <a:xfrm>
            <a:off x="4940130" y="1995255"/>
            <a:ext cx="6968662" cy="286748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vi-VN"/>
              <a:t>Hiểu về khái niệm responsive</a:t>
            </a:r>
            <a:endParaRPr/>
          </a:p>
          <a:p>
            <a:pPr indent="-228600" lvl="0" marL="228600" rtl="0" algn="l">
              <a:lnSpc>
                <a:spcPct val="90000"/>
              </a:lnSpc>
              <a:spcBef>
                <a:spcPts val="1000"/>
              </a:spcBef>
              <a:spcAft>
                <a:spcPts val="0"/>
              </a:spcAft>
              <a:buClr>
                <a:schemeClr val="dk1"/>
              </a:buClr>
              <a:buSzPct val="100000"/>
              <a:buChar char="•"/>
            </a:pPr>
            <a:r>
              <a:rPr lang="vi-VN"/>
              <a:t>Điểm mạnh của Responsive</a:t>
            </a:r>
            <a:endParaRPr/>
          </a:p>
          <a:p>
            <a:pPr indent="-228600" lvl="0" marL="228600" rtl="0" algn="l">
              <a:lnSpc>
                <a:spcPct val="90000"/>
              </a:lnSpc>
              <a:spcBef>
                <a:spcPts val="1000"/>
              </a:spcBef>
              <a:spcAft>
                <a:spcPts val="0"/>
              </a:spcAft>
              <a:buClr>
                <a:schemeClr val="dk1"/>
              </a:buClr>
              <a:buSzPct val="100000"/>
              <a:buChar char="•"/>
            </a:pPr>
            <a:r>
              <a:rPr lang="vi-VN"/>
              <a:t>Giới thiệu media query</a:t>
            </a:r>
            <a:endParaRPr/>
          </a:p>
          <a:p>
            <a:pPr indent="-228600" lvl="0" marL="228600" rtl="0" algn="l">
              <a:lnSpc>
                <a:spcPct val="90000"/>
              </a:lnSpc>
              <a:spcBef>
                <a:spcPts val="1000"/>
              </a:spcBef>
              <a:spcAft>
                <a:spcPts val="0"/>
              </a:spcAft>
              <a:buClr>
                <a:schemeClr val="dk1"/>
              </a:buClr>
              <a:buSzPct val="100000"/>
              <a:buChar char="•"/>
            </a:pPr>
            <a:r>
              <a:rPr lang="vi-VN"/>
              <a:t>Thẻ meta viewport</a:t>
            </a:r>
            <a:endParaRPr/>
          </a:p>
          <a:p>
            <a:pPr indent="-228600" lvl="0" marL="228600" rtl="0" algn="l">
              <a:lnSpc>
                <a:spcPct val="90000"/>
              </a:lnSpc>
              <a:spcBef>
                <a:spcPts val="1000"/>
              </a:spcBef>
              <a:spcAft>
                <a:spcPts val="0"/>
              </a:spcAft>
              <a:buClr>
                <a:schemeClr val="dk1"/>
              </a:buClr>
              <a:buSzPct val="100000"/>
              <a:buChar char="•"/>
            </a:pPr>
            <a:r>
              <a:rPr lang="vi-VN"/>
              <a:t>Các kích màn hình thiết bị thông dụng</a:t>
            </a:r>
            <a:endParaRPr/>
          </a:p>
          <a:p>
            <a:pPr indent="-228600" lvl="0" marL="228600" rtl="0" algn="l">
              <a:lnSpc>
                <a:spcPct val="90000"/>
              </a:lnSpc>
              <a:spcBef>
                <a:spcPts val="1000"/>
              </a:spcBef>
              <a:spcAft>
                <a:spcPts val="0"/>
              </a:spcAft>
              <a:buClr>
                <a:schemeClr val="dk1"/>
              </a:buClr>
              <a:buSzPct val="100000"/>
              <a:buChar char="•"/>
            </a:pPr>
            <a:r>
              <a:rPr lang="vi-VN"/>
              <a:t>Phân biệt Mobile First và Desktop First</a:t>
            </a:r>
            <a:endParaRPr/>
          </a:p>
          <a:p>
            <a:pPr indent="-228600" lvl="0" marL="228600" rtl="0" algn="l">
              <a:lnSpc>
                <a:spcPct val="90000"/>
              </a:lnSpc>
              <a:spcBef>
                <a:spcPts val="1000"/>
              </a:spcBef>
              <a:spcAft>
                <a:spcPts val="0"/>
              </a:spcAft>
              <a:buClr>
                <a:schemeClr val="dk1"/>
              </a:buClr>
              <a:buSzPct val="100000"/>
              <a:buChar char="•"/>
            </a:pPr>
            <a:r>
              <a:rPr lang="vi-VN"/>
              <a:t>Ví dự về Responsive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Responsive Web Designer</a:t>
            </a:r>
            <a:endParaRPr/>
          </a:p>
        </p:txBody>
      </p:sp>
      <p:sp>
        <p:nvSpPr>
          <p:cNvPr id="105" name="Google Shape;105;p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06" name="Google Shape;106;p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pSp>
        <p:nvGrpSpPr>
          <p:cNvPr id="107" name="Google Shape;107;p3"/>
          <p:cNvGrpSpPr/>
          <p:nvPr/>
        </p:nvGrpSpPr>
        <p:grpSpPr>
          <a:xfrm>
            <a:off x="20827" y="789233"/>
            <a:ext cx="5110466" cy="5290953"/>
            <a:chOff x="0" y="96775"/>
            <a:chExt cx="5110466" cy="5290953"/>
          </a:xfrm>
        </p:grpSpPr>
        <p:sp>
          <p:nvSpPr>
            <p:cNvPr id="108" name="Google Shape;108;p3"/>
            <p:cNvSpPr/>
            <p:nvPr/>
          </p:nvSpPr>
          <p:spPr>
            <a:xfrm>
              <a:off x="0" y="96775"/>
              <a:ext cx="5110466" cy="1281698"/>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txBox="1"/>
            <p:nvPr/>
          </p:nvSpPr>
          <p:spPr>
            <a:xfrm>
              <a:off x="62567" y="159342"/>
              <a:ext cx="4985332" cy="1156564"/>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Responsive web design (RWD) - Xây dựng một website đáp ứng linh hoạt trên các thiết bị màn hình kích thước khác nhau. </a:t>
              </a:r>
              <a:endParaRPr b="0" i="0" sz="1900" u="none" cap="none" strike="noStrike">
                <a:solidFill>
                  <a:schemeClr val="lt1"/>
                </a:solidFill>
                <a:latin typeface="Calibri"/>
                <a:ea typeface="Calibri"/>
                <a:cs typeface="Calibri"/>
                <a:sym typeface="Calibri"/>
              </a:endParaRPr>
            </a:p>
          </p:txBody>
        </p:sp>
        <p:sp>
          <p:nvSpPr>
            <p:cNvPr id="110" name="Google Shape;110;p3"/>
            <p:cNvSpPr/>
            <p:nvPr/>
          </p:nvSpPr>
          <p:spPr>
            <a:xfrm>
              <a:off x="0" y="1433194"/>
              <a:ext cx="5110466" cy="1281698"/>
            </a:xfrm>
            <a:prstGeom prst="roundRect">
              <a:avLst>
                <a:gd fmla="val 16667" name="adj"/>
              </a:avLst>
            </a:prstGeom>
            <a:solidFill>
              <a:srgbClr val="D07A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txBox="1"/>
            <p:nvPr/>
          </p:nvSpPr>
          <p:spPr>
            <a:xfrm>
              <a:off x="62567" y="1495761"/>
              <a:ext cx="4985332" cy="1156564"/>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Với cách thức này đảm bảo trên các màn hình khác nhau mọi thông tin vẫn hiển thị rõ ràng, đầy đủ.</a:t>
              </a:r>
              <a:endParaRPr b="0" i="0" sz="1900" u="none" cap="none" strike="noStrike">
                <a:solidFill>
                  <a:schemeClr val="lt1"/>
                </a:solidFill>
                <a:latin typeface="Calibri"/>
                <a:ea typeface="Calibri"/>
                <a:cs typeface="Calibri"/>
                <a:sym typeface="Calibri"/>
              </a:endParaRPr>
            </a:p>
          </p:txBody>
        </p:sp>
        <p:sp>
          <p:nvSpPr>
            <p:cNvPr id="112" name="Google Shape;112;p3"/>
            <p:cNvSpPr/>
            <p:nvPr/>
          </p:nvSpPr>
          <p:spPr>
            <a:xfrm>
              <a:off x="0" y="2769612"/>
              <a:ext cx="5110466" cy="1281698"/>
            </a:xfrm>
            <a:prstGeom prst="roundRect">
              <a:avLst>
                <a:gd fmla="val 16667" name="adj"/>
              </a:avLst>
            </a:prstGeom>
            <a:solidFill>
              <a:srgbClr val="B8888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txBox="1"/>
            <p:nvPr/>
          </p:nvSpPr>
          <p:spPr>
            <a:xfrm>
              <a:off x="62567" y="2832179"/>
              <a:ext cx="4985332" cy="1156564"/>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Sử dụng media query để kiểm tra kích thước màn hình thiết bị</a:t>
              </a:r>
              <a:endParaRPr b="0" i="0" sz="1900" u="none" cap="none" strike="noStrike">
                <a:solidFill>
                  <a:schemeClr val="lt1"/>
                </a:solidFill>
                <a:latin typeface="Calibri"/>
                <a:ea typeface="Calibri"/>
                <a:cs typeface="Calibri"/>
                <a:sym typeface="Calibri"/>
              </a:endParaRPr>
            </a:p>
          </p:txBody>
        </p:sp>
        <p:sp>
          <p:nvSpPr>
            <p:cNvPr id="114" name="Google Shape;114;p3"/>
            <p:cNvSpPr/>
            <p:nvPr/>
          </p:nvSpPr>
          <p:spPr>
            <a:xfrm>
              <a:off x="0" y="4106030"/>
              <a:ext cx="5110466" cy="1281698"/>
            </a:xfrm>
            <a:prstGeom prst="roundRect">
              <a:avLst>
                <a:gd fmla="val 16667" name="adj"/>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txBox="1"/>
            <p:nvPr/>
          </p:nvSpPr>
          <p:spPr>
            <a:xfrm>
              <a:off x="62567" y="4168597"/>
              <a:ext cx="4985332" cy="1156564"/>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Có 2 hướng để áp dụng (RWW): Mobile First hoặc Desktop First, người thiết kế sẽ chọn Mobile First vì việc bố trí nội dung từ mật độ ít đến nhiều sẽ dễ hơn là từ nhiều đến ít</a:t>
              </a:r>
              <a:endParaRPr b="0" i="0" sz="1900" u="none" cap="none" strike="noStrike">
                <a:solidFill>
                  <a:schemeClr val="lt1"/>
                </a:solidFill>
                <a:latin typeface="Calibri"/>
                <a:ea typeface="Calibri"/>
                <a:cs typeface="Calibri"/>
                <a:sym typeface="Calibri"/>
              </a:endParaRPr>
            </a:p>
          </p:txBody>
        </p:sp>
      </p:grpSp>
      <p:pic>
        <p:nvPicPr>
          <p:cNvPr id="116" name="Google Shape;116;p3"/>
          <p:cNvPicPr preferRelativeResize="0"/>
          <p:nvPr/>
        </p:nvPicPr>
        <p:blipFill rotWithShape="1">
          <a:blip r:embed="rId3">
            <a:alphaModFix/>
          </a:blip>
          <a:srcRect b="0" l="0" r="0" t="0"/>
          <a:stretch/>
        </p:blipFill>
        <p:spPr>
          <a:xfrm>
            <a:off x="5632049" y="1776412"/>
            <a:ext cx="6076950" cy="3305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Điểm mạnh của Responsive</a:t>
            </a:r>
            <a:endParaRPr/>
          </a:p>
        </p:txBody>
      </p:sp>
      <p:grpSp>
        <p:nvGrpSpPr>
          <p:cNvPr id="122" name="Google Shape;122;p4"/>
          <p:cNvGrpSpPr/>
          <p:nvPr/>
        </p:nvGrpSpPr>
        <p:grpSpPr>
          <a:xfrm>
            <a:off x="8131945" y="705373"/>
            <a:ext cx="3985765" cy="5504958"/>
            <a:chOff x="0" y="12915"/>
            <a:chExt cx="3985765" cy="5504958"/>
          </a:xfrm>
        </p:grpSpPr>
        <p:sp>
          <p:nvSpPr>
            <p:cNvPr id="123" name="Google Shape;123;p4"/>
            <p:cNvSpPr/>
            <p:nvPr/>
          </p:nvSpPr>
          <p:spPr>
            <a:xfrm>
              <a:off x="0" y="12915"/>
              <a:ext cx="3985765" cy="1130353"/>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txBox="1"/>
            <p:nvPr/>
          </p:nvSpPr>
          <p:spPr>
            <a:xfrm>
              <a:off x="55179" y="68094"/>
              <a:ext cx="3875407" cy="1019995"/>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Responsive Web Design là một điều tất yếu phải có trong thời đại ngày nay.</a:t>
              </a:r>
              <a:endParaRPr/>
            </a:p>
          </p:txBody>
        </p:sp>
        <p:sp>
          <p:nvSpPr>
            <p:cNvPr id="125" name="Google Shape;125;p4"/>
            <p:cNvSpPr/>
            <p:nvPr/>
          </p:nvSpPr>
          <p:spPr>
            <a:xfrm>
              <a:off x="0" y="1197989"/>
              <a:ext cx="3985765" cy="2132582"/>
            </a:xfrm>
            <a:prstGeom prst="roundRect">
              <a:avLst>
                <a:gd fmla="val 16667" name="adj"/>
              </a:avLst>
            </a:prstGeom>
            <a:solidFill>
              <a:srgbClr val="C85B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txBox="1"/>
            <p:nvPr/>
          </p:nvSpPr>
          <p:spPr>
            <a:xfrm>
              <a:off x="104104" y="1302093"/>
              <a:ext cx="3777557" cy="1924374"/>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Responsive Web Design sẽ làm cho website chạy tốt trên các thiết bị di động, tăng độ tương thích cho website của bạn, và tạo độ tin cậy và sự chuyên nghiệp đối với khách hàng.</a:t>
              </a:r>
              <a:endParaRPr/>
            </a:p>
          </p:txBody>
        </p:sp>
        <p:sp>
          <p:nvSpPr>
            <p:cNvPr id="127" name="Google Shape;127;p4"/>
            <p:cNvSpPr/>
            <p:nvPr/>
          </p:nvSpPr>
          <p:spPr>
            <a:xfrm>
              <a:off x="0" y="3385291"/>
              <a:ext cx="3985765" cy="2132582"/>
            </a:xfrm>
            <a:prstGeom prst="roundRect">
              <a:avLst>
                <a:gd fmla="val 16667"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txBox="1"/>
            <p:nvPr/>
          </p:nvSpPr>
          <p:spPr>
            <a:xfrm>
              <a:off x="104104" y="3489395"/>
              <a:ext cx="3777557" cy="1924374"/>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Vì cốt lõi của nó cũng chỉ là HTML và CSS nên bạn có thể dùng Responsive Web Design ở bất kỳ dự án web nào, bằng ngôn ngữ thiết kế nào bạn muốn hay mất cứ một mã nguồn mở nào cũng được.</a:t>
              </a:r>
              <a:endParaRPr/>
            </a:p>
          </p:txBody>
        </p:sp>
      </p:grpSp>
      <p:sp>
        <p:nvSpPr>
          <p:cNvPr id="129" name="Google Shape;129;p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30" name="Google Shape;130;p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131" name="Google Shape;131;p4"/>
          <p:cNvPicPr preferRelativeResize="0"/>
          <p:nvPr/>
        </p:nvPicPr>
        <p:blipFill rotWithShape="1">
          <a:blip r:embed="rId3">
            <a:alphaModFix/>
          </a:blip>
          <a:srcRect b="0" l="0" r="0" t="0"/>
          <a:stretch/>
        </p:blipFill>
        <p:spPr>
          <a:xfrm>
            <a:off x="653987" y="1472650"/>
            <a:ext cx="6427974" cy="336567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Media Query</a:t>
            </a:r>
            <a:endParaRPr/>
          </a:p>
        </p:txBody>
      </p:sp>
      <p:sp>
        <p:nvSpPr>
          <p:cNvPr id="137" name="Google Shape;137;p5"/>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vi-VN"/>
              <a:t>Media Query là một trong cac module (tính năng) mới của CSS3, tính năng này cho phép tùy chỉnh CSS cho nhiều thiết bị khác nhau.</a:t>
            </a:r>
            <a:endParaRPr/>
          </a:p>
          <a:p>
            <a:pPr indent="-228600" lvl="0" marL="228600" rtl="0" algn="l">
              <a:lnSpc>
                <a:spcPct val="90000"/>
              </a:lnSpc>
              <a:spcBef>
                <a:spcPts val="1000"/>
              </a:spcBef>
              <a:spcAft>
                <a:spcPts val="0"/>
              </a:spcAft>
              <a:buClr>
                <a:schemeClr val="dk1"/>
              </a:buClr>
              <a:buSzPts val="2400"/>
              <a:buChar char="•"/>
            </a:pPr>
            <a:r>
              <a:rPr lang="vi-VN"/>
              <a:t>Module Media Query hiện đã được implement đầy đủ trong các trình duyện hiện đại như Webkit, Firefox, Opera hay IE (kể từ version 9).</a:t>
            </a:r>
            <a:endParaRPr/>
          </a:p>
          <a:p>
            <a:pPr indent="-228600" lvl="0" marL="228600" rtl="0" algn="l">
              <a:lnSpc>
                <a:spcPct val="90000"/>
              </a:lnSpc>
              <a:spcBef>
                <a:spcPts val="1000"/>
              </a:spcBef>
              <a:spcAft>
                <a:spcPts val="0"/>
              </a:spcAft>
              <a:buClr>
                <a:schemeClr val="dk1"/>
              </a:buClr>
              <a:buSzPts val="2400"/>
              <a:buChar char="•"/>
            </a:pPr>
            <a:r>
              <a:rPr lang="vi-VN"/>
              <a:t>Cú pháp chung:</a:t>
            </a:r>
            <a:endParaRPr/>
          </a:p>
          <a:p>
            <a:pPr indent="-228600" lvl="0" marL="228600" rtl="0" algn="l">
              <a:lnSpc>
                <a:spcPct val="90000"/>
              </a:lnSpc>
              <a:spcBef>
                <a:spcPts val="1000"/>
              </a:spcBef>
              <a:spcAft>
                <a:spcPts val="0"/>
              </a:spcAft>
              <a:buClr>
                <a:schemeClr val="dk1"/>
              </a:buClr>
              <a:buSzPts val="2400"/>
              <a:buChar char="•"/>
            </a:pPr>
            <a:r>
              <a:rPr lang="vi-VN"/>
              <a:t>Trong đó mediatype có thể là:</a:t>
            </a:r>
            <a:endParaRPr/>
          </a:p>
          <a:p>
            <a:pPr indent="-228600" lvl="1" marL="685800" rtl="0" algn="l">
              <a:lnSpc>
                <a:spcPct val="90000"/>
              </a:lnSpc>
              <a:spcBef>
                <a:spcPts val="500"/>
              </a:spcBef>
              <a:spcAft>
                <a:spcPts val="0"/>
              </a:spcAft>
              <a:buClr>
                <a:schemeClr val="dk1"/>
              </a:buClr>
              <a:buSzPts val="2000"/>
              <a:buChar char="•"/>
            </a:pPr>
            <a:r>
              <a:rPr lang="vi-VN"/>
              <a:t>All: dành cho tất cả các thiết bị</a:t>
            </a:r>
            <a:endParaRPr/>
          </a:p>
          <a:p>
            <a:pPr indent="-228600" lvl="1" marL="685800" rtl="0" algn="l">
              <a:lnSpc>
                <a:spcPct val="90000"/>
              </a:lnSpc>
              <a:spcBef>
                <a:spcPts val="500"/>
              </a:spcBef>
              <a:spcAft>
                <a:spcPts val="0"/>
              </a:spcAft>
              <a:buClr>
                <a:schemeClr val="dk1"/>
              </a:buClr>
              <a:buSzPts val="2000"/>
              <a:buChar char="•"/>
            </a:pPr>
            <a:r>
              <a:rPr lang="vi-VN"/>
              <a:t>print: dành cho thiết bị in ấn</a:t>
            </a:r>
            <a:endParaRPr/>
          </a:p>
          <a:p>
            <a:pPr indent="-228600" lvl="1" marL="685800" rtl="0" algn="l">
              <a:lnSpc>
                <a:spcPct val="90000"/>
              </a:lnSpc>
              <a:spcBef>
                <a:spcPts val="500"/>
              </a:spcBef>
              <a:spcAft>
                <a:spcPts val="0"/>
              </a:spcAft>
              <a:buClr>
                <a:schemeClr val="dk1"/>
              </a:buClr>
              <a:buSzPts val="2000"/>
              <a:buChar char="•"/>
            </a:pPr>
            <a:r>
              <a:rPr lang="vi-VN"/>
              <a:t>screen: dành cho máy tính và các thiết bị smart phone</a:t>
            </a:r>
            <a:endParaRPr/>
          </a:p>
          <a:p>
            <a:pPr indent="-228600" lvl="1" marL="685800" rtl="0" algn="l">
              <a:lnSpc>
                <a:spcPct val="90000"/>
              </a:lnSpc>
              <a:spcBef>
                <a:spcPts val="500"/>
              </a:spcBef>
              <a:spcAft>
                <a:spcPts val="0"/>
              </a:spcAft>
              <a:buClr>
                <a:schemeClr val="dk1"/>
              </a:buClr>
              <a:buSzPts val="2000"/>
              <a:buChar char="•"/>
            </a:pPr>
            <a:r>
              <a:rPr lang="vi-VN"/>
              <a:t>.......</a:t>
            </a:r>
            <a:endParaRPr/>
          </a:p>
          <a:p>
            <a:pPr indent="-228600" lvl="0" marL="228600" rtl="0" algn="l">
              <a:lnSpc>
                <a:spcPct val="90000"/>
              </a:lnSpc>
              <a:spcBef>
                <a:spcPts val="1000"/>
              </a:spcBef>
              <a:spcAft>
                <a:spcPts val="0"/>
              </a:spcAft>
              <a:buClr>
                <a:schemeClr val="dk1"/>
              </a:buClr>
              <a:buSzPts val="2400"/>
              <a:buChar char="•"/>
            </a:pPr>
            <a:r>
              <a:rPr lang="vi-VN"/>
              <a:t>Media feature có thể là:</a:t>
            </a:r>
            <a:endParaRPr/>
          </a:p>
          <a:p>
            <a:pPr indent="-228600" lvl="1" marL="685800" rtl="0" algn="l">
              <a:lnSpc>
                <a:spcPct val="90000"/>
              </a:lnSpc>
              <a:spcBef>
                <a:spcPts val="500"/>
              </a:spcBef>
              <a:spcAft>
                <a:spcPts val="0"/>
              </a:spcAft>
              <a:buClr>
                <a:schemeClr val="dk1"/>
              </a:buClr>
              <a:buSzPts val="2000"/>
              <a:buChar char="•"/>
            </a:pPr>
            <a:r>
              <a:rPr lang="vi-VN"/>
              <a:t>max-width: kích thước chiều rộng tối đa áp dụng</a:t>
            </a:r>
            <a:endParaRPr/>
          </a:p>
          <a:p>
            <a:pPr indent="-228600" lvl="1" marL="685800" rtl="0" algn="l">
              <a:lnSpc>
                <a:spcPct val="90000"/>
              </a:lnSpc>
              <a:spcBef>
                <a:spcPts val="500"/>
              </a:spcBef>
              <a:spcAft>
                <a:spcPts val="0"/>
              </a:spcAft>
              <a:buClr>
                <a:schemeClr val="dk1"/>
              </a:buClr>
              <a:buSzPts val="2000"/>
              <a:buChar char="•"/>
            </a:pPr>
            <a:r>
              <a:rPr lang="vi-VN"/>
              <a:t>min-width: kích thước chiều rộng tối thiểu áp dụng</a:t>
            </a:r>
            <a:endParaRPr/>
          </a:p>
          <a:p>
            <a:pPr indent="-228600" lvl="1" marL="685800" rtl="0" algn="l">
              <a:lnSpc>
                <a:spcPct val="90000"/>
              </a:lnSpc>
              <a:spcBef>
                <a:spcPts val="500"/>
              </a:spcBef>
              <a:spcAft>
                <a:spcPts val="0"/>
              </a:spcAft>
              <a:buClr>
                <a:schemeClr val="dk1"/>
              </a:buClr>
              <a:buSzPts val="2000"/>
              <a:buChar char="•"/>
            </a:pPr>
            <a:r>
              <a:rPr lang="vi-VN"/>
              <a:t>......</a:t>
            </a:r>
            <a:endParaRPr/>
          </a:p>
          <a:p>
            <a:pPr indent="-76200" lvl="0" marL="228600" rtl="0" algn="l">
              <a:lnSpc>
                <a:spcPct val="90000"/>
              </a:lnSpc>
              <a:spcBef>
                <a:spcPts val="1000"/>
              </a:spcBef>
              <a:spcAft>
                <a:spcPts val="0"/>
              </a:spcAft>
              <a:buClr>
                <a:schemeClr val="dk1"/>
              </a:buClr>
              <a:buSzPts val="2400"/>
              <a:buNone/>
            </a:pPr>
            <a:r>
              <a:t/>
            </a:r>
            <a:endParaRPr/>
          </a:p>
        </p:txBody>
      </p:sp>
      <p:sp>
        <p:nvSpPr>
          <p:cNvPr id="138" name="Google Shape;138;p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39" name="Google Shape;139;p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140" name="Google Shape;140;p5"/>
          <p:cNvPicPr preferRelativeResize="0"/>
          <p:nvPr/>
        </p:nvPicPr>
        <p:blipFill rotWithShape="1">
          <a:blip r:embed="rId3">
            <a:alphaModFix/>
          </a:blip>
          <a:srcRect b="0" l="0" r="0" t="0"/>
          <a:stretch/>
        </p:blipFill>
        <p:spPr>
          <a:xfrm>
            <a:off x="4819563" y="2224936"/>
            <a:ext cx="7178662" cy="12040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Các kích màn hình thiết bị thông dụng</a:t>
            </a:r>
            <a:endParaRPr/>
          </a:p>
        </p:txBody>
      </p:sp>
      <p:sp>
        <p:nvSpPr>
          <p:cNvPr id="146" name="Google Shape;146;p6"/>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vi-VN"/>
              <a:t>max-width: 320px </a:t>
            </a:r>
            <a:r>
              <a:rPr lang="vi-VN"/>
              <a:t>(điện thoại di động, hiển thị chiều dọc)</a:t>
            </a:r>
            <a:endParaRPr/>
          </a:p>
          <a:p>
            <a:pPr indent="-228600" lvl="0" marL="228600" rtl="0" algn="l">
              <a:lnSpc>
                <a:spcPct val="90000"/>
              </a:lnSpc>
              <a:spcBef>
                <a:spcPts val="1000"/>
              </a:spcBef>
              <a:spcAft>
                <a:spcPts val="0"/>
              </a:spcAft>
              <a:buClr>
                <a:schemeClr val="dk1"/>
              </a:buClr>
              <a:buSzPts val="2400"/>
              <a:buChar char="•"/>
            </a:pPr>
            <a:r>
              <a:rPr b="1" lang="vi-VN"/>
              <a:t>max-width: 480px </a:t>
            </a:r>
            <a:r>
              <a:rPr lang="vi-VN"/>
              <a:t>(cho điện thoại di động, hiển thị chiều ngang)</a:t>
            </a:r>
            <a:endParaRPr/>
          </a:p>
          <a:p>
            <a:pPr indent="-228600" lvl="0" marL="228600" rtl="0" algn="l">
              <a:lnSpc>
                <a:spcPct val="90000"/>
              </a:lnSpc>
              <a:spcBef>
                <a:spcPts val="1000"/>
              </a:spcBef>
              <a:spcAft>
                <a:spcPts val="0"/>
              </a:spcAft>
              <a:buClr>
                <a:schemeClr val="dk1"/>
              </a:buClr>
              <a:buSzPts val="2400"/>
              <a:buChar char="•"/>
            </a:pPr>
            <a:r>
              <a:rPr b="1" lang="vi-VN"/>
              <a:t>max-width: 600px </a:t>
            </a:r>
            <a:r>
              <a:rPr lang="vi-VN"/>
              <a:t>(máy tính bảng, hiển thị chiều dọc)</a:t>
            </a:r>
            <a:endParaRPr/>
          </a:p>
          <a:p>
            <a:pPr indent="-228600" lvl="0" marL="228600" rtl="0" algn="l">
              <a:lnSpc>
                <a:spcPct val="90000"/>
              </a:lnSpc>
              <a:spcBef>
                <a:spcPts val="1000"/>
              </a:spcBef>
              <a:spcAft>
                <a:spcPts val="0"/>
              </a:spcAft>
              <a:buClr>
                <a:schemeClr val="dk1"/>
              </a:buClr>
              <a:buSzPts val="2400"/>
              <a:buChar char="•"/>
            </a:pPr>
            <a:r>
              <a:rPr b="1" lang="vi-VN"/>
              <a:t>max-width:800px </a:t>
            </a:r>
            <a:r>
              <a:rPr lang="vi-VN"/>
              <a:t>(máy tính bảng, hiển thị chiều ngang)</a:t>
            </a:r>
            <a:endParaRPr/>
          </a:p>
          <a:p>
            <a:pPr indent="-228600" lvl="0" marL="228600" rtl="0" algn="l">
              <a:lnSpc>
                <a:spcPct val="90000"/>
              </a:lnSpc>
              <a:spcBef>
                <a:spcPts val="1000"/>
              </a:spcBef>
              <a:spcAft>
                <a:spcPts val="0"/>
              </a:spcAft>
              <a:buClr>
                <a:schemeClr val="dk1"/>
              </a:buClr>
              <a:buSzPts val="2400"/>
              <a:buChar char="•"/>
            </a:pPr>
            <a:r>
              <a:rPr b="1" lang="vi-VN"/>
              <a:t>max-width: 768px </a:t>
            </a:r>
            <a:r>
              <a:rPr lang="vi-VN"/>
              <a:t>(máy tính bảng loại to, hiển thị chiều dọc)</a:t>
            </a:r>
            <a:endParaRPr/>
          </a:p>
          <a:p>
            <a:pPr indent="-228600" lvl="0" marL="228600" rtl="0" algn="l">
              <a:lnSpc>
                <a:spcPct val="90000"/>
              </a:lnSpc>
              <a:spcBef>
                <a:spcPts val="1000"/>
              </a:spcBef>
              <a:spcAft>
                <a:spcPts val="0"/>
              </a:spcAft>
              <a:buClr>
                <a:schemeClr val="dk1"/>
              </a:buClr>
              <a:buSzPts val="2400"/>
              <a:buChar char="•"/>
            </a:pPr>
            <a:r>
              <a:rPr b="1" lang="vi-VN"/>
              <a:t>max-width: 1024px </a:t>
            </a:r>
            <a:r>
              <a:rPr lang="vi-VN"/>
              <a:t>(máy tính bảng loại to, hiển thị theo chiều ngang)</a:t>
            </a:r>
            <a:endParaRPr/>
          </a:p>
          <a:p>
            <a:pPr indent="-228600" lvl="0" marL="228600" rtl="0" algn="l">
              <a:lnSpc>
                <a:spcPct val="90000"/>
              </a:lnSpc>
              <a:spcBef>
                <a:spcPts val="1000"/>
              </a:spcBef>
              <a:spcAft>
                <a:spcPts val="0"/>
              </a:spcAft>
              <a:buClr>
                <a:schemeClr val="dk1"/>
              </a:buClr>
              <a:buSzPts val="2400"/>
              <a:buChar char="•"/>
            </a:pPr>
            <a:r>
              <a:rPr b="1" lang="vi-VN"/>
              <a:t>max-width: 1025px </a:t>
            </a:r>
            <a:r>
              <a:rPr lang="vi-VN"/>
              <a:t>(từ size này trở lên thì dành cho máy tính bàn thông thường).</a:t>
            </a:r>
            <a:endParaRPr/>
          </a:p>
        </p:txBody>
      </p:sp>
      <p:sp>
        <p:nvSpPr>
          <p:cNvPr id="147" name="Google Shape;147;p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48" name="Google Shape;148;p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Media Query Mobile First	</a:t>
            </a:r>
            <a:endParaRPr/>
          </a:p>
        </p:txBody>
      </p:sp>
      <p:sp>
        <p:nvSpPr>
          <p:cNvPr id="154" name="Google Shape;154;p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55" name="Google Shape;155;p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156" name="Google Shape;156;p7"/>
          <p:cNvPicPr preferRelativeResize="0"/>
          <p:nvPr/>
        </p:nvPicPr>
        <p:blipFill rotWithShape="1">
          <a:blip r:embed="rId3">
            <a:alphaModFix/>
          </a:blip>
          <a:srcRect b="0" l="0" r="0" t="0"/>
          <a:stretch/>
        </p:blipFill>
        <p:spPr>
          <a:xfrm>
            <a:off x="1603248" y="693982"/>
            <a:ext cx="9299448" cy="2173747"/>
          </a:xfrm>
          <a:prstGeom prst="rect">
            <a:avLst/>
          </a:prstGeom>
          <a:noFill/>
          <a:ln>
            <a:noFill/>
          </a:ln>
        </p:spPr>
      </p:pic>
      <p:pic>
        <p:nvPicPr>
          <p:cNvPr id="157" name="Google Shape;157;p7"/>
          <p:cNvPicPr preferRelativeResize="0"/>
          <p:nvPr/>
        </p:nvPicPr>
        <p:blipFill rotWithShape="1">
          <a:blip r:embed="rId4">
            <a:alphaModFix/>
          </a:blip>
          <a:srcRect b="0" l="0" r="0" t="0"/>
          <a:stretch/>
        </p:blipFill>
        <p:spPr>
          <a:xfrm>
            <a:off x="1355921" y="2867729"/>
            <a:ext cx="4305849" cy="3416079"/>
          </a:xfrm>
          <a:prstGeom prst="rect">
            <a:avLst/>
          </a:prstGeom>
          <a:noFill/>
          <a:ln>
            <a:noFill/>
          </a:ln>
        </p:spPr>
      </p:pic>
      <p:grpSp>
        <p:nvGrpSpPr>
          <p:cNvPr id="158" name="Google Shape;158;p7"/>
          <p:cNvGrpSpPr/>
          <p:nvPr/>
        </p:nvGrpSpPr>
        <p:grpSpPr>
          <a:xfrm>
            <a:off x="7022592" y="3669728"/>
            <a:ext cx="4420725" cy="1435838"/>
            <a:chOff x="0" y="0"/>
            <a:chExt cx="4420725" cy="1435838"/>
          </a:xfrm>
        </p:grpSpPr>
        <p:sp>
          <p:nvSpPr>
            <p:cNvPr id="159" name="Google Shape;159;p7"/>
            <p:cNvSpPr/>
            <p:nvPr/>
          </p:nvSpPr>
          <p:spPr>
            <a:xfrm>
              <a:off x="0" y="0"/>
              <a:ext cx="4420725" cy="1435838"/>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txBox="1"/>
            <p:nvPr/>
          </p:nvSpPr>
          <p:spPr>
            <a:xfrm>
              <a:off x="70092" y="70092"/>
              <a:ext cx="4280541" cy="1295654"/>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b="0" i="0" lang="vi-VN" sz="2700" u="none" cap="none" strike="noStrike">
                  <a:solidFill>
                    <a:schemeClr val="lt1"/>
                  </a:solidFill>
                  <a:latin typeface="Calibri"/>
                  <a:ea typeface="Calibri"/>
                  <a:cs typeface="Calibri"/>
                  <a:sym typeface="Calibri"/>
                </a:rPr>
                <a:t>Tuần tự tiến trình giao diện từ màn hình nhỏ lên dần màn hình to</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Media Query Desktop First	</a:t>
            </a:r>
            <a:endParaRPr/>
          </a:p>
        </p:txBody>
      </p:sp>
      <p:sp>
        <p:nvSpPr>
          <p:cNvPr id="166" name="Google Shape;166;p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67" name="Google Shape;167;p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pSp>
        <p:nvGrpSpPr>
          <p:cNvPr id="168" name="Google Shape;168;p8"/>
          <p:cNvGrpSpPr/>
          <p:nvPr/>
        </p:nvGrpSpPr>
        <p:grpSpPr>
          <a:xfrm>
            <a:off x="459740" y="3828292"/>
            <a:ext cx="5079926" cy="1227047"/>
            <a:chOff x="0" y="0"/>
            <a:chExt cx="5079926" cy="1227047"/>
          </a:xfrm>
        </p:grpSpPr>
        <p:sp>
          <p:nvSpPr>
            <p:cNvPr id="169" name="Google Shape;169;p8"/>
            <p:cNvSpPr/>
            <p:nvPr/>
          </p:nvSpPr>
          <p:spPr>
            <a:xfrm>
              <a:off x="0" y="0"/>
              <a:ext cx="5079926" cy="1227047"/>
            </a:xfrm>
            <a:prstGeom prst="roundRect">
              <a:avLst>
                <a:gd fmla="val 16667" name="adj"/>
              </a:avLst>
            </a:prstGeom>
            <a:solidFill>
              <a:srgbClr val="D66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txBox="1"/>
            <p:nvPr/>
          </p:nvSpPr>
          <p:spPr>
            <a:xfrm>
              <a:off x="59899" y="59899"/>
              <a:ext cx="4960128" cy="110724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Calibri"/>
                <a:buNone/>
              </a:pPr>
              <a:r>
                <a:rPr b="0" i="0" lang="vi-VN" sz="2400" u="none" cap="none" strike="noStrike">
                  <a:solidFill>
                    <a:schemeClr val="lt1"/>
                  </a:solidFill>
                  <a:latin typeface="Calibri"/>
                  <a:ea typeface="Calibri"/>
                  <a:cs typeface="Calibri"/>
                  <a:sym typeface="Calibri"/>
                </a:rPr>
                <a:t>Tuần tự tiến trình giao diện từ màn hình to xuống dần màn hình nhỏ</a:t>
              </a:r>
              <a:endParaRPr/>
            </a:p>
          </p:txBody>
        </p:sp>
      </p:grpSp>
      <p:pic>
        <p:nvPicPr>
          <p:cNvPr id="171" name="Google Shape;171;p8"/>
          <p:cNvPicPr preferRelativeResize="0"/>
          <p:nvPr/>
        </p:nvPicPr>
        <p:blipFill rotWithShape="1">
          <a:blip r:embed="rId3">
            <a:alphaModFix/>
          </a:blip>
          <a:srcRect b="0" l="0" r="0" t="0"/>
          <a:stretch/>
        </p:blipFill>
        <p:spPr>
          <a:xfrm>
            <a:off x="154939" y="648821"/>
            <a:ext cx="9305925" cy="2171700"/>
          </a:xfrm>
          <a:prstGeom prst="rect">
            <a:avLst/>
          </a:prstGeom>
          <a:noFill/>
          <a:ln>
            <a:noFill/>
          </a:ln>
        </p:spPr>
      </p:pic>
      <p:pic>
        <p:nvPicPr>
          <p:cNvPr id="172" name="Google Shape;172;p8"/>
          <p:cNvPicPr preferRelativeResize="0"/>
          <p:nvPr/>
        </p:nvPicPr>
        <p:blipFill rotWithShape="1">
          <a:blip r:embed="rId4">
            <a:alphaModFix/>
          </a:blip>
          <a:srcRect b="0" l="0" r="0" t="0"/>
          <a:stretch/>
        </p:blipFill>
        <p:spPr>
          <a:xfrm>
            <a:off x="6481515" y="2702691"/>
            <a:ext cx="5555546" cy="35064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Live demo</a:t>
            </a:r>
            <a:endParaRPr/>
          </a:p>
        </p:txBody>
      </p:sp>
      <p:grpSp>
        <p:nvGrpSpPr>
          <p:cNvPr id="178" name="Google Shape;178;p9"/>
          <p:cNvGrpSpPr/>
          <p:nvPr/>
        </p:nvGrpSpPr>
        <p:grpSpPr>
          <a:xfrm>
            <a:off x="4163627" y="2251039"/>
            <a:ext cx="4074849" cy="2485747"/>
            <a:chOff x="0" y="0"/>
            <a:chExt cx="4074849" cy="2485747"/>
          </a:xfrm>
        </p:grpSpPr>
        <p:sp>
          <p:nvSpPr>
            <p:cNvPr id="179" name="Google Shape;179;p9"/>
            <p:cNvSpPr/>
            <p:nvPr/>
          </p:nvSpPr>
          <p:spPr>
            <a:xfrm>
              <a:off x="0" y="0"/>
              <a:ext cx="4074849" cy="2485747"/>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txBox="1"/>
            <p:nvPr/>
          </p:nvSpPr>
          <p:spPr>
            <a:xfrm>
              <a:off x="0" y="994298"/>
              <a:ext cx="4074849" cy="994298"/>
            </a:xfrm>
            <a:prstGeom prst="rect">
              <a:avLst/>
            </a:prstGeom>
            <a:noFill/>
            <a:ln>
              <a:noFill/>
            </a:ln>
          </p:spPr>
          <p:txBody>
            <a:bodyPr anchorCtr="0" anchor="ctr" bIns="248900" lIns="248900" spcFirstLastPara="1" rIns="248900" wrap="square" tIns="248900">
              <a:noAutofit/>
            </a:bodyPr>
            <a:lstStyle/>
            <a:p>
              <a:pPr indent="0" lvl="0" marL="0" marR="0" rtl="0" algn="ctr">
                <a:lnSpc>
                  <a:spcPct val="90000"/>
                </a:lnSpc>
                <a:spcBef>
                  <a:spcPts val="0"/>
                </a:spcBef>
                <a:spcAft>
                  <a:spcPts val="0"/>
                </a:spcAft>
                <a:buClr>
                  <a:schemeClr val="lt1"/>
                </a:buClr>
                <a:buSzPts val="3500"/>
                <a:buFont typeface="Calibri"/>
                <a:buNone/>
              </a:pPr>
              <a:r>
                <a:rPr b="0" i="0" lang="vi-VN" sz="3500" u="none" cap="none" strike="noStrike">
                  <a:solidFill>
                    <a:schemeClr val="lt1"/>
                  </a:solidFill>
                  <a:latin typeface="Calibri"/>
                  <a:ea typeface="Calibri"/>
                  <a:cs typeface="Calibri"/>
                  <a:sym typeface="Calibri"/>
                </a:rPr>
                <a:t>LIVE DEMO</a:t>
              </a:r>
              <a:endParaRPr/>
            </a:p>
          </p:txBody>
        </p:sp>
        <p:sp>
          <p:nvSpPr>
            <p:cNvPr id="181" name="Google Shape;181;p9"/>
            <p:cNvSpPr/>
            <p:nvPr/>
          </p:nvSpPr>
          <p:spPr>
            <a:xfrm>
              <a:off x="1366865" y="149144"/>
              <a:ext cx="1341118" cy="827753"/>
            </a:xfrm>
            <a:prstGeom prst="ellipse">
              <a:avLst/>
            </a:prstGeom>
            <a:blipFill rotWithShape="1">
              <a:blip r:embed="rId3">
                <a:alphaModFix/>
              </a:blip>
              <a:stretch>
                <a:fillRect b="0" l="-21996" r="-21996" t="0"/>
              </a:stretch>
            </a:blipFill>
            <a:ln cap="flat" cmpd="sng" w="12700">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162993" y="1988597"/>
              <a:ext cx="3748861" cy="372862"/>
            </a:xfrm>
            <a:prstGeom prst="leftRightArrow">
              <a:avLst>
                <a:gd fmla="val 50000" name="adj1"/>
                <a:gd fmla="val 50000" name="adj2"/>
              </a:avLst>
            </a:prstGeom>
            <a:solidFill>
              <a:srgbClr val="F4BDA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84" name="Google Shape;184;p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2018-01-11T08:27:42Z</dcterms:created>
  <dc:creator>Huy Dang</dc:creator>
</cp:coreProperties>
</file>