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9" r:id="rId3"/>
    <p:sldId id="277" r:id="rId4"/>
    <p:sldId id="273" r:id="rId5"/>
    <p:sldId id="260" r:id="rId6"/>
    <p:sldId id="261" r:id="rId7"/>
    <p:sldId id="258" r:id="rId8"/>
    <p:sldId id="280" r:id="rId9"/>
    <p:sldId id="278" r:id="rId10"/>
    <p:sldId id="259" r:id="rId11"/>
    <p:sldId id="281" r:id="rId12"/>
    <p:sldId id="270" r:id="rId13"/>
    <p:sldId id="262" r:id="rId14"/>
    <p:sldId id="263" r:id="rId15"/>
    <p:sldId id="267" r:id="rId16"/>
    <p:sldId id="268" r:id="rId17"/>
    <p:sldId id="269" r:id="rId18"/>
    <p:sldId id="271" r:id="rId19"/>
    <p:sldId id="272" r:id="rId20"/>
    <p:sldId id="274" r:id="rId21"/>
    <p:sldId id="266" r:id="rId22"/>
    <p:sldId id="275" r:id="rId23"/>
    <p:sldId id="265" r:id="rId24"/>
    <p:sldId id="276" r:id="rId25"/>
    <p:sldId id="264" r:id="rId2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4" autoAdjust="0"/>
    <p:restoredTop sz="94660"/>
  </p:normalViewPr>
  <p:slideViewPr>
    <p:cSldViewPr>
      <p:cViewPr>
        <p:scale>
          <a:sx n="75" d="100"/>
          <a:sy n="75" d="100"/>
        </p:scale>
        <p:origin x="-1002" y="15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8226F20-4220-4D3E-8DC5-1FEAC659EE83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15776" y="4715941"/>
            <a:ext cx="9431640" cy="902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Gigatron VGA Colour TTL Computer</a:t>
            </a:r>
            <a:endParaRPr lang="en-GB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719832" y="395461"/>
            <a:ext cx="9000000" cy="94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From TTL to Tetris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1583928" y="5580037"/>
            <a:ext cx="6984000" cy="1789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Personal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Perspective</a:t>
            </a:r>
          </a:p>
          <a:p>
            <a:pPr algn="ctr"/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Boak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OSHcamp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2019  Hebden Bridge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/>
        </p:blipFill>
        <p:spPr>
          <a:xfrm>
            <a:off x="2448024" y="1403573"/>
            <a:ext cx="5112568" cy="345330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47824" y="0"/>
            <a:ext cx="9071640" cy="86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Instruction Set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360625" y="755501"/>
            <a:ext cx="9720000" cy="6804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8-bit wide instruction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providing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instructions, 8 addressing modes and 4 data sources for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operands.</a:t>
            </a:r>
          </a:p>
          <a:p>
            <a:pPr marL="432000" indent="-324000">
              <a:buClr>
                <a:srgbClr val="000000"/>
              </a:buClr>
              <a:buSzPct val="45000"/>
            </a:pPr>
            <a:endParaRPr lang="en-GB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x 8 x 4 = 256 instruction combinations</a:t>
            </a:r>
          </a:p>
          <a:p>
            <a:pPr marL="432000" indent="-324000">
              <a:buClr>
                <a:srgbClr val="000000"/>
              </a:buClr>
              <a:buSzPct val="45000"/>
            </a:pP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Accumulator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always forms 1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operand of the ALU</a:t>
            </a:r>
          </a:p>
          <a:p>
            <a:pPr marL="432000" indent="-324000">
              <a:buClr>
                <a:srgbClr val="000000"/>
              </a:buClr>
              <a:buSzPct val="45000"/>
            </a:pP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 load/store  LD, 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Arithmetic  ADD, SUB </a:t>
            </a:r>
            <a:endParaRPr lang="en-GB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 AND, OR,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XOR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Unconditional jumps JMP,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Conditional jumps BGT, BGE, BLT, BLE, BEQ,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BNE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Others  NOP, CTRL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0"/>
            <a:ext cx="9071640" cy="807979"/>
          </a:xfrm>
        </p:spPr>
        <p:txBody>
          <a:bodyPr/>
          <a:lstStyle/>
          <a:p>
            <a:pPr algn="ctr"/>
            <a:r>
              <a:rPr lang="en-GB" sz="4000" dirty="0" smtClean="0"/>
              <a:t>Instruction Decoding</a:t>
            </a:r>
            <a:endParaRPr lang="en-GB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3808" y="2195661"/>
            <a:ext cx="9071640" cy="5364014"/>
          </a:xfrm>
        </p:spPr>
        <p:txBody>
          <a:bodyPr/>
          <a:lstStyle/>
          <a:p>
            <a:r>
              <a:rPr lang="en-GB" sz="4000" dirty="0" smtClean="0"/>
              <a:t> ---Operation---</a:t>
            </a:r>
            <a:r>
              <a:rPr lang="en-GB" sz="5400" dirty="0" smtClean="0"/>
              <a:t>  </a:t>
            </a:r>
            <a:r>
              <a:rPr lang="en-GB" sz="4000" dirty="0" smtClean="0"/>
              <a:t>---Mode---      ---Bus---</a:t>
            </a:r>
          </a:p>
          <a:p>
            <a:r>
              <a:rPr lang="en-GB" sz="3600" dirty="0" smtClean="0"/>
              <a:t>0  LOAD                [D],AC                  D</a:t>
            </a:r>
          </a:p>
          <a:p>
            <a:r>
              <a:rPr lang="en-GB" sz="3600" dirty="0" smtClean="0"/>
              <a:t>1  AND                  [X],AC                  RAM</a:t>
            </a:r>
          </a:p>
          <a:p>
            <a:r>
              <a:rPr lang="en-GB" sz="3600" dirty="0" smtClean="0"/>
              <a:t>2  OR                    [Y,D],AC               AC</a:t>
            </a:r>
          </a:p>
          <a:p>
            <a:r>
              <a:rPr lang="en-GB" sz="3600" dirty="0" smtClean="0"/>
              <a:t>3  XOR                  [Y,X],AC               IN</a:t>
            </a:r>
          </a:p>
          <a:p>
            <a:r>
              <a:rPr lang="en-GB" sz="3600" dirty="0" smtClean="0"/>
              <a:t>4  ADD                  [D],X</a:t>
            </a:r>
          </a:p>
          <a:p>
            <a:r>
              <a:rPr lang="en-GB" sz="3600" dirty="0" smtClean="0"/>
              <a:t>5  SUB                  [D],Y</a:t>
            </a:r>
          </a:p>
          <a:p>
            <a:r>
              <a:rPr lang="en-GB" sz="3600" dirty="0" smtClean="0"/>
              <a:t>6  STORE             [D],OUT</a:t>
            </a:r>
          </a:p>
          <a:p>
            <a:r>
              <a:rPr lang="en-GB" sz="3600" dirty="0" smtClean="0"/>
              <a:t>7  JUMP                [Y,X++],OUT</a:t>
            </a:r>
          </a:p>
          <a:p>
            <a:endParaRPr lang="en-GB" sz="4000" dirty="0" smtClean="0"/>
          </a:p>
          <a:p>
            <a:endParaRPr lang="en-GB" sz="4000" dirty="0"/>
          </a:p>
        </p:txBody>
      </p:sp>
      <p:sp>
        <p:nvSpPr>
          <p:cNvPr id="4" name="Rectangle 3"/>
          <p:cNvSpPr/>
          <p:nvPr/>
        </p:nvSpPr>
        <p:spPr>
          <a:xfrm>
            <a:off x="647824" y="827509"/>
            <a:ext cx="871296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1367904" y="1259557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4" idx="0"/>
          </p:cNvCxnSpPr>
          <p:nvPr/>
        </p:nvCxnSpPr>
        <p:spPr>
          <a:xfrm rot="5400000" flipH="1">
            <a:off x="4572260" y="1259557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3528144" y="1259557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2448024" y="1259557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6768504" y="1259557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688384" y="1259557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7848624" y="1259557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3848" y="755501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I7  I6  I5  I4  I3  I2  I1  I0</a:t>
            </a:r>
            <a:endParaRPr lang="en-GB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92" y="323453"/>
            <a:ext cx="9000752" cy="12621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 The control unit is an example of economical TTL design to provide instruction decoding and overall system coordination</a:t>
            </a:r>
            <a:r>
              <a:rPr lang="en-GB" sz="2400" dirty="0" smtClean="0"/>
              <a:t>.</a:t>
            </a:r>
            <a:br>
              <a:rPr lang="en-GB" sz="2400" dirty="0" smtClean="0"/>
            </a:b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31800" y="1331565"/>
            <a:ext cx="9071640" cy="594007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 Decodes the various bitfields of the 8-bit instruction into 19 individual control signals that co-ordinate the operation of the cpu</a:t>
            </a:r>
          </a:p>
          <a:p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Generates the bit pattern to drive the ALU using a “diode ROM”</a:t>
            </a:r>
          </a:p>
          <a:p>
            <a:pPr>
              <a:buFont typeface="Arial" pitchFamily="34" charset="0"/>
              <a:buChar char="•"/>
            </a:pP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Selects the sources of the various operands according to the instruction and addressing mode</a:t>
            </a:r>
          </a:p>
          <a:p>
            <a:pPr>
              <a:buFont typeface="Arial" pitchFamily="34" charset="0"/>
              <a:buChar char="•"/>
            </a:pP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Decodes the conditional branch instruction and generates branch signals to modify the program counter.</a:t>
            </a:r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Uses 6 TTL ICs, including 3-8 line decoders, multiplexers and basic gates. Plus a 30 diode array to generate ALU and register select signals.</a:t>
            </a:r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/>
          <p:nvPr/>
        </p:nvPicPr>
        <p:blipFill>
          <a:blip r:embed="rId2" cstate="print"/>
          <a:stretch/>
        </p:blipFill>
        <p:spPr>
          <a:xfrm>
            <a:off x="430560" y="360000"/>
            <a:ext cx="9412560" cy="705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ALU </a:t>
            </a:r>
            <a:r>
              <a:rPr lang="en-GB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- Arithmetic </a:t>
            </a: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 </a:t>
            </a:r>
            <a:r>
              <a:rPr lang="en-GB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</a:t>
            </a:r>
            <a:endParaRPr lang="en-GB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359793" y="1763613"/>
            <a:ext cx="9720832" cy="5286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ALU forms the functional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core of any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processor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Provides 8-bit ADD, SUB arithmetic operations plus bitwise logical operations AND, OR and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XOR</a:t>
            </a:r>
          </a:p>
          <a:p>
            <a:pPr marL="432000" indent="-324000">
              <a:buClr>
                <a:srgbClr val="000000"/>
              </a:buClr>
              <a:buSzPct val="45000"/>
            </a:pP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Constructed from 10 ICs: 8 x 74HC153 multiplexers and 2 x 74HC283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4-bit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adders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Provides a readily available alternative to the now obsolete and rare 74181 4-bit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ALU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Equivalent </a:t>
            </a: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approximately 200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 gates.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diagrams based on a design by TTL CPU builder Dieter Muller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0"/>
            <a:ext cx="9071640" cy="1262160"/>
          </a:xfrm>
        </p:spPr>
        <p:txBody>
          <a:bodyPr/>
          <a:lstStyle/>
          <a:p>
            <a:r>
              <a:rPr lang="en-GB" sz="2800" dirty="0" smtClean="0"/>
              <a:t>The ALU is based on the 74xx153 dual 4:1 Multiplexer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59792" y="5940077"/>
            <a:ext cx="9433048" cy="1440160"/>
          </a:xfrm>
        </p:spPr>
        <p:txBody>
          <a:bodyPr/>
          <a:lstStyle/>
          <a:p>
            <a:r>
              <a:rPr lang="en-GB" sz="2000" dirty="0" smtClean="0"/>
              <a:t>The 4:1 multiplexer can be used to generate any logic function Q of its two inputs A and B just by wiring various logic 0 or 1 to the inputs I0 to I3. </a:t>
            </a:r>
          </a:p>
          <a:p>
            <a:endParaRPr lang="en-GB" sz="2000" dirty="0"/>
          </a:p>
          <a:p>
            <a:r>
              <a:rPr lang="en-GB" sz="2000" dirty="0" smtClean="0"/>
              <a:t>By feeding a different 4-bit pattern to I0:I3 you can create AND, OR, XOR, invert  or any other common logic function of A and B. A programmable function generator.</a:t>
            </a:r>
            <a:endParaRPr lang="en-GB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6016" y="827509"/>
            <a:ext cx="4956968" cy="480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84" y="301320"/>
            <a:ext cx="9577064" cy="742213"/>
          </a:xfrm>
        </p:spPr>
        <p:txBody>
          <a:bodyPr/>
          <a:lstStyle/>
          <a:p>
            <a:r>
              <a:rPr lang="en-GB" sz="2400" dirty="0" smtClean="0">
                <a:latin typeface="+mn-lt"/>
              </a:rPr>
              <a:t>The logic for the ALU is built from 8 such multiplexers, one for each bit:</a:t>
            </a:r>
            <a:endParaRPr lang="en-GB" sz="24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87784" y="4211885"/>
            <a:ext cx="9359672" cy="1008112"/>
          </a:xfrm>
        </p:spPr>
        <p:txBody>
          <a:bodyPr/>
          <a:lstStyle/>
          <a:p>
            <a:r>
              <a:rPr lang="en-GB" sz="2000" dirty="0" smtClean="0"/>
              <a:t>Applying a 4-bit “instruction” to the I0:I3 inputs allows any one of 16 logic functions, including zero, invert, pass-through etc to be applied bitwise to the 8-bit operands.</a:t>
            </a:r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848" y="899517"/>
            <a:ext cx="80010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864" y="5099398"/>
            <a:ext cx="6950968" cy="246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886229"/>
          </a:xfrm>
        </p:spPr>
        <p:txBody>
          <a:bodyPr/>
          <a:lstStyle/>
          <a:p>
            <a:r>
              <a:rPr lang="en-GB" sz="2800" dirty="0" smtClean="0"/>
              <a:t>The Arithmetic section is made from two 4-bit adders and two of the 74xx153 logic units.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15777" y="4787949"/>
            <a:ext cx="9864848" cy="2771726"/>
          </a:xfrm>
        </p:spPr>
        <p:txBody>
          <a:bodyPr/>
          <a:lstStyle/>
          <a:p>
            <a:r>
              <a:rPr lang="en-GB" sz="2400" dirty="0" smtClean="0"/>
              <a:t>As the 74xx153 are dual 4:1 multiplexers you conveniently get both logic units from the same 8 ICs!</a:t>
            </a:r>
          </a:p>
          <a:p>
            <a:endParaRPr lang="en-GB" sz="2400" dirty="0"/>
          </a:p>
          <a:p>
            <a:r>
              <a:rPr lang="en-GB" sz="2400" dirty="0" smtClean="0"/>
              <a:t>The two 74xx283 4-bit adders provides </a:t>
            </a:r>
            <a:r>
              <a:rPr lang="en-GB" sz="2400" dirty="0"/>
              <a:t>8</a:t>
            </a:r>
            <a:r>
              <a:rPr lang="en-GB" sz="2400" dirty="0" smtClean="0"/>
              <a:t>-bit addition and subtraction. </a:t>
            </a:r>
          </a:p>
          <a:p>
            <a:endParaRPr lang="en-GB" sz="2400" dirty="0"/>
          </a:p>
          <a:p>
            <a:r>
              <a:rPr lang="en-GB" sz="2400" dirty="0" smtClean="0"/>
              <a:t>An optional multiplexer 7xx157 may be added if a Shift Right operation is required. On the Gigatron right shifts are done as a look up table in ROM</a:t>
            </a:r>
            <a:endParaRPr lang="en-GB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872" y="1331565"/>
            <a:ext cx="7813141" cy="3350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dirty="0" smtClean="0"/>
              <a:t>The Program Counter and ROM</a:t>
            </a:r>
            <a:endParaRPr lang="en-GB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3808" y="1403573"/>
            <a:ext cx="9071640" cy="568863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The Program Counter consists of four, 4-bit presettable counters which generate the 16-bit ROM address.</a:t>
            </a:r>
          </a:p>
          <a:p>
            <a:pPr>
              <a:buFont typeface="Arial" pitchFamily="34" charset="0"/>
              <a:buChar char="•"/>
            </a:pP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The counters can be loaded from either the ALU or the data bus to provide the jump address.</a:t>
            </a:r>
          </a:p>
          <a:p>
            <a:pPr>
              <a:buFont typeface="Arial" pitchFamily="34" charset="0"/>
              <a:buChar char="•"/>
            </a:pP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The ROM is a 64K x 16bit EPROM.  The upper byte contains the instruction and the lower byte contains data, constants or a branch address.</a:t>
            </a:r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The Gigatron employs a very simple pipelined architecture – such that one instruction is being executed whilst the next instruction is being fetched.  This permits a throughput of 1 instruction per clock cycle – which at 6.25MHz allows pixels to be pushed to the VGA port.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84" y="251445"/>
            <a:ext cx="9792841" cy="1262160"/>
          </a:xfrm>
        </p:spPr>
        <p:txBody>
          <a:bodyPr/>
          <a:lstStyle/>
          <a:p>
            <a:r>
              <a:rPr lang="en-GB" sz="2800" dirty="0" smtClean="0"/>
              <a:t> RAM, X and Y Registers and Video Generation Hardware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31800" y="1403573"/>
            <a:ext cx="9071640" cy="58326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From the outset, the Gigatron was designed to output a 64 colour image to a VGA display.</a:t>
            </a:r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The resolution is 160 by 120 pixels  - effectively ¼ VGA</a:t>
            </a:r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The X and Y registers address a 32K RAM – and effectively hold the horizontal and vertical location of the pixel.</a:t>
            </a:r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The X register is an 8-bit counter which can auto-increment to select the next pixel in the line of video.</a:t>
            </a:r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The video RAM holds the RGB video (2 bits of each) and the remaining 2 bits are for the horizontal and vertical sync signals.</a:t>
            </a:r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The video signal is created using a simple resistor network DAC.</a:t>
            </a:r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16" y="179437"/>
            <a:ext cx="9071640" cy="2535006"/>
          </a:xfrm>
        </p:spPr>
        <p:txBody>
          <a:bodyPr/>
          <a:lstStyle/>
          <a:p>
            <a:pPr marL="432000" indent="-324000" algn="l"/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Standard 7400 series TTL was developed in the early 1960’s and by the 1970’s was the standard logic for building minicomputer processors – including the PDP-11, the DG Nova and later models of PDP-8.</a:t>
            </a:r>
            <a:b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1975 it was still faster and cheaper than the emerging new microprocessors such as the Intel 8080 and the Motorola 6800.</a:t>
            </a:r>
            <a:r>
              <a:rPr lang="en-GB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GB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007864" y="7135675"/>
            <a:ext cx="7560840" cy="424000"/>
          </a:xfrm>
        </p:spPr>
        <p:txBody>
          <a:bodyPr/>
          <a:lstStyle/>
          <a:p>
            <a:r>
              <a:rPr lang="en-GB" sz="2400" dirty="0" smtClean="0"/>
              <a:t>TTL 16-bit CPU board from Data General Nova 1200</a:t>
            </a:r>
            <a:endParaRPr lang="en-GB" sz="24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927970" y="2723827"/>
            <a:ext cx="436869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0"/>
            <a:ext cx="9071640" cy="1262160"/>
          </a:xfrm>
        </p:spPr>
        <p:txBody>
          <a:bodyPr/>
          <a:lstStyle/>
          <a:p>
            <a:pPr algn="ctr"/>
            <a:r>
              <a:rPr lang="en-GB" sz="4000" dirty="0" smtClean="0"/>
              <a:t>Software Highlights</a:t>
            </a:r>
            <a:endParaRPr lang="en-GB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3808" y="1187549"/>
            <a:ext cx="9071640" cy="604867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What the Gigatron lacks in hardware it makes up for in software!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Whilst the native hardware is an 8-bit Harvard architecture running code from ROM, Marcel has implemented a 16-bit virtual cpu (vCPU) with a Von Neumann architecture executing code from RAM.</a:t>
            </a:r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vCPU executes 16-bit instructions which are precisely timed to fit in with the video generation timing.</a:t>
            </a:r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There is an online emulator, an assembler and other tools written in Python.</a:t>
            </a:r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Gigatron comes with TinyBASIC in ROM and a hex monitor program inspired by WozMon – originally written for the Apple 1 by Steve Wozniak</a:t>
            </a:r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WozMon – in 254 bytes!</a:t>
            </a:r>
          </a:p>
        </p:txBody>
      </p:sp>
      <p:pic>
        <p:nvPicPr>
          <p:cNvPr id="59" name="Picture 58"/>
          <p:cNvPicPr/>
          <p:nvPr/>
        </p:nvPicPr>
        <p:blipFill>
          <a:blip r:embed="rId2" cstate="print"/>
          <a:stretch/>
        </p:blipFill>
        <p:spPr>
          <a:xfrm>
            <a:off x="2116440" y="1768680"/>
            <a:ext cx="584640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dirty="0" smtClean="0"/>
              <a:t>What’s New?</a:t>
            </a:r>
            <a:endParaRPr lang="en-GB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288840" cy="546718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2200" dirty="0" smtClean="0"/>
              <a:t>Gigatron is a constantly evolving project with an active community and many new developments since the original machine.</a:t>
            </a:r>
          </a:p>
          <a:p>
            <a:pPr>
              <a:buFont typeface="Arial" pitchFamily="34" charset="0"/>
              <a:buChar char="•"/>
            </a:pPr>
            <a:endParaRPr lang="en-GB" sz="2200" dirty="0"/>
          </a:p>
          <a:p>
            <a:pPr>
              <a:buFont typeface="Arial" pitchFamily="34" charset="0"/>
              <a:buChar char="•"/>
            </a:pPr>
            <a:r>
              <a:rPr lang="en-GB" sz="2200" dirty="0" smtClean="0"/>
              <a:t>“Pluggy McPlugface” – an adaptor that allows a PS/2 keyboard to be used</a:t>
            </a:r>
          </a:p>
          <a:p>
            <a:pPr>
              <a:buFont typeface="Arial" pitchFamily="34" charset="0"/>
              <a:buChar char="•"/>
            </a:pPr>
            <a:endParaRPr lang="en-GB" sz="2200" dirty="0"/>
          </a:p>
          <a:p>
            <a:pPr>
              <a:buFont typeface="Arial" pitchFamily="34" charset="0"/>
              <a:buChar char="•"/>
            </a:pPr>
            <a:r>
              <a:rPr lang="en-GB" sz="2200" dirty="0" smtClean="0"/>
              <a:t>A C compiler based on lcc – write standard code using modern tools.</a:t>
            </a:r>
          </a:p>
          <a:p>
            <a:pPr>
              <a:buFont typeface="Arial" pitchFamily="34" charset="0"/>
              <a:buChar char="•"/>
            </a:pPr>
            <a:endParaRPr lang="en-GB" sz="2200" dirty="0"/>
          </a:p>
          <a:p>
            <a:pPr>
              <a:buFont typeface="Arial" pitchFamily="34" charset="0"/>
              <a:buChar char="•"/>
            </a:pPr>
            <a:r>
              <a:rPr lang="en-GB" sz="2200" dirty="0"/>
              <a:t>v</a:t>
            </a:r>
            <a:r>
              <a:rPr lang="en-GB" sz="2200" dirty="0" smtClean="0"/>
              <a:t>6502  allows the Gigatron to emulate the 6502 – with video at about 0.125MHz - but gives access to a wealth of software such as Microchess.</a:t>
            </a:r>
          </a:p>
          <a:p>
            <a:pPr>
              <a:buFont typeface="Arial" pitchFamily="34" charset="0"/>
              <a:buChar char="•"/>
            </a:pPr>
            <a:endParaRPr lang="en-GB" sz="2200" dirty="0"/>
          </a:p>
          <a:p>
            <a:pPr>
              <a:buFont typeface="Arial" pitchFamily="34" charset="0"/>
              <a:buChar char="•"/>
            </a:pPr>
            <a:r>
              <a:rPr lang="en-GB" sz="2200" dirty="0" smtClean="0"/>
              <a:t>A RAM and port expansion board that allows use of SPI hardware such as SD cards, port expanders and FRAM non-volatile memory.</a:t>
            </a:r>
          </a:p>
          <a:p>
            <a:pPr>
              <a:buFont typeface="Arial" pitchFamily="34" charset="0"/>
              <a:buChar char="•"/>
            </a:pPr>
            <a:endParaRPr lang="en-GB" sz="2200" dirty="0"/>
          </a:p>
          <a:p>
            <a:pPr>
              <a:buFont typeface="Arial" pitchFamily="34" charset="0"/>
              <a:buChar char="•"/>
            </a:pPr>
            <a:r>
              <a:rPr lang="en-GB" sz="2200" dirty="0" smtClean="0"/>
              <a:t>By using 74F series logic, Gigatron can be overclocked to 12.5MHz – twice the standard clock frequency. </a:t>
            </a:r>
          </a:p>
          <a:p>
            <a:pPr>
              <a:buFont typeface="Arial" pitchFamily="34" charset="0"/>
              <a:buChar char="•"/>
            </a:pPr>
            <a:endParaRPr lang="en-GB" sz="2200" dirty="0"/>
          </a:p>
          <a:p>
            <a:pPr>
              <a:buFont typeface="Arial" pitchFamily="34" charset="0"/>
              <a:buChar char="•"/>
            </a:pPr>
            <a:endParaRPr lang="en-GB" sz="2200" dirty="0" smtClean="0"/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TinyBASIC</a:t>
            </a:r>
          </a:p>
        </p:txBody>
      </p:sp>
      <p:pic>
        <p:nvPicPr>
          <p:cNvPr id="57" name="Picture 56"/>
          <p:cNvPicPr/>
          <p:nvPr/>
        </p:nvPicPr>
        <p:blipFill>
          <a:blip r:embed="rId2" cstate="print"/>
          <a:stretch/>
        </p:blipFill>
        <p:spPr>
          <a:xfrm>
            <a:off x="1440000" y="1402920"/>
            <a:ext cx="7825320" cy="586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0"/>
            <a:ext cx="9071640" cy="971525"/>
          </a:xfrm>
        </p:spPr>
        <p:txBody>
          <a:bodyPr/>
          <a:lstStyle/>
          <a:p>
            <a:pPr algn="ctr"/>
            <a:r>
              <a:rPr lang="en-GB" sz="4000" dirty="0" smtClean="0"/>
              <a:t>Final Thoughts</a:t>
            </a:r>
            <a:endParaRPr lang="en-GB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15777" y="827509"/>
            <a:ext cx="9864848" cy="651614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 </a:t>
            </a:r>
            <a:r>
              <a:rPr lang="en-GB" sz="2200" dirty="0" smtClean="0"/>
              <a:t>Gigatron is an anachronism – but it could have been an evolutionary path in1975 – if microprocessors had not emerged at that time. It is faster and cheaper than those first generation microprocessors.</a:t>
            </a:r>
          </a:p>
          <a:p>
            <a:pPr>
              <a:buFont typeface="Arial" pitchFamily="34" charset="0"/>
              <a:buChar char="•"/>
            </a:pPr>
            <a:endParaRPr lang="en-GB" sz="2200" dirty="0"/>
          </a:p>
          <a:p>
            <a:pPr>
              <a:buFont typeface="Arial" pitchFamily="34" charset="0"/>
              <a:buChar char="•"/>
            </a:pPr>
            <a:r>
              <a:rPr lang="en-GB" sz="2200" dirty="0" smtClean="0"/>
              <a:t> TTL is still very much available even 50 years after its first introduction. With fast, high density ROMs and SRAM a machine like Gigatron can be produced.</a:t>
            </a:r>
          </a:p>
          <a:p>
            <a:pPr>
              <a:buFont typeface="Arial" pitchFamily="34" charset="0"/>
              <a:buChar char="•"/>
            </a:pPr>
            <a:endParaRPr lang="en-GB" sz="2200" dirty="0"/>
          </a:p>
          <a:p>
            <a:pPr>
              <a:buFont typeface="Arial" pitchFamily="34" charset="0"/>
              <a:buChar char="•"/>
            </a:pPr>
            <a:r>
              <a:rPr lang="en-GB" sz="2200" dirty="0" smtClean="0"/>
              <a:t> Studying a design like Gigatron gives a unique insight into what makes a cpu work. Those lessons can be reapplied to modern logic – such as creating soft cores from FPGAs.</a:t>
            </a:r>
          </a:p>
          <a:p>
            <a:pPr>
              <a:buFont typeface="Arial" pitchFamily="34" charset="0"/>
              <a:buChar char="•"/>
            </a:pPr>
            <a:endParaRPr lang="en-GB" sz="2200" dirty="0"/>
          </a:p>
          <a:p>
            <a:pPr>
              <a:buFont typeface="Arial" pitchFamily="34" charset="0"/>
              <a:buChar char="•"/>
            </a:pPr>
            <a:r>
              <a:rPr lang="en-GB" sz="2200" dirty="0" smtClean="0"/>
              <a:t> A lot can be achieved with clever digital design and very little else.</a:t>
            </a:r>
          </a:p>
          <a:p>
            <a:pPr>
              <a:buFont typeface="Arial" pitchFamily="34" charset="0"/>
              <a:buChar char="•"/>
            </a:pPr>
            <a:endParaRPr lang="en-GB" sz="2200" dirty="0"/>
          </a:p>
          <a:p>
            <a:pPr>
              <a:buFont typeface="Arial" pitchFamily="34" charset="0"/>
              <a:buChar char="•"/>
            </a:pPr>
            <a:r>
              <a:rPr lang="en-GB" sz="2200" dirty="0" smtClean="0"/>
              <a:t> A workshop session is planned for tomorrow.</a:t>
            </a:r>
          </a:p>
          <a:p>
            <a:pPr>
              <a:buFont typeface="Arial" pitchFamily="34" charset="0"/>
              <a:buChar char="•"/>
            </a:pPr>
            <a:endParaRPr lang="en-GB" sz="2200" dirty="0" smtClean="0"/>
          </a:p>
          <a:p>
            <a:pPr>
              <a:buFont typeface="Arial" pitchFamily="34" charset="0"/>
              <a:buChar char="•"/>
            </a:pPr>
            <a:r>
              <a:rPr lang="en-GB" sz="2200" dirty="0" smtClean="0"/>
              <a:t> Meet Marcel van Kervinck in person next weekend at the Cambridge Centre for Computing History.</a:t>
            </a:r>
            <a:endParaRPr lang="en-GB" sz="2200" dirty="0"/>
          </a:p>
          <a:p>
            <a:pPr>
              <a:buFont typeface="Arial" pitchFamily="34" charset="0"/>
              <a:buChar char="•"/>
            </a:pPr>
            <a:endParaRPr lang="en-GB" sz="2200" dirty="0" smtClean="0"/>
          </a:p>
          <a:p>
            <a:pPr>
              <a:buFont typeface="Arial" pitchFamily="34" charset="0"/>
              <a:buChar char="•"/>
            </a:pPr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Finally..... Tetris</a:t>
            </a:r>
            <a:endParaRPr lang="en-GB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Picture 54"/>
          <p:cNvPicPr/>
          <p:nvPr/>
        </p:nvPicPr>
        <p:blipFill>
          <a:blip r:embed="rId2" cstate="print"/>
          <a:stretch/>
        </p:blipFill>
        <p:spPr>
          <a:xfrm>
            <a:off x="2736056" y="1259557"/>
            <a:ext cx="4536000" cy="604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0"/>
            <a:ext cx="9071640" cy="1262160"/>
          </a:xfrm>
        </p:spPr>
        <p:txBody>
          <a:bodyPr/>
          <a:lstStyle/>
          <a:p>
            <a:r>
              <a:rPr lang="en-GB" sz="3200" dirty="0" smtClean="0"/>
              <a:t>It’s summer 1975, imagine if personal computing </a:t>
            </a:r>
            <a:r>
              <a:rPr lang="en-GB" sz="3200" dirty="0"/>
              <a:t>h</a:t>
            </a:r>
            <a:r>
              <a:rPr lang="en-GB" sz="3200" dirty="0" smtClean="0"/>
              <a:t>istory had evolved along a very different path.....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15776" y="4499917"/>
            <a:ext cx="9649072" cy="2699718"/>
          </a:xfrm>
        </p:spPr>
        <p:txBody>
          <a:bodyPr/>
          <a:lstStyle/>
          <a:p>
            <a:r>
              <a:rPr lang="en-GB" sz="2200" dirty="0" smtClean="0"/>
              <a:t>Backstory.</a:t>
            </a:r>
          </a:p>
          <a:p>
            <a:endParaRPr lang="en-GB" sz="2200" dirty="0" smtClean="0"/>
          </a:p>
          <a:p>
            <a:r>
              <a:rPr lang="en-GB" sz="2200" dirty="0" smtClean="0"/>
              <a:t>A serious flaw in the logic of the newly developed 6502 means that Chuck Peddle of MOS Technology has to cancel the 6502 product launch at the WesCon75 show....</a:t>
            </a:r>
          </a:p>
          <a:p>
            <a:endParaRPr lang="en-GB" sz="2200" dirty="0" smtClean="0"/>
          </a:p>
          <a:p>
            <a:r>
              <a:rPr lang="en-GB" sz="2200" dirty="0" smtClean="0"/>
              <a:t>25 year old Steve Wozniak, unable to afford the $175 Motorola 6800, revisits the simple TTL design he used for his Cream Soda computer.....</a:t>
            </a:r>
            <a:endParaRPr lang="en-GB" sz="2200" dirty="0"/>
          </a:p>
        </p:txBody>
      </p:sp>
      <p:sp>
        <p:nvSpPr>
          <p:cNvPr id="32770" name="AutoShape 2" descr="Image result for appl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774" name="AutoShape 6" descr="Image result for appl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960" y="1115541"/>
            <a:ext cx="60864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0"/>
            <a:ext cx="9071640" cy="1043533"/>
          </a:xfrm>
        </p:spPr>
        <p:txBody>
          <a:bodyPr/>
          <a:lstStyle/>
          <a:p>
            <a:pPr algn="ctr"/>
            <a:r>
              <a:rPr lang="en-GB" sz="4000" dirty="0" smtClean="0"/>
              <a:t>Early Beginnings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31800" y="5364013"/>
            <a:ext cx="9071640" cy="1872208"/>
          </a:xfrm>
        </p:spPr>
        <p:txBody>
          <a:bodyPr/>
          <a:lstStyle/>
          <a:p>
            <a:r>
              <a:rPr lang="en-GB" sz="2200" dirty="0" smtClean="0"/>
              <a:t>The Gigatron began life as 36 TTL chips handwired on a big breadboard.</a:t>
            </a:r>
          </a:p>
          <a:p>
            <a:endParaRPr lang="en-GB" sz="2200" dirty="0" smtClean="0"/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Marcel van Kervinck prototyped the original on a set of breadboards.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Designed specifically to produce ¼ VGA colour video and sound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Produced as an open source, self build kit – now with over 500 sold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Inspired by the Apple 1 but smaller, cheaper, colourful and faster........</a:t>
            </a:r>
            <a:endParaRPr lang="en-GB" sz="2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2200" dirty="0"/>
          </a:p>
        </p:txBody>
      </p:sp>
      <p:pic>
        <p:nvPicPr>
          <p:cNvPr id="4098" name="Picture 2" descr="https://gigatron.io/wp-content/uploads/2018/03/IMG_2487-300x2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992" y="827509"/>
            <a:ext cx="5688632" cy="4266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GB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 Architecture</a:t>
            </a:r>
            <a:endParaRPr lang="en-GB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215776" y="1840715"/>
            <a:ext cx="9576625" cy="571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 as a Harvard machine with separate ROM and RAM </a:t>
            </a:r>
            <a:r>
              <a:rPr lang="en-GB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spaces - 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tailored to </a:t>
            </a:r>
            <a:r>
              <a:rPr lang="en-GB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generate 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VGA video from </a:t>
            </a:r>
            <a:r>
              <a:rPr lang="en-GB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</a:t>
            </a:r>
          </a:p>
          <a:p>
            <a:pPr marL="432000" indent="-324000">
              <a:buClr>
                <a:srgbClr val="000000"/>
              </a:buClr>
              <a:buSzPct val="45000"/>
            </a:pP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Consists of the following functional blocks</a:t>
            </a:r>
            <a:r>
              <a:rPr lang="en-GB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432000" indent="-324000">
              <a:buClr>
                <a:srgbClr val="000000"/>
              </a:buClr>
              <a:buSzPct val="45000"/>
            </a:pP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ALU   Arithmetic Logic Unit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    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Accumulator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    Program Counter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     Instruction Register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MAU  Memory Address Unit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   </a:t>
            </a:r>
            <a:r>
              <a:rPr lang="en-GB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Control 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Registers  X, Y, In, Out, Data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824" y="0"/>
            <a:ext cx="8811543" cy="662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47824" y="6660157"/>
            <a:ext cx="921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“A processor is like a nest of tangled pythons – all trying to eat each others’ tails.</a:t>
            </a:r>
          </a:p>
          <a:p>
            <a:r>
              <a:rPr lang="en-GB" sz="2000" dirty="0" smtClean="0"/>
              <a:t>You have to carefully learn where to start unravelling it all from”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2"/>
          <p:cNvSpPr txBox="1"/>
          <p:nvPr/>
        </p:nvSpPr>
        <p:spPr>
          <a:xfrm>
            <a:off x="504000" y="179437"/>
            <a:ext cx="9071640" cy="71287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Gigatron uses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36 simple TTL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 to implement its Harvard architecture in fewer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 1000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gates.</a:t>
            </a:r>
          </a:p>
          <a:p>
            <a:pPr marL="432000" indent="-324000">
              <a:buClr>
                <a:srgbClr val="000000"/>
              </a:buClr>
              <a:buSzPct val="45000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Dual 4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:1 Multiplexers  74xx153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bit full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adders 74xx283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4-bit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counters 74xx161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Octal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Latches 74xx377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Various basic gates including OR, AND, Inverters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Serial to parallel shift register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keyboard entry 74HC595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Plus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32K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8 SRAM and 64K x 16 bit EPROM</a:t>
            </a:r>
          </a:p>
          <a:p>
            <a:pPr marL="432000" indent="-324000">
              <a:buClr>
                <a:srgbClr val="000000"/>
              </a:buClr>
              <a:buSzPct val="45000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exception of the EPROM and RAM – all of these parts were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available in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7400 series TTL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1975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Average </a:t>
            </a: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price per 7400 series IC was about 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$1 each in </a:t>
            </a: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1975.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RAM was still very expensive in 1975. 4K bytes implemented as 32 x Intel 2102 SRAMs would cost at least $96. (Byte Magazine October 1975).</a:t>
            </a: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0"/>
            <a:ext cx="9071640" cy="938707"/>
          </a:xfrm>
        </p:spPr>
        <p:txBody>
          <a:bodyPr/>
          <a:lstStyle/>
          <a:p>
            <a:r>
              <a:rPr lang="en-GB" sz="2800" dirty="0" smtClean="0"/>
              <a:t>The Gigatron PCB – with principal functions highlighted</a:t>
            </a:r>
            <a:endParaRPr lang="en-GB" sz="28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816" y="683493"/>
            <a:ext cx="8712968" cy="657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31800" y="6444133"/>
            <a:ext cx="9071640" cy="789467"/>
          </a:xfrm>
        </p:spPr>
        <p:txBody>
          <a:bodyPr/>
          <a:lstStyle/>
          <a:p>
            <a:r>
              <a:rPr lang="en-GB" sz="2800" dirty="0" smtClean="0"/>
              <a:t>The Gigatron assembled from a kit – on a neat 6“x 9” pcb</a:t>
            </a:r>
            <a:endParaRPr lang="en-GB" sz="2800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840" y="179437"/>
            <a:ext cx="844867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Words>1626</Words>
  <Application>Microsoft Office PowerPoint</Application>
  <PresentationFormat>Custom</PresentationFormat>
  <Paragraphs>175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    Standard 7400 series TTL was developed in the early 1960’s and by the 1970’s was the standard logic for building minicomputer processors – including the PDP-11, the DG Nova and later models of PDP-8.  In 1975 it was still faster and cheaper than the emerging new microprocessors such as the Intel 8080 and the Motorola 6800. </vt:lpstr>
      <vt:lpstr>It’s summer 1975, imagine if personal computing history had evolved along a very different path.....</vt:lpstr>
      <vt:lpstr>Early Beginnings</vt:lpstr>
      <vt:lpstr>Slide 5</vt:lpstr>
      <vt:lpstr>Slide 6</vt:lpstr>
      <vt:lpstr>Slide 7</vt:lpstr>
      <vt:lpstr>The Gigatron PCB – with principal functions highlighted</vt:lpstr>
      <vt:lpstr>Slide 9</vt:lpstr>
      <vt:lpstr>Slide 10</vt:lpstr>
      <vt:lpstr>Instruction Decoding</vt:lpstr>
      <vt:lpstr> The control unit is an example of economical TTL design to provide instruction decoding and overall system coordination. </vt:lpstr>
      <vt:lpstr>Slide 13</vt:lpstr>
      <vt:lpstr>Slide 14</vt:lpstr>
      <vt:lpstr>The ALU is based on the 74xx153 dual 4:1 Multiplexer</vt:lpstr>
      <vt:lpstr>The logic for the ALU is built from 8 such multiplexers, one for each bit:</vt:lpstr>
      <vt:lpstr>The Arithmetic section is made from two 4-bit adders and two of the 74xx153 logic units.</vt:lpstr>
      <vt:lpstr>The Program Counter and ROM</vt:lpstr>
      <vt:lpstr> RAM, X and Y Registers and Video Generation Hardware</vt:lpstr>
      <vt:lpstr>Software Highlights</vt:lpstr>
      <vt:lpstr>Slide 21</vt:lpstr>
      <vt:lpstr>What’s New?</vt:lpstr>
      <vt:lpstr>Slide 23</vt:lpstr>
      <vt:lpstr>Final Thoughts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</dc:creator>
  <cp:lastModifiedBy>Ken Boak</cp:lastModifiedBy>
  <cp:revision>65</cp:revision>
  <dcterms:created xsi:type="dcterms:W3CDTF">2018-06-30T13:48:39Z</dcterms:created>
  <dcterms:modified xsi:type="dcterms:W3CDTF">2019-08-18T19:05:39Z</dcterms:modified>
  <dc:language>en-GB</dc:language>
</cp:coreProperties>
</file>