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59" r:id="rId6"/>
    <p:sldId id="263" r:id="rId7"/>
    <p:sldId id="265" r:id="rId8"/>
    <p:sldId id="266" r:id="rId9"/>
    <p:sldId id="264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C8-18FB-0FAC-510E-8C762985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AC9-44D8-BC34-45F9-6D4B71F7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3773-BBCE-DA7B-4DD1-9BE4356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E165-8251-BE86-E8C0-381C99C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7C-83B6-F8F0-AB6F-83BD7DC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809-6E1F-F2EF-AB61-5D29E51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46B8-1AF8-D0B2-D05C-C3A5E2CA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8353-0480-389C-C7EA-3CC5FB6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FF6-DEDD-DC07-573B-EA40319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9FA-305B-5A36-35BC-C46B11F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20AD-8D71-461E-A853-3CD7AF24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6120-5D98-86BC-86CD-C34CC3E0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4E6-C5CB-0D0C-A47F-7683753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FCF-485E-40B1-E7E7-6FFB0E7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47-1DA0-4A22-7B0E-AAB600E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AF2-D194-5E83-D69A-5DD6C4E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7C-B1B0-5266-1C91-174A230A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565-B55D-F530-8769-1D36257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6F97-4F0B-D782-F348-5F845F6D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5071-9103-124F-CFD9-AF52DF6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4508-67DE-909F-B219-1F325AE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4962-65D5-7A7D-7C2A-BE277AF2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89E3-CF54-D60E-160D-CADF3168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73D-93CA-E15A-83D8-C6750A2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2364-A0A5-10CF-D0F0-29BF63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9C4-4E05-6D96-2DCD-B503290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5-99E2-411D-2549-8BEC6869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AD31-F4A7-3250-C581-0A7E357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CDE2-2CAB-2153-3E2B-0F56869E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AE8-B2B2-D0D0-6BC1-D3C0832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BBF7-AC12-A0A0-59FD-61E6607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362-B52C-9E81-4D29-DD5FB9F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A8B9-C526-29E8-5AAC-FB05766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832D-4879-5AA0-0A8E-ED7888F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9F5C-B58C-0CFF-6FB2-96431CC5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A0FF-683A-CCDC-4FBC-164FBF38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E11D-A22E-E388-C217-F0DCB26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C8D6-62B4-D642-A22F-7A798A7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3AF0-DD30-CF60-DFF4-C38B1A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F42-C7DB-2B77-F604-7596454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E734-FF11-98B1-2293-4FB9B503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63AC-5C4B-0634-0718-189D44A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BBDD-A0BA-E2C9-197E-5430743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93B0-0A55-A1C4-873B-C790476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0A9FA-BA84-D133-F08B-2BBD663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89AA-C539-B6CA-51D3-A3373925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D9-61DD-36DC-E483-E1AF623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A2E-974F-3A83-950D-2105600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8561-655A-720C-0C76-0A5037E5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AF8E-5BB6-F59B-571F-5008D97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B315-B97D-7D86-A6A2-E3B8123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3A83-90B8-A426-E8C8-D61DE9B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94E-4E51-3B78-D324-31BFD733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2240-0CAF-9D0D-44C0-766F203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4A355-3AFD-BCDB-7CEA-75EBDB8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28E0-2F82-842C-E60C-E02A764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0D15-DDC2-1864-8ED6-C477EA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82A6-E329-545E-F3FF-5F2ABB2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CF6B2-A059-3AAB-6EFE-D14438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00C-930F-B0D5-9EF9-80F14E6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C1-ACB4-67F3-4F42-81F39FF8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158-46D1-424E-9A66-CAE21A1C56CF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FC1-4A07-5837-DD07-8D9017FD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079E-359F-96B3-5E30-2AD106D0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-api.com/" TargetMode="External"/><Relationship Id="rId2" Type="http://schemas.openxmlformats.org/officeDocument/2006/relationships/hyperlink" Target="https://developers.google.com/knowledge-grap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onsoonmasters2022/LeadershipDiversityIdentifier" TargetMode="External"/><Relationship Id="rId4" Type="http://schemas.openxmlformats.org/officeDocument/2006/relationships/hyperlink" Target="https://namsor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Identify Diversely Owned/Led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50"/>
            <a:ext cx="11515726" cy="367952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800" dirty="0">
                <a:latin typeface="+mj-lt"/>
              </a:rPr>
              <a:t>Monsoon Masters</a:t>
            </a:r>
          </a:p>
          <a:p>
            <a:r>
              <a:rPr lang="en-IN" dirty="0"/>
              <a:t>May</a:t>
            </a:r>
            <a:r>
              <a:rPr lang="en-IN" sz="2400" dirty="0"/>
              <a:t> 2022</a:t>
            </a:r>
          </a:p>
          <a:p>
            <a:pPr algn="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645B-EC2D-8AEA-423D-55D180EC448D}"/>
              </a:ext>
            </a:extLst>
          </p:cNvPr>
          <p:cNvSpPr txBox="1"/>
          <p:nvPr/>
        </p:nvSpPr>
        <p:spPr>
          <a:xfrm>
            <a:off x="488291" y="5640942"/>
            <a:ext cx="1072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Team: </a:t>
            </a:r>
            <a:r>
              <a:rPr lang="en-US" sz="1400" b="1" dirty="0" err="1"/>
              <a:t>Raghunandan</a:t>
            </a:r>
            <a:r>
              <a:rPr lang="en-US" sz="1400" b="1" dirty="0"/>
              <a:t> S. Deshpande, </a:t>
            </a:r>
            <a:r>
              <a:rPr lang="en-US" sz="1400" b="1" dirty="0" err="1"/>
              <a:t>Delli</a:t>
            </a:r>
            <a:r>
              <a:rPr lang="en-US" sz="1400" b="1" dirty="0"/>
              <a:t> </a:t>
            </a:r>
            <a:r>
              <a:rPr lang="en-US" sz="1400" b="1" dirty="0" err="1"/>
              <a:t>Kilari</a:t>
            </a:r>
            <a:r>
              <a:rPr lang="en-US" sz="1400" b="1" dirty="0"/>
              <a:t>, Rupali S. Bute, Arvind Ramalingam, Satya </a:t>
            </a:r>
            <a:r>
              <a:rPr lang="en-US" sz="1400" b="1" dirty="0" err="1"/>
              <a:t>Shanmukesh</a:t>
            </a:r>
            <a:r>
              <a:rPr lang="en-US" sz="1400" b="1" dirty="0"/>
              <a:t>, Uttiyo Kar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6005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Vision for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58" y="1481301"/>
            <a:ext cx="11515726" cy="48879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Give a diversity score based on the number of diversity parameters and their priority category met (e.g. of priority: Woman +African American&gt;  White + Differently Abled)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Based on diversity score, generate hyper personalized offer engine, that will create offers to be communicated to targeted diversity audience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 awareness about offers via email campaigns, targeted ads on Social Media, educational videos on the special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For existing customers, use the WF portals for messaging with special offers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Email service with templates for each diversity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4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150681-A221-C984-5F1E-B1B67341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37" y="228322"/>
            <a:ext cx="6980525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CBC02-1777-AFA6-149C-034FE7F5A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14" y="365124"/>
            <a:ext cx="6735445" cy="6233471"/>
          </a:xfrm>
        </p:spPr>
      </p:pic>
    </p:spTree>
    <p:extLst>
      <p:ext uri="{BB962C8B-B14F-4D97-AF65-F5344CB8AC3E}">
        <p14:creationId xmlns:p14="http://schemas.microsoft.com/office/powerpoint/2010/main" val="330542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28441-3756-6CF0-D163-0694AF1D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0" y="207034"/>
            <a:ext cx="6396200" cy="5987182"/>
          </a:xfrm>
        </p:spPr>
      </p:pic>
    </p:spTree>
    <p:extLst>
      <p:ext uri="{BB962C8B-B14F-4D97-AF65-F5344CB8AC3E}">
        <p14:creationId xmlns:p14="http://schemas.microsoft.com/office/powerpoint/2010/main" val="115756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C56-9442-085E-3561-54086DD7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55" y="238689"/>
            <a:ext cx="7867290" cy="6380621"/>
          </a:xfrm>
        </p:spPr>
      </p:pic>
    </p:spTree>
    <p:extLst>
      <p:ext uri="{BB962C8B-B14F-4D97-AF65-F5344CB8AC3E}">
        <p14:creationId xmlns:p14="http://schemas.microsoft.com/office/powerpoint/2010/main" val="218036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143E2-4FE4-A48B-AF4E-1C3F5EFF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2" y="336430"/>
            <a:ext cx="10810902" cy="6282365"/>
          </a:xfrm>
        </p:spPr>
      </p:pic>
    </p:spTree>
    <p:extLst>
      <p:ext uri="{BB962C8B-B14F-4D97-AF65-F5344CB8AC3E}">
        <p14:creationId xmlns:p14="http://schemas.microsoft.com/office/powerpoint/2010/main" val="221072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EA34-4C0A-2F50-3150-3538BF54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5" y="195626"/>
            <a:ext cx="10286369" cy="6466747"/>
          </a:xfrm>
        </p:spPr>
      </p:pic>
    </p:spTree>
    <p:extLst>
      <p:ext uri="{BB962C8B-B14F-4D97-AF65-F5344CB8AC3E}">
        <p14:creationId xmlns:p14="http://schemas.microsoft.com/office/powerpoint/2010/main" val="237874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Public APIs used: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Google Knowledge Graph Search API : </a:t>
            </a:r>
            <a:r>
              <a:rPr lang="en-US" dirty="0">
                <a:hlinkClick r:id="rId2"/>
              </a:rPr>
              <a:t>Google Knowledge Graph Search API  |  Google Developers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Gender API : </a:t>
            </a:r>
            <a:r>
              <a:rPr lang="en-US" dirty="0">
                <a:hlinkClick r:id="rId3"/>
              </a:rPr>
              <a:t>Gender API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Namsor</a:t>
            </a:r>
            <a:r>
              <a:rPr lang="en-US" dirty="0"/>
              <a:t> API : </a:t>
            </a:r>
            <a:r>
              <a:rPr lang="en-US" dirty="0" err="1">
                <a:hlinkClick r:id="rId4"/>
              </a:rPr>
              <a:t>Namsor</a:t>
            </a:r>
            <a:r>
              <a:rPr lang="en-US">
                <a:hlinkClick r:id="rId4"/>
              </a:rPr>
              <a:t> API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dirty="0"/>
              <a:t>GIT Repo URL : </a:t>
            </a:r>
            <a:r>
              <a:rPr lang="en-IN" dirty="0">
                <a:hlinkClick r:id="rId5"/>
              </a:rPr>
              <a:t>monsoonmasters2022/</a:t>
            </a:r>
            <a:r>
              <a:rPr lang="en-IN" dirty="0" err="1">
                <a:hlinkClick r:id="rId5"/>
              </a:rPr>
              <a:t>LeadershipDiversityIdentifier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3519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High Level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Features and Benefits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Current Sequence Flow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Vision for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Appendix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1594-8335-4AF2-C025-FCCFCB6D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Problem Statement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2329-2CC4-7ECE-7C47-4DC59978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 </a:t>
            </a:r>
            <a:r>
              <a:rPr lang="en-US" dirty="0"/>
              <a:t>: Identify Diversely Owned/Led Business</a:t>
            </a:r>
          </a:p>
          <a:p>
            <a:endParaRPr lang="en-US" dirty="0"/>
          </a:p>
          <a:p>
            <a:r>
              <a:rPr lang="en-US" b="1" dirty="0"/>
              <a:t>Theme</a:t>
            </a:r>
            <a:r>
              <a:rPr lang="en-US" dirty="0"/>
              <a:t>: DE&amp;I; Speed</a:t>
            </a:r>
          </a:p>
          <a:p>
            <a:endParaRPr lang="en-US" dirty="0"/>
          </a:p>
          <a:p>
            <a:r>
              <a:rPr lang="en-US" b="1" dirty="0"/>
              <a:t>Description</a:t>
            </a:r>
            <a:r>
              <a:rPr lang="en-US" dirty="0"/>
              <a:t>: Create technology tools to identify the diversity dimensions of the ownership and/or leadership of commercial customers and prospects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6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Azure Logic Apps and Azure ML to implement the 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Low Code, No Code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Most of the implementation done with Azure Logic Apps (serverless), that simplifies deployment.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High level data flow is:</a:t>
            </a:r>
          </a:p>
          <a:p>
            <a:pPr algn="l"/>
            <a:r>
              <a:rPr lang="en-IN" dirty="0"/>
              <a:t>     Excel Sheet Provided</a:t>
            </a:r>
          </a:p>
          <a:p>
            <a:pPr algn="l"/>
            <a:r>
              <a:rPr lang="en-IN" dirty="0"/>
              <a:t>    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Correlate with data from Public APIs, Social Media APIs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 Curate and create Enriched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 Store Data in Azure Cosmos DB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 Run Azure ML on the curated data</a:t>
            </a:r>
          </a:p>
          <a:p>
            <a:pPr algn="l"/>
            <a:r>
              <a:rPr lang="en-IN" dirty="0">
                <a:sym typeface="Wingdings" panose="05000000000000000000" pitchFamily="2" charset="2"/>
              </a:rPr>
              <a:t>                          Derive Required labels and update in the excel sheet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99" y="152401"/>
            <a:ext cx="10249788" cy="673908"/>
          </a:xfrm>
        </p:spPr>
        <p:txBody>
          <a:bodyPr anchor="t"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High Level Design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238250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A6FBD-1FE2-9F91-C520-BDBBB5F6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12" y="677644"/>
            <a:ext cx="9876376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7921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46" y="962025"/>
            <a:ext cx="11515726" cy="5324475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Enrichment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aggregated social media tags to determine LGBTQ/Differently Abled/Veteran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pre-processed public data co-related with First Name/Last Name to determine Gender and Ethnicity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Uses Google Knowledge Search Graph to determine Leadership.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b="1" dirty="0"/>
              <a:t>Diversity Determination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Machine Learning based diversity identification using enriched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ML model trained using self identified social media dataset.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Hybrid diversity identification, based on Rules and NLP.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1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B5A1-874A-11C0-B492-04F97EE9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8572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Features and Benefits</a:t>
            </a:r>
            <a:endParaRPr lang="en-IN" sz="5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A9746-2FF7-ECBF-000B-3C884215E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65790"/>
              </p:ext>
            </p:extLst>
          </p:nvPr>
        </p:nvGraphicFramePr>
        <p:xfrm>
          <a:off x="328612" y="827058"/>
          <a:ext cx="11534775" cy="598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225">
                  <a:extLst>
                    <a:ext uri="{9D8B030D-6E8A-4147-A177-3AD203B41FA5}">
                      <a16:colId xmlns:a16="http://schemas.microsoft.com/office/drawing/2014/main" val="4131931186"/>
                    </a:ext>
                  </a:extLst>
                </a:gridCol>
                <a:gridCol w="1467055">
                  <a:extLst>
                    <a:ext uri="{9D8B030D-6E8A-4147-A177-3AD203B41FA5}">
                      <a16:colId xmlns:a16="http://schemas.microsoft.com/office/drawing/2014/main" val="114436314"/>
                    </a:ext>
                  </a:extLst>
                </a:gridCol>
                <a:gridCol w="6235495">
                  <a:extLst>
                    <a:ext uri="{9D8B030D-6E8A-4147-A177-3AD203B41FA5}">
                      <a16:colId xmlns:a16="http://schemas.microsoft.com/office/drawing/2014/main" val="1483963194"/>
                    </a:ext>
                  </a:extLst>
                </a:gridCol>
              </a:tblGrid>
              <a:tr h="3923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Benefit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56153"/>
                  </a:ext>
                </a:extLst>
              </a:tr>
              <a:tr h="617394">
                <a:tc>
                  <a:txBody>
                    <a:bodyPr/>
                    <a:lstStyle/>
                    <a:p>
                      <a:r>
                        <a:rPr lang="en-US" sz="1800" dirty="0"/>
                        <a:t>Low Code/No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time to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Reduced boilerplate code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7423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Serverless Code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Ease of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Cost optimization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16234"/>
                  </a:ext>
                </a:extLst>
              </a:tr>
              <a:tr h="962805">
                <a:tc>
                  <a:txBody>
                    <a:bodyPr/>
                    <a:lstStyle/>
                    <a:p>
                      <a:r>
                        <a:rPr lang="en-US" sz="1800" dirty="0"/>
                        <a:t>Usage of Public APIs/Data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Limited data scraping toil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Quality of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5546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Offer Engine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Targeted marketing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Lead generation and conversion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81121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en-US" sz="1800" dirty="0"/>
                        <a:t>Diversity Dimensions Dashboard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Better visibility of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Deep dive into diversity factors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38602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sz="1800" dirty="0"/>
                        <a:t>ML Model for diversity determination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Current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Evolving and improving determination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Multidimensional prediction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Bias reduction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7302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sz="1800" dirty="0"/>
                        <a:t>Personalized Advertising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Future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Social media lead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Enhanced feedback into social media aggregation process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9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6BEB-05D7-D29F-2587-30CCE10C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User Stories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65F3-E460-D669-B393-E46301A1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"Bank" I want to "Identify Diverse Led Business" so that "we become the industry leader in diversity and inclusion“</a:t>
            </a:r>
          </a:p>
          <a:p>
            <a:endParaRPr lang="en-US" sz="2400" dirty="0"/>
          </a:p>
          <a:p>
            <a:r>
              <a:rPr lang="en-US" sz="2400" dirty="0"/>
              <a:t>As a “DE&amp;I Initiative Team”  I want to  “provide partial company reference data” so that “I can Identify Diverse Led Business”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As a “Diverse Led Business” I want to “receive friendly offers” so that “I can enhance ease of business ” and “help additional Diverse population”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64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5B1FB-8EFD-242B-AF1F-6F95A79F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0" y="981529"/>
            <a:ext cx="9892059" cy="5876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1059E-ECD6-39C2-7996-031D8F2E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Sequence Diagram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1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587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Identify Diversely Owned/Led Business</vt:lpstr>
      <vt:lpstr>Outline</vt:lpstr>
      <vt:lpstr>Problem Statement</vt:lpstr>
      <vt:lpstr>Solution Approach</vt:lpstr>
      <vt:lpstr>High Level Design</vt:lpstr>
      <vt:lpstr>Solution Details</vt:lpstr>
      <vt:lpstr>Features and Benefits</vt:lpstr>
      <vt:lpstr>User Stories</vt:lpstr>
      <vt:lpstr>Sequence Diagram</vt:lpstr>
      <vt:lpstr>Vision for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Diversely Owned/Led Business</dc:title>
  <dc:creator>Raghunandan</dc:creator>
  <cp:lastModifiedBy>Uttiyo Kar</cp:lastModifiedBy>
  <cp:revision>17</cp:revision>
  <dcterms:created xsi:type="dcterms:W3CDTF">2022-05-13T07:38:30Z</dcterms:created>
  <dcterms:modified xsi:type="dcterms:W3CDTF">2022-06-08T12:19:01Z</dcterms:modified>
</cp:coreProperties>
</file>