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63" r:id="rId5"/>
    <p:sldId id="266"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B457B991-5F94-44E2-B458-49B55E43C155}" type="datetimeFigureOut">
              <a:rPr lang="en-US" smtClean="0"/>
              <a:t>12/15/2024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1323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457B991-5F94-44E2-B458-49B55E43C155}" type="datetimeFigureOut">
              <a:rPr lang="en-US" smtClean="0"/>
              <a:t>12/15/2024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163875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457B991-5F94-44E2-B458-49B55E43C155}" type="datetimeFigureOut">
              <a:rPr lang="en-US" smtClean="0"/>
              <a:t>12/15/2024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3274051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B457B991-5F94-44E2-B458-49B55E43C155}" type="datetimeFigureOut">
              <a:rPr lang="en-US" smtClean="0"/>
              <a:t>12/15/2024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3968841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B457B991-5F94-44E2-B458-49B55E43C155}" type="datetimeFigureOut">
              <a:rPr lang="en-US" smtClean="0"/>
              <a:t>12/15/2024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2011921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B457B991-5F94-44E2-B458-49B55E43C155}" type="datetimeFigureOut">
              <a:rPr lang="en-US" smtClean="0"/>
              <a:t>12/15/2024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1667055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B457B991-5F94-44E2-B458-49B55E43C155}" type="datetimeFigureOut">
              <a:rPr lang="en-US" smtClean="0"/>
              <a:t>12/15/2024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1892834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B457B991-5F94-44E2-B458-49B55E43C155}" type="datetimeFigureOut">
              <a:rPr lang="en-US" smtClean="0"/>
              <a:t>12/15/2024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47442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457B991-5F94-44E2-B458-49B55E43C155}" type="datetimeFigureOut">
              <a:rPr lang="en-US" smtClean="0"/>
              <a:t>12/15/2024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422338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457B991-5F94-44E2-B458-49B55E43C155}" type="datetimeFigureOut">
              <a:rPr lang="en-US" smtClean="0"/>
              <a:t>12/15/2024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276760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B457B991-5F94-44E2-B458-49B55E43C155}" type="datetimeFigureOut">
              <a:rPr lang="en-US" smtClean="0"/>
              <a:t>12/15/2024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6C27EAE4-E965-44D1-A479-2BEA7B06B062}" type="slidenum">
              <a:rPr lang="en-US" smtClean="0"/>
              <a:t>‹N°›</a:t>
            </a:fld>
            <a:endParaRPr lang="en-US"/>
          </a:p>
        </p:txBody>
      </p:sp>
    </p:spTree>
    <p:extLst>
      <p:ext uri="{BB962C8B-B14F-4D97-AF65-F5344CB8AC3E}">
        <p14:creationId xmlns:p14="http://schemas.microsoft.com/office/powerpoint/2010/main" val="302394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57B991-5F94-44E2-B458-49B55E43C155}" type="datetimeFigureOut">
              <a:rPr lang="en-US" smtClean="0"/>
              <a:t>12/15/2024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27EAE4-E965-44D1-A479-2BEA7B06B062}" type="slidenum">
              <a:rPr lang="en-US" smtClean="0"/>
              <a:t>‹N°›</a:t>
            </a:fld>
            <a:endParaRPr lang="en-US"/>
          </a:p>
        </p:txBody>
      </p:sp>
    </p:spTree>
    <p:extLst>
      <p:ext uri="{BB962C8B-B14F-4D97-AF65-F5344CB8AC3E}">
        <p14:creationId xmlns:p14="http://schemas.microsoft.com/office/powerpoint/2010/main" val="3373144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en-US" dirty="0"/>
              <a:t>Big Mountain Ski </a:t>
            </a:r>
            <a:r>
              <a:rPr lang="en-US" dirty="0" smtClean="0"/>
              <a:t>Resort Pricing </a:t>
            </a:r>
            <a:r>
              <a:rPr lang="en-US" dirty="0"/>
              <a:t>Strategy</a:t>
            </a:r>
          </a:p>
        </p:txBody>
      </p:sp>
      <p:sp>
        <p:nvSpPr>
          <p:cNvPr id="3" name="Sous-titre 2"/>
          <p:cNvSpPr>
            <a:spLocks noGrp="1"/>
          </p:cNvSpPr>
          <p:nvPr>
            <p:ph type="subTitle" idx="1"/>
          </p:nvPr>
        </p:nvSpPr>
        <p:spPr>
          <a:xfrm>
            <a:off x="1524000" y="3602038"/>
            <a:ext cx="9144000" cy="969962"/>
          </a:xfrm>
        </p:spPr>
        <p:txBody>
          <a:bodyPr/>
          <a:lstStyle/>
          <a:p>
            <a:pPr algn="r"/>
            <a:r>
              <a:rPr lang="en-US" b="1" dirty="0" smtClean="0"/>
              <a:t>B</a:t>
            </a:r>
            <a:r>
              <a:rPr lang="fr-FR" b="1" dirty="0" smtClean="0"/>
              <a:t>y </a:t>
            </a:r>
            <a:r>
              <a:rPr lang="en-US" b="1" dirty="0" err="1" smtClean="0"/>
              <a:t>Gba</a:t>
            </a:r>
            <a:r>
              <a:rPr lang="fr-FR" b="1" dirty="0" smtClean="0"/>
              <a:t>t</a:t>
            </a:r>
            <a:r>
              <a:rPr lang="en-US" b="1" dirty="0" smtClean="0"/>
              <a:t>chin Kochoni</a:t>
            </a:r>
            <a:endParaRPr lang="en-US" b="1" dirty="0"/>
          </a:p>
        </p:txBody>
      </p:sp>
    </p:spTree>
    <p:extLst>
      <p:ext uri="{BB962C8B-B14F-4D97-AF65-F5344CB8AC3E}">
        <p14:creationId xmlns:p14="http://schemas.microsoft.com/office/powerpoint/2010/main" val="2354114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0" i="0" dirty="0" smtClean="0">
                <a:solidFill>
                  <a:srgbClr val="333333"/>
                </a:solidFill>
                <a:effectLst/>
                <a:latin typeface="Haffer XH"/>
              </a:rPr>
              <a:t>Problem identification</a:t>
            </a:r>
          </a:p>
        </p:txBody>
      </p:sp>
      <p:pic>
        <p:nvPicPr>
          <p:cNvPr id="5" name="Picture 1"/>
          <p:cNvPicPr>
            <a:picLocks noGrp="1"/>
          </p:cNvPicPr>
          <p:nvPr>
            <p:ph idx="1"/>
          </p:nvPr>
        </p:nvPicPr>
        <p:blipFill rotWithShape="1">
          <a:blip r:embed="rId2"/>
          <a:srcRect l="24780" t="26620" r="39490" b="8954"/>
          <a:stretch/>
        </p:blipFill>
        <p:spPr bwMode="auto">
          <a:xfrm>
            <a:off x="187569" y="1755287"/>
            <a:ext cx="4290146" cy="4351338"/>
          </a:xfrm>
          <a:prstGeom prst="rect">
            <a:avLst/>
          </a:prstGeom>
          <a:ln>
            <a:noFill/>
          </a:ln>
          <a:extLst>
            <a:ext uri="{53640926-AAD7-44D8-BBD7-CCE9431645EC}">
              <a14:shadowObscured xmlns:a14="http://schemas.microsoft.com/office/drawing/2010/main"/>
            </a:ext>
          </a:extLst>
        </p:spPr>
      </p:pic>
      <p:sp>
        <p:nvSpPr>
          <p:cNvPr id="4" name="Espace réservé du contenu 2"/>
          <p:cNvSpPr txBox="1">
            <a:spLocks/>
          </p:cNvSpPr>
          <p:nvPr/>
        </p:nvSpPr>
        <p:spPr>
          <a:xfrm>
            <a:off x="4663441" y="1825625"/>
            <a:ext cx="7355644" cy="34961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spcBef>
                <a:spcPts val="1200"/>
              </a:spcBef>
            </a:pPr>
            <a:r>
              <a:rPr lang="en-US" sz="2000" dirty="0" smtClean="0"/>
              <a:t>Big Mountain Resort's business needs a new pricing strategy. </a:t>
            </a:r>
          </a:p>
          <a:p>
            <a:pPr>
              <a:lnSpc>
                <a:spcPct val="200000"/>
              </a:lnSpc>
              <a:spcBef>
                <a:spcPts val="1200"/>
              </a:spcBef>
            </a:pPr>
            <a:r>
              <a:rPr lang="en-US" sz="2000" dirty="0" smtClean="0"/>
              <a:t>How can we create a pricing model to determine a competitive price based on data from other ski resorts nationwide? </a:t>
            </a:r>
          </a:p>
          <a:p>
            <a:pPr>
              <a:lnSpc>
                <a:spcPct val="200000"/>
              </a:lnSpc>
              <a:spcBef>
                <a:spcPts val="1200"/>
              </a:spcBef>
            </a:pPr>
            <a:r>
              <a:rPr lang="en-US" sz="2000" dirty="0" smtClean="0"/>
              <a:t>How can that price accurately reflect the significance of Big Mountain Resort’s facilities?</a:t>
            </a:r>
            <a:endParaRPr lang="en-US" sz="2000" dirty="0"/>
          </a:p>
        </p:txBody>
      </p:sp>
    </p:spTree>
    <p:extLst>
      <p:ext uri="{BB962C8B-B14F-4D97-AF65-F5344CB8AC3E}">
        <p14:creationId xmlns:p14="http://schemas.microsoft.com/office/powerpoint/2010/main" val="3879844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0" i="0" dirty="0" smtClean="0">
                <a:effectLst/>
                <a:latin typeface="Haffer XH"/>
              </a:rPr>
              <a:t>Key findings and </a:t>
            </a:r>
            <a:r>
              <a:rPr lang="en-US" dirty="0" smtClean="0">
                <a:latin typeface="Haffer XH"/>
              </a:rPr>
              <a:t>Recommendation</a:t>
            </a:r>
            <a:endParaRPr lang="en-US" b="0" i="0" dirty="0" smtClean="0">
              <a:effectLst/>
              <a:latin typeface="Haffer XH"/>
            </a:endParaRPr>
          </a:p>
        </p:txBody>
      </p:sp>
      <p:sp>
        <p:nvSpPr>
          <p:cNvPr id="3" name="Espace réservé du contenu 2"/>
          <p:cNvSpPr>
            <a:spLocks noGrp="1"/>
          </p:cNvSpPr>
          <p:nvPr>
            <p:ph idx="1"/>
          </p:nvPr>
        </p:nvSpPr>
        <p:spPr>
          <a:xfrm>
            <a:off x="5331068" y="1597024"/>
            <a:ext cx="6556132" cy="4520949"/>
          </a:xfrm>
        </p:spPr>
        <p:txBody>
          <a:bodyPr/>
          <a:lstStyle/>
          <a:p>
            <a:r>
              <a:rPr lang="en-US" dirty="0"/>
              <a:t>The most significant correlations were observed with </a:t>
            </a:r>
            <a:r>
              <a:rPr lang="en-US" dirty="0" err="1"/>
              <a:t>fastQuads</a:t>
            </a:r>
            <a:r>
              <a:rPr lang="en-US" dirty="0"/>
              <a:t>, </a:t>
            </a:r>
            <a:r>
              <a:rPr lang="en-US" dirty="0" smtClean="0"/>
              <a:t>Runs, </a:t>
            </a:r>
            <a:r>
              <a:rPr lang="en-US" dirty="0"/>
              <a:t>and Snow </a:t>
            </a:r>
            <a:r>
              <a:rPr lang="en-US" dirty="0" err="1"/>
              <a:t>Making_ac</a:t>
            </a:r>
            <a:r>
              <a:rPr lang="en-US" dirty="0"/>
              <a:t>.</a:t>
            </a:r>
          </a:p>
          <a:p>
            <a:r>
              <a:rPr lang="en-US" smtClean="0"/>
              <a:t>Visitors </a:t>
            </a:r>
            <a:r>
              <a:rPr lang="en-US" dirty="0"/>
              <a:t>value the permanence of snow, which would cost money for snowmaking equipment and drive up prices and </a:t>
            </a:r>
            <a:r>
              <a:rPr lang="en-US"/>
              <a:t>costs</a:t>
            </a:r>
            <a:r>
              <a:rPr lang="en-US" smtClean="0"/>
              <a:t>.</a:t>
            </a:r>
          </a:p>
          <a:p>
            <a:endParaRPr lang="en-US" dirty="0"/>
          </a:p>
        </p:txBody>
      </p:sp>
      <p:pic>
        <p:nvPicPr>
          <p:cNvPr id="4" name="Picture 5"/>
          <p:cNvPicPr>
            <a:picLocks noChangeAspect="1"/>
          </p:cNvPicPr>
          <p:nvPr/>
        </p:nvPicPr>
        <p:blipFill rotWithShape="1">
          <a:blip r:embed="rId2"/>
          <a:srcRect l="22220" t="17747" r="31149" b="8035"/>
          <a:stretch/>
        </p:blipFill>
        <p:spPr bwMode="auto">
          <a:xfrm>
            <a:off x="95250" y="1533526"/>
            <a:ext cx="5120640" cy="45844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8412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0" i="0" dirty="0" smtClean="0">
                <a:solidFill>
                  <a:srgbClr val="333333"/>
                </a:solidFill>
                <a:effectLst/>
                <a:latin typeface="Haffer XH"/>
              </a:rPr>
              <a:t>Modeling results and </a:t>
            </a:r>
            <a:r>
              <a:rPr lang="en-US" b="0" i="0" dirty="0" smtClean="0">
                <a:solidFill>
                  <a:srgbClr val="333333"/>
                </a:solidFill>
                <a:effectLst/>
                <a:latin typeface="Haffer XH"/>
              </a:rPr>
              <a:t>analysis</a:t>
            </a:r>
            <a:endParaRPr lang="en-US" b="0" i="0" dirty="0" smtClean="0">
              <a:solidFill>
                <a:srgbClr val="333333"/>
              </a:solidFill>
              <a:effectLst/>
              <a:latin typeface="Haffer XH"/>
            </a:endParaRPr>
          </a:p>
        </p:txBody>
      </p:sp>
      <p:sp>
        <p:nvSpPr>
          <p:cNvPr id="3" name="Espace réservé du contenu 2"/>
          <p:cNvSpPr>
            <a:spLocks noGrp="1"/>
          </p:cNvSpPr>
          <p:nvPr>
            <p:ph idx="1"/>
          </p:nvPr>
        </p:nvSpPr>
        <p:spPr>
          <a:xfrm>
            <a:off x="5505450" y="1981199"/>
            <a:ext cx="6400800" cy="4348163"/>
          </a:xfrm>
        </p:spPr>
        <p:txBody>
          <a:bodyPr>
            <a:normAutofit/>
          </a:bodyPr>
          <a:lstStyle/>
          <a:p>
            <a:pPr>
              <a:spcBef>
                <a:spcPts val="1200"/>
              </a:spcBef>
              <a:spcAft>
                <a:spcPts val="1200"/>
              </a:spcAft>
            </a:pPr>
            <a:r>
              <a:rPr lang="en-US" sz="2200" dirty="0" smtClean="0"/>
              <a:t>The </a:t>
            </a:r>
            <a:r>
              <a:rPr lang="en-US" sz="2200" dirty="0"/>
              <a:t>random forest appeared clearly as the best regression </a:t>
            </a:r>
            <a:r>
              <a:rPr lang="en-US" sz="2200" dirty="0" smtClean="0"/>
              <a:t>option.</a:t>
            </a:r>
            <a:endParaRPr lang="en-US" sz="2200" dirty="0"/>
          </a:p>
          <a:p>
            <a:pPr>
              <a:spcBef>
                <a:spcPts val="1200"/>
              </a:spcBef>
              <a:spcAft>
                <a:spcPts val="1200"/>
              </a:spcAft>
            </a:pPr>
            <a:r>
              <a:rPr lang="en-US" sz="2200" dirty="0" smtClean="0"/>
              <a:t>Imputing </a:t>
            </a:r>
            <a:r>
              <a:rPr lang="en-US" sz="2200" dirty="0"/>
              <a:t>the median value can estimate the average price of four components previously identified. </a:t>
            </a:r>
          </a:p>
          <a:p>
            <a:pPr>
              <a:spcBef>
                <a:spcPts val="1200"/>
              </a:spcBef>
              <a:spcAft>
                <a:spcPts val="1200"/>
              </a:spcAft>
            </a:pPr>
            <a:r>
              <a:rPr lang="en-US" sz="2200" dirty="0" smtClean="0"/>
              <a:t>Acceptable </a:t>
            </a:r>
            <a:r>
              <a:rPr lang="en-US" sz="2200" dirty="0"/>
              <a:t>variability: The mean absolute error is only about $1</a:t>
            </a:r>
            <a:r>
              <a:rPr lang="en-US" sz="2200" dirty="0" smtClean="0"/>
              <a:t>.</a:t>
            </a:r>
          </a:p>
          <a:p>
            <a:pPr>
              <a:spcBef>
                <a:spcPts val="1200"/>
              </a:spcBef>
              <a:spcAft>
                <a:spcPts val="1200"/>
              </a:spcAft>
            </a:pPr>
            <a:r>
              <a:rPr lang="en-US" sz="2200" dirty="0"/>
              <a:t>The model was created using the principal components and random forest regression method</a:t>
            </a:r>
            <a:r>
              <a:rPr lang="en-US" sz="2200" dirty="0" smtClean="0"/>
              <a:t>.</a:t>
            </a:r>
          </a:p>
        </p:txBody>
      </p:sp>
      <p:pic>
        <p:nvPicPr>
          <p:cNvPr id="4" name="Image 3" descr="C:\Users\kocho\OneDrive\Images\Screenshots\Screenshot 2024-10-20 130537.png"/>
          <p:cNvPicPr>
            <a:picLocks noChangeAspect="1"/>
          </p:cNvPicPr>
          <p:nvPr/>
        </p:nvPicPr>
        <p:blipFill rotWithShape="1">
          <a:blip r:embed="rId2">
            <a:extLst>
              <a:ext uri="{28A0092B-C50C-407E-A947-70E740481C1C}">
                <a14:useLocalDpi xmlns:a14="http://schemas.microsoft.com/office/drawing/2010/main" val="0"/>
              </a:ext>
            </a:extLst>
          </a:blip>
          <a:srcRect t="2111"/>
          <a:stretch/>
        </p:blipFill>
        <p:spPr bwMode="auto">
          <a:xfrm>
            <a:off x="159724" y="1952625"/>
            <a:ext cx="5029200" cy="39854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88762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0" i="0" dirty="0" smtClean="0">
                <a:solidFill>
                  <a:srgbClr val="333333"/>
                </a:solidFill>
                <a:effectLst/>
                <a:latin typeface="Haffer XH"/>
              </a:rPr>
              <a:t>Modeling results and </a:t>
            </a:r>
            <a:r>
              <a:rPr lang="en-US" b="0" i="0" dirty="0" smtClean="0">
                <a:solidFill>
                  <a:srgbClr val="333333"/>
                </a:solidFill>
                <a:effectLst/>
                <a:latin typeface="Haffer XH"/>
              </a:rPr>
              <a:t>analysis</a:t>
            </a:r>
            <a:endParaRPr lang="en-US" b="0" i="0" dirty="0" smtClean="0">
              <a:solidFill>
                <a:srgbClr val="333333"/>
              </a:solidFill>
              <a:effectLst/>
              <a:latin typeface="Haffer XH"/>
            </a:endParaRPr>
          </a:p>
        </p:txBody>
      </p:sp>
      <p:sp>
        <p:nvSpPr>
          <p:cNvPr id="3" name="Espace réservé du contenu 2"/>
          <p:cNvSpPr>
            <a:spLocks noGrp="1"/>
          </p:cNvSpPr>
          <p:nvPr>
            <p:ph idx="1"/>
          </p:nvPr>
        </p:nvSpPr>
        <p:spPr>
          <a:xfrm>
            <a:off x="5495925" y="2600324"/>
            <a:ext cx="6581775" cy="3036571"/>
          </a:xfrm>
        </p:spPr>
        <p:txBody>
          <a:bodyPr>
            <a:normAutofit/>
          </a:bodyPr>
          <a:lstStyle/>
          <a:p>
            <a:r>
              <a:rPr lang="en-US" sz="2200" dirty="0" smtClean="0"/>
              <a:t>The </a:t>
            </a:r>
            <a:r>
              <a:rPr lang="en-US" sz="2200" dirty="0"/>
              <a:t>model can be designed to be as accurate as possible. While the current rate at Big Mountain Resort is $81.00, the modeled rate is $95.87, suggesting there is room for substantial price increases</a:t>
            </a:r>
            <a:r>
              <a:rPr lang="en-US" sz="2200" dirty="0" smtClean="0"/>
              <a:t>.</a:t>
            </a:r>
          </a:p>
          <a:p>
            <a:r>
              <a:rPr lang="en-US" sz="2200" dirty="0"/>
              <a:t>The model </a:t>
            </a:r>
            <a:r>
              <a:rPr lang="en-US" sz="2200" dirty="0" smtClean="0"/>
              <a:t>also </a:t>
            </a:r>
            <a:r>
              <a:rPr lang="en-US" sz="2200" dirty="0"/>
              <a:t>predicts </a:t>
            </a:r>
            <a:r>
              <a:rPr lang="en-US" sz="2200" dirty="0" smtClean="0"/>
              <a:t>that keeping </a:t>
            </a:r>
            <a:r>
              <a:rPr lang="en-US" sz="2200" dirty="0"/>
              <a:t>up to five </a:t>
            </a:r>
            <a:r>
              <a:rPr lang="en-US" sz="2200" dirty="0" smtClean="0"/>
              <a:t>runs </a:t>
            </a:r>
            <a:r>
              <a:rPr lang="en-US" sz="2200" dirty="0"/>
              <a:t>closed without significantly impacting revenue </a:t>
            </a:r>
            <a:r>
              <a:rPr lang="en-US" sz="2200" dirty="0" smtClean="0"/>
              <a:t>is possible.</a:t>
            </a:r>
            <a:endParaRPr lang="en-US" sz="2200" dirty="0"/>
          </a:p>
        </p:txBody>
      </p:sp>
      <p:pic>
        <p:nvPicPr>
          <p:cNvPr id="5" name="Image 4" descr="C:\Users\kocho\OneDrive\Images\Screenshots\Screenshot 2024-10-23 171509.png"/>
          <p:cNvPicPr/>
          <p:nvPr/>
        </p:nvPicPr>
        <p:blipFill rotWithShape="1">
          <a:blip r:embed="rId2">
            <a:extLst>
              <a:ext uri="{28A0092B-C50C-407E-A947-70E740481C1C}">
                <a14:useLocalDpi xmlns:a14="http://schemas.microsoft.com/office/drawing/2010/main" val="0"/>
              </a:ext>
            </a:extLst>
          </a:blip>
          <a:srcRect l="2565" t="4161" r="3821" b="3550"/>
          <a:stretch/>
        </p:blipFill>
        <p:spPr bwMode="auto">
          <a:xfrm>
            <a:off x="66675" y="2764155"/>
            <a:ext cx="5394960" cy="287274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4206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0" i="0" dirty="0" smtClean="0">
                <a:solidFill>
                  <a:srgbClr val="333333"/>
                </a:solidFill>
                <a:effectLst/>
                <a:latin typeface="Haffer XH"/>
              </a:rPr>
              <a:t>Summary and </a:t>
            </a:r>
            <a:r>
              <a:rPr lang="en-US" b="0" i="0" dirty="0" smtClean="0">
                <a:solidFill>
                  <a:srgbClr val="333333"/>
                </a:solidFill>
                <a:effectLst/>
                <a:latin typeface="Haffer XH"/>
              </a:rPr>
              <a:t>conclusion</a:t>
            </a:r>
            <a:endParaRPr lang="en-US" b="0" i="0" dirty="0">
              <a:solidFill>
                <a:srgbClr val="333333"/>
              </a:solidFill>
              <a:effectLst/>
              <a:latin typeface="Haffer XH"/>
            </a:endParaRPr>
          </a:p>
        </p:txBody>
      </p:sp>
      <p:sp>
        <p:nvSpPr>
          <p:cNvPr id="4" name="Rectangle 3"/>
          <p:cNvSpPr/>
          <p:nvPr/>
        </p:nvSpPr>
        <p:spPr>
          <a:xfrm>
            <a:off x="631984" y="1506141"/>
            <a:ext cx="10928033" cy="4282391"/>
          </a:xfrm>
          <a:prstGeom prst="rect">
            <a:avLst/>
          </a:prstGeom>
        </p:spPr>
        <p:txBody>
          <a:bodyPr wrap="square">
            <a:spAutoFit/>
          </a:bodyPr>
          <a:lstStyle/>
          <a:p>
            <a:pPr marL="342900" indent="-342900">
              <a:lnSpc>
                <a:spcPct val="150000"/>
              </a:lnSpc>
              <a:spcBef>
                <a:spcPts val="1200"/>
              </a:spcBef>
              <a:spcAft>
                <a:spcPts val="1200"/>
              </a:spcAft>
              <a:buFont typeface="Arial" panose="020B0604020202020204" pitchFamily="34" charset="0"/>
              <a:buChar char="•"/>
            </a:pPr>
            <a:r>
              <a:rPr lang="en-US" sz="2400" dirty="0"/>
              <a:t>Finally, BMR can do much better with pricing.</a:t>
            </a:r>
          </a:p>
          <a:p>
            <a:pPr marL="342900" indent="-342900">
              <a:lnSpc>
                <a:spcPct val="150000"/>
              </a:lnSpc>
              <a:spcBef>
                <a:spcPts val="1200"/>
              </a:spcBef>
              <a:spcAft>
                <a:spcPts val="1200"/>
              </a:spcAft>
              <a:buFont typeface="Arial" panose="020B0604020202020204" pitchFamily="34" charset="0"/>
              <a:buChar char="•"/>
            </a:pPr>
            <a:r>
              <a:rPr lang="en-US" sz="2400" dirty="0" smtClean="0"/>
              <a:t>Seven </a:t>
            </a:r>
            <a:r>
              <a:rPr lang="en-US" sz="2400" dirty="0"/>
              <a:t>of eight characteristics favor a ticket price of at least $10.</a:t>
            </a:r>
          </a:p>
          <a:p>
            <a:pPr marL="342900" indent="-342900">
              <a:lnSpc>
                <a:spcPct val="150000"/>
              </a:lnSpc>
              <a:spcBef>
                <a:spcPts val="1200"/>
              </a:spcBef>
              <a:spcAft>
                <a:spcPts val="1200"/>
              </a:spcAft>
              <a:buFont typeface="Arial" panose="020B0604020202020204" pitchFamily="34" charset="0"/>
              <a:buChar char="•"/>
            </a:pPr>
            <a:r>
              <a:rPr lang="en-US" sz="2400" dirty="0" smtClean="0"/>
              <a:t>In </a:t>
            </a:r>
            <a:r>
              <a:rPr lang="en-US" sz="2400" dirty="0"/>
              <a:t>addition, there are margins for savings, particularly in closing unprofitable runs.</a:t>
            </a:r>
          </a:p>
          <a:p>
            <a:pPr marL="342900" indent="-342900">
              <a:lnSpc>
                <a:spcPct val="150000"/>
              </a:lnSpc>
              <a:spcBef>
                <a:spcPts val="1200"/>
              </a:spcBef>
              <a:spcAft>
                <a:spcPts val="1200"/>
              </a:spcAft>
              <a:buFont typeface="Arial" panose="020B0604020202020204" pitchFamily="34" charset="0"/>
              <a:buChar char="•"/>
            </a:pPr>
            <a:r>
              <a:rPr lang="en-US" sz="2400" dirty="0" smtClean="0"/>
              <a:t>Big </a:t>
            </a:r>
            <a:r>
              <a:rPr lang="en-US" sz="2400" dirty="0"/>
              <a:t>Mountain Resort has the opportunity to enhance its revenues while delivering quality services to its guests. We hope these results will enable resort management to make informed decisions that ensure the sustainability of its operations.</a:t>
            </a:r>
          </a:p>
        </p:txBody>
      </p:sp>
    </p:spTree>
    <p:extLst>
      <p:ext uri="{BB962C8B-B14F-4D97-AF65-F5344CB8AC3E}">
        <p14:creationId xmlns:p14="http://schemas.microsoft.com/office/powerpoint/2010/main" val="1323597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7630</TotalTime>
  <Words>263</Words>
  <Application>Microsoft Office PowerPoint</Application>
  <PresentationFormat>Grand écran</PresentationFormat>
  <Paragraphs>22</Paragraphs>
  <Slides>6</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Calibri Light</vt:lpstr>
      <vt:lpstr>Haffer XH</vt:lpstr>
      <vt:lpstr>Thème Office</vt:lpstr>
      <vt:lpstr>Big Mountain Ski Resort Pricing Strategy</vt:lpstr>
      <vt:lpstr>Problem identification</vt:lpstr>
      <vt:lpstr>Key findings and Recommendation</vt:lpstr>
      <vt:lpstr>Modeling results and analysis</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Kochoni G.M. Emeric</dc:creator>
  <cp:lastModifiedBy>Kochoni G.M. Emeric</cp:lastModifiedBy>
  <cp:revision>21</cp:revision>
  <dcterms:created xsi:type="dcterms:W3CDTF">2024-11-04T10:11:46Z</dcterms:created>
  <dcterms:modified xsi:type="dcterms:W3CDTF">2024-12-15T17:27:50Z</dcterms:modified>
</cp:coreProperties>
</file>