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jEc/dRLE9iNiuh00qv08CDuw/K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4844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Story from Arlington Housing Prices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3810000"/>
            <a:ext cx="8229600" cy="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Gbatchin Kochoni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263475" y="2789250"/>
            <a:ext cx="8741100" cy="24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401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Char char="•"/>
            </a:pPr>
            <a:r>
              <a:rPr lang="en-US" sz="30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Zillow All Homes Data for Arlington, VA</a:t>
            </a:r>
            <a:endParaRPr sz="3060"/>
          </a:p>
          <a:p>
            <a:pPr indent="-33401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60"/>
              <a:buChar char="•"/>
            </a:pPr>
            <a:r>
              <a:rPr lang="en-US" sz="30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Goal: Explore price trends and craft a data narrative</a:t>
            </a:r>
            <a:endParaRPr sz="3060"/>
          </a:p>
          <a:p>
            <a:pPr indent="-33401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60"/>
              <a:buChar char="•"/>
            </a:pPr>
            <a:r>
              <a:rPr lang="en-US" sz="30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Audience: </a:t>
            </a:r>
            <a:r>
              <a:rPr lang="en-US" sz="3060"/>
              <a:t>M</a:t>
            </a:r>
            <a:r>
              <a:rPr lang="en-US" sz="30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entor</a:t>
            </a:r>
            <a:endParaRPr sz="306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Questions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2819400"/>
            <a:ext cx="8229600" cy="24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3401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30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the trends in home prices over time?</a:t>
            </a:r>
            <a:endParaRPr sz="3308"/>
          </a:p>
          <a:p>
            <a:pPr indent="-33401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30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there seasonal or structural shifts?</a:t>
            </a:r>
            <a:endParaRPr sz="3308"/>
          </a:p>
          <a:p>
            <a:pPr indent="-33401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30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can we conclude for policy or investment?</a:t>
            </a:r>
            <a:endParaRPr sz="3308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Wrangling Summary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240225" y="2421600"/>
            <a:ext cx="8740800" cy="25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401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Char char="•"/>
            </a:pPr>
            <a:r>
              <a:rPr lang="en-US" sz="30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Dropped irrelevant columns (e.g., RegionID, Metro)</a:t>
            </a:r>
            <a:endParaRPr sz="3060"/>
          </a:p>
          <a:p>
            <a:pPr indent="-334010" lvl="0" marL="342900" rtl="0" algn="l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60"/>
              <a:buChar char="•"/>
            </a:pPr>
            <a:r>
              <a:rPr lang="en-US" sz="30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Transposed time series structure</a:t>
            </a:r>
            <a:endParaRPr sz="3060"/>
          </a:p>
          <a:p>
            <a:pPr indent="-334010" lvl="0" marL="342900" rtl="0" algn="l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60"/>
              <a:buChar char="•"/>
            </a:pPr>
            <a:r>
              <a:rPr lang="en-US" sz="30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Handled missing values and renamed columns</a:t>
            </a:r>
            <a:endParaRPr sz="306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Price Trend Over Time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100750" y="4953000"/>
            <a:ext cx="9043200" cy="15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33533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Visualized average monthly home prices in Arlington</a:t>
            </a:r>
            <a:endParaRPr sz="3300"/>
          </a:p>
          <a:p>
            <a:pPr indent="-333533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Notable trends, e.g., growth since 2015, periodic dips</a:t>
            </a:r>
            <a:endParaRPr sz="3300"/>
          </a:p>
        </p:txBody>
      </p:sp>
      <p:pic>
        <p:nvPicPr>
          <p:cNvPr id="110" name="Google Shape;11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650" y="1423550"/>
            <a:ext cx="6462775" cy="33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Observed Trends and Hypotheses</a:t>
            </a:r>
            <a:endParaRPr/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457200" y="27432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Observed steady increase in home prices</a:t>
            </a:r>
            <a:endParaRPr/>
          </a:p>
          <a:p>
            <a:pPr indent="-32766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Hypothesis: Growth is seasonal and post-2015 sustained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Implications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228600" y="2971800"/>
            <a:ext cx="8686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401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Char char="•"/>
            </a:pPr>
            <a:r>
              <a:rPr lang="en-US" sz="30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Arlington shows housing investment potential</a:t>
            </a:r>
            <a:endParaRPr sz="3060"/>
          </a:p>
          <a:p>
            <a:pPr indent="-334010" lvl="0" marL="342900" rtl="0" algn="l">
              <a:lnSpc>
                <a:spcPct val="13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60"/>
              <a:buChar char="•"/>
            </a:pPr>
            <a:r>
              <a:rPr lang="en-US" sz="30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Possible drivers: economic activity, population, demand</a:t>
            </a:r>
            <a:endParaRPr sz="306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/>
          </a:p>
        </p:txBody>
      </p:sp>
      <p:sp>
        <p:nvSpPr>
          <p:cNvPr id="128" name="Google Shape;128;p8"/>
          <p:cNvSpPr txBox="1"/>
          <p:nvPr>
            <p:ph idx="1" type="body"/>
          </p:nvPr>
        </p:nvSpPr>
        <p:spPr>
          <a:xfrm>
            <a:off x="457200" y="2514600"/>
            <a:ext cx="8229600" cy="3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34010" lvl="0" marL="3429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30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more predictors (interest rates, amenities)</a:t>
            </a:r>
            <a:endParaRPr sz="3308"/>
          </a:p>
          <a:p>
            <a:pPr indent="-33401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30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predictive models (regression, time-series)</a:t>
            </a:r>
            <a:endParaRPr sz="3308"/>
          </a:p>
          <a:p>
            <a:pPr indent="-334010" lvl="0" marL="342900" rtl="0" algn="just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30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with nearby cities (</a:t>
            </a:r>
            <a:r>
              <a:rPr lang="en-US" sz="3308"/>
              <a:t>e.g., D.C.</a:t>
            </a:r>
            <a:r>
              <a:rPr lang="en-US" sz="3308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for broader insights</a:t>
            </a:r>
            <a:endParaRPr sz="3308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34" name="Google Shape;134;p9"/>
          <p:cNvSpPr txBox="1"/>
          <p:nvPr>
            <p:ph idx="1" type="body"/>
          </p:nvPr>
        </p:nvSpPr>
        <p:spPr>
          <a:xfrm>
            <a:off x="75" y="2276950"/>
            <a:ext cx="9144000" cy="25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401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Char char="•"/>
            </a:pPr>
            <a:r>
              <a:rPr lang="en-US" sz="30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Insight: Arlington home prices show sustained growth</a:t>
            </a:r>
            <a:endParaRPr sz="3060"/>
          </a:p>
          <a:p>
            <a:pPr indent="-334010" lvl="0" marL="34290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60"/>
              <a:buChar char="•"/>
            </a:pPr>
            <a:r>
              <a:rPr lang="en-US" sz="306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Further analysis can inform strategic investment decisions</a:t>
            </a:r>
            <a:endParaRPr sz="30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