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58" r:id="rId5"/>
    <p:sldId id="257" r:id="rId6"/>
    <p:sldId id="259" r:id="rId7"/>
    <p:sldId id="263" r:id="rId8"/>
    <p:sldId id="262" r:id="rId9"/>
    <p:sldId id="268" r:id="rId10"/>
    <p:sldId id="266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grstat.coa.gov.tw/sdweb/public/trade/traderepor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7776864" cy="1752600"/>
          </a:xfrm>
        </p:spPr>
        <p:txBody>
          <a:bodyPr/>
          <a:lstStyle/>
          <a:p>
            <a:r>
              <a:rPr lang="en-US" altLang="zh-TW" b="1" smtClean="0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 smtClean="0">
                <a:solidFill>
                  <a:schemeClr val="tx1"/>
                </a:solidFill>
              </a:rPr>
              <a:t>跨領域研究室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1520" y="4941168"/>
            <a:ext cx="889248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KCY		TTHT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TJY		JPW	SAL</a:t>
            </a:r>
          </a:p>
          <a:p>
            <a:pPr>
              <a:spcBef>
                <a:spcPct val="20000"/>
              </a:spcBef>
            </a:pPr>
            <a:r>
              <a:rPr lang="en-US" altLang="zh-TW" smtClean="0"/>
              <a:t>#bio		#bio		#bio	#environmental 	#CS</a:t>
            </a:r>
            <a:br>
              <a:rPr lang="en-US" altLang="zh-TW" smtClean="0"/>
            </a:br>
            <a:r>
              <a:rPr lang="en-US" altLang="zh-TW" smtClean="0"/>
              <a:t>#info		#art		#agri	#analysis		#bioinfo</a:t>
            </a:r>
            <a:endParaRPr kumimoji="0" lang="zh-TW" altLang="en-US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456051"/>
            <a:ext cx="8801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02237" y="1700808"/>
            <a:ext cx="833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mtClean="0"/>
              <a:t>https://www.facebook.com/</a:t>
            </a:r>
            <a:r>
              <a:rPr lang="en-US" altLang="zh-TW" sz="3200" b="1" smtClean="0"/>
              <a:t>biomaker</a:t>
            </a:r>
            <a:r>
              <a:rPr lang="en-US" altLang="zh-TW" sz="3200" smtClean="0"/>
              <a:t>/</a:t>
            </a:r>
            <a:endParaRPr lang="zh-TW" altLang="en-US" sz="320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mtClean="0"/>
              <a:t>DEMO</a:t>
            </a: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ownloads\亞洲跨國黑客松\20643710_10203301710621735_2310846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8" y="-1"/>
            <a:ext cx="3851920" cy="6847857"/>
          </a:xfrm>
          <a:prstGeom prst="rect">
            <a:avLst/>
          </a:prstGeom>
          <a:noFill/>
        </p:spPr>
      </p:pic>
      <p:pic>
        <p:nvPicPr>
          <p:cNvPr id="8" name="Picture 4" descr="C:\Users\user\Downloads\亞洲跨國黑客松\20631851_10203301746022620_158997636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1" y="0"/>
            <a:ext cx="38576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亞洲跨國黑客松\20645908_10203301703861566_16209144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0"/>
            <a:ext cx="3857625" cy="6858000"/>
          </a:xfrm>
          <a:prstGeom prst="rect">
            <a:avLst/>
          </a:prstGeom>
          <a:noFill/>
        </p:spPr>
      </p:pic>
      <p:pic>
        <p:nvPicPr>
          <p:cNvPr id="2051" name="Picture 3" descr="C:\Users\user\Downloads\亞洲跨國黑客松\20667902_10203301745582609_78958234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-1"/>
            <a:ext cx="3857626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ownloads\亞洲跨國黑客松\20645886_10203301715221850_5878745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9" y="0"/>
            <a:ext cx="3851920" cy="6847858"/>
          </a:xfrm>
          <a:prstGeom prst="rect">
            <a:avLst/>
          </a:prstGeom>
          <a:noFill/>
        </p:spPr>
      </p:pic>
      <p:pic>
        <p:nvPicPr>
          <p:cNvPr id="3" name="Picture 6" descr="C:\Users\user\Downloads\亞洲跨國黑客松\20645889_10203301711901767_136952524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2" y="0"/>
            <a:ext cx="38576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87HBSevzg8VWPHIsdICDCqK0ZoA8KpHPEkB4y6-yEj-4Rut6vgRJvlmc4BoGLKBgrl4PYBuvjtJ-cdDfPluHpwWW3PUyc4aZ_pJJbo9T5Q5GiG6guI2w7R9tOXQnIjeSfxBRuQ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04483" cy="5157192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50795" y="6488668"/>
            <a:ext cx="749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smtClean="0">
                <a:hlinkClick r:id="rId4"/>
              </a:rPr>
              <a:t>http://agrstat.coa.gov.tw/sdweb/public/trade/tradereport.aspx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50650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388" y="45811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437157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#6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99122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38822" y="606858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#14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457183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26276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39752" y="262762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Export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5496" y="24836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Taiwan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2015 fruits &amp; vegetables</a:t>
            </a:r>
            <a:endParaRPr lang="zh-TW" altLang="en-US"/>
          </a:p>
        </p:txBody>
      </p:sp>
      <p:graphicFrame>
        <p:nvGraphicFramePr>
          <p:cNvPr id="3" name="Table 4"/>
          <p:cNvGraphicFramePr/>
          <p:nvPr/>
        </p:nvGraphicFramePr>
        <p:xfrm>
          <a:off x="179512" y="1582920"/>
          <a:ext cx="8640960" cy="3200400"/>
        </p:xfrm>
        <a:graphic>
          <a:graphicData uri="http://schemas.openxmlformats.org/drawingml/2006/table">
            <a:tbl>
              <a:tblPr/>
              <a:tblGrid>
                <a:gridCol w="2016224"/>
                <a:gridCol w="3456384"/>
                <a:gridCol w="3168352"/>
              </a:tblGrid>
              <a:tr h="553652">
                <a:tc>
                  <a:txBody>
                    <a:bodyPr/>
                    <a:lstStyle/>
                    <a:p>
                      <a:endParaRPr lang="zh-TW"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world to TW) 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Export </a:t>
                      </a: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/>
                      </a:r>
                      <a:b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</a:b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TW to world)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Fruit and 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US$ 1 000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US$ 240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Vegetableand </a:t>
                      </a: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US$ 300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US$ 170 million /year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2015280" y="6493680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[Data Source] http://www.coa.gov.tw/ws.php?id=2504748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5421"/>
          <a:stretch>
            <a:fillRect/>
          </a:stretch>
        </p:blipFill>
        <p:spPr bwMode="auto">
          <a:xfrm>
            <a:off x="0" y="850293"/>
            <a:ext cx="9144000" cy="56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26118" y="6488668"/>
            <a:ext cx="841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http://www.totaltaipei.com/mango-exports-excessive-pesticide-levels/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757" b="-68"/>
          <a:stretch>
            <a:fillRect/>
          </a:stretch>
        </p:blipFill>
        <p:spPr bwMode="auto">
          <a:xfrm>
            <a:off x="0" y="6243174"/>
            <a:ext cx="9144000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131839" y="2727434"/>
            <a:ext cx="5901801" cy="350987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506688" y="2964085"/>
            <a:ext cx="5457800" cy="30572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Iprodione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Chlorfenapyr</a:t>
            </a:r>
          </a:p>
          <a:p>
            <a:pPr>
              <a:buNone/>
            </a:pPr>
            <a:endParaRPr lang="en-US" altLang="zh-TW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Korea MRL: Not Detected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Taiwan MRL: 0.5ppm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/>
              <a:t>MRL: Maximum Residue limits</a:t>
            </a:r>
            <a:endParaRPr lang="zh-TW" altLang="en-US" b="1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standard of chemical (pesticides or herbicides) residues </a:t>
            </a:r>
          </a:p>
          <a:p>
            <a:r>
              <a:rPr lang="en-US" altLang="zh-TW" smtClean="0"/>
              <a:t>No open access databases for multiple countries</a:t>
            </a:r>
          </a:p>
          <a:p>
            <a:endParaRPr lang="zh-TW" altLang="en-US"/>
          </a:p>
        </p:txBody>
      </p:sp>
      <p:pic>
        <p:nvPicPr>
          <p:cNvPr id="9218" name="Picture 2" descr="「MRL: Maximum Residue limits」的圖片搜尋結果"/>
          <p:cNvPicPr>
            <a:picLocks noChangeAspect="1" noChangeArrowheads="1"/>
          </p:cNvPicPr>
          <p:nvPr/>
        </p:nvPicPr>
        <p:blipFill>
          <a:blip r:embed="rId3" cstate="print"/>
          <a:srcRect t="31223" b="638"/>
          <a:stretch>
            <a:fillRect/>
          </a:stretch>
        </p:blipFill>
        <p:spPr bwMode="auto">
          <a:xfrm>
            <a:off x="0" y="3933056"/>
            <a:ext cx="9144000" cy="292494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056850" y="6488668"/>
            <a:ext cx="808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</a:t>
            </a:r>
            <a:r>
              <a:rPr lang="en-US" altLang="zh-TW" sz="1400" smtClean="0"/>
              <a:t>www.fao.org/fao-who-codexalimentarius/standards/veterinary-drugs-mrls/en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MRL: Different for different countries</a:t>
            </a:r>
            <a:endParaRPr lang="zh-TW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0" y="2276872"/>
          <a:ext cx="9144000" cy="118872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# of Crops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Taiwan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Korea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Thailan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Japan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63888" y="472514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Server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83968" y="1844824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Flowchart</a:t>
            </a:r>
            <a:endParaRPr lang="zh-TW" alt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0789" y="2132856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7727" y="511547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647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603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47664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User Inout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36096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Facebook</a:t>
            </a:r>
          </a:p>
          <a:p>
            <a:pPr algn="ctr"/>
            <a:r>
              <a:rPr lang="en-US" altLang="zh-TW" smtClean="0"/>
              <a:t>fans club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3140968"/>
            <a:ext cx="2808312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FB Development </a:t>
            </a:r>
            <a:br>
              <a:rPr lang="en-US" altLang="zh-TW" smtClean="0"/>
            </a:br>
            <a:r>
              <a:rPr lang="en-US" altLang="zh-TW" smtClean="0"/>
              <a:t>API </a:t>
            </a: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283968" y="2132856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459" idx="1"/>
            <a:endCxn id="19" idx="3"/>
          </p:cNvCxnSpPr>
          <p:nvPr/>
        </p:nvCxnSpPr>
        <p:spPr>
          <a:xfrm flipH="1" flipV="1">
            <a:off x="5292080" y="540922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2915816" y="540922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6023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02027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02027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05172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json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63589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635896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419872" y="184482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419872" y="2348880"/>
            <a:ext cx="2376264" cy="2232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</a:p>
          <a:p>
            <a:pPr algn="ctr"/>
            <a:r>
              <a:rPr lang="en-US" altLang="zh-TW" sz="2000" b="1" smtClean="0"/>
              <a:t>(Taiwan MRL)</a:t>
            </a:r>
          </a:p>
          <a:p>
            <a:pPr algn="ctr"/>
            <a:r>
              <a:rPr lang="en-US" altLang="zh-TW" sz="2000" b="1" smtClean="0"/>
              <a:t>(Thailand MRL)</a:t>
            </a:r>
            <a:br>
              <a:rPr lang="en-US" altLang="zh-TW" sz="2000" b="1" smtClean="0"/>
            </a:br>
            <a:r>
              <a:rPr lang="en-US" altLang="zh-TW" sz="2000" b="1" smtClean="0"/>
              <a:t>(Korea MRL)</a:t>
            </a:r>
          </a:p>
          <a:p>
            <a:pPr algn="ctr"/>
            <a:r>
              <a:rPr lang="en-US" altLang="zh-TW" sz="2000" b="1" smtClean="0"/>
              <a:t>(Japan MRL)</a:t>
            </a:r>
          </a:p>
          <a:p>
            <a:pPr algn="ctr"/>
            <a:r>
              <a:rPr lang="en-US" altLang="zh-TW" sz="2000" b="1" smtClean="0"/>
              <a:t>(cropName)</a:t>
            </a:r>
            <a:endParaRPr lang="zh-TW" altLang="en-US" sz="2000" b="1"/>
          </a:p>
        </p:txBody>
      </p:sp>
      <p:sp>
        <p:nvSpPr>
          <p:cNvPr id="22" name="矩形 21"/>
          <p:cNvSpPr/>
          <p:nvPr/>
        </p:nvSpPr>
        <p:spPr>
          <a:xfrm>
            <a:off x="323528" y="2204944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323528" y="3068960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3933056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699792" y="1700768"/>
            <a:ext cx="720080" cy="39608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699792" y="2096852"/>
            <a:ext cx="720080" cy="4680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699792" y="2096852"/>
            <a:ext cx="720080" cy="219620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699792" y="2096852"/>
            <a:ext cx="720080" cy="13321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372200" y="93610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372200" y="1440160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  <a:br>
              <a:rPr lang="en-US" altLang="zh-TW" sz="2000" b="1" smtClean="0"/>
            </a:br>
            <a:r>
              <a:rPr lang="en-US" altLang="zh-TW" sz="2000" b="1" smtClean="0"/>
              <a:t>(ComName)</a:t>
            </a:r>
          </a:p>
          <a:p>
            <a:pPr algn="ctr"/>
            <a:r>
              <a:rPr lang="en-US" altLang="zh-TW" sz="2000" b="1" smtClean="0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580112" y="1844824"/>
            <a:ext cx="936104" cy="86409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Data Schema of Primary Datasets</a:t>
            </a:r>
            <a:endParaRPr lang="zh-TW" altLang="en-US" b="1"/>
          </a:p>
        </p:txBody>
      </p:sp>
      <p:sp>
        <p:nvSpPr>
          <p:cNvPr id="50" name="矩形 49"/>
          <p:cNvSpPr/>
          <p:nvPr/>
        </p:nvSpPr>
        <p:spPr>
          <a:xfrm>
            <a:off x="6372200" y="295232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372200" y="345638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652120" y="3861048"/>
            <a:ext cx="936104" cy="50405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19872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419872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635896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3528" y="4797152"/>
            <a:ext cx="2376264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699792" y="2096852"/>
            <a:ext cx="720080" cy="30603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72200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372200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(area)</a:t>
            </a:r>
          </a:p>
          <a:p>
            <a:pPr algn="ctr"/>
            <a:r>
              <a:rPr lang="en-US" altLang="zh-TW" sz="2000" b="1" smtClean="0"/>
              <a:t>(reason)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5508104" y="4365104"/>
            <a:ext cx="1008112" cy="144016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Primary Dataset/Database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Autofit/>
          </a:bodyPr>
          <a:lstStyle/>
          <a:p>
            <a:r>
              <a:rPr lang="zh-TW" altLang="en-US" sz="1600" smtClean="0"/>
              <a:t>臺灣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查詢資料庫</a:t>
            </a:r>
            <a:r>
              <a:rPr lang="en-US" altLang="zh-TW" sz="1600" smtClean="0"/>
              <a:t>https://consumer.fda.gov.tw/Law/PesticideList.aspx?nodeID=520</a:t>
            </a:r>
          </a:p>
          <a:p>
            <a:r>
              <a:rPr lang="zh-TW" altLang="en-US" sz="1600" smtClean="0"/>
              <a:t>日本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查詢資料庫</a:t>
            </a:r>
            <a:r>
              <a:rPr lang="en-US" altLang="zh-TW" sz="1600" smtClean="0"/>
              <a:t>http://www.m5.ws001.squarestart.ne.jp/foundation/search.html</a:t>
            </a:r>
          </a:p>
          <a:p>
            <a:r>
              <a:rPr lang="zh-TW" altLang="en-US" sz="1600" smtClean="0"/>
              <a:t>韓國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查詢資料庫</a:t>
            </a:r>
            <a:r>
              <a:rPr lang="en-US" altLang="zh-TW" sz="1600" smtClean="0"/>
              <a:t>http://www.foodsafetykorea.go.kr/residue/prd/mrls/list.do?menuKey=1&amp;subMenuKey=161</a:t>
            </a:r>
          </a:p>
          <a:p>
            <a:r>
              <a:rPr lang="zh-TW" altLang="en-US" sz="1600" smtClean="0"/>
              <a:t>邊境檢驗不符合食品資訊查詢</a:t>
            </a:r>
            <a:r>
              <a:rPr lang="en-US" altLang="zh-TW" sz="1600" smtClean="0"/>
              <a:t>ttps://consumer.fda.gov.tw/Food/UnsafeFood.aspx?nodeID=170#consumer.fda.gov.tw/Food/UnsafeFood.aspx?nodeID=170#</a:t>
            </a:r>
          </a:p>
          <a:p>
            <a:r>
              <a:rPr lang="zh-TW" altLang="en-US" sz="1600" smtClean="0"/>
              <a:t>農藥名稱手冊</a:t>
            </a:r>
            <a:r>
              <a:rPr lang="en-US" altLang="zh-TW" sz="1600" smtClean="0"/>
              <a:t>http://data.gov.tw/node/7281</a:t>
            </a:r>
          </a:p>
          <a:p>
            <a:r>
              <a:rPr lang="zh-TW" altLang="en-US" sz="1600" smtClean="0"/>
              <a:t>病蟲害診斷服務問答集資料</a:t>
            </a:r>
            <a:r>
              <a:rPr lang="en-US" altLang="zh-TW" sz="1600" smtClean="0"/>
              <a:t>http://data.coa.gov.tw/Query/AdvSearch.aspx?id=022</a:t>
            </a:r>
          </a:p>
          <a:p>
            <a:r>
              <a:rPr lang="zh-TW" altLang="en-US" sz="1600" smtClean="0"/>
              <a:t>重要農業害蟲診斷圖鑑資料</a:t>
            </a:r>
            <a:r>
              <a:rPr lang="en-US" altLang="zh-TW" sz="1600" smtClean="0"/>
              <a:t>http://data.coa.gov.tw/Query/AdvSearch.aspx?id=176</a:t>
            </a:r>
          </a:p>
          <a:p>
            <a:r>
              <a:rPr lang="zh-TW" altLang="en-US" sz="1600" smtClean="0"/>
              <a:t>韓國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法規</a:t>
            </a:r>
            <a:r>
              <a:rPr lang="en-US" altLang="zh-TW" sz="1600" smtClean="0"/>
              <a:t>http://www.mfds.go.kr/eng/eng/index.do?nMenuCode=120&amp;page=1&amp;mode=view&amp;boardSeq=71065</a:t>
            </a:r>
          </a:p>
          <a:p>
            <a:r>
              <a:rPr lang="zh-TW" altLang="en-US" sz="1600" smtClean="0"/>
              <a:t>泰國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法規</a:t>
            </a:r>
            <a:r>
              <a:rPr lang="en-US" altLang="zh-TW" sz="1600" smtClean="0"/>
              <a:t>(TA9002-2013)http://extwprlegs1.fao.org/docs/pdf/tha161066.pdf</a:t>
            </a:r>
          </a:p>
          <a:p>
            <a:r>
              <a:rPr lang="zh-TW" altLang="en-US" sz="1600" smtClean="0"/>
              <a:t>行政院農業統計資料庫</a:t>
            </a:r>
            <a:r>
              <a:rPr lang="en-US" altLang="zh-TW" sz="1600" smtClean="0"/>
              <a:t>http://agrstat.coa.gov.tw/sdweb/public/trade/tradereport.aspx</a:t>
            </a:r>
          </a:p>
          <a:p>
            <a:r>
              <a:rPr lang="en-US" altLang="zh-TW" sz="1600" smtClean="0"/>
              <a:t>105</a:t>
            </a:r>
            <a:r>
              <a:rPr lang="zh-TW" altLang="en-US" sz="1600" smtClean="0"/>
              <a:t>年我國農產貿易概況</a:t>
            </a:r>
            <a:r>
              <a:rPr lang="en-US" altLang="zh-TW" sz="1600" smtClean="0"/>
              <a:t>http://www.coa.gov.tw/ws.php?id=2506389</a:t>
            </a:r>
          </a:p>
          <a:p>
            <a:r>
              <a:rPr lang="zh-TW" altLang="en-US" sz="1600" smtClean="0"/>
              <a:t>臺灣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法規</a:t>
            </a:r>
            <a:r>
              <a:rPr lang="en-US" altLang="zh-TW" sz="1600" smtClean="0"/>
              <a:t>(</a:t>
            </a:r>
            <a:r>
              <a:rPr lang="zh-TW" altLang="en-US" sz="1600" smtClean="0"/>
              <a:t>英</a:t>
            </a:r>
            <a:r>
              <a:rPr lang="en-US" altLang="zh-TW" sz="1600" smtClean="0"/>
              <a:t>)</a:t>
            </a:r>
          </a:p>
          <a:p>
            <a:r>
              <a:rPr lang="en-US" altLang="zh-TW" sz="1600" smtClean="0"/>
              <a:t>http://law.moj.gov.tw/Eng/LawClass/LawContent.aspx?PCODE=L0040083</a:t>
            </a:r>
            <a:endParaRPr lang="zh-TW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319</Words>
  <Application>Microsoft Office PowerPoint</Application>
  <PresentationFormat>如螢幕大小 (4:3)</PresentationFormat>
  <Paragraphs>103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AsiaMRL:  Controlling the Chemical Residues  in Fruits and Vegetables </vt:lpstr>
      <vt:lpstr>投影片 2</vt:lpstr>
      <vt:lpstr>2015 fruits &amp; vegetables</vt:lpstr>
      <vt:lpstr>投影片 4</vt:lpstr>
      <vt:lpstr>MRL: Maximum Residue limits</vt:lpstr>
      <vt:lpstr>MRL: Different for different countries</vt:lpstr>
      <vt:lpstr>Flowchart</vt:lpstr>
      <vt:lpstr>Data Schema of Primary Datasets</vt:lpstr>
      <vt:lpstr>Primary Dataset/Database </vt:lpstr>
      <vt:lpstr>DEMO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 </dc:title>
  <dc:creator>user</dc:creator>
  <cp:lastModifiedBy>user</cp:lastModifiedBy>
  <cp:revision>60</cp:revision>
  <dcterms:created xsi:type="dcterms:W3CDTF">2017-08-05T17:26:06Z</dcterms:created>
  <dcterms:modified xsi:type="dcterms:W3CDTF">2017-08-06T00:42:12Z</dcterms:modified>
</cp:coreProperties>
</file>