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290" r:id="rId4"/>
    <p:sldId id="303" r:id="rId5"/>
    <p:sldId id="291" r:id="rId6"/>
    <p:sldId id="292" r:id="rId7"/>
    <p:sldId id="293" r:id="rId8"/>
    <p:sldId id="294" r:id="rId9"/>
    <p:sldId id="305" r:id="rId10"/>
    <p:sldId id="299" r:id="rId11"/>
    <p:sldId id="29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預設章節" id="{0D87B6CB-195C-4178-AD70-4A4BE4AAC051}">
          <p14:sldIdLst>
            <p14:sldId id="256"/>
            <p14:sldId id="260"/>
            <p14:sldId id="261"/>
            <p14:sldId id="258"/>
            <p14:sldId id="257"/>
            <p14:sldId id="259"/>
            <p14:sldId id="263"/>
            <p14:sldId id="262"/>
            <p14:sldId id="268"/>
            <p14:sldId id="266"/>
            <p14:sldId id="264"/>
            <p14:sldId id="267"/>
            <p14:sldId id="265"/>
          </p14:sldIdLst>
        </p14:section>
        <p14:section name="未命名的章節" id="{A57CC983-07A1-487E-BF47-875D0D2FB8FB}">
          <p14:sldIdLst>
            <p14:sldId id="269"/>
            <p14:sldId id="283"/>
            <p14:sldId id="274"/>
            <p14:sldId id="273"/>
            <p14:sldId id="270"/>
            <p14:sldId id="271"/>
            <p14:sldId id="272"/>
            <p14:sldId id="275"/>
            <p14:sldId id="276"/>
            <p14:sldId id="285"/>
            <p14:sldId id="277"/>
            <p14:sldId id="278"/>
            <p14:sldId id="279"/>
            <p14:sldId id="280"/>
            <p14:sldId id="281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8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746" userDrawn="1">
          <p15:clr>
            <a:srgbClr val="A4A3A4"/>
          </p15:clr>
        </p15:guide>
        <p15:guide id="4" pos="40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00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89" autoAdjust="0"/>
  </p:normalViewPr>
  <p:slideViewPr>
    <p:cSldViewPr>
      <p:cViewPr>
        <p:scale>
          <a:sx n="60" d="100"/>
          <a:sy n="60" d="100"/>
        </p:scale>
        <p:origin x="-1560" y="-228"/>
      </p:cViewPr>
      <p:guideLst>
        <p:guide orient="horz" pos="482"/>
        <p:guide pos="2880"/>
        <p:guide pos="1746"/>
        <p:guide pos="4059"/>
      </p:guideLst>
    </p:cSldViewPr>
  </p:slideViewPr>
  <p:notesTextViewPr>
    <p:cViewPr>
      <p:scale>
        <a:sx n="100" d="100"/>
        <a:sy n="100" d="100"/>
      </p:scale>
      <p:origin x="0" y="24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35F1-F3E2-445E-93CC-FE40A9B1D0C3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0F8B-DF40-4954-9CA6-58D6F4BC3B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ICONS</a:t>
            </a:r>
            <a:r>
              <a:rPr lang="zh-TW" altLang="en-US" smtClean="0"/>
              <a:t> </a:t>
            </a:r>
            <a:r>
              <a:rPr lang="en-US" altLang="zh-TW" smtClean="0"/>
              <a:t>from https://www.flaticon.com/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9906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30.jpe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gif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6064" y="2895079"/>
            <a:ext cx="8460432" cy="1470025"/>
          </a:xfrm>
        </p:spPr>
        <p:txBody>
          <a:bodyPr>
            <a:noAutofit/>
          </a:bodyPr>
          <a:lstStyle/>
          <a:p>
            <a:pPr algn="l"/>
            <a:r>
              <a:rPr lang="en-US" altLang="zh-TW" sz="4000" b="1">
                <a:latin typeface="Verdana" pitchFamily="34" charset="0"/>
                <a:ea typeface="Verdana" pitchFamily="34" charset="0"/>
                <a:cs typeface="Verdana" pitchFamily="34" charset="0"/>
              </a:rPr>
              <a:t>AsiaMRL: </a:t>
            </a:r>
            <a:br>
              <a:rPr lang="en-US" altLang="zh-TW" sz="4000" b="1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  <a:t>Controlling the Chemical Residues </a:t>
            </a:r>
            <a:b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  <a:t>in Fruits and Vegetables </a:t>
            </a:r>
            <a:endParaRPr lang="zh-TW" altLang="en-US" sz="3200" b="1">
              <a:latin typeface="Verdana" pitchFamily="34" charset="0"/>
              <a:ea typeface="Yu Gothic UI Semibold" pitchFamily="34" charset="-128"/>
              <a:cs typeface="Verdana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5060776"/>
            <a:ext cx="7776864" cy="1752600"/>
          </a:xfrm>
        </p:spPr>
        <p:txBody>
          <a:bodyPr/>
          <a:lstStyle/>
          <a:p>
            <a:r>
              <a:rPr lang="en-US" altLang="zh-TW" b="1">
                <a:solidFill>
                  <a:schemeClr val="tx1"/>
                </a:solidFill>
              </a:rPr>
              <a:t>The Lab of Inter-disciplinary</a:t>
            </a:r>
          </a:p>
          <a:p>
            <a:r>
              <a:rPr lang="zh-TW" altLang="en-US" b="1">
                <a:solidFill>
                  <a:schemeClr val="tx1"/>
                </a:solidFill>
              </a:rPr>
              <a:t>跨領域研究室</a:t>
            </a:r>
          </a:p>
        </p:txBody>
      </p:sp>
      <p:pic>
        <p:nvPicPr>
          <p:cNvPr id="3075" name="Picture 3" descr="C:\Users\user\Downloads\toma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40569"/>
            <a:ext cx="576000" cy="576000"/>
          </a:xfrm>
          <a:prstGeom prst="rect">
            <a:avLst/>
          </a:prstGeom>
          <a:noFill/>
        </p:spPr>
      </p:pic>
      <p:pic>
        <p:nvPicPr>
          <p:cNvPr id="3076" name="Picture 4" descr="C:\Users\user\Downloads\strawber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12" y="1340569"/>
            <a:ext cx="576000" cy="576000"/>
          </a:xfrm>
          <a:prstGeom prst="rect">
            <a:avLst/>
          </a:prstGeom>
          <a:noFill/>
        </p:spPr>
      </p:pic>
      <p:pic>
        <p:nvPicPr>
          <p:cNvPr id="3077" name="Picture 5" descr="C:\Users\user\Downloads\lettu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3506" y="1340569"/>
            <a:ext cx="576000" cy="576000"/>
          </a:xfrm>
          <a:prstGeom prst="rect">
            <a:avLst/>
          </a:prstGeom>
          <a:noFill/>
        </p:spPr>
      </p:pic>
      <p:pic>
        <p:nvPicPr>
          <p:cNvPr id="3078" name="Picture 6" descr="C:\Users\user\Downloads\radis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3871" y="1340569"/>
            <a:ext cx="576000" cy="576000"/>
          </a:xfrm>
          <a:prstGeom prst="rect">
            <a:avLst/>
          </a:prstGeom>
          <a:noFill/>
        </p:spPr>
      </p:pic>
      <p:pic>
        <p:nvPicPr>
          <p:cNvPr id="3079" name="Picture 7" descr="C:\Users\user\Downloads\carro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6676" y="1340569"/>
            <a:ext cx="576000" cy="576000"/>
          </a:xfrm>
          <a:prstGeom prst="rect">
            <a:avLst/>
          </a:prstGeom>
          <a:noFill/>
        </p:spPr>
      </p:pic>
      <p:pic>
        <p:nvPicPr>
          <p:cNvPr id="3080" name="Picture 8" descr="C:\Users\user\Downloads\aubergin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0701" y="2204864"/>
            <a:ext cx="576000" cy="576000"/>
          </a:xfrm>
          <a:prstGeom prst="rect">
            <a:avLst/>
          </a:prstGeom>
          <a:noFill/>
        </p:spPr>
      </p:pic>
      <p:pic>
        <p:nvPicPr>
          <p:cNvPr id="3081" name="Picture 9" descr="C:\Users\user\Downloads\sala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03506" y="2204864"/>
            <a:ext cx="576000" cy="576000"/>
          </a:xfrm>
          <a:prstGeom prst="rect">
            <a:avLst/>
          </a:prstGeom>
          <a:noFill/>
        </p:spPr>
      </p:pic>
      <p:pic>
        <p:nvPicPr>
          <p:cNvPr id="3082" name="Picture 10" descr="C:\Users\user\Downloads\broccol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45091" y="2204864"/>
            <a:ext cx="576000" cy="576000"/>
          </a:xfrm>
          <a:prstGeom prst="rect">
            <a:avLst/>
          </a:prstGeom>
          <a:noFill/>
        </p:spPr>
      </p:pic>
      <p:pic>
        <p:nvPicPr>
          <p:cNvPr id="3083" name="Picture 11" descr="C:\Users\user\Downloads\kiwi (1)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50701" y="1340569"/>
            <a:ext cx="576000" cy="576000"/>
          </a:xfrm>
          <a:prstGeom prst="rect">
            <a:avLst/>
          </a:prstGeom>
          <a:noFill/>
        </p:spPr>
      </p:pic>
      <p:pic>
        <p:nvPicPr>
          <p:cNvPr id="3084" name="Picture 12" descr="C:\Users\user\Downloads\coconu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92023" y="476672"/>
            <a:ext cx="576000" cy="576000"/>
          </a:xfrm>
          <a:prstGeom prst="rect">
            <a:avLst/>
          </a:prstGeom>
          <a:noFill/>
        </p:spPr>
      </p:pic>
      <p:pic>
        <p:nvPicPr>
          <p:cNvPr id="3085" name="Picture 13" descr="C:\Users\user\Downloads\kiwi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33871" y="476672"/>
            <a:ext cx="576000" cy="576000"/>
          </a:xfrm>
          <a:prstGeom prst="rect">
            <a:avLst/>
          </a:prstGeom>
          <a:noFill/>
        </p:spPr>
      </p:pic>
      <p:pic>
        <p:nvPicPr>
          <p:cNvPr id="3086" name="Picture 14" descr="C:\Users\user\Downloads\banana (1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86676" y="476672"/>
            <a:ext cx="576000" cy="576000"/>
          </a:xfrm>
          <a:prstGeom prst="rect">
            <a:avLst/>
          </a:prstGeom>
          <a:noFill/>
        </p:spPr>
      </p:pic>
      <p:pic>
        <p:nvPicPr>
          <p:cNvPr id="3087" name="Picture 15" descr="C:\Users\user\Downloads\watermelon (1)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39481" y="476672"/>
            <a:ext cx="576000" cy="576000"/>
          </a:xfrm>
          <a:prstGeom prst="rect">
            <a:avLst/>
          </a:prstGeom>
          <a:noFill/>
        </p:spPr>
      </p:pic>
      <p:pic>
        <p:nvPicPr>
          <p:cNvPr id="3088" name="Picture 16" descr="C:\Users\user\Downloads\pear (1)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45091" y="476672"/>
            <a:ext cx="576000" cy="576000"/>
          </a:xfrm>
          <a:prstGeom prst="rect">
            <a:avLst/>
          </a:prstGeom>
          <a:noFill/>
        </p:spPr>
      </p:pic>
      <p:pic>
        <p:nvPicPr>
          <p:cNvPr id="3089" name="Picture 17" descr="C:\Users\user\Downloads\pineapple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697896" y="476672"/>
            <a:ext cx="576000" cy="576000"/>
          </a:xfrm>
          <a:prstGeom prst="rect">
            <a:avLst/>
          </a:prstGeom>
          <a:noFill/>
        </p:spPr>
      </p:pic>
      <p:pic>
        <p:nvPicPr>
          <p:cNvPr id="3090" name="Picture 18" descr="C:\Users\user\Downloads\orange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56312" y="476672"/>
            <a:ext cx="576000" cy="576000"/>
          </a:xfrm>
          <a:prstGeom prst="rect">
            <a:avLst/>
          </a:prstGeom>
          <a:noFill/>
        </p:spPr>
      </p:pic>
      <p:pic>
        <p:nvPicPr>
          <p:cNvPr id="3091" name="Picture 19" descr="C:\Users\user\Downloads\bananas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203506" y="476672"/>
            <a:ext cx="576000" cy="576000"/>
          </a:xfrm>
          <a:prstGeom prst="rect">
            <a:avLst/>
          </a:prstGeom>
          <a:noFill/>
        </p:spPr>
      </p:pic>
      <p:pic>
        <p:nvPicPr>
          <p:cNvPr id="3092" name="Picture 20" descr="C:\Users\user\Downloads\cherries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697896" y="1340569"/>
            <a:ext cx="576000" cy="576000"/>
          </a:xfrm>
          <a:prstGeom prst="rect">
            <a:avLst/>
          </a:prstGeom>
          <a:noFill/>
        </p:spPr>
      </p:pic>
      <p:pic>
        <p:nvPicPr>
          <p:cNvPr id="3093" name="Picture 21" descr="C:\Users\user\Downloads\pear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28261" y="476672"/>
            <a:ext cx="576000" cy="576000"/>
          </a:xfrm>
          <a:prstGeom prst="rect">
            <a:avLst/>
          </a:prstGeom>
          <a:noFill/>
        </p:spPr>
      </p:pic>
      <p:pic>
        <p:nvPicPr>
          <p:cNvPr id="3094" name="Picture 22" descr="C:\Users\user\Downloads\watermelon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450701" y="476672"/>
            <a:ext cx="576000" cy="576000"/>
          </a:xfrm>
          <a:prstGeom prst="rect">
            <a:avLst/>
          </a:prstGeom>
          <a:noFill/>
        </p:spPr>
      </p:pic>
      <p:pic>
        <p:nvPicPr>
          <p:cNvPr id="3095" name="Picture 23" descr="C:\Users\user\Downloads\banana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956312" y="2204864"/>
            <a:ext cx="576000" cy="576000"/>
          </a:xfrm>
          <a:prstGeom prst="rect">
            <a:avLst/>
          </a:prstGeom>
          <a:noFill/>
        </p:spPr>
      </p:pic>
      <p:pic>
        <p:nvPicPr>
          <p:cNvPr id="3096" name="Picture 24" descr="C:\Users\user\Downloads\pumpkin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439481" y="1340569"/>
            <a:ext cx="576000" cy="576000"/>
          </a:xfrm>
          <a:prstGeom prst="rect">
            <a:avLst/>
          </a:prstGeom>
          <a:noFill/>
        </p:spPr>
      </p:pic>
      <p:pic>
        <p:nvPicPr>
          <p:cNvPr id="3097" name="Picture 25" descr="C:\Users\user\Downloads\cabbage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5697896" y="2204864"/>
            <a:ext cx="576000" cy="576000"/>
          </a:xfrm>
          <a:prstGeom prst="rect">
            <a:avLst/>
          </a:prstGeom>
          <a:noFill/>
        </p:spPr>
      </p:pic>
      <p:pic>
        <p:nvPicPr>
          <p:cNvPr id="3098" name="Picture 26" descr="C:\Users\user\Downloads\lemon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945091" y="1340569"/>
            <a:ext cx="576000" cy="576000"/>
          </a:xfrm>
          <a:prstGeom prst="rect">
            <a:avLst/>
          </a:prstGeom>
          <a:noFill/>
        </p:spPr>
      </p:pic>
      <p:pic>
        <p:nvPicPr>
          <p:cNvPr id="3099" name="Picture 27" descr="C:\Users\user\Downloads\grapes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187624" y="476672"/>
            <a:ext cx="576000" cy="576000"/>
          </a:xfrm>
          <a:prstGeom prst="rect">
            <a:avLst/>
          </a:prstGeom>
          <a:noFill/>
        </p:spPr>
      </p:pic>
      <p:pic>
        <p:nvPicPr>
          <p:cNvPr id="3100" name="Picture 28" descr="C:\Users\user\Downloads\apple (1)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192023" y="1340569"/>
            <a:ext cx="576263" cy="576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67544" y="420430"/>
            <a:ext cx="396000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/>
              <a:t>INPUT</a:t>
            </a:r>
            <a:endParaRPr lang="en-US" altLang="zh-TW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788424" y="420430"/>
            <a:ext cx="396004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/>
              <a:t>OUTPUT</a:t>
            </a:r>
            <a:endParaRPr lang="en-US" altLang="zh-TW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467544" y="1212518"/>
            <a:ext cx="3960000" cy="5256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ysClr val="windowText" lastClr="000000"/>
                </a:solidFill>
              </a:rPr>
              <a:t>Fruit Name (English/Chinese)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ysClr val="windowText" lastClr="000000"/>
                </a:solidFill>
              </a:rPr>
              <a:t>Chemical Name(English)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788424" y="1212518"/>
            <a:ext cx="3960040" cy="5256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MRL Standards: </a:t>
            </a:r>
          </a:p>
          <a:p>
            <a:pPr marL="814388" lvl="2" indent="-34290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TW, TH, KR, JP</a:t>
            </a:r>
          </a:p>
          <a:p>
            <a:pPr marL="814388" lvl="2" indent="-365125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Short &amp; Complete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Pesticide/Herbicide</a:t>
            </a:r>
            <a:r>
              <a:rPr lang="en-US" altLang="zh-TW" sz="2000" smtClean="0">
                <a:solidFill>
                  <a:schemeClr val="tx1"/>
                </a:solidFill>
              </a:rPr>
              <a:t>: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Plant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mtClean="0">
                <a:solidFill>
                  <a:schemeClr val="tx1"/>
                </a:solidFill>
              </a:rPr>
              <a:t>Records of </a:t>
            </a:r>
            <a:r>
              <a:rPr lang="en-US" altLang="zh-TW" sz="2000" b="1" smtClean="0">
                <a:solidFill>
                  <a:schemeClr val="tx1"/>
                </a:solidFill>
              </a:rPr>
              <a:t>MRL violation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mtClean="0">
                <a:solidFill>
                  <a:schemeClr val="tx1"/>
                </a:solidFill>
              </a:rPr>
              <a:t>Language:</a:t>
            </a:r>
          </a:p>
          <a:p>
            <a:pPr lvl="1"/>
            <a:r>
              <a:rPr lang="en-US" altLang="zh-TW" sz="2000" smtClean="0">
                <a:solidFill>
                  <a:schemeClr val="tx1"/>
                </a:solidFill>
              </a:rPr>
              <a:t>	English/Chinese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530608" y="2817152"/>
            <a:ext cx="962670" cy="96267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86841" y="2817152"/>
            <a:ext cx="962670" cy="96267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209730" y="2817152"/>
            <a:ext cx="962670" cy="96267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292080" y="2817152"/>
            <a:ext cx="962670" cy="96267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07904" y="2817152"/>
            <a:ext cx="962670" cy="96267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4624" y="1775792"/>
            <a:ext cx="776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dirty="0"/>
              <a:t>Thanks for your attention!</a:t>
            </a:r>
            <a:endParaRPr lang="zh-TW" altLang="en-US" sz="4000" b="1" dirty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-108520" y="4008040"/>
            <a:ext cx="216024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KCY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/>
              <a:t>#</a:t>
            </a:r>
            <a:r>
              <a:rPr lang="en-US" altLang="zh-TW" sz="2400" smtClean="0"/>
              <a:t>bioinfo</a:t>
            </a:r>
            <a:br>
              <a:rPr lang="en-US" altLang="zh-TW" sz="2400" smtClean="0"/>
            </a:br>
            <a:r>
              <a:rPr lang="en-US" altLang="zh-TW" sz="2400" smtClean="0"/>
              <a:t>#art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1475656" y="4008040"/>
            <a:ext cx="216024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TTHT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/>
              <a:t>#</a:t>
            </a:r>
            <a:r>
              <a:rPr lang="en-US" altLang="zh-TW" sz="2400" smtClean="0"/>
              <a:t>bio</a:t>
            </a:r>
            <a:br>
              <a:rPr lang="en-US" altLang="zh-TW" sz="2400" smtClean="0"/>
            </a:br>
            <a:r>
              <a:rPr lang="en-US" altLang="zh-TW" sz="2400" smtClean="0"/>
              <a:t>#art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副標題 2"/>
          <p:cNvSpPr txBox="1">
            <a:spLocks/>
          </p:cNvSpPr>
          <p:nvPr/>
        </p:nvSpPr>
        <p:spPr>
          <a:xfrm>
            <a:off x="3131840" y="4008040"/>
            <a:ext cx="216024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TJY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/>
              <a:t>#</a:t>
            </a:r>
            <a:r>
              <a:rPr lang="en-US" altLang="zh-TW" sz="2400" smtClean="0"/>
              <a:t>bio</a:t>
            </a:r>
            <a:br>
              <a:rPr lang="en-US" altLang="zh-TW" sz="2400" smtClean="0"/>
            </a:br>
            <a:r>
              <a:rPr lang="en-US" altLang="zh-TW" sz="2400" smtClean="0"/>
              <a:t>#agri	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副標題 2"/>
          <p:cNvSpPr txBox="1">
            <a:spLocks/>
          </p:cNvSpPr>
          <p:nvPr/>
        </p:nvSpPr>
        <p:spPr>
          <a:xfrm>
            <a:off x="4499992" y="4008040"/>
            <a:ext cx="252028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JPW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 smtClean="0"/>
              <a:t>#env </a:t>
            </a:r>
            <a:br>
              <a:rPr lang="en-US" altLang="zh-TW" sz="2400" smtClean="0"/>
            </a:br>
            <a:r>
              <a:rPr lang="en-US" altLang="zh-TW" sz="2400" smtClean="0"/>
              <a:t>#chem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副標題 2"/>
          <p:cNvSpPr txBox="1">
            <a:spLocks/>
          </p:cNvSpPr>
          <p:nvPr/>
        </p:nvSpPr>
        <p:spPr>
          <a:xfrm>
            <a:off x="6372200" y="4008040"/>
            <a:ext cx="2736304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SAL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 smtClean="0"/>
              <a:t>#CS </a:t>
            </a:r>
            <a:br>
              <a:rPr lang="en-US" altLang="zh-TW" sz="2400" smtClean="0"/>
            </a:br>
            <a:r>
              <a:rPr lang="en-US" altLang="zh-TW" sz="2400" smtClean="0"/>
              <a:t>#Data scientist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smtClean="0"/>
              <a:t>Chat with me</a:t>
            </a:r>
            <a:r>
              <a:rPr lang="zh-TW" altLang="en-US" sz="4000" b="1" smtClean="0"/>
              <a:t/>
            </a:r>
            <a:br>
              <a:rPr lang="zh-TW" altLang="en-US" sz="4000" b="1" smtClean="0"/>
            </a:b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263" y="980728"/>
            <a:ext cx="852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/>
              <a:t>https://www.facebook.com/</a:t>
            </a:r>
            <a:r>
              <a:rPr lang="en-US" altLang="zh-TW" sz="3200" b="1" smtClean="0"/>
              <a:t>biomaker</a:t>
            </a:r>
            <a:r>
              <a:rPr lang="en-US" altLang="zh-TW" sz="3200" smtClean="0"/>
              <a:t>/</a:t>
            </a:r>
            <a:endParaRPr lang="zh-TW" altLang="en-US" sz="3200"/>
          </a:p>
        </p:txBody>
      </p:sp>
      <p:sp>
        <p:nvSpPr>
          <p:cNvPr id="5" name="文字方塊 4"/>
          <p:cNvSpPr txBox="1"/>
          <p:nvPr/>
        </p:nvSpPr>
        <p:spPr>
          <a:xfrm>
            <a:off x="5574070" y="5868561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Chat with me</a:t>
            </a:r>
            <a:endParaRPr lang="zh-TW" altLang="en-US" sz="3200" b="1"/>
          </a:p>
        </p:txBody>
      </p:sp>
      <p:sp>
        <p:nvSpPr>
          <p:cNvPr id="6" name="向下箭號 5"/>
          <p:cNvSpPr/>
          <p:nvPr/>
        </p:nvSpPr>
        <p:spPr>
          <a:xfrm flipV="1">
            <a:off x="7092280" y="5557708"/>
            <a:ext cx="432048" cy="36004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512" y="1696755"/>
            <a:ext cx="8210944" cy="382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2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Taiwan Import &amp; Export:</a:t>
            </a:r>
            <a:br>
              <a:rPr lang="en-US" altLang="zh-TW" b="1" smtClean="0"/>
            </a:br>
            <a:r>
              <a:rPr lang="en-US" altLang="zh-TW" b="1" smtClean="0"/>
              <a:t>~ 4% is Bio-commodities </a:t>
            </a:r>
            <a:endParaRPr lang="zh-TW" altLang="en-US" b="1"/>
          </a:p>
        </p:txBody>
      </p:sp>
      <p:sp>
        <p:nvSpPr>
          <p:cNvPr id="4" name="CustomShape 2"/>
          <p:cNvSpPr/>
          <p:nvPr/>
        </p:nvSpPr>
        <p:spPr>
          <a:xfrm>
            <a:off x="2015280" y="6525344"/>
            <a:ext cx="712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[Data Source] http://www.coa.gov.tw/ws.php?id=2504748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="" xmlns:p14="http://schemas.microsoft.com/office/powerpoint/2010/main" val="1806616826"/>
              </p:ext>
            </p:extLst>
          </p:nvPr>
        </p:nvGraphicFramePr>
        <p:xfrm>
          <a:off x="57282" y="2994190"/>
          <a:ext cx="8979214" cy="16509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95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1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923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3652">
                <a:tc>
                  <a:txBody>
                    <a:bodyPr/>
                    <a:lstStyle/>
                    <a:p>
                      <a:endParaRPr lang="zh-TW" sz="20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Import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(from world to TW) 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Export </a:t>
                      </a:r>
                      <a:b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</a:b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(from TW to world)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Fruits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US$ 1000 million / 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US$ 240 million / 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Vegetables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</a:t>
                      </a:r>
                      <a:r>
                        <a:rPr lang="en-US" sz="20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$ </a:t>
                      </a:r>
                      <a:r>
                        <a:rPr lang="zh-TW" alt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 </a:t>
                      </a:r>
                      <a:r>
                        <a:rPr 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300 million </a:t>
                      </a: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 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US$ 170 </a:t>
                      </a:r>
                      <a:r>
                        <a:rPr lang="en-US" sz="20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million </a:t>
                      </a:r>
                      <a:r>
                        <a:rPr 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zh-TW" alt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35496" y="2132856"/>
            <a:ext cx="6912768" cy="712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2015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/>
              <a:t>Taiwan's Agricultural Statistics</a:t>
            </a:r>
            <a:endParaRPr lang="en-US" altLang="zh-TW" b="1" err="1"/>
          </a:p>
        </p:txBody>
      </p:sp>
      <p:sp>
        <p:nvSpPr>
          <p:cNvPr id="16" name="文字方塊 15"/>
          <p:cNvSpPr txBox="1"/>
          <p:nvPr/>
        </p:nvSpPr>
        <p:spPr>
          <a:xfrm>
            <a:off x="3264826" y="6525344"/>
            <a:ext cx="5879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http://agrstat.coa.gov.tw/sdweb/public/trade/tradereport.aspx</a:t>
            </a:r>
            <a:endParaRPr lang="zh-TW" altLang="en-US" sz="140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 l="10001" t="14314"/>
          <a:stretch>
            <a:fillRect/>
          </a:stretch>
        </p:blipFill>
        <p:spPr bwMode="auto">
          <a:xfrm>
            <a:off x="251520" y="2164388"/>
            <a:ext cx="4535944" cy="344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 cstate="print"/>
          <a:srcRect l="12252" t="13353" r="5133"/>
          <a:stretch>
            <a:fillRect/>
          </a:stretch>
        </p:blipFill>
        <p:spPr bwMode="auto">
          <a:xfrm>
            <a:off x="4572000" y="2117090"/>
            <a:ext cx="432048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1547664" y="170080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Export</a:t>
            </a:r>
            <a:endParaRPr lang="zh-TW" altLang="en-US" sz="2800" b="1"/>
          </a:p>
        </p:txBody>
      </p:sp>
      <p:sp>
        <p:nvSpPr>
          <p:cNvPr id="21" name="文字方塊 20"/>
          <p:cNvSpPr txBox="1"/>
          <p:nvPr/>
        </p:nvSpPr>
        <p:spPr>
          <a:xfrm>
            <a:off x="5796136" y="1700808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Import</a:t>
            </a:r>
            <a:endParaRPr lang="zh-TW" altLang="en-US" sz="2800" b="1"/>
          </a:p>
        </p:txBody>
      </p:sp>
      <p:sp>
        <p:nvSpPr>
          <p:cNvPr id="22" name="文字方塊 21"/>
          <p:cNvSpPr txBox="1"/>
          <p:nvPr/>
        </p:nvSpPr>
        <p:spPr>
          <a:xfrm>
            <a:off x="7452320" y="4725144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2015</a:t>
            </a:r>
            <a:endParaRPr lang="zh-TW" altLang="en-US" sz="2800" b="1"/>
          </a:p>
        </p:txBody>
      </p:sp>
      <p:pic>
        <p:nvPicPr>
          <p:cNvPr id="24" name="圖片 23">
            <a:extLst>
              <a:ext uri="{FF2B5EF4-FFF2-40B4-BE49-F238E27FC236}">
                <a16:creationId xmlns="" xmlns:a16="http://schemas.microsoft.com/office/drawing/2014/main" id="{D14563C2-85B9-4834-8FE0-B23EDE421DE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69315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圖片 24">
            <a:extLst>
              <a:ext uri="{FF2B5EF4-FFF2-40B4-BE49-F238E27FC236}">
                <a16:creationId xmlns="" xmlns:a16="http://schemas.microsoft.com/office/drawing/2014/main" id="{018F0AF0-BEB3-40FB-93A2-BA0A98435EA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1040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圖片 25">
            <a:extLst>
              <a:ext uri="{FF2B5EF4-FFF2-40B4-BE49-F238E27FC236}">
                <a16:creationId xmlns="" xmlns:a16="http://schemas.microsoft.com/office/drawing/2014/main" id="{77D884FE-C967-4639-89B0-C0F4B07E3A5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28" y="207661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文字方塊 11"/>
          <p:cNvSpPr txBox="1"/>
          <p:nvPr/>
        </p:nvSpPr>
        <p:spPr>
          <a:xfrm>
            <a:off x="385453" y="5642084"/>
            <a:ext cx="735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Rank High in Our Trading Countries</a:t>
            </a:r>
            <a:endParaRPr lang="zh-TW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MRL</a:t>
            </a:r>
            <a:r>
              <a:rPr lang="en-US" altLang="zh-TW" b="1" dirty="0"/>
              <a:t>: Maximum </a:t>
            </a:r>
            <a:r>
              <a:rPr lang="en-US" altLang="zh-TW" b="1"/>
              <a:t>Residue </a:t>
            </a:r>
            <a:r>
              <a:rPr lang="en-US" altLang="zh-TW" b="1" smtClean="0"/>
              <a:t>Limits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1417637"/>
            <a:ext cx="8496944" cy="318902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standard of maximum chemical (pesticides or herbicides) residues “allowed” for each countries</a:t>
            </a:r>
          </a:p>
          <a:p>
            <a:pPr lvl="2"/>
            <a:r>
              <a:rPr lang="en-US" altLang="zh-TW" sz="2000" dirty="0"/>
              <a:t>Different</a:t>
            </a:r>
          </a:p>
          <a:p>
            <a:r>
              <a:rPr lang="en-US" altLang="zh-TW" sz="2400" dirty="0"/>
              <a:t>Any searchable databases ?</a:t>
            </a:r>
          </a:p>
          <a:p>
            <a:pPr lvl="2"/>
            <a:r>
              <a:rPr lang="en-US" altLang="zh-TW" sz="2000" dirty="0"/>
              <a:t>Not open access </a:t>
            </a:r>
          </a:p>
          <a:p>
            <a:pPr lvl="2"/>
            <a:r>
              <a:rPr lang="en-US" altLang="zh-TW" sz="2000" dirty="0"/>
              <a:t>Not for multiple countries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2416" y="6550223"/>
            <a:ext cx="789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</a:t>
            </a:r>
            <a:r>
              <a:rPr lang="en-US" altLang="zh-TW" sz="1400" dirty="0" err="1"/>
              <a:t>www.fao.org</a:t>
            </a:r>
            <a:r>
              <a:rPr lang="en-US" altLang="zh-TW" sz="1400" dirty="0"/>
              <a:t>/</a:t>
            </a:r>
            <a:r>
              <a:rPr lang="en-US" altLang="zh-TW" sz="1400" dirty="0" err="1"/>
              <a:t>fao</a:t>
            </a:r>
            <a:r>
              <a:rPr lang="en-US" altLang="zh-TW" sz="1400" dirty="0"/>
              <a:t>-who-</a:t>
            </a:r>
            <a:r>
              <a:rPr lang="en-US" altLang="zh-TW" sz="1400" dirty="0" err="1"/>
              <a:t>codexalimentarius</a:t>
            </a:r>
            <a:r>
              <a:rPr lang="en-US" altLang="zh-TW" sz="1400" dirty="0"/>
              <a:t>/standards/veterinary-drugs-</a:t>
            </a:r>
            <a:r>
              <a:rPr lang="en-US" altLang="zh-TW" sz="1400" dirty="0" err="1"/>
              <a:t>mrls</a:t>
            </a:r>
            <a:r>
              <a:rPr lang="en-US" altLang="zh-TW" sz="1400" dirty="0"/>
              <a:t>/</a:t>
            </a:r>
            <a:r>
              <a:rPr lang="en-US" altLang="zh-TW" sz="1400" dirty="0" err="1"/>
              <a:t>en</a:t>
            </a:r>
            <a:r>
              <a:rPr lang="en-US" altLang="zh-TW" sz="1400" dirty="0"/>
              <a:t>/</a:t>
            </a:r>
            <a:endParaRPr lang="zh-TW" altLang="en-US" sz="1400" dirty="0"/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F598B943-87AD-4DF7-BF1B-671DF7DECD72}"/>
              </a:ext>
            </a:extLst>
          </p:cNvPr>
          <p:cNvGrpSpPr/>
          <p:nvPr/>
        </p:nvGrpSpPr>
        <p:grpSpPr>
          <a:xfrm>
            <a:off x="323528" y="4365104"/>
            <a:ext cx="8502984" cy="1751160"/>
            <a:chOff x="317485" y="3760330"/>
            <a:chExt cx="8502984" cy="1252156"/>
          </a:xfrm>
        </p:grpSpPr>
        <p:graphicFrame>
          <p:nvGraphicFramePr>
            <p:cNvPr id="8" name="Table 2">
              <a:extLst>
                <a:ext uri="{FF2B5EF4-FFF2-40B4-BE49-F238E27FC236}">
                  <a16:creationId xmlns="" xmlns:a16="http://schemas.microsoft.com/office/drawing/2014/main" id="{53884DFA-768B-4404-B974-454925C88AED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202407360"/>
                </p:ext>
              </p:extLst>
            </p:nvPr>
          </p:nvGraphicFramePr>
          <p:xfrm>
            <a:off x="317485" y="3760330"/>
            <a:ext cx="8502984" cy="1252156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780214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694273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1694273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1694273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  <a:gridCol w="1639951">
                    <a:extLst>
                      <a:ext uri="{9D8B030D-6E8A-4147-A177-3AD203B41FA5}">
                        <a16:colId xmlns="" xmlns:a16="http://schemas.microsoft.com/office/drawing/2014/main" val="20004"/>
                      </a:ext>
                    </a:extLst>
                  </a:gridCol>
                </a:tblGrid>
                <a:tr h="80277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# of Fruits &amp; Vegetables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endParaRPr>
                      </a:p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483628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9</a:t>
                        </a:r>
                        <a:endPara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Allowed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Allowed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Allowed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464762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203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Detected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05D8E3A-2426-4E7E-BEF9-C0EC70E42AD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901" y="3831108"/>
              <a:ext cx="858691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圖片 10">
              <a:extLst>
                <a:ext uri="{FF2B5EF4-FFF2-40B4-BE49-F238E27FC236}">
                  <a16:creationId xmlns="" xmlns:a16="http://schemas.microsoft.com/office/drawing/2014/main" id="{018F0AF0-BEB3-40FB-93A2-BA0A98435EA0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310" y="3822620"/>
              <a:ext cx="916368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2" name="圖片 11">
              <a:extLst>
                <a:ext uri="{FF2B5EF4-FFF2-40B4-BE49-F238E27FC236}">
                  <a16:creationId xmlns="" xmlns:a16="http://schemas.microsoft.com/office/drawing/2014/main" id="{D14563C2-85B9-4834-8FE0-B23EDE421DE1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709" y="3822620"/>
              <a:ext cx="913673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3" name="圖片 12">
              <a:extLst>
                <a:ext uri="{FF2B5EF4-FFF2-40B4-BE49-F238E27FC236}">
                  <a16:creationId xmlns="" xmlns:a16="http://schemas.microsoft.com/office/drawing/2014/main" id="{77D884FE-C967-4639-89B0-C0F4B07E3A5C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607" y="3802176"/>
              <a:ext cx="916368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81401"/>
          <a:stretch>
            <a:fillRect/>
          </a:stretch>
        </p:blipFill>
        <p:spPr bwMode="auto">
          <a:xfrm>
            <a:off x="378674" y="404664"/>
            <a:ext cx="87653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2550400" y="6525344"/>
            <a:ext cx="659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http://www.totaltaipei.com/mango-exports-excessive-pesticide-levels/</a:t>
            </a:r>
            <a:endParaRPr lang="zh-TW" altLang="en-US" sz="140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572000" y="3573016"/>
            <a:ext cx="5457800" cy="30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3200" b="1" smtClean="0"/>
              <a:t>MRL standards</a:t>
            </a:r>
            <a:endParaRPr kumimoji="0" lang="en-US" altLang="zh-TW" sz="32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Korea</a:t>
            </a:r>
            <a:r>
              <a:rPr kumimoji="0" lang="zh-TW" altLang="en-US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TW" altLang="en-US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Taiwan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箭號: 弧形下彎 5">
            <a:extLst>
              <a:ext uri="{FF2B5EF4-FFF2-40B4-BE49-F238E27FC236}">
                <a16:creationId xmlns="" xmlns:a16="http://schemas.microsoft.com/office/drawing/2014/main" id="{04125AA0-B698-4B9E-86EB-E59BA281F738}"/>
              </a:ext>
            </a:extLst>
          </p:cNvPr>
          <p:cNvSpPr/>
          <p:nvPr/>
        </p:nvSpPr>
        <p:spPr>
          <a:xfrm rot="10800000">
            <a:off x="5868145" y="4761833"/>
            <a:ext cx="1512168" cy="720080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乘號 7">
            <a:extLst>
              <a:ext uri="{FF2B5EF4-FFF2-40B4-BE49-F238E27FC236}">
                <a16:creationId xmlns="" xmlns:a16="http://schemas.microsoft.com/office/drawing/2014/main" id="{0CBC53CE-DFA2-4B7F-AB3C-81600475BEE1}"/>
              </a:ext>
            </a:extLst>
          </p:cNvPr>
          <p:cNvSpPr/>
          <p:nvPr/>
        </p:nvSpPr>
        <p:spPr>
          <a:xfrm>
            <a:off x="6012161" y="4797152"/>
            <a:ext cx="1368152" cy="1224136"/>
          </a:xfrm>
          <a:prstGeom prst="mathMultiply">
            <a:avLst>
              <a:gd name="adj1" fmla="val 58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 descr="「MANGO」的圖片搜尋結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3393730" cy="2808312"/>
          </a:xfrm>
          <a:prstGeom prst="rect">
            <a:avLst/>
          </a:prstGeom>
          <a:noFill/>
        </p:spPr>
      </p:pic>
      <p:sp>
        <p:nvSpPr>
          <p:cNvPr id="12" name="內容版面配置區 2"/>
          <p:cNvSpPr txBox="1">
            <a:spLocks/>
          </p:cNvSpPr>
          <p:nvPr/>
        </p:nvSpPr>
        <p:spPr>
          <a:xfrm>
            <a:off x="4572000" y="2060848"/>
            <a:ext cx="4499992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Iprodione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Chlorfenapyr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923928" y="5085184"/>
            <a:ext cx="1728192" cy="136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Server</a:t>
            </a:r>
          </a:p>
          <a:p>
            <a:pPr algn="ctr"/>
            <a:endParaRPr lang="en-US" altLang="zh-TW"/>
          </a:p>
          <a:p>
            <a:pPr algn="ctr"/>
            <a:endParaRPr lang="en-US" altLang="zh-TW"/>
          </a:p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635896" y="2060848"/>
            <a:ext cx="180020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smtClean="0"/>
              <a:t>AsiaMRL: System Architecture</a:t>
            </a:r>
            <a:endParaRPr lang="zh-TW" altLang="en-US" sz="3600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2637" y="2996952"/>
            <a:ext cx="1561331" cy="139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9775" y="5475511"/>
            <a:ext cx="1792625" cy="58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446516"/>
            <a:ext cx="2376264" cy="645489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517232"/>
            <a:ext cx="1438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5912" y="3573016"/>
            <a:ext cx="507488" cy="4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827584" y="1628800"/>
            <a:ext cx="2808312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User Input</a:t>
            </a:r>
            <a:endParaRPr lang="zh-TW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5436096" y="1628800"/>
            <a:ext cx="2808312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/>
              <a:t>Facebook</a:t>
            </a:r>
          </a:p>
          <a:p>
            <a:pPr algn="ctr"/>
            <a:r>
              <a:rPr lang="en-US" altLang="zh-TW" sz="2400" b="1"/>
              <a:t>fans club</a:t>
            </a:r>
            <a:endParaRPr lang="zh-TW" altLang="en-US" sz="2400" b="1"/>
          </a:p>
        </p:txBody>
      </p:sp>
      <p:sp>
        <p:nvSpPr>
          <p:cNvPr id="14" name="矩形 13"/>
          <p:cNvSpPr/>
          <p:nvPr/>
        </p:nvSpPr>
        <p:spPr>
          <a:xfrm>
            <a:off x="4355976" y="3356992"/>
            <a:ext cx="3888432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/>
              <a:t>Facebook </a:t>
            </a:r>
          </a:p>
          <a:p>
            <a:pPr algn="ctr"/>
            <a:r>
              <a:rPr lang="en-US" altLang="zh-TW" sz="2400" b="1" smtClean="0"/>
              <a:t>Development</a:t>
            </a:r>
            <a:r>
              <a:rPr lang="zh-TW" altLang="en-US" sz="2400" b="1" smtClean="0"/>
              <a:t> </a:t>
            </a:r>
            <a:r>
              <a:rPr lang="en-US" altLang="zh-TW" sz="2400" b="1" smtClean="0"/>
              <a:t>API </a:t>
            </a:r>
            <a:endParaRPr lang="zh-TW" altLang="en-US" sz="2400" b="1"/>
          </a:p>
        </p:txBody>
      </p:sp>
      <p:cxnSp>
        <p:nvCxnSpPr>
          <p:cNvPr id="20" name="直線單箭頭接點 19"/>
          <p:cNvCxnSpPr>
            <a:stCxn id="19459" idx="1"/>
          </p:cNvCxnSpPr>
          <p:nvPr/>
        </p:nvCxnSpPr>
        <p:spPr>
          <a:xfrm flipH="1" flipV="1">
            <a:off x="5724128" y="5769260"/>
            <a:ext cx="655647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1"/>
            <a:endCxn id="19461" idx="3"/>
          </p:cNvCxnSpPr>
          <p:nvPr/>
        </p:nvCxnSpPr>
        <p:spPr>
          <a:xfrm flipH="1">
            <a:off x="3275856" y="5769260"/>
            <a:ext cx="648072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020272" y="2708920"/>
            <a:ext cx="0" cy="6480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380312" y="2708920"/>
            <a:ext cx="0" cy="6480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71600" y="39957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json</a:t>
            </a:r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rot="10800000">
            <a:off x="3635896" y="2348880"/>
            <a:ext cx="180020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020272" y="4437112"/>
            <a:ext cx="0" cy="100811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7380312" y="4437112"/>
            <a:ext cx="0" cy="100811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699334" y="3341226"/>
            <a:ext cx="1224136" cy="122413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851848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851848" y="573325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7512" y="1824646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Taiwan MRL</a:t>
            </a:r>
          </a:p>
        </p:txBody>
      </p:sp>
      <p:sp>
        <p:nvSpPr>
          <p:cNvPr id="12" name="矩形 11"/>
          <p:cNvSpPr/>
          <p:nvPr/>
        </p:nvSpPr>
        <p:spPr>
          <a:xfrm>
            <a:off x="3635824" y="1844824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AsiaMRL</a:t>
            </a:r>
          </a:p>
        </p:txBody>
      </p:sp>
      <p:sp>
        <p:nvSpPr>
          <p:cNvPr id="19" name="矩形 18"/>
          <p:cNvSpPr/>
          <p:nvPr/>
        </p:nvSpPr>
        <p:spPr>
          <a:xfrm>
            <a:off x="3635824" y="2348880"/>
            <a:ext cx="2376264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(drugName)</a:t>
            </a:r>
          </a:p>
          <a:p>
            <a:pPr algn="ctr"/>
            <a:r>
              <a:rPr lang="en-US" altLang="zh-TW" sz="2000" b="1"/>
              <a:t>(Taiwan MRL)</a:t>
            </a:r>
          </a:p>
          <a:p>
            <a:pPr algn="ctr"/>
            <a:r>
              <a:rPr lang="en-US" altLang="zh-TW" sz="2000" b="1"/>
              <a:t>(Thailand MRL)</a:t>
            </a:r>
            <a:br>
              <a:rPr lang="en-US" altLang="zh-TW" sz="2000" b="1"/>
            </a:br>
            <a:r>
              <a:rPr lang="en-US" altLang="zh-TW" sz="2000" b="1"/>
              <a:t>(Korea MRL)</a:t>
            </a:r>
          </a:p>
          <a:p>
            <a:pPr algn="ctr"/>
            <a:r>
              <a:rPr lang="en-US" altLang="zh-TW" sz="2000" b="1"/>
              <a:t>(Japan MRL)</a:t>
            </a:r>
          </a:p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endParaRPr lang="zh-TW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7512" y="3811045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Thailand MRL</a:t>
            </a:r>
            <a:endParaRPr lang="zh-TW" altLang="en-US" sz="2000" b="1"/>
          </a:p>
        </p:txBody>
      </p:sp>
      <p:sp>
        <p:nvSpPr>
          <p:cNvPr id="23" name="矩形 22"/>
          <p:cNvSpPr/>
          <p:nvPr/>
        </p:nvSpPr>
        <p:spPr>
          <a:xfrm>
            <a:off x="827512" y="3148912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Korea MRL</a:t>
            </a:r>
          </a:p>
        </p:txBody>
      </p:sp>
      <p:sp>
        <p:nvSpPr>
          <p:cNvPr id="24" name="矩形 23"/>
          <p:cNvSpPr/>
          <p:nvPr/>
        </p:nvSpPr>
        <p:spPr>
          <a:xfrm>
            <a:off x="827512" y="2486779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Japan MRL</a:t>
            </a:r>
            <a:endParaRPr lang="zh-TW" altLang="en-US" sz="2000" b="1"/>
          </a:p>
        </p:txBody>
      </p:sp>
      <p:cxnSp>
        <p:nvCxnSpPr>
          <p:cNvPr id="27" name="肘形接點 26"/>
          <p:cNvCxnSpPr>
            <a:stCxn id="6" idx="3"/>
            <a:endCxn id="12" idx="1"/>
          </p:cNvCxnSpPr>
          <p:nvPr/>
        </p:nvCxnSpPr>
        <p:spPr>
          <a:xfrm>
            <a:off x="2915744" y="2094646"/>
            <a:ext cx="720080" cy="220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2" idx="3"/>
            <a:endCxn id="12" idx="1"/>
          </p:cNvCxnSpPr>
          <p:nvPr/>
        </p:nvCxnSpPr>
        <p:spPr>
          <a:xfrm flipV="1">
            <a:off x="2915744" y="2096852"/>
            <a:ext cx="720080" cy="198419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3"/>
            <a:endCxn id="12" idx="1"/>
          </p:cNvCxnSpPr>
          <p:nvPr/>
        </p:nvCxnSpPr>
        <p:spPr>
          <a:xfrm flipV="1">
            <a:off x="2915744" y="2096852"/>
            <a:ext cx="720080" cy="6599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3" idx="3"/>
            <a:endCxn id="12" idx="1"/>
          </p:cNvCxnSpPr>
          <p:nvPr/>
        </p:nvCxnSpPr>
        <p:spPr>
          <a:xfrm flipV="1">
            <a:off x="2915744" y="2096852"/>
            <a:ext cx="720080" cy="132206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16288" y="1448912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DrugBook</a:t>
            </a:r>
          </a:p>
        </p:txBody>
      </p:sp>
      <p:sp>
        <p:nvSpPr>
          <p:cNvPr id="45" name="矩形 44"/>
          <p:cNvSpPr/>
          <p:nvPr/>
        </p:nvSpPr>
        <p:spPr>
          <a:xfrm>
            <a:off x="6516216" y="1952968"/>
            <a:ext cx="2376264" cy="11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(drugName)</a:t>
            </a:r>
            <a:r>
              <a:rPr lang="en-US" altLang="zh-TW" sz="2000" b="1"/>
              <a:t/>
            </a:r>
            <a:br>
              <a:rPr lang="en-US" altLang="zh-TW" sz="2000" b="1"/>
            </a:br>
            <a:r>
              <a:rPr lang="en-US" altLang="zh-TW" sz="2000" b="1"/>
              <a:t>(ComName)</a:t>
            </a:r>
          </a:p>
          <a:p>
            <a:pPr algn="ctr"/>
            <a:r>
              <a:rPr lang="en-US" altLang="zh-TW" sz="2000" b="1"/>
              <a:t>(ProductName)</a:t>
            </a:r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5778536" y="2238703"/>
            <a:ext cx="994109" cy="47021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b="1" smtClean="0"/>
              <a:t>Integrating 14 datasets/ databases from 4 countries</a:t>
            </a:r>
            <a:endParaRPr lang="en-US" altLang="zh-TW" b="1"/>
          </a:p>
        </p:txBody>
      </p:sp>
      <p:sp>
        <p:nvSpPr>
          <p:cNvPr id="50" name="矩形 49"/>
          <p:cNvSpPr/>
          <p:nvPr/>
        </p:nvSpPr>
        <p:spPr>
          <a:xfrm>
            <a:off x="6516216" y="3249112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PlantDisQA</a:t>
            </a:r>
          </a:p>
        </p:txBody>
      </p:sp>
      <p:sp>
        <p:nvSpPr>
          <p:cNvPr id="51" name="矩形 50"/>
          <p:cNvSpPr/>
          <p:nvPr/>
        </p:nvSpPr>
        <p:spPr>
          <a:xfrm>
            <a:off x="6516216" y="3753168"/>
            <a:ext cx="2376264" cy="11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r>
              <a:rPr lang="en-US" altLang="zh-TW" sz="2000" b="1">
                <a:solidFill>
                  <a:srgbClr val="FF0000"/>
                </a:solidFill>
              </a:rPr>
              <a:t/>
            </a:r>
            <a:br>
              <a:rPr lang="en-US" altLang="zh-TW" sz="2000" b="1">
                <a:solidFill>
                  <a:srgbClr val="FF0000"/>
                </a:solidFill>
              </a:rPr>
            </a:br>
            <a:r>
              <a:rPr lang="en-US" altLang="zh-TW" sz="2000" b="1"/>
              <a:t>(question)</a:t>
            </a:r>
          </a:p>
          <a:p>
            <a:pPr algn="ctr"/>
            <a:r>
              <a:rPr lang="en-US" altLang="zh-TW" sz="2000" b="1"/>
              <a:t>(answer)</a:t>
            </a: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5778536" y="4051738"/>
            <a:ext cx="1009874" cy="24135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635824" y="4941168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BugBook</a:t>
            </a:r>
          </a:p>
        </p:txBody>
      </p:sp>
      <p:sp>
        <p:nvSpPr>
          <p:cNvPr id="55" name="矩形 54"/>
          <p:cNvSpPr/>
          <p:nvPr/>
        </p:nvSpPr>
        <p:spPr>
          <a:xfrm>
            <a:off x="3635824" y="5445224"/>
            <a:ext cx="2376264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b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TW" sz="2000" b="1"/>
              <a:t>(question)</a:t>
            </a:r>
          </a:p>
          <a:p>
            <a:pPr algn="ctr"/>
            <a:r>
              <a:rPr lang="en-US" altLang="zh-TW" sz="2000" b="1"/>
              <a:t>(answer)</a:t>
            </a:r>
          </a:p>
        </p:txBody>
      </p:sp>
      <p:cxnSp>
        <p:nvCxnSpPr>
          <p:cNvPr id="56" name="肘形接點 55"/>
          <p:cNvCxnSpPr>
            <a:stCxn id="61" idx="1"/>
            <a:endCxn id="60" idx="1"/>
          </p:cNvCxnSpPr>
          <p:nvPr/>
        </p:nvCxnSpPr>
        <p:spPr>
          <a:xfrm rot="10800000">
            <a:off x="3851848" y="4293096"/>
            <a:ext cx="12700" cy="1512168"/>
          </a:xfrm>
          <a:prstGeom prst="bentConnector3">
            <a:avLst>
              <a:gd name="adj1" fmla="val 2917245"/>
            </a:avLst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27512" y="4473176"/>
            <a:ext cx="2088232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more MRL</a:t>
            </a:r>
            <a:endParaRPr lang="zh-TW" altLang="en-US" sz="2000" b="1"/>
          </a:p>
        </p:txBody>
      </p:sp>
      <p:cxnSp>
        <p:nvCxnSpPr>
          <p:cNvPr id="68" name="肘形接點 67"/>
          <p:cNvCxnSpPr>
            <a:stCxn id="67" idx="3"/>
            <a:endCxn id="12" idx="1"/>
          </p:cNvCxnSpPr>
          <p:nvPr/>
        </p:nvCxnSpPr>
        <p:spPr>
          <a:xfrm flipV="1">
            <a:off x="2915744" y="2096852"/>
            <a:ext cx="720080" cy="264632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516216" y="5049312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ImportTest</a:t>
            </a:r>
          </a:p>
        </p:txBody>
      </p:sp>
      <p:sp>
        <p:nvSpPr>
          <p:cNvPr id="30" name="矩形 29"/>
          <p:cNvSpPr/>
          <p:nvPr/>
        </p:nvSpPr>
        <p:spPr>
          <a:xfrm>
            <a:off x="6516216" y="5553368"/>
            <a:ext cx="2376264" cy="11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b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TW" sz="2000" b="1"/>
              <a:t>(area)</a:t>
            </a:r>
          </a:p>
          <a:p>
            <a:pPr algn="ctr"/>
            <a:r>
              <a:rPr lang="en-US" altLang="zh-TW" sz="2000" b="1"/>
              <a:t>(reason)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5706528" y="4365104"/>
            <a:ext cx="1097648" cy="151543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="" xmlns:a16="http://schemas.microsoft.com/office/drawing/2014/main" id="{C05D8E3A-2426-4E7E-BEF9-C0EC70E42A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55200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9" name="圖片 38">
            <a:extLst>
              <a:ext uri="{FF2B5EF4-FFF2-40B4-BE49-F238E27FC236}">
                <a16:creationId xmlns="" xmlns:a16="http://schemas.microsoft.com/office/drawing/2014/main" id="{D14563C2-85B9-4834-8FE0-B23EDE421D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210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018F0AF0-BEB3-40FB-93A2-BA0A98435EA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92432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77D884FE-C967-4639-89B0-C0F4B07E3A5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23816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722313" y="172511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smtClean="0"/>
              <a:t>DEMO</a:t>
            </a:r>
            <a:r>
              <a:rPr lang="zh-TW" altLang="en-US" smtClean="0"/>
              <a:t/>
            </a:r>
            <a:br>
              <a:rPr lang="zh-TW" altLang="en-US" smtClean="0"/>
            </a:br>
            <a:endParaRPr lang="zh-TW" altLang="en-US" b="1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smtClean="0">
                <a:solidFill>
                  <a:schemeClr val="bg2">
                    <a:lumMod val="10000"/>
                  </a:schemeClr>
                </a:solidFill>
              </a:rPr>
              <a:t>https://www.facebook.com/</a:t>
            </a:r>
            <a:r>
              <a:rPr lang="en-US" altLang="zh-TW" sz="2800" b="1" smtClean="0">
                <a:solidFill>
                  <a:schemeClr val="bg2">
                    <a:lumMod val="10000"/>
                  </a:schemeClr>
                </a:solidFill>
              </a:rPr>
              <a:t>biomaker</a:t>
            </a:r>
            <a:r>
              <a:rPr lang="en-US" altLang="zh-TW" sz="280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endParaRPr lang="zh-TW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C:\Users\user\Downloads\1707191157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150" y="3356992"/>
            <a:ext cx="1409700" cy="14097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771800" y="4870901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smtClean="0"/>
              <a:t>Chat with me</a:t>
            </a:r>
            <a:endParaRPr lang="zh-TW" altLang="en-US" sz="3600"/>
          </a:p>
        </p:txBody>
      </p:sp>
    </p:spTree>
    <p:extLst>
      <p:ext uri="{BB962C8B-B14F-4D97-AF65-F5344CB8AC3E}">
        <p14:creationId xmlns="" xmlns:p14="http://schemas.microsoft.com/office/powerpoint/2010/main" val="2792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979</TotalTime>
  <Words>293</Words>
  <Application>Microsoft Office PowerPoint</Application>
  <PresentationFormat>如螢幕大小 (4:3)</PresentationFormat>
  <Paragraphs>115</Paragraphs>
  <Slides>11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AsiaMRL:  Controlling the Chemical Residues  in Fruits and Vegetables </vt:lpstr>
      <vt:lpstr>Chat with me </vt:lpstr>
      <vt:lpstr>Taiwan Import &amp; Export: ~ 4% is Bio-commodities </vt:lpstr>
      <vt:lpstr>Taiwan's Agricultural Statistics</vt:lpstr>
      <vt:lpstr>MRL: Maximum Residue Limits</vt:lpstr>
      <vt:lpstr>投影片 6</vt:lpstr>
      <vt:lpstr>AsiaMRL: System Architecture</vt:lpstr>
      <vt:lpstr>Integrating 14 datasets/ databases from 4 countries</vt:lpstr>
      <vt:lpstr>DEMO 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AsiaMRL:  Controlling the Chemical Residues in Fruits and Vegetables</dc:title>
  <dc:creator>user</dc:creator>
  <cp:lastModifiedBy>user</cp:lastModifiedBy>
  <cp:revision>148</cp:revision>
  <dcterms:created xsi:type="dcterms:W3CDTF">2017-08-05T17:26:06Z</dcterms:created>
  <dcterms:modified xsi:type="dcterms:W3CDTF">2017-08-19T07:20:24Z</dcterms:modified>
</cp:coreProperties>
</file>