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0" r:id="rId4"/>
    <p:sldId id="258" r:id="rId5"/>
    <p:sldId id="257" r:id="rId6"/>
    <p:sldId id="259" r:id="rId7"/>
    <p:sldId id="263" r:id="rId8"/>
    <p:sldId id="262" r:id="rId9"/>
    <p:sldId id="268" r:id="rId10"/>
    <p:sldId id="266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35F1-F3E2-445E-93CC-FE40A9B1D0C3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0F8B-DF40-4954-9CA6-58D6F4BC3B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esrc=s&amp;source=images&amp;cd=&amp;cad=rja&amp;uact=8&amp;ved=0ahUKEwjSvbahj8HVAhXKmpQKHfMxDtwQjhwIBQ&amp;url=http%3A%2F%2Fwww.fao.org%2Ffao-who-codexalimentarius%2Fstandards%2Fveterinary-drugs-mrls%2Fen%2F&amp;psig=AFQjCNERLiZ86Px38mg1KXGFR5oS5MRJ2g&amp;ust=1502057730031522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80F8B-DF40-4954-9CA6-58D6F4BC3BE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grstat.coa.gov.tw/sdweb/public/trade/tradereport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460432" cy="1470025"/>
          </a:xfrm>
        </p:spPr>
        <p:txBody>
          <a:bodyPr>
            <a:noAutofit/>
          </a:bodyPr>
          <a:lstStyle/>
          <a:p>
            <a:pPr algn="l"/>
            <a: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AsiaMRL: </a:t>
            </a:r>
            <a:br>
              <a:rPr lang="en-US" altLang="zh-TW" sz="40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Controlling the Chemical Residues </a:t>
            </a:r>
            <a:b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32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Fruits and Vegetables </a:t>
            </a:r>
            <a:endParaRPr lang="zh-TW" altLang="en-US" sz="3200" b="1">
              <a:latin typeface="Verdana" pitchFamily="34" charset="0"/>
              <a:ea typeface="Yu Gothic UI Semibold" pitchFamily="34" charset="-128"/>
              <a:cs typeface="Verdana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1752600"/>
          </a:xfrm>
        </p:spPr>
        <p:txBody>
          <a:bodyPr/>
          <a:lstStyle/>
          <a:p>
            <a:r>
              <a:rPr lang="en-US" altLang="zh-TW" b="1" smtClean="0">
                <a:solidFill>
                  <a:schemeClr val="tx1"/>
                </a:solidFill>
              </a:rPr>
              <a:t>The Lab of Inter-disciplinary</a:t>
            </a:r>
          </a:p>
          <a:p>
            <a:r>
              <a:rPr lang="zh-TW" altLang="en-US" b="1" smtClean="0">
                <a:solidFill>
                  <a:schemeClr val="tx1"/>
                </a:solidFill>
              </a:rPr>
              <a:t>跨領域研究室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51520" y="5301208"/>
            <a:ext cx="8892480" cy="1437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KCY		TTHT</a:t>
            </a:r>
            <a:r>
              <a:rPr kumimoji="0" lang="zh-TW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TJY		JPW	SAL</a:t>
            </a:r>
          </a:p>
          <a:p>
            <a:pPr>
              <a:spcBef>
                <a:spcPct val="20000"/>
              </a:spcBef>
            </a:pPr>
            <a:r>
              <a:rPr lang="en-US" altLang="zh-TW" smtClean="0"/>
              <a:t>#bio		#bio		#bio	#environmental 	#CS</a:t>
            </a:r>
            <a:br>
              <a:rPr lang="en-US" altLang="zh-TW" smtClean="0"/>
            </a:br>
            <a:r>
              <a:rPr lang="en-US" altLang="zh-TW" smtClean="0"/>
              <a:t>#info		#art		#agri	#analysis		#bioinfo</a:t>
            </a:r>
            <a:endParaRPr kumimoji="0" lang="zh-TW" altLang="en-US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2456051"/>
            <a:ext cx="88011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402237" y="1700808"/>
            <a:ext cx="833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mtClean="0"/>
              <a:t>https://www.facebook.com/</a:t>
            </a:r>
            <a:r>
              <a:rPr lang="en-US" altLang="zh-TW" sz="3200" b="1" smtClean="0"/>
              <a:t>biomaker</a:t>
            </a:r>
            <a:r>
              <a:rPr lang="en-US" altLang="zh-TW" sz="3200" smtClean="0"/>
              <a:t>/</a:t>
            </a:r>
            <a:endParaRPr lang="zh-TW" altLang="en-US" sz="320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smtClean="0"/>
              <a:t>DEMO</a:t>
            </a:r>
            <a:endParaRPr lang="zh-TW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ownloads\亞洲跨國黑客松\20643710_10203301710621735_2310846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8" y="-1"/>
            <a:ext cx="3851920" cy="6847857"/>
          </a:xfrm>
          <a:prstGeom prst="rect">
            <a:avLst/>
          </a:prstGeom>
          <a:noFill/>
        </p:spPr>
      </p:pic>
      <p:pic>
        <p:nvPicPr>
          <p:cNvPr id="8" name="Picture 4" descr="C:\Users\user\Downloads\亞洲跨國黑客松\20631851_10203301746022620_158997636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1" y="0"/>
            <a:ext cx="38576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亞洲跨國黑客松\20645908_10203301703861566_162091445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0"/>
            <a:ext cx="3857625" cy="6858000"/>
          </a:xfrm>
          <a:prstGeom prst="rect">
            <a:avLst/>
          </a:prstGeom>
          <a:noFill/>
        </p:spPr>
      </p:pic>
      <p:pic>
        <p:nvPicPr>
          <p:cNvPr id="2051" name="Picture 3" descr="C:\Users\user\Downloads\亞洲跨國黑客松\20667902_10203301745582609_789582346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25" y="-1"/>
            <a:ext cx="3857626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user\Downloads\亞洲跨國黑客松\20645886_10203301715221850_587874557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929" y="0"/>
            <a:ext cx="3851920" cy="6847858"/>
          </a:xfrm>
          <a:prstGeom prst="rect">
            <a:avLst/>
          </a:prstGeom>
          <a:noFill/>
        </p:spPr>
      </p:pic>
      <p:pic>
        <p:nvPicPr>
          <p:cNvPr id="3" name="Picture 6" descr="C:\Users\user\Downloads\亞洲跨國黑客松\20645889_10203301711901767_136952524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152" y="0"/>
            <a:ext cx="38576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87HBSevzg8VWPHIsdICDCqK0ZoA8KpHPEkB4y6-yEj-4Rut6vgRJvlmc4BoGLKBgrl4PYBuvjtJ-cdDfPluHpwWW3PUyc4aZ_pJJbo9T5Q5GiG6guI2w7R9tOXQnIjeSfxBRuQ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12776"/>
            <a:ext cx="9104483" cy="5157192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4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50795" y="6488668"/>
            <a:ext cx="749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smtClean="0">
                <a:hlinkClick r:id="rId4"/>
              </a:rPr>
              <a:t>http://agrstat.coa.gov.tw/sdweb/public/trade/tradereport.aspx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50650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5388" y="458112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437157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#6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99122" y="350100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Japan #2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38822" y="606858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Korea #14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48064" y="457183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Thailand #7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44208" y="26276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39752" y="262762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Export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5496" y="248360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Taiwan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2015 fruits &amp; vegetables</a:t>
            </a:r>
            <a:endParaRPr lang="zh-TW" altLang="en-US"/>
          </a:p>
        </p:txBody>
      </p:sp>
      <p:graphicFrame>
        <p:nvGraphicFramePr>
          <p:cNvPr id="3" name="Table 4"/>
          <p:cNvGraphicFramePr/>
          <p:nvPr/>
        </p:nvGraphicFramePr>
        <p:xfrm>
          <a:off x="179512" y="1582920"/>
          <a:ext cx="8640960" cy="3200400"/>
        </p:xfrm>
        <a:graphic>
          <a:graphicData uri="http://schemas.openxmlformats.org/drawingml/2006/table">
            <a:tbl>
              <a:tblPr/>
              <a:tblGrid>
                <a:gridCol w="2016224"/>
                <a:gridCol w="3456384"/>
                <a:gridCol w="3168352"/>
              </a:tblGrid>
              <a:tr h="553652">
                <a:tc>
                  <a:txBody>
                    <a:bodyPr/>
                    <a:lstStyle/>
                    <a:p>
                      <a:endParaRPr lang="zh-TW"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Import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world to TW) 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Export </a:t>
                      </a: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/>
                      </a:r>
                      <a:b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</a:br>
                      <a:r>
                        <a:rPr lang="en-US" sz="2400" b="1" strike="noStrike" spc="-1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from TW to world)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A6A6A6"/>
                    </a:solidFill>
                  </a:tcPr>
                </a:tc>
              </a:tr>
              <a:tr h="307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Fruit and 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US$ 1 000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US$ 240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6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 smtClean="0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Vegetableand </a:t>
                      </a:r>
                      <a:r>
                        <a:rPr lang="en-US" sz="2400" b="1" strike="noStrike" spc="-1">
                          <a:solidFill>
                            <a:srgbClr val="64993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Products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US$ 300 million / 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US$ 170 million /year</a:t>
                      </a:r>
                      <a:endParaRPr lang="en-US" sz="1800" b="1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CustomShape 2"/>
          <p:cNvSpPr/>
          <p:nvPr/>
        </p:nvSpPr>
        <p:spPr>
          <a:xfrm>
            <a:off x="2015280" y="6493680"/>
            <a:ext cx="7128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[Data Source] http://www.coa.gov.tw/ws.php?id=2504748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5421"/>
          <a:stretch>
            <a:fillRect/>
          </a:stretch>
        </p:blipFill>
        <p:spPr bwMode="auto">
          <a:xfrm>
            <a:off x="0" y="850293"/>
            <a:ext cx="9144000" cy="56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26118" y="6488668"/>
            <a:ext cx="841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http://www.totaltaipei.com/mango-exports-excessive-pesticide-levels/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8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96757" b="-68"/>
          <a:stretch>
            <a:fillRect/>
          </a:stretch>
        </p:blipFill>
        <p:spPr bwMode="auto">
          <a:xfrm>
            <a:off x="0" y="6243174"/>
            <a:ext cx="9144000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131839" y="2727434"/>
            <a:ext cx="5901801" cy="350987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506688" y="2964085"/>
            <a:ext cx="5457800" cy="30572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Iprodione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Chlorfenapyr</a:t>
            </a:r>
          </a:p>
          <a:p>
            <a:pPr>
              <a:buNone/>
            </a:pPr>
            <a:endParaRPr lang="en-US" altLang="zh-TW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Korea MRL: Not Detected</a:t>
            </a:r>
          </a:p>
          <a:p>
            <a:pPr>
              <a:buNone/>
            </a:pPr>
            <a:r>
              <a:rPr lang="en-US" altLang="zh-TW" smtClean="0">
                <a:solidFill>
                  <a:schemeClr val="bg1"/>
                </a:solidFill>
              </a:rPr>
              <a:t>Taiwan MRL: 0.5ppm</a:t>
            </a:r>
          </a:p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smtClean="0"/>
              <a:t>MRL: Maximum Residue limits</a:t>
            </a:r>
            <a:endParaRPr lang="zh-TW" altLang="en-US" b="1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standard of chemical (pesticides or herbicides) residues </a:t>
            </a:r>
          </a:p>
          <a:p>
            <a:r>
              <a:rPr lang="en-US" altLang="zh-TW" smtClean="0"/>
              <a:t>No open access databases for multiple countries</a:t>
            </a:r>
          </a:p>
          <a:p>
            <a:endParaRPr lang="zh-TW" altLang="en-US"/>
          </a:p>
        </p:txBody>
      </p:sp>
      <p:pic>
        <p:nvPicPr>
          <p:cNvPr id="9218" name="Picture 2" descr="「MRL: Maximum Residue limits」的圖片搜尋結果"/>
          <p:cNvPicPr>
            <a:picLocks noChangeAspect="1" noChangeArrowheads="1"/>
          </p:cNvPicPr>
          <p:nvPr/>
        </p:nvPicPr>
        <p:blipFill>
          <a:blip r:embed="rId3" cstate="print"/>
          <a:srcRect t="31223" b="638"/>
          <a:stretch>
            <a:fillRect/>
          </a:stretch>
        </p:blipFill>
        <p:spPr bwMode="auto">
          <a:xfrm>
            <a:off x="0" y="3933056"/>
            <a:ext cx="9144000" cy="292494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056850" y="6488668"/>
            <a:ext cx="808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http://</a:t>
            </a:r>
            <a:r>
              <a:rPr lang="en-US" altLang="zh-TW" sz="1400" smtClean="0"/>
              <a:t>www.fao.org/fao-who-codexalimentarius/standards/veterinary-drugs-mrls/en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MRL: Different for different countries</a:t>
            </a:r>
            <a:endParaRPr lang="zh-TW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0" y="2276872"/>
          <a:ext cx="9144000" cy="118872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# of Crops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Taiwan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Korea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Thailan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Japan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86C157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EDF4E9"/>
                    </a:solidFill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Not Detected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&gt; 0 ppm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6C157"/>
                      </a:solidFill>
                    </a:lnL>
                    <a:lnR w="12240">
                      <a:solidFill>
                        <a:srgbClr val="86C157"/>
                      </a:solidFill>
                    </a:lnR>
                    <a:lnT w="12240">
                      <a:solidFill>
                        <a:srgbClr val="86C157"/>
                      </a:solidFill>
                    </a:lnT>
                    <a:lnB w="12240">
                      <a:solidFill>
                        <a:srgbClr val="86C157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563888" y="4725144"/>
            <a:ext cx="1728192" cy="1368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Server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283968" y="1844824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Flowchart</a:t>
            </a:r>
            <a:endParaRPr lang="zh-TW" alt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0789" y="2132856"/>
            <a:ext cx="1561331" cy="139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7727" y="5115471"/>
            <a:ext cx="1792625" cy="58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圖片搜尋結果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6476"/>
            <a:ext cx="2376264" cy="645489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1438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6032" y="3573016"/>
            <a:ext cx="507488" cy="45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547664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User Inout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36096" y="1412776"/>
            <a:ext cx="2808312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Facebook</a:t>
            </a:r>
          </a:p>
          <a:p>
            <a:pPr algn="ctr"/>
            <a:r>
              <a:rPr lang="en-US" altLang="zh-TW" smtClean="0"/>
              <a:t>fans club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436096" y="3140968"/>
            <a:ext cx="2808312" cy="792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FB Development </a:t>
            </a:r>
            <a:br>
              <a:rPr lang="en-US" altLang="zh-TW" smtClean="0"/>
            </a:br>
            <a:r>
              <a:rPr lang="en-US" altLang="zh-TW" smtClean="0"/>
              <a:t>API </a:t>
            </a:r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4283968" y="2132856"/>
            <a:ext cx="1152128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459" idx="1"/>
            <a:endCxn id="19" idx="3"/>
          </p:cNvCxnSpPr>
          <p:nvPr/>
        </p:nvCxnSpPr>
        <p:spPr>
          <a:xfrm flipH="1" flipV="1">
            <a:off x="5292080" y="5409220"/>
            <a:ext cx="655647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1"/>
            <a:endCxn id="19461" idx="3"/>
          </p:cNvCxnSpPr>
          <p:nvPr/>
        </p:nvCxnSpPr>
        <p:spPr>
          <a:xfrm flipH="1">
            <a:off x="2915816" y="5409220"/>
            <a:ext cx="648072" cy="1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66023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66023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020272" y="2780928"/>
            <a:ext cx="0" cy="36004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7020272" y="3933056"/>
            <a:ext cx="0" cy="115212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2051720" y="39957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json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635896" y="4149080"/>
            <a:ext cx="2880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3635896" y="573325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Taiwan MRL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872" y="184482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AsiaMRL</a:t>
            </a:r>
          </a:p>
        </p:txBody>
      </p:sp>
      <p:sp>
        <p:nvSpPr>
          <p:cNvPr id="19" name="矩形 18"/>
          <p:cNvSpPr/>
          <p:nvPr/>
        </p:nvSpPr>
        <p:spPr>
          <a:xfrm>
            <a:off x="3419872" y="2348880"/>
            <a:ext cx="2376264" cy="2232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</a:p>
          <a:p>
            <a:pPr algn="ctr"/>
            <a:r>
              <a:rPr lang="en-US" altLang="zh-TW" sz="2000" b="1" smtClean="0"/>
              <a:t>(Taiwan MRL)</a:t>
            </a:r>
          </a:p>
          <a:p>
            <a:pPr algn="ctr"/>
            <a:r>
              <a:rPr lang="en-US" altLang="zh-TW" sz="2000" b="1" smtClean="0"/>
              <a:t>(Thailand MRL)</a:t>
            </a:r>
            <a:br>
              <a:rPr lang="en-US" altLang="zh-TW" sz="2000" b="1" smtClean="0"/>
            </a:br>
            <a:r>
              <a:rPr lang="en-US" altLang="zh-TW" sz="2000" b="1" smtClean="0"/>
              <a:t>(Korea MRL)</a:t>
            </a:r>
          </a:p>
          <a:p>
            <a:pPr algn="ctr"/>
            <a:r>
              <a:rPr lang="en-US" altLang="zh-TW" sz="2000" b="1" smtClean="0"/>
              <a:t>(Japan MRL)</a:t>
            </a:r>
          </a:p>
          <a:p>
            <a:pPr algn="ctr"/>
            <a:r>
              <a:rPr lang="en-US" altLang="zh-TW" sz="2000" b="1" smtClean="0"/>
              <a:t>(cropName)</a:t>
            </a:r>
            <a:endParaRPr lang="zh-TW" altLang="en-US" sz="2000" b="1"/>
          </a:p>
        </p:txBody>
      </p:sp>
      <p:sp>
        <p:nvSpPr>
          <p:cNvPr id="22" name="矩形 21"/>
          <p:cNvSpPr/>
          <p:nvPr/>
        </p:nvSpPr>
        <p:spPr>
          <a:xfrm>
            <a:off x="323528" y="2204944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Thailand MRL</a:t>
            </a:r>
            <a:endParaRPr lang="zh-TW" altLang="en-US" sz="2000" b="1"/>
          </a:p>
        </p:txBody>
      </p:sp>
      <p:sp>
        <p:nvSpPr>
          <p:cNvPr id="23" name="矩形 22"/>
          <p:cNvSpPr/>
          <p:nvPr/>
        </p:nvSpPr>
        <p:spPr>
          <a:xfrm>
            <a:off x="323528" y="3068960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Korea MRL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3933056"/>
            <a:ext cx="2376264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Japan MRL</a:t>
            </a:r>
            <a:endParaRPr lang="zh-TW" altLang="en-US" sz="2000" b="1"/>
          </a:p>
        </p:txBody>
      </p:sp>
      <p:cxnSp>
        <p:nvCxnSpPr>
          <p:cNvPr id="27" name="肘形接點 26"/>
          <p:cNvCxnSpPr>
            <a:stCxn id="6" idx="3"/>
            <a:endCxn id="12" idx="1"/>
          </p:cNvCxnSpPr>
          <p:nvPr/>
        </p:nvCxnSpPr>
        <p:spPr>
          <a:xfrm>
            <a:off x="2699792" y="1700768"/>
            <a:ext cx="720080" cy="3960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2" idx="3"/>
            <a:endCxn id="12" idx="1"/>
          </p:cNvCxnSpPr>
          <p:nvPr/>
        </p:nvCxnSpPr>
        <p:spPr>
          <a:xfrm flipV="1">
            <a:off x="2699792" y="2096852"/>
            <a:ext cx="720080" cy="4680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3"/>
            <a:endCxn id="12" idx="1"/>
          </p:cNvCxnSpPr>
          <p:nvPr/>
        </p:nvCxnSpPr>
        <p:spPr>
          <a:xfrm flipV="1">
            <a:off x="2699792" y="2096852"/>
            <a:ext cx="720080" cy="219620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23" idx="3"/>
            <a:endCxn id="12" idx="1"/>
          </p:cNvCxnSpPr>
          <p:nvPr/>
        </p:nvCxnSpPr>
        <p:spPr>
          <a:xfrm flipV="1">
            <a:off x="2699792" y="2096852"/>
            <a:ext cx="720080" cy="13321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372200" y="936104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DrugBook</a:t>
            </a:r>
          </a:p>
        </p:txBody>
      </p:sp>
      <p:sp>
        <p:nvSpPr>
          <p:cNvPr id="45" name="矩形 44"/>
          <p:cNvSpPr/>
          <p:nvPr/>
        </p:nvSpPr>
        <p:spPr>
          <a:xfrm>
            <a:off x="6372200" y="1440160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(drugName)</a:t>
            </a:r>
            <a:br>
              <a:rPr lang="en-US" altLang="zh-TW" sz="2000" b="1" smtClean="0"/>
            </a:br>
            <a:r>
              <a:rPr lang="en-US" altLang="zh-TW" sz="2000" b="1" smtClean="0"/>
              <a:t>(ComName)</a:t>
            </a:r>
          </a:p>
          <a:p>
            <a:pPr algn="ctr"/>
            <a:r>
              <a:rPr lang="en-US" altLang="zh-TW" sz="2000" b="1" smtClean="0"/>
              <a:t>(ProductName)</a:t>
            </a:r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5580112" y="1844824"/>
            <a:ext cx="936104" cy="86409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標題 4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Data Schema of Primary Datasets</a:t>
            </a:r>
            <a:endParaRPr lang="zh-TW" altLang="en-US" b="1"/>
          </a:p>
        </p:txBody>
      </p:sp>
      <p:sp>
        <p:nvSpPr>
          <p:cNvPr id="50" name="矩形 49"/>
          <p:cNvSpPr/>
          <p:nvPr/>
        </p:nvSpPr>
        <p:spPr>
          <a:xfrm>
            <a:off x="6372200" y="295232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PlantDisQA</a:t>
            </a:r>
          </a:p>
        </p:txBody>
      </p:sp>
      <p:sp>
        <p:nvSpPr>
          <p:cNvPr id="51" name="矩形 50"/>
          <p:cNvSpPr/>
          <p:nvPr/>
        </p:nvSpPr>
        <p:spPr>
          <a:xfrm>
            <a:off x="6372200" y="345638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5652120" y="3861048"/>
            <a:ext cx="936104" cy="504056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419872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BugBook</a:t>
            </a:r>
          </a:p>
        </p:txBody>
      </p:sp>
      <p:sp>
        <p:nvSpPr>
          <p:cNvPr id="55" name="矩形 54"/>
          <p:cNvSpPr/>
          <p:nvPr/>
        </p:nvSpPr>
        <p:spPr>
          <a:xfrm>
            <a:off x="3419872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(question)</a:t>
            </a:r>
          </a:p>
          <a:p>
            <a:pPr algn="ctr"/>
            <a:r>
              <a:rPr lang="en-US" altLang="zh-TW" sz="2000" b="1" smtClean="0"/>
              <a:t>(answer)</a:t>
            </a:r>
          </a:p>
        </p:txBody>
      </p:sp>
      <p:cxnSp>
        <p:nvCxnSpPr>
          <p:cNvPr id="56" name="肘形接點 55"/>
          <p:cNvCxnSpPr>
            <a:stCxn id="61" idx="1"/>
            <a:endCxn id="60" idx="1"/>
          </p:cNvCxnSpPr>
          <p:nvPr/>
        </p:nvCxnSpPr>
        <p:spPr>
          <a:xfrm rot="10800000">
            <a:off x="3635896" y="4293096"/>
            <a:ext cx="12700" cy="1512168"/>
          </a:xfrm>
          <a:prstGeom prst="bentConnector3">
            <a:avLst>
              <a:gd name="adj1" fmla="val 2917245"/>
            </a:avLst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23528" y="4797152"/>
            <a:ext cx="2376264" cy="72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more MRL</a:t>
            </a:r>
            <a:endParaRPr lang="zh-TW" altLang="en-US" sz="2000" b="1"/>
          </a:p>
        </p:txBody>
      </p:sp>
      <p:cxnSp>
        <p:nvCxnSpPr>
          <p:cNvPr id="68" name="肘形接點 67"/>
          <p:cNvCxnSpPr>
            <a:stCxn id="67" idx="3"/>
            <a:endCxn id="12" idx="1"/>
          </p:cNvCxnSpPr>
          <p:nvPr/>
        </p:nvCxnSpPr>
        <p:spPr>
          <a:xfrm flipV="1">
            <a:off x="2699792" y="2096852"/>
            <a:ext cx="720080" cy="306030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72200" y="4941168"/>
            <a:ext cx="2376264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ImportTest</a:t>
            </a:r>
          </a:p>
        </p:txBody>
      </p:sp>
      <p:sp>
        <p:nvSpPr>
          <p:cNvPr id="30" name="矩形 29"/>
          <p:cNvSpPr/>
          <p:nvPr/>
        </p:nvSpPr>
        <p:spPr>
          <a:xfrm>
            <a:off x="6372200" y="5445224"/>
            <a:ext cx="2376264" cy="12961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mtClean="0"/>
              <a:t>(cropName)</a:t>
            </a:r>
            <a:br>
              <a:rPr lang="en-US" altLang="zh-TW" sz="2000" b="1" smtClean="0"/>
            </a:br>
            <a:r>
              <a:rPr lang="en-US" altLang="zh-TW" sz="2000" b="1" smtClean="0"/>
              <a:t>(area)</a:t>
            </a:r>
          </a:p>
          <a:p>
            <a:pPr algn="ctr"/>
            <a:r>
              <a:rPr lang="en-US" altLang="zh-TW" sz="2000" b="1" smtClean="0"/>
              <a:t>(reason)</a:t>
            </a:r>
          </a:p>
        </p:txBody>
      </p:sp>
      <p:cxnSp>
        <p:nvCxnSpPr>
          <p:cNvPr id="32" name="直線接點 31"/>
          <p:cNvCxnSpPr/>
          <p:nvPr/>
        </p:nvCxnSpPr>
        <p:spPr>
          <a:xfrm>
            <a:off x="5508104" y="4365104"/>
            <a:ext cx="1008112" cy="144016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smtClean="0"/>
              <a:t>Primary </a:t>
            </a:r>
            <a:r>
              <a:rPr lang="en-US" altLang="zh-TW" b="1" smtClean="0"/>
              <a:t>Dataset/Database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Autofit/>
          </a:bodyPr>
          <a:lstStyle/>
          <a:p>
            <a:r>
              <a:rPr lang="zh-TW" altLang="en-US" sz="1600" smtClean="0"/>
              <a:t>臺灣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</a:t>
            </a:r>
            <a:r>
              <a:rPr lang="zh-TW" altLang="en-US" sz="1600" smtClean="0"/>
              <a:t>資料庫</a:t>
            </a:r>
            <a:r>
              <a:rPr lang="en-US" altLang="zh-TW" sz="1600" smtClean="0"/>
              <a:t>https</a:t>
            </a:r>
            <a:r>
              <a:rPr lang="en-US" altLang="zh-TW" sz="1600" smtClean="0"/>
              <a:t>://consumer.fda.gov.tw/Law/PesticideList.aspx?nodeID=520</a:t>
            </a:r>
          </a:p>
          <a:p>
            <a:r>
              <a:rPr lang="zh-TW" altLang="en-US" sz="1600" smtClean="0"/>
              <a:t>日本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</a:t>
            </a:r>
            <a:r>
              <a:rPr lang="zh-TW" altLang="en-US" sz="1600" smtClean="0"/>
              <a:t>資料庫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://www.m5.ws001.squarestart.ne.jp/foundation/search.html</a:t>
            </a:r>
          </a:p>
          <a:p>
            <a:r>
              <a:rPr lang="zh-TW" altLang="en-US" sz="1600" smtClean="0"/>
              <a:t>韓國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查詢</a:t>
            </a:r>
            <a:r>
              <a:rPr lang="zh-TW" altLang="en-US" sz="1600" smtClean="0"/>
              <a:t>資料庫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://www.foodsafetykorea.go.kr/residue/prd/mrls/list.do?menuKey=1&amp;subMenuKey=161</a:t>
            </a:r>
          </a:p>
          <a:p>
            <a:r>
              <a:rPr lang="zh-TW" altLang="en-US" sz="1600" smtClean="0"/>
              <a:t>邊境檢驗不符合食品</a:t>
            </a:r>
            <a:r>
              <a:rPr lang="zh-TW" altLang="en-US" sz="1600" smtClean="0"/>
              <a:t>資訊</a:t>
            </a:r>
            <a:r>
              <a:rPr lang="zh-TW" altLang="en-US" sz="1600" smtClean="0"/>
              <a:t>查詢</a:t>
            </a:r>
            <a:r>
              <a:rPr lang="en-US" altLang="zh-TW" sz="1600" smtClean="0"/>
              <a:t>ttps</a:t>
            </a:r>
            <a:r>
              <a:rPr lang="en-US" altLang="zh-TW" sz="1600" smtClean="0"/>
              <a:t>://consumer.fda.gov.tw/Food/UnsafeFood.aspx?nodeID=170#consumer.fda.gov.tw/Food/UnsafeFood.aspx?nodeID=170#</a:t>
            </a:r>
          </a:p>
          <a:p>
            <a:r>
              <a:rPr lang="zh-TW" altLang="en-US" sz="1600" smtClean="0"/>
              <a:t>農藥</a:t>
            </a:r>
            <a:r>
              <a:rPr lang="zh-TW" altLang="en-US" sz="1600" smtClean="0"/>
              <a:t>名稱</a:t>
            </a:r>
            <a:r>
              <a:rPr lang="zh-TW" altLang="en-US" sz="1600" smtClean="0"/>
              <a:t>手冊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://data.gov.tw/node/7281</a:t>
            </a:r>
          </a:p>
          <a:p>
            <a:r>
              <a:rPr lang="zh-TW" altLang="en-US" sz="1600" smtClean="0"/>
              <a:t>病蟲害診斷服務問答</a:t>
            </a:r>
            <a:r>
              <a:rPr lang="zh-TW" altLang="en-US" sz="1600" smtClean="0"/>
              <a:t>集</a:t>
            </a:r>
            <a:r>
              <a:rPr lang="zh-TW" altLang="en-US" sz="1600" smtClean="0"/>
              <a:t>資料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://data.coa.gov.tw/Query/AdvSearch.aspx?id=022</a:t>
            </a:r>
          </a:p>
          <a:p>
            <a:r>
              <a:rPr lang="zh-TW" altLang="en-US" sz="1600" smtClean="0"/>
              <a:t>重要農業害蟲診斷</a:t>
            </a:r>
            <a:r>
              <a:rPr lang="zh-TW" altLang="en-US" sz="1600" smtClean="0"/>
              <a:t>圖鑑</a:t>
            </a:r>
            <a:r>
              <a:rPr lang="zh-TW" altLang="en-US" sz="1600" smtClean="0"/>
              <a:t>資料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://data.coa.gov.tw/Query/AdvSearch.aspx?id=176</a:t>
            </a:r>
          </a:p>
          <a:p>
            <a:r>
              <a:rPr lang="zh-TW" altLang="en-US" sz="1600" smtClean="0"/>
              <a:t>韓國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://www.mfds.go.kr/eng/eng/index.do?nMenuCode=120&amp;page=1&amp;mode=view&amp;boardSeq=71065</a:t>
            </a:r>
          </a:p>
          <a:p>
            <a:r>
              <a:rPr lang="zh-TW" altLang="en-US" sz="1600" smtClean="0"/>
              <a:t>泰國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(</a:t>
            </a:r>
            <a:r>
              <a:rPr lang="en-US" altLang="zh-TW" sz="1600" smtClean="0"/>
              <a:t>TA9002-2013)http</a:t>
            </a:r>
            <a:r>
              <a:rPr lang="en-US" altLang="zh-TW" sz="1600" smtClean="0"/>
              <a:t>://extwprlegs1.fao.org/docs/pdf/tha161066.pdf</a:t>
            </a:r>
          </a:p>
          <a:p>
            <a:r>
              <a:rPr lang="zh-TW" altLang="en-US" sz="1600" smtClean="0"/>
              <a:t>行政院農業</a:t>
            </a:r>
            <a:r>
              <a:rPr lang="zh-TW" altLang="en-US" sz="1600" smtClean="0"/>
              <a:t>統計</a:t>
            </a:r>
            <a:r>
              <a:rPr lang="zh-TW" altLang="en-US" sz="1600" smtClean="0"/>
              <a:t>資料庫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://agrstat.coa.gov.tw/sdweb/public/trade/tradereport.aspx</a:t>
            </a:r>
          </a:p>
          <a:p>
            <a:r>
              <a:rPr lang="en-US" altLang="zh-TW" sz="1600" smtClean="0"/>
              <a:t>105</a:t>
            </a:r>
            <a:r>
              <a:rPr lang="zh-TW" altLang="en-US" sz="1600" smtClean="0"/>
              <a:t>年我國農產</a:t>
            </a:r>
            <a:r>
              <a:rPr lang="zh-TW" altLang="en-US" sz="1600" smtClean="0"/>
              <a:t>貿易</a:t>
            </a:r>
            <a:r>
              <a:rPr lang="zh-TW" altLang="en-US" sz="1600" smtClean="0"/>
              <a:t>概況</a:t>
            </a:r>
            <a:r>
              <a:rPr lang="en-US" altLang="zh-TW" sz="1600" smtClean="0"/>
              <a:t>http</a:t>
            </a:r>
            <a:r>
              <a:rPr lang="en-US" altLang="zh-TW" sz="1600" smtClean="0"/>
              <a:t>://</a:t>
            </a:r>
            <a:r>
              <a:rPr lang="en-US" altLang="zh-TW" sz="1600" smtClean="0"/>
              <a:t>www.coa.gov.tw/ws.php?id=2506389</a:t>
            </a:r>
            <a:endParaRPr lang="en-US" altLang="zh-TW" sz="1600" smtClean="0"/>
          </a:p>
          <a:p>
            <a:r>
              <a:rPr lang="zh-TW" altLang="en-US" sz="1600" smtClean="0"/>
              <a:t>臺灣</a:t>
            </a:r>
            <a:r>
              <a:rPr lang="en-US" altLang="zh-TW" sz="1600" smtClean="0"/>
              <a:t>MRL</a:t>
            </a:r>
            <a:r>
              <a:rPr lang="zh-TW" altLang="en-US" sz="1600" smtClean="0"/>
              <a:t>法規</a:t>
            </a:r>
            <a:r>
              <a:rPr lang="en-US" altLang="zh-TW" sz="1600" smtClean="0"/>
              <a:t>(</a:t>
            </a:r>
            <a:r>
              <a:rPr lang="zh-TW" altLang="en-US" sz="1600" smtClean="0"/>
              <a:t>英</a:t>
            </a:r>
            <a:r>
              <a:rPr lang="en-US" altLang="zh-TW" sz="1600" smtClean="0"/>
              <a:t>)</a:t>
            </a:r>
          </a:p>
          <a:p>
            <a:r>
              <a:rPr lang="en-US" altLang="zh-TW" sz="1600" smtClean="0"/>
              <a:t>http://law.moj.gov.tw/Eng/LawClass/LawContent.aspx?PCODE=L0040083</a:t>
            </a:r>
            <a:endParaRPr lang="zh-TW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319</Words>
  <Application>Microsoft Office PowerPoint</Application>
  <PresentationFormat>如螢幕大小 (4:3)</PresentationFormat>
  <Paragraphs>103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AsiaMRL:  Controlling the Chemical Residues  in Fruits and Vegetables </vt:lpstr>
      <vt:lpstr>投影片 2</vt:lpstr>
      <vt:lpstr>2015 fruits &amp; vegetables</vt:lpstr>
      <vt:lpstr>投影片 4</vt:lpstr>
      <vt:lpstr>MRL: Maximum Residue limits</vt:lpstr>
      <vt:lpstr>MRL: Different for different countries</vt:lpstr>
      <vt:lpstr>Flowchart</vt:lpstr>
      <vt:lpstr>Data Schema of Primary Datasets</vt:lpstr>
      <vt:lpstr>Primary Dataset/Database </vt:lpstr>
      <vt:lpstr>DEMO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AsiaMRL:  Controlling the Chemical Residues in Fruits and Vegetables </dc:title>
  <dc:creator>user</dc:creator>
  <cp:lastModifiedBy>user</cp:lastModifiedBy>
  <cp:revision>57</cp:revision>
  <dcterms:created xsi:type="dcterms:W3CDTF">2017-08-05T17:26:06Z</dcterms:created>
  <dcterms:modified xsi:type="dcterms:W3CDTF">2017-08-05T23:15:08Z</dcterms:modified>
</cp:coreProperties>
</file>